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howSpecialPlsOnTitleSld="0" strictFirstAndLastChars="0" saveSubsetFonts="1">
  <p:sldMasterIdLst>
    <p:sldMasterId id="2147483648" r:id="rId1"/>
    <p:sldMasterId id="2147483664" r:id="rId2"/>
  </p:sldMasterIdLst>
  <p:notesMasterIdLst>
    <p:notesMasterId r:id="rId26"/>
  </p:notesMasterIdLst>
  <p:handoutMasterIdLst>
    <p:handoutMasterId r:id="rId27"/>
  </p:handoutMasterIdLst>
  <p:sldIdLst>
    <p:sldId id="577" r:id="rId3"/>
    <p:sldId id="727" r:id="rId4"/>
    <p:sldId id="754" r:id="rId5"/>
    <p:sldId id="753" r:id="rId6"/>
    <p:sldId id="752" r:id="rId7"/>
    <p:sldId id="751" r:id="rId8"/>
    <p:sldId id="750" r:id="rId9"/>
    <p:sldId id="755" r:id="rId10"/>
    <p:sldId id="749" r:id="rId11"/>
    <p:sldId id="748" r:id="rId12"/>
    <p:sldId id="756" r:id="rId13"/>
    <p:sldId id="747" r:id="rId14"/>
    <p:sldId id="746" r:id="rId15"/>
    <p:sldId id="758" r:id="rId16"/>
    <p:sldId id="745" r:id="rId17"/>
    <p:sldId id="744" r:id="rId18"/>
    <p:sldId id="760" r:id="rId19"/>
    <p:sldId id="743" r:id="rId20"/>
    <p:sldId id="742" r:id="rId21"/>
    <p:sldId id="759" r:id="rId22"/>
    <p:sldId id="741" r:id="rId23"/>
    <p:sldId id="740" r:id="rId24"/>
    <p:sldId id="739" r:id="rId25"/>
  </p:sldIdLst>
  <p:sldSz cx="121920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MS PGothic" panose="020B0600070205080204" pitchFamily="34" charset="-128"/>
        <a:cs typeface="+mn-cs"/>
        <a:sym typeface="Calibri" panose="020F050202020403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MS PGothic" panose="020B0600070205080204" pitchFamily="34" charset="-128"/>
        <a:cs typeface="+mn-cs"/>
        <a:sym typeface="Calibri" panose="020F050202020403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MS PGothic" panose="020B0600070205080204" pitchFamily="34" charset="-128"/>
        <a:cs typeface="+mn-cs"/>
        <a:sym typeface="Calibri" panose="020F050202020403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MS PGothic" panose="020B0600070205080204" pitchFamily="34" charset="-128"/>
        <a:cs typeface="+mn-cs"/>
        <a:sym typeface="Calibri" panose="020F050202020403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MS PGothic" panose="020B0600070205080204" pitchFamily="34" charset="-128"/>
        <a:cs typeface="+mn-cs"/>
        <a:sym typeface="Calibri" panose="020F0502020204030204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MS PGothic" panose="020B0600070205080204" pitchFamily="34" charset="-128"/>
        <a:cs typeface="+mn-cs"/>
        <a:sym typeface="Calibri" panose="020F0502020204030204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MS PGothic" panose="020B0600070205080204" pitchFamily="34" charset="-128"/>
        <a:cs typeface="+mn-cs"/>
        <a:sym typeface="Calibri" panose="020F0502020204030204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MS PGothic" panose="020B0600070205080204" pitchFamily="34" charset="-128"/>
        <a:cs typeface="+mn-cs"/>
        <a:sym typeface="Calibri" panose="020F0502020204030204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MS PGothic" panose="020B0600070205080204" pitchFamily="34" charset="-128"/>
        <a:cs typeface="+mn-cs"/>
        <a:sym typeface="Calibri" panose="020F050202020403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 Conrad" initials="" lastIdx="4" clrIdx="0"/>
  <p:cmAuthor id="2" name="Andrew Mold" initials="AM [2]" lastIdx="1" clrIdx="1">
    <p:extLst>
      <p:ext uri="{19B8F6BF-5375-455C-9EA6-DF929625EA0E}">
        <p15:presenceInfo xmlns:p15="http://schemas.microsoft.com/office/powerpoint/2012/main" userId="S::mold@un.org::73cf5d4d-4475-4188-90b2-93c85203b6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7902"/>
    <a:srgbClr val="FD9D24"/>
    <a:srgbClr val="00AED9"/>
    <a:srgbClr val="1C38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73" autoAdjust="0"/>
    <p:restoredTop sz="77447" autoAdjust="0"/>
  </p:normalViewPr>
  <p:slideViewPr>
    <p:cSldViewPr>
      <p:cViewPr varScale="1">
        <p:scale>
          <a:sx n="64" d="100"/>
          <a:sy n="64" d="100"/>
        </p:scale>
        <p:origin x="1454" y="53"/>
      </p:cViewPr>
      <p:guideLst>
        <p:guide orient="horz" pos="2160"/>
        <p:guide pos="3840"/>
      </p:guideLst>
    </p:cSldViewPr>
  </p:slideViewPr>
  <p:notesTextViewPr>
    <p:cViewPr>
      <p:scale>
        <a:sx n="200" d="100"/>
        <a:sy n="2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2717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Documents\Documents\ARIA\WTTC%20Africa%20vs%20World%201995-2019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ocuments\ARIA\WTTC%20Africa%20Top%20tourism%20employmen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ownloads\African%20labour%20accommodation%20sta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Documents\Documents\ARIA\WTTC%20Africa%20vs%20World%201995-2019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Documents\Documents\ARIA\Africa%20share%20arrivals%20and%20receipts%202005%20to%202018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ocuments\Africa%20tourism%20updates\Regional%20arrivals%20for%20top%20global%20destination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ocuments\Africa%20tourism%20updates\UNWTO%202014%202018\2013%202018%20Africa%20arrivals%20by%20country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Sao Tome Principe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B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Sheet1!$B$1:$M$1</c:f>
              <c:strCache>
                <c:ptCount val="1"/>
                <c:pt idx="0">
                  <c:v>Average Growth rate</c:v>
                </c:pt>
              </c:strCache>
            </c:strRef>
          </c:cat>
          <c:val>
            <c:numRef>
              <c:f>Sheet1!$B$2:$M$2</c:f>
              <c:numCache>
                <c:formatCode>General</c:formatCode>
                <c:ptCount val="1"/>
                <c:pt idx="0">
                  <c:v>14.1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35-45BD-8A5F-F537CDA76A1E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Togo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B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Sheet1!$B$1:$M$1</c:f>
              <c:strCache>
                <c:ptCount val="1"/>
                <c:pt idx="0">
                  <c:v>Average Growth rate</c:v>
                </c:pt>
              </c:strCache>
            </c:strRef>
          </c:cat>
          <c:val>
            <c:numRef>
              <c:f>Sheet1!$B$3:$M$3</c:f>
              <c:numCache>
                <c:formatCode>General</c:formatCode>
                <c:ptCount val="1"/>
                <c:pt idx="0">
                  <c:v>12.3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35-45BD-8A5F-F537CDA76A1E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Lesotho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B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Sheet1!$B$1:$M$1</c:f>
              <c:strCache>
                <c:ptCount val="1"/>
                <c:pt idx="0">
                  <c:v>Average Growth rate</c:v>
                </c:pt>
              </c:strCache>
            </c:strRef>
          </c:cat>
          <c:val>
            <c:numRef>
              <c:f>Sheet1!$B$4:$M$4</c:f>
              <c:numCache>
                <c:formatCode>General</c:formatCode>
                <c:ptCount val="1"/>
                <c:pt idx="0">
                  <c:v>11.6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235-45BD-8A5F-F537CDA76A1E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Cote d'Ivoire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B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Sheet1!$B$1:$M$1</c:f>
              <c:strCache>
                <c:ptCount val="1"/>
                <c:pt idx="0">
                  <c:v>Average Growth rate</c:v>
                </c:pt>
              </c:strCache>
            </c:strRef>
          </c:cat>
          <c:val>
            <c:numRef>
              <c:f>Sheet1!$B$5:$M$5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235-45BD-8A5F-F537CDA76A1E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Rwanda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B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Sheet1!$B$1:$M$1</c:f>
              <c:strCache>
                <c:ptCount val="1"/>
                <c:pt idx="0">
                  <c:v>Average Growth rate</c:v>
                </c:pt>
              </c:strCache>
            </c:strRef>
          </c:cat>
          <c:val>
            <c:numRef>
              <c:f>Sheet1!$B$6:$M$6</c:f>
              <c:numCache>
                <c:formatCode>General</c:formatCode>
                <c:ptCount val="1"/>
                <c:pt idx="0">
                  <c:v>10.5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235-45BD-8A5F-F537CDA76A1E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Ethiopia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B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Sheet1!$B$1:$M$1</c:f>
              <c:strCache>
                <c:ptCount val="1"/>
                <c:pt idx="0">
                  <c:v>Average Growth rate</c:v>
                </c:pt>
              </c:strCache>
            </c:strRef>
          </c:cat>
          <c:val>
            <c:numRef>
              <c:f>Sheet1!$B$7:$M$7</c:f>
              <c:numCache>
                <c:formatCode>General</c:formatCode>
                <c:ptCount val="1"/>
                <c:pt idx="0">
                  <c:v>9.6999999999999993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235-45BD-8A5F-F537CDA76A1E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DRC</c:v>
                </c:pt>
              </c:strCache>
            </c:strRef>
          </c:tx>
          <c:spPr>
            <a:solidFill>
              <a:srgbClr val="3366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B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Sheet1!$B$1:$M$1</c:f>
              <c:strCache>
                <c:ptCount val="1"/>
                <c:pt idx="0">
                  <c:v>Average Growth rate</c:v>
                </c:pt>
              </c:strCache>
            </c:strRef>
          </c:cat>
          <c:val>
            <c:numRef>
              <c:f>Sheet1!$B$8:$M$8</c:f>
              <c:numCache>
                <c:formatCode>General</c:formatCode>
                <c:ptCount val="1"/>
                <c:pt idx="0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235-45BD-8A5F-F537CDA76A1E}"/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Guinea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hade val="51000"/>
                    <a:satMod val="130000"/>
                  </a:schemeClr>
                </a:gs>
                <a:gs pos="80000">
                  <a:schemeClr val="accent2">
                    <a:lumMod val="60000"/>
                    <a:shade val="93000"/>
                    <a:satMod val="130000"/>
                  </a:schemeClr>
                </a:gs>
                <a:gs pos="100000">
                  <a:schemeClr val="accent2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B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Sheet1!$B$1:$M$1</c:f>
              <c:strCache>
                <c:ptCount val="1"/>
                <c:pt idx="0">
                  <c:v>Average Growth rate</c:v>
                </c:pt>
              </c:strCache>
            </c:strRef>
          </c:cat>
          <c:val>
            <c:numRef>
              <c:f>Sheet1!$B$9:$M$9</c:f>
              <c:numCache>
                <c:formatCode>General</c:formatCode>
                <c:ptCount val="1"/>
                <c:pt idx="0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235-45BD-8A5F-F537CDA76A1E}"/>
            </c:ext>
          </c:extLst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Mozambique</c:v>
                </c:pt>
              </c:strCache>
            </c:strRef>
          </c:tx>
          <c:spPr>
            <a:solidFill>
              <a:srgbClr val="5090B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B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Sheet1!$B$1:$M$1</c:f>
              <c:strCache>
                <c:ptCount val="1"/>
                <c:pt idx="0">
                  <c:v>Average Growth rate</c:v>
                </c:pt>
              </c:strCache>
            </c:strRef>
          </c:cat>
          <c:val>
            <c:numRef>
              <c:f>Sheet1!$B$10:$M$10</c:f>
              <c:numCache>
                <c:formatCode>General</c:formatCode>
                <c:ptCount val="1"/>
                <c:pt idx="0">
                  <c:v>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235-45BD-8A5F-F537CDA76A1E}"/>
            </c:ext>
          </c:extLst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Cameroon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hade val="51000"/>
                    <a:satMod val="130000"/>
                  </a:schemeClr>
                </a:gs>
                <a:gs pos="80000">
                  <a:schemeClr val="accent4">
                    <a:lumMod val="60000"/>
                    <a:shade val="93000"/>
                    <a:satMod val="130000"/>
                  </a:schemeClr>
                </a:gs>
                <a:gs pos="100000">
                  <a:schemeClr val="accent4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B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Sheet1!$B$1:$M$1</c:f>
              <c:strCache>
                <c:ptCount val="1"/>
                <c:pt idx="0">
                  <c:v>Average Growth rate</c:v>
                </c:pt>
              </c:strCache>
            </c:strRef>
          </c:cat>
          <c:val>
            <c:numRef>
              <c:f>Sheet1!$B$11:$M$11</c:f>
              <c:numCache>
                <c:formatCode>General</c:formatCode>
                <c:ptCount val="1"/>
                <c:pt idx="0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235-45BD-8A5F-F537CDA76A1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94570144"/>
        <c:axId val="394570472"/>
      </c:barChart>
      <c:catAx>
        <c:axId val="394570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BW"/>
          </a:p>
        </c:txPr>
        <c:crossAx val="394570472"/>
        <c:crosses val="autoZero"/>
        <c:auto val="1"/>
        <c:lblAlgn val="ctr"/>
        <c:lblOffset val="100"/>
        <c:noMultiLvlLbl val="0"/>
      </c:catAx>
      <c:valAx>
        <c:axId val="394570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BW"/>
          </a:p>
        </c:txPr>
        <c:crossAx val="394570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B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BW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'Africa GDP'!$A$2</c:f>
              <c:strCache>
                <c:ptCount val="1"/>
                <c:pt idx="0">
                  <c:v>Tourism GDP % growth rate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cat>
            <c:numRef>
              <c:f>'Africa GDP'!$B$1:$Z$1</c:f>
              <c:numCache>
                <c:formatCode>General</c:formatCod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numCache>
            </c:numRef>
          </c:cat>
          <c:val>
            <c:numRef>
              <c:f>'Africa GDP'!$B$2:$Z$2</c:f>
              <c:numCache>
                <c:formatCode>0.00</c:formatCode>
                <c:ptCount val="25"/>
                <c:pt idx="0">
                  <c:v>14.1648</c:v>
                </c:pt>
                <c:pt idx="1">
                  <c:v>11.1608</c:v>
                </c:pt>
                <c:pt idx="2">
                  <c:v>6.6985700000000001</c:v>
                </c:pt>
                <c:pt idx="3">
                  <c:v>0.54541799999999996</c:v>
                </c:pt>
                <c:pt idx="4">
                  <c:v>6.2230600000000003</c:v>
                </c:pt>
                <c:pt idx="5">
                  <c:v>4.3210899999999999</c:v>
                </c:pt>
                <c:pt idx="6">
                  <c:v>9.8746200000000002</c:v>
                </c:pt>
                <c:pt idx="7">
                  <c:v>7.7200199999999999</c:v>
                </c:pt>
                <c:pt idx="8">
                  <c:v>9.0430100000000007</c:v>
                </c:pt>
                <c:pt idx="9">
                  <c:v>14.555400000000001</c:v>
                </c:pt>
                <c:pt idx="10">
                  <c:v>8.4673400000000001</c:v>
                </c:pt>
                <c:pt idx="11">
                  <c:v>6.4746699999999997</c:v>
                </c:pt>
                <c:pt idx="12">
                  <c:v>9.3548799999999996</c:v>
                </c:pt>
                <c:pt idx="13">
                  <c:v>4.0714399999999999</c:v>
                </c:pt>
                <c:pt idx="14">
                  <c:v>0.72410099999999999</c:v>
                </c:pt>
                <c:pt idx="15">
                  <c:v>-2.98061</c:v>
                </c:pt>
                <c:pt idx="16">
                  <c:v>-5.4130099999999999</c:v>
                </c:pt>
                <c:pt idx="17">
                  <c:v>8.3038799999999995</c:v>
                </c:pt>
                <c:pt idx="18">
                  <c:v>0.114465</c:v>
                </c:pt>
                <c:pt idx="19">
                  <c:v>3.9697100000000001</c:v>
                </c:pt>
                <c:pt idx="20">
                  <c:v>-1.21313</c:v>
                </c:pt>
                <c:pt idx="21">
                  <c:v>0.71756799999999998</c:v>
                </c:pt>
                <c:pt idx="22">
                  <c:v>7.8910099999999996</c:v>
                </c:pt>
                <c:pt idx="23">
                  <c:v>6.0804</c:v>
                </c:pt>
                <c:pt idx="24">
                  <c:v>2.58954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F3-40FC-91F8-353239A6FDF4}"/>
            </c:ext>
          </c:extLst>
        </c:ser>
        <c:ser>
          <c:idx val="4"/>
          <c:order val="1"/>
          <c:tx>
            <c:strRef>
              <c:f>'Africa GDP'!$A$6</c:f>
              <c:strCache>
                <c:ptCount val="1"/>
                <c:pt idx="0">
                  <c:v>Africa GDP growth rate</c:v>
                </c:pt>
              </c:strCache>
            </c:strRef>
          </c:tx>
          <c:spPr>
            <a:solidFill>
              <a:srgbClr val="D77902"/>
            </a:solidFill>
            <a:ln>
              <a:noFill/>
            </a:ln>
            <a:effectLst/>
            <a:sp3d/>
          </c:spPr>
          <c:invertIfNegative val="0"/>
          <c:cat>
            <c:numRef>
              <c:f>'Africa GDP'!$B$1:$Z$1</c:f>
              <c:numCache>
                <c:formatCode>General</c:formatCod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numCache>
            </c:numRef>
          </c:cat>
          <c:val>
            <c:numRef>
              <c:f>'Africa GDP'!$B$6:$Z$6</c:f>
              <c:numCache>
                <c:formatCode>General</c:formatCode>
                <c:ptCount val="25"/>
                <c:pt idx="0">
                  <c:v>5</c:v>
                </c:pt>
                <c:pt idx="1">
                  <c:v>6.83</c:v>
                </c:pt>
                <c:pt idx="2">
                  <c:v>7.52</c:v>
                </c:pt>
                <c:pt idx="3">
                  <c:v>3.89</c:v>
                </c:pt>
                <c:pt idx="4">
                  <c:v>3.59</c:v>
                </c:pt>
                <c:pt idx="5">
                  <c:v>3.25</c:v>
                </c:pt>
                <c:pt idx="6">
                  <c:v>4.9800000000000004</c:v>
                </c:pt>
                <c:pt idx="7">
                  <c:v>4.01</c:v>
                </c:pt>
                <c:pt idx="8">
                  <c:v>3.56</c:v>
                </c:pt>
                <c:pt idx="9">
                  <c:v>5.97</c:v>
                </c:pt>
                <c:pt idx="10">
                  <c:v>5.51</c:v>
                </c:pt>
                <c:pt idx="11">
                  <c:v>5.67</c:v>
                </c:pt>
                <c:pt idx="12">
                  <c:v>5.9</c:v>
                </c:pt>
                <c:pt idx="13">
                  <c:v>4.74</c:v>
                </c:pt>
                <c:pt idx="14">
                  <c:v>3.26</c:v>
                </c:pt>
                <c:pt idx="15">
                  <c:v>5.63</c:v>
                </c:pt>
                <c:pt idx="16">
                  <c:v>3.35</c:v>
                </c:pt>
                <c:pt idx="17">
                  <c:v>6.76</c:v>
                </c:pt>
                <c:pt idx="18">
                  <c:v>4.12</c:v>
                </c:pt>
                <c:pt idx="19">
                  <c:v>3.94</c:v>
                </c:pt>
                <c:pt idx="20">
                  <c:v>2.61</c:v>
                </c:pt>
                <c:pt idx="21">
                  <c:v>3.09</c:v>
                </c:pt>
                <c:pt idx="22">
                  <c:v>4.01</c:v>
                </c:pt>
                <c:pt idx="23">
                  <c:v>3.79</c:v>
                </c:pt>
                <c:pt idx="24">
                  <c:v>4.49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F3-40FC-91F8-353239A6FD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6609768"/>
        <c:axId val="376612064"/>
        <c:axId val="0"/>
      </c:bar3DChart>
      <c:catAx>
        <c:axId val="376609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BW"/>
          </a:p>
        </c:txPr>
        <c:crossAx val="376612064"/>
        <c:crosses val="autoZero"/>
        <c:auto val="1"/>
        <c:lblAlgn val="ctr"/>
        <c:lblOffset val="100"/>
        <c:noMultiLvlLbl val="0"/>
      </c:catAx>
      <c:valAx>
        <c:axId val="376612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BW"/>
          </a:p>
        </c:txPr>
        <c:crossAx val="376609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B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BW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'% share tourism jobs'!$O$5</c:f>
              <c:strCache>
                <c:ptCount val="1"/>
                <c:pt idx="0">
                  <c:v>Leading Member States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'% share tourism jobs'!$P$4:$Z$4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'% share tourism jobs'!$P$5:$Z$5</c:f>
              <c:numCache>
                <c:formatCode>General</c:formatCode>
                <c:ptCount val="11"/>
                <c:pt idx="0">
                  <c:v>14.343764</c:v>
                </c:pt>
                <c:pt idx="1">
                  <c:v>14.465735</c:v>
                </c:pt>
                <c:pt idx="2">
                  <c:v>13.921443</c:v>
                </c:pt>
                <c:pt idx="3">
                  <c:v>13.891173999999999</c:v>
                </c:pt>
                <c:pt idx="4">
                  <c:v>14.159599</c:v>
                </c:pt>
                <c:pt idx="5">
                  <c:v>14.263469000000001</c:v>
                </c:pt>
                <c:pt idx="6">
                  <c:v>14.376409000000001</c:v>
                </c:pt>
                <c:pt idx="7">
                  <c:v>14.599016000000001</c:v>
                </c:pt>
                <c:pt idx="8">
                  <c:v>15.527023</c:v>
                </c:pt>
                <c:pt idx="9">
                  <c:v>16.554704999999998</c:v>
                </c:pt>
                <c:pt idx="10">
                  <c:v>17.035568000000001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C7-4DB2-AC40-D591AFE6C83E}"/>
            </c:ext>
          </c:extLst>
        </c:ser>
        <c:ser>
          <c:idx val="1"/>
          <c:order val="1"/>
          <c:tx>
            <c:strRef>
              <c:f>'% share tourism jobs'!$O$6</c:f>
              <c:strCache>
                <c:ptCount val="1"/>
                <c:pt idx="0">
                  <c:v>Africa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'% share tourism jobs'!$P$4:$Z$4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'% share tourism jobs'!$P$6:$Z$6</c:f>
              <c:numCache>
                <c:formatCode>General</c:formatCode>
                <c:ptCount val="11"/>
                <c:pt idx="0">
                  <c:v>20.494299999999999</c:v>
                </c:pt>
                <c:pt idx="1">
                  <c:v>19.837</c:v>
                </c:pt>
                <c:pt idx="2">
                  <c:v>19.5124</c:v>
                </c:pt>
                <c:pt idx="3">
                  <c:v>20.497900000000001</c:v>
                </c:pt>
                <c:pt idx="4">
                  <c:v>20.728000000000002</c:v>
                </c:pt>
                <c:pt idx="5">
                  <c:v>21.2334</c:v>
                </c:pt>
                <c:pt idx="6">
                  <c:v>21.348800000000001</c:v>
                </c:pt>
                <c:pt idx="7">
                  <c:v>21.5227</c:v>
                </c:pt>
                <c:pt idx="8">
                  <c:v>22.709599999999998</c:v>
                </c:pt>
                <c:pt idx="9">
                  <c:v>24.069199999999999</c:v>
                </c:pt>
                <c:pt idx="10">
                  <c:v>24.593599999999999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C7-4DB2-AC40-D591AFE6C8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07112832"/>
        <c:axId val="307113160"/>
      </c:barChart>
      <c:catAx>
        <c:axId val="30711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BW"/>
          </a:p>
        </c:txPr>
        <c:crossAx val="307113160"/>
        <c:crosses val="autoZero"/>
        <c:auto val="1"/>
        <c:lblAlgn val="ctr"/>
        <c:lblOffset val="100"/>
        <c:noMultiLvlLbl val="0"/>
      </c:catAx>
      <c:valAx>
        <c:axId val="307113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BW"/>
          </a:p>
        </c:txPr>
        <c:crossAx val="307112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B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BW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10A-4D70-ABAD-2688A971796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10A-4D70-ABAD-2688A9717967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BW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'[African labour accommodation stats.xlsx]Sheet1'!$K$38:$K$39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'[African labour accommodation stats.xlsx]Sheet1'!$L$38:$L$39</c:f>
              <c:numCache>
                <c:formatCode>#,##0</c:formatCode>
                <c:ptCount val="2"/>
                <c:pt idx="0">
                  <c:v>3654595</c:v>
                </c:pt>
                <c:pt idx="1">
                  <c:v>6973093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10A-4D70-ABAD-2688A97179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B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BW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1600" b="1" dirty="0">
                <a:solidFill>
                  <a:schemeClr val="tx1"/>
                </a:solidFill>
              </a:rPr>
              <a:t>Africa</a:t>
            </a:r>
            <a:r>
              <a:rPr lang="en-GB" sz="1600" b="1" baseline="0" dirty="0">
                <a:solidFill>
                  <a:schemeClr val="tx1"/>
                </a:solidFill>
              </a:rPr>
              <a:t> share of global tourism GDP 1995-2019</a:t>
            </a:r>
            <a:endParaRPr lang="en-GB" sz="16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9.4958223972003514E-2"/>
          <c:y val="1.545737082293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BW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'Total contribution to GDP'!$B$1:$Z$1</c:f>
              <c:numCache>
                <c:formatCode>General</c:formatCod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numCache>
            </c:numRef>
          </c:cat>
          <c:val>
            <c:numRef>
              <c:f>'Total contribution to GDP'!$B$14:$Z$14</c:f>
              <c:numCache>
                <c:formatCode>0.0%</c:formatCode>
                <c:ptCount val="25"/>
                <c:pt idx="0">
                  <c:v>1.2879173815178899E-2</c:v>
                </c:pt>
                <c:pt idx="1">
                  <c:v>1.3313039246837566E-2</c:v>
                </c:pt>
                <c:pt idx="2">
                  <c:v>1.339241646590552E-2</c:v>
                </c:pt>
                <c:pt idx="3">
                  <c:v>1.2921145260212399E-2</c:v>
                </c:pt>
                <c:pt idx="4">
                  <c:v>1.3078633778562714E-2</c:v>
                </c:pt>
                <c:pt idx="5">
                  <c:v>1.3218686031686527E-2</c:v>
                </c:pt>
                <c:pt idx="6">
                  <c:v>1.4550964781478576E-2</c:v>
                </c:pt>
                <c:pt idx="7">
                  <c:v>1.5789425382079711E-2</c:v>
                </c:pt>
                <c:pt idx="8">
                  <c:v>1.7308959652941488E-2</c:v>
                </c:pt>
                <c:pt idx="9">
                  <c:v>1.8635999242575741E-2</c:v>
                </c:pt>
                <c:pt idx="10">
                  <c:v>1.9666325186594467E-2</c:v>
                </c:pt>
                <c:pt idx="11">
                  <c:v>2.0088036602084469E-2</c:v>
                </c:pt>
                <c:pt idx="12">
                  <c:v>2.1422496552968316E-2</c:v>
                </c:pt>
                <c:pt idx="13">
                  <c:v>2.2070367624195748E-2</c:v>
                </c:pt>
                <c:pt idx="14">
                  <c:v>2.3243092743629588E-2</c:v>
                </c:pt>
                <c:pt idx="15">
                  <c:v>2.2168645473438536E-2</c:v>
                </c:pt>
                <c:pt idx="16">
                  <c:v>1.9689670987223015E-2</c:v>
                </c:pt>
                <c:pt idx="17">
                  <c:v>2.0636459631862003E-2</c:v>
                </c:pt>
                <c:pt idx="18">
                  <c:v>1.9791271347248576E-2</c:v>
                </c:pt>
                <c:pt idx="19">
                  <c:v>1.9932942301632492E-2</c:v>
                </c:pt>
                <c:pt idx="20">
                  <c:v>1.8897224226475953E-2</c:v>
                </c:pt>
                <c:pt idx="21">
                  <c:v>1.8295941941768368E-2</c:v>
                </c:pt>
                <c:pt idx="22">
                  <c:v>1.880167296538458E-2</c:v>
                </c:pt>
                <c:pt idx="23">
                  <c:v>1.9158511647222549E-2</c:v>
                </c:pt>
                <c:pt idx="24">
                  <c:v>1.8983493887668301E-2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A90-4E6E-ADE8-B771872972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8618256"/>
        <c:axId val="378619896"/>
      </c:lineChart>
      <c:catAx>
        <c:axId val="378618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BW"/>
          </a:p>
        </c:txPr>
        <c:crossAx val="378619896"/>
        <c:crosses val="autoZero"/>
        <c:auto val="1"/>
        <c:lblAlgn val="ctr"/>
        <c:lblOffset val="100"/>
        <c:noMultiLvlLbl val="0"/>
      </c:catAx>
      <c:valAx>
        <c:axId val="378619896"/>
        <c:scaling>
          <c:orientation val="minMax"/>
          <c:min val="1.0000000000000002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BW"/>
          </a:p>
        </c:txPr>
        <c:crossAx val="378618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BW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receipts!$A$10</c:f>
              <c:strCache>
                <c:ptCount val="1"/>
                <c:pt idx="0">
                  <c:v>World Receipt/arrival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receipts!$B$1:$O$1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receipts!$B$10:$O$10</c:f>
              <c:numCache>
                <c:formatCode>General</c:formatCode>
                <c:ptCount val="14"/>
                <c:pt idx="0">
                  <c:v>840</c:v>
                </c:pt>
                <c:pt idx="1">
                  <c:v>870</c:v>
                </c:pt>
                <c:pt idx="2">
                  <c:v>950</c:v>
                </c:pt>
                <c:pt idx="3">
                  <c:v>1020</c:v>
                </c:pt>
                <c:pt idx="4">
                  <c:v>970</c:v>
                </c:pt>
                <c:pt idx="5">
                  <c:v>980</c:v>
                </c:pt>
                <c:pt idx="6">
                  <c:v>1050</c:v>
                </c:pt>
                <c:pt idx="7">
                  <c:v>1040</c:v>
                </c:pt>
                <c:pt idx="8">
                  <c:v>1070</c:v>
                </c:pt>
                <c:pt idx="9">
                  <c:v>1100</c:v>
                </c:pt>
                <c:pt idx="10">
                  <c:v>1060</c:v>
                </c:pt>
                <c:pt idx="11">
                  <c:v>990</c:v>
                </c:pt>
                <c:pt idx="12">
                  <c:v>1010</c:v>
                </c:pt>
                <c:pt idx="13">
                  <c:v>1036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D35-4965-8CB1-2B05323B442B}"/>
            </c:ext>
          </c:extLst>
        </c:ser>
        <c:ser>
          <c:idx val="1"/>
          <c:order val="1"/>
          <c:tx>
            <c:strRef>
              <c:f>receipts!$A$11</c:f>
              <c:strCache>
                <c:ptCount val="1"/>
                <c:pt idx="0">
                  <c:v>Africa Receipt/arrival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receipts!$B$1:$O$1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receipts!$B$11:$O$11</c:f>
              <c:numCache>
                <c:formatCode>General</c:formatCode>
                <c:ptCount val="14"/>
                <c:pt idx="0">
                  <c:v>590</c:v>
                </c:pt>
                <c:pt idx="1">
                  <c:v>600</c:v>
                </c:pt>
                <c:pt idx="2">
                  <c:v>640</c:v>
                </c:pt>
                <c:pt idx="3">
                  <c:v>650</c:v>
                </c:pt>
                <c:pt idx="4">
                  <c:v>630</c:v>
                </c:pt>
                <c:pt idx="5">
                  <c:v>640</c:v>
                </c:pt>
                <c:pt idx="6">
                  <c:v>650</c:v>
                </c:pt>
                <c:pt idx="7">
                  <c:v>640</c:v>
                </c:pt>
                <c:pt idx="8">
                  <c:v>610</c:v>
                </c:pt>
                <c:pt idx="9">
                  <c:v>650</c:v>
                </c:pt>
                <c:pt idx="10">
                  <c:v>620</c:v>
                </c:pt>
                <c:pt idx="11">
                  <c:v>600</c:v>
                </c:pt>
                <c:pt idx="12">
                  <c:v>600</c:v>
                </c:pt>
                <c:pt idx="13">
                  <c:v>638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D35-4965-8CB1-2B05323B44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3302584"/>
        <c:axId val="374036776"/>
      </c:lineChart>
      <c:catAx>
        <c:axId val="383302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BW"/>
          </a:p>
        </c:txPr>
        <c:crossAx val="374036776"/>
        <c:crosses val="autoZero"/>
        <c:auto val="1"/>
        <c:lblAlgn val="ctr"/>
        <c:lblOffset val="100"/>
        <c:noMultiLvlLbl val="0"/>
      </c:catAx>
      <c:valAx>
        <c:axId val="374036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BW"/>
          </a:p>
        </c:txPr>
        <c:crossAx val="383302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B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BW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Sheet1!$C$32</c:f>
              <c:strCache>
                <c:ptCount val="1"/>
                <c:pt idx="0">
                  <c:v>Regional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Sheet1!$B$33:$B$42</c:f>
              <c:strCache>
                <c:ptCount val="10"/>
                <c:pt idx="0">
                  <c:v>France</c:v>
                </c:pt>
                <c:pt idx="1">
                  <c:v>Spain</c:v>
                </c:pt>
                <c:pt idx="2">
                  <c:v>USA</c:v>
                </c:pt>
                <c:pt idx="3">
                  <c:v>China</c:v>
                </c:pt>
                <c:pt idx="4">
                  <c:v>Italy</c:v>
                </c:pt>
                <c:pt idx="5">
                  <c:v>UK</c:v>
                </c:pt>
                <c:pt idx="6">
                  <c:v>Mexico</c:v>
                </c:pt>
                <c:pt idx="7">
                  <c:v>Turkey</c:v>
                </c:pt>
                <c:pt idx="8">
                  <c:v>Thailand</c:v>
                </c:pt>
                <c:pt idx="9">
                  <c:v>Germany</c:v>
                </c:pt>
              </c:strCache>
            </c:strRef>
          </c:cat>
          <c:val>
            <c:numRef>
              <c:f>Sheet1!$C$33:$C$42</c:f>
              <c:numCache>
                <c:formatCode>0.0</c:formatCode>
                <c:ptCount val="10"/>
                <c:pt idx="0">
                  <c:v>78.7</c:v>
                </c:pt>
                <c:pt idx="1">
                  <c:v>87.6</c:v>
                </c:pt>
                <c:pt idx="2">
                  <c:v>60.3</c:v>
                </c:pt>
                <c:pt idx="3">
                  <c:v>92.1</c:v>
                </c:pt>
                <c:pt idx="4">
                  <c:v>85.5</c:v>
                </c:pt>
                <c:pt idx="5">
                  <c:v>72.5</c:v>
                </c:pt>
                <c:pt idx="6">
                  <c:v>90.3</c:v>
                </c:pt>
                <c:pt idx="7">
                  <c:v>63.5</c:v>
                </c:pt>
                <c:pt idx="8">
                  <c:v>69.599999999999994</c:v>
                </c:pt>
                <c:pt idx="9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A6-4208-A3FA-DAB9E85EC30B}"/>
            </c:ext>
          </c:extLst>
        </c:ser>
        <c:ser>
          <c:idx val="1"/>
          <c:order val="1"/>
          <c:tx>
            <c:strRef>
              <c:f>Sheet1!$D$32</c:f>
              <c:strCache>
                <c:ptCount val="1"/>
                <c:pt idx="0">
                  <c:v>International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Sheet1!$B$33:$B$42</c:f>
              <c:strCache>
                <c:ptCount val="10"/>
                <c:pt idx="0">
                  <c:v>France</c:v>
                </c:pt>
                <c:pt idx="1">
                  <c:v>Spain</c:v>
                </c:pt>
                <c:pt idx="2">
                  <c:v>USA</c:v>
                </c:pt>
                <c:pt idx="3">
                  <c:v>China</c:v>
                </c:pt>
                <c:pt idx="4">
                  <c:v>Italy</c:v>
                </c:pt>
                <c:pt idx="5">
                  <c:v>UK</c:v>
                </c:pt>
                <c:pt idx="6">
                  <c:v>Mexico</c:v>
                </c:pt>
                <c:pt idx="7">
                  <c:v>Turkey</c:v>
                </c:pt>
                <c:pt idx="8">
                  <c:v>Thailand</c:v>
                </c:pt>
                <c:pt idx="9">
                  <c:v>Germany</c:v>
                </c:pt>
              </c:strCache>
            </c:strRef>
          </c:cat>
          <c:val>
            <c:numRef>
              <c:f>Sheet1!$D$33:$D$42</c:f>
              <c:numCache>
                <c:formatCode>General</c:formatCode>
                <c:ptCount val="10"/>
                <c:pt idx="0">
                  <c:v>21.3</c:v>
                </c:pt>
                <c:pt idx="1">
                  <c:v>12.5</c:v>
                </c:pt>
                <c:pt idx="2">
                  <c:v>39.6</c:v>
                </c:pt>
                <c:pt idx="3">
                  <c:v>8</c:v>
                </c:pt>
                <c:pt idx="4">
                  <c:v>14.4</c:v>
                </c:pt>
                <c:pt idx="5">
                  <c:v>26.7</c:v>
                </c:pt>
                <c:pt idx="6">
                  <c:v>7.4</c:v>
                </c:pt>
                <c:pt idx="7">
                  <c:v>21.6</c:v>
                </c:pt>
                <c:pt idx="8">
                  <c:v>30.3</c:v>
                </c:pt>
                <c:pt idx="9">
                  <c:v>25.7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A6-4208-A3FA-DAB9E85EC3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7266352"/>
        <c:axId val="387291280"/>
      </c:barChart>
      <c:catAx>
        <c:axId val="387266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BW"/>
          </a:p>
        </c:txPr>
        <c:crossAx val="387291280"/>
        <c:crosses val="autoZero"/>
        <c:auto val="1"/>
        <c:lblAlgn val="ctr"/>
        <c:lblOffset val="100"/>
        <c:noMultiLvlLbl val="0"/>
      </c:catAx>
      <c:valAx>
        <c:axId val="387291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BW"/>
          </a:p>
        </c:txPr>
        <c:crossAx val="387266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B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BW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Africa!$B$44</c:f>
              <c:strCache>
                <c:ptCount val="1"/>
                <c:pt idx="0">
                  <c:v>Africa Arrivals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numRef>
              <c:f>Africa!$C$2:$H$2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Africa!$C$44:$H$44</c:f>
              <c:numCache>
                <c:formatCode>#,##0</c:formatCode>
                <c:ptCount val="6"/>
                <c:pt idx="0">
                  <c:v>28808900</c:v>
                </c:pt>
                <c:pt idx="1">
                  <c:v>30462267</c:v>
                </c:pt>
                <c:pt idx="2">
                  <c:v>30549274</c:v>
                </c:pt>
                <c:pt idx="3">
                  <c:v>32557081</c:v>
                </c:pt>
                <c:pt idx="4">
                  <c:v>33743243</c:v>
                </c:pt>
                <c:pt idx="5">
                  <c:v>36054440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A7-4ACF-A3EB-DFEA7F0A1EAE}"/>
            </c:ext>
          </c:extLst>
        </c:ser>
        <c:ser>
          <c:idx val="1"/>
          <c:order val="1"/>
          <c:tx>
            <c:strRef>
              <c:f>Africa!$B$45</c:f>
              <c:strCache>
                <c:ptCount val="1"/>
                <c:pt idx="0">
                  <c:v>Total arrivals</c:v>
                </c:pt>
              </c:strCache>
            </c:strRef>
          </c:tx>
          <c:spPr>
            <a:solidFill>
              <a:srgbClr val="FD9D24"/>
            </a:solidFill>
            <a:ln>
              <a:noFill/>
            </a:ln>
            <a:effectLst/>
            <a:sp3d/>
          </c:spPr>
          <c:invertIfNegative val="0"/>
          <c:cat>
            <c:numRef>
              <c:f>Africa!$C$2:$H$2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Africa!$C$45:$H$45</c:f>
              <c:numCache>
                <c:formatCode>#,##0</c:formatCode>
                <c:ptCount val="6"/>
                <c:pt idx="0">
                  <c:v>63444000</c:v>
                </c:pt>
                <c:pt idx="1">
                  <c:v>65311000</c:v>
                </c:pt>
                <c:pt idx="2">
                  <c:v>62570000</c:v>
                </c:pt>
                <c:pt idx="3">
                  <c:v>63029000</c:v>
                </c:pt>
                <c:pt idx="4">
                  <c:v>70879000</c:v>
                </c:pt>
                <c:pt idx="5">
                  <c:v>78400000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A7-4ACF-A3EB-DFEA7F0A1E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9631856"/>
        <c:axId val="401817616"/>
        <c:axId val="0"/>
      </c:bar3DChart>
      <c:catAx>
        <c:axId val="219631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BW"/>
          </a:p>
        </c:txPr>
        <c:crossAx val="401817616"/>
        <c:crosses val="autoZero"/>
        <c:auto val="1"/>
        <c:lblAlgn val="ctr"/>
        <c:lblOffset val="100"/>
        <c:noMultiLvlLbl val="0"/>
      </c:catAx>
      <c:valAx>
        <c:axId val="401817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BW"/>
          </a:p>
        </c:txPr>
        <c:crossAx val="219631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55892583462072"/>
          <c:y val="0.88955882358382254"/>
          <c:w val="0.26882137392121797"/>
          <c:h val="9.63444283250658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BW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B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D635ED-C59C-4CE9-84E3-36DADAD8FA40}" type="datetimeFigureOut">
              <a:rPr lang="en-US"/>
              <a:pPr>
                <a:defRPr/>
              </a:pPr>
              <a:t>2/4/2022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263"/>
            <a:ext cx="3038475" cy="465137"/>
          </a:xfrm>
          <a:prstGeom prst="rect">
            <a:avLst/>
          </a:prstGeom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31263"/>
            <a:ext cx="3038475" cy="465137"/>
          </a:xfrm>
          <a:prstGeom prst="rect">
            <a:avLst/>
          </a:prstGeom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BD3BAB-CA50-45AC-AF63-84676ED7AF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406400" y="698500"/>
            <a:ext cx="619760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35038" y="4416425"/>
            <a:ext cx="5140325" cy="4181475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Helvetica Neue" pitchFamily="2"/>
              </a:rPr>
              <a:t>Click to edit Master text styles</a:t>
            </a:r>
          </a:p>
          <a:p>
            <a:pPr lvl="1"/>
            <a:r>
              <a:rPr lang="en-US" noProof="0">
                <a:sym typeface="Helvetica Neue" pitchFamily="2"/>
              </a:rPr>
              <a:t>Second level</a:t>
            </a:r>
          </a:p>
          <a:p>
            <a:pPr lvl="2"/>
            <a:r>
              <a:rPr lang="en-US" noProof="0">
                <a:sym typeface="Helvetica Neue" pitchFamily="2"/>
              </a:rPr>
              <a:t>Third level</a:t>
            </a:r>
          </a:p>
          <a:p>
            <a:pPr lvl="3"/>
            <a:r>
              <a:rPr lang="en-US" noProof="0">
                <a:sym typeface="Helvetica Neue" pitchFamily="2"/>
              </a:rPr>
              <a:t>Fourth level</a:t>
            </a:r>
          </a:p>
          <a:p>
            <a:pPr lvl="4"/>
            <a:r>
              <a:rPr lang="en-US" noProof="0">
                <a:sym typeface="Helvetica Neue" pitchFamily="2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 Neue" pitchFamily="2"/>
        <a:ea typeface="MS PGothic" panose="020B0600070205080204" pitchFamily="34" charset="-128"/>
        <a:cs typeface="Helvetica Neue" pitchFamily="2"/>
        <a:sym typeface="Helvetica Neue" charset="0"/>
      </a:defRPr>
    </a:lvl1pPr>
    <a:lvl2pPr indent="2286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 Neue" pitchFamily="2"/>
        <a:ea typeface="Helvetica Neue" pitchFamily="2"/>
        <a:cs typeface="Helvetica Neue" pitchFamily="2"/>
        <a:sym typeface="Helvetica Neue" charset="0"/>
      </a:defRPr>
    </a:lvl2pPr>
    <a:lvl3pPr indent="4572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 Neue" pitchFamily="2"/>
        <a:ea typeface="Helvetica Neue" pitchFamily="2"/>
        <a:cs typeface="Helvetica Neue" pitchFamily="2"/>
        <a:sym typeface="Helvetica Neue" charset="0"/>
      </a:defRPr>
    </a:lvl3pPr>
    <a:lvl4pPr indent="6858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 Neue" pitchFamily="2"/>
        <a:ea typeface="Helvetica Neue" pitchFamily="2"/>
        <a:cs typeface="Helvetica Neue" pitchFamily="2"/>
        <a:sym typeface="Helvetica Neue" charset="0"/>
      </a:defRPr>
    </a:lvl4pPr>
    <a:lvl5pPr indent="9144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 Neue" pitchFamily="2"/>
        <a:ea typeface="Helvetica Neue" pitchFamily="2"/>
        <a:cs typeface="Helvetica Neue" pitchFamily="2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03847A-D94D-4E96-9101-F4449B45D65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556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628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91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226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421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652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3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  <a:endParaRPr lang="en-GB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044DB-1C9A-478B-AA8F-1D3FE7D063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65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70C47-831F-48D2-90DC-81A145A538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51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56134" y="341314"/>
            <a:ext cx="2760133" cy="5761037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573618" y="341314"/>
            <a:ext cx="8079316" cy="5761037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3E201-1F83-4BC4-99C3-56835B35C0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018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200" y="1296638"/>
            <a:ext cx="11289600" cy="488032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5B475743-3A64-A74D-A307-659BB60BB7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4676"/>
          <a:stretch/>
        </p:blipFill>
        <p:spPr>
          <a:xfrm>
            <a:off x="0" y="6492874"/>
            <a:ext cx="12192000" cy="36512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BAFBF76-8CF1-468A-9EE3-D8340D8AD8AC}"/>
              </a:ext>
            </a:extLst>
          </p:cNvPr>
          <p:cNvSpPr/>
          <p:nvPr userDrawn="1"/>
        </p:nvSpPr>
        <p:spPr bwMode="auto">
          <a:xfrm>
            <a:off x="0" y="0"/>
            <a:ext cx="12192000" cy="980728"/>
          </a:xfrm>
          <a:prstGeom prst="rect">
            <a:avLst/>
          </a:prstGeom>
          <a:solidFill>
            <a:srgbClr val="1C38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bIns="91440" rtlCol="0" anchor="ctr">
            <a:noAutofit/>
          </a:bodyPr>
          <a:lstStyle/>
          <a:p>
            <a:pPr marL="357188" lvl="0"/>
            <a:endParaRPr lang="en-US" sz="320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18300B4-AC5F-4145-8F59-D7BAE630E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349" y="191551"/>
            <a:ext cx="11809312" cy="615603"/>
          </a:xfrm>
        </p:spPr>
        <p:txBody>
          <a:bodyPr anchor="ctr" anchorCtr="0"/>
          <a:lstStyle>
            <a:lvl1pPr>
              <a:defRPr sz="26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616995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5B475743-3A64-A74D-A307-659BB60BB7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4676"/>
          <a:stretch/>
        </p:blipFill>
        <p:spPr>
          <a:xfrm>
            <a:off x="0" y="6492874"/>
            <a:ext cx="12192000" cy="36512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BAFBF76-8CF1-468A-9EE3-D8340D8AD8AC}"/>
              </a:ext>
            </a:extLst>
          </p:cNvPr>
          <p:cNvSpPr/>
          <p:nvPr userDrawn="1"/>
        </p:nvSpPr>
        <p:spPr bwMode="auto">
          <a:xfrm>
            <a:off x="0" y="-1"/>
            <a:ext cx="12192000" cy="6492873"/>
          </a:xfrm>
          <a:prstGeom prst="rect">
            <a:avLst/>
          </a:prstGeom>
          <a:solidFill>
            <a:srgbClr val="1C38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bIns="91440" rtlCol="0" anchor="ctr">
            <a:noAutofit/>
          </a:bodyPr>
          <a:lstStyle/>
          <a:p>
            <a:pPr marL="357188" lvl="0"/>
            <a:endParaRPr lang="en-US" sz="320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585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  <a:endParaRPr lang="en-GB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044DB-1C9A-478B-AA8F-1D3FE7D063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928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6AEDE-7669-4DFB-9AEC-9FCBA19474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120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B108D-415C-4793-8A62-49AA98488A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6539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09600" y="1576388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97600" y="1576388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A6FB5-2EF3-4857-B9A1-9D33C91777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939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45866-F6EF-4E43-9728-134FF8E2E3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2855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4D615-A595-4F8C-B915-F22E3FF887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537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6AEDE-7669-4DFB-9AEC-9FCBA19474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3693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8BDA4-F0B6-4F7A-A091-BE01F09E6D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8461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71DA9-A6B9-4B3D-B544-CF26C69288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7921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>
              <a:sym typeface="Calibri" pitchFamily="34" charset="0"/>
            </a:endParaRP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2FE6F-2273-44F9-9B31-15B4F52735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2348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70C47-831F-48D2-90DC-81A145A538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304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56134" y="341314"/>
            <a:ext cx="2760133" cy="5761037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573618" y="341314"/>
            <a:ext cx="8079316" cy="5761037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3E201-1F83-4BC4-99C3-56835B35C0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6343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esentationFr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6D54DF-72D2-FE49-A5B9-714BC5CD17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28321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5A2DDD-2812-9742-BE95-02C91D568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300" y="2334218"/>
            <a:ext cx="11171400" cy="1366582"/>
          </a:xfrm>
        </p:spPr>
        <p:txBody>
          <a:bodyPr>
            <a:normAutofit/>
          </a:bodyPr>
          <a:lstStyle>
            <a:lvl1pPr algn="ctr">
              <a:defRPr sz="3200" b="1" i="0" baseline="0">
                <a:latin typeface="Lucida Sans" panose="020B0602030504020204" pitchFamily="34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CB5E21-FDD3-CF44-B7FC-A065DB6444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8520"/>
          <a:stretch/>
        </p:blipFill>
        <p:spPr>
          <a:xfrm>
            <a:off x="711901" y="5222368"/>
            <a:ext cx="2638951" cy="1250433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6492DEB6-C0F2-8C48-A6E7-B6D175F0CD8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29501" y="433951"/>
            <a:ext cx="4376100" cy="37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7100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200" y="1296638"/>
            <a:ext cx="11289600" cy="488032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5B475743-3A64-A74D-A307-659BB60BB7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4676"/>
          <a:stretch/>
        </p:blipFill>
        <p:spPr>
          <a:xfrm>
            <a:off x="0" y="6492874"/>
            <a:ext cx="12192000" cy="36512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BAFBF76-8CF1-468A-9EE3-D8340D8AD8AC}"/>
              </a:ext>
            </a:extLst>
          </p:cNvPr>
          <p:cNvSpPr/>
          <p:nvPr userDrawn="1"/>
        </p:nvSpPr>
        <p:spPr bwMode="auto">
          <a:xfrm>
            <a:off x="0" y="17976"/>
            <a:ext cx="12192000" cy="96275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bIns="91440" rtlCol="0" anchor="ctr">
            <a:noAutofit/>
          </a:bodyPr>
          <a:lstStyle/>
          <a:p>
            <a:pPr marL="357188" lvl="0"/>
            <a:endParaRPr lang="en-US" sz="320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885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B108D-415C-4793-8A62-49AA98488A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562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09600" y="1576388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97600" y="1576388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A6FB5-2EF3-4857-B9A1-9D33C91777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55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45866-F6EF-4E43-9728-134FF8E2E3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228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4D615-A595-4F8C-B915-F22E3FF887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829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8BDA4-F0B6-4F7A-A091-BE01F09E6D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148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71DA9-A6B9-4B3D-B544-CF26C69288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759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>
              <a:sym typeface="Calibri" pitchFamily="34" charset="0"/>
            </a:endParaRP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2FE6F-2273-44F9-9B31-15B4F52735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076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/>
          </p:cNvSpPr>
          <p:nvPr>
            <p:ph type="body" idx="1"/>
          </p:nvPr>
        </p:nvSpPr>
        <p:spPr bwMode="auto">
          <a:xfrm>
            <a:off x="609600" y="157638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Calibri" panose="020F0502020204030204" pitchFamily="34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Calibri" panose="020F0502020204030204" pitchFamily="34" charset="0"/>
              </a:rPr>
              <a:t>Second level</a:t>
            </a:r>
          </a:p>
          <a:p>
            <a:pPr lvl="2"/>
            <a:r>
              <a:rPr lang="en-US" altLang="en-US">
                <a:sym typeface="Calibri" panose="020F0502020204030204" pitchFamily="34" charset="0"/>
              </a:rPr>
              <a:t>Third level</a:t>
            </a:r>
          </a:p>
          <a:p>
            <a:pPr lvl="3"/>
            <a:r>
              <a:rPr lang="en-US" altLang="en-US">
                <a:sym typeface="Calibri" panose="020F0502020204030204" pitchFamily="34" charset="0"/>
              </a:rPr>
              <a:t>Fourth level</a:t>
            </a:r>
          </a:p>
          <a:p>
            <a:pPr lvl="4"/>
            <a:r>
              <a:rPr lang="en-US" altLang="en-US">
                <a:sym typeface="Calibri" panose="020F0502020204030204" pitchFamily="34" charset="0"/>
              </a:rPr>
              <a:t>Fifth level</a:t>
            </a:r>
          </a:p>
        </p:txBody>
      </p:sp>
      <p:sp>
        <p:nvSpPr>
          <p:cNvPr id="1027" name="Rectangle 4"/>
          <p:cNvSpPr>
            <a:spLocks noGrp="1"/>
          </p:cNvSpPr>
          <p:nvPr>
            <p:ph type="title"/>
          </p:nvPr>
        </p:nvSpPr>
        <p:spPr bwMode="auto">
          <a:xfrm>
            <a:off x="573618" y="341313"/>
            <a:ext cx="11042649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Lucida Sans" panose="020B0602040502020204" pitchFamily="34" charset="0"/>
              </a:rPr>
              <a:t>Click to edit Master title style</a:t>
            </a:r>
          </a:p>
        </p:txBody>
      </p:sp>
      <p:sp>
        <p:nvSpPr>
          <p:cNvPr id="1030" name="Rectangle 6"/>
          <p:cNvSpPr>
            <a:spLocks noGrp="1"/>
          </p:cNvSpPr>
          <p:nvPr>
            <p:ph type="sldNum" sz="quarter" idx="2"/>
          </p:nvPr>
        </p:nvSpPr>
        <p:spPr bwMode="auto">
          <a:xfrm>
            <a:off x="11224685" y="6376988"/>
            <a:ext cx="357716" cy="27940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defRPr>
                <a:solidFill>
                  <a:srgbClr val="888888"/>
                </a:solidFill>
                <a:latin typeface="Helvetica" panose="020B0604020202020204" pitchFamily="34" charset="0"/>
                <a:sym typeface="Helvetica" panose="020B0604020202020204" pitchFamily="34" charset="0"/>
              </a:defRPr>
            </a:lvl1pPr>
          </a:lstStyle>
          <a:p>
            <a:pPr>
              <a:defRPr/>
            </a:pPr>
            <a:fld id="{7377FABE-4B21-4525-A92A-87DB55290F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  <p:sldLayoutId id="214748366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+mj-lt"/>
          <a:ea typeface="MS PGothic" panose="020B0600070205080204" pitchFamily="34" charset="-128"/>
          <a:cs typeface="+mj-cs"/>
          <a:sym typeface="Lucida Sans" panose="020B06020405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MS PGothic" panose="020B0600070205080204" pitchFamily="34" charset="-128"/>
          <a:cs typeface="Lucida Sans" pitchFamily="34" charset="0"/>
          <a:sym typeface="Lucida Sans" panose="020B06020405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MS PGothic" panose="020B0600070205080204" pitchFamily="34" charset="-128"/>
          <a:cs typeface="Lucida Sans" pitchFamily="34" charset="0"/>
          <a:sym typeface="Lucida Sans" panose="020B06020405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MS PGothic" panose="020B0600070205080204" pitchFamily="34" charset="-128"/>
          <a:cs typeface="Lucida Sans" pitchFamily="34" charset="0"/>
          <a:sym typeface="Lucida Sans" panose="020B06020405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MS PGothic" panose="020B0600070205080204" pitchFamily="34" charset="-128"/>
          <a:cs typeface="Lucida Sans" pitchFamily="34" charset="0"/>
          <a:sym typeface="Lucida Sans" panose="020B0602040502020204" pitchFamily="34" charset="0"/>
        </a:defRPr>
      </a:lvl5pPr>
      <a:lvl6pPr marL="457200" algn="l" rtl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itchFamily="34" charset="0"/>
        </a:defRPr>
      </a:lvl6pPr>
      <a:lvl7pPr marL="914400" algn="l" rtl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itchFamily="34" charset="0"/>
        </a:defRPr>
      </a:lvl7pPr>
      <a:lvl8pPr marL="1371600" algn="l" rtl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itchFamily="34" charset="0"/>
        </a:defRPr>
      </a:lvl8pPr>
      <a:lvl9pPr marL="1828800" algn="l" rtl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MS PGothic" panose="020B0600070205080204" pitchFamily="34" charset="-128"/>
          <a:cs typeface="+mn-cs"/>
          <a:sym typeface="Calibri" panose="020F0502020204030204" pitchFamily="34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457200" indent="1828800" algn="l" rtl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6pPr>
      <a:lvl7pPr marL="914400" indent="1828800" algn="l" rtl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7pPr>
      <a:lvl8pPr marL="1371600" indent="1828800" algn="l" rtl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8pPr>
      <a:lvl9pPr marL="1828800" indent="1828800" algn="l" rtl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/>
          </p:cNvSpPr>
          <p:nvPr>
            <p:ph type="body" idx="1"/>
          </p:nvPr>
        </p:nvSpPr>
        <p:spPr bwMode="auto">
          <a:xfrm>
            <a:off x="609600" y="157638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Calibri" panose="020F0502020204030204" pitchFamily="34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Calibri" panose="020F0502020204030204" pitchFamily="34" charset="0"/>
              </a:rPr>
              <a:t>Second level</a:t>
            </a:r>
          </a:p>
          <a:p>
            <a:pPr lvl="2"/>
            <a:r>
              <a:rPr lang="en-US" altLang="en-US">
                <a:sym typeface="Calibri" panose="020F0502020204030204" pitchFamily="34" charset="0"/>
              </a:rPr>
              <a:t>Third level</a:t>
            </a:r>
          </a:p>
          <a:p>
            <a:pPr lvl="3"/>
            <a:r>
              <a:rPr lang="en-US" altLang="en-US">
                <a:sym typeface="Calibri" panose="020F0502020204030204" pitchFamily="34" charset="0"/>
              </a:rPr>
              <a:t>Fourth level</a:t>
            </a:r>
          </a:p>
          <a:p>
            <a:pPr lvl="4"/>
            <a:r>
              <a:rPr lang="en-US" altLang="en-US">
                <a:sym typeface="Calibri" panose="020F0502020204030204" pitchFamily="34" charset="0"/>
              </a:rPr>
              <a:t>Fifth level</a:t>
            </a:r>
          </a:p>
        </p:txBody>
      </p:sp>
      <p:sp>
        <p:nvSpPr>
          <p:cNvPr id="1027" name="Rectangle 4"/>
          <p:cNvSpPr>
            <a:spLocks noGrp="1"/>
          </p:cNvSpPr>
          <p:nvPr>
            <p:ph type="title"/>
          </p:nvPr>
        </p:nvSpPr>
        <p:spPr bwMode="auto">
          <a:xfrm>
            <a:off x="573618" y="341313"/>
            <a:ext cx="11042649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Lucida Sans" panose="020B0602040502020204" pitchFamily="34" charset="0"/>
              </a:rPr>
              <a:t>Click to edit Master title style</a:t>
            </a:r>
          </a:p>
        </p:txBody>
      </p:sp>
      <p:sp>
        <p:nvSpPr>
          <p:cNvPr id="1030" name="Rectangle 6"/>
          <p:cNvSpPr>
            <a:spLocks noGrp="1"/>
          </p:cNvSpPr>
          <p:nvPr>
            <p:ph type="sldNum" sz="quarter" idx="2"/>
          </p:nvPr>
        </p:nvSpPr>
        <p:spPr bwMode="auto">
          <a:xfrm>
            <a:off x="11224685" y="6376988"/>
            <a:ext cx="357716" cy="27940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defRPr>
                <a:solidFill>
                  <a:srgbClr val="888888"/>
                </a:solidFill>
                <a:latin typeface="Helvetica" panose="020B0604020202020204" pitchFamily="34" charset="0"/>
                <a:sym typeface="Helvetica" panose="020B0604020202020204" pitchFamily="34" charset="0"/>
              </a:defRPr>
            </a:lvl1pPr>
          </a:lstStyle>
          <a:p>
            <a:pPr>
              <a:defRPr/>
            </a:pPr>
            <a:fld id="{7377FABE-4B21-4525-A92A-87DB55290F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473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8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+mj-lt"/>
          <a:ea typeface="MS PGothic" panose="020B0600070205080204" pitchFamily="34" charset="-128"/>
          <a:cs typeface="+mj-cs"/>
          <a:sym typeface="Lucida Sans" panose="020B06020405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MS PGothic" panose="020B0600070205080204" pitchFamily="34" charset="-128"/>
          <a:cs typeface="Lucida Sans" pitchFamily="34" charset="0"/>
          <a:sym typeface="Lucida Sans" panose="020B06020405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MS PGothic" panose="020B0600070205080204" pitchFamily="34" charset="-128"/>
          <a:cs typeface="Lucida Sans" pitchFamily="34" charset="0"/>
          <a:sym typeface="Lucida Sans" panose="020B06020405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MS PGothic" panose="020B0600070205080204" pitchFamily="34" charset="-128"/>
          <a:cs typeface="Lucida Sans" pitchFamily="34" charset="0"/>
          <a:sym typeface="Lucida Sans" panose="020B06020405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MS PGothic" panose="020B0600070205080204" pitchFamily="34" charset="-128"/>
          <a:cs typeface="Lucida Sans" pitchFamily="34" charset="0"/>
          <a:sym typeface="Lucida Sans" panose="020B0602040502020204" pitchFamily="34" charset="0"/>
        </a:defRPr>
      </a:lvl5pPr>
      <a:lvl6pPr marL="457200" algn="l" rtl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itchFamily="34" charset="0"/>
        </a:defRPr>
      </a:lvl6pPr>
      <a:lvl7pPr marL="914400" algn="l" rtl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itchFamily="34" charset="0"/>
        </a:defRPr>
      </a:lvl7pPr>
      <a:lvl8pPr marL="1371600" algn="l" rtl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itchFamily="34" charset="0"/>
        </a:defRPr>
      </a:lvl8pPr>
      <a:lvl9pPr marL="1828800" algn="l" rtl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MS PGothic" panose="020B0600070205080204" pitchFamily="34" charset="-128"/>
          <a:cs typeface="+mn-cs"/>
          <a:sym typeface="Calibri" panose="020F0502020204030204" pitchFamily="34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457200" indent="1828800" algn="l" rtl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6pPr>
      <a:lvl7pPr marL="914400" indent="1828800" algn="l" rtl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7pPr>
      <a:lvl8pPr marL="1371600" indent="1828800" algn="l" rtl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8pPr>
      <a:lvl9pPr marL="1828800" indent="1828800" algn="l" rtl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50A60-F5C6-B949-93F9-8123B827A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5238" y="2420888"/>
            <a:ext cx="6421523" cy="2339383"/>
          </a:xfrm>
        </p:spPr>
        <p:txBody>
          <a:bodyPr anchor="t" anchorCtr="0">
            <a:normAutofit fontScale="90000"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Regulating and Facilitating Intra-Africa Tourism</a:t>
            </a:r>
            <a:br>
              <a:rPr lang="en-US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1800" dirty="0">
                <a:solidFill>
                  <a:schemeClr val="tx1"/>
                </a:solidFill>
              </a:rPr>
            </a:b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2907463-66D6-634F-8999-ECE9EAA94504}"/>
              </a:ext>
            </a:extLst>
          </p:cNvPr>
          <p:cNvSpPr txBox="1">
            <a:spLocks/>
          </p:cNvSpPr>
          <p:nvPr/>
        </p:nvSpPr>
        <p:spPr>
          <a:xfrm>
            <a:off x="6872514" y="5106218"/>
            <a:ext cx="3412760" cy="136658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 baseline="0">
                <a:solidFill>
                  <a:schemeClr val="tx1"/>
                </a:solidFill>
                <a:latin typeface="Lucida Sans" panose="020B0602030504020204" pitchFamily="34" charset="77"/>
                <a:ea typeface="+mj-ea"/>
                <a:cs typeface="+mj-cs"/>
              </a:defRPr>
            </a:lvl1pPr>
          </a:lstStyle>
          <a:p>
            <a:pPr algn="l"/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555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E423B286-B946-43CF-B82F-A4972204E29E}"/>
              </a:ext>
            </a:extLst>
          </p:cNvPr>
          <p:cNvSpPr>
            <a:spLocks/>
          </p:cNvSpPr>
          <p:nvPr/>
        </p:nvSpPr>
        <p:spPr bwMode="auto">
          <a:xfrm>
            <a:off x="364794" y="2501548"/>
            <a:ext cx="3309016" cy="186994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rmAutofit lnSpcReduction="10000"/>
          </a:bodyPr>
          <a:lstStyle>
            <a:lvl1pPr indent="12700"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altLang="en-US" sz="3500" b="1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Lato" pitchFamily="34" charset="0"/>
              </a:rPr>
              <a:t>Drivers of intra-Africa tourism…</a:t>
            </a:r>
          </a:p>
        </p:txBody>
      </p:sp>
      <p:pic>
        <p:nvPicPr>
          <p:cNvPr id="17" name="Picture 6">
            <a:extLst>
              <a:ext uri="{FF2B5EF4-FFF2-40B4-BE49-F238E27FC236}">
                <a16:creationId xmlns:a16="http://schemas.microsoft.com/office/drawing/2014/main" id="{85C32A07-F2D3-4959-B1C7-01019B13A8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4844" y="6525344"/>
            <a:ext cx="8283605" cy="331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82138461-0DE0-40A7-8126-4E8783C39884}"/>
              </a:ext>
            </a:extLst>
          </p:cNvPr>
          <p:cNvSpPr txBox="1"/>
          <p:nvPr/>
        </p:nvSpPr>
        <p:spPr>
          <a:xfrm>
            <a:off x="4236249" y="1445152"/>
            <a:ext cx="7332359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300" dirty="0"/>
              <a:t>Level of trade integration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300" dirty="0"/>
              <a:t>State of destination development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300" dirty="0"/>
              <a:t>tourism and travel infrastructure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300" dirty="0"/>
              <a:t>Conducive tourism environment including openness</a:t>
            </a:r>
          </a:p>
          <a:p>
            <a:r>
              <a:rPr lang="en-GB" sz="23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300" dirty="0"/>
              <a:t>Natural and cultural resources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196480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3" name="Rectangle 112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A9A43C1C-8249-4674-931A-97C0F0B7088F}"/>
              </a:ext>
            </a:extLst>
          </p:cNvPr>
          <p:cNvSpPr>
            <a:spLocks/>
          </p:cNvSpPr>
          <p:nvPr/>
        </p:nvSpPr>
        <p:spPr bwMode="auto">
          <a:xfrm>
            <a:off x="2781044" y="1542815"/>
            <a:ext cx="6503143" cy="12426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 indent="12700"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Lato" pitchFamily="34" charset="0"/>
              </a:rPr>
              <a:t>TOURISM POLICIES AND PROTOCOLS IN AFRICA</a:t>
            </a:r>
          </a:p>
        </p:txBody>
      </p:sp>
    </p:spTree>
    <p:extLst>
      <p:ext uri="{BB962C8B-B14F-4D97-AF65-F5344CB8AC3E}">
        <p14:creationId xmlns:p14="http://schemas.microsoft.com/office/powerpoint/2010/main" val="3915499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E423B286-B946-43CF-B82F-A4972204E29E}"/>
              </a:ext>
            </a:extLst>
          </p:cNvPr>
          <p:cNvSpPr>
            <a:spLocks/>
          </p:cNvSpPr>
          <p:nvPr/>
        </p:nvSpPr>
        <p:spPr bwMode="auto">
          <a:xfrm>
            <a:off x="138334" y="2501548"/>
            <a:ext cx="3581402" cy="186994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rmAutofit lnSpcReduction="10000"/>
          </a:bodyPr>
          <a:lstStyle>
            <a:lvl1pPr indent="12700"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altLang="en-US" sz="3500" b="1" dirty="0" err="1">
                <a:solidFill>
                  <a:srgbClr val="FFFFFF"/>
                </a:solidFill>
                <a:latin typeface="+mj-lt"/>
                <a:ea typeface="+mj-ea"/>
                <a:cs typeface="+mj-cs"/>
                <a:sym typeface="Lato" pitchFamily="34" charset="0"/>
              </a:rPr>
              <a:t>Harmonisation</a:t>
            </a:r>
            <a:r>
              <a:rPr lang="en-US" altLang="en-US" sz="3500" b="1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Lato" pitchFamily="34" charset="0"/>
              </a:rPr>
              <a:t> of tourism policies</a:t>
            </a:r>
          </a:p>
        </p:txBody>
      </p:sp>
      <p:pic>
        <p:nvPicPr>
          <p:cNvPr id="17" name="Picture 6">
            <a:extLst>
              <a:ext uri="{FF2B5EF4-FFF2-40B4-BE49-F238E27FC236}">
                <a16:creationId xmlns:a16="http://schemas.microsoft.com/office/drawing/2014/main" id="{85C32A07-F2D3-4959-B1C7-01019B13A8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4844" y="6525344"/>
            <a:ext cx="8283605" cy="331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82138461-0DE0-40A7-8126-4E8783C39884}"/>
              </a:ext>
            </a:extLst>
          </p:cNvPr>
          <p:cNvSpPr txBox="1"/>
          <p:nvPr/>
        </p:nvSpPr>
        <p:spPr>
          <a:xfrm>
            <a:off x="4236249" y="478712"/>
            <a:ext cx="7332359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dirty="0"/>
              <a:t>Previous policies inward looking and focused on the narrow Western tourist markets.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dirty="0"/>
              <a:t>AU/NEPAD 2004 African Tourism Action Plan – regional approach adopted to address industry challenges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300" dirty="0"/>
              <a:t>Prioritisation of the tourism industry at the regional level: 1994  COMESA Treaty; 1998 SADC Protocol on The Development of Tourism;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300" dirty="0"/>
              <a:t>Some regional initiatives - EAC tourism marketing strategy; 2013-2014 IGAD STMP; 2019-2029 ECOWAS Regional Tourism Policy 2019-2029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300" dirty="0"/>
              <a:t>Continental – AU 2019-2028 African Strategic Tourism Framework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84784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E423B286-B946-43CF-B82F-A4972204E29E}"/>
              </a:ext>
            </a:extLst>
          </p:cNvPr>
          <p:cNvSpPr>
            <a:spLocks/>
          </p:cNvSpPr>
          <p:nvPr/>
        </p:nvSpPr>
        <p:spPr bwMode="auto">
          <a:xfrm>
            <a:off x="364794" y="2501548"/>
            <a:ext cx="3309016" cy="186994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rmAutofit lnSpcReduction="10000"/>
          </a:bodyPr>
          <a:lstStyle>
            <a:lvl1pPr indent="12700"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altLang="en-US" sz="3500" b="1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Lato" pitchFamily="34" charset="0"/>
              </a:rPr>
              <a:t>Implications of AU protocols…</a:t>
            </a:r>
          </a:p>
        </p:txBody>
      </p:sp>
      <p:pic>
        <p:nvPicPr>
          <p:cNvPr id="17" name="Picture 6">
            <a:extLst>
              <a:ext uri="{FF2B5EF4-FFF2-40B4-BE49-F238E27FC236}">
                <a16:creationId xmlns:a16="http://schemas.microsoft.com/office/drawing/2014/main" id="{85C32A07-F2D3-4959-B1C7-01019B13A8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4844" y="6525344"/>
            <a:ext cx="8283605" cy="331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82138461-0DE0-40A7-8126-4E8783C39884}"/>
              </a:ext>
            </a:extLst>
          </p:cNvPr>
          <p:cNvSpPr txBox="1"/>
          <p:nvPr/>
        </p:nvSpPr>
        <p:spPr>
          <a:xfrm>
            <a:off x="4236249" y="1252792"/>
            <a:ext cx="7498548" cy="3985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82588" indent="-342900" eaLnBrk="1">
              <a:buFont typeface="Arial" panose="020B0604020202020204" pitchFamily="34" charset="0"/>
              <a:buChar char="•"/>
            </a:pPr>
            <a:r>
              <a:rPr lang="en-GB" sz="2300" dirty="0"/>
              <a:t>AU Protocol on Trade in Services - tourism competitiveness, foster regional value chains</a:t>
            </a:r>
          </a:p>
          <a:p>
            <a:pPr marL="382588" indent="-342900" eaLnBrk="1">
              <a:buFont typeface="Arial" panose="020B0604020202020204" pitchFamily="34" charset="0"/>
              <a:buChar char="•"/>
            </a:pPr>
            <a:endParaRPr lang="en-GB" sz="2300" dirty="0"/>
          </a:p>
          <a:p>
            <a:pPr marL="382588" indent="-342900" eaLnBrk="1">
              <a:buFont typeface="Arial" panose="020B0604020202020204" pitchFamily="34" charset="0"/>
              <a:buChar char="•"/>
            </a:pPr>
            <a:r>
              <a:rPr lang="en-GB" sz="2300" dirty="0"/>
              <a:t>Protocol on Free Movement of Persons, Right of Residence and Right of Establishment -  intra-Africa travel and investments</a:t>
            </a:r>
          </a:p>
          <a:p>
            <a:pPr marL="382588" indent="-342900" eaLnBrk="1">
              <a:buFont typeface="Arial" panose="020B0604020202020204" pitchFamily="34" charset="0"/>
              <a:buChar char="•"/>
            </a:pPr>
            <a:endParaRPr lang="en-GB" sz="2300" dirty="0"/>
          </a:p>
          <a:p>
            <a:pPr marL="382588" indent="-342900" eaLnBrk="1">
              <a:buFont typeface="Arial" panose="020B0604020202020204" pitchFamily="34" charset="0"/>
              <a:buChar char="•"/>
            </a:pPr>
            <a:r>
              <a:rPr lang="en-US" sz="2300" dirty="0" err="1"/>
              <a:t>Programme</a:t>
            </a:r>
            <a:r>
              <a:rPr lang="en-US" sz="2300" dirty="0"/>
              <a:t> for infrastructure development in Africa</a:t>
            </a:r>
          </a:p>
          <a:p>
            <a:pPr marL="382588" indent="-342900" eaLnBrk="1">
              <a:buFont typeface="Arial" panose="020B0604020202020204" pitchFamily="34" charset="0"/>
              <a:buChar char="•"/>
            </a:pPr>
            <a:endParaRPr lang="en-US" sz="2300" dirty="0"/>
          </a:p>
          <a:p>
            <a:pPr marL="382588" indent="-342900" eaLnBrk="1">
              <a:buFont typeface="Arial" panose="020B0604020202020204" pitchFamily="34" charset="0"/>
              <a:buChar char="•"/>
            </a:pPr>
            <a:r>
              <a:rPr lang="en-GB" sz="2300" dirty="0"/>
              <a:t>Yamoussoukro Decision and the Single African Air Transport Market (SAATM)</a:t>
            </a:r>
          </a:p>
        </p:txBody>
      </p:sp>
    </p:spTree>
    <p:extLst>
      <p:ext uri="{BB962C8B-B14F-4D97-AF65-F5344CB8AC3E}">
        <p14:creationId xmlns:p14="http://schemas.microsoft.com/office/powerpoint/2010/main" val="3296484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3" name="Rectangle 112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A9A43C1C-8249-4674-931A-97C0F0B7088F}"/>
              </a:ext>
            </a:extLst>
          </p:cNvPr>
          <p:cNvSpPr>
            <a:spLocks/>
          </p:cNvSpPr>
          <p:nvPr/>
        </p:nvSpPr>
        <p:spPr bwMode="auto">
          <a:xfrm>
            <a:off x="2822907" y="1456008"/>
            <a:ext cx="6192688" cy="141630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 indent="12700"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Lato" pitchFamily="34" charset="0"/>
              </a:rPr>
              <a:t>TOURISM VALUE CHAINS IN AFRICA</a:t>
            </a:r>
          </a:p>
        </p:txBody>
      </p:sp>
    </p:spTree>
    <p:extLst>
      <p:ext uri="{BB962C8B-B14F-4D97-AF65-F5344CB8AC3E}">
        <p14:creationId xmlns:p14="http://schemas.microsoft.com/office/powerpoint/2010/main" val="3071617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E423B286-B946-43CF-B82F-A4972204E29E}"/>
              </a:ext>
            </a:extLst>
          </p:cNvPr>
          <p:cNvSpPr>
            <a:spLocks/>
          </p:cNvSpPr>
          <p:nvPr/>
        </p:nvSpPr>
        <p:spPr bwMode="auto">
          <a:xfrm>
            <a:off x="364794" y="2501548"/>
            <a:ext cx="3309016" cy="186994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indent="12700"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altLang="en-US" sz="3500" b="1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Lato" pitchFamily="34" charset="0"/>
              </a:rPr>
              <a:t>Africa’s participation in tourism GVCs is low…</a:t>
            </a:r>
          </a:p>
        </p:txBody>
      </p:sp>
      <p:pic>
        <p:nvPicPr>
          <p:cNvPr id="17" name="Picture 6">
            <a:extLst>
              <a:ext uri="{FF2B5EF4-FFF2-40B4-BE49-F238E27FC236}">
                <a16:creationId xmlns:a16="http://schemas.microsoft.com/office/drawing/2014/main" id="{85C32A07-F2D3-4959-B1C7-01019B13A8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4844" y="6525344"/>
            <a:ext cx="8283605" cy="331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82138461-0DE0-40A7-8126-4E8783C39884}"/>
              </a:ext>
            </a:extLst>
          </p:cNvPr>
          <p:cNvSpPr txBox="1"/>
          <p:nvPr/>
        </p:nvSpPr>
        <p:spPr>
          <a:xfrm>
            <a:off x="4236249" y="478712"/>
            <a:ext cx="7498548" cy="5047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82588" indent="-342900" eaLnBrk="1">
              <a:buFont typeface="Arial" panose="020B0604020202020204" pitchFamily="34" charset="0"/>
              <a:buChar char="•"/>
            </a:pPr>
            <a:r>
              <a:rPr lang="en-GB" sz="2300" dirty="0"/>
              <a:t>Due to weak domestic capacities, non-existent RVCs due to weak inter-sectoral linkages – hence high value added import inputs</a:t>
            </a:r>
          </a:p>
          <a:p>
            <a:pPr marL="39688" eaLnBrk="1"/>
            <a:endParaRPr lang="en-GB" sz="2300" dirty="0"/>
          </a:p>
          <a:p>
            <a:pPr marL="496888" indent="-457200" eaLnBrk="1">
              <a:buFont typeface="Arial" panose="020B0604020202020204" pitchFamily="34" charset="0"/>
              <a:buChar char="•"/>
            </a:pPr>
            <a:r>
              <a:rPr lang="en-GB" sz="2300" dirty="0"/>
              <a:t>Meaning high leakages of tourism revenue e.g.</a:t>
            </a:r>
          </a:p>
          <a:p>
            <a:pPr marL="1054100" lvl="1" indent="-457200" eaLnBrk="1">
              <a:buFont typeface="Wingdings" panose="05000000000000000000" pitchFamily="2" charset="2"/>
              <a:buChar char="ü"/>
            </a:pPr>
            <a:r>
              <a:rPr lang="en-GB" sz="2300" dirty="0"/>
              <a:t>EAC as a whole has the highest foreign-based expenditure</a:t>
            </a:r>
          </a:p>
          <a:p>
            <a:pPr marL="1054100" lvl="1" indent="-457200" eaLnBrk="1">
              <a:buFont typeface="Wingdings" panose="05000000000000000000" pitchFamily="2" charset="2"/>
              <a:buChar char="ü"/>
            </a:pPr>
            <a:r>
              <a:rPr lang="en-GB" sz="2300" dirty="0"/>
              <a:t>Zanzibar – only 16% of resort requirements locally sourced</a:t>
            </a:r>
          </a:p>
          <a:p>
            <a:pPr marL="1054100" lvl="1" indent="-457200" eaLnBrk="1">
              <a:buFont typeface="Wingdings" panose="05000000000000000000" pitchFamily="2" charset="2"/>
              <a:buChar char="ü"/>
            </a:pPr>
            <a:r>
              <a:rPr lang="en-GB" sz="2300" dirty="0"/>
              <a:t>Botswana – up to 70% of agricultural inputs imported</a:t>
            </a:r>
          </a:p>
          <a:p>
            <a:pPr marL="1054100" lvl="1" indent="-457200" eaLnBrk="1">
              <a:buFont typeface="Wingdings" panose="05000000000000000000" pitchFamily="2" charset="2"/>
              <a:buChar char="ü"/>
            </a:pPr>
            <a:r>
              <a:rPr lang="en-GB" sz="2300" dirty="0"/>
              <a:t>Gambia – 60% of value lost</a:t>
            </a:r>
          </a:p>
          <a:p>
            <a:pPr marL="1054100" lvl="1" indent="-457200" eaLnBrk="1">
              <a:buFont typeface="Wingdings" panose="05000000000000000000" pitchFamily="2" charset="2"/>
              <a:buChar char="ü"/>
            </a:pPr>
            <a:r>
              <a:rPr lang="en-GB" sz="2300" dirty="0"/>
              <a:t>Senegal – weak linkages between hotels and agriculture sector</a:t>
            </a:r>
          </a:p>
        </p:txBody>
      </p:sp>
    </p:spTree>
    <p:extLst>
      <p:ext uri="{BB962C8B-B14F-4D97-AF65-F5344CB8AC3E}">
        <p14:creationId xmlns:p14="http://schemas.microsoft.com/office/powerpoint/2010/main" val="1400188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E423B286-B946-43CF-B82F-A4972204E29E}"/>
              </a:ext>
            </a:extLst>
          </p:cNvPr>
          <p:cNvSpPr>
            <a:spLocks/>
          </p:cNvSpPr>
          <p:nvPr/>
        </p:nvSpPr>
        <p:spPr bwMode="auto">
          <a:xfrm>
            <a:off x="364794" y="2501548"/>
            <a:ext cx="3309016" cy="186994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indent="12700"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altLang="en-US" sz="3500" b="1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Lato" pitchFamily="34" charset="0"/>
              </a:rPr>
              <a:t>ICT adoption could boost intra-Africa tourism</a:t>
            </a:r>
          </a:p>
        </p:txBody>
      </p:sp>
      <p:pic>
        <p:nvPicPr>
          <p:cNvPr id="17" name="Picture 6">
            <a:extLst>
              <a:ext uri="{FF2B5EF4-FFF2-40B4-BE49-F238E27FC236}">
                <a16:creationId xmlns:a16="http://schemas.microsoft.com/office/drawing/2014/main" id="{85C32A07-F2D3-4959-B1C7-01019B13A8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4844" y="6525344"/>
            <a:ext cx="8283605" cy="331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82138461-0DE0-40A7-8126-4E8783C39884}"/>
              </a:ext>
            </a:extLst>
          </p:cNvPr>
          <p:cNvSpPr txBox="1"/>
          <p:nvPr/>
        </p:nvSpPr>
        <p:spPr>
          <a:xfrm>
            <a:off x="4236249" y="478712"/>
            <a:ext cx="749854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82588" indent="-342900">
              <a:buFont typeface="Arial" panose="020B0604020202020204" pitchFamily="34" charset="0"/>
              <a:buChar char="•"/>
            </a:pPr>
            <a:r>
              <a:rPr lang="en-GB" sz="2400" dirty="0"/>
              <a:t>Tourism growth dependent on ICT infrastructure </a:t>
            </a:r>
          </a:p>
          <a:p>
            <a:pPr marL="382588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82588" indent="-342900">
              <a:buFont typeface="Arial" panose="020B0604020202020204" pitchFamily="34" charset="0"/>
              <a:buChar char="•"/>
            </a:pPr>
            <a:r>
              <a:rPr lang="en-GB" sz="2400" dirty="0"/>
              <a:t>GDS provide links for tourists, through intermediaries such as travel agents and tour operators, to services provided by suppliers such as, airline companies, accommodation facilities providers etc</a:t>
            </a:r>
          </a:p>
          <a:p>
            <a:pPr marL="382588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82588" indent="-342900">
              <a:buFont typeface="Arial" panose="020B0604020202020204" pitchFamily="34" charset="0"/>
              <a:buChar char="•"/>
            </a:pPr>
            <a:r>
              <a:rPr lang="en-GB" sz="2400" dirty="0"/>
              <a:t>Competitiveness (price) could be enhanced, opportunities for GVC upgrading</a:t>
            </a:r>
          </a:p>
          <a:p>
            <a:pPr marL="382588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82588" indent="-342900">
              <a:buFont typeface="Arial" panose="020B0604020202020204" pitchFamily="34" charset="0"/>
              <a:buChar char="•"/>
            </a:pPr>
            <a:r>
              <a:rPr lang="en-GB" sz="2400" dirty="0"/>
              <a:t>Internet penetration and smart phone adoption, the growing social media subscription</a:t>
            </a:r>
          </a:p>
          <a:p>
            <a:pPr marL="382588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82588" indent="-342900">
              <a:buFont typeface="Arial" panose="020B0604020202020204" pitchFamily="34" charset="0"/>
              <a:buChar char="•"/>
            </a:pPr>
            <a:r>
              <a:rPr lang="en-GB" sz="2400" dirty="0"/>
              <a:t>OTAs provide market opportunities for SMEs to  within the GVCs.</a:t>
            </a:r>
            <a:endParaRPr lang="en-US" altLang="en-US" sz="2400" dirty="0">
              <a:latin typeface="Lato" pitchFamily="34" charset="0"/>
              <a:cs typeface="Lato" pitchFamily="34" charset="0"/>
              <a:sym typeface="Lat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237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3" name="Rectangle 112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A9A43C1C-8249-4674-931A-97C0F0B7088F}"/>
              </a:ext>
            </a:extLst>
          </p:cNvPr>
          <p:cNvSpPr>
            <a:spLocks/>
          </p:cNvSpPr>
          <p:nvPr/>
        </p:nvSpPr>
        <p:spPr bwMode="auto">
          <a:xfrm>
            <a:off x="2304990" y="908720"/>
            <a:ext cx="8037539" cy="210678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 indent="12700"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Lato" pitchFamily="34" charset="0"/>
              </a:rPr>
              <a:t>BEST PRACTICE APPROACHES FOR REGIONAL TOURISM – LESSONS FROM EU</a:t>
            </a:r>
          </a:p>
        </p:txBody>
      </p:sp>
    </p:spTree>
    <p:extLst>
      <p:ext uri="{BB962C8B-B14F-4D97-AF65-F5344CB8AC3E}">
        <p14:creationId xmlns:p14="http://schemas.microsoft.com/office/powerpoint/2010/main" val="4146655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E423B286-B946-43CF-B82F-A4972204E29E}"/>
              </a:ext>
            </a:extLst>
          </p:cNvPr>
          <p:cNvSpPr>
            <a:spLocks/>
          </p:cNvSpPr>
          <p:nvPr/>
        </p:nvSpPr>
        <p:spPr bwMode="auto">
          <a:xfrm>
            <a:off x="364794" y="2501548"/>
            <a:ext cx="3309016" cy="186994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rmAutofit lnSpcReduction="10000"/>
          </a:bodyPr>
          <a:lstStyle>
            <a:lvl1pPr indent="12700"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3500" b="1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Lato" pitchFamily="34" charset="0"/>
              </a:rPr>
              <a:t>Tourism is a priority sector in the EU…</a:t>
            </a:r>
          </a:p>
        </p:txBody>
      </p:sp>
      <p:pic>
        <p:nvPicPr>
          <p:cNvPr id="17" name="Picture 6">
            <a:extLst>
              <a:ext uri="{FF2B5EF4-FFF2-40B4-BE49-F238E27FC236}">
                <a16:creationId xmlns:a16="http://schemas.microsoft.com/office/drawing/2014/main" id="{85C32A07-F2D3-4959-B1C7-01019B13A8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4844" y="6525344"/>
            <a:ext cx="8283605" cy="331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82138461-0DE0-40A7-8126-4E8783C39884}"/>
              </a:ext>
            </a:extLst>
          </p:cNvPr>
          <p:cNvSpPr txBox="1"/>
          <p:nvPr/>
        </p:nvSpPr>
        <p:spPr>
          <a:xfrm>
            <a:off x="4236249" y="692696"/>
            <a:ext cx="7498548" cy="54014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82588" indent="-342900">
              <a:buFont typeface="Arial" panose="020B0604020202020204" pitchFamily="34" charset="0"/>
              <a:buChar char="•"/>
            </a:pPr>
            <a:r>
              <a:rPr lang="en-GB" sz="2300" dirty="0"/>
              <a:t>It accounts for over 10% of GDP, 10% of enterprises and 11% of total employment</a:t>
            </a:r>
          </a:p>
          <a:p>
            <a:pPr marL="382588" indent="-342900">
              <a:buFont typeface="Arial" panose="020B0604020202020204" pitchFamily="34" charset="0"/>
              <a:buChar char="•"/>
            </a:pPr>
            <a:endParaRPr lang="en-GB" sz="2300" dirty="0"/>
          </a:p>
          <a:p>
            <a:pPr marL="382588" indent="-342900">
              <a:buFont typeface="Arial" panose="020B0604020202020204" pitchFamily="34" charset="0"/>
              <a:buChar char="•"/>
            </a:pPr>
            <a:r>
              <a:rPr lang="en-GB" sz="2300" dirty="0"/>
              <a:t>Is also a major employer of the youth and women at 37% and 59% of the industry total</a:t>
            </a:r>
          </a:p>
          <a:p>
            <a:pPr marL="382588" indent="-342900">
              <a:buFont typeface="Arial" panose="020B0604020202020204" pitchFamily="34" charset="0"/>
              <a:buChar char="•"/>
            </a:pPr>
            <a:endParaRPr lang="en-GB" sz="2300" dirty="0"/>
          </a:p>
          <a:p>
            <a:pPr marL="382588" indent="-342900">
              <a:buFont typeface="Arial" panose="020B0604020202020204" pitchFamily="34" charset="0"/>
              <a:buChar char="•"/>
            </a:pPr>
            <a:r>
              <a:rPr lang="en-GB" sz="2300" dirty="0"/>
              <a:t>1992 Treaty Establishing the EU - free movement of persons</a:t>
            </a:r>
          </a:p>
          <a:p>
            <a:pPr marL="382588" indent="-342900">
              <a:buFont typeface="Arial" panose="020B0604020202020204" pitchFamily="34" charset="0"/>
              <a:buChar char="•"/>
            </a:pPr>
            <a:endParaRPr lang="en-GB" sz="2300" dirty="0"/>
          </a:p>
          <a:p>
            <a:pPr marL="382588" indent="-342900">
              <a:buFont typeface="Arial" panose="020B0604020202020204" pitchFamily="34" charset="0"/>
              <a:buChar char="•"/>
            </a:pPr>
            <a:r>
              <a:rPr lang="en-GB" sz="2300" dirty="0"/>
              <a:t>1995 </a:t>
            </a:r>
            <a:r>
              <a:rPr lang="en-GB" sz="2300" i="1" dirty="0"/>
              <a:t>Green Paper on the Role of the Union in Tourism</a:t>
            </a:r>
          </a:p>
          <a:p>
            <a:pPr marL="382588" indent="-342900">
              <a:buFont typeface="Arial" panose="020B0604020202020204" pitchFamily="34" charset="0"/>
              <a:buChar char="•"/>
            </a:pPr>
            <a:endParaRPr lang="en-GB" sz="2300" i="1" dirty="0"/>
          </a:p>
          <a:p>
            <a:pPr marL="382588" indent="-342900">
              <a:buFont typeface="Arial" panose="020B0604020202020204" pitchFamily="34" charset="0"/>
              <a:buChar char="•"/>
            </a:pPr>
            <a:r>
              <a:rPr lang="en-GB" sz="2300" dirty="0"/>
              <a:t>The Schengen Area – key industry facilitator</a:t>
            </a:r>
          </a:p>
          <a:p>
            <a:pPr marL="382588" indent="-342900">
              <a:buFont typeface="Arial" panose="020B0604020202020204" pitchFamily="34" charset="0"/>
              <a:buChar char="•"/>
            </a:pPr>
            <a:endParaRPr lang="en-GB" sz="2300" dirty="0"/>
          </a:p>
          <a:p>
            <a:pPr marL="382588" indent="-342900">
              <a:buFont typeface="Arial" panose="020B0604020202020204" pitchFamily="34" charset="0"/>
              <a:buChar char="•"/>
            </a:pPr>
            <a:r>
              <a:rPr lang="en-US" sz="2300" dirty="0"/>
              <a:t>Is guided by policy with emphasis on joint planning and development</a:t>
            </a:r>
          </a:p>
        </p:txBody>
      </p:sp>
    </p:spTree>
    <p:extLst>
      <p:ext uri="{BB962C8B-B14F-4D97-AF65-F5344CB8AC3E}">
        <p14:creationId xmlns:p14="http://schemas.microsoft.com/office/powerpoint/2010/main" val="26680744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E423B286-B946-43CF-B82F-A4972204E29E}"/>
              </a:ext>
            </a:extLst>
          </p:cNvPr>
          <p:cNvSpPr>
            <a:spLocks/>
          </p:cNvSpPr>
          <p:nvPr/>
        </p:nvSpPr>
        <p:spPr bwMode="auto">
          <a:xfrm>
            <a:off x="364794" y="2501548"/>
            <a:ext cx="3309016" cy="186994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rmAutofit lnSpcReduction="10000"/>
          </a:bodyPr>
          <a:lstStyle>
            <a:lvl1pPr indent="12700"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3500" b="1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Lato" pitchFamily="34" charset="0"/>
              </a:rPr>
              <a:t>EU response to COVID-19: Lessons for Africa</a:t>
            </a:r>
          </a:p>
        </p:txBody>
      </p:sp>
      <p:pic>
        <p:nvPicPr>
          <p:cNvPr id="17" name="Picture 6">
            <a:extLst>
              <a:ext uri="{FF2B5EF4-FFF2-40B4-BE49-F238E27FC236}">
                <a16:creationId xmlns:a16="http://schemas.microsoft.com/office/drawing/2014/main" id="{85C32A07-F2D3-4959-B1C7-01019B13A8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4844" y="6525344"/>
            <a:ext cx="8283605" cy="331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D5B7A9A4-3CBD-4AEE-9AD1-A82D72DC7018}"/>
              </a:ext>
            </a:extLst>
          </p:cNvPr>
          <p:cNvGrpSpPr/>
          <p:nvPr/>
        </p:nvGrpSpPr>
        <p:grpSpPr>
          <a:xfrm>
            <a:off x="4222039" y="189328"/>
            <a:ext cx="7346569" cy="888064"/>
            <a:chOff x="0" y="0"/>
            <a:chExt cx="4861998" cy="631927"/>
          </a:xfrm>
          <a:solidFill>
            <a:schemeClr val="accent6"/>
          </a:solidFill>
        </p:grpSpPr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0086CBF7-74F4-4055-99AD-9D420ADFCE93}"/>
                </a:ext>
              </a:extLst>
            </p:cNvPr>
            <p:cNvSpPr/>
            <p:nvPr/>
          </p:nvSpPr>
          <p:spPr>
            <a:xfrm>
              <a:off x="0" y="0"/>
              <a:ext cx="4861998" cy="631927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ectangle: Rounded Corners 4">
              <a:extLst>
                <a:ext uri="{FF2B5EF4-FFF2-40B4-BE49-F238E27FC236}">
                  <a16:creationId xmlns:a16="http://schemas.microsoft.com/office/drawing/2014/main" id="{B746417B-B3B6-4F27-8D9A-2E7B3AE0AFC4}"/>
                </a:ext>
              </a:extLst>
            </p:cNvPr>
            <p:cNvSpPr txBox="1"/>
            <p:nvPr/>
          </p:nvSpPr>
          <p:spPr>
            <a:xfrm>
              <a:off x="30848" y="30848"/>
              <a:ext cx="4800302" cy="57023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300" kern="1200" dirty="0"/>
                <a:t>In absolute terms EU one of the most affected, </a:t>
              </a:r>
              <a:br>
                <a:rPr lang="en-GB" sz="2300" kern="1200" dirty="0"/>
              </a:br>
              <a:r>
                <a:rPr lang="en-GB" sz="2300" kern="1200" dirty="0"/>
                <a:t>losses over 70%</a:t>
              </a:r>
              <a:endParaRPr lang="en-US" sz="2300" kern="1200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84E57C9-7C7B-4E80-9081-9069EED9DA7B}"/>
              </a:ext>
            </a:extLst>
          </p:cNvPr>
          <p:cNvGrpSpPr/>
          <p:nvPr/>
        </p:nvGrpSpPr>
        <p:grpSpPr>
          <a:xfrm>
            <a:off x="4229963" y="1124312"/>
            <a:ext cx="7346568" cy="1080552"/>
            <a:chOff x="0" y="729727"/>
            <a:chExt cx="4861998" cy="888064"/>
          </a:xfrm>
          <a:solidFill>
            <a:schemeClr val="accent6"/>
          </a:solidFill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BC88CE75-3AFB-4939-BC92-2932005506D6}"/>
                </a:ext>
              </a:extLst>
            </p:cNvPr>
            <p:cNvSpPr/>
            <p:nvPr/>
          </p:nvSpPr>
          <p:spPr>
            <a:xfrm>
              <a:off x="0" y="729727"/>
              <a:ext cx="4861998" cy="88806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ectangle: Rounded Corners 6">
              <a:extLst>
                <a:ext uri="{FF2B5EF4-FFF2-40B4-BE49-F238E27FC236}">
                  <a16:creationId xmlns:a16="http://schemas.microsoft.com/office/drawing/2014/main" id="{480D5112-0ABB-4097-A71E-5EEC962AAC1F}"/>
                </a:ext>
              </a:extLst>
            </p:cNvPr>
            <p:cNvSpPr txBox="1"/>
            <p:nvPr/>
          </p:nvSpPr>
          <p:spPr>
            <a:xfrm>
              <a:off x="43352" y="773079"/>
              <a:ext cx="4413005" cy="80136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300" kern="1200" dirty="0"/>
                <a:t>EUC leadership in mitigating COVID-19 under the Joint European Roadmap (JER) – emphasis is on interests of the community</a:t>
              </a:r>
              <a:endParaRPr lang="en-US" sz="2300" kern="1200" dirty="0"/>
            </a:p>
          </p:txBody>
        </p:sp>
      </p:grp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3A5D1658-18A2-4B33-9AD2-D5C151C71434}"/>
              </a:ext>
            </a:extLst>
          </p:cNvPr>
          <p:cNvSpPr/>
          <p:nvPr/>
        </p:nvSpPr>
        <p:spPr>
          <a:xfrm>
            <a:off x="4273910" y="2261623"/>
            <a:ext cx="7302621" cy="574847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D1D889B-F84B-4EBA-8D17-E8438EDF01DF}"/>
              </a:ext>
            </a:extLst>
          </p:cNvPr>
          <p:cNvGrpSpPr/>
          <p:nvPr/>
        </p:nvGrpSpPr>
        <p:grpSpPr>
          <a:xfrm>
            <a:off x="4365584" y="2549046"/>
            <a:ext cx="7949263" cy="4586044"/>
            <a:chOff x="-162352" y="1771909"/>
            <a:chExt cx="5024350" cy="463680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5314C9F-F090-48C9-92BE-2ACA6546705D}"/>
                </a:ext>
              </a:extLst>
            </p:cNvPr>
            <p:cNvSpPr/>
            <p:nvPr/>
          </p:nvSpPr>
          <p:spPr>
            <a:xfrm>
              <a:off x="0" y="1771909"/>
              <a:ext cx="4861998" cy="46368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6A322F9-251F-4FD3-887B-3F97BAABAAFC}"/>
                </a:ext>
              </a:extLst>
            </p:cNvPr>
            <p:cNvSpPr txBox="1"/>
            <p:nvPr/>
          </p:nvSpPr>
          <p:spPr>
            <a:xfrm>
              <a:off x="-162352" y="2120071"/>
              <a:ext cx="4861998" cy="37951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4368" tIns="25400" rIns="142240" bIns="2540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en-GB" sz="2300" kern="1200" dirty="0"/>
                <a:t>EUR 100 billion under the </a:t>
              </a:r>
              <a:r>
                <a:rPr lang="en-GB" sz="2300" i="1" kern="1200" dirty="0"/>
                <a:t>support to mitigate unemployment risks in emergency</a:t>
              </a:r>
              <a:r>
                <a:rPr lang="en-GB" sz="2300" kern="1200" dirty="0"/>
                <a:t> (SURE) initiative to safeguard jobs. </a:t>
              </a:r>
              <a:endParaRPr lang="en-US" sz="23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en-GB" sz="2300" kern="1200" dirty="0"/>
                <a:t>EUR 1 billion through the European Investment Fund as a guarantee towards unlocking EUR 8 billion in form of loan guarantees for SMEs.</a:t>
              </a:r>
              <a:endParaRPr lang="en-US" sz="23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en-GB" sz="2300" kern="1200" dirty="0"/>
                <a:t>Drafting of health protocols for industry</a:t>
              </a:r>
              <a:endParaRPr lang="en-US" sz="23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en-GB" sz="2300" kern="1200" dirty="0"/>
                <a:t>Drafting of guidelines for gradual re-opening</a:t>
              </a:r>
              <a:endParaRPr lang="en-US" sz="23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en-GB" sz="2300" kern="1200" dirty="0"/>
                <a:t>Emphasis on domestic and intra-EU tourism supported by the </a:t>
              </a:r>
              <a:r>
                <a:rPr lang="en-GB" sz="2300" i="1" kern="1200" dirty="0"/>
                <a:t>patronage voucher </a:t>
              </a:r>
              <a:r>
                <a:rPr lang="en-GB" sz="2300" kern="1200" dirty="0"/>
                <a:t>system. </a:t>
              </a:r>
              <a:endParaRPr lang="en-US" sz="2300" kern="1200" dirty="0"/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EA8E6889-BC0F-4530-8FE3-D65369B50711}"/>
              </a:ext>
            </a:extLst>
          </p:cNvPr>
          <p:cNvSpPr txBox="1"/>
          <p:nvPr/>
        </p:nvSpPr>
        <p:spPr>
          <a:xfrm>
            <a:off x="4295469" y="2358692"/>
            <a:ext cx="7226527" cy="410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300" dirty="0">
                <a:solidFill>
                  <a:schemeClr val="lt1"/>
                </a:solidFill>
                <a:latin typeface="+mn-lt"/>
                <a:ea typeface="+mn-ea"/>
              </a:rPr>
              <a:t>Some response measures…</a:t>
            </a:r>
            <a:endParaRPr lang="en-US" sz="2300" dirty="0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96767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E423B286-B946-43CF-B82F-A4972204E29E}"/>
              </a:ext>
            </a:extLst>
          </p:cNvPr>
          <p:cNvSpPr>
            <a:spLocks/>
          </p:cNvSpPr>
          <p:nvPr/>
        </p:nvSpPr>
        <p:spPr bwMode="auto">
          <a:xfrm>
            <a:off x="822461" y="3034465"/>
            <a:ext cx="2850886" cy="8068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 indent="12700"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altLang="en-US" sz="3500" b="1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Lato" pitchFamily="34" charset="0"/>
              </a:rPr>
              <a:t>Outline</a:t>
            </a:r>
          </a:p>
        </p:txBody>
      </p:sp>
      <p:pic>
        <p:nvPicPr>
          <p:cNvPr id="17" name="Picture 6">
            <a:extLst>
              <a:ext uri="{FF2B5EF4-FFF2-40B4-BE49-F238E27FC236}">
                <a16:creationId xmlns:a16="http://schemas.microsoft.com/office/drawing/2014/main" id="{85C32A07-F2D3-4959-B1C7-01019B13A8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4844" y="6525344"/>
            <a:ext cx="8283605" cy="331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6DE43858-E373-4C2A-839F-A1CAB82DECDE}"/>
              </a:ext>
            </a:extLst>
          </p:cNvPr>
          <p:cNvSpPr txBox="1"/>
          <p:nvPr/>
        </p:nvSpPr>
        <p:spPr>
          <a:xfrm>
            <a:off x="4295800" y="2375408"/>
            <a:ext cx="6093912" cy="26930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25438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300" dirty="0">
                <a:latin typeface="+mn-lt"/>
              </a:rPr>
              <a:t>Contextualizing the African tourism industry</a:t>
            </a:r>
          </a:p>
          <a:p>
            <a:pPr marL="325438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300" dirty="0">
                <a:latin typeface="+mn-lt"/>
              </a:rPr>
              <a:t>Regional tourism in Africa</a:t>
            </a:r>
          </a:p>
          <a:p>
            <a:pPr marL="325438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300" dirty="0">
                <a:latin typeface="+mn-lt"/>
              </a:rPr>
              <a:t>Tourism policies and protocols in Africa</a:t>
            </a:r>
          </a:p>
          <a:p>
            <a:pPr marL="325438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300" dirty="0">
                <a:latin typeface="+mn-lt"/>
              </a:rPr>
              <a:t>Tourism value chains in Africa</a:t>
            </a:r>
          </a:p>
          <a:p>
            <a:pPr marL="325438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300" dirty="0">
                <a:latin typeface="+mn-lt"/>
              </a:rPr>
              <a:t>Best practice approaches – Lessons from EU</a:t>
            </a:r>
          </a:p>
          <a:p>
            <a:pPr marL="325438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300" dirty="0">
                <a:latin typeface="+mn-lt"/>
              </a:rPr>
              <a:t>Key messages and policy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17897334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3" name="Rectangle 112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A9A43C1C-8249-4674-931A-97C0F0B7088F}"/>
              </a:ext>
            </a:extLst>
          </p:cNvPr>
          <p:cNvSpPr>
            <a:spLocks/>
          </p:cNvSpPr>
          <p:nvPr/>
        </p:nvSpPr>
        <p:spPr bwMode="auto">
          <a:xfrm>
            <a:off x="2337257" y="1506811"/>
            <a:ext cx="7517480" cy="131469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 indent="12700"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Lato" pitchFamily="34" charset="0"/>
              </a:rPr>
              <a:t>KEY MESSAGES AND POLICY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18579482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760B307-F1EB-4142-800A-87B3B0A6074F}"/>
              </a:ext>
            </a:extLst>
          </p:cNvPr>
          <p:cNvSpPr txBox="1"/>
          <p:nvPr/>
        </p:nvSpPr>
        <p:spPr>
          <a:xfrm>
            <a:off x="4495807" y="207990"/>
            <a:ext cx="6856777" cy="61093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82588" indent="-342900">
              <a:buFont typeface="Arial" panose="020B0604020202020204" pitchFamily="34" charset="0"/>
              <a:buChar char="•"/>
            </a:pPr>
            <a:r>
              <a:rPr lang="en-GB" sz="2300" dirty="0"/>
              <a:t>Tourism industry is an important economic sector</a:t>
            </a:r>
          </a:p>
          <a:p>
            <a:pPr marL="382588" indent="-342900">
              <a:buFont typeface="Arial" panose="020B0604020202020204" pitchFamily="34" charset="0"/>
              <a:buChar char="•"/>
            </a:pPr>
            <a:r>
              <a:rPr lang="en-GB" sz="2300" dirty="0"/>
              <a:t>Tourism industry is a major employer, especially for  women</a:t>
            </a:r>
          </a:p>
          <a:p>
            <a:pPr marL="382588" indent="-342900">
              <a:buFont typeface="Arial" panose="020B0604020202020204" pitchFamily="34" charset="0"/>
              <a:buChar char="•"/>
            </a:pPr>
            <a:r>
              <a:rPr lang="en-GB" sz="2300" dirty="0"/>
              <a:t>Africa’s global share of the tourism is small and declining</a:t>
            </a:r>
          </a:p>
          <a:p>
            <a:pPr marL="382588" indent="-342900">
              <a:buFont typeface="Arial" panose="020B0604020202020204" pitchFamily="34" charset="0"/>
              <a:buChar char="•"/>
            </a:pPr>
            <a:r>
              <a:rPr lang="en-GB" sz="2300" dirty="0"/>
              <a:t>Average spend per tourist in Africa is lower than the global average </a:t>
            </a:r>
          </a:p>
          <a:p>
            <a:pPr marL="382588" indent="-342900">
              <a:buFont typeface="Arial" panose="020B0604020202020204" pitchFamily="34" charset="0"/>
              <a:buChar char="•"/>
            </a:pPr>
            <a:r>
              <a:rPr lang="en-GB" sz="2300" dirty="0"/>
              <a:t>Africa is symptomatic of a narrow range of tourism products</a:t>
            </a:r>
          </a:p>
          <a:p>
            <a:pPr marL="382588" indent="-342900">
              <a:buFont typeface="Arial" panose="020B0604020202020204" pitchFamily="34" charset="0"/>
              <a:buChar char="•"/>
            </a:pPr>
            <a:r>
              <a:rPr lang="en-GB" sz="2300" dirty="0"/>
              <a:t>Intra-Africa tourism is below the global norm for regional tourism</a:t>
            </a:r>
          </a:p>
          <a:p>
            <a:pPr marL="382588" indent="-342900">
              <a:buFont typeface="Arial" panose="020B0604020202020204" pitchFamily="34" charset="0"/>
              <a:buChar char="•"/>
            </a:pPr>
            <a:r>
              <a:rPr lang="en-GB" sz="2300" dirty="0"/>
              <a:t>Nurturing intra-Africa tourism could boost intra-Africa trade</a:t>
            </a:r>
          </a:p>
          <a:p>
            <a:pPr marL="382588" indent="-342900">
              <a:buFont typeface="Arial" panose="020B0604020202020204" pitchFamily="34" charset="0"/>
              <a:buChar char="•"/>
            </a:pPr>
            <a:r>
              <a:rPr lang="en-GB" sz="2300" dirty="0"/>
              <a:t>Africa harbours a huge yet untapped tourist market</a:t>
            </a:r>
          </a:p>
          <a:p>
            <a:pPr marL="382588" indent="-342900">
              <a:buFont typeface="Arial" panose="020B0604020202020204" pitchFamily="34" charset="0"/>
              <a:buChar char="•"/>
            </a:pPr>
            <a:r>
              <a:rPr lang="en-GB" sz="2300" dirty="0"/>
              <a:t>Low participation of Africa tourism GVCs and  RVCs weak</a:t>
            </a:r>
          </a:p>
          <a:p>
            <a:pPr marL="382588" indent="-342900">
              <a:buFont typeface="Arial" panose="020B0604020202020204" pitchFamily="34" charset="0"/>
              <a:buChar char="•"/>
            </a:pPr>
            <a:r>
              <a:rPr lang="en-GB" sz="2300" dirty="0"/>
              <a:t>ICT could boost intra-Africa tourism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E423B286-B946-43CF-B82F-A4972204E29E}"/>
              </a:ext>
            </a:extLst>
          </p:cNvPr>
          <p:cNvSpPr>
            <a:spLocks/>
          </p:cNvSpPr>
          <p:nvPr/>
        </p:nvSpPr>
        <p:spPr bwMode="auto">
          <a:xfrm>
            <a:off x="364794" y="2501548"/>
            <a:ext cx="3309016" cy="186994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 indent="12700"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3500" b="1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Lato" pitchFamily="34" charset="0"/>
              </a:rPr>
              <a:t>Key messages….</a:t>
            </a:r>
          </a:p>
        </p:txBody>
      </p:sp>
      <p:pic>
        <p:nvPicPr>
          <p:cNvPr id="17" name="Picture 6">
            <a:extLst>
              <a:ext uri="{FF2B5EF4-FFF2-40B4-BE49-F238E27FC236}">
                <a16:creationId xmlns:a16="http://schemas.microsoft.com/office/drawing/2014/main" id="{85C32A07-F2D3-4959-B1C7-01019B13A8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4844" y="6525344"/>
            <a:ext cx="8283605" cy="331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1993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760B307-F1EB-4142-800A-87B3B0A6074F}"/>
              </a:ext>
            </a:extLst>
          </p:cNvPr>
          <p:cNvSpPr txBox="1"/>
          <p:nvPr/>
        </p:nvSpPr>
        <p:spPr>
          <a:xfrm>
            <a:off x="4582704" y="1268760"/>
            <a:ext cx="6930915" cy="3985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82588" indent="-34290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tx1"/>
                </a:solidFill>
              </a:rPr>
              <a:t>Develop tourism products suitable for the African tourist market </a:t>
            </a:r>
          </a:p>
          <a:p>
            <a:pPr marL="382588" indent="-34290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tx1"/>
                </a:solidFill>
              </a:rPr>
              <a:t>Formulate a continental tourism marketing strategy</a:t>
            </a:r>
          </a:p>
          <a:p>
            <a:pPr marL="382588" indent="-34290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tx1"/>
                </a:solidFill>
              </a:rPr>
              <a:t>Address the tourism industry human capital dearth </a:t>
            </a:r>
          </a:p>
          <a:p>
            <a:pPr marL="382588" indent="-34290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tx1"/>
                </a:solidFill>
              </a:rPr>
              <a:t>Establish tourism standards</a:t>
            </a:r>
          </a:p>
          <a:p>
            <a:pPr marL="382588" indent="-34290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tx1"/>
                </a:solidFill>
              </a:rPr>
              <a:t>Foster research to inform tourism development </a:t>
            </a:r>
          </a:p>
          <a:p>
            <a:pPr marL="382588" indent="-34290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tx1"/>
                </a:solidFill>
              </a:rPr>
              <a:t>Establish a continental tourism crisis management framework </a:t>
            </a:r>
          </a:p>
          <a:p>
            <a:pPr marL="382588" indent="-34290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tx1"/>
                </a:solidFill>
              </a:rPr>
              <a:t>Encourage full implementation of continental tourism and related policies and protocols</a:t>
            </a:r>
          </a:p>
          <a:p>
            <a:pPr marL="382588" indent="-34290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tx1"/>
                </a:solidFill>
              </a:rPr>
              <a:t>Establish a continental coordinating mechanism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E423B286-B946-43CF-B82F-A4972204E29E}"/>
              </a:ext>
            </a:extLst>
          </p:cNvPr>
          <p:cNvSpPr>
            <a:spLocks/>
          </p:cNvSpPr>
          <p:nvPr/>
        </p:nvSpPr>
        <p:spPr bwMode="auto">
          <a:xfrm>
            <a:off x="364794" y="2501548"/>
            <a:ext cx="3309016" cy="186994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 indent="12700"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3500" b="1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Lato" pitchFamily="34" charset="0"/>
              </a:rPr>
              <a:t>Policy recommendations….</a:t>
            </a:r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A322C818-1A48-48E4-87A0-BBB3DACE20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4844" y="6525344"/>
            <a:ext cx="8283605" cy="331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21854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1747" name="Rectangle 2"/>
          <p:cNvSpPr>
            <a:spLocks/>
          </p:cNvSpPr>
          <p:nvPr/>
        </p:nvSpPr>
        <p:spPr bwMode="auto">
          <a:xfrm>
            <a:off x="660041" y="2767106"/>
            <a:ext cx="2880828" cy="307190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rmAutofit/>
          </a:bodyPr>
          <a:lstStyle>
            <a:lvl1pPr indent="12700"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3400" b="1" kern="1200">
                <a:solidFill>
                  <a:srgbClr val="FFFFFF"/>
                </a:solidFill>
                <a:latin typeface="+mj-lt"/>
                <a:ea typeface="+mj-ea"/>
                <a:cs typeface="+mj-cs"/>
                <a:sym typeface="Lato" pitchFamily="34" charset="0"/>
              </a:rPr>
              <a:t>THANK YOU!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None/>
            </a:pPr>
            <a:endParaRPr lang="en-US" altLang="en-US" sz="3400" b="1" kern="1200">
              <a:solidFill>
                <a:srgbClr val="FFFFFF"/>
              </a:solidFill>
              <a:latin typeface="+mj-lt"/>
              <a:ea typeface="+mj-ea"/>
              <a:cs typeface="+mj-cs"/>
              <a:sym typeface="Lato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3400" b="1" kern="1200">
                <a:solidFill>
                  <a:srgbClr val="FFFFFF"/>
                </a:solidFill>
                <a:latin typeface="+mj-lt"/>
                <a:ea typeface="+mj-ea"/>
                <a:cs typeface="+mj-cs"/>
                <a:sym typeface="Lato" pitchFamily="34" charset="0"/>
              </a:rPr>
              <a:t>MERCI BEAUCOUP!</a:t>
            </a:r>
          </a:p>
        </p:txBody>
      </p:sp>
      <p:pic>
        <p:nvPicPr>
          <p:cNvPr id="31746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02428" y="1170954"/>
            <a:ext cx="7225748" cy="4516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9955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12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14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16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18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20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: Shape 122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A9A43C1C-8249-4674-931A-97C0F0B7088F}"/>
              </a:ext>
            </a:extLst>
          </p:cNvPr>
          <p:cNvSpPr>
            <a:spLocks/>
          </p:cNvSpPr>
          <p:nvPr/>
        </p:nvSpPr>
        <p:spPr bwMode="auto">
          <a:xfrm>
            <a:off x="3463849" y="1470807"/>
            <a:ext cx="5328592" cy="138670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 indent="12700"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Lato" pitchFamily="34" charset="0"/>
              </a:rPr>
              <a:t>CONTEXTUALIZING AFRICAN TOURISM</a:t>
            </a:r>
          </a:p>
        </p:txBody>
      </p:sp>
    </p:spTree>
    <p:extLst>
      <p:ext uri="{BB962C8B-B14F-4D97-AF65-F5344CB8AC3E}">
        <p14:creationId xmlns:p14="http://schemas.microsoft.com/office/powerpoint/2010/main" val="1722089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E423B286-B946-43CF-B82F-A4972204E29E}"/>
              </a:ext>
            </a:extLst>
          </p:cNvPr>
          <p:cNvSpPr>
            <a:spLocks/>
          </p:cNvSpPr>
          <p:nvPr/>
        </p:nvSpPr>
        <p:spPr bwMode="auto">
          <a:xfrm>
            <a:off x="822461" y="2509961"/>
            <a:ext cx="2850886" cy="186994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indent="12700"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altLang="en-US" sz="3500" b="1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Lato" pitchFamily="34" charset="0"/>
              </a:rPr>
              <a:t>Tourism’s importance growing in Africa…</a:t>
            </a:r>
          </a:p>
        </p:txBody>
      </p:sp>
      <p:pic>
        <p:nvPicPr>
          <p:cNvPr id="17" name="Picture 6">
            <a:extLst>
              <a:ext uri="{FF2B5EF4-FFF2-40B4-BE49-F238E27FC236}">
                <a16:creationId xmlns:a16="http://schemas.microsoft.com/office/drawing/2014/main" id="{85C32A07-F2D3-4959-B1C7-01019B13A8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4844" y="6525344"/>
            <a:ext cx="8283605" cy="331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Content Placeholder 3">
            <a:extLst>
              <a:ext uri="{FF2B5EF4-FFF2-40B4-BE49-F238E27FC236}">
                <a16:creationId xmlns:a16="http://schemas.microsoft.com/office/drawing/2014/main" id="{CB766C16-4F68-4E99-83DC-63FFD639E634}"/>
              </a:ext>
            </a:extLst>
          </p:cNvPr>
          <p:cNvSpPr txBox="1">
            <a:spLocks/>
          </p:cNvSpPr>
          <p:nvPr/>
        </p:nvSpPr>
        <p:spPr bwMode="auto">
          <a:xfrm>
            <a:off x="4143840" y="460894"/>
            <a:ext cx="7964211" cy="38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sz="3200">
                <a:solidFill>
                  <a:srgbClr val="000000"/>
                </a:solidFill>
                <a:latin typeface="+mn-lt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1pPr>
            <a:lvl2pPr marL="45720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91440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37160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182880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  <a:lvl6pPr marL="2286000" indent="0" algn="ctr" rtl="0" fontAlgn="base" hangingPunct="0">
              <a:spcBef>
                <a:spcPct val="0"/>
              </a:spcBef>
              <a:spcAft>
                <a:spcPct val="0"/>
              </a:spcAft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Calibri" pitchFamily="34" charset="0"/>
              </a:defRPr>
            </a:lvl6pPr>
            <a:lvl7pPr marL="2743200" indent="0" algn="ctr" rtl="0" fontAlgn="base" hangingPunct="0">
              <a:spcBef>
                <a:spcPct val="0"/>
              </a:spcBef>
              <a:spcAft>
                <a:spcPct val="0"/>
              </a:spcAft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Calibri" pitchFamily="34" charset="0"/>
              </a:defRPr>
            </a:lvl7pPr>
            <a:lvl8pPr marL="3200400" indent="0" algn="ctr" rtl="0" fontAlgn="base" hangingPunct="0">
              <a:spcBef>
                <a:spcPct val="0"/>
              </a:spcBef>
              <a:spcAft>
                <a:spcPct val="0"/>
              </a:spcAft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Calibri" pitchFamily="34" charset="0"/>
              </a:defRPr>
            </a:lvl8pPr>
            <a:lvl9pPr marL="3657600" indent="0" algn="ctr" rtl="0" fontAlgn="base" hangingPunct="0">
              <a:spcBef>
                <a:spcPct val="0"/>
              </a:spcBef>
              <a:spcAft>
                <a:spcPct val="0"/>
              </a:spcAft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Calibri" pitchFamily="34" charset="0"/>
              </a:defRPr>
            </a:lvl9pPr>
          </a:lstStyle>
          <a:p>
            <a:r>
              <a:rPr lang="en-US" sz="2300" kern="0" dirty="0">
                <a:solidFill>
                  <a:schemeClr val="tx1"/>
                </a:solidFill>
              </a:rPr>
              <a:t>It is a key Agenda 2063 sector and is increasingly being embraced…</a:t>
            </a:r>
          </a:p>
        </p:txBody>
      </p:sp>
      <p:graphicFrame>
        <p:nvGraphicFramePr>
          <p:cNvPr id="50" name="Chart 49">
            <a:extLst>
              <a:ext uri="{FF2B5EF4-FFF2-40B4-BE49-F238E27FC236}">
                <a16:creationId xmlns:a16="http://schemas.microsoft.com/office/drawing/2014/main" id="{08650D57-8B16-4D5A-A21C-2202316F9E19}"/>
              </a:ext>
            </a:extLst>
          </p:cNvPr>
          <p:cNvGraphicFramePr/>
          <p:nvPr/>
        </p:nvGraphicFramePr>
        <p:xfrm>
          <a:off x="4048855" y="919587"/>
          <a:ext cx="8283605" cy="4221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" name="Rectangle 50">
            <a:extLst>
              <a:ext uri="{FF2B5EF4-FFF2-40B4-BE49-F238E27FC236}">
                <a16:creationId xmlns:a16="http://schemas.microsoft.com/office/drawing/2014/main" id="{B01A5B06-82E3-4FD8-97EE-141DB80E03C4}"/>
              </a:ext>
            </a:extLst>
          </p:cNvPr>
          <p:cNvSpPr/>
          <p:nvPr/>
        </p:nvSpPr>
        <p:spPr>
          <a:xfrm>
            <a:off x="5084409" y="5407488"/>
            <a:ext cx="59275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latin typeface="+mn-lt"/>
                <a:ea typeface="SimSun" panose="02010600030101010101" pitchFamily="2" charset="-122"/>
              </a:rPr>
              <a:t>2009-2019 Top 10 fastest growing tourism economies (from WTTC)</a:t>
            </a:r>
            <a:endParaRPr lang="en-GB" sz="1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4564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E423B286-B946-43CF-B82F-A4972204E29E}"/>
              </a:ext>
            </a:extLst>
          </p:cNvPr>
          <p:cNvSpPr>
            <a:spLocks/>
          </p:cNvSpPr>
          <p:nvPr/>
        </p:nvSpPr>
        <p:spPr bwMode="auto">
          <a:xfrm>
            <a:off x="822461" y="2509961"/>
            <a:ext cx="2850886" cy="186994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indent="12700"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altLang="en-US" sz="3500" b="1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Lato" pitchFamily="34" charset="0"/>
              </a:rPr>
              <a:t>Tourism is driver of economic growth…</a:t>
            </a:r>
          </a:p>
        </p:txBody>
      </p:sp>
      <p:pic>
        <p:nvPicPr>
          <p:cNvPr id="17" name="Picture 6">
            <a:extLst>
              <a:ext uri="{FF2B5EF4-FFF2-40B4-BE49-F238E27FC236}">
                <a16:creationId xmlns:a16="http://schemas.microsoft.com/office/drawing/2014/main" id="{85C32A07-F2D3-4959-B1C7-01019B13A8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4844" y="6525344"/>
            <a:ext cx="8283605" cy="331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7" name="Chart 46">
            <a:extLst>
              <a:ext uri="{FF2B5EF4-FFF2-40B4-BE49-F238E27FC236}">
                <a16:creationId xmlns:a16="http://schemas.microsoft.com/office/drawing/2014/main" id="{5A7BAA19-14C9-4BE9-8EF7-686DF9F28F8D}"/>
              </a:ext>
            </a:extLst>
          </p:cNvPr>
          <p:cNvGraphicFramePr/>
          <p:nvPr/>
        </p:nvGraphicFramePr>
        <p:xfrm>
          <a:off x="4143840" y="620688"/>
          <a:ext cx="8144848" cy="4280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8" name="Rectangle 47">
            <a:extLst>
              <a:ext uri="{FF2B5EF4-FFF2-40B4-BE49-F238E27FC236}">
                <a16:creationId xmlns:a16="http://schemas.microsoft.com/office/drawing/2014/main" id="{039646E9-290E-4656-94E0-DBBA606772C4}"/>
              </a:ext>
            </a:extLst>
          </p:cNvPr>
          <p:cNvSpPr/>
          <p:nvPr/>
        </p:nvSpPr>
        <p:spPr>
          <a:xfrm>
            <a:off x="5363086" y="4908618"/>
            <a:ext cx="57127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chemeClr val="tx1"/>
                </a:solidFill>
                <a:latin typeface="+mn-ea"/>
                <a:ea typeface="+mn-ea"/>
              </a:rPr>
              <a:t>Africa tourism GDP Percentage growth rate 1995-2019 (source: WTTC)</a:t>
            </a:r>
          </a:p>
        </p:txBody>
      </p:sp>
    </p:spTree>
    <p:extLst>
      <p:ext uri="{BB962C8B-B14F-4D97-AF65-F5344CB8AC3E}">
        <p14:creationId xmlns:p14="http://schemas.microsoft.com/office/powerpoint/2010/main" val="4224434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E423B286-B946-43CF-B82F-A4972204E29E}"/>
              </a:ext>
            </a:extLst>
          </p:cNvPr>
          <p:cNvSpPr>
            <a:spLocks/>
          </p:cNvSpPr>
          <p:nvPr/>
        </p:nvSpPr>
        <p:spPr bwMode="auto">
          <a:xfrm>
            <a:off x="822461" y="2509961"/>
            <a:ext cx="2850886" cy="186994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rmAutofit lnSpcReduction="10000"/>
          </a:bodyPr>
          <a:lstStyle>
            <a:lvl1pPr indent="12700"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altLang="en-US" sz="3500" b="1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Lato" pitchFamily="34" charset="0"/>
              </a:rPr>
              <a:t>Tourism is a key employer…</a:t>
            </a:r>
          </a:p>
        </p:txBody>
      </p:sp>
      <p:pic>
        <p:nvPicPr>
          <p:cNvPr id="17" name="Picture 6">
            <a:extLst>
              <a:ext uri="{FF2B5EF4-FFF2-40B4-BE49-F238E27FC236}">
                <a16:creationId xmlns:a16="http://schemas.microsoft.com/office/drawing/2014/main" id="{85C32A07-F2D3-4959-B1C7-01019B13A8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4844" y="6525344"/>
            <a:ext cx="8283605" cy="331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2ADBF279-A0FD-4794-A99E-1993690B8ED8}"/>
              </a:ext>
            </a:extLst>
          </p:cNvPr>
          <p:cNvSpPr/>
          <p:nvPr/>
        </p:nvSpPr>
        <p:spPr>
          <a:xfrm>
            <a:off x="4569086" y="5450283"/>
            <a:ext cx="14175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latin typeface="+mn-ea"/>
                <a:ea typeface="+mn-ea"/>
              </a:rPr>
              <a:t>Source: WTTC, 2020</a:t>
            </a:r>
          </a:p>
        </p:txBody>
      </p:sp>
      <p:graphicFrame>
        <p:nvGraphicFramePr>
          <p:cNvPr id="43" name="Chart 42">
            <a:extLst>
              <a:ext uri="{FF2B5EF4-FFF2-40B4-BE49-F238E27FC236}">
                <a16:creationId xmlns:a16="http://schemas.microsoft.com/office/drawing/2014/main" id="{BAC63029-0CAF-4966-AB8A-B93B1099F415}"/>
              </a:ext>
            </a:extLst>
          </p:cNvPr>
          <p:cNvGraphicFramePr/>
          <p:nvPr/>
        </p:nvGraphicFramePr>
        <p:xfrm>
          <a:off x="4446586" y="1406063"/>
          <a:ext cx="4246431" cy="4044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4" name="Chart 43">
            <a:extLst>
              <a:ext uri="{FF2B5EF4-FFF2-40B4-BE49-F238E27FC236}">
                <a16:creationId xmlns:a16="http://schemas.microsoft.com/office/drawing/2014/main" id="{88AD7D1A-81F4-41C5-B7AE-0DF5913F919A}"/>
              </a:ext>
            </a:extLst>
          </p:cNvPr>
          <p:cNvGraphicFramePr/>
          <p:nvPr/>
        </p:nvGraphicFramePr>
        <p:xfrm>
          <a:off x="8693016" y="1667488"/>
          <a:ext cx="3498983" cy="3498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5" name="Rectangle 44">
            <a:extLst>
              <a:ext uri="{FF2B5EF4-FFF2-40B4-BE49-F238E27FC236}">
                <a16:creationId xmlns:a16="http://schemas.microsoft.com/office/drawing/2014/main" id="{35F26DDA-554A-4EE4-AF30-99AE5343B4DA}"/>
              </a:ext>
            </a:extLst>
          </p:cNvPr>
          <p:cNvSpPr/>
          <p:nvPr/>
        </p:nvSpPr>
        <p:spPr>
          <a:xfrm>
            <a:off x="9667366" y="5452960"/>
            <a:ext cx="155028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chemeClr val="tx1"/>
                </a:solidFill>
                <a:latin typeface="+mn-ea"/>
                <a:ea typeface="+mn-ea"/>
              </a:rPr>
              <a:t>Source: ILO, 2020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B118E2E-9456-4E28-ABB3-381FCE149CFE}"/>
              </a:ext>
            </a:extLst>
          </p:cNvPr>
          <p:cNvSpPr/>
          <p:nvPr/>
        </p:nvSpPr>
        <p:spPr>
          <a:xfrm>
            <a:off x="4158554" y="755807"/>
            <a:ext cx="49740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solidFill>
                  <a:schemeClr val="tx1"/>
                </a:solidFill>
                <a:latin typeface="+mn-ea"/>
                <a:ea typeface="+mn-ea"/>
              </a:rPr>
              <a:t>Employment share of top ten MS 2009 to 2019 (millions)</a:t>
            </a:r>
          </a:p>
        </p:txBody>
      </p:sp>
    </p:spTree>
    <p:extLst>
      <p:ext uri="{BB962C8B-B14F-4D97-AF65-F5344CB8AC3E}">
        <p14:creationId xmlns:p14="http://schemas.microsoft.com/office/powerpoint/2010/main" val="2185284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E423B286-B946-43CF-B82F-A4972204E29E}"/>
              </a:ext>
            </a:extLst>
          </p:cNvPr>
          <p:cNvSpPr>
            <a:spLocks/>
          </p:cNvSpPr>
          <p:nvPr/>
        </p:nvSpPr>
        <p:spPr bwMode="auto">
          <a:xfrm>
            <a:off x="364794" y="2501548"/>
            <a:ext cx="3309016" cy="186994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indent="12700"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altLang="en-US" sz="3500" b="1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Lato" pitchFamily="34" charset="0"/>
              </a:rPr>
              <a:t>Africa’s tourism global share is small and declining…</a:t>
            </a:r>
          </a:p>
        </p:txBody>
      </p:sp>
      <p:pic>
        <p:nvPicPr>
          <p:cNvPr id="17" name="Picture 6">
            <a:extLst>
              <a:ext uri="{FF2B5EF4-FFF2-40B4-BE49-F238E27FC236}">
                <a16:creationId xmlns:a16="http://schemas.microsoft.com/office/drawing/2014/main" id="{85C32A07-F2D3-4959-B1C7-01019B13A8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4844" y="6525344"/>
            <a:ext cx="8283605" cy="331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7BAB2D3F-1165-4987-BE8D-A5D083447B42}"/>
              </a:ext>
            </a:extLst>
          </p:cNvPr>
          <p:cNvSpPr/>
          <p:nvPr/>
        </p:nvSpPr>
        <p:spPr>
          <a:xfrm>
            <a:off x="4367808" y="5496800"/>
            <a:ext cx="206399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chemeClr val="tx1"/>
                </a:solidFill>
                <a:latin typeface="+mn-ea"/>
                <a:ea typeface="+mn-ea"/>
              </a:rPr>
              <a:t>Source: WTTC, 2020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26064D5-1DEE-46F8-BBD9-2BB4B55B0AA4}"/>
              </a:ext>
            </a:extLst>
          </p:cNvPr>
          <p:cNvSpPr/>
          <p:nvPr/>
        </p:nvSpPr>
        <p:spPr>
          <a:xfrm>
            <a:off x="8654935" y="5456882"/>
            <a:ext cx="18382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chemeClr val="tx1"/>
                </a:solidFill>
                <a:latin typeface="+mn-ea"/>
                <a:ea typeface="+mn-ea"/>
              </a:rPr>
              <a:t>Source: UNWTO, 2020</a:t>
            </a:r>
          </a:p>
        </p:txBody>
      </p:sp>
      <p:graphicFrame>
        <p:nvGraphicFramePr>
          <p:cNvPr id="39" name="Chart 38">
            <a:extLst>
              <a:ext uri="{FF2B5EF4-FFF2-40B4-BE49-F238E27FC236}">
                <a16:creationId xmlns:a16="http://schemas.microsoft.com/office/drawing/2014/main" id="{DA86A25A-EA35-4C58-A62D-33A8E025C6E0}"/>
              </a:ext>
            </a:extLst>
          </p:cNvPr>
          <p:cNvGraphicFramePr/>
          <p:nvPr/>
        </p:nvGraphicFramePr>
        <p:xfrm>
          <a:off x="4097821" y="1052736"/>
          <a:ext cx="4086411" cy="4406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0" name="Chart 39">
            <a:extLst>
              <a:ext uri="{FF2B5EF4-FFF2-40B4-BE49-F238E27FC236}">
                <a16:creationId xmlns:a16="http://schemas.microsoft.com/office/drawing/2014/main" id="{F8FECFC6-012E-4104-8479-0FC15EAD47E5}"/>
              </a:ext>
            </a:extLst>
          </p:cNvPr>
          <p:cNvGraphicFramePr/>
          <p:nvPr/>
        </p:nvGraphicFramePr>
        <p:xfrm>
          <a:off x="8182066" y="1541214"/>
          <a:ext cx="3985953" cy="3955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1" name="Rectangle 40">
            <a:extLst>
              <a:ext uri="{FF2B5EF4-FFF2-40B4-BE49-F238E27FC236}">
                <a16:creationId xmlns:a16="http://schemas.microsoft.com/office/drawing/2014/main" id="{13D201A1-9097-4423-B485-1EB83F5B2CFC}"/>
              </a:ext>
            </a:extLst>
          </p:cNvPr>
          <p:cNvSpPr/>
          <p:nvPr/>
        </p:nvSpPr>
        <p:spPr>
          <a:xfrm>
            <a:off x="8267888" y="1086335"/>
            <a:ext cx="38047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+mn-ea"/>
                <a:ea typeface="+mn-ea"/>
              </a:rPr>
              <a:t>2005-2018 receipts per tourist arrival</a:t>
            </a:r>
          </a:p>
        </p:txBody>
      </p:sp>
    </p:spTree>
    <p:extLst>
      <p:ext uri="{BB962C8B-B14F-4D97-AF65-F5344CB8AC3E}">
        <p14:creationId xmlns:p14="http://schemas.microsoft.com/office/powerpoint/2010/main" val="3620610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3" name="Rectangle 112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A9A43C1C-8249-4674-931A-97C0F0B7088F}"/>
              </a:ext>
            </a:extLst>
          </p:cNvPr>
          <p:cNvSpPr>
            <a:spLocks/>
          </p:cNvSpPr>
          <p:nvPr/>
        </p:nvSpPr>
        <p:spPr bwMode="auto">
          <a:xfrm>
            <a:off x="3215680" y="1444079"/>
            <a:ext cx="5483823" cy="144016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 indent="12700"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Lato" pitchFamily="34" charset="0"/>
              </a:rPr>
              <a:t>REGIONAL TOURISM IN AFRICA</a:t>
            </a:r>
          </a:p>
        </p:txBody>
      </p:sp>
    </p:spTree>
    <p:extLst>
      <p:ext uri="{BB962C8B-B14F-4D97-AF65-F5344CB8AC3E}">
        <p14:creationId xmlns:p14="http://schemas.microsoft.com/office/powerpoint/2010/main" val="2468110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E423B286-B946-43CF-B82F-A4972204E29E}"/>
              </a:ext>
            </a:extLst>
          </p:cNvPr>
          <p:cNvSpPr>
            <a:spLocks/>
          </p:cNvSpPr>
          <p:nvPr/>
        </p:nvSpPr>
        <p:spPr bwMode="auto">
          <a:xfrm>
            <a:off x="364794" y="2501548"/>
            <a:ext cx="3309016" cy="186994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indent="12700"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altLang="en-US" sz="3500" b="1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Lato" pitchFamily="34" charset="0"/>
              </a:rPr>
              <a:t>80% of tourists travel within their regions….</a:t>
            </a:r>
          </a:p>
        </p:txBody>
      </p:sp>
      <p:pic>
        <p:nvPicPr>
          <p:cNvPr id="17" name="Picture 6">
            <a:extLst>
              <a:ext uri="{FF2B5EF4-FFF2-40B4-BE49-F238E27FC236}">
                <a16:creationId xmlns:a16="http://schemas.microsoft.com/office/drawing/2014/main" id="{85C32A07-F2D3-4959-B1C7-01019B13A8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4844" y="6525344"/>
            <a:ext cx="8283605" cy="331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D544CAD6-ABD6-4CBC-9A43-75F8254DCC0C}"/>
              </a:ext>
            </a:extLst>
          </p:cNvPr>
          <p:cNvSpPr/>
          <p:nvPr/>
        </p:nvSpPr>
        <p:spPr>
          <a:xfrm>
            <a:off x="9657008" y="5983569"/>
            <a:ext cx="24569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latin typeface="+mn-ea"/>
                <a:ea typeface="+mn-ea"/>
              </a:rPr>
              <a:t>Source: UNWTO, 2020</a:t>
            </a:r>
          </a:p>
        </p:txBody>
      </p:sp>
      <p:graphicFrame>
        <p:nvGraphicFramePr>
          <p:cNvPr id="33" name="Chart 32">
            <a:extLst>
              <a:ext uri="{FF2B5EF4-FFF2-40B4-BE49-F238E27FC236}">
                <a16:creationId xmlns:a16="http://schemas.microsoft.com/office/drawing/2014/main" id="{CC8816AE-BC77-48FE-92F9-2EB1B8677B28}"/>
              </a:ext>
            </a:extLst>
          </p:cNvPr>
          <p:cNvGraphicFramePr/>
          <p:nvPr/>
        </p:nvGraphicFramePr>
        <p:xfrm>
          <a:off x="4210037" y="961222"/>
          <a:ext cx="7858874" cy="2192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" name="Rectangle 33">
            <a:extLst>
              <a:ext uri="{FF2B5EF4-FFF2-40B4-BE49-F238E27FC236}">
                <a16:creationId xmlns:a16="http://schemas.microsoft.com/office/drawing/2014/main" id="{DA45AFA4-041C-4059-9530-2DE95E12EB2B}"/>
              </a:ext>
            </a:extLst>
          </p:cNvPr>
          <p:cNvSpPr/>
          <p:nvPr/>
        </p:nvSpPr>
        <p:spPr>
          <a:xfrm>
            <a:off x="4808348" y="566654"/>
            <a:ext cx="70482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/>
              <a:t>2017 Share of regional versus international for top global tourism destinations</a:t>
            </a:r>
            <a:endParaRPr lang="en-GB" sz="1600" b="1" dirty="0">
              <a:latin typeface="+mn-ea"/>
              <a:ea typeface="+mn-ea"/>
            </a:endParaRPr>
          </a:p>
        </p:txBody>
      </p:sp>
      <p:graphicFrame>
        <p:nvGraphicFramePr>
          <p:cNvPr id="35" name="Chart 34">
            <a:extLst>
              <a:ext uri="{FF2B5EF4-FFF2-40B4-BE49-F238E27FC236}">
                <a16:creationId xmlns:a16="http://schemas.microsoft.com/office/drawing/2014/main" id="{D4580CC2-7869-48AA-A3E9-411D5DE756A6}"/>
              </a:ext>
            </a:extLst>
          </p:cNvPr>
          <p:cNvGraphicFramePr>
            <a:graphicFrameLocks/>
          </p:cNvGraphicFramePr>
          <p:nvPr/>
        </p:nvGraphicFramePr>
        <p:xfrm>
          <a:off x="3731091" y="3328330"/>
          <a:ext cx="9141907" cy="2702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6" name="Rectangle 35">
            <a:extLst>
              <a:ext uri="{FF2B5EF4-FFF2-40B4-BE49-F238E27FC236}">
                <a16:creationId xmlns:a16="http://schemas.microsoft.com/office/drawing/2014/main" id="{A8569FC5-F3C6-4B20-89AE-9FE4BBD5DE70}"/>
              </a:ext>
            </a:extLst>
          </p:cNvPr>
          <p:cNvSpPr/>
          <p:nvPr/>
        </p:nvSpPr>
        <p:spPr>
          <a:xfrm>
            <a:off x="5847905" y="3190649"/>
            <a:ext cx="440051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latin typeface="+mn-ea"/>
                <a:ea typeface="+mn-ea"/>
              </a:rPr>
              <a:t>2005-2018 receipts per tourist arrival</a:t>
            </a:r>
          </a:p>
        </p:txBody>
      </p:sp>
    </p:spTree>
    <p:extLst>
      <p:ext uri="{BB962C8B-B14F-4D97-AF65-F5344CB8AC3E}">
        <p14:creationId xmlns:p14="http://schemas.microsoft.com/office/powerpoint/2010/main" val="211391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ECA SRO-E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A97D9"/>
      </a:accent1>
      <a:accent2>
        <a:srgbClr val="4C9F38"/>
      </a:accent2>
      <a:accent3>
        <a:srgbClr val="FD9D24"/>
      </a:accent3>
      <a:accent4>
        <a:srgbClr val="FF3A21"/>
      </a:accent4>
      <a:accent5>
        <a:srgbClr val="A21942"/>
      </a:accent5>
      <a:accent6>
        <a:srgbClr val="00689D"/>
      </a:accent6>
      <a:hlink>
        <a:srgbClr val="0563C1"/>
      </a:hlink>
      <a:folHlink>
        <a:srgbClr val="954F72"/>
      </a:folHlink>
    </a:clrScheme>
    <a:fontScheme name="Office Theme">
      <a:majorFont>
        <a:latin typeface="Lucida Sans"/>
        <a:ea typeface="Lucida Sans"/>
        <a:cs typeface="Lucida Sans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>
          <a:outerShdw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itchFamily="34" charset="0"/>
            <a:ea typeface="Calibri" pitchFamily="34" charset="0"/>
            <a:cs typeface="Calibri" pitchFamily="34" charset="0"/>
            <a:sym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>
          <a:outerShdw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itchFamily="34" charset="0"/>
            <a:ea typeface="Calibri" pitchFamily="34" charset="0"/>
            <a:cs typeface="Calibri" pitchFamily="34" charset="0"/>
            <a:sym typeface="Calibri" pitchFamily="34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FF00FF"/>
      </a:folHlink>
    </a:clrScheme>
    <a:fontScheme name="Office Theme">
      <a:majorFont>
        <a:latin typeface="Lucida Sans"/>
        <a:ea typeface="Lucida Sans"/>
        <a:cs typeface="Lucida Sans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>
          <a:outerShdw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itchFamily="34" charset="0"/>
            <a:ea typeface="Calibri" pitchFamily="34" charset="0"/>
            <a:cs typeface="Calibri" pitchFamily="34" charset="0"/>
            <a:sym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>
          <a:outerShdw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itchFamily="34" charset="0"/>
            <a:ea typeface="Calibri" pitchFamily="34" charset="0"/>
            <a:cs typeface="Calibri" pitchFamily="34" charset="0"/>
            <a:sym typeface="Calibri" pitchFamily="34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52382</TotalTime>
  <Words>907</Words>
  <Application>Microsoft Office PowerPoint</Application>
  <PresentationFormat>Widescreen</PresentationFormat>
  <Paragraphs>124</Paragraphs>
  <Slides>23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Calibri</vt:lpstr>
      <vt:lpstr>Helvetica</vt:lpstr>
      <vt:lpstr>Helvetica Neue</vt:lpstr>
      <vt:lpstr>Lato</vt:lpstr>
      <vt:lpstr>Lucida Sans</vt:lpstr>
      <vt:lpstr>Wingdings</vt:lpstr>
      <vt:lpstr>Office Theme</vt:lpstr>
      <vt:lpstr>1_Office Theme</vt:lpstr>
      <vt:lpstr>Regulating and Facilitating Intra-Africa Tourism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 PRESENTATION</dc:title>
  <dc:creator>Afework Temtime</dc:creator>
  <cp:lastModifiedBy>Gaokgakala Sobatha</cp:lastModifiedBy>
  <cp:revision>1668</cp:revision>
  <cp:lastPrinted>2020-03-13T12:33:51Z</cp:lastPrinted>
  <dcterms:modified xsi:type="dcterms:W3CDTF">2022-02-04T13:16:10Z</dcterms:modified>
</cp:coreProperties>
</file>