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6" r:id="rId2"/>
    <p:sldId id="694" r:id="rId3"/>
    <p:sldId id="714" r:id="rId4"/>
    <p:sldId id="713" r:id="rId5"/>
    <p:sldId id="712" r:id="rId6"/>
    <p:sldId id="711" r:id="rId7"/>
    <p:sldId id="710" r:id="rId8"/>
    <p:sldId id="709" r:id="rId9"/>
    <p:sldId id="708" r:id="rId10"/>
    <p:sldId id="733" r:id="rId11"/>
    <p:sldId id="707" r:id="rId12"/>
    <p:sldId id="681" r:id="rId13"/>
    <p:sldId id="705" r:id="rId14"/>
    <p:sldId id="704" r:id="rId15"/>
    <p:sldId id="703" r:id="rId16"/>
    <p:sldId id="702" r:id="rId17"/>
    <p:sldId id="701" r:id="rId18"/>
    <p:sldId id="700" r:id="rId19"/>
    <p:sldId id="682" r:id="rId20"/>
    <p:sldId id="699" r:id="rId21"/>
    <p:sldId id="698" r:id="rId22"/>
    <p:sldId id="697" r:id="rId23"/>
    <p:sldId id="696" r:id="rId24"/>
    <p:sldId id="695" r:id="rId25"/>
    <p:sldId id="683" r:id="rId26"/>
    <p:sldId id="692" r:id="rId27"/>
    <p:sldId id="693" r:id="rId28"/>
    <p:sldId id="689" r:id="rId29"/>
    <p:sldId id="691" r:id="rId30"/>
    <p:sldId id="684" r:id="rId31"/>
    <p:sldId id="690" r:id="rId32"/>
    <p:sldId id="715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32" r:id="rId46"/>
    <p:sldId id="728" r:id="rId47"/>
    <p:sldId id="729" r:id="rId48"/>
    <p:sldId id="730" r:id="rId49"/>
    <p:sldId id="731" r:id="rId50"/>
    <p:sldId id="267" r:id="rId5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evel\Desktop\IAT%20services_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C-43B8-ADE6-C71BD61CD6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C-43B8-ADE6-C71BD61CD6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3C-43B8-ADE6-C71BD61CD6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3C-43B8-ADE6-C71BD61CD6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3C-43B8-ADE6-C71BD61CD6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3C-43B8-ADE6-C71BD61CD6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3C-43B8-ADE6-C71BD61CD6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3C-43B8-ADE6-C71BD61CD635}"/>
              </c:ext>
            </c:extLst>
          </c:dPt>
          <c:dLbls>
            <c:dLbl>
              <c:idx val="3"/>
              <c:layout>
                <c:manualLayout>
                  <c:x val="1.1097339953969981E-2"/>
                  <c:y val="-1.05227471566054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3C-43B8-ADE6-C71BD61CD63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13C-43B8-ADE6-C71BD61CD63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3C-43B8-ADE6-C71BD61CD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'Graph_IAT_i (2)'!$AB$3:$AB$10</c:f>
              <c:strCache>
                <c:ptCount val="8"/>
                <c:pt idx="0">
                  <c:v>Financial services</c:v>
                </c:pt>
                <c:pt idx="1">
                  <c:v>Business services</c:v>
                </c:pt>
                <c:pt idx="2">
                  <c:v>Communication</c:v>
                </c:pt>
                <c:pt idx="3">
                  <c:v>Tourism</c:v>
                </c:pt>
                <c:pt idx="4">
                  <c:v>Transport</c:v>
                </c:pt>
                <c:pt idx="5">
                  <c:v>Health</c:v>
                </c:pt>
                <c:pt idx="6">
                  <c:v>Education</c:v>
                </c:pt>
                <c:pt idx="7">
                  <c:v>Other sevices</c:v>
                </c:pt>
              </c:strCache>
            </c:strRef>
          </c:cat>
          <c:val>
            <c:numRef>
              <c:f>'Graph_IAT_i (2)'!$AC$3:$AC$10</c:f>
              <c:numCache>
                <c:formatCode>0.0</c:formatCode>
                <c:ptCount val="8"/>
                <c:pt idx="0">
                  <c:v>0.24521014549266598</c:v>
                </c:pt>
                <c:pt idx="1">
                  <c:v>1.9214565005504896</c:v>
                </c:pt>
                <c:pt idx="2">
                  <c:v>0.30090447353791294</c:v>
                </c:pt>
                <c:pt idx="3">
                  <c:v>8.7686528297438032E-2</c:v>
                </c:pt>
                <c:pt idx="4">
                  <c:v>1.15950184669523</c:v>
                </c:pt>
                <c:pt idx="5">
                  <c:v>0.15305938035229003</c:v>
                </c:pt>
                <c:pt idx="6">
                  <c:v>0.53049741036184017</c:v>
                </c:pt>
                <c:pt idx="7">
                  <c:v>-2.7151032892350033E-2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3C-43B8-ADE6-C71BD61CD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% change in demand (</a:t>
            </a:r>
            <a:r>
              <a:rPr lang="en-US" b="0" dirty="0" err="1">
                <a:solidFill>
                  <a:schemeClr val="tx1"/>
                </a:solidFill>
              </a:rPr>
              <a:t>tonnes</a:t>
            </a:r>
            <a:r>
              <a:rPr lang="en-US" b="0" dirty="0">
                <a:solidFill>
                  <a:schemeClr val="tx1"/>
                </a:solidFill>
              </a:rPr>
              <a:t>) - With FTA vs Without FTA           (planned</a:t>
            </a:r>
            <a:r>
              <a:rPr lang="en-US" b="0" baseline="0" dirty="0">
                <a:solidFill>
                  <a:schemeClr val="tx1"/>
                </a:solidFill>
              </a:rPr>
              <a:t> infrastructure implemented</a:t>
            </a:r>
            <a:r>
              <a:rPr lang="en-US" b="0" dirty="0">
                <a:solidFill>
                  <a:schemeClr val="tx1"/>
                </a:solidFill>
              </a:rPr>
              <a:t>, 2030)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B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Gravity!$A$25</c:f>
              <c:strCache>
                <c:ptCount val="1"/>
                <c:pt idx="0">
                  <c:v>% change in demand (tons) - With FTA vs Without FTA (2030)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Gravity!$D$31:$G$31</c:f>
              <c:strCache>
                <c:ptCount val="4"/>
                <c:pt idx="0">
                  <c:v>Road</c:v>
                </c:pt>
                <c:pt idx="1">
                  <c:v>Rail</c:v>
                </c:pt>
                <c:pt idx="2">
                  <c:v>Maritime</c:v>
                </c:pt>
                <c:pt idx="3">
                  <c:v>Air</c:v>
                </c:pt>
              </c:strCache>
            </c:strRef>
          </c:cat>
          <c:val>
            <c:numRef>
              <c:f>Gravity!$D$26:$G$26</c:f>
              <c:numCache>
                <c:formatCode>0%</c:formatCode>
                <c:ptCount val="4"/>
                <c:pt idx="0">
                  <c:v>0.21725962824978623</c:v>
                </c:pt>
                <c:pt idx="1">
                  <c:v>8.1437563915878045E-2</c:v>
                </c:pt>
                <c:pt idx="2">
                  <c:v>0.61727832541985916</c:v>
                </c:pt>
                <c:pt idx="3">
                  <c:v>0.27831119084004718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6DF-8C7F-02A0DEC46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50752511"/>
        <c:axId val="1150753759"/>
      </c:barChart>
      <c:catAx>
        <c:axId val="11507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0753759"/>
        <c:crosses val="autoZero"/>
        <c:auto val="1"/>
        <c:lblAlgn val="ctr"/>
        <c:lblOffset val="100"/>
        <c:noMultiLvlLbl val="0"/>
      </c:catAx>
      <c:valAx>
        <c:axId val="115075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075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B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change in fleet needs - With FTA vs Without FTA   (</a:t>
            </a:r>
            <a:r>
              <a:rPr lang="en-US" sz="2160" b="0" i="0" u="none" strike="noStrike" baseline="0" dirty="0">
                <a:solidFill>
                  <a:schemeClr val="tx1"/>
                </a:solidFill>
                <a:effectLst/>
              </a:rPr>
              <a:t>planned infrastructure implemented,</a:t>
            </a:r>
            <a:r>
              <a:rPr lang="en-US" dirty="0">
                <a:solidFill>
                  <a:schemeClr val="tx1"/>
                </a:solidFill>
              </a:rPr>
              <a:t>2030)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Africa!$S$14</c:f>
              <c:strCache>
                <c:ptCount val="1"/>
                <c:pt idx="0">
                  <c:v>bulk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Africa!$T$13:$W$13</c:f>
              <c:strCache>
                <c:ptCount val="4"/>
                <c:pt idx="0">
                  <c:v>Trucks</c:v>
                </c:pt>
                <c:pt idx="1">
                  <c:v>Trains</c:v>
                </c:pt>
                <c:pt idx="2">
                  <c:v>Vessels</c:v>
                </c:pt>
                <c:pt idx="3">
                  <c:v>Airplanes</c:v>
                </c:pt>
              </c:strCache>
            </c:strRef>
          </c:cat>
          <c:val>
            <c:numRef>
              <c:f>Africa!$T$14:$W$14</c:f>
              <c:numCache>
                <c:formatCode>0%</c:formatCode>
                <c:ptCount val="4"/>
                <c:pt idx="0">
                  <c:v>0.40619650334281815</c:v>
                </c:pt>
                <c:pt idx="1">
                  <c:v>6.5900211002623499E-2</c:v>
                </c:pt>
                <c:pt idx="2">
                  <c:v>1.0862068965517242</c:v>
                </c:pt>
                <c:pt idx="3">
                  <c:v>0.52830188679245282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0-4627-9994-6506E90ED1C0}"/>
            </c:ext>
          </c:extLst>
        </c:ser>
        <c:ser>
          <c:idx val="1"/>
          <c:order val="1"/>
          <c:tx>
            <c:strRef>
              <c:f>Africa!$S$15</c:f>
              <c:strCache>
                <c:ptCount val="1"/>
                <c:pt idx="0">
                  <c:v>container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Africa!$T$13:$W$13</c:f>
              <c:strCache>
                <c:ptCount val="4"/>
                <c:pt idx="0">
                  <c:v>Trucks</c:v>
                </c:pt>
                <c:pt idx="1">
                  <c:v>Trains</c:v>
                </c:pt>
                <c:pt idx="2">
                  <c:v>Vessels</c:v>
                </c:pt>
                <c:pt idx="3">
                  <c:v>Airplanes</c:v>
                </c:pt>
              </c:strCache>
            </c:strRef>
          </c:cat>
          <c:val>
            <c:numRef>
              <c:f>Africa!$T$15:$W$15</c:f>
              <c:numCache>
                <c:formatCode>0%</c:formatCode>
                <c:ptCount val="4"/>
                <c:pt idx="0">
                  <c:v>0.64223444411136743</c:v>
                </c:pt>
                <c:pt idx="1">
                  <c:v>0.39212394108219489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0-4627-9994-6506E90ED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59058431"/>
        <c:axId val="559039295"/>
      </c:barChart>
      <c:catAx>
        <c:axId val="55905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559039295"/>
        <c:crosses val="autoZero"/>
        <c:auto val="1"/>
        <c:lblAlgn val="ctr"/>
        <c:lblOffset val="100"/>
        <c:noMultiLvlLbl val="0"/>
      </c:catAx>
      <c:valAx>
        <c:axId val="55903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55905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B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1DD6-45C2-4906-A022-4E27EB037618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9C9A-25FF-46B1-B3FB-FAB9C003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2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3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1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2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92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9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8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6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48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8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5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44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9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255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3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0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38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76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76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90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07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9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82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61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77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10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19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11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52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37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3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416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9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3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2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980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93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15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6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85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6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63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0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2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1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6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1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8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A8DE1AC-520F-409A-ADDE-D639132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11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0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7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7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8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1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4D79-0874-43C7-B364-2BAC42922555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8631-BBD6-46F5-92BC-3BBADC07E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5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eca.org/sites/default/files/keymessageanddocuments/en_afcfta-infographics-11.pdf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7978922" y="6398204"/>
            <a:ext cx="3613210" cy="397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800" b="0" dirty="0">
                <a:latin typeface="+mn-lt"/>
              </a:rPr>
              <a:t>Addis Ababa, Ethiopia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042640" y="4313824"/>
            <a:ext cx="4136316" cy="9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FFFFFF"/>
                </a:solidFill>
                <a:latin typeface="Lucida Sans" panose="020B0602030504020204" pitchFamily="34" charset="77"/>
                <a:ea typeface="+mj-ea"/>
                <a:cs typeface="+mj-cs"/>
                <a:sym typeface="Lucida Sans" panose="020B0602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9pPr>
          </a:lstStyle>
          <a:p>
            <a:br>
              <a:rPr lang="en-US" sz="2000" kern="0" dirty="0">
                <a:solidFill>
                  <a:schemeClr val="tx1"/>
                </a:solidFill>
                <a:latin typeface="+mn-lt"/>
              </a:rPr>
            </a:br>
            <a:br>
              <a:rPr lang="en-US" sz="1800" kern="0" dirty="0">
                <a:solidFill>
                  <a:schemeClr val="tx1"/>
                </a:solidFill>
                <a:latin typeface="+mn-lt"/>
              </a:rPr>
            </a:br>
            <a:r>
              <a:rPr lang="en-US" sz="2500" dirty="0">
                <a:solidFill>
                  <a:schemeClr val="tx1"/>
                </a:solidFill>
                <a:latin typeface="+mn-lt"/>
              </a:rPr>
              <a:t>Fifth Africa Business Forum </a:t>
            </a:r>
          </a:p>
          <a:p>
            <a:r>
              <a:rPr lang="en-US" sz="2500" dirty="0">
                <a:solidFill>
                  <a:schemeClr val="tx1"/>
                </a:solidFill>
                <a:latin typeface="+mn-lt"/>
              </a:rPr>
              <a:t>2022</a:t>
            </a:r>
          </a:p>
          <a:p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0318" y="2590532"/>
            <a:ext cx="8640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FFFFFF"/>
                </a:solidFill>
                <a:latin typeface="Lucida Sans" panose="020B0602030504020204" pitchFamily="34" charset="77"/>
                <a:ea typeface="+mj-ea"/>
                <a:cs typeface="+mj-cs"/>
                <a:sym typeface="Lucida Sans" panose="020B0602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anose="020B060203050402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  <a:sym typeface="Lucida Sans" pitchFamily="34" charset="0"/>
              </a:defRPr>
            </a:lvl9pPr>
          </a:lstStyle>
          <a:p>
            <a:r>
              <a:rPr lang="en-GB" altLang="it-IT" sz="3600" dirty="0">
                <a:solidFill>
                  <a:schemeClr val="tx1"/>
                </a:solidFill>
                <a:latin typeface="+mn-lt"/>
              </a:rPr>
              <a:t>Implications of the African Continental Free Trade Area for demand of Transport Infrastructure and Services</a:t>
            </a:r>
            <a:endParaRPr lang="it-IT" sz="3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7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4648491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+ Growth in freight movement depends on time horizon, implementation of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and planned infrastructure projects</a:t>
            </a:r>
            <a:b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+ S2 is optimal from an AU policy perspective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10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">
            <a:extLst>
              <a:ext uri="{FF2B5EF4-FFF2-40B4-BE49-F238E27FC236}">
                <a16:creationId xmlns:a16="http://schemas.microsoft.com/office/drawing/2014/main" id="{D27B3009-8301-4BEF-9D47-DF44D658B28B}"/>
              </a:ext>
            </a:extLst>
          </p:cNvPr>
          <p:cNvSpPr txBox="1"/>
          <p:nvPr/>
        </p:nvSpPr>
        <p:spPr>
          <a:xfrm>
            <a:off x="10628734" y="4763644"/>
            <a:ext cx="102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</a:rPr>
              <a:t>S0 = 2019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6D82E57A-25C3-4C4B-98E8-0D98DA8A1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330873"/>
              </p:ext>
            </p:extLst>
          </p:nvPr>
        </p:nvGraphicFramePr>
        <p:xfrm>
          <a:off x="4037834" y="886454"/>
          <a:ext cx="8102600" cy="387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391">
                  <a:extLst>
                    <a:ext uri="{9D8B030D-6E8A-4147-A177-3AD203B41FA5}">
                      <a16:colId xmlns:a16="http://schemas.microsoft.com/office/drawing/2014/main" val="714843795"/>
                    </a:ext>
                  </a:extLst>
                </a:gridCol>
                <a:gridCol w="3225970">
                  <a:extLst>
                    <a:ext uri="{9D8B030D-6E8A-4147-A177-3AD203B41FA5}">
                      <a16:colId xmlns:a16="http://schemas.microsoft.com/office/drawing/2014/main" val="1431651782"/>
                    </a:ext>
                  </a:extLst>
                </a:gridCol>
                <a:gridCol w="2565239">
                  <a:extLst>
                    <a:ext uri="{9D8B030D-6E8A-4147-A177-3AD203B41FA5}">
                      <a16:colId xmlns:a16="http://schemas.microsoft.com/office/drawing/2014/main" val="2242417031"/>
                    </a:ext>
                  </a:extLst>
                </a:gridCol>
              </a:tblGrid>
              <a:tr h="1630450">
                <a:tc rowSpan="3"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FTA/economic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2888" marR="92888" marT="46444" marB="46444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S1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ambition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 FTA)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do-nothing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12" marR="82312" marT="41156" marB="411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ambition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 FTA)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do-everything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12" marR="82312" marT="41156" marB="411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87359"/>
                  </a:ext>
                </a:extLst>
              </a:tr>
              <a:tr h="163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(without FTA)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do-nothing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82312" marR="82312" marT="41156" marB="411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S4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(without FTA)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4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CA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do-everything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82312" marR="82312" marT="41156" marB="411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26718"/>
                  </a:ext>
                </a:extLst>
              </a:tr>
              <a:tr h="6162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2888" marR="92888" marT="46444" marB="464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9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7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6218" y="3033754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Defining the scenarios: unpacking the factors that affect growth in freight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11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A69CB2E-F104-4A1A-99A5-3975F6E52793}"/>
              </a:ext>
            </a:extLst>
          </p:cNvPr>
          <p:cNvSpPr txBox="1"/>
          <p:nvPr/>
        </p:nvSpPr>
        <p:spPr>
          <a:xfrm>
            <a:off x="4008591" y="1027382"/>
            <a:ext cx="838874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300" kern="0" dirty="0"/>
              <a:t>Long-term horizon: 2030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300" kern="0" dirty="0"/>
              <a:t>Scenarios based on two dimensions</a:t>
            </a:r>
          </a:p>
          <a:p>
            <a:endParaRPr lang="it-IT" altLang="it-IT" sz="2300" kern="0" dirty="0"/>
          </a:p>
          <a:p>
            <a:pPr marL="971550" lvl="1" indent="-514350">
              <a:buFont typeface="+mj-lt"/>
              <a:buAutoNum type="romanLcPeriod"/>
            </a:pPr>
            <a:r>
              <a:rPr lang="it-IT" altLang="it-IT" sz="2300" kern="0" dirty="0"/>
              <a:t>Implementation of Free Trade Area (FTA)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altLang="it-IT" sz="2300" kern="0" dirty="0"/>
              <a:t>Baseline (2019)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altLang="it-IT" sz="2300" kern="0" dirty="0"/>
              <a:t>AfCFTA not fully implemented (Without FTA)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altLang="it-IT" sz="2300" kern="0" dirty="0"/>
              <a:t>AfCFTA fully implemented (With FTA): </a:t>
            </a:r>
            <a:br>
              <a:rPr lang="it-IT" altLang="it-IT" sz="2300" kern="0" dirty="0"/>
            </a:br>
            <a:r>
              <a:rPr lang="it-IT" altLang="it-IT" sz="2300" kern="0" dirty="0"/>
              <a:t>    This is the maximum ambition (max ambition)</a:t>
            </a:r>
            <a:br>
              <a:rPr lang="it-IT" altLang="it-IT" sz="2300" kern="0" dirty="0"/>
            </a:br>
            <a:endParaRPr lang="it-IT" altLang="it-IT" sz="2300" kern="0" dirty="0"/>
          </a:p>
          <a:p>
            <a:pPr marL="971550" lvl="1" indent="-514350">
              <a:buFont typeface="+mj-lt"/>
              <a:buAutoNum type="romanLcPeriod"/>
            </a:pPr>
            <a:r>
              <a:rPr lang="it-IT" altLang="it-IT" sz="2300" kern="0" dirty="0"/>
              <a:t>Transport infrastructure development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altLang="it-IT" sz="2300" kern="0" dirty="0"/>
              <a:t>Planned infrastructure not implemented   (Do-nothing)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altLang="it-IT" sz="2300" kern="0" dirty="0"/>
              <a:t>Planned infrastructure implemented          (Do-everything)</a:t>
            </a:r>
          </a:p>
        </p:txBody>
      </p:sp>
    </p:spTree>
    <p:extLst>
      <p:ext uri="{BB962C8B-B14F-4D97-AF65-F5344CB8AC3E}">
        <p14:creationId xmlns:p14="http://schemas.microsoft.com/office/powerpoint/2010/main" val="353672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77514" y="2639607"/>
            <a:ext cx="2194560" cy="632982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Roads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12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C21146D-2769-4023-81CE-428AD9591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8"/>
          <a:stretch/>
        </p:blipFill>
        <p:spPr>
          <a:xfrm>
            <a:off x="-192706" y="1568817"/>
            <a:ext cx="6667500" cy="49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5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18205" y="2705781"/>
            <a:ext cx="2665397" cy="985593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Africa’s Road Network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13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AE4485-E6AB-4C6C-9C7F-390C77069882}"/>
              </a:ext>
            </a:extLst>
          </p:cNvPr>
          <p:cNvSpPr txBox="1"/>
          <p:nvPr/>
        </p:nvSpPr>
        <p:spPr>
          <a:xfrm>
            <a:off x="389127" y="6245107"/>
            <a:ext cx="1468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Study on AfCFTA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971E0A-5615-461E-9680-DF6BF43D360F}"/>
              </a:ext>
            </a:extLst>
          </p:cNvPr>
          <p:cNvGrpSpPr/>
          <p:nvPr/>
        </p:nvGrpSpPr>
        <p:grpSpPr>
          <a:xfrm>
            <a:off x="4008592" y="1377322"/>
            <a:ext cx="8168275" cy="3752943"/>
            <a:chOff x="2014085" y="1423329"/>
            <a:chExt cx="8388811" cy="38542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7269C15-AF97-4F5E-9B6A-0FBB29CA5C1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085" y="1423329"/>
              <a:ext cx="4015826" cy="38542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319F2C1-B2F6-40BE-A218-6DE3E52E4CDF}"/>
                </a:ext>
              </a:extLst>
            </p:cNvPr>
            <p:cNvSpPr/>
            <p:nvPr/>
          </p:nvSpPr>
          <p:spPr bwMode="auto">
            <a:xfrm>
              <a:off x="4693920" y="2365248"/>
              <a:ext cx="1060704" cy="106375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schemeClr val="bg1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9B392B-C016-4796-B102-E25913317425}"/>
                </a:ext>
              </a:extLst>
            </p:cNvPr>
            <p:cNvSpPr/>
            <p:nvPr/>
          </p:nvSpPr>
          <p:spPr bwMode="auto">
            <a:xfrm>
              <a:off x="3327844" y="2484120"/>
              <a:ext cx="1060704" cy="1063752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900">
                <a:solidFill>
                  <a:schemeClr val="bg1"/>
                </a:solidFill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33" name="Picture 32" descr="Map&#10;&#10;Description automatically generated">
              <a:extLst>
                <a:ext uri="{FF2B5EF4-FFF2-40B4-BE49-F238E27FC236}">
                  <a16:creationId xmlns:a16="http://schemas.microsoft.com/office/drawing/2014/main" id="{D14D2A82-6F62-44F1-ADCD-F237FA5AD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0264" y="1500329"/>
              <a:ext cx="4302632" cy="3622635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F890978-7184-4AE6-99C1-10793865E1F3}"/>
              </a:ext>
            </a:extLst>
          </p:cNvPr>
          <p:cNvSpPr/>
          <p:nvPr/>
        </p:nvSpPr>
        <p:spPr>
          <a:xfrm>
            <a:off x="8871678" y="5413651"/>
            <a:ext cx="283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Critical links with current network</a:t>
            </a:r>
            <a:r>
              <a:rPr lang="it-IT" sz="1400" dirty="0">
                <a:solidFill>
                  <a:srgbClr val="000000"/>
                </a:solidFill>
              </a:rPr>
              <a:t> plus planned projects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BE5D94-B3FC-48DD-8FBB-69F367F8F41F}"/>
              </a:ext>
            </a:extLst>
          </p:cNvPr>
          <p:cNvSpPr/>
          <p:nvPr/>
        </p:nvSpPr>
        <p:spPr>
          <a:xfrm>
            <a:off x="4814614" y="5413652"/>
            <a:ext cx="2649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Critical links with current network</a:t>
            </a:r>
          </a:p>
        </p:txBody>
      </p:sp>
    </p:spTree>
    <p:extLst>
      <p:ext uri="{BB962C8B-B14F-4D97-AF65-F5344CB8AC3E}">
        <p14:creationId xmlns:p14="http://schemas.microsoft.com/office/powerpoint/2010/main" val="319534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6218" y="3490040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Africa’s road networks is inadequate, but  implementing planned projects will significantly increase its size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14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C0FFAD-CD57-4808-BFF3-0DDE239B34C6}"/>
              </a:ext>
            </a:extLst>
          </p:cNvPr>
          <p:cNvSpPr txBox="1"/>
          <p:nvPr/>
        </p:nvSpPr>
        <p:spPr>
          <a:xfrm>
            <a:off x="4008332" y="1648935"/>
            <a:ext cx="792638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Africa’s road network is about 2.8 million km while that of the U.S. exceeds 6.5 million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length of Africa’s road network linked to cross-border trade is more than 445,018 km, made up of over 810,000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Implementing Trans-African Highways (TAH) &amp; </a:t>
            </a:r>
            <a:r>
              <a:rPr lang="en-US" sz="2300" dirty="0" err="1"/>
              <a:t>Programme</a:t>
            </a:r>
            <a:r>
              <a:rPr lang="en-US" sz="2300" dirty="0"/>
              <a:t> for Infrastructure Development (PIDA) will significantly increase size of network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/>
              <a:t>TAH has 10 highway sections crisscrossing the continent; total length of 57,300km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/>
              <a:t>Aims to connect areas of production and consumption</a:t>
            </a:r>
          </a:p>
        </p:txBody>
      </p:sp>
    </p:spTree>
    <p:extLst>
      <p:ext uri="{BB962C8B-B14F-4D97-AF65-F5344CB8AC3E}">
        <p14:creationId xmlns:p14="http://schemas.microsoft.com/office/powerpoint/2010/main" val="304266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6218" y="3490040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+ Africa needs to upgrade sections of its roads to cope with increased freight generated by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C0FFAD-CD57-4808-BFF3-0DDE239B34C6}"/>
              </a:ext>
            </a:extLst>
          </p:cNvPr>
          <p:cNvSpPr txBox="1"/>
          <p:nvPr/>
        </p:nvSpPr>
        <p:spPr>
          <a:xfrm>
            <a:off x="4124443" y="1054185"/>
            <a:ext cx="792638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Freight traffic growth envisaged to be higher in some sections of Africa’s road network than continent-wide average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These are critical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They require upgrading to accommodate increased freight resulting from </a:t>
            </a:r>
            <a:r>
              <a:rPr lang="en-US" sz="2300" dirty="0" err="1"/>
              <a:t>AfCFTA</a:t>
            </a:r>
            <a:r>
              <a:rPr lang="en-US" sz="23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Implementing </a:t>
            </a:r>
            <a:r>
              <a:rPr lang="en-US" sz="2300" dirty="0" err="1"/>
              <a:t>AfCFTA</a:t>
            </a:r>
            <a:r>
              <a:rPr lang="en-US" sz="2300" dirty="0"/>
              <a:t> will double road freight from 201 to 403 million </a:t>
            </a:r>
            <a:r>
              <a:rPr lang="en-US" sz="2300" dirty="0" err="1"/>
              <a:t>tonnes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Critical links will not cope with this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Total length of critical links in Africa’s road network is 61,540km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High concentration of critical links in West and Central Africa (Nigeria, Central African Republic, and Cameroon) and East Africa (Ethiopia, Eritrea and Somalia)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2059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6218" y="3490040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+ Implementing TAH and PIDA projects increases capacity of transport networks to accommodate freight growth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16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C0FFAD-CD57-4808-BFF3-0DDE239B34C6}"/>
              </a:ext>
            </a:extLst>
          </p:cNvPr>
          <p:cNvSpPr txBox="1"/>
          <p:nvPr/>
        </p:nvSpPr>
        <p:spPr>
          <a:xfrm>
            <a:off x="4211052" y="2333595"/>
            <a:ext cx="72947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Several links that require upgrading are TAH links like Cairo-Dakar; Tripoli-Windhoek; and Cairo-Gaborone</a:t>
            </a:r>
            <a:br>
              <a:rPr lang="en-US" sz="2300" dirty="0"/>
            </a:br>
            <a:endParaRPr lang="en-US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Implementing TAH, PIDA and other planned infrastructure projects reduces the length of critical links by 20,031km  (33%) </a:t>
            </a:r>
          </a:p>
        </p:txBody>
      </p:sp>
    </p:spTree>
    <p:extLst>
      <p:ext uri="{BB962C8B-B14F-4D97-AF65-F5344CB8AC3E}">
        <p14:creationId xmlns:p14="http://schemas.microsoft.com/office/powerpoint/2010/main" val="236388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1665" y="4331867"/>
            <a:ext cx="2794504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requires 1,844,000 trucks for bulk cargo and 248,000 trucks for container cargo by 2030. This increases to 1,945,000 and 268,000 trucks respectively if planned infrastructure projects are also implemented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B7EDE66-203F-4B0D-8260-FAD4451B243C}"/>
              </a:ext>
            </a:extLst>
          </p:cNvPr>
          <p:cNvSpPr/>
          <p:nvPr/>
        </p:nvSpPr>
        <p:spPr>
          <a:xfrm>
            <a:off x="4653082" y="5071845"/>
            <a:ext cx="7099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Number of trucks in thousands according to the scenario by type of load</a:t>
            </a:r>
            <a:endParaRPr lang="en-GB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5248D9-8AFF-486F-B9BA-9DC60E979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0" t="2802" r="2737" b="2945"/>
          <a:stretch/>
        </p:blipFill>
        <p:spPr>
          <a:xfrm>
            <a:off x="4037834" y="926155"/>
            <a:ext cx="8102600" cy="41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9811" y="3957794"/>
            <a:ext cx="2694900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The largest demand for trucks to support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is within West Africa (39%); demand from West to Southern Africa is 19.8% and from Southern Africa to Western Africa by 9.9%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18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A457E0F-B5E4-40EC-82CC-23AEA0024A53}"/>
              </a:ext>
            </a:extLst>
          </p:cNvPr>
          <p:cNvGrpSpPr/>
          <p:nvPr/>
        </p:nvGrpSpPr>
        <p:grpSpPr>
          <a:xfrm>
            <a:off x="4051404" y="590423"/>
            <a:ext cx="8091347" cy="5256208"/>
            <a:chOff x="4051404" y="590423"/>
            <a:chExt cx="8091347" cy="525620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71F3BE-C402-4BEE-B49F-E25B753D7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404" y="590423"/>
              <a:ext cx="8091347" cy="491508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79B703-066E-434E-98F4-2F29D5A66CA3}"/>
                </a:ext>
              </a:extLst>
            </p:cNvPr>
            <p:cNvSpPr txBox="1"/>
            <p:nvPr/>
          </p:nvSpPr>
          <p:spPr>
            <a:xfrm>
              <a:off x="4305327" y="4163881"/>
              <a:ext cx="1684593" cy="338554"/>
            </a:xfrm>
            <a:prstGeom prst="rect">
              <a:avLst/>
            </a:prstGeom>
            <a:gradFill flip="none" rotWithShape="1">
              <a:gsLst>
                <a:gs pos="0">
                  <a:srgbClr val="B17ACE">
                    <a:tint val="66000"/>
                    <a:satMod val="160000"/>
                  </a:srgbClr>
                </a:gs>
                <a:gs pos="50000">
                  <a:srgbClr val="B17ACE">
                    <a:tint val="44500"/>
                    <a:satMod val="160000"/>
                  </a:srgbClr>
                </a:gs>
                <a:gs pos="100000">
                  <a:srgbClr val="B17ACE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39% of total fleet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822433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063AD1-1F35-442A-874F-E9E382DD96B8}"/>
                </a:ext>
              </a:extLst>
            </p:cNvPr>
            <p:cNvSpPr/>
            <p:nvPr/>
          </p:nvSpPr>
          <p:spPr>
            <a:xfrm rot="10800000" flipV="1">
              <a:off x="4161148" y="5508077"/>
              <a:ext cx="45723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00430" marR="353060" indent="-900430" algn="just">
                <a:spcBef>
                  <a:spcPts val="1200"/>
                </a:spcBef>
                <a:spcAft>
                  <a:spcPts val="1800"/>
                </a:spcAft>
              </a:pPr>
              <a:r>
                <a:rPr lang="en-US" sz="16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 Scenario Do-everything, With FTA (S2)</a:t>
              </a:r>
              <a:endParaRPr lang="it-IT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88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8EDFE41-DE16-449B-BD44-CC9DA47113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177"/>
            <a:ext cx="6858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575300" y="3006826"/>
            <a:ext cx="1619550" cy="650774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6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Rail</a:t>
            </a:r>
            <a:endParaRPr lang="en-US" altLang="en-US" sz="6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19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205861"/>
            <a:ext cx="2639346" cy="446276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09956AC-E851-47D0-A4CA-75C1D4481742}"/>
              </a:ext>
            </a:extLst>
          </p:cNvPr>
          <p:cNvSpPr txBox="1"/>
          <p:nvPr/>
        </p:nvSpPr>
        <p:spPr>
          <a:xfrm>
            <a:off x="4067077" y="1896691"/>
            <a:ext cx="7469205" cy="347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messages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African Continental Free Trade Area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brief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status and upgrade requirements of infrastructure for different transport modes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of freight for different transport modes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needs for different transport modes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68534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92422" y="2601138"/>
            <a:ext cx="2794504" cy="985593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Africa’s Rail Network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20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F51106-DD14-4CA5-B54E-BC095906821C}"/>
              </a:ext>
            </a:extLst>
          </p:cNvPr>
          <p:cNvSpPr/>
          <p:nvPr/>
        </p:nvSpPr>
        <p:spPr>
          <a:xfrm>
            <a:off x="8901316" y="4849016"/>
            <a:ext cx="3091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Critical links with current network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plus planned projects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E1E17-1192-4B4B-B209-E7AF93CB2F7B}"/>
              </a:ext>
            </a:extLst>
          </p:cNvPr>
          <p:cNvSpPr/>
          <p:nvPr/>
        </p:nvSpPr>
        <p:spPr>
          <a:xfrm>
            <a:off x="4956170" y="4849016"/>
            <a:ext cx="2695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Critical links with current network</a:t>
            </a:r>
            <a:endParaRPr lang="it-IT" sz="1400" dirty="0">
              <a:solidFill>
                <a:srgbClr val="000000"/>
              </a:solidFill>
            </a:endParaRPr>
          </a:p>
        </p:txBody>
      </p:sp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266A58C8-866A-4101-A217-105AB360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27" y="1268979"/>
            <a:ext cx="4006247" cy="3442846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3ABBAB1D-5828-4488-B4B0-4A825AEBA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022" y="1268979"/>
            <a:ext cx="3931056" cy="3442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AE4485-E6AB-4C6C-9C7F-390C77069882}"/>
              </a:ext>
            </a:extLst>
          </p:cNvPr>
          <p:cNvSpPr txBox="1"/>
          <p:nvPr/>
        </p:nvSpPr>
        <p:spPr>
          <a:xfrm>
            <a:off x="389127" y="6245107"/>
            <a:ext cx="1468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Study on AfCFTA</a:t>
            </a:r>
          </a:p>
        </p:txBody>
      </p:sp>
    </p:spTree>
    <p:extLst>
      <p:ext uri="{BB962C8B-B14F-4D97-AF65-F5344CB8AC3E}">
        <p14:creationId xmlns:p14="http://schemas.microsoft.com/office/powerpoint/2010/main" val="330195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1665" y="2443405"/>
            <a:ext cx="2794504" cy="1971188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Africa’s Rail networks is inadequate, but  implementing PIDA and other planned projects will significantly increase its size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21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F225D5-DE08-4316-A8A8-B4684BFC0814}"/>
              </a:ext>
            </a:extLst>
          </p:cNvPr>
          <p:cNvSpPr txBox="1"/>
          <p:nvPr/>
        </p:nvSpPr>
        <p:spPr>
          <a:xfrm>
            <a:off x="4138606" y="2067892"/>
            <a:ext cx="7354728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Africa’s rail network is about 80,607km while that of the U.S. exceeds 150,500km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Implementing planned projects will increase the network by almost 26,500km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Africa has at least 40 freight stations</a:t>
            </a:r>
          </a:p>
        </p:txBody>
      </p:sp>
    </p:spTree>
    <p:extLst>
      <p:ext uri="{BB962C8B-B14F-4D97-AF65-F5344CB8AC3E}">
        <p14:creationId xmlns:p14="http://schemas.microsoft.com/office/powerpoint/2010/main" val="1957095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1665" y="2011149"/>
            <a:ext cx="2794504" cy="1971188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+ Implementing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will increase rail freight 52 times, from 0.76 to 39 million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tonnes</a:t>
            </a:r>
            <a:endParaRPr lang="en-US" altLang="it-IT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22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F225D5-DE08-4316-A8A8-B4684BFC0814}"/>
              </a:ext>
            </a:extLst>
          </p:cNvPr>
          <p:cNvSpPr txBox="1"/>
          <p:nvPr/>
        </p:nvSpPr>
        <p:spPr>
          <a:xfrm>
            <a:off x="4215607" y="892896"/>
            <a:ext cx="7806465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Rail currently transports just 0.3% of total intra-Africa freight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300" dirty="0"/>
              <a:t>This increases to 6.8% with the implementation of </a:t>
            </a:r>
            <a:r>
              <a:rPr lang="en-GB" sz="2300" dirty="0" err="1"/>
              <a:t>AfCFTA</a:t>
            </a:r>
            <a:r>
              <a:rPr lang="en-GB" sz="2300" dirty="0"/>
              <a:t> </a:t>
            </a:r>
            <a:br>
              <a:rPr lang="en-GB" sz="2300" dirty="0"/>
            </a:b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The total length of current railways that require upgrading (critical links) if AfCFTA is implemented and planned projects are not implemented is 8,760 km</a:t>
            </a:r>
            <a:br>
              <a:rPr lang="en-GB" sz="2300" dirty="0"/>
            </a:b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Critical links are located mostly in Central Africa ( Chad, Congo, DRC) Eastern Africa (Kenya, Tanzania, Uganda) and Southern Africa (South Africa, Namibia, Botswana, Zimbabwe, Mozambique, Malawi) and a section of the railway network in Mali</a:t>
            </a:r>
          </a:p>
        </p:txBody>
      </p:sp>
    </p:spTree>
    <p:extLst>
      <p:ext uri="{BB962C8B-B14F-4D97-AF65-F5344CB8AC3E}">
        <p14:creationId xmlns:p14="http://schemas.microsoft.com/office/powerpoint/2010/main" val="339020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0632" y="4182305"/>
            <a:ext cx="3141013" cy="1003721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requires 97,614 wagons for bulk cargo and 20,668 wagons for container cargo by 2030. This increases to 132,857 and 36,482 wagons respectively if planned infrastructure projects are also implemented </a:t>
            </a:r>
            <a:b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altLang="it-IT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23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B6987-6070-4853-BF0A-B6C23C868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" t="1479" r="3321" b="2870"/>
          <a:stretch/>
        </p:blipFill>
        <p:spPr>
          <a:xfrm>
            <a:off x="4135120" y="1137919"/>
            <a:ext cx="7819457" cy="42534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918F27-28AC-425B-911B-B915BBD87901}"/>
              </a:ext>
            </a:extLst>
          </p:cNvPr>
          <p:cNvSpPr/>
          <p:nvPr/>
        </p:nvSpPr>
        <p:spPr>
          <a:xfrm>
            <a:off x="4546942" y="5329639"/>
            <a:ext cx="756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Number of rail wagons in thousands according to the scenario by type of load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83273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41144" y="4028300"/>
            <a:ext cx="2640501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The largest rolling stock demand to support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is within West Africa with 48.8%; within Southern Africa with 19.6% and within North Africa with 11.5%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24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DA5FD1-D076-436E-939D-F68A69B23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34" y="733677"/>
            <a:ext cx="8102600" cy="51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47950" y="2774360"/>
            <a:ext cx="4467224" cy="50785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en-US" sz="3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Maritime Transport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25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CB72C03-1513-4010-9CBF-BC79D81104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5689" r="18326" b="27047"/>
          <a:stretch/>
        </p:blipFill>
        <p:spPr>
          <a:xfrm>
            <a:off x="1001026" y="1963554"/>
            <a:ext cx="4235117" cy="44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3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75668" y="2268649"/>
            <a:ext cx="2640501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alt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Africa’s Maritime Transport Infrastructure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26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C5F72C-D711-483C-A614-3AA95FBB6B7C}"/>
                  </a:ext>
                </a:extLst>
              </p:cNvPr>
              <p:cNvSpPr/>
              <p:nvPr/>
            </p:nvSpPr>
            <p:spPr>
              <a:xfrm>
                <a:off x="8479857" y="5269101"/>
                <a:ext cx="367251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Critical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ports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current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network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plus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planned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projecst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rgbClr val="000000"/>
                          </a:solidFill>
                        </a:rPr>
                        <m:t> </m:t>
                      </m:r>
                    </m:oMath>
                  </m:oMathPara>
                </a14:m>
                <a:endParaRPr lang="it-IT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C5F72C-D711-483C-A614-3AA95FBB6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57" y="5269101"/>
                <a:ext cx="3672519" cy="523220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773A263-8DBE-4743-8F2C-A1BE45761C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91" y="1041680"/>
            <a:ext cx="4147815" cy="3669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863EB6A-B829-48C5-A104-DB3E50A980D2}"/>
              </a:ext>
            </a:extLst>
          </p:cNvPr>
          <p:cNvSpPr/>
          <p:nvPr/>
        </p:nvSpPr>
        <p:spPr>
          <a:xfrm>
            <a:off x="4312119" y="5269103"/>
            <a:ext cx="3250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Critical ports with current network</a:t>
            </a:r>
            <a:endParaRPr lang="it-IT" sz="1400" dirty="0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640CA2-5248-439A-9E58-5D68E6BC4C5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23" y="1041680"/>
            <a:ext cx="3941746" cy="366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4E7C7C-A0B9-46A2-8C87-20A5FA4F17FA}"/>
              </a:ext>
            </a:extLst>
          </p:cNvPr>
          <p:cNvSpPr txBox="1"/>
          <p:nvPr/>
        </p:nvSpPr>
        <p:spPr>
          <a:xfrm>
            <a:off x="389127" y="6245107"/>
            <a:ext cx="1468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Study on AfCFTA</a:t>
            </a:r>
          </a:p>
        </p:txBody>
      </p:sp>
    </p:spTree>
    <p:extLst>
      <p:ext uri="{BB962C8B-B14F-4D97-AF65-F5344CB8AC3E}">
        <p14:creationId xmlns:p14="http://schemas.microsoft.com/office/powerpoint/2010/main" val="204895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14170" y="3037046"/>
            <a:ext cx="2640501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Implementing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would double maritime freight from 58 to 131.5 million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tonnes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3253339" y="1553732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4E7C7C-A0B9-46A2-8C87-20A5FA4F17FA}"/>
              </a:ext>
            </a:extLst>
          </p:cNvPr>
          <p:cNvSpPr txBox="1"/>
          <p:nvPr/>
        </p:nvSpPr>
        <p:spPr>
          <a:xfrm>
            <a:off x="389127" y="6245107"/>
            <a:ext cx="1468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Study on AfCFTA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188FCF-FCFA-414E-8D25-05DF86ADFE7C}"/>
              </a:ext>
            </a:extLst>
          </p:cNvPr>
          <p:cNvSpPr/>
          <p:nvPr/>
        </p:nvSpPr>
        <p:spPr>
          <a:xfrm>
            <a:off x="4283569" y="920572"/>
            <a:ext cx="743547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Africa’s maritime network includes 142 links connecting 65 ports; </a:t>
            </a:r>
            <a:r>
              <a:rPr lang="en-US" sz="2300" dirty="0"/>
              <a:t>accounts for 22.1% of intra-African freight transport</a:t>
            </a:r>
            <a:br>
              <a:rPr lang="en-US" sz="2300" dirty="0"/>
            </a:br>
            <a:endParaRPr lang="en-US" sz="2300" dirty="0"/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300" dirty="0"/>
              <a:t>Share will increase by 0.6% to 22.7% if both </a:t>
            </a:r>
            <a:r>
              <a:rPr lang="en-US" sz="2300" dirty="0" err="1"/>
              <a:t>AfCFTA</a:t>
            </a:r>
            <a:r>
              <a:rPr lang="en-US" sz="2300" dirty="0"/>
              <a:t> and planned infrastructure projects are implemented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300" dirty="0"/>
              <a:t>Will increase by 1.5% if </a:t>
            </a:r>
            <a:r>
              <a:rPr lang="en-US" sz="2300" dirty="0" err="1"/>
              <a:t>AfCFTA</a:t>
            </a:r>
            <a:r>
              <a:rPr lang="en-US" sz="2300" dirty="0"/>
              <a:t> is implemented but planned projects are not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Maritime </a:t>
            </a:r>
            <a:r>
              <a:rPr lang="en-GB" sz="2300" dirty="0"/>
              <a:t>ports that require upgrades (critical ports) are located in: Central Africa (</a:t>
            </a:r>
            <a:r>
              <a:rPr lang="en-US" sz="2300" dirty="0"/>
              <a:t>Gabon</a:t>
            </a:r>
            <a:r>
              <a:rPr lang="en-GB" sz="2300" dirty="0"/>
              <a:t>)</a:t>
            </a:r>
            <a:r>
              <a:rPr lang="en-US" sz="2300" dirty="0"/>
              <a:t>, Western Africa (</a:t>
            </a:r>
            <a:r>
              <a:rPr lang="en-GB" sz="2300" dirty="0"/>
              <a:t>Ghana, Gambia</a:t>
            </a:r>
            <a:r>
              <a:rPr lang="en-US" sz="2300" dirty="0"/>
              <a:t>), </a:t>
            </a:r>
            <a:r>
              <a:rPr lang="en-GB" sz="2300" dirty="0"/>
              <a:t>Eastern Africa (Somalia, Comoros, Mauritius) and Southern Africa (Mozambique, Madagascar, Namibia)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495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98666" y="4572189"/>
            <a:ext cx="2640501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alt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AfCFTA requires 126 vessels for bulk cargo and 15 vessels for container cargo by 2030. This reduces to 121 and 14 vessels respectively if planned infrastructure projects are also implemented</a:t>
            </a:r>
            <a:b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28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8D002-A728-4D58-9CD7-7C3A933B7F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" t="2243" r="1156" b="2661"/>
          <a:stretch/>
        </p:blipFill>
        <p:spPr>
          <a:xfrm>
            <a:off x="4196080" y="940688"/>
            <a:ext cx="7741920" cy="46793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7C0A73-FF81-46C1-A835-CAAD7C850B65}"/>
              </a:ext>
            </a:extLst>
          </p:cNvPr>
          <p:cNvSpPr txBox="1"/>
          <p:nvPr/>
        </p:nvSpPr>
        <p:spPr>
          <a:xfrm>
            <a:off x="4196080" y="5620068"/>
            <a:ext cx="66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     Number of vessels according to the scenario by type of load.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4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77516" y="4028300"/>
            <a:ext cx="2804129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The largest demand for vessels to support AfCFTA is within North Africa (35%); demand from North to East Africa is 15.2% and from North to West Africa is 11.4%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29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5D1E0F-06CB-47E6-8A01-120502C66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60" y="1424175"/>
            <a:ext cx="8012628" cy="4758955"/>
          </a:xfrm>
          <a:prstGeom prst="rect">
            <a:avLst/>
          </a:prstGeom>
          <a:noFill/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18148" y="3312922"/>
            <a:ext cx="2639346" cy="920443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Key Messages (1)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09956AC-E851-47D0-A4CA-75C1D4481742}"/>
              </a:ext>
            </a:extLst>
          </p:cNvPr>
          <p:cNvSpPr txBox="1"/>
          <p:nvPr/>
        </p:nvSpPr>
        <p:spPr>
          <a:xfrm>
            <a:off x="4107231" y="1201037"/>
            <a:ext cx="7469205" cy="423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transport sector will strongly benefit from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benefit will be optimized if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accompanied by implementation of regional infrastructure projects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The estimated cost of trucks required as a result of </a:t>
            </a:r>
            <a:r>
              <a:rPr lang="en-US" sz="2300" dirty="0" err="1">
                <a:solidFill>
                  <a:prstClr val="black"/>
                </a:solidFill>
              </a:rPr>
              <a:t>AfCFTA</a:t>
            </a:r>
            <a:r>
              <a:rPr lang="en-US" sz="2300" dirty="0">
                <a:solidFill>
                  <a:prstClr val="black"/>
                </a:solidFill>
              </a:rPr>
              <a:t> is US$ 345 billion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The estimated cost of aircrafts required as a result of AfCFTA is US$ 25 billion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The estimated cost of rail wagons required as a result of </a:t>
            </a:r>
            <a:r>
              <a:rPr lang="en-US" sz="2300" dirty="0" err="1">
                <a:solidFill>
                  <a:prstClr val="black"/>
                </a:solidFill>
              </a:rPr>
              <a:t>AfCFTA</a:t>
            </a:r>
            <a:r>
              <a:rPr lang="en-US" sz="2300" dirty="0">
                <a:solidFill>
                  <a:prstClr val="black"/>
                </a:solidFill>
              </a:rPr>
              <a:t> is US$36 billion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estimated cost of vessels required as a result of </a:t>
            </a:r>
            <a:r>
              <a:rPr kumimoji="0" lang="en-US" sz="23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US$ 4 billion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47898" y="2687732"/>
            <a:ext cx="3122896" cy="882849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Air Transport</a:t>
            </a:r>
            <a:endParaRPr lang="en-US" altLang="en-US" sz="36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30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06F2919-8953-47E0-A04D-F223BF758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9273" b="18998"/>
          <a:stretch/>
        </p:blipFill>
        <p:spPr>
          <a:xfrm rot="20167570">
            <a:off x="856649" y="2002054"/>
            <a:ext cx="4382244" cy="43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6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4583" y="3006721"/>
            <a:ext cx="2725458" cy="1003721"/>
          </a:xfrm>
        </p:spPr>
        <p:txBody>
          <a:bodyPr anchor="b">
            <a:normAutofit/>
          </a:bodyPr>
          <a:lstStyle/>
          <a:p>
            <a:pPr algn="r"/>
            <a:r>
              <a:rPr lang="it-IT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Africa’s Air Transport Infrastructure</a:t>
            </a: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2893D5B9-5EFF-49BB-ADBE-2A4232C8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62" y="1432055"/>
            <a:ext cx="4117512" cy="3407241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E5C4BD56-A52E-4732-ACE1-4EE455A47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716" y="1436310"/>
            <a:ext cx="3963407" cy="3410010"/>
          </a:xfrm>
          <a:prstGeom prst="rect">
            <a:avLst/>
          </a:prstGeom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31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0449A2-A0F7-4B09-98FE-D881E977AA03}"/>
              </a:ext>
            </a:extLst>
          </p:cNvPr>
          <p:cNvSpPr/>
          <p:nvPr/>
        </p:nvSpPr>
        <p:spPr>
          <a:xfrm>
            <a:off x="9033132" y="5421690"/>
            <a:ext cx="289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Critical airports with current network</a:t>
            </a:r>
          </a:p>
          <a:p>
            <a:r>
              <a:rPr lang="en-US" sz="1400" dirty="0">
                <a:solidFill>
                  <a:srgbClr val="000000"/>
                </a:solidFill>
              </a:rPr>
              <a:t>Plus planned projects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B179A-240A-4D75-8D59-3F6CE01D1892}"/>
              </a:ext>
            </a:extLst>
          </p:cNvPr>
          <p:cNvSpPr/>
          <p:nvPr/>
        </p:nvSpPr>
        <p:spPr>
          <a:xfrm>
            <a:off x="4460605" y="5409772"/>
            <a:ext cx="2895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Critical airports with current network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CD2615-DA87-4083-80DC-CFF20B233517}"/>
              </a:ext>
            </a:extLst>
          </p:cNvPr>
          <p:cNvSpPr txBox="1"/>
          <p:nvPr/>
        </p:nvSpPr>
        <p:spPr>
          <a:xfrm>
            <a:off x="389127" y="6245107"/>
            <a:ext cx="1468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/>
                </a:solidFill>
              </a:rPr>
              <a:t>Study on AfCFTA</a:t>
            </a:r>
          </a:p>
        </p:txBody>
      </p:sp>
    </p:spTree>
    <p:extLst>
      <p:ext uri="{BB962C8B-B14F-4D97-AF65-F5344CB8AC3E}">
        <p14:creationId xmlns:p14="http://schemas.microsoft.com/office/powerpoint/2010/main" val="530508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94583" y="3006721"/>
            <a:ext cx="2725458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Africa has multiple airports of importance to intra-African trade</a:t>
            </a: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32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01AEB-26BE-463E-8A0A-337AEAAF8104}"/>
              </a:ext>
            </a:extLst>
          </p:cNvPr>
          <p:cNvSpPr txBox="1"/>
          <p:nvPr/>
        </p:nvSpPr>
        <p:spPr>
          <a:xfrm>
            <a:off x="4219842" y="2522340"/>
            <a:ext cx="7651315" cy="1813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 has 925 airports out of which 122 are identified as international airports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continent’s air transport network includes a total of 14,762 air routes (connecting each airport with the other 121 airports)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udy Old Style" panose="02020502050305020303" pitchFamily="18" charset="0"/>
              <a:ea typeface="DengXi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36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6188" y="3903286"/>
            <a:ext cx="2725458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Implementing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would double the number of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tonnes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transported by air from 2.3 to 4.5 million 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33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601AEB-26BE-463E-8A0A-337AEAAF8104}"/>
              </a:ext>
            </a:extLst>
          </p:cNvPr>
          <p:cNvSpPr txBox="1"/>
          <p:nvPr/>
        </p:nvSpPr>
        <p:spPr>
          <a:xfrm>
            <a:off x="4099161" y="2131047"/>
            <a:ext cx="765131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2019, air accounted for only 0.9% of intra-Africa freight transport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would double airfreight from 2.3 to 4.5 million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tonnes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traffic is therefore expected to double in 2030 compared to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airports are located in Mauritania (North Africa), DRC, Gabon (Central Africa), Somalia, Ethiopia, Eritrea, Djibouti (Eastern Africa)</a:t>
            </a:r>
          </a:p>
        </p:txBody>
      </p:sp>
    </p:spTree>
    <p:extLst>
      <p:ext uri="{BB962C8B-B14F-4D97-AF65-F5344CB8AC3E}">
        <p14:creationId xmlns:p14="http://schemas.microsoft.com/office/powerpoint/2010/main" val="1491157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6188" y="3306518"/>
            <a:ext cx="2725458" cy="1003721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requires 254 aircraft by 2030. This reduces to 243 if planned infrastructure projects are also implemented</a:t>
            </a: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34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BECCC0-161F-46DC-8CBD-D11EE56E576D}"/>
              </a:ext>
            </a:extLst>
          </p:cNvPr>
          <p:cNvGrpSpPr/>
          <p:nvPr/>
        </p:nvGrpSpPr>
        <p:grpSpPr>
          <a:xfrm>
            <a:off x="4128001" y="1138274"/>
            <a:ext cx="7754783" cy="4703174"/>
            <a:chOff x="4108751" y="916894"/>
            <a:chExt cx="7754783" cy="47031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A865F0A-1E31-47DC-81E3-5475ABFEF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9" t="2599" r="2825" b="2986"/>
            <a:stretch/>
          </p:blipFill>
          <p:spPr>
            <a:xfrm>
              <a:off x="4108751" y="916894"/>
              <a:ext cx="7754783" cy="431072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A1F300-0B8F-4366-BDFB-29CCA5450A9C}"/>
                </a:ext>
              </a:extLst>
            </p:cNvPr>
            <p:cNvSpPr/>
            <p:nvPr/>
          </p:nvSpPr>
          <p:spPr>
            <a:xfrm>
              <a:off x="4605020" y="5312291"/>
              <a:ext cx="70993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Number of aircrafts according to the scenario by type of load.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039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6188" y="3903286"/>
            <a:ext cx="2725458" cy="1003721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The largest demand for aircraft to support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is within West Africa (13.2%); demand from North to West Africa is 15.2% and within Southern Africa is 12.2%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F3ECE6-70B6-4FC2-B76F-B767E9A7C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834" y="1069211"/>
            <a:ext cx="8114542" cy="49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7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575300" y="2175308"/>
            <a:ext cx="5028698" cy="1085371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</a:rPr>
              <a:t>Multimodal Transport: Comparison by Mode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36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C42B06-F8C6-4400-8059-D54BC620E2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63" y="1977747"/>
            <a:ext cx="5046073" cy="43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4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6188" y="3578176"/>
            <a:ext cx="2725458" cy="13288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+ Roads currently carry the lion’s share of freight in Africa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+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provides an opportunity to build Africa’s railway network</a:t>
            </a: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4B99B-FF45-4BAA-954E-F2E621D46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" t="1709" r="768" b="3254"/>
          <a:stretch/>
        </p:blipFill>
        <p:spPr>
          <a:xfrm>
            <a:off x="4094246" y="1579395"/>
            <a:ext cx="8058129" cy="41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2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56188" y="3578176"/>
            <a:ext cx="2725458" cy="13288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would increase intra-Africa freight demand by 28%; demand for maritime freight will increase the most</a:t>
            </a:r>
            <a:endParaRPr lang="en-US" alt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38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9144B2-0D02-47DD-B87C-A53419F43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07967"/>
              </p:ext>
            </p:extLst>
          </p:nvPr>
        </p:nvGraphicFramePr>
        <p:xfrm>
          <a:off x="4120969" y="1946066"/>
          <a:ext cx="7929409" cy="271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445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299670"/>
            <a:ext cx="2467246" cy="13288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would increase transport equipment needs significantly for all modes of transport (1)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39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AB9BC56-3C8B-446B-A023-FE2BACE508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07140"/>
              </p:ext>
            </p:extLst>
          </p:nvPr>
        </p:nvGraphicFramePr>
        <p:xfrm>
          <a:off x="4037834" y="2207916"/>
          <a:ext cx="8085299" cy="320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75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18148" y="3312922"/>
            <a:ext cx="2639346" cy="920443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Key Messages (2)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09956AC-E851-47D0-A4CA-75C1D4481742}"/>
              </a:ext>
            </a:extLst>
          </p:cNvPr>
          <p:cNvSpPr txBox="1"/>
          <p:nvPr/>
        </p:nvSpPr>
        <p:spPr>
          <a:xfrm>
            <a:off x="4067077" y="1324865"/>
            <a:ext cx="7623209" cy="395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planned infrastructure projects would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result in the need for 2,213,579 trucks, 169,339 rail wagons, 135 vessels and 243 aircraft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Rail currently transports just 0.3% of total intra-Africa freight. </a:t>
            </a:r>
            <a:r>
              <a:rPr lang="en-GB" sz="2300" dirty="0"/>
              <a:t>This increases to 6.8% with the implementation of </a:t>
            </a:r>
            <a:r>
              <a:rPr lang="en-GB" sz="2300" dirty="0" err="1"/>
              <a:t>AfCFTA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The estimated cost of equipment required by different transport modes to cope with </a:t>
            </a:r>
            <a:r>
              <a:rPr lang="en-US" sz="2300" dirty="0" err="1">
                <a:solidFill>
                  <a:prstClr val="black"/>
                </a:solidFill>
              </a:rPr>
              <a:t>AfCFTA</a:t>
            </a:r>
            <a:r>
              <a:rPr lang="en-US" sz="2300" dirty="0">
                <a:solidFill>
                  <a:prstClr val="black"/>
                </a:solidFill>
              </a:rPr>
              <a:t> is about U$411 billion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opportunities in infrastructure development and fleet expansion vary across subregions for different modes of transport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3922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299670"/>
            <a:ext cx="2467246" cy="132883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would increase transport equipment needs significantly for all modes of transport (2)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40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174A7A-98BA-4AFC-910C-585526FADF3C}"/>
              </a:ext>
            </a:extLst>
          </p:cNvPr>
          <p:cNvGrpSpPr/>
          <p:nvPr/>
        </p:nvGrpSpPr>
        <p:grpSpPr>
          <a:xfrm>
            <a:off x="4120312" y="995102"/>
            <a:ext cx="8032064" cy="4727953"/>
            <a:chOff x="1523999" y="1116012"/>
            <a:chExt cx="9230202" cy="54332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425395-75CB-4CA5-A392-711E1B4ACFEF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9" y="1116012"/>
              <a:ext cx="4552473" cy="2781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B0E8C3-8AC0-437A-93D7-04424F05918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52" y="1116012"/>
              <a:ext cx="4705349" cy="27813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45C528-A109-4039-8A20-FB2F228419B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882185"/>
              <a:ext cx="4524852" cy="26670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C5A708-2078-4A07-8D38-6F69153FA35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52" y="3897312"/>
              <a:ext cx="4705348" cy="265191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659966-BBE3-4D07-8437-35E14DAA6F32}"/>
                </a:ext>
              </a:extLst>
            </p:cNvPr>
            <p:cNvSpPr txBox="1"/>
            <p:nvPr/>
          </p:nvSpPr>
          <p:spPr>
            <a:xfrm flipH="1">
              <a:off x="2324576" y="1336121"/>
              <a:ext cx="933449" cy="316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822433"/>
                  </a:solidFill>
                  <a:ea typeface="ＭＳ Ｐゴシック"/>
                </a:rPr>
                <a:t>With FTA</a:t>
              </a:r>
              <a:endParaRPr lang="en-GB" sz="1200" dirty="0">
                <a:solidFill>
                  <a:srgbClr val="822433"/>
                </a:solidFill>
                <a:ea typeface="ＭＳ Ｐゴシック"/>
              </a:endParaRP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0C2597F0-04E7-4ACA-8B3D-A02DBEFD66DD}"/>
                </a:ext>
              </a:extLst>
            </p:cNvPr>
            <p:cNvSpPr/>
            <p:nvPr/>
          </p:nvSpPr>
          <p:spPr bwMode="auto">
            <a:xfrm rot="5400000">
              <a:off x="2694606" y="1428416"/>
              <a:ext cx="250538" cy="551372"/>
            </a:xfrm>
            <a:prstGeom prst="leftBrace">
              <a:avLst>
                <a:gd name="adj1" fmla="val 23518"/>
                <a:gd name="adj2" fmla="val 51728"/>
              </a:avLst>
            </a:prstGeom>
            <a:noFill/>
            <a:ln w="25400" cap="flat" cmpd="sng" algn="ctr">
              <a:solidFill>
                <a:srgbClr val="822433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438C3A-3AF1-432D-9BDE-A62B98452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4963" y="1879991"/>
              <a:ext cx="664522" cy="34750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977E2E-4D00-4257-ADA2-B06CA17F1993}"/>
                </a:ext>
              </a:extLst>
            </p:cNvPr>
            <p:cNvSpPr txBox="1"/>
            <p:nvPr/>
          </p:nvSpPr>
          <p:spPr>
            <a:xfrm flipH="1">
              <a:off x="3001744" y="1540427"/>
              <a:ext cx="1250351" cy="38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822433"/>
                  </a:solidFill>
                  <a:ea typeface="ＭＳ Ｐゴシック"/>
                </a:rPr>
                <a:t> Without</a:t>
              </a:r>
              <a:r>
                <a:rPr lang="it-IT" sz="1600" dirty="0">
                  <a:solidFill>
                    <a:srgbClr val="822433"/>
                  </a:solidFill>
                  <a:ea typeface="ＭＳ Ｐゴシック"/>
                </a:rPr>
                <a:t> </a:t>
              </a:r>
              <a:r>
                <a:rPr lang="it-IT" sz="1200" dirty="0">
                  <a:solidFill>
                    <a:srgbClr val="822433"/>
                  </a:solidFill>
                  <a:ea typeface="ＭＳ Ｐゴシック"/>
                </a:rPr>
                <a:t>FTA</a:t>
              </a:r>
              <a:endParaRPr lang="en-GB" sz="1200" dirty="0">
                <a:solidFill>
                  <a:srgbClr val="822433"/>
                </a:solidFill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076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608556" y="1994713"/>
            <a:ext cx="3179310" cy="1326002"/>
          </a:xfrm>
        </p:spPr>
        <p:txBody>
          <a:bodyPr>
            <a:normAutofit/>
          </a:bodyPr>
          <a:lstStyle/>
          <a:p>
            <a:pPr algn="ctr"/>
            <a:r>
              <a:rPr lang="it-IT" alt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Investment Opportunities</a:t>
            </a:r>
            <a:endParaRPr lang="en-US" altLang="en-US" sz="36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fld id="{2E84BD8C-6595-4924-BEB8-AB1CA0C079AE}" type="slidenum">
              <a:rPr lang="en-US" altLang="en-US" sz="1800">
                <a:solidFill>
                  <a:srgbClr val="888888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buFontTx/>
                <a:buNone/>
              </a:pPr>
              <a:t>41</a:t>
            </a:fld>
            <a:endParaRPr lang="en-US" altLang="en-US" sz="1800">
              <a:solidFill>
                <a:srgbClr val="888888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27118C6-D7E1-4BE8-8EEB-03A93139E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5081" b="18186"/>
          <a:stretch/>
        </p:blipFill>
        <p:spPr>
          <a:xfrm>
            <a:off x="838200" y="1815547"/>
            <a:ext cx="4971609" cy="45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3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687095"/>
            <a:ext cx="2467246" cy="734928"/>
          </a:xfrm>
        </p:spPr>
        <p:txBody>
          <a:bodyPr anchor="b">
            <a:normAutofit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Roads and Railways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42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B5743-FA43-42EB-BFC6-8CFD6A95546A}"/>
              </a:ext>
            </a:extLst>
          </p:cNvPr>
          <p:cNvSpPr/>
          <p:nvPr/>
        </p:nvSpPr>
        <p:spPr>
          <a:xfrm>
            <a:off x="4119065" y="701432"/>
            <a:ext cx="7856330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prstClr val="black"/>
                </a:solidFill>
              </a:rPr>
              <a:t>Location of critical links in road network (those that require upgrading)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Western Africa and Central Africa (Nigeria, Central African Republic, and Cameroon)</a:t>
            </a:r>
            <a:endParaRPr lang="en-US" sz="2300" strike="sngStrike" dirty="0">
              <a:solidFill>
                <a:srgbClr val="0070C0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Eastern Africa (Ethiopia, Eritrea and Somalia)</a:t>
            </a:r>
            <a:br>
              <a:rPr lang="en-US" sz="2300" dirty="0">
                <a:solidFill>
                  <a:prstClr val="black"/>
                </a:solidFill>
              </a:rPr>
            </a:br>
            <a:endParaRPr lang="en-US" sz="23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prstClr val="black"/>
                </a:solidFill>
              </a:rPr>
              <a:t>Location of critical links in current rail network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Northern Africa (Algeria, Tunisia, Morocco)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Eastern Africa (Sudan, Kenya, Tanzania, Uganda)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Western Africa (Senegal, Mali)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Southern Africa (South Africa, Namibia, Mozambique, Botswana, Zimbabwe, Malawi)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Central Africa (Chad, Congo, DRC) </a:t>
            </a:r>
          </a:p>
        </p:txBody>
      </p:sp>
    </p:spTree>
    <p:extLst>
      <p:ext uri="{BB962C8B-B14F-4D97-AF65-F5344CB8AC3E}">
        <p14:creationId xmlns:p14="http://schemas.microsoft.com/office/powerpoint/2010/main" val="263762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687095"/>
            <a:ext cx="2467246" cy="734928"/>
          </a:xfrm>
        </p:spPr>
        <p:txBody>
          <a:bodyPr anchor="b">
            <a:normAutofit fontScale="90000"/>
          </a:bodyPr>
          <a:lstStyle/>
          <a:p>
            <a:pPr algn="r"/>
            <a:br>
              <a:rPr lang="fr-FR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fr-FR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Airport and Maritime Port Infrastructure</a:t>
            </a:r>
            <a:endParaRPr 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43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EF0843-AC4C-437C-8A9C-93EE7BB9B9A3}"/>
              </a:ext>
            </a:extLst>
          </p:cNvPr>
          <p:cNvSpPr/>
          <p:nvPr/>
        </p:nvSpPr>
        <p:spPr>
          <a:xfrm>
            <a:off x="4109272" y="1268321"/>
            <a:ext cx="7724506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300" b="1" dirty="0">
                <a:solidFill>
                  <a:prstClr val="black"/>
                </a:solidFill>
              </a:rPr>
              <a:t>Location of critical maritime ports</a:t>
            </a:r>
            <a:endParaRPr lang="en-GB" sz="23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Central Africa (</a:t>
            </a:r>
            <a:r>
              <a:rPr lang="en-US" sz="2300" dirty="0">
                <a:solidFill>
                  <a:prstClr val="black"/>
                </a:solidFill>
              </a:rPr>
              <a:t>Gabon</a:t>
            </a:r>
            <a:r>
              <a:rPr lang="en-GB" sz="2300" dirty="0">
                <a:solidFill>
                  <a:prstClr val="black"/>
                </a:solidFill>
              </a:rPr>
              <a:t>)</a:t>
            </a:r>
            <a:endParaRPr lang="en-US" sz="23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Western Africa (</a:t>
            </a:r>
            <a:r>
              <a:rPr lang="en-GB" sz="2300" dirty="0">
                <a:solidFill>
                  <a:prstClr val="black"/>
                </a:solidFill>
              </a:rPr>
              <a:t>Ghana, Gambia</a:t>
            </a:r>
            <a:r>
              <a:rPr lang="en-US" sz="2300" dirty="0">
                <a:solidFill>
                  <a:prstClr val="black"/>
                </a:solidFill>
              </a:rPr>
              <a:t>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Eastern Africa (Somalia, Comoros, Mauritius)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Southern Africa (Mozambique, Madagascar, Namibia).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3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300" b="1" dirty="0">
                <a:solidFill>
                  <a:prstClr val="black"/>
                </a:solidFill>
              </a:rPr>
              <a:t>Location of critical airports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Northern Africa (Mauritania)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Central Africa (DRC, Gabon)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prstClr val="black"/>
                </a:solidFill>
              </a:rPr>
              <a:t>Eastern Africa (Somalia, Ethiopia, Eritrea, Djibouti).</a:t>
            </a:r>
            <a:endParaRPr lang="en-GB" sz="2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60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923071"/>
            <a:ext cx="2467246" cy="734928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Number of equipment required by transport mode if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and planned infrastructure are implemented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44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CD427F-8122-4BB6-A791-324CF82BB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95434"/>
              </p:ext>
            </p:extLst>
          </p:nvPr>
        </p:nvGraphicFramePr>
        <p:xfrm>
          <a:off x="4082394" y="2910424"/>
          <a:ext cx="8065046" cy="1421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478">
                  <a:extLst>
                    <a:ext uri="{9D8B030D-6E8A-4147-A177-3AD203B41FA5}">
                      <a16:colId xmlns:a16="http://schemas.microsoft.com/office/drawing/2014/main" val="3555473803"/>
                    </a:ext>
                  </a:extLst>
                </a:gridCol>
                <a:gridCol w="1658478">
                  <a:extLst>
                    <a:ext uri="{9D8B030D-6E8A-4147-A177-3AD203B41FA5}">
                      <a16:colId xmlns:a16="http://schemas.microsoft.com/office/drawing/2014/main" val="682262949"/>
                    </a:ext>
                  </a:extLst>
                </a:gridCol>
                <a:gridCol w="1851933">
                  <a:extLst>
                    <a:ext uri="{9D8B030D-6E8A-4147-A177-3AD203B41FA5}">
                      <a16:colId xmlns:a16="http://schemas.microsoft.com/office/drawing/2014/main" val="3441257280"/>
                    </a:ext>
                  </a:extLst>
                </a:gridCol>
                <a:gridCol w="1348744">
                  <a:extLst>
                    <a:ext uri="{9D8B030D-6E8A-4147-A177-3AD203B41FA5}">
                      <a16:colId xmlns:a16="http://schemas.microsoft.com/office/drawing/2014/main" val="2659104971"/>
                    </a:ext>
                  </a:extLst>
                </a:gridCol>
                <a:gridCol w="1547413">
                  <a:extLst>
                    <a:ext uri="{9D8B030D-6E8A-4147-A177-3AD203B41FA5}">
                      <a16:colId xmlns:a16="http://schemas.microsoft.com/office/drawing/2014/main" val="3856370008"/>
                    </a:ext>
                  </a:extLst>
                </a:gridCol>
              </a:tblGrid>
              <a:tr h="592187">
                <a:tc>
                  <a:txBody>
                    <a:bodyPr/>
                    <a:lstStyle/>
                    <a:p>
                      <a:r>
                        <a:rPr lang="en-US" sz="2100" dirty="0"/>
                        <a:t>Unit</a:t>
                      </a:r>
                    </a:p>
                  </a:txBody>
                  <a:tcPr marL="94588" marR="94588" marT="47294" marB="47294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Truck</a:t>
                      </a:r>
                    </a:p>
                  </a:txBody>
                  <a:tcPr marL="94588" marR="94588" marT="47294" marB="47294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Railway wagon</a:t>
                      </a:r>
                    </a:p>
                  </a:txBody>
                  <a:tcPr marL="94588" marR="94588" marT="47294" marB="47294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Vessel</a:t>
                      </a:r>
                    </a:p>
                  </a:txBody>
                  <a:tcPr marL="94588" marR="94588" marT="47294" marB="47294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Aircraft</a:t>
                      </a:r>
                    </a:p>
                  </a:txBody>
                  <a:tcPr marL="94588" marR="94588" marT="47294" marB="47294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26516"/>
                  </a:ext>
                </a:extLst>
              </a:tr>
              <a:tr h="409881"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Bulk</a:t>
                      </a:r>
                    </a:p>
                  </a:txBody>
                  <a:tcPr marL="94588" marR="94588" marT="47294" marB="47294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1,945,141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132,857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121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243</a:t>
                      </a:r>
                    </a:p>
                  </a:txBody>
                  <a:tcPr marL="94588" marR="94588" marT="47294" marB="47294"/>
                </a:tc>
                <a:extLst>
                  <a:ext uri="{0D108BD9-81ED-4DB2-BD59-A6C34878D82A}">
                    <a16:rowId xmlns:a16="http://schemas.microsoft.com/office/drawing/2014/main" val="16273230"/>
                  </a:ext>
                </a:extLst>
              </a:tr>
              <a:tr h="409881"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Container</a:t>
                      </a:r>
                    </a:p>
                  </a:txBody>
                  <a:tcPr marL="94588" marR="94588" marT="47294" marB="47294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268,438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36,482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</a:t>
                      </a:r>
                    </a:p>
                  </a:txBody>
                  <a:tcPr marL="94588" marR="94588" marT="47294" marB="4729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</a:t>
                      </a:r>
                    </a:p>
                  </a:txBody>
                  <a:tcPr marL="94588" marR="94588" marT="47294" marB="47294"/>
                </a:tc>
                <a:extLst>
                  <a:ext uri="{0D108BD9-81ED-4DB2-BD59-A6C34878D82A}">
                    <a16:rowId xmlns:a16="http://schemas.microsoft.com/office/drawing/2014/main" val="23901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910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923071"/>
            <a:ext cx="2467246" cy="734928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Estimated costs for equipment required by transport mode (million USD)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53399"/>
              </p:ext>
            </p:extLst>
          </p:nvPr>
        </p:nvGraphicFramePr>
        <p:xfrm>
          <a:off x="4037834" y="2378581"/>
          <a:ext cx="8087615" cy="2154918"/>
        </p:xfrm>
        <a:graphic>
          <a:graphicData uri="http://schemas.openxmlformats.org/drawingml/2006/table">
            <a:tbl>
              <a:tblPr firstRow="1" firstCol="1" bandRow="1"/>
              <a:tblGrid>
                <a:gridCol w="2587939">
                  <a:extLst>
                    <a:ext uri="{9D8B030D-6E8A-4147-A177-3AD203B41FA5}">
                      <a16:colId xmlns:a16="http://schemas.microsoft.com/office/drawing/2014/main" val="3344540271"/>
                    </a:ext>
                  </a:extLst>
                </a:gridCol>
                <a:gridCol w="1202036">
                  <a:extLst>
                    <a:ext uri="{9D8B030D-6E8A-4147-A177-3AD203B41FA5}">
                      <a16:colId xmlns:a16="http://schemas.microsoft.com/office/drawing/2014/main" val="1054211602"/>
                    </a:ext>
                  </a:extLst>
                </a:gridCol>
                <a:gridCol w="1645804">
                  <a:extLst>
                    <a:ext uri="{9D8B030D-6E8A-4147-A177-3AD203B41FA5}">
                      <a16:colId xmlns:a16="http://schemas.microsoft.com/office/drawing/2014/main" val="1182019670"/>
                    </a:ext>
                  </a:extLst>
                </a:gridCol>
                <a:gridCol w="1106854">
                  <a:extLst>
                    <a:ext uri="{9D8B030D-6E8A-4147-A177-3AD203B41FA5}">
                      <a16:colId xmlns:a16="http://schemas.microsoft.com/office/drawing/2014/main" val="2554368243"/>
                    </a:ext>
                  </a:extLst>
                </a:gridCol>
                <a:gridCol w="1544982">
                  <a:extLst>
                    <a:ext uri="{9D8B030D-6E8A-4147-A177-3AD203B41FA5}">
                      <a16:colId xmlns:a16="http://schemas.microsoft.com/office/drawing/2014/main" val="1698684713"/>
                    </a:ext>
                  </a:extLst>
                </a:gridCol>
              </a:tblGrid>
              <a:tr h="5440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Trucks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Rail wagons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Airplanes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91911"/>
                  </a:ext>
                </a:extLst>
              </a:tr>
              <a:tr h="802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Bulk (million USD)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291,771.2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26,571.4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25,758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739" marR="95739" marT="47870" marB="478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57103"/>
                  </a:ext>
                </a:extLst>
              </a:tr>
              <a:tr h="808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Container (million USD)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53,687.6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9,120.5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6372" marR="106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94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34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539611"/>
            <a:ext cx="2467246" cy="734928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Regional Investment Opportunities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46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A8F20-C77C-4E91-AC8E-D2F8550B4F33}"/>
              </a:ext>
            </a:extLst>
          </p:cNvPr>
          <p:cNvSpPr txBox="1"/>
          <p:nvPr/>
        </p:nvSpPr>
        <p:spPr>
          <a:xfrm>
            <a:off x="4067077" y="2145690"/>
            <a:ext cx="730754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300" dirty="0">
                <a:ea typeface="Times New Roman" panose="02020603050405020304" pitchFamily="18" charset="0"/>
                <a:cs typeface="Arial" panose="020B0604020202020204" pitchFamily="34" charset="0"/>
              </a:rPr>
              <a:t>Expected high demand for trucks in West and Southern Africa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300" dirty="0">
                <a:ea typeface="Times New Roman" panose="02020603050405020304" pitchFamily="18" charset="0"/>
                <a:cs typeface="Arial" panose="020B0604020202020204" pitchFamily="34" charset="0"/>
              </a:rPr>
              <a:t>Expected high demand for rolling stock in West Africa, and North Africa</a:t>
            </a:r>
            <a:endParaRPr lang="en-US" sz="23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300" dirty="0">
                <a:ea typeface="DengXian Light"/>
                <a:cs typeface="Arial" panose="020B0604020202020204" pitchFamily="34" charset="0"/>
              </a:rPr>
              <a:t>Expected high demand for aircraft in West Africa, North Africa and Southern Africa </a:t>
            </a:r>
            <a:endParaRPr lang="en-US" sz="23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2300" dirty="0">
                <a:ea typeface="Times New Roman" panose="02020603050405020304" pitchFamily="18" charset="0"/>
                <a:cs typeface="Arial" panose="020B0604020202020204" pitchFamily="34" charset="0"/>
              </a:rPr>
              <a:t>Expected high demand for vessels in North Africa, East Africa and West Africa.</a:t>
            </a:r>
            <a:endParaRPr lang="en-US" sz="23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787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97858" y="3539611"/>
            <a:ext cx="2083788" cy="1002892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Investing in PIDA is essential for </a:t>
            </a:r>
            <a:r>
              <a:rPr lang="en-US" sz="22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AfCFTA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A8F20-C77C-4E91-AC8E-D2F8550B4F33}"/>
              </a:ext>
            </a:extLst>
          </p:cNvPr>
          <p:cNvSpPr txBox="1"/>
          <p:nvPr/>
        </p:nvSpPr>
        <p:spPr>
          <a:xfrm>
            <a:off x="4067077" y="2145690"/>
            <a:ext cx="7307544" cy="302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69 priority PIDA projects adopted by AU Heads of State in 2021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Implementation cost estimated at US$ 160.8bn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a typeface="Times New Roman" panose="02020603050405020304" pitchFamily="18" charset="0"/>
                <a:cs typeface="Arial" panose="020B0604020202020204" pitchFamily="34" charset="0"/>
              </a:rPr>
              <a:t>25 transport project</a:t>
            </a:r>
          </a:p>
          <a:p>
            <a:pPr marL="1100138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sz="2300" kern="0" dirty="0">
                <a:ea typeface="ＭＳ Ｐゴシック"/>
              </a:rPr>
              <a:t>Roads (11); Rail (6), Air (1), Port (2), Inland Water (4), Border Post (1) </a:t>
            </a:r>
          </a:p>
        </p:txBody>
      </p:sp>
    </p:spTree>
    <p:extLst>
      <p:ext uri="{BB962C8B-B14F-4D97-AF65-F5344CB8AC3E}">
        <p14:creationId xmlns:p14="http://schemas.microsoft.com/office/powerpoint/2010/main" val="1891079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97858" y="3539611"/>
            <a:ext cx="2083788" cy="1002892"/>
          </a:xfrm>
        </p:spPr>
        <p:txBody>
          <a:bodyPr anchor="b">
            <a:normAutofit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48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BD00E-B518-445C-A90E-9A4C1E5033EB}"/>
              </a:ext>
            </a:extLst>
          </p:cNvPr>
          <p:cNvSpPr txBox="1"/>
          <p:nvPr/>
        </p:nvSpPr>
        <p:spPr>
          <a:xfrm>
            <a:off x="4067077" y="524450"/>
            <a:ext cx="7685310" cy="533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300" kern="0" dirty="0" err="1">
                <a:ea typeface="ＭＳ Ｐゴシック"/>
              </a:rPr>
              <a:t>AfCFTA</a:t>
            </a:r>
            <a:r>
              <a:rPr lang="en-GB" sz="2300" kern="0" dirty="0">
                <a:ea typeface="ＭＳ Ｐゴシック"/>
              </a:rPr>
              <a:t> and Africa’s transport infrastructure programmes are intrinsically linked and should be implemented simultaneously</a:t>
            </a:r>
          </a:p>
          <a:p>
            <a:pPr marL="1100138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sz="2300" kern="0" dirty="0">
                <a:ea typeface="ＭＳ Ｐゴシック"/>
              </a:rPr>
              <a:t>TAH, PIDA and the Single African Air Transport Market (SAATM) should be prioritised at the same level with </a:t>
            </a:r>
            <a:r>
              <a:rPr lang="en-GB" sz="2300" kern="0" dirty="0" err="1">
                <a:ea typeface="ＭＳ Ｐゴシック"/>
              </a:rPr>
              <a:t>AfCFTA</a:t>
            </a:r>
            <a:endParaRPr lang="en-GB" sz="2300" kern="0" dirty="0">
              <a:ea typeface="ＭＳ Ｐゴシック"/>
            </a:endParaRPr>
          </a:p>
          <a:p>
            <a:pPr marL="6429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300" kern="0" dirty="0">
                <a:ea typeface="ＭＳ Ｐゴシック"/>
              </a:rPr>
              <a:t>Current infrastructure and services, in all modes of transport, in Africa require upgrading to cope with increased freight from </a:t>
            </a:r>
            <a:r>
              <a:rPr lang="en-GB" sz="2300" kern="0" dirty="0" err="1">
                <a:ea typeface="ＭＳ Ｐゴシック"/>
              </a:rPr>
              <a:t>AfCFTA</a:t>
            </a:r>
            <a:endParaRPr lang="en-GB" sz="2300" kern="0" dirty="0">
              <a:ea typeface="ＭＳ Ｐゴシック"/>
            </a:endParaRPr>
          </a:p>
          <a:p>
            <a:pPr marL="6429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300" kern="0" dirty="0">
                <a:ea typeface="ＭＳ Ｐゴシック"/>
              </a:rPr>
              <a:t>Implementing TAH, PIDA and SAATM will close the anticipated capacity gaps</a:t>
            </a:r>
          </a:p>
          <a:p>
            <a:pPr marL="6429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300" kern="0" dirty="0">
                <a:ea typeface="ＭＳ Ｐゴシック"/>
              </a:rPr>
              <a:t>Reaping the huge benefits of </a:t>
            </a:r>
            <a:r>
              <a:rPr lang="en-GB" sz="2300" kern="0" dirty="0" err="1">
                <a:ea typeface="ＭＳ Ｐゴシック"/>
              </a:rPr>
              <a:t>AfCFTA</a:t>
            </a:r>
            <a:r>
              <a:rPr lang="en-GB" sz="2300" kern="0" dirty="0">
                <a:ea typeface="ＭＳ Ｐゴシック"/>
              </a:rPr>
              <a:t> to the transport sector requires implementation of regional infrastructure and services programmes </a:t>
            </a:r>
          </a:p>
        </p:txBody>
      </p:sp>
    </p:spTree>
    <p:extLst>
      <p:ext uri="{BB962C8B-B14F-4D97-AF65-F5344CB8AC3E}">
        <p14:creationId xmlns:p14="http://schemas.microsoft.com/office/powerpoint/2010/main" val="717016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52029" y="4080713"/>
            <a:ext cx="2083788" cy="1002892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35 countries are signatories to the Solemn Commitment to SAATM: All African countries should sign and implement SAATM</a:t>
            </a:r>
            <a:br>
              <a:rPr lang="en-US" sz="2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endParaRPr lang="en-US" sz="22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438" y="6485867"/>
            <a:ext cx="91281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49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13" name="Picture 12" descr="Diagram, map&#10;&#10;Description automatically generated">
            <a:extLst>
              <a:ext uri="{FF2B5EF4-FFF2-40B4-BE49-F238E27FC236}">
                <a16:creationId xmlns:a16="http://schemas.microsoft.com/office/drawing/2014/main" id="{E117A36F-5DDE-4F8A-A914-5FAB50524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t="2363"/>
          <a:stretch/>
        </p:blipFill>
        <p:spPr>
          <a:xfrm>
            <a:off x="4124151" y="293382"/>
            <a:ext cx="7915449" cy="6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4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45920" y="3312922"/>
            <a:ext cx="1811573" cy="920443"/>
          </a:xfrm>
        </p:spPr>
        <p:txBody>
          <a:bodyPr anchor="b">
            <a:normAutofit/>
          </a:bodyPr>
          <a:lstStyle/>
          <a:p>
            <a:pPr algn="r"/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in brief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5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09956AC-E851-47D0-A4CA-75C1D4481742}"/>
              </a:ext>
            </a:extLst>
          </p:cNvPr>
          <p:cNvSpPr txBox="1"/>
          <p:nvPr/>
        </p:nvSpPr>
        <p:spPr>
          <a:xfrm>
            <a:off x="4081111" y="2196047"/>
            <a:ext cx="7623209" cy="3343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African Continental Free Trade Area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AfCFTA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Agreement entered into force in 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commenced in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Negotiations still ongoing on investment, intellectual property rights, competition policy and e-commerce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Objective: create single continental market for goods &amp; services, with free movement of people and investments, enhancing competitiveness and supporting economic 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767979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052514"/>
            <a:ext cx="49720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3884614" y="5229225"/>
            <a:ext cx="4422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6600" b="1" dirty="0">
                <a:solidFill>
                  <a:schemeClr val="tx1"/>
                </a:solidFill>
                <a:latin typeface="+mj-lt"/>
                <a:sym typeface="Lato" pitchFamily="34" charset="0"/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A044DB-1C9A-478B-AA8F-1D3FE7D063E3}" type="slidenum">
              <a:rPr lang="en-US" sz="1800" smtClean="0"/>
              <a:pPr>
                <a:defRPr/>
              </a:pPr>
              <a:t>50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643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92096" y="3489541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to boost intra-African trade by around 40 percent, with substantial benefits to all main sectors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6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6502D-FBC1-4555-8E5D-71169BEF7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33" y="889829"/>
            <a:ext cx="8110307" cy="499027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52EC73F-E0FA-4DD0-92B2-A5F1E314CDA3}"/>
              </a:ext>
            </a:extLst>
          </p:cNvPr>
          <p:cNvSpPr/>
          <p:nvPr/>
        </p:nvSpPr>
        <p:spPr>
          <a:xfrm>
            <a:off x="210733" y="5718569"/>
            <a:ext cx="30651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ECA</a:t>
            </a:r>
            <a:r>
              <a:rPr lang="en-US" sz="1200" b="1" i="1" dirty="0">
                <a:solidFill>
                  <a:schemeClr val="tx2"/>
                </a:solidFill>
              </a:rPr>
              <a:t> (</a:t>
            </a:r>
            <a:r>
              <a:rPr lang="en-US" sz="1200" b="1" i="1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https://uneca.org/sites/default/files/keymessageanddocuments/en_afcfta-infographics-11.pdf</a:t>
            </a:r>
            <a:r>
              <a:rPr lang="en-US" sz="1200" b="1" i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643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92096" y="3489541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Transport sector to strongly benefit from the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b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altLang="it-IT" sz="24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6C6771C-24C4-4EFD-82CC-7941E089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964" y="354833"/>
            <a:ext cx="7743121" cy="249950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According to ECA’s latest estimates, intra-African trade in transport services has the potential to increase by nearly 50 %.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300" dirty="0"/>
              <a:t>In absolute terms, over 25% of intra-African trade gains in services would go to transport alone; and nearly 40% of the increase in Africa’s services production would be in transport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BB34C-2BF4-46ED-94DB-04655C0F0245}"/>
              </a:ext>
            </a:extLst>
          </p:cNvPr>
          <p:cNvSpPr txBox="1"/>
          <p:nvPr/>
        </p:nvSpPr>
        <p:spPr>
          <a:xfrm>
            <a:off x="4249589" y="2815290"/>
            <a:ext cx="7593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Distribution of absolute gains in intra-African trade in services in 2045, by main services sectors,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under the Agreement compared with the baseline scenario (without </a:t>
            </a:r>
            <a:r>
              <a:rPr kumimoji="0" lang="en-GB" altLang="en-US" sz="1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AfCFTA</a:t>
            </a:r>
            <a:r>
              <a:rPr kumimoji="0" lang="en-GB" altLang="en-US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n-GB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3C082C7-A143-4D7C-9659-CEDF03B33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58015"/>
              </p:ext>
            </p:extLst>
          </p:nvPr>
        </p:nvGraphicFramePr>
        <p:xfrm>
          <a:off x="4829930" y="3227795"/>
          <a:ext cx="6132443" cy="249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EA184A6-C61C-4CB9-BD65-F2DB65419B05}"/>
              </a:ext>
            </a:extLst>
          </p:cNvPr>
          <p:cNvSpPr txBox="1"/>
          <p:nvPr/>
        </p:nvSpPr>
        <p:spPr>
          <a:xfrm>
            <a:off x="4099965" y="5659828"/>
            <a:ext cx="78674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/>
              <a:t>AfCFTA</a:t>
            </a:r>
            <a:r>
              <a:rPr lang="en-US" sz="2300" dirty="0"/>
              <a:t> therefore expected to significantly increase traffic flows on all transport modes: Road, Rail, Maritime, and Air.</a:t>
            </a:r>
          </a:p>
        </p:txBody>
      </p:sp>
    </p:spTree>
    <p:extLst>
      <p:ext uri="{BB962C8B-B14F-4D97-AF65-F5344CB8AC3E}">
        <p14:creationId xmlns:p14="http://schemas.microsoft.com/office/powerpoint/2010/main" val="147155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92096" y="3489541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ECA’s research unpacks </a:t>
            </a:r>
            <a:r>
              <a:rPr lang="en-US" altLang="it-IT" sz="2400" b="1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AfCFTA</a:t>
            </a:r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investment opportunities in the transport sector by answering the  following questions 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8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6C6771C-24C4-4EFD-82CC-7941E089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077" y="1719568"/>
            <a:ext cx="7935626" cy="2612299"/>
          </a:xfrm>
        </p:spPr>
        <p:txBody>
          <a:bodyPr>
            <a:normAutofit/>
          </a:bodyPr>
          <a:lstStyle/>
          <a:p>
            <a:r>
              <a:rPr lang="en-US" sz="2300" dirty="0"/>
              <a:t>How will implementation of </a:t>
            </a:r>
            <a:r>
              <a:rPr lang="en-US" sz="2300" dirty="0" err="1"/>
              <a:t>AfCFTA</a:t>
            </a:r>
            <a:r>
              <a:rPr lang="en-US" sz="2300" dirty="0"/>
              <a:t> affect demand for transport infrastructure and services? </a:t>
            </a:r>
          </a:p>
          <a:p>
            <a:r>
              <a:rPr lang="en-US" sz="2300" dirty="0"/>
              <a:t>What would be the demand for different modes of transport, and what are the implications for investment in infrastructure development?</a:t>
            </a:r>
          </a:p>
          <a:p>
            <a:r>
              <a:rPr lang="en-US" sz="2300" dirty="0"/>
              <a:t>What would be the infrastructure and equipment needs for different transport modes?</a:t>
            </a:r>
          </a:p>
          <a:p>
            <a:endParaRPr lang="en-US" sz="4000" dirty="0">
              <a:latin typeface="Goudy Old Style" panose="02020502050305020303" pitchFamily="18" charset="0"/>
              <a:ea typeface="DengXi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Goudy Old Style" panose="02020502050305020303" pitchFamily="18" charset="0"/>
              <a:ea typeface="DengXian"/>
              <a:cs typeface="Arial" panose="020B0604020202020204" pitchFamily="34" charset="0"/>
            </a:endParaRPr>
          </a:p>
          <a:p>
            <a:pPr lvl="0"/>
            <a:endParaRPr lang="en-US" dirty="0">
              <a:cs typeface="Times New Roman" panose="02020603050405020304" pitchFamily="18" charset="0"/>
            </a:endParaRPr>
          </a:p>
          <a:p>
            <a:pPr lvl="0"/>
            <a:endParaRPr lang="en-US" dirty="0">
              <a:cs typeface="Times New Roman" panose="02020603050405020304" pitchFamily="18" charset="0"/>
            </a:endParaRP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6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92096" y="3489541"/>
            <a:ext cx="2665397" cy="985593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altLang="it-IT" sz="2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Research adds value by identifying infrastructure and equipment needs to support investment decisions</a:t>
            </a: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fld id="{2E84BD8C-6595-4924-BEB8-AB1CA0C079AE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pPr>
                <a:spcAft>
                  <a:spcPts val="600"/>
                </a:spcAft>
                <a:buFontTx/>
                <a:buNone/>
              </a:pPr>
              <a:t>9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D3FC16-B80B-4E7F-B77A-40863C0780F5}"/>
              </a:ext>
            </a:extLst>
          </p:cNvPr>
          <p:cNvSpPr/>
          <p:nvPr/>
        </p:nvSpPr>
        <p:spPr>
          <a:xfrm>
            <a:off x="914400" y="977899"/>
            <a:ext cx="859154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67A312D3-5D96-4682-84BA-3472B5E3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0"/>
            <a:ext cx="810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9B7374-C1AD-4329-9B99-ACA016D50E23}"/>
              </a:ext>
            </a:extLst>
          </p:cNvPr>
          <p:cNvGrpSpPr/>
          <p:nvPr/>
        </p:nvGrpSpPr>
        <p:grpSpPr>
          <a:xfrm>
            <a:off x="4037833" y="573267"/>
            <a:ext cx="8102600" cy="5506068"/>
            <a:chOff x="4037833" y="1272701"/>
            <a:chExt cx="7087490" cy="48162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158E99E-8466-4792-808C-9E867A941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6328"/>
            <a:stretch/>
          </p:blipFill>
          <p:spPr>
            <a:xfrm>
              <a:off x="4037833" y="1275060"/>
              <a:ext cx="3543745" cy="48138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473679-901B-4A11-954F-AECBE8C0B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361"/>
            <a:stretch/>
          </p:blipFill>
          <p:spPr>
            <a:xfrm>
              <a:off x="7581578" y="1272701"/>
              <a:ext cx="3543745" cy="4816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15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2376</Words>
  <Application>Microsoft Office PowerPoint</Application>
  <PresentationFormat>Widescreen</PresentationFormat>
  <Paragraphs>302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Goudy Old Style</vt:lpstr>
      <vt:lpstr>Helvetica</vt:lpstr>
      <vt:lpstr>Lucida Sans</vt:lpstr>
      <vt:lpstr>Symbol</vt:lpstr>
      <vt:lpstr>Wingdings</vt:lpstr>
      <vt:lpstr>Office Theme</vt:lpstr>
      <vt:lpstr>PowerPoint Presentation</vt:lpstr>
      <vt:lpstr>Outline</vt:lpstr>
      <vt:lpstr>Key Messages (1)</vt:lpstr>
      <vt:lpstr>Key Messages (2)</vt:lpstr>
      <vt:lpstr>AfCFTA in brief</vt:lpstr>
      <vt:lpstr>AfCFTA to boost intra-African trade by around 40 percent, with substantial benefits to all main sectors</vt:lpstr>
      <vt:lpstr>Transport sector to strongly benefit from the AfCFTA </vt:lpstr>
      <vt:lpstr>ECA’s research unpacks AfCFTA investment opportunities in the transport sector by answering the  following questions </vt:lpstr>
      <vt:lpstr>Research adds value by identifying infrastructure and equipment needs to support investment decisions</vt:lpstr>
      <vt:lpstr>+ Growth in freight movement depends on time horizon, implementation of AfCFTA and planned infrastructure projects + S2 is optimal from an AU policy perspective</vt:lpstr>
      <vt:lpstr>Defining the scenarios: unpacking the factors that affect growth in freight </vt:lpstr>
      <vt:lpstr>Roads</vt:lpstr>
      <vt:lpstr>Africa’s Road Network</vt:lpstr>
      <vt:lpstr>Africa’s road networks is inadequate, but  implementing planned projects will significantly increase its size </vt:lpstr>
      <vt:lpstr>+ Africa needs to upgrade sections of its roads to cope with increased freight generated by AfCFTA </vt:lpstr>
      <vt:lpstr>+ Implementing TAH and PIDA projects increases capacity of transport networks to accommodate freight growth </vt:lpstr>
      <vt:lpstr>AfCFTA requires 1,844,000 trucks for bulk cargo and 248,000 trucks for container cargo by 2030. This increases to 1,945,000 and 268,000 trucks respectively if planned infrastructure projects are also implemented</vt:lpstr>
      <vt:lpstr>The largest demand for trucks to support AfCFTA is within West Africa (39%); demand from West to Southern Africa is 19.8% and from Southern Africa to Western Africa by 9.9% </vt:lpstr>
      <vt:lpstr>Rail</vt:lpstr>
      <vt:lpstr>Africa’s Rail Network</vt:lpstr>
      <vt:lpstr>Africa’s Rail networks is inadequate, but  implementing PIDA and other planned projects will significantly increase its size </vt:lpstr>
      <vt:lpstr>+ Implementing AfCFTA will increase rail freight 52 times, from 0.76 to 39 million tonnes</vt:lpstr>
      <vt:lpstr> AfCFTA requires 97,614 wagons for bulk cargo and 20,668 wagons for container cargo by 2030. This increases to 132,857 and 36,482 wagons respectively if planned infrastructure projects are also implemented  </vt:lpstr>
      <vt:lpstr>The largest rolling stock demand to support AfCFTA is within West Africa with 48.8%; within Southern Africa with 19.6% and within North Africa with 11.5% </vt:lpstr>
      <vt:lpstr>Maritime Transport</vt:lpstr>
      <vt:lpstr>Africa’s Maritime Transport Infrastructure</vt:lpstr>
      <vt:lpstr>Implementing AfCFTA would double maritime freight from 58 to 131.5 million tonnes</vt:lpstr>
      <vt:lpstr>AfCFTA requires 126 vessels for bulk cargo and 15 vessels for container cargo by 2030. This reduces to 121 and 14 vessels respectively if planned infrastructure projects are also implemented </vt:lpstr>
      <vt:lpstr>The largest demand for vessels to support AfCFTA is within North Africa (35%); demand from North to East Africa is 15.2% and from North to West Africa is 11.4%</vt:lpstr>
      <vt:lpstr>Air Transport</vt:lpstr>
      <vt:lpstr>Africa’s Air Transport Infrastructure</vt:lpstr>
      <vt:lpstr>Africa has multiple airports of importance to intra-African trade</vt:lpstr>
      <vt:lpstr>Implementing AfCFTA would double the number of tonnes transported by air from 2.3 to 4.5 million  </vt:lpstr>
      <vt:lpstr>AfCFTA requires 254 aircraft by 2030. This reduces to 243 if planned infrastructure projects are also implemented</vt:lpstr>
      <vt:lpstr> The largest demand for aircraft to support AfCFTA is within West Africa (13.2%); demand from North to West Africa is 15.2% and within Southern Africa is 12.2% </vt:lpstr>
      <vt:lpstr>Multimodal Transport: Comparison by Mode</vt:lpstr>
      <vt:lpstr>+ Roads currently carry the lion’s share of freight in Africa  + AfCFTA provides an opportunity to build Africa’s railway network</vt:lpstr>
      <vt:lpstr>AfCFTA would increase intra-Africa freight demand by 28%; demand for maritime freight will increase the most</vt:lpstr>
      <vt:lpstr>AfCFTA would increase transport equipment needs significantly for all modes of transport (1)</vt:lpstr>
      <vt:lpstr>AfCFTA would increase transport equipment needs significantly for all modes of transport (2) </vt:lpstr>
      <vt:lpstr>Investment Opportunities</vt:lpstr>
      <vt:lpstr>Roads and Railways</vt:lpstr>
      <vt:lpstr> Airport and Maritime Port Infrastructure</vt:lpstr>
      <vt:lpstr>Number of equipment required by transport mode if AfCFTA and planned infrastructure are implemented</vt:lpstr>
      <vt:lpstr>Estimated costs for equipment required by transport mode (million USD)</vt:lpstr>
      <vt:lpstr> Regional Investment Opportunities </vt:lpstr>
      <vt:lpstr> Investing in PIDA is essential for AfCFTA </vt:lpstr>
      <vt:lpstr>Conclusions</vt:lpstr>
      <vt:lpstr>35 countries are signatories to the Solemn Commitment to SAATM: All African countries should sign and implement SAATM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Yonas Bekele</dc:creator>
  <cp:lastModifiedBy>Gaokgakala Sobatha</cp:lastModifiedBy>
  <cp:revision>93</cp:revision>
  <cp:lastPrinted>2022-01-31T14:15:16Z</cp:lastPrinted>
  <dcterms:created xsi:type="dcterms:W3CDTF">2020-10-07T08:23:41Z</dcterms:created>
  <dcterms:modified xsi:type="dcterms:W3CDTF">2022-02-03T19:58:06Z</dcterms:modified>
</cp:coreProperties>
</file>