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60" r:id="rId5"/>
    <p:sldId id="268" r:id="rId6"/>
    <p:sldId id="265" r:id="rId7"/>
    <p:sldId id="26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14" autoAdjust="0"/>
  </p:normalViewPr>
  <p:slideViewPr>
    <p:cSldViewPr>
      <p:cViewPr varScale="1">
        <p:scale>
          <a:sx n="60" d="100"/>
          <a:sy n="60" d="100"/>
        </p:scale>
        <p:origin x="-7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81656-EE68-487F-834B-6DED1CBABE85}" type="datetimeFigureOut">
              <a:rPr lang="en-CA" smtClean="0"/>
              <a:pPr/>
              <a:t>03/12/2014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D934B-5D85-45CE-9B42-6BB5CE717DE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D934B-5D85-45CE-9B42-6BB5CE717DED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D934B-5D85-45CE-9B42-6BB5CE717DED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D934B-5D85-45CE-9B42-6BB5CE717DED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D934B-5D85-45CE-9B42-6BB5CE717DED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C576-B9ED-450C-A075-94D34810F0E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alerie.Bizier@statcan.gc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14959"/>
            <a:ext cx="8134672" cy="1470025"/>
          </a:xfrm>
        </p:spPr>
        <p:txBody>
          <a:bodyPr>
            <a:normAutofit/>
          </a:bodyPr>
          <a:lstStyle/>
          <a:p>
            <a:r>
              <a:rPr lang="en-CA" dirty="0" err="1" smtClean="0">
                <a:solidFill>
                  <a:schemeClr val="bg1"/>
                </a:solidFill>
                <a:latin typeface="Arial Black" pitchFamily="34" charset="0"/>
              </a:rPr>
              <a:t>Rendre</a:t>
            </a:r>
            <a:r>
              <a:rPr lang="en-CA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CA" dirty="0" err="1" smtClean="0">
                <a:solidFill>
                  <a:schemeClr val="bg1"/>
                </a:solidFill>
                <a:latin typeface="Arial Black" pitchFamily="34" charset="0"/>
              </a:rPr>
              <a:t>l’appui</a:t>
            </a:r>
            <a:r>
              <a:rPr lang="en-CA" dirty="0" smtClean="0">
                <a:solidFill>
                  <a:schemeClr val="bg1"/>
                </a:solidFill>
                <a:latin typeface="Arial Black" pitchFamily="34" charset="0"/>
              </a:rPr>
              <a:t> des </a:t>
            </a:r>
            <a:r>
              <a:rPr lang="en-CA" dirty="0" err="1" smtClean="0">
                <a:solidFill>
                  <a:schemeClr val="bg1"/>
                </a:solidFill>
                <a:latin typeface="Arial Black" pitchFamily="34" charset="0"/>
              </a:rPr>
              <a:t>partenaires</a:t>
            </a:r>
            <a:r>
              <a:rPr lang="en-CA" dirty="0" smtClean="0">
                <a:solidFill>
                  <a:schemeClr val="bg1"/>
                </a:solidFill>
                <a:latin typeface="Arial Black" pitchFamily="34" charset="0"/>
              </a:rPr>
              <a:t> plus </a:t>
            </a:r>
            <a:r>
              <a:rPr lang="en-CA" dirty="0" err="1" smtClean="0">
                <a:solidFill>
                  <a:schemeClr val="bg1"/>
                </a:solidFill>
                <a:latin typeface="Arial Black" pitchFamily="34" charset="0"/>
              </a:rPr>
              <a:t>efficace</a:t>
            </a:r>
            <a:endParaRPr lang="en-CA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84213" y="3750131"/>
            <a:ext cx="79930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sz="2200" dirty="0" smtClean="0">
                <a:solidFill>
                  <a:schemeClr val="tx2"/>
                </a:solidFill>
                <a:latin typeface="Arial Black" pitchFamily="34" charset="0"/>
              </a:rPr>
              <a:t>Sixième réunion du Forum sur le développement de la statistique en Afrique (FASDEV-VI)</a:t>
            </a:r>
            <a:endParaRPr lang="fr-CA" sz="2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27088" y="5025370"/>
            <a:ext cx="79930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sz="2000" b="1" dirty="0" smtClean="0">
                <a:latin typeface="Arial" pitchFamily="34" charset="0"/>
                <a:cs typeface="Arial" pitchFamily="34" charset="0"/>
              </a:rPr>
              <a:t>Valerie Bizier, Gestionnaire de programme</a:t>
            </a:r>
          </a:p>
          <a:p>
            <a:pPr algn="ctr"/>
            <a:r>
              <a:rPr lang="fr-CA" sz="2000" dirty="0" smtClean="0">
                <a:latin typeface="Arial" pitchFamily="34" charset="0"/>
                <a:cs typeface="Arial" pitchFamily="34" charset="0"/>
              </a:rPr>
              <a:t>Division de la Coopération internationale, Statistique Canada</a:t>
            </a:r>
            <a:endParaRPr lang="fr-CA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964488" cy="940966"/>
          </a:xfrm>
        </p:spPr>
        <p:txBody>
          <a:bodyPr>
            <a:noAutofit/>
          </a:bodyPr>
          <a:lstStyle/>
          <a:p>
            <a:pPr algn="l"/>
            <a:r>
              <a:rPr lang="fr-CA" sz="2600" smtClean="0">
                <a:solidFill>
                  <a:srgbClr val="002060"/>
                </a:solidFill>
                <a:latin typeface="Arial Black" pitchFamily="34" charset="0"/>
              </a:rPr>
              <a:t>Priorités et participation du Canada au programme de développement de la statistique</a:t>
            </a:r>
            <a:endParaRPr lang="fr-CA" sz="26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64496"/>
          </a:xfrm>
        </p:spPr>
        <p:txBody>
          <a:bodyPr anchor="t"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fr-CA" dirty="0" smtClean="0"/>
              <a:t>Appui aux initiatives de PARIS 21</a:t>
            </a:r>
          </a:p>
          <a:p>
            <a:pPr>
              <a:spcBef>
                <a:spcPts val="0"/>
              </a:spcBef>
            </a:pPr>
            <a:endParaRPr lang="fr-CA" sz="1000" dirty="0" smtClean="0"/>
          </a:p>
          <a:p>
            <a:pPr>
              <a:spcBef>
                <a:spcPts val="0"/>
              </a:spcBef>
            </a:pPr>
            <a:r>
              <a:rPr lang="fr-CA" dirty="0" smtClean="0"/>
              <a:t>Contribution à l’agenda Post-2015</a:t>
            </a:r>
          </a:p>
          <a:p>
            <a:pPr>
              <a:spcBef>
                <a:spcPts val="0"/>
              </a:spcBef>
            </a:pPr>
            <a:endParaRPr lang="fr-CA" sz="1000" dirty="0" smtClean="0"/>
          </a:p>
          <a:p>
            <a:pPr>
              <a:spcBef>
                <a:spcPts val="0"/>
              </a:spcBef>
            </a:pPr>
            <a:r>
              <a:rPr lang="fr-CA" dirty="0" smtClean="0"/>
              <a:t>Participation dans les débats et les initiatives de UNCEE/CEPLA-C/OCED/CSE</a:t>
            </a:r>
          </a:p>
          <a:p>
            <a:pPr>
              <a:spcBef>
                <a:spcPts val="0"/>
              </a:spcBef>
            </a:pPr>
            <a:endParaRPr lang="fr-CA" sz="1000" dirty="0" smtClean="0"/>
          </a:p>
          <a:p>
            <a:pPr>
              <a:spcBef>
                <a:spcPts val="0"/>
              </a:spcBef>
            </a:pPr>
            <a:r>
              <a:rPr lang="fr-CA" dirty="0" smtClean="0"/>
              <a:t>Mise en </a:t>
            </a:r>
            <a:r>
              <a:rPr lang="fr-CA" dirty="0" err="1" smtClean="0"/>
              <a:t>oeuvre</a:t>
            </a:r>
            <a:r>
              <a:rPr lang="fr-CA" dirty="0" smtClean="0"/>
              <a:t> des principes fondamentaux des statistiques officielles</a:t>
            </a:r>
          </a:p>
          <a:p>
            <a:pPr>
              <a:spcBef>
                <a:spcPts val="0"/>
              </a:spcBef>
            </a:pPr>
            <a:endParaRPr lang="fr-CA" sz="1000" dirty="0" smtClean="0"/>
          </a:p>
          <a:p>
            <a:pPr>
              <a:spcBef>
                <a:spcPts val="0"/>
              </a:spcBef>
            </a:pPr>
            <a:r>
              <a:rPr lang="fr-FR" dirty="0" smtClean="0"/>
              <a:t>Registres de l'état civil et des systèmes de statistiques démographiques</a:t>
            </a:r>
            <a:endParaRPr lang="fr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08/12/2014</a:t>
            </a: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fr-CA" smtClean="0"/>
              <a:pPr/>
              <a:t>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Statistics Canada • Statistique Canada</a:t>
            </a:r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mtClean="0"/>
              <a:t>Contribution aux fonds pour les statistiques de certains pays spécifiques (Tanzanie et Mozambique)</a:t>
            </a:r>
          </a:p>
          <a:p>
            <a:endParaRPr lang="fr-CA" sz="1000" smtClean="0"/>
          </a:p>
          <a:p>
            <a:r>
              <a:rPr lang="fr-CA" smtClean="0"/>
              <a:t>Programme international en gestion d’organismes statistiques</a:t>
            </a:r>
          </a:p>
          <a:p>
            <a:endParaRPr lang="fr-CA" sz="1000" smtClean="0"/>
          </a:p>
          <a:p>
            <a:r>
              <a:rPr lang="fr-CA" smtClean="0"/>
              <a:t>Membre sur Conseil scientifique d’AFRISTAT</a:t>
            </a:r>
          </a:p>
          <a:p>
            <a:endParaRPr lang="fr-CA" sz="1000" smtClean="0"/>
          </a:p>
          <a:p>
            <a:r>
              <a:rPr lang="fr-CA" smtClean="0"/>
              <a:t>Visites d’études dont certaines en soutien à Statistics for Results Facility</a:t>
            </a:r>
          </a:p>
          <a:p>
            <a:pPr>
              <a:buNone/>
            </a:pPr>
            <a:endParaRPr lang="fr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399802"/>
            <a:ext cx="8964488" cy="940966"/>
          </a:xfrm>
        </p:spPr>
        <p:txBody>
          <a:bodyPr>
            <a:noAutofit/>
          </a:bodyPr>
          <a:lstStyle/>
          <a:p>
            <a:pPr algn="l"/>
            <a:r>
              <a:rPr lang="fr-CA" sz="2600" dirty="0" smtClean="0">
                <a:solidFill>
                  <a:srgbClr val="002060"/>
                </a:solidFill>
                <a:latin typeface="Arial Black" pitchFamily="34" charset="0"/>
              </a:rPr>
              <a:t>Priorités et participation du Canada au programme de développement de la statistique en Afrique </a:t>
            </a:r>
            <a:endParaRPr lang="fr-CA" sz="26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892480" cy="940966"/>
          </a:xfrm>
        </p:spPr>
        <p:txBody>
          <a:bodyPr>
            <a:noAutofit/>
          </a:bodyPr>
          <a:lstStyle/>
          <a:p>
            <a:pPr algn="l"/>
            <a:r>
              <a:rPr lang="fr-CA" sz="2800" dirty="0" smtClean="0">
                <a:solidFill>
                  <a:srgbClr val="002060"/>
                </a:solidFill>
                <a:latin typeface="Arial Black" pitchFamily="34" charset="0"/>
              </a:rPr>
              <a:t>Expérience avec l’application des principes de la déclaration de Paris</a:t>
            </a:r>
            <a:endParaRPr lang="fr-CA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sz="2800" dirty="0" smtClean="0"/>
              <a:t>Appropriation</a:t>
            </a:r>
          </a:p>
          <a:p>
            <a:pPr>
              <a:buNone/>
            </a:pPr>
            <a:r>
              <a:rPr lang="fr-CA" sz="2800" dirty="0" smtClean="0"/>
              <a:t> - L’importance des SNDS est généralement acceptée mais les étapes de planification et de mise en œuvre pourraient être renforcées</a:t>
            </a:r>
          </a:p>
          <a:p>
            <a:pPr>
              <a:buNone/>
            </a:pPr>
            <a:r>
              <a:rPr lang="fr-CA" sz="2800" dirty="0" smtClean="0"/>
              <a:t>- 	Le leadership est essentiel</a:t>
            </a:r>
          </a:p>
          <a:p>
            <a:pPr lvl="1">
              <a:buNone/>
            </a:pPr>
            <a:endParaRPr lang="fr-CA" dirty="0" smtClean="0"/>
          </a:p>
          <a:p>
            <a:pPr>
              <a:buFontTx/>
              <a:buChar char="-"/>
            </a:pPr>
            <a:endParaRPr lang="fr-CA" sz="2800" dirty="0" smtClean="0"/>
          </a:p>
          <a:p>
            <a:endParaRPr lang="fr-CA" sz="2800" dirty="0" smtClean="0"/>
          </a:p>
          <a:p>
            <a:endParaRPr lang="fr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892480" cy="940966"/>
          </a:xfrm>
        </p:spPr>
        <p:txBody>
          <a:bodyPr>
            <a:noAutofit/>
          </a:bodyPr>
          <a:lstStyle/>
          <a:p>
            <a:pPr algn="l"/>
            <a:r>
              <a:rPr lang="fr-CA" sz="2800" dirty="0" smtClean="0">
                <a:solidFill>
                  <a:srgbClr val="002060"/>
                </a:solidFill>
                <a:latin typeface="Arial Black" pitchFamily="34" charset="0"/>
              </a:rPr>
              <a:t>Expérience avec l’application des principes de la déclaration de Paris </a:t>
            </a:r>
            <a:r>
              <a:rPr lang="fr-CA" sz="1500" dirty="0" smtClean="0">
                <a:solidFill>
                  <a:srgbClr val="002060"/>
                </a:solidFill>
                <a:latin typeface="Arial Black" pitchFamily="34" charset="0"/>
              </a:rPr>
              <a:t>(suite)</a:t>
            </a:r>
            <a:endParaRPr lang="fr-CA" sz="15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81128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r>
              <a:rPr lang="fr-CA" sz="2200" dirty="0" smtClean="0"/>
              <a:t>Alignement</a:t>
            </a:r>
          </a:p>
          <a:p>
            <a:pPr>
              <a:spcBef>
                <a:spcPts val="300"/>
              </a:spcBef>
            </a:pPr>
            <a:r>
              <a:rPr lang="fr-CA" sz="2200" dirty="0" smtClean="0"/>
              <a:t>Demandes variées, souvent non planifiées ou de priorité national, des organisations régionales et internationales augmentent le fardeau</a:t>
            </a:r>
          </a:p>
          <a:p>
            <a:pPr>
              <a:spcBef>
                <a:spcPts val="300"/>
              </a:spcBef>
            </a:pPr>
            <a:r>
              <a:rPr lang="fr-CA" sz="2200" dirty="0" smtClean="0"/>
              <a:t>Les capacités des INS ne sont pas toujours considérées</a:t>
            </a:r>
          </a:p>
          <a:p>
            <a:pPr>
              <a:spcBef>
                <a:spcPts val="300"/>
              </a:spcBef>
            </a:pPr>
            <a:r>
              <a:rPr lang="fr-CA" sz="2200" dirty="0" smtClean="0"/>
              <a:t>Les INS doivent consulter davantage les bailleurs de fonds et les utilisateurs externes lors du processus de planification et les bailleurs de fond doivent s’engager à ce moment</a:t>
            </a:r>
          </a:p>
          <a:p>
            <a:pPr>
              <a:spcBef>
                <a:spcPts val="300"/>
              </a:spcBef>
            </a:pPr>
            <a:r>
              <a:rPr lang="fr-CA" sz="2200" dirty="0" smtClean="0"/>
              <a:t>Créer des systèmes de comptabilité analytique et construire une infrastructure pour les projets à fonds recouvrables</a:t>
            </a:r>
          </a:p>
          <a:p>
            <a:pPr>
              <a:spcBef>
                <a:spcPts val="300"/>
              </a:spcBef>
            </a:pPr>
            <a:r>
              <a:rPr lang="fr-CA" sz="2200" dirty="0" smtClean="0"/>
              <a:t>Besoin de normaliser les processus, investir dans les outils génériques et construire une main d’</a:t>
            </a:r>
            <a:r>
              <a:rPr lang="fr-CA" sz="2200" dirty="0" err="1" smtClean="0"/>
              <a:t>oeuvre</a:t>
            </a:r>
            <a:r>
              <a:rPr lang="fr-CA" sz="2200" dirty="0" smtClean="0"/>
              <a:t> mobile</a:t>
            </a:r>
          </a:p>
          <a:p>
            <a:pPr>
              <a:spcBef>
                <a:spcPts val="300"/>
              </a:spcBef>
            </a:pPr>
            <a:r>
              <a:rPr lang="fr-CA" sz="2200" dirty="0" smtClean="0"/>
              <a:t>Être plus réaliste et considérer dans quelle mesure un ensemble universel d’objectifs de développement peut être applicable ou mesurable</a:t>
            </a:r>
          </a:p>
          <a:p>
            <a:pPr>
              <a:buFontTx/>
              <a:buChar char="-"/>
            </a:pPr>
            <a:endParaRPr lang="fr-CA" sz="2200" dirty="0" smtClean="0"/>
          </a:p>
          <a:p>
            <a:endParaRPr lang="fr-CA" sz="2200" dirty="0" smtClean="0"/>
          </a:p>
          <a:p>
            <a:endParaRPr lang="fr-CA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820472" cy="940966"/>
          </a:xfrm>
        </p:spPr>
        <p:txBody>
          <a:bodyPr>
            <a:noAutofit/>
          </a:bodyPr>
          <a:lstStyle/>
          <a:p>
            <a:pPr algn="l"/>
            <a:r>
              <a:rPr lang="fr-CA" sz="2800" dirty="0" smtClean="0">
                <a:solidFill>
                  <a:srgbClr val="002060"/>
                </a:solidFill>
                <a:latin typeface="Arial Black" pitchFamily="34" charset="0"/>
              </a:rPr>
              <a:t>Expérience avec l’application des principes de la déclaration de Paris </a:t>
            </a:r>
            <a:r>
              <a:rPr lang="fr-CA" sz="1500" dirty="0" smtClean="0">
                <a:solidFill>
                  <a:srgbClr val="002060"/>
                </a:solidFill>
                <a:latin typeface="Arial Black" pitchFamily="34" charset="0"/>
              </a:rPr>
              <a:t>(suite)</a:t>
            </a:r>
            <a:endParaRPr lang="en-CA" sz="1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fr-CA" sz="3800" dirty="0" smtClean="0"/>
              <a:t>Harmonisation</a:t>
            </a:r>
          </a:p>
          <a:p>
            <a:pPr>
              <a:spcBef>
                <a:spcPts val="0"/>
              </a:spcBef>
            </a:pPr>
            <a:r>
              <a:rPr lang="fr-CA" sz="3800" dirty="0" smtClean="0"/>
              <a:t>Il y a un besoin pour une plus grande coordination entre les bailleurs de fonds pour harmoniser les meilleures pratiques et les outils</a:t>
            </a:r>
          </a:p>
          <a:p>
            <a:pPr>
              <a:spcBef>
                <a:spcPts val="0"/>
              </a:spcBef>
            </a:pPr>
            <a:r>
              <a:rPr lang="fr-CA" sz="3800" dirty="0" smtClean="0"/>
              <a:t>Les INS ont aussi un rôle à jouer</a:t>
            </a:r>
          </a:p>
          <a:p>
            <a:pPr>
              <a:spcBef>
                <a:spcPts val="0"/>
              </a:spcBef>
              <a:buNone/>
            </a:pPr>
            <a:endParaRPr lang="fr-CA" sz="2100" dirty="0" smtClean="0"/>
          </a:p>
          <a:p>
            <a:pPr>
              <a:spcBef>
                <a:spcPts val="0"/>
              </a:spcBef>
              <a:buNone/>
            </a:pPr>
            <a:r>
              <a:rPr lang="fr-CA" sz="3800" dirty="0" smtClean="0"/>
              <a:t>Gestion axée sur les résultats</a:t>
            </a:r>
          </a:p>
          <a:p>
            <a:pPr>
              <a:spcBef>
                <a:spcPts val="0"/>
              </a:spcBef>
            </a:pPr>
            <a:r>
              <a:rPr lang="fr-CA" sz="3800" dirty="0" smtClean="0"/>
              <a:t>Certains résultats sont difficilement mesurables surtout lorsqu’il s’agit de la gouvernance</a:t>
            </a:r>
          </a:p>
          <a:p>
            <a:pPr>
              <a:spcBef>
                <a:spcPts val="0"/>
              </a:spcBef>
              <a:buNone/>
            </a:pPr>
            <a:endParaRPr lang="fr-CA" sz="2100" dirty="0" smtClean="0"/>
          </a:p>
          <a:p>
            <a:pPr>
              <a:spcBef>
                <a:spcPts val="0"/>
              </a:spcBef>
              <a:buNone/>
            </a:pPr>
            <a:r>
              <a:rPr lang="fr-CA" sz="3800" dirty="0" smtClean="0"/>
              <a:t>Responsabilité mutuelle</a:t>
            </a:r>
          </a:p>
          <a:p>
            <a:pPr>
              <a:spcBef>
                <a:spcPts val="0"/>
              </a:spcBef>
            </a:pPr>
            <a:r>
              <a:rPr lang="fr-CA" sz="3800" dirty="0" smtClean="0"/>
              <a:t>Les évaluations de programmes formelles et la rétroaction honnête des bénéficiaires sont importantes</a:t>
            </a:r>
          </a:p>
          <a:p>
            <a:pPr>
              <a:spcBef>
                <a:spcPts val="0"/>
              </a:spcBef>
            </a:pPr>
            <a:r>
              <a:rPr lang="fr-CA" sz="3800" dirty="0" smtClean="0"/>
              <a:t>Les résultats doivent être partagés</a:t>
            </a:r>
          </a:p>
          <a:p>
            <a:pPr>
              <a:spcBef>
                <a:spcPts val="0"/>
              </a:spcBef>
            </a:pPr>
            <a:endParaRPr lang="en-CA" dirty="0" smtClean="0"/>
          </a:p>
          <a:p>
            <a:pPr>
              <a:spcBef>
                <a:spcPts val="0"/>
              </a:spcBef>
            </a:pP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08/12/2014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892480" cy="940966"/>
          </a:xfrm>
        </p:spPr>
        <p:txBody>
          <a:bodyPr>
            <a:noAutofit/>
          </a:bodyPr>
          <a:lstStyle/>
          <a:p>
            <a:pPr algn="l"/>
            <a:r>
              <a:rPr lang="fr-CA" sz="3200" smtClean="0">
                <a:solidFill>
                  <a:srgbClr val="002060"/>
                </a:solidFill>
                <a:latin typeface="Arial Black" pitchFamily="34" charset="0"/>
              </a:rPr>
              <a:t>Favoriser la coopération Sud-Sud</a:t>
            </a:r>
            <a:endParaRPr lang="fr-CA" sz="320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C’est essentiel pour assurer la durabilité et pour répondre aux spécificités régionales</a:t>
            </a:r>
          </a:p>
          <a:p>
            <a:endParaRPr lang="fr-CA" sz="2000" dirty="0" smtClean="0"/>
          </a:p>
          <a:p>
            <a:r>
              <a:rPr lang="fr-CA" dirty="0" smtClean="0"/>
              <a:t>Le Modèle AFRISTAT</a:t>
            </a:r>
          </a:p>
          <a:p>
            <a:endParaRPr lang="fr-CA" sz="2000" dirty="0" smtClean="0"/>
          </a:p>
          <a:p>
            <a:r>
              <a:rPr lang="fr-CA" dirty="0" smtClean="0"/>
              <a:t>Séminaires PIGOS et symposiums et compendium à venir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A" smtClean="0"/>
              <a:t>08/12/2014</a:t>
            </a: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C576-B9ED-450C-A075-94D34810F0EE}" type="slidenum">
              <a:rPr lang="fr-CA" smtClean="0"/>
              <a:pPr/>
              <a:t>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smtClean="0"/>
              <a:t>Statistics Canada • Statistique Canada</a:t>
            </a:r>
            <a:endParaRPr lang="fr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549275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CA" smtClean="0"/>
              <a:t> </a:t>
            </a:r>
            <a:endParaRPr lang="en-CA" sz="2400" smtClean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55650" y="692150"/>
            <a:ext cx="76327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 dirty="0">
                <a:solidFill>
                  <a:schemeClr val="tx2"/>
                </a:solidFill>
                <a:latin typeface="Arial Black" pitchFamily="34" charset="0"/>
              </a:rPr>
              <a:t>THANK YOU – MERCI</a:t>
            </a:r>
            <a:r>
              <a:rPr lang="en-CA" dirty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en-CA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00113" y="1628775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899592" y="2050196"/>
            <a:ext cx="7776864" cy="368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</a:pPr>
            <a:r>
              <a:rPr lang="en-CA" sz="4000" b="1" dirty="0" err="1" smtClean="0"/>
              <a:t>Valérie</a:t>
            </a:r>
            <a:r>
              <a:rPr lang="en-CA" sz="4000" b="1" dirty="0" smtClean="0"/>
              <a:t> </a:t>
            </a:r>
            <a:r>
              <a:rPr lang="en-CA" sz="4000" b="1" dirty="0" err="1" smtClean="0"/>
              <a:t>Bizier</a:t>
            </a:r>
            <a:endParaRPr lang="en-CA" sz="4000" b="1" dirty="0"/>
          </a:p>
          <a:p>
            <a:pPr algn="ctr">
              <a:spcBef>
                <a:spcPts val="1000"/>
              </a:spcBef>
            </a:pPr>
            <a:r>
              <a:rPr lang="fr-CA" sz="3200" dirty="0" smtClean="0"/>
              <a:t>Gestionnaire de programme</a:t>
            </a:r>
          </a:p>
          <a:p>
            <a:pPr algn="ctr">
              <a:spcBef>
                <a:spcPts val="1000"/>
              </a:spcBef>
            </a:pPr>
            <a:r>
              <a:rPr lang="fr-CA" sz="3200" dirty="0" smtClean="0"/>
              <a:t>Division de la Coopération internationale</a:t>
            </a:r>
          </a:p>
          <a:p>
            <a:pPr algn="ctr">
              <a:spcBef>
                <a:spcPts val="1000"/>
              </a:spcBef>
            </a:pPr>
            <a:r>
              <a:rPr lang="fr-CA" sz="3200" dirty="0" smtClean="0"/>
              <a:t>Statistique Canada </a:t>
            </a:r>
            <a:r>
              <a:rPr lang="en-CA" sz="3200" dirty="0" err="1" smtClean="0">
                <a:hlinkClick r:id="rId4"/>
              </a:rPr>
              <a:t>Valerie.Bizier@statcan.gc.ca</a:t>
            </a:r>
            <a:endParaRPr lang="en-CA" sz="3200" dirty="0" smtClean="0"/>
          </a:p>
          <a:p>
            <a:pPr algn="ctr">
              <a:spcBef>
                <a:spcPts val="1000"/>
              </a:spcBef>
            </a:pPr>
            <a:endParaRPr lang="en-CA" sz="32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08/12/2014</a:t>
            </a:r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588224" y="6356350"/>
            <a:ext cx="2133600" cy="365125"/>
          </a:xfrm>
        </p:spPr>
        <p:txBody>
          <a:bodyPr/>
          <a:lstStyle/>
          <a:p>
            <a:pPr>
              <a:defRPr/>
            </a:pPr>
            <a:fld id="{CAFDC69E-67D6-4978-B155-7375DE89FA99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5211</TotalTime>
  <Words>470</Words>
  <Application>Microsoft Office PowerPoint</Application>
  <PresentationFormat>On-screen Show (4:3)</PresentationFormat>
  <Paragraphs>85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Rendre l’appui des partenaires plus efficace</vt:lpstr>
      <vt:lpstr>Priorités et participation du Canada au programme de développement de la statistique</vt:lpstr>
      <vt:lpstr>Priorités et participation du Canada au programme de développement de la statistique en Afrique </vt:lpstr>
      <vt:lpstr>Expérience avec l’application des principes de la déclaration de Paris</vt:lpstr>
      <vt:lpstr>Expérience avec l’application des principes de la déclaration de Paris (suite)</vt:lpstr>
      <vt:lpstr>Expérience avec l’application des principes de la déclaration de Paris (suite)</vt:lpstr>
      <vt:lpstr>Favoriser la coopération Sud-Sud</vt:lpstr>
      <vt:lpstr> </vt:lpstr>
    </vt:vector>
  </TitlesOfParts>
  <Company>StatCan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partner support more effective and efficient</dc:title>
  <dc:creator>bizival</dc:creator>
  <cp:lastModifiedBy>bizival</cp:lastModifiedBy>
  <cp:revision>486</cp:revision>
  <dcterms:created xsi:type="dcterms:W3CDTF">2014-11-24T20:03:54Z</dcterms:created>
  <dcterms:modified xsi:type="dcterms:W3CDTF">2014-12-03T13:58:11Z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1151924594</vt:i4>
  </property>
  <property fmtid="{D5CDD505-2E9C-101B-9397-08002B2CF9AE}" pid="3" name="_NewReviewCycle">
    <vt:lpwstr/>
  </property>
  <property fmtid="{D5CDD505-2E9C-101B-9397-08002B2CF9AE}" pid="4" name="_EmailSubject">
    <vt:lpwstr>FASDEV, 8-12 December, Tunis-Partner Presentation</vt:lpwstr>
  </property>
  <property fmtid="{D5CDD505-2E9C-101B-9397-08002B2CF9AE}" pid="5" name="_AuthorEmail">
    <vt:lpwstr>Valerie.Bizier@a.statcan.gc.ca</vt:lpwstr>
  </property>
  <property fmtid="{D5CDD505-2E9C-101B-9397-08002B2CF9AE}" pid="6" name="_AuthorEmailDisplayName">
    <vt:lpwstr>Bizier, Valérie - ICD/DDLCI</vt:lpwstr>
  </property>
</Properties>
</file>