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76" r:id="rId3"/>
    <p:sldId id="277" r:id="rId4"/>
    <p:sldId id="263" r:id="rId5"/>
    <p:sldId id="289" r:id="rId6"/>
    <p:sldId id="288" r:id="rId7"/>
    <p:sldId id="282" r:id="rId8"/>
    <p:sldId id="287" r:id="rId9"/>
    <p:sldId id="286" r:id="rId10"/>
    <p:sldId id="275" r:id="rId11"/>
    <p:sldId id="279" r:id="rId12"/>
    <p:sldId id="280" r:id="rId13"/>
    <p:sldId id="283" r:id="rId14"/>
    <p:sldId id="281" r:id="rId15"/>
  </p:sldIdLst>
  <p:sldSz cx="9144000" cy="6858000" type="screen4x3"/>
  <p:notesSz cx="68580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9BDE"/>
    <a:srgbClr val="003366"/>
    <a:srgbClr val="3677D3"/>
    <a:srgbClr val="FFFFFF"/>
    <a:srgbClr val="DFE9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062" autoAdjust="0"/>
  </p:normalViewPr>
  <p:slideViewPr>
    <p:cSldViewPr>
      <p:cViewPr>
        <p:scale>
          <a:sx n="40" d="100"/>
          <a:sy n="40" d="100"/>
        </p:scale>
        <p:origin x="-1386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185" cy="464193"/>
          </a:xfrm>
          <a:prstGeom prst="rect">
            <a:avLst/>
          </a:prstGeom>
        </p:spPr>
        <p:txBody>
          <a:bodyPr vert="horz" lIns="89538" tIns="44769" rIns="89538" bIns="44769" rtlCol="0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279" y="0"/>
            <a:ext cx="2971185" cy="464193"/>
          </a:xfrm>
          <a:prstGeom prst="rect">
            <a:avLst/>
          </a:prstGeom>
        </p:spPr>
        <p:txBody>
          <a:bodyPr vert="horz" lIns="89538" tIns="44769" rIns="89538" bIns="44769" rtlCol="0"/>
          <a:lstStyle>
            <a:lvl1pPr algn="r">
              <a:defRPr sz="1200"/>
            </a:lvl1pPr>
          </a:lstStyle>
          <a:p>
            <a:pPr>
              <a:defRPr/>
            </a:pPr>
            <a:fld id="{6402AF69-6E8F-450F-9CBC-4D7D1D1D6043}" type="datetimeFigureOut">
              <a:rPr lang="en-CA"/>
              <a:pPr>
                <a:defRPr/>
              </a:pPr>
              <a:t>03/12/2014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39"/>
            <a:ext cx="2971185" cy="464193"/>
          </a:xfrm>
          <a:prstGeom prst="rect">
            <a:avLst/>
          </a:prstGeom>
        </p:spPr>
        <p:txBody>
          <a:bodyPr vert="horz" lIns="89538" tIns="44769" rIns="89538" bIns="4476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279" y="8830639"/>
            <a:ext cx="2971185" cy="464193"/>
          </a:xfrm>
          <a:prstGeom prst="rect">
            <a:avLst/>
          </a:prstGeom>
        </p:spPr>
        <p:txBody>
          <a:bodyPr vert="horz" lIns="89538" tIns="44769" rIns="89538" bIns="44769" rtlCol="0" anchor="b"/>
          <a:lstStyle>
            <a:lvl1pPr algn="r">
              <a:defRPr sz="1200"/>
            </a:lvl1pPr>
          </a:lstStyle>
          <a:p>
            <a:pPr>
              <a:defRPr/>
            </a:pPr>
            <a:fld id="{01B61CF0-4015-4322-A3F4-B017C0D0C21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185" cy="464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4" tIns="46153" rIns="92304" bIns="46153" numCol="1" anchor="t" anchorCtr="0" compatLnSpc="1">
            <a:prstTxWarp prst="textNoShape">
              <a:avLst/>
            </a:prstTxWarp>
          </a:bodyPr>
          <a:lstStyle>
            <a:lvl1pPr defTabSz="92336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279" y="0"/>
            <a:ext cx="2971185" cy="464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4" tIns="46153" rIns="92304" bIns="46153" numCol="1" anchor="t" anchorCtr="0" compatLnSpc="1">
            <a:prstTxWarp prst="textNoShape">
              <a:avLst/>
            </a:prstTxWarp>
          </a:bodyPr>
          <a:lstStyle>
            <a:lvl1pPr algn="r" defTabSz="92336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186" y="4416104"/>
            <a:ext cx="5487629" cy="418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4" tIns="46153" rIns="92304" bIns="46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39"/>
            <a:ext cx="2971185" cy="464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4" tIns="46153" rIns="92304" bIns="46153" numCol="1" anchor="b" anchorCtr="0" compatLnSpc="1">
            <a:prstTxWarp prst="textNoShape">
              <a:avLst/>
            </a:prstTxWarp>
          </a:bodyPr>
          <a:lstStyle>
            <a:lvl1pPr defTabSz="92336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279" y="8830639"/>
            <a:ext cx="2971185" cy="464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4" tIns="46153" rIns="92304" bIns="46153" numCol="1" anchor="b" anchorCtr="0" compatLnSpc="1">
            <a:prstTxWarp prst="textNoShape">
              <a:avLst/>
            </a:prstTxWarp>
          </a:bodyPr>
          <a:lstStyle>
            <a:lvl1pPr algn="r" defTabSz="923361">
              <a:defRPr sz="1200"/>
            </a:lvl1pPr>
          </a:lstStyle>
          <a:p>
            <a:pPr>
              <a:defRPr/>
            </a:pPr>
            <a:fld id="{37861778-B8BC-48EB-A8F3-AF08CD7882E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861778-B8BC-48EB-A8F3-AF08CD7882EF}" type="slidenum">
              <a:rPr lang="en-CA" smtClean="0"/>
              <a:pPr>
                <a:defRPr/>
              </a:pPr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861778-B8BC-48EB-A8F3-AF08CD7882EF}" type="slidenum">
              <a:rPr lang="en-CA" smtClean="0"/>
              <a:pPr>
                <a:defRPr/>
              </a:pPr>
              <a:t>13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861778-B8BC-48EB-A8F3-AF08CD7882EF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861778-B8BC-48EB-A8F3-AF08CD7882EF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861778-B8BC-48EB-A8F3-AF08CD7882EF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861778-B8BC-48EB-A8F3-AF08CD7882EF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861778-B8BC-48EB-A8F3-AF08CD7882EF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Examples</a:t>
            </a:r>
            <a:r>
              <a:rPr lang="en-CA" baseline="0" dirty="0" smtClean="0"/>
              <a:t> of projects being implemented:</a:t>
            </a:r>
          </a:p>
          <a:p>
            <a:r>
              <a:rPr lang="en-CA" baseline="0" dirty="0" smtClean="0"/>
              <a:t>Managing Quality (Burundi, Gabon, Jamaica, Ecuador, Peru, Chile, Panama and Honduras)</a:t>
            </a:r>
          </a:p>
          <a:p>
            <a:r>
              <a:rPr lang="en-CA" baseline="0" dirty="0" smtClean="0"/>
              <a:t>Improving strategic planning process (Cap-</a:t>
            </a:r>
            <a:r>
              <a:rPr lang="en-CA" baseline="0" dirty="0" err="1" smtClean="0"/>
              <a:t>Vert</a:t>
            </a:r>
            <a:r>
              <a:rPr lang="en-CA" baseline="0" dirty="0" smtClean="0"/>
              <a:t>, Senegal, Togo)</a:t>
            </a:r>
          </a:p>
          <a:p>
            <a:r>
              <a:rPr lang="en-CA" baseline="0" dirty="0" smtClean="0"/>
              <a:t>Developing long/medium-term strategic development plan (Senegal)</a:t>
            </a:r>
          </a:p>
          <a:p>
            <a:r>
              <a:rPr lang="en-CA" dirty="0" smtClean="0"/>
              <a:t>Developing</a:t>
            </a:r>
            <a:r>
              <a:rPr lang="en-CA" baseline="0" dirty="0" smtClean="0"/>
              <a:t> HR strategic plan (Kenya)</a:t>
            </a:r>
          </a:p>
          <a:p>
            <a:r>
              <a:rPr lang="en-CA" baseline="0" dirty="0" smtClean="0"/>
              <a:t>Better coordinating NSS (Guatemala)</a:t>
            </a:r>
          </a:p>
          <a:p>
            <a:r>
              <a:rPr lang="en-CA" baseline="0" dirty="0" smtClean="0"/>
              <a:t>Developing a new dissemination model (Mauritius, Costa Rica)</a:t>
            </a:r>
          </a:p>
          <a:p>
            <a:r>
              <a:rPr lang="en-CA" baseline="0" dirty="0" smtClean="0"/>
              <a:t>Creation of a training center for the NSS (Honduras)</a:t>
            </a:r>
          </a:p>
          <a:p>
            <a:r>
              <a:rPr lang="en-CA" baseline="0" dirty="0" smtClean="0"/>
              <a:t>Improving infrastructure from the Business Register (Suriname and St. Lucia)</a:t>
            </a:r>
          </a:p>
          <a:p>
            <a:r>
              <a:rPr lang="en-CA" baseline="0" dirty="0" smtClean="0"/>
              <a:t>Developing a HR succession plan (Guyana)</a:t>
            </a:r>
          </a:p>
          <a:p>
            <a:r>
              <a:rPr lang="en-CA" baseline="0" dirty="0" smtClean="0"/>
              <a:t>Modernizing the NSO through an important IT reform (Mozambique)</a:t>
            </a:r>
          </a:p>
          <a:p>
            <a:endParaRPr lang="en-CA" dirty="0" smtClean="0"/>
          </a:p>
          <a:p>
            <a:endParaRPr lang="en-CA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15</a:t>
            </a:r>
            <a:r>
              <a:rPr lang="en-CA" baseline="0" dirty="0" smtClean="0"/>
              <a:t> follow-up mission (</a:t>
            </a:r>
            <a:r>
              <a:rPr lang="en-US" dirty="0" smtClean="0"/>
              <a:t>(97 employees from 28 NSOs, 20 officials from 19 other national departments and 20 officials from 7 RSOs</a:t>
            </a:r>
            <a:r>
              <a:rPr lang="en-CA" dirty="0" smtClean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861778-B8BC-48EB-A8F3-AF08CD7882EF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861778-B8BC-48EB-A8F3-AF08CD7882EF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861778-B8BC-48EB-A8F3-AF08CD7882EF}" type="slidenum">
              <a:rPr lang="en-CA" smtClean="0"/>
              <a:pPr>
                <a:defRPr/>
              </a:pPr>
              <a:t>12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6A301-C061-4807-9D70-2E9CC888C840}" type="datetime1">
              <a:rPr lang="en-CA"/>
              <a:pPr>
                <a:defRPr/>
              </a:pPr>
              <a:t>03/12/2014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 • Statistique Canada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692C1-3B10-4BB6-9833-C68D7230B22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03791-783C-42E4-9FB5-32F69D1E25C6}" type="datetime1">
              <a:rPr lang="en-CA"/>
              <a:pPr>
                <a:defRPr/>
              </a:pPr>
              <a:t>03/12/2014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 • Statistique Canada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AA739-02A8-4525-BADC-E68E97AF9E1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C9C7B-820F-4933-A897-4FEAE0E05378}" type="datetime1">
              <a:rPr lang="en-CA"/>
              <a:pPr>
                <a:defRPr/>
              </a:pPr>
              <a:t>03/12/2014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 • Statistique Canada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B2339-8586-46B4-8EB5-2E573D007B8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CFF44-BFCA-4882-9263-10655BF9DABE}" type="datetime1">
              <a:rPr lang="en-CA"/>
              <a:pPr>
                <a:defRPr/>
              </a:pPr>
              <a:t>03/12/2014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 • Statistique Canada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EC225-DAC3-4B3B-AD11-77444A43032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C0AB7-17A8-4BD1-8D10-0A6F897A46C2}" type="datetime1">
              <a:rPr lang="en-CA"/>
              <a:pPr>
                <a:defRPr/>
              </a:pPr>
              <a:t>03/12/2014</a:t>
            </a:fld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 • Statistique Canada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00AAC-3CEA-4289-B7AC-2CB194190E3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FA834-C118-4D1D-ADB0-09E8BA09AACE}" type="datetime1">
              <a:rPr lang="en-CA"/>
              <a:pPr>
                <a:defRPr/>
              </a:pPr>
              <a:t>03/12/2014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 • Statistique Canada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3A839-2405-4262-BC3A-E166B16AADE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7668A-54D4-48D1-A08F-BA9D68F07912}" type="datetime1">
              <a:rPr lang="en-CA"/>
              <a:pPr>
                <a:defRPr/>
              </a:pPr>
              <a:t>03/12/2014</a:t>
            </a:fld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 • Statistique Canada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76A32-C85B-499A-A734-B744DC88152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D7CC5-F895-460F-9457-BD3EEF86FFED}" type="datetime1">
              <a:rPr lang="en-CA"/>
              <a:pPr>
                <a:defRPr/>
              </a:pPr>
              <a:t>03/12/2014</a:t>
            </a:fld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 • Statistique Canada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FD290-A8FF-4F5A-B98C-71F06464566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65C0E-A1A3-41E1-974A-27CD14CCCEDC}" type="datetime1">
              <a:rPr lang="en-CA"/>
              <a:pPr>
                <a:defRPr/>
              </a:pPr>
              <a:t>03/12/2014</a:t>
            </a:fld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 • Statistique Canada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DC69E-67D6-4978-B155-7375DE89FA9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841D7-E3BE-4863-A885-72D9098685F9}" type="datetime1">
              <a:rPr lang="en-CA"/>
              <a:pPr>
                <a:defRPr/>
              </a:pPr>
              <a:t>03/12/2014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 • Statistique Canada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42EA0-AE54-4412-A749-0C37881599C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11870-1204-4434-8AA5-28BEB8A1253C}" type="datetime1">
              <a:rPr lang="en-CA"/>
              <a:pPr>
                <a:defRPr/>
              </a:pPr>
              <a:t>03/12/2014</a:t>
            </a:fld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 • Statistique Canada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AE0D7-2B21-45AB-AF58-BD2BE5EF2D5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88125" y="6380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E47AA08-467B-4E5A-AD8D-55B380A7666F}" type="datetime1">
              <a:rPr lang="en-CA"/>
              <a:pPr>
                <a:defRPr/>
              </a:pPr>
              <a:t>03/12/2014</a:t>
            </a:fld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3881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CA"/>
              <a:t>Statistics Canada • Statistique Canada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5288" y="6408738"/>
            <a:ext cx="1522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8BB1571-CCA9-46B8-A88D-D714F0A7716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Valerie.Bizier@statcan.gc.c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1692275" y="1844675"/>
            <a:ext cx="597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CA"/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79512" y="1634024"/>
            <a:ext cx="878497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CA" sz="4000" smtClean="0">
                <a:solidFill>
                  <a:schemeClr val="bg1"/>
                </a:solidFill>
                <a:latin typeface="Arial Black" pitchFamily="34" charset="0"/>
              </a:rPr>
              <a:t>Le Programme international en gestion d’organismes statistiques (PIGOS)</a:t>
            </a:r>
            <a:endParaRPr lang="fr-CA" sz="40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394717" y="3750131"/>
            <a:ext cx="84257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CA" sz="2400" smtClean="0">
                <a:solidFill>
                  <a:schemeClr val="accent2"/>
                </a:solidFill>
                <a:latin typeface="+mj-lt"/>
              </a:rPr>
              <a:t>Sixième réunion du Forum sur le développement de la statistique en Afrique (FASDEV-VI)</a:t>
            </a:r>
            <a:endParaRPr lang="fr-CA" sz="240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827088" y="4830251"/>
            <a:ext cx="79930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sz="2000" b="1" smtClean="0"/>
              <a:t>Valerie Bizier, Gestionnaire de programme</a:t>
            </a:r>
          </a:p>
          <a:p>
            <a:pPr algn="ctr"/>
            <a:r>
              <a:rPr lang="fr-CA" sz="2000" smtClean="0"/>
              <a:t>Division de la Coopération internationale, Statistique Canada</a:t>
            </a:r>
            <a:endParaRPr lang="fr-CA" sz="20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194A7CC-223A-4D47-9F28-8BCC57EF988A}" type="datetime1">
              <a:rPr lang="en-CA" smtClean="0"/>
              <a:pPr/>
              <a:t>03/12/2014</a:t>
            </a:fld>
            <a:endParaRPr lang="en-CA" smtClean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smtClean="0"/>
              <a:t>Statistics Canada • Statistique Canada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744015-C2DE-4099-A4BB-68B98DFB0B54}" type="slidenum">
              <a:rPr lang="en-CA" smtClean="0"/>
              <a:pPr/>
              <a:t>10</a:t>
            </a:fld>
            <a:endParaRPr lang="en-CA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471835"/>
            <a:ext cx="8302377" cy="94094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CA" smtClean="0"/>
              <a:t>Progrès à ce jour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CA" dirty="0" smtClean="0"/>
              <a:t>11 séminaires en trois ans (près de 100 hauts fonctionnaires provenant de 45 INS et 13 hauts gestionnaires de 5 organisations régionales)</a:t>
            </a:r>
          </a:p>
          <a:p>
            <a:pPr eaLnBrk="1" hangingPunct="1"/>
            <a:endParaRPr lang="fr-CA" sz="1000" dirty="0" smtClean="0"/>
          </a:p>
          <a:p>
            <a:pPr eaLnBrk="1" hangingPunct="1"/>
            <a:r>
              <a:rPr lang="fr-CA" dirty="0" smtClean="0"/>
              <a:t>30 documents stratégiques reçus dont 20 sont présentement en processus d’être mis en œuvre</a:t>
            </a:r>
          </a:p>
          <a:p>
            <a:pPr eaLnBrk="1" hangingPunct="1"/>
            <a:endParaRPr lang="fr-CA" sz="1000" dirty="0" smtClean="0"/>
          </a:p>
          <a:p>
            <a:pPr eaLnBrk="1" hangingPunct="1"/>
            <a:r>
              <a:rPr lang="fr-CA" dirty="0" smtClean="0"/>
              <a:t>Plusieurs missions de suivi ayant fourni de la formation pratique additionnelle</a:t>
            </a:r>
          </a:p>
          <a:p>
            <a:pPr eaLnBrk="1" hangingPunct="1"/>
            <a:endParaRPr lang="fr-CA" sz="1000" dirty="0" smtClean="0"/>
          </a:p>
          <a:p>
            <a:pPr eaLnBrk="1" hangingPunct="1"/>
            <a:r>
              <a:rPr lang="fr-CA" dirty="0" smtClean="0"/>
              <a:t>Transfert de modules de formation à AFRISTAT</a:t>
            </a:r>
          </a:p>
          <a:p>
            <a:pPr eaLnBrk="1" hangingPunct="1">
              <a:buNone/>
            </a:pPr>
            <a:endParaRPr lang="fr-CA" dirty="0" smtClean="0">
              <a:solidFill>
                <a:srgbClr val="FF0000"/>
              </a:solidFill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 txBox="1">
            <a:spLocks noGrp="1"/>
          </p:cNvSpPr>
          <p:nvPr/>
        </p:nvSpPr>
        <p:spPr bwMode="auto">
          <a:xfrm>
            <a:off x="6588125" y="6380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8F6D990-B4EE-494D-8A50-75FEC023EBC8}" type="datetime1">
              <a:rPr lang="fr-CA" sz="1200" smtClean="0"/>
              <a:pPr algn="r"/>
              <a:t>2014-12-03</a:t>
            </a:fld>
            <a:endParaRPr lang="fr-CA" sz="1200"/>
          </a:p>
        </p:txBody>
      </p:sp>
      <p:sp>
        <p:nvSpPr>
          <p:cNvPr id="9219" name="Footer Placeholder 4"/>
          <p:cNvSpPr txBox="1">
            <a:spLocks noGrp="1"/>
          </p:cNvSpPr>
          <p:nvPr/>
        </p:nvSpPr>
        <p:spPr bwMode="auto">
          <a:xfrm>
            <a:off x="2843213" y="63881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CA" sz="1200" smtClean="0"/>
              <a:t>Statistics Canada • Statistique Canada</a:t>
            </a:r>
            <a:endParaRPr lang="fr-CA" sz="1200"/>
          </a:p>
        </p:txBody>
      </p:sp>
      <p:sp>
        <p:nvSpPr>
          <p:cNvPr id="9220" name="Slide Number Placeholder 5"/>
          <p:cNvSpPr txBox="1">
            <a:spLocks noGrp="1"/>
          </p:cNvSpPr>
          <p:nvPr/>
        </p:nvSpPr>
        <p:spPr bwMode="auto">
          <a:xfrm>
            <a:off x="395288" y="6408738"/>
            <a:ext cx="1522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383D2938-33B5-4CB4-9C69-CEF889D810C4}" type="slidenum">
              <a:rPr lang="fr-CA" sz="1200" smtClean="0"/>
              <a:pPr/>
              <a:t>11</a:t>
            </a:fld>
            <a:endParaRPr lang="fr-CA" sz="12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476250"/>
            <a:ext cx="8229600" cy="941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CA" smtClean="0"/>
              <a:t>Leçons apprises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323528" y="1436578"/>
            <a:ext cx="882047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fr-CA" sz="3000" dirty="0" smtClean="0"/>
              <a:t>Thèmes de gouvernance les plus problématiques et/ou difficiles: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CA" sz="3000" dirty="0" smtClean="0"/>
              <a:t> Coordination du Système statistique national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CA" sz="3000" dirty="0" smtClean="0"/>
              <a:t> Planification stratégique intégrée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CA" sz="3000" dirty="0" smtClean="0"/>
              <a:t> Capacité de répondre aux nouvelles demandes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CA" sz="3000" dirty="0" smtClean="0"/>
              <a:t> Gestion de projet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CA" sz="3000" dirty="0" smtClean="0"/>
              <a:t> Gestion des ressources humaines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CA" sz="3000" dirty="0" smtClean="0"/>
              <a:t> Gestion de la qualité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fr-CA" sz="3000" dirty="0" smtClean="0"/>
              <a:t> Communication et Diffusion</a:t>
            </a:r>
            <a:endParaRPr lang="fr-CA" sz="3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 txBox="1">
            <a:spLocks noGrp="1"/>
          </p:cNvSpPr>
          <p:nvPr/>
        </p:nvSpPr>
        <p:spPr bwMode="auto">
          <a:xfrm>
            <a:off x="6588125" y="6380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8F6D990-B4EE-494D-8A50-75FEC023EBC8}" type="datetime1">
              <a:rPr lang="fr-CA" sz="1200" smtClean="0"/>
              <a:pPr algn="r"/>
              <a:t>2014-12-03</a:t>
            </a:fld>
            <a:endParaRPr lang="fr-CA" sz="1200"/>
          </a:p>
        </p:txBody>
      </p:sp>
      <p:sp>
        <p:nvSpPr>
          <p:cNvPr id="9219" name="Footer Placeholder 4"/>
          <p:cNvSpPr txBox="1">
            <a:spLocks noGrp="1"/>
          </p:cNvSpPr>
          <p:nvPr/>
        </p:nvSpPr>
        <p:spPr bwMode="auto">
          <a:xfrm>
            <a:off x="2843213" y="63881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CA" sz="1200" smtClean="0"/>
              <a:t>Statistics Canada • Statistique Canada</a:t>
            </a:r>
            <a:endParaRPr lang="fr-CA" sz="1200"/>
          </a:p>
        </p:txBody>
      </p:sp>
      <p:sp>
        <p:nvSpPr>
          <p:cNvPr id="9220" name="Slide Number Placeholder 5"/>
          <p:cNvSpPr txBox="1">
            <a:spLocks noGrp="1"/>
          </p:cNvSpPr>
          <p:nvPr/>
        </p:nvSpPr>
        <p:spPr bwMode="auto">
          <a:xfrm>
            <a:off x="395288" y="6408738"/>
            <a:ext cx="1522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383D2938-33B5-4CB4-9C69-CEF889D810C4}" type="slidenum">
              <a:rPr lang="fr-CA" sz="1200" smtClean="0"/>
              <a:pPr/>
              <a:t>12</a:t>
            </a:fld>
            <a:endParaRPr lang="fr-CA" sz="12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476250"/>
            <a:ext cx="8229600" cy="941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CA" smtClean="0"/>
              <a:t>Activités à venir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1520" y="1580594"/>
            <a:ext cx="8748464" cy="506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fr-CA" sz="3100" dirty="0" smtClean="0"/>
              <a:t> Finaliser la mise en œuvre des projets PIGOS</a:t>
            </a:r>
          </a:p>
          <a:p>
            <a:r>
              <a:rPr lang="fr-CA" sz="1000" dirty="0" smtClean="0"/>
              <a:t/>
            </a:r>
            <a:br>
              <a:rPr lang="fr-CA" sz="1000" dirty="0" smtClean="0"/>
            </a:br>
            <a:r>
              <a:rPr lang="fr-CA" sz="3100" dirty="0" smtClean="0"/>
              <a:t>- Assurer la durabilité du programme par le transfert de modules de formation et la documentation des meilleures pratiques</a:t>
            </a:r>
          </a:p>
          <a:p>
            <a:pPr lvl="1">
              <a:buFont typeface="Arial" pitchFamily="34" charset="0"/>
              <a:buChar char="•"/>
            </a:pPr>
            <a:r>
              <a:rPr lang="fr-CA" sz="3200" dirty="0" smtClean="0"/>
              <a:t> </a:t>
            </a:r>
            <a:r>
              <a:rPr lang="fr-CA" sz="2800" dirty="0" smtClean="0"/>
              <a:t>Formation conjointe avec </a:t>
            </a:r>
            <a:r>
              <a:rPr lang="fr-CA" sz="2800" dirty="0" err="1" smtClean="0"/>
              <a:t>Afristat</a:t>
            </a:r>
            <a:r>
              <a:rPr lang="fr-CA" sz="2800" dirty="0" smtClean="0"/>
              <a:t> sur la planification stratégique intégrée et ses outils</a:t>
            </a:r>
          </a:p>
          <a:p>
            <a:pPr lvl="1">
              <a:buFont typeface="Arial" pitchFamily="34" charset="0"/>
              <a:buChar char="•"/>
            </a:pPr>
            <a:r>
              <a:rPr lang="fr-CA" sz="2800" dirty="0" smtClean="0"/>
              <a:t> Compendium sur les meilleures pratiques de gestion</a:t>
            </a:r>
          </a:p>
          <a:p>
            <a:pPr lvl="1">
              <a:buFont typeface="Arial" pitchFamily="34" charset="0"/>
              <a:buChar char="•"/>
            </a:pPr>
            <a:r>
              <a:rPr lang="fr-CA" sz="2800" dirty="0" smtClean="0"/>
              <a:t> Autres opportunités de formation conjointe?</a:t>
            </a:r>
          </a:p>
          <a:p>
            <a:r>
              <a:rPr lang="fr-CA" sz="1300" dirty="0" smtClean="0"/>
              <a:t/>
            </a:r>
            <a:br>
              <a:rPr lang="fr-CA" sz="1300" dirty="0" smtClean="0"/>
            </a:br>
            <a:endParaRPr lang="fr-CA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 txBox="1">
            <a:spLocks noGrp="1"/>
          </p:cNvSpPr>
          <p:nvPr/>
        </p:nvSpPr>
        <p:spPr bwMode="auto">
          <a:xfrm>
            <a:off x="6588125" y="6380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8F6D990-B4EE-494D-8A50-75FEC023EBC8}" type="datetime1">
              <a:rPr lang="fr-CA" sz="1200" smtClean="0"/>
              <a:pPr algn="r"/>
              <a:t>2014-12-03</a:t>
            </a:fld>
            <a:endParaRPr lang="fr-CA" sz="1200"/>
          </a:p>
        </p:txBody>
      </p:sp>
      <p:sp>
        <p:nvSpPr>
          <p:cNvPr id="9219" name="Footer Placeholder 4"/>
          <p:cNvSpPr txBox="1">
            <a:spLocks noGrp="1"/>
          </p:cNvSpPr>
          <p:nvPr/>
        </p:nvSpPr>
        <p:spPr bwMode="auto">
          <a:xfrm>
            <a:off x="2843213" y="63881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CA" sz="1200" smtClean="0"/>
              <a:t>Statistics Canada • Statistique Canada</a:t>
            </a:r>
            <a:endParaRPr lang="fr-CA" sz="1200"/>
          </a:p>
        </p:txBody>
      </p:sp>
      <p:sp>
        <p:nvSpPr>
          <p:cNvPr id="9220" name="Slide Number Placeholder 5"/>
          <p:cNvSpPr txBox="1">
            <a:spLocks noGrp="1"/>
          </p:cNvSpPr>
          <p:nvPr/>
        </p:nvSpPr>
        <p:spPr bwMode="auto">
          <a:xfrm>
            <a:off x="395288" y="6408738"/>
            <a:ext cx="1522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383D2938-33B5-4CB4-9C69-CEF889D810C4}" type="slidenum">
              <a:rPr lang="fr-CA" sz="1200" smtClean="0"/>
              <a:pPr/>
              <a:t>13</a:t>
            </a:fld>
            <a:endParaRPr lang="fr-CA" sz="12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476250"/>
            <a:ext cx="8229600" cy="941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CA" smtClean="0"/>
              <a:t>Activités à venir </a:t>
            </a:r>
            <a:r>
              <a:rPr lang="fr-CA" sz="2000" smtClean="0"/>
              <a:t>(suite)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95536" y="1580594"/>
            <a:ext cx="8353177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A" sz="1300" dirty="0" smtClean="0"/>
              <a:t/>
            </a:r>
            <a:br>
              <a:rPr lang="fr-CA" sz="1300" dirty="0" smtClean="0"/>
            </a:br>
            <a:r>
              <a:rPr lang="fr-CA" sz="3200" dirty="0" smtClean="0"/>
              <a:t>- Planifier un symposium africain qui permettra aux participants du PIGOS de partager leurs expériences, leçons apprises et réussites avec toute la communauté africaine de la statistique</a:t>
            </a:r>
          </a:p>
          <a:p>
            <a:endParaRPr lang="fr-CA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 txBox="1">
            <a:spLocks noGrp="1"/>
          </p:cNvSpPr>
          <p:nvPr/>
        </p:nvSpPr>
        <p:spPr bwMode="auto">
          <a:xfrm>
            <a:off x="6588125" y="6380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E0BBE85-F977-4040-9A2D-8B99655B4A06}" type="datetime1">
              <a:rPr lang="fr-CA" sz="1200" smtClean="0"/>
              <a:pPr algn="r"/>
              <a:t>2014-12-03</a:t>
            </a:fld>
            <a:endParaRPr lang="fr-CA" sz="1200"/>
          </a:p>
        </p:txBody>
      </p:sp>
      <p:sp>
        <p:nvSpPr>
          <p:cNvPr id="23555" name="Footer Placeholder 4"/>
          <p:cNvSpPr txBox="1">
            <a:spLocks noGrp="1"/>
          </p:cNvSpPr>
          <p:nvPr/>
        </p:nvSpPr>
        <p:spPr bwMode="auto">
          <a:xfrm>
            <a:off x="2843213" y="63881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CA" sz="1200" smtClean="0"/>
              <a:t>Statistics Canada • Statistique Canada</a:t>
            </a:r>
            <a:endParaRPr lang="fr-CA" sz="1200"/>
          </a:p>
        </p:txBody>
      </p:sp>
      <p:sp>
        <p:nvSpPr>
          <p:cNvPr id="23556" name="Slide Number Placeholder 5"/>
          <p:cNvSpPr txBox="1">
            <a:spLocks noGrp="1"/>
          </p:cNvSpPr>
          <p:nvPr/>
        </p:nvSpPr>
        <p:spPr bwMode="auto">
          <a:xfrm>
            <a:off x="395288" y="6408738"/>
            <a:ext cx="1522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45A7B7D5-A637-480C-949C-51C636C862EA}" type="slidenum">
              <a:rPr lang="fr-CA" sz="1200" smtClean="0"/>
              <a:pPr/>
              <a:t>14</a:t>
            </a:fld>
            <a:endParaRPr lang="fr-CA" sz="12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549275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CA" smtClean="0"/>
              <a:t> </a:t>
            </a:r>
            <a:endParaRPr lang="fr-CA" sz="2400" smtClean="0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755650" y="692150"/>
            <a:ext cx="763270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CA" sz="2800" smtClean="0">
                <a:solidFill>
                  <a:schemeClr val="accent2"/>
                </a:solidFill>
                <a:latin typeface="Arial Black" pitchFamily="34" charset="0"/>
              </a:rPr>
              <a:t>THANK YOU – MERCI</a:t>
            </a:r>
            <a:r>
              <a:rPr lang="fr-CA" smtClean="0"/>
              <a:t> </a:t>
            </a:r>
          </a:p>
          <a:p>
            <a:pPr>
              <a:spcBef>
                <a:spcPct val="50000"/>
              </a:spcBef>
            </a:pPr>
            <a:endParaRPr lang="fr-CA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00113" y="1628775"/>
            <a:ext cx="741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CA"/>
          </a:p>
        </p:txBody>
      </p:sp>
      <p:pic>
        <p:nvPicPr>
          <p:cNvPr id="23560" name="Picture 8" descr="ISFP-PIGOS  Final Graphic+Eng Leading (Hi Rez JPG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989138"/>
            <a:ext cx="2622550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140200" y="1989138"/>
            <a:ext cx="4608513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CA" sz="2400" smtClean="0"/>
              <a:t>Valérie Bizier</a:t>
            </a:r>
          </a:p>
          <a:p>
            <a:pPr>
              <a:spcBef>
                <a:spcPct val="50000"/>
              </a:spcBef>
            </a:pPr>
            <a:r>
              <a:rPr lang="fr-CA" sz="2000" smtClean="0"/>
              <a:t>Gestionnaire de programme,</a:t>
            </a:r>
          </a:p>
          <a:p>
            <a:pPr>
              <a:spcBef>
                <a:spcPct val="50000"/>
              </a:spcBef>
            </a:pPr>
            <a:r>
              <a:rPr lang="fr-CA" sz="2000" smtClean="0"/>
              <a:t>Division de la Coopération internationale</a:t>
            </a:r>
          </a:p>
          <a:p>
            <a:pPr>
              <a:spcBef>
                <a:spcPct val="50000"/>
              </a:spcBef>
            </a:pPr>
            <a:r>
              <a:rPr lang="fr-CA" sz="2000" smtClean="0"/>
              <a:t>Statistique Canada</a:t>
            </a:r>
          </a:p>
          <a:p>
            <a:pPr>
              <a:spcBef>
                <a:spcPct val="50000"/>
              </a:spcBef>
            </a:pPr>
            <a:r>
              <a:rPr lang="fr-CA" smtClean="0">
                <a:hlinkClick r:id="rId4"/>
              </a:rPr>
              <a:t>Valerie.Bizier@statcan.gc.ca</a:t>
            </a:r>
            <a:endParaRPr lang="fr-CA" smtClean="0"/>
          </a:p>
          <a:p>
            <a:pPr>
              <a:spcBef>
                <a:spcPct val="50000"/>
              </a:spcBef>
            </a:pPr>
            <a:endParaRPr lang="fr-CA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95288" y="5734050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CA" smtClean="0"/>
              <a:t>Isfp-info-pigos@statcan.gc.ca</a:t>
            </a:r>
            <a:endParaRPr lang="fr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756E715-C69F-48C3-AC54-BF21A14EC8D0}" type="datetime1">
              <a:rPr lang="en-CA" smtClean="0"/>
              <a:pPr/>
              <a:t>03/12/2014</a:t>
            </a:fld>
            <a:endParaRPr lang="en-CA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smtClean="0"/>
              <a:t>Statistics Canada • Statistique Canada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68D7D0-F559-4277-A863-66B5C7033540}" type="slidenum">
              <a:rPr lang="en-CA" smtClean="0"/>
              <a:pPr/>
              <a:t>2</a:t>
            </a:fld>
            <a:endParaRPr lang="en-CA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76672"/>
            <a:ext cx="8434387" cy="93610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CA" dirty="0" err="1" smtClean="0"/>
              <a:t>Aperçu</a:t>
            </a:r>
            <a:endParaRPr lang="en-CA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endParaRPr lang="en-CA" dirty="0" smtClean="0"/>
          </a:p>
          <a:p>
            <a:pPr eaLnBrk="1" hangingPunct="1"/>
            <a:r>
              <a:rPr lang="en-CA" dirty="0" err="1" smtClean="0"/>
              <a:t>Aperçu</a:t>
            </a:r>
            <a:r>
              <a:rPr lang="en-CA" dirty="0" smtClean="0"/>
              <a:t> du programme</a:t>
            </a:r>
          </a:p>
          <a:p>
            <a:pPr eaLnBrk="1" hangingPunct="1">
              <a:buNone/>
            </a:pPr>
            <a:endParaRPr lang="en-CA" sz="1300" dirty="0" smtClean="0"/>
          </a:p>
          <a:p>
            <a:pPr eaLnBrk="1" hangingPunct="1"/>
            <a:r>
              <a:rPr lang="en-CA" dirty="0" err="1" smtClean="0"/>
              <a:t>Progrès</a:t>
            </a:r>
            <a:r>
              <a:rPr lang="en-CA" dirty="0" smtClean="0"/>
              <a:t> à </a:t>
            </a:r>
            <a:r>
              <a:rPr lang="en-CA" dirty="0" err="1" smtClean="0"/>
              <a:t>ce</a:t>
            </a:r>
            <a:r>
              <a:rPr lang="en-CA" dirty="0" smtClean="0"/>
              <a:t> jour</a:t>
            </a:r>
          </a:p>
          <a:p>
            <a:pPr eaLnBrk="1" hangingPunct="1"/>
            <a:endParaRPr lang="en-CA" sz="1300" dirty="0" smtClean="0"/>
          </a:p>
          <a:p>
            <a:pPr eaLnBrk="1" hangingPunct="1"/>
            <a:r>
              <a:rPr lang="en-CA" dirty="0" err="1" smtClean="0"/>
              <a:t>Leçons</a:t>
            </a:r>
            <a:r>
              <a:rPr lang="en-CA" dirty="0" smtClean="0"/>
              <a:t> apprises</a:t>
            </a:r>
          </a:p>
          <a:p>
            <a:pPr eaLnBrk="1" hangingPunct="1"/>
            <a:endParaRPr lang="en-CA" sz="1300" dirty="0" smtClean="0"/>
          </a:p>
          <a:p>
            <a:pPr eaLnBrk="1" hangingPunct="1"/>
            <a:r>
              <a:rPr lang="en-CA" dirty="0" err="1" smtClean="0"/>
              <a:t>Activités</a:t>
            </a:r>
            <a:r>
              <a:rPr lang="en-CA" dirty="0" smtClean="0"/>
              <a:t> à </a:t>
            </a:r>
            <a:r>
              <a:rPr lang="en-CA" dirty="0" err="1" smtClean="0"/>
              <a:t>venir</a:t>
            </a:r>
            <a:endParaRPr lang="en-CA" dirty="0" smtClean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dirty="0" err="1" smtClean="0"/>
              <a:t>Contexte</a:t>
            </a:r>
            <a:endParaRPr lang="en-CA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r>
              <a:rPr lang="en-CA" dirty="0" err="1" smtClean="0"/>
              <a:t>Pourquoi</a:t>
            </a:r>
            <a:r>
              <a:rPr lang="en-CA" dirty="0" smtClean="0"/>
              <a:t> </a:t>
            </a:r>
            <a:r>
              <a:rPr lang="en-CA" dirty="0" err="1" smtClean="0"/>
              <a:t>ce</a:t>
            </a:r>
            <a:r>
              <a:rPr lang="en-CA" dirty="0" smtClean="0"/>
              <a:t> programme?</a:t>
            </a:r>
          </a:p>
          <a:p>
            <a:r>
              <a:rPr lang="en-CA" dirty="0" err="1" smtClean="0"/>
              <a:t>Besoin</a:t>
            </a:r>
            <a:r>
              <a:rPr lang="en-CA" dirty="0" smtClean="0"/>
              <a:t> </a:t>
            </a:r>
            <a:r>
              <a:rPr lang="en-CA" dirty="0" err="1" smtClean="0"/>
              <a:t>reconnu</a:t>
            </a:r>
            <a:r>
              <a:rPr lang="en-CA" dirty="0" smtClean="0"/>
              <a:t> </a:t>
            </a:r>
            <a:r>
              <a:rPr lang="en-CA" dirty="0" err="1" smtClean="0"/>
              <a:t>mondialement</a:t>
            </a:r>
            <a:endParaRPr lang="en-CA" dirty="0" smtClean="0"/>
          </a:p>
          <a:p>
            <a:endParaRPr lang="en-CA" sz="1300" dirty="0" smtClean="0"/>
          </a:p>
          <a:p>
            <a:r>
              <a:rPr lang="en-CA" dirty="0" smtClean="0"/>
              <a:t>Consultations (UNECA, AFRISTAT, PARIS21)</a:t>
            </a:r>
          </a:p>
          <a:p>
            <a:endParaRPr lang="en-CA" sz="1300" dirty="0" smtClean="0"/>
          </a:p>
          <a:p>
            <a:r>
              <a:rPr lang="en-CA" dirty="0" err="1" smtClean="0"/>
              <a:t>Expérience</a:t>
            </a:r>
            <a:r>
              <a:rPr lang="en-CA" dirty="0" smtClean="0"/>
              <a:t> de </a:t>
            </a:r>
            <a:r>
              <a:rPr lang="en-CA" dirty="0" err="1" smtClean="0"/>
              <a:t>Statistique</a:t>
            </a:r>
            <a:r>
              <a:rPr lang="en-CA" dirty="0" smtClean="0"/>
              <a:t> Canada</a:t>
            </a:r>
          </a:p>
          <a:p>
            <a:endParaRPr lang="en-CA" sz="1300" dirty="0" smtClean="0"/>
          </a:p>
          <a:p>
            <a:r>
              <a:rPr lang="en-CA" dirty="0" err="1" smtClean="0"/>
              <a:t>Partenariat</a:t>
            </a:r>
            <a:r>
              <a:rPr lang="en-CA" dirty="0" smtClean="0"/>
              <a:t> </a:t>
            </a:r>
            <a:r>
              <a:rPr lang="en-CA" dirty="0" err="1" smtClean="0"/>
              <a:t>StatCan</a:t>
            </a:r>
            <a:r>
              <a:rPr lang="en-CA" dirty="0" smtClean="0"/>
              <a:t> – MAECD (</a:t>
            </a:r>
            <a:r>
              <a:rPr lang="en-CA" dirty="0" err="1" smtClean="0"/>
              <a:t>autrefois</a:t>
            </a:r>
            <a:r>
              <a:rPr lang="en-CA" dirty="0" smtClean="0"/>
              <a:t> ACDI)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39789A1-C2E8-4EA2-8B46-70C123F4F24A}" type="datetime1">
              <a:rPr lang="en-CA" smtClean="0"/>
              <a:pPr/>
              <a:t>03/12/2014</a:t>
            </a:fld>
            <a:endParaRPr lang="en-CA" smtClean="0"/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smtClean="0"/>
              <a:t>Statistics Canada • Statistique Canada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6993A8-1F0B-48D9-9DFD-ED1FBEBA4BA5}" type="slidenum">
              <a:rPr lang="en-CA" smtClean="0"/>
              <a:pPr/>
              <a:t>3</a:t>
            </a:fld>
            <a:endParaRPr lang="en-CA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756E715-C69F-48C3-AC54-BF21A14EC8D0}" type="datetime1">
              <a:rPr lang="fr-CA" smtClean="0"/>
              <a:pPr/>
              <a:t>2014-12-03</a:t>
            </a:fld>
            <a:endParaRPr lang="fr-CA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CA" smtClean="0"/>
              <a:t>Statistics Canada • Statistique Canada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68D7D0-F559-4277-A863-66B5C7033540}" type="slidenum">
              <a:rPr lang="fr-CA" smtClean="0"/>
              <a:pPr/>
              <a:t>4</a:t>
            </a:fld>
            <a:endParaRPr lang="fr-CA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76672"/>
            <a:ext cx="8434387" cy="93610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CA" smtClean="0"/>
              <a:t>Objectif du programme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412776"/>
            <a:ext cx="8496944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endParaRPr lang="fr-CA" u="sng" smtClean="0"/>
          </a:p>
          <a:p>
            <a:pPr algn="ctr" eaLnBrk="1" hangingPunct="1">
              <a:buNone/>
            </a:pPr>
            <a:r>
              <a:rPr lang="fr-CA" u="sng" smtClean="0"/>
              <a:t> Amélioration pratique des capacités managériales liées aux statistiques</a:t>
            </a:r>
            <a:r>
              <a:rPr lang="fr-CA" smtClean="0"/>
              <a:t>, selon les réalités de chaque INS participant de l’Afrique subsaharienne, l’Amérique latine et les Caraïbes, de façon à produire des statistiques plus pertinentes et avec le niveau de qualité le plus élevé </a:t>
            </a:r>
            <a:r>
              <a:rPr lang="fr-CA" u="sng" smtClean="0"/>
              <a:t>pour supporter le développement de politiques et la prise de décision à partir de données probantes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 txBox="1">
            <a:spLocks noGrp="1"/>
          </p:cNvSpPr>
          <p:nvPr/>
        </p:nvSpPr>
        <p:spPr bwMode="auto">
          <a:xfrm>
            <a:off x="6588125" y="6380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8F6D990-B4EE-494D-8A50-75FEC023EBC8}" type="datetime1">
              <a:rPr lang="en-CA" sz="1200"/>
              <a:pPr algn="r"/>
              <a:t>03/12/2014</a:t>
            </a:fld>
            <a:endParaRPr lang="en-CA" sz="1200"/>
          </a:p>
        </p:txBody>
      </p:sp>
      <p:sp>
        <p:nvSpPr>
          <p:cNvPr id="9219" name="Footer Placeholder 4"/>
          <p:cNvSpPr txBox="1">
            <a:spLocks noGrp="1"/>
          </p:cNvSpPr>
          <p:nvPr/>
        </p:nvSpPr>
        <p:spPr bwMode="auto">
          <a:xfrm>
            <a:off x="2843213" y="63881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1200"/>
              <a:t>Statistics Canada • Statistique Canada</a:t>
            </a:r>
          </a:p>
        </p:txBody>
      </p:sp>
      <p:sp>
        <p:nvSpPr>
          <p:cNvPr id="9220" name="Slide Number Placeholder 5"/>
          <p:cNvSpPr txBox="1">
            <a:spLocks noGrp="1"/>
          </p:cNvSpPr>
          <p:nvPr/>
        </p:nvSpPr>
        <p:spPr bwMode="auto">
          <a:xfrm>
            <a:off x="395288" y="6408738"/>
            <a:ext cx="1522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383D2938-33B5-4CB4-9C69-CEF889D810C4}" type="slidenum">
              <a:rPr lang="en-CA" sz="1200"/>
              <a:pPr/>
              <a:t>5</a:t>
            </a:fld>
            <a:endParaRPr lang="en-CA" sz="12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476250"/>
            <a:ext cx="8229600" cy="941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CA" dirty="0" smtClean="0"/>
              <a:t>Structure du programme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611560" y="1441132"/>
            <a:ext cx="8137525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A" sz="2400" dirty="0" smtClean="0"/>
              <a:t>Pour renforcer les capacités de gestion de l’INS des pays participants, le programme comporte quatre phases : </a:t>
            </a:r>
          </a:p>
          <a:p>
            <a:endParaRPr lang="fr-CA" sz="2400" dirty="0" smtClean="0"/>
          </a:p>
          <a:p>
            <a:pPr>
              <a:buFont typeface="Arial Black" pitchFamily="34" charset="0"/>
              <a:buAutoNum type="arabicPeriod"/>
            </a:pPr>
            <a:r>
              <a:rPr lang="fr-CA" sz="2000" dirty="0" smtClean="0"/>
              <a:t>L’identification  des priorités en matière de pratique de gestion par les pays sélectionnés</a:t>
            </a:r>
          </a:p>
          <a:p>
            <a:pPr>
              <a:spcBef>
                <a:spcPct val="50000"/>
              </a:spcBef>
            </a:pPr>
            <a:endParaRPr lang="fr-CA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 txBox="1">
            <a:spLocks noGrp="1"/>
          </p:cNvSpPr>
          <p:nvPr/>
        </p:nvSpPr>
        <p:spPr bwMode="auto">
          <a:xfrm>
            <a:off x="6588125" y="6380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8F6D990-B4EE-494D-8A50-75FEC023EBC8}" type="datetime1">
              <a:rPr lang="en-CA" sz="1200"/>
              <a:pPr algn="r"/>
              <a:t>03/12/2014</a:t>
            </a:fld>
            <a:endParaRPr lang="en-CA" sz="1200"/>
          </a:p>
        </p:txBody>
      </p:sp>
      <p:sp>
        <p:nvSpPr>
          <p:cNvPr id="9219" name="Footer Placeholder 4"/>
          <p:cNvSpPr txBox="1">
            <a:spLocks noGrp="1"/>
          </p:cNvSpPr>
          <p:nvPr/>
        </p:nvSpPr>
        <p:spPr bwMode="auto">
          <a:xfrm>
            <a:off x="2843213" y="63881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1200"/>
              <a:t>Statistics Canada • Statistique Canada</a:t>
            </a:r>
          </a:p>
        </p:txBody>
      </p:sp>
      <p:sp>
        <p:nvSpPr>
          <p:cNvPr id="9220" name="Slide Number Placeholder 5"/>
          <p:cNvSpPr txBox="1">
            <a:spLocks noGrp="1"/>
          </p:cNvSpPr>
          <p:nvPr/>
        </p:nvSpPr>
        <p:spPr bwMode="auto">
          <a:xfrm>
            <a:off x="395288" y="6408738"/>
            <a:ext cx="1522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383D2938-33B5-4CB4-9C69-CEF889D810C4}" type="slidenum">
              <a:rPr lang="en-CA" sz="1200"/>
              <a:pPr/>
              <a:t>6</a:t>
            </a:fld>
            <a:endParaRPr lang="en-CA" sz="12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476250"/>
            <a:ext cx="8229600" cy="941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CA" dirty="0" smtClean="0"/>
              <a:t>Structure du programme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611560" y="1441132"/>
            <a:ext cx="8137525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A" sz="2400" dirty="0" smtClean="0"/>
              <a:t>Pour renforcer les capacités de gestion de l’INS des pays participants, le programme comporte quatre phases : </a:t>
            </a:r>
          </a:p>
          <a:p>
            <a:endParaRPr lang="fr-CA" sz="2400" dirty="0" smtClean="0"/>
          </a:p>
          <a:p>
            <a:pPr>
              <a:buFont typeface="Arial Black" pitchFamily="34" charset="0"/>
              <a:buAutoNum type="arabicPeriod"/>
            </a:pPr>
            <a:r>
              <a:rPr lang="fr-CA" sz="2000" dirty="0" smtClean="0"/>
              <a:t>L’identification  des priorités en matière de pratique de gestion par les pays sélectionnés</a:t>
            </a:r>
          </a:p>
          <a:p>
            <a:pPr>
              <a:buFont typeface="Arial Black" pitchFamily="34" charset="0"/>
              <a:buAutoNum type="arabicPeriod"/>
            </a:pPr>
            <a:endParaRPr lang="fr-CA" sz="2000" dirty="0" smtClean="0"/>
          </a:p>
          <a:p>
            <a:pPr>
              <a:buFont typeface="Arial Black" pitchFamily="34" charset="0"/>
              <a:buAutoNum type="arabicPeriod"/>
            </a:pPr>
            <a:r>
              <a:rPr lang="fr-CA" sz="2000" dirty="0" smtClean="0"/>
              <a:t> Un séminaire d’une semaine et demi  à Ottawa afin de favoriser le partage des connaissances et  une expérience d'apprentissage mutuel</a:t>
            </a:r>
          </a:p>
          <a:p>
            <a:pPr>
              <a:buFont typeface="Arial Black" pitchFamily="34" charset="0"/>
              <a:buAutoNum type="arabicPeriod"/>
            </a:pPr>
            <a:endParaRPr lang="fr-CA" sz="2000" dirty="0" smtClean="0"/>
          </a:p>
          <a:p>
            <a:pPr>
              <a:spcBef>
                <a:spcPct val="50000"/>
              </a:spcBef>
            </a:pPr>
            <a:endParaRPr lang="fr-CA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 txBox="1">
            <a:spLocks noGrp="1"/>
          </p:cNvSpPr>
          <p:nvPr/>
        </p:nvSpPr>
        <p:spPr bwMode="auto">
          <a:xfrm>
            <a:off x="6588125" y="6380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C2262A3-1B8A-4E98-B300-591FE0F9FCDF}" type="datetime1">
              <a:rPr lang="fr-CA" sz="1200" smtClean="0"/>
              <a:pPr algn="r"/>
              <a:t>2014-12-03</a:t>
            </a:fld>
            <a:endParaRPr lang="fr-CA" sz="1200"/>
          </a:p>
        </p:txBody>
      </p:sp>
      <p:sp>
        <p:nvSpPr>
          <p:cNvPr id="13315" name="Footer Placeholder 4"/>
          <p:cNvSpPr txBox="1">
            <a:spLocks noGrp="1"/>
          </p:cNvSpPr>
          <p:nvPr/>
        </p:nvSpPr>
        <p:spPr bwMode="auto">
          <a:xfrm>
            <a:off x="2843213" y="63881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CA" sz="1200" smtClean="0"/>
              <a:t>Statistics Canada • Statistique Canada</a:t>
            </a:r>
            <a:endParaRPr lang="fr-CA" sz="1200"/>
          </a:p>
        </p:txBody>
      </p:sp>
      <p:sp>
        <p:nvSpPr>
          <p:cNvPr id="13316" name="Slide Number Placeholder 5"/>
          <p:cNvSpPr txBox="1">
            <a:spLocks noGrp="1"/>
          </p:cNvSpPr>
          <p:nvPr/>
        </p:nvSpPr>
        <p:spPr bwMode="auto">
          <a:xfrm>
            <a:off x="395288" y="6408738"/>
            <a:ext cx="1522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E467C9FC-A6C1-4BE2-8107-29ACBA440F0E}" type="slidenum">
              <a:rPr lang="fr-CA" sz="1200" smtClean="0"/>
              <a:pPr/>
              <a:t>7</a:t>
            </a:fld>
            <a:endParaRPr lang="fr-CA" sz="12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95288" y="404813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fr-CA" smtClean="0"/>
              <a:t>Thèmes et outils de gouvernance et de planification</a:t>
            </a:r>
            <a:endParaRPr lang="fr-CA" dirty="0" smtClean="0"/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5536" y="1207294"/>
            <a:ext cx="4032448" cy="503001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CA" sz="2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fr-CA" sz="2000" kern="1200" dirty="0" smtClean="0"/>
              <a:t>Planification stratégique intégrée</a:t>
            </a:r>
          </a:p>
          <a:p>
            <a:pPr>
              <a:lnSpc>
                <a:spcPct val="80000"/>
              </a:lnSpc>
              <a:defRPr/>
            </a:pPr>
            <a:endParaRPr lang="fr-CA" sz="1000" kern="1200" dirty="0" smtClean="0"/>
          </a:p>
          <a:p>
            <a:pPr>
              <a:lnSpc>
                <a:spcPct val="80000"/>
              </a:lnSpc>
              <a:defRPr/>
            </a:pPr>
            <a:r>
              <a:rPr lang="fr-CA" sz="2000" kern="1200" dirty="0" smtClean="0"/>
              <a:t>Gestion de projet</a:t>
            </a:r>
          </a:p>
          <a:p>
            <a:pPr>
              <a:lnSpc>
                <a:spcPct val="80000"/>
              </a:lnSpc>
              <a:defRPr/>
            </a:pPr>
            <a:endParaRPr lang="fr-CA" sz="1000" kern="1200" dirty="0" smtClean="0"/>
          </a:p>
          <a:p>
            <a:pPr>
              <a:lnSpc>
                <a:spcPct val="80000"/>
              </a:lnSpc>
              <a:defRPr/>
            </a:pPr>
            <a:r>
              <a:rPr lang="fr-CA" sz="2000" kern="1200" dirty="0" smtClean="0"/>
              <a:t>Gestion axée sur les résultats</a:t>
            </a:r>
          </a:p>
          <a:p>
            <a:pPr>
              <a:lnSpc>
                <a:spcPct val="80000"/>
              </a:lnSpc>
              <a:defRPr/>
            </a:pPr>
            <a:endParaRPr lang="fr-CA" sz="1000" kern="1200" dirty="0" smtClean="0"/>
          </a:p>
          <a:p>
            <a:pPr>
              <a:lnSpc>
                <a:spcPct val="80000"/>
              </a:lnSpc>
              <a:defRPr/>
            </a:pPr>
            <a:r>
              <a:rPr lang="fr-CA" sz="2000" kern="1200" dirty="0" smtClean="0"/>
              <a:t>Modèle d’architecture opérationnelle d’entreprise</a:t>
            </a:r>
          </a:p>
          <a:p>
            <a:pPr>
              <a:lnSpc>
                <a:spcPct val="80000"/>
              </a:lnSpc>
              <a:defRPr/>
            </a:pPr>
            <a:endParaRPr lang="fr-CA" sz="1000" kern="1200" dirty="0" smtClean="0"/>
          </a:p>
          <a:p>
            <a:pPr>
              <a:lnSpc>
                <a:spcPct val="80000"/>
              </a:lnSpc>
              <a:defRPr/>
            </a:pPr>
            <a:r>
              <a:rPr lang="fr-CA" sz="2000" kern="1200" dirty="0" smtClean="0"/>
              <a:t>Gestion des RH (</a:t>
            </a:r>
            <a:r>
              <a:rPr lang="fr-CA" sz="2000" dirty="0" smtClean="0"/>
              <a:t>Recrutement, Développement, Mobilité, Environnement de travail positif)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defRPr/>
            </a:pPr>
            <a:endParaRPr lang="fr-CA" sz="1000" dirty="0" smtClean="0"/>
          </a:p>
          <a:p>
            <a:pPr>
              <a:lnSpc>
                <a:spcPct val="80000"/>
              </a:lnSpc>
              <a:defRPr/>
            </a:pPr>
            <a:r>
              <a:rPr lang="fr-CA" sz="2000" kern="1200" dirty="0" smtClean="0"/>
              <a:t>Évaluation de programme, Audit et gestion financière</a:t>
            </a:r>
          </a:p>
          <a:p>
            <a:pPr>
              <a:lnSpc>
                <a:spcPct val="80000"/>
              </a:lnSpc>
              <a:defRPr/>
            </a:pPr>
            <a:endParaRPr lang="fr-CA" sz="1000" dirty="0" smtClean="0"/>
          </a:p>
          <a:p>
            <a:pPr>
              <a:lnSpc>
                <a:spcPct val="80000"/>
              </a:lnSpc>
              <a:defRPr/>
            </a:pPr>
            <a:r>
              <a:rPr lang="fr-CA" sz="2000" kern="1200" dirty="0" smtClean="0"/>
              <a:t>Technologie de l’information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Char char="•"/>
              <a:defRPr/>
            </a:pPr>
            <a:endParaRPr lang="fr-CA" sz="1000" dirty="0" smtClean="0"/>
          </a:p>
          <a:p>
            <a:pPr>
              <a:lnSpc>
                <a:spcPct val="80000"/>
              </a:lnSpc>
              <a:defRPr/>
            </a:pPr>
            <a:endParaRPr lang="fr-CA" sz="1000" kern="1200" dirty="0" smtClean="0"/>
          </a:p>
          <a:p>
            <a:pPr>
              <a:lnSpc>
                <a:spcPct val="80000"/>
              </a:lnSpc>
              <a:defRPr/>
            </a:pPr>
            <a:endParaRPr lang="fr-CA" sz="2000" kern="1200" dirty="0" smtClean="0"/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fr-CA" sz="1800" b="1" dirty="0" smtClean="0"/>
              <a:t>…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Char char="•"/>
              <a:defRPr/>
            </a:pPr>
            <a:endParaRPr lang="fr-CA" sz="1800" b="1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fr-CA" sz="1800" b="1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499992" y="1124744"/>
            <a:ext cx="4186808" cy="45259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fr-CA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lvl="1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fr-CA" sz="2000" dirty="0" smtClean="0"/>
              <a:t>Collaboration  avec la communauté des utilisateurs</a:t>
            </a:r>
          </a:p>
          <a:p>
            <a:pPr marL="342900" lvl="1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fr-CA" sz="1000" dirty="0" smtClean="0"/>
          </a:p>
          <a:p>
            <a:pPr marL="342900" lvl="1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fr-CA" sz="2000" dirty="0" smtClean="0"/>
              <a:t>Gestion de l’assurance de la qualité</a:t>
            </a:r>
          </a:p>
          <a:p>
            <a:pPr marL="342900" lvl="1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fr-CA" sz="1000" dirty="0" smtClean="0"/>
          </a:p>
          <a:p>
            <a:pPr marL="342900" marR="0" lvl="1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fr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Confidentialité des données – Politique et pratiques</a:t>
            </a:r>
          </a:p>
          <a:p>
            <a:pPr marL="342900" marR="0" lvl="1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fr-CA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fr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Relation avec les répondants</a:t>
            </a:r>
          </a:p>
          <a:p>
            <a:pPr marL="342900" marR="0" lvl="1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fr-CA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fr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Acquisition et utilisation des données administratives</a:t>
            </a:r>
          </a:p>
          <a:p>
            <a:pPr marL="342900" marR="0" lvl="1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fr-CA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fr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Statistiques et le Genre</a:t>
            </a:r>
          </a:p>
          <a:p>
            <a:pPr marL="342900" marR="0" lvl="1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fr-CA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fr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Communication </a:t>
            </a:r>
            <a:r>
              <a:rPr lang="fr-CA" sz="2000" dirty="0" smtClean="0">
                <a:latin typeface="+mn-lt"/>
              </a:rPr>
              <a:t>et </a:t>
            </a:r>
            <a:r>
              <a:rPr kumimoji="0" lang="fr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Diffusion</a:t>
            </a:r>
          </a:p>
          <a:p>
            <a:pPr marL="342900" marR="0" lvl="1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endParaRPr lang="fr-CA" sz="1000" dirty="0" smtClean="0">
              <a:latin typeface="+mn-lt"/>
            </a:endParaRPr>
          </a:p>
          <a:p>
            <a:pPr marL="342900" marR="0" lvl="1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fr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Accès aux micro-données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fr-CA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fr-CA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fr-CA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 txBox="1">
            <a:spLocks noGrp="1"/>
          </p:cNvSpPr>
          <p:nvPr/>
        </p:nvSpPr>
        <p:spPr bwMode="auto">
          <a:xfrm>
            <a:off x="6588125" y="6380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8F6D990-B4EE-494D-8A50-75FEC023EBC8}" type="datetime1">
              <a:rPr lang="en-CA" sz="1200"/>
              <a:pPr algn="r"/>
              <a:t>03/12/2014</a:t>
            </a:fld>
            <a:endParaRPr lang="en-CA" sz="1200"/>
          </a:p>
        </p:txBody>
      </p:sp>
      <p:sp>
        <p:nvSpPr>
          <p:cNvPr id="9219" name="Footer Placeholder 4"/>
          <p:cNvSpPr txBox="1">
            <a:spLocks noGrp="1"/>
          </p:cNvSpPr>
          <p:nvPr/>
        </p:nvSpPr>
        <p:spPr bwMode="auto">
          <a:xfrm>
            <a:off x="2843213" y="63881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1200"/>
              <a:t>Statistics Canada • Statistique Canada</a:t>
            </a:r>
          </a:p>
        </p:txBody>
      </p:sp>
      <p:sp>
        <p:nvSpPr>
          <p:cNvPr id="9220" name="Slide Number Placeholder 5"/>
          <p:cNvSpPr txBox="1">
            <a:spLocks noGrp="1"/>
          </p:cNvSpPr>
          <p:nvPr/>
        </p:nvSpPr>
        <p:spPr bwMode="auto">
          <a:xfrm>
            <a:off x="395288" y="6408738"/>
            <a:ext cx="1522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383D2938-33B5-4CB4-9C69-CEF889D810C4}" type="slidenum">
              <a:rPr lang="en-CA" sz="1200"/>
              <a:pPr/>
              <a:t>8</a:t>
            </a:fld>
            <a:endParaRPr lang="en-CA" sz="12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476250"/>
            <a:ext cx="8229600" cy="941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CA" dirty="0" smtClean="0"/>
              <a:t>Structure du programme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611560" y="1441132"/>
            <a:ext cx="8137525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A" sz="2400" dirty="0" smtClean="0"/>
              <a:t>Pour renforcer les capacités de gestion de l’INS des pays participants, le programme comporte quatre phases : </a:t>
            </a:r>
          </a:p>
          <a:p>
            <a:endParaRPr lang="fr-CA" sz="2400" dirty="0" smtClean="0"/>
          </a:p>
          <a:p>
            <a:pPr>
              <a:buFont typeface="Arial Black" pitchFamily="34" charset="0"/>
              <a:buAutoNum type="arabicPeriod"/>
            </a:pPr>
            <a:r>
              <a:rPr lang="fr-CA" sz="2000" dirty="0" smtClean="0"/>
              <a:t>L’identification  des priorités en matière de pratique de gestion par les pays sélectionnés</a:t>
            </a:r>
          </a:p>
          <a:p>
            <a:pPr>
              <a:buFont typeface="Arial Black" pitchFamily="34" charset="0"/>
              <a:buAutoNum type="arabicPeriod"/>
            </a:pPr>
            <a:endParaRPr lang="fr-CA" sz="2000" dirty="0" smtClean="0"/>
          </a:p>
          <a:p>
            <a:pPr>
              <a:buFont typeface="Arial Black" pitchFamily="34" charset="0"/>
              <a:buAutoNum type="arabicPeriod"/>
            </a:pPr>
            <a:r>
              <a:rPr lang="fr-CA" sz="2000" dirty="0" smtClean="0"/>
              <a:t> Un séminaire d’une semaine et demi  à Ottawa afin de favoriser le partage des connaissances et  une expérience d'apprentissage mutuel</a:t>
            </a:r>
          </a:p>
          <a:p>
            <a:pPr>
              <a:buFont typeface="Arial Black" pitchFamily="34" charset="0"/>
              <a:buAutoNum type="arabicPeriod"/>
            </a:pPr>
            <a:endParaRPr lang="fr-CA" sz="2000" dirty="0" smtClean="0"/>
          </a:p>
          <a:p>
            <a:pPr>
              <a:buFont typeface="Arial Black" pitchFamily="34" charset="0"/>
              <a:buAutoNum type="arabicPeriod"/>
            </a:pPr>
            <a:r>
              <a:rPr lang="fr-CA" sz="2000" dirty="0" smtClean="0"/>
              <a:t>Une phase de suivi où les participants développent un document stratégique et où Statistique Canada surveillera la mise en œuvre de plans d'action spécifiques sur une période de deux ans</a:t>
            </a:r>
          </a:p>
          <a:p>
            <a:pPr>
              <a:buFont typeface="Arial Black" pitchFamily="34" charset="0"/>
              <a:buAutoNum type="arabicPeriod"/>
            </a:pPr>
            <a:endParaRPr lang="fr-CA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 txBox="1">
            <a:spLocks noGrp="1"/>
          </p:cNvSpPr>
          <p:nvPr/>
        </p:nvSpPr>
        <p:spPr bwMode="auto">
          <a:xfrm>
            <a:off x="6588125" y="6380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8F6D990-B4EE-494D-8A50-75FEC023EBC8}" type="datetime1">
              <a:rPr lang="en-CA" sz="1200"/>
              <a:pPr algn="r"/>
              <a:t>03/12/2014</a:t>
            </a:fld>
            <a:endParaRPr lang="en-CA" sz="1200"/>
          </a:p>
        </p:txBody>
      </p:sp>
      <p:sp>
        <p:nvSpPr>
          <p:cNvPr id="9219" name="Footer Placeholder 4"/>
          <p:cNvSpPr txBox="1">
            <a:spLocks noGrp="1"/>
          </p:cNvSpPr>
          <p:nvPr/>
        </p:nvSpPr>
        <p:spPr bwMode="auto">
          <a:xfrm>
            <a:off x="2843213" y="63881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1200"/>
              <a:t>Statistics Canada • Statistique Canada</a:t>
            </a:r>
          </a:p>
        </p:txBody>
      </p:sp>
      <p:sp>
        <p:nvSpPr>
          <p:cNvPr id="9220" name="Slide Number Placeholder 5"/>
          <p:cNvSpPr txBox="1">
            <a:spLocks noGrp="1"/>
          </p:cNvSpPr>
          <p:nvPr/>
        </p:nvSpPr>
        <p:spPr bwMode="auto">
          <a:xfrm>
            <a:off x="395288" y="6408738"/>
            <a:ext cx="1522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383D2938-33B5-4CB4-9C69-CEF889D810C4}" type="slidenum">
              <a:rPr lang="en-CA" sz="1200"/>
              <a:pPr/>
              <a:t>9</a:t>
            </a:fld>
            <a:endParaRPr lang="en-CA" sz="12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476250"/>
            <a:ext cx="8229600" cy="941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CA" dirty="0" smtClean="0"/>
              <a:t>Structure du programme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611560" y="1441132"/>
            <a:ext cx="8137525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CA" sz="2400" dirty="0" smtClean="0"/>
              <a:t>Pour renforcer les capacités de gestion de l’INS des pays participants, le programme comporte quatre phases : </a:t>
            </a:r>
          </a:p>
          <a:p>
            <a:endParaRPr lang="fr-CA" sz="2400" dirty="0" smtClean="0"/>
          </a:p>
          <a:p>
            <a:pPr>
              <a:buFont typeface="Arial Black" pitchFamily="34" charset="0"/>
              <a:buAutoNum type="arabicPeriod"/>
            </a:pPr>
            <a:r>
              <a:rPr lang="fr-CA" sz="2000" dirty="0" smtClean="0"/>
              <a:t>L’identification  des priorités en matière de pratique de gestion par les pays sélectionnés</a:t>
            </a:r>
          </a:p>
          <a:p>
            <a:pPr>
              <a:buFont typeface="Arial Black" pitchFamily="34" charset="0"/>
              <a:buAutoNum type="arabicPeriod"/>
            </a:pPr>
            <a:endParaRPr lang="fr-CA" sz="2000" dirty="0" smtClean="0"/>
          </a:p>
          <a:p>
            <a:pPr>
              <a:buFont typeface="Arial Black" pitchFamily="34" charset="0"/>
              <a:buAutoNum type="arabicPeriod"/>
            </a:pPr>
            <a:r>
              <a:rPr lang="fr-CA" sz="2000" dirty="0" smtClean="0"/>
              <a:t> Un séminaire d’une semaine et demi  à Ottawa afin de favoriser le partage des connaissances et  une expérience d'apprentissage mutuel</a:t>
            </a:r>
          </a:p>
          <a:p>
            <a:pPr>
              <a:buFont typeface="Arial Black" pitchFamily="34" charset="0"/>
              <a:buAutoNum type="arabicPeriod"/>
            </a:pPr>
            <a:endParaRPr lang="fr-CA" sz="2000" dirty="0" smtClean="0"/>
          </a:p>
          <a:p>
            <a:pPr>
              <a:buFont typeface="Arial Black" pitchFamily="34" charset="0"/>
              <a:buAutoNum type="arabicPeriod"/>
            </a:pPr>
            <a:r>
              <a:rPr lang="fr-CA" sz="2000" dirty="0" smtClean="0"/>
              <a:t>Une phase de suivi où les participants développent un document stratégique et où Statistique Canada surveillera la mise en œuvre de plans d'action spécifiques sur une période de deux ans</a:t>
            </a:r>
          </a:p>
          <a:p>
            <a:pPr>
              <a:buFont typeface="Arial Black" pitchFamily="34" charset="0"/>
              <a:buAutoNum type="arabicPeriod"/>
            </a:pPr>
            <a:endParaRPr lang="fr-CA" sz="2000" dirty="0" smtClean="0"/>
          </a:p>
          <a:p>
            <a:pPr>
              <a:buFont typeface="Arial Black" pitchFamily="34" charset="0"/>
              <a:buAutoNum type="arabicPeriod"/>
            </a:pPr>
            <a:r>
              <a:rPr lang="fr-CA" sz="2000" dirty="0" smtClean="0"/>
              <a:t>Partage des leçons apprises</a:t>
            </a:r>
          </a:p>
          <a:p>
            <a:pPr>
              <a:spcBef>
                <a:spcPct val="50000"/>
              </a:spcBef>
            </a:pPr>
            <a:endParaRPr lang="fr-CA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DISS-DIFF-Eng Template</Template>
  <TotalTime>1400</TotalTime>
  <Words>878</Words>
  <Application>Microsoft Office PowerPoint</Application>
  <PresentationFormat>On-screen Show (4:3)</PresentationFormat>
  <Paragraphs>188</Paragraphs>
  <Slides>14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Slide 1</vt:lpstr>
      <vt:lpstr>Aperçu</vt:lpstr>
      <vt:lpstr>Contexte</vt:lpstr>
      <vt:lpstr>Objectif du programme</vt:lpstr>
      <vt:lpstr>Structure du programme</vt:lpstr>
      <vt:lpstr>Structure du programme</vt:lpstr>
      <vt:lpstr>Thèmes et outils de gouvernance et de planification</vt:lpstr>
      <vt:lpstr>Structure du programme</vt:lpstr>
      <vt:lpstr>Structure du programme</vt:lpstr>
      <vt:lpstr>Progrès à ce jour</vt:lpstr>
      <vt:lpstr>Leçons apprises</vt:lpstr>
      <vt:lpstr>Activités à venir</vt:lpstr>
      <vt:lpstr>Activités à venir (suite)</vt:lpstr>
      <vt:lpstr> </vt:lpstr>
    </vt:vector>
  </TitlesOfParts>
  <Company>STC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bizival</cp:lastModifiedBy>
  <cp:revision>137</cp:revision>
  <dcterms:created xsi:type="dcterms:W3CDTF">2008-07-17T14:58:13Z</dcterms:created>
  <dcterms:modified xsi:type="dcterms:W3CDTF">2014-12-03T13:58:51Z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765748651</vt:i4>
  </property>
  <property fmtid="{D5CDD505-2E9C-101B-9397-08002B2CF9AE}" pid="3" name="_NewReviewCycle">
    <vt:lpwstr/>
  </property>
  <property fmtid="{D5CDD505-2E9C-101B-9397-08002B2CF9AE}" pid="4" name="_EmailSubject">
    <vt:lpwstr>FASDEV, 8-12 December, Tunis-Partner Presentation</vt:lpwstr>
  </property>
  <property fmtid="{D5CDD505-2E9C-101B-9397-08002B2CF9AE}" pid="5" name="_AuthorEmail">
    <vt:lpwstr>Valerie.Bizier@a.statcan.gc.ca</vt:lpwstr>
  </property>
  <property fmtid="{D5CDD505-2E9C-101B-9397-08002B2CF9AE}" pid="6" name="_AuthorEmailDisplayName">
    <vt:lpwstr>Bizier, Valérie - ICD/DDLCI</vt:lpwstr>
  </property>
  <property fmtid="{D5CDD505-2E9C-101B-9397-08002B2CF9AE}" pid="7" name="_PreviousAdHocReviewCycleID">
    <vt:i4>628888196</vt:i4>
  </property>
</Properties>
</file>