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7" r:id="rId2"/>
    <p:sldId id="276" r:id="rId3"/>
    <p:sldId id="277" r:id="rId4"/>
    <p:sldId id="263" r:id="rId5"/>
    <p:sldId id="278" r:id="rId6"/>
    <p:sldId id="284" r:id="rId7"/>
    <p:sldId id="282" r:id="rId8"/>
    <p:sldId id="285" r:id="rId9"/>
    <p:sldId id="286" r:id="rId10"/>
    <p:sldId id="275" r:id="rId11"/>
    <p:sldId id="279" r:id="rId12"/>
    <p:sldId id="280" r:id="rId13"/>
    <p:sldId id="283" r:id="rId14"/>
    <p:sldId id="281" r:id="rId15"/>
  </p:sldIdLst>
  <p:sldSz cx="9144000" cy="6858000" type="screen4x3"/>
  <p:notesSz cx="6858000" cy="9296400"/>
  <p:defaultTextStyle>
    <a:defPPr>
      <a:defRPr lang="en-CA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A9BDE"/>
    <a:srgbClr val="003366"/>
    <a:srgbClr val="3677D3"/>
    <a:srgbClr val="FFFFFF"/>
    <a:srgbClr val="DFE9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3062" autoAdjust="0"/>
  </p:normalViewPr>
  <p:slideViewPr>
    <p:cSldViewPr>
      <p:cViewPr varScale="1">
        <p:scale>
          <a:sx n="53" d="100"/>
          <a:sy n="53" d="100"/>
        </p:scale>
        <p:origin x="-9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5279" y="0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/>
          <a:lstStyle>
            <a:lvl1pPr algn="r">
              <a:defRPr sz="1200"/>
            </a:lvl1pPr>
          </a:lstStyle>
          <a:p>
            <a:pPr>
              <a:defRPr/>
            </a:pPr>
            <a:fld id="{6402AF69-6E8F-450F-9CBC-4D7D1D1D6043}" type="datetimeFigureOut">
              <a:rPr lang="en-CA"/>
              <a:pPr>
                <a:defRPr/>
              </a:pPr>
              <a:t>03/12/2014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39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5279" y="8830639"/>
            <a:ext cx="2971185" cy="464193"/>
          </a:xfrm>
          <a:prstGeom prst="rect">
            <a:avLst/>
          </a:prstGeom>
        </p:spPr>
        <p:txBody>
          <a:bodyPr vert="horz" lIns="89538" tIns="44769" rIns="89538" bIns="44769" rtlCol="0" anchor="b"/>
          <a:lstStyle>
            <a:lvl1pPr algn="r">
              <a:defRPr sz="1200"/>
            </a:lvl1pPr>
          </a:lstStyle>
          <a:p>
            <a:pPr>
              <a:defRPr/>
            </a:pPr>
            <a:fld id="{01B61CF0-4015-4322-A3F4-B017C0D0C21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defTabSz="92336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5279" y="0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>
            <a:lvl1pPr algn="r" defTabSz="92336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186" y="4416104"/>
            <a:ext cx="5487629" cy="4182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noProof="0" smtClean="0"/>
              <a:t>Click to edit Master text styles</a:t>
            </a:r>
          </a:p>
          <a:p>
            <a:pPr lvl="1"/>
            <a:r>
              <a:rPr lang="en-CA" noProof="0" smtClean="0"/>
              <a:t>Second level</a:t>
            </a:r>
          </a:p>
          <a:p>
            <a:pPr lvl="2"/>
            <a:r>
              <a:rPr lang="en-CA" noProof="0" smtClean="0"/>
              <a:t>Third level</a:t>
            </a:r>
          </a:p>
          <a:p>
            <a:pPr lvl="3"/>
            <a:r>
              <a:rPr lang="en-CA" noProof="0" smtClean="0"/>
              <a:t>Fourth level</a:t>
            </a:r>
          </a:p>
          <a:p>
            <a:pPr lvl="4"/>
            <a:r>
              <a:rPr lang="en-CA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0639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defTabSz="923361">
              <a:defRPr sz="1200"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5279" y="8830639"/>
            <a:ext cx="2971185" cy="4641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4" tIns="46153" rIns="92304" bIns="46153" numCol="1" anchor="b" anchorCtr="0" compatLnSpc="1">
            <a:prstTxWarp prst="textNoShape">
              <a:avLst/>
            </a:prstTxWarp>
          </a:bodyPr>
          <a:lstStyle>
            <a:lvl1pPr algn="r" defTabSz="923361">
              <a:defRPr sz="1200"/>
            </a:lvl1pPr>
          </a:lstStyle>
          <a:p>
            <a:pPr>
              <a:defRPr/>
            </a:pPr>
            <a:fld id="{37861778-B8BC-48EB-A8F3-AF08CD7882EF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861778-B8BC-48EB-A8F3-AF08CD7882EF}" type="slidenum">
              <a:rPr lang="en-CA" smtClean="0"/>
              <a:pPr>
                <a:defRPr/>
              </a:pPr>
              <a:t>10</a:t>
            </a:fld>
            <a:endParaRPr lang="en-C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8692C1-3B10-4BB6-9833-C68D7230B22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7AA739-02A8-4525-BADC-E68E97AF9E1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DB2339-8586-46B4-8EB5-2E573D007B87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CEC225-DAC3-4B3B-AD11-77444A43032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00AAC-3CEA-4289-B7AC-2CB194190E3C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3A839-2405-4262-BC3A-E166B16AADE2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476A32-C85B-499A-A734-B744DC88152D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FD290-A8FF-4F5A-B98C-71F064645664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FDC69E-67D6-4978-B155-7375DE89FA9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742EA0-AE54-4412-A749-0C37881599C3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CAE0D7-2B21-45AB-AF58-BD2BE5EF2D59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pPr>
              <a:defRPr/>
            </a:pPr>
            <a:r>
              <a:rPr lang="en-CA"/>
              <a:t>Statistics Canada • Statistique Canada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fld id="{88BB1571-CCA9-46B8-A88D-D714F0A77166}" type="slidenum">
              <a:rPr lang="en-CA"/>
              <a:pPr>
                <a:defRPr/>
              </a:pPr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accent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hyperlink" Target="mailto:Valerie.Bizier@statcan.gc.ca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5"/>
          <p:cNvSpPr txBox="1">
            <a:spLocks noChangeArrowheads="1"/>
          </p:cNvSpPr>
          <p:nvPr/>
        </p:nvSpPr>
        <p:spPr bwMode="auto">
          <a:xfrm>
            <a:off x="1692275" y="1844675"/>
            <a:ext cx="597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fr-CA"/>
          </a:p>
        </p:txBody>
      </p:sp>
      <p:sp>
        <p:nvSpPr>
          <p:cNvPr id="2051" name="Text Box 6"/>
          <p:cNvSpPr txBox="1">
            <a:spLocks noChangeArrowheads="1"/>
          </p:cNvSpPr>
          <p:nvPr/>
        </p:nvSpPr>
        <p:spPr bwMode="auto">
          <a:xfrm>
            <a:off x="179512" y="1766426"/>
            <a:ext cx="8784976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CA" sz="4400" dirty="0" smtClean="0">
                <a:solidFill>
                  <a:schemeClr val="bg1"/>
                </a:solidFill>
                <a:latin typeface="Arial Black" pitchFamily="34" charset="0"/>
              </a:rPr>
              <a:t>The International statistical fellowship program (ISFP)</a:t>
            </a:r>
            <a:endParaRPr lang="en-CA" sz="4400" dirty="0">
              <a:solidFill>
                <a:schemeClr val="bg1"/>
              </a:solidFill>
              <a:latin typeface="Arial Black" pitchFamily="34" charset="0"/>
            </a:endParaRPr>
          </a:p>
        </p:txBody>
      </p:sp>
      <p:sp>
        <p:nvSpPr>
          <p:cNvPr id="2052" name="Text Box 7"/>
          <p:cNvSpPr txBox="1">
            <a:spLocks noChangeArrowheads="1"/>
          </p:cNvSpPr>
          <p:nvPr/>
        </p:nvSpPr>
        <p:spPr bwMode="auto">
          <a:xfrm>
            <a:off x="684213" y="3750131"/>
            <a:ext cx="79930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 sz="2400" dirty="0" smtClean="0">
                <a:solidFill>
                  <a:schemeClr val="accent2"/>
                </a:solidFill>
                <a:latin typeface="+mj-lt"/>
              </a:rPr>
              <a:t>Sixth meeting of the Forum on African Statistical Development (FASDEV-VI)</a:t>
            </a:r>
            <a:endParaRPr lang="en-CA" sz="2400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2053" name="Text Box 7"/>
          <p:cNvSpPr txBox="1">
            <a:spLocks noChangeArrowheads="1"/>
          </p:cNvSpPr>
          <p:nvPr/>
        </p:nvSpPr>
        <p:spPr bwMode="auto">
          <a:xfrm>
            <a:off x="827088" y="4830251"/>
            <a:ext cx="799306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000" b="1" dirty="0" smtClean="0"/>
              <a:t>Valerie Bizier, Program manager</a:t>
            </a:r>
            <a:endParaRPr lang="en-CA" sz="2000" b="1" dirty="0"/>
          </a:p>
          <a:p>
            <a:pPr algn="ctr"/>
            <a:r>
              <a:rPr lang="en-CA" sz="2000" dirty="0"/>
              <a:t>International Cooperation </a:t>
            </a:r>
            <a:r>
              <a:rPr lang="en-CA" sz="2000" dirty="0" smtClean="0"/>
              <a:t>Division, Statistics Canada</a:t>
            </a:r>
            <a:endParaRPr lang="en-CA" sz="20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CA" smtClean="0"/>
              <a:t>08/12/2014</a:t>
            </a:r>
          </a:p>
        </p:txBody>
      </p:sp>
      <p:sp>
        <p:nvSpPr>
          <p:cNvPr id="1229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1229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744015-C2DE-4099-A4BB-68B98DFB0B54}" type="slidenum">
              <a:rPr lang="en-CA" smtClean="0"/>
              <a:pPr/>
              <a:t>10</a:t>
            </a:fld>
            <a:endParaRPr lang="en-CA" smtClean="0"/>
          </a:p>
        </p:txBody>
      </p:sp>
      <p:sp>
        <p:nvSpPr>
          <p:cNvPr id="12293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471835"/>
            <a:ext cx="8302377" cy="940941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Progress-to-date</a:t>
            </a:r>
          </a:p>
        </p:txBody>
      </p:sp>
      <p:sp>
        <p:nvSpPr>
          <p:cNvPr id="1229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11 seminars in three years (close to 100 senior officials from 45 NSOs and 13 senior officials from 5 regional organizations)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30 strategic papers received with 20 of them in the process of being implemented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Many follow-up missions providing additional hands-on training</a:t>
            </a:r>
          </a:p>
          <a:p>
            <a:pPr eaLnBrk="1" hangingPunct="1"/>
            <a:endParaRPr lang="en-US" sz="1000" dirty="0" smtClean="0"/>
          </a:p>
          <a:p>
            <a:pPr eaLnBrk="1" hangingPunct="1"/>
            <a:r>
              <a:rPr lang="en-US" dirty="0" smtClean="0"/>
              <a:t>Modules transfer to AFRISTAT</a:t>
            </a:r>
          </a:p>
          <a:p>
            <a:pPr eaLnBrk="1" hangingPunct="1"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11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Lessons learned 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395536" y="1436578"/>
            <a:ext cx="8748464" cy="43858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en-CA" sz="3100" dirty="0" smtClean="0"/>
              <a:t>Most problematic/challenging governance themes: 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Coordination of the National Statistical System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Integrated strategic planning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Capacity to respond to new demands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Project management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Human resources management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Quality management</a:t>
            </a:r>
          </a:p>
          <a:p>
            <a:pPr>
              <a:spcBef>
                <a:spcPts val="0"/>
              </a:spcBef>
              <a:buFontTx/>
              <a:buChar char="-"/>
            </a:pPr>
            <a:r>
              <a:rPr lang="en-CA" sz="3100" dirty="0" smtClean="0"/>
              <a:t> Communication and Dissemination</a:t>
            </a:r>
            <a:endParaRPr lang="en-CA" sz="31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11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12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Upcoming activities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536" y="1580594"/>
            <a:ext cx="8353177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CA" sz="3200" dirty="0" smtClean="0"/>
              <a:t> Finalize implementation of ISFP projects</a:t>
            </a:r>
          </a:p>
          <a:p>
            <a:r>
              <a:rPr lang="en-CA" sz="1300" dirty="0" smtClean="0"/>
              <a:t/>
            </a:r>
            <a:br>
              <a:rPr lang="en-CA" sz="1300" dirty="0" smtClean="0"/>
            </a:br>
            <a:r>
              <a:rPr lang="en-CA" sz="3200" dirty="0" smtClean="0"/>
              <a:t>- Ensure the sustainability of the program by transferring training modules and documenting best practices</a:t>
            </a:r>
          </a:p>
          <a:p>
            <a:pPr lvl="1">
              <a:buFont typeface="Arial" pitchFamily="34" charset="0"/>
              <a:buChar char="•"/>
            </a:pPr>
            <a:r>
              <a:rPr lang="en-CA" sz="3200" dirty="0" smtClean="0"/>
              <a:t> </a:t>
            </a:r>
            <a:r>
              <a:rPr lang="en-CA" sz="2800" dirty="0" smtClean="0"/>
              <a:t>Joint-training with AFRISTAT on integrated strategic planning and its tools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 Compendium on best managerial practices</a:t>
            </a:r>
          </a:p>
          <a:p>
            <a:pPr lvl="1">
              <a:buFont typeface="Arial" pitchFamily="34" charset="0"/>
              <a:buChar char="•"/>
            </a:pPr>
            <a:r>
              <a:rPr lang="en-CA" sz="2800" dirty="0" smtClean="0"/>
              <a:t> Other joint-training opportunities?</a:t>
            </a:r>
          </a:p>
          <a:p>
            <a:r>
              <a:rPr lang="en-CA" sz="1300" dirty="0" smtClean="0"/>
              <a:t/>
            </a:r>
            <a:br>
              <a:rPr lang="en-CA" sz="1300" dirty="0" smtClean="0"/>
            </a:br>
            <a:endParaRPr lang="en-CA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12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13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Upcoming activities </a:t>
            </a:r>
            <a:r>
              <a:rPr lang="en-CA" sz="2000" dirty="0" smtClean="0"/>
              <a:t>(continued)</a:t>
            </a: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395536" y="1580594"/>
            <a:ext cx="8353177" cy="275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1300" dirty="0" smtClean="0"/>
              <a:t/>
            </a:r>
            <a:br>
              <a:rPr lang="en-CA" sz="1300" dirty="0" smtClean="0"/>
            </a:br>
            <a:r>
              <a:rPr lang="en-CA" sz="3200" dirty="0" smtClean="0"/>
              <a:t>- Plan the African symposium that will allow ISFP countries to share experiences, lessons learned and achievements with the whole African statistical community</a:t>
            </a:r>
          </a:p>
          <a:p>
            <a:endParaRPr lang="en-CA" sz="32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13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CE0BBE85-F977-4040-9A2D-8B99655B4A06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23555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23556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45A7B7D5-A637-480C-949C-51C636C862EA}" type="slidenum">
              <a:rPr lang="en-CA" sz="1200"/>
              <a:pPr/>
              <a:t>14</a:t>
            </a:fld>
            <a:endParaRPr lang="en-CA" sz="1200"/>
          </a:p>
        </p:txBody>
      </p:sp>
      <p:sp>
        <p:nvSpPr>
          <p:cNvPr id="2355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68313" y="549275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CA" smtClean="0"/>
              <a:t> </a:t>
            </a:r>
            <a:endParaRPr lang="en-CA" sz="2400" smtClean="0"/>
          </a:p>
        </p:txBody>
      </p:sp>
      <p:sp>
        <p:nvSpPr>
          <p:cNvPr id="23558" name="Text Box 6"/>
          <p:cNvSpPr txBox="1">
            <a:spLocks noChangeArrowheads="1"/>
          </p:cNvSpPr>
          <p:nvPr/>
        </p:nvSpPr>
        <p:spPr bwMode="auto">
          <a:xfrm>
            <a:off x="755650" y="692150"/>
            <a:ext cx="7632700" cy="931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CA" sz="2800">
                <a:solidFill>
                  <a:schemeClr val="accent2"/>
                </a:solidFill>
                <a:latin typeface="Arial Black" pitchFamily="34" charset="0"/>
              </a:rPr>
              <a:t>THANK YOU – MERCI</a:t>
            </a:r>
            <a:r>
              <a:rPr lang="en-CA"/>
              <a:t> </a:t>
            </a:r>
          </a:p>
          <a:p>
            <a:pPr>
              <a:spcBef>
                <a:spcPct val="50000"/>
              </a:spcBef>
            </a:pPr>
            <a:endParaRPr lang="en-CA"/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900113" y="1628775"/>
            <a:ext cx="741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/>
          </a:p>
        </p:txBody>
      </p:sp>
      <p:pic>
        <p:nvPicPr>
          <p:cNvPr id="23560" name="Picture 8" descr="ISFP-PIGOS  Final Graphic+Eng Leading (Hi Rez JPG)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088" y="1989138"/>
            <a:ext cx="2622550" cy="351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61" name="Text Box 9"/>
          <p:cNvSpPr txBox="1">
            <a:spLocks noChangeArrowheads="1"/>
          </p:cNvSpPr>
          <p:nvPr/>
        </p:nvSpPr>
        <p:spPr bwMode="auto">
          <a:xfrm>
            <a:off x="4140200" y="1989138"/>
            <a:ext cx="4608513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400" dirty="0" err="1" smtClean="0"/>
              <a:t>Valérie</a:t>
            </a:r>
            <a:r>
              <a:rPr lang="en-CA" sz="2400" dirty="0" smtClean="0"/>
              <a:t> </a:t>
            </a:r>
            <a:r>
              <a:rPr lang="en-CA" sz="2400" dirty="0" err="1" smtClean="0"/>
              <a:t>Bizier</a:t>
            </a:r>
            <a:endParaRPr lang="en-CA" sz="2400" dirty="0"/>
          </a:p>
          <a:p>
            <a:pPr>
              <a:spcBef>
                <a:spcPct val="50000"/>
              </a:spcBef>
            </a:pPr>
            <a:r>
              <a:rPr lang="en-CA" sz="2000" dirty="0" smtClean="0"/>
              <a:t>Program manager,</a:t>
            </a:r>
          </a:p>
          <a:p>
            <a:pPr>
              <a:spcBef>
                <a:spcPct val="50000"/>
              </a:spcBef>
            </a:pPr>
            <a:r>
              <a:rPr lang="en-CA" sz="2000" dirty="0" smtClean="0"/>
              <a:t>International </a:t>
            </a:r>
            <a:r>
              <a:rPr lang="en-CA" sz="2000" dirty="0"/>
              <a:t>Cooperation </a:t>
            </a:r>
            <a:r>
              <a:rPr lang="en-CA" sz="2000" dirty="0" smtClean="0"/>
              <a:t>Division</a:t>
            </a:r>
          </a:p>
          <a:p>
            <a:pPr>
              <a:spcBef>
                <a:spcPct val="50000"/>
              </a:spcBef>
            </a:pPr>
            <a:r>
              <a:rPr lang="en-CA" sz="2000" dirty="0" smtClean="0"/>
              <a:t>Statistics </a:t>
            </a:r>
            <a:r>
              <a:rPr lang="en-CA" sz="2000" dirty="0"/>
              <a:t>Canada</a:t>
            </a:r>
          </a:p>
          <a:p>
            <a:pPr>
              <a:spcBef>
                <a:spcPct val="50000"/>
              </a:spcBef>
            </a:pPr>
            <a:r>
              <a:rPr lang="en-CA" dirty="0" smtClean="0">
                <a:hlinkClick r:id="rId4"/>
              </a:rPr>
              <a:t>Valerie.Bizier@statcan.gc.ca</a:t>
            </a:r>
            <a:endParaRPr lang="en-CA" dirty="0" smtClean="0"/>
          </a:p>
          <a:p>
            <a:pPr>
              <a:spcBef>
                <a:spcPct val="50000"/>
              </a:spcBef>
            </a:pPr>
            <a:endParaRPr lang="en-CA" dirty="0"/>
          </a:p>
        </p:txBody>
      </p:sp>
      <p:sp>
        <p:nvSpPr>
          <p:cNvPr id="23562" name="Text Box 10"/>
          <p:cNvSpPr txBox="1">
            <a:spLocks noChangeArrowheads="1"/>
          </p:cNvSpPr>
          <p:nvPr/>
        </p:nvSpPr>
        <p:spPr bwMode="auto">
          <a:xfrm>
            <a:off x="395288" y="5734050"/>
            <a:ext cx="36004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CA"/>
              <a:t>Isfp-info-pigos@statcan.gc.ca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14</a:t>
            </a:fld>
            <a:endParaRPr lang="en-CA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CA" smtClean="0"/>
              <a:t>08/12/2014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8D7D0-F559-4277-A863-66B5C7033540}" type="slidenum">
              <a:rPr lang="en-CA" smtClean="0"/>
              <a:pPr/>
              <a:t>2</a:t>
            </a:fld>
            <a:endParaRPr lang="en-CA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672"/>
            <a:ext cx="8434387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dirty="0" smtClean="0"/>
              <a:t>Outline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en-CA" dirty="0" smtClean="0"/>
          </a:p>
          <a:p>
            <a:pPr eaLnBrk="1" hangingPunct="1"/>
            <a:r>
              <a:rPr lang="en-CA" dirty="0" smtClean="0"/>
              <a:t>Overview of the program</a:t>
            </a:r>
          </a:p>
          <a:p>
            <a:pPr eaLnBrk="1" hangingPunct="1">
              <a:buNone/>
            </a:pPr>
            <a:endParaRPr lang="en-CA" sz="1300" dirty="0" smtClean="0"/>
          </a:p>
          <a:p>
            <a:pPr eaLnBrk="1" hangingPunct="1"/>
            <a:r>
              <a:rPr lang="en-CA" dirty="0" smtClean="0"/>
              <a:t>Progress-to-date</a:t>
            </a:r>
          </a:p>
          <a:p>
            <a:pPr eaLnBrk="1" hangingPunct="1"/>
            <a:endParaRPr lang="en-CA" sz="1300" dirty="0" smtClean="0"/>
          </a:p>
          <a:p>
            <a:pPr eaLnBrk="1" hangingPunct="1"/>
            <a:r>
              <a:rPr lang="en-CA" dirty="0" smtClean="0"/>
              <a:t>Lessons learned</a:t>
            </a:r>
          </a:p>
          <a:p>
            <a:pPr eaLnBrk="1" hangingPunct="1"/>
            <a:endParaRPr lang="en-CA" sz="1300" dirty="0" smtClean="0"/>
          </a:p>
          <a:p>
            <a:pPr eaLnBrk="1" hangingPunct="1"/>
            <a:r>
              <a:rPr lang="en-CA" dirty="0" smtClean="0"/>
              <a:t>Upcoming activities</a:t>
            </a:r>
          </a:p>
        </p:txBody>
      </p:sp>
    </p:spTree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549275"/>
            <a:ext cx="8229600" cy="868363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r>
              <a:rPr lang="en-CA" smtClean="0"/>
              <a:t>Background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>
              <a:buFont typeface="Wingdings" pitchFamily="2" charset="2"/>
              <a:buNone/>
            </a:pPr>
            <a:r>
              <a:rPr lang="en-CA" dirty="0" smtClean="0"/>
              <a:t>Why this program?</a:t>
            </a:r>
          </a:p>
          <a:p>
            <a:r>
              <a:rPr lang="en-CA" dirty="0" smtClean="0"/>
              <a:t>Need identified internationally</a:t>
            </a:r>
          </a:p>
          <a:p>
            <a:endParaRPr lang="en-CA" sz="1300" dirty="0" smtClean="0"/>
          </a:p>
          <a:p>
            <a:r>
              <a:rPr lang="en-CA" dirty="0" smtClean="0"/>
              <a:t>Consultations (UNECA, AFRISTAT, PARIS21)</a:t>
            </a:r>
          </a:p>
          <a:p>
            <a:endParaRPr lang="en-CA" sz="1300" dirty="0" smtClean="0"/>
          </a:p>
          <a:p>
            <a:r>
              <a:rPr lang="en-CA" dirty="0" smtClean="0"/>
              <a:t>Statistics Canada’s experience</a:t>
            </a:r>
          </a:p>
          <a:p>
            <a:endParaRPr lang="en-CA" sz="1300" dirty="0" smtClean="0"/>
          </a:p>
          <a:p>
            <a:r>
              <a:rPr lang="en-CA" dirty="0" err="1" smtClean="0"/>
              <a:t>StatCan</a:t>
            </a:r>
            <a:r>
              <a:rPr lang="en-CA" dirty="0" smtClean="0"/>
              <a:t> – DFATD (</a:t>
            </a:r>
            <a:r>
              <a:rPr lang="en-CA" dirty="0" err="1" smtClean="0"/>
              <a:t>formely</a:t>
            </a:r>
            <a:r>
              <a:rPr lang="en-CA" dirty="0" smtClean="0"/>
              <a:t> CIDA) partnership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CA" smtClean="0"/>
              <a:t>08/12/2014</a:t>
            </a:r>
          </a:p>
        </p:txBody>
      </p:sp>
      <p:sp>
        <p:nvSpPr>
          <p:cNvPr id="410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B6993A8-1F0B-48D9-9DFD-ED1FBEBA4BA5}" type="slidenum">
              <a:rPr lang="en-CA" smtClean="0"/>
              <a:pPr/>
              <a:t>3</a:t>
            </a:fld>
            <a:endParaRPr lang="en-CA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CA" smtClean="0"/>
              <a:t>08/12/2014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n-CA" smtClean="0"/>
              <a:t>Statistics Canada • Statistique Canada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368D7D0-F559-4277-A863-66B5C7033540}" type="slidenum">
              <a:rPr lang="en-CA" smtClean="0"/>
              <a:pPr/>
              <a:t>4</a:t>
            </a:fld>
            <a:endParaRPr lang="en-CA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476672"/>
            <a:ext cx="8434387" cy="936104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CA" dirty="0" smtClean="0"/>
              <a:t>Objective of the Program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buFont typeface="Wingdings" pitchFamily="2" charset="2"/>
              <a:buNone/>
            </a:pPr>
            <a:endParaRPr lang="en-CA" u="sng" dirty="0" smtClean="0"/>
          </a:p>
          <a:p>
            <a:pPr algn="ctr" eaLnBrk="1" hangingPunct="1">
              <a:buNone/>
            </a:pPr>
            <a:r>
              <a:rPr lang="en-CA" u="sng" dirty="0" smtClean="0"/>
              <a:t> Practical improvement of the statistical management capacity</a:t>
            </a:r>
            <a:r>
              <a:rPr lang="en-CA" dirty="0" smtClean="0"/>
              <a:t>, according to the realities of each participating NSO from Sub-Saharan Africa, Latin America and the Caribbean, in order to produce the most relevant and highest possible quality statistics </a:t>
            </a:r>
            <a:r>
              <a:rPr lang="en-CA" u="sng" dirty="0" smtClean="0"/>
              <a:t>to support evidence-based policy development and decision making</a:t>
            </a:r>
            <a:r>
              <a:rPr lang="en-CA" dirty="0" smtClean="0"/>
              <a:t>.</a:t>
            </a:r>
            <a:endParaRPr lang="en-CA" u="sng" dirty="0" smtClean="0"/>
          </a:p>
        </p:txBody>
      </p:sp>
    </p:spTree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5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Program structure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188" y="1484785"/>
            <a:ext cx="8137525" cy="22775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/>
              <a:t>To reinforce the management capabilities of the NSO’s of participating countries, the program has </a:t>
            </a:r>
            <a:r>
              <a:rPr lang="en-CA" sz="2400" dirty="0" smtClean="0"/>
              <a:t>four </a:t>
            </a:r>
            <a:r>
              <a:rPr lang="en-CA" sz="2400" dirty="0"/>
              <a:t>phases: </a:t>
            </a:r>
          </a:p>
          <a:p>
            <a:endParaRPr lang="en-CA" sz="24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Identification of priorities with respect to management practices by selected countries</a:t>
            </a:r>
            <a:r>
              <a:rPr lang="en-CA" sz="2000" dirty="0" smtClean="0"/>
              <a:t>.</a:t>
            </a:r>
            <a:endParaRPr lang="en-CA" sz="2000" dirty="0"/>
          </a:p>
          <a:p>
            <a:pPr>
              <a:spcBef>
                <a:spcPct val="50000"/>
              </a:spcBef>
            </a:pPr>
            <a:endParaRPr lang="en-CA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5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6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Program structure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188" y="1484785"/>
            <a:ext cx="813752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/>
              <a:t>To reinforce the management capabilities of the NSO’s of participating countries, the program has </a:t>
            </a:r>
            <a:r>
              <a:rPr lang="en-CA" sz="2400" dirty="0" smtClean="0"/>
              <a:t>four </a:t>
            </a:r>
            <a:r>
              <a:rPr lang="en-CA" sz="2400" dirty="0"/>
              <a:t>phases: </a:t>
            </a:r>
          </a:p>
          <a:p>
            <a:endParaRPr lang="en-CA" sz="24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Identification of priorities with respect to management practices by selected countries.</a:t>
            </a:r>
          </a:p>
          <a:p>
            <a:pPr>
              <a:buFont typeface="Arial Black" pitchFamily="34" charset="0"/>
              <a:buAutoNum type="arabicPeriod"/>
            </a:pPr>
            <a:endParaRPr lang="en-CA" sz="20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A one and a half week seminar in Ottawa to foster knowledge-sharing and mutual learning </a:t>
            </a:r>
            <a:r>
              <a:rPr lang="en-CA" sz="2000" dirty="0" smtClean="0"/>
              <a:t>experience</a:t>
            </a:r>
            <a:endParaRPr lang="en-CA" sz="2000" dirty="0"/>
          </a:p>
          <a:p>
            <a:pPr>
              <a:spcBef>
                <a:spcPct val="50000"/>
              </a:spcBef>
            </a:pPr>
            <a:endParaRPr lang="en-CA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6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2262A3-1B8A-4E98-B300-591FE0F9FCDF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13315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13316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E467C9FC-A6C1-4BE2-8107-29ACBA440F0E}" type="slidenum">
              <a:rPr lang="en-CA" sz="1200"/>
              <a:pPr/>
              <a:t>7</a:t>
            </a:fld>
            <a:endParaRPr lang="en-CA" sz="120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395288" y="404813"/>
            <a:ext cx="8229600" cy="11430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/>
          <a:lstStyle/>
          <a:p>
            <a:pPr eaLnBrk="1" hangingPunct="1"/>
            <a:r>
              <a:rPr lang="en-CA" smtClean="0"/>
              <a:t>Governance and planning themes and tools</a:t>
            </a:r>
          </a:p>
        </p:txBody>
      </p:sp>
      <p:sp>
        <p:nvSpPr>
          <p:cNvPr id="13318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395536" y="1207294"/>
            <a:ext cx="4032448" cy="503001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CA" sz="2400" dirty="0" smtClean="0"/>
              <a:t> </a:t>
            </a:r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Integrated strategic planning</a:t>
            </a:r>
          </a:p>
          <a:p>
            <a:pPr>
              <a:lnSpc>
                <a:spcPct val="80000"/>
              </a:lnSpc>
              <a:defRPr/>
            </a:pPr>
            <a:endParaRPr lang="en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Project management</a:t>
            </a:r>
          </a:p>
          <a:p>
            <a:pPr>
              <a:lnSpc>
                <a:spcPct val="80000"/>
              </a:lnSpc>
              <a:defRPr/>
            </a:pPr>
            <a:endParaRPr lang="en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Result- based management</a:t>
            </a:r>
          </a:p>
          <a:p>
            <a:pPr>
              <a:lnSpc>
                <a:spcPct val="80000"/>
              </a:lnSpc>
              <a:defRPr/>
            </a:pPr>
            <a:endParaRPr lang="en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Corporate Business Architecture model</a:t>
            </a:r>
          </a:p>
          <a:p>
            <a:pPr>
              <a:lnSpc>
                <a:spcPct val="80000"/>
              </a:lnSpc>
              <a:buNone/>
              <a:defRPr/>
            </a:pPr>
            <a:endParaRPr lang="en-CA" sz="1000" kern="1200" dirty="0" smtClean="0"/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HR Management (</a:t>
            </a:r>
            <a:r>
              <a:rPr lang="en-CA" sz="2000" dirty="0" smtClean="0"/>
              <a:t>Recruitment, Development, Mobility, Positive workplace environment)</a:t>
            </a:r>
          </a:p>
          <a:p>
            <a:pPr lvl="1" eaLnBrk="1" hangingPunct="1">
              <a:lnSpc>
                <a:spcPct val="80000"/>
              </a:lnSpc>
              <a:spcBef>
                <a:spcPct val="0"/>
              </a:spcBef>
              <a:defRPr/>
            </a:pPr>
            <a:endParaRPr lang="en-CA" sz="1000" dirty="0" smtClean="0"/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Program evaluation, Auditing and Finance management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en-CA" sz="1000" dirty="0" smtClean="0"/>
          </a:p>
          <a:p>
            <a:pPr>
              <a:lnSpc>
                <a:spcPct val="80000"/>
              </a:lnSpc>
              <a:defRPr/>
            </a:pPr>
            <a:r>
              <a:rPr lang="en-CA" sz="2000" kern="1200" dirty="0" smtClean="0"/>
              <a:t>Information Technology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en-CA" sz="1000" dirty="0" smtClean="0"/>
          </a:p>
          <a:p>
            <a:pPr>
              <a:lnSpc>
                <a:spcPct val="80000"/>
              </a:lnSpc>
              <a:defRPr/>
            </a:pPr>
            <a:endParaRPr lang="en-CA" sz="1000" kern="1200" dirty="0" smtClean="0"/>
          </a:p>
          <a:p>
            <a:pPr>
              <a:lnSpc>
                <a:spcPct val="80000"/>
              </a:lnSpc>
              <a:defRPr/>
            </a:pPr>
            <a:endParaRPr lang="en-CA" sz="2000" kern="1200" dirty="0" smtClean="0"/>
          </a:p>
          <a:p>
            <a:pPr algn="r"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r>
              <a:rPr lang="en-CA" sz="1800" b="1" dirty="0" smtClean="0"/>
              <a:t>…</a:t>
            </a:r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Char char="•"/>
              <a:defRPr/>
            </a:pPr>
            <a:endParaRPr lang="en-CA" sz="1800" b="1" dirty="0" smtClean="0"/>
          </a:p>
          <a:p>
            <a:pPr eaLnBrk="1" hangingPunct="1">
              <a:lnSpc>
                <a:spcPct val="80000"/>
              </a:lnSpc>
              <a:spcBef>
                <a:spcPct val="0"/>
              </a:spcBef>
              <a:buClrTx/>
              <a:buFontTx/>
              <a:buNone/>
              <a:defRPr/>
            </a:pPr>
            <a:endParaRPr lang="en-CA" sz="1800" b="1" dirty="0" smtClean="0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499992" y="1124744"/>
            <a:ext cx="4186808" cy="45259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CA" sz="2000" dirty="0" smtClean="0"/>
              <a:t>Cooperation with User Community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CA" sz="1000" dirty="0" smtClean="0"/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CA" sz="2000" dirty="0" smtClean="0"/>
              <a:t>Quality Assurance Management</a:t>
            </a: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endParaRPr lang="en-CA" sz="1000" dirty="0" smtClean="0"/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</a:rPr>
              <a:t>Data confidentiality – Policy and practices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Relation with respondents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Acquiring and using Administrative Data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Statistics and Gender 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CA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Communication and Dissemination 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CA" sz="1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lvl="1" indent="-342900" eaLnBrk="0" hangingPunct="0">
              <a:lnSpc>
                <a:spcPct val="80000"/>
              </a:lnSpc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/>
            </a:pPr>
            <a:r>
              <a:rPr lang="en-CA" sz="2000" dirty="0" err="1" smtClean="0"/>
              <a:t>Microdata</a:t>
            </a:r>
            <a:r>
              <a:rPr lang="en-CA" sz="2000" dirty="0" smtClean="0"/>
              <a:t> access</a:t>
            </a:r>
          </a:p>
          <a:p>
            <a:pPr marL="342900" marR="0" lvl="1" indent="-342900" algn="l" defTabSz="914400" rtl="0" eaLnBrk="0" fontAlgn="base" latinLnBrk="0" hangingPunct="0">
              <a:lnSpc>
                <a:spcPct val="80000"/>
              </a:lnSpc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en-CA" sz="2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0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CA" sz="2000" b="1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7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8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Program structure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188" y="1484785"/>
            <a:ext cx="8137525" cy="4739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/>
              <a:t>To reinforce the management capabilities of the NSO’s of participating countries, the program has </a:t>
            </a:r>
            <a:r>
              <a:rPr lang="en-CA" sz="2400" dirty="0" smtClean="0"/>
              <a:t>four </a:t>
            </a:r>
            <a:r>
              <a:rPr lang="en-CA" sz="2400" dirty="0"/>
              <a:t>phases: </a:t>
            </a:r>
          </a:p>
          <a:p>
            <a:endParaRPr lang="en-CA" sz="24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Identification of priorities with respect to management practices by selected countries.</a:t>
            </a:r>
          </a:p>
          <a:p>
            <a:pPr>
              <a:buFont typeface="Arial Black" pitchFamily="34" charset="0"/>
              <a:buAutoNum type="arabicPeriod"/>
            </a:pPr>
            <a:endParaRPr lang="en-CA" sz="20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A one and a half week seminar in Ottawa to foster knowledge-sharing and mutual learning experience; </a:t>
            </a:r>
          </a:p>
          <a:p>
            <a:pPr>
              <a:buFont typeface="Arial Black" pitchFamily="34" charset="0"/>
              <a:buAutoNum type="arabicPeriod"/>
            </a:pPr>
            <a:endParaRPr lang="en-CA" sz="20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 smtClean="0"/>
              <a:t>A follow-up phase where participants develop a strategic paper and where Statistics Canada will monitor the implementation of specific action plans over a two-year period. </a:t>
            </a:r>
          </a:p>
          <a:p>
            <a:endParaRPr lang="en-CA" sz="2000" dirty="0"/>
          </a:p>
          <a:p>
            <a:pPr>
              <a:spcBef>
                <a:spcPct val="50000"/>
              </a:spcBef>
            </a:pPr>
            <a:endParaRPr lang="en-CA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8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 txBox="1">
            <a:spLocks noGrp="1"/>
          </p:cNvSpPr>
          <p:nvPr/>
        </p:nvSpPr>
        <p:spPr bwMode="auto">
          <a:xfrm>
            <a:off x="6588125" y="63801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18F6D990-B4EE-494D-8A50-75FEC023EBC8}" type="datetime1">
              <a:rPr lang="en-CA" sz="1200"/>
              <a:pPr algn="r"/>
              <a:t>03/12/2014</a:t>
            </a:fld>
            <a:endParaRPr lang="en-CA" sz="1200"/>
          </a:p>
        </p:txBody>
      </p:sp>
      <p:sp>
        <p:nvSpPr>
          <p:cNvPr id="9219" name="Footer Placeholder 4"/>
          <p:cNvSpPr txBox="1">
            <a:spLocks noGrp="1"/>
          </p:cNvSpPr>
          <p:nvPr/>
        </p:nvSpPr>
        <p:spPr bwMode="auto">
          <a:xfrm>
            <a:off x="2843213" y="63881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en-CA" sz="1200"/>
              <a:t>Statistics Canada • Statistique Canada</a:t>
            </a:r>
          </a:p>
        </p:txBody>
      </p:sp>
      <p:sp>
        <p:nvSpPr>
          <p:cNvPr id="9220" name="Slide Number Placeholder 5"/>
          <p:cNvSpPr txBox="1">
            <a:spLocks noGrp="1"/>
          </p:cNvSpPr>
          <p:nvPr/>
        </p:nvSpPr>
        <p:spPr bwMode="auto">
          <a:xfrm>
            <a:off x="395288" y="6408738"/>
            <a:ext cx="1522412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fld id="{383D2938-33B5-4CB4-9C69-CEF889D810C4}" type="slidenum">
              <a:rPr lang="en-CA" sz="1200"/>
              <a:pPr/>
              <a:t>9</a:t>
            </a:fld>
            <a:endParaRPr lang="en-CA" sz="1200"/>
          </a:p>
        </p:txBody>
      </p:sp>
      <p:sp>
        <p:nvSpPr>
          <p:cNvPr id="9221" name="Rectangle 2"/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CA" dirty="0" smtClean="0"/>
              <a:t>Program structure</a:t>
            </a:r>
          </a:p>
        </p:txBody>
      </p:sp>
      <p:sp>
        <p:nvSpPr>
          <p:cNvPr id="9222" name="Text Box 7"/>
          <p:cNvSpPr txBox="1">
            <a:spLocks noChangeArrowheads="1"/>
          </p:cNvSpPr>
          <p:nvPr/>
        </p:nvSpPr>
        <p:spPr bwMode="auto">
          <a:xfrm>
            <a:off x="611188" y="1484785"/>
            <a:ext cx="8137525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CA" sz="2400" dirty="0"/>
              <a:t>To reinforce the management capabilities of the NSO’s of participating countries, the program has </a:t>
            </a:r>
            <a:r>
              <a:rPr lang="en-CA" sz="2400" dirty="0" smtClean="0"/>
              <a:t>four </a:t>
            </a:r>
            <a:r>
              <a:rPr lang="en-CA" sz="2400" dirty="0"/>
              <a:t>phases: </a:t>
            </a:r>
          </a:p>
          <a:p>
            <a:endParaRPr lang="en-CA" sz="24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Identification of priorities with respect to management practices by selected countries.</a:t>
            </a:r>
          </a:p>
          <a:p>
            <a:pPr>
              <a:buFont typeface="Arial Black" pitchFamily="34" charset="0"/>
              <a:buAutoNum type="arabicPeriod"/>
            </a:pPr>
            <a:endParaRPr lang="en-CA" sz="20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A one and a half week seminar in Ottawa to foster knowledge-sharing and mutual learning experience; </a:t>
            </a:r>
          </a:p>
          <a:p>
            <a:pPr>
              <a:buFont typeface="Arial Black" pitchFamily="34" charset="0"/>
              <a:buAutoNum type="arabicPeriod"/>
            </a:pPr>
            <a:endParaRPr lang="en-CA" sz="2000" dirty="0"/>
          </a:p>
          <a:p>
            <a:pPr>
              <a:buFont typeface="Arial Black" pitchFamily="34" charset="0"/>
              <a:buAutoNum type="arabicPeriod"/>
            </a:pPr>
            <a:r>
              <a:rPr lang="en-CA" sz="2000" dirty="0"/>
              <a:t>A follow-up phase where participants </a:t>
            </a:r>
            <a:r>
              <a:rPr lang="en-CA" sz="2000" dirty="0" smtClean="0"/>
              <a:t>develop a strategic paper and where </a:t>
            </a:r>
            <a:r>
              <a:rPr lang="en-CA" sz="2000" dirty="0"/>
              <a:t>Statistics Canada </a:t>
            </a:r>
            <a:r>
              <a:rPr lang="en-CA" sz="2000" dirty="0" smtClean="0"/>
              <a:t>will monitor </a:t>
            </a:r>
            <a:r>
              <a:rPr lang="en-CA" sz="2000" dirty="0"/>
              <a:t>the implementation of specific </a:t>
            </a:r>
            <a:r>
              <a:rPr lang="en-CA" sz="2000" dirty="0" smtClean="0"/>
              <a:t>action </a:t>
            </a:r>
            <a:r>
              <a:rPr lang="en-CA" sz="2000" dirty="0"/>
              <a:t>plans over a two-year period. </a:t>
            </a:r>
            <a:endParaRPr lang="en-CA" sz="2000" dirty="0" smtClean="0"/>
          </a:p>
          <a:p>
            <a:pPr>
              <a:buFont typeface="Arial Black" pitchFamily="34" charset="0"/>
              <a:buAutoNum type="arabicPeriod"/>
            </a:pPr>
            <a:endParaRPr lang="en-CA" sz="2000" dirty="0" smtClean="0"/>
          </a:p>
          <a:p>
            <a:pPr>
              <a:buFont typeface="Arial Black" pitchFamily="34" charset="0"/>
              <a:buAutoNum type="arabicPeriod"/>
            </a:pPr>
            <a:r>
              <a:rPr lang="en-CA" sz="2000" dirty="0" smtClean="0"/>
              <a:t>Share lessons learned</a:t>
            </a:r>
            <a:endParaRPr lang="en-CA" sz="2000" dirty="0"/>
          </a:p>
          <a:p>
            <a:pPr>
              <a:spcBef>
                <a:spcPct val="50000"/>
              </a:spcBef>
            </a:pPr>
            <a:endParaRPr lang="en-CA" sz="2000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08/12/2014</a:t>
            </a:r>
            <a:endParaRPr lang="en-C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FDC69E-67D6-4978-B155-7375DE89FA99}" type="slidenum">
              <a:rPr lang="en-CA" smtClean="0"/>
              <a:pPr>
                <a:defRPr/>
              </a:pPr>
              <a:t>9</a:t>
            </a:fld>
            <a:endParaRPr lang="en-C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CA" smtClean="0"/>
              <a:t>Statistics Canada • Statistique Canada</a:t>
            </a:r>
            <a:endParaRPr lang="en-CA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DISS-DIFF-Eng Template</Template>
  <TotalTime>1424</TotalTime>
  <Words>698</Words>
  <Application>Microsoft Office PowerPoint</Application>
  <PresentationFormat>On-screen Show (4:3)</PresentationFormat>
  <Paragraphs>192</Paragraphs>
  <Slides>14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Slide 1</vt:lpstr>
      <vt:lpstr>Outline</vt:lpstr>
      <vt:lpstr>Background</vt:lpstr>
      <vt:lpstr>Objective of the Program</vt:lpstr>
      <vt:lpstr>Program structure</vt:lpstr>
      <vt:lpstr>Program structure</vt:lpstr>
      <vt:lpstr>Governance and planning themes and tools</vt:lpstr>
      <vt:lpstr>Program structure</vt:lpstr>
      <vt:lpstr>Program structure</vt:lpstr>
      <vt:lpstr>Progress-to-date</vt:lpstr>
      <vt:lpstr>Lessons learned </vt:lpstr>
      <vt:lpstr>Upcoming activities</vt:lpstr>
      <vt:lpstr>Upcoming activities (continued)</vt:lpstr>
      <vt:lpstr> </vt:lpstr>
    </vt:vector>
  </TitlesOfParts>
  <Company>STC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bizival</cp:lastModifiedBy>
  <cp:revision>139</cp:revision>
  <dcterms:created xsi:type="dcterms:W3CDTF">2008-07-17T14:58:13Z</dcterms:created>
  <dcterms:modified xsi:type="dcterms:W3CDTF">2014-12-03T13:59:21Z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-1065982811</vt:i4>
  </property>
  <property fmtid="{D5CDD505-2E9C-101B-9397-08002B2CF9AE}" pid="3" name="_NewReviewCycle">
    <vt:lpwstr/>
  </property>
  <property fmtid="{D5CDD505-2E9C-101B-9397-08002B2CF9AE}" pid="4" name="_EmailSubject">
    <vt:lpwstr>FASDEV, 8-12 December, Tunis-Partner Presentation</vt:lpwstr>
  </property>
  <property fmtid="{D5CDD505-2E9C-101B-9397-08002B2CF9AE}" pid="5" name="_AuthorEmail">
    <vt:lpwstr>Valerie.Bizier@a.statcan.gc.ca</vt:lpwstr>
  </property>
  <property fmtid="{D5CDD505-2E9C-101B-9397-08002B2CF9AE}" pid="6" name="_AuthorEmailDisplayName">
    <vt:lpwstr>Bizier, Valérie - ICD/DDLCI</vt:lpwstr>
  </property>
  <property fmtid="{D5CDD505-2E9C-101B-9397-08002B2CF9AE}" pid="7" name="_PreviousAdHocReviewCycleID">
    <vt:i4>628888196</vt:i4>
  </property>
</Properties>
</file>