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265B71D-0D5D-47E5-99D4-76EB8A06425F}" type="datetimeFigureOut">
              <a:rPr lang="fr-FR" smtClean="0"/>
              <a:pPr/>
              <a:t>11/12/2014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88172C-257B-47F8-B472-0550BECBC00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265B71D-0D5D-47E5-99D4-76EB8A06425F}" type="datetimeFigureOut">
              <a:rPr lang="fr-FR" smtClean="0"/>
              <a:pPr/>
              <a:t>11/12/2014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88172C-257B-47F8-B472-0550BECBC00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265B71D-0D5D-47E5-99D4-76EB8A06425F}" type="datetimeFigureOut">
              <a:rPr lang="fr-FR" smtClean="0"/>
              <a:pPr/>
              <a:t>11/12/2014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88172C-257B-47F8-B472-0550BECBC00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265B71D-0D5D-47E5-99D4-76EB8A06425F}" type="datetimeFigureOut">
              <a:rPr lang="fr-FR" smtClean="0"/>
              <a:pPr/>
              <a:t>11/12/2014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88172C-257B-47F8-B472-0550BECBC00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265B71D-0D5D-47E5-99D4-76EB8A06425F}" type="datetimeFigureOut">
              <a:rPr lang="fr-FR" smtClean="0"/>
              <a:pPr/>
              <a:t>11/12/2014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988172C-257B-47F8-B472-0550BECBC00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265B71D-0D5D-47E5-99D4-76EB8A06425F}" type="datetimeFigureOut">
              <a:rPr lang="fr-FR" smtClean="0"/>
              <a:pPr/>
              <a:t>11/12/2014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988172C-257B-47F8-B472-0550BECBC00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265B71D-0D5D-47E5-99D4-76EB8A06425F}" type="datetimeFigureOut">
              <a:rPr lang="fr-FR" smtClean="0"/>
              <a:pPr/>
              <a:t>11/12/2014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988172C-257B-47F8-B472-0550BECBC00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265B71D-0D5D-47E5-99D4-76EB8A06425F}" type="datetimeFigureOut">
              <a:rPr lang="fr-FR" smtClean="0"/>
              <a:pPr/>
              <a:t>11/12/2014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988172C-257B-47F8-B472-0550BECBC00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265B71D-0D5D-47E5-99D4-76EB8A06425F}" type="datetimeFigureOut">
              <a:rPr lang="fr-FR" smtClean="0"/>
              <a:pPr/>
              <a:t>11/12/2014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988172C-257B-47F8-B472-0550BECBC00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265B71D-0D5D-47E5-99D4-76EB8A06425F}" type="datetimeFigureOut">
              <a:rPr lang="fr-FR" smtClean="0"/>
              <a:pPr/>
              <a:t>11/12/2014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988172C-257B-47F8-B472-0550BECBC00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265B71D-0D5D-47E5-99D4-76EB8A06425F}" type="datetimeFigureOut">
              <a:rPr lang="fr-FR" smtClean="0"/>
              <a:pPr/>
              <a:t>11/12/2014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988172C-257B-47F8-B472-0550BECBC00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5B71D-0D5D-47E5-99D4-76EB8A06425F}" type="datetimeFigureOut">
              <a:rPr lang="fr-FR" smtClean="0"/>
              <a:pPr/>
              <a:t>11/12/2014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8172C-257B-47F8-B472-0550BECBC00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728" y="142852"/>
            <a:ext cx="6429420" cy="1470025"/>
          </a:xfrm>
        </p:spPr>
        <p:txBody>
          <a:bodyPr>
            <a:normAutofit fontScale="90000"/>
          </a:bodyPr>
          <a:lstStyle/>
          <a:p>
            <a:r>
              <a:rPr lang="fr-FR" sz="2000" b="1" dirty="0" smtClean="0"/>
              <a:t/>
            </a:r>
            <a:br>
              <a:rPr lang="fr-FR" sz="2000" b="1" dirty="0" smtClean="0"/>
            </a:br>
            <a:r>
              <a:rPr lang="fr-FR" sz="2000" b="1" dirty="0"/>
              <a:t/>
            </a:r>
            <a:br>
              <a:rPr lang="fr-FR" sz="2000" b="1" dirty="0"/>
            </a:br>
            <a:r>
              <a:rPr lang="fr-FR" sz="2200" b="1" dirty="0" smtClean="0"/>
              <a:t>Première </a:t>
            </a:r>
            <a:r>
              <a:rPr lang="fr-FR" sz="2200" b="1" dirty="0"/>
              <a:t>Session du Comité des Directeurs Généraux des Instituts Nationaux de Statistique et Commission Statistique pour </a:t>
            </a:r>
            <a:r>
              <a:rPr lang="fr-FR" sz="2200" b="1" dirty="0" smtClean="0"/>
              <a:t>l’Afrique</a:t>
            </a:r>
            <a:r>
              <a:rPr lang="fr-FR" sz="2200" dirty="0"/>
              <a:t/>
            </a:r>
            <a:br>
              <a:rPr lang="fr-FR" sz="2200" dirty="0"/>
            </a:br>
            <a:r>
              <a:rPr lang="fr-FR" sz="1600" b="1" dirty="0"/>
              <a:t>8-12 Décembre </a:t>
            </a:r>
            <a:r>
              <a:rPr lang="fr-FR" sz="1600" b="1" dirty="0" smtClean="0"/>
              <a:t>2014</a:t>
            </a:r>
            <a:br>
              <a:rPr lang="fr-FR" sz="1600" b="1" dirty="0" smtClean="0"/>
            </a:br>
            <a:r>
              <a:rPr lang="fr-FR" sz="1800" dirty="0" err="1"/>
              <a:t>Ramada</a:t>
            </a:r>
            <a:r>
              <a:rPr lang="fr-FR" sz="1800" dirty="0"/>
              <a:t>, </a:t>
            </a:r>
            <a:r>
              <a:rPr lang="fr-FR" sz="1800" dirty="0" err="1" smtClean="0"/>
              <a:t>Plaza</a:t>
            </a:r>
            <a:r>
              <a:rPr lang="fr-FR" sz="1800" dirty="0" smtClean="0"/>
              <a:t>; Tunis; Tunisie</a:t>
            </a:r>
            <a:r>
              <a:rPr lang="fr-FR" dirty="0"/>
              <a:t/>
            </a:r>
            <a:br>
              <a:rPr lang="fr-FR" dirty="0"/>
            </a:br>
            <a:endParaRPr lang="fr-FR" dirty="0"/>
          </a:p>
        </p:txBody>
      </p:sp>
      <p:sp>
        <p:nvSpPr>
          <p:cNvPr id="3" name="Sous-titre 2"/>
          <p:cNvSpPr>
            <a:spLocks noGrp="1"/>
          </p:cNvSpPr>
          <p:nvPr>
            <p:ph type="subTitle" idx="1"/>
          </p:nvPr>
        </p:nvSpPr>
        <p:spPr>
          <a:xfrm>
            <a:off x="642910" y="2500306"/>
            <a:ext cx="7715304" cy="1752600"/>
          </a:xfrm>
        </p:spPr>
        <p:txBody>
          <a:bodyPr/>
          <a:lstStyle/>
          <a:p>
            <a:r>
              <a:rPr lang="fr-FR" b="1" dirty="0" smtClean="0">
                <a:solidFill>
                  <a:schemeClr val="tx1"/>
                </a:solidFill>
              </a:rPr>
              <a:t>Rapport du Groupe Technique de Travail sur le commerce extérieur et la balance des Paiements</a:t>
            </a:r>
            <a:endParaRPr lang="fr-FR" b="1" dirty="0">
              <a:solidFill>
                <a:schemeClr val="tx1"/>
              </a:solidFill>
            </a:endParaRPr>
          </a:p>
        </p:txBody>
      </p:sp>
      <p:pic>
        <p:nvPicPr>
          <p:cNvPr id="4" name="Picture 5"/>
          <p:cNvPicPr/>
          <p:nvPr/>
        </p:nvPicPr>
        <p:blipFill>
          <a:blip r:embed="rId3">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t="79906" r="84248"/>
          <a:stretch>
            <a:fillRect/>
          </a:stretch>
        </p:blipFill>
        <p:spPr bwMode="auto">
          <a:xfrm>
            <a:off x="0" y="0"/>
            <a:ext cx="1237914" cy="1142824"/>
          </a:xfrm>
          <a:prstGeom prst="rect">
            <a:avLst/>
          </a:prstGeom>
          <a:noFill/>
        </p:spPr>
      </p:pic>
      <p:graphicFrame>
        <p:nvGraphicFramePr>
          <p:cNvPr id="1026" name="Object 2"/>
          <p:cNvGraphicFramePr>
            <a:graphicFrameLocks noChangeAspect="1"/>
          </p:cNvGraphicFramePr>
          <p:nvPr/>
        </p:nvGraphicFramePr>
        <p:xfrm>
          <a:off x="7858148" y="71414"/>
          <a:ext cx="1285852" cy="1143000"/>
        </p:xfrm>
        <a:graphic>
          <a:graphicData uri="http://schemas.openxmlformats.org/presentationml/2006/ole">
            <p:oleObj spid="_x0000_s1026" name="Picture" r:id="rId4" imgW="800280" imgH="676440" progId="Word.Picture.8">
              <p:embed/>
            </p:oleObj>
          </a:graphicData>
        </a:graphic>
      </p:graphicFrame>
      <p:sp>
        <p:nvSpPr>
          <p:cNvPr id="6" name="ZoneTexte 5"/>
          <p:cNvSpPr txBox="1"/>
          <p:nvPr/>
        </p:nvSpPr>
        <p:spPr>
          <a:xfrm>
            <a:off x="3071802" y="5643578"/>
            <a:ext cx="3286148" cy="369332"/>
          </a:xfrm>
          <a:prstGeom prst="rect">
            <a:avLst/>
          </a:prstGeom>
          <a:noFill/>
        </p:spPr>
        <p:txBody>
          <a:bodyPr wrap="square" rtlCol="0">
            <a:spAutoFit/>
          </a:bodyPr>
          <a:lstStyle/>
          <a:p>
            <a:pPr algn="ctr"/>
            <a:r>
              <a:rPr lang="fr-FR" dirty="0" smtClean="0"/>
              <a:t>Décembre 2014</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43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fr-FR" sz="3200" dirty="0" smtClean="0"/>
              <a:t>Les activités réalisées par le groupe de travail au cours de l’année 2014</a:t>
            </a:r>
            <a:endParaRPr lang="fr-FR" sz="3200" dirty="0"/>
          </a:p>
        </p:txBody>
      </p:sp>
      <p:sp>
        <p:nvSpPr>
          <p:cNvPr id="3" name="Espace réservé du contenu 2"/>
          <p:cNvSpPr>
            <a:spLocks noGrp="1"/>
          </p:cNvSpPr>
          <p:nvPr>
            <p:ph idx="1"/>
          </p:nvPr>
        </p:nvSpPr>
        <p:spPr/>
        <p:txBody>
          <a:bodyPr>
            <a:normAutofit/>
          </a:bodyPr>
          <a:lstStyle/>
          <a:p>
            <a:pPr algn="just">
              <a:buFont typeface="Wingdings" pitchFamily="2" charset="2"/>
              <a:buChar char="ü"/>
            </a:pPr>
            <a:r>
              <a:rPr lang="fr-FR" b="1" dirty="0" smtClean="0"/>
              <a:t>Evaluation </a:t>
            </a:r>
            <a:r>
              <a:rPr lang="fr-FR" b="1" dirty="0"/>
              <a:t>de la production du répertoire des entreprises en </a:t>
            </a:r>
            <a:r>
              <a:rPr lang="fr-FR" b="1" dirty="0" smtClean="0"/>
              <a:t>Afrique</a:t>
            </a:r>
          </a:p>
          <a:p>
            <a:pPr marL="0" algn="just">
              <a:buNone/>
            </a:pPr>
            <a:r>
              <a:rPr lang="fr-FR" dirty="0"/>
              <a:t>Un rapport a été produit sur l'état de la production des statistiques des répertoires des entreprises en Afrique</a:t>
            </a:r>
            <a:endParaRPr lang="fr-FR"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000108"/>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r>
              <a:rPr lang="fr-FR" sz="3200" dirty="0" smtClean="0"/>
              <a:t>Les activités réalisées par le groupe de travail au cours de l’année 2014</a:t>
            </a:r>
            <a:endParaRPr lang="fr-FR" sz="3200" dirty="0"/>
          </a:p>
        </p:txBody>
      </p:sp>
      <p:sp>
        <p:nvSpPr>
          <p:cNvPr id="3" name="Espace réservé du contenu 2"/>
          <p:cNvSpPr>
            <a:spLocks noGrp="1"/>
          </p:cNvSpPr>
          <p:nvPr>
            <p:ph idx="1"/>
          </p:nvPr>
        </p:nvSpPr>
        <p:spPr>
          <a:xfrm>
            <a:off x="457200" y="1142984"/>
            <a:ext cx="8229600" cy="4983179"/>
          </a:xfrm>
        </p:spPr>
        <p:txBody>
          <a:bodyPr>
            <a:normAutofit/>
          </a:bodyPr>
          <a:lstStyle/>
          <a:p>
            <a:pPr algn="just">
              <a:buFont typeface="Wingdings" pitchFamily="2" charset="2"/>
              <a:buChar char="ü"/>
            </a:pPr>
            <a:r>
              <a:rPr lang="fr-FR" b="1" dirty="0" smtClean="0"/>
              <a:t>Annuaire </a:t>
            </a:r>
            <a:r>
              <a:rPr lang="fr-FR" b="1" dirty="0"/>
              <a:t>2014 sur les statistiques du commerce extérieur en Afrique</a:t>
            </a:r>
            <a:r>
              <a:rPr lang="fr-FR" dirty="0" smtClean="0"/>
              <a:t> </a:t>
            </a:r>
          </a:p>
          <a:p>
            <a:pPr marL="0" algn="just">
              <a:buNone/>
            </a:pPr>
            <a:r>
              <a:rPr lang="fr-FR" dirty="0"/>
              <a:t>La Commission de l’Union africaine publie encore cette année son annuaire sur le commerce intra-africain. Cet annuaire comporte les données du commerce extérieur de tous les pays africains avec le reste du monde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42918"/>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fr-FR" dirty="0" smtClean="0"/>
              <a:t/>
            </a:r>
            <a:br>
              <a:rPr lang="fr-FR" dirty="0" smtClean="0"/>
            </a:br>
            <a:r>
              <a:rPr lang="fr-FR" dirty="0" smtClean="0"/>
              <a:t>Recommandations</a:t>
            </a:r>
            <a:br>
              <a:rPr lang="fr-FR" dirty="0" smtClean="0"/>
            </a:br>
            <a:endParaRPr lang="fr-FR" dirty="0"/>
          </a:p>
        </p:txBody>
      </p:sp>
      <p:sp>
        <p:nvSpPr>
          <p:cNvPr id="3" name="Espace réservé du contenu 2"/>
          <p:cNvSpPr>
            <a:spLocks noGrp="1"/>
          </p:cNvSpPr>
          <p:nvPr>
            <p:ph idx="1"/>
          </p:nvPr>
        </p:nvSpPr>
        <p:spPr>
          <a:xfrm>
            <a:off x="0" y="928670"/>
            <a:ext cx="9144000" cy="5929330"/>
          </a:xfrm>
        </p:spPr>
        <p:txBody>
          <a:bodyPr>
            <a:normAutofit/>
          </a:bodyPr>
          <a:lstStyle/>
          <a:p>
            <a:pPr marL="0" algn="just">
              <a:buNone/>
            </a:pPr>
            <a:r>
              <a:rPr lang="fr-FR" sz="2000" dirty="0"/>
              <a:t>Le groupe de travail sur le commerce </a:t>
            </a:r>
            <a:r>
              <a:rPr lang="fr-FR" sz="2000" dirty="0" smtClean="0"/>
              <a:t>extérieur et </a:t>
            </a:r>
            <a:r>
              <a:rPr lang="fr-FR" sz="2000" dirty="0"/>
              <a:t>la balance des paiements propose les </a:t>
            </a:r>
            <a:r>
              <a:rPr lang="fr-FR" sz="2000" dirty="0" smtClean="0"/>
              <a:t>recommandations </a:t>
            </a:r>
            <a:r>
              <a:rPr lang="fr-FR" sz="2000" dirty="0"/>
              <a:t>suivantes à la </a:t>
            </a:r>
            <a:r>
              <a:rPr lang="fr-FR" sz="2000" dirty="0" smtClean="0"/>
              <a:t>réunion </a:t>
            </a:r>
            <a:r>
              <a:rPr lang="fr-FR" sz="2000" dirty="0"/>
              <a:t>du comité des </a:t>
            </a:r>
            <a:r>
              <a:rPr lang="fr-FR" sz="2000" dirty="0" err="1" smtClean="0"/>
              <a:t>DGs</a:t>
            </a:r>
            <a:r>
              <a:rPr lang="fr-FR" sz="2000" dirty="0" smtClean="0"/>
              <a:t> :</a:t>
            </a:r>
          </a:p>
          <a:p>
            <a:pPr lvl="0"/>
            <a:r>
              <a:rPr lang="fr-FR" sz="2000" dirty="0"/>
              <a:t>Demande à la Commission de l'Union africaine en collaboration avec la Division statistique des Nations Unies, la CEA, la BAD et les autres partenaires de finaliser les documents suivant:</a:t>
            </a:r>
          </a:p>
          <a:p>
            <a:pPr>
              <a:buNone/>
            </a:pPr>
            <a:r>
              <a:rPr lang="fr-FR" sz="2000" dirty="0"/>
              <a:t> </a:t>
            </a:r>
          </a:p>
          <a:p>
            <a:pPr lvl="1"/>
            <a:r>
              <a:rPr lang="fr-FR" sz="1600" dirty="0"/>
              <a:t>La méthodologie africaine sur le commerce extérieur des services ;</a:t>
            </a:r>
          </a:p>
          <a:p>
            <a:pPr lvl="1"/>
            <a:r>
              <a:rPr lang="fr-FR" sz="1600" dirty="0"/>
              <a:t>La méthodologie africaine sur le commerce extérieur informel ; et</a:t>
            </a:r>
          </a:p>
          <a:p>
            <a:pPr lvl="1"/>
            <a:r>
              <a:rPr lang="fr-FR" sz="1600" dirty="0"/>
              <a:t>La méthodologie africaine sur les indices du commerce extérieur.</a:t>
            </a:r>
          </a:p>
          <a:p>
            <a:pPr lvl="1">
              <a:buNone/>
            </a:pPr>
            <a:r>
              <a:rPr lang="fr-FR" sz="1600" dirty="0"/>
              <a:t> </a:t>
            </a:r>
          </a:p>
          <a:p>
            <a:pPr lvl="0"/>
            <a:r>
              <a:rPr lang="fr-FR" sz="2000" dirty="0"/>
              <a:t>Demande à la Commission de l'Union africaine en collaboration avec la Division statistique des Nations Unies, la CEA, la BAD et les autres partenaires d'organiser des séances de renforcement de capacités sur le logiciel </a:t>
            </a:r>
            <a:r>
              <a:rPr lang="fr-FR" sz="2000" dirty="0" err="1"/>
              <a:t>Eurotrace</a:t>
            </a:r>
            <a:r>
              <a:rPr lang="fr-FR" sz="2000" dirty="0"/>
              <a:t> à l'attention des statisticiens en charge du commerce extérieur </a:t>
            </a:r>
            <a:r>
              <a:rPr lang="fr-FR" sz="2000" dirty="0" smtClean="0"/>
              <a:t>;</a:t>
            </a:r>
            <a:endParaRPr lang="fr-FR"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85794"/>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fr-FR" dirty="0" smtClean="0"/>
              <a:t/>
            </a:r>
            <a:br>
              <a:rPr lang="fr-FR" dirty="0" smtClean="0"/>
            </a:br>
            <a:r>
              <a:rPr lang="fr-FR" dirty="0" smtClean="0"/>
              <a:t>Recommandations</a:t>
            </a:r>
            <a:br>
              <a:rPr lang="fr-FR" dirty="0" smtClean="0"/>
            </a:br>
            <a:endParaRPr lang="fr-FR" dirty="0"/>
          </a:p>
        </p:txBody>
      </p:sp>
      <p:sp>
        <p:nvSpPr>
          <p:cNvPr id="3" name="Espace réservé du contenu 2"/>
          <p:cNvSpPr>
            <a:spLocks noGrp="1"/>
          </p:cNvSpPr>
          <p:nvPr>
            <p:ph idx="1"/>
          </p:nvPr>
        </p:nvSpPr>
        <p:spPr>
          <a:xfrm>
            <a:off x="457200" y="928670"/>
            <a:ext cx="8229600" cy="5197493"/>
          </a:xfrm>
        </p:spPr>
        <p:txBody>
          <a:bodyPr>
            <a:normAutofit/>
          </a:bodyPr>
          <a:lstStyle/>
          <a:p>
            <a:pPr marL="0" algn="just">
              <a:buNone/>
            </a:pPr>
            <a:r>
              <a:rPr lang="fr-FR" sz="2000" dirty="0"/>
              <a:t>Le groupe de travail sur le commerce </a:t>
            </a:r>
            <a:r>
              <a:rPr lang="fr-FR" sz="2000" dirty="0" smtClean="0"/>
              <a:t>extérieur et </a:t>
            </a:r>
            <a:r>
              <a:rPr lang="fr-FR" sz="2000" dirty="0"/>
              <a:t>la balance des paiements propose les </a:t>
            </a:r>
            <a:r>
              <a:rPr lang="fr-FR" sz="2000" dirty="0" smtClean="0"/>
              <a:t>recommandations </a:t>
            </a:r>
            <a:r>
              <a:rPr lang="fr-FR" sz="2000" dirty="0"/>
              <a:t>suivantes à la </a:t>
            </a:r>
            <a:r>
              <a:rPr lang="fr-FR" sz="2000" dirty="0" smtClean="0"/>
              <a:t>réunion </a:t>
            </a:r>
            <a:r>
              <a:rPr lang="fr-FR" sz="2000" dirty="0"/>
              <a:t>du comité des </a:t>
            </a:r>
            <a:r>
              <a:rPr lang="fr-FR" sz="2000" dirty="0" err="1" smtClean="0"/>
              <a:t>DGs</a:t>
            </a:r>
            <a:r>
              <a:rPr lang="fr-FR" sz="2000" dirty="0" smtClean="0"/>
              <a:t> :</a:t>
            </a:r>
          </a:p>
          <a:p>
            <a:pPr>
              <a:buNone/>
            </a:pPr>
            <a:r>
              <a:rPr lang="fr-FR" sz="2000" dirty="0"/>
              <a:t> </a:t>
            </a:r>
          </a:p>
          <a:p>
            <a:pPr lvl="0" algn="just"/>
            <a:r>
              <a:rPr lang="fr-FR" sz="2000" dirty="0"/>
              <a:t>Demande à la Commission de l'Union africaine en collaboration avec la Division statistique des Nations Unies, la CEA, la BAD et les autres partenaires de mettre en place une base de données africaine sur  commerce extérieur en s'inspirant de l'exemple de COMTRADE ; et</a:t>
            </a:r>
          </a:p>
          <a:p>
            <a:pPr algn="just"/>
            <a:endParaRPr lang="fr-FR" sz="2000" dirty="0"/>
          </a:p>
          <a:p>
            <a:pPr algn="just"/>
            <a:r>
              <a:rPr lang="fr-FR" sz="2000" dirty="0"/>
              <a:t> Demande à la Commission de l'Union africaine en collaboration avec l'Association africaine des banques centrales, la Division statistique des Nations Unies, la CEA, la BAD et les autres partenaires de travailler sur l'harmonisation de la production de la balance des paiements en Afrique.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71472" y="2214554"/>
            <a:ext cx="8229600" cy="1143000"/>
          </a:xfrm>
        </p:spPr>
        <p:txBody>
          <a:bodyPr/>
          <a:lstStyle/>
          <a:p>
            <a:r>
              <a:rPr lang="fr-FR" dirty="0" smtClean="0"/>
              <a:t>Merci pour votre aimable attention</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57232"/>
          </a:xfrm>
        </p:spPr>
        <p:style>
          <a:lnRef idx="3">
            <a:schemeClr val="lt1"/>
          </a:lnRef>
          <a:fillRef idx="1">
            <a:schemeClr val="accent3"/>
          </a:fillRef>
          <a:effectRef idx="1">
            <a:schemeClr val="accent3"/>
          </a:effectRef>
          <a:fontRef idx="minor">
            <a:schemeClr val="lt1"/>
          </a:fontRef>
        </p:style>
        <p:txBody>
          <a:bodyPr/>
          <a:lstStyle/>
          <a:p>
            <a:r>
              <a:rPr lang="fr-FR" dirty="0" smtClean="0"/>
              <a:t>Plan </a:t>
            </a:r>
            <a:endParaRPr lang="fr-FR" dirty="0"/>
          </a:p>
        </p:txBody>
      </p:sp>
      <p:sp>
        <p:nvSpPr>
          <p:cNvPr id="3" name="Espace réservé du contenu 2"/>
          <p:cNvSpPr>
            <a:spLocks noGrp="1"/>
          </p:cNvSpPr>
          <p:nvPr>
            <p:ph idx="1"/>
          </p:nvPr>
        </p:nvSpPr>
        <p:spPr>
          <a:xfrm>
            <a:off x="500034" y="1285860"/>
            <a:ext cx="8229600" cy="4525963"/>
          </a:xfrm>
        </p:spPr>
        <p:txBody>
          <a:bodyPr/>
          <a:lstStyle/>
          <a:p>
            <a:r>
              <a:rPr lang="fr-FR" dirty="0" smtClean="0"/>
              <a:t>Introduction </a:t>
            </a:r>
          </a:p>
          <a:p>
            <a:pPr>
              <a:buNone/>
            </a:pPr>
            <a:endParaRPr lang="fr-FR" dirty="0" smtClean="0"/>
          </a:p>
          <a:p>
            <a:r>
              <a:rPr lang="fr-FR" dirty="0" smtClean="0"/>
              <a:t>Les activités réalisées par le groupe de travail au cours de l’année 2014</a:t>
            </a:r>
          </a:p>
          <a:p>
            <a:pPr>
              <a:buNone/>
            </a:pPr>
            <a:endParaRPr lang="fr-FR" dirty="0" smtClean="0"/>
          </a:p>
          <a:p>
            <a:r>
              <a:rPr lang="fr-FR" dirty="0" smtClean="0"/>
              <a:t>Recommandations pour la réunion de </a:t>
            </a:r>
            <a:r>
              <a:rPr lang="fr-FR" dirty="0" err="1" smtClean="0"/>
              <a:t>CoDGs</a:t>
            </a:r>
            <a:r>
              <a:rPr lang="fr-FR" dirty="0" smtClean="0"/>
              <a:t>/</a:t>
            </a:r>
            <a:r>
              <a:rPr lang="fr-FR" dirty="0" err="1" smtClean="0"/>
              <a:t>StatCom</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28670"/>
          </a:xfrm>
        </p:spPr>
        <p:style>
          <a:lnRef idx="2">
            <a:schemeClr val="accent3">
              <a:shade val="50000"/>
            </a:schemeClr>
          </a:lnRef>
          <a:fillRef idx="1">
            <a:schemeClr val="accent3"/>
          </a:fillRef>
          <a:effectRef idx="0">
            <a:schemeClr val="accent3"/>
          </a:effectRef>
          <a:fontRef idx="minor">
            <a:schemeClr val="lt1"/>
          </a:fontRef>
        </p:style>
        <p:txBody>
          <a:bodyPr/>
          <a:lstStyle/>
          <a:p>
            <a:r>
              <a:rPr lang="fr-FR" dirty="0" smtClean="0"/>
              <a:t>Introduction </a:t>
            </a:r>
            <a:endParaRPr lang="fr-FR" dirty="0"/>
          </a:p>
        </p:txBody>
      </p:sp>
      <p:sp>
        <p:nvSpPr>
          <p:cNvPr id="3" name="Espace réservé du contenu 2"/>
          <p:cNvSpPr>
            <a:spLocks noGrp="1"/>
          </p:cNvSpPr>
          <p:nvPr>
            <p:ph idx="1"/>
          </p:nvPr>
        </p:nvSpPr>
        <p:spPr>
          <a:xfrm>
            <a:off x="285720" y="1214422"/>
            <a:ext cx="8443914" cy="4786346"/>
          </a:xfrm>
        </p:spPr>
        <p:txBody>
          <a:bodyPr>
            <a:normAutofit fontScale="92500" lnSpcReduction="10000"/>
          </a:bodyPr>
          <a:lstStyle/>
          <a:p>
            <a:pPr algn="just"/>
            <a:r>
              <a:rPr lang="fr-FR" dirty="0" smtClean="0"/>
              <a:t>Le Groupe de travail sur le commerce et la balance des paiements est l’un des 14 groupes de travail de la </a:t>
            </a:r>
            <a:r>
              <a:rPr lang="fr-FR" dirty="0" err="1" smtClean="0"/>
              <a:t>SHaSA</a:t>
            </a:r>
            <a:r>
              <a:rPr lang="fr-FR" dirty="0" smtClean="0"/>
              <a:t> ;</a:t>
            </a:r>
          </a:p>
          <a:p>
            <a:pPr algn="just"/>
            <a:r>
              <a:rPr lang="fr-FR" dirty="0" smtClean="0"/>
              <a:t>L’objectif de ce groupe de travail est d’harmoniser les normes pour la production des statistiques du commerce extérieur et de la balance des paiements en Afrique; </a:t>
            </a:r>
          </a:p>
          <a:p>
            <a:pPr algn="just"/>
            <a:r>
              <a:rPr lang="fr-FR" dirty="0" smtClean="0"/>
              <a:t>Le Groupe de travail technique est dirige par le Rwanda et le secrétariat technique est assure par la Commission de l’Union africaine.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000108"/>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fr-FR" sz="3200" dirty="0" smtClean="0"/>
              <a:t>Les activités réalisées par le groupe de travail au cours de l’année 2014</a:t>
            </a:r>
          </a:p>
        </p:txBody>
      </p:sp>
      <p:sp>
        <p:nvSpPr>
          <p:cNvPr id="3" name="Espace réservé du contenu 2"/>
          <p:cNvSpPr>
            <a:spLocks noGrp="1"/>
          </p:cNvSpPr>
          <p:nvPr>
            <p:ph idx="1"/>
          </p:nvPr>
        </p:nvSpPr>
        <p:spPr>
          <a:xfrm>
            <a:off x="142844" y="1285860"/>
            <a:ext cx="8858312" cy="4840303"/>
          </a:xfrm>
        </p:spPr>
        <p:txBody>
          <a:bodyPr>
            <a:noAutofit/>
          </a:bodyPr>
          <a:lstStyle/>
          <a:p>
            <a:pPr>
              <a:buFont typeface="Wingdings" pitchFamily="2" charset="2"/>
              <a:buChar char="ü"/>
            </a:pPr>
            <a:r>
              <a:rPr lang="fr-FR" sz="1800" b="1" dirty="0"/>
              <a:t>Etude sur l’état de la production des statistiques du commerce de marchandise en Afrique en Afrique (Mise en œuvre de l’IMTS 2010</a:t>
            </a:r>
            <a:r>
              <a:rPr lang="fr-FR" sz="1800" b="1" dirty="0" smtClean="0"/>
              <a:t>)</a:t>
            </a:r>
            <a:r>
              <a:rPr lang="fr-FR" sz="1800" dirty="0" smtClean="0"/>
              <a:t>;</a:t>
            </a:r>
          </a:p>
          <a:p>
            <a:pPr>
              <a:buNone/>
            </a:pPr>
            <a:endParaRPr lang="fr-FR" sz="1800" dirty="0" smtClean="0"/>
          </a:p>
          <a:p>
            <a:pPr>
              <a:buFont typeface="Wingdings" pitchFamily="2" charset="2"/>
              <a:buChar char="ü"/>
            </a:pPr>
            <a:r>
              <a:rPr lang="fr-FR" sz="1800" b="1" dirty="0" smtClean="0"/>
              <a:t>Etude sur l’état de la production des statistiques du commerce extérieur informel des marchandises en Afrique</a:t>
            </a:r>
            <a:r>
              <a:rPr lang="fr-FR" sz="1800" dirty="0" smtClean="0"/>
              <a:t>; </a:t>
            </a:r>
          </a:p>
          <a:p>
            <a:pPr>
              <a:buNone/>
            </a:pPr>
            <a:endParaRPr lang="fr-FR" sz="1800" dirty="0" smtClean="0"/>
          </a:p>
          <a:p>
            <a:pPr>
              <a:buFont typeface="Wingdings" pitchFamily="2" charset="2"/>
              <a:buChar char="ü"/>
            </a:pPr>
            <a:r>
              <a:rPr lang="fr-FR" sz="1800" b="1" dirty="0" smtClean="0"/>
              <a:t>Réunion du Groupe de travail sur la Commerce extérieur et la Balances des paiements</a:t>
            </a:r>
          </a:p>
          <a:p>
            <a:pPr>
              <a:buNone/>
            </a:pPr>
            <a:endParaRPr lang="fr-FR" sz="1800" b="1" dirty="0" smtClean="0"/>
          </a:p>
          <a:p>
            <a:pPr>
              <a:buFont typeface="Wingdings" pitchFamily="2" charset="2"/>
              <a:buChar char="ü"/>
            </a:pPr>
            <a:r>
              <a:rPr lang="fr-FR" sz="1800" b="1" dirty="0" smtClean="0"/>
              <a:t>Elaboration d’une méthodologie africaine sur le commerce des services</a:t>
            </a:r>
          </a:p>
          <a:p>
            <a:pPr>
              <a:buFont typeface="Wingdings" pitchFamily="2" charset="2"/>
              <a:buChar char="ü"/>
            </a:pPr>
            <a:endParaRPr lang="fr-FR" sz="1800" b="1" dirty="0" smtClean="0"/>
          </a:p>
          <a:p>
            <a:pPr>
              <a:buFont typeface="Wingdings" pitchFamily="2" charset="2"/>
              <a:buChar char="ü"/>
            </a:pPr>
            <a:r>
              <a:rPr lang="fr-FR" sz="1800" b="1" dirty="0" smtClean="0"/>
              <a:t>Elaboration d’une méthodologie africaine sur le commerce extérieur informel</a:t>
            </a:r>
          </a:p>
          <a:p>
            <a:pPr>
              <a:buNone/>
            </a:pPr>
            <a:endParaRPr lang="fr-FR" sz="1800" b="1" dirty="0" smtClean="0"/>
          </a:p>
          <a:p>
            <a:pPr>
              <a:buFont typeface="Wingdings" pitchFamily="2" charset="2"/>
              <a:buChar char="ü"/>
            </a:pPr>
            <a:r>
              <a:rPr lang="fr-FR" sz="1800" b="1" dirty="0" smtClean="0"/>
              <a:t>Evaluation de la production du répertoire des entreprises en Afrique</a:t>
            </a:r>
          </a:p>
          <a:p>
            <a:pPr>
              <a:buNone/>
            </a:pPr>
            <a:endParaRPr lang="fr-FR" sz="1800" b="1" dirty="0" smtClean="0"/>
          </a:p>
          <a:p>
            <a:pPr>
              <a:buFont typeface="Wingdings" pitchFamily="2" charset="2"/>
              <a:buChar char="ü"/>
            </a:pPr>
            <a:r>
              <a:rPr lang="fr-FR" sz="1800" b="1" dirty="0" smtClean="0"/>
              <a:t>Annuaire 2014 sur les statistiques du commerce extérieur en Afrique</a:t>
            </a:r>
            <a:r>
              <a:rPr lang="fr-FR" sz="1800" dirty="0" smtClean="0"/>
              <a:t> </a:t>
            </a:r>
            <a:endParaRPr lang="fr-FR"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43000"/>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fr-FR" dirty="0" smtClean="0"/>
              <a:t>Les activités réalisées par le groupe de travail au cours de l’année 2014</a:t>
            </a:r>
            <a:endParaRPr lang="fr-FR" dirty="0"/>
          </a:p>
        </p:txBody>
      </p:sp>
      <p:sp>
        <p:nvSpPr>
          <p:cNvPr id="3" name="Espace réservé du contenu 2"/>
          <p:cNvSpPr>
            <a:spLocks noGrp="1"/>
          </p:cNvSpPr>
          <p:nvPr>
            <p:ph idx="1"/>
          </p:nvPr>
        </p:nvSpPr>
        <p:spPr>
          <a:xfrm>
            <a:off x="214282" y="1357298"/>
            <a:ext cx="8786874" cy="5286412"/>
          </a:xfrm>
        </p:spPr>
        <p:txBody>
          <a:bodyPr>
            <a:normAutofit/>
          </a:bodyPr>
          <a:lstStyle/>
          <a:p>
            <a:pPr algn="just">
              <a:buFont typeface="Wingdings" pitchFamily="2" charset="2"/>
              <a:buChar char="ü"/>
            </a:pPr>
            <a:r>
              <a:rPr lang="fr-FR" b="1" dirty="0"/>
              <a:t>Etude sur l’état de la production des statistiques du commerce de marchandise en Afrique en Afrique (</a:t>
            </a:r>
            <a:r>
              <a:rPr lang="fr-FR" b="1" dirty="0" smtClean="0"/>
              <a:t>Mise </a:t>
            </a:r>
            <a:r>
              <a:rPr lang="fr-FR" b="1" dirty="0"/>
              <a:t>en œuvre de l’IMTS 2010</a:t>
            </a:r>
            <a:r>
              <a:rPr lang="fr-FR" b="1" dirty="0" smtClean="0"/>
              <a:t>)</a:t>
            </a:r>
            <a:r>
              <a:rPr lang="fr-FR" dirty="0" smtClean="0"/>
              <a:t>;</a:t>
            </a:r>
          </a:p>
          <a:p>
            <a:pPr marL="0" algn="just">
              <a:buNone/>
            </a:pPr>
            <a:r>
              <a:rPr lang="fr-FR" dirty="0"/>
              <a:t>Les résultats de cette étude ont montré un niveau très faible de mise en œuvre des recommandations de l’IMTS 2010 au niveau des pays. Les recommandations de l'IMTS 2010 sont très peu connues au niveau des pays africains</a:t>
            </a:r>
            <a:endParaRPr lang="fr-F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43000"/>
          </a:xfrm>
        </p:spPr>
        <p:style>
          <a:lnRef idx="3">
            <a:schemeClr val="lt1"/>
          </a:lnRef>
          <a:fillRef idx="1">
            <a:schemeClr val="accent3"/>
          </a:fillRef>
          <a:effectRef idx="1">
            <a:schemeClr val="accent3"/>
          </a:effectRef>
          <a:fontRef idx="minor">
            <a:schemeClr val="lt1"/>
          </a:fontRef>
        </p:style>
        <p:txBody>
          <a:bodyPr>
            <a:normAutofit/>
          </a:bodyPr>
          <a:lstStyle/>
          <a:p>
            <a:r>
              <a:rPr lang="fr-FR" sz="3200" dirty="0" smtClean="0"/>
              <a:t>Les activités réalisées par le groupe de travail au cours de l’année 2014</a:t>
            </a:r>
            <a:endParaRPr lang="fr-FR" sz="3200" dirty="0"/>
          </a:p>
        </p:txBody>
      </p:sp>
      <p:sp>
        <p:nvSpPr>
          <p:cNvPr id="3" name="Espace réservé du contenu 2"/>
          <p:cNvSpPr>
            <a:spLocks noGrp="1"/>
          </p:cNvSpPr>
          <p:nvPr>
            <p:ph idx="1"/>
          </p:nvPr>
        </p:nvSpPr>
        <p:spPr/>
        <p:txBody>
          <a:bodyPr>
            <a:normAutofit/>
          </a:bodyPr>
          <a:lstStyle/>
          <a:p>
            <a:pPr algn="just">
              <a:buFont typeface="Wingdings" pitchFamily="2" charset="2"/>
              <a:buChar char="ü"/>
            </a:pPr>
            <a:r>
              <a:rPr lang="fr-FR" b="1" dirty="0" smtClean="0"/>
              <a:t>Etude </a:t>
            </a:r>
            <a:r>
              <a:rPr lang="fr-FR" b="1" dirty="0"/>
              <a:t>sur l’état de la production des statistiques du commerce extérieur informel des marchandises en Afrique</a:t>
            </a:r>
            <a:r>
              <a:rPr lang="fr-FR" dirty="0" smtClean="0"/>
              <a:t>; </a:t>
            </a:r>
          </a:p>
          <a:p>
            <a:pPr marL="0" algn="just">
              <a:buNone/>
            </a:pPr>
            <a:r>
              <a:rPr lang="fr-FR" dirty="0"/>
              <a:t>Le rapport de l'étude montre que très peu de pays africain intègrent les données sur le commerce extérieur informel dans les statistiques sur le commerce extérieur</a:t>
            </a:r>
            <a:endParaRPr lang="fr-F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43000"/>
          </a:xfrm>
        </p:spPr>
        <p:style>
          <a:lnRef idx="3">
            <a:schemeClr val="lt1"/>
          </a:lnRef>
          <a:fillRef idx="1">
            <a:schemeClr val="accent3"/>
          </a:fillRef>
          <a:effectRef idx="1">
            <a:schemeClr val="accent3"/>
          </a:effectRef>
          <a:fontRef idx="minor">
            <a:schemeClr val="lt1"/>
          </a:fontRef>
        </p:style>
        <p:txBody>
          <a:bodyPr>
            <a:normAutofit/>
          </a:bodyPr>
          <a:lstStyle/>
          <a:p>
            <a:r>
              <a:rPr lang="fr-FR" sz="3200" dirty="0" smtClean="0"/>
              <a:t>Les activités réalisées par le groupe de travail au cours de l’année 2014</a:t>
            </a:r>
            <a:endParaRPr lang="fr-FR" sz="3200" dirty="0"/>
          </a:p>
        </p:txBody>
      </p:sp>
      <p:sp>
        <p:nvSpPr>
          <p:cNvPr id="3" name="Espace réservé du contenu 2"/>
          <p:cNvSpPr>
            <a:spLocks noGrp="1"/>
          </p:cNvSpPr>
          <p:nvPr>
            <p:ph idx="1"/>
          </p:nvPr>
        </p:nvSpPr>
        <p:spPr>
          <a:xfrm>
            <a:off x="285720" y="1357298"/>
            <a:ext cx="8401080" cy="4768865"/>
          </a:xfrm>
        </p:spPr>
        <p:txBody>
          <a:bodyPr>
            <a:normAutofit fontScale="92500" lnSpcReduction="10000"/>
          </a:bodyPr>
          <a:lstStyle/>
          <a:p>
            <a:pPr algn="just">
              <a:buFont typeface="Wingdings" pitchFamily="2" charset="2"/>
              <a:buChar char="ü"/>
            </a:pPr>
            <a:r>
              <a:rPr lang="fr-FR" b="1" dirty="0" smtClean="0"/>
              <a:t>Réunion </a:t>
            </a:r>
            <a:r>
              <a:rPr lang="fr-FR" b="1" dirty="0"/>
              <a:t>du Groupe de travail sur la Commerce extérieur et la Balances des </a:t>
            </a:r>
            <a:r>
              <a:rPr lang="fr-FR" b="1" dirty="0" smtClean="0"/>
              <a:t>paiements</a:t>
            </a:r>
          </a:p>
          <a:p>
            <a:pPr marL="0" algn="just">
              <a:buNone/>
            </a:pPr>
            <a:r>
              <a:rPr lang="fr-FR" dirty="0"/>
              <a:t>La Commission de l'Union africaine (CUA) et le Département de statistiques des Nations Unies (DSNU) a organisé un séminaire régional sur les statistiques du commerce international, en collaboration avec la Banque africaine de développement (BAD) et la Commission économique des Nations Unies pour l'Afrique (CEA) du 12 au 16 mai 2014 au siège de la CUA à Addis-Abeba, en Ethiopie</a:t>
            </a:r>
            <a:endParaRPr lang="fr-FR" b="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43000"/>
          </a:xfrm>
        </p:spPr>
        <p:style>
          <a:lnRef idx="3">
            <a:schemeClr val="lt1"/>
          </a:lnRef>
          <a:fillRef idx="1">
            <a:schemeClr val="accent3"/>
          </a:fillRef>
          <a:effectRef idx="1">
            <a:schemeClr val="accent3"/>
          </a:effectRef>
          <a:fontRef idx="minor">
            <a:schemeClr val="lt1"/>
          </a:fontRef>
        </p:style>
        <p:txBody>
          <a:bodyPr>
            <a:normAutofit/>
          </a:bodyPr>
          <a:lstStyle/>
          <a:p>
            <a:r>
              <a:rPr lang="fr-FR" sz="3200" dirty="0" smtClean="0"/>
              <a:t>Les activités réalisées par le groupe de travail au cours de l’année 2014</a:t>
            </a:r>
            <a:endParaRPr lang="fr-FR" sz="3200" dirty="0"/>
          </a:p>
        </p:txBody>
      </p:sp>
      <p:sp>
        <p:nvSpPr>
          <p:cNvPr id="3" name="Espace réservé du contenu 2"/>
          <p:cNvSpPr>
            <a:spLocks noGrp="1"/>
          </p:cNvSpPr>
          <p:nvPr>
            <p:ph idx="1"/>
          </p:nvPr>
        </p:nvSpPr>
        <p:spPr/>
        <p:txBody>
          <a:bodyPr>
            <a:normAutofit fontScale="92500" lnSpcReduction="10000"/>
          </a:bodyPr>
          <a:lstStyle/>
          <a:p>
            <a:pPr algn="just">
              <a:buFont typeface="Wingdings" pitchFamily="2" charset="2"/>
              <a:buChar char="ü"/>
            </a:pPr>
            <a:r>
              <a:rPr lang="fr-FR" b="1" dirty="0" smtClean="0"/>
              <a:t>Elaboration </a:t>
            </a:r>
            <a:r>
              <a:rPr lang="fr-FR" b="1" dirty="0"/>
              <a:t>d’une méthodologie africaine sur le commerce des </a:t>
            </a:r>
            <a:r>
              <a:rPr lang="fr-FR" b="1" dirty="0" smtClean="0"/>
              <a:t>services</a:t>
            </a:r>
          </a:p>
          <a:p>
            <a:pPr marL="0" algn="just">
              <a:buNone/>
            </a:pPr>
            <a:r>
              <a:rPr lang="fr-FR" dirty="0"/>
              <a:t>L</a:t>
            </a:r>
            <a:r>
              <a:rPr lang="fr-FR" dirty="0" smtClean="0"/>
              <a:t>a </a:t>
            </a:r>
            <a:r>
              <a:rPr lang="fr-FR" dirty="0"/>
              <a:t>Commission de l’Union africaine en collaboration la Division statistique des Nations Unies a initié la réalisation d’une méthodologie africaine sur le commerce extérieur des services basée sur le SITS 2010. Un consultant a été recruté qui a assisté la Commission l’Union africaine dans le cadre de la réalisation de cette méthodologie. Un premier projet de cette méthodologie est disponible</a:t>
            </a:r>
            <a:endParaRPr lang="fr-FR"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0"/>
            <a:ext cx="9001156" cy="1143000"/>
          </a:xfrm>
        </p:spPr>
        <p:style>
          <a:lnRef idx="3">
            <a:schemeClr val="lt1"/>
          </a:lnRef>
          <a:fillRef idx="1">
            <a:schemeClr val="accent3"/>
          </a:fillRef>
          <a:effectRef idx="1">
            <a:schemeClr val="accent3"/>
          </a:effectRef>
          <a:fontRef idx="minor">
            <a:schemeClr val="lt1"/>
          </a:fontRef>
        </p:style>
        <p:txBody>
          <a:bodyPr>
            <a:noAutofit/>
          </a:bodyPr>
          <a:lstStyle/>
          <a:p>
            <a:r>
              <a:rPr lang="fr-FR" sz="3600" dirty="0" smtClean="0"/>
              <a:t>Les activités réalisées par le groupe de travail au cours de l’année 2014</a:t>
            </a:r>
            <a:endParaRPr lang="fr-FR" sz="3600" dirty="0"/>
          </a:p>
        </p:txBody>
      </p:sp>
      <p:sp>
        <p:nvSpPr>
          <p:cNvPr id="3" name="Espace réservé du contenu 2"/>
          <p:cNvSpPr>
            <a:spLocks noGrp="1"/>
          </p:cNvSpPr>
          <p:nvPr>
            <p:ph idx="1"/>
          </p:nvPr>
        </p:nvSpPr>
        <p:spPr>
          <a:xfrm>
            <a:off x="214282" y="1285860"/>
            <a:ext cx="8472518" cy="4840303"/>
          </a:xfrm>
        </p:spPr>
        <p:txBody>
          <a:bodyPr>
            <a:normAutofit lnSpcReduction="10000"/>
          </a:bodyPr>
          <a:lstStyle/>
          <a:p>
            <a:pPr algn="just">
              <a:buFont typeface="Wingdings" pitchFamily="2" charset="2"/>
              <a:buChar char="ü"/>
            </a:pPr>
            <a:r>
              <a:rPr lang="fr-FR" b="1" dirty="0" smtClean="0"/>
              <a:t>Elaboration </a:t>
            </a:r>
            <a:r>
              <a:rPr lang="fr-FR" b="1" dirty="0"/>
              <a:t>d’une méthodologie africaine sur le commerce extérieur </a:t>
            </a:r>
            <a:r>
              <a:rPr lang="fr-FR" b="1" dirty="0" smtClean="0"/>
              <a:t>informel</a:t>
            </a:r>
          </a:p>
          <a:p>
            <a:pPr marL="0" algn="just">
              <a:buNone/>
            </a:pPr>
            <a:r>
              <a:rPr lang="fr-FR" dirty="0"/>
              <a:t>La Commission de l'Union africaine en collaboration avec la Division statistiques des Nations unies a mis en place un task-force pour l'élaboration d'une méthodologie africaine sur le commerce extérieur informel. Cette task-force a produit un premier projet de la méthodologie. La Commission va organiser une réunion de validation de cette méthodologie en 2015</a:t>
            </a:r>
            <a:endParaRPr lang="fr-FR"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793</Words>
  <Application>Microsoft Office PowerPoint</Application>
  <PresentationFormat>Affichage à l'écran (4:3)</PresentationFormat>
  <Paragraphs>64</Paragraphs>
  <Slides>14</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14</vt:i4>
      </vt:variant>
    </vt:vector>
  </HeadingPairs>
  <TitlesOfParts>
    <vt:vector size="16" baseType="lpstr">
      <vt:lpstr>Thème Office</vt:lpstr>
      <vt:lpstr>Picture</vt:lpstr>
      <vt:lpstr>  Première Session du Comité des Directeurs Généraux des Instituts Nationaux de Statistique et Commission Statistique pour l’Afrique 8-12 Décembre 2014 Ramada, Plaza; Tunis; Tunisie </vt:lpstr>
      <vt:lpstr>Plan </vt:lpstr>
      <vt:lpstr>Introduction </vt:lpstr>
      <vt:lpstr>Les activités réalisées par le groupe de travail au cours de l’année 2014</vt:lpstr>
      <vt:lpstr>Les activités réalisées par le groupe de travail au cours de l’année 2014</vt:lpstr>
      <vt:lpstr>Les activités réalisées par le groupe de travail au cours de l’année 2014</vt:lpstr>
      <vt:lpstr>Les activités réalisées par le groupe de travail au cours de l’année 2014</vt:lpstr>
      <vt:lpstr>Les activités réalisées par le groupe de travail au cours de l’année 2014</vt:lpstr>
      <vt:lpstr>Les activités réalisées par le groupe de travail au cours de l’année 2014</vt:lpstr>
      <vt:lpstr>Les activités réalisées par le groupe de travail au cours de l’année 2014</vt:lpstr>
      <vt:lpstr>Les activités réalisées par le groupe de travail au cours de l’année 2014</vt:lpstr>
      <vt:lpstr> Recommandations </vt:lpstr>
      <vt:lpstr> Recommandations </vt:lpstr>
      <vt:lpstr>Merci pour votre aimable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ins</dc:creator>
  <cp:lastModifiedBy>ins</cp:lastModifiedBy>
  <cp:revision>12</cp:revision>
  <dcterms:created xsi:type="dcterms:W3CDTF">2014-12-11T20:52:28Z</dcterms:created>
  <dcterms:modified xsi:type="dcterms:W3CDTF">2014-12-11T21:51:56Z</dcterms:modified>
</cp:coreProperties>
</file>