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82" r:id="rId3"/>
    <p:sldId id="290" r:id="rId4"/>
    <p:sldId id="292" r:id="rId5"/>
    <p:sldId id="293" r:id="rId6"/>
    <p:sldId id="299" r:id="rId7"/>
    <p:sldId id="294" r:id="rId8"/>
    <p:sldId id="295" r:id="rId9"/>
    <p:sldId id="296" r:id="rId10"/>
    <p:sldId id="297" r:id="rId11"/>
    <p:sldId id="298" r:id="rId12"/>
    <p:sldId id="274" r:id="rId13"/>
  </p:sldIdLst>
  <p:sldSz cx="9144000" cy="6858000" type="screen4x3"/>
  <p:notesSz cx="68119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1ED99"/>
    <a:srgbClr val="F0F028"/>
    <a:srgbClr val="E6DE48"/>
    <a:srgbClr val="883F12"/>
    <a:srgbClr val="E2691E"/>
    <a:srgbClr val="C72105"/>
    <a:srgbClr val="08C42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06" autoAdjust="0"/>
    <p:restoredTop sz="94747" autoAdjust="0"/>
  </p:normalViewPr>
  <p:slideViewPr>
    <p:cSldViewPr>
      <p:cViewPr>
        <p:scale>
          <a:sx n="100" d="100"/>
          <a:sy n="100" d="100"/>
        </p:scale>
        <p:origin x="204" y="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E1BC8E0-514C-42D0-8BCF-48EAC2D95A65}" type="datetimeFigureOut">
              <a:rPr lang="en-US"/>
              <a:pPr>
                <a:defRPr/>
              </a:pPr>
              <a:t>12/7/2014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E4E63C-4B19-419F-97FA-1B1E5683EB0A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3DAD1-DAB3-45CD-BEAB-0917F12A2297}" type="datetimeFigureOut">
              <a:rPr lang="en-US"/>
              <a:pPr>
                <a:defRPr/>
              </a:pPr>
              <a:t>12/7/2014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6D97F-672A-43B2-ACD8-BA741992A177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DC2A9-6409-43C6-B01D-96EE372E3CBF}" type="datetimeFigureOut">
              <a:rPr lang="en-US"/>
              <a:pPr>
                <a:defRPr/>
              </a:pPr>
              <a:t>12/7/2014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9A2E4-9525-4E38-B615-1737336C384B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48BA1-474A-49E8-B0FB-0FD1DDA82762}" type="datetimeFigureOut">
              <a:rPr lang="en-US"/>
              <a:pPr>
                <a:defRPr/>
              </a:pPr>
              <a:t>12/7/2014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4E66F-70F1-4005-8631-481C1466FFE7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998D6-CF43-4A1A-8F83-B8DF60F0AD7A}" type="datetimeFigureOut">
              <a:rPr lang="en-US"/>
              <a:pPr>
                <a:defRPr/>
              </a:pPr>
              <a:t>12/7/2014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0AE4A-BEA0-4783-9665-57D735657092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F0307-D065-4483-8145-3F859FE0FCD5}" type="datetimeFigureOut">
              <a:rPr lang="en-US"/>
              <a:pPr>
                <a:defRPr/>
              </a:pPr>
              <a:t>12/7/2014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CDF06-1472-485F-874C-DFCA428C36FB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6"/>
          <p:cNvGraphicFramePr>
            <a:graphicFrameLocks noGrp="1"/>
          </p:cNvGraphicFramePr>
          <p:nvPr/>
        </p:nvGraphicFramePr>
        <p:xfrm>
          <a:off x="-142875" y="-71438"/>
          <a:ext cx="9358313" cy="857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6932"/>
                <a:gridCol w="6141446"/>
              </a:tblGrid>
              <a:tr h="857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rgbClr val="007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rgbClr val="007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297C4-E10B-43BB-992D-B336B7117022}" type="datetimeFigureOut">
              <a:rPr lang="en-US"/>
              <a:pPr>
                <a:defRPr/>
              </a:pPr>
              <a:t>12/7/2014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AF976-C554-436B-A3F9-6881F3AD4121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B78C3-CD40-4A1F-88C6-261F403597C3}" type="datetimeFigureOut">
              <a:rPr lang="en-US"/>
              <a:pPr>
                <a:defRPr/>
              </a:pPr>
              <a:t>12/7/2014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0764-C984-42F0-A33C-F3577F3FE470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6"/>
          <p:cNvGraphicFramePr>
            <a:graphicFrameLocks noGrp="1"/>
          </p:cNvGraphicFramePr>
          <p:nvPr/>
        </p:nvGraphicFramePr>
        <p:xfrm>
          <a:off x="214313" y="285750"/>
          <a:ext cx="3071834" cy="5786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</a:tblGrid>
              <a:tr h="1832385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9540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spcBef>
                <a:spcPts val="0"/>
              </a:spcBef>
              <a:defRPr sz="3200"/>
            </a:lvl1pPr>
            <a:lvl2pPr>
              <a:spcBef>
                <a:spcPts val="0"/>
              </a:spcBef>
              <a:defRPr sz="2800"/>
            </a:lvl2pPr>
            <a:lvl3pPr>
              <a:spcBef>
                <a:spcPts val="0"/>
              </a:spcBef>
              <a:defRPr sz="2400"/>
            </a:lvl3pPr>
            <a:lvl4pPr>
              <a:spcBef>
                <a:spcPts val="0"/>
              </a:spcBef>
              <a:defRPr sz="2000"/>
            </a:lvl4pPr>
            <a:lvl5pPr>
              <a:spcBef>
                <a:spcPts val="0"/>
              </a:spcBef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E3CE6-D095-412B-940F-F66FFE6BCAD1}" type="datetimeFigureOut">
              <a:rPr lang="en-US"/>
              <a:pPr>
                <a:defRPr/>
              </a:pPr>
              <a:t>12/7/2014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13091-9291-4694-B237-011855367B30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1D3F3-92E8-42B4-BF36-3601F2D8D802}" type="datetimeFigureOut">
              <a:rPr lang="en-US"/>
              <a:pPr>
                <a:defRPr/>
              </a:pPr>
              <a:t>12/7/2014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38F2B-DF30-4047-8A87-439A5FDAB9D0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2EE29-0BA6-4959-84F0-77FC9D10CDBD}" type="datetimeFigureOut">
              <a:rPr lang="en-US"/>
              <a:pPr>
                <a:defRPr/>
              </a:pPr>
              <a:t>12/7/2014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7C2B1-64D1-4595-9132-F440CAB6D403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E92CFB-7A4A-4170-BB52-A30A102DDEDB}" type="datetimeFigureOut">
              <a:rPr lang="en-US"/>
              <a:pPr>
                <a:defRPr/>
              </a:pPr>
              <a:t>12/7/2014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46DE26-64BA-460A-B952-ABC69E7ACC26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83" r:id="rId5"/>
    <p:sldLayoutId id="2147483779" r:id="rId6"/>
    <p:sldLayoutId id="2147483784" r:id="rId7"/>
    <p:sldLayoutId id="2147483780" r:id="rId8"/>
    <p:sldLayoutId id="2147483781" r:id="rId9"/>
    <p:sldLayoutId id="2147483782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5876925"/>
            <a:ext cx="4143372" cy="571500"/>
          </a:xfrm>
        </p:spPr>
        <p:txBody>
          <a:bodyPr>
            <a:noAutofit/>
          </a:bodyPr>
          <a:lstStyle/>
          <a:p>
            <a:r>
              <a:rPr lang="fr-FR" sz="1600" b="1" i="1" dirty="0" smtClean="0">
                <a:solidFill>
                  <a:schemeClr val="tx1"/>
                </a:solidFill>
              </a:rPr>
              <a:t>Tunis (Tunisie), 8 décembre 2014</a:t>
            </a:r>
          </a:p>
        </p:txBody>
      </p:sp>
      <p:sp>
        <p:nvSpPr>
          <p:cNvPr id="5" name="Rectangle 4"/>
          <p:cNvSpPr/>
          <p:nvPr/>
        </p:nvSpPr>
        <p:spPr>
          <a:xfrm>
            <a:off x="4143372" y="0"/>
            <a:ext cx="5000629" cy="6858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57686" y="1071563"/>
            <a:ext cx="4786314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fr-FR" sz="28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fr-FR" sz="27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fr-FR" sz="27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fr-FR" sz="27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fr-FR" sz="3200" b="1" dirty="0" smtClean="0">
                <a:solidFill>
                  <a:srgbClr val="08C42C"/>
                </a:solidFill>
                <a:latin typeface="Calibri" pitchFamily="34" charset="0"/>
              </a:rPr>
              <a:t>C</a:t>
            </a:r>
            <a:r>
              <a:rPr lang="fr-FR" sz="2400" b="1" dirty="0" smtClean="0">
                <a:solidFill>
                  <a:schemeClr val="bg1"/>
                </a:solidFill>
                <a:latin typeface="Calibri" pitchFamily="34" charset="0"/>
              </a:rPr>
              <a:t>ORDINATION DE L’</a:t>
            </a:r>
            <a:r>
              <a:rPr lang="fr-FR" sz="3200" b="1" dirty="0" smtClean="0">
                <a:solidFill>
                  <a:srgbClr val="08C42C"/>
                </a:solidFill>
                <a:latin typeface="Calibri" pitchFamily="34" charset="0"/>
              </a:rPr>
              <a:t>A</a:t>
            </a:r>
            <a:r>
              <a:rPr lang="fr-FR" sz="2400" b="1" dirty="0" smtClean="0">
                <a:solidFill>
                  <a:schemeClr val="bg1"/>
                </a:solidFill>
                <a:latin typeface="Calibri" pitchFamily="34" charset="0"/>
              </a:rPr>
              <a:t>IDE DES </a:t>
            </a:r>
            <a:r>
              <a:rPr lang="fr-FR" sz="24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fr-FR" sz="3200" b="1" dirty="0" smtClean="0">
                <a:solidFill>
                  <a:srgbClr val="08C42C"/>
                </a:solidFill>
                <a:latin typeface="Calibri" pitchFamily="34" charset="0"/>
              </a:rPr>
              <a:t>P</a:t>
            </a:r>
            <a:r>
              <a:rPr lang="fr-FR" sz="2400" b="1" dirty="0" smtClean="0">
                <a:solidFill>
                  <a:schemeClr val="bg1"/>
                </a:solidFill>
                <a:latin typeface="Calibri" pitchFamily="34" charset="0"/>
              </a:rPr>
              <a:t>TF :   </a:t>
            </a:r>
            <a:r>
              <a:rPr lang="fr-FR" sz="3200" b="1" dirty="0" smtClean="0">
                <a:solidFill>
                  <a:srgbClr val="08C42C"/>
                </a:solidFill>
                <a:latin typeface="Calibri" pitchFamily="34" charset="0"/>
              </a:rPr>
              <a:t>C</a:t>
            </a:r>
            <a:r>
              <a:rPr lang="fr-FR" sz="2400" b="1" dirty="0" smtClean="0">
                <a:solidFill>
                  <a:schemeClr val="bg1"/>
                </a:solidFill>
                <a:latin typeface="Calibri" pitchFamily="34" charset="0"/>
              </a:rPr>
              <a:t>OMMENT</a:t>
            </a:r>
            <a:r>
              <a:rPr lang="fr-FR" sz="2400" b="1" dirty="0" smtClean="0">
                <a:solidFill>
                  <a:schemeClr val="bg1"/>
                </a:solidFill>
                <a:latin typeface="Calibri" pitchFamily="34" charset="0"/>
              </a:rPr>
              <a:t> LE </a:t>
            </a:r>
            <a:r>
              <a:rPr lang="fr-FR" sz="3200" b="1" dirty="0" smtClean="0">
                <a:solidFill>
                  <a:srgbClr val="08C42C"/>
                </a:solidFill>
                <a:latin typeface="Calibri" pitchFamily="34" charset="0"/>
              </a:rPr>
              <a:t>S</a:t>
            </a:r>
            <a:r>
              <a:rPr lang="fr-FR" sz="2400" b="1" dirty="0" smtClean="0">
                <a:solidFill>
                  <a:schemeClr val="bg1"/>
                </a:solidFill>
                <a:latin typeface="Calibri" pitchFamily="34" charset="0"/>
              </a:rPr>
              <a:t>SN DU </a:t>
            </a:r>
            <a:r>
              <a:rPr lang="fr-FR" sz="3200" b="1" dirty="0" smtClean="0">
                <a:solidFill>
                  <a:srgbClr val="08C42C"/>
                </a:solidFill>
                <a:latin typeface="Calibri" pitchFamily="34" charset="0"/>
              </a:rPr>
              <a:t>M</a:t>
            </a:r>
            <a:r>
              <a:rPr lang="fr-FR" sz="2400" b="1" dirty="0" smtClean="0">
                <a:solidFill>
                  <a:schemeClr val="bg1"/>
                </a:solidFill>
                <a:latin typeface="Calibri" pitchFamily="34" charset="0"/>
              </a:rPr>
              <a:t>ALI S’EN EST APPROPRIE</a:t>
            </a:r>
            <a:endParaRPr lang="fr-FR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fr-FR" sz="1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fr-FR" sz="1200" b="1" dirty="0">
                <a:solidFill>
                  <a:schemeClr val="bg1"/>
                </a:solidFill>
                <a:latin typeface="Calibri" pitchFamily="34" charset="0"/>
              </a:rPr>
              <a:t>Seydou Moussa TRAORE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fr-FR" sz="27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fr-FR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fr-FR" sz="2700" b="1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85728"/>
            <a:ext cx="4500563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fr-FR" sz="1600" b="1" dirty="0">
              <a:solidFill>
                <a:srgbClr val="006600"/>
              </a:solidFill>
              <a:latin typeface="Calibri" pitchFamily="34" charset="0"/>
            </a:endParaRPr>
          </a:p>
          <a:p>
            <a:pPr algn="ctr"/>
            <a:r>
              <a:rPr lang="fr-FR" sz="1600" b="1" dirty="0" smtClean="0">
                <a:latin typeface="Calibri" pitchFamily="34" charset="0"/>
              </a:rPr>
              <a:t>SIXIEME REUNION DU FORUM POUR LE DEVELOPPEMENT DE LA STATISTIQUE </a:t>
            </a:r>
          </a:p>
          <a:p>
            <a:pPr algn="ctr"/>
            <a:r>
              <a:rPr lang="fr-FR" sz="1600" b="1" dirty="0" smtClean="0">
                <a:latin typeface="Calibri" pitchFamily="34" charset="0"/>
              </a:rPr>
              <a:t>EN AFRIQUE (FASDEV-VI)</a:t>
            </a:r>
          </a:p>
          <a:p>
            <a:pPr algn="ctr"/>
            <a:endParaRPr lang="fr-FR" sz="1600" b="1" dirty="0" smtClean="0">
              <a:latin typeface="Calibri" pitchFamily="34" charset="0"/>
            </a:endParaRPr>
          </a:p>
          <a:p>
            <a:pPr algn="ctr"/>
            <a:endParaRPr lang="fr-FR" sz="16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3575050" y="214313"/>
            <a:ext cx="5111750" cy="5870575"/>
          </a:xfrm>
          <a:solidFill>
            <a:srgbClr val="FFFF00">
              <a:alpha val="30196"/>
            </a:srgbClr>
          </a:solidFill>
        </p:spPr>
        <p:txBody>
          <a:bodyPr/>
          <a:lstStyle/>
          <a:p>
            <a:pPr marL="274638" indent="-274638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endParaRPr lang="fr-FR" sz="100" b="1" dirty="0" smtClean="0"/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endParaRPr lang="fr-FR" sz="300" b="1" dirty="0" smtClean="0">
              <a:solidFill>
                <a:srgbClr val="08C42C"/>
              </a:solidFill>
              <a:latin typeface="Arial" charset="0"/>
            </a:endParaRPr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endParaRPr lang="fr-FR" sz="900" b="1" dirty="0" smtClean="0">
              <a:solidFill>
                <a:srgbClr val="08C42C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1600" b="1" dirty="0" smtClean="0">
              <a:solidFill>
                <a:schemeClr val="hlink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2000" b="1" dirty="0" smtClean="0">
                <a:solidFill>
                  <a:schemeClr val="hlink"/>
                </a:solidFill>
                <a:latin typeface="Arial" charset="0"/>
              </a:rPr>
              <a:t>Responsabilité mutuelle : </a:t>
            </a:r>
            <a:r>
              <a:rPr lang="fr-FR" sz="2000" b="1" dirty="0" smtClean="0">
                <a:solidFill>
                  <a:srgbClr val="08C42C"/>
                </a:solidFill>
                <a:latin typeface="Arial" charset="0"/>
              </a:rPr>
              <a:t>« Les donateurs et les pays partenaires sont responsables des résultats obtenus en matière de développement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2000" b="1" dirty="0" smtClean="0">
              <a:solidFill>
                <a:srgbClr val="08C42C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2000" b="1" dirty="0" smtClean="0">
              <a:solidFill>
                <a:srgbClr val="08C42C"/>
              </a:solidFill>
              <a:latin typeface="Arial" charset="0"/>
            </a:endParaRP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Ø"/>
            </a:pPr>
            <a:r>
              <a:rPr lang="fr-FR" sz="2000" b="1" dirty="0" smtClean="0">
                <a:solidFill>
                  <a:schemeClr val="hlink"/>
                </a:solidFill>
                <a:latin typeface="Arial" charset="0"/>
              </a:rPr>
              <a:t>Élaborer un accord sectoriel entre les Bailleurs et la structure centrale  du SSN qui définit les objectifs à atteindre, les engagements de chaque partie sur une période de 3 à 5 ans</a:t>
            </a: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Ø"/>
            </a:pPr>
            <a:endParaRPr lang="fr-FR" sz="2000" b="1" dirty="0" smtClean="0">
              <a:solidFill>
                <a:schemeClr val="hlink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1400" b="1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850" y="333375"/>
            <a:ext cx="2919413" cy="1373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Calibri" pitchFamily="34" charset="0"/>
              </a:rPr>
              <a:t>Groupe Thématique Statistique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3575050" y="214313"/>
            <a:ext cx="5111750" cy="5870575"/>
          </a:xfrm>
          <a:solidFill>
            <a:srgbClr val="FFFF00">
              <a:alpha val="30196"/>
            </a:srgbClr>
          </a:solidFill>
        </p:spPr>
        <p:txBody>
          <a:bodyPr/>
          <a:lstStyle/>
          <a:p>
            <a:pPr marL="274638" indent="-274638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endParaRPr lang="fr-FR" sz="1200" b="1" dirty="0" smtClean="0">
              <a:solidFill>
                <a:srgbClr val="08C42C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100" b="1" dirty="0" smtClean="0">
              <a:solidFill>
                <a:schemeClr val="hlink"/>
              </a:solidFill>
              <a:latin typeface="Arial" charset="0"/>
            </a:endParaRPr>
          </a:p>
          <a:p>
            <a:pPr marL="274638" indent="-274638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r>
              <a:rPr lang="fr-FR" sz="2000" b="1" dirty="0" smtClean="0">
                <a:latin typeface="Arial" charset="0"/>
              </a:rPr>
              <a:t>La mise en place d’une coordination efficace de l’aide des bailleurs prend du temps et nécessite la confiance</a:t>
            </a:r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endParaRPr lang="fr-FR" sz="2000" b="1" dirty="0" smtClean="0">
              <a:latin typeface="Arial" charset="0"/>
            </a:endParaRPr>
          </a:p>
          <a:p>
            <a:pPr marL="274638" indent="-274638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r>
              <a:rPr lang="fr-FR" sz="2000" b="1" dirty="0" smtClean="0">
                <a:latin typeface="Arial" charset="0"/>
              </a:rPr>
              <a:t>L’adoption du principe de la responsabilité commune</a:t>
            </a:r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endParaRPr lang="fr-FR" sz="2000" b="1" dirty="0" smtClean="0">
              <a:latin typeface="Arial" charset="0"/>
            </a:endParaRPr>
          </a:p>
          <a:p>
            <a:pPr marL="274638" indent="-274638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r>
              <a:rPr lang="fr-FR" sz="2000" b="1" smtClean="0">
                <a:latin typeface="Arial" charset="0"/>
              </a:rPr>
              <a:t>La nécessité </a:t>
            </a:r>
            <a:r>
              <a:rPr lang="fr-FR" sz="2000" b="1" dirty="0" smtClean="0">
                <a:latin typeface="Arial" charset="0"/>
              </a:rPr>
              <a:t>de travailler ensemble (Bailleurs et Gouvernement) pour adopter une vision commune</a:t>
            </a:r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endParaRPr lang="fr-FR" sz="2000" b="1" dirty="0" smtClean="0">
              <a:latin typeface="Arial" charset="0"/>
            </a:endParaRPr>
          </a:p>
          <a:p>
            <a:pPr marL="274638" indent="-274638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r>
              <a:rPr lang="fr-FR" sz="2000" b="1" dirty="0" smtClean="0">
                <a:latin typeface="Arial" charset="0"/>
              </a:rPr>
              <a:t>Chercher à mieux comprendre les contraintes et les priorités mutuelles.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850" y="333375"/>
            <a:ext cx="2919413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Calibri" pitchFamily="34" charset="0"/>
              </a:rPr>
              <a:t>Conclusion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00563" y="0"/>
            <a:ext cx="4643437" cy="6858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86313" y="642938"/>
            <a:ext cx="4214812" cy="283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4000" b="1" dirty="0">
              <a:solidFill>
                <a:schemeClr val="bg1"/>
              </a:solidFill>
              <a:latin typeface="+mj-lt"/>
              <a:cs typeface="+mn-cs"/>
            </a:endParaRPr>
          </a:p>
          <a:p>
            <a:pPr algn="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4000" b="1" dirty="0">
              <a:solidFill>
                <a:schemeClr val="bg1"/>
              </a:solidFill>
              <a:latin typeface="+mj-lt"/>
              <a:cs typeface="+mn-cs"/>
            </a:endParaRPr>
          </a:p>
          <a:p>
            <a:pPr algn="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4000" b="1" dirty="0">
              <a:solidFill>
                <a:schemeClr val="bg1"/>
              </a:solidFill>
              <a:latin typeface="+mj-lt"/>
              <a:cs typeface="+mn-cs"/>
            </a:endParaRPr>
          </a:p>
          <a:p>
            <a:pPr algn="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4000" b="1" dirty="0">
                <a:solidFill>
                  <a:schemeClr val="bg1"/>
                </a:solidFill>
                <a:latin typeface="+mj-lt"/>
                <a:cs typeface="+mn-cs"/>
              </a:rPr>
              <a:t>Merci </a:t>
            </a:r>
          </a:p>
          <a:p>
            <a:pPr algn="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4000" b="1" dirty="0">
                <a:solidFill>
                  <a:schemeClr val="bg1"/>
                </a:solidFill>
                <a:latin typeface="+mj-lt"/>
                <a:cs typeface="+mn-cs"/>
              </a:rPr>
              <a:t>de votre attention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00563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6600"/>
              </a:solidFill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3575050" y="214313"/>
            <a:ext cx="5111750" cy="5870575"/>
          </a:xfrm>
          <a:solidFill>
            <a:srgbClr val="FFFF00">
              <a:alpha val="30196"/>
            </a:srgbClr>
          </a:solidFill>
        </p:spPr>
        <p:txBody>
          <a:bodyPr/>
          <a:lstStyle/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r>
              <a:rPr lang="fr-FR" sz="1600" b="1" dirty="0" smtClean="0"/>
              <a:t>Le Système Statistique National (</a:t>
            </a:r>
            <a:r>
              <a:rPr lang="fr-FR" sz="1800" b="1" dirty="0" smtClean="0"/>
              <a:t>SSN</a:t>
            </a:r>
            <a:r>
              <a:rPr lang="fr-FR" sz="1600" b="1" dirty="0" smtClean="0"/>
              <a:t>) du Mali est un système décentralisé et non intégré</a:t>
            </a:r>
            <a:endParaRPr lang="fr-FR" sz="1600" dirty="0" smtClean="0"/>
          </a:p>
          <a:p>
            <a:pPr marL="274638" indent="-274638" eaLnBrk="1" hangingPunct="1">
              <a:spcBef>
                <a:spcPct val="0"/>
              </a:spcBef>
              <a:spcAft>
                <a:spcPts val="600"/>
              </a:spcAft>
              <a:buClr>
                <a:srgbClr val="007434"/>
              </a:buClr>
              <a:buFont typeface="Arial" charset="0"/>
              <a:buNone/>
            </a:pPr>
            <a:endParaRPr lang="fr-FR" sz="1700" dirty="0" smtClean="0"/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r>
              <a:rPr lang="fr-FR" sz="1600" b="1" dirty="0" smtClean="0"/>
              <a:t>L’Institut National de la Statistique (INSTAT) constitue le noyau central</a:t>
            </a:r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endParaRPr lang="fr-FR" sz="1600" dirty="0" smtClean="0"/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r>
              <a:rPr lang="fr-FR" sz="1600" b="1" dirty="0" smtClean="0"/>
              <a:t>Le SSN comprend en outre :</a:t>
            </a:r>
            <a:endParaRPr lang="fr-FR" sz="1600" dirty="0" smtClean="0"/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Arial" charset="0"/>
              <a:buNone/>
            </a:pPr>
            <a:endParaRPr lang="fr-FR" sz="1600" dirty="0" smtClean="0"/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§"/>
            </a:pPr>
            <a:r>
              <a:rPr lang="fr-FR" sz="1400" b="1" dirty="0" smtClean="0"/>
              <a:t>Les Cellules de Planification et de Statistique (CPS);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§"/>
            </a:pPr>
            <a:r>
              <a:rPr lang="fr-FR" sz="1400" b="1" dirty="0" smtClean="0"/>
              <a:t>Les Observatoires;  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§"/>
            </a:pPr>
            <a:r>
              <a:rPr lang="fr-FR" sz="1400" b="1" dirty="0" smtClean="0"/>
              <a:t>Les services du Ministère des Finances ;  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§"/>
            </a:pPr>
            <a:r>
              <a:rPr lang="fr-FR" sz="1400" b="1" dirty="0" smtClean="0"/>
              <a:t>Les services spécialisés ; 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§"/>
            </a:pPr>
            <a:r>
              <a:rPr lang="fr-FR" sz="1400" b="1" dirty="0" smtClean="0"/>
              <a:t>La Banque Centrale des États de l’Afrique de l’Ouest ;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§"/>
            </a:pPr>
            <a:r>
              <a:rPr lang="fr-FR" sz="1400" b="1" dirty="0" smtClean="0"/>
              <a:t>La Cellule du Cadre Stratégique de Lutte contre la Pauvreté.</a:t>
            </a:r>
          </a:p>
          <a:p>
            <a:pPr marL="274638" indent="-274638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§"/>
            </a:pPr>
            <a:endParaRPr lang="fr-FR" sz="1400" b="1" dirty="0" smtClean="0"/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r>
              <a:rPr lang="fr-FR" sz="1600" b="1" dirty="0" smtClean="0"/>
              <a:t>La coordination du SSN est assurée à travers un organe consultatif présidé par le Ministre chargé de la Statistique</a:t>
            </a:r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endParaRPr lang="fr-FR" sz="1600" b="1" dirty="0" smtClean="0"/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r>
              <a:rPr lang="fr-FR" sz="1600" b="1" dirty="0" smtClean="0"/>
              <a:t>Le SSN a été doté de son premier Schéma Directeur de la Statistique en janvier 2006 et de son deuxième Schéma en juillet 2014 assorti d’un plan d’actions 2015-2019. </a:t>
            </a:r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endParaRPr lang="fr-FR" sz="1800" b="1" dirty="0" smtClean="0"/>
          </a:p>
          <a:p>
            <a:pPr marL="274638" indent="-274638" eaLnBrk="1" hangingPunct="1">
              <a:spcBef>
                <a:spcPct val="0"/>
              </a:spcBef>
              <a:spcAft>
                <a:spcPts val="600"/>
              </a:spcAft>
              <a:buClr>
                <a:srgbClr val="007434"/>
              </a:buClr>
              <a:buFont typeface="Arial" charset="0"/>
              <a:buNone/>
            </a:pPr>
            <a:endParaRPr lang="fr-FR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57188" y="428625"/>
            <a:ext cx="2919412" cy="94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Calibri" pitchFamily="34" charset="0"/>
              </a:rPr>
              <a:t>Aperçu général sur le SSN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3575050" y="214313"/>
            <a:ext cx="5111750" cy="5870575"/>
          </a:xfrm>
          <a:solidFill>
            <a:srgbClr val="FFFF00">
              <a:alpha val="30196"/>
            </a:srgbClr>
          </a:solidFill>
        </p:spPr>
        <p:txBody>
          <a:bodyPr/>
          <a:lstStyle/>
          <a:p>
            <a:pPr marL="274638" indent="-274638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r>
              <a:rPr lang="fr-FR" sz="1600" b="1" dirty="0" smtClean="0"/>
              <a:t>Le Groupe des PTF est constitué du Collectif des PTF, de la Troïka assistée du Pool Technique et des Groupes thématiques/ sectoriels et sous sectoriels</a:t>
            </a:r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None/>
            </a:pPr>
            <a:endParaRPr lang="fr-FR" sz="200" b="1" dirty="0" smtClean="0"/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600" b="1" dirty="0" smtClean="0"/>
              <a:t>Groupes thématiques/sectoriels : 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900" b="1" dirty="0" smtClean="0"/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§"/>
            </a:pPr>
            <a:r>
              <a:rPr lang="fr-FR" sz="1600" b="1" dirty="0" smtClean="0">
                <a:solidFill>
                  <a:srgbClr val="08C42C"/>
                </a:solidFill>
                <a:latin typeface="Arial" charset="0"/>
              </a:rPr>
              <a:t>Développement rural </a:t>
            </a: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§"/>
            </a:pPr>
            <a:r>
              <a:rPr lang="fr-FR" sz="1600" b="1" dirty="0" smtClean="0">
                <a:solidFill>
                  <a:srgbClr val="08C42C"/>
                </a:solidFill>
                <a:latin typeface="Arial" charset="0"/>
              </a:rPr>
              <a:t>Secteur privé et Micro </a:t>
            </a:r>
            <a:r>
              <a:rPr lang="fr-FR" sz="1600" b="1" dirty="0" smtClean="0">
                <a:solidFill>
                  <a:srgbClr val="08C42C"/>
                </a:solidFill>
                <a:latin typeface="Arial" charset="0"/>
              </a:rPr>
              <a:t>finance </a:t>
            </a:r>
            <a:endParaRPr lang="fr-FR" sz="1600" b="1" dirty="0" smtClean="0">
              <a:solidFill>
                <a:srgbClr val="08C42C"/>
              </a:solidFill>
              <a:latin typeface="Arial" charset="0"/>
            </a:endParaRP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§"/>
            </a:pPr>
            <a:r>
              <a:rPr lang="fr-FR" sz="1600" b="1" dirty="0" smtClean="0">
                <a:solidFill>
                  <a:srgbClr val="08C42C"/>
                </a:solidFill>
                <a:latin typeface="Arial" charset="0"/>
              </a:rPr>
              <a:t>Décentralisation/Développement institutionnel </a:t>
            </a: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§"/>
            </a:pPr>
            <a:r>
              <a:rPr lang="fr-FR" sz="1600" b="1" dirty="0" smtClean="0">
                <a:solidFill>
                  <a:srgbClr val="08C42C"/>
                </a:solidFill>
                <a:latin typeface="Arial" charset="0"/>
              </a:rPr>
              <a:t>Justice </a:t>
            </a: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§"/>
            </a:pPr>
            <a:r>
              <a:rPr lang="fr-FR" sz="1600" b="1" dirty="0" smtClean="0">
                <a:solidFill>
                  <a:srgbClr val="08C42C"/>
                </a:solidFill>
                <a:latin typeface="Arial" charset="0"/>
              </a:rPr>
              <a:t>Éducation </a:t>
            </a: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§"/>
            </a:pPr>
            <a:r>
              <a:rPr lang="fr-FR" sz="1600" b="1" dirty="0" smtClean="0">
                <a:solidFill>
                  <a:srgbClr val="08C42C"/>
                </a:solidFill>
                <a:latin typeface="Arial" charset="0"/>
              </a:rPr>
              <a:t>Santé </a:t>
            </a: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§"/>
            </a:pPr>
            <a:r>
              <a:rPr lang="fr-FR" sz="1600" b="1" dirty="0" smtClean="0">
                <a:solidFill>
                  <a:srgbClr val="08C42C"/>
                </a:solidFill>
                <a:latin typeface="Arial" charset="0"/>
              </a:rPr>
              <a:t>Eau et Assainissement  </a:t>
            </a: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§"/>
            </a:pPr>
            <a:r>
              <a:rPr lang="fr-FR" sz="1600" b="1" dirty="0" smtClean="0">
                <a:solidFill>
                  <a:srgbClr val="08C42C"/>
                </a:solidFill>
                <a:latin typeface="Arial" charset="0"/>
              </a:rPr>
              <a:t>Finances Publiques et Appuis Budgétaires</a:t>
            </a: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§"/>
            </a:pPr>
            <a:endParaRPr lang="fr-FR" sz="400" b="1" dirty="0" smtClean="0">
              <a:solidFill>
                <a:srgbClr val="08C42C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600" b="1" dirty="0" smtClean="0"/>
              <a:t>Groupes transversaux : 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800" b="1" dirty="0" smtClean="0"/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§"/>
            </a:pPr>
            <a:r>
              <a:rPr lang="fr-FR" sz="1600" b="1" dirty="0" smtClean="0">
                <a:solidFill>
                  <a:srgbClr val="08C42C"/>
                </a:solidFill>
                <a:latin typeface="Arial" charset="0"/>
              </a:rPr>
              <a:t>Environnement/Gestion des Ressources Naturelles</a:t>
            </a: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§"/>
            </a:pPr>
            <a:r>
              <a:rPr lang="fr-FR" sz="1600" b="1" dirty="0" smtClean="0">
                <a:solidFill>
                  <a:srgbClr val="08C42C"/>
                </a:solidFill>
                <a:latin typeface="Arial" charset="0"/>
              </a:rPr>
              <a:t>Genre </a:t>
            </a: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§"/>
            </a:pPr>
            <a:r>
              <a:rPr lang="fr-FR" sz="1600" b="1" dirty="0" smtClean="0">
                <a:solidFill>
                  <a:srgbClr val="08C42C"/>
                </a:solidFill>
                <a:latin typeface="Arial" charset="0"/>
              </a:rPr>
              <a:t>VIH/Sida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850" y="333375"/>
            <a:ext cx="2919413" cy="1800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Calibri" pitchFamily="34" charset="0"/>
              </a:rPr>
              <a:t>Architecture  générale de la coordination des PTF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3575050" y="214313"/>
            <a:ext cx="5111750" cy="5870575"/>
          </a:xfrm>
          <a:solidFill>
            <a:srgbClr val="FFFF00">
              <a:alpha val="30196"/>
            </a:srgbClr>
          </a:solidFill>
        </p:spPr>
        <p:txBody>
          <a:bodyPr/>
          <a:lstStyle/>
          <a:p>
            <a:pPr marL="274638" indent="-274638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endParaRPr lang="fr-FR" sz="100" b="1" dirty="0" smtClean="0"/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r>
              <a:rPr lang="fr-FR" sz="1600" b="1" dirty="0" smtClean="0"/>
              <a:t>Groupes thématiques de travail sur le Cadre Stratégique de Lutte contre la Pauvreté (CSLP) : </a:t>
            </a:r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endParaRPr lang="fr-FR" sz="500" b="1" dirty="0" smtClean="0"/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600" b="1" dirty="0" smtClean="0">
                <a:solidFill>
                  <a:srgbClr val="08C42C"/>
                </a:solidFill>
                <a:latin typeface="Arial" charset="0"/>
              </a:rPr>
              <a:t>Développement humain durable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600" b="1" dirty="0" smtClean="0">
                <a:solidFill>
                  <a:srgbClr val="08C42C"/>
                </a:solidFill>
                <a:latin typeface="Arial" charset="0"/>
              </a:rPr>
              <a:t>Infrastructures et secteurs productifs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600" b="1" dirty="0" smtClean="0">
                <a:solidFill>
                  <a:srgbClr val="08C42C"/>
                </a:solidFill>
                <a:latin typeface="Arial" charset="0"/>
              </a:rPr>
              <a:t>Gouvernance et développement institutionnel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600" b="1" dirty="0" smtClean="0">
                <a:solidFill>
                  <a:srgbClr val="08C42C"/>
                </a:solidFill>
                <a:latin typeface="Arial" charset="0"/>
              </a:rPr>
              <a:t>Cadre macroéconomique et financier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600" b="1" dirty="0" smtClean="0">
              <a:solidFill>
                <a:srgbClr val="08C42C"/>
              </a:solidFill>
              <a:latin typeface="Arial" charset="0"/>
            </a:endParaRP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Ø"/>
            </a:pPr>
            <a:r>
              <a:rPr lang="fr-FR" sz="1600" b="1" dirty="0" smtClean="0">
                <a:solidFill>
                  <a:schemeClr val="hlink"/>
                </a:solidFill>
                <a:latin typeface="Britannic Bold" pitchFamily="34" charset="0"/>
              </a:rPr>
              <a:t>Groupe Thématique Statistique</a:t>
            </a: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None/>
            </a:pPr>
            <a:endParaRPr lang="fr-FR" sz="800" b="1" dirty="0" smtClean="0">
              <a:solidFill>
                <a:srgbClr val="08C42C"/>
              </a:solidFill>
              <a:latin typeface="Britannic Bold" pitchFamily="34" charset="0"/>
            </a:endParaRPr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r>
              <a:rPr lang="fr-FR" sz="1600" b="1" dirty="0" smtClean="0"/>
              <a:t>Trois niveaux de coordination sont mis en place pour ces différentes instances :</a:t>
            </a:r>
            <a:endParaRPr lang="fr-FR" sz="1600" dirty="0" smtClean="0"/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§"/>
            </a:pPr>
            <a:endParaRPr lang="fr-FR" sz="700" b="1" dirty="0" smtClean="0">
              <a:solidFill>
                <a:srgbClr val="08C42C"/>
              </a:solidFill>
              <a:latin typeface="Broadway" pitchFamily="82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600" b="1" dirty="0" smtClean="0">
                <a:solidFill>
                  <a:srgbClr val="08C42C"/>
                </a:solidFill>
                <a:latin typeface="Arial" charset="0"/>
              </a:rPr>
              <a:t>La coordination globale autour du CSLP et du Plan d’action de l’Efficacité de l’Aide assurée par le Collectif des PTF sous le pilotage de la Troïka assistée du Pool Technique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500" b="1" dirty="0" smtClean="0">
              <a:solidFill>
                <a:srgbClr val="08C42C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600" b="1" dirty="0" smtClean="0">
                <a:solidFill>
                  <a:srgbClr val="08C42C"/>
                </a:solidFill>
                <a:latin typeface="Arial" charset="0"/>
              </a:rPr>
              <a:t>La coordination autour des politiques sectorielles assurée par les Groupes Sectoriels et les Groupes Transversaux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600" b="1" dirty="0" smtClean="0">
              <a:solidFill>
                <a:srgbClr val="08C42C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600" b="1" dirty="0" smtClean="0">
                <a:solidFill>
                  <a:srgbClr val="08C42C"/>
                </a:solidFill>
                <a:latin typeface="Arial" charset="0"/>
              </a:rPr>
              <a:t>La coordination autour des politiques sous sectorielles assurée par les Sous Groupes Sectoriels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850" y="333375"/>
            <a:ext cx="2919413" cy="1800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Calibri" pitchFamily="34" charset="0"/>
              </a:rPr>
              <a:t>Architecture  générale de la coordination des PTF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3575050" y="214313"/>
            <a:ext cx="5111750" cy="5870575"/>
          </a:xfrm>
          <a:solidFill>
            <a:srgbClr val="FFFF00">
              <a:alpha val="30196"/>
            </a:srgbClr>
          </a:solidFill>
        </p:spPr>
        <p:txBody>
          <a:bodyPr/>
          <a:lstStyle/>
          <a:p>
            <a:pPr marL="274638" indent="-274638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endParaRPr lang="fr-FR" sz="100" b="1" dirty="0" smtClean="0"/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r>
              <a:rPr lang="fr-FR" sz="1800" b="1" dirty="0" smtClean="0"/>
              <a:t>Mission </a:t>
            </a:r>
            <a:r>
              <a:rPr lang="fr-FR" sz="1800" b="1" dirty="0" smtClean="0"/>
              <a:t>: Appuyer l’organisation de l’aide des PTF au domaine de la statistique et le suivi de sa mise en œuvre </a:t>
            </a:r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endParaRPr lang="fr-FR" sz="500" b="1" dirty="0" smtClean="0"/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800" b="1" dirty="0" smtClean="0">
                <a:solidFill>
                  <a:schemeClr val="hlink"/>
                </a:solidFill>
                <a:latin typeface="Arial" charset="0"/>
              </a:rPr>
              <a:t>Servir de forum des PTF en ce qui concerne l’information et le partage de connaissances et d’expériences des activités et des interventions en matière statistique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700" b="1" dirty="0" smtClean="0">
              <a:solidFill>
                <a:schemeClr val="hlink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800" b="1" dirty="0" smtClean="0">
                <a:solidFill>
                  <a:srgbClr val="08C42C"/>
                </a:solidFill>
                <a:latin typeface="Arial" charset="0"/>
              </a:rPr>
              <a:t>Suivre l’évolution dans le domaine Statistique et rendre compte au Groupe macroéconomique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600" b="1" dirty="0" smtClean="0">
              <a:solidFill>
                <a:srgbClr val="08C42C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800" b="1" dirty="0" smtClean="0">
                <a:solidFill>
                  <a:schemeClr val="hlink"/>
                </a:solidFill>
                <a:latin typeface="Arial" charset="0"/>
              </a:rPr>
              <a:t>Constituer le principal partenaire de dialogue avec l’organe de coordination du SSN pour le compte des PTF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500" b="1" dirty="0" smtClean="0">
              <a:solidFill>
                <a:schemeClr val="hlink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800" b="1" dirty="0" smtClean="0">
                <a:solidFill>
                  <a:srgbClr val="08C42C"/>
                </a:solidFill>
                <a:latin typeface="Arial" charset="0"/>
              </a:rPr>
              <a:t>Renforcer la communication courante et stratégique entre l’INSTAT, le ministère de tutelle et les PTF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1800" b="1" dirty="0" smtClean="0">
              <a:solidFill>
                <a:srgbClr val="08C42C"/>
              </a:solidFill>
              <a:latin typeface="Broadway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850" y="333375"/>
            <a:ext cx="2919413" cy="1373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Calibri" pitchFamily="34" charset="0"/>
              </a:rPr>
              <a:t>Groupe Thématique Statistique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3575050" y="214313"/>
            <a:ext cx="5111750" cy="6215083"/>
          </a:xfrm>
          <a:solidFill>
            <a:srgbClr val="FFFF00">
              <a:alpha val="30196"/>
            </a:srgbClr>
          </a:solidFill>
        </p:spPr>
        <p:txBody>
          <a:bodyPr/>
          <a:lstStyle/>
          <a:p>
            <a:pPr marL="274638" indent="-274638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endParaRPr lang="fr-FR" sz="1800" b="1" dirty="0" smtClean="0"/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r>
              <a:rPr lang="fr-FR" sz="1800" b="1" dirty="0" smtClean="0"/>
              <a:t>Mission </a:t>
            </a:r>
            <a:r>
              <a:rPr lang="fr-FR" sz="1800" b="1" dirty="0" smtClean="0"/>
              <a:t>: Appuyer l’organisation de l’aide des PTF au domaine de la statistique et le suivi de sa mise en œuvre </a:t>
            </a:r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endParaRPr lang="fr-FR" sz="700" b="1" dirty="0" smtClean="0"/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800" b="1" dirty="0" smtClean="0">
                <a:solidFill>
                  <a:srgbClr val="08C42C"/>
                </a:solidFill>
                <a:latin typeface="Arial" charset="0"/>
              </a:rPr>
              <a:t>Élaborer et actualiser le tableau des interventions des PTF dans le domaine Statistique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800" b="1" dirty="0" smtClean="0">
              <a:solidFill>
                <a:srgbClr val="08C42C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800" b="1" dirty="0" smtClean="0">
                <a:solidFill>
                  <a:schemeClr val="hlink"/>
                </a:solidFill>
                <a:latin typeface="Arial" charset="0"/>
              </a:rPr>
              <a:t>Renforcer les discussions sur les statistiques et préparer ce volet lors de la revue du </a:t>
            </a:r>
            <a:r>
              <a:rPr lang="fr-FR" sz="1800" b="1" dirty="0" smtClean="0">
                <a:solidFill>
                  <a:schemeClr val="hlink"/>
                </a:solidFill>
                <a:latin typeface="Arial" charset="0"/>
              </a:rPr>
              <a:t>Cadre Stratégique de Lutte contre la pauvreté (CSLP) </a:t>
            </a:r>
            <a:r>
              <a:rPr lang="fr-FR" sz="1800" b="1" dirty="0" smtClean="0">
                <a:solidFill>
                  <a:schemeClr val="hlink"/>
                </a:solidFill>
                <a:latin typeface="Arial" charset="0"/>
              </a:rPr>
              <a:t>et des revues sectorielles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800" b="1" dirty="0" smtClean="0">
              <a:solidFill>
                <a:schemeClr val="hlink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800" b="1" dirty="0" smtClean="0">
                <a:solidFill>
                  <a:srgbClr val="08C42C"/>
                </a:solidFill>
                <a:latin typeface="Arial" charset="0"/>
              </a:rPr>
              <a:t>Faciliter les discussions sur la diffusion et l’utilisation des statistiques avec les autres Groupes Thématiques, la Société civile et d’autres acteurs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800" b="1" dirty="0" smtClean="0">
              <a:solidFill>
                <a:srgbClr val="08C42C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800" b="1" dirty="0" smtClean="0">
                <a:solidFill>
                  <a:schemeClr val="hlink"/>
                </a:solidFill>
                <a:latin typeface="Arial" charset="0"/>
              </a:rPr>
              <a:t>Suivre les questions statistiques dans le cadre des initiatives internationales telles que les OMD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1800" b="1" dirty="0" smtClean="0">
              <a:solidFill>
                <a:schemeClr val="hlink"/>
              </a:solidFill>
              <a:latin typeface="Broadway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850" y="333375"/>
            <a:ext cx="2919413" cy="1373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Calibri" pitchFamily="34" charset="0"/>
              </a:rPr>
              <a:t>Groupe Thématique Statistique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3575050" y="214313"/>
            <a:ext cx="5111750" cy="5870575"/>
          </a:xfrm>
          <a:solidFill>
            <a:srgbClr val="FFFF00">
              <a:alpha val="30196"/>
            </a:srgbClr>
          </a:solidFill>
        </p:spPr>
        <p:txBody>
          <a:bodyPr/>
          <a:lstStyle/>
          <a:p>
            <a:pPr marL="274638" indent="-274638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endParaRPr lang="fr-FR" sz="100" b="1" dirty="0" smtClean="0"/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r>
              <a:rPr lang="fr-FR" sz="1600" b="1" dirty="0" smtClean="0"/>
              <a:t>Rencontres importantes du Groupe Thématique Statistique :</a:t>
            </a:r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endParaRPr lang="fr-FR" sz="1600" b="1" dirty="0" smtClean="0"/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endParaRPr lang="fr-FR" sz="900" b="1" dirty="0" smtClean="0"/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400" b="1" dirty="0" smtClean="0">
                <a:solidFill>
                  <a:schemeClr val="hlink"/>
                </a:solidFill>
                <a:latin typeface="Arial" charset="0"/>
              </a:rPr>
              <a:t>Réunions mensuelles de coordination et de suivi avec l’INSTAT,  les </a:t>
            </a:r>
            <a:r>
              <a:rPr lang="fr-FR" sz="1400" b="1" dirty="0" smtClean="0">
                <a:solidFill>
                  <a:schemeClr val="hlink"/>
                </a:solidFill>
                <a:latin typeface="Arial" charset="0"/>
              </a:rPr>
              <a:t>structures sectorielles (CPS) </a:t>
            </a:r>
            <a:r>
              <a:rPr lang="fr-FR" sz="1400" b="1" dirty="0" smtClean="0">
                <a:solidFill>
                  <a:schemeClr val="hlink"/>
                </a:solidFill>
                <a:latin typeface="Arial" charset="0"/>
              </a:rPr>
              <a:t>et le </a:t>
            </a:r>
            <a:r>
              <a:rPr lang="fr-FR" sz="1400" b="1" dirty="0" smtClean="0">
                <a:solidFill>
                  <a:schemeClr val="hlink"/>
                </a:solidFill>
                <a:latin typeface="Arial" charset="0"/>
              </a:rPr>
              <a:t>Cadre Stratégique de Lutte contre la Pauvreté (CSLP)</a:t>
            </a:r>
            <a:endParaRPr lang="fr-FR" sz="1400" b="1" dirty="0" smtClean="0">
              <a:solidFill>
                <a:schemeClr val="hlink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1400" b="1" dirty="0" smtClean="0">
              <a:solidFill>
                <a:schemeClr val="hlink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400" b="1" dirty="0" smtClean="0">
                <a:solidFill>
                  <a:srgbClr val="08C42C"/>
                </a:solidFill>
                <a:latin typeface="Arial" charset="0"/>
              </a:rPr>
              <a:t>Réunions spécifiques sur des activités statistiques importantes 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1400" b="1" dirty="0" smtClean="0">
              <a:solidFill>
                <a:srgbClr val="08C42C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400" b="1" dirty="0" smtClean="0">
                <a:solidFill>
                  <a:schemeClr val="hlink"/>
                </a:solidFill>
                <a:latin typeface="Arial" charset="0"/>
              </a:rPr>
              <a:t>Revues sectorielles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1400" b="1" dirty="0" smtClean="0">
              <a:solidFill>
                <a:srgbClr val="08C42C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400" b="1" dirty="0" smtClean="0">
                <a:solidFill>
                  <a:srgbClr val="08C42C"/>
                </a:solidFill>
                <a:latin typeface="Arial" charset="0"/>
              </a:rPr>
              <a:t>Revue annuelle du Schéma Directeur Statistique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1400" b="1" dirty="0" smtClean="0">
              <a:solidFill>
                <a:srgbClr val="08C42C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400" b="1" dirty="0" smtClean="0">
                <a:solidFill>
                  <a:schemeClr val="hlink"/>
                </a:solidFill>
                <a:latin typeface="Arial" charset="0"/>
              </a:rPr>
              <a:t>Dialogue politique avec la tutelle de l’INSTAT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1400" b="1" dirty="0" smtClean="0">
              <a:solidFill>
                <a:schemeClr val="hlink"/>
              </a:solidFill>
              <a:latin typeface="Arial" charset="0"/>
            </a:endParaRPr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r>
              <a:rPr lang="fr-FR" sz="1600" b="1" dirty="0" smtClean="0"/>
              <a:t>Principes de travail du Groupe Thématique Statistique :</a:t>
            </a:r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endParaRPr lang="fr-FR" sz="1600" b="1" dirty="0" smtClean="0"/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400" b="1" dirty="0" smtClean="0">
                <a:solidFill>
                  <a:schemeClr val="hlink"/>
                </a:solidFill>
                <a:latin typeface="Arial" charset="0"/>
              </a:rPr>
              <a:t>Appropriation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500" b="1" dirty="0" smtClean="0">
              <a:solidFill>
                <a:schemeClr val="hlink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400" b="1" dirty="0" smtClean="0">
                <a:solidFill>
                  <a:srgbClr val="08C42C"/>
                </a:solidFill>
                <a:latin typeface="Arial" charset="0"/>
              </a:rPr>
              <a:t>Alignement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200" b="1" dirty="0" smtClean="0">
              <a:solidFill>
                <a:srgbClr val="08C42C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400" b="1" dirty="0" smtClean="0">
                <a:solidFill>
                  <a:schemeClr val="hlink"/>
                </a:solidFill>
                <a:latin typeface="Arial" charset="0"/>
              </a:rPr>
              <a:t>Harmonisation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300" b="1" dirty="0" smtClean="0">
              <a:solidFill>
                <a:schemeClr val="hlink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400" b="1" dirty="0" smtClean="0">
                <a:solidFill>
                  <a:srgbClr val="08C42C"/>
                </a:solidFill>
                <a:latin typeface="Arial" charset="0"/>
              </a:rPr>
              <a:t>Gestion axée sur les résultats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400" b="1" dirty="0" smtClean="0">
              <a:solidFill>
                <a:srgbClr val="08C42C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400" b="1" dirty="0" smtClean="0">
                <a:solidFill>
                  <a:schemeClr val="hlink"/>
                </a:solidFill>
                <a:latin typeface="Arial" charset="0"/>
              </a:rPr>
              <a:t>Responsabilité Mutuelle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850" y="333375"/>
            <a:ext cx="2919413" cy="1373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Calibri" pitchFamily="34" charset="0"/>
              </a:rPr>
              <a:t>Groupe Thématique Statistique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3575050" y="214313"/>
            <a:ext cx="5111750" cy="6094412"/>
          </a:xfrm>
          <a:solidFill>
            <a:srgbClr val="FFFF00">
              <a:alpha val="30196"/>
            </a:srgbClr>
          </a:solidFill>
        </p:spPr>
        <p:txBody>
          <a:bodyPr/>
          <a:lstStyle/>
          <a:p>
            <a:pPr marL="274638" indent="-274638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endParaRPr lang="fr-FR" sz="100" b="1" dirty="0" smtClean="0"/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r>
              <a:rPr lang="fr-FR" sz="1600" b="1" dirty="0" smtClean="0"/>
              <a:t>Que faut-il pour mettre en pratique les principes de la déclaration :</a:t>
            </a:r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endParaRPr lang="fr-FR" sz="600" b="1" dirty="0" smtClean="0"/>
          </a:p>
          <a:p>
            <a:pPr marL="274638" indent="-274638" algn="just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endParaRPr lang="fr-FR" sz="900" b="1" dirty="0" smtClean="0"/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600" b="1" dirty="0" smtClean="0">
                <a:solidFill>
                  <a:schemeClr val="hlink"/>
                </a:solidFill>
                <a:latin typeface="Arial" charset="0"/>
              </a:rPr>
              <a:t>Appropriation : « </a:t>
            </a:r>
            <a:r>
              <a:rPr lang="fr-FR" sz="1600" b="1" dirty="0" smtClean="0">
                <a:solidFill>
                  <a:srgbClr val="08C42C"/>
                </a:solidFill>
                <a:latin typeface="Arial" charset="0"/>
              </a:rPr>
              <a:t>Les pays partenaires exercent une réelle maîtrise sur les politiques et stratégies de développement et assurent la coordination de l’action à l’appui du développement </a:t>
            </a:r>
            <a:r>
              <a:rPr lang="fr-FR" sz="1600" b="1" dirty="0" smtClean="0">
                <a:solidFill>
                  <a:schemeClr val="hlink"/>
                </a:solidFill>
                <a:latin typeface="Arial" charset="0"/>
              </a:rPr>
              <a:t>»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1600" b="1" dirty="0" smtClean="0">
              <a:solidFill>
                <a:schemeClr val="hlink"/>
              </a:solidFill>
              <a:latin typeface="Arial" charset="0"/>
            </a:endParaRP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Ø"/>
            </a:pPr>
            <a:r>
              <a:rPr lang="fr-FR" sz="1400" b="1" dirty="0" smtClean="0">
                <a:solidFill>
                  <a:schemeClr val="hlink"/>
                </a:solidFill>
                <a:latin typeface="Arial" charset="0"/>
              </a:rPr>
              <a:t>Disposer d’une Stratégie Nationale de Développement de la Statistique (SNDS)</a:t>
            </a: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Ø"/>
            </a:pPr>
            <a:r>
              <a:rPr lang="fr-FR" sz="1400" b="1" dirty="0" smtClean="0">
                <a:solidFill>
                  <a:schemeClr val="hlink"/>
                </a:solidFill>
                <a:latin typeface="Arial" charset="0"/>
              </a:rPr>
              <a:t>Faire de la SNDS le cadre unique de référence de tous les acteurs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1400" b="1" dirty="0" smtClean="0">
              <a:solidFill>
                <a:schemeClr val="hlink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600" b="1" dirty="0" smtClean="0">
                <a:solidFill>
                  <a:schemeClr val="hlink"/>
                </a:solidFill>
                <a:latin typeface="Arial" charset="0"/>
              </a:rPr>
              <a:t>Alignement</a:t>
            </a:r>
            <a:r>
              <a:rPr lang="fr-FR" sz="1600" b="1" dirty="0" smtClean="0">
                <a:solidFill>
                  <a:srgbClr val="08C42C"/>
                </a:solidFill>
                <a:latin typeface="Arial" charset="0"/>
              </a:rPr>
              <a:t> : « Les donateurs font reposer l’ensemble de leur soutien sur les stratégies nationales de développement, les institutions et les procédures des pays partenaires »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1600" b="1" dirty="0" smtClean="0">
              <a:solidFill>
                <a:srgbClr val="08C42C"/>
              </a:solidFill>
              <a:latin typeface="Arial" charset="0"/>
            </a:endParaRP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Ø"/>
            </a:pPr>
            <a:r>
              <a:rPr lang="fr-FR" sz="1400" b="1" dirty="0" smtClean="0">
                <a:solidFill>
                  <a:schemeClr val="hlink"/>
                </a:solidFill>
                <a:latin typeface="Arial" charset="0"/>
              </a:rPr>
              <a:t>Faire de la SNDS le cadre d’intervention de tous les Bailleurs de Fonds</a:t>
            </a: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Ø"/>
            </a:pPr>
            <a:r>
              <a:rPr lang="fr-FR" sz="1400" b="1" dirty="0" smtClean="0">
                <a:solidFill>
                  <a:schemeClr val="hlink"/>
                </a:solidFill>
                <a:latin typeface="Arial" charset="0"/>
              </a:rPr>
              <a:t>Améliorer la coordination du SSN</a:t>
            </a: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Ø"/>
            </a:pPr>
            <a:r>
              <a:rPr lang="fr-FR" sz="1400" b="1" dirty="0" smtClean="0">
                <a:solidFill>
                  <a:schemeClr val="hlink"/>
                </a:solidFill>
                <a:latin typeface="Arial" charset="0"/>
              </a:rPr>
              <a:t>Établir des priorités dans la SNDS avec des coûts abordables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850" y="333375"/>
            <a:ext cx="2919413" cy="1373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Calibri" pitchFamily="34" charset="0"/>
              </a:rPr>
              <a:t>Groupe Thématique Statistique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3575050" y="214313"/>
            <a:ext cx="5111750" cy="5870575"/>
          </a:xfrm>
          <a:solidFill>
            <a:srgbClr val="FFFF00">
              <a:alpha val="30196"/>
            </a:srgbClr>
          </a:solidFill>
        </p:spPr>
        <p:txBody>
          <a:bodyPr/>
          <a:lstStyle/>
          <a:p>
            <a:pPr marL="274638" indent="-274638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è"/>
            </a:pPr>
            <a:endParaRPr lang="fr-FR" sz="1600" b="1" dirty="0" smtClean="0">
              <a:solidFill>
                <a:srgbClr val="08C42C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600" b="1" dirty="0" smtClean="0">
                <a:solidFill>
                  <a:schemeClr val="hlink"/>
                </a:solidFill>
                <a:latin typeface="Arial" charset="0"/>
              </a:rPr>
              <a:t>Harmonisation : </a:t>
            </a:r>
            <a:r>
              <a:rPr lang="fr-FR" sz="1600" b="1" dirty="0" smtClean="0">
                <a:solidFill>
                  <a:srgbClr val="08C42C"/>
                </a:solidFill>
                <a:latin typeface="Arial" charset="0"/>
              </a:rPr>
              <a:t>« Les actions des donneurs sont mieux harmonisées et plus transparentes et permettent une plus grande efficacité collective»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800" b="1" dirty="0" smtClean="0">
              <a:solidFill>
                <a:srgbClr val="08C42C"/>
              </a:solidFill>
              <a:latin typeface="Arial" charset="0"/>
            </a:endParaRP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Ø"/>
            </a:pPr>
            <a:r>
              <a:rPr lang="fr-FR" sz="1600" b="1" dirty="0" smtClean="0">
                <a:solidFill>
                  <a:schemeClr val="hlink"/>
                </a:solidFill>
                <a:latin typeface="Arial" charset="0"/>
              </a:rPr>
              <a:t>Procéder à l’inventaire des appuis actuels et prévus au SSN par les Bailleurs et les mettre en relation avec les priorités et les besoins de financement exprimés dans le SDS</a:t>
            </a: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Ø"/>
            </a:pPr>
            <a:endParaRPr lang="fr-FR" sz="700" b="1" dirty="0" smtClean="0">
              <a:solidFill>
                <a:schemeClr val="hlink"/>
              </a:solidFill>
              <a:latin typeface="Arial" charset="0"/>
            </a:endParaRP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Ø"/>
            </a:pPr>
            <a:r>
              <a:rPr lang="fr-FR" sz="1600" b="1" dirty="0" smtClean="0">
                <a:solidFill>
                  <a:schemeClr val="hlink"/>
                </a:solidFill>
                <a:latin typeface="Arial" charset="0"/>
              </a:rPr>
              <a:t>Harmoniser la méthodologie, la planification et le financement des activités des Bailleurs de Fonds</a:t>
            </a: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Ø"/>
            </a:pPr>
            <a:endParaRPr lang="fr-FR" sz="1600" b="1" dirty="0" smtClean="0">
              <a:solidFill>
                <a:schemeClr val="hlink"/>
              </a:solidFill>
              <a:latin typeface="Arial" charset="0"/>
            </a:endParaRP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Ø"/>
            </a:pPr>
            <a:r>
              <a:rPr lang="fr-FR" sz="1600" b="1" dirty="0" smtClean="0">
                <a:solidFill>
                  <a:schemeClr val="hlink"/>
                </a:solidFill>
                <a:latin typeface="Arial" charset="0"/>
              </a:rPr>
              <a:t>Améliorer la prévisibilité des financements</a:t>
            </a: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Ø"/>
            </a:pPr>
            <a:endParaRPr lang="fr-FR" sz="800" b="1" dirty="0" smtClean="0">
              <a:solidFill>
                <a:schemeClr val="hlink"/>
              </a:solidFill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r>
              <a:rPr lang="fr-FR" sz="1600" b="1" dirty="0" smtClean="0">
                <a:solidFill>
                  <a:schemeClr val="hlink"/>
                </a:solidFill>
                <a:latin typeface="Arial" charset="0"/>
              </a:rPr>
              <a:t>Gestion axée sur les résultats : </a:t>
            </a:r>
            <a:r>
              <a:rPr lang="fr-FR" sz="1600" b="1" dirty="0" smtClean="0">
                <a:solidFill>
                  <a:srgbClr val="08C42C"/>
                </a:solidFill>
                <a:latin typeface="Arial" charset="0"/>
              </a:rPr>
              <a:t>« Gérer les ressources pour améliorer le processus de décision en vue d’obtenir des résultats»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700" b="1" dirty="0" smtClean="0">
              <a:solidFill>
                <a:srgbClr val="08C42C"/>
              </a:solidFill>
              <a:latin typeface="Arial" charset="0"/>
            </a:endParaRPr>
          </a:p>
          <a:p>
            <a:pPr lvl="2" eaLnBrk="1" hangingPunct="1">
              <a:spcBef>
                <a:spcPct val="0"/>
              </a:spcBef>
              <a:buClr>
                <a:srgbClr val="007434"/>
              </a:buClr>
              <a:buSzPct val="150000"/>
              <a:buFont typeface="Wingdings" pitchFamily="2" charset="2"/>
              <a:buChar char="Ø"/>
            </a:pPr>
            <a:r>
              <a:rPr lang="fr-FR" sz="1600" b="1" dirty="0" smtClean="0">
                <a:solidFill>
                  <a:schemeClr val="hlink"/>
                </a:solidFill>
                <a:latin typeface="Arial" charset="0"/>
              </a:rPr>
              <a:t>Développer des indicateurs de suivi pour le secteur de la statistique</a:t>
            </a:r>
          </a:p>
          <a:p>
            <a:pPr lvl="1" eaLnBrk="1" hangingPunct="1">
              <a:spcBef>
                <a:spcPct val="0"/>
              </a:spcBef>
              <a:buClr>
                <a:srgbClr val="007434"/>
              </a:buClr>
              <a:buFont typeface="Wingdings" pitchFamily="2" charset="2"/>
              <a:buChar char="q"/>
            </a:pPr>
            <a:endParaRPr lang="fr-FR" sz="1600" b="1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850" y="333375"/>
            <a:ext cx="2919413" cy="1373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Calibri" pitchFamily="34" charset="0"/>
              </a:rPr>
              <a:t>Groupe Thématique Statistique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2615</TotalTime>
  <Words>712</Words>
  <Application>Microsoft Office PowerPoint</Application>
  <PresentationFormat>Affichage à l'écran (4:3)</PresentationFormat>
  <Paragraphs>167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Company>OECD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blazyk_s</dc:creator>
  <cp:lastModifiedBy>COMPUTECH</cp:lastModifiedBy>
  <cp:revision>192</cp:revision>
  <dcterms:created xsi:type="dcterms:W3CDTF">2007-11-30T09:25:51Z</dcterms:created>
  <dcterms:modified xsi:type="dcterms:W3CDTF">2014-12-07T21:13:50Z</dcterms:modified>
</cp:coreProperties>
</file>