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18.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2"/>
  </p:notesMasterIdLst>
  <p:handoutMasterIdLst>
    <p:handoutMasterId r:id="rId43"/>
  </p:handoutMasterIdLst>
  <p:sldIdLst>
    <p:sldId id="257" r:id="rId2"/>
    <p:sldId id="474" r:id="rId3"/>
    <p:sldId id="475" r:id="rId4"/>
    <p:sldId id="544" r:id="rId5"/>
    <p:sldId id="545" r:id="rId6"/>
    <p:sldId id="476" r:id="rId7"/>
    <p:sldId id="515" r:id="rId8"/>
    <p:sldId id="480" r:id="rId9"/>
    <p:sldId id="548" r:id="rId10"/>
    <p:sldId id="448" r:id="rId11"/>
    <p:sldId id="516" r:id="rId12"/>
    <p:sldId id="517" r:id="rId13"/>
    <p:sldId id="536" r:id="rId14"/>
    <p:sldId id="537" r:id="rId15"/>
    <p:sldId id="539" r:id="rId16"/>
    <p:sldId id="542" r:id="rId17"/>
    <p:sldId id="543" r:id="rId18"/>
    <p:sldId id="547" r:id="rId19"/>
    <p:sldId id="495" r:id="rId20"/>
    <p:sldId id="489" r:id="rId21"/>
    <p:sldId id="538" r:id="rId22"/>
    <p:sldId id="458" r:id="rId23"/>
    <p:sldId id="482" r:id="rId24"/>
    <p:sldId id="535" r:id="rId25"/>
    <p:sldId id="540" r:id="rId26"/>
    <p:sldId id="541" r:id="rId27"/>
    <p:sldId id="509" r:id="rId28"/>
    <p:sldId id="497" r:id="rId29"/>
    <p:sldId id="523" r:id="rId30"/>
    <p:sldId id="518" r:id="rId31"/>
    <p:sldId id="522" r:id="rId32"/>
    <p:sldId id="550" r:id="rId33"/>
    <p:sldId id="459" r:id="rId34"/>
    <p:sldId id="514" r:id="rId35"/>
    <p:sldId id="460" r:id="rId36"/>
    <p:sldId id="461" r:id="rId37"/>
    <p:sldId id="471" r:id="rId38"/>
    <p:sldId id="549" r:id="rId39"/>
    <p:sldId id="551" r:id="rId40"/>
    <p:sldId id="46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8E40"/>
    <a:srgbClr val="FF9966"/>
    <a:srgbClr val="9966FF"/>
    <a:srgbClr val="FF5050"/>
    <a:srgbClr val="005426"/>
    <a:srgbClr val="00602B"/>
    <a:srgbClr val="99FF33"/>
    <a:srgbClr val="FFCC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6625" autoAdjust="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GNJ4248\Documents\ESTA2\ICP\ICP%202011\2013\ICP%202011%20Draft%20report\Africa%20ICP%20Draft%20(pieces)\NIGERIA%20GDP%20Country%20Shares%20-%20NGA%20New%20Scenari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GNJ4248\Documents\ESTA2\ICP\ICP%202011\2013\ICP%202011%20Draft%20report\Africa%20ICP%20Draft%20(pieces)\NIGERIA%20GDP%20Country%20Shares%20-%20NGA%20New%20Scenario.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W:\Stakeholder%20Relations%20Work\Events%20and%20Projects\Projects\2014\Presentation%20design\02_ICP%20presentation\New%20presentation\Data2.xls"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1" Type="http://schemas.openxmlformats.org/officeDocument/2006/relationships/oleObject" Target="file:///d:\HFA7016\Desktop\ICP%20Final%20Results%20Presentation\ICP%20ALL%20Figures%20Aligned%20with%20Highlight%20repor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HFA7016\Desktop\ICP%20Final%20Results%20Presentation\140505_ICP%20ALL%20Figures%20Aligned%20with%20Highlight%20repor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HFA7016\Desktop\ICP%20Final%20Results%20Presentation\ICP%20ALL%20Figures%20Aligned%20with%20Highlight%20report.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HFA7016\Desktop\ICP%20Final%20Results%20Presentation\ICP%20ALL%20Figures%20Aligned%20with%20Highlight%20report.xlsx" TargetMode="Externa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oleObject" Target="file:///W:\Stakeholder%20Relations%20Work\Events%20and%20Projects\Projects\2014\Presentation%20design\02_ICP%20presentation\New%20presentation\Da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Stakeholder%20Relations%20Work\Events%20and%20Projects\Projects\2014\Presentation%20design\02_ICP%20presentation\New%20presentation\Tables%20A,B.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Stakeholder%20Relations%20Work\Events%20and%20Projects\Projects\2014\Presentation%20design\02_ICP%20presentation\New%20presentation\Dat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2011%20ICP\ICP-AFRICA\2011-Results\Report\Real%20GDP%20Country%20Shares%20-%202005&amp;20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2011%20ICP\ICP-AFRICA\2011-Results\Report\Real%20GDP%20Country%20Shares%20-%202005&amp;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2011%20ICP\ICP-AFRICA\2011-Results\Report\Real%20GDP%20Country%20Shares%20-%202005&amp;20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2011%20ICP\ICP-AFRICA\2011-Results\Report\Real%20GDP%20Country%20Shares%20-%202005&amp;20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2011%20ICP\ICP-AFRICA\2011-Results\Report\Real%20GDP%20Country%20Shares%20-%202005&amp;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954435695538055E-2"/>
          <c:y val="2.0405206198540252E-2"/>
          <c:w val="0.8035832926939096"/>
          <c:h val="0.87256319933692439"/>
        </c:manualLayout>
      </c:layout>
      <c:barChart>
        <c:barDir val="col"/>
        <c:grouping val="stacked"/>
        <c:varyColors val="0"/>
        <c:ser>
          <c:idx val="3"/>
          <c:order val="0"/>
          <c:tx>
            <c:strRef>
              <c:f>Sheet2!$H$5</c:f>
              <c:strCache>
                <c:ptCount val="1"/>
                <c:pt idx="0">
                  <c:v>Total Ex Africa</c:v>
                </c:pt>
              </c:strCache>
            </c:strRef>
          </c:tx>
          <c:invertIfNegative val="0"/>
          <c:dLbls>
            <c:txPr>
              <a:bodyPr/>
              <a:lstStyle/>
              <a:p>
                <a:pPr>
                  <a:defRPr lang="en-GB" sz="1400" baseline="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Sheet2!$E$6:$E$13</c:f>
              <c:numCache>
                <c:formatCode>@</c:formatCode>
                <c:ptCount val="8"/>
                <c:pt idx="0">
                  <c:v>1970</c:v>
                </c:pt>
                <c:pt idx="1">
                  <c:v>1973</c:v>
                </c:pt>
                <c:pt idx="2">
                  <c:v>1975</c:v>
                </c:pt>
                <c:pt idx="3">
                  <c:v>1980</c:v>
                </c:pt>
                <c:pt idx="4">
                  <c:v>1985</c:v>
                </c:pt>
                <c:pt idx="5">
                  <c:v>1993</c:v>
                </c:pt>
                <c:pt idx="6">
                  <c:v>2005</c:v>
                </c:pt>
                <c:pt idx="7">
                  <c:v>2011</c:v>
                </c:pt>
              </c:numCache>
            </c:numRef>
          </c:cat>
          <c:val>
            <c:numRef>
              <c:f>Sheet2!$H$6:$H$13</c:f>
              <c:numCache>
                <c:formatCode>General</c:formatCode>
                <c:ptCount val="8"/>
                <c:pt idx="0">
                  <c:v>9</c:v>
                </c:pt>
                <c:pt idx="1">
                  <c:v>15</c:v>
                </c:pt>
                <c:pt idx="2">
                  <c:v>31</c:v>
                </c:pt>
                <c:pt idx="3">
                  <c:v>45</c:v>
                </c:pt>
                <c:pt idx="4">
                  <c:v>42</c:v>
                </c:pt>
                <c:pt idx="5">
                  <c:v>95</c:v>
                </c:pt>
                <c:pt idx="6">
                  <c:v>99</c:v>
                </c:pt>
                <c:pt idx="7">
                  <c:v>145</c:v>
                </c:pt>
              </c:numCache>
            </c:numRef>
          </c:val>
        </c:ser>
        <c:ser>
          <c:idx val="2"/>
          <c:order val="1"/>
          <c:tx>
            <c:strRef>
              <c:f>Sheet2!$G$5</c:f>
              <c:strCache>
                <c:ptCount val="1"/>
                <c:pt idx="0">
                  <c:v>Africa</c:v>
                </c:pt>
              </c:strCache>
            </c:strRef>
          </c:tx>
          <c:invertIfNegative val="0"/>
          <c:dLbls>
            <c:txPr>
              <a:bodyPr/>
              <a:lstStyle/>
              <a:p>
                <a:pPr>
                  <a:defRPr lang="en-GB" sz="1400" baseline="0">
                    <a:solidFill>
                      <a:schemeClr val="tx2">
                        <a:lumMod val="75000"/>
                      </a:schemeClr>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Sheet2!$E$6:$E$13</c:f>
              <c:numCache>
                <c:formatCode>@</c:formatCode>
                <c:ptCount val="8"/>
                <c:pt idx="0">
                  <c:v>1970</c:v>
                </c:pt>
                <c:pt idx="1">
                  <c:v>1973</c:v>
                </c:pt>
                <c:pt idx="2">
                  <c:v>1975</c:v>
                </c:pt>
                <c:pt idx="3">
                  <c:v>1980</c:v>
                </c:pt>
                <c:pt idx="4">
                  <c:v>1985</c:v>
                </c:pt>
                <c:pt idx="5">
                  <c:v>1993</c:v>
                </c:pt>
                <c:pt idx="6">
                  <c:v>2005</c:v>
                </c:pt>
                <c:pt idx="7">
                  <c:v>2011</c:v>
                </c:pt>
              </c:numCache>
            </c:numRef>
          </c:cat>
          <c:val>
            <c:numRef>
              <c:f>Sheet2!$G$6:$G$13</c:f>
              <c:numCache>
                <c:formatCode>General</c:formatCode>
                <c:ptCount val="8"/>
                <c:pt idx="0">
                  <c:v>1</c:v>
                </c:pt>
                <c:pt idx="1">
                  <c:v>1</c:v>
                </c:pt>
                <c:pt idx="2">
                  <c:v>3</c:v>
                </c:pt>
                <c:pt idx="3">
                  <c:v>15</c:v>
                </c:pt>
                <c:pt idx="4">
                  <c:v>22</c:v>
                </c:pt>
                <c:pt idx="5">
                  <c:v>22</c:v>
                </c:pt>
                <c:pt idx="6">
                  <c:v>48</c:v>
                </c:pt>
                <c:pt idx="7">
                  <c:v>50</c:v>
                </c:pt>
              </c:numCache>
            </c:numRef>
          </c:val>
        </c:ser>
        <c:dLbls>
          <c:showLegendKey val="0"/>
          <c:showVal val="0"/>
          <c:showCatName val="0"/>
          <c:showSerName val="0"/>
          <c:showPercent val="0"/>
          <c:showBubbleSize val="0"/>
        </c:dLbls>
        <c:gapWidth val="150"/>
        <c:overlap val="100"/>
        <c:axId val="49653248"/>
        <c:axId val="49654784"/>
      </c:barChart>
      <c:catAx>
        <c:axId val="49653248"/>
        <c:scaling>
          <c:orientation val="minMax"/>
        </c:scaling>
        <c:delete val="0"/>
        <c:axPos val="b"/>
        <c:numFmt formatCode="@" sourceLinked="1"/>
        <c:majorTickMark val="out"/>
        <c:minorTickMark val="none"/>
        <c:tickLblPos val="nextTo"/>
        <c:txPr>
          <a:bodyPr/>
          <a:lstStyle/>
          <a:p>
            <a:pPr>
              <a:defRPr lang="en-GB" sz="1600">
                <a:latin typeface="Arial" panose="020B0604020202020204" pitchFamily="34" charset="0"/>
                <a:cs typeface="Arial" panose="020B0604020202020204" pitchFamily="34" charset="0"/>
              </a:defRPr>
            </a:pPr>
            <a:endParaRPr lang="en-US"/>
          </a:p>
        </c:txPr>
        <c:crossAx val="49654784"/>
        <c:crosses val="autoZero"/>
        <c:auto val="1"/>
        <c:lblAlgn val="ctr"/>
        <c:lblOffset val="100"/>
        <c:noMultiLvlLbl val="0"/>
      </c:catAx>
      <c:valAx>
        <c:axId val="49654784"/>
        <c:scaling>
          <c:orientation val="minMax"/>
          <c:max val="200"/>
        </c:scaling>
        <c:delete val="0"/>
        <c:axPos val="l"/>
        <c:numFmt formatCode="General" sourceLinked="1"/>
        <c:majorTickMark val="out"/>
        <c:minorTickMark val="none"/>
        <c:tickLblPos val="nextTo"/>
        <c:txPr>
          <a:bodyPr/>
          <a:lstStyle/>
          <a:p>
            <a:pPr>
              <a:defRPr lang="en-GB" sz="1600">
                <a:latin typeface="Arial" panose="020B0604020202020204" pitchFamily="34" charset="0"/>
                <a:cs typeface="Arial" panose="020B0604020202020204" pitchFamily="34" charset="0"/>
              </a:defRPr>
            </a:pPr>
            <a:endParaRPr lang="en-US"/>
          </a:p>
        </c:txPr>
        <c:crossAx val="49653248"/>
        <c:crosses val="autoZero"/>
        <c:crossBetween val="between"/>
      </c:valAx>
    </c:plotArea>
    <c:legend>
      <c:legendPos val="r"/>
      <c:layout>
        <c:manualLayout>
          <c:xMode val="edge"/>
          <c:yMode val="edge"/>
          <c:x val="7.0349711286089245E-2"/>
          <c:y val="0.50677722647682744"/>
          <c:w val="0.19302351706036747"/>
          <c:h val="0.12241325998633733"/>
        </c:manualLayout>
      </c:layout>
      <c:overlay val="0"/>
      <c:txPr>
        <a:bodyPr/>
        <a:lstStyle/>
        <a:p>
          <a:pPr>
            <a:defRPr lang="en-GB" sz="16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i="0" baseline="0" dirty="0">
                <a:effectLst/>
              </a:rPr>
              <a:t>Nominal GDP Country Shares </a:t>
            </a:r>
            <a:endParaRPr lang="en-US" sz="1800" dirty="0">
              <a:effectLst/>
            </a:endParaRPr>
          </a:p>
        </c:rich>
      </c:tx>
      <c:layout/>
      <c:overlay val="0"/>
    </c:title>
    <c:autoTitleDeleted val="0"/>
    <c:plotArea>
      <c:layout/>
      <c:pieChart>
        <c:varyColors val="1"/>
        <c:ser>
          <c:idx val="0"/>
          <c:order val="0"/>
          <c:tx>
            <c:strRef>
              <c:f>'Nominal GDP Country Shares'!$E$4</c:f>
              <c:strCache>
                <c:ptCount val="1"/>
                <c:pt idx="0">
                  <c:v>Nominal GDP Country Shares</c:v>
                </c:pt>
              </c:strCache>
            </c:strRef>
          </c:tx>
          <c:explosion val="4"/>
          <c:dPt>
            <c:idx val="0"/>
            <c:bubble3D val="0"/>
            <c:spPr>
              <a:solidFill>
                <a:schemeClr val="accent2">
                  <a:lumMod val="75000"/>
                </a:schemeClr>
              </a:solidFill>
            </c:spPr>
          </c:dPt>
          <c:dPt>
            <c:idx val="1"/>
            <c:bubble3D val="0"/>
            <c:spPr>
              <a:solidFill>
                <a:schemeClr val="accent1">
                  <a:lumMod val="75000"/>
                </a:schemeClr>
              </a:solidFill>
            </c:spPr>
          </c:dPt>
          <c:dPt>
            <c:idx val="2"/>
            <c:bubble3D val="0"/>
            <c:spPr>
              <a:solidFill>
                <a:schemeClr val="accent3">
                  <a:lumMod val="75000"/>
                </a:schemeClr>
              </a:solidFill>
            </c:spPr>
          </c:dPt>
          <c:dPt>
            <c:idx val="3"/>
            <c:bubble3D val="0"/>
            <c:spPr>
              <a:solidFill>
                <a:srgbClr val="FFFF00"/>
              </a:solidFill>
            </c:spPr>
          </c:dPt>
          <c:dPt>
            <c:idx val="4"/>
            <c:bubble3D val="0"/>
            <c:spPr>
              <a:solidFill>
                <a:schemeClr val="accent4"/>
              </a:solidFill>
            </c:spPr>
          </c:dPt>
          <c:dPt>
            <c:idx val="5"/>
            <c:bubble3D val="0"/>
            <c:spPr>
              <a:solidFill>
                <a:schemeClr val="accent5">
                  <a:lumMod val="75000"/>
                </a:schemeClr>
              </a:solidFill>
            </c:spPr>
          </c:dPt>
          <c:dPt>
            <c:idx val="6"/>
            <c:bubble3D val="0"/>
            <c:spPr>
              <a:solidFill>
                <a:schemeClr val="accent6">
                  <a:lumMod val="75000"/>
                </a:schemeClr>
              </a:solidFill>
            </c:spPr>
          </c:dPt>
          <c:dLbls>
            <c:dLbl>
              <c:idx val="0"/>
              <c:layout>
                <c:manualLayout>
                  <c:x val="-0.15545472974414784"/>
                  <c:y val="0.14401921919104252"/>
                </c:manualLayout>
              </c:layout>
              <c:tx>
                <c:rich>
                  <a:bodyPr/>
                  <a:lstStyle/>
                  <a:p>
                    <a:r>
                      <a:rPr lang="en-US" sz="1200" dirty="0">
                        <a:latin typeface="Arial" panose="020B0604020202020204" pitchFamily="34" charset="0"/>
                        <a:cs typeface="Arial" panose="020B0604020202020204" pitchFamily="34" charset="0"/>
                      </a:rPr>
                      <a:t>Nigeria
</a:t>
                    </a:r>
                    <a:r>
                      <a:rPr lang="en-US" sz="1400" dirty="0">
                        <a:latin typeface="Arial" panose="020B0604020202020204" pitchFamily="34" charset="0"/>
                        <a:cs typeface="Arial" panose="020B0604020202020204" pitchFamily="34" charset="0"/>
                      </a:rPr>
                      <a:t>20.4%</a:t>
                    </a:r>
                  </a:p>
                </c:rich>
              </c:tx>
              <c:showLegendKey val="0"/>
              <c:showVal val="0"/>
              <c:showCatName val="1"/>
              <c:showSerName val="0"/>
              <c:showPercent val="1"/>
              <c:showBubbleSize val="0"/>
            </c:dLbl>
            <c:dLbl>
              <c:idx val="1"/>
              <c:layout>
                <c:manualLayout>
                  <c:x val="-0.19248639651750848"/>
                  <c:y val="-5.2280617391100376E-2"/>
                </c:manualLayout>
              </c:layout>
              <c:tx>
                <c:rich>
                  <a:bodyPr/>
                  <a:lstStyle/>
                  <a:p>
                    <a:r>
                      <a:rPr lang="en-US" sz="1200" dirty="0">
                        <a:latin typeface="Arial" panose="020B0604020202020204" pitchFamily="34" charset="0"/>
                        <a:cs typeface="Arial" panose="020B0604020202020204" pitchFamily="34" charset="0"/>
                      </a:rPr>
                      <a:t>South Africa
</a:t>
                    </a:r>
                    <a:r>
                      <a:rPr lang="en-US" sz="1400" dirty="0">
                        <a:latin typeface="Arial" panose="020B0604020202020204" pitchFamily="34" charset="0"/>
                        <a:cs typeface="Arial" panose="020B0604020202020204" pitchFamily="34" charset="0"/>
                      </a:rPr>
                      <a:t>19.7%</a:t>
                    </a:r>
                  </a:p>
                </c:rich>
              </c:tx>
              <c:showLegendKey val="0"/>
              <c:showVal val="0"/>
              <c:showCatName val="1"/>
              <c:showSerName val="0"/>
              <c:showPercent val="1"/>
              <c:showBubbleSize val="0"/>
            </c:dLbl>
            <c:dLbl>
              <c:idx val="2"/>
              <c:layout>
                <c:manualLayout>
                  <c:x val="-8.3627488637091102E-2"/>
                  <c:y val="-0.14469204725825494"/>
                </c:manualLayout>
              </c:layout>
              <c:tx>
                <c:rich>
                  <a:bodyPr/>
                  <a:lstStyle/>
                  <a:p>
                    <a:r>
                      <a:rPr lang="en-US" sz="1200" dirty="0">
                        <a:latin typeface="Arial" panose="020B0604020202020204" pitchFamily="34" charset="0"/>
                        <a:cs typeface="Arial" panose="020B0604020202020204" pitchFamily="34" charset="0"/>
                      </a:rPr>
                      <a:t>Egypt
</a:t>
                    </a:r>
                    <a:r>
                      <a:rPr lang="en-US" sz="1400" dirty="0">
                        <a:latin typeface="Arial" panose="020B0604020202020204" pitchFamily="34" charset="0"/>
                        <a:cs typeface="Arial" panose="020B0604020202020204" pitchFamily="34" charset="0"/>
                      </a:rPr>
                      <a:t>11.3%</a:t>
                    </a:r>
                  </a:p>
                </c:rich>
              </c:tx>
              <c:showLegendKey val="0"/>
              <c:showVal val="0"/>
              <c:showCatName val="1"/>
              <c:showSerName val="0"/>
              <c:showPercent val="1"/>
              <c:showBubbleSize val="0"/>
            </c:dLbl>
            <c:dLbl>
              <c:idx val="3"/>
              <c:layout>
                <c:manualLayout>
                  <c:x val="0.11605755073298764"/>
                  <c:y val="-0.14280296810615123"/>
                </c:manualLayout>
              </c:layout>
              <c:tx>
                <c:rich>
                  <a:bodyPr/>
                  <a:lstStyle/>
                  <a:p>
                    <a:r>
                      <a:rPr lang="en-US" sz="1200" dirty="0">
                        <a:latin typeface="Arial" panose="020B0604020202020204" pitchFamily="34" charset="0"/>
                        <a:cs typeface="Arial" panose="020B0604020202020204" pitchFamily="34" charset="0"/>
                      </a:rPr>
                      <a:t>Algeria
</a:t>
                    </a:r>
                    <a:r>
                      <a:rPr lang="en-US" sz="1400" dirty="0">
                        <a:latin typeface="Arial" panose="020B0604020202020204" pitchFamily="34" charset="0"/>
                        <a:cs typeface="Arial" panose="020B0604020202020204" pitchFamily="34" charset="0"/>
                      </a:rPr>
                      <a:t>9.7%</a:t>
                    </a:r>
                  </a:p>
                </c:rich>
              </c:tx>
              <c:showLegendKey val="0"/>
              <c:showVal val="0"/>
              <c:showCatName val="1"/>
              <c:showSerName val="0"/>
              <c:showPercent val="1"/>
              <c:showBubbleSize val="0"/>
            </c:dLbl>
            <c:dLbl>
              <c:idx val="4"/>
              <c:layout/>
              <c:tx>
                <c:rich>
                  <a:bodyPr/>
                  <a:lstStyle/>
                  <a:p>
                    <a:r>
                      <a:rPr lang="en-US" sz="1200" dirty="0">
                        <a:latin typeface="Arial" panose="020B0604020202020204" pitchFamily="34" charset="0"/>
                        <a:cs typeface="Arial" panose="020B0604020202020204" pitchFamily="34" charset="0"/>
                      </a:rPr>
                      <a:t>Angola
</a:t>
                    </a:r>
                    <a:r>
                      <a:rPr lang="en-US" sz="1400" dirty="0">
                        <a:latin typeface="Arial" panose="020B0604020202020204" pitchFamily="34" charset="0"/>
                        <a:cs typeface="Arial" panose="020B0604020202020204" pitchFamily="34" charset="0"/>
                      </a:rPr>
                      <a:t>5.1%</a:t>
                    </a:r>
                  </a:p>
                </c:rich>
              </c:tx>
              <c:showLegendKey val="0"/>
              <c:showVal val="0"/>
              <c:showCatName val="1"/>
              <c:showSerName val="0"/>
              <c:showPercent val="1"/>
              <c:showBubbleSize val="0"/>
            </c:dLbl>
            <c:dLbl>
              <c:idx val="5"/>
              <c:layout>
                <c:manualLayout>
                  <c:x val="1.7046070460704606E-2"/>
                  <c:y val="-1.8824720664930839E-2"/>
                </c:manualLayout>
              </c:layout>
              <c:tx>
                <c:rich>
                  <a:bodyPr/>
                  <a:lstStyle/>
                  <a:p>
                    <a:r>
                      <a:rPr lang="en-US" sz="1200" dirty="0">
                        <a:latin typeface="Arial" panose="020B0604020202020204" pitchFamily="34" charset="0"/>
                        <a:cs typeface="Arial" panose="020B0604020202020204" pitchFamily="34" charset="0"/>
                      </a:rPr>
                      <a:t>Morocco
</a:t>
                    </a:r>
                    <a:r>
                      <a:rPr lang="en-US" sz="1400" dirty="0">
                        <a:latin typeface="Arial" panose="020B0604020202020204" pitchFamily="34" charset="0"/>
                        <a:cs typeface="Arial" panose="020B0604020202020204" pitchFamily="34" charset="0"/>
                      </a:rPr>
                      <a:t>4.9%</a:t>
                    </a:r>
                  </a:p>
                </c:rich>
              </c:tx>
              <c:showLegendKey val="0"/>
              <c:showVal val="0"/>
              <c:showCatName val="1"/>
              <c:showSerName val="0"/>
              <c:showPercent val="1"/>
              <c:showBubbleSize val="0"/>
            </c:dLbl>
            <c:dLbl>
              <c:idx val="6"/>
              <c:layout>
                <c:manualLayout>
                  <c:x val="0.2428794571410281"/>
                  <c:y val="0.13650532085415151"/>
                </c:manualLayout>
              </c:layout>
              <c:tx>
                <c:rich>
                  <a:bodyPr/>
                  <a:lstStyle/>
                  <a:p>
                    <a:r>
                      <a:rPr lang="en-US" sz="1200" dirty="0">
                        <a:latin typeface="Arial" panose="020B0604020202020204" pitchFamily="34" charset="0"/>
                        <a:cs typeface="Arial" panose="020B0604020202020204" pitchFamily="34" charset="0"/>
                      </a:rPr>
                      <a:t>Other Countries
</a:t>
                    </a:r>
                    <a:r>
                      <a:rPr lang="en-US" sz="1400" dirty="0">
                        <a:latin typeface="Arial" panose="020B0604020202020204" pitchFamily="34" charset="0"/>
                        <a:cs typeface="Arial" panose="020B0604020202020204" pitchFamily="34" charset="0"/>
                      </a:rPr>
                      <a:t>28.9%</a:t>
                    </a:r>
                  </a:p>
                </c:rich>
              </c:tx>
              <c:showLegendKey val="0"/>
              <c:showVal val="0"/>
              <c:showCatName val="1"/>
              <c:showSerName val="0"/>
              <c:showPercent val="1"/>
              <c:showBubbleSize val="0"/>
            </c:dLbl>
            <c:txPr>
              <a:bodyPr/>
              <a:lstStyle/>
              <a:p>
                <a:pPr>
                  <a:defRPr b="1">
                    <a:latin typeface="Cambria" panose="02040503050406030204" pitchFamily="18" charset="0"/>
                  </a:defRPr>
                </a:pPr>
                <a:endParaRPr lang="en-US"/>
              </a:p>
            </c:txPr>
            <c:showLegendKey val="0"/>
            <c:showVal val="0"/>
            <c:showCatName val="1"/>
            <c:showSerName val="0"/>
            <c:showPercent val="1"/>
            <c:showBubbleSize val="0"/>
            <c:showLeaderLines val="1"/>
          </c:dLbls>
          <c:cat>
            <c:strRef>
              <c:f>'Nominal GDP Country Shares'!$A$5:$A$11</c:f>
              <c:strCache>
                <c:ptCount val="7"/>
                <c:pt idx="0">
                  <c:v>Nigeria</c:v>
                </c:pt>
                <c:pt idx="1">
                  <c:v>South Africa</c:v>
                </c:pt>
                <c:pt idx="2">
                  <c:v>Egypt</c:v>
                </c:pt>
                <c:pt idx="3">
                  <c:v>Algeria</c:v>
                </c:pt>
                <c:pt idx="4">
                  <c:v>Angola</c:v>
                </c:pt>
                <c:pt idx="5">
                  <c:v>Morocco</c:v>
                </c:pt>
                <c:pt idx="6">
                  <c:v>Other Countries</c:v>
                </c:pt>
              </c:strCache>
            </c:strRef>
          </c:cat>
          <c:val>
            <c:numRef>
              <c:f>'Nominal GDP Country Shares'!$E$5:$E$11</c:f>
              <c:numCache>
                <c:formatCode>0</c:formatCode>
                <c:ptCount val="7"/>
                <c:pt idx="0">
                  <c:v>20.390515200467934</c:v>
                </c:pt>
                <c:pt idx="1">
                  <c:v>19.704489857212483</c:v>
                </c:pt>
                <c:pt idx="2">
                  <c:v>11.274163294574894</c:v>
                </c:pt>
                <c:pt idx="3">
                  <c:v>9.7363934139858621</c:v>
                </c:pt>
                <c:pt idx="4">
                  <c:v>5.1099138704588301</c:v>
                </c:pt>
                <c:pt idx="5">
                  <c:v>4.8653396556768582</c:v>
                </c:pt>
                <c:pt idx="6">
                  <c:v>28.919184707623131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a:pPr>
            <a:r>
              <a:rPr lang="en-US" sz="1800" dirty="0"/>
              <a:t>Real</a:t>
            </a:r>
            <a:r>
              <a:rPr lang="en-US" sz="1800" baseline="0" dirty="0"/>
              <a:t> GDP Country </a:t>
            </a:r>
            <a:r>
              <a:rPr lang="en-US" sz="1800" baseline="0" dirty="0" smtClean="0"/>
              <a:t>Shares</a:t>
            </a:r>
            <a:endParaRPr lang="en-US" sz="1800" dirty="0"/>
          </a:p>
        </c:rich>
      </c:tx>
      <c:layout/>
      <c:overlay val="0"/>
    </c:title>
    <c:autoTitleDeleted val="0"/>
    <c:plotArea>
      <c:layout/>
      <c:pieChart>
        <c:varyColors val="1"/>
        <c:ser>
          <c:idx val="0"/>
          <c:order val="0"/>
          <c:tx>
            <c:strRef>
              <c:f>'Real GDP Country Shares'!$B$4</c:f>
              <c:strCache>
                <c:ptCount val="1"/>
                <c:pt idx="0">
                  <c:v>Country Shares</c:v>
                </c:pt>
              </c:strCache>
            </c:strRef>
          </c:tx>
          <c:dPt>
            <c:idx val="0"/>
            <c:bubble3D val="0"/>
            <c:spPr>
              <a:solidFill>
                <a:schemeClr val="accent2">
                  <a:lumMod val="75000"/>
                </a:schemeClr>
              </a:solidFill>
            </c:spPr>
          </c:dPt>
          <c:dPt>
            <c:idx val="1"/>
            <c:bubble3D val="0"/>
            <c:spPr>
              <a:solidFill>
                <a:schemeClr val="accent3">
                  <a:lumMod val="75000"/>
                </a:schemeClr>
              </a:solidFill>
            </c:spPr>
          </c:dPt>
          <c:dPt>
            <c:idx val="2"/>
            <c:bubble3D val="0"/>
            <c:spPr>
              <a:solidFill>
                <a:schemeClr val="accent1">
                  <a:lumMod val="75000"/>
                </a:schemeClr>
              </a:solidFill>
            </c:spPr>
          </c:dPt>
          <c:dPt>
            <c:idx val="3"/>
            <c:bubble3D val="0"/>
            <c:spPr>
              <a:solidFill>
                <a:srgbClr val="FFFF00"/>
              </a:solidFill>
            </c:spPr>
          </c:dPt>
          <c:dPt>
            <c:idx val="5"/>
            <c:bubble3D val="0"/>
            <c:spPr>
              <a:solidFill>
                <a:srgbClr val="FF5050"/>
              </a:solidFill>
            </c:spPr>
          </c:dPt>
          <c:dPt>
            <c:idx val="6"/>
            <c:bubble3D val="0"/>
            <c:spPr>
              <a:solidFill>
                <a:schemeClr val="accent6">
                  <a:lumMod val="75000"/>
                </a:schemeClr>
              </a:solidFill>
            </c:spPr>
          </c:dPt>
          <c:dLbls>
            <c:dLbl>
              <c:idx val="0"/>
              <c:layout>
                <c:manualLayout>
                  <c:x val="-0.1374238597533799"/>
                  <c:y val="0.16309633691055123"/>
                </c:manualLayout>
              </c:layout>
              <c:tx>
                <c:rich>
                  <a:bodyPr/>
                  <a:lstStyle/>
                  <a:p>
                    <a:r>
                      <a:rPr lang="en-US" sz="1200">
                        <a:latin typeface="Arial" panose="020B0604020202020204" pitchFamily="34" charset="0"/>
                        <a:cs typeface="Arial" panose="020B0604020202020204" pitchFamily="34" charset="0"/>
                      </a:rPr>
                      <a:t>Nigeria
19.3%</a:t>
                    </a:r>
                    <a:endParaRPr lang="en-US"/>
                  </a:p>
                </c:rich>
              </c:tx>
              <c:showLegendKey val="0"/>
              <c:showVal val="0"/>
              <c:showCatName val="1"/>
              <c:showSerName val="0"/>
              <c:showPercent val="1"/>
              <c:showBubbleSize val="0"/>
            </c:dLbl>
            <c:dLbl>
              <c:idx val="1"/>
              <c:layout>
                <c:manualLayout>
                  <c:x val="-0.17094339622641511"/>
                  <c:y val="-3.2794322035756399E-2"/>
                </c:manualLayout>
              </c:layout>
              <c:tx>
                <c:rich>
                  <a:bodyPr/>
                  <a:lstStyle/>
                  <a:p>
                    <a:r>
                      <a:rPr lang="en-US" sz="1200">
                        <a:latin typeface="Arial" panose="020B0604020202020204" pitchFamily="34" charset="0"/>
                        <a:cs typeface="Arial" panose="020B0604020202020204" pitchFamily="34" charset="0"/>
                      </a:rPr>
                      <a:t>Egypt
18.6%</a:t>
                    </a:r>
                    <a:endParaRPr lang="en-US"/>
                  </a:p>
                </c:rich>
              </c:tx>
              <c:showLegendKey val="0"/>
              <c:showVal val="0"/>
              <c:showCatName val="1"/>
              <c:showSerName val="0"/>
              <c:showPercent val="1"/>
              <c:showBubbleSize val="0"/>
            </c:dLbl>
            <c:dLbl>
              <c:idx val="2"/>
              <c:layout>
                <c:manualLayout>
                  <c:x val="-0.11464282176992027"/>
                  <c:y val="-0.15191317351269029"/>
                </c:manualLayout>
              </c:layout>
              <c:tx>
                <c:rich>
                  <a:bodyPr/>
                  <a:lstStyle/>
                  <a:p>
                    <a:r>
                      <a:rPr lang="en-US" sz="1200">
                        <a:latin typeface="Arial" panose="020B0604020202020204" pitchFamily="34" charset="0"/>
                        <a:cs typeface="Arial" panose="020B0604020202020204" pitchFamily="34" charset="0"/>
                      </a:rPr>
                      <a:t>South Africa
13.7%</a:t>
                    </a:r>
                    <a:endParaRPr lang="en-US"/>
                  </a:p>
                </c:rich>
              </c:tx>
              <c:showLegendKey val="0"/>
              <c:showVal val="0"/>
              <c:showCatName val="1"/>
              <c:showSerName val="0"/>
              <c:showPercent val="1"/>
              <c:showBubbleSize val="0"/>
            </c:dLbl>
            <c:dLbl>
              <c:idx val="3"/>
              <c:layout/>
              <c:tx>
                <c:rich>
                  <a:bodyPr/>
                  <a:lstStyle/>
                  <a:p>
                    <a:r>
                      <a:rPr lang="en-US" sz="1200">
                        <a:latin typeface="Arial" panose="020B0604020202020204" pitchFamily="34" charset="0"/>
                        <a:cs typeface="Arial" panose="020B0604020202020204" pitchFamily="34" charset="0"/>
                      </a:rPr>
                      <a:t>Algeria
10.9%</a:t>
                    </a:r>
                    <a:endParaRPr lang="en-US"/>
                  </a:p>
                </c:rich>
              </c:tx>
              <c:showLegendKey val="0"/>
              <c:showVal val="0"/>
              <c:showCatName val="1"/>
              <c:showSerName val="0"/>
              <c:showPercent val="1"/>
              <c:showBubbleSize val="0"/>
            </c:dLbl>
            <c:dLbl>
              <c:idx val="4"/>
              <c:layout>
                <c:manualLayout>
                  <c:x val="1.8073961273708711E-2"/>
                  <c:y val="0.13416458746416979"/>
                </c:manualLayout>
              </c:layout>
              <c:tx>
                <c:rich>
                  <a:bodyPr/>
                  <a:lstStyle/>
                  <a:p>
                    <a:r>
                      <a:rPr lang="en-US" sz="1200">
                        <a:latin typeface="Arial" panose="020B0604020202020204" pitchFamily="34" charset="0"/>
                        <a:cs typeface="Arial" panose="020B0604020202020204" pitchFamily="34" charset="0"/>
                      </a:rPr>
                      <a:t>Morocco
4.9%</a:t>
                    </a:r>
                    <a:endParaRPr lang="en-US"/>
                  </a:p>
                </c:rich>
              </c:tx>
              <c:showLegendKey val="0"/>
              <c:showVal val="0"/>
              <c:showCatName val="1"/>
              <c:showSerName val="0"/>
              <c:showPercent val="1"/>
              <c:showBubbleSize val="0"/>
            </c:dLbl>
            <c:dLbl>
              <c:idx val="5"/>
              <c:layout>
                <c:manualLayout>
                  <c:x val="-1.0534591194968554E-3"/>
                  <c:y val="5.3791178929644213E-3"/>
                </c:manualLayout>
              </c:layout>
              <c:tx>
                <c:rich>
                  <a:bodyPr/>
                  <a:lstStyle/>
                  <a:p>
                    <a:r>
                      <a:rPr lang="en-US" sz="1200">
                        <a:latin typeface="Arial" panose="020B0604020202020204" pitchFamily="34" charset="0"/>
                        <a:cs typeface="Arial" panose="020B0604020202020204" pitchFamily="34" charset="0"/>
                      </a:rPr>
                      <a:t>Sudan
3.4%</a:t>
                    </a:r>
                    <a:endParaRPr lang="en-US"/>
                  </a:p>
                </c:rich>
              </c:tx>
              <c:showLegendKey val="0"/>
              <c:showVal val="0"/>
              <c:showCatName val="1"/>
              <c:showSerName val="0"/>
              <c:showPercent val="1"/>
              <c:showBubbleSize val="0"/>
            </c:dLbl>
            <c:dLbl>
              <c:idx val="6"/>
              <c:layout>
                <c:manualLayout>
                  <c:x val="0.18584142607174103"/>
                  <c:y val="0.14948052634360301"/>
                </c:manualLayout>
              </c:layout>
              <c:tx>
                <c:rich>
                  <a:bodyPr/>
                  <a:lstStyle/>
                  <a:p>
                    <a:r>
                      <a:rPr lang="en-US" sz="1200" dirty="0">
                        <a:latin typeface="Arial" panose="020B0604020202020204" pitchFamily="34" charset="0"/>
                        <a:cs typeface="Arial" panose="020B0604020202020204" pitchFamily="34" charset="0"/>
                      </a:rPr>
                      <a:t>Other Countries
29.2%</a:t>
                    </a:r>
                    <a:endParaRPr lang="en-US" dirty="0"/>
                  </a:p>
                </c:rich>
              </c:tx>
              <c:showLegendKey val="0"/>
              <c:showVal val="0"/>
              <c:showCatName val="1"/>
              <c:showSerName val="0"/>
              <c:showPercent val="1"/>
              <c:showBubbleSize val="0"/>
            </c:dLbl>
            <c:txPr>
              <a:bodyPr/>
              <a:lstStyle/>
              <a:p>
                <a:pPr>
                  <a:defRPr sz="1200" b="1">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dLbls>
          <c:cat>
            <c:strRef>
              <c:f>'Real GDP Country Shares'!$A$5:$A$11</c:f>
              <c:strCache>
                <c:ptCount val="7"/>
                <c:pt idx="0">
                  <c:v>Nigeria</c:v>
                </c:pt>
                <c:pt idx="1">
                  <c:v>Egypt</c:v>
                </c:pt>
                <c:pt idx="2">
                  <c:v>South Africa</c:v>
                </c:pt>
                <c:pt idx="3">
                  <c:v>Algeria</c:v>
                </c:pt>
                <c:pt idx="4">
                  <c:v>Morocco</c:v>
                </c:pt>
                <c:pt idx="5">
                  <c:v>Sudan</c:v>
                </c:pt>
                <c:pt idx="6">
                  <c:v>Other Countries</c:v>
                </c:pt>
              </c:strCache>
            </c:strRef>
          </c:cat>
          <c:val>
            <c:numRef>
              <c:f>'Real GDP Country Shares'!$B$5:$B$11</c:f>
              <c:numCache>
                <c:formatCode>0.0</c:formatCode>
                <c:ptCount val="7"/>
                <c:pt idx="0">
                  <c:v>19.28952544476746</c:v>
                </c:pt>
                <c:pt idx="1">
                  <c:v>18.580256534478423</c:v>
                </c:pt>
                <c:pt idx="2" formatCode="0">
                  <c:v>13.715290334791513</c:v>
                </c:pt>
                <c:pt idx="3" formatCode="0">
                  <c:v>10.906158801477476</c:v>
                </c:pt>
                <c:pt idx="4" formatCode="0">
                  <c:v>4.8904221064765805</c:v>
                </c:pt>
                <c:pt idx="5" formatCode="0">
                  <c:v>3.3791069770262512</c:v>
                </c:pt>
                <c:pt idx="6" formatCode="0">
                  <c:v>29.239239800982283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11070332310156"/>
          <c:y val="8.0774278215223094E-2"/>
          <c:w val="0.82968024659263939"/>
          <c:h val="0.8060184421482165"/>
        </c:manualLayout>
      </c:layout>
      <c:scatterChart>
        <c:scatterStyle val="lineMarker"/>
        <c:varyColors val="0"/>
        <c:ser>
          <c:idx val="0"/>
          <c:order val="0"/>
          <c:spPr>
            <a:ln w="28575">
              <a:noFill/>
            </a:ln>
          </c:spPr>
          <c:marker>
            <c:symbol val="circle"/>
            <c:size val="9"/>
            <c:spPr>
              <a:solidFill>
                <a:schemeClr val="accent3"/>
              </a:solidFill>
              <a:ln w="25400">
                <a:solidFill>
                  <a:schemeClr val="accent3">
                    <a:lumMod val="50000"/>
                  </a:schemeClr>
                </a:solidFill>
              </a:ln>
            </c:spPr>
          </c:marker>
          <c:dLbls>
            <c:dLbl>
              <c:idx val="0"/>
              <c:layout/>
              <c:tx>
                <c:rich>
                  <a:bodyPr/>
                  <a:lstStyle/>
                  <a:p>
                    <a:r>
                      <a:rPr lang="en-US"/>
                      <a:t>Algeria</a:t>
                    </a:r>
                  </a:p>
                </c:rich>
              </c:tx>
              <c:showLegendKey val="0"/>
              <c:showVal val="1"/>
              <c:showCatName val="0"/>
              <c:showSerName val="0"/>
              <c:showPercent val="0"/>
              <c:showBubbleSize val="0"/>
            </c:dLbl>
            <c:dLbl>
              <c:idx val="3"/>
              <c:layout/>
              <c:tx>
                <c:rich>
                  <a:bodyPr/>
                  <a:lstStyle/>
                  <a:p>
                    <a:pPr>
                      <a:defRPr/>
                    </a:pPr>
                    <a:r>
                      <a:rPr lang="en-GB"/>
                      <a:t>Botswana</a:t>
                    </a:r>
                  </a:p>
                </c:rich>
              </c:tx>
              <c:spPr/>
              <c:showLegendKey val="0"/>
              <c:showVal val="0"/>
              <c:showCatName val="0"/>
              <c:showSerName val="0"/>
              <c:showPercent val="0"/>
              <c:showBubbleSize val="0"/>
            </c:dLbl>
            <c:dLbl>
              <c:idx val="15"/>
              <c:layout/>
              <c:tx>
                <c:rich>
                  <a:bodyPr/>
                  <a:lstStyle/>
                  <a:p>
                    <a:pPr>
                      <a:defRPr/>
                    </a:pPr>
                    <a:r>
                      <a:rPr lang="en-GB"/>
                      <a:t>Egypt</a:t>
                    </a:r>
                  </a:p>
                </c:rich>
              </c:tx>
              <c:spPr/>
              <c:showLegendKey val="0"/>
              <c:showVal val="0"/>
              <c:showCatName val="0"/>
              <c:showSerName val="0"/>
              <c:showPercent val="0"/>
              <c:showBubbleSize val="0"/>
            </c:dLbl>
            <c:dLbl>
              <c:idx val="18"/>
              <c:layout/>
              <c:tx>
                <c:rich>
                  <a:bodyPr/>
                  <a:lstStyle/>
                  <a:p>
                    <a:r>
                      <a:rPr lang="en-US"/>
                      <a:t>Gabon</a:t>
                    </a:r>
                  </a:p>
                </c:rich>
              </c:tx>
              <c:showLegendKey val="0"/>
              <c:showVal val="1"/>
              <c:showCatName val="0"/>
              <c:showSerName val="0"/>
              <c:showPercent val="0"/>
              <c:showBubbleSize val="0"/>
            </c:dLbl>
            <c:dLbl>
              <c:idx val="35"/>
              <c:layout>
                <c:manualLayout>
                  <c:x val="-2.8248587570621469E-3"/>
                  <c:y val="-2.2222222222222222E-3"/>
                </c:manualLayout>
              </c:layout>
              <c:tx>
                <c:rich>
                  <a:bodyPr/>
                  <a:lstStyle/>
                  <a:p>
                    <a:r>
                      <a:rPr lang="en-US"/>
                      <a:t>Nigeria</a:t>
                    </a:r>
                  </a:p>
                </c:rich>
              </c:tx>
              <c:showLegendKey val="0"/>
              <c:showVal val="1"/>
              <c:showCatName val="0"/>
              <c:showSerName val="0"/>
              <c:showPercent val="0"/>
              <c:showBubbleSize val="0"/>
            </c:dLbl>
            <c:dLbl>
              <c:idx val="39"/>
              <c:layout>
                <c:manualLayout>
                  <c:x val="-1.3654618992047279E-3"/>
                  <c:y val="0"/>
                </c:manualLayout>
              </c:layout>
              <c:tx>
                <c:rich>
                  <a:bodyPr/>
                  <a:lstStyle/>
                  <a:p>
                    <a:r>
                      <a:rPr lang="en-US"/>
                      <a:t>Seychelles</a:t>
                    </a:r>
                  </a:p>
                </c:rich>
              </c:tx>
              <c:showLegendKey val="0"/>
              <c:showVal val="1"/>
              <c:showCatName val="0"/>
              <c:showSerName val="0"/>
              <c:showPercent val="0"/>
              <c:showBubbleSize val="0"/>
            </c:dLbl>
            <c:dLbl>
              <c:idx val="41"/>
              <c:layout>
                <c:manualLayout>
                  <c:x val="-1.4124293785310734E-3"/>
                  <c:y val="2.2222222222222222E-3"/>
                </c:manualLayout>
              </c:layout>
              <c:tx>
                <c:rich>
                  <a:bodyPr/>
                  <a:lstStyle/>
                  <a:p>
                    <a:r>
                      <a:rPr lang="en-US" dirty="0" smtClean="0"/>
                      <a:t>South Africa</a:t>
                    </a:r>
                    <a:endParaRPr lang="en-US" dirty="0"/>
                  </a:p>
                </c:rich>
              </c:tx>
              <c:showLegendKey val="0"/>
              <c:showVal val="1"/>
              <c:showCatName val="0"/>
              <c:showSerName val="0"/>
              <c:showPercent val="0"/>
              <c:showBubbleSize val="0"/>
            </c:dLbl>
            <c:showLegendKey val="0"/>
            <c:showVal val="0"/>
            <c:showCatName val="0"/>
            <c:showSerName val="0"/>
            <c:showPercent val="0"/>
            <c:showBubbleSize val="0"/>
          </c:dLbls>
          <c:trendline>
            <c:spPr>
              <a:ln w="25400">
                <a:solidFill>
                  <a:schemeClr val="accent1">
                    <a:lumMod val="75000"/>
                  </a:schemeClr>
                </a:solidFill>
              </a:ln>
            </c:spPr>
            <c:trendlineType val="linear"/>
            <c:dispRSqr val="1"/>
            <c:dispEq val="1"/>
            <c:trendlineLbl>
              <c:layout>
                <c:manualLayout>
                  <c:x val="-0.48037046105734327"/>
                  <c:y val="-9.0242720425661185E-2"/>
                </c:manualLayout>
              </c:layout>
              <c:numFmt formatCode="General" sourceLinked="0"/>
            </c:trendlineLbl>
          </c:trendline>
          <c:xVal>
            <c:numRef>
              <c:f>'Figure F Correlation'!$F$2:$F$51</c:f>
              <c:numCache>
                <c:formatCode>#,##0</c:formatCode>
                <c:ptCount val="50"/>
                <c:pt idx="0">
                  <c:v>64479.592136925414</c:v>
                </c:pt>
                <c:pt idx="1">
                  <c:v>34869.677508756969</c:v>
                </c:pt>
                <c:pt idx="2">
                  <c:v>8421.6610722351597</c:v>
                </c:pt>
                <c:pt idx="3">
                  <c:v>64064.238763516638</c:v>
                </c:pt>
                <c:pt idx="4">
                  <c:v>6401.5091707337679</c:v>
                </c:pt>
                <c:pt idx="5">
                  <c:v>3407.9650909147172</c:v>
                </c:pt>
                <c:pt idx="6">
                  <c:v>13187.745215173434</c:v>
                </c:pt>
                <c:pt idx="7">
                  <c:v>29179.134794497088</c:v>
                </c:pt>
                <c:pt idx="8">
                  <c:v>4275.4970130082729</c:v>
                </c:pt>
                <c:pt idx="9">
                  <c:v>9465.2921111282049</c:v>
                </c:pt>
                <c:pt idx="10">
                  <c:v>2924.0209773591014</c:v>
                </c:pt>
                <c:pt idx="11">
                  <c:v>27796.140416011011</c:v>
                </c:pt>
                <c:pt idx="12">
                  <c:v>3128.0594818080372</c:v>
                </c:pt>
                <c:pt idx="13">
                  <c:v>12726.609284179078</c:v>
                </c:pt>
                <c:pt idx="14">
                  <c:v>11449.964680030644</c:v>
                </c:pt>
                <c:pt idx="15">
                  <c:v>49641.072551278616</c:v>
                </c:pt>
                <c:pt idx="17">
                  <c:v>5789.1780249540561</c:v>
                </c:pt>
                <c:pt idx="18">
                  <c:v>78849.815859899289</c:v>
                </c:pt>
                <c:pt idx="19">
                  <c:v>7170.0858994414639</c:v>
                </c:pt>
                <c:pt idx="20">
                  <c:v>16335.859471851072</c:v>
                </c:pt>
                <c:pt idx="21">
                  <c:v>6154.1048853676721</c:v>
                </c:pt>
                <c:pt idx="22">
                  <c:v>6495.3953230421448</c:v>
                </c:pt>
                <c:pt idx="23">
                  <c:v>10177.463932924924</c:v>
                </c:pt>
                <c:pt idx="24">
                  <c:v>10173.373798218759</c:v>
                </c:pt>
                <c:pt idx="25">
                  <c:v>2556.8203651311337</c:v>
                </c:pt>
                <c:pt idx="26">
                  <c:v>6731.4387567532467</c:v>
                </c:pt>
                <c:pt idx="27">
                  <c:v>4650.5138420835028</c:v>
                </c:pt>
                <c:pt idx="28">
                  <c:v>7195.066483486703</c:v>
                </c:pt>
                <c:pt idx="29">
                  <c:v>15226.850017712288</c:v>
                </c:pt>
                <c:pt idx="30">
                  <c:v>74036.372801819613</c:v>
                </c:pt>
                <c:pt idx="31">
                  <c:v>32237.325492057695</c:v>
                </c:pt>
                <c:pt idx="32">
                  <c:v>4527.6879461983381</c:v>
                </c:pt>
                <c:pt idx="33">
                  <c:v>39932.154008631347</c:v>
                </c:pt>
                <c:pt idx="34">
                  <c:v>4057.8986161888952</c:v>
                </c:pt>
                <c:pt idx="35">
                  <c:v>15004.272022323315</c:v>
                </c:pt>
                <c:pt idx="36">
                  <c:v>6370.5908283313474</c:v>
                </c:pt>
                <c:pt idx="37">
                  <c:v>14405.147614964968</c:v>
                </c:pt>
                <c:pt idx="38">
                  <c:v>10701.554606220519</c:v>
                </c:pt>
                <c:pt idx="39">
                  <c:v>104562.5576812293</c:v>
                </c:pt>
                <c:pt idx="40">
                  <c:v>6528.3361837930834</c:v>
                </c:pt>
                <c:pt idx="41">
                  <c:v>57818.841152086308</c:v>
                </c:pt>
                <c:pt idx="42">
                  <c:v>17013.233063662839</c:v>
                </c:pt>
                <c:pt idx="43">
                  <c:v>30259.954462771693</c:v>
                </c:pt>
                <c:pt idx="44">
                  <c:v>7397.2230424720638</c:v>
                </c:pt>
                <c:pt idx="45">
                  <c:v>6270.9727615139291</c:v>
                </c:pt>
                <c:pt idx="46">
                  <c:v>49231.747130026699</c:v>
                </c:pt>
                <c:pt idx="47">
                  <c:v>7630.743701301637</c:v>
                </c:pt>
                <c:pt idx="48">
                  <c:v>15045.720939913581</c:v>
                </c:pt>
                <c:pt idx="49">
                  <c:v>6569.9223189818076</c:v>
                </c:pt>
              </c:numCache>
            </c:numRef>
          </c:xVal>
          <c:yVal>
            <c:numRef>
              <c:f>'Figure F Correlation'!$G$2:$G$51</c:f>
              <c:numCache>
                <c:formatCode>#,##0</c:formatCode>
                <c:ptCount val="50"/>
                <c:pt idx="0">
                  <c:v>14037.28423954555</c:v>
                </c:pt>
                <c:pt idx="1">
                  <c:v>6863.0087152763463</c:v>
                </c:pt>
                <c:pt idx="2">
                  <c:v>1199.9882102980375</c:v>
                </c:pt>
                <c:pt idx="3">
                  <c:v>23226.106009859366</c:v>
                </c:pt>
                <c:pt idx="4">
                  <c:v>770.42163082797231</c:v>
                </c:pt>
                <c:pt idx="5">
                  <c:v>379.93624391531057</c:v>
                </c:pt>
                <c:pt idx="6">
                  <c:v>1887.4903343377016</c:v>
                </c:pt>
                <c:pt idx="7">
                  <c:v>10925.203212727312</c:v>
                </c:pt>
                <c:pt idx="8">
                  <c:v>495.2009440106853</c:v>
                </c:pt>
                <c:pt idx="9">
                  <c:v>1849.8711844338845</c:v>
                </c:pt>
                <c:pt idx="10">
                  <c:v>333.02953506967157</c:v>
                </c:pt>
                <c:pt idx="11">
                  <c:v>6858.9770597884262</c:v>
                </c:pt>
                <c:pt idx="12">
                  <c:v>552.38032759727605</c:v>
                </c:pt>
                <c:pt idx="13">
                  <c:v>1117.4605576431195</c:v>
                </c:pt>
                <c:pt idx="14">
                  <c:v>2864.8115476273947</c:v>
                </c:pt>
                <c:pt idx="15">
                  <c:v>4722.2103940638681</c:v>
                </c:pt>
                <c:pt idx="17">
                  <c:v>979.04019938230533</c:v>
                </c:pt>
                <c:pt idx="18">
                  <c:v>13461.527709826545</c:v>
                </c:pt>
                <c:pt idx="19">
                  <c:v>1198.5033197474195</c:v>
                </c:pt>
                <c:pt idx="20">
                  <c:v>3874.6020089367084</c:v>
                </c:pt>
                <c:pt idx="21">
                  <c:v>906.65134965190441</c:v>
                </c:pt>
                <c:pt idx="22">
                  <c:v>621.81783341278276</c:v>
                </c:pt>
                <c:pt idx="23">
                  <c:v>1495.9056744663278</c:v>
                </c:pt>
                <c:pt idx="24">
                  <c:v>2277.2010952248038</c:v>
                </c:pt>
                <c:pt idx="25">
                  <c:v>287.92982225814114</c:v>
                </c:pt>
                <c:pt idx="26">
                  <c:v>719.14469846328507</c:v>
                </c:pt>
                <c:pt idx="27">
                  <c:v>600.43677625543864</c:v>
                </c:pt>
                <c:pt idx="28">
                  <c:v>1152.0095095354989</c:v>
                </c:pt>
                <c:pt idx="29">
                  <c:v>5672.7838275231597</c:v>
                </c:pt>
                <c:pt idx="30">
                  <c:v>16674.321100374345</c:v>
                </c:pt>
                <c:pt idx="31">
                  <c:v>9926.9149322763933</c:v>
                </c:pt>
                <c:pt idx="32">
                  <c:v>635.4438737240132</c:v>
                </c:pt>
                <c:pt idx="33">
                  <c:v>9303.3569398070977</c:v>
                </c:pt>
                <c:pt idx="34">
                  <c:v>1125.6512591962462</c:v>
                </c:pt>
                <c:pt idx="35">
                  <c:v>1201.30924206804</c:v>
                </c:pt>
                <c:pt idx="36">
                  <c:v>921.17062065969617</c:v>
                </c:pt>
                <c:pt idx="37">
                  <c:v>2520.6038254857754</c:v>
                </c:pt>
                <c:pt idx="38">
                  <c:v>1985.1178106905136</c:v>
                </c:pt>
                <c:pt idx="39">
                  <c:v>25867.956725427652</c:v>
                </c:pt>
                <c:pt idx="40">
                  <c:v>1923.9922357939679</c:v>
                </c:pt>
                <c:pt idx="41">
                  <c:v>10965.378517637735</c:v>
                </c:pt>
                <c:pt idx="42">
                  <c:v>3701.0591081941216</c:v>
                </c:pt>
                <c:pt idx="43">
                  <c:v>2895.5183203763786</c:v>
                </c:pt>
                <c:pt idx="44">
                  <c:v>2282.580157187615</c:v>
                </c:pt>
                <c:pt idx="45">
                  <c:v>794.00453282168519</c:v>
                </c:pt>
                <c:pt idx="46">
                  <c:v>9957.6745204858598</c:v>
                </c:pt>
                <c:pt idx="47">
                  <c:v>1523.3745031704384</c:v>
                </c:pt>
                <c:pt idx="48">
                  <c:v>2986.9720020997988</c:v>
                </c:pt>
                <c:pt idx="49">
                  <c:v>538.30153785956657</c:v>
                </c:pt>
              </c:numCache>
            </c:numRef>
          </c:yVal>
          <c:smooth val="0"/>
        </c:ser>
        <c:dLbls>
          <c:showLegendKey val="0"/>
          <c:showVal val="0"/>
          <c:showCatName val="0"/>
          <c:showSerName val="0"/>
          <c:showPercent val="0"/>
          <c:showBubbleSize val="0"/>
        </c:dLbls>
        <c:axId val="50886144"/>
        <c:axId val="50888064"/>
      </c:scatterChart>
      <c:valAx>
        <c:axId val="50886144"/>
        <c:scaling>
          <c:orientation val="minMax"/>
        </c:scaling>
        <c:delete val="0"/>
        <c:axPos val="b"/>
        <c:title>
          <c:tx>
            <c:rich>
              <a:bodyPr/>
              <a:lstStyle/>
              <a:p>
                <a:pPr>
                  <a:defRPr/>
                </a:pPr>
                <a:r>
                  <a:rPr lang="en-GB"/>
                  <a:t>Per capita Gross Domestic Product</a:t>
                </a:r>
              </a:p>
            </c:rich>
          </c:tx>
          <c:layout>
            <c:manualLayout>
              <c:xMode val="edge"/>
              <c:yMode val="edge"/>
              <c:x val="0.38883228568060824"/>
              <c:y val="0.94675066244012773"/>
            </c:manualLayout>
          </c:layout>
          <c:overlay val="0"/>
        </c:title>
        <c:numFmt formatCode="#,##0" sourceLinked="0"/>
        <c:majorTickMark val="out"/>
        <c:minorTickMark val="none"/>
        <c:tickLblPos val="nextTo"/>
        <c:txPr>
          <a:bodyPr rot="0" vert="horz"/>
          <a:lstStyle/>
          <a:p>
            <a:pPr>
              <a:defRPr sz="1400" b="0" i="0" u="none" strike="noStrike" baseline="0">
                <a:solidFill>
                  <a:srgbClr val="000000"/>
                </a:solidFill>
                <a:latin typeface="Arial"/>
                <a:ea typeface="Arial"/>
                <a:cs typeface="Arial"/>
              </a:defRPr>
            </a:pPr>
            <a:endParaRPr lang="en-US"/>
          </a:p>
        </c:txPr>
        <c:crossAx val="50888064"/>
        <c:crosses val="autoZero"/>
        <c:crossBetween val="midCat"/>
      </c:valAx>
      <c:valAx>
        <c:axId val="50888064"/>
        <c:scaling>
          <c:orientation val="minMax"/>
        </c:scaling>
        <c:delete val="0"/>
        <c:axPos val="l"/>
        <c:majorGridlines>
          <c:spPr>
            <a:ln>
              <a:solidFill>
                <a:schemeClr val="bg1">
                  <a:lumMod val="50000"/>
                </a:schemeClr>
              </a:solidFill>
              <a:prstDash val="dash"/>
            </a:ln>
          </c:spPr>
        </c:majorGridlines>
        <c:title>
          <c:tx>
            <c:rich>
              <a:bodyPr/>
              <a:lstStyle/>
              <a:p>
                <a:pPr>
                  <a:defRPr/>
                </a:pPr>
                <a:r>
                  <a:rPr lang="en-GB"/>
                  <a:t>Per capita Gross Capital Formation</a:t>
                </a:r>
              </a:p>
            </c:rich>
          </c:tx>
          <c:layout>
            <c:manualLayout>
              <c:xMode val="edge"/>
              <c:yMode val="edge"/>
              <c:x val="1.3093263967043476E-2"/>
              <c:y val="0.21393327861091585"/>
            </c:manualLayout>
          </c:layout>
          <c:overlay val="0"/>
        </c:title>
        <c:numFmt formatCode="#,##0" sourceLinked="0"/>
        <c:majorTickMark val="out"/>
        <c:minorTickMark val="none"/>
        <c:tickLblPos val="nextTo"/>
        <c:txPr>
          <a:bodyPr rot="0" vert="horz"/>
          <a:lstStyle/>
          <a:p>
            <a:pPr>
              <a:defRPr/>
            </a:pPr>
            <a:endParaRPr lang="en-US"/>
          </a:p>
        </c:txPr>
        <c:crossAx val="50886144"/>
        <c:crosses val="autoZero"/>
        <c:crossBetween val="midCat"/>
      </c:valAx>
    </c:plotArea>
    <c:plotVisOnly val="1"/>
    <c:dispBlanksAs val="gap"/>
    <c:showDLblsOverMax val="0"/>
  </c:chart>
  <c:txPr>
    <a:bodyPr/>
    <a:lstStyle/>
    <a:p>
      <a:pPr>
        <a:defRPr sz="14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F0"/>
            </a:solidFill>
          </c:spPr>
          <c:invertIfNegative val="0"/>
          <c:dLbls>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'PLI Highest diapo6'!$A$46:$A$55</c:f>
              <c:strCache>
                <c:ptCount val="10"/>
                <c:pt idx="0">
                  <c:v>Mauritius</c:v>
                </c:pt>
                <c:pt idx="1">
                  <c:v>Congo, DRC</c:v>
                </c:pt>
                <c:pt idx="2">
                  <c:v>Comoros</c:v>
                </c:pt>
                <c:pt idx="3">
                  <c:v>Congo</c:v>
                </c:pt>
                <c:pt idx="4">
                  <c:v>Cabo Verde</c:v>
                </c:pt>
                <c:pt idx="5">
                  <c:v>Equatorial Guinea</c:v>
                </c:pt>
                <c:pt idx="6">
                  <c:v>Namibia</c:v>
                </c:pt>
                <c:pt idx="7">
                  <c:v>South Africa</c:v>
                </c:pt>
                <c:pt idx="8">
                  <c:v>Gabon</c:v>
                </c:pt>
                <c:pt idx="9">
                  <c:v>Angola</c:v>
                </c:pt>
              </c:strCache>
            </c:strRef>
          </c:cat>
          <c:val>
            <c:numRef>
              <c:f>'PLI Highest diapo6'!$B$46:$B$55</c:f>
              <c:numCache>
                <c:formatCode>0.00</c:formatCode>
                <c:ptCount val="10"/>
                <c:pt idx="0">
                  <c:v>1.2152189321630273</c:v>
                </c:pt>
                <c:pt idx="1">
                  <c:v>1.2441656131141263</c:v>
                </c:pt>
                <c:pt idx="2">
                  <c:v>1.2882293351933871</c:v>
                </c:pt>
                <c:pt idx="3">
                  <c:v>1.3471105803038821</c:v>
                </c:pt>
                <c:pt idx="4">
                  <c:v>1.3562887738659677</c:v>
                </c:pt>
                <c:pt idx="5">
                  <c:v>1.3714886723371777</c:v>
                </c:pt>
                <c:pt idx="6">
                  <c:v>1.4109812846457706</c:v>
                </c:pt>
                <c:pt idx="7">
                  <c:v>1.4427514861862363</c:v>
                </c:pt>
                <c:pt idx="8">
                  <c:v>1.4807062873636425</c:v>
                </c:pt>
                <c:pt idx="9">
                  <c:v>1.5955470304723236</c:v>
                </c:pt>
              </c:numCache>
            </c:numRef>
          </c:val>
        </c:ser>
        <c:dLbls>
          <c:showLegendKey val="0"/>
          <c:showVal val="1"/>
          <c:showCatName val="0"/>
          <c:showSerName val="0"/>
          <c:showPercent val="0"/>
          <c:showBubbleSize val="0"/>
        </c:dLbls>
        <c:gapWidth val="75"/>
        <c:overlap val="40"/>
        <c:axId val="50256128"/>
        <c:axId val="50597888"/>
      </c:barChart>
      <c:catAx>
        <c:axId val="50256128"/>
        <c:scaling>
          <c:orientation val="minMax"/>
        </c:scaling>
        <c:delete val="0"/>
        <c:axPos val="l"/>
        <c:majorTickMark val="none"/>
        <c:minorTickMark val="none"/>
        <c:tickLblPos val="nextTo"/>
        <c:spPr>
          <a:ln>
            <a:solidFill>
              <a:schemeClr val="bg1">
                <a:lumMod val="85000"/>
              </a:schemeClr>
            </a:solidFill>
          </a:ln>
        </c:spPr>
        <c:txPr>
          <a:bodyPr/>
          <a:lstStyle/>
          <a:p>
            <a:pPr>
              <a:defRPr>
                <a:latin typeface="Arial" panose="020B0604020202020204" pitchFamily="34" charset="0"/>
                <a:cs typeface="Arial" panose="020B0604020202020204" pitchFamily="34" charset="0"/>
              </a:defRPr>
            </a:pPr>
            <a:endParaRPr lang="en-US"/>
          </a:p>
        </c:txPr>
        <c:crossAx val="50597888"/>
        <c:crosses val="autoZero"/>
        <c:auto val="1"/>
        <c:lblAlgn val="ctr"/>
        <c:lblOffset val="100"/>
        <c:noMultiLvlLbl val="0"/>
      </c:catAx>
      <c:valAx>
        <c:axId val="50597888"/>
        <c:scaling>
          <c:orientation val="minMax"/>
        </c:scaling>
        <c:delete val="1"/>
        <c:axPos val="b"/>
        <c:numFmt formatCode="0.00" sourceLinked="1"/>
        <c:majorTickMark val="none"/>
        <c:minorTickMark val="none"/>
        <c:tickLblPos val="nextTo"/>
        <c:crossAx val="50256128"/>
        <c:crosses val="autoZero"/>
        <c:crossBetween val="between"/>
      </c:valAx>
      <c:spPr>
        <a:ln>
          <a:noFill/>
        </a:ln>
      </c:spPr>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'PLI Highest diapo6'!$B$4</c:f>
              <c:strCache>
                <c:ptCount val="1"/>
                <c:pt idx="0">
                  <c:v>PLI Africa=1</c:v>
                </c:pt>
              </c:strCache>
            </c:strRef>
          </c:tx>
          <c:spPr>
            <a:solidFill>
              <a:schemeClr val="accent6"/>
            </a:solidFill>
          </c:spPr>
          <c:invertIfNegative val="0"/>
          <c:dLbls>
            <c:dLblPos val="inEnd"/>
            <c:showLegendKey val="0"/>
            <c:showVal val="1"/>
            <c:showCatName val="0"/>
            <c:showSerName val="0"/>
            <c:showPercent val="0"/>
            <c:showBubbleSize val="0"/>
            <c:showLeaderLines val="0"/>
          </c:dLbls>
          <c:cat>
            <c:strRef>
              <c:f>'PLI Highest diapo6'!$A$5:$A$14</c:f>
              <c:strCache>
                <c:ptCount val="10"/>
                <c:pt idx="0">
                  <c:v>Egypt</c:v>
                </c:pt>
                <c:pt idx="1">
                  <c:v>Ethiopia</c:v>
                </c:pt>
                <c:pt idx="2">
                  <c:v>Uganda</c:v>
                </c:pt>
                <c:pt idx="3">
                  <c:v>Madagascar</c:v>
                </c:pt>
                <c:pt idx="4">
                  <c:v>Tanzania</c:v>
                </c:pt>
                <c:pt idx="5">
                  <c:v>Burundi</c:v>
                </c:pt>
                <c:pt idx="6">
                  <c:v>Gambia, The</c:v>
                </c:pt>
                <c:pt idx="7">
                  <c:v>Sierra Leone</c:v>
                </c:pt>
                <c:pt idx="8">
                  <c:v>Guinea</c:v>
                </c:pt>
                <c:pt idx="9">
                  <c:v>Kenya</c:v>
                </c:pt>
              </c:strCache>
            </c:strRef>
          </c:cat>
          <c:val>
            <c:numRef>
              <c:f>'PLI Highest diapo6'!$B$5:$B$14</c:f>
              <c:numCache>
                <c:formatCode>0.00</c:formatCode>
                <c:ptCount val="10"/>
                <c:pt idx="0">
                  <c:v>0.61253762420156677</c:v>
                </c:pt>
                <c:pt idx="1">
                  <c:v>0.63959776337047902</c:v>
                </c:pt>
                <c:pt idx="2">
                  <c:v>0.72450154501905162</c:v>
                </c:pt>
                <c:pt idx="3">
                  <c:v>0.73087082757078814</c:v>
                </c:pt>
                <c:pt idx="4">
                  <c:v>0.73151849032888505</c:v>
                </c:pt>
                <c:pt idx="5">
                  <c:v>0.73864508104313897</c:v>
                </c:pt>
                <c:pt idx="6">
                  <c:v>0.74099755068704898</c:v>
                </c:pt>
                <c:pt idx="7">
                  <c:v>0.78671267083233687</c:v>
                </c:pt>
                <c:pt idx="8">
                  <c:v>0.83342376603887525</c:v>
                </c:pt>
                <c:pt idx="9">
                  <c:v>0.84924084497508356</c:v>
                </c:pt>
              </c:numCache>
            </c:numRef>
          </c:val>
        </c:ser>
        <c:dLbls>
          <c:showLegendKey val="0"/>
          <c:showVal val="0"/>
          <c:showCatName val="0"/>
          <c:showSerName val="0"/>
          <c:showPercent val="0"/>
          <c:showBubbleSize val="0"/>
        </c:dLbls>
        <c:gapWidth val="75"/>
        <c:overlap val="40"/>
        <c:axId val="50295168"/>
        <c:axId val="50296704"/>
      </c:barChart>
      <c:catAx>
        <c:axId val="50295168"/>
        <c:scaling>
          <c:orientation val="minMax"/>
        </c:scaling>
        <c:delete val="0"/>
        <c:axPos val="l"/>
        <c:majorTickMark val="none"/>
        <c:minorTickMark val="none"/>
        <c:tickLblPos val="nextTo"/>
        <c:crossAx val="50296704"/>
        <c:crosses val="autoZero"/>
        <c:auto val="1"/>
        <c:lblAlgn val="ctr"/>
        <c:lblOffset val="100"/>
        <c:noMultiLvlLbl val="0"/>
      </c:catAx>
      <c:valAx>
        <c:axId val="50296704"/>
        <c:scaling>
          <c:orientation val="minMax"/>
        </c:scaling>
        <c:delete val="1"/>
        <c:axPos val="b"/>
        <c:numFmt formatCode="0.00" sourceLinked="1"/>
        <c:majorTickMark val="none"/>
        <c:minorTickMark val="none"/>
        <c:tickLblPos val="nextTo"/>
        <c:crossAx val="50295168"/>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F0"/>
            </a:solidFill>
          </c:spPr>
          <c:invertIfNegative val="0"/>
          <c:dLbls>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'HH Welfare Diapo7'!$F$45:$F$54</c:f>
              <c:strCache>
                <c:ptCount val="10"/>
                <c:pt idx="0">
                  <c:v>Swaziland</c:v>
                </c:pt>
                <c:pt idx="1">
                  <c:v>Namibia</c:v>
                </c:pt>
                <c:pt idx="2">
                  <c:v>Gabon</c:v>
                </c:pt>
                <c:pt idx="3">
                  <c:v>Algeria</c:v>
                </c:pt>
                <c:pt idx="4">
                  <c:v>Botswana</c:v>
                </c:pt>
                <c:pt idx="5">
                  <c:v>Tunisia</c:v>
                </c:pt>
                <c:pt idx="6">
                  <c:v>South Africa</c:v>
                </c:pt>
                <c:pt idx="7">
                  <c:v>Egypt</c:v>
                </c:pt>
                <c:pt idx="8">
                  <c:v>Mauritius</c:v>
                </c:pt>
                <c:pt idx="9">
                  <c:v>Seychelles</c:v>
                </c:pt>
              </c:strCache>
            </c:strRef>
          </c:cat>
          <c:val>
            <c:numRef>
              <c:f>'HH Welfare Diapo7'!$G$45:$G$54</c:f>
              <c:numCache>
                <c:formatCode>0</c:formatCode>
                <c:ptCount val="10"/>
                <c:pt idx="0">
                  <c:v>208.6266308979379</c:v>
                </c:pt>
                <c:pt idx="1">
                  <c:v>209.10784343501675</c:v>
                </c:pt>
                <c:pt idx="2">
                  <c:v>214.41827382047543</c:v>
                </c:pt>
                <c:pt idx="3">
                  <c:v>235.9134748421389</c:v>
                </c:pt>
                <c:pt idx="4">
                  <c:v>244.01285044088371</c:v>
                </c:pt>
                <c:pt idx="5">
                  <c:v>262.28595278649459</c:v>
                </c:pt>
                <c:pt idx="6">
                  <c:v>297.49113040990511</c:v>
                </c:pt>
                <c:pt idx="7">
                  <c:v>301.30873633766237</c:v>
                </c:pt>
                <c:pt idx="8">
                  <c:v>426.46428499406738</c:v>
                </c:pt>
                <c:pt idx="9">
                  <c:v>475.75568637335482</c:v>
                </c:pt>
              </c:numCache>
            </c:numRef>
          </c:val>
        </c:ser>
        <c:dLbls>
          <c:showLegendKey val="0"/>
          <c:showVal val="0"/>
          <c:showCatName val="0"/>
          <c:showSerName val="0"/>
          <c:showPercent val="0"/>
          <c:showBubbleSize val="0"/>
        </c:dLbls>
        <c:gapWidth val="75"/>
        <c:overlap val="40"/>
        <c:axId val="50342528"/>
        <c:axId val="50360704"/>
      </c:barChart>
      <c:catAx>
        <c:axId val="50342528"/>
        <c:scaling>
          <c:orientation val="minMax"/>
        </c:scaling>
        <c:delete val="0"/>
        <c:axPos val="l"/>
        <c:majorTickMark val="none"/>
        <c:minorTickMark val="none"/>
        <c:tickLblPos val="nextTo"/>
        <c:spPr>
          <a:ln>
            <a:solidFill>
              <a:schemeClr val="bg1">
                <a:lumMod val="85000"/>
              </a:schemeClr>
            </a:solidFill>
          </a:ln>
        </c:spPr>
        <c:txPr>
          <a:bodyPr/>
          <a:lstStyle/>
          <a:p>
            <a:pPr>
              <a:defRPr sz="1100">
                <a:latin typeface="Arial" panose="020B0604020202020204" pitchFamily="34" charset="0"/>
                <a:cs typeface="Arial" panose="020B0604020202020204" pitchFamily="34" charset="0"/>
              </a:defRPr>
            </a:pPr>
            <a:endParaRPr lang="en-US"/>
          </a:p>
        </c:txPr>
        <c:crossAx val="50360704"/>
        <c:crosses val="autoZero"/>
        <c:auto val="1"/>
        <c:lblAlgn val="ctr"/>
        <c:lblOffset val="100"/>
        <c:noMultiLvlLbl val="0"/>
      </c:catAx>
      <c:valAx>
        <c:axId val="50360704"/>
        <c:scaling>
          <c:orientation val="minMax"/>
        </c:scaling>
        <c:delete val="1"/>
        <c:axPos val="b"/>
        <c:numFmt formatCode="0" sourceLinked="1"/>
        <c:majorTickMark val="none"/>
        <c:minorTickMark val="none"/>
        <c:tickLblPos val="nextTo"/>
        <c:crossAx val="50342528"/>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9966"/>
            </a:solidFill>
          </c:spPr>
          <c:invertIfNegative val="0"/>
          <c:dLbls>
            <c:txPr>
              <a:bodyPr/>
              <a:lstStyle/>
              <a:p>
                <a:pPr>
                  <a:defRPr sz="1100">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'HH Welfare Diapo7'!$F$4:$F$13</c:f>
              <c:strCache>
                <c:ptCount val="10"/>
                <c:pt idx="0">
                  <c:v>Congo, DRC</c:v>
                </c:pt>
                <c:pt idx="1">
                  <c:v>Liberia</c:v>
                </c:pt>
                <c:pt idx="2">
                  <c:v>Comoros</c:v>
                </c:pt>
                <c:pt idx="3">
                  <c:v>Burundi</c:v>
                </c:pt>
                <c:pt idx="4">
                  <c:v>Niger</c:v>
                </c:pt>
                <c:pt idx="5">
                  <c:v>Guinea</c:v>
                </c:pt>
                <c:pt idx="6">
                  <c:v>Central Afr. Rep.</c:v>
                </c:pt>
                <c:pt idx="7">
                  <c:v>Mozambique</c:v>
                </c:pt>
                <c:pt idx="8">
                  <c:v>Guinea Bissau</c:v>
                </c:pt>
                <c:pt idx="9">
                  <c:v>Burkina Faso</c:v>
                </c:pt>
              </c:strCache>
            </c:strRef>
          </c:cat>
          <c:val>
            <c:numRef>
              <c:f>'HH Welfare Diapo7'!$G$4:$G$13</c:f>
              <c:numCache>
                <c:formatCode>0</c:formatCode>
                <c:ptCount val="10"/>
                <c:pt idx="0">
                  <c:v>16.040304620635073</c:v>
                </c:pt>
                <c:pt idx="1">
                  <c:v>21.639420680330641</c:v>
                </c:pt>
                <c:pt idx="2">
                  <c:v>22.269348049519287</c:v>
                </c:pt>
                <c:pt idx="3">
                  <c:v>23.286387961079228</c:v>
                </c:pt>
                <c:pt idx="4">
                  <c:v>25.736669550253062</c:v>
                </c:pt>
                <c:pt idx="5">
                  <c:v>28.247970734489424</c:v>
                </c:pt>
                <c:pt idx="6">
                  <c:v>31.10992698422627</c:v>
                </c:pt>
                <c:pt idx="7">
                  <c:v>31.770458871215997</c:v>
                </c:pt>
                <c:pt idx="8">
                  <c:v>33.24869912887106</c:v>
                </c:pt>
                <c:pt idx="9">
                  <c:v>34.091876149010403</c:v>
                </c:pt>
              </c:numCache>
            </c:numRef>
          </c:val>
        </c:ser>
        <c:dLbls>
          <c:showLegendKey val="0"/>
          <c:showVal val="0"/>
          <c:showCatName val="0"/>
          <c:showSerName val="0"/>
          <c:showPercent val="0"/>
          <c:showBubbleSize val="0"/>
        </c:dLbls>
        <c:gapWidth val="75"/>
        <c:overlap val="40"/>
        <c:axId val="50660480"/>
        <c:axId val="50662016"/>
      </c:barChart>
      <c:catAx>
        <c:axId val="50660480"/>
        <c:scaling>
          <c:orientation val="minMax"/>
        </c:scaling>
        <c:delete val="0"/>
        <c:axPos val="l"/>
        <c:majorTickMark val="none"/>
        <c:minorTickMark val="none"/>
        <c:tickLblPos val="nextTo"/>
        <c:spPr>
          <a:ln>
            <a:solidFill>
              <a:schemeClr val="bg1">
                <a:lumMod val="85000"/>
              </a:schemeClr>
            </a:solidFill>
          </a:ln>
        </c:spPr>
        <c:txPr>
          <a:bodyPr/>
          <a:lstStyle/>
          <a:p>
            <a:pPr>
              <a:defRPr sz="1100">
                <a:latin typeface="Arial" panose="020B0604020202020204" pitchFamily="34" charset="0"/>
                <a:cs typeface="Arial" panose="020B0604020202020204" pitchFamily="34" charset="0"/>
              </a:defRPr>
            </a:pPr>
            <a:endParaRPr lang="en-US"/>
          </a:p>
        </c:txPr>
        <c:crossAx val="50662016"/>
        <c:crosses val="autoZero"/>
        <c:auto val="1"/>
        <c:lblAlgn val="ctr"/>
        <c:lblOffset val="100"/>
        <c:noMultiLvlLbl val="0"/>
      </c:catAx>
      <c:valAx>
        <c:axId val="50662016"/>
        <c:scaling>
          <c:orientation val="minMax"/>
        </c:scaling>
        <c:delete val="1"/>
        <c:axPos val="b"/>
        <c:numFmt formatCode="0" sourceLinked="1"/>
        <c:majorTickMark val="none"/>
        <c:minorTickMark val="none"/>
        <c:tickLblPos val="nextTo"/>
        <c:crossAx val="50660480"/>
        <c:crosses val="autoZero"/>
        <c:crossBetween val="between"/>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v>Gross Domestic Product</c:v>
          </c:tx>
          <c:invertIfNegative val="0"/>
          <c:cat>
            <c:strRef>
              <c:f>'F2-6'!$B$13:$B$19</c:f>
              <c:strCache>
                <c:ptCount val="7"/>
                <c:pt idx="0">
                  <c:v>Africa</c:v>
                </c:pt>
                <c:pt idx="1">
                  <c:v>Asia</c:v>
                </c:pt>
                <c:pt idx="2">
                  <c:v>CIS</c:v>
                </c:pt>
                <c:pt idx="3">
                  <c:v>Eurostat/OECD</c:v>
                </c:pt>
                <c:pt idx="4">
                  <c:v>Latin America</c:v>
                </c:pt>
                <c:pt idx="5">
                  <c:v>Caribbean</c:v>
                </c:pt>
                <c:pt idx="6">
                  <c:v>Western Asia</c:v>
                </c:pt>
              </c:strCache>
            </c:strRef>
          </c:cat>
          <c:val>
            <c:numRef>
              <c:f>'F2-6'!$C$13:$C$19</c:f>
              <c:numCache>
                <c:formatCode>0%</c:formatCode>
                <c:ptCount val="7"/>
                <c:pt idx="0">
                  <c:v>0.26634075558294557</c:v>
                </c:pt>
                <c:pt idx="1">
                  <c:v>1.0946867301302943</c:v>
                </c:pt>
                <c:pt idx="2">
                  <c:v>0.57576734573467669</c:v>
                </c:pt>
                <c:pt idx="3">
                  <c:v>1.6016743375336293</c:v>
                </c:pt>
                <c:pt idx="4">
                  <c:v>0.51532550154360268</c:v>
                </c:pt>
                <c:pt idx="5">
                  <c:v>1.1846972828144027</c:v>
                </c:pt>
                <c:pt idx="6">
                  <c:v>2.0534473689685027</c:v>
                </c:pt>
              </c:numCache>
            </c:numRef>
          </c:val>
        </c:ser>
        <c:ser>
          <c:idx val="1"/>
          <c:order val="1"/>
          <c:tx>
            <c:v>Actual Individual Consumption</c:v>
          </c:tx>
          <c:spPr>
            <a:solidFill>
              <a:schemeClr val="accent3">
                <a:lumMod val="60000"/>
                <a:lumOff val="40000"/>
              </a:schemeClr>
            </a:solidFill>
          </c:spPr>
          <c:invertIfNegative val="0"/>
          <c:val>
            <c:numRef>
              <c:f>'F2-6'!$D$13:$D$19</c:f>
              <c:numCache>
                <c:formatCode>0%</c:formatCode>
                <c:ptCount val="7"/>
                <c:pt idx="0">
                  <c:v>0.26906396077214434</c:v>
                </c:pt>
                <c:pt idx="1">
                  <c:v>0.7894650988735199</c:v>
                </c:pt>
                <c:pt idx="2">
                  <c:v>0.73798600493638444</c:v>
                </c:pt>
                <c:pt idx="3">
                  <c:v>1.824994536896595</c:v>
                </c:pt>
                <c:pt idx="4">
                  <c:v>0.66090577386677685</c:v>
                </c:pt>
                <c:pt idx="5">
                  <c:v>1.3555114101567824</c:v>
                </c:pt>
                <c:pt idx="6">
                  <c:v>1.1603743746899611</c:v>
                </c:pt>
              </c:numCache>
            </c:numRef>
          </c:val>
        </c:ser>
        <c:ser>
          <c:idx val="2"/>
          <c:order val="2"/>
          <c:tx>
            <c:v>Collective Government</c:v>
          </c:tx>
          <c:spPr>
            <a:solidFill>
              <a:schemeClr val="accent4">
                <a:lumMod val="60000"/>
                <a:lumOff val="40000"/>
              </a:schemeClr>
            </a:solidFill>
          </c:spPr>
          <c:invertIfNegative val="0"/>
          <c:val>
            <c:numRef>
              <c:f>'F2-6'!$R$13:$R$19</c:f>
              <c:numCache>
                <c:formatCode>0%</c:formatCode>
                <c:ptCount val="7"/>
                <c:pt idx="0">
                  <c:v>0.34894565083705614</c:v>
                </c:pt>
                <c:pt idx="1">
                  <c:v>0.89720733365390537</c:v>
                </c:pt>
                <c:pt idx="2">
                  <c:v>0.54255959985473323</c:v>
                </c:pt>
                <c:pt idx="3">
                  <c:v>1.4787428635909172</c:v>
                </c:pt>
                <c:pt idx="4">
                  <c:v>0.40101084236358991</c:v>
                </c:pt>
                <c:pt idx="5">
                  <c:v>1.7387103570244387</c:v>
                </c:pt>
                <c:pt idx="6">
                  <c:v>1.7587816645466643</c:v>
                </c:pt>
              </c:numCache>
            </c:numRef>
          </c:val>
        </c:ser>
        <c:ser>
          <c:idx val="3"/>
          <c:order val="3"/>
          <c:tx>
            <c:v>Gross Fixed Capital Formation </c:v>
          </c:tx>
          <c:spPr>
            <a:solidFill>
              <a:schemeClr val="accent2">
                <a:lumMod val="60000"/>
                <a:lumOff val="40000"/>
              </a:schemeClr>
            </a:solidFill>
          </c:spPr>
          <c:invertIfNegative val="0"/>
          <c:val>
            <c:numRef>
              <c:f>'F2-6'!$S$13:$S$19</c:f>
              <c:numCache>
                <c:formatCode>0%</c:formatCode>
                <c:ptCount val="7"/>
                <c:pt idx="0">
                  <c:v>0.29408052168224297</c:v>
                </c:pt>
                <c:pt idx="1">
                  <c:v>1.0098098075226338</c:v>
                </c:pt>
                <c:pt idx="2">
                  <c:v>0.33271077388110359</c:v>
                </c:pt>
                <c:pt idx="3">
                  <c:v>1.4513049620422951</c:v>
                </c:pt>
                <c:pt idx="4">
                  <c:v>0.42091213436991831</c:v>
                </c:pt>
                <c:pt idx="5">
                  <c:v>1.342738324824623</c:v>
                </c:pt>
                <c:pt idx="6">
                  <c:v>2.6438000577908793</c:v>
                </c:pt>
              </c:numCache>
            </c:numRef>
          </c:val>
        </c:ser>
        <c:dLbls>
          <c:showLegendKey val="0"/>
          <c:showVal val="0"/>
          <c:showCatName val="0"/>
          <c:showSerName val="0"/>
          <c:showPercent val="0"/>
          <c:showBubbleSize val="0"/>
        </c:dLbls>
        <c:gapWidth val="49"/>
        <c:axId val="93299840"/>
        <c:axId val="93301376"/>
      </c:barChart>
      <c:catAx>
        <c:axId val="93299840"/>
        <c:scaling>
          <c:orientation val="minMax"/>
        </c:scaling>
        <c:delete val="0"/>
        <c:axPos val="b"/>
        <c:numFmt formatCode="General" sourceLinked="0"/>
        <c:majorTickMark val="none"/>
        <c:minorTickMark val="none"/>
        <c:tickLblPos val="nextTo"/>
        <c:crossAx val="93301376"/>
        <c:crosses val="autoZero"/>
        <c:auto val="1"/>
        <c:lblAlgn val="ctr"/>
        <c:lblOffset val="100"/>
        <c:noMultiLvlLbl val="0"/>
      </c:catAx>
      <c:valAx>
        <c:axId val="93301376"/>
        <c:scaling>
          <c:orientation val="minMax"/>
        </c:scaling>
        <c:delete val="0"/>
        <c:axPos val="l"/>
        <c:majorGridlines/>
        <c:title>
          <c:tx>
            <c:rich>
              <a:bodyPr/>
              <a:lstStyle/>
              <a:p>
                <a:pPr>
                  <a:defRPr/>
                </a:pPr>
                <a:r>
                  <a:rPr lang="en-US"/>
                  <a:t>World Average = 100%</a:t>
                </a:r>
              </a:p>
            </c:rich>
          </c:tx>
          <c:layout/>
          <c:overlay val="0"/>
        </c:title>
        <c:numFmt formatCode="0%" sourceLinked="1"/>
        <c:majorTickMark val="none"/>
        <c:minorTickMark val="none"/>
        <c:tickLblPos val="nextTo"/>
        <c:crossAx val="93299840"/>
        <c:crosses val="autoZero"/>
        <c:crossBetween val="between"/>
      </c:valAx>
      <c:dTable>
        <c:showHorzBorder val="1"/>
        <c:showVertBorder val="1"/>
        <c:showOutline val="1"/>
        <c:showKeys val="1"/>
      </c:dTable>
      <c:spPr>
        <a:solidFill>
          <a:sysClr val="window" lastClr="FFFFFF"/>
        </a:solidFill>
      </c:spPr>
    </c:plotArea>
    <c:plotVisOnly val="1"/>
    <c:dispBlanksAs val="gap"/>
    <c:showDLblsOverMax val="0"/>
  </c:chart>
  <c:txPr>
    <a:bodyPr/>
    <a:lstStyle/>
    <a:p>
      <a:pPr>
        <a:defRPr sz="1200" b="1"/>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'F9'!$D$1</c:f>
              <c:strCache>
                <c:ptCount val="1"/>
                <c:pt idx="0">
                  <c:v>GDP</c:v>
                </c:pt>
              </c:strCache>
            </c:strRef>
          </c:tx>
          <c:spPr>
            <a:solidFill>
              <a:schemeClr val="tx2">
                <a:lumMod val="60000"/>
                <a:lumOff val="40000"/>
              </a:schemeClr>
            </a:solidFill>
          </c:spPr>
          <c:invertIfNegative val="0"/>
          <c:cat>
            <c:strRef>
              <c:f>'F9'!$C$2:$C$8</c:f>
              <c:strCache>
                <c:ptCount val="7"/>
                <c:pt idx="0">
                  <c:v>Africa</c:v>
                </c:pt>
                <c:pt idx="1">
                  <c:v>Asia</c:v>
                </c:pt>
                <c:pt idx="2">
                  <c:v>CIS</c:v>
                </c:pt>
                <c:pt idx="3">
                  <c:v>Eurostat-OECD</c:v>
                </c:pt>
                <c:pt idx="4">
                  <c:v>Latin America</c:v>
                </c:pt>
                <c:pt idx="5">
                  <c:v>Caribbean</c:v>
                </c:pt>
                <c:pt idx="6">
                  <c:v>Western Asia</c:v>
                </c:pt>
              </c:strCache>
            </c:strRef>
          </c:cat>
          <c:val>
            <c:numRef>
              <c:f>'F9'!$D$2:$D$8</c:f>
              <c:numCache>
                <c:formatCode>0.00</c:formatCode>
                <c:ptCount val="7"/>
                <c:pt idx="0">
                  <c:v>80.082371143754528</c:v>
                </c:pt>
                <c:pt idx="1">
                  <c:v>71.343465505728673</c:v>
                </c:pt>
                <c:pt idx="2">
                  <c:v>77.132920351688711</c:v>
                </c:pt>
                <c:pt idx="3">
                  <c:v>148.69277949389493</c:v>
                </c:pt>
                <c:pt idx="4">
                  <c:v>93.072903665105457</c:v>
                </c:pt>
                <c:pt idx="5">
                  <c:v>125.91289541338374</c:v>
                </c:pt>
                <c:pt idx="6">
                  <c:v>81.972675189856417</c:v>
                </c:pt>
              </c:numCache>
            </c:numRef>
          </c:val>
        </c:ser>
        <c:ser>
          <c:idx val="1"/>
          <c:order val="1"/>
          <c:tx>
            <c:strRef>
              <c:f>'F9'!$E$1</c:f>
              <c:strCache>
                <c:ptCount val="1"/>
                <c:pt idx="0">
                  <c:v>ACTUAL FINAL CONSUMPTION</c:v>
                </c:pt>
              </c:strCache>
            </c:strRef>
          </c:tx>
          <c:spPr>
            <a:solidFill>
              <a:schemeClr val="accent3">
                <a:lumMod val="60000"/>
                <a:lumOff val="40000"/>
              </a:schemeClr>
            </a:solidFill>
          </c:spPr>
          <c:invertIfNegative val="0"/>
          <c:cat>
            <c:strRef>
              <c:f>'F9'!$C$2:$C$8</c:f>
              <c:strCache>
                <c:ptCount val="7"/>
                <c:pt idx="0">
                  <c:v>Africa</c:v>
                </c:pt>
                <c:pt idx="1">
                  <c:v>Asia</c:v>
                </c:pt>
                <c:pt idx="2">
                  <c:v>CIS</c:v>
                </c:pt>
                <c:pt idx="3">
                  <c:v>Eurostat-OECD</c:v>
                </c:pt>
                <c:pt idx="4">
                  <c:v>Latin America</c:v>
                </c:pt>
                <c:pt idx="5">
                  <c:v>Caribbean</c:v>
                </c:pt>
                <c:pt idx="6">
                  <c:v>Western Asia</c:v>
                </c:pt>
              </c:strCache>
            </c:strRef>
          </c:cat>
          <c:val>
            <c:numRef>
              <c:f>'F9'!$E$2:$E$8</c:f>
              <c:numCache>
                <c:formatCode>0.00</c:formatCode>
                <c:ptCount val="7"/>
                <c:pt idx="0">
                  <c:v>78.189064739236841</c:v>
                </c:pt>
                <c:pt idx="1">
                  <c:v>72.101361920096565</c:v>
                </c:pt>
                <c:pt idx="2">
                  <c:v>63.470698440911825</c:v>
                </c:pt>
                <c:pt idx="3">
                  <c:v>151.24251343067036</c:v>
                </c:pt>
                <c:pt idx="4">
                  <c:v>91.825095193302943</c:v>
                </c:pt>
                <c:pt idx="5">
                  <c:v>135.26498149790251</c:v>
                </c:pt>
                <c:pt idx="6">
                  <c:v>85.056554273924661</c:v>
                </c:pt>
              </c:numCache>
            </c:numRef>
          </c:val>
        </c:ser>
        <c:ser>
          <c:idx val="2"/>
          <c:order val="2"/>
          <c:tx>
            <c:strRef>
              <c:f>'F9'!$F$1</c:f>
              <c:strCache>
                <c:ptCount val="1"/>
                <c:pt idx="0">
                  <c:v>COLLECTIVE CONSUMPTION EXPENDITURE BY GOVERNMENT</c:v>
                </c:pt>
              </c:strCache>
            </c:strRef>
          </c:tx>
          <c:spPr>
            <a:solidFill>
              <a:schemeClr val="accent4">
                <a:lumMod val="60000"/>
                <a:lumOff val="40000"/>
              </a:schemeClr>
            </a:solidFill>
          </c:spPr>
          <c:invertIfNegative val="0"/>
          <c:cat>
            <c:strRef>
              <c:f>'F9'!$C$2:$C$8</c:f>
              <c:strCache>
                <c:ptCount val="7"/>
                <c:pt idx="0">
                  <c:v>Africa</c:v>
                </c:pt>
                <c:pt idx="1">
                  <c:v>Asia</c:v>
                </c:pt>
                <c:pt idx="2">
                  <c:v>CIS</c:v>
                </c:pt>
                <c:pt idx="3">
                  <c:v>Eurostat-OECD</c:v>
                </c:pt>
                <c:pt idx="4">
                  <c:v>Latin America</c:v>
                </c:pt>
                <c:pt idx="5">
                  <c:v>Caribbean</c:v>
                </c:pt>
                <c:pt idx="6">
                  <c:v>Western Asia</c:v>
                </c:pt>
              </c:strCache>
            </c:strRef>
          </c:cat>
          <c:val>
            <c:numRef>
              <c:f>'F9'!$F$2:$F$8</c:f>
              <c:numCache>
                <c:formatCode>0.00</c:formatCode>
                <c:ptCount val="7"/>
                <c:pt idx="0">
                  <c:v>83.564449717779311</c:v>
                </c:pt>
                <c:pt idx="1">
                  <c:v>72.033335096185482</c:v>
                </c:pt>
                <c:pt idx="2">
                  <c:v>58.100964694862036</c:v>
                </c:pt>
                <c:pt idx="3">
                  <c:v>154.19937456199867</c:v>
                </c:pt>
                <c:pt idx="4">
                  <c:v>104.76288855049891</c:v>
                </c:pt>
                <c:pt idx="5">
                  <c:v>103.12637830587387</c:v>
                </c:pt>
                <c:pt idx="6">
                  <c:v>83.274589897395103</c:v>
                </c:pt>
              </c:numCache>
            </c:numRef>
          </c:val>
        </c:ser>
        <c:ser>
          <c:idx val="3"/>
          <c:order val="3"/>
          <c:tx>
            <c:strRef>
              <c:f>'F9'!$G$1</c:f>
              <c:strCache>
                <c:ptCount val="1"/>
                <c:pt idx="0">
                  <c:v>GROSS FIXED CAPITAL FORMATION</c:v>
                </c:pt>
              </c:strCache>
            </c:strRef>
          </c:tx>
          <c:spPr>
            <a:solidFill>
              <a:schemeClr val="accent2">
                <a:lumMod val="60000"/>
                <a:lumOff val="40000"/>
              </a:schemeClr>
            </a:solidFill>
          </c:spPr>
          <c:invertIfNegative val="0"/>
          <c:cat>
            <c:strRef>
              <c:f>'F9'!$C$2:$C$8</c:f>
              <c:strCache>
                <c:ptCount val="7"/>
                <c:pt idx="0">
                  <c:v>Africa</c:v>
                </c:pt>
                <c:pt idx="1">
                  <c:v>Asia</c:v>
                </c:pt>
                <c:pt idx="2">
                  <c:v>CIS</c:v>
                </c:pt>
                <c:pt idx="3">
                  <c:v>Eurostat-OECD</c:v>
                </c:pt>
                <c:pt idx="4">
                  <c:v>Latin America</c:v>
                </c:pt>
                <c:pt idx="5">
                  <c:v>Caribbean</c:v>
                </c:pt>
                <c:pt idx="6">
                  <c:v>Western Asia</c:v>
                </c:pt>
              </c:strCache>
            </c:strRef>
          </c:cat>
          <c:val>
            <c:numRef>
              <c:f>'F9'!$G$2:$G$8</c:f>
              <c:numCache>
                <c:formatCode>0.00</c:formatCode>
                <c:ptCount val="7"/>
                <c:pt idx="0">
                  <c:v>85.720947716780856</c:v>
                </c:pt>
                <c:pt idx="1">
                  <c:v>71.433130263474581</c:v>
                </c:pt>
                <c:pt idx="2">
                  <c:v>139.44738993684064</c:v>
                </c:pt>
                <c:pt idx="3">
                  <c:v>135.93242720283965</c:v>
                </c:pt>
                <c:pt idx="4">
                  <c:v>96.60140984839822</c:v>
                </c:pt>
                <c:pt idx="5">
                  <c:v>107.79696937804883</c:v>
                </c:pt>
                <c:pt idx="6">
                  <c:v>74.849390961698035</c:v>
                </c:pt>
              </c:numCache>
            </c:numRef>
          </c:val>
        </c:ser>
        <c:dLbls>
          <c:showLegendKey val="0"/>
          <c:showVal val="0"/>
          <c:showCatName val="0"/>
          <c:showSerName val="0"/>
          <c:showPercent val="0"/>
          <c:showBubbleSize val="0"/>
        </c:dLbls>
        <c:gapWidth val="75"/>
        <c:overlap val="-25"/>
        <c:axId val="41293312"/>
        <c:axId val="41294848"/>
      </c:barChart>
      <c:catAx>
        <c:axId val="41293312"/>
        <c:scaling>
          <c:orientation val="minMax"/>
        </c:scaling>
        <c:delete val="0"/>
        <c:axPos val="b"/>
        <c:numFmt formatCode="General" sourceLinked="0"/>
        <c:majorTickMark val="none"/>
        <c:minorTickMark val="none"/>
        <c:tickLblPos val="nextTo"/>
        <c:txPr>
          <a:bodyPr/>
          <a:lstStyle/>
          <a:p>
            <a:pPr>
              <a:defRPr sz="1200" b="1"/>
            </a:pPr>
            <a:endParaRPr lang="en-US"/>
          </a:p>
        </c:txPr>
        <c:crossAx val="41294848"/>
        <c:crosses val="autoZero"/>
        <c:auto val="1"/>
        <c:lblAlgn val="ctr"/>
        <c:lblOffset val="100"/>
        <c:noMultiLvlLbl val="0"/>
      </c:catAx>
      <c:valAx>
        <c:axId val="41294848"/>
        <c:scaling>
          <c:orientation val="minMax"/>
        </c:scaling>
        <c:delete val="0"/>
        <c:axPos val="l"/>
        <c:majorGridlines/>
        <c:numFmt formatCode="#,##0" sourceLinked="0"/>
        <c:majorTickMark val="none"/>
        <c:minorTickMark val="none"/>
        <c:tickLblPos val="nextTo"/>
        <c:spPr>
          <a:ln w="9525">
            <a:noFill/>
          </a:ln>
        </c:spPr>
        <c:txPr>
          <a:bodyPr/>
          <a:lstStyle/>
          <a:p>
            <a:pPr>
              <a:defRPr sz="1200" b="1"/>
            </a:pPr>
            <a:endParaRPr lang="en-US"/>
          </a:p>
        </c:txPr>
        <c:crossAx val="41293312"/>
        <c:crosses val="autoZero"/>
        <c:crossBetween val="between"/>
      </c:valAx>
      <c:spPr>
        <a:solidFill>
          <a:sysClr val="window" lastClr="FFFFFF"/>
        </a:solidFill>
      </c:spPr>
    </c:plotArea>
    <c:legend>
      <c:legendPos val="b"/>
      <c:layout>
        <c:manualLayout>
          <c:xMode val="edge"/>
          <c:yMode val="edge"/>
          <c:x val="5.0706509128111088E-2"/>
          <c:y val="3.0576352136310828E-2"/>
          <c:w val="0.35065488666073563"/>
          <c:h val="0.39798072372101023"/>
        </c:manualLayout>
      </c:layout>
      <c:overlay val="1"/>
      <c:txPr>
        <a:bodyPr/>
        <a:lstStyle/>
        <a:p>
          <a:pPr>
            <a:defRPr sz="1200" b="1"/>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'Nom Cou SHares'!$D$3</c:f>
              <c:strCache>
                <c:ptCount val="1"/>
                <c:pt idx="0">
                  <c:v>GDP 2005</c:v>
                </c:pt>
              </c:strCache>
            </c:strRef>
          </c:tx>
          <c:explosion val="6"/>
          <c:dPt>
            <c:idx val="3"/>
            <c:bubble3D val="0"/>
            <c:spPr>
              <a:solidFill>
                <a:schemeClr val="accent5">
                  <a:lumMod val="75000"/>
                </a:schemeClr>
              </a:solidFill>
            </c:spPr>
          </c:dPt>
          <c:dPt>
            <c:idx val="4"/>
            <c:bubble3D val="0"/>
            <c:spPr>
              <a:solidFill>
                <a:schemeClr val="accent4"/>
              </a:solidFill>
            </c:spPr>
          </c:dPt>
          <c:dPt>
            <c:idx val="5"/>
            <c:bubble3D val="0"/>
            <c:spPr>
              <a:solidFill>
                <a:schemeClr val="accent6">
                  <a:lumMod val="75000"/>
                </a:schemeClr>
              </a:solidFill>
            </c:spPr>
          </c:dPt>
          <c:dLbls>
            <c:dLbl>
              <c:idx val="0"/>
              <c:layout/>
              <c:tx>
                <c:rich>
                  <a:bodyPr/>
                  <a:lstStyle/>
                  <a:p>
                    <a:r>
                      <a:rPr lang="en-US" dirty="0"/>
                      <a:t>South Africa
</a:t>
                    </a:r>
                    <a:r>
                      <a:rPr lang="en-US" sz="1600" b="1" dirty="0" smtClean="0"/>
                      <a:t>29%</a:t>
                    </a:r>
                    <a:endParaRPr lang="en-US" sz="1600" b="1" dirty="0"/>
                  </a:p>
                </c:rich>
              </c:tx>
              <c:showLegendKey val="0"/>
              <c:showVal val="0"/>
              <c:showCatName val="1"/>
              <c:showSerName val="0"/>
              <c:showPercent val="1"/>
              <c:showBubbleSize val="0"/>
            </c:dLbl>
            <c:dLbl>
              <c:idx val="1"/>
              <c:layout>
                <c:manualLayout>
                  <c:x val="-0.15950172244094488"/>
                  <c:y val="-0.154050656167979"/>
                </c:manualLayout>
              </c:layout>
              <c:tx>
                <c:rich>
                  <a:bodyPr/>
                  <a:lstStyle/>
                  <a:p>
                    <a:r>
                      <a:rPr lang="en-US" dirty="0"/>
                      <a:t>Nigeria
</a:t>
                    </a:r>
                    <a:r>
                      <a:rPr lang="en-US" sz="1600" b="1" dirty="0" smtClean="0"/>
                      <a:t>14%</a:t>
                    </a:r>
                    <a:endParaRPr lang="en-US" sz="1600" b="1" dirty="0"/>
                  </a:p>
                </c:rich>
              </c:tx>
              <c:showLegendKey val="0"/>
              <c:showVal val="0"/>
              <c:showCatName val="1"/>
              <c:showSerName val="0"/>
              <c:showPercent val="1"/>
              <c:showBubbleSize val="0"/>
            </c:dLbl>
            <c:dLbl>
              <c:idx val="2"/>
              <c:layout>
                <c:manualLayout>
                  <c:x val="-1.9381459153543307E-2"/>
                  <c:y val="-0.18181653543307086"/>
                </c:manualLayout>
              </c:layout>
              <c:tx>
                <c:rich>
                  <a:bodyPr/>
                  <a:lstStyle/>
                  <a:p>
                    <a:r>
                      <a:rPr lang="en-US" dirty="0"/>
                      <a:t>Egypt
</a:t>
                    </a:r>
                    <a:r>
                      <a:rPr lang="en-US" sz="1600" b="1" dirty="0" smtClean="0"/>
                      <a:t>12%</a:t>
                    </a:r>
                    <a:endParaRPr lang="en-US" sz="1600" b="1" dirty="0"/>
                  </a:p>
                </c:rich>
              </c:tx>
              <c:showLegendKey val="0"/>
              <c:showVal val="0"/>
              <c:showCatName val="1"/>
              <c:showSerName val="0"/>
              <c:showPercent val="1"/>
              <c:showBubbleSize val="0"/>
            </c:dLbl>
            <c:dLbl>
              <c:idx val="3"/>
              <c:layout/>
              <c:tx>
                <c:rich>
                  <a:bodyPr/>
                  <a:lstStyle/>
                  <a:p>
                    <a:r>
                      <a:rPr lang="en-US" dirty="0"/>
                      <a:t>Morocco
</a:t>
                    </a:r>
                    <a:r>
                      <a:rPr lang="en-US" sz="1600" b="1" dirty="0" smtClean="0"/>
                      <a:t>7%</a:t>
                    </a:r>
                    <a:endParaRPr lang="en-US" sz="1600" b="1" dirty="0"/>
                  </a:p>
                </c:rich>
              </c:tx>
              <c:showLegendKey val="0"/>
              <c:showVal val="0"/>
              <c:showCatName val="1"/>
              <c:showSerName val="0"/>
              <c:showPercent val="1"/>
              <c:showBubbleSize val="0"/>
            </c:dLbl>
            <c:dLbl>
              <c:idx val="4"/>
              <c:layout/>
              <c:tx>
                <c:rich>
                  <a:bodyPr/>
                  <a:lstStyle/>
                  <a:p>
                    <a:r>
                      <a:rPr lang="en-US" dirty="0"/>
                      <a:t>Angola
</a:t>
                    </a:r>
                    <a:r>
                      <a:rPr lang="en-US" sz="1600" b="1" dirty="0" smtClean="0"/>
                      <a:t>4%</a:t>
                    </a:r>
                    <a:endParaRPr lang="en-US" sz="1600" b="1" dirty="0"/>
                  </a:p>
                </c:rich>
              </c:tx>
              <c:showLegendKey val="0"/>
              <c:showVal val="0"/>
              <c:showCatName val="1"/>
              <c:showSerName val="0"/>
              <c:showPercent val="1"/>
              <c:showBubbleSize val="0"/>
            </c:dLbl>
            <c:dLbl>
              <c:idx val="5"/>
              <c:layout>
                <c:manualLayout>
                  <c:x val="0.23646940616797901"/>
                  <c:y val="0.10839160104986877"/>
                </c:manualLayout>
              </c:layout>
              <c:tx>
                <c:rich>
                  <a:bodyPr/>
                  <a:lstStyle/>
                  <a:p>
                    <a:r>
                      <a:rPr lang="en-US" dirty="0"/>
                      <a:t>Other Countries
</a:t>
                    </a:r>
                    <a:r>
                      <a:rPr lang="en-US" sz="1600" b="1" dirty="0" smtClean="0"/>
                      <a:t>34%</a:t>
                    </a:r>
                    <a:endParaRPr lang="en-US" sz="1600" b="1" dirty="0"/>
                  </a:p>
                </c:rich>
              </c:tx>
              <c:showLegendKey val="0"/>
              <c:showVal val="0"/>
              <c:showCatName val="1"/>
              <c:showSerName val="0"/>
              <c:showPercent val="1"/>
              <c:showBubbleSize val="0"/>
            </c:dLbl>
            <c:numFmt formatCode="#,##0.0" sourceLinked="0"/>
            <c:txPr>
              <a:bodyPr/>
              <a:lstStyle/>
              <a:p>
                <a:pPr>
                  <a:defRPr sz="120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0"/>
          </c:dLbls>
          <c:cat>
            <c:strRef>
              <c:f>'Nom Cou SHares'!$C$4:$C$9</c:f>
              <c:strCache>
                <c:ptCount val="6"/>
                <c:pt idx="0">
                  <c:v>South Africa</c:v>
                </c:pt>
                <c:pt idx="1">
                  <c:v>Nigeria</c:v>
                </c:pt>
                <c:pt idx="2">
                  <c:v>Egypt</c:v>
                </c:pt>
                <c:pt idx="3">
                  <c:v>Morocco</c:v>
                </c:pt>
                <c:pt idx="4">
                  <c:v>Angola</c:v>
                </c:pt>
                <c:pt idx="5">
                  <c:v>Other Countries</c:v>
                </c:pt>
              </c:strCache>
            </c:strRef>
          </c:cat>
          <c:val>
            <c:numRef>
              <c:f>'Nom Cou SHares'!$D$4:$D$9</c:f>
              <c:numCache>
                <c:formatCode>0.00</c:formatCode>
                <c:ptCount val="6"/>
                <c:pt idx="0">
                  <c:v>28.840212512288492</c:v>
                </c:pt>
                <c:pt idx="1">
                  <c:v>13.520828615810219</c:v>
                </c:pt>
                <c:pt idx="2">
                  <c:v>11.777454651816113</c:v>
                </c:pt>
                <c:pt idx="3">
                  <c:v>7.025687168123647</c:v>
                </c:pt>
                <c:pt idx="4">
                  <c:v>3.6073450833160554</c:v>
                </c:pt>
                <c:pt idx="5">
                  <c:v>34.018724583946593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effectLst>
              <a:outerShdw blurRad="50800" dist="38100" dir="2700000" algn="tl" rotWithShape="0">
                <a:prstClr val="black">
                  <a:alpha val="40000"/>
                </a:prstClr>
              </a:outerShdw>
            </a:effectLst>
          </c:spPr>
          <c:explosion val="5"/>
          <c:dPt>
            <c:idx val="5"/>
            <c:bubble3D val="0"/>
            <c:spPr>
              <a:solidFill>
                <a:schemeClr val="accent6">
                  <a:lumMod val="75000"/>
                </a:schemeClr>
              </a:solidFill>
              <a:effectLst>
                <a:outerShdw blurRad="50800" dist="38100" dir="2700000" algn="tl" rotWithShape="0">
                  <a:prstClr val="black">
                    <a:alpha val="40000"/>
                  </a:prstClr>
                </a:outerShdw>
              </a:effectLst>
            </c:spPr>
          </c:dPt>
          <c:dLbls>
            <c:dLbl>
              <c:idx val="0"/>
              <c:layout>
                <c:manualLayout>
                  <c:x val="-0.13984056097465428"/>
                  <c:y val="0.20606836379398846"/>
                </c:manualLayout>
              </c:layout>
              <c:tx>
                <c:rich>
                  <a:bodyPr/>
                  <a:lstStyle/>
                  <a:p>
                    <a:r>
                      <a:rPr lang="en-US" dirty="0"/>
                      <a:t>South Africa
</a:t>
                    </a:r>
                    <a:r>
                      <a:rPr lang="en-US" sz="1600" b="1" dirty="0"/>
                      <a:t>24%</a:t>
                    </a:r>
                  </a:p>
                </c:rich>
              </c:tx>
              <c:showLegendKey val="0"/>
              <c:showVal val="1"/>
              <c:showCatName val="1"/>
              <c:showSerName val="0"/>
              <c:showPercent val="0"/>
              <c:showBubbleSize val="0"/>
              <c:separator>
</c:separator>
            </c:dLbl>
            <c:dLbl>
              <c:idx val="1"/>
              <c:layout>
                <c:manualLayout>
                  <c:x val="-0.20676773612253682"/>
                  <c:y val="-8.205041034435552E-2"/>
                </c:manualLayout>
              </c:layout>
              <c:tx>
                <c:rich>
                  <a:bodyPr/>
                  <a:lstStyle/>
                  <a:p>
                    <a:r>
                      <a:rPr lang="en-US" dirty="0"/>
                      <a:t>Nigeria
</a:t>
                    </a:r>
                    <a:r>
                      <a:rPr lang="en-US" sz="1600" b="1" dirty="0" smtClean="0"/>
                      <a:t>15%</a:t>
                    </a:r>
                    <a:endParaRPr lang="en-US" sz="1600" b="1" dirty="0"/>
                  </a:p>
                </c:rich>
              </c:tx>
              <c:showLegendKey val="0"/>
              <c:showVal val="1"/>
              <c:showCatName val="1"/>
              <c:showSerName val="0"/>
              <c:showPercent val="0"/>
              <c:showBubbleSize val="0"/>
              <c:separator>
</c:separator>
            </c:dLbl>
            <c:dLbl>
              <c:idx val="2"/>
              <c:layout>
                <c:manualLayout>
                  <c:x val="-7.6482547890468919E-2"/>
                  <c:y val="-0.15436984192553888"/>
                </c:manualLayout>
              </c:layout>
              <c:tx>
                <c:rich>
                  <a:bodyPr/>
                  <a:lstStyle/>
                  <a:p>
                    <a:r>
                      <a:rPr lang="en-US" dirty="0"/>
                      <a:t>Egypt
</a:t>
                    </a:r>
                    <a:r>
                      <a:rPr lang="en-US" sz="1600" b="1" dirty="0" smtClean="0"/>
                      <a:t>14%</a:t>
                    </a:r>
                    <a:endParaRPr lang="en-US" sz="1600" b="1" dirty="0"/>
                  </a:p>
                </c:rich>
              </c:tx>
              <c:showLegendKey val="0"/>
              <c:showVal val="1"/>
              <c:showCatName val="1"/>
              <c:showSerName val="0"/>
              <c:showPercent val="0"/>
              <c:showBubbleSize val="0"/>
              <c:separator>
</c:separator>
            </c:dLbl>
            <c:dLbl>
              <c:idx val="3"/>
              <c:layout>
                <c:manualLayout>
                  <c:x val="3.7945048535599719E-2"/>
                  <c:y val="-1.1726079156170757E-2"/>
                </c:manualLayout>
              </c:layout>
              <c:tx>
                <c:rich>
                  <a:bodyPr/>
                  <a:lstStyle/>
                  <a:p>
                    <a:r>
                      <a:rPr lang="en-US" dirty="0"/>
                      <a:t>Angola
</a:t>
                    </a:r>
                    <a:r>
                      <a:rPr lang="en-US" sz="1600" b="1" dirty="0" smtClean="0"/>
                      <a:t>6%</a:t>
                    </a:r>
                    <a:endParaRPr lang="en-US" sz="1600" b="1" dirty="0"/>
                  </a:p>
                </c:rich>
              </c:tx>
              <c:showLegendKey val="0"/>
              <c:showVal val="1"/>
              <c:showCatName val="1"/>
              <c:showSerName val="0"/>
              <c:showPercent val="0"/>
              <c:showBubbleSize val="0"/>
              <c:separator>
</c:separator>
            </c:dLbl>
            <c:dLbl>
              <c:idx val="4"/>
              <c:layout>
                <c:manualLayout>
                  <c:x val="2.02469933795589E-2"/>
                  <c:y val="-2.5292441229448317E-2"/>
                </c:manualLayout>
              </c:layout>
              <c:tx>
                <c:rich>
                  <a:bodyPr/>
                  <a:lstStyle/>
                  <a:p>
                    <a:r>
                      <a:rPr lang="en-US" dirty="0"/>
                      <a:t>Morocco
</a:t>
                    </a:r>
                    <a:r>
                      <a:rPr lang="en-US" sz="1600" b="1" dirty="0" smtClean="0"/>
                      <a:t>6%</a:t>
                    </a:r>
                    <a:endParaRPr lang="en-US" sz="1600" b="1" dirty="0"/>
                  </a:p>
                </c:rich>
              </c:tx>
              <c:showLegendKey val="0"/>
              <c:showVal val="1"/>
              <c:showCatName val="1"/>
              <c:showSerName val="0"/>
              <c:showPercent val="0"/>
              <c:showBubbleSize val="0"/>
              <c:separator>
</c:separator>
            </c:dLbl>
            <c:dLbl>
              <c:idx val="5"/>
              <c:layout>
                <c:manualLayout>
                  <c:x val="0.19946651251935588"/>
                  <c:y val="0.10141100944366258"/>
                </c:manualLayout>
              </c:layout>
              <c:tx>
                <c:rich>
                  <a:bodyPr/>
                  <a:lstStyle/>
                  <a:p>
                    <a:r>
                      <a:rPr lang="en-US" dirty="0"/>
                      <a:t>Other countries
</a:t>
                    </a:r>
                    <a:r>
                      <a:rPr lang="en-US" sz="1600" b="1" dirty="0" smtClean="0"/>
                      <a:t>35%</a:t>
                    </a:r>
                    <a:endParaRPr lang="en-US" sz="1600" b="1" dirty="0"/>
                  </a:p>
                </c:rich>
              </c:tx>
              <c:showLegendKey val="0"/>
              <c:showVal val="1"/>
              <c:showCatName val="1"/>
              <c:showSerName val="0"/>
              <c:showPercent val="0"/>
              <c:showBubbleSize val="0"/>
              <c:separator>
</c:separator>
            </c:dLbl>
            <c:numFmt formatCode="0\%" sourceLinked="0"/>
            <c:txPr>
              <a:bodyPr/>
              <a:lstStyle/>
              <a:p>
                <a:pPr>
                  <a:defRPr sz="14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eparator>
</c:separator>
            <c:showLeaderLines val="0"/>
          </c:dLbls>
          <c:cat>
            <c:strRef>
              <c:f>'[Tables A,B.xlsx]Sheet1'!$H$1:$H$6</c:f>
              <c:strCache>
                <c:ptCount val="6"/>
                <c:pt idx="0">
                  <c:v>South Africa</c:v>
                </c:pt>
                <c:pt idx="1">
                  <c:v>Nigeria</c:v>
                </c:pt>
                <c:pt idx="2">
                  <c:v>Egypt</c:v>
                </c:pt>
                <c:pt idx="3">
                  <c:v>Angola</c:v>
                </c:pt>
                <c:pt idx="4">
                  <c:v>Morocco</c:v>
                </c:pt>
                <c:pt idx="5">
                  <c:v>Other countries</c:v>
                </c:pt>
              </c:strCache>
            </c:strRef>
          </c:cat>
          <c:val>
            <c:numRef>
              <c:f>'[Tables A,B.xlsx]Sheet1'!$I$1:$I$6</c:f>
              <c:numCache>
                <c:formatCode>General</c:formatCode>
                <c:ptCount val="6"/>
                <c:pt idx="0">
                  <c:v>24.048924131047944</c:v>
                </c:pt>
                <c:pt idx="1">
                  <c:v>14.78473471362009</c:v>
                </c:pt>
                <c:pt idx="2">
                  <c:v>13.759880946434302</c:v>
                </c:pt>
                <c:pt idx="3">
                  <c:v>6.236546589335263</c:v>
                </c:pt>
                <c:pt idx="4">
                  <c:v>5.9380471726838868</c:v>
                </c:pt>
                <c:pt idx="5">
                  <c:v>35.231866446878513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'Nom Cou SHares'!$B$3</c:f>
              <c:strCache>
                <c:ptCount val="1"/>
                <c:pt idx="0">
                  <c:v>GDP 2011</c:v>
                </c:pt>
              </c:strCache>
            </c:strRef>
          </c:tx>
          <c:explosion val="6"/>
          <c:dPt>
            <c:idx val="0"/>
            <c:bubble3D val="0"/>
          </c:dPt>
          <c:dPt>
            <c:idx val="1"/>
            <c:bubble3D val="0"/>
          </c:dPt>
          <c:dPt>
            <c:idx val="2"/>
            <c:bubble3D val="0"/>
          </c:dPt>
          <c:dPt>
            <c:idx val="3"/>
            <c:bubble3D val="0"/>
            <c:spPr>
              <a:solidFill>
                <a:srgbClr val="FFFF00"/>
              </a:solidFill>
            </c:spPr>
          </c:dPt>
          <c:dPt>
            <c:idx val="4"/>
            <c:bubble3D val="0"/>
            <c:spPr>
              <a:solidFill>
                <a:schemeClr val="accent4"/>
              </a:solidFill>
            </c:spPr>
          </c:dPt>
          <c:dPt>
            <c:idx val="5"/>
            <c:bubble3D val="0"/>
            <c:spPr>
              <a:solidFill>
                <a:schemeClr val="accent5">
                  <a:lumMod val="75000"/>
                </a:schemeClr>
              </a:solidFill>
              <a:ln>
                <a:solidFill>
                  <a:schemeClr val="accent1"/>
                </a:solidFill>
              </a:ln>
            </c:spPr>
          </c:dPt>
          <c:dPt>
            <c:idx val="6"/>
            <c:bubble3D val="0"/>
            <c:spPr>
              <a:solidFill>
                <a:schemeClr val="accent6">
                  <a:lumMod val="75000"/>
                </a:schemeClr>
              </a:solidFill>
            </c:spPr>
          </c:dPt>
          <c:dLbls>
            <c:dLbl>
              <c:idx val="0"/>
              <c:layout>
                <c:manualLayout>
                  <c:x val="-0.16044163750364537"/>
                  <c:y val="0.19581095520849329"/>
                </c:manualLayout>
              </c:layout>
              <c:tx>
                <c:rich>
                  <a:bodyPr/>
                  <a:lstStyle/>
                  <a:p>
                    <a:r>
                      <a:rPr lang="en-US" dirty="0"/>
                      <a:t>South Africa
</a:t>
                    </a:r>
                    <a:r>
                      <a:rPr lang="en-US" sz="1600" b="1" dirty="0" smtClean="0"/>
                      <a:t>21%</a:t>
                    </a:r>
                    <a:endParaRPr lang="en-US" sz="1600" b="1" dirty="0"/>
                  </a:p>
                </c:rich>
              </c:tx>
              <c:showLegendKey val="0"/>
              <c:showVal val="0"/>
              <c:showCatName val="1"/>
              <c:showSerName val="0"/>
              <c:showPercent val="1"/>
              <c:showBubbleSize val="0"/>
            </c:dLbl>
            <c:dLbl>
              <c:idx val="1"/>
              <c:layout>
                <c:manualLayout>
                  <c:x val="-0.15399559430071241"/>
                  <c:y val="-1.2496011527970769E-2"/>
                </c:manualLayout>
              </c:layout>
              <c:tx>
                <c:rich>
                  <a:bodyPr/>
                  <a:lstStyle/>
                  <a:p>
                    <a:r>
                      <a:rPr lang="en-US" dirty="0"/>
                      <a:t>Nigeria
</a:t>
                    </a:r>
                    <a:r>
                      <a:rPr lang="en-US" sz="1600" b="1" dirty="0" smtClean="0"/>
                      <a:t>13%</a:t>
                    </a:r>
                    <a:endParaRPr lang="en-US" sz="1600" b="1" dirty="0"/>
                  </a:p>
                </c:rich>
              </c:tx>
              <c:showLegendKey val="0"/>
              <c:showVal val="0"/>
              <c:showCatName val="1"/>
              <c:showSerName val="0"/>
              <c:showPercent val="1"/>
              <c:showBubbleSize val="0"/>
            </c:dLbl>
            <c:dLbl>
              <c:idx val="2"/>
              <c:layout>
                <c:manualLayout>
                  <c:x val="-0.12059969066366705"/>
                  <c:y val="-0.14356852452266997"/>
                </c:manualLayout>
              </c:layout>
              <c:tx>
                <c:rich>
                  <a:bodyPr/>
                  <a:lstStyle/>
                  <a:p>
                    <a:r>
                      <a:rPr lang="en-US" dirty="0"/>
                      <a:t>Egypt
</a:t>
                    </a:r>
                    <a:r>
                      <a:rPr lang="en-US" sz="1600" b="1" dirty="0" smtClean="0"/>
                      <a:t>12%</a:t>
                    </a:r>
                    <a:endParaRPr lang="en-US" sz="1600" b="1" dirty="0"/>
                  </a:p>
                </c:rich>
              </c:tx>
              <c:showLegendKey val="0"/>
              <c:showVal val="0"/>
              <c:showCatName val="1"/>
              <c:showSerName val="0"/>
              <c:showPercent val="1"/>
              <c:showBubbleSize val="0"/>
            </c:dLbl>
            <c:dLbl>
              <c:idx val="3"/>
              <c:layout/>
              <c:tx>
                <c:rich>
                  <a:bodyPr/>
                  <a:lstStyle/>
                  <a:p>
                    <a:r>
                      <a:rPr lang="en-US" dirty="0"/>
                      <a:t>Algeria
</a:t>
                    </a:r>
                    <a:r>
                      <a:rPr lang="en-US" sz="1600" b="1" dirty="0" smtClean="0"/>
                      <a:t>11%</a:t>
                    </a:r>
                    <a:endParaRPr lang="en-US" sz="1600" b="1" dirty="0"/>
                  </a:p>
                </c:rich>
              </c:tx>
              <c:showLegendKey val="0"/>
              <c:showVal val="0"/>
              <c:showCatName val="1"/>
              <c:showSerName val="0"/>
              <c:showPercent val="1"/>
              <c:showBubbleSize val="0"/>
            </c:dLbl>
            <c:dLbl>
              <c:idx val="4"/>
              <c:layout/>
              <c:tx>
                <c:rich>
                  <a:bodyPr/>
                  <a:lstStyle/>
                  <a:p>
                    <a:r>
                      <a:rPr lang="en-US" dirty="0"/>
                      <a:t>Angola
</a:t>
                    </a:r>
                    <a:r>
                      <a:rPr lang="en-US" sz="1600" b="1" dirty="0" smtClean="0"/>
                      <a:t>6%</a:t>
                    </a:r>
                    <a:endParaRPr lang="en-US" sz="1600" b="1" dirty="0"/>
                  </a:p>
                </c:rich>
              </c:tx>
              <c:showLegendKey val="0"/>
              <c:showVal val="0"/>
              <c:showCatName val="1"/>
              <c:showSerName val="0"/>
              <c:showPercent val="1"/>
              <c:showBubbleSize val="0"/>
            </c:dLbl>
            <c:dLbl>
              <c:idx val="5"/>
              <c:layout/>
              <c:tx>
                <c:rich>
                  <a:bodyPr/>
                  <a:lstStyle/>
                  <a:p>
                    <a:r>
                      <a:rPr lang="en-US" dirty="0"/>
                      <a:t>Morocco
</a:t>
                    </a:r>
                    <a:r>
                      <a:rPr lang="en-US" sz="1600" b="1" dirty="0" smtClean="0"/>
                      <a:t>5%</a:t>
                    </a:r>
                    <a:endParaRPr lang="en-US" sz="1600" b="1" dirty="0"/>
                  </a:p>
                </c:rich>
              </c:tx>
              <c:showLegendKey val="0"/>
              <c:showVal val="0"/>
              <c:showCatName val="1"/>
              <c:showSerName val="0"/>
              <c:showPercent val="1"/>
              <c:showBubbleSize val="0"/>
            </c:dLbl>
            <c:dLbl>
              <c:idx val="6"/>
              <c:layout>
                <c:manualLayout>
                  <c:x val="0.20667395742198891"/>
                  <c:y val="0.13162808252098801"/>
                </c:manualLayout>
              </c:layout>
              <c:tx>
                <c:rich>
                  <a:bodyPr/>
                  <a:lstStyle/>
                  <a:p>
                    <a:r>
                      <a:rPr lang="en-US" dirty="0"/>
                      <a:t>Other Countries
</a:t>
                    </a:r>
                    <a:r>
                      <a:rPr lang="en-US" sz="1600" b="1" dirty="0" smtClean="0"/>
                      <a:t>32%</a:t>
                    </a:r>
                    <a:endParaRPr lang="en-US" sz="1600" b="1" dirty="0"/>
                  </a:p>
                </c:rich>
              </c:tx>
              <c:showLegendKey val="0"/>
              <c:showVal val="0"/>
              <c:showCatName val="1"/>
              <c:showSerName val="0"/>
              <c:showPercent val="1"/>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dLbls>
          <c:cat>
            <c:strRef>
              <c:f>'Nom Cou SHares'!$A$4:$A$10</c:f>
              <c:strCache>
                <c:ptCount val="7"/>
                <c:pt idx="0">
                  <c:v>South Africa</c:v>
                </c:pt>
                <c:pt idx="1">
                  <c:v>Nigeria</c:v>
                </c:pt>
                <c:pt idx="2">
                  <c:v>Egypt</c:v>
                </c:pt>
                <c:pt idx="3">
                  <c:v>Algeria</c:v>
                </c:pt>
                <c:pt idx="4">
                  <c:v>Angola</c:v>
                </c:pt>
                <c:pt idx="5">
                  <c:v>Morocco</c:v>
                </c:pt>
                <c:pt idx="6">
                  <c:v>Other Countries</c:v>
                </c:pt>
              </c:strCache>
            </c:strRef>
          </c:cat>
          <c:val>
            <c:numRef>
              <c:f>'Nom Cou SHares'!$B$4:$B$10</c:f>
              <c:numCache>
                <c:formatCode>0.00</c:formatCode>
                <c:ptCount val="7"/>
                <c:pt idx="0">
                  <c:v>21.482520459953982</c:v>
                </c:pt>
                <c:pt idx="1">
                  <c:v>13.206969659945278</c:v>
                </c:pt>
                <c:pt idx="2">
                  <c:v>12.291485108198083</c:v>
                </c:pt>
                <c:pt idx="3">
                  <c:v>10.614954877685014</c:v>
                </c:pt>
                <c:pt idx="4">
                  <c:v>5.5710059010004613</c:v>
                </c:pt>
                <c:pt idx="5">
                  <c:v>5.3043625820866387</c:v>
                </c:pt>
                <c:pt idx="6">
                  <c:v>31.528701411130541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sz="2000">
                <a:latin typeface="Arial" panose="020B0604020202020204" pitchFamily="34" charset="0"/>
                <a:cs typeface="Arial" panose="020B0604020202020204" pitchFamily="34" charset="0"/>
              </a:defRPr>
            </a:pPr>
            <a:r>
              <a:rPr lang="en-US" sz="2000">
                <a:latin typeface="Arial" panose="020B0604020202020204" pitchFamily="34" charset="0"/>
                <a:cs typeface="Arial" panose="020B0604020202020204" pitchFamily="34" charset="0"/>
              </a:rPr>
              <a:t>2005 </a:t>
            </a:r>
          </a:p>
        </c:rich>
      </c:tx>
      <c:layout>
        <c:manualLayout>
          <c:xMode val="edge"/>
          <c:yMode val="edge"/>
          <c:x val="0.44952893843959402"/>
          <c:y val="6.9637883008356563E-2"/>
        </c:manualLayout>
      </c:layout>
      <c:overlay val="0"/>
    </c:title>
    <c:autoTitleDeleted val="0"/>
    <c:plotArea>
      <c:layout/>
      <c:pieChart>
        <c:varyColors val="1"/>
        <c:ser>
          <c:idx val="0"/>
          <c:order val="0"/>
          <c:tx>
            <c:strRef>
              <c:f>'Real Cou Shares'!$J$3</c:f>
              <c:strCache>
                <c:ptCount val="1"/>
                <c:pt idx="0">
                  <c:v>2005 Real GDP Country Shares</c:v>
                </c:pt>
              </c:strCache>
            </c:strRef>
          </c:tx>
          <c:explosion val="4"/>
          <c:dPt>
            <c:idx val="0"/>
            <c:bubble3D val="0"/>
            <c:spPr>
              <a:solidFill>
                <a:schemeClr val="accent1">
                  <a:lumMod val="75000"/>
                </a:schemeClr>
              </a:solidFill>
            </c:spPr>
          </c:dPt>
          <c:dPt>
            <c:idx val="1"/>
            <c:bubble3D val="0"/>
            <c:spPr>
              <a:solidFill>
                <a:schemeClr val="accent3">
                  <a:lumMod val="75000"/>
                </a:schemeClr>
              </a:solidFill>
            </c:spPr>
          </c:dPt>
          <c:dPt>
            <c:idx val="2"/>
            <c:bubble3D val="0"/>
            <c:spPr>
              <a:solidFill>
                <a:schemeClr val="accent2">
                  <a:lumMod val="75000"/>
                </a:schemeClr>
              </a:solidFill>
            </c:spPr>
          </c:dPt>
          <c:dPt>
            <c:idx val="3"/>
            <c:bubble3D val="0"/>
            <c:spPr>
              <a:solidFill>
                <a:schemeClr val="accent5">
                  <a:lumMod val="75000"/>
                </a:schemeClr>
              </a:solidFill>
            </c:spPr>
          </c:dPt>
          <c:dPt>
            <c:idx val="4"/>
            <c:bubble3D val="0"/>
            <c:spPr>
              <a:solidFill>
                <a:srgbClr val="FF5050"/>
              </a:solidFill>
            </c:spPr>
          </c:dPt>
          <c:dLbls>
            <c:dLbl>
              <c:idx val="0"/>
              <c:layout>
                <c:manualLayout>
                  <c:x val="-0.18563203937163222"/>
                  <c:y val="0.18772794069265022"/>
                </c:manualLayout>
              </c:layout>
              <c:tx>
                <c:rich>
                  <a:bodyPr/>
                  <a:lstStyle/>
                  <a:p>
                    <a:r>
                      <a:rPr lang="en-US" sz="1200" dirty="0"/>
                      <a:t>South Africa
</a:t>
                    </a:r>
                    <a:r>
                      <a:rPr lang="en-US" sz="1600" b="1" dirty="0" smtClean="0"/>
                      <a:t>21.5%</a:t>
                    </a:r>
                    <a:endParaRPr lang="en-US" sz="1600" b="1" dirty="0"/>
                  </a:p>
                </c:rich>
              </c:tx>
              <c:showLegendKey val="0"/>
              <c:showVal val="0"/>
              <c:showCatName val="1"/>
              <c:showSerName val="0"/>
              <c:showPercent val="1"/>
              <c:showBubbleSize val="0"/>
            </c:dLbl>
            <c:dLbl>
              <c:idx val="1"/>
              <c:layout>
                <c:manualLayout>
                  <c:x val="-0.14720019816920402"/>
                  <c:y val="-5.504792402342467E-2"/>
                </c:manualLayout>
              </c:layout>
              <c:tx>
                <c:rich>
                  <a:bodyPr/>
                  <a:lstStyle/>
                  <a:p>
                    <a:r>
                      <a:rPr lang="en-US" sz="1200" dirty="0"/>
                      <a:t>Egypt
</a:t>
                    </a:r>
                    <a:r>
                      <a:rPr lang="en-US" sz="1600" b="1" dirty="0" smtClean="0"/>
                      <a:t>20.2%</a:t>
                    </a:r>
                    <a:endParaRPr lang="en-US" sz="1600" b="1" dirty="0"/>
                  </a:p>
                </c:rich>
              </c:tx>
              <c:showLegendKey val="0"/>
              <c:showVal val="0"/>
              <c:showCatName val="1"/>
              <c:showSerName val="0"/>
              <c:showPercent val="1"/>
              <c:showBubbleSize val="0"/>
            </c:dLbl>
            <c:dLbl>
              <c:idx val="2"/>
              <c:layout>
                <c:manualLayout>
                  <c:x val="-2.1844414903954543E-2"/>
                  <c:y val="-0.13339832869080781"/>
                </c:manualLayout>
              </c:layout>
              <c:tx>
                <c:rich>
                  <a:bodyPr/>
                  <a:lstStyle/>
                  <a:p>
                    <a:r>
                      <a:rPr lang="en-US" sz="1200" dirty="0"/>
                      <a:t>Nigeria
</a:t>
                    </a:r>
                    <a:r>
                      <a:rPr lang="en-US" sz="1600" b="1" dirty="0" smtClean="0"/>
                      <a:t>13.3%</a:t>
                    </a:r>
                    <a:endParaRPr lang="en-US" sz="1600" b="1" dirty="0"/>
                  </a:p>
                </c:rich>
              </c:tx>
              <c:showLegendKey val="0"/>
              <c:showVal val="0"/>
              <c:showCatName val="1"/>
              <c:showSerName val="0"/>
              <c:showPercent val="1"/>
              <c:showBubbleSize val="0"/>
            </c:dLbl>
            <c:dLbl>
              <c:idx val="3"/>
              <c:layout>
                <c:manualLayout>
                  <c:x val="4.5571458255989135E-2"/>
                  <c:y val="-1.1128901366436812E-3"/>
                </c:manualLayout>
              </c:layout>
              <c:tx>
                <c:rich>
                  <a:bodyPr/>
                  <a:lstStyle/>
                  <a:p>
                    <a:r>
                      <a:rPr lang="en-US" sz="1200" dirty="0"/>
                      <a:t>Morocco
</a:t>
                    </a:r>
                    <a:r>
                      <a:rPr lang="en-US" sz="1600" b="1" dirty="0" smtClean="0"/>
                      <a:t>5.8%</a:t>
                    </a:r>
                    <a:endParaRPr lang="en-US" sz="1600" b="1" dirty="0"/>
                  </a:p>
                </c:rich>
              </c:tx>
              <c:showLegendKey val="0"/>
              <c:showVal val="0"/>
              <c:showCatName val="1"/>
              <c:showSerName val="0"/>
              <c:showPercent val="1"/>
              <c:showBubbleSize val="0"/>
            </c:dLbl>
            <c:dLbl>
              <c:idx val="4"/>
              <c:layout/>
              <c:tx>
                <c:rich>
                  <a:bodyPr/>
                  <a:lstStyle/>
                  <a:p>
                    <a:r>
                      <a:rPr lang="en-US" sz="1200" dirty="0"/>
                      <a:t>Sudan
</a:t>
                    </a:r>
                    <a:r>
                      <a:rPr lang="en-US" sz="1600" b="1" dirty="0" smtClean="0"/>
                      <a:t>4.3%</a:t>
                    </a:r>
                    <a:endParaRPr lang="en-US" sz="1600" b="1" dirty="0"/>
                  </a:p>
                </c:rich>
              </c:tx>
              <c:showLegendKey val="0"/>
              <c:showVal val="0"/>
              <c:showCatName val="1"/>
              <c:showSerName val="0"/>
              <c:showPercent val="1"/>
              <c:showBubbleSize val="0"/>
            </c:dLbl>
            <c:dLbl>
              <c:idx val="5"/>
              <c:layout>
                <c:manualLayout>
                  <c:x val="0.21410888254797866"/>
                  <c:y val="0.10342749983550105"/>
                </c:manualLayout>
              </c:layout>
              <c:tx>
                <c:rich>
                  <a:bodyPr/>
                  <a:lstStyle/>
                  <a:p>
                    <a:r>
                      <a:rPr lang="en-US" sz="1200" dirty="0" smtClean="0">
                        <a:latin typeface="Arial" panose="020B0604020202020204" pitchFamily="34" charset="0"/>
                        <a:cs typeface="Arial" panose="020B0604020202020204" pitchFamily="34" charset="0"/>
                      </a:rPr>
                      <a:t>Other Countries
</a:t>
                    </a:r>
                    <a:r>
                      <a:rPr lang="en-US" sz="1600" b="1" dirty="0" smtClean="0">
                        <a:latin typeface="Arial" panose="020B0604020202020204" pitchFamily="34" charset="0"/>
                        <a:cs typeface="Arial" panose="020B0604020202020204" pitchFamily="34" charset="0"/>
                      </a:rPr>
                      <a:t>35.0%</a:t>
                    </a:r>
                    <a:endParaRPr lang="en-US" sz="1600" b="1" dirty="0"/>
                  </a:p>
                </c:rich>
              </c:tx>
              <c:showLegendKey val="0"/>
              <c:showVal val="0"/>
              <c:showCatName val="1"/>
              <c:showSerName val="0"/>
              <c:showPercent val="1"/>
              <c:showBubbleSize val="0"/>
            </c:dLbl>
            <c:numFmt formatCode="0%" sourceLinked="0"/>
            <c:txPr>
              <a:bodyPr/>
              <a:lstStyle/>
              <a:p>
                <a:pPr>
                  <a:defRPr lang="en-US" sz="1200" b="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dLbls>
          <c:cat>
            <c:strRef>
              <c:f>'Real Cou Shares'!$I$4:$I$9</c:f>
              <c:strCache>
                <c:ptCount val="6"/>
                <c:pt idx="0">
                  <c:v>South Africa</c:v>
                </c:pt>
                <c:pt idx="1">
                  <c:v>Egypt</c:v>
                </c:pt>
                <c:pt idx="2">
                  <c:v>Nigeria</c:v>
                </c:pt>
                <c:pt idx="3">
                  <c:v>Morocco</c:v>
                </c:pt>
                <c:pt idx="4">
                  <c:v>Sudan</c:v>
                </c:pt>
                <c:pt idx="5">
                  <c:v>Other Countries</c:v>
                </c:pt>
              </c:strCache>
            </c:strRef>
          </c:cat>
          <c:val>
            <c:numRef>
              <c:f>'Real Cou Shares'!$J$4:$J$9</c:f>
              <c:numCache>
                <c:formatCode>0\.00</c:formatCode>
                <c:ptCount val="6"/>
                <c:pt idx="0">
                  <c:v>21.416557024374551</c:v>
                </c:pt>
                <c:pt idx="1">
                  <c:v>20.137679539052428</c:v>
                </c:pt>
                <c:pt idx="2">
                  <c:v>13.324454535441745</c:v>
                </c:pt>
                <c:pt idx="3">
                  <c:v>5.7709538733981214</c:v>
                </c:pt>
                <c:pt idx="4">
                  <c:v>4.2890066444589792</c:v>
                </c:pt>
                <c:pt idx="5">
                  <c:v>34.894618723923251</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sz="2000">
                <a:latin typeface="Arial" panose="020B0604020202020204" pitchFamily="34" charset="0"/>
                <a:cs typeface="Arial" panose="020B0604020202020204" pitchFamily="34" charset="0"/>
              </a:defRPr>
            </a:pPr>
            <a:r>
              <a:rPr lang="en-US" sz="2000" dirty="0">
                <a:latin typeface="Arial" panose="020B0604020202020204" pitchFamily="34" charset="0"/>
                <a:cs typeface="Arial" panose="020B0604020202020204" pitchFamily="34" charset="0"/>
              </a:rPr>
              <a:t>2011 </a:t>
            </a:r>
          </a:p>
        </c:rich>
      </c:tx>
      <c:layout>
        <c:manualLayout>
          <c:xMode val="edge"/>
          <c:yMode val="edge"/>
          <c:x val="0.42528781425415646"/>
          <c:y val="8.0758788348177776E-2"/>
        </c:manualLayout>
      </c:layout>
      <c:overlay val="0"/>
    </c:title>
    <c:autoTitleDeleted val="0"/>
    <c:plotArea>
      <c:layout/>
      <c:pieChart>
        <c:varyColors val="1"/>
        <c:ser>
          <c:idx val="0"/>
          <c:order val="0"/>
          <c:tx>
            <c:strRef>
              <c:f>'Real Cou Shares'!$Q$3</c:f>
              <c:strCache>
                <c:ptCount val="1"/>
                <c:pt idx="0">
                  <c:v>2011 Real GDP Country Share</c:v>
                </c:pt>
              </c:strCache>
            </c:strRef>
          </c:tx>
          <c:explosion val="4"/>
          <c:dPt>
            <c:idx val="0"/>
            <c:bubble3D val="0"/>
            <c:spPr>
              <a:solidFill>
                <a:schemeClr val="accent3">
                  <a:lumMod val="75000"/>
                </a:schemeClr>
              </a:solidFill>
            </c:spPr>
          </c:dPt>
          <c:dPt>
            <c:idx val="1"/>
            <c:bubble3D val="0"/>
            <c:spPr>
              <a:solidFill>
                <a:schemeClr val="accent1">
                  <a:lumMod val="75000"/>
                </a:schemeClr>
              </a:solidFill>
            </c:spPr>
          </c:dPt>
          <c:dPt>
            <c:idx val="2"/>
            <c:bubble3D val="0"/>
            <c:spPr>
              <a:solidFill>
                <a:schemeClr val="accent2">
                  <a:lumMod val="75000"/>
                </a:schemeClr>
              </a:solidFill>
            </c:spPr>
          </c:dPt>
          <c:dPt>
            <c:idx val="3"/>
            <c:bubble3D val="0"/>
            <c:spPr>
              <a:solidFill>
                <a:schemeClr val="accent5">
                  <a:lumMod val="75000"/>
                </a:schemeClr>
              </a:solidFill>
            </c:spPr>
          </c:dPt>
          <c:dPt>
            <c:idx val="4"/>
            <c:bubble3D val="0"/>
            <c:spPr>
              <a:solidFill>
                <a:srgbClr val="FF5050"/>
              </a:solidFill>
            </c:spPr>
          </c:dPt>
          <c:dLbls>
            <c:dLbl>
              <c:idx val="0"/>
              <c:layout>
                <c:manualLayout>
                  <c:x val="-0.18207587598128841"/>
                  <c:y val="0.14528180104247537"/>
                </c:manualLayout>
              </c:layout>
              <c:tx>
                <c:rich>
                  <a:bodyPr/>
                  <a:lstStyle/>
                  <a:p>
                    <a:r>
                      <a:rPr lang="en-US" sz="1200" dirty="0"/>
                      <a:t>Egypt
</a:t>
                    </a:r>
                    <a:r>
                      <a:rPr lang="en-US" sz="1600" b="1" dirty="0" smtClean="0"/>
                      <a:t>22.9%</a:t>
                    </a:r>
                    <a:endParaRPr lang="en-US" sz="1600" b="1" dirty="0"/>
                  </a:p>
                </c:rich>
              </c:tx>
              <c:showLegendKey val="0"/>
              <c:showVal val="0"/>
              <c:showCatName val="1"/>
              <c:showSerName val="0"/>
              <c:showPercent val="1"/>
              <c:showBubbleSize val="0"/>
            </c:dLbl>
            <c:dLbl>
              <c:idx val="1"/>
              <c:layout>
                <c:manualLayout>
                  <c:x val="-0.21409973307634469"/>
                  <c:y val="-6.4878562714871912E-2"/>
                </c:manualLayout>
              </c:layout>
              <c:tx>
                <c:rich>
                  <a:bodyPr/>
                  <a:lstStyle/>
                  <a:p>
                    <a:r>
                      <a:rPr lang="en-US" sz="1200" dirty="0"/>
                      <a:t>South Africa
</a:t>
                    </a:r>
                    <a:r>
                      <a:rPr lang="en-US" sz="1600" b="1" dirty="0" smtClean="0"/>
                      <a:t>16.9%</a:t>
                    </a:r>
                    <a:endParaRPr lang="en-US" sz="1600" b="1" dirty="0"/>
                  </a:p>
                </c:rich>
              </c:tx>
              <c:showLegendKey val="0"/>
              <c:showVal val="0"/>
              <c:showCatName val="1"/>
              <c:showSerName val="0"/>
              <c:showPercent val="1"/>
              <c:showBubbleSize val="0"/>
            </c:dLbl>
            <c:dLbl>
              <c:idx val="2"/>
              <c:layout>
                <c:manualLayout>
                  <c:x val="-6.7461691606451823E-2"/>
                  <c:y val="-0.17048419651768884"/>
                </c:manualLayout>
              </c:layout>
              <c:tx>
                <c:rich>
                  <a:bodyPr/>
                  <a:lstStyle/>
                  <a:p>
                    <a:r>
                      <a:rPr lang="en-US" sz="1200" dirty="0"/>
                      <a:t>Nigeria
</a:t>
                    </a:r>
                    <a:r>
                      <a:rPr lang="en-US" sz="1600" b="1" dirty="0" smtClean="0"/>
                      <a:t>14.1%</a:t>
                    </a:r>
                    <a:endParaRPr lang="en-US" sz="1600" b="1" dirty="0"/>
                  </a:p>
                </c:rich>
              </c:tx>
              <c:showLegendKey val="0"/>
              <c:showVal val="0"/>
              <c:showCatName val="1"/>
              <c:showSerName val="0"/>
              <c:showPercent val="1"/>
              <c:showBubbleSize val="0"/>
            </c:dLbl>
            <c:dLbl>
              <c:idx val="3"/>
              <c:layout>
                <c:manualLayout>
                  <c:x val="7.2534104231732566E-2"/>
                  <c:y val="4.2918930908284374E-3"/>
                </c:manualLayout>
              </c:layout>
              <c:tx>
                <c:rich>
                  <a:bodyPr/>
                  <a:lstStyle/>
                  <a:p>
                    <a:r>
                      <a:rPr lang="en-US" sz="1200" dirty="0"/>
                      <a:t>Morocco
</a:t>
                    </a:r>
                    <a:r>
                      <a:rPr lang="en-US" sz="1600" b="1" dirty="0" smtClean="0"/>
                      <a:t>6.0%</a:t>
                    </a:r>
                    <a:endParaRPr lang="en-US" sz="1600" b="1" dirty="0"/>
                  </a:p>
                </c:rich>
              </c:tx>
              <c:showLegendKey val="0"/>
              <c:showVal val="0"/>
              <c:showCatName val="1"/>
              <c:showSerName val="0"/>
              <c:showPercent val="1"/>
              <c:showBubbleSize val="0"/>
            </c:dLbl>
            <c:dLbl>
              <c:idx val="4"/>
              <c:layout/>
              <c:tx>
                <c:rich>
                  <a:bodyPr/>
                  <a:lstStyle/>
                  <a:p>
                    <a:r>
                      <a:rPr lang="en-US" sz="1200" dirty="0"/>
                      <a:t>Sudan
</a:t>
                    </a:r>
                    <a:r>
                      <a:rPr lang="en-US" sz="1600" b="1" dirty="0" smtClean="0"/>
                      <a:t>4.2%</a:t>
                    </a:r>
                    <a:endParaRPr lang="en-US" sz="1600" b="1" dirty="0"/>
                  </a:p>
                </c:rich>
              </c:tx>
              <c:showLegendKey val="0"/>
              <c:showVal val="0"/>
              <c:showCatName val="1"/>
              <c:showSerName val="0"/>
              <c:showPercent val="1"/>
              <c:showBubbleSize val="0"/>
            </c:dLbl>
            <c:dLbl>
              <c:idx val="5"/>
              <c:layout>
                <c:manualLayout>
                  <c:x val="0.20580108323174121"/>
                  <c:y val="8.4210934900743023E-2"/>
                </c:manualLayout>
              </c:layout>
              <c:tx>
                <c:rich>
                  <a:bodyPr/>
                  <a:lstStyle/>
                  <a:p>
                    <a:r>
                      <a:rPr lang="en-US" sz="1200" dirty="0" smtClean="0"/>
                      <a:t>Other Countries
</a:t>
                    </a:r>
                    <a:r>
                      <a:rPr lang="en-US" sz="1600" b="1" dirty="0" smtClean="0"/>
                      <a:t>35.9%</a:t>
                    </a:r>
                    <a:endParaRPr lang="en-US" sz="1600" b="1" dirty="0"/>
                  </a:p>
                </c:rich>
              </c:tx>
              <c:showLegendKey val="0"/>
              <c:showVal val="0"/>
              <c:showCatName val="1"/>
              <c:showSerName val="0"/>
              <c:showPercent val="1"/>
              <c:showBubbleSize val="0"/>
            </c:dLbl>
            <c:txPr>
              <a:bodyPr/>
              <a:lstStyle/>
              <a:p>
                <a:pPr>
                  <a:defRPr lang="en-US" sz="120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0"/>
          </c:dLbls>
          <c:cat>
            <c:strRef>
              <c:f>'Real Cou Shares'!$P$4:$P$9</c:f>
              <c:strCache>
                <c:ptCount val="6"/>
                <c:pt idx="0">
                  <c:v>Egypt</c:v>
                </c:pt>
                <c:pt idx="1">
                  <c:v>South Africa</c:v>
                </c:pt>
                <c:pt idx="2">
                  <c:v>Nigeria</c:v>
                </c:pt>
                <c:pt idx="3">
                  <c:v>Morocco</c:v>
                </c:pt>
                <c:pt idx="4">
                  <c:v>Sudan</c:v>
                </c:pt>
                <c:pt idx="5">
                  <c:v>Other Countries</c:v>
                </c:pt>
              </c:strCache>
            </c:strRef>
          </c:cat>
          <c:val>
            <c:numRef>
              <c:f>'Real Cou Shares'!$Q$4:$Q$9</c:f>
              <c:numCache>
                <c:formatCode>0\.00</c:formatCode>
                <c:ptCount val="6"/>
                <c:pt idx="0">
                  <c:v>22.705978602164866</c:v>
                </c:pt>
                <c:pt idx="1">
                  <c:v>16.907503885172101</c:v>
                </c:pt>
                <c:pt idx="2">
                  <c:v>14.033816004612474</c:v>
                </c:pt>
                <c:pt idx="3">
                  <c:v>6.0264515925007505</c:v>
                </c:pt>
                <c:pt idx="4">
                  <c:v>4.1714632728871424</c:v>
                </c:pt>
                <c:pt idx="5">
                  <c:v>36.154786642662593</c:v>
                </c:pt>
              </c:numCache>
            </c:numRef>
          </c:val>
        </c:ser>
        <c:dLbls>
          <c:showLegendKey val="0"/>
          <c:showVal val="0"/>
          <c:showCatName val="1"/>
          <c:showSerName val="0"/>
          <c:showPercent val="1"/>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'Real Cou Shares'!$C$3</c:f>
              <c:strCache>
                <c:ptCount val="1"/>
                <c:pt idx="0">
                  <c:v>GDP 2011</c:v>
                </c:pt>
              </c:strCache>
            </c:strRef>
          </c:tx>
          <c:explosion val="4"/>
          <c:dPt>
            <c:idx val="0"/>
            <c:bubble3D val="0"/>
            <c:spPr>
              <a:solidFill>
                <a:schemeClr val="accent3">
                  <a:lumMod val="75000"/>
                </a:schemeClr>
              </a:solidFill>
            </c:spPr>
          </c:dPt>
          <c:dPt>
            <c:idx val="1"/>
            <c:bubble3D val="0"/>
            <c:spPr>
              <a:solidFill>
                <a:schemeClr val="accent1">
                  <a:lumMod val="75000"/>
                </a:schemeClr>
              </a:solidFill>
            </c:spPr>
          </c:dPt>
          <c:dPt>
            <c:idx val="2"/>
            <c:bubble3D val="0"/>
            <c:spPr>
              <a:solidFill>
                <a:schemeClr val="accent2">
                  <a:lumMod val="75000"/>
                </a:schemeClr>
              </a:solidFill>
            </c:spPr>
          </c:dPt>
          <c:dPt>
            <c:idx val="3"/>
            <c:bubble3D val="0"/>
            <c:spPr>
              <a:solidFill>
                <a:srgbClr val="FFFF00"/>
              </a:solidFill>
            </c:spPr>
          </c:dPt>
          <c:dLbls>
            <c:dLbl>
              <c:idx val="0"/>
              <c:layout>
                <c:manualLayout>
                  <c:x val="-0.11014515079518045"/>
                  <c:y val="0.18569758868763939"/>
                </c:manualLayout>
              </c:layout>
              <c:tx>
                <c:rich>
                  <a:bodyPr/>
                  <a:lstStyle/>
                  <a:p>
                    <a:r>
                      <a:rPr lang="en-US" sz="1200" dirty="0" smtClean="0"/>
                      <a:t>Egypt
</a:t>
                    </a:r>
                    <a:r>
                      <a:rPr lang="en-US" sz="1600" b="1" dirty="0" smtClean="0"/>
                      <a:t>20.2%</a:t>
                    </a:r>
                    <a:endParaRPr lang="en-US" sz="1600" b="1" dirty="0"/>
                  </a:p>
                </c:rich>
              </c:tx>
              <c:showLegendKey val="0"/>
              <c:showVal val="0"/>
              <c:showCatName val="1"/>
              <c:showSerName val="0"/>
              <c:showPercent val="1"/>
              <c:showBubbleSize val="0"/>
            </c:dLbl>
            <c:dLbl>
              <c:idx val="1"/>
              <c:layout>
                <c:manualLayout>
                  <c:x val="-0.20372057173666877"/>
                  <c:y val="-3.1401571380719029E-2"/>
                </c:manualLayout>
              </c:layout>
              <c:tx>
                <c:rich>
                  <a:bodyPr/>
                  <a:lstStyle/>
                  <a:p>
                    <a:r>
                      <a:rPr lang="en-US" sz="1200" dirty="0"/>
                      <a:t>South Africa
</a:t>
                    </a:r>
                    <a:r>
                      <a:rPr lang="en-US" sz="1600" b="1" dirty="0" smtClean="0"/>
                      <a:t>14.9%</a:t>
                    </a:r>
                    <a:endParaRPr lang="en-US" sz="1600" b="1" dirty="0"/>
                  </a:p>
                </c:rich>
              </c:tx>
              <c:showLegendKey val="0"/>
              <c:showVal val="0"/>
              <c:showCatName val="1"/>
              <c:showSerName val="0"/>
              <c:showPercent val="1"/>
              <c:showBubbleSize val="0"/>
            </c:dLbl>
            <c:dLbl>
              <c:idx val="2"/>
              <c:layout>
                <c:manualLayout>
                  <c:x val="-0.11459740145677062"/>
                  <c:y val="-0.17401371119031778"/>
                </c:manualLayout>
              </c:layout>
              <c:tx>
                <c:rich>
                  <a:bodyPr/>
                  <a:lstStyle/>
                  <a:p>
                    <a:r>
                      <a:rPr lang="en-US" sz="1200" b="0" dirty="0"/>
                      <a:t>Nigeria
</a:t>
                    </a:r>
                    <a:r>
                      <a:rPr lang="en-US" sz="1600" b="1" dirty="0" smtClean="0"/>
                      <a:t>12.4%</a:t>
                    </a:r>
                    <a:endParaRPr lang="en-US" sz="1600" b="1" dirty="0"/>
                  </a:p>
                </c:rich>
              </c:tx>
              <c:showLegendKey val="0"/>
              <c:showVal val="0"/>
              <c:showCatName val="1"/>
              <c:showSerName val="0"/>
              <c:showPercent val="1"/>
              <c:showBubbleSize val="0"/>
            </c:dLbl>
            <c:dLbl>
              <c:idx val="3"/>
              <c:layout>
                <c:manualLayout>
                  <c:x val="5.4611387821720397E-2"/>
                  <c:y val="-0.17967828813076822"/>
                </c:manualLayout>
              </c:layout>
              <c:tx>
                <c:rich>
                  <a:bodyPr/>
                  <a:lstStyle/>
                  <a:p>
                    <a:r>
                      <a:rPr lang="en-US" dirty="0"/>
                      <a:t>Algeria
</a:t>
                    </a:r>
                    <a:r>
                      <a:rPr lang="en-US" sz="1600" b="1" dirty="0" smtClean="0"/>
                      <a:t>11.8%</a:t>
                    </a:r>
                    <a:endParaRPr lang="en-US" sz="1600" b="1" dirty="0"/>
                  </a:p>
                </c:rich>
              </c:tx>
              <c:showLegendKey val="0"/>
              <c:showVal val="0"/>
              <c:showCatName val="1"/>
              <c:showSerName val="0"/>
              <c:showPercent val="1"/>
              <c:showBubbleSize val="0"/>
            </c:dLbl>
            <c:dLbl>
              <c:idx val="4"/>
              <c:layout/>
              <c:tx>
                <c:rich>
                  <a:bodyPr/>
                  <a:lstStyle/>
                  <a:p>
                    <a:r>
                      <a:rPr lang="en-US" dirty="0"/>
                      <a:t>Morocco
</a:t>
                    </a:r>
                    <a:r>
                      <a:rPr lang="en-US" sz="1600" b="1" dirty="0" smtClean="0"/>
                      <a:t>5.3%</a:t>
                    </a:r>
                    <a:endParaRPr lang="en-US" sz="1600" b="1" dirty="0"/>
                  </a:p>
                </c:rich>
              </c:tx>
              <c:showLegendKey val="0"/>
              <c:showVal val="0"/>
              <c:showCatName val="1"/>
              <c:showSerName val="0"/>
              <c:showPercent val="1"/>
              <c:showBubbleSize val="0"/>
            </c:dLbl>
            <c:dLbl>
              <c:idx val="5"/>
              <c:layout>
                <c:manualLayout>
                  <c:x val="0.18949642464179331"/>
                  <c:y val="0.11795772592526736"/>
                </c:manualLayout>
              </c:layout>
              <c:tx>
                <c:rich>
                  <a:bodyPr/>
                  <a:lstStyle/>
                  <a:p>
                    <a:r>
                      <a:rPr lang="en-US" sz="1200" dirty="0" smtClean="0"/>
                      <a:t>Other Countries
</a:t>
                    </a:r>
                    <a:r>
                      <a:rPr lang="en-US" sz="1600" b="1" dirty="0" smtClean="0"/>
                      <a:t>35.4%</a:t>
                    </a:r>
                    <a:endParaRPr lang="en-US" sz="1600" b="1" dirty="0"/>
                  </a:p>
                </c:rich>
              </c:tx>
              <c:showLegendKey val="0"/>
              <c:showVal val="0"/>
              <c:showCatName val="1"/>
              <c:showSerName val="0"/>
              <c:showPercent val="1"/>
              <c:showBubbleSize val="0"/>
            </c:dLbl>
            <c:txPr>
              <a:bodyPr/>
              <a:lstStyle/>
              <a:p>
                <a:pPr>
                  <a:defRPr lang="en-GB" sz="1200">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dLbls>
          <c:cat>
            <c:strRef>
              <c:f>'Real Cou Shares'!$B$4:$B$9</c:f>
              <c:strCache>
                <c:ptCount val="6"/>
                <c:pt idx="0">
                  <c:v>Egypt</c:v>
                </c:pt>
                <c:pt idx="1">
                  <c:v>South Africa</c:v>
                </c:pt>
                <c:pt idx="2">
                  <c:v>Nigeria</c:v>
                </c:pt>
                <c:pt idx="3">
                  <c:v>Algeria</c:v>
                </c:pt>
                <c:pt idx="4">
                  <c:v>Morocco</c:v>
                </c:pt>
                <c:pt idx="5">
                  <c:v>Other Countries</c:v>
                </c:pt>
              </c:strCache>
            </c:strRef>
          </c:cat>
          <c:val>
            <c:numRef>
              <c:f>'Real Cou Shares'!$C$4:$C$9</c:f>
              <c:numCache>
                <c:formatCode>0\.00</c:formatCode>
                <c:ptCount val="6"/>
                <c:pt idx="0">
                  <c:v>20.065804896625636</c:v>
                </c:pt>
                <c:pt idx="1">
                  <c:v>14.941557031876066</c:v>
                </c:pt>
                <c:pt idx="2">
                  <c:v>12.40201177133355</c:v>
                </c:pt>
                <c:pt idx="3">
                  <c:v>11.58024788463165</c:v>
                </c:pt>
                <c:pt idx="4">
                  <c:v>5.3257163671663745</c:v>
                </c:pt>
                <c:pt idx="5">
                  <c:v>35.684662048366654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sz="2000">
                <a:latin typeface="Arial" panose="020B0604020202020204" pitchFamily="34" charset="0"/>
                <a:cs typeface="Arial" panose="020B0604020202020204" pitchFamily="34" charset="0"/>
              </a:defRPr>
            </a:pPr>
            <a:r>
              <a:rPr lang="en-US" sz="2000">
                <a:latin typeface="Arial" panose="020B0604020202020204" pitchFamily="34" charset="0"/>
                <a:cs typeface="Arial" panose="020B0604020202020204" pitchFamily="34" charset="0"/>
              </a:rPr>
              <a:t>2005 </a:t>
            </a:r>
          </a:p>
        </c:rich>
      </c:tx>
      <c:layout>
        <c:manualLayout>
          <c:xMode val="edge"/>
          <c:yMode val="edge"/>
          <c:x val="0.44952893843959402"/>
          <c:y val="6.9637883008356563E-2"/>
        </c:manualLayout>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zero"/>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sz="2000">
                <a:latin typeface="Arial" panose="020B0604020202020204" pitchFamily="34" charset="0"/>
                <a:cs typeface="Arial" panose="020B0604020202020204" pitchFamily="34" charset="0"/>
              </a:defRPr>
            </a:pPr>
            <a:r>
              <a:rPr lang="en-US" sz="2000" dirty="0">
                <a:latin typeface="Arial" panose="020B0604020202020204" pitchFamily="34" charset="0"/>
                <a:cs typeface="Arial" panose="020B0604020202020204" pitchFamily="34" charset="0"/>
              </a:rPr>
              <a:t>2011 </a:t>
            </a:r>
          </a:p>
        </c:rich>
      </c:tx>
      <c:layout>
        <c:manualLayout>
          <c:xMode val="edge"/>
          <c:yMode val="edge"/>
          <c:x val="0.42528781425415646"/>
          <c:y val="8.0758788348177776E-2"/>
        </c:manualLayout>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zero"/>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FCF26-A13D-4B57-82CA-65686544714E}" type="doc">
      <dgm:prSet loTypeId="urn:microsoft.com/office/officeart/2005/8/layout/cycle1" loCatId="cycle" qsTypeId="urn:microsoft.com/office/officeart/2005/8/quickstyle/simple2" qsCatId="simple" csTypeId="urn:microsoft.com/office/officeart/2005/8/colors/accent1_1" csCatId="accent1" phldr="1"/>
      <dgm:spPr/>
      <dgm:t>
        <a:bodyPr/>
        <a:lstStyle/>
        <a:p>
          <a:endParaRPr lang="en-ZA"/>
        </a:p>
      </dgm:t>
    </dgm:pt>
    <dgm:pt modelId="{D5A0A00B-0AFE-45DB-85D5-39F4041C574F}">
      <dgm:prSet phldrT="[Text]" custT="1"/>
      <dgm:spPr/>
      <dgm:t>
        <a:bodyPr/>
        <a:lstStyle/>
        <a:p>
          <a:r>
            <a:rPr lang="en-US" sz="1800" b="0" dirty="0" smtClean="0">
              <a:solidFill>
                <a:schemeClr val="tx1"/>
              </a:solidFill>
              <a:latin typeface="Arial" panose="020B0604020202020204" pitchFamily="34" charset="0"/>
              <a:cs typeface="Arial" panose="020B0604020202020204" pitchFamily="34" charset="0"/>
            </a:rPr>
            <a:t>Low savings</a:t>
          </a:r>
          <a:endParaRPr lang="en-ZA" sz="1800" b="0" dirty="0">
            <a:solidFill>
              <a:schemeClr val="tx1"/>
            </a:solidFill>
            <a:latin typeface="Arial" panose="020B0604020202020204" pitchFamily="34" charset="0"/>
            <a:cs typeface="Arial" panose="020B0604020202020204" pitchFamily="34" charset="0"/>
          </a:endParaRPr>
        </a:p>
      </dgm:t>
    </dgm:pt>
    <dgm:pt modelId="{66ED0950-B761-4A4E-81F6-8E4D9AC54E61}" type="parTrans" cxnId="{B2143A9C-66DE-4D9C-9149-8503E1195490}">
      <dgm:prSet/>
      <dgm:spPr/>
      <dgm:t>
        <a:bodyPr/>
        <a:lstStyle/>
        <a:p>
          <a:endParaRPr lang="en-ZA"/>
        </a:p>
      </dgm:t>
    </dgm:pt>
    <dgm:pt modelId="{587025CD-BFA8-4092-BF14-5B9AFDF45AA7}" type="sibTrans" cxnId="{B2143A9C-66DE-4D9C-9149-8503E1195490}">
      <dgm:prSet/>
      <dgm:spPr/>
      <dgm:t>
        <a:bodyPr/>
        <a:lstStyle/>
        <a:p>
          <a:endParaRPr lang="en-ZA"/>
        </a:p>
      </dgm:t>
    </dgm:pt>
    <dgm:pt modelId="{A4BC3577-F58F-4DCE-B4F2-68E0A37278E4}">
      <dgm:prSet phldrT="[Text]" custT="1"/>
      <dgm:spPr/>
      <dgm:t>
        <a:bodyPr/>
        <a:lstStyle/>
        <a:p>
          <a:r>
            <a:rPr lang="en-US" sz="1800" b="0" dirty="0" smtClean="0">
              <a:latin typeface="Arial" panose="020B0604020202020204" pitchFamily="34" charset="0"/>
              <a:cs typeface="Arial" panose="020B0604020202020204" pitchFamily="34" charset="0"/>
            </a:rPr>
            <a:t>Poverty</a:t>
          </a:r>
          <a:endParaRPr lang="en-ZA" sz="1800" b="0" dirty="0">
            <a:latin typeface="Arial" panose="020B0604020202020204" pitchFamily="34" charset="0"/>
            <a:cs typeface="Arial" panose="020B0604020202020204" pitchFamily="34" charset="0"/>
          </a:endParaRPr>
        </a:p>
      </dgm:t>
    </dgm:pt>
    <dgm:pt modelId="{6EC5D4E0-0B1B-41A0-94E5-A4B9C5DCEB9C}" type="parTrans" cxnId="{4CB90D7A-0711-4BD6-A11F-80E188C23B26}">
      <dgm:prSet/>
      <dgm:spPr/>
      <dgm:t>
        <a:bodyPr/>
        <a:lstStyle/>
        <a:p>
          <a:endParaRPr lang="en-ZA"/>
        </a:p>
      </dgm:t>
    </dgm:pt>
    <dgm:pt modelId="{8E2E8F49-C460-4B1A-B819-52F1C1D533B7}" type="sibTrans" cxnId="{4CB90D7A-0711-4BD6-A11F-80E188C23B26}">
      <dgm:prSet/>
      <dgm:spPr/>
      <dgm:t>
        <a:bodyPr/>
        <a:lstStyle/>
        <a:p>
          <a:endParaRPr lang="en-ZA"/>
        </a:p>
      </dgm:t>
    </dgm:pt>
    <dgm:pt modelId="{A2411934-C381-40D1-982A-2A75BB3D2652}">
      <dgm:prSet custT="1"/>
      <dgm:spPr/>
      <dgm:t>
        <a:bodyPr/>
        <a:lstStyle/>
        <a:p>
          <a:r>
            <a:rPr lang="en-US" sz="1800" b="0" dirty="0" smtClean="0">
              <a:latin typeface="Arial" panose="020B0604020202020204" pitchFamily="34" charset="0"/>
              <a:cs typeface="Arial" panose="020B0604020202020204" pitchFamily="34" charset="0"/>
            </a:rPr>
            <a:t>Low investment</a:t>
          </a:r>
          <a:endParaRPr lang="en-ZA" sz="1800" b="0" dirty="0">
            <a:latin typeface="Arial" panose="020B0604020202020204" pitchFamily="34" charset="0"/>
            <a:cs typeface="Arial" panose="020B0604020202020204" pitchFamily="34" charset="0"/>
          </a:endParaRPr>
        </a:p>
      </dgm:t>
    </dgm:pt>
    <dgm:pt modelId="{A2D16BDA-ED72-4FED-B13F-44AC4F2074C3}" type="parTrans" cxnId="{2AAEE703-BFD4-428F-9D2D-83FC092883C4}">
      <dgm:prSet/>
      <dgm:spPr/>
      <dgm:t>
        <a:bodyPr/>
        <a:lstStyle/>
        <a:p>
          <a:endParaRPr lang="en-ZA"/>
        </a:p>
      </dgm:t>
    </dgm:pt>
    <dgm:pt modelId="{10461876-656A-4A9A-A081-E6E781CCD88B}" type="sibTrans" cxnId="{2AAEE703-BFD4-428F-9D2D-83FC092883C4}">
      <dgm:prSet/>
      <dgm:spPr/>
      <dgm:t>
        <a:bodyPr/>
        <a:lstStyle/>
        <a:p>
          <a:endParaRPr lang="en-ZA"/>
        </a:p>
      </dgm:t>
    </dgm:pt>
    <dgm:pt modelId="{1A654602-B901-492D-961B-829E1916A813}" type="pres">
      <dgm:prSet presAssocID="{23CFCF26-A13D-4B57-82CA-65686544714E}" presName="cycle" presStyleCnt="0">
        <dgm:presLayoutVars>
          <dgm:dir/>
          <dgm:resizeHandles val="exact"/>
        </dgm:presLayoutVars>
      </dgm:prSet>
      <dgm:spPr/>
      <dgm:t>
        <a:bodyPr/>
        <a:lstStyle/>
        <a:p>
          <a:endParaRPr lang="en-GB"/>
        </a:p>
      </dgm:t>
    </dgm:pt>
    <dgm:pt modelId="{4D289B2C-69EC-447D-82F4-96FCADC91DAA}" type="pres">
      <dgm:prSet presAssocID="{D5A0A00B-0AFE-45DB-85D5-39F4041C574F}" presName="dummy" presStyleCnt="0"/>
      <dgm:spPr/>
      <dgm:t>
        <a:bodyPr/>
        <a:lstStyle/>
        <a:p>
          <a:endParaRPr lang="en-GB"/>
        </a:p>
      </dgm:t>
    </dgm:pt>
    <dgm:pt modelId="{324A6702-266B-4255-AD7E-FD45A05ABC2C}" type="pres">
      <dgm:prSet presAssocID="{D5A0A00B-0AFE-45DB-85D5-39F4041C574F}" presName="node" presStyleLbl="revTx" presStyleIdx="0" presStyleCnt="3">
        <dgm:presLayoutVars>
          <dgm:bulletEnabled val="1"/>
        </dgm:presLayoutVars>
      </dgm:prSet>
      <dgm:spPr/>
      <dgm:t>
        <a:bodyPr/>
        <a:lstStyle/>
        <a:p>
          <a:endParaRPr lang="en-ZA"/>
        </a:p>
      </dgm:t>
    </dgm:pt>
    <dgm:pt modelId="{261C1227-D69F-4DD2-83E3-2022C3A4EC1B}" type="pres">
      <dgm:prSet presAssocID="{587025CD-BFA8-4092-BF14-5B9AFDF45AA7}" presName="sibTrans" presStyleLbl="node1" presStyleIdx="0" presStyleCnt="3" custLinFactNeighborX="-177" custLinFactNeighborY="6"/>
      <dgm:spPr/>
      <dgm:t>
        <a:bodyPr/>
        <a:lstStyle/>
        <a:p>
          <a:endParaRPr lang="en-GB"/>
        </a:p>
      </dgm:t>
    </dgm:pt>
    <dgm:pt modelId="{2DBAEAE0-6704-4E1D-8830-4CC201BCFAA1}" type="pres">
      <dgm:prSet presAssocID="{A2411934-C381-40D1-982A-2A75BB3D2652}" presName="dummy" presStyleCnt="0"/>
      <dgm:spPr/>
      <dgm:t>
        <a:bodyPr/>
        <a:lstStyle/>
        <a:p>
          <a:endParaRPr lang="en-GB"/>
        </a:p>
      </dgm:t>
    </dgm:pt>
    <dgm:pt modelId="{7D95D2FC-EEE3-4622-A819-BDC28130B2EB}" type="pres">
      <dgm:prSet presAssocID="{A2411934-C381-40D1-982A-2A75BB3D2652}" presName="node" presStyleLbl="revTx" presStyleIdx="1" presStyleCnt="3" custScaleX="137834">
        <dgm:presLayoutVars>
          <dgm:bulletEnabled val="1"/>
        </dgm:presLayoutVars>
      </dgm:prSet>
      <dgm:spPr/>
      <dgm:t>
        <a:bodyPr/>
        <a:lstStyle/>
        <a:p>
          <a:endParaRPr lang="en-GB"/>
        </a:p>
      </dgm:t>
    </dgm:pt>
    <dgm:pt modelId="{485AD99B-0EF7-46CA-B730-11296686675B}" type="pres">
      <dgm:prSet presAssocID="{10461876-656A-4A9A-A081-E6E781CCD88B}" presName="sibTrans" presStyleLbl="node1" presStyleIdx="1" presStyleCnt="3" custScaleX="101167" custScaleY="98109"/>
      <dgm:spPr/>
      <dgm:t>
        <a:bodyPr/>
        <a:lstStyle/>
        <a:p>
          <a:endParaRPr lang="en-GB"/>
        </a:p>
      </dgm:t>
    </dgm:pt>
    <dgm:pt modelId="{BC8B85C5-C0FC-43B3-84E3-A413B7ADD0DC}" type="pres">
      <dgm:prSet presAssocID="{A4BC3577-F58F-4DCE-B4F2-68E0A37278E4}" presName="dummy" presStyleCnt="0"/>
      <dgm:spPr/>
      <dgm:t>
        <a:bodyPr/>
        <a:lstStyle/>
        <a:p>
          <a:endParaRPr lang="en-GB"/>
        </a:p>
      </dgm:t>
    </dgm:pt>
    <dgm:pt modelId="{B747CFE4-9600-4EDA-BF30-B35FEC439BB3}" type="pres">
      <dgm:prSet presAssocID="{A4BC3577-F58F-4DCE-B4F2-68E0A37278E4}" presName="node" presStyleLbl="revTx" presStyleIdx="2" presStyleCnt="3">
        <dgm:presLayoutVars>
          <dgm:bulletEnabled val="1"/>
        </dgm:presLayoutVars>
      </dgm:prSet>
      <dgm:spPr/>
      <dgm:t>
        <a:bodyPr/>
        <a:lstStyle/>
        <a:p>
          <a:endParaRPr lang="en-ZA"/>
        </a:p>
      </dgm:t>
    </dgm:pt>
    <dgm:pt modelId="{8CBBDA58-5361-4A75-95A9-67CD21198BFB}" type="pres">
      <dgm:prSet presAssocID="{8E2E8F49-C460-4B1A-B819-52F1C1D533B7}" presName="sibTrans" presStyleLbl="node1" presStyleIdx="2" presStyleCnt="3" custScaleX="95036" custScaleY="165539" custLinFactNeighborX="0" custLinFactNeighborY="24518"/>
      <dgm:spPr/>
      <dgm:t>
        <a:bodyPr/>
        <a:lstStyle/>
        <a:p>
          <a:endParaRPr lang="en-GB"/>
        </a:p>
      </dgm:t>
    </dgm:pt>
  </dgm:ptLst>
  <dgm:cxnLst>
    <dgm:cxn modelId="{50DA37B6-B838-4ABF-8439-1CBF0DA3BC97}" type="presOf" srcId="{8E2E8F49-C460-4B1A-B819-52F1C1D533B7}" destId="{8CBBDA58-5361-4A75-95A9-67CD21198BFB}" srcOrd="0" destOrd="0" presId="urn:microsoft.com/office/officeart/2005/8/layout/cycle1"/>
    <dgm:cxn modelId="{B2EB5131-3080-4246-916B-7B73242D205D}" type="presOf" srcId="{A2411934-C381-40D1-982A-2A75BB3D2652}" destId="{7D95D2FC-EEE3-4622-A819-BDC28130B2EB}" srcOrd="0" destOrd="0" presId="urn:microsoft.com/office/officeart/2005/8/layout/cycle1"/>
    <dgm:cxn modelId="{E0EB0C6B-5FC4-425F-BC5B-295E507C0279}" type="presOf" srcId="{23CFCF26-A13D-4B57-82CA-65686544714E}" destId="{1A654602-B901-492D-961B-829E1916A813}" srcOrd="0" destOrd="0" presId="urn:microsoft.com/office/officeart/2005/8/layout/cycle1"/>
    <dgm:cxn modelId="{4CB90D7A-0711-4BD6-A11F-80E188C23B26}" srcId="{23CFCF26-A13D-4B57-82CA-65686544714E}" destId="{A4BC3577-F58F-4DCE-B4F2-68E0A37278E4}" srcOrd="2" destOrd="0" parTransId="{6EC5D4E0-0B1B-41A0-94E5-A4B9C5DCEB9C}" sibTransId="{8E2E8F49-C460-4B1A-B819-52F1C1D533B7}"/>
    <dgm:cxn modelId="{CFBC35CF-6F26-42BA-A6A1-D5177A6F01A3}" type="presOf" srcId="{587025CD-BFA8-4092-BF14-5B9AFDF45AA7}" destId="{261C1227-D69F-4DD2-83E3-2022C3A4EC1B}" srcOrd="0" destOrd="0" presId="urn:microsoft.com/office/officeart/2005/8/layout/cycle1"/>
    <dgm:cxn modelId="{3D0E8E04-DE9B-4A2C-926A-A68A70DB7F73}" type="presOf" srcId="{10461876-656A-4A9A-A081-E6E781CCD88B}" destId="{485AD99B-0EF7-46CA-B730-11296686675B}" srcOrd="0" destOrd="0" presId="urn:microsoft.com/office/officeart/2005/8/layout/cycle1"/>
    <dgm:cxn modelId="{B2143A9C-66DE-4D9C-9149-8503E1195490}" srcId="{23CFCF26-A13D-4B57-82CA-65686544714E}" destId="{D5A0A00B-0AFE-45DB-85D5-39F4041C574F}" srcOrd="0" destOrd="0" parTransId="{66ED0950-B761-4A4E-81F6-8E4D9AC54E61}" sibTransId="{587025CD-BFA8-4092-BF14-5B9AFDF45AA7}"/>
    <dgm:cxn modelId="{2AAEE703-BFD4-428F-9D2D-83FC092883C4}" srcId="{23CFCF26-A13D-4B57-82CA-65686544714E}" destId="{A2411934-C381-40D1-982A-2A75BB3D2652}" srcOrd="1" destOrd="0" parTransId="{A2D16BDA-ED72-4FED-B13F-44AC4F2074C3}" sibTransId="{10461876-656A-4A9A-A081-E6E781CCD88B}"/>
    <dgm:cxn modelId="{D54B8166-00FB-4F45-B874-69C00A925379}" type="presOf" srcId="{A4BC3577-F58F-4DCE-B4F2-68E0A37278E4}" destId="{B747CFE4-9600-4EDA-BF30-B35FEC439BB3}" srcOrd="0" destOrd="0" presId="urn:microsoft.com/office/officeart/2005/8/layout/cycle1"/>
    <dgm:cxn modelId="{3A459D72-0936-424D-9E44-EE9001B77B7E}" type="presOf" srcId="{D5A0A00B-0AFE-45DB-85D5-39F4041C574F}" destId="{324A6702-266B-4255-AD7E-FD45A05ABC2C}" srcOrd="0" destOrd="0" presId="urn:microsoft.com/office/officeart/2005/8/layout/cycle1"/>
    <dgm:cxn modelId="{B094FF08-2989-497B-925E-F68CD8EEB800}" type="presParOf" srcId="{1A654602-B901-492D-961B-829E1916A813}" destId="{4D289B2C-69EC-447D-82F4-96FCADC91DAA}" srcOrd="0" destOrd="0" presId="urn:microsoft.com/office/officeart/2005/8/layout/cycle1"/>
    <dgm:cxn modelId="{B9CF6AE2-B4FC-4BC0-B5C3-F98E187834C2}" type="presParOf" srcId="{1A654602-B901-492D-961B-829E1916A813}" destId="{324A6702-266B-4255-AD7E-FD45A05ABC2C}" srcOrd="1" destOrd="0" presId="urn:microsoft.com/office/officeart/2005/8/layout/cycle1"/>
    <dgm:cxn modelId="{652FAED1-064A-4E47-B91D-B9BBE878D733}" type="presParOf" srcId="{1A654602-B901-492D-961B-829E1916A813}" destId="{261C1227-D69F-4DD2-83E3-2022C3A4EC1B}" srcOrd="2" destOrd="0" presId="urn:microsoft.com/office/officeart/2005/8/layout/cycle1"/>
    <dgm:cxn modelId="{17F7A85E-AE15-449F-8C8C-2945A60B71FB}" type="presParOf" srcId="{1A654602-B901-492D-961B-829E1916A813}" destId="{2DBAEAE0-6704-4E1D-8830-4CC201BCFAA1}" srcOrd="3" destOrd="0" presId="urn:microsoft.com/office/officeart/2005/8/layout/cycle1"/>
    <dgm:cxn modelId="{5D89B4F4-A601-4EF2-BB84-FD39F364D76F}" type="presParOf" srcId="{1A654602-B901-492D-961B-829E1916A813}" destId="{7D95D2FC-EEE3-4622-A819-BDC28130B2EB}" srcOrd="4" destOrd="0" presId="urn:microsoft.com/office/officeart/2005/8/layout/cycle1"/>
    <dgm:cxn modelId="{25678941-4A02-4F73-A690-ED5068F3131A}" type="presParOf" srcId="{1A654602-B901-492D-961B-829E1916A813}" destId="{485AD99B-0EF7-46CA-B730-11296686675B}" srcOrd="5" destOrd="0" presId="urn:microsoft.com/office/officeart/2005/8/layout/cycle1"/>
    <dgm:cxn modelId="{D1C141EB-4950-4631-B4D9-4B00C43DD2DC}" type="presParOf" srcId="{1A654602-B901-492D-961B-829E1916A813}" destId="{BC8B85C5-C0FC-43B3-84E3-A413B7ADD0DC}" srcOrd="6" destOrd="0" presId="urn:microsoft.com/office/officeart/2005/8/layout/cycle1"/>
    <dgm:cxn modelId="{8339104D-4000-45ED-B32E-B0B01B26E760}" type="presParOf" srcId="{1A654602-B901-492D-961B-829E1916A813}" destId="{B747CFE4-9600-4EDA-BF30-B35FEC439BB3}" srcOrd="7" destOrd="0" presId="urn:microsoft.com/office/officeart/2005/8/layout/cycle1"/>
    <dgm:cxn modelId="{5AA70EB7-C2E1-4893-A3F4-E4CAD511123D}" type="presParOf" srcId="{1A654602-B901-492D-961B-829E1916A813}" destId="{8CBBDA58-5361-4A75-95A9-67CD21198BFB}"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A6702-266B-4255-AD7E-FD45A05ABC2C}">
      <dsp:nvSpPr>
        <dsp:cNvPr id="0" name=""/>
        <dsp:cNvSpPr/>
      </dsp:nvSpPr>
      <dsp:spPr>
        <a:xfrm>
          <a:off x="1768629" y="412247"/>
          <a:ext cx="1050391" cy="1050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Arial" panose="020B0604020202020204" pitchFamily="34" charset="0"/>
              <a:cs typeface="Arial" panose="020B0604020202020204" pitchFamily="34" charset="0"/>
            </a:rPr>
            <a:t>Low savings</a:t>
          </a:r>
          <a:endParaRPr lang="en-ZA" sz="1800" b="0" kern="1200" dirty="0">
            <a:solidFill>
              <a:schemeClr val="tx1"/>
            </a:solidFill>
            <a:latin typeface="Arial" panose="020B0604020202020204" pitchFamily="34" charset="0"/>
            <a:cs typeface="Arial" panose="020B0604020202020204" pitchFamily="34" charset="0"/>
          </a:endParaRPr>
        </a:p>
      </dsp:txBody>
      <dsp:txXfrm>
        <a:off x="1768629" y="412247"/>
        <a:ext cx="1050391" cy="1050391"/>
      </dsp:txXfrm>
    </dsp:sp>
    <dsp:sp modelId="{261C1227-D69F-4DD2-83E3-2022C3A4EC1B}">
      <dsp:nvSpPr>
        <dsp:cNvPr id="0" name=""/>
        <dsp:cNvSpPr/>
      </dsp:nvSpPr>
      <dsp:spPr>
        <a:xfrm>
          <a:off x="162504" y="205246"/>
          <a:ext cx="2485591" cy="2485591"/>
        </a:xfrm>
        <a:prstGeom prst="circularArrow">
          <a:avLst>
            <a:gd name="adj1" fmla="val 8241"/>
            <a:gd name="adj2" fmla="val 575443"/>
            <a:gd name="adj3" fmla="val 2114959"/>
            <a:gd name="adj4" fmla="val 49655"/>
            <a:gd name="adj5" fmla="val 9614"/>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D95D2FC-EEE3-4622-A819-BDC28130B2EB}">
      <dsp:nvSpPr>
        <dsp:cNvPr id="0" name=""/>
        <dsp:cNvSpPr/>
      </dsp:nvSpPr>
      <dsp:spPr>
        <a:xfrm>
          <a:off x="685801" y="1943597"/>
          <a:ext cx="1447796" cy="1050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Low investment</a:t>
          </a:r>
          <a:endParaRPr lang="en-ZA" sz="1800" b="0" kern="1200" dirty="0">
            <a:latin typeface="Arial" panose="020B0604020202020204" pitchFamily="34" charset="0"/>
            <a:cs typeface="Arial" panose="020B0604020202020204" pitchFamily="34" charset="0"/>
          </a:endParaRPr>
        </a:p>
      </dsp:txBody>
      <dsp:txXfrm>
        <a:off x="685801" y="1943597"/>
        <a:ext cx="1447796" cy="1050391"/>
      </dsp:txXfrm>
    </dsp:sp>
    <dsp:sp modelId="{485AD99B-0EF7-46CA-B730-11296686675B}">
      <dsp:nvSpPr>
        <dsp:cNvPr id="0" name=""/>
        <dsp:cNvSpPr/>
      </dsp:nvSpPr>
      <dsp:spPr>
        <a:xfrm>
          <a:off x="152400" y="228598"/>
          <a:ext cx="2514598" cy="2438589"/>
        </a:xfrm>
        <a:prstGeom prst="circularArrow">
          <a:avLst>
            <a:gd name="adj1" fmla="val 8241"/>
            <a:gd name="adj2" fmla="val 575443"/>
            <a:gd name="adj3" fmla="val 10174902"/>
            <a:gd name="adj4" fmla="val 8109598"/>
            <a:gd name="adj5" fmla="val 9614"/>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747CFE4-9600-4EDA-BF30-B35FEC439BB3}">
      <dsp:nvSpPr>
        <dsp:cNvPr id="0" name=""/>
        <dsp:cNvSpPr/>
      </dsp:nvSpPr>
      <dsp:spPr>
        <a:xfrm>
          <a:off x="378" y="412247"/>
          <a:ext cx="1050391" cy="10503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latin typeface="Arial" panose="020B0604020202020204" pitchFamily="34" charset="0"/>
              <a:cs typeface="Arial" panose="020B0604020202020204" pitchFamily="34" charset="0"/>
            </a:rPr>
            <a:t>Poverty</a:t>
          </a:r>
          <a:endParaRPr lang="en-ZA" sz="1800" b="0" kern="1200" dirty="0">
            <a:latin typeface="Arial" panose="020B0604020202020204" pitchFamily="34" charset="0"/>
            <a:cs typeface="Arial" panose="020B0604020202020204" pitchFamily="34" charset="0"/>
          </a:endParaRPr>
        </a:p>
      </dsp:txBody>
      <dsp:txXfrm>
        <a:off x="378" y="412247"/>
        <a:ext cx="1050391" cy="1050391"/>
      </dsp:txXfrm>
    </dsp:sp>
    <dsp:sp modelId="{8CBBDA58-5361-4A75-95A9-67CD21198BFB}">
      <dsp:nvSpPr>
        <dsp:cNvPr id="0" name=""/>
        <dsp:cNvSpPr/>
      </dsp:nvSpPr>
      <dsp:spPr>
        <a:xfrm>
          <a:off x="228596" y="-1"/>
          <a:ext cx="2362206" cy="4114623"/>
        </a:xfrm>
        <a:prstGeom prst="circularArrow">
          <a:avLst>
            <a:gd name="adj1" fmla="val 8241"/>
            <a:gd name="adj2" fmla="val 575443"/>
            <a:gd name="adj3" fmla="val 16859603"/>
            <a:gd name="adj4" fmla="val 14964955"/>
            <a:gd name="adj5" fmla="val 9614"/>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0.04942</cdr:x>
      <cdr:y>0.92271</cdr:y>
    </cdr:from>
    <cdr:to>
      <cdr:x>0.18075</cdr:x>
      <cdr:y>0.98454</cdr:y>
    </cdr:to>
    <cdr:sp macro="" textlink="">
      <cdr:nvSpPr>
        <cdr:cNvPr id="3" name="TextBox 2"/>
        <cdr:cNvSpPr txBox="1"/>
      </cdr:nvSpPr>
      <cdr:spPr>
        <a:xfrm xmlns:a="http://schemas.openxmlformats.org/drawingml/2006/main">
          <a:off x="430088" y="4548416"/>
          <a:ext cx="1143000" cy="304800"/>
        </a:xfrm>
        <a:prstGeom xmlns:a="http://schemas.openxmlformats.org/drawingml/2006/main" prst="rect">
          <a:avLst/>
        </a:prstGeom>
        <a:noFill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0.18075</cdr:x>
      <cdr:y>0.92271</cdr:y>
    </cdr:from>
    <cdr:to>
      <cdr:x>0.31209</cdr:x>
      <cdr:y>0.98454</cdr:y>
    </cdr:to>
    <cdr:sp macro="" textlink="">
      <cdr:nvSpPr>
        <cdr:cNvPr id="4" name="TextBox 1"/>
        <cdr:cNvSpPr txBox="1"/>
      </cdr:nvSpPr>
      <cdr:spPr>
        <a:xfrm xmlns:a="http://schemas.openxmlformats.org/drawingml/2006/main">
          <a:off x="1573088" y="4548416"/>
          <a:ext cx="1143000" cy="304800"/>
        </a:xfrm>
        <a:prstGeom xmlns:a="http://schemas.openxmlformats.org/drawingml/2006/main" prst="rect">
          <a:avLst/>
        </a:prstGeom>
        <a:noFill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0.31209</cdr:x>
      <cdr:y>0.92271</cdr:y>
    </cdr:from>
    <cdr:to>
      <cdr:x>0.45218</cdr:x>
      <cdr:y>0.98454</cdr:y>
    </cdr:to>
    <cdr:sp macro="" textlink="">
      <cdr:nvSpPr>
        <cdr:cNvPr id="5" name="TextBox 1"/>
        <cdr:cNvSpPr txBox="1"/>
      </cdr:nvSpPr>
      <cdr:spPr>
        <a:xfrm xmlns:a="http://schemas.openxmlformats.org/drawingml/2006/main">
          <a:off x="2716088" y="4548416"/>
          <a:ext cx="1219200" cy="304800"/>
        </a:xfrm>
        <a:prstGeom xmlns:a="http://schemas.openxmlformats.org/drawingml/2006/main" prst="rect">
          <a:avLst/>
        </a:prstGeom>
        <a:noFill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0.45218</cdr:x>
      <cdr:y>0.92271</cdr:y>
    </cdr:from>
    <cdr:to>
      <cdr:x>0.58351</cdr:x>
      <cdr:y>0.98454</cdr:y>
    </cdr:to>
    <cdr:sp macro="" textlink="">
      <cdr:nvSpPr>
        <cdr:cNvPr id="6" name="TextBox 1"/>
        <cdr:cNvSpPr txBox="1"/>
      </cdr:nvSpPr>
      <cdr:spPr>
        <a:xfrm xmlns:a="http://schemas.openxmlformats.org/drawingml/2006/main">
          <a:off x="3935288" y="4548416"/>
          <a:ext cx="1143000" cy="304800"/>
        </a:xfrm>
        <a:prstGeom xmlns:a="http://schemas.openxmlformats.org/drawingml/2006/main" prst="rect">
          <a:avLst/>
        </a:prstGeom>
        <a:noFill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0.58351</cdr:x>
      <cdr:y>0.92271</cdr:y>
    </cdr:from>
    <cdr:to>
      <cdr:x>0.71485</cdr:x>
      <cdr:y>0.98454</cdr:y>
    </cdr:to>
    <cdr:sp macro="" textlink="">
      <cdr:nvSpPr>
        <cdr:cNvPr id="7" name="TextBox 1"/>
        <cdr:cNvSpPr txBox="1"/>
      </cdr:nvSpPr>
      <cdr:spPr>
        <a:xfrm xmlns:a="http://schemas.openxmlformats.org/drawingml/2006/main">
          <a:off x="5078288" y="4548416"/>
          <a:ext cx="1143000" cy="304800"/>
        </a:xfrm>
        <a:prstGeom xmlns:a="http://schemas.openxmlformats.org/drawingml/2006/main" prst="rect">
          <a:avLst/>
        </a:prstGeom>
        <a:noFill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0.71485</cdr:x>
      <cdr:y>0.92271</cdr:y>
    </cdr:from>
    <cdr:to>
      <cdr:x>0.84618</cdr:x>
      <cdr:y>0.98454</cdr:y>
    </cdr:to>
    <cdr:sp macro="" textlink="">
      <cdr:nvSpPr>
        <cdr:cNvPr id="8" name="TextBox 1"/>
        <cdr:cNvSpPr txBox="1"/>
      </cdr:nvSpPr>
      <cdr:spPr>
        <a:xfrm xmlns:a="http://schemas.openxmlformats.org/drawingml/2006/main">
          <a:off x="6221288" y="4548416"/>
          <a:ext cx="1143000" cy="304800"/>
        </a:xfrm>
        <a:prstGeom xmlns:a="http://schemas.openxmlformats.org/drawingml/2006/main" prst="rect">
          <a:avLst/>
        </a:prstGeom>
        <a:noFill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0.84883</cdr:x>
      <cdr:y>0.92271</cdr:y>
    </cdr:from>
    <cdr:to>
      <cdr:x>0.98016</cdr:x>
      <cdr:y>0.98454</cdr:y>
    </cdr:to>
    <cdr:sp macro="" textlink="">
      <cdr:nvSpPr>
        <cdr:cNvPr id="9" name="TextBox 1"/>
        <cdr:cNvSpPr txBox="1"/>
      </cdr:nvSpPr>
      <cdr:spPr>
        <a:xfrm xmlns:a="http://schemas.openxmlformats.org/drawingml/2006/main">
          <a:off x="7387325" y="4548416"/>
          <a:ext cx="1143000" cy="304800"/>
        </a:xfrm>
        <a:prstGeom xmlns:a="http://schemas.openxmlformats.org/drawingml/2006/main" prst="rect">
          <a:avLst/>
        </a:prstGeom>
        <a:noFill xmlns:a="http://schemas.openxmlformats.org/drawingml/2006/mai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05FEFB-08DA-4AAF-8F0F-3E5358750E09}" type="datetimeFigureOut">
              <a:rPr lang="en-US" smtClean="0"/>
              <a:pPr/>
              <a:t>12/9/2014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190FC76-1C8E-4FDF-AC1B-D8A5DD4D7218}" type="slidenum">
              <a:rPr lang="en-US" smtClean="0"/>
              <a:pPr/>
              <a:t>‹#›</a:t>
            </a:fld>
            <a:endParaRPr lang="en-US"/>
          </a:p>
        </p:txBody>
      </p:sp>
    </p:spTree>
    <p:extLst>
      <p:ext uri="{BB962C8B-B14F-4D97-AF65-F5344CB8AC3E}">
        <p14:creationId xmlns:p14="http://schemas.microsoft.com/office/powerpoint/2010/main" val="132391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4C08B46-4561-4BD8-BB89-45585C4FAD53}" type="datetimeFigureOut">
              <a:rPr lang="en-US" smtClean="0"/>
              <a:pPr/>
              <a:t>12/9/2014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9B79DE-422F-46AC-9723-A38DD36F327D}" type="slidenum">
              <a:rPr lang="en-US" smtClean="0"/>
              <a:pPr/>
              <a:t>‹#›</a:t>
            </a:fld>
            <a:endParaRPr lang="en-US"/>
          </a:p>
        </p:txBody>
      </p:sp>
    </p:spTree>
    <p:extLst>
      <p:ext uri="{BB962C8B-B14F-4D97-AF65-F5344CB8AC3E}">
        <p14:creationId xmlns:p14="http://schemas.microsoft.com/office/powerpoint/2010/main" val="1717241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9B79DE-422F-46AC-9723-A38DD36F327D}" type="slidenum">
              <a:rPr lang="en-US" smtClean="0"/>
              <a:pPr/>
              <a:t>1</a:t>
            </a:fld>
            <a:endParaRPr lang="en-US"/>
          </a:p>
        </p:txBody>
      </p:sp>
    </p:spTree>
    <p:extLst>
      <p:ext uri="{BB962C8B-B14F-4D97-AF65-F5344CB8AC3E}">
        <p14:creationId xmlns:p14="http://schemas.microsoft.com/office/powerpoint/2010/main" val="208653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018338A5-5801-463E-84B1-D849BCA44F4F}" type="slidenum">
              <a:rPr lang="en-GB" smtClean="0"/>
              <a:pPr/>
              <a:t>40</a:t>
            </a:fld>
            <a:endParaRPr lang="en-GB" smtClean="0"/>
          </a:p>
        </p:txBody>
      </p:sp>
      <p:sp>
        <p:nvSpPr>
          <p:cNvPr id="37891" name="Rectangle 2"/>
          <p:cNvSpPr>
            <a:spLocks noGrp="1" noRot="1" noChangeAspect="1" noChangeArrowheads="1" noTextEdit="1"/>
          </p:cNvSpPr>
          <p:nvPr>
            <p:ph type="sldImg"/>
          </p:nvPr>
        </p:nvSpPr>
        <p:spPr>
          <a:xfrm>
            <a:off x="1182688" y="698500"/>
            <a:ext cx="4646612" cy="3484563"/>
          </a:xfrm>
          <a:ln/>
        </p:spPr>
      </p:sp>
      <p:sp>
        <p:nvSpPr>
          <p:cNvPr id="37892" name="Rectangle 3"/>
          <p:cNvSpPr>
            <a:spLocks noGrp="1" noChangeArrowheads="1"/>
          </p:cNvSpPr>
          <p:nvPr>
            <p:ph type="body" idx="1"/>
          </p:nvPr>
        </p:nvSpPr>
        <p:spPr>
          <a:xfrm>
            <a:off x="700713" y="4416538"/>
            <a:ext cx="5608975" cy="4183380"/>
          </a:xfrm>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2E9F11-1A96-4CFF-AD36-6CF937CB65BF}" type="slidenum">
              <a:rPr lang="en-US" altLang="en-US" smtClean="0"/>
              <a:pPr eaLnBrk="1" hangingPunct="1"/>
              <a:t>8</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p:spPr>
        <p:txBody>
          <a:bodyPr/>
          <a:lstStyle/>
          <a:p>
            <a:fld id="{B99FE842-7536-46E8-B277-8EB2BFE01188}" type="slidenum">
              <a:rPr lang="en-GB" smtClean="0"/>
              <a:pPr/>
              <a:t>10</a:t>
            </a:fld>
            <a:endParaRPr lang="en-GB" smtClean="0"/>
          </a:p>
        </p:txBody>
      </p:sp>
      <p:sp>
        <p:nvSpPr>
          <p:cNvPr id="32771" name="Rectangle 2"/>
          <p:cNvSpPr>
            <a:spLocks noGrp="1" noRot="1" noChangeAspect="1" noChangeArrowheads="1" noTextEdit="1"/>
          </p:cNvSpPr>
          <p:nvPr>
            <p:ph type="sldImg"/>
          </p:nvPr>
        </p:nvSpPr>
        <p:spPr>
          <a:xfrm>
            <a:off x="1182688" y="698500"/>
            <a:ext cx="4646612" cy="3484563"/>
          </a:xfrm>
          <a:ln/>
        </p:spPr>
      </p:sp>
      <p:sp>
        <p:nvSpPr>
          <p:cNvPr id="32772" name="Rectangle 3"/>
          <p:cNvSpPr>
            <a:spLocks noGrp="1" noChangeArrowheads="1"/>
          </p:cNvSpPr>
          <p:nvPr>
            <p:ph type="body" idx="1"/>
          </p:nvPr>
        </p:nvSpPr>
        <p:spPr>
          <a:xfrm>
            <a:off x="700713" y="4416538"/>
            <a:ext cx="5608975" cy="4183380"/>
          </a:xfrm>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23E8D508-EDC4-4E8A-8E20-68BF608A1062}" type="slidenum">
              <a:rPr lang="en-GB" smtClean="0"/>
              <a:pPr/>
              <a:t>29</a:t>
            </a:fld>
            <a:endParaRPr lang="en-GB" smtClean="0"/>
          </a:p>
        </p:txBody>
      </p:sp>
      <p:sp>
        <p:nvSpPr>
          <p:cNvPr id="34819" name="Rectangle 2"/>
          <p:cNvSpPr>
            <a:spLocks noGrp="1" noRot="1" noChangeAspect="1" noChangeArrowheads="1" noTextEdit="1"/>
          </p:cNvSpPr>
          <p:nvPr>
            <p:ph type="sldImg"/>
          </p:nvPr>
        </p:nvSpPr>
        <p:spPr>
          <a:xfrm>
            <a:off x="1182688" y="698500"/>
            <a:ext cx="4646612" cy="3484563"/>
          </a:xfrm>
          <a:ln/>
        </p:spPr>
      </p:sp>
      <p:sp>
        <p:nvSpPr>
          <p:cNvPr id="34820" name="Rectangle 3"/>
          <p:cNvSpPr>
            <a:spLocks noGrp="1" noChangeArrowheads="1"/>
          </p:cNvSpPr>
          <p:nvPr>
            <p:ph type="body" idx="1"/>
          </p:nvPr>
        </p:nvSpPr>
        <p:spPr>
          <a:xfrm>
            <a:off x="700713" y="4416538"/>
            <a:ext cx="5608975" cy="4183380"/>
          </a:xfrm>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29B79DE-422F-46AC-9723-A38DD36F327D}" type="slidenum">
              <a:rPr lang="en-US" smtClean="0"/>
              <a:pPr/>
              <a:t>30</a:t>
            </a:fld>
            <a:endParaRPr lang="en-US"/>
          </a:p>
        </p:txBody>
      </p:sp>
    </p:spTree>
    <p:extLst>
      <p:ext uri="{BB962C8B-B14F-4D97-AF65-F5344CB8AC3E}">
        <p14:creationId xmlns:p14="http://schemas.microsoft.com/office/powerpoint/2010/main" val="263714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29B79DE-422F-46AC-9723-A38DD36F327D}" type="slidenum">
              <a:rPr lang="en-US" smtClean="0"/>
              <a:pPr/>
              <a:t>31</a:t>
            </a:fld>
            <a:endParaRPr lang="en-US"/>
          </a:p>
        </p:txBody>
      </p:sp>
    </p:spTree>
    <p:extLst>
      <p:ext uri="{BB962C8B-B14F-4D97-AF65-F5344CB8AC3E}">
        <p14:creationId xmlns:p14="http://schemas.microsoft.com/office/powerpoint/2010/main" val="263714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23E8D508-EDC4-4E8A-8E20-68BF608A1062}" type="slidenum">
              <a:rPr lang="en-GB" smtClean="0"/>
              <a:pPr/>
              <a:t>33</a:t>
            </a:fld>
            <a:endParaRPr lang="en-GB" smtClean="0"/>
          </a:p>
        </p:txBody>
      </p:sp>
      <p:sp>
        <p:nvSpPr>
          <p:cNvPr id="34819" name="Rectangle 2"/>
          <p:cNvSpPr>
            <a:spLocks noGrp="1" noRot="1" noChangeAspect="1" noChangeArrowheads="1" noTextEdit="1"/>
          </p:cNvSpPr>
          <p:nvPr>
            <p:ph type="sldImg"/>
          </p:nvPr>
        </p:nvSpPr>
        <p:spPr>
          <a:xfrm>
            <a:off x="1182688" y="698500"/>
            <a:ext cx="4646612" cy="3484563"/>
          </a:xfrm>
          <a:ln/>
        </p:spPr>
      </p:sp>
      <p:sp>
        <p:nvSpPr>
          <p:cNvPr id="34820" name="Rectangle 3"/>
          <p:cNvSpPr>
            <a:spLocks noGrp="1" noChangeArrowheads="1"/>
          </p:cNvSpPr>
          <p:nvPr>
            <p:ph type="body" idx="1"/>
          </p:nvPr>
        </p:nvSpPr>
        <p:spPr>
          <a:xfrm>
            <a:off x="700713" y="4416538"/>
            <a:ext cx="5608975" cy="4183380"/>
          </a:xfrm>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p>
            <a:fld id="{B0799848-9205-4383-996E-001C98670952}" type="slidenum">
              <a:rPr lang="en-GB" smtClean="0"/>
              <a:pPr/>
              <a:t>35</a:t>
            </a:fld>
            <a:endParaRPr lang="en-GB" smtClean="0"/>
          </a:p>
        </p:txBody>
      </p:sp>
      <p:sp>
        <p:nvSpPr>
          <p:cNvPr id="35843" name="Rectangle 2"/>
          <p:cNvSpPr>
            <a:spLocks noGrp="1" noRot="1" noChangeAspect="1" noChangeArrowheads="1" noTextEdit="1"/>
          </p:cNvSpPr>
          <p:nvPr>
            <p:ph type="sldImg"/>
          </p:nvPr>
        </p:nvSpPr>
        <p:spPr>
          <a:xfrm>
            <a:off x="1181100" y="696913"/>
            <a:ext cx="4648200" cy="3486150"/>
          </a:xfrm>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p>
            <a:fld id="{EC1F6A23-FD49-47B9-9695-90D74CEE2046}" type="slidenum">
              <a:rPr lang="en-GB" smtClean="0"/>
              <a:pPr/>
              <a:t>36</a:t>
            </a:fld>
            <a:endParaRPr lang="en-GB" smtClean="0"/>
          </a:p>
        </p:txBody>
      </p:sp>
      <p:sp>
        <p:nvSpPr>
          <p:cNvPr id="36867" name="Rectangle 2"/>
          <p:cNvSpPr>
            <a:spLocks noGrp="1" noRot="1" noChangeAspect="1" noChangeArrowheads="1" noTextEdit="1"/>
          </p:cNvSpPr>
          <p:nvPr>
            <p:ph type="sldImg"/>
          </p:nvPr>
        </p:nvSpPr>
        <p:spPr>
          <a:xfrm>
            <a:off x="1181100" y="696913"/>
            <a:ext cx="4648200" cy="3486150"/>
          </a:xfrm>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E6DA4C-368B-4BF0-93DC-0EA84114D5A9}"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F872E-79E2-496B-B326-AFE715954DC0}" type="slidenum">
              <a:rPr lang="en-US" smtClean="0"/>
              <a:t>‹#›</a:t>
            </a:fld>
            <a:endParaRPr lang="en-US"/>
          </a:p>
        </p:txBody>
      </p:sp>
      <p:sp>
        <p:nvSpPr>
          <p:cNvPr id="7" name="Freeform 6"/>
          <p:cNvSpPr>
            <a:spLocks/>
          </p:cNvSpPr>
          <p:nvPr userDrawn="1"/>
        </p:nvSpPr>
        <p:spPr bwMode="auto">
          <a:xfrm rot="10800000">
            <a:off x="0" y="6096000"/>
            <a:ext cx="9163050" cy="762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solidFill>
            <a:schemeClr val="accent2">
              <a:lumMod val="75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ea typeface="ＭＳ Ｐゴシック" pitchFamily="-123" charset="-128"/>
            </a:endParaRPr>
          </a:p>
        </p:txBody>
      </p:sp>
      <p:grpSp>
        <p:nvGrpSpPr>
          <p:cNvPr id="8" name="Group 12"/>
          <p:cNvGrpSpPr>
            <a:grpSpLocks/>
          </p:cNvGrpSpPr>
          <p:nvPr userDrawn="1"/>
        </p:nvGrpSpPr>
        <p:grpSpPr bwMode="auto">
          <a:xfrm rot="10800000">
            <a:off x="0" y="5804047"/>
            <a:ext cx="9180513" cy="649288"/>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Arial" charset="0"/>
                <a:ea typeface="ＭＳ Ｐゴシック" pitchFamily="-123" charset="-128"/>
              </a:endParaRPr>
            </a:p>
          </p:txBody>
        </p:sp>
        <p:sp>
          <p:nvSpPr>
            <p:cNvPr id="10" name="Freeform 9"/>
            <p:cNvSpPr>
              <a:spLocks/>
            </p:cNvSpPr>
            <p:nvPr/>
          </p:nvSpPr>
          <p:spPr bwMode="auto">
            <a:xfrm rot="21435692">
              <a:off x="-14282" y="286393"/>
              <a:ext cx="9175785" cy="530173"/>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solidFill>
                <a:schemeClr val="accent1">
                  <a:lumMod val="75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Arial" charset="0"/>
                <a:ea typeface="ＭＳ Ｐゴシック" pitchFamily="-123" charset="-128"/>
              </a:endParaRPr>
            </a:p>
          </p:txBody>
        </p:sp>
      </p:grpSp>
      <p:grpSp>
        <p:nvGrpSpPr>
          <p:cNvPr id="11" name="Group 17"/>
          <p:cNvGrpSpPr>
            <a:grpSpLocks/>
          </p:cNvGrpSpPr>
          <p:nvPr userDrawn="1"/>
        </p:nvGrpSpPr>
        <p:grpSpPr bwMode="auto">
          <a:xfrm rot="10642037">
            <a:off x="9525" y="584993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Arial" charset="0"/>
                <a:ea typeface="ＭＳ Ｐゴシック" pitchFamily="-123" charset="-128"/>
              </a:endParaRPr>
            </a:p>
          </p:txBody>
        </p:sp>
        <p:sp>
          <p:nvSpPr>
            <p:cNvPr id="13" name="Freeform 12"/>
            <p:cNvSpPr>
              <a:spLocks/>
            </p:cNvSpPr>
            <p:nvPr/>
          </p:nvSpPr>
          <p:spPr bwMode="auto">
            <a:xfrm rot="21435692">
              <a:off x="-14613" y="283320"/>
              <a:ext cx="9175785" cy="530174"/>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solidFill>
                <a:schemeClr val="accent1">
                  <a:lumMod val="75000"/>
                </a:schemeClr>
              </a:soli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Arial" charset="0"/>
                <a:ea typeface="ＭＳ Ｐゴシック" pitchFamily="-123" charset="-128"/>
              </a:endParaRPr>
            </a:p>
          </p:txBody>
        </p:sp>
      </p:grpSp>
      <p:pic>
        <p:nvPicPr>
          <p:cNvPr id="14" name="Picture 3"/>
          <p:cNvPicPr>
            <a:picLocks noChangeAspect="1" noChangeArrowheads="1"/>
          </p:cNvPicPr>
          <p:nvPr userDrawn="1"/>
        </p:nvPicPr>
        <p:blipFill>
          <a:blip r:embed="rId2" cstate="print"/>
          <a:srcRect/>
          <a:stretch>
            <a:fillRect/>
          </a:stretch>
        </p:blipFill>
        <p:spPr bwMode="auto">
          <a:xfrm>
            <a:off x="0" y="3505200"/>
            <a:ext cx="1262185" cy="1184031"/>
          </a:xfrm>
          <a:prstGeom prst="rect">
            <a:avLst/>
          </a:prstGeom>
          <a:solidFill>
            <a:srgbClr val="92D050"/>
          </a:solidFill>
          <a:ln w="28575">
            <a:solidFill>
              <a:srgbClr val="00B050"/>
            </a:solidFill>
            <a:miter lim="800000"/>
            <a:headEnd/>
            <a:tailEnd/>
          </a:ln>
        </p:spPr>
      </p:pic>
      <p:pic>
        <p:nvPicPr>
          <p:cNvPr id="15" name="Picture 2" descr="http://www.sixthavenueinn.com/images/CommanFile/EVTPike_Place_MarketPike_Place_Market.jpg"/>
          <p:cNvPicPr>
            <a:picLocks noChangeAspect="1" noChangeArrowheads="1"/>
          </p:cNvPicPr>
          <p:nvPr userDrawn="1"/>
        </p:nvPicPr>
        <p:blipFill>
          <a:blip r:embed="rId3" cstate="print"/>
          <a:srcRect t="4298" b="31230"/>
          <a:stretch>
            <a:fillRect/>
          </a:stretch>
        </p:blipFill>
        <p:spPr bwMode="auto">
          <a:xfrm>
            <a:off x="1331640" y="5229200"/>
            <a:ext cx="2438400" cy="1179871"/>
          </a:xfrm>
          <a:prstGeom prst="rect">
            <a:avLst/>
          </a:prstGeom>
          <a:solidFill>
            <a:srgbClr val="92D050"/>
          </a:solidFill>
          <a:ln w="28575">
            <a:solidFill>
              <a:srgbClr val="92D050"/>
            </a:solidFill>
          </a:ln>
        </p:spPr>
      </p:pic>
      <p:pic>
        <p:nvPicPr>
          <p:cNvPr id="16" name="Picture 7"/>
          <p:cNvPicPr>
            <a:picLocks noChangeAspect="1" noChangeArrowheads="1"/>
          </p:cNvPicPr>
          <p:nvPr userDrawn="1"/>
        </p:nvPicPr>
        <p:blipFill>
          <a:blip r:embed="rId4" cstate="print"/>
          <a:srcRect/>
          <a:stretch>
            <a:fillRect/>
          </a:stretch>
        </p:blipFill>
        <p:spPr bwMode="auto">
          <a:xfrm>
            <a:off x="4038600" y="5257800"/>
            <a:ext cx="1143000" cy="690562"/>
          </a:xfrm>
          <a:prstGeom prst="rect">
            <a:avLst/>
          </a:prstGeom>
          <a:noFill/>
          <a:ln w="9525">
            <a:noFill/>
            <a:miter lim="800000"/>
            <a:headEnd/>
            <a:tailEnd/>
          </a:ln>
        </p:spPr>
      </p:pic>
    </p:spTree>
    <p:extLst>
      <p:ext uri="{BB962C8B-B14F-4D97-AF65-F5344CB8AC3E}">
        <p14:creationId xmlns:p14="http://schemas.microsoft.com/office/powerpoint/2010/main" val="294960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8BC1C68-31C1-418F-8921-0711304F5731}"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950DC4E8-2A39-49BE-BE65-39BF8DBE79F7}"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3452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65BC2B6-20FA-426A-83C8-A528F6869CD4}"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8C4F4D61-9388-44E7-ACA9-691144D5CCC8}"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363167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sz="3400" b="0">
                <a:latin typeface="Times New Roman" pitchFamily="18" charset="0"/>
                <a:cs typeface="Times New Roman" pitchFamily="18" charset="0"/>
              </a:defRPr>
            </a:lvl1pPr>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fld id="{CEE1AD9B-834C-447D-9B07-3FF4E8AC6454}"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3DE3089-B448-497D-ACAC-FD6B3E7AA26F}" type="slidenum">
              <a:rPr lang="en-US">
                <a:solidFill>
                  <a:srgbClr val="04617B"/>
                </a:solidFill>
              </a:rPr>
              <a:pPr>
                <a:defRPr/>
              </a:pPr>
              <a:t>‹#›</a:t>
            </a:fld>
            <a:endParaRPr lang="en-US">
              <a:solidFill>
                <a:srgbClr val="04617B"/>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1pPr>
              <a:buClr>
                <a:schemeClr val="tx2"/>
              </a:buClr>
              <a:buFont typeface="Wingdings" pitchFamily="2" charset="2"/>
              <a:buChar char="q"/>
              <a:defRPr/>
            </a:lvl1pPr>
            <a:lvl2pPr>
              <a:buClr>
                <a:schemeClr val="tx2"/>
              </a:buClr>
              <a:buFont typeface="Wingdings" pitchFamily="2" charset="2"/>
              <a:buChar char="q"/>
              <a:defRPr/>
            </a:lvl2pPr>
            <a:lvl3pPr>
              <a:buClr>
                <a:schemeClr val="tx2"/>
              </a:buClr>
              <a:buFont typeface="Wingdings" pitchFamily="2" charset="2"/>
              <a:buChar char="q"/>
              <a:defRPr/>
            </a:lvl3pPr>
            <a:lvl4pPr>
              <a:buClr>
                <a:schemeClr val="tx2"/>
              </a:buClr>
              <a:buFont typeface="Wingdings" pitchFamily="2" charset="2"/>
              <a:buChar char="q"/>
              <a:defRPr/>
            </a:lvl4pPr>
            <a:lvl5pPr>
              <a:buClr>
                <a:schemeClr val="tx2"/>
              </a:buClr>
              <a:buFont typeface="Wingdings" pitchFamily="2" charset="2"/>
              <a:buChar char="q"/>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8BC1C68-31C1-418F-8921-0711304F5731}"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solidFill>
                  <a:schemeClr val="tx2"/>
                </a:solidFill>
              </a:defRPr>
            </a:lvl1pPr>
          </a:lstStyle>
          <a:p>
            <a:pPr>
              <a:defRPr/>
            </a:pPr>
            <a:fld id="{950DC4E8-2A39-49BE-BE65-39BF8DBE79F7}" type="slidenum">
              <a:rPr lang="en-US" smtClean="0">
                <a:solidFill>
                  <a:srgbClr val="04617B"/>
                </a:solidFill>
              </a:rPr>
              <a:pPr>
                <a:defRPr/>
              </a:pPr>
              <a:t>‹#›</a:t>
            </a:fld>
            <a:endParaRPr lang="en-US">
              <a:solidFill>
                <a:srgbClr val="04617B"/>
              </a:solidFill>
            </a:endParaRPr>
          </a:p>
        </p:txBody>
      </p:sp>
      <p:sp>
        <p:nvSpPr>
          <p:cNvPr id="7" name="Title 1"/>
          <p:cNvSpPr>
            <a:spLocks noGrp="1"/>
          </p:cNvSpPr>
          <p:nvPr>
            <p:ph type="title"/>
          </p:nvPr>
        </p:nvSpPr>
        <p:spPr>
          <a:xfrm>
            <a:off x="251520" y="0"/>
            <a:ext cx="8305800" cy="692696"/>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400" b="0">
                <a:ln>
                  <a:noFill/>
                </a:ln>
                <a:solidFill>
                  <a:schemeClr val="bg1"/>
                </a:solidFill>
                <a:effectLst/>
                <a:latin typeface="Times New Roman" pitchFamily="18" charset="0"/>
                <a:ea typeface="+mj-ea"/>
                <a:cs typeface="Times New Roman" pitchFamily="18" charset="0"/>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D92D50E-A751-4C2A-AFF5-0EBD03FA28A5}"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E3DE3089-B448-497D-ACAC-FD6B3E7AA26F}" type="slidenum">
              <a:rPr lang="en-US" smtClean="0">
                <a:solidFill>
                  <a:srgbClr val="04617B"/>
                </a:solidFill>
              </a:rPr>
              <a:pPr>
                <a:defRPr/>
              </a:pPr>
              <a:t>‹#›</a:t>
            </a:fld>
            <a:endParaRPr lang="en-US">
              <a:solidFill>
                <a:srgbClr val="04617B"/>
              </a:solidFill>
            </a:endParaRPr>
          </a:p>
        </p:txBody>
      </p:sp>
      <p:pic>
        <p:nvPicPr>
          <p:cNvPr id="7" name="Picture 6" descr="ppt-background.pn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47806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967E835-327C-4659-940D-357201CC745D}" type="datetime1">
              <a:rPr lang="en-US" smtClean="0">
                <a:solidFill>
                  <a:srgbClr val="DBF5F9">
                    <a:shade val="90000"/>
                  </a:srgbClr>
                </a:solidFill>
              </a:rPr>
              <a:pPr>
                <a:defRPr/>
              </a:pPr>
              <a:t>12/9/2014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pPr>
              <a:defRPr/>
            </a:pPr>
            <a:fld id="{E30A9F81-2A6A-4F78-B6FD-B30BFF194AD6}"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1070347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31AC8B1-6EBD-4B54-821F-E6E6A939F5D9}"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9152548D-BB01-4C3A-850F-B875904434FA}"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23007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381EBE6-492C-4547-81B7-44494904999A}"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pPr>
              <a:defRPr/>
            </a:pPr>
            <a:fld id="{BBC007A2-CC87-4411-B34D-144542AF6FDD}"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363221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911D8BE-000B-40D1-91F9-BBF4BB420850}"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pPr>
              <a:defRPr/>
            </a:pPr>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pPr>
              <a:defRPr/>
            </a:pPr>
            <a:fld id="{6B00B7DD-645C-46DE-9D3D-688760BAC201}"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183182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75CAE9B-42AA-4A2E-BE58-261DE59090DA}"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FD7209A5-2B9B-4944-8E98-AF343FD05A47}"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261791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E66FF35-8A7E-4F2B-A5DA-687FC281CE61}"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A56BC051-03A2-42BF-ADDA-217BC19E6209}"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331868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307856F-A978-4B31-8C98-8D28A8E76816}" type="datetime1">
              <a:rPr lang="en-US" smtClean="0">
                <a:solidFill>
                  <a:srgbClr val="04617B">
                    <a:shade val="90000"/>
                  </a:srgbClr>
                </a:solidFill>
              </a:rPr>
              <a:pPr>
                <a:defRPr/>
              </a:pPr>
              <a:t>12/9/2014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pPr>
              <a:defRPr/>
            </a:pPr>
            <a:fld id="{88FD7FB8-B771-46EF-8B41-A0D721FE2B3C}" type="slidenum">
              <a:rPr lang="en-US" smtClean="0">
                <a:solidFill>
                  <a:srgbClr val="04617B"/>
                </a:solidFill>
              </a:rPr>
              <a:pPr>
                <a:defRPr/>
              </a:pPr>
              <a:t>‹#›</a:t>
            </a:fld>
            <a:endParaRPr lang="en-US">
              <a:solidFill>
                <a:srgbClr val="04617B"/>
              </a:solidFill>
            </a:endParaRPr>
          </a:p>
        </p:txBody>
      </p:sp>
    </p:spTree>
    <p:extLst>
      <p:ext uri="{BB962C8B-B14F-4D97-AF65-F5344CB8AC3E}">
        <p14:creationId xmlns:p14="http://schemas.microsoft.com/office/powerpoint/2010/main" val="5533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1E23396A-1E51-4AD2-AB97-C2D88E87E04E}" type="datetime1">
              <a:rPr lang="en-US" smtClean="0">
                <a:solidFill>
                  <a:srgbClr val="04617B">
                    <a:shade val="90000"/>
                  </a:srgbClr>
                </a:solidFill>
              </a:rPr>
              <a:pPr fontAlgn="base">
                <a:spcBef>
                  <a:spcPct val="0"/>
                </a:spcBef>
                <a:spcAft>
                  <a:spcPct val="0"/>
                </a:spcAft>
                <a:defRPr/>
              </a:pPr>
              <a:t>12/9/2014</a:t>
            </a:fld>
            <a:endParaRPr lang="en-US">
              <a:solidFill>
                <a:srgbClr val="04617B">
                  <a:shade val="9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4617B">
                  <a:shade val="9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71400818-DBEA-4CCA-BF15-B426B47A493C}" type="slidenum">
              <a:rPr lang="en-US" smtClean="0">
                <a:solidFill>
                  <a:srgbClr val="04617B"/>
                </a:solidFill>
              </a:rPr>
              <a:pPr fontAlgn="base">
                <a:spcBef>
                  <a:spcPct val="0"/>
                </a:spcBef>
                <a:spcAft>
                  <a:spcPct val="0"/>
                </a:spcAft>
                <a:defRPr/>
              </a:pPr>
              <a:t>‹#›</a:t>
            </a:fld>
            <a:endParaRPr lang="en-US">
              <a:solidFill>
                <a:srgbClr val="04617B"/>
              </a:solidFill>
            </a:endParaRPr>
          </a:p>
        </p:txBody>
      </p:sp>
    </p:spTree>
    <p:extLst>
      <p:ext uri="{BB962C8B-B14F-4D97-AF65-F5344CB8AC3E}">
        <p14:creationId xmlns:p14="http://schemas.microsoft.com/office/powerpoint/2010/main" val="5841303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7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9.png"/><Relationship Id="rId7" Type="http://schemas.openxmlformats.org/officeDocument/2006/relationships/diagramQuickStyle" Target="../diagrams/quickStyle1.xml"/><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31.png"/><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chart" Target="../charts/chart15.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3"/>
          <p:cNvSpPr txBox="1">
            <a:spLocks/>
          </p:cNvSpPr>
          <p:nvPr/>
        </p:nvSpPr>
        <p:spPr bwMode="auto">
          <a:xfrm>
            <a:off x="1488510" y="4696216"/>
            <a:ext cx="6553200" cy="838200"/>
          </a:xfrm>
          <a:prstGeom prst="rect">
            <a:avLst/>
          </a:prstGeom>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95000"/>
              <a:buFont typeface="Wingdings" pitchFamily="2" charset="2"/>
              <a:buNone/>
              <a:defRPr lang="en-US" sz="2400" b="1" kern="1200">
                <a:solidFill>
                  <a:schemeClr val="bg1"/>
                </a:solidFill>
                <a:latin typeface="Arial Narrow" pitchFamily="34" charset="0"/>
                <a:ea typeface="ＭＳ Ｐゴシック" pitchFamily="-123" charset="-128"/>
                <a:cs typeface="ＭＳ Ｐゴシック" pitchFamily="-123" charset="-128"/>
              </a:defRPr>
            </a:lvl1pPr>
            <a:lvl2pPr marL="639763" indent="-246063" algn="l" rtl="0" eaLnBrk="0" fontAlgn="base" hangingPunct="0">
              <a:spcBef>
                <a:spcPct val="20000"/>
              </a:spcBef>
              <a:spcAft>
                <a:spcPct val="0"/>
              </a:spcAft>
              <a:buClr>
                <a:schemeClr val="tx2"/>
              </a:buClr>
              <a:buSzPct val="8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2pPr>
            <a:lvl3pPr marL="914400" indent="-246063" algn="l" rtl="0" eaLnBrk="0" fontAlgn="base" hangingPunct="0">
              <a:spcBef>
                <a:spcPct val="20000"/>
              </a:spcBef>
              <a:spcAft>
                <a:spcPct val="0"/>
              </a:spcAft>
              <a:buClr>
                <a:schemeClr val="tx2"/>
              </a:buClr>
              <a:buSzPct val="70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3pPr>
            <a:lvl4pPr marL="1187450" indent="-209550" algn="l" rtl="0" eaLnBrk="0" fontAlgn="base" hangingPunct="0">
              <a:spcBef>
                <a:spcPct val="20000"/>
              </a:spcBef>
              <a:spcAft>
                <a:spcPct val="0"/>
              </a:spcAft>
              <a:buClr>
                <a:schemeClr val="tx2"/>
              </a:buClr>
              <a:buSzPct val="6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4pPr>
            <a:lvl5pPr marL="1462088" indent="-209550" algn="l" rtl="0" eaLnBrk="0" fontAlgn="base" hangingPunct="0">
              <a:spcBef>
                <a:spcPct val="20000"/>
              </a:spcBef>
              <a:spcAft>
                <a:spcPct val="0"/>
              </a:spcAft>
              <a:buClr>
                <a:schemeClr val="tx2"/>
              </a:buClr>
              <a:buSzPct val="65000"/>
              <a:buFont typeface="Wingdings" pitchFamily="2" charset="2"/>
              <a:buChar char="q"/>
              <a:defRPr lang="en-US" sz="2000" kern="1200" dirty="0">
                <a:solidFill>
                  <a:schemeClr val="tx1"/>
                </a:solidFill>
                <a:latin typeface="Arial Narrow" pitchFamily="34" charset="0"/>
                <a:ea typeface="ＭＳ Ｐゴシック" pitchFamily="-123" charset="-128"/>
                <a:cs typeface="ＭＳ Ｐゴシック" pitchFamily="-123" charset="-128"/>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dirty="0" smtClean="0">
                <a:solidFill>
                  <a:schemeClr val="tx1">
                    <a:lumMod val="75000"/>
                    <a:lumOff val="25000"/>
                  </a:schemeClr>
                </a:solidFill>
                <a:latin typeface="+mj-lt"/>
                <a:cs typeface="Arial" pitchFamily="34" charset="0"/>
              </a:rPr>
              <a:t>Statistics Commission for Africa Meeting</a:t>
            </a:r>
          </a:p>
          <a:p>
            <a:r>
              <a:rPr lang="en-US" dirty="0" smtClean="0">
                <a:solidFill>
                  <a:schemeClr val="tx1">
                    <a:lumMod val="75000"/>
                    <a:lumOff val="25000"/>
                  </a:schemeClr>
                </a:solidFill>
                <a:latin typeface="+mj-lt"/>
                <a:cs typeface="Arial" pitchFamily="34" charset="0"/>
              </a:rPr>
              <a:t>December 10-12 2014,  Tunis, Tunisia  </a:t>
            </a:r>
            <a:endParaRPr lang="en-US" dirty="0">
              <a:solidFill>
                <a:schemeClr val="tx1">
                  <a:lumMod val="75000"/>
                  <a:lumOff val="25000"/>
                </a:schemeClr>
              </a:solidFill>
              <a:latin typeface="+mj-lt"/>
              <a:cs typeface="Arial" pitchFamily="34" charset="0"/>
            </a:endParaRPr>
          </a:p>
        </p:txBody>
      </p:sp>
      <p:sp>
        <p:nvSpPr>
          <p:cNvPr id="8" name="Title 7"/>
          <p:cNvSpPr>
            <a:spLocks noGrp="1"/>
          </p:cNvSpPr>
          <p:nvPr>
            <p:ph type="title"/>
          </p:nvPr>
        </p:nvSpPr>
        <p:spPr>
          <a:xfrm>
            <a:off x="37578" y="-152400"/>
            <a:ext cx="9144000" cy="1371600"/>
          </a:xfrm>
          <a:solidFill>
            <a:srgbClr val="008E40"/>
          </a:solidFill>
        </p:spPr>
        <p:txBody>
          <a:bodyPr>
            <a:normAutofit fontScale="90000"/>
          </a:bodyPr>
          <a:lstStyle/>
          <a:p>
            <a:r>
              <a:rPr lang="en-US" sz="3200" dirty="0" smtClean="0">
                <a:cs typeface="Arial" pitchFamily="34" charset="0"/>
              </a:rPr>
              <a:t/>
            </a:r>
            <a:br>
              <a:rPr lang="en-US" sz="3200" dirty="0" smtClean="0">
                <a:cs typeface="Arial" pitchFamily="34" charset="0"/>
              </a:rPr>
            </a:br>
            <a:r>
              <a:rPr lang="en-US" sz="3200" dirty="0" smtClean="0">
                <a:cs typeface="Arial" pitchFamily="34" charset="0"/>
              </a:rPr>
              <a:t/>
            </a:r>
            <a:br>
              <a:rPr lang="en-US" sz="3200" dirty="0" smtClean="0">
                <a:cs typeface="Arial" pitchFamily="34" charset="0"/>
              </a:rPr>
            </a:br>
            <a:r>
              <a:rPr lang="en-US" sz="3200" dirty="0">
                <a:cs typeface="Arial" pitchFamily="34" charset="0"/>
              </a:rPr>
              <a:t/>
            </a:r>
            <a:br>
              <a:rPr lang="en-US" sz="3200" dirty="0">
                <a:cs typeface="Arial" pitchFamily="34" charset="0"/>
              </a:rPr>
            </a:br>
            <a:r>
              <a:rPr lang="en-US" sz="3200" dirty="0" smtClean="0">
                <a:cs typeface="Arial" pitchFamily="34" charset="0"/>
              </a:rPr>
              <a:t/>
            </a:r>
            <a:br>
              <a:rPr lang="en-US" sz="3200" dirty="0" smtClean="0">
                <a:cs typeface="Arial" pitchFamily="34" charset="0"/>
              </a:rPr>
            </a:br>
            <a:r>
              <a:rPr lang="en-US" sz="3200" dirty="0">
                <a:cs typeface="Arial" pitchFamily="34" charset="0"/>
              </a:rPr>
              <a:t/>
            </a:r>
            <a:br>
              <a:rPr lang="en-US" sz="3200" dirty="0">
                <a:cs typeface="Arial" pitchFamily="34" charset="0"/>
              </a:rPr>
            </a:br>
            <a:r>
              <a:rPr lang="en-US" sz="3200" dirty="0" smtClean="0">
                <a:cs typeface="Arial" pitchFamily="34" charset="0"/>
              </a:rPr>
              <a:t/>
            </a:r>
            <a:br>
              <a:rPr lang="en-US" sz="3200" dirty="0" smtClean="0">
                <a:cs typeface="Arial" pitchFamily="34" charset="0"/>
              </a:rPr>
            </a:br>
            <a:r>
              <a:rPr lang="en-US" sz="3200" dirty="0">
                <a:cs typeface="Arial" pitchFamily="34" charset="0"/>
              </a:rPr>
              <a:t/>
            </a:r>
            <a:br>
              <a:rPr lang="en-US" sz="3200" dirty="0">
                <a:cs typeface="Arial" pitchFamily="34" charset="0"/>
              </a:rPr>
            </a:br>
            <a:r>
              <a:rPr lang="en-US" sz="3200" dirty="0" smtClean="0">
                <a:cs typeface="Arial" pitchFamily="34" charset="0"/>
              </a:rPr>
              <a:t/>
            </a:r>
            <a:br>
              <a:rPr lang="en-US" sz="3200" dirty="0" smtClean="0">
                <a:cs typeface="Arial" pitchFamily="34" charset="0"/>
              </a:rPr>
            </a:br>
            <a:r>
              <a:rPr lang="en-US" b="1" dirty="0" smtClean="0">
                <a:solidFill>
                  <a:schemeClr val="bg1"/>
                </a:solidFill>
                <a:cs typeface="Arial" pitchFamily="34" charset="0"/>
              </a:rPr>
              <a:t>International </a:t>
            </a:r>
            <a:r>
              <a:rPr lang="en-US" b="1" dirty="0">
                <a:solidFill>
                  <a:schemeClr val="bg1"/>
                </a:solidFill>
                <a:cs typeface="Arial" pitchFamily="34" charset="0"/>
              </a:rPr>
              <a:t>Comparison Program </a:t>
            </a:r>
            <a:r>
              <a:rPr lang="en-US" b="1" dirty="0" smtClean="0">
                <a:solidFill>
                  <a:schemeClr val="bg1"/>
                </a:solidFill>
                <a:cs typeface="Arial" pitchFamily="34" charset="0"/>
              </a:rPr>
              <a:t>for Africa (ICP-Africa)</a:t>
            </a:r>
            <a:br>
              <a:rPr lang="en-US" b="1" dirty="0" smtClean="0">
                <a:solidFill>
                  <a:schemeClr val="bg1"/>
                </a:solidFill>
                <a:cs typeface="Arial" pitchFamily="34" charset="0"/>
              </a:rPr>
            </a:br>
            <a:r>
              <a:rPr lang="en-US" sz="3200" dirty="0" smtClean="0">
                <a:cs typeface="Arial" pitchFamily="34" charset="0"/>
              </a:rPr>
              <a:t/>
            </a:r>
            <a:br>
              <a:rPr lang="en-US" sz="3200" dirty="0" smtClean="0">
                <a:cs typeface="Arial" pitchFamily="34" charset="0"/>
              </a:rPr>
            </a:br>
            <a:r>
              <a:rPr lang="en-US" sz="3200" dirty="0" smtClean="0">
                <a:cs typeface="Arial" pitchFamily="34" charset="0"/>
              </a:rPr>
              <a:t/>
            </a:r>
            <a:br>
              <a:rPr lang="en-US" sz="3200" dirty="0" smtClean="0">
                <a:cs typeface="Arial" pitchFamily="34" charset="0"/>
              </a:rPr>
            </a:br>
            <a:r>
              <a:rPr lang="en-US" sz="3200" dirty="0" smtClean="0">
                <a:cs typeface="Arial" pitchFamily="34" charset="0"/>
              </a:rPr>
              <a:t/>
            </a:r>
            <a:br>
              <a:rPr lang="en-US" sz="3200" dirty="0" smtClean="0">
                <a:cs typeface="Arial" pitchFamily="34" charset="0"/>
              </a:rPr>
            </a:br>
            <a:r>
              <a:rPr lang="en-US" sz="3200" dirty="0" smtClean="0">
                <a:cs typeface="Arial" pitchFamily="34" charset="0"/>
              </a:rPr>
              <a:t/>
            </a:r>
            <a:br>
              <a:rPr lang="en-US" sz="3200" dirty="0" smtClean="0">
                <a:cs typeface="Arial" pitchFamily="34" charset="0"/>
              </a:rPr>
            </a:br>
            <a:r>
              <a:rPr lang="en-US" sz="3200" b="1" dirty="0" smtClean="0">
                <a:solidFill>
                  <a:schemeClr val="tx2">
                    <a:lumMod val="50000"/>
                  </a:schemeClr>
                </a:solidFill>
                <a:cs typeface="Arial" pitchFamily="34" charset="0"/>
              </a:rPr>
              <a:t>Highlights of the results of the ICP-Africa 2011 round</a:t>
            </a:r>
            <a:br>
              <a:rPr lang="en-US" sz="3200" b="1" dirty="0" smtClean="0">
                <a:solidFill>
                  <a:schemeClr val="tx2">
                    <a:lumMod val="50000"/>
                  </a:schemeClr>
                </a:solidFill>
                <a:cs typeface="Arial" pitchFamily="34" charset="0"/>
              </a:rPr>
            </a:br>
            <a:r>
              <a:rPr lang="en-US" sz="3200" b="1" dirty="0" smtClean="0">
                <a:solidFill>
                  <a:schemeClr val="tx2">
                    <a:lumMod val="50000"/>
                  </a:schemeClr>
                </a:solidFill>
                <a:cs typeface="Arial" pitchFamily="34" charset="0"/>
              </a:rPr>
              <a:t/>
            </a:r>
            <a:br>
              <a:rPr lang="en-US" sz="3200" b="1" dirty="0" smtClean="0">
                <a:solidFill>
                  <a:schemeClr val="tx2">
                    <a:lumMod val="50000"/>
                  </a:schemeClr>
                </a:solidFill>
                <a:cs typeface="Arial" pitchFamily="34" charset="0"/>
              </a:rPr>
            </a:br>
            <a:r>
              <a:rPr lang="en-US" sz="3600" b="1" i="1" dirty="0" smtClean="0">
                <a:solidFill>
                  <a:srgbClr val="008E40"/>
                </a:solidFill>
                <a:cs typeface="Arial" pitchFamily="34" charset="0"/>
              </a:rPr>
              <a:t>“Comparing the Real Size of African Economies”</a:t>
            </a:r>
            <a:br>
              <a:rPr lang="en-US" sz="3600" b="1" i="1" dirty="0" smtClean="0">
                <a:solidFill>
                  <a:srgbClr val="008E40"/>
                </a:solidFill>
                <a:cs typeface="Arial" pitchFamily="34" charset="0"/>
              </a:rPr>
            </a:br>
            <a:endParaRPr lang="en-US" sz="2800" b="1" dirty="0" smtClean="0">
              <a:solidFill>
                <a:srgbClr val="008E40"/>
              </a:solidFill>
              <a:cs typeface="Arial" pitchFamily="34" charset="0"/>
            </a:endParaRPr>
          </a:p>
        </p:txBody>
      </p:sp>
      <p:pic>
        <p:nvPicPr>
          <p:cNvPr id="5" name="Picture 7" descr="African Development Bank Group Logo"/>
          <p:cNvPicPr>
            <a:picLocks noChangeAspect="1" noChangeArrowheads="1"/>
          </p:cNvPicPr>
          <p:nvPr/>
        </p:nvPicPr>
        <p:blipFill>
          <a:blip r:embed="rId3"/>
          <a:srcRect/>
          <a:stretch>
            <a:fillRect/>
          </a:stretch>
        </p:blipFill>
        <p:spPr bwMode="auto">
          <a:xfrm>
            <a:off x="3276600" y="5791200"/>
            <a:ext cx="5257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69CAC8A2-C0EC-4634-B73E-A12807B0ABFC}" type="slidenum">
              <a:rPr lang="en-GB" smtClean="0"/>
              <a:pPr/>
              <a:t>10</a:t>
            </a:fld>
            <a:endParaRPr lang="en-GB" smtClean="0"/>
          </a:p>
        </p:txBody>
      </p:sp>
      <p:sp>
        <p:nvSpPr>
          <p:cNvPr id="1095682" name="Arc 2"/>
          <p:cNvSpPr>
            <a:spLocks/>
          </p:cNvSpPr>
          <p:nvPr/>
        </p:nvSpPr>
        <p:spPr bwMode="auto">
          <a:xfrm rot="10778895" flipV="1">
            <a:off x="-1495" y="1234998"/>
            <a:ext cx="8995172" cy="4178300"/>
          </a:xfrm>
          <a:custGeom>
            <a:avLst/>
            <a:gdLst>
              <a:gd name="T0" fmla="*/ 0 w 27192"/>
              <a:gd name="T1" fmla="*/ 2147483647 h 21600"/>
              <a:gd name="T2" fmla="*/ 2147483647 w 27192"/>
              <a:gd name="T3" fmla="*/ 2147483647 h 21600"/>
              <a:gd name="T4" fmla="*/ 2147483647 w 27192"/>
              <a:gd name="T5" fmla="*/ 2147483647 h 21600"/>
              <a:gd name="T6" fmla="*/ 0 60000 65536"/>
              <a:gd name="T7" fmla="*/ 0 60000 65536"/>
              <a:gd name="T8" fmla="*/ 0 60000 65536"/>
              <a:gd name="T9" fmla="*/ 0 w 27192"/>
              <a:gd name="T10" fmla="*/ 0 h 21600"/>
              <a:gd name="T11" fmla="*/ 27192 w 27192"/>
              <a:gd name="T12" fmla="*/ 21600 h 21600"/>
            </a:gdLst>
            <a:ahLst/>
            <a:cxnLst>
              <a:cxn ang="T6">
                <a:pos x="T0" y="T1"/>
              </a:cxn>
              <a:cxn ang="T7">
                <a:pos x="T2" y="T3"/>
              </a:cxn>
              <a:cxn ang="T8">
                <a:pos x="T4" y="T5"/>
              </a:cxn>
            </a:cxnLst>
            <a:rect l="T9" t="T10" r="T11" b="T12"/>
            <a:pathLst>
              <a:path w="27192" h="21600" fill="none" extrusionOk="0">
                <a:moveTo>
                  <a:pt x="0" y="738"/>
                </a:moveTo>
                <a:cubicBezTo>
                  <a:pt x="1825" y="248"/>
                  <a:pt x="3707" y="-1"/>
                  <a:pt x="5598" y="0"/>
                </a:cubicBezTo>
                <a:cubicBezTo>
                  <a:pt x="17326" y="0"/>
                  <a:pt x="26911" y="9359"/>
                  <a:pt x="27191" y="21084"/>
                </a:cubicBezTo>
              </a:path>
              <a:path w="27192" h="21600" stroke="0" extrusionOk="0">
                <a:moveTo>
                  <a:pt x="0" y="738"/>
                </a:moveTo>
                <a:cubicBezTo>
                  <a:pt x="1825" y="248"/>
                  <a:pt x="3707" y="-1"/>
                  <a:pt x="5598" y="0"/>
                </a:cubicBezTo>
                <a:cubicBezTo>
                  <a:pt x="17326" y="0"/>
                  <a:pt x="26911" y="9359"/>
                  <a:pt x="27191" y="21084"/>
                </a:cubicBezTo>
                <a:lnTo>
                  <a:pt x="5598" y="21600"/>
                </a:lnTo>
                <a:close/>
              </a:path>
            </a:pathLst>
          </a:custGeom>
          <a:solidFill>
            <a:srgbClr val="CCFFFF"/>
          </a:solidFill>
          <a:ln w="38100">
            <a:solidFill>
              <a:srgbClr val="0000FF"/>
            </a:solidFill>
            <a:round/>
            <a:headEnd/>
            <a:tailEnd/>
          </a:ln>
        </p:spPr>
        <p:txBody>
          <a:bodyPr wrap="none" anchor="ctr"/>
          <a:lstStyle/>
          <a:p>
            <a:pPr eaLnBrk="1" hangingPunct="1"/>
            <a:r>
              <a:rPr lang="fr-BE" sz="2400" dirty="0">
                <a:solidFill>
                  <a:schemeClr val="accent2"/>
                </a:solidFill>
              </a:rPr>
              <a:t> </a:t>
            </a:r>
            <a:endParaRPr lang="fr-BE" sz="2400" dirty="0" smtClean="0">
              <a:solidFill>
                <a:schemeClr val="accent2"/>
              </a:solidFill>
            </a:endParaRPr>
          </a:p>
          <a:p>
            <a:pPr eaLnBrk="1" hangingPunct="1"/>
            <a:endParaRPr lang="fr-BE" sz="2400" b="1" dirty="0">
              <a:solidFill>
                <a:schemeClr val="accent2"/>
              </a:solidFill>
            </a:endParaRPr>
          </a:p>
          <a:p>
            <a:pPr eaLnBrk="1" hangingPunct="1"/>
            <a:endParaRPr lang="fr-BE" sz="2400" b="1" dirty="0" smtClean="0">
              <a:solidFill>
                <a:schemeClr val="accent2"/>
              </a:solidFill>
            </a:endParaRPr>
          </a:p>
          <a:p>
            <a:pPr eaLnBrk="1" hangingPunct="1"/>
            <a:endParaRPr lang="fr-BE" sz="2400" b="1" dirty="0">
              <a:solidFill>
                <a:schemeClr val="accent2"/>
              </a:solidFill>
            </a:endParaRPr>
          </a:p>
          <a:p>
            <a:pPr eaLnBrk="1" hangingPunct="1"/>
            <a:r>
              <a:rPr lang="fr-FR" sz="4000" b="1" dirty="0" smtClean="0">
                <a:solidFill>
                  <a:srgbClr val="FF0000"/>
                </a:solidFill>
              </a:rPr>
              <a:t>	        </a:t>
            </a:r>
            <a:r>
              <a:rPr lang="fr-FR" sz="4000" b="1" dirty="0" smtClean="0">
                <a:solidFill>
                  <a:srgbClr val="008E40"/>
                </a:solidFill>
              </a:rPr>
              <a:t>Highlights of </a:t>
            </a:r>
            <a:r>
              <a:rPr lang="fr-FR" sz="4000" b="1" dirty="0" smtClean="0">
                <a:solidFill>
                  <a:srgbClr val="008E40"/>
                </a:solidFill>
                <a:latin typeface="Arial" panose="020B0604020202020204" pitchFamily="34" charset="0"/>
                <a:cs typeface="Arial" panose="020B0604020202020204" pitchFamily="34" charset="0"/>
              </a:rPr>
              <a:t>Results</a:t>
            </a:r>
            <a:endParaRPr lang="en-US" sz="4000" b="1" dirty="0">
              <a:solidFill>
                <a:srgbClr val="008E40"/>
              </a:solidFill>
              <a:latin typeface="Arial" panose="020B0604020202020204" pitchFamily="34" charset="0"/>
              <a:cs typeface="Arial" panose="020B0604020202020204" pitchFamily="34" charset="0"/>
            </a:endParaRPr>
          </a:p>
        </p:txBody>
      </p:sp>
      <p:pic>
        <p:nvPicPr>
          <p:cNvPr id="5" name="Picture 7" descr="African Development Bank Group Logo"/>
          <p:cNvPicPr>
            <a:picLocks noChangeAspect="1" noChangeArrowheads="1"/>
          </p:cNvPicPr>
          <p:nvPr/>
        </p:nvPicPr>
        <p:blipFill>
          <a:blip r:embed="rId3"/>
          <a:srcRect/>
          <a:stretch>
            <a:fillRect/>
          </a:stretch>
        </p:blipFill>
        <p:spPr bwMode="auto">
          <a:xfrm>
            <a:off x="7391400" y="6165057"/>
            <a:ext cx="1494692" cy="360362"/>
          </a:xfrm>
          <a:prstGeom prst="rect">
            <a:avLst/>
          </a:prstGeom>
          <a:noFill/>
          <a:ln w="9525">
            <a:noFill/>
            <a:miter lim="800000"/>
            <a:headEnd/>
            <a:tailEnd/>
          </a:ln>
        </p:spPr>
      </p:pic>
    </p:spTree>
    <p:extLst>
      <p:ext uri="{BB962C8B-B14F-4D97-AF65-F5344CB8AC3E}">
        <p14:creationId xmlns:p14="http://schemas.microsoft.com/office/powerpoint/2010/main" val="4606139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bwMode="auto">
          <a:xfrm>
            <a:off x="0" y="0"/>
            <a:ext cx="9144000" cy="685800"/>
          </a:xfrm>
          <a:solidFill>
            <a:srgbClr val="008E40"/>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2800" b="1" dirty="0" smtClean="0">
                <a:solidFill>
                  <a:schemeClr val="bg1"/>
                </a:solidFill>
                <a:latin typeface="Arial" panose="020B0604020202020204" pitchFamily="34" charset="0"/>
                <a:cs typeface="Arial" panose="020B0604020202020204" pitchFamily="34" charset="0"/>
              </a:rPr>
              <a:t>Nominal GDP Country Shares ( Africa = 100%)   1/18</a:t>
            </a:r>
            <a:br>
              <a:rPr lang="en-US" sz="2800" b="1" dirty="0" smtClean="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With 48 participating Countries (excluding Algeria &amp; Seychelles)</a:t>
            </a:r>
            <a:r>
              <a:rPr lang="fr-FR" sz="1600" b="1" dirty="0">
                <a:solidFill>
                  <a:schemeClr val="bg1"/>
                </a:solidFill>
                <a:latin typeface="Arial" panose="020B0604020202020204" pitchFamily="34" charset="0"/>
                <a:cs typeface="Arial" panose="020B0604020202020204" pitchFamily="34" charset="0"/>
              </a:rPr>
              <a:t/>
            </a:r>
            <a:br>
              <a:rPr lang="fr-FR" sz="1600" b="1" dirty="0">
                <a:solidFill>
                  <a:schemeClr val="bg1"/>
                </a:solidFill>
                <a:latin typeface="Arial" panose="020B0604020202020204" pitchFamily="34" charset="0"/>
                <a:cs typeface="Arial" panose="020B0604020202020204" pitchFamily="34" charset="0"/>
              </a:rPr>
            </a:br>
            <a:r>
              <a:rPr lang="en-US" sz="2800" b="0" dirty="0" smtClean="0">
                <a:solidFill>
                  <a:schemeClr val="bg1"/>
                </a:solidFill>
                <a:latin typeface="Arial" panose="020B0604020202020204" pitchFamily="34" charset="0"/>
                <a:cs typeface="Arial" panose="020B0604020202020204" pitchFamily="34" charset="0"/>
              </a:rPr>
              <a:t/>
            </a:r>
            <a:br>
              <a:rPr lang="en-US" sz="2800" b="0" dirty="0" smtClean="0">
                <a:solidFill>
                  <a:schemeClr val="bg1"/>
                </a:solidFill>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
            </a:r>
            <a:br>
              <a:rPr lang="en-US" sz="2800" b="0" dirty="0">
                <a:latin typeface="Arial" panose="020B0604020202020204" pitchFamily="34" charset="0"/>
                <a:cs typeface="Arial" panose="020B0604020202020204" pitchFamily="34" charset="0"/>
              </a:rPr>
            </a:br>
            <a:endParaRPr lang="en-US" sz="1800" b="0" dirty="0" smtClean="0">
              <a:solidFill>
                <a:schemeClr val="tx1"/>
              </a:solidFill>
              <a:latin typeface="Arial" panose="020B0604020202020204" pitchFamily="34" charset="0"/>
              <a:cs typeface="Arial" panose="020B0604020202020204" pitchFamily="34" charset="0"/>
            </a:endParaRPr>
          </a:p>
        </p:txBody>
      </p:sp>
      <p:pic>
        <p:nvPicPr>
          <p:cNvPr id="6" name="Picture 7" descr="African Development Bank Group Logo"/>
          <p:cNvPicPr>
            <a:picLocks noChangeAspect="1" noChangeArrowheads="1"/>
          </p:cNvPicPr>
          <p:nvPr/>
        </p:nvPicPr>
        <p:blipFill>
          <a:blip r:embed="rId2"/>
          <a:srcRect/>
          <a:stretch>
            <a:fillRect/>
          </a:stretch>
        </p:blipFill>
        <p:spPr bwMode="auto">
          <a:xfrm>
            <a:off x="7543800" y="6165057"/>
            <a:ext cx="1494692" cy="360362"/>
          </a:xfrm>
          <a:prstGeom prst="rect">
            <a:avLst/>
          </a:prstGeom>
          <a:noFill/>
          <a:ln w="9525">
            <a:noFill/>
            <a:miter lim="800000"/>
            <a:headEnd/>
            <a:tailEnd/>
          </a:ln>
        </p:spPr>
      </p:pic>
      <p:sp>
        <p:nvSpPr>
          <p:cNvPr id="7" name="TextBox 6"/>
          <p:cNvSpPr txBox="1"/>
          <p:nvPr/>
        </p:nvSpPr>
        <p:spPr>
          <a:xfrm>
            <a:off x="3886200" y="1905000"/>
            <a:ext cx="1447800" cy="769441"/>
          </a:xfrm>
          <a:prstGeom prst="rect">
            <a:avLst/>
          </a:prstGeom>
          <a:noFill/>
        </p:spPr>
        <p:txBody>
          <a:bodyPr wrap="square" rtlCol="0">
            <a:spAutoFit/>
          </a:bodyPr>
          <a:lstStyle/>
          <a:p>
            <a:r>
              <a:rPr lang="en-US" sz="4400" dirty="0" smtClean="0"/>
              <a:t>20</a:t>
            </a:r>
            <a:endParaRPr lang="en-ZA" sz="4400" dirty="0"/>
          </a:p>
        </p:txBody>
      </p:sp>
      <p:sp>
        <p:nvSpPr>
          <p:cNvPr id="8" name="TextBox 7"/>
          <p:cNvSpPr txBox="1"/>
          <p:nvPr/>
        </p:nvSpPr>
        <p:spPr>
          <a:xfrm>
            <a:off x="4495800" y="1905000"/>
            <a:ext cx="2286000" cy="769441"/>
          </a:xfrm>
          <a:prstGeom prst="rect">
            <a:avLst/>
          </a:prstGeom>
          <a:noFill/>
        </p:spPr>
        <p:txBody>
          <a:bodyPr wrap="square" rtlCol="0">
            <a:spAutoFit/>
          </a:bodyPr>
          <a:lstStyle/>
          <a:p>
            <a:r>
              <a:rPr lang="en-US" sz="4400" dirty="0" smtClean="0"/>
              <a:t>05</a:t>
            </a:r>
            <a:endParaRPr lang="en-ZA" sz="4400" dirty="0"/>
          </a:p>
        </p:txBody>
      </p:sp>
      <p:sp>
        <p:nvSpPr>
          <p:cNvPr id="9" name="TextBox 8"/>
          <p:cNvSpPr txBox="1"/>
          <p:nvPr/>
        </p:nvSpPr>
        <p:spPr>
          <a:xfrm>
            <a:off x="4495800" y="838200"/>
            <a:ext cx="2286000" cy="769441"/>
          </a:xfrm>
          <a:prstGeom prst="rect">
            <a:avLst/>
          </a:prstGeom>
          <a:noFill/>
        </p:spPr>
        <p:txBody>
          <a:bodyPr wrap="square" rtlCol="0">
            <a:spAutoFit/>
          </a:bodyPr>
          <a:lstStyle/>
          <a:p>
            <a:r>
              <a:rPr lang="en-US" sz="4400" dirty="0" smtClean="0"/>
              <a:t>06</a:t>
            </a:r>
            <a:endParaRPr lang="en-ZA" sz="4400" dirty="0"/>
          </a:p>
        </p:txBody>
      </p:sp>
      <p:sp>
        <p:nvSpPr>
          <p:cNvPr id="10" name="TextBox 9"/>
          <p:cNvSpPr txBox="1"/>
          <p:nvPr/>
        </p:nvSpPr>
        <p:spPr>
          <a:xfrm>
            <a:off x="4495800" y="838200"/>
            <a:ext cx="2286000" cy="769441"/>
          </a:xfrm>
          <a:prstGeom prst="rect">
            <a:avLst/>
          </a:prstGeom>
          <a:noFill/>
        </p:spPr>
        <p:txBody>
          <a:bodyPr wrap="square" rtlCol="0">
            <a:spAutoFit/>
          </a:bodyPr>
          <a:lstStyle/>
          <a:p>
            <a:r>
              <a:rPr lang="en-US" sz="4400" dirty="0" smtClean="0"/>
              <a:t>07</a:t>
            </a:r>
            <a:endParaRPr lang="en-ZA" sz="4400" dirty="0"/>
          </a:p>
        </p:txBody>
      </p:sp>
      <p:sp>
        <p:nvSpPr>
          <p:cNvPr id="14" name="TextBox 13"/>
          <p:cNvSpPr txBox="1"/>
          <p:nvPr/>
        </p:nvSpPr>
        <p:spPr>
          <a:xfrm>
            <a:off x="4495800" y="838200"/>
            <a:ext cx="2286000" cy="769441"/>
          </a:xfrm>
          <a:prstGeom prst="rect">
            <a:avLst/>
          </a:prstGeom>
          <a:noFill/>
        </p:spPr>
        <p:txBody>
          <a:bodyPr wrap="square" rtlCol="0">
            <a:spAutoFit/>
          </a:bodyPr>
          <a:lstStyle/>
          <a:p>
            <a:r>
              <a:rPr lang="en-US" sz="4400" dirty="0" smtClean="0"/>
              <a:t>08</a:t>
            </a:r>
            <a:endParaRPr lang="en-ZA" sz="4400" dirty="0"/>
          </a:p>
        </p:txBody>
      </p:sp>
      <p:sp>
        <p:nvSpPr>
          <p:cNvPr id="15" name="TextBox 14"/>
          <p:cNvSpPr txBox="1"/>
          <p:nvPr/>
        </p:nvSpPr>
        <p:spPr>
          <a:xfrm>
            <a:off x="4495800" y="838200"/>
            <a:ext cx="2286000" cy="769441"/>
          </a:xfrm>
          <a:prstGeom prst="rect">
            <a:avLst/>
          </a:prstGeom>
          <a:noFill/>
        </p:spPr>
        <p:txBody>
          <a:bodyPr wrap="square" rtlCol="0">
            <a:spAutoFit/>
          </a:bodyPr>
          <a:lstStyle/>
          <a:p>
            <a:r>
              <a:rPr lang="en-US" sz="4400" dirty="0" smtClean="0"/>
              <a:t>09</a:t>
            </a:r>
            <a:endParaRPr lang="en-ZA" sz="4400" dirty="0"/>
          </a:p>
        </p:txBody>
      </p:sp>
      <p:sp>
        <p:nvSpPr>
          <p:cNvPr id="16" name="TextBox 15"/>
          <p:cNvSpPr txBox="1"/>
          <p:nvPr/>
        </p:nvSpPr>
        <p:spPr>
          <a:xfrm>
            <a:off x="4495800" y="838200"/>
            <a:ext cx="2286000" cy="769441"/>
          </a:xfrm>
          <a:prstGeom prst="rect">
            <a:avLst/>
          </a:prstGeom>
          <a:noFill/>
        </p:spPr>
        <p:txBody>
          <a:bodyPr wrap="square" rtlCol="0">
            <a:spAutoFit/>
          </a:bodyPr>
          <a:lstStyle/>
          <a:p>
            <a:r>
              <a:rPr lang="en-US" sz="4400" dirty="0" smtClean="0"/>
              <a:t>10</a:t>
            </a:r>
            <a:endParaRPr lang="en-ZA" sz="4400" dirty="0"/>
          </a:p>
        </p:txBody>
      </p:sp>
      <p:sp>
        <p:nvSpPr>
          <p:cNvPr id="17" name="TextBox 16"/>
          <p:cNvSpPr txBox="1"/>
          <p:nvPr/>
        </p:nvSpPr>
        <p:spPr>
          <a:xfrm>
            <a:off x="4495800" y="838200"/>
            <a:ext cx="2286000" cy="769441"/>
          </a:xfrm>
          <a:prstGeom prst="rect">
            <a:avLst/>
          </a:prstGeom>
          <a:noFill/>
        </p:spPr>
        <p:txBody>
          <a:bodyPr wrap="square" rtlCol="0">
            <a:spAutoFit/>
          </a:bodyPr>
          <a:lstStyle/>
          <a:p>
            <a:r>
              <a:rPr lang="en-US" sz="4400" dirty="0" smtClean="0"/>
              <a:t>11</a:t>
            </a:r>
            <a:endParaRPr lang="en-ZA" sz="4400" dirty="0"/>
          </a:p>
        </p:txBody>
      </p:sp>
      <p:pic>
        <p:nvPicPr>
          <p:cNvPr id="18" name="Picture 2"/>
          <p:cNvPicPr>
            <a:picLocks noChangeAspect="1" noChangeArrowheads="1"/>
          </p:cNvPicPr>
          <p:nvPr/>
        </p:nvPicPr>
        <p:blipFill>
          <a:blip r:embed="rId3"/>
          <a:srcRect/>
          <a:stretch>
            <a:fillRect/>
          </a:stretch>
        </p:blipFill>
        <p:spPr bwMode="auto">
          <a:xfrm>
            <a:off x="4191000" y="762000"/>
            <a:ext cx="2038350" cy="1295400"/>
          </a:xfrm>
          <a:prstGeom prst="rect">
            <a:avLst/>
          </a:prstGeom>
          <a:noFill/>
          <a:ln w="9525">
            <a:noFill/>
            <a:miter lim="800000"/>
            <a:headEnd/>
            <a:tailEnd/>
          </a:ln>
          <a:effectLst/>
        </p:spPr>
      </p:pic>
      <p:grpSp>
        <p:nvGrpSpPr>
          <p:cNvPr id="3" name="Group 2"/>
          <p:cNvGrpSpPr/>
          <p:nvPr/>
        </p:nvGrpSpPr>
        <p:grpSpPr>
          <a:xfrm>
            <a:off x="0" y="1676400"/>
            <a:ext cx="4876800" cy="3886200"/>
            <a:chOff x="0" y="1600200"/>
            <a:chExt cx="4876800" cy="3886200"/>
          </a:xfrm>
        </p:grpSpPr>
        <p:graphicFrame>
          <p:nvGraphicFramePr>
            <p:cNvPr id="19" name="Graphique 3"/>
            <p:cNvGraphicFramePr>
              <a:graphicFrameLocks/>
            </p:cNvGraphicFramePr>
            <p:nvPr>
              <p:extLst>
                <p:ext uri="{D42A27DB-BD31-4B8C-83A1-F6EECF244321}">
                  <p14:modId xmlns:p14="http://schemas.microsoft.com/office/powerpoint/2010/main" val="4229292811"/>
                </p:ext>
              </p:extLst>
            </p:nvPr>
          </p:nvGraphicFramePr>
          <p:xfrm>
            <a:off x="0" y="1676400"/>
            <a:ext cx="4876800" cy="3810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133600" y="1600200"/>
              <a:ext cx="755335"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2005</a:t>
              </a:r>
              <a:endParaRPr lang="en-GB" sz="2000" b="1" dirty="0">
                <a:latin typeface="Arial" panose="020B0604020202020204" pitchFamily="34" charset="0"/>
                <a:cs typeface="Arial" panose="020B0604020202020204" pitchFamily="34" charset="0"/>
              </a:endParaRPr>
            </a:p>
          </p:txBody>
        </p:sp>
      </p:grpSp>
      <p:graphicFrame>
        <p:nvGraphicFramePr>
          <p:cNvPr id="23" name="Chart 22"/>
          <p:cNvGraphicFramePr>
            <a:graphicFrameLocks noGrp="1"/>
          </p:cNvGraphicFramePr>
          <p:nvPr>
            <p:extLst>
              <p:ext uri="{D42A27DB-BD31-4B8C-83A1-F6EECF244321}">
                <p14:modId xmlns:p14="http://schemas.microsoft.com/office/powerpoint/2010/main" val="1555897889"/>
              </p:ext>
            </p:extLst>
          </p:nvPr>
        </p:nvGraphicFramePr>
        <p:xfrm>
          <a:off x="4343400" y="1752600"/>
          <a:ext cx="4724400" cy="3809999"/>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24"/>
          <p:cNvSpPr txBox="1"/>
          <p:nvPr/>
        </p:nvSpPr>
        <p:spPr>
          <a:xfrm>
            <a:off x="6324600" y="1600200"/>
            <a:ext cx="741165"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2011</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08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xit" presetSubtype="0" fill="hold" grpId="0" nodeType="clickEffect">
                                  <p:stCondLst>
                                    <p:cond delay="0"/>
                                  </p:stCondLst>
                                  <p:childTnLst>
                                    <p:animEffect transition="out" filter="fade">
                                      <p:cBhvr>
                                        <p:cTn id="11" dur="1000"/>
                                        <p:tgtEl>
                                          <p:spTgt spid="8"/>
                                        </p:tgtEl>
                                      </p:cBhvr>
                                    </p:animEffect>
                                    <p:anim calcmode="lin" valueType="num">
                                      <p:cBhvr>
                                        <p:cTn id="12" dur="1000"/>
                                        <p:tgtEl>
                                          <p:spTgt spid="8"/>
                                        </p:tgtEl>
                                        <p:attrNameLst>
                                          <p:attrName>ppt_x</p:attrName>
                                        </p:attrNameLst>
                                      </p:cBhvr>
                                      <p:tavLst>
                                        <p:tav tm="0">
                                          <p:val>
                                            <p:strVal val="ppt_x"/>
                                          </p:val>
                                        </p:tav>
                                        <p:tav tm="100000">
                                          <p:val>
                                            <p:strVal val="ppt_x"/>
                                          </p:val>
                                        </p:tav>
                                      </p:tavLst>
                                    </p:anim>
                                    <p:anim calcmode="lin" valueType="num">
                                      <p:cBhvr>
                                        <p:cTn id="13" dur="100" decel="100000"/>
                                        <p:tgtEl>
                                          <p:spTgt spid="8"/>
                                        </p:tgtEl>
                                        <p:attrNameLst>
                                          <p:attrName>ppt_y</p:attrName>
                                        </p:attrNameLst>
                                      </p:cBhvr>
                                      <p:tavLst>
                                        <p:tav tm="0">
                                          <p:val>
                                            <p:strVal val="ppt_y"/>
                                          </p:val>
                                        </p:tav>
                                        <p:tav tm="100000">
                                          <p:val>
                                            <p:strVal val="ppt_y-.03"/>
                                          </p:val>
                                        </p:tav>
                                      </p:tavLst>
                                    </p:anim>
                                    <p:anim calcmode="lin" valueType="num">
                                      <p:cBhvr>
                                        <p:cTn id="14" dur="900" accel="100000">
                                          <p:stCondLst>
                                            <p:cond delay="100"/>
                                          </p:stCondLst>
                                        </p:cTn>
                                        <p:tgtEl>
                                          <p:spTgt spid="8"/>
                                        </p:tgtEl>
                                        <p:attrNameLst>
                                          <p:attrName>ppt_y</p:attrName>
                                        </p:attrNameLst>
                                      </p:cBhvr>
                                      <p:tavLst>
                                        <p:tav tm="0">
                                          <p:val>
                                            <p:strVal val="ppt_y"/>
                                          </p:val>
                                        </p:tav>
                                        <p:tav tm="100000">
                                          <p:val>
                                            <p:strVal val="ppt_y+1"/>
                                          </p:val>
                                        </p:tav>
                                      </p:tavLst>
                                    </p:anim>
                                    <p:set>
                                      <p:cBhvr>
                                        <p:cTn id="15" dur="1" fill="hold">
                                          <p:stCondLst>
                                            <p:cond delay="999"/>
                                          </p:stCondLst>
                                        </p:cTn>
                                        <p:tgtEl>
                                          <p:spTgt spid="8"/>
                                        </p:tgtEl>
                                        <p:attrNameLst>
                                          <p:attrName>style.visibility</p:attrName>
                                        </p:attrNameLst>
                                      </p:cBhvr>
                                      <p:to>
                                        <p:strVal val="hidden"/>
                                      </p:to>
                                    </p:set>
                                  </p:childTnLst>
                                </p:cTn>
                              </p:par>
                              <p:par>
                                <p:cTn id="16" presetID="37" presetClass="exit" presetSubtype="0" fill="hold" grpId="0" nodeType="withEffect">
                                  <p:stCondLst>
                                    <p:cond delay="500"/>
                                  </p:stCondLst>
                                  <p:childTnLst>
                                    <p:animEffect transition="out" filter="fade">
                                      <p:cBhvr>
                                        <p:cTn id="17" dur="1000"/>
                                        <p:tgtEl>
                                          <p:spTgt spid="9"/>
                                        </p:tgtEl>
                                      </p:cBhvr>
                                    </p:animEffect>
                                    <p:anim calcmode="lin" valueType="num">
                                      <p:cBhvr>
                                        <p:cTn id="18" dur="1000"/>
                                        <p:tgtEl>
                                          <p:spTgt spid="9"/>
                                        </p:tgtEl>
                                        <p:attrNameLst>
                                          <p:attrName>ppt_x</p:attrName>
                                        </p:attrNameLst>
                                      </p:cBhvr>
                                      <p:tavLst>
                                        <p:tav tm="0">
                                          <p:val>
                                            <p:strVal val="ppt_x"/>
                                          </p:val>
                                        </p:tav>
                                        <p:tav tm="100000">
                                          <p:val>
                                            <p:strVal val="ppt_x"/>
                                          </p:val>
                                        </p:tav>
                                      </p:tavLst>
                                    </p:anim>
                                    <p:anim calcmode="lin" valueType="num">
                                      <p:cBhvr>
                                        <p:cTn id="19" dur="100" decel="100000"/>
                                        <p:tgtEl>
                                          <p:spTgt spid="9"/>
                                        </p:tgtEl>
                                        <p:attrNameLst>
                                          <p:attrName>ppt_y</p:attrName>
                                        </p:attrNameLst>
                                      </p:cBhvr>
                                      <p:tavLst>
                                        <p:tav tm="0">
                                          <p:val>
                                            <p:strVal val="ppt_y"/>
                                          </p:val>
                                        </p:tav>
                                        <p:tav tm="100000">
                                          <p:val>
                                            <p:strVal val="ppt_y-.03"/>
                                          </p:val>
                                        </p:tav>
                                      </p:tavLst>
                                    </p:anim>
                                    <p:anim calcmode="lin" valueType="num">
                                      <p:cBhvr>
                                        <p:cTn id="20" dur="900" accel="100000">
                                          <p:stCondLst>
                                            <p:cond delay="100"/>
                                          </p:stCondLst>
                                        </p:cTn>
                                        <p:tgtEl>
                                          <p:spTgt spid="9"/>
                                        </p:tgtEl>
                                        <p:attrNameLst>
                                          <p:attrName>ppt_y</p:attrName>
                                        </p:attrNameLst>
                                      </p:cBhvr>
                                      <p:tavLst>
                                        <p:tav tm="0">
                                          <p:val>
                                            <p:strVal val="ppt_y"/>
                                          </p:val>
                                        </p:tav>
                                        <p:tav tm="100000">
                                          <p:val>
                                            <p:strVal val="ppt_y+1"/>
                                          </p:val>
                                        </p:tav>
                                      </p:tavLst>
                                    </p:anim>
                                    <p:set>
                                      <p:cBhvr>
                                        <p:cTn id="21" dur="1" fill="hold">
                                          <p:stCondLst>
                                            <p:cond delay="999"/>
                                          </p:stCondLst>
                                        </p:cTn>
                                        <p:tgtEl>
                                          <p:spTgt spid="9"/>
                                        </p:tgtEl>
                                        <p:attrNameLst>
                                          <p:attrName>style.visibility</p:attrName>
                                        </p:attrNameLst>
                                      </p:cBhvr>
                                      <p:to>
                                        <p:strVal val="hidden"/>
                                      </p:to>
                                    </p:set>
                                  </p:childTnLst>
                                </p:cTn>
                              </p:par>
                              <p:par>
                                <p:cTn id="22" presetID="37" presetClass="exit" presetSubtype="0" fill="hold" grpId="0" nodeType="withEffect">
                                  <p:stCondLst>
                                    <p:cond delay="700"/>
                                  </p:stCondLst>
                                  <p:childTnLst>
                                    <p:animEffect transition="out" filter="fade">
                                      <p:cBhvr>
                                        <p:cTn id="23" dur="1000"/>
                                        <p:tgtEl>
                                          <p:spTgt spid="10"/>
                                        </p:tgtEl>
                                      </p:cBhvr>
                                    </p:animEffect>
                                    <p:anim calcmode="lin" valueType="num">
                                      <p:cBhvr>
                                        <p:cTn id="24" dur="1000"/>
                                        <p:tgtEl>
                                          <p:spTgt spid="10"/>
                                        </p:tgtEl>
                                        <p:attrNameLst>
                                          <p:attrName>ppt_x</p:attrName>
                                        </p:attrNameLst>
                                      </p:cBhvr>
                                      <p:tavLst>
                                        <p:tav tm="0">
                                          <p:val>
                                            <p:strVal val="ppt_x"/>
                                          </p:val>
                                        </p:tav>
                                        <p:tav tm="100000">
                                          <p:val>
                                            <p:strVal val="ppt_x"/>
                                          </p:val>
                                        </p:tav>
                                      </p:tavLst>
                                    </p:anim>
                                    <p:anim calcmode="lin" valueType="num">
                                      <p:cBhvr>
                                        <p:cTn id="25" dur="100" decel="100000"/>
                                        <p:tgtEl>
                                          <p:spTgt spid="10"/>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10"/>
                                        </p:tgtEl>
                                        <p:attrNameLst>
                                          <p:attrName>ppt_y</p:attrName>
                                        </p:attrNameLst>
                                      </p:cBhvr>
                                      <p:tavLst>
                                        <p:tav tm="0">
                                          <p:val>
                                            <p:strVal val="ppt_y"/>
                                          </p:val>
                                        </p:tav>
                                        <p:tav tm="100000">
                                          <p:val>
                                            <p:strVal val="ppt_y+1"/>
                                          </p:val>
                                        </p:tav>
                                      </p:tavLst>
                                    </p:anim>
                                    <p:set>
                                      <p:cBhvr>
                                        <p:cTn id="27" dur="1" fill="hold">
                                          <p:stCondLst>
                                            <p:cond delay="999"/>
                                          </p:stCondLst>
                                        </p:cTn>
                                        <p:tgtEl>
                                          <p:spTgt spid="10"/>
                                        </p:tgtEl>
                                        <p:attrNameLst>
                                          <p:attrName>style.visibility</p:attrName>
                                        </p:attrNameLst>
                                      </p:cBhvr>
                                      <p:to>
                                        <p:strVal val="hidden"/>
                                      </p:to>
                                    </p:set>
                                  </p:childTnLst>
                                </p:cTn>
                              </p:par>
                              <p:par>
                                <p:cTn id="28" presetID="37" presetClass="exit" presetSubtype="0" fill="hold" grpId="0" nodeType="withEffect">
                                  <p:stCondLst>
                                    <p:cond delay="900"/>
                                  </p:stCondLst>
                                  <p:childTnLst>
                                    <p:animEffect transition="out" filter="fade">
                                      <p:cBhvr>
                                        <p:cTn id="29" dur="1000"/>
                                        <p:tgtEl>
                                          <p:spTgt spid="14"/>
                                        </p:tgtEl>
                                      </p:cBhvr>
                                    </p:animEffect>
                                    <p:anim calcmode="lin" valueType="num">
                                      <p:cBhvr>
                                        <p:cTn id="30" dur="1000"/>
                                        <p:tgtEl>
                                          <p:spTgt spid="14"/>
                                        </p:tgtEl>
                                        <p:attrNameLst>
                                          <p:attrName>ppt_x</p:attrName>
                                        </p:attrNameLst>
                                      </p:cBhvr>
                                      <p:tavLst>
                                        <p:tav tm="0">
                                          <p:val>
                                            <p:strVal val="ppt_x"/>
                                          </p:val>
                                        </p:tav>
                                        <p:tav tm="100000">
                                          <p:val>
                                            <p:strVal val="ppt_x"/>
                                          </p:val>
                                        </p:tav>
                                      </p:tavLst>
                                    </p:anim>
                                    <p:anim calcmode="lin" valueType="num">
                                      <p:cBhvr>
                                        <p:cTn id="31" dur="100" decel="100000"/>
                                        <p:tgtEl>
                                          <p:spTgt spid="14"/>
                                        </p:tgtEl>
                                        <p:attrNameLst>
                                          <p:attrName>ppt_y</p:attrName>
                                        </p:attrNameLst>
                                      </p:cBhvr>
                                      <p:tavLst>
                                        <p:tav tm="0">
                                          <p:val>
                                            <p:strVal val="ppt_y"/>
                                          </p:val>
                                        </p:tav>
                                        <p:tav tm="100000">
                                          <p:val>
                                            <p:strVal val="ppt_y-.03"/>
                                          </p:val>
                                        </p:tav>
                                      </p:tavLst>
                                    </p:anim>
                                    <p:anim calcmode="lin" valueType="num">
                                      <p:cBhvr>
                                        <p:cTn id="32" dur="900" accel="100000">
                                          <p:stCondLst>
                                            <p:cond delay="100"/>
                                          </p:stCondLst>
                                        </p:cTn>
                                        <p:tgtEl>
                                          <p:spTgt spid="14"/>
                                        </p:tgtEl>
                                        <p:attrNameLst>
                                          <p:attrName>ppt_y</p:attrName>
                                        </p:attrNameLst>
                                      </p:cBhvr>
                                      <p:tavLst>
                                        <p:tav tm="0">
                                          <p:val>
                                            <p:strVal val="ppt_y"/>
                                          </p:val>
                                        </p:tav>
                                        <p:tav tm="100000">
                                          <p:val>
                                            <p:strVal val="ppt_y+1"/>
                                          </p:val>
                                        </p:tav>
                                      </p:tavLst>
                                    </p:anim>
                                    <p:set>
                                      <p:cBhvr>
                                        <p:cTn id="33" dur="1" fill="hold">
                                          <p:stCondLst>
                                            <p:cond delay="999"/>
                                          </p:stCondLst>
                                        </p:cTn>
                                        <p:tgtEl>
                                          <p:spTgt spid="14"/>
                                        </p:tgtEl>
                                        <p:attrNameLst>
                                          <p:attrName>style.visibility</p:attrName>
                                        </p:attrNameLst>
                                      </p:cBhvr>
                                      <p:to>
                                        <p:strVal val="hidden"/>
                                      </p:to>
                                    </p:set>
                                  </p:childTnLst>
                                </p:cTn>
                              </p:par>
                              <p:par>
                                <p:cTn id="34" presetID="37" presetClass="exit" presetSubtype="0" fill="hold" grpId="0" nodeType="withEffect">
                                  <p:stCondLst>
                                    <p:cond delay="1100"/>
                                  </p:stCondLst>
                                  <p:childTnLst>
                                    <p:animEffect transition="out" filter="fade">
                                      <p:cBhvr>
                                        <p:cTn id="35" dur="1000"/>
                                        <p:tgtEl>
                                          <p:spTgt spid="15"/>
                                        </p:tgtEl>
                                      </p:cBhvr>
                                    </p:animEffect>
                                    <p:anim calcmode="lin" valueType="num">
                                      <p:cBhvr>
                                        <p:cTn id="36" dur="1000"/>
                                        <p:tgtEl>
                                          <p:spTgt spid="15"/>
                                        </p:tgtEl>
                                        <p:attrNameLst>
                                          <p:attrName>ppt_x</p:attrName>
                                        </p:attrNameLst>
                                      </p:cBhvr>
                                      <p:tavLst>
                                        <p:tav tm="0">
                                          <p:val>
                                            <p:strVal val="ppt_x"/>
                                          </p:val>
                                        </p:tav>
                                        <p:tav tm="100000">
                                          <p:val>
                                            <p:strVal val="ppt_x"/>
                                          </p:val>
                                        </p:tav>
                                      </p:tavLst>
                                    </p:anim>
                                    <p:anim calcmode="lin" valueType="num">
                                      <p:cBhvr>
                                        <p:cTn id="37" dur="100" decel="100000"/>
                                        <p:tgtEl>
                                          <p:spTgt spid="15"/>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par>
                                <p:cTn id="40" presetID="37" presetClass="exit" presetSubtype="0" fill="hold" grpId="0" nodeType="withEffect">
                                  <p:stCondLst>
                                    <p:cond delay="1300"/>
                                  </p:stCondLst>
                                  <p:childTnLst>
                                    <p:animEffect transition="out" filter="fade">
                                      <p:cBhvr>
                                        <p:cTn id="41" dur="2000"/>
                                        <p:tgtEl>
                                          <p:spTgt spid="16"/>
                                        </p:tgtEl>
                                      </p:cBhvr>
                                    </p:animEffect>
                                    <p:anim calcmode="lin" valueType="num">
                                      <p:cBhvr>
                                        <p:cTn id="42" dur="2000"/>
                                        <p:tgtEl>
                                          <p:spTgt spid="16"/>
                                        </p:tgtEl>
                                        <p:attrNameLst>
                                          <p:attrName>ppt_x</p:attrName>
                                        </p:attrNameLst>
                                      </p:cBhvr>
                                      <p:tavLst>
                                        <p:tav tm="0">
                                          <p:val>
                                            <p:strVal val="ppt_x"/>
                                          </p:val>
                                        </p:tav>
                                        <p:tav tm="100000">
                                          <p:val>
                                            <p:strVal val="ppt_x"/>
                                          </p:val>
                                        </p:tav>
                                      </p:tavLst>
                                    </p:anim>
                                    <p:anim calcmode="lin" valueType="num">
                                      <p:cBhvr>
                                        <p:cTn id="43" dur="200" decel="100000"/>
                                        <p:tgtEl>
                                          <p:spTgt spid="16"/>
                                        </p:tgtEl>
                                        <p:attrNameLst>
                                          <p:attrName>ppt_y</p:attrName>
                                        </p:attrNameLst>
                                      </p:cBhvr>
                                      <p:tavLst>
                                        <p:tav tm="0">
                                          <p:val>
                                            <p:strVal val="ppt_y"/>
                                          </p:val>
                                        </p:tav>
                                        <p:tav tm="100000">
                                          <p:val>
                                            <p:strVal val="ppt_y-.03"/>
                                          </p:val>
                                        </p:tav>
                                      </p:tavLst>
                                    </p:anim>
                                    <p:anim calcmode="lin" valueType="num">
                                      <p:cBhvr>
                                        <p:cTn id="44" dur="1800" accel="100000">
                                          <p:stCondLst>
                                            <p:cond delay="200"/>
                                          </p:stCondLst>
                                        </p:cTn>
                                        <p:tgtEl>
                                          <p:spTgt spid="16"/>
                                        </p:tgtEl>
                                        <p:attrNameLst>
                                          <p:attrName>ppt_y</p:attrName>
                                        </p:attrNameLst>
                                      </p:cBhvr>
                                      <p:tavLst>
                                        <p:tav tm="0">
                                          <p:val>
                                            <p:strVal val="ppt_y"/>
                                          </p:val>
                                        </p:tav>
                                        <p:tav tm="100000">
                                          <p:val>
                                            <p:strVal val="ppt_y+1"/>
                                          </p:val>
                                        </p:tav>
                                      </p:tavLst>
                                    </p:anim>
                                    <p:set>
                                      <p:cBhvr>
                                        <p:cTn id="45" dur="1" fill="hold">
                                          <p:stCondLst>
                                            <p:cond delay="1999"/>
                                          </p:stCondLst>
                                        </p:cTn>
                                        <p:tgtEl>
                                          <p:spTgt spid="16"/>
                                        </p:tgtEl>
                                        <p:attrNameLst>
                                          <p:attrName>style.visibility</p:attrName>
                                        </p:attrNameLst>
                                      </p:cBhvr>
                                      <p:to>
                                        <p:strVal val="hidden"/>
                                      </p:to>
                                    </p:set>
                                  </p:childTnLst>
                                </p:cTn>
                              </p:par>
                              <p:par>
                                <p:cTn id="46" presetID="42" presetClass="path" presetSubtype="0" accel="50000" decel="50000" fill="hold" grpId="0" nodeType="withEffect">
                                  <p:stCondLst>
                                    <p:cond delay="1700"/>
                                  </p:stCondLst>
                                  <p:childTnLst>
                                    <p:animMotion origin="layout" path="M 3.33333E-6 -4.14431E-6 L 3.33333E-6 0.15542 " pathEditMode="relative" rAng="0" ptsTypes="AA">
                                      <p:cBhvr>
                                        <p:cTn id="47" dur="2000" fill="hold"/>
                                        <p:tgtEl>
                                          <p:spTgt spid="17"/>
                                        </p:tgtEl>
                                        <p:attrNameLst>
                                          <p:attrName>ppt_x</p:attrName>
                                          <p:attrName>ppt_y</p:attrName>
                                        </p:attrNameLst>
                                      </p:cBhvr>
                                      <p:rCtr x="0" y="78"/>
                                    </p:animMotion>
                                  </p:childTnLst>
                                </p:cTn>
                              </p:par>
                              <p:par>
                                <p:cTn id="48" presetID="21" presetClass="entr" presetSubtype="1" fill="hold" grpId="0" nodeType="withEffect">
                                  <p:stCondLst>
                                    <p:cond delay="3000"/>
                                  </p:stCondLst>
                                  <p:childTnLst>
                                    <p:set>
                                      <p:cBhvr>
                                        <p:cTn id="49" dur="1" fill="hold">
                                          <p:stCondLst>
                                            <p:cond delay="0"/>
                                          </p:stCondLst>
                                        </p:cTn>
                                        <p:tgtEl>
                                          <p:spTgt spid="23"/>
                                        </p:tgtEl>
                                        <p:attrNameLst>
                                          <p:attrName>style.visibility</p:attrName>
                                        </p:attrNameLst>
                                      </p:cBhvr>
                                      <p:to>
                                        <p:strVal val="visible"/>
                                      </p:to>
                                    </p:set>
                                    <p:animEffect transition="in" filter="wheel(1)">
                                      <p:cBhvr>
                                        <p:cTn id="50" dur="2000"/>
                                        <p:tgtEl>
                                          <p:spTgt spid="23"/>
                                        </p:tgtEl>
                                      </p:cBhvr>
                                    </p:animEffect>
                                  </p:childTnLst>
                                </p:cTn>
                              </p:par>
                              <p:par>
                                <p:cTn id="51" presetID="10" presetClass="entr" presetSubtype="0" fill="hold" grpId="0" nodeType="withEffect">
                                  <p:stCondLst>
                                    <p:cond delay="30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4" grpId="0"/>
      <p:bldP spid="15" grpId="0"/>
      <p:bldP spid="16" grpId="0"/>
      <p:bldP spid="17" grpId="0"/>
      <p:bldGraphic spid="23" grpId="0">
        <p:bldAsOne/>
      </p:bldGraphic>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bwMode="auto">
          <a:xfrm>
            <a:off x="0" y="0"/>
            <a:ext cx="9144000" cy="685800"/>
          </a:xfrm>
          <a:solidFill>
            <a:srgbClr val="008E40"/>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2800" b="1" dirty="0" smtClean="0">
                <a:solidFill>
                  <a:schemeClr val="bg1"/>
                </a:solidFill>
                <a:latin typeface="Arial" panose="020B0604020202020204" pitchFamily="34" charset="0"/>
                <a:cs typeface="Arial" panose="020B0604020202020204" pitchFamily="34" charset="0"/>
              </a:rPr>
              <a:t>Nominal GDP Country Shares ( Africa = 100%)  2/18</a:t>
            </a:r>
            <a:br>
              <a:rPr lang="en-US" sz="2800" b="1" dirty="0" smtClean="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With </a:t>
            </a:r>
            <a:r>
              <a:rPr lang="en-US" sz="1600" b="1" dirty="0" smtClean="0">
                <a:solidFill>
                  <a:schemeClr val="bg1"/>
                </a:solidFill>
                <a:latin typeface="Arial" panose="020B0604020202020204" pitchFamily="34" charset="0"/>
                <a:cs typeface="Arial" panose="020B0604020202020204" pitchFamily="34" charset="0"/>
              </a:rPr>
              <a:t>50 </a:t>
            </a:r>
            <a:r>
              <a:rPr lang="en-US" sz="1600" b="1" dirty="0">
                <a:solidFill>
                  <a:schemeClr val="bg1"/>
                </a:solidFill>
                <a:latin typeface="Arial" panose="020B0604020202020204" pitchFamily="34" charset="0"/>
                <a:cs typeface="Arial" panose="020B0604020202020204" pitchFamily="34" charset="0"/>
              </a:rPr>
              <a:t>participating </a:t>
            </a:r>
            <a:r>
              <a:rPr lang="en-US" sz="1600" b="1" dirty="0" smtClean="0">
                <a:solidFill>
                  <a:schemeClr val="bg1"/>
                </a:solidFill>
                <a:latin typeface="Arial" panose="020B0604020202020204" pitchFamily="34" charset="0"/>
                <a:cs typeface="Arial" panose="020B0604020202020204" pitchFamily="34" charset="0"/>
              </a:rPr>
              <a:t>countries (including </a:t>
            </a:r>
            <a:r>
              <a:rPr lang="en-US" sz="1600" b="1" dirty="0">
                <a:solidFill>
                  <a:schemeClr val="bg1"/>
                </a:solidFill>
                <a:latin typeface="Arial" panose="020B0604020202020204" pitchFamily="34" charset="0"/>
                <a:cs typeface="Arial" panose="020B0604020202020204" pitchFamily="34" charset="0"/>
              </a:rPr>
              <a:t>Algeria &amp; Seychelles)</a:t>
            </a:r>
            <a:r>
              <a:rPr lang="fr-FR" sz="1600" b="1" dirty="0">
                <a:solidFill>
                  <a:schemeClr val="bg1"/>
                </a:solidFill>
                <a:latin typeface="Arial" panose="020B0604020202020204" pitchFamily="34" charset="0"/>
                <a:cs typeface="Arial" panose="020B0604020202020204" pitchFamily="34" charset="0"/>
              </a:rPr>
              <a:t/>
            </a:r>
            <a:br>
              <a:rPr lang="fr-FR" sz="1600" b="1" dirty="0">
                <a:solidFill>
                  <a:schemeClr val="bg1"/>
                </a:solidFill>
                <a:latin typeface="Arial" panose="020B0604020202020204" pitchFamily="34" charset="0"/>
                <a:cs typeface="Arial" panose="020B0604020202020204" pitchFamily="34" charset="0"/>
              </a:rPr>
            </a:br>
            <a:r>
              <a:rPr lang="en-US" sz="2800" b="0" dirty="0" smtClean="0">
                <a:solidFill>
                  <a:schemeClr val="bg1"/>
                </a:solidFill>
                <a:latin typeface="Arial" panose="020B0604020202020204" pitchFamily="34" charset="0"/>
                <a:cs typeface="Arial" panose="020B0604020202020204" pitchFamily="34" charset="0"/>
              </a:rPr>
              <a:t/>
            </a:r>
            <a:br>
              <a:rPr lang="en-US" sz="2800" b="0" dirty="0" smtClean="0">
                <a:solidFill>
                  <a:schemeClr val="bg1"/>
                </a:solidFill>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
            </a:r>
            <a:br>
              <a:rPr lang="en-US" sz="2800" b="0" dirty="0">
                <a:latin typeface="Arial" panose="020B0604020202020204" pitchFamily="34" charset="0"/>
                <a:cs typeface="Arial" panose="020B0604020202020204" pitchFamily="34" charset="0"/>
              </a:rPr>
            </a:br>
            <a:endParaRPr lang="en-US" sz="1800" b="0" dirty="0" smtClean="0">
              <a:solidFill>
                <a:schemeClr val="tx1"/>
              </a:solidFill>
              <a:latin typeface="Arial" panose="020B0604020202020204" pitchFamily="34" charset="0"/>
              <a:cs typeface="Arial" panose="020B0604020202020204" pitchFamily="34" charset="0"/>
            </a:endParaRPr>
          </a:p>
        </p:txBody>
      </p:sp>
      <p:pic>
        <p:nvPicPr>
          <p:cNvPr id="6" name="Picture 7" descr="African Development Bank Group Logo"/>
          <p:cNvPicPr>
            <a:picLocks noChangeAspect="1" noChangeArrowheads="1"/>
          </p:cNvPicPr>
          <p:nvPr/>
        </p:nvPicPr>
        <p:blipFill>
          <a:blip r:embed="rId2"/>
          <a:srcRect/>
          <a:stretch>
            <a:fillRect/>
          </a:stretch>
        </p:blipFill>
        <p:spPr bwMode="auto">
          <a:xfrm>
            <a:off x="7543800" y="6165057"/>
            <a:ext cx="1494692" cy="360362"/>
          </a:xfrm>
          <a:prstGeom prst="rect">
            <a:avLst/>
          </a:prstGeom>
          <a:noFill/>
          <a:ln w="9525">
            <a:noFill/>
            <a:miter lim="800000"/>
            <a:headEnd/>
            <a:tailEnd/>
          </a:ln>
        </p:spPr>
      </p:pic>
      <p:grpSp>
        <p:nvGrpSpPr>
          <p:cNvPr id="20" name="Group 19"/>
          <p:cNvGrpSpPr/>
          <p:nvPr/>
        </p:nvGrpSpPr>
        <p:grpSpPr>
          <a:xfrm>
            <a:off x="1989577" y="1143000"/>
            <a:ext cx="5486400" cy="4800600"/>
            <a:chOff x="4724400" y="1600200"/>
            <a:chExt cx="4267200" cy="3962400"/>
          </a:xfrm>
        </p:grpSpPr>
        <p:graphicFrame>
          <p:nvGraphicFramePr>
            <p:cNvPr id="21" name="Graphique 2"/>
            <p:cNvGraphicFramePr>
              <a:graphicFrameLocks/>
            </p:cNvGraphicFramePr>
            <p:nvPr>
              <p:extLst>
                <p:ext uri="{D42A27DB-BD31-4B8C-83A1-F6EECF244321}">
                  <p14:modId xmlns:p14="http://schemas.microsoft.com/office/powerpoint/2010/main" val="19860017"/>
                </p:ext>
              </p:extLst>
            </p:nvPr>
          </p:nvGraphicFramePr>
          <p:xfrm>
            <a:off x="4724400" y="1676400"/>
            <a:ext cx="4267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a:off x="6553200" y="1600200"/>
              <a:ext cx="741165"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2011</a:t>
              </a:r>
              <a:endParaRPr lang="en-GB"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2044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bwMode="auto">
          <a:xfrm>
            <a:off x="0" y="0"/>
            <a:ext cx="9144000" cy="682656"/>
          </a:xfrm>
          <a:solidFill>
            <a:srgbClr val="008E40"/>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2800" b="1" dirty="0" smtClean="0">
                <a:solidFill>
                  <a:schemeClr val="bg1"/>
                </a:solidFill>
                <a:latin typeface="Arial" panose="020B0604020202020204" pitchFamily="34" charset="0"/>
                <a:cs typeface="Arial" panose="020B0604020202020204" pitchFamily="34" charset="0"/>
              </a:rPr>
              <a:t>Real GDP Country Shares ( Africa = 100%)  3/18</a:t>
            </a:r>
            <a:r>
              <a:rPr lang="en-US" sz="2800" b="1" dirty="0">
                <a:solidFill>
                  <a:schemeClr val="bg1"/>
                </a:solidFill>
                <a:latin typeface="Arial" panose="020B0604020202020204" pitchFamily="34" charset="0"/>
                <a:cs typeface="Arial" panose="020B0604020202020204" pitchFamily="34" charset="0"/>
              </a:rPr>
              <a:t/>
            </a:r>
            <a:br>
              <a:rPr lang="en-US" sz="28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With 48 participating Countries (excluding Algeria &amp; Seychelles)</a:t>
            </a:r>
            <a:br>
              <a:rPr lang="en-US" sz="1600" b="1" dirty="0">
                <a:solidFill>
                  <a:schemeClr val="bg1"/>
                </a:solidFill>
                <a:latin typeface="Arial" panose="020B0604020202020204" pitchFamily="34" charset="0"/>
                <a:cs typeface="Arial" panose="020B0604020202020204" pitchFamily="34" charset="0"/>
              </a:rPr>
            </a:br>
            <a:r>
              <a:rPr lang="en-US" sz="1600" b="1" dirty="0" smtClean="0">
                <a:solidFill>
                  <a:schemeClr val="bg1"/>
                </a:solidFill>
                <a:latin typeface="Arial" panose="020B0604020202020204" pitchFamily="34" charset="0"/>
                <a:cs typeface="Arial" panose="020B0604020202020204" pitchFamily="34" charset="0"/>
              </a:rPr>
              <a:t/>
            </a:r>
            <a:br>
              <a:rPr lang="en-US" sz="1600" b="1" dirty="0" smtClean="0">
                <a:solidFill>
                  <a:schemeClr val="bg1"/>
                </a:solidFill>
                <a:latin typeface="Arial" panose="020B0604020202020204" pitchFamily="34" charset="0"/>
                <a:cs typeface="Arial" panose="020B0604020202020204" pitchFamily="34" charset="0"/>
              </a:rPr>
            </a:br>
            <a:endParaRPr lang="en-US" sz="1600" b="1" dirty="0" smtClean="0">
              <a:solidFill>
                <a:schemeClr val="bg1"/>
              </a:solidFill>
              <a:latin typeface="Arial" panose="020B0604020202020204" pitchFamily="34" charset="0"/>
              <a:cs typeface="Arial" panose="020B0604020202020204" pitchFamily="34" charset="0"/>
            </a:endParaRPr>
          </a:p>
        </p:txBody>
      </p:sp>
      <p:graphicFrame>
        <p:nvGraphicFramePr>
          <p:cNvPr id="12" name="Graphique 1"/>
          <p:cNvGraphicFramePr>
            <a:graphicFrameLocks/>
          </p:cNvGraphicFramePr>
          <p:nvPr>
            <p:extLst>
              <p:ext uri="{D42A27DB-BD31-4B8C-83A1-F6EECF244321}">
                <p14:modId xmlns:p14="http://schemas.microsoft.com/office/powerpoint/2010/main" val="3609961032"/>
              </p:ext>
            </p:extLst>
          </p:nvPr>
        </p:nvGraphicFramePr>
        <p:xfrm>
          <a:off x="152400" y="1447800"/>
          <a:ext cx="4900246"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2"/>
          <p:cNvGraphicFramePr>
            <a:graphicFrameLocks/>
          </p:cNvGraphicFramePr>
          <p:nvPr>
            <p:extLst>
              <p:ext uri="{D42A27DB-BD31-4B8C-83A1-F6EECF244321}">
                <p14:modId xmlns:p14="http://schemas.microsoft.com/office/powerpoint/2010/main" val="2885070563"/>
              </p:ext>
            </p:extLst>
          </p:nvPr>
        </p:nvGraphicFramePr>
        <p:xfrm>
          <a:off x="4572000" y="1447800"/>
          <a:ext cx="4167554"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7" descr="African Development Bank Group Logo"/>
          <p:cNvPicPr>
            <a:picLocks noChangeAspect="1" noChangeArrowheads="1"/>
          </p:cNvPicPr>
          <p:nvPr/>
        </p:nvPicPr>
        <p:blipFill>
          <a:blip r:embed="rId4"/>
          <a:srcRect/>
          <a:stretch>
            <a:fillRect/>
          </a:stretch>
        </p:blipFill>
        <p:spPr bwMode="auto">
          <a:xfrm>
            <a:off x="7543800" y="6165057"/>
            <a:ext cx="1494692" cy="360362"/>
          </a:xfrm>
          <a:prstGeom prst="rect">
            <a:avLst/>
          </a:prstGeom>
          <a:noFill/>
          <a:ln w="9525">
            <a:noFill/>
            <a:miter lim="800000"/>
            <a:headEnd/>
            <a:tailEnd/>
          </a:ln>
        </p:spPr>
      </p:pic>
      <p:sp>
        <p:nvSpPr>
          <p:cNvPr id="7" name="TextBox 6"/>
          <p:cNvSpPr txBox="1"/>
          <p:nvPr/>
        </p:nvSpPr>
        <p:spPr>
          <a:xfrm>
            <a:off x="3886200" y="1905000"/>
            <a:ext cx="1447800" cy="769441"/>
          </a:xfrm>
          <a:prstGeom prst="rect">
            <a:avLst/>
          </a:prstGeom>
          <a:noFill/>
        </p:spPr>
        <p:txBody>
          <a:bodyPr wrap="square" rtlCol="0">
            <a:spAutoFit/>
          </a:bodyPr>
          <a:lstStyle/>
          <a:p>
            <a:r>
              <a:rPr lang="en-US" sz="4400" dirty="0" smtClean="0"/>
              <a:t>20</a:t>
            </a:r>
            <a:endParaRPr lang="en-ZA" sz="4400" dirty="0"/>
          </a:p>
        </p:txBody>
      </p:sp>
      <p:sp>
        <p:nvSpPr>
          <p:cNvPr id="8" name="TextBox 7"/>
          <p:cNvSpPr txBox="1"/>
          <p:nvPr/>
        </p:nvSpPr>
        <p:spPr>
          <a:xfrm>
            <a:off x="4495800" y="1905000"/>
            <a:ext cx="2286000" cy="769441"/>
          </a:xfrm>
          <a:prstGeom prst="rect">
            <a:avLst/>
          </a:prstGeom>
          <a:noFill/>
        </p:spPr>
        <p:txBody>
          <a:bodyPr wrap="square" rtlCol="0">
            <a:spAutoFit/>
          </a:bodyPr>
          <a:lstStyle/>
          <a:p>
            <a:r>
              <a:rPr lang="en-US" sz="4400" dirty="0" smtClean="0"/>
              <a:t>05</a:t>
            </a:r>
            <a:endParaRPr lang="en-ZA" sz="4400" dirty="0"/>
          </a:p>
        </p:txBody>
      </p:sp>
      <p:sp>
        <p:nvSpPr>
          <p:cNvPr id="9" name="TextBox 8"/>
          <p:cNvSpPr txBox="1"/>
          <p:nvPr/>
        </p:nvSpPr>
        <p:spPr>
          <a:xfrm>
            <a:off x="4495800" y="838200"/>
            <a:ext cx="2286000" cy="769441"/>
          </a:xfrm>
          <a:prstGeom prst="rect">
            <a:avLst/>
          </a:prstGeom>
          <a:noFill/>
        </p:spPr>
        <p:txBody>
          <a:bodyPr wrap="square" rtlCol="0">
            <a:spAutoFit/>
          </a:bodyPr>
          <a:lstStyle/>
          <a:p>
            <a:r>
              <a:rPr lang="en-US" sz="4400" dirty="0" smtClean="0"/>
              <a:t>06</a:t>
            </a:r>
            <a:endParaRPr lang="en-ZA" sz="4400" dirty="0"/>
          </a:p>
        </p:txBody>
      </p:sp>
      <p:sp>
        <p:nvSpPr>
          <p:cNvPr id="10" name="TextBox 9"/>
          <p:cNvSpPr txBox="1"/>
          <p:nvPr/>
        </p:nvSpPr>
        <p:spPr>
          <a:xfrm>
            <a:off x="4495800" y="838200"/>
            <a:ext cx="2286000" cy="769441"/>
          </a:xfrm>
          <a:prstGeom prst="rect">
            <a:avLst/>
          </a:prstGeom>
          <a:noFill/>
        </p:spPr>
        <p:txBody>
          <a:bodyPr wrap="square" rtlCol="0">
            <a:spAutoFit/>
          </a:bodyPr>
          <a:lstStyle/>
          <a:p>
            <a:r>
              <a:rPr lang="en-US" sz="4400" dirty="0" smtClean="0"/>
              <a:t>07</a:t>
            </a:r>
            <a:endParaRPr lang="en-ZA" sz="4400" dirty="0"/>
          </a:p>
        </p:txBody>
      </p:sp>
      <p:sp>
        <p:nvSpPr>
          <p:cNvPr id="14" name="TextBox 13"/>
          <p:cNvSpPr txBox="1"/>
          <p:nvPr/>
        </p:nvSpPr>
        <p:spPr>
          <a:xfrm>
            <a:off x="4495800" y="838200"/>
            <a:ext cx="2286000" cy="769441"/>
          </a:xfrm>
          <a:prstGeom prst="rect">
            <a:avLst/>
          </a:prstGeom>
          <a:noFill/>
        </p:spPr>
        <p:txBody>
          <a:bodyPr wrap="square" rtlCol="0">
            <a:spAutoFit/>
          </a:bodyPr>
          <a:lstStyle/>
          <a:p>
            <a:r>
              <a:rPr lang="en-US" sz="4400" dirty="0" smtClean="0"/>
              <a:t>08</a:t>
            </a:r>
            <a:endParaRPr lang="en-ZA" sz="4400" dirty="0"/>
          </a:p>
        </p:txBody>
      </p:sp>
      <p:sp>
        <p:nvSpPr>
          <p:cNvPr id="15" name="TextBox 14"/>
          <p:cNvSpPr txBox="1"/>
          <p:nvPr/>
        </p:nvSpPr>
        <p:spPr>
          <a:xfrm>
            <a:off x="4495800" y="838200"/>
            <a:ext cx="2286000" cy="769441"/>
          </a:xfrm>
          <a:prstGeom prst="rect">
            <a:avLst/>
          </a:prstGeom>
          <a:noFill/>
        </p:spPr>
        <p:txBody>
          <a:bodyPr wrap="square" rtlCol="0">
            <a:spAutoFit/>
          </a:bodyPr>
          <a:lstStyle/>
          <a:p>
            <a:r>
              <a:rPr lang="en-US" sz="4400" dirty="0" smtClean="0"/>
              <a:t>09</a:t>
            </a:r>
            <a:endParaRPr lang="en-ZA" sz="4400" dirty="0"/>
          </a:p>
        </p:txBody>
      </p:sp>
      <p:sp>
        <p:nvSpPr>
          <p:cNvPr id="16" name="TextBox 15"/>
          <p:cNvSpPr txBox="1"/>
          <p:nvPr/>
        </p:nvSpPr>
        <p:spPr>
          <a:xfrm>
            <a:off x="4495800" y="838200"/>
            <a:ext cx="2286000" cy="769441"/>
          </a:xfrm>
          <a:prstGeom prst="rect">
            <a:avLst/>
          </a:prstGeom>
          <a:noFill/>
        </p:spPr>
        <p:txBody>
          <a:bodyPr wrap="square" rtlCol="0">
            <a:spAutoFit/>
          </a:bodyPr>
          <a:lstStyle/>
          <a:p>
            <a:r>
              <a:rPr lang="en-US" sz="4400" dirty="0" smtClean="0"/>
              <a:t>10</a:t>
            </a:r>
            <a:endParaRPr lang="en-ZA" sz="4400" dirty="0"/>
          </a:p>
        </p:txBody>
      </p:sp>
      <p:sp>
        <p:nvSpPr>
          <p:cNvPr id="17" name="TextBox 16"/>
          <p:cNvSpPr txBox="1"/>
          <p:nvPr/>
        </p:nvSpPr>
        <p:spPr>
          <a:xfrm>
            <a:off x="4495800" y="838200"/>
            <a:ext cx="2286000" cy="769441"/>
          </a:xfrm>
          <a:prstGeom prst="rect">
            <a:avLst/>
          </a:prstGeom>
          <a:noFill/>
        </p:spPr>
        <p:txBody>
          <a:bodyPr wrap="square" rtlCol="0">
            <a:spAutoFit/>
          </a:bodyPr>
          <a:lstStyle/>
          <a:p>
            <a:r>
              <a:rPr lang="en-US" sz="4400" dirty="0" smtClean="0"/>
              <a:t>11</a:t>
            </a:r>
            <a:endParaRPr lang="en-ZA" sz="4400" dirty="0"/>
          </a:p>
        </p:txBody>
      </p:sp>
      <p:pic>
        <p:nvPicPr>
          <p:cNvPr id="18" name="Picture 2"/>
          <p:cNvPicPr>
            <a:picLocks noChangeAspect="1" noChangeArrowheads="1"/>
          </p:cNvPicPr>
          <p:nvPr/>
        </p:nvPicPr>
        <p:blipFill>
          <a:blip r:embed="rId5"/>
          <a:srcRect/>
          <a:stretch>
            <a:fillRect/>
          </a:stretch>
        </p:blipFill>
        <p:spPr bwMode="auto">
          <a:xfrm>
            <a:off x="4191000" y="682655"/>
            <a:ext cx="2038350" cy="1295400"/>
          </a:xfrm>
          <a:prstGeom prst="rect">
            <a:avLst/>
          </a:prstGeom>
          <a:noFill/>
          <a:ln w="9525">
            <a:noFill/>
            <a:miter lim="800000"/>
            <a:headEnd/>
            <a:tailEnd/>
          </a:ln>
          <a:effectLst/>
        </p:spPr>
      </p:pic>
    </p:spTree>
    <p:extLst>
      <p:ext uri="{BB962C8B-B14F-4D97-AF65-F5344CB8AC3E}">
        <p14:creationId xmlns:p14="http://schemas.microsoft.com/office/powerpoint/2010/main" val="318465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300"/>
                                        <p:tgtEl>
                                          <p:spTgt spid="12">
                                            <p:graphicEl>
                                              <a:chart seriesIdx="-3" categoryIdx="-3" bldStep="gridLegend"/>
                                            </p:graphicEl>
                                          </p:spTgt>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fade">
                                      <p:cBhvr>
                                        <p:cTn id="11" dur="300"/>
                                        <p:tgtEl>
                                          <p:spTgt spid="12">
                                            <p:graphicEl>
                                              <a:chart seriesIdx="-4" categoryIdx="0" bldStep="category"/>
                                            </p:graphicEl>
                                          </p:spTgt>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fade">
                                      <p:cBhvr>
                                        <p:cTn id="15" dur="300"/>
                                        <p:tgtEl>
                                          <p:spTgt spid="12">
                                            <p:graphicEl>
                                              <a:chart seriesIdx="-4" categoryIdx="1" bldStep="category"/>
                                            </p:graphicEl>
                                          </p:spTgt>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fade">
                                      <p:cBhvr>
                                        <p:cTn id="19" dur="300"/>
                                        <p:tgtEl>
                                          <p:spTgt spid="12">
                                            <p:graphicEl>
                                              <a:chart seriesIdx="-4" categoryIdx="2" bldStep="category"/>
                                            </p:graphicEl>
                                          </p:spTgt>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fade">
                                      <p:cBhvr>
                                        <p:cTn id="23" dur="300"/>
                                        <p:tgtEl>
                                          <p:spTgt spid="12">
                                            <p:graphicEl>
                                              <a:chart seriesIdx="-4" categoryIdx="3" bldStep="category"/>
                                            </p:graphic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fade">
                                      <p:cBhvr>
                                        <p:cTn id="27" dur="300"/>
                                        <p:tgtEl>
                                          <p:spTgt spid="12">
                                            <p:graphicEl>
                                              <a:chart seriesIdx="-4" categoryIdx="4" bldStep="category"/>
                                            </p:graphicEl>
                                          </p:spTgt>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fade">
                                      <p:cBhvr>
                                        <p:cTn id="31" dur="300"/>
                                        <p:tgtEl>
                                          <p:spTgt spid="12">
                                            <p:graphicEl>
                                              <a:chart seriesIdx="-4" categoryIdx="5" bldStep="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xit" presetSubtype="0" fill="hold" grpId="0" nodeType="clickEffect">
                                  <p:stCondLst>
                                    <p:cond delay="0"/>
                                  </p:stCondLst>
                                  <p:childTnLst>
                                    <p:animEffect transition="out" filter="fade">
                                      <p:cBhvr>
                                        <p:cTn id="35" dur="1000"/>
                                        <p:tgtEl>
                                          <p:spTgt spid="8"/>
                                        </p:tgtEl>
                                      </p:cBhvr>
                                    </p:animEffect>
                                    <p:anim calcmode="lin" valueType="num">
                                      <p:cBhvr>
                                        <p:cTn id="36" dur="1000"/>
                                        <p:tgtEl>
                                          <p:spTgt spid="8"/>
                                        </p:tgtEl>
                                        <p:attrNameLst>
                                          <p:attrName>ppt_x</p:attrName>
                                        </p:attrNameLst>
                                      </p:cBhvr>
                                      <p:tavLst>
                                        <p:tav tm="0">
                                          <p:val>
                                            <p:strVal val="ppt_x"/>
                                          </p:val>
                                        </p:tav>
                                        <p:tav tm="100000">
                                          <p:val>
                                            <p:strVal val="ppt_x"/>
                                          </p:val>
                                        </p:tav>
                                      </p:tavLst>
                                    </p:anim>
                                    <p:anim calcmode="lin" valueType="num">
                                      <p:cBhvr>
                                        <p:cTn id="37" dur="100" decel="100000"/>
                                        <p:tgtEl>
                                          <p:spTgt spid="8"/>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8"/>
                                        </p:tgtEl>
                                        <p:attrNameLst>
                                          <p:attrName>ppt_y</p:attrName>
                                        </p:attrNameLst>
                                      </p:cBhvr>
                                      <p:tavLst>
                                        <p:tav tm="0">
                                          <p:val>
                                            <p:strVal val="ppt_y"/>
                                          </p:val>
                                        </p:tav>
                                        <p:tav tm="100000">
                                          <p:val>
                                            <p:strVal val="ppt_y+1"/>
                                          </p:val>
                                        </p:tav>
                                      </p:tavLst>
                                    </p:anim>
                                    <p:set>
                                      <p:cBhvr>
                                        <p:cTn id="39" dur="1" fill="hold">
                                          <p:stCondLst>
                                            <p:cond delay="999"/>
                                          </p:stCondLst>
                                        </p:cTn>
                                        <p:tgtEl>
                                          <p:spTgt spid="8"/>
                                        </p:tgtEl>
                                        <p:attrNameLst>
                                          <p:attrName>style.visibility</p:attrName>
                                        </p:attrNameLst>
                                      </p:cBhvr>
                                      <p:to>
                                        <p:strVal val="hidden"/>
                                      </p:to>
                                    </p:set>
                                  </p:childTnLst>
                                </p:cTn>
                              </p:par>
                              <p:par>
                                <p:cTn id="40" presetID="37" presetClass="exit" presetSubtype="0" fill="hold" grpId="0" nodeType="withEffect">
                                  <p:stCondLst>
                                    <p:cond delay="50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 decel="100000"/>
                                        <p:tgtEl>
                                          <p:spTgt spid="9"/>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9"/>
                                        </p:tgtEl>
                                        <p:attrNameLst>
                                          <p:attrName>ppt_y</p:attrName>
                                        </p:attrNameLst>
                                      </p:cBhvr>
                                      <p:tavLst>
                                        <p:tav tm="0">
                                          <p:val>
                                            <p:strVal val="ppt_y"/>
                                          </p:val>
                                        </p:tav>
                                        <p:tav tm="100000">
                                          <p:val>
                                            <p:strVal val="ppt_y+1"/>
                                          </p:val>
                                        </p:tav>
                                      </p:tavLst>
                                    </p:anim>
                                    <p:set>
                                      <p:cBhvr>
                                        <p:cTn id="45" dur="1" fill="hold">
                                          <p:stCondLst>
                                            <p:cond delay="999"/>
                                          </p:stCondLst>
                                        </p:cTn>
                                        <p:tgtEl>
                                          <p:spTgt spid="9"/>
                                        </p:tgtEl>
                                        <p:attrNameLst>
                                          <p:attrName>style.visibility</p:attrName>
                                        </p:attrNameLst>
                                      </p:cBhvr>
                                      <p:to>
                                        <p:strVal val="hidden"/>
                                      </p:to>
                                    </p:set>
                                  </p:childTnLst>
                                </p:cTn>
                              </p:par>
                              <p:par>
                                <p:cTn id="46" presetID="37" presetClass="exit" presetSubtype="0" fill="hold" grpId="0" nodeType="withEffect">
                                  <p:stCondLst>
                                    <p:cond delay="700"/>
                                  </p:stCondLst>
                                  <p:childTnLst>
                                    <p:animEffect transition="out" filter="fade">
                                      <p:cBhvr>
                                        <p:cTn id="47" dur="1000"/>
                                        <p:tgtEl>
                                          <p:spTgt spid="10"/>
                                        </p:tgtEl>
                                      </p:cBhvr>
                                    </p:animEffect>
                                    <p:anim calcmode="lin" valueType="num">
                                      <p:cBhvr>
                                        <p:cTn id="48" dur="1000"/>
                                        <p:tgtEl>
                                          <p:spTgt spid="10"/>
                                        </p:tgtEl>
                                        <p:attrNameLst>
                                          <p:attrName>ppt_x</p:attrName>
                                        </p:attrNameLst>
                                      </p:cBhvr>
                                      <p:tavLst>
                                        <p:tav tm="0">
                                          <p:val>
                                            <p:strVal val="ppt_x"/>
                                          </p:val>
                                        </p:tav>
                                        <p:tav tm="100000">
                                          <p:val>
                                            <p:strVal val="ppt_x"/>
                                          </p:val>
                                        </p:tav>
                                      </p:tavLst>
                                    </p:anim>
                                    <p:anim calcmode="lin" valueType="num">
                                      <p:cBhvr>
                                        <p:cTn id="49" dur="100" decel="100000"/>
                                        <p:tgtEl>
                                          <p:spTgt spid="10"/>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10"/>
                                        </p:tgtEl>
                                        <p:attrNameLst>
                                          <p:attrName>ppt_y</p:attrName>
                                        </p:attrNameLst>
                                      </p:cBhvr>
                                      <p:tavLst>
                                        <p:tav tm="0">
                                          <p:val>
                                            <p:strVal val="ppt_y"/>
                                          </p:val>
                                        </p:tav>
                                        <p:tav tm="100000">
                                          <p:val>
                                            <p:strVal val="ppt_y+1"/>
                                          </p:val>
                                        </p:tav>
                                      </p:tavLst>
                                    </p:anim>
                                    <p:set>
                                      <p:cBhvr>
                                        <p:cTn id="51" dur="1" fill="hold">
                                          <p:stCondLst>
                                            <p:cond delay="999"/>
                                          </p:stCondLst>
                                        </p:cTn>
                                        <p:tgtEl>
                                          <p:spTgt spid="10"/>
                                        </p:tgtEl>
                                        <p:attrNameLst>
                                          <p:attrName>style.visibility</p:attrName>
                                        </p:attrNameLst>
                                      </p:cBhvr>
                                      <p:to>
                                        <p:strVal val="hidden"/>
                                      </p:to>
                                    </p:set>
                                  </p:childTnLst>
                                </p:cTn>
                              </p:par>
                              <p:par>
                                <p:cTn id="52" presetID="37" presetClass="exit" presetSubtype="0" fill="hold" grpId="0" nodeType="withEffect">
                                  <p:stCondLst>
                                    <p:cond delay="900"/>
                                  </p:stCondLst>
                                  <p:childTnLst>
                                    <p:animEffect transition="out" filter="fade">
                                      <p:cBhvr>
                                        <p:cTn id="53" dur="1000"/>
                                        <p:tgtEl>
                                          <p:spTgt spid="14"/>
                                        </p:tgtEl>
                                      </p:cBhvr>
                                    </p:animEffect>
                                    <p:anim calcmode="lin" valueType="num">
                                      <p:cBhvr>
                                        <p:cTn id="54" dur="1000"/>
                                        <p:tgtEl>
                                          <p:spTgt spid="14"/>
                                        </p:tgtEl>
                                        <p:attrNameLst>
                                          <p:attrName>ppt_x</p:attrName>
                                        </p:attrNameLst>
                                      </p:cBhvr>
                                      <p:tavLst>
                                        <p:tav tm="0">
                                          <p:val>
                                            <p:strVal val="ppt_x"/>
                                          </p:val>
                                        </p:tav>
                                        <p:tav tm="100000">
                                          <p:val>
                                            <p:strVal val="ppt_x"/>
                                          </p:val>
                                        </p:tav>
                                      </p:tavLst>
                                    </p:anim>
                                    <p:anim calcmode="lin" valueType="num">
                                      <p:cBhvr>
                                        <p:cTn id="55" dur="100" decel="100000"/>
                                        <p:tgtEl>
                                          <p:spTgt spid="14"/>
                                        </p:tgtEl>
                                        <p:attrNameLst>
                                          <p:attrName>ppt_y</p:attrName>
                                        </p:attrNameLst>
                                      </p:cBhvr>
                                      <p:tavLst>
                                        <p:tav tm="0">
                                          <p:val>
                                            <p:strVal val="ppt_y"/>
                                          </p:val>
                                        </p:tav>
                                        <p:tav tm="100000">
                                          <p:val>
                                            <p:strVal val="ppt_y-.03"/>
                                          </p:val>
                                        </p:tav>
                                      </p:tavLst>
                                    </p:anim>
                                    <p:anim calcmode="lin" valueType="num">
                                      <p:cBhvr>
                                        <p:cTn id="56" dur="900" accel="100000">
                                          <p:stCondLst>
                                            <p:cond delay="100"/>
                                          </p:stCondLst>
                                        </p:cTn>
                                        <p:tgtEl>
                                          <p:spTgt spid="14"/>
                                        </p:tgtEl>
                                        <p:attrNameLst>
                                          <p:attrName>ppt_y</p:attrName>
                                        </p:attrNameLst>
                                      </p:cBhvr>
                                      <p:tavLst>
                                        <p:tav tm="0">
                                          <p:val>
                                            <p:strVal val="ppt_y"/>
                                          </p:val>
                                        </p:tav>
                                        <p:tav tm="100000">
                                          <p:val>
                                            <p:strVal val="ppt_y+1"/>
                                          </p:val>
                                        </p:tav>
                                      </p:tavLst>
                                    </p:anim>
                                    <p:set>
                                      <p:cBhvr>
                                        <p:cTn id="57" dur="1" fill="hold">
                                          <p:stCondLst>
                                            <p:cond delay="999"/>
                                          </p:stCondLst>
                                        </p:cTn>
                                        <p:tgtEl>
                                          <p:spTgt spid="14"/>
                                        </p:tgtEl>
                                        <p:attrNameLst>
                                          <p:attrName>style.visibility</p:attrName>
                                        </p:attrNameLst>
                                      </p:cBhvr>
                                      <p:to>
                                        <p:strVal val="hidden"/>
                                      </p:to>
                                    </p:set>
                                  </p:childTnLst>
                                </p:cTn>
                              </p:par>
                              <p:par>
                                <p:cTn id="58" presetID="37" presetClass="exit" presetSubtype="0" fill="hold" grpId="0" nodeType="withEffect">
                                  <p:stCondLst>
                                    <p:cond delay="1100"/>
                                  </p:stCondLst>
                                  <p:childTnLst>
                                    <p:animEffect transition="out" filter="fade">
                                      <p:cBhvr>
                                        <p:cTn id="59" dur="1000"/>
                                        <p:tgtEl>
                                          <p:spTgt spid="15"/>
                                        </p:tgtEl>
                                      </p:cBhvr>
                                    </p:animEffect>
                                    <p:anim calcmode="lin" valueType="num">
                                      <p:cBhvr>
                                        <p:cTn id="60" dur="1000"/>
                                        <p:tgtEl>
                                          <p:spTgt spid="15"/>
                                        </p:tgtEl>
                                        <p:attrNameLst>
                                          <p:attrName>ppt_x</p:attrName>
                                        </p:attrNameLst>
                                      </p:cBhvr>
                                      <p:tavLst>
                                        <p:tav tm="0">
                                          <p:val>
                                            <p:strVal val="ppt_x"/>
                                          </p:val>
                                        </p:tav>
                                        <p:tav tm="100000">
                                          <p:val>
                                            <p:strVal val="ppt_x"/>
                                          </p:val>
                                        </p:tav>
                                      </p:tavLst>
                                    </p:anim>
                                    <p:anim calcmode="lin" valueType="num">
                                      <p:cBhvr>
                                        <p:cTn id="61" dur="100" decel="100000"/>
                                        <p:tgtEl>
                                          <p:spTgt spid="15"/>
                                        </p:tgtEl>
                                        <p:attrNameLst>
                                          <p:attrName>ppt_y</p:attrName>
                                        </p:attrNameLst>
                                      </p:cBhvr>
                                      <p:tavLst>
                                        <p:tav tm="0">
                                          <p:val>
                                            <p:strVal val="ppt_y"/>
                                          </p:val>
                                        </p:tav>
                                        <p:tav tm="100000">
                                          <p:val>
                                            <p:strVal val="ppt_y-.03"/>
                                          </p:val>
                                        </p:tav>
                                      </p:tavLst>
                                    </p:anim>
                                    <p:anim calcmode="lin" valueType="num">
                                      <p:cBhvr>
                                        <p:cTn id="62" dur="900" accel="100000">
                                          <p:stCondLst>
                                            <p:cond delay="100"/>
                                          </p:stCondLst>
                                        </p:cTn>
                                        <p:tgtEl>
                                          <p:spTgt spid="15"/>
                                        </p:tgtEl>
                                        <p:attrNameLst>
                                          <p:attrName>ppt_y</p:attrName>
                                        </p:attrNameLst>
                                      </p:cBhvr>
                                      <p:tavLst>
                                        <p:tav tm="0">
                                          <p:val>
                                            <p:strVal val="ppt_y"/>
                                          </p:val>
                                        </p:tav>
                                        <p:tav tm="100000">
                                          <p:val>
                                            <p:strVal val="ppt_y+1"/>
                                          </p:val>
                                        </p:tav>
                                      </p:tavLst>
                                    </p:anim>
                                    <p:set>
                                      <p:cBhvr>
                                        <p:cTn id="63" dur="1" fill="hold">
                                          <p:stCondLst>
                                            <p:cond delay="999"/>
                                          </p:stCondLst>
                                        </p:cTn>
                                        <p:tgtEl>
                                          <p:spTgt spid="15"/>
                                        </p:tgtEl>
                                        <p:attrNameLst>
                                          <p:attrName>style.visibility</p:attrName>
                                        </p:attrNameLst>
                                      </p:cBhvr>
                                      <p:to>
                                        <p:strVal val="hidden"/>
                                      </p:to>
                                    </p:set>
                                  </p:childTnLst>
                                </p:cTn>
                              </p:par>
                              <p:par>
                                <p:cTn id="64" presetID="37" presetClass="exit" presetSubtype="0" fill="hold" grpId="0" nodeType="withEffect">
                                  <p:stCondLst>
                                    <p:cond delay="1300"/>
                                  </p:stCondLst>
                                  <p:childTnLst>
                                    <p:animEffect transition="out" filter="fade">
                                      <p:cBhvr>
                                        <p:cTn id="65" dur="2000"/>
                                        <p:tgtEl>
                                          <p:spTgt spid="16"/>
                                        </p:tgtEl>
                                      </p:cBhvr>
                                    </p:animEffect>
                                    <p:anim calcmode="lin" valueType="num">
                                      <p:cBhvr>
                                        <p:cTn id="66" dur="2000"/>
                                        <p:tgtEl>
                                          <p:spTgt spid="16"/>
                                        </p:tgtEl>
                                        <p:attrNameLst>
                                          <p:attrName>ppt_x</p:attrName>
                                        </p:attrNameLst>
                                      </p:cBhvr>
                                      <p:tavLst>
                                        <p:tav tm="0">
                                          <p:val>
                                            <p:strVal val="ppt_x"/>
                                          </p:val>
                                        </p:tav>
                                        <p:tav tm="100000">
                                          <p:val>
                                            <p:strVal val="ppt_x"/>
                                          </p:val>
                                        </p:tav>
                                      </p:tavLst>
                                    </p:anim>
                                    <p:anim calcmode="lin" valueType="num">
                                      <p:cBhvr>
                                        <p:cTn id="67" dur="200" decel="100000"/>
                                        <p:tgtEl>
                                          <p:spTgt spid="16"/>
                                        </p:tgtEl>
                                        <p:attrNameLst>
                                          <p:attrName>ppt_y</p:attrName>
                                        </p:attrNameLst>
                                      </p:cBhvr>
                                      <p:tavLst>
                                        <p:tav tm="0">
                                          <p:val>
                                            <p:strVal val="ppt_y"/>
                                          </p:val>
                                        </p:tav>
                                        <p:tav tm="100000">
                                          <p:val>
                                            <p:strVal val="ppt_y-.03"/>
                                          </p:val>
                                        </p:tav>
                                      </p:tavLst>
                                    </p:anim>
                                    <p:anim calcmode="lin" valueType="num">
                                      <p:cBhvr>
                                        <p:cTn id="68" dur="1800" accel="100000">
                                          <p:stCondLst>
                                            <p:cond delay="200"/>
                                          </p:stCondLst>
                                        </p:cTn>
                                        <p:tgtEl>
                                          <p:spTgt spid="16"/>
                                        </p:tgtEl>
                                        <p:attrNameLst>
                                          <p:attrName>ppt_y</p:attrName>
                                        </p:attrNameLst>
                                      </p:cBhvr>
                                      <p:tavLst>
                                        <p:tav tm="0">
                                          <p:val>
                                            <p:strVal val="ppt_y"/>
                                          </p:val>
                                        </p:tav>
                                        <p:tav tm="100000">
                                          <p:val>
                                            <p:strVal val="ppt_y+1"/>
                                          </p:val>
                                        </p:tav>
                                      </p:tavLst>
                                    </p:anim>
                                    <p:set>
                                      <p:cBhvr>
                                        <p:cTn id="69" dur="1" fill="hold">
                                          <p:stCondLst>
                                            <p:cond delay="1999"/>
                                          </p:stCondLst>
                                        </p:cTn>
                                        <p:tgtEl>
                                          <p:spTgt spid="16"/>
                                        </p:tgtEl>
                                        <p:attrNameLst>
                                          <p:attrName>style.visibility</p:attrName>
                                        </p:attrNameLst>
                                      </p:cBhvr>
                                      <p:to>
                                        <p:strVal val="hidden"/>
                                      </p:to>
                                    </p:set>
                                  </p:childTnLst>
                                </p:cTn>
                              </p:par>
                              <p:par>
                                <p:cTn id="70" presetID="42" presetClass="path" presetSubtype="0" accel="50000" decel="50000" fill="hold" grpId="0" nodeType="withEffect">
                                  <p:stCondLst>
                                    <p:cond delay="1700"/>
                                  </p:stCondLst>
                                  <p:childTnLst>
                                    <p:animMotion origin="layout" path="M 3.33333E-6 -4.14431E-6 L 3.33333E-6 0.15542 " pathEditMode="relative" rAng="0" ptsTypes="AA">
                                      <p:cBhvr>
                                        <p:cTn id="71" dur="2000" fill="hold"/>
                                        <p:tgtEl>
                                          <p:spTgt spid="17"/>
                                        </p:tgtEl>
                                        <p:attrNameLst>
                                          <p:attrName>ppt_x</p:attrName>
                                          <p:attrName>ppt_y</p:attrName>
                                        </p:attrNameLst>
                                      </p:cBhvr>
                                      <p:rCtr x="0" y="78"/>
                                    </p:animMotion>
                                  </p:childTnLst>
                                </p:cTn>
                              </p:par>
                              <p:par>
                                <p:cTn id="72" presetID="10" presetClass="entr" presetSubtype="0" fill="hold" grpId="0" nodeType="withEffect">
                                  <p:stCondLst>
                                    <p:cond delay="3000"/>
                                  </p:stCondLst>
                                  <p:childTnLst>
                                    <p:set>
                                      <p:cBhvr>
                                        <p:cTn id="73"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4" dur="300"/>
                                        <p:tgtEl>
                                          <p:spTgt spid="13">
                                            <p:graphicEl>
                                              <a:chart seriesIdx="-3" categoryIdx="-3" bldStep="gridLegend"/>
                                            </p:graphicEl>
                                          </p:spTgt>
                                        </p:tgtEl>
                                      </p:cBhvr>
                                    </p:animEffect>
                                  </p:childTnLst>
                                </p:cTn>
                              </p:par>
                            </p:childTnLst>
                          </p:cTn>
                        </p:par>
                        <p:par>
                          <p:cTn id="75" fill="hold">
                            <p:stCondLst>
                              <p:cond delay="3700"/>
                            </p:stCondLst>
                            <p:childTnLst>
                              <p:par>
                                <p:cTn id="76" presetID="10" presetClass="entr" presetSubtype="0" fill="hold" grpId="0" nodeType="afterEffect">
                                  <p:stCondLst>
                                    <p:cond delay="0"/>
                                  </p:stCondLst>
                                  <p:childTnLst>
                                    <p:set>
                                      <p:cBhvr>
                                        <p:cTn id="77"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78" dur="300"/>
                                        <p:tgtEl>
                                          <p:spTgt spid="13">
                                            <p:graphicEl>
                                              <a:chart seriesIdx="-4" categoryIdx="0" bldStep="category"/>
                                            </p:graphicEl>
                                          </p:spTgt>
                                        </p:tgtEl>
                                      </p:cBhvr>
                                    </p:animEffect>
                                  </p:childTnLst>
                                </p:cTn>
                              </p:par>
                            </p:childTnLst>
                          </p:cTn>
                        </p:par>
                        <p:par>
                          <p:cTn id="79" fill="hold">
                            <p:stCondLst>
                              <p:cond delay="4000"/>
                            </p:stCondLst>
                            <p:childTnLst>
                              <p:par>
                                <p:cTn id="80" presetID="10" presetClass="entr" presetSubtype="0" fill="hold" grpId="0" nodeType="afterEffect">
                                  <p:stCondLst>
                                    <p:cond delay="0"/>
                                  </p:stCondLst>
                                  <p:childTnLst>
                                    <p:set>
                                      <p:cBhvr>
                                        <p:cTn id="81"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82" dur="300"/>
                                        <p:tgtEl>
                                          <p:spTgt spid="13">
                                            <p:graphicEl>
                                              <a:chart seriesIdx="-4" categoryIdx="1" bldStep="category"/>
                                            </p:graphicEl>
                                          </p:spTgt>
                                        </p:tgtEl>
                                      </p:cBhvr>
                                    </p:animEffect>
                                  </p:childTnLst>
                                </p:cTn>
                              </p:par>
                            </p:childTnLst>
                          </p:cTn>
                        </p:par>
                        <p:par>
                          <p:cTn id="83" fill="hold">
                            <p:stCondLst>
                              <p:cond delay="4300"/>
                            </p:stCondLst>
                            <p:childTnLst>
                              <p:par>
                                <p:cTn id="84" presetID="10" presetClass="entr" presetSubtype="0" fill="hold" grpId="0" nodeType="afterEffect">
                                  <p:stCondLst>
                                    <p:cond delay="0"/>
                                  </p:stCondLst>
                                  <p:childTnLst>
                                    <p:set>
                                      <p:cBhvr>
                                        <p:cTn id="85"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86" dur="300"/>
                                        <p:tgtEl>
                                          <p:spTgt spid="13">
                                            <p:graphicEl>
                                              <a:chart seriesIdx="-4" categoryIdx="2" bldStep="category"/>
                                            </p:graphicEl>
                                          </p:spTgt>
                                        </p:tgtEl>
                                      </p:cBhvr>
                                    </p:animEffect>
                                  </p:childTnLst>
                                </p:cTn>
                              </p:par>
                            </p:childTnLst>
                          </p:cTn>
                        </p:par>
                        <p:par>
                          <p:cTn id="87" fill="hold">
                            <p:stCondLst>
                              <p:cond delay="4600"/>
                            </p:stCondLst>
                            <p:childTnLst>
                              <p:par>
                                <p:cTn id="88" presetID="10" presetClass="entr" presetSubtype="0" fill="hold" grpId="0" nodeType="afterEffect">
                                  <p:stCondLst>
                                    <p:cond delay="0"/>
                                  </p:stCondLst>
                                  <p:childTnLst>
                                    <p:set>
                                      <p:cBhvr>
                                        <p:cTn id="89" dur="1" fill="hold">
                                          <p:stCondLst>
                                            <p:cond delay="0"/>
                                          </p:stCondLst>
                                        </p:cTn>
                                        <p:tgtEl>
                                          <p:spTgt spid="13">
                                            <p:graphicEl>
                                              <a:chart seriesIdx="-4" categoryIdx="3" bldStep="category"/>
                                            </p:graphicEl>
                                          </p:spTgt>
                                        </p:tgtEl>
                                        <p:attrNameLst>
                                          <p:attrName>style.visibility</p:attrName>
                                        </p:attrNameLst>
                                      </p:cBhvr>
                                      <p:to>
                                        <p:strVal val="visible"/>
                                      </p:to>
                                    </p:set>
                                    <p:animEffect transition="in" filter="fade">
                                      <p:cBhvr>
                                        <p:cTn id="90" dur="300"/>
                                        <p:tgtEl>
                                          <p:spTgt spid="13">
                                            <p:graphicEl>
                                              <a:chart seriesIdx="-4" categoryIdx="3" bldStep="category"/>
                                            </p:graphicEl>
                                          </p:spTgt>
                                        </p:tgtEl>
                                      </p:cBhvr>
                                    </p:animEffect>
                                  </p:childTnLst>
                                </p:cTn>
                              </p:par>
                            </p:childTnLst>
                          </p:cTn>
                        </p:par>
                        <p:par>
                          <p:cTn id="91" fill="hold">
                            <p:stCondLst>
                              <p:cond delay="4900"/>
                            </p:stCondLst>
                            <p:childTnLst>
                              <p:par>
                                <p:cTn id="92" presetID="10" presetClass="entr" presetSubtype="0" fill="hold" grpId="0" nodeType="afterEffect">
                                  <p:stCondLst>
                                    <p:cond delay="0"/>
                                  </p:stCondLst>
                                  <p:childTnLst>
                                    <p:set>
                                      <p:cBhvr>
                                        <p:cTn id="93" dur="1" fill="hold">
                                          <p:stCondLst>
                                            <p:cond delay="0"/>
                                          </p:stCondLst>
                                        </p:cTn>
                                        <p:tgtEl>
                                          <p:spTgt spid="13">
                                            <p:graphicEl>
                                              <a:chart seriesIdx="-4" categoryIdx="4" bldStep="category"/>
                                            </p:graphicEl>
                                          </p:spTgt>
                                        </p:tgtEl>
                                        <p:attrNameLst>
                                          <p:attrName>style.visibility</p:attrName>
                                        </p:attrNameLst>
                                      </p:cBhvr>
                                      <p:to>
                                        <p:strVal val="visible"/>
                                      </p:to>
                                    </p:set>
                                    <p:animEffect transition="in" filter="fade">
                                      <p:cBhvr>
                                        <p:cTn id="94" dur="300"/>
                                        <p:tgtEl>
                                          <p:spTgt spid="13">
                                            <p:graphicEl>
                                              <a:chart seriesIdx="-4" categoryIdx="4" bldStep="category"/>
                                            </p:graphicEl>
                                          </p:spTgt>
                                        </p:tgtEl>
                                      </p:cBhvr>
                                    </p:animEffect>
                                  </p:childTnLst>
                                </p:cTn>
                              </p:par>
                            </p:childTnLst>
                          </p:cTn>
                        </p:par>
                        <p:par>
                          <p:cTn id="95" fill="hold">
                            <p:stCondLst>
                              <p:cond delay="5200"/>
                            </p:stCondLst>
                            <p:childTnLst>
                              <p:par>
                                <p:cTn id="96" presetID="10" presetClass="entr" presetSubtype="0" fill="hold" grpId="0" nodeType="afterEffect">
                                  <p:stCondLst>
                                    <p:cond delay="0"/>
                                  </p:stCondLst>
                                  <p:childTnLst>
                                    <p:set>
                                      <p:cBhvr>
                                        <p:cTn id="97" dur="1" fill="hold">
                                          <p:stCondLst>
                                            <p:cond delay="0"/>
                                          </p:stCondLst>
                                        </p:cTn>
                                        <p:tgtEl>
                                          <p:spTgt spid="13">
                                            <p:graphicEl>
                                              <a:chart seriesIdx="-4" categoryIdx="5" bldStep="category"/>
                                            </p:graphicEl>
                                          </p:spTgt>
                                        </p:tgtEl>
                                        <p:attrNameLst>
                                          <p:attrName>style.visibility</p:attrName>
                                        </p:attrNameLst>
                                      </p:cBhvr>
                                      <p:to>
                                        <p:strVal val="visible"/>
                                      </p:to>
                                    </p:set>
                                    <p:animEffect transition="in" filter="fade">
                                      <p:cBhvr>
                                        <p:cTn id="98" dur="300"/>
                                        <p:tgtEl>
                                          <p:spTgt spid="13">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category"/>
        </p:bldSub>
      </p:bldGraphic>
      <p:bldGraphic spid="13" grpId="0">
        <p:bldSub>
          <a:bldChart bld="category"/>
        </p:bldSub>
      </p:bldGraphic>
      <p:bldP spid="8" grpId="0"/>
      <p:bldP spid="9" grpId="0"/>
      <p:bldP spid="10"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3"/>
          <p:cNvGraphicFramePr>
            <a:graphicFrameLocks/>
          </p:cNvGraphicFramePr>
          <p:nvPr>
            <p:extLst>
              <p:ext uri="{D42A27DB-BD31-4B8C-83A1-F6EECF244321}">
                <p14:modId xmlns:p14="http://schemas.microsoft.com/office/powerpoint/2010/main" val="1124112877"/>
              </p:ext>
            </p:extLst>
          </p:nvPr>
        </p:nvGraphicFramePr>
        <p:xfrm>
          <a:off x="1676400" y="1524000"/>
          <a:ext cx="5738446" cy="445417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7" descr="African Development Bank Group Logo"/>
          <p:cNvPicPr>
            <a:picLocks noChangeAspect="1" noChangeArrowheads="1"/>
          </p:cNvPicPr>
          <p:nvPr/>
        </p:nvPicPr>
        <p:blipFill>
          <a:blip r:embed="rId3"/>
          <a:srcRect/>
          <a:stretch>
            <a:fillRect/>
          </a:stretch>
        </p:blipFill>
        <p:spPr bwMode="auto">
          <a:xfrm>
            <a:off x="7543800" y="6165057"/>
            <a:ext cx="1494692" cy="360362"/>
          </a:xfrm>
          <a:prstGeom prst="rect">
            <a:avLst/>
          </a:prstGeom>
          <a:noFill/>
          <a:ln w="9525">
            <a:noFill/>
            <a:miter lim="800000"/>
            <a:headEnd/>
            <a:tailEnd/>
          </a:ln>
        </p:spPr>
      </p:pic>
      <p:sp>
        <p:nvSpPr>
          <p:cNvPr id="9" name="Titre 1"/>
          <p:cNvSpPr>
            <a:spLocks noGrp="1"/>
          </p:cNvSpPr>
          <p:nvPr>
            <p:ph type="title"/>
          </p:nvPr>
        </p:nvSpPr>
        <p:spPr bwMode="auto">
          <a:xfrm>
            <a:off x="0" y="14376"/>
            <a:ext cx="9144000" cy="685800"/>
          </a:xfrm>
          <a:solidFill>
            <a:srgbClr val="008E40"/>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2800" b="1" dirty="0" smtClean="0">
                <a:solidFill>
                  <a:schemeClr val="bg1"/>
                </a:solidFill>
                <a:latin typeface="Arial" panose="020B0604020202020204" pitchFamily="34" charset="0"/>
                <a:cs typeface="Arial" panose="020B0604020202020204" pitchFamily="34" charset="0"/>
              </a:rPr>
              <a:t>Real GDP Country Shares ( Africa = 100%)  4/18</a:t>
            </a:r>
            <a:r>
              <a:rPr lang="en-US" sz="2800" b="1" dirty="0">
                <a:solidFill>
                  <a:schemeClr val="bg1"/>
                </a:solidFill>
                <a:latin typeface="Arial" panose="020B0604020202020204" pitchFamily="34" charset="0"/>
                <a:cs typeface="Arial" panose="020B0604020202020204" pitchFamily="34" charset="0"/>
              </a:rPr>
              <a:t/>
            </a:r>
            <a:br>
              <a:rPr lang="en-US" sz="28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(With 50 participating Countries (including Algeria &amp; Seychelles)</a:t>
            </a:r>
            <a:br>
              <a:rPr lang="en-US" sz="1600" b="1" dirty="0">
                <a:solidFill>
                  <a:schemeClr val="bg1"/>
                </a:solidFill>
                <a:latin typeface="Arial" panose="020B0604020202020204" pitchFamily="34" charset="0"/>
                <a:cs typeface="Arial" panose="020B0604020202020204" pitchFamily="34" charset="0"/>
              </a:rPr>
            </a:br>
            <a:endParaRPr lang="en-US" sz="16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4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300"/>
                                        <p:tgtEl>
                                          <p:spTgt spid="10">
                                            <p:graphicEl>
                                              <a:chart seriesIdx="-3" categoryIdx="-3" bldStep="gridLegend"/>
                                            </p:graphicEl>
                                          </p:spTgt>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fade">
                                      <p:cBhvr>
                                        <p:cTn id="11" dur="300"/>
                                        <p:tgtEl>
                                          <p:spTgt spid="10">
                                            <p:graphicEl>
                                              <a:chart seriesIdx="-4" categoryIdx="0" bldStep="category"/>
                                            </p:graphicEl>
                                          </p:spTgt>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fade">
                                      <p:cBhvr>
                                        <p:cTn id="15" dur="300"/>
                                        <p:tgtEl>
                                          <p:spTgt spid="10">
                                            <p:graphicEl>
                                              <a:chart seriesIdx="-4" categoryIdx="1" bldStep="category"/>
                                            </p:graphicEl>
                                          </p:spTgt>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fade">
                                      <p:cBhvr>
                                        <p:cTn id="19" dur="300"/>
                                        <p:tgtEl>
                                          <p:spTgt spid="10">
                                            <p:graphicEl>
                                              <a:chart seriesIdx="-4" categoryIdx="2" bldStep="category"/>
                                            </p:graphicEl>
                                          </p:spTgt>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fade">
                                      <p:cBhvr>
                                        <p:cTn id="23" dur="300"/>
                                        <p:tgtEl>
                                          <p:spTgt spid="10">
                                            <p:graphicEl>
                                              <a:chart seriesIdx="-4" categoryIdx="3" bldStep="category"/>
                                            </p:graphicEl>
                                          </p:spTgt>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0">
                                            <p:graphicEl>
                                              <a:chart seriesIdx="-4" categoryIdx="4" bldStep="category"/>
                                            </p:graphicEl>
                                          </p:spTgt>
                                        </p:tgtEl>
                                        <p:attrNameLst>
                                          <p:attrName>style.visibility</p:attrName>
                                        </p:attrNameLst>
                                      </p:cBhvr>
                                      <p:to>
                                        <p:strVal val="visible"/>
                                      </p:to>
                                    </p:set>
                                    <p:animEffect transition="in" filter="fade">
                                      <p:cBhvr>
                                        <p:cTn id="27" dur="300"/>
                                        <p:tgtEl>
                                          <p:spTgt spid="10">
                                            <p:graphicEl>
                                              <a:chart seriesIdx="-4" categoryIdx="4" bldStep="category"/>
                                            </p:graphicEl>
                                          </p:spTgt>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10">
                                            <p:graphicEl>
                                              <a:chart seriesIdx="-4" categoryIdx="5" bldStep="category"/>
                                            </p:graphicEl>
                                          </p:spTgt>
                                        </p:tgtEl>
                                        <p:attrNameLst>
                                          <p:attrName>style.visibility</p:attrName>
                                        </p:attrNameLst>
                                      </p:cBhvr>
                                      <p:to>
                                        <p:strVal val="visible"/>
                                      </p:to>
                                    </p:set>
                                    <p:animEffect transition="in" filter="fade">
                                      <p:cBhvr>
                                        <p:cTn id="31" dur="300"/>
                                        <p:tgtEl>
                                          <p:spTgt spid="10">
                                            <p:graphicEl>
                                              <a:chart seriesIdx="-4" categoryIdx="5"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category"/>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1371600" y="381000"/>
            <a:ext cx="5715000" cy="5832054"/>
            <a:chOff x="1600200" y="228600"/>
            <a:chExt cx="5715000" cy="5832054"/>
          </a:xfrm>
        </p:grpSpPr>
        <p:pic>
          <p:nvPicPr>
            <p:cNvPr id="5122" name="Picture 2"/>
            <p:cNvPicPr>
              <a:picLocks noChangeAspect="1" noChangeArrowheads="1"/>
            </p:cNvPicPr>
            <p:nvPr/>
          </p:nvPicPr>
          <p:blipFill>
            <a:blip r:embed="rId2">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1600200" y="228600"/>
              <a:ext cx="5715000" cy="583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4876800"/>
              <a:ext cx="1447800" cy="646331"/>
            </a:xfrm>
            <a:prstGeom prst="rect">
              <a:avLst/>
            </a:prstGeom>
            <a:noFill/>
          </p:spPr>
          <p:txBody>
            <a:bodyPr wrap="square" rtlCol="0">
              <a:spAutoFit/>
            </a:bodyPr>
            <a:lstStyle/>
            <a:p>
              <a:pPr algn="ctr"/>
              <a:r>
                <a:rPr lang="en-US" dirty="0" smtClean="0">
                  <a:solidFill>
                    <a:prstClr val="white"/>
                  </a:solidFill>
                </a:rPr>
                <a:t>South Africa</a:t>
              </a:r>
            </a:p>
            <a:p>
              <a:pPr algn="ctr"/>
              <a:r>
                <a:rPr lang="en-US" dirty="0" smtClean="0">
                  <a:solidFill>
                    <a:prstClr val="white"/>
                  </a:solidFill>
                </a:rPr>
                <a:t>(2)</a:t>
              </a:r>
              <a:endParaRPr lang="en-GB" dirty="0">
                <a:solidFill>
                  <a:prstClr val="white"/>
                </a:solidFill>
              </a:endParaRPr>
            </a:p>
          </p:txBody>
        </p:sp>
        <p:sp>
          <p:nvSpPr>
            <p:cNvPr id="15" name="TextBox 14"/>
            <p:cNvSpPr txBox="1"/>
            <p:nvPr/>
          </p:nvSpPr>
          <p:spPr>
            <a:xfrm>
              <a:off x="4800600" y="1143000"/>
              <a:ext cx="762000" cy="646331"/>
            </a:xfrm>
            <a:prstGeom prst="rect">
              <a:avLst/>
            </a:prstGeom>
            <a:noFill/>
          </p:spPr>
          <p:txBody>
            <a:bodyPr wrap="square" rtlCol="0">
              <a:spAutoFit/>
            </a:bodyPr>
            <a:lstStyle/>
            <a:p>
              <a:pPr algn="ctr"/>
              <a:r>
                <a:rPr lang="en-US" b="1" dirty="0" smtClean="0">
                  <a:solidFill>
                    <a:srgbClr val="FFFF00"/>
                  </a:solidFill>
                </a:rPr>
                <a:t>Egypt</a:t>
              </a:r>
            </a:p>
            <a:p>
              <a:pPr algn="ctr"/>
              <a:r>
                <a:rPr lang="en-US" b="1" dirty="0" smtClean="0">
                  <a:solidFill>
                    <a:srgbClr val="FFFF00"/>
                  </a:solidFill>
                </a:rPr>
                <a:t>(1)</a:t>
              </a:r>
              <a:endParaRPr lang="en-GB" b="1" dirty="0">
                <a:solidFill>
                  <a:srgbClr val="FFFF00"/>
                </a:solidFill>
              </a:endParaRPr>
            </a:p>
          </p:txBody>
        </p:sp>
        <p:sp>
          <p:nvSpPr>
            <p:cNvPr id="17" name="TextBox 16"/>
            <p:cNvSpPr txBox="1"/>
            <p:nvPr/>
          </p:nvSpPr>
          <p:spPr>
            <a:xfrm>
              <a:off x="2590800" y="1143000"/>
              <a:ext cx="914400" cy="646331"/>
            </a:xfrm>
            <a:prstGeom prst="rect">
              <a:avLst/>
            </a:prstGeom>
            <a:noFill/>
          </p:spPr>
          <p:txBody>
            <a:bodyPr wrap="square" rtlCol="0">
              <a:spAutoFit/>
            </a:bodyPr>
            <a:lstStyle/>
            <a:p>
              <a:pPr algn="ctr"/>
              <a:r>
                <a:rPr lang="en-US" dirty="0" smtClean="0">
                  <a:solidFill>
                    <a:prstClr val="white"/>
                  </a:solidFill>
                </a:rPr>
                <a:t>Algeria</a:t>
              </a:r>
            </a:p>
            <a:p>
              <a:pPr algn="ctr"/>
              <a:r>
                <a:rPr lang="en-US" dirty="0" smtClean="0">
                  <a:solidFill>
                    <a:prstClr val="white"/>
                  </a:solidFill>
                </a:rPr>
                <a:t>(4)</a:t>
              </a:r>
              <a:endParaRPr lang="en-GB" dirty="0">
                <a:solidFill>
                  <a:prstClr val="white"/>
                </a:solidFill>
              </a:endParaRPr>
            </a:p>
          </p:txBody>
        </p:sp>
        <p:sp>
          <p:nvSpPr>
            <p:cNvPr id="19" name="TextBox 18"/>
            <p:cNvSpPr txBox="1"/>
            <p:nvPr/>
          </p:nvSpPr>
          <p:spPr>
            <a:xfrm>
              <a:off x="3200400" y="2286000"/>
              <a:ext cx="914400" cy="646331"/>
            </a:xfrm>
            <a:prstGeom prst="rect">
              <a:avLst/>
            </a:prstGeom>
            <a:noFill/>
          </p:spPr>
          <p:txBody>
            <a:bodyPr wrap="square" rtlCol="0">
              <a:spAutoFit/>
            </a:bodyPr>
            <a:lstStyle/>
            <a:p>
              <a:pPr algn="ctr"/>
              <a:r>
                <a:rPr lang="en-US" dirty="0" smtClean="0">
                  <a:solidFill>
                    <a:prstClr val="white"/>
                  </a:solidFill>
                </a:rPr>
                <a:t>Nigeria</a:t>
              </a:r>
            </a:p>
            <a:p>
              <a:pPr algn="ctr"/>
              <a:r>
                <a:rPr lang="en-US" dirty="0" smtClean="0">
                  <a:solidFill>
                    <a:prstClr val="white"/>
                  </a:solidFill>
                </a:rPr>
                <a:t>(3)</a:t>
              </a:r>
              <a:endParaRPr lang="en-GB" dirty="0">
                <a:solidFill>
                  <a:prstClr val="white"/>
                </a:solidFill>
              </a:endParaRPr>
            </a:p>
          </p:txBody>
        </p:sp>
      </p:grpSp>
      <p:pic>
        <p:nvPicPr>
          <p:cNvPr id="5123" name="Picture 3"/>
          <p:cNvPicPr>
            <a:picLocks noChangeAspect="1" noChangeArrowheads="1"/>
          </p:cNvPicPr>
          <p:nvPr/>
        </p:nvPicPr>
        <p:blipFill>
          <a:blip r:embed="rId3">
            <a:clrChange>
              <a:clrFrom>
                <a:srgbClr val="E1E1E1"/>
              </a:clrFrom>
              <a:clrTo>
                <a:srgbClr val="E1E1E1">
                  <a:alpha val="0"/>
                </a:srgbClr>
              </a:clrTo>
            </a:clrChange>
            <a:extLst>
              <a:ext uri="{28A0092B-C50C-407E-A947-70E740481C1C}">
                <a14:useLocalDpi xmlns:a14="http://schemas.microsoft.com/office/drawing/2010/main" val="0"/>
              </a:ext>
            </a:extLst>
          </a:blip>
          <a:srcRect/>
          <a:stretch>
            <a:fillRect/>
          </a:stretch>
        </p:blipFill>
        <p:spPr bwMode="auto">
          <a:xfrm>
            <a:off x="6172200" y="762000"/>
            <a:ext cx="2535778" cy="1706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38200" y="3733800"/>
            <a:ext cx="2286000" cy="2308324"/>
          </a:xfrm>
          <a:prstGeom prst="rect">
            <a:avLst/>
          </a:prstGeom>
          <a:noFill/>
        </p:spPr>
        <p:txBody>
          <a:bodyPr wrap="square" rtlCol="0">
            <a:spAutoFit/>
          </a:bodyPr>
          <a:lstStyle/>
          <a:p>
            <a:pPr algn="ctr"/>
            <a:r>
              <a:rPr lang="en-US" sz="3200" b="1" dirty="0" smtClean="0">
                <a:solidFill>
                  <a:srgbClr val="008E40"/>
                </a:solidFill>
              </a:rPr>
              <a:t>The four giants</a:t>
            </a:r>
          </a:p>
          <a:p>
            <a:pPr algn="ctr"/>
            <a:r>
              <a:rPr lang="en-US" sz="2400" dirty="0" smtClean="0">
                <a:solidFill>
                  <a:srgbClr val="008E40"/>
                </a:solidFill>
              </a:rPr>
              <a:t>Countries by real GDP</a:t>
            </a:r>
          </a:p>
          <a:p>
            <a:pPr algn="ctr"/>
            <a:r>
              <a:rPr lang="en-US" sz="1600" i="1" dirty="0">
                <a:solidFill>
                  <a:srgbClr val="008E40"/>
                </a:solidFill>
              </a:rPr>
              <a:t>S</a:t>
            </a:r>
            <a:r>
              <a:rPr lang="en-US" sz="1600" i="1" dirty="0" smtClean="0">
                <a:solidFill>
                  <a:srgbClr val="008E40"/>
                </a:solidFill>
              </a:rPr>
              <a:t>outh African rand (million)</a:t>
            </a:r>
            <a:endParaRPr lang="en-GB" sz="1600" i="1" dirty="0">
              <a:solidFill>
                <a:srgbClr val="008E40"/>
              </a:solidFill>
            </a:endParaRPr>
          </a:p>
        </p:txBody>
      </p:sp>
      <p:pic>
        <p:nvPicPr>
          <p:cNvPr id="11" name="Picture 7" descr="African Development Bank Group Logo"/>
          <p:cNvPicPr>
            <a:picLocks noChangeAspect="1" noChangeArrowheads="1"/>
          </p:cNvPicPr>
          <p:nvPr/>
        </p:nvPicPr>
        <p:blipFill>
          <a:blip r:embed="rId4"/>
          <a:srcRect/>
          <a:stretch>
            <a:fillRect/>
          </a:stretch>
        </p:blipFill>
        <p:spPr bwMode="auto">
          <a:xfrm>
            <a:off x="7162800" y="6324600"/>
            <a:ext cx="1981200" cy="533400"/>
          </a:xfrm>
          <a:prstGeom prst="rect">
            <a:avLst/>
          </a:prstGeom>
          <a:noFill/>
          <a:ln w="9525">
            <a:noFill/>
            <a:miter lim="800000"/>
            <a:headEnd/>
            <a:tailEnd/>
          </a:ln>
        </p:spPr>
      </p:pic>
      <p:sp>
        <p:nvSpPr>
          <p:cNvPr id="2" name="TextBox 1"/>
          <p:cNvSpPr txBox="1"/>
          <p:nvPr/>
        </p:nvSpPr>
        <p:spPr>
          <a:xfrm>
            <a:off x="7772400" y="11668"/>
            <a:ext cx="871904" cy="477054"/>
          </a:xfrm>
          <a:prstGeom prst="rect">
            <a:avLst/>
          </a:prstGeom>
          <a:noFill/>
        </p:spPr>
        <p:txBody>
          <a:bodyPr wrap="square" rtlCol="0">
            <a:spAutoFit/>
          </a:bodyPr>
          <a:lstStyle/>
          <a:p>
            <a:r>
              <a:rPr lang="fr-FR" sz="2500" dirty="0" smtClean="0">
                <a:latin typeface="Arial" panose="020B0604020202020204" pitchFamily="34" charset="0"/>
                <a:cs typeface="Arial" panose="020B0604020202020204" pitchFamily="34" charset="0"/>
              </a:rPr>
              <a:t>5/18</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50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bwMode="auto">
          <a:xfrm>
            <a:off x="0" y="0"/>
            <a:ext cx="9144000" cy="685800"/>
          </a:xfrm>
          <a:solidFill>
            <a:srgbClr val="008E40"/>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2800" b="1" dirty="0" smtClean="0">
                <a:solidFill>
                  <a:schemeClr val="bg1"/>
                </a:solidFill>
                <a:latin typeface="Arial" panose="020B0604020202020204" pitchFamily="34" charset="0"/>
                <a:cs typeface="Arial" panose="020B0604020202020204" pitchFamily="34" charset="0"/>
              </a:rPr>
              <a:t>New Scenario: GDP Country Shares ( Africa = 100%)  6/18</a:t>
            </a:r>
            <a:br>
              <a:rPr lang="en-US" sz="2800" b="1" dirty="0" smtClean="0">
                <a:solidFill>
                  <a:schemeClr val="bg1"/>
                </a:solidFill>
                <a:latin typeface="Arial" panose="020B0604020202020204" pitchFamily="34" charset="0"/>
                <a:cs typeface="Arial" panose="020B0604020202020204" pitchFamily="34" charset="0"/>
              </a:rPr>
            </a:br>
            <a:r>
              <a:rPr lang="en-US" sz="1600" b="1" dirty="0" smtClean="0">
                <a:solidFill>
                  <a:schemeClr val="bg1"/>
                </a:solidFill>
                <a:latin typeface="Arial" panose="020B0604020202020204" pitchFamily="34" charset="0"/>
                <a:cs typeface="Arial" panose="020B0604020202020204" pitchFamily="34" charset="0"/>
              </a:rPr>
              <a:t>Using Nigeria new revised figures for 2013</a:t>
            </a:r>
          </a:p>
        </p:txBody>
      </p:sp>
      <p:graphicFrame>
        <p:nvGraphicFramePr>
          <p:cNvPr id="12" name="Graphique 1"/>
          <p:cNvGraphicFramePr>
            <a:graphicFrameLocks/>
          </p:cNvGraphicFramePr>
          <p:nvPr>
            <p:extLst>
              <p:ext uri="{D42A27DB-BD31-4B8C-83A1-F6EECF244321}">
                <p14:modId xmlns:p14="http://schemas.microsoft.com/office/powerpoint/2010/main" val="2283475396"/>
              </p:ext>
            </p:extLst>
          </p:nvPr>
        </p:nvGraphicFramePr>
        <p:xfrm>
          <a:off x="152400" y="1447800"/>
          <a:ext cx="4900246"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phique 2"/>
          <p:cNvGraphicFramePr>
            <a:graphicFrameLocks/>
          </p:cNvGraphicFramePr>
          <p:nvPr>
            <p:extLst>
              <p:ext uri="{D42A27DB-BD31-4B8C-83A1-F6EECF244321}">
                <p14:modId xmlns:p14="http://schemas.microsoft.com/office/powerpoint/2010/main" val="2930551577"/>
              </p:ext>
            </p:extLst>
          </p:nvPr>
        </p:nvGraphicFramePr>
        <p:xfrm>
          <a:off x="4495800" y="1371600"/>
          <a:ext cx="4167554" cy="4572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7" descr="African Development Bank Group Logo"/>
          <p:cNvPicPr>
            <a:picLocks noChangeAspect="1" noChangeArrowheads="1"/>
          </p:cNvPicPr>
          <p:nvPr/>
        </p:nvPicPr>
        <p:blipFill>
          <a:blip r:embed="rId4"/>
          <a:srcRect/>
          <a:stretch>
            <a:fillRect/>
          </a:stretch>
        </p:blipFill>
        <p:spPr bwMode="auto">
          <a:xfrm>
            <a:off x="7543800" y="6165057"/>
            <a:ext cx="1494692" cy="360362"/>
          </a:xfrm>
          <a:prstGeom prst="rect">
            <a:avLst/>
          </a:prstGeom>
          <a:noFill/>
          <a:ln w="9525">
            <a:noFill/>
            <a:miter lim="800000"/>
            <a:headEnd/>
            <a:tailEnd/>
          </a:ln>
        </p:spPr>
      </p:pic>
      <p:graphicFrame>
        <p:nvGraphicFramePr>
          <p:cNvPr id="19" name="Graphique 1"/>
          <p:cNvGraphicFramePr>
            <a:graphicFrameLocks/>
          </p:cNvGraphicFramePr>
          <p:nvPr>
            <p:extLst>
              <p:ext uri="{D42A27DB-BD31-4B8C-83A1-F6EECF244321}">
                <p14:modId xmlns:p14="http://schemas.microsoft.com/office/powerpoint/2010/main" val="724761140"/>
              </p:ext>
            </p:extLst>
          </p:nvPr>
        </p:nvGraphicFramePr>
        <p:xfrm>
          <a:off x="152400" y="1409699"/>
          <a:ext cx="4038600" cy="51157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aphique 1"/>
          <p:cNvGraphicFramePr>
            <a:graphicFrameLocks/>
          </p:cNvGraphicFramePr>
          <p:nvPr>
            <p:extLst>
              <p:ext uri="{D42A27DB-BD31-4B8C-83A1-F6EECF244321}">
                <p14:modId xmlns:p14="http://schemas.microsoft.com/office/powerpoint/2010/main" val="2395608885"/>
              </p:ext>
            </p:extLst>
          </p:nvPr>
        </p:nvGraphicFramePr>
        <p:xfrm>
          <a:off x="4953000" y="1371599"/>
          <a:ext cx="4038600" cy="51538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7118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p:cNvGrpSpPr/>
          <p:nvPr/>
        </p:nvGrpSpPr>
        <p:grpSpPr>
          <a:xfrm>
            <a:off x="1371600" y="381000"/>
            <a:ext cx="5715000" cy="5832054"/>
            <a:chOff x="1600200" y="228600"/>
            <a:chExt cx="5715000" cy="5832054"/>
          </a:xfrm>
        </p:grpSpPr>
        <p:pic>
          <p:nvPicPr>
            <p:cNvPr id="5122" name="Picture 2"/>
            <p:cNvPicPr>
              <a:picLocks noChangeAspect="1" noChangeArrowheads="1"/>
            </p:cNvPicPr>
            <p:nvPr/>
          </p:nvPicPr>
          <p:blipFill>
            <a:blip r:embed="rId2">
              <a:clrChange>
                <a:clrFrom>
                  <a:srgbClr val="D9D9D9"/>
                </a:clrFrom>
                <a:clrTo>
                  <a:srgbClr val="D9D9D9">
                    <a:alpha val="0"/>
                  </a:srgbClr>
                </a:clrTo>
              </a:clrChange>
              <a:extLst>
                <a:ext uri="{28A0092B-C50C-407E-A947-70E740481C1C}">
                  <a14:useLocalDpi xmlns:a14="http://schemas.microsoft.com/office/drawing/2010/main" val="0"/>
                </a:ext>
              </a:extLst>
            </a:blip>
            <a:srcRect/>
            <a:stretch>
              <a:fillRect/>
            </a:stretch>
          </p:blipFill>
          <p:spPr bwMode="auto">
            <a:xfrm>
              <a:off x="1600200" y="228600"/>
              <a:ext cx="5715000" cy="583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33800" y="4876800"/>
              <a:ext cx="1752600" cy="923330"/>
            </a:xfrm>
            <a:prstGeom prst="rect">
              <a:avLst/>
            </a:prstGeom>
            <a:noFill/>
          </p:spPr>
          <p:txBody>
            <a:bodyPr wrap="square" rtlCol="0">
              <a:spAutoFit/>
            </a:bodyPr>
            <a:lstStyle/>
            <a:p>
              <a:pPr algn="ctr"/>
              <a:r>
                <a:rPr lang="en-US" dirty="0" smtClean="0">
                  <a:solidFill>
                    <a:srgbClr val="99FF33"/>
                  </a:solidFill>
                </a:rPr>
                <a:t>3</a:t>
              </a:r>
            </a:p>
            <a:p>
              <a:pPr algn="ctr"/>
              <a:r>
                <a:rPr lang="en-US" dirty="0" smtClean="0">
                  <a:solidFill>
                    <a:srgbClr val="99FF33"/>
                  </a:solidFill>
                </a:rPr>
                <a:t>South Africa</a:t>
              </a:r>
            </a:p>
            <a:p>
              <a:pPr algn="ctr"/>
              <a:r>
                <a:rPr lang="en-US" dirty="0" smtClean="0">
                  <a:solidFill>
                    <a:srgbClr val="99FF33"/>
                  </a:solidFill>
                </a:rPr>
                <a:t>13.7%</a:t>
              </a:r>
              <a:endParaRPr lang="en-GB" dirty="0">
                <a:solidFill>
                  <a:srgbClr val="99FF33"/>
                </a:solidFill>
              </a:endParaRPr>
            </a:p>
          </p:txBody>
        </p:sp>
        <p:sp>
          <p:nvSpPr>
            <p:cNvPr id="15" name="TextBox 14"/>
            <p:cNvSpPr txBox="1"/>
            <p:nvPr/>
          </p:nvSpPr>
          <p:spPr>
            <a:xfrm>
              <a:off x="4800600" y="1143000"/>
              <a:ext cx="762000" cy="923330"/>
            </a:xfrm>
            <a:prstGeom prst="rect">
              <a:avLst/>
            </a:prstGeom>
            <a:noFill/>
          </p:spPr>
          <p:txBody>
            <a:bodyPr wrap="square" rtlCol="0">
              <a:spAutoFit/>
            </a:bodyPr>
            <a:lstStyle/>
            <a:p>
              <a:pPr algn="ctr"/>
              <a:r>
                <a:rPr lang="en-US" dirty="0" smtClean="0">
                  <a:solidFill>
                    <a:srgbClr val="99FF33"/>
                  </a:solidFill>
                </a:rPr>
                <a:t>2</a:t>
              </a:r>
            </a:p>
            <a:p>
              <a:pPr algn="ctr"/>
              <a:r>
                <a:rPr lang="en-US" dirty="0" smtClean="0">
                  <a:solidFill>
                    <a:srgbClr val="99FF33"/>
                  </a:solidFill>
                </a:rPr>
                <a:t>Egypt</a:t>
              </a:r>
            </a:p>
            <a:p>
              <a:pPr algn="ctr"/>
              <a:r>
                <a:rPr lang="en-US" dirty="0" smtClean="0">
                  <a:solidFill>
                    <a:srgbClr val="99FF33"/>
                  </a:solidFill>
                </a:rPr>
                <a:t>18.6%</a:t>
              </a:r>
              <a:endParaRPr lang="en-GB" dirty="0">
                <a:solidFill>
                  <a:srgbClr val="99FF33"/>
                </a:solidFill>
              </a:endParaRPr>
            </a:p>
          </p:txBody>
        </p:sp>
        <p:sp>
          <p:nvSpPr>
            <p:cNvPr id="17" name="TextBox 16"/>
            <p:cNvSpPr txBox="1"/>
            <p:nvPr/>
          </p:nvSpPr>
          <p:spPr>
            <a:xfrm>
              <a:off x="2362200" y="1143000"/>
              <a:ext cx="1143000" cy="923330"/>
            </a:xfrm>
            <a:prstGeom prst="rect">
              <a:avLst/>
            </a:prstGeom>
            <a:noFill/>
          </p:spPr>
          <p:txBody>
            <a:bodyPr wrap="square" rtlCol="0">
              <a:spAutoFit/>
            </a:bodyPr>
            <a:lstStyle/>
            <a:p>
              <a:pPr algn="ctr"/>
              <a:r>
                <a:rPr lang="en-US" dirty="0" smtClean="0">
                  <a:solidFill>
                    <a:srgbClr val="99FF33"/>
                  </a:solidFill>
                </a:rPr>
                <a:t>4</a:t>
              </a:r>
            </a:p>
            <a:p>
              <a:pPr algn="ctr"/>
              <a:r>
                <a:rPr lang="en-US" dirty="0" smtClean="0">
                  <a:solidFill>
                    <a:srgbClr val="99FF33"/>
                  </a:solidFill>
                </a:rPr>
                <a:t>Algeria</a:t>
              </a:r>
            </a:p>
            <a:p>
              <a:pPr algn="ctr"/>
              <a:r>
                <a:rPr lang="en-US" dirty="0" smtClean="0">
                  <a:solidFill>
                    <a:srgbClr val="99FF33"/>
                  </a:solidFill>
                </a:rPr>
                <a:t>9.7% </a:t>
              </a:r>
              <a:endParaRPr lang="en-GB" dirty="0">
                <a:solidFill>
                  <a:srgbClr val="99FF33"/>
                </a:solidFill>
              </a:endParaRPr>
            </a:p>
          </p:txBody>
        </p:sp>
        <p:sp>
          <p:nvSpPr>
            <p:cNvPr id="19" name="TextBox 18"/>
            <p:cNvSpPr txBox="1"/>
            <p:nvPr/>
          </p:nvSpPr>
          <p:spPr>
            <a:xfrm>
              <a:off x="2933700" y="2286000"/>
              <a:ext cx="1409700" cy="1015663"/>
            </a:xfrm>
            <a:prstGeom prst="rect">
              <a:avLst/>
            </a:prstGeom>
            <a:noFill/>
          </p:spPr>
          <p:txBody>
            <a:bodyPr wrap="square" rtlCol="0">
              <a:spAutoFit/>
            </a:bodyPr>
            <a:lstStyle/>
            <a:p>
              <a:pPr algn="ctr"/>
              <a:r>
                <a:rPr lang="en-US" sz="2000" b="1" dirty="0" smtClean="0">
                  <a:solidFill>
                    <a:srgbClr val="FFC000"/>
                  </a:solidFill>
                </a:rPr>
                <a:t>1</a:t>
              </a:r>
            </a:p>
            <a:p>
              <a:pPr algn="ctr"/>
              <a:r>
                <a:rPr lang="en-US" sz="2000" b="1" dirty="0" smtClean="0">
                  <a:solidFill>
                    <a:srgbClr val="FFC000"/>
                  </a:solidFill>
                </a:rPr>
                <a:t> Nigeria</a:t>
              </a:r>
            </a:p>
            <a:p>
              <a:pPr algn="ctr"/>
              <a:r>
                <a:rPr lang="en-US" sz="2000" b="1" dirty="0" smtClean="0">
                  <a:solidFill>
                    <a:srgbClr val="FFC000"/>
                  </a:solidFill>
                </a:rPr>
                <a:t>19.3%</a:t>
              </a:r>
              <a:endParaRPr lang="en-GB" sz="2000" b="1" dirty="0">
                <a:solidFill>
                  <a:srgbClr val="FFC000"/>
                </a:solidFill>
              </a:endParaRPr>
            </a:p>
          </p:txBody>
        </p:sp>
      </p:grpSp>
      <p:sp>
        <p:nvSpPr>
          <p:cNvPr id="10" name="TextBox 9"/>
          <p:cNvSpPr txBox="1"/>
          <p:nvPr/>
        </p:nvSpPr>
        <p:spPr>
          <a:xfrm>
            <a:off x="6324600" y="381000"/>
            <a:ext cx="2286000" cy="2431435"/>
          </a:xfrm>
          <a:prstGeom prst="rect">
            <a:avLst/>
          </a:prstGeom>
          <a:noFill/>
        </p:spPr>
        <p:txBody>
          <a:bodyPr wrap="square" rtlCol="0">
            <a:spAutoFit/>
          </a:bodyPr>
          <a:lstStyle/>
          <a:p>
            <a:pPr algn="ctr"/>
            <a:r>
              <a:rPr lang="en-US" sz="3200" b="1" dirty="0" smtClean="0">
                <a:solidFill>
                  <a:srgbClr val="008E40"/>
                </a:solidFill>
              </a:rPr>
              <a:t>New scenario of four giants in 2013</a:t>
            </a:r>
          </a:p>
          <a:p>
            <a:pPr algn="ctr"/>
            <a:r>
              <a:rPr lang="en-US" sz="2400" dirty="0" smtClean="0">
                <a:solidFill>
                  <a:srgbClr val="008E40"/>
                </a:solidFill>
              </a:rPr>
              <a:t>Real GDP</a:t>
            </a:r>
            <a:endParaRPr lang="en-GB" sz="1600" i="1" dirty="0">
              <a:solidFill>
                <a:srgbClr val="008E40"/>
              </a:solidFill>
            </a:endParaRPr>
          </a:p>
        </p:txBody>
      </p:sp>
      <p:pic>
        <p:nvPicPr>
          <p:cNvPr id="9" name="Picture 7" descr="African Development Bank Group Logo"/>
          <p:cNvPicPr>
            <a:picLocks noChangeAspect="1" noChangeArrowheads="1"/>
          </p:cNvPicPr>
          <p:nvPr/>
        </p:nvPicPr>
        <p:blipFill>
          <a:blip r:embed="rId3"/>
          <a:srcRect/>
          <a:stretch>
            <a:fillRect/>
          </a:stretch>
        </p:blipFill>
        <p:spPr bwMode="auto">
          <a:xfrm>
            <a:off x="7162800" y="6324600"/>
            <a:ext cx="1981200" cy="533400"/>
          </a:xfrm>
          <a:prstGeom prst="rect">
            <a:avLst/>
          </a:prstGeom>
          <a:noFill/>
          <a:ln w="9525">
            <a:noFill/>
            <a:miter lim="800000"/>
            <a:headEnd/>
            <a:tailEnd/>
          </a:ln>
        </p:spPr>
      </p:pic>
      <p:sp>
        <p:nvSpPr>
          <p:cNvPr id="2" name="TextBox 1"/>
          <p:cNvSpPr txBox="1"/>
          <p:nvPr/>
        </p:nvSpPr>
        <p:spPr>
          <a:xfrm>
            <a:off x="8297854" y="43934"/>
            <a:ext cx="846146" cy="477054"/>
          </a:xfrm>
          <a:prstGeom prst="rect">
            <a:avLst/>
          </a:prstGeom>
          <a:noFill/>
        </p:spPr>
        <p:txBody>
          <a:bodyPr wrap="square" rtlCol="0">
            <a:spAutoFit/>
          </a:bodyPr>
          <a:lstStyle/>
          <a:p>
            <a:r>
              <a:rPr lang="fr-FR" sz="2500" dirty="0" smtClean="0">
                <a:latin typeface="Arial" panose="020B0604020202020204" pitchFamily="34" charset="0"/>
                <a:cs typeface="Arial" panose="020B0604020202020204" pitchFamily="34" charset="0"/>
              </a:rPr>
              <a:t>7/18</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6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DE3089-B448-497D-ACAC-FD6B3E7AA26F}" type="slidenum">
              <a:rPr lang="en-US" smtClean="0"/>
              <a:pPr>
                <a:defRPr/>
              </a:pPr>
              <a:t>18</a:t>
            </a:fld>
            <a:endParaRPr lang="en-US"/>
          </a:p>
        </p:txBody>
      </p:sp>
      <p:sp>
        <p:nvSpPr>
          <p:cNvPr id="5" name="Slide Number Placeholder 3"/>
          <p:cNvSpPr txBox="1">
            <a:spLocks/>
          </p:cNvSpPr>
          <p:nvPr/>
        </p:nvSpPr>
        <p:spPr>
          <a:xfrm>
            <a:off x="8077200" y="4675907"/>
            <a:ext cx="762000" cy="365125"/>
          </a:xfrm>
          <a:prstGeom prst="rect">
            <a:avLst/>
          </a:prstGeom>
        </p:spPr>
        <p:txBody>
          <a:bodyPr vert="horz" lIns="0" tIns="0" rIns="0" bIns="0"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3DE3089-B448-497D-ACAC-FD6B3E7AA26F}" type="slidenum">
              <a:rPr kumimoji="0" lang="en-US" sz="1200" b="1" i="0" u="none" strike="noStrike" kern="1200" cap="none" spc="0" normalizeH="0" baseline="0" noProof="0" smtClean="0">
                <a:ln>
                  <a:noFill/>
                </a:ln>
                <a:solidFill>
                  <a:schemeClr val="bg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chemeClr val="bg1"/>
              </a:solidFill>
              <a:effectLst/>
              <a:uLnTx/>
              <a:uFillTx/>
              <a:latin typeface="Arial" charset="0"/>
              <a:ea typeface="+mn-ea"/>
              <a:cs typeface="+mn-cs"/>
            </a:endParaRPr>
          </a:p>
        </p:txBody>
      </p:sp>
      <p:pic>
        <p:nvPicPr>
          <p:cNvPr id="8" name="Picture 7" descr="African Development Bank Group Logo"/>
          <p:cNvPicPr>
            <a:picLocks noChangeAspect="1" noChangeArrowheads="1"/>
          </p:cNvPicPr>
          <p:nvPr/>
        </p:nvPicPr>
        <p:blipFill>
          <a:blip r:embed="rId2"/>
          <a:srcRect/>
          <a:stretch>
            <a:fillRect/>
          </a:stretch>
        </p:blipFill>
        <p:spPr bwMode="auto">
          <a:xfrm>
            <a:off x="7086600" y="6165057"/>
            <a:ext cx="1494692" cy="360362"/>
          </a:xfrm>
          <a:prstGeom prst="rect">
            <a:avLst/>
          </a:prstGeom>
          <a:noFill/>
          <a:ln w="9525">
            <a:noFill/>
            <a:miter lim="800000"/>
            <a:headEnd/>
            <a:tailEnd/>
          </a:ln>
        </p:spPr>
      </p:pic>
      <p:sp>
        <p:nvSpPr>
          <p:cNvPr id="18" name="TextBox 17"/>
          <p:cNvSpPr txBox="1"/>
          <p:nvPr/>
        </p:nvSpPr>
        <p:spPr>
          <a:xfrm>
            <a:off x="2133600" y="3429000"/>
            <a:ext cx="619080" cy="461665"/>
          </a:xfrm>
          <a:prstGeom prst="rect">
            <a:avLst/>
          </a:prstGeom>
          <a:noFill/>
        </p:spPr>
        <p:txBody>
          <a:bodyPr wrap="none" rtlCol="0">
            <a:spAutoFit/>
          </a:bodyPr>
          <a:lstStyle/>
          <a:p>
            <a:pPr algn="ctr"/>
            <a:r>
              <a:rPr lang="en-US" sz="1200" b="1" dirty="0" smtClean="0">
                <a:solidFill>
                  <a:schemeClr val="bg1"/>
                </a:solidFill>
                <a:latin typeface="Arial" panose="020B0604020202020204" pitchFamily="34" charset="0"/>
                <a:cs typeface="Arial" panose="020B0604020202020204" pitchFamily="34" charset="0"/>
              </a:rPr>
              <a:t>Africa</a:t>
            </a:r>
          </a:p>
          <a:p>
            <a:pPr algn="ctr"/>
            <a:r>
              <a:rPr lang="en-US" sz="1200" b="1" dirty="0" smtClean="0">
                <a:solidFill>
                  <a:schemeClr val="bg1"/>
                </a:solidFill>
                <a:latin typeface="Arial" panose="020B0604020202020204" pitchFamily="34" charset="0"/>
                <a:cs typeface="Arial" panose="020B0604020202020204" pitchFamily="34" charset="0"/>
              </a:rPr>
              <a:t>13%</a:t>
            </a:r>
            <a:endParaRPr lang="en-GB" sz="1200" b="1" dirty="0">
              <a:solidFill>
                <a:schemeClr val="bg1"/>
              </a:solidFill>
              <a:latin typeface="Arial" panose="020B0604020202020204" pitchFamily="34" charset="0"/>
              <a:cs typeface="Arial" panose="020B0604020202020204" pitchFamily="34" charset="0"/>
            </a:endParaRPr>
          </a:p>
        </p:txBody>
      </p:sp>
      <p:grpSp>
        <p:nvGrpSpPr>
          <p:cNvPr id="19" name="Group 18"/>
          <p:cNvGrpSpPr/>
          <p:nvPr/>
        </p:nvGrpSpPr>
        <p:grpSpPr>
          <a:xfrm rot="18944457">
            <a:off x="3136078" y="3932395"/>
            <a:ext cx="3953394" cy="1199939"/>
            <a:chOff x="2249781" y="2590801"/>
            <a:chExt cx="1328232" cy="1066800"/>
          </a:xfrm>
        </p:grpSpPr>
        <p:pic>
          <p:nvPicPr>
            <p:cNvPr id="20" name="Picture 5"/>
            <p:cNvPicPr>
              <a:picLocks noChangeAspect="1" noChangeArrowheads="1"/>
            </p:cNvPicPr>
            <p:nvPr/>
          </p:nvPicPr>
          <p:blipFill>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249781" y="2590801"/>
              <a:ext cx="1328232"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rot="2655543">
              <a:off x="2811521" y="2911100"/>
              <a:ext cx="725433" cy="707656"/>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GDP Share </a:t>
              </a:r>
            </a:p>
            <a:p>
              <a:pPr algn="ctr"/>
              <a:r>
                <a:rPr lang="en-US" sz="1600" b="1" dirty="0" smtClean="0">
                  <a:solidFill>
                    <a:schemeClr val="bg1"/>
                  </a:solidFill>
                  <a:latin typeface="Arial" panose="020B0604020202020204" pitchFamily="34" charset="0"/>
                  <a:cs typeface="Arial" panose="020B0604020202020204" pitchFamily="34" charset="0"/>
                </a:rPr>
                <a:t>4.5 %</a:t>
              </a:r>
              <a:endParaRPr lang="en-GB" sz="1600" b="1" dirty="0">
                <a:solidFill>
                  <a:schemeClr val="bg1"/>
                </a:solidFill>
                <a:latin typeface="Arial" panose="020B0604020202020204" pitchFamily="34" charset="0"/>
                <a:cs typeface="Arial" panose="020B0604020202020204" pitchFamily="34" charset="0"/>
              </a:endParaRPr>
            </a:p>
          </p:txBody>
        </p:sp>
      </p:grpSp>
      <p:sp>
        <p:nvSpPr>
          <p:cNvPr id="22" name="TextBox 1"/>
          <p:cNvSpPr txBox="1"/>
          <p:nvPr/>
        </p:nvSpPr>
        <p:spPr>
          <a:xfrm>
            <a:off x="1676400" y="1626079"/>
            <a:ext cx="5715000" cy="7134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i="0" baseline="0" dirty="0" smtClean="0">
                <a:latin typeface="Arial" pitchFamily="34" charset="0"/>
                <a:cs typeface="Arial" pitchFamily="34" charset="0"/>
              </a:rPr>
              <a:t>         </a:t>
            </a:r>
            <a:endParaRPr lang="en-US" sz="1800" dirty="0">
              <a:latin typeface="Arial" pitchFamily="34" charset="0"/>
              <a:cs typeface="Arial" pitchFamily="34" charset="0"/>
            </a:endParaRPr>
          </a:p>
        </p:txBody>
      </p:sp>
      <p:sp>
        <p:nvSpPr>
          <p:cNvPr id="23" name="Title 1"/>
          <p:cNvSpPr>
            <a:spLocks noGrp="1"/>
          </p:cNvSpPr>
          <p:nvPr>
            <p:ph type="title"/>
          </p:nvPr>
        </p:nvSpPr>
        <p:spPr>
          <a:xfrm>
            <a:off x="0" y="0"/>
            <a:ext cx="9144000" cy="692696"/>
          </a:xfrm>
          <a:solidFill>
            <a:srgbClr val="008E40"/>
          </a:solidFill>
        </p:spPr>
        <p:txBody>
          <a:bodyPr>
            <a:normAutofit fontScale="90000"/>
          </a:bodyPr>
          <a:lstStyle/>
          <a:p>
            <a:pPr algn="ctr"/>
            <a:r>
              <a:rPr lang="en-US" dirty="0" smtClean="0">
                <a:latin typeface="Arial" panose="020B0604020202020204" pitchFamily="34" charset="0"/>
                <a:cs typeface="Arial" panose="020B0604020202020204" pitchFamily="34" charset="0"/>
              </a:rPr>
              <a:t>Africa’s share to World in 2011    8/18</a:t>
            </a:r>
            <a:endParaRPr lang="en-US" dirty="0">
              <a:latin typeface="Arial" panose="020B0604020202020204" pitchFamily="34" charset="0"/>
              <a:cs typeface="Arial" panose="020B0604020202020204" pitchFamily="34" charset="0"/>
            </a:endParaRPr>
          </a:p>
        </p:txBody>
      </p:sp>
      <p:grpSp>
        <p:nvGrpSpPr>
          <p:cNvPr id="26" name="Group 25"/>
          <p:cNvGrpSpPr/>
          <p:nvPr/>
        </p:nvGrpSpPr>
        <p:grpSpPr>
          <a:xfrm rot="18944457">
            <a:off x="2547534" y="1415027"/>
            <a:ext cx="4295978" cy="5989451"/>
            <a:chOff x="2248282" y="1374850"/>
            <a:chExt cx="1398510" cy="3168497"/>
          </a:xfrm>
        </p:grpSpPr>
        <p:pic>
          <p:nvPicPr>
            <p:cNvPr id="2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8282" y="1374850"/>
              <a:ext cx="1398510" cy="142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rot="2655543">
              <a:off x="2973036" y="4081682"/>
              <a:ext cx="662361" cy="461665"/>
            </a:xfrm>
            <a:prstGeom prst="rect">
              <a:avLst/>
            </a:prstGeom>
            <a:noFill/>
          </p:spPr>
          <p:txBody>
            <a:bodyPr wrap="none" rtlCol="0">
              <a:spAutoFit/>
            </a:bodyPr>
            <a:lstStyle/>
            <a:p>
              <a:pPr algn="ctr"/>
              <a:r>
                <a:rPr lang="en-US" sz="1200" b="1" dirty="0" smtClean="0">
                  <a:solidFill>
                    <a:schemeClr val="bg1"/>
                  </a:solidFill>
                  <a:latin typeface="Arial" panose="020B0604020202020204" pitchFamily="34" charset="0"/>
                  <a:cs typeface="Arial" panose="020B0604020202020204" pitchFamily="34" charset="0"/>
                </a:rPr>
                <a:t>Africa</a:t>
              </a:r>
            </a:p>
            <a:p>
              <a:pPr algn="ctr"/>
              <a:r>
                <a:rPr lang="en-US" sz="1200" b="1" dirty="0" smtClean="0">
                  <a:solidFill>
                    <a:schemeClr val="bg1"/>
                  </a:solidFill>
                  <a:latin typeface="Arial" panose="020B0604020202020204" pitchFamily="34" charset="0"/>
                  <a:cs typeface="Arial" panose="020B0604020202020204" pitchFamily="34" charset="0"/>
                </a:rPr>
                <a:t>4.5 4%</a:t>
              </a:r>
              <a:endParaRPr lang="en-GB" sz="1200" b="1" dirty="0">
                <a:solidFill>
                  <a:schemeClr val="bg1"/>
                </a:solidFill>
                <a:latin typeface="Arial" panose="020B0604020202020204" pitchFamily="34" charset="0"/>
                <a:cs typeface="Arial" panose="020B0604020202020204" pitchFamily="34" charset="0"/>
              </a:endParaRPr>
            </a:p>
          </p:txBody>
        </p:sp>
      </p:grpSp>
      <p:sp>
        <p:nvSpPr>
          <p:cNvPr id="2" name="Rectangle 1"/>
          <p:cNvSpPr/>
          <p:nvPr/>
        </p:nvSpPr>
        <p:spPr>
          <a:xfrm>
            <a:off x="3428999" y="2339573"/>
            <a:ext cx="1676401" cy="923330"/>
          </a:xfrm>
          <a:prstGeom prst="rect">
            <a:avLst/>
          </a:prstGeom>
        </p:spPr>
        <p:txBody>
          <a:bodyPr wrap="square">
            <a:spAutoFit/>
          </a:bodyPr>
          <a:lstStyle/>
          <a:p>
            <a:pPr algn="ctr"/>
            <a:r>
              <a:rPr lang="en-US" b="1" dirty="0" smtClean="0">
                <a:solidFill>
                  <a:schemeClr val="bg1"/>
                </a:solidFill>
                <a:latin typeface="Arial" panose="020B0604020202020204" pitchFamily="34" charset="0"/>
                <a:cs typeface="Arial" panose="020B0604020202020204" pitchFamily="34" charset="0"/>
              </a:rPr>
              <a:t>Population</a:t>
            </a:r>
          </a:p>
          <a:p>
            <a:pPr algn="ctr"/>
            <a:r>
              <a:rPr lang="en-GB" b="1" dirty="0" smtClean="0">
                <a:solidFill>
                  <a:schemeClr val="bg1"/>
                </a:solidFill>
                <a:latin typeface="Arial" panose="020B0604020202020204" pitchFamily="34" charset="0"/>
                <a:cs typeface="Arial" panose="020B0604020202020204" pitchFamily="34" charset="0"/>
              </a:rPr>
              <a:t>Share </a:t>
            </a:r>
          </a:p>
          <a:p>
            <a:pPr algn="ctr"/>
            <a:r>
              <a:rPr lang="en-GB" b="1" dirty="0" smtClean="0">
                <a:solidFill>
                  <a:schemeClr val="bg1"/>
                </a:solidFill>
                <a:latin typeface="Arial" panose="020B0604020202020204" pitchFamily="34" charset="0"/>
                <a:cs typeface="Arial" panose="020B0604020202020204" pitchFamily="34" charset="0"/>
              </a:rPr>
              <a:t>14%</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670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008E40"/>
          </a:solidFill>
        </p:spPr>
        <p:txBody>
          <a:bodyPr>
            <a:normAutofit fontScale="90000"/>
          </a:bodyPr>
          <a:lstStyle/>
          <a:p>
            <a:pPr algn="ctr"/>
            <a:r>
              <a:rPr lang="en-US" sz="2800" b="1" dirty="0" smtClean="0">
                <a:solidFill>
                  <a:schemeClr val="bg1"/>
                </a:solidFill>
                <a:latin typeface="Arial" panose="020B0604020202020204" pitchFamily="34" charset="0"/>
                <a:cs typeface="Arial" panose="020B0604020202020204" pitchFamily="34" charset="0"/>
              </a:rPr>
              <a:t>High and Low income countries and their distribution 9/18</a:t>
            </a:r>
            <a:endParaRPr lang="en-ZA" sz="2800" b="1" dirty="0">
              <a:solidFill>
                <a:schemeClr val="bg1"/>
              </a:solidFill>
              <a:latin typeface="Arial" panose="020B0604020202020204" pitchFamily="34" charset="0"/>
              <a:cs typeface="Arial" panose="020B0604020202020204" pitchFamily="34" charset="0"/>
            </a:endParaRPr>
          </a:p>
        </p:txBody>
      </p:sp>
      <p:grpSp>
        <p:nvGrpSpPr>
          <p:cNvPr id="6" name="Group 5"/>
          <p:cNvGrpSpPr/>
          <p:nvPr/>
        </p:nvGrpSpPr>
        <p:grpSpPr>
          <a:xfrm>
            <a:off x="381000" y="914400"/>
            <a:ext cx="8610600" cy="4727921"/>
            <a:chOff x="381000" y="914400"/>
            <a:chExt cx="8610600" cy="4727921"/>
          </a:xfrm>
        </p:grpSpPr>
        <p:grpSp>
          <p:nvGrpSpPr>
            <p:cNvPr id="3" name="Group 2"/>
            <p:cNvGrpSpPr/>
            <p:nvPr/>
          </p:nvGrpSpPr>
          <p:grpSpPr>
            <a:xfrm>
              <a:off x="5867400" y="1371600"/>
              <a:ext cx="3124200" cy="2031325"/>
              <a:chOff x="5867400" y="990600"/>
              <a:chExt cx="3124200" cy="2031325"/>
            </a:xfrm>
          </p:grpSpPr>
          <p:sp>
            <p:nvSpPr>
              <p:cNvPr id="9" name="Rectangle 8"/>
              <p:cNvSpPr/>
              <p:nvPr/>
            </p:nvSpPr>
            <p:spPr>
              <a:xfrm>
                <a:off x="5867400" y="990600"/>
                <a:ext cx="3124200" cy="2031325"/>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Four small countries have the </a:t>
                </a:r>
                <a:r>
                  <a:rPr lang="en-US" b="1" dirty="0" smtClean="0">
                    <a:latin typeface="Arial" panose="020B0604020202020204" pitchFamily="34" charset="0"/>
                    <a:cs typeface="Arial" panose="020B0604020202020204" pitchFamily="34" charset="0"/>
                  </a:rPr>
                  <a:t>Highest Per capita GDP </a:t>
                </a: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solidFill>
                      <a:schemeClr val="accent1"/>
                    </a:solidFill>
                    <a:latin typeface="Arial" panose="020B0604020202020204" pitchFamily="34" charset="0"/>
                    <a:cs typeface="Arial" panose="020B0604020202020204" pitchFamily="34" charset="0"/>
                  </a:rPr>
                  <a:t>Equatorial Guinea</a:t>
                </a:r>
              </a:p>
              <a:p>
                <a:pPr marL="285750" indent="-285750">
                  <a:buFont typeface="Arial" panose="020B0604020202020204" pitchFamily="34" charset="0"/>
                  <a:buChar char="•"/>
                </a:pPr>
                <a:r>
                  <a:rPr lang="en-US" dirty="0" smtClean="0">
                    <a:solidFill>
                      <a:schemeClr val="accent1"/>
                    </a:solidFill>
                    <a:latin typeface="Arial" panose="020B0604020202020204" pitchFamily="34" charset="0"/>
                    <a:cs typeface="Arial" panose="020B0604020202020204" pitchFamily="34" charset="0"/>
                  </a:rPr>
                  <a:t>Seychelles</a:t>
                </a:r>
              </a:p>
              <a:p>
                <a:pPr marL="285750" indent="-285750">
                  <a:buFont typeface="Arial" panose="020B0604020202020204" pitchFamily="34" charset="0"/>
                  <a:buChar char="•"/>
                </a:pPr>
                <a:r>
                  <a:rPr lang="en-US" dirty="0" smtClean="0">
                    <a:solidFill>
                      <a:schemeClr val="accent1"/>
                    </a:solidFill>
                    <a:latin typeface="Arial" panose="020B0604020202020204" pitchFamily="34" charset="0"/>
                    <a:cs typeface="Arial" panose="020B0604020202020204" pitchFamily="34" charset="0"/>
                  </a:rPr>
                  <a:t>Gabon</a:t>
                </a:r>
              </a:p>
              <a:p>
                <a:pPr marL="285750" indent="-285750">
                  <a:buFont typeface="Arial" panose="020B0604020202020204" pitchFamily="34" charset="0"/>
                  <a:buChar char="•"/>
                </a:pPr>
                <a:r>
                  <a:rPr lang="en-US" dirty="0" smtClean="0">
                    <a:solidFill>
                      <a:schemeClr val="accent1"/>
                    </a:solidFill>
                    <a:latin typeface="Arial" panose="020B0604020202020204" pitchFamily="34" charset="0"/>
                    <a:cs typeface="Arial" panose="020B0604020202020204" pitchFamily="34" charset="0"/>
                  </a:rPr>
                  <a:t>Mauritius</a:t>
                </a:r>
                <a:endParaRPr lang="en-ZA" dirty="0">
                  <a:solidFill>
                    <a:schemeClr val="accent1"/>
                  </a:solidFill>
                  <a:latin typeface="Arial" panose="020B0604020202020204" pitchFamily="34" charset="0"/>
                  <a:cs typeface="Arial" panose="020B0604020202020204" pitchFamily="34" charset="0"/>
                </a:endParaRPr>
              </a:p>
            </p:txBody>
          </p:sp>
          <p:pic>
            <p:nvPicPr>
              <p:cNvPr id="1026" name="Picture 2" descr="W:\Other\Images\Infographics\Clipart\Coi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057400"/>
                <a:ext cx="704838" cy="60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81000" y="914400"/>
              <a:ext cx="4772025" cy="472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724400" y="3429000"/>
              <a:ext cx="381000" cy="381000"/>
            </a:xfrm>
            <a:prstGeom prst="ellipse">
              <a:avLst/>
            </a:prstGeom>
            <a:solidFill>
              <a:schemeClr val="accent1">
                <a:lumMod val="20000"/>
                <a:lumOff val="80000"/>
                <a:alpha val="43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876800" y="4419600"/>
              <a:ext cx="381000" cy="381000"/>
            </a:xfrm>
            <a:prstGeom prst="ellipse">
              <a:avLst/>
            </a:prstGeom>
            <a:solidFill>
              <a:schemeClr val="accent1">
                <a:lumMod val="20000"/>
                <a:lumOff val="80000"/>
                <a:alpha val="4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152400" y="838200"/>
            <a:ext cx="8915400" cy="4876800"/>
            <a:chOff x="-152400" y="838200"/>
            <a:chExt cx="8915400" cy="4876800"/>
          </a:xfrm>
        </p:grpSpPr>
        <p:grpSp>
          <p:nvGrpSpPr>
            <p:cNvPr id="4" name="Group 3"/>
            <p:cNvGrpSpPr/>
            <p:nvPr/>
          </p:nvGrpSpPr>
          <p:grpSpPr>
            <a:xfrm>
              <a:off x="5867400" y="3657600"/>
              <a:ext cx="2895600" cy="1774371"/>
              <a:chOff x="5867400" y="3276600"/>
              <a:chExt cx="2895600" cy="1774371"/>
            </a:xfrm>
          </p:grpSpPr>
          <p:sp>
            <p:nvSpPr>
              <p:cNvPr id="10" name="Rectangle 9"/>
              <p:cNvSpPr/>
              <p:nvPr/>
            </p:nvSpPr>
            <p:spPr>
              <a:xfrm>
                <a:off x="5867400" y="3276600"/>
                <a:ext cx="2895600" cy="1754326"/>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Bottom </a:t>
                </a:r>
                <a:r>
                  <a:rPr lang="en-US" dirty="0" smtClean="0">
                    <a:latin typeface="Arial" panose="020B0604020202020204" pitchFamily="34" charset="0"/>
                    <a:cs typeface="Arial" panose="020B0604020202020204" pitchFamily="34" charset="0"/>
                  </a:rPr>
                  <a:t>of the ranking</a:t>
                </a:r>
              </a:p>
              <a:p>
                <a:pPr marL="285750" indent="-285750">
                  <a:buFont typeface="Arial" panose="020B0604020202020204" pitchFamily="34" charset="0"/>
                  <a:buChar char="•"/>
                </a:pPr>
                <a:r>
                  <a:rPr lang="en-US" dirty="0" smtClean="0">
                    <a:solidFill>
                      <a:schemeClr val="accent1"/>
                    </a:solidFill>
                    <a:latin typeface="Arial" panose="020B0604020202020204" pitchFamily="34" charset="0"/>
                    <a:cs typeface="Arial" panose="020B0604020202020204" pitchFamily="34" charset="0"/>
                  </a:rPr>
                  <a:t>Liberia</a:t>
                </a:r>
              </a:p>
              <a:p>
                <a:pPr marL="285750" indent="-285750">
                  <a:buFont typeface="Arial" panose="020B0604020202020204" pitchFamily="34" charset="0"/>
                  <a:buChar char="•"/>
                </a:pPr>
                <a:r>
                  <a:rPr lang="en-US" dirty="0" smtClean="0">
                    <a:solidFill>
                      <a:schemeClr val="accent1"/>
                    </a:solidFill>
                    <a:latin typeface="Arial" panose="020B0604020202020204" pitchFamily="34" charset="0"/>
                    <a:cs typeface="Arial" panose="020B0604020202020204" pitchFamily="34" charset="0"/>
                  </a:rPr>
                  <a:t>Comoros</a:t>
                </a:r>
              </a:p>
              <a:p>
                <a:pPr marL="285750" indent="-285750">
                  <a:buFont typeface="Arial" panose="020B0604020202020204" pitchFamily="34" charset="0"/>
                  <a:buChar char="•"/>
                </a:pPr>
                <a:r>
                  <a:rPr lang="en-US" dirty="0" smtClean="0">
                    <a:solidFill>
                      <a:schemeClr val="accent1"/>
                    </a:solidFill>
                    <a:latin typeface="Arial" panose="020B0604020202020204" pitchFamily="34" charset="0"/>
                    <a:cs typeface="Arial" panose="020B0604020202020204" pitchFamily="34" charset="0"/>
                  </a:rPr>
                  <a:t>Congo, Democratic Republic</a:t>
                </a:r>
              </a:p>
              <a:p>
                <a:pPr marL="285750" indent="-285750">
                  <a:buFont typeface="Arial" panose="020B0604020202020204" pitchFamily="34" charset="0"/>
                  <a:buChar char="•"/>
                </a:pPr>
                <a:r>
                  <a:rPr lang="en-US" dirty="0" smtClean="0">
                    <a:solidFill>
                      <a:schemeClr val="accent1"/>
                    </a:solidFill>
                    <a:latin typeface="Arial" panose="020B0604020202020204" pitchFamily="34" charset="0"/>
                    <a:cs typeface="Arial" panose="020B0604020202020204" pitchFamily="34" charset="0"/>
                  </a:rPr>
                  <a:t>Burundi</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724400"/>
                <a:ext cx="609600" cy="32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5" name="Picture 3"/>
            <p:cNvPicPr>
              <a:picLocks noChangeAspect="1" noChangeArrowheads="1"/>
            </p:cNvPicPr>
            <p:nvPr/>
          </p:nvPicPr>
          <p:blipFill>
            <a:blip r:embed="rId5">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52400" y="838200"/>
              <a:ext cx="5334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val 15"/>
            <p:cNvSpPr/>
            <p:nvPr/>
          </p:nvSpPr>
          <p:spPr>
            <a:xfrm>
              <a:off x="4038600" y="3962400"/>
              <a:ext cx="381000" cy="381000"/>
            </a:xfrm>
            <a:prstGeom prst="ellipse">
              <a:avLst/>
            </a:prstGeom>
            <a:solidFill>
              <a:srgbClr val="FF5050">
                <a:alpha val="43000"/>
              </a:srgbClr>
            </a:solidFill>
            <a:ln>
              <a:solidFill>
                <a:srgbClr val="FF5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 name="Picture 7" descr="African Development Bank Group Logo"/>
          <p:cNvPicPr>
            <a:picLocks noChangeAspect="1" noChangeArrowheads="1"/>
          </p:cNvPicPr>
          <p:nvPr/>
        </p:nvPicPr>
        <p:blipFill>
          <a:blip r:embed="rId6"/>
          <a:srcRect/>
          <a:stretch>
            <a:fillRect/>
          </a:stretch>
        </p:blipFill>
        <p:spPr bwMode="auto">
          <a:xfrm>
            <a:off x="7162800" y="6324600"/>
            <a:ext cx="1981200" cy="533400"/>
          </a:xfrm>
          <a:prstGeom prst="rect">
            <a:avLst/>
          </a:prstGeom>
          <a:noFill/>
          <a:ln w="9525">
            <a:noFill/>
            <a:miter lim="800000"/>
            <a:headEnd/>
            <a:tailEnd/>
          </a:ln>
        </p:spPr>
      </p:pic>
    </p:spTree>
    <p:extLst>
      <p:ext uri="{BB962C8B-B14F-4D97-AF65-F5344CB8AC3E}">
        <p14:creationId xmlns:p14="http://schemas.microsoft.com/office/powerpoint/2010/main" val="418738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799"/>
          </a:xfrm>
          <a:solidFill>
            <a:srgbClr val="008E40"/>
          </a:solidFill>
        </p:spPr>
        <p:txBody>
          <a:bodyPr>
            <a:normAutofit/>
          </a:bodyPr>
          <a:lstStyle/>
          <a:p>
            <a:pPr algn="ctr"/>
            <a:r>
              <a:rPr lang="en-US" sz="3600" b="1" dirty="0" smtClean="0">
                <a:solidFill>
                  <a:schemeClr val="bg1"/>
                </a:solidFill>
                <a:latin typeface="Arial" panose="020B0604020202020204" pitchFamily="34" charset="0"/>
                <a:cs typeface="Arial" panose="020B0604020202020204" pitchFamily="34" charset="0"/>
              </a:rPr>
              <a:t>Outline</a:t>
            </a:r>
            <a:endParaRPr lang="fr-FR"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B00B7DD-645C-46DE-9D3D-688760BAC201}" type="slidenum">
              <a:rPr lang="en-US" smtClean="0">
                <a:solidFill>
                  <a:srgbClr val="04617B"/>
                </a:solidFill>
              </a:rPr>
              <a:pPr>
                <a:defRPr/>
              </a:pPr>
              <a:t>2</a:t>
            </a:fld>
            <a:endParaRPr lang="en-US" dirty="0">
              <a:solidFill>
                <a:srgbClr val="04617B"/>
              </a:solidFill>
            </a:endParaRPr>
          </a:p>
        </p:txBody>
      </p:sp>
      <p:sp>
        <p:nvSpPr>
          <p:cNvPr id="4" name="Rectangle 3"/>
          <p:cNvSpPr/>
          <p:nvPr/>
        </p:nvSpPr>
        <p:spPr>
          <a:xfrm>
            <a:off x="158662" y="978524"/>
            <a:ext cx="8756737" cy="5201424"/>
          </a:xfrm>
          <a:prstGeom prst="rect">
            <a:avLst/>
          </a:prstGeom>
        </p:spPr>
        <p:txBody>
          <a:bodyPr wrap="square">
            <a:spAutoFit/>
          </a:bodyPr>
          <a:lstStyle/>
          <a:p>
            <a:pPr marL="514350" lvl="1" indent="-514350">
              <a:spcBef>
                <a:spcPts val="2400"/>
              </a:spcBef>
              <a:spcAft>
                <a:spcPts val="0"/>
              </a:spcAft>
              <a:buAutoNum type="romanUcPeriod"/>
            </a:pPr>
            <a:r>
              <a:rPr lang="en-US" sz="2400" dirty="0" smtClean="0">
                <a:solidFill>
                  <a:schemeClr val="tx1">
                    <a:lumMod val="75000"/>
                    <a:lumOff val="25000"/>
                  </a:schemeClr>
                </a:solidFill>
                <a:latin typeface="Arial" panose="020B0604020202020204" pitchFamily="34" charset="0"/>
                <a:cs typeface="Arial" panose="020B0604020202020204" pitchFamily="34" charset="0"/>
              </a:rPr>
              <a:t>Introduction</a:t>
            </a:r>
          </a:p>
          <a:p>
            <a:pPr marL="514350" lvl="1" indent="-514350">
              <a:spcBef>
                <a:spcPts val="2400"/>
              </a:spcBef>
              <a:spcAft>
                <a:spcPts val="0"/>
              </a:spcAft>
              <a:buAutoNum type="romanUcPeriod"/>
            </a:pPr>
            <a:r>
              <a:rPr lang="en-US" sz="2400" dirty="0" smtClean="0">
                <a:solidFill>
                  <a:schemeClr val="tx1">
                    <a:lumMod val="75000"/>
                    <a:lumOff val="25000"/>
                  </a:schemeClr>
                </a:solidFill>
                <a:latin typeface="Arial" panose="020B0604020202020204" pitchFamily="34" charset="0"/>
                <a:cs typeface="Arial" panose="020B0604020202020204" pitchFamily="34" charset="0"/>
              </a:rPr>
              <a:t>Overview of the ICP 2011 round</a:t>
            </a:r>
          </a:p>
          <a:p>
            <a:pPr marL="514350" lvl="1" indent="-514350">
              <a:spcBef>
                <a:spcPts val="2400"/>
              </a:spcBef>
              <a:spcAft>
                <a:spcPts val="0"/>
              </a:spcAft>
              <a:buAutoNum type="romanUcPeriod"/>
            </a:pPr>
            <a:r>
              <a:rPr lang="en-US" sz="2400" dirty="0" smtClean="0">
                <a:solidFill>
                  <a:schemeClr val="tx1">
                    <a:lumMod val="75000"/>
                    <a:lumOff val="25000"/>
                  </a:schemeClr>
                </a:solidFill>
                <a:latin typeface="Arial" panose="020B0604020202020204" pitchFamily="34" charset="0"/>
                <a:cs typeface="Arial" panose="020B0604020202020204" pitchFamily="34" charset="0"/>
              </a:rPr>
              <a:t>Some highlights of the results</a:t>
            </a:r>
          </a:p>
          <a:p>
            <a:pPr marL="514350" lvl="1" indent="-514350">
              <a:spcBef>
                <a:spcPts val="2400"/>
              </a:spcBef>
              <a:spcAft>
                <a:spcPts val="0"/>
              </a:spcAft>
              <a:buAutoNum type="romanUcPeriod"/>
            </a:pPr>
            <a:r>
              <a:rPr lang="en-US" sz="2400" dirty="0" smtClean="0">
                <a:solidFill>
                  <a:schemeClr val="tx1">
                    <a:lumMod val="75000"/>
                    <a:lumOff val="25000"/>
                  </a:schemeClr>
                </a:solidFill>
                <a:latin typeface="Arial" panose="020B0604020202020204" pitchFamily="34" charset="0"/>
                <a:cs typeface="Arial" panose="020B0604020202020204" pitchFamily="34" charset="0"/>
              </a:rPr>
              <a:t>Africa in the World – Overview</a:t>
            </a:r>
          </a:p>
          <a:p>
            <a:pPr marL="514350" lvl="1" indent="-514350">
              <a:spcBef>
                <a:spcPts val="2400"/>
              </a:spcBef>
              <a:spcAft>
                <a:spcPts val="0"/>
              </a:spcAft>
              <a:buAutoNum type="romanUcPeriod"/>
            </a:pPr>
            <a:r>
              <a:rPr lang="fr-FR" sz="2400" dirty="0" err="1" smtClean="0">
                <a:solidFill>
                  <a:schemeClr val="tx1">
                    <a:lumMod val="75000"/>
                    <a:lumOff val="25000"/>
                  </a:schemeClr>
                </a:solidFill>
                <a:latin typeface="Arial" panose="020B0604020202020204" pitchFamily="34" charset="0"/>
                <a:cs typeface="Arial" panose="020B0604020202020204" pitchFamily="34" charset="0"/>
              </a:rPr>
              <a:t>Dissemination</a:t>
            </a:r>
            <a:r>
              <a:rPr lang="fr-FR" sz="2400" dirty="0" smtClean="0">
                <a:solidFill>
                  <a:schemeClr val="tx1">
                    <a:lumMod val="75000"/>
                    <a:lumOff val="25000"/>
                  </a:schemeClr>
                </a:solidFill>
                <a:latin typeface="Arial" panose="020B0604020202020204" pitchFamily="34" charset="0"/>
                <a:cs typeface="Arial" panose="020B0604020202020204" pitchFamily="34" charset="0"/>
              </a:rPr>
              <a:t> of </a:t>
            </a:r>
            <a:r>
              <a:rPr lang="fr-FR" sz="2400" dirty="0" err="1" smtClean="0">
                <a:solidFill>
                  <a:schemeClr val="tx1">
                    <a:lumMod val="75000"/>
                    <a:lumOff val="25000"/>
                  </a:schemeClr>
                </a:solidFill>
                <a:latin typeface="Arial" panose="020B0604020202020204" pitchFamily="34" charset="0"/>
                <a:cs typeface="Arial" panose="020B0604020202020204" pitchFamily="34" charset="0"/>
              </a:rPr>
              <a:t>results</a:t>
            </a:r>
            <a:r>
              <a:rPr lang="fr-FR" sz="2400" dirty="0" smtClean="0">
                <a:solidFill>
                  <a:schemeClr val="tx1">
                    <a:lumMod val="75000"/>
                    <a:lumOff val="25000"/>
                  </a:schemeClr>
                </a:solidFill>
                <a:latin typeface="Arial" panose="020B0604020202020204" pitchFamily="34" charset="0"/>
                <a:cs typeface="Arial" panose="020B0604020202020204" pitchFamily="34" charset="0"/>
              </a:rPr>
              <a:t> </a:t>
            </a:r>
          </a:p>
          <a:p>
            <a:pPr marL="514350" lvl="1" indent="-514350">
              <a:spcBef>
                <a:spcPts val="2400"/>
              </a:spcBef>
              <a:spcAft>
                <a:spcPts val="0"/>
              </a:spcAft>
              <a:buAutoNum type="romanUcPeriod"/>
            </a:pPr>
            <a:r>
              <a:rPr lang="en-US" sz="2400" dirty="0" smtClean="0">
                <a:solidFill>
                  <a:schemeClr val="tx1">
                    <a:lumMod val="75000"/>
                    <a:lumOff val="25000"/>
                  </a:schemeClr>
                </a:solidFill>
                <a:latin typeface="Arial" panose="020B0604020202020204" pitchFamily="34" charset="0"/>
                <a:cs typeface="Arial" panose="020B0604020202020204" pitchFamily="34" charset="0"/>
              </a:rPr>
              <a:t>Potential uses of ICP data </a:t>
            </a:r>
          </a:p>
          <a:p>
            <a:pPr marL="514350" lvl="1" indent="-514350">
              <a:spcBef>
                <a:spcPts val="2400"/>
              </a:spcBef>
              <a:buFontTx/>
              <a:buAutoNum type="romanUcPeriod"/>
            </a:pPr>
            <a:r>
              <a:rPr lang="fr-FR" sz="2400" dirty="0">
                <a:solidFill>
                  <a:schemeClr val="tx1">
                    <a:lumMod val="75000"/>
                    <a:lumOff val="25000"/>
                  </a:schemeClr>
                </a:solidFill>
                <a:latin typeface="Arial" panose="020B0604020202020204" pitchFamily="34" charset="0"/>
                <a:cs typeface="Arial" panose="020B0604020202020204" pitchFamily="34" charset="0"/>
              </a:rPr>
              <a:t>Main </a:t>
            </a:r>
            <a:r>
              <a:rPr lang="fr-FR" sz="2400" dirty="0" err="1">
                <a:solidFill>
                  <a:schemeClr val="tx1">
                    <a:lumMod val="75000"/>
                    <a:lumOff val="25000"/>
                  </a:schemeClr>
                </a:solidFill>
                <a:latin typeface="Arial" panose="020B0604020202020204" pitchFamily="34" charset="0"/>
                <a:cs typeface="Arial" panose="020B0604020202020204" pitchFamily="34" charset="0"/>
              </a:rPr>
              <a:t>Lessons</a:t>
            </a:r>
            <a:r>
              <a:rPr lang="fr-FR" sz="2400" dirty="0">
                <a:solidFill>
                  <a:schemeClr val="tx1">
                    <a:lumMod val="75000"/>
                    <a:lumOff val="25000"/>
                  </a:schemeClr>
                </a:solidFill>
                <a:latin typeface="Arial" panose="020B0604020202020204" pitchFamily="34" charset="0"/>
                <a:cs typeface="Arial" panose="020B0604020202020204" pitchFamily="34" charset="0"/>
              </a:rPr>
              <a:t> </a:t>
            </a:r>
            <a:r>
              <a:rPr lang="fr-FR" sz="2400" dirty="0" err="1">
                <a:solidFill>
                  <a:schemeClr val="tx1">
                    <a:lumMod val="75000"/>
                    <a:lumOff val="25000"/>
                  </a:schemeClr>
                </a:solidFill>
                <a:latin typeface="Arial" panose="020B0604020202020204" pitchFamily="34" charset="0"/>
                <a:cs typeface="Arial" panose="020B0604020202020204" pitchFamily="34" charset="0"/>
              </a:rPr>
              <a:t>Learnt</a:t>
            </a:r>
            <a:r>
              <a:rPr lang="fr-FR" sz="2400" dirty="0">
                <a:solidFill>
                  <a:schemeClr val="tx1">
                    <a:lumMod val="75000"/>
                    <a:lumOff val="25000"/>
                  </a:schemeClr>
                </a:solidFill>
                <a:latin typeface="Arial" panose="020B0604020202020204" pitchFamily="34" charset="0"/>
                <a:cs typeface="Arial" panose="020B0604020202020204" pitchFamily="34" charset="0"/>
              </a:rPr>
              <a:t> and </a:t>
            </a:r>
            <a:r>
              <a:rPr lang="fr-FR" sz="2400" dirty="0" err="1" smtClean="0">
                <a:solidFill>
                  <a:schemeClr val="tx1">
                    <a:lumMod val="75000"/>
                    <a:lumOff val="25000"/>
                  </a:schemeClr>
                </a:solidFill>
                <a:latin typeface="Arial" panose="020B0604020202020204" pitchFamily="34" charset="0"/>
                <a:cs typeface="Arial" panose="020B0604020202020204" pitchFamily="34" charset="0"/>
              </a:rPr>
              <a:t>Recommendatons</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marL="514350" lvl="1" indent="-514350">
              <a:spcBef>
                <a:spcPts val="2400"/>
              </a:spcBef>
              <a:spcAft>
                <a:spcPts val="0"/>
              </a:spcAft>
              <a:buAutoNum type="romanUcPeriod"/>
            </a:pPr>
            <a:r>
              <a:rPr lang="en-US" sz="2400" dirty="0" smtClean="0">
                <a:solidFill>
                  <a:schemeClr val="tx1">
                    <a:lumMod val="75000"/>
                    <a:lumOff val="25000"/>
                  </a:schemeClr>
                </a:solidFill>
                <a:latin typeface="Arial" panose="020B0604020202020204" pitchFamily="34" charset="0"/>
                <a:cs typeface="Arial" panose="020B0604020202020204" pitchFamily="34" charset="0"/>
              </a:rPr>
              <a:t>The Way Forward</a:t>
            </a:r>
          </a:p>
        </p:txBody>
      </p:sp>
      <p:pic>
        <p:nvPicPr>
          <p:cNvPr id="5" name="Picture 7" descr="African Development Bank Group Logo"/>
          <p:cNvPicPr>
            <a:picLocks noChangeAspect="1" noChangeArrowheads="1"/>
          </p:cNvPicPr>
          <p:nvPr/>
        </p:nvPicPr>
        <p:blipFill>
          <a:blip r:embed="rId2"/>
          <a:srcRect/>
          <a:stretch>
            <a:fillRect/>
          </a:stretch>
        </p:blipFill>
        <p:spPr bwMode="auto">
          <a:xfrm>
            <a:off x="7162800" y="6179948"/>
            <a:ext cx="1494692" cy="36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52800" y="5638800"/>
            <a:ext cx="2971800" cy="830997"/>
          </a:xfrm>
          <a:prstGeom prst="rect">
            <a:avLst/>
          </a:prstGeom>
        </p:spPr>
        <p:txBody>
          <a:bodyPr wrap="square">
            <a:spAutoFit/>
          </a:bodyPr>
          <a:lstStyle/>
          <a:p>
            <a:pPr algn="ctr"/>
            <a:r>
              <a:rPr lang="fr-FR" sz="2400" b="1" dirty="0" smtClean="0">
                <a:solidFill>
                  <a:prstClr val="black"/>
                </a:solidFill>
                <a:latin typeface="Arial" panose="020B0604020202020204" pitchFamily="34" charset="0"/>
                <a:cs typeface="Arial" panose="020B0604020202020204" pitchFamily="34" charset="0"/>
              </a:rPr>
              <a:t>Per Capita</a:t>
            </a:r>
            <a:r>
              <a:rPr lang="fr-FR" sz="2400" dirty="0" smtClean="0">
                <a:solidFill>
                  <a:prstClr val="black"/>
                </a:solidFill>
                <a:latin typeface="Arial" panose="020B0604020202020204" pitchFamily="34" charset="0"/>
                <a:cs typeface="Arial" panose="020B0604020202020204" pitchFamily="34" charset="0"/>
              </a:rPr>
              <a:t> </a:t>
            </a:r>
            <a:r>
              <a:rPr lang="en-ZA" sz="2400" dirty="0" smtClean="0">
                <a:solidFill>
                  <a:prstClr val="black"/>
                </a:solidFill>
                <a:latin typeface="Arial" panose="020B0604020202020204" pitchFamily="34" charset="0"/>
                <a:cs typeface="Arial" panose="020B0604020202020204" pitchFamily="34" charset="0"/>
              </a:rPr>
              <a:t>investment</a:t>
            </a:r>
            <a:r>
              <a:rPr lang="fr-FR" sz="2400" dirty="0" smtClean="0">
                <a:solidFill>
                  <a:prstClr val="black"/>
                </a:solidFill>
                <a:latin typeface="Arial" panose="020B0604020202020204" pitchFamily="34" charset="0"/>
                <a:cs typeface="Arial" panose="020B0604020202020204" pitchFamily="34" charset="0"/>
              </a:rPr>
              <a:t> in 2011</a:t>
            </a:r>
            <a:endParaRPr lang="en-ZA" sz="2400" dirty="0"/>
          </a:p>
        </p:txBody>
      </p:sp>
      <p:sp>
        <p:nvSpPr>
          <p:cNvPr id="17" name="Title 1"/>
          <p:cNvSpPr>
            <a:spLocks noGrp="1"/>
          </p:cNvSpPr>
          <p:nvPr>
            <p:ph type="title"/>
          </p:nvPr>
        </p:nvSpPr>
        <p:spPr>
          <a:xfrm>
            <a:off x="0" y="0"/>
            <a:ext cx="9144000" cy="685800"/>
          </a:xfrm>
          <a:solidFill>
            <a:srgbClr val="008E40"/>
          </a:solidFill>
        </p:spPr>
        <p:txBody>
          <a:bodyPr>
            <a:normAutofit fontScale="90000"/>
          </a:bodyPr>
          <a:lstStyle/>
          <a:p>
            <a:r>
              <a:rPr lang="fr-FR" sz="2800" b="1" dirty="0" smtClean="0">
                <a:solidFill>
                  <a:schemeClr val="bg1"/>
                </a:solidFill>
                <a:latin typeface="Arial" panose="020B0604020202020204" pitchFamily="34" charset="0"/>
                <a:cs typeface="Arial" panose="020B0604020202020204" pitchFamily="34" charset="0"/>
              </a:rPr>
              <a:t>Investment: </a:t>
            </a:r>
            <a:r>
              <a:rPr lang="en-US" sz="2800" b="1" dirty="0" smtClean="0">
                <a:solidFill>
                  <a:schemeClr val="bg1"/>
                </a:solidFill>
                <a:latin typeface="Arial" panose="020B0604020202020204" pitchFamily="34" charset="0"/>
                <a:cs typeface="Arial" panose="020B0604020202020204" pitchFamily="34" charset="0"/>
              </a:rPr>
              <a:t>Gross Fixed Capital Formation per capita (ZAR</a:t>
            </a:r>
            <a:r>
              <a:rPr lang="en-US" sz="2800" b="1" dirty="0">
                <a:solidFill>
                  <a:schemeClr val="bg1"/>
                </a:solidFill>
                <a:latin typeface="Arial" panose="020B0604020202020204" pitchFamily="34" charset="0"/>
                <a:cs typeface="Arial" panose="020B0604020202020204" pitchFamily="34" charset="0"/>
              </a:rPr>
              <a:t>) </a:t>
            </a:r>
            <a:r>
              <a:rPr lang="en-US" sz="2800" b="1" dirty="0" smtClean="0">
                <a:solidFill>
                  <a:schemeClr val="bg1"/>
                </a:solidFill>
                <a:latin typeface="Arial" panose="020B0604020202020204" pitchFamily="34" charset="0"/>
                <a:cs typeface="Arial" panose="020B0604020202020204" pitchFamily="34" charset="0"/>
              </a:rPr>
              <a:t>      10/18</a:t>
            </a:r>
            <a:endParaRPr lang="fr-FR" sz="28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590800"/>
            <a:ext cx="1371600" cy="1383145"/>
          </a:xfrm>
          <a:prstGeom prst="rect">
            <a:avLst/>
          </a:prstGeom>
        </p:spPr>
      </p:pic>
      <p:grpSp>
        <p:nvGrpSpPr>
          <p:cNvPr id="3" name="Group 2"/>
          <p:cNvGrpSpPr/>
          <p:nvPr/>
        </p:nvGrpSpPr>
        <p:grpSpPr>
          <a:xfrm>
            <a:off x="-152400" y="838200"/>
            <a:ext cx="8991600" cy="4876800"/>
            <a:chOff x="-152400" y="838200"/>
            <a:chExt cx="8991600" cy="4876800"/>
          </a:xfrm>
        </p:grpSpPr>
        <p:pic>
          <p:nvPicPr>
            <p:cNvPr id="18" name="Picture 3"/>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152400" y="838200"/>
              <a:ext cx="5334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715000" y="4191000"/>
              <a:ext cx="3124200" cy="1477328"/>
            </a:xfrm>
            <a:prstGeom prst="rect">
              <a:avLst/>
            </a:prstGeom>
          </p:spPr>
          <p:txBody>
            <a:bodyPr wrap="square">
              <a:spAutoFit/>
            </a:bodyPr>
            <a:lstStyle/>
            <a:p>
              <a:r>
                <a:rPr lang="fr-FR" b="1" dirty="0" err="1" smtClean="0">
                  <a:latin typeface="Arial" panose="020B0604020202020204" pitchFamily="34" charset="0"/>
                  <a:cs typeface="Arial" panose="020B0604020202020204" pitchFamily="34" charset="0"/>
                </a:rPr>
                <a:t>Low</a:t>
              </a:r>
              <a:r>
                <a:rPr lang="fr-FR" b="1" dirty="0" smtClean="0">
                  <a:latin typeface="Arial" panose="020B0604020202020204" pitchFamily="34" charset="0"/>
                  <a:cs typeface="Arial" panose="020B0604020202020204" pitchFamily="34" charset="0"/>
                </a:rPr>
                <a:t> in </a:t>
              </a:r>
            </a:p>
            <a:p>
              <a:pPr marL="285750" indent="-285750">
                <a:buFont typeface="Arial" panose="020B0604020202020204" pitchFamily="34" charset="0"/>
                <a:buChar char="•"/>
              </a:pPr>
              <a:r>
                <a:rPr lang="fr-FR" dirty="0" smtClean="0">
                  <a:solidFill>
                    <a:schemeClr val="accent1"/>
                  </a:solidFill>
                  <a:latin typeface="Arial" panose="020B0604020202020204" pitchFamily="34" charset="0"/>
                  <a:cs typeface="Arial" panose="020B0604020202020204" pitchFamily="34" charset="0"/>
                </a:rPr>
                <a:t>Liberia</a:t>
              </a:r>
            </a:p>
            <a:p>
              <a:pPr marL="285750" indent="-285750">
                <a:buFont typeface="Arial" panose="020B0604020202020204" pitchFamily="34" charset="0"/>
                <a:buChar char="•"/>
              </a:pPr>
              <a:r>
                <a:rPr lang="fr-FR" dirty="0" err="1" smtClean="0">
                  <a:solidFill>
                    <a:schemeClr val="accent1"/>
                  </a:solidFill>
                  <a:latin typeface="Arial" panose="020B0604020202020204" pitchFamily="34" charset="0"/>
                  <a:cs typeface="Arial" panose="020B0604020202020204" pitchFamily="34" charset="0"/>
                </a:rPr>
                <a:t>Comoros</a:t>
              </a:r>
              <a:endParaRPr lang="fr-FR" dirty="0" smtClean="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smtClean="0">
                  <a:solidFill>
                    <a:schemeClr val="accent1"/>
                  </a:solidFill>
                  <a:latin typeface="Arial" panose="020B0604020202020204" pitchFamily="34" charset="0"/>
                  <a:cs typeface="Arial" panose="020B0604020202020204" pitchFamily="34" charset="0"/>
                </a:rPr>
                <a:t>Burundi,</a:t>
              </a:r>
            </a:p>
            <a:p>
              <a:pPr marL="285750" indent="-285750">
                <a:buFont typeface="Arial" panose="020B0604020202020204" pitchFamily="34" charset="0"/>
                <a:buChar char="•"/>
              </a:pPr>
              <a:r>
                <a:rPr lang="fr-FR" dirty="0" smtClean="0">
                  <a:solidFill>
                    <a:schemeClr val="accent1"/>
                  </a:solidFill>
                  <a:latin typeface="Arial" panose="020B0604020202020204" pitchFamily="34" charset="0"/>
                  <a:cs typeface="Arial" panose="020B0604020202020204" pitchFamily="34" charset="0"/>
                </a:rPr>
                <a:t>Central African </a:t>
              </a:r>
              <a:r>
                <a:rPr lang="fr-FR" dirty="0" err="1" smtClean="0">
                  <a:solidFill>
                    <a:schemeClr val="accent1"/>
                  </a:solidFill>
                  <a:latin typeface="Arial" panose="020B0604020202020204" pitchFamily="34" charset="0"/>
                  <a:cs typeface="Arial" panose="020B0604020202020204" pitchFamily="34" charset="0"/>
                </a:rPr>
                <a:t>Republic</a:t>
              </a:r>
              <a:endParaRPr lang="en-ZA" dirty="0" smtClean="0">
                <a:solidFill>
                  <a:schemeClr val="accent1"/>
                </a:solidFill>
                <a:latin typeface="Arial" panose="020B0604020202020204" pitchFamily="34" charset="0"/>
                <a:cs typeface="Arial" panose="020B0604020202020204" pitchFamily="34" charset="0"/>
              </a:endParaRPr>
            </a:p>
          </p:txBody>
        </p:sp>
        <p:sp>
          <p:nvSpPr>
            <p:cNvPr id="19" name="Oval 18"/>
            <p:cNvSpPr/>
            <p:nvPr/>
          </p:nvSpPr>
          <p:spPr>
            <a:xfrm>
              <a:off x="4038600" y="3962400"/>
              <a:ext cx="381000" cy="381000"/>
            </a:xfrm>
            <a:prstGeom prst="ellipse">
              <a:avLst/>
            </a:prstGeom>
            <a:solidFill>
              <a:srgbClr val="FF5050">
                <a:alpha val="43000"/>
              </a:srgbClr>
            </a:solidFill>
            <a:ln>
              <a:solidFill>
                <a:srgbClr val="FF5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p:cNvGrpSpPr/>
          <p:nvPr/>
        </p:nvGrpSpPr>
        <p:grpSpPr>
          <a:xfrm>
            <a:off x="304800" y="838200"/>
            <a:ext cx="8077200" cy="4876800"/>
            <a:chOff x="228600" y="838200"/>
            <a:chExt cx="8077200" cy="4876800"/>
          </a:xfrm>
        </p:grpSpPr>
        <p:sp>
          <p:nvSpPr>
            <p:cNvPr id="9" name="Rectangle 8"/>
            <p:cNvSpPr/>
            <p:nvPr/>
          </p:nvSpPr>
          <p:spPr>
            <a:xfrm>
              <a:off x="5638800" y="990600"/>
              <a:ext cx="2667000" cy="1477328"/>
            </a:xfrm>
            <a:prstGeom prst="rect">
              <a:avLst/>
            </a:prstGeom>
          </p:spPr>
          <p:txBody>
            <a:bodyPr wrap="square">
              <a:spAutoFit/>
            </a:bodyPr>
            <a:lstStyle/>
            <a:p>
              <a:r>
                <a:rPr lang="fr-FR" b="1" dirty="0" smtClean="0">
                  <a:latin typeface="Arial" panose="020B0604020202020204" pitchFamily="34" charset="0"/>
                  <a:cs typeface="Arial" panose="020B0604020202020204" pitchFamily="34" charset="0"/>
                </a:rPr>
                <a:t> High in</a:t>
              </a:r>
            </a:p>
            <a:p>
              <a:pPr marL="285750" indent="-285750">
                <a:buFont typeface="Arial" panose="020B0604020202020204" pitchFamily="34" charset="0"/>
                <a:buChar char="•"/>
              </a:pPr>
              <a:r>
                <a:rPr lang="fr-FR" dirty="0" smtClean="0">
                  <a:solidFill>
                    <a:schemeClr val="accent1"/>
                  </a:solidFill>
                  <a:latin typeface="Arial" panose="020B0604020202020204" pitchFamily="34" charset="0"/>
                  <a:cs typeface="Arial" panose="020B0604020202020204" pitchFamily="34" charset="0"/>
                </a:rPr>
                <a:t>Equatorial </a:t>
              </a:r>
              <a:r>
                <a:rPr lang="fr-FR" dirty="0" err="1" smtClean="0">
                  <a:solidFill>
                    <a:schemeClr val="accent1"/>
                  </a:solidFill>
                  <a:latin typeface="Arial" panose="020B0604020202020204" pitchFamily="34" charset="0"/>
                  <a:cs typeface="Arial" panose="020B0604020202020204" pitchFamily="34" charset="0"/>
                </a:rPr>
                <a:t>Guinea</a:t>
              </a:r>
              <a:endParaRPr lang="fr-FR" dirty="0" smtClean="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smtClean="0">
                  <a:solidFill>
                    <a:schemeClr val="accent1"/>
                  </a:solidFill>
                  <a:latin typeface="Arial" panose="020B0604020202020204" pitchFamily="34" charset="0"/>
                  <a:cs typeface="Arial" panose="020B0604020202020204" pitchFamily="34" charset="0"/>
                </a:rPr>
                <a:t>Seychelles</a:t>
              </a:r>
            </a:p>
            <a:p>
              <a:pPr marL="285750" indent="-285750">
                <a:buFont typeface="Arial" panose="020B0604020202020204" pitchFamily="34" charset="0"/>
                <a:buChar char="•"/>
              </a:pPr>
              <a:r>
                <a:rPr lang="fr-FR" dirty="0" smtClean="0">
                  <a:solidFill>
                    <a:schemeClr val="accent1"/>
                  </a:solidFill>
                  <a:latin typeface="Arial" panose="020B0604020202020204" pitchFamily="34" charset="0"/>
                  <a:cs typeface="Arial" panose="020B0604020202020204" pitchFamily="34" charset="0"/>
                </a:rPr>
                <a:t>Botswana</a:t>
              </a:r>
            </a:p>
            <a:p>
              <a:pPr marL="285750" indent="-285750">
                <a:buFont typeface="Arial" panose="020B0604020202020204" pitchFamily="34" charset="0"/>
                <a:buChar char="•"/>
              </a:pPr>
              <a:r>
                <a:rPr lang="fr-FR" dirty="0" err="1" smtClean="0">
                  <a:solidFill>
                    <a:schemeClr val="accent1"/>
                  </a:solidFill>
                  <a:latin typeface="Arial" panose="020B0604020202020204" pitchFamily="34" charset="0"/>
                  <a:cs typeface="Arial" panose="020B0604020202020204" pitchFamily="34" charset="0"/>
                </a:rPr>
                <a:t>Mauritius</a:t>
              </a:r>
              <a:endParaRPr lang="fr-FR" dirty="0" smtClean="0">
                <a:solidFill>
                  <a:schemeClr val="accent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28600" y="838200"/>
              <a:ext cx="4994815"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Oval 24"/>
            <p:cNvSpPr/>
            <p:nvPr/>
          </p:nvSpPr>
          <p:spPr>
            <a:xfrm>
              <a:off x="4800600" y="3505200"/>
              <a:ext cx="381000" cy="381000"/>
            </a:xfrm>
            <a:prstGeom prst="ellipse">
              <a:avLst/>
            </a:prstGeom>
            <a:solidFill>
              <a:schemeClr val="accent1">
                <a:lumMod val="20000"/>
                <a:lumOff val="80000"/>
                <a:alpha val="4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4876800" y="4572000"/>
              <a:ext cx="381000" cy="381000"/>
            </a:xfrm>
            <a:prstGeom prst="ellipse">
              <a:avLst/>
            </a:prstGeom>
            <a:solidFill>
              <a:schemeClr val="accent1">
                <a:lumMod val="20000"/>
                <a:lumOff val="80000"/>
                <a:alpha val="41000"/>
              </a:scheme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p:cNvGrpSpPr/>
          <p:nvPr/>
        </p:nvGrpSpPr>
        <p:grpSpPr>
          <a:xfrm>
            <a:off x="1524000" y="1981200"/>
            <a:ext cx="2819400" cy="3200400"/>
            <a:chOff x="1524000" y="1981200"/>
            <a:chExt cx="2819400" cy="3200400"/>
          </a:xfrm>
        </p:grpSpPr>
        <p:graphicFrame>
          <p:nvGraphicFramePr>
            <p:cNvPr id="27" name="Diagram 26"/>
            <p:cNvGraphicFramePr/>
            <p:nvPr>
              <p:extLst>
                <p:ext uri="{D42A27DB-BD31-4B8C-83A1-F6EECF244321}">
                  <p14:modId xmlns:p14="http://schemas.microsoft.com/office/powerpoint/2010/main" val="1976122237"/>
                </p:ext>
              </p:extLst>
            </p:nvPr>
          </p:nvGraphicFramePr>
          <p:xfrm>
            <a:off x="1524000" y="1981200"/>
            <a:ext cx="2819400" cy="3200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Oval 4"/>
            <p:cNvSpPr/>
            <p:nvPr/>
          </p:nvSpPr>
          <p:spPr>
            <a:xfrm>
              <a:off x="1524000" y="1981200"/>
              <a:ext cx="2819400" cy="2819400"/>
            </a:xfrm>
            <a:prstGeom prst="ellipse">
              <a:avLst/>
            </a:prstGeom>
            <a:solidFill>
              <a:schemeClr val="accent1">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7" descr="African Development Bank Group Logo"/>
          <p:cNvPicPr>
            <a:picLocks noChangeAspect="1" noChangeArrowheads="1"/>
          </p:cNvPicPr>
          <p:nvPr/>
        </p:nvPicPr>
        <p:blipFill>
          <a:blip r:embed="rId10"/>
          <a:srcRect/>
          <a:stretch>
            <a:fillRect/>
          </a:stretch>
        </p:blipFill>
        <p:spPr bwMode="auto">
          <a:xfrm>
            <a:off x="7162800" y="6324600"/>
            <a:ext cx="1981200" cy="533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53" presetClass="entr" presetSubtype="16"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4000" fill="hold"/>
                                        <p:tgtEl>
                                          <p:spTgt spid="6"/>
                                        </p:tgtEl>
                                        <p:attrNameLst>
                                          <p:attrName>ppt_w</p:attrName>
                                        </p:attrNameLst>
                                      </p:cBhvr>
                                      <p:tavLst>
                                        <p:tav tm="0">
                                          <p:val>
                                            <p:fltVal val="0"/>
                                          </p:val>
                                        </p:tav>
                                        <p:tav tm="100000">
                                          <p:val>
                                            <p:strVal val="#ppt_w"/>
                                          </p:val>
                                        </p:tav>
                                      </p:tavLst>
                                    </p:anim>
                                    <p:anim calcmode="lin" valueType="num">
                                      <p:cBhvr>
                                        <p:cTn id="21" dur="4000" fill="hold"/>
                                        <p:tgtEl>
                                          <p:spTgt spid="6"/>
                                        </p:tgtEl>
                                        <p:attrNameLst>
                                          <p:attrName>ppt_h</p:attrName>
                                        </p:attrNameLst>
                                      </p:cBhvr>
                                      <p:tavLst>
                                        <p:tav tm="0">
                                          <p:val>
                                            <p:fltVal val="0"/>
                                          </p:val>
                                        </p:tav>
                                        <p:tav tm="100000">
                                          <p:val>
                                            <p:strVal val="#ppt_h"/>
                                          </p:val>
                                        </p:tav>
                                      </p:tavLst>
                                    </p:anim>
                                    <p:animEffect transition="in" filter="fade">
                                      <p:cBhvr>
                                        <p:cTn id="22"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9144000" cy="685800"/>
          </a:xfrm>
          <a:solidFill>
            <a:srgbClr val="008E40"/>
          </a:solidFill>
        </p:spPr>
        <p:txBody>
          <a:bodyPr>
            <a:normAutofit/>
          </a:bodyPr>
          <a:lstStyle/>
          <a:p>
            <a:pPr algn="ctr"/>
            <a:r>
              <a:rPr lang="en-ZA" sz="3200" b="1" dirty="0" smtClean="0">
                <a:solidFill>
                  <a:schemeClr val="bg1"/>
                </a:solidFill>
                <a:latin typeface="Arial" panose="020B0604020202020204" pitchFamily="34" charset="0"/>
                <a:cs typeface="Arial" panose="020B0604020202020204" pitchFamily="34" charset="0"/>
              </a:rPr>
              <a:t>Income</a:t>
            </a:r>
            <a:r>
              <a:rPr lang="fr-FR" sz="3200" b="1" dirty="0" smtClean="0">
                <a:solidFill>
                  <a:schemeClr val="bg1"/>
                </a:solidFill>
                <a:latin typeface="Arial" panose="020B0604020202020204" pitchFamily="34" charset="0"/>
                <a:cs typeface="Arial" panose="020B0604020202020204" pitchFamily="34" charset="0"/>
              </a:rPr>
              <a:t> and </a:t>
            </a:r>
            <a:r>
              <a:rPr lang="en-ZA" sz="3200" b="1" dirty="0" smtClean="0">
                <a:solidFill>
                  <a:schemeClr val="bg1"/>
                </a:solidFill>
                <a:latin typeface="Arial" panose="020B0604020202020204" pitchFamily="34" charset="0"/>
                <a:cs typeface="Arial" panose="020B0604020202020204" pitchFamily="34" charset="0"/>
              </a:rPr>
              <a:t>Investment     11/18</a:t>
            </a:r>
            <a:endParaRPr lang="en-ZA" sz="3200" b="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BBC007A2-CC87-4411-B34D-144542AF6FDD}" type="slidenum">
              <a:rPr lang="en-US" smtClean="0">
                <a:solidFill>
                  <a:srgbClr val="04617B"/>
                </a:solidFill>
              </a:rPr>
              <a:pPr>
                <a:defRPr/>
              </a:pPr>
              <a:t>21</a:t>
            </a:fld>
            <a:endParaRPr lang="en-US">
              <a:solidFill>
                <a:srgbClr val="04617B"/>
              </a:solidFill>
            </a:endParaRPr>
          </a:p>
        </p:txBody>
      </p:sp>
      <p:sp>
        <p:nvSpPr>
          <p:cNvPr id="2" name="Rectangle 1"/>
          <p:cNvSpPr/>
          <p:nvPr/>
        </p:nvSpPr>
        <p:spPr>
          <a:xfrm>
            <a:off x="0" y="685800"/>
            <a:ext cx="8915400" cy="584775"/>
          </a:xfrm>
          <a:prstGeom prst="rect">
            <a:avLst/>
          </a:prstGeom>
        </p:spPr>
        <p:txBody>
          <a:bodyPr wrap="square">
            <a:spAutoFit/>
          </a:bodyPr>
          <a:lstStyle/>
          <a:p>
            <a:pPr algn="ctr">
              <a:defRPr sz="1680" b="0" i="0" u="none" strike="noStrike" kern="1200" baseline="0">
                <a:solidFill>
                  <a:srgbClr val="000000"/>
                </a:solidFill>
                <a:latin typeface="Arial" panose="020B0604020202020204" pitchFamily="34" charset="0"/>
                <a:ea typeface="Calibri"/>
                <a:cs typeface="Arial" panose="020B0604020202020204" pitchFamily="34" charset="0"/>
              </a:defRPr>
            </a:pPr>
            <a:r>
              <a:rPr lang="en-GB" sz="1600" dirty="0">
                <a:solidFill>
                  <a:srgbClr val="000000"/>
                </a:solidFill>
                <a:latin typeface="Arial" panose="020B0604020202020204" pitchFamily="34" charset="0"/>
                <a:ea typeface="Calibri"/>
                <a:cs typeface="Arial" panose="020B0604020202020204" pitchFamily="34" charset="0"/>
              </a:rPr>
              <a:t>Correlation between per capita Gross Domestic Product and per capita </a:t>
            </a:r>
            <a:r>
              <a:rPr lang="en-GB" sz="1600" dirty="0" smtClean="0">
                <a:solidFill>
                  <a:srgbClr val="000000"/>
                </a:solidFill>
                <a:latin typeface="Arial" panose="020B0604020202020204" pitchFamily="34" charset="0"/>
                <a:ea typeface="Calibri"/>
                <a:cs typeface="Arial" panose="020B0604020202020204" pitchFamily="34" charset="0"/>
              </a:rPr>
              <a:t>Gross </a:t>
            </a:r>
            <a:r>
              <a:rPr lang="en-GB" sz="1600" dirty="0" smtClean="0">
                <a:latin typeface="Arial" panose="020B0604020202020204" pitchFamily="34" charset="0"/>
                <a:ea typeface="Calibri"/>
                <a:cs typeface="Arial" panose="020B0604020202020204" pitchFamily="34" charset="0"/>
              </a:rPr>
              <a:t>Fixed</a:t>
            </a:r>
            <a:r>
              <a:rPr lang="en-GB" sz="1600" dirty="0" smtClean="0">
                <a:solidFill>
                  <a:srgbClr val="FF0000"/>
                </a:solidFill>
                <a:latin typeface="Arial" panose="020B0604020202020204" pitchFamily="34" charset="0"/>
                <a:ea typeface="Calibri"/>
                <a:cs typeface="Arial" panose="020B0604020202020204" pitchFamily="34" charset="0"/>
              </a:rPr>
              <a:t> </a:t>
            </a:r>
            <a:r>
              <a:rPr lang="en-GB" sz="1600" dirty="0">
                <a:solidFill>
                  <a:srgbClr val="000000"/>
                </a:solidFill>
                <a:latin typeface="Arial" panose="020B0604020202020204" pitchFamily="34" charset="0"/>
                <a:ea typeface="Calibri"/>
                <a:cs typeface="Arial" panose="020B0604020202020204" pitchFamily="34" charset="0"/>
              </a:rPr>
              <a:t>Capital Formation</a:t>
            </a:r>
          </a:p>
        </p:txBody>
      </p:sp>
      <p:graphicFrame>
        <p:nvGraphicFramePr>
          <p:cNvPr id="6" name="Chart 5"/>
          <p:cNvGraphicFramePr>
            <a:graphicFrameLocks noGrp="1"/>
          </p:cNvGraphicFramePr>
          <p:nvPr>
            <p:extLst>
              <p:ext uri="{D42A27DB-BD31-4B8C-83A1-F6EECF244321}">
                <p14:modId xmlns:p14="http://schemas.microsoft.com/office/powerpoint/2010/main" val="3505954498"/>
              </p:ext>
            </p:extLst>
          </p:nvPr>
        </p:nvGraphicFramePr>
        <p:xfrm>
          <a:off x="0" y="993577"/>
          <a:ext cx="8991600" cy="548342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2781300" y="1981200"/>
            <a:ext cx="5532900" cy="3808875"/>
            <a:chOff x="2781300" y="1981200"/>
            <a:chExt cx="5532900" cy="3808875"/>
          </a:xfrm>
        </p:grpSpPr>
        <p:pic>
          <p:nvPicPr>
            <p:cNvPr id="4098" name="Picture 2" descr="W:\Other\Images\Infographics\Flags\flags\128\Botswan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1" y="2352676"/>
              <a:ext cx="314324" cy="31432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W:\Other\Images\Infographics\Flags\flags\128\Seychell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1981200"/>
              <a:ext cx="313200" cy="313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Other\Images\Infographics\Flags\flags\128\Gab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00" y="3848100"/>
              <a:ext cx="313200" cy="3132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W:\Other\Images\Infographics\Flags\flags\128\South-Afric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3975" y="4267200"/>
              <a:ext cx="313200" cy="313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Other\Images\Infographics\Flags\flags\128\Algeri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200" y="3743325"/>
              <a:ext cx="313200" cy="3132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W:\Other\Images\Infographics\Flags\flags\128\Egyp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9600" y="5172075"/>
              <a:ext cx="313200" cy="313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W:\Other\Images\Infographics\Flags\flags\128\Nigeri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81300" y="5476875"/>
              <a:ext cx="313200" cy="31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832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2999"/>
                                          </p:stCondLst>
                                        </p:cTn>
                                        <p:tgtEl>
                                          <p:spTgt spid="6">
                                            <p:graphicEl>
                                              <a:chart seriesIdx="-3" categoryIdx="-3" bldStep="gridLegend"/>
                                            </p:graphicEl>
                                          </p:spTgt>
                                        </p:tgtEl>
                                        <p:attrNameLst>
                                          <p:attrName>style.visibility</p:attrName>
                                        </p:attrNameLst>
                                      </p:cBhvr>
                                      <p:to>
                                        <p:strVal val="visible"/>
                                      </p:to>
                                    </p:set>
                                  </p:childTnLst>
                                </p:cTn>
                              </p:par>
                            </p:childTnLst>
                          </p:cTn>
                        </p:par>
                        <p:par>
                          <p:cTn id="7" fill="hold">
                            <p:stCondLst>
                              <p:cond delay="4000"/>
                            </p:stCondLst>
                            <p:childTnLst>
                              <p:par>
                                <p:cTn id="8" presetID="1" presetClass="entr" presetSubtype="0" fill="hold" grpId="0" nodeType="afterEffect">
                                  <p:stCondLst>
                                    <p:cond delay="1000"/>
                                  </p:stCondLst>
                                  <p:childTnLst>
                                    <p:set>
                                      <p:cBhvr>
                                        <p:cTn id="9" dur="1" fill="hold">
                                          <p:stCondLst>
                                            <p:cond delay="2999"/>
                                          </p:stCondLst>
                                        </p:cTn>
                                        <p:tgtEl>
                                          <p:spTgt spid="6">
                                            <p:graphicEl>
                                              <a:chart seriesIdx="-4" categoryIdx="0" bldStep="category"/>
                                            </p:graphicEl>
                                          </p:spTgt>
                                        </p:tgtEl>
                                        <p:attrNameLst>
                                          <p:attrName>style.visibility</p:attrName>
                                        </p:attrNameLst>
                                      </p:cBhvr>
                                      <p:to>
                                        <p:strVal val="visible"/>
                                      </p:to>
                                    </p:set>
                                  </p:childTnLst>
                                </p:cTn>
                              </p:par>
                            </p:childTnLst>
                          </p:cTn>
                        </p:par>
                        <p:par>
                          <p:cTn id="10" fill="hold">
                            <p:stCondLst>
                              <p:cond delay="8000"/>
                            </p:stCondLst>
                            <p:childTnLst>
                              <p:par>
                                <p:cTn id="11" presetID="1" presetClass="entr" presetSubtype="0" fill="hold" grpId="0" nodeType="afterEffect">
                                  <p:stCondLst>
                                    <p:cond delay="1000"/>
                                  </p:stCondLst>
                                  <p:childTnLst>
                                    <p:set>
                                      <p:cBhvr>
                                        <p:cTn id="12" dur="1" fill="hold">
                                          <p:stCondLst>
                                            <p:cond delay="2999"/>
                                          </p:stCondLst>
                                        </p:cTn>
                                        <p:tgtEl>
                                          <p:spTgt spid="6">
                                            <p:graphicEl>
                                              <a:chart seriesIdx="-4" categoryIdx="1" bldStep="category"/>
                                            </p:graphicEl>
                                          </p:spTgt>
                                        </p:tgtEl>
                                        <p:attrNameLst>
                                          <p:attrName>style.visibility</p:attrName>
                                        </p:attrNameLst>
                                      </p:cBhvr>
                                      <p:to>
                                        <p:strVal val="visible"/>
                                      </p:to>
                                    </p:set>
                                  </p:childTnLst>
                                </p:cTn>
                              </p:par>
                            </p:childTnLst>
                          </p:cTn>
                        </p:par>
                        <p:par>
                          <p:cTn id="13" fill="hold">
                            <p:stCondLst>
                              <p:cond delay="12000"/>
                            </p:stCondLst>
                            <p:childTnLst>
                              <p:par>
                                <p:cTn id="14" presetID="1" presetClass="entr" presetSubtype="0" fill="hold" grpId="0" nodeType="afterEffect">
                                  <p:stCondLst>
                                    <p:cond delay="1000"/>
                                  </p:stCondLst>
                                  <p:childTnLst>
                                    <p:set>
                                      <p:cBhvr>
                                        <p:cTn id="15" dur="1" fill="hold">
                                          <p:stCondLst>
                                            <p:cond delay="2999"/>
                                          </p:stCondLst>
                                        </p:cTn>
                                        <p:tgtEl>
                                          <p:spTgt spid="6">
                                            <p:graphicEl>
                                              <a:chart seriesIdx="-4" categoryIdx="2" bldStep="category"/>
                                            </p:graphicEl>
                                          </p:spTgt>
                                        </p:tgtEl>
                                        <p:attrNameLst>
                                          <p:attrName>style.visibility</p:attrName>
                                        </p:attrNameLst>
                                      </p:cBhvr>
                                      <p:to>
                                        <p:strVal val="visible"/>
                                      </p:to>
                                    </p:set>
                                  </p:childTnLst>
                                </p:cTn>
                              </p:par>
                            </p:childTnLst>
                          </p:cTn>
                        </p:par>
                        <p:par>
                          <p:cTn id="16" fill="hold">
                            <p:stCondLst>
                              <p:cond delay="16000"/>
                            </p:stCondLst>
                            <p:childTnLst>
                              <p:par>
                                <p:cTn id="17" presetID="1" presetClass="entr" presetSubtype="0" fill="hold" grpId="0" nodeType="afterEffect">
                                  <p:stCondLst>
                                    <p:cond delay="1000"/>
                                  </p:stCondLst>
                                  <p:childTnLst>
                                    <p:set>
                                      <p:cBhvr>
                                        <p:cTn id="18" dur="1" fill="hold">
                                          <p:stCondLst>
                                            <p:cond delay="2999"/>
                                          </p:stCondLst>
                                        </p:cTn>
                                        <p:tgtEl>
                                          <p:spTgt spid="6">
                                            <p:graphicEl>
                                              <a:chart seriesIdx="-4" categoryIdx="3" bldStep="category"/>
                                            </p:graphicEl>
                                          </p:spTgt>
                                        </p:tgtEl>
                                        <p:attrNameLst>
                                          <p:attrName>style.visibility</p:attrName>
                                        </p:attrNameLst>
                                      </p:cBhvr>
                                      <p:to>
                                        <p:strVal val="visible"/>
                                      </p:to>
                                    </p:set>
                                  </p:childTnLst>
                                </p:cTn>
                              </p:par>
                            </p:childTnLst>
                          </p:cTn>
                        </p:par>
                        <p:par>
                          <p:cTn id="19" fill="hold">
                            <p:stCondLst>
                              <p:cond delay="20000"/>
                            </p:stCondLst>
                            <p:childTnLst>
                              <p:par>
                                <p:cTn id="20" presetID="1" presetClass="entr" presetSubtype="0" fill="hold" grpId="0" nodeType="afterEffect">
                                  <p:stCondLst>
                                    <p:cond delay="1000"/>
                                  </p:stCondLst>
                                  <p:childTnLst>
                                    <p:set>
                                      <p:cBhvr>
                                        <p:cTn id="21" dur="1" fill="hold">
                                          <p:stCondLst>
                                            <p:cond delay="2999"/>
                                          </p:stCondLst>
                                        </p:cTn>
                                        <p:tgtEl>
                                          <p:spTgt spid="6">
                                            <p:graphicEl>
                                              <a:chart seriesIdx="-4" categoryIdx="4" bldStep="category"/>
                                            </p:graphicEl>
                                          </p:spTgt>
                                        </p:tgtEl>
                                        <p:attrNameLst>
                                          <p:attrName>style.visibility</p:attrName>
                                        </p:attrNameLst>
                                      </p:cBhvr>
                                      <p:to>
                                        <p:strVal val="visible"/>
                                      </p:to>
                                    </p:set>
                                  </p:childTnLst>
                                </p:cTn>
                              </p:par>
                            </p:childTnLst>
                          </p:cTn>
                        </p:par>
                        <p:par>
                          <p:cTn id="22" fill="hold">
                            <p:stCondLst>
                              <p:cond delay="24000"/>
                            </p:stCondLst>
                            <p:childTnLst>
                              <p:par>
                                <p:cTn id="23" presetID="1" presetClass="entr" presetSubtype="0" fill="hold" grpId="0" nodeType="afterEffect">
                                  <p:stCondLst>
                                    <p:cond delay="1000"/>
                                  </p:stCondLst>
                                  <p:childTnLst>
                                    <p:set>
                                      <p:cBhvr>
                                        <p:cTn id="24" dur="1" fill="hold">
                                          <p:stCondLst>
                                            <p:cond delay="2999"/>
                                          </p:stCondLst>
                                        </p:cTn>
                                        <p:tgtEl>
                                          <p:spTgt spid="6">
                                            <p:graphicEl>
                                              <a:chart seriesIdx="-4" categoryIdx="5" bldStep="category"/>
                                            </p:graphicEl>
                                          </p:spTgt>
                                        </p:tgtEl>
                                        <p:attrNameLst>
                                          <p:attrName>style.visibility</p:attrName>
                                        </p:attrNameLst>
                                      </p:cBhvr>
                                      <p:to>
                                        <p:strVal val="visible"/>
                                      </p:to>
                                    </p:set>
                                  </p:childTnLst>
                                </p:cTn>
                              </p:par>
                            </p:childTnLst>
                          </p:cTn>
                        </p:par>
                        <p:par>
                          <p:cTn id="25" fill="hold">
                            <p:stCondLst>
                              <p:cond delay="28000"/>
                            </p:stCondLst>
                            <p:childTnLst>
                              <p:par>
                                <p:cTn id="26" presetID="1" presetClass="entr" presetSubtype="0" fill="hold" grpId="0" nodeType="afterEffect">
                                  <p:stCondLst>
                                    <p:cond delay="1000"/>
                                  </p:stCondLst>
                                  <p:childTnLst>
                                    <p:set>
                                      <p:cBhvr>
                                        <p:cTn id="27" dur="1" fill="hold">
                                          <p:stCondLst>
                                            <p:cond delay="2999"/>
                                          </p:stCondLst>
                                        </p:cTn>
                                        <p:tgtEl>
                                          <p:spTgt spid="6">
                                            <p:graphicEl>
                                              <a:chart seriesIdx="-4" categoryIdx="6" bldStep="category"/>
                                            </p:graphicEl>
                                          </p:spTgt>
                                        </p:tgtEl>
                                        <p:attrNameLst>
                                          <p:attrName>style.visibility</p:attrName>
                                        </p:attrNameLst>
                                      </p:cBhvr>
                                      <p:to>
                                        <p:strVal val="visible"/>
                                      </p:to>
                                    </p:set>
                                  </p:childTnLst>
                                </p:cTn>
                              </p:par>
                            </p:childTnLst>
                          </p:cTn>
                        </p:par>
                        <p:par>
                          <p:cTn id="28" fill="hold">
                            <p:stCondLst>
                              <p:cond delay="32000"/>
                            </p:stCondLst>
                            <p:childTnLst>
                              <p:par>
                                <p:cTn id="29" presetID="1" presetClass="entr" presetSubtype="0" fill="hold" grpId="0" nodeType="afterEffect">
                                  <p:stCondLst>
                                    <p:cond delay="1000"/>
                                  </p:stCondLst>
                                  <p:childTnLst>
                                    <p:set>
                                      <p:cBhvr>
                                        <p:cTn id="30" dur="1" fill="hold">
                                          <p:stCondLst>
                                            <p:cond delay="2999"/>
                                          </p:stCondLst>
                                        </p:cTn>
                                        <p:tgtEl>
                                          <p:spTgt spid="6">
                                            <p:graphicEl>
                                              <a:chart seriesIdx="-4" categoryIdx="7" bldStep="category"/>
                                            </p:graphicEl>
                                          </p:spTgt>
                                        </p:tgtEl>
                                        <p:attrNameLst>
                                          <p:attrName>style.visibility</p:attrName>
                                        </p:attrNameLst>
                                      </p:cBhvr>
                                      <p:to>
                                        <p:strVal val="visible"/>
                                      </p:to>
                                    </p:set>
                                  </p:childTnLst>
                                </p:cTn>
                              </p:par>
                            </p:childTnLst>
                          </p:cTn>
                        </p:par>
                        <p:par>
                          <p:cTn id="31" fill="hold">
                            <p:stCondLst>
                              <p:cond delay="36000"/>
                            </p:stCondLst>
                            <p:childTnLst>
                              <p:par>
                                <p:cTn id="32" presetID="1" presetClass="entr" presetSubtype="0" fill="hold" grpId="0" nodeType="afterEffect">
                                  <p:stCondLst>
                                    <p:cond delay="1000"/>
                                  </p:stCondLst>
                                  <p:childTnLst>
                                    <p:set>
                                      <p:cBhvr>
                                        <p:cTn id="33" dur="1" fill="hold">
                                          <p:stCondLst>
                                            <p:cond delay="2999"/>
                                          </p:stCondLst>
                                        </p:cTn>
                                        <p:tgtEl>
                                          <p:spTgt spid="6">
                                            <p:graphicEl>
                                              <a:chart seriesIdx="-4" categoryIdx="8" bldStep="category"/>
                                            </p:graphicEl>
                                          </p:spTgt>
                                        </p:tgtEl>
                                        <p:attrNameLst>
                                          <p:attrName>style.visibility</p:attrName>
                                        </p:attrNameLst>
                                      </p:cBhvr>
                                      <p:to>
                                        <p:strVal val="visible"/>
                                      </p:to>
                                    </p:set>
                                  </p:childTnLst>
                                </p:cTn>
                              </p:par>
                            </p:childTnLst>
                          </p:cTn>
                        </p:par>
                        <p:par>
                          <p:cTn id="34" fill="hold">
                            <p:stCondLst>
                              <p:cond delay="40000"/>
                            </p:stCondLst>
                            <p:childTnLst>
                              <p:par>
                                <p:cTn id="35" presetID="1" presetClass="entr" presetSubtype="0" fill="hold" grpId="0" nodeType="afterEffect">
                                  <p:stCondLst>
                                    <p:cond delay="1000"/>
                                  </p:stCondLst>
                                  <p:childTnLst>
                                    <p:set>
                                      <p:cBhvr>
                                        <p:cTn id="36" dur="1" fill="hold">
                                          <p:stCondLst>
                                            <p:cond delay="2999"/>
                                          </p:stCondLst>
                                        </p:cTn>
                                        <p:tgtEl>
                                          <p:spTgt spid="6">
                                            <p:graphicEl>
                                              <a:chart seriesIdx="-4" categoryIdx="9" bldStep="category"/>
                                            </p:graphicEl>
                                          </p:spTgt>
                                        </p:tgtEl>
                                        <p:attrNameLst>
                                          <p:attrName>style.visibility</p:attrName>
                                        </p:attrNameLst>
                                      </p:cBhvr>
                                      <p:to>
                                        <p:strVal val="visible"/>
                                      </p:to>
                                    </p:set>
                                  </p:childTnLst>
                                </p:cTn>
                              </p:par>
                            </p:childTnLst>
                          </p:cTn>
                        </p:par>
                        <p:par>
                          <p:cTn id="37" fill="hold">
                            <p:stCondLst>
                              <p:cond delay="44000"/>
                            </p:stCondLst>
                            <p:childTnLst>
                              <p:par>
                                <p:cTn id="38" presetID="1" presetClass="entr" presetSubtype="0" fill="hold" grpId="0" nodeType="afterEffect">
                                  <p:stCondLst>
                                    <p:cond delay="1000"/>
                                  </p:stCondLst>
                                  <p:childTnLst>
                                    <p:set>
                                      <p:cBhvr>
                                        <p:cTn id="39" dur="1" fill="hold">
                                          <p:stCondLst>
                                            <p:cond delay="2999"/>
                                          </p:stCondLst>
                                        </p:cTn>
                                        <p:tgtEl>
                                          <p:spTgt spid="6">
                                            <p:graphicEl>
                                              <a:chart seriesIdx="-4" categoryIdx="10" bldStep="category"/>
                                            </p:graphicEl>
                                          </p:spTgt>
                                        </p:tgtEl>
                                        <p:attrNameLst>
                                          <p:attrName>style.visibility</p:attrName>
                                        </p:attrNameLst>
                                      </p:cBhvr>
                                      <p:to>
                                        <p:strVal val="visible"/>
                                      </p:to>
                                    </p:set>
                                  </p:childTnLst>
                                </p:cTn>
                              </p:par>
                            </p:childTnLst>
                          </p:cTn>
                        </p:par>
                        <p:par>
                          <p:cTn id="40" fill="hold">
                            <p:stCondLst>
                              <p:cond delay="48000"/>
                            </p:stCondLst>
                            <p:childTnLst>
                              <p:par>
                                <p:cTn id="41" presetID="1" presetClass="entr" presetSubtype="0" fill="hold" grpId="0" nodeType="afterEffect">
                                  <p:stCondLst>
                                    <p:cond delay="1000"/>
                                  </p:stCondLst>
                                  <p:childTnLst>
                                    <p:set>
                                      <p:cBhvr>
                                        <p:cTn id="42" dur="1" fill="hold">
                                          <p:stCondLst>
                                            <p:cond delay="2999"/>
                                          </p:stCondLst>
                                        </p:cTn>
                                        <p:tgtEl>
                                          <p:spTgt spid="6">
                                            <p:graphicEl>
                                              <a:chart seriesIdx="-4" categoryIdx="11" bldStep="category"/>
                                            </p:graphicEl>
                                          </p:spTgt>
                                        </p:tgtEl>
                                        <p:attrNameLst>
                                          <p:attrName>style.visibility</p:attrName>
                                        </p:attrNameLst>
                                      </p:cBhvr>
                                      <p:to>
                                        <p:strVal val="visible"/>
                                      </p:to>
                                    </p:set>
                                  </p:childTnLst>
                                </p:cTn>
                              </p:par>
                            </p:childTnLst>
                          </p:cTn>
                        </p:par>
                        <p:par>
                          <p:cTn id="43" fill="hold">
                            <p:stCondLst>
                              <p:cond delay="52000"/>
                            </p:stCondLst>
                            <p:childTnLst>
                              <p:par>
                                <p:cTn id="44" presetID="1" presetClass="entr" presetSubtype="0" fill="hold" grpId="0" nodeType="afterEffect">
                                  <p:stCondLst>
                                    <p:cond delay="1000"/>
                                  </p:stCondLst>
                                  <p:childTnLst>
                                    <p:set>
                                      <p:cBhvr>
                                        <p:cTn id="45" dur="1" fill="hold">
                                          <p:stCondLst>
                                            <p:cond delay="2999"/>
                                          </p:stCondLst>
                                        </p:cTn>
                                        <p:tgtEl>
                                          <p:spTgt spid="6">
                                            <p:graphicEl>
                                              <a:chart seriesIdx="-4" categoryIdx="12" bldStep="category"/>
                                            </p:graphicEl>
                                          </p:spTgt>
                                        </p:tgtEl>
                                        <p:attrNameLst>
                                          <p:attrName>style.visibility</p:attrName>
                                        </p:attrNameLst>
                                      </p:cBhvr>
                                      <p:to>
                                        <p:strVal val="visible"/>
                                      </p:to>
                                    </p:set>
                                  </p:childTnLst>
                                </p:cTn>
                              </p:par>
                            </p:childTnLst>
                          </p:cTn>
                        </p:par>
                        <p:par>
                          <p:cTn id="46" fill="hold">
                            <p:stCondLst>
                              <p:cond delay="56000"/>
                            </p:stCondLst>
                            <p:childTnLst>
                              <p:par>
                                <p:cTn id="47" presetID="1" presetClass="entr" presetSubtype="0" fill="hold" grpId="0" nodeType="afterEffect">
                                  <p:stCondLst>
                                    <p:cond delay="1000"/>
                                  </p:stCondLst>
                                  <p:childTnLst>
                                    <p:set>
                                      <p:cBhvr>
                                        <p:cTn id="48" dur="1" fill="hold">
                                          <p:stCondLst>
                                            <p:cond delay="2999"/>
                                          </p:stCondLst>
                                        </p:cTn>
                                        <p:tgtEl>
                                          <p:spTgt spid="6">
                                            <p:graphicEl>
                                              <a:chart seriesIdx="-4" categoryIdx="13" bldStep="category"/>
                                            </p:graphicEl>
                                          </p:spTgt>
                                        </p:tgtEl>
                                        <p:attrNameLst>
                                          <p:attrName>style.visibility</p:attrName>
                                        </p:attrNameLst>
                                      </p:cBhvr>
                                      <p:to>
                                        <p:strVal val="visible"/>
                                      </p:to>
                                    </p:set>
                                  </p:childTnLst>
                                </p:cTn>
                              </p:par>
                            </p:childTnLst>
                          </p:cTn>
                        </p:par>
                        <p:par>
                          <p:cTn id="49" fill="hold">
                            <p:stCondLst>
                              <p:cond delay="60000"/>
                            </p:stCondLst>
                            <p:childTnLst>
                              <p:par>
                                <p:cTn id="50" presetID="1" presetClass="entr" presetSubtype="0" fill="hold" grpId="0" nodeType="afterEffect">
                                  <p:stCondLst>
                                    <p:cond delay="1000"/>
                                  </p:stCondLst>
                                  <p:childTnLst>
                                    <p:set>
                                      <p:cBhvr>
                                        <p:cTn id="51" dur="1" fill="hold">
                                          <p:stCondLst>
                                            <p:cond delay="2999"/>
                                          </p:stCondLst>
                                        </p:cTn>
                                        <p:tgtEl>
                                          <p:spTgt spid="6">
                                            <p:graphicEl>
                                              <a:chart seriesIdx="-4" categoryIdx="14" bldStep="category"/>
                                            </p:graphicEl>
                                          </p:spTgt>
                                        </p:tgtEl>
                                        <p:attrNameLst>
                                          <p:attrName>style.visibility</p:attrName>
                                        </p:attrNameLst>
                                      </p:cBhvr>
                                      <p:to>
                                        <p:strVal val="visible"/>
                                      </p:to>
                                    </p:set>
                                  </p:childTnLst>
                                </p:cTn>
                              </p:par>
                            </p:childTnLst>
                          </p:cTn>
                        </p:par>
                        <p:par>
                          <p:cTn id="52" fill="hold">
                            <p:stCondLst>
                              <p:cond delay="64000"/>
                            </p:stCondLst>
                            <p:childTnLst>
                              <p:par>
                                <p:cTn id="53" presetID="1" presetClass="entr" presetSubtype="0" fill="hold" grpId="0" nodeType="afterEffect">
                                  <p:stCondLst>
                                    <p:cond delay="1000"/>
                                  </p:stCondLst>
                                  <p:childTnLst>
                                    <p:set>
                                      <p:cBhvr>
                                        <p:cTn id="54" dur="1" fill="hold">
                                          <p:stCondLst>
                                            <p:cond delay="2999"/>
                                          </p:stCondLst>
                                        </p:cTn>
                                        <p:tgtEl>
                                          <p:spTgt spid="6">
                                            <p:graphicEl>
                                              <a:chart seriesIdx="-4" categoryIdx="15" bldStep="category"/>
                                            </p:graphicEl>
                                          </p:spTgt>
                                        </p:tgtEl>
                                        <p:attrNameLst>
                                          <p:attrName>style.visibility</p:attrName>
                                        </p:attrNameLst>
                                      </p:cBhvr>
                                      <p:to>
                                        <p:strVal val="visible"/>
                                      </p:to>
                                    </p:set>
                                  </p:childTnLst>
                                </p:cTn>
                              </p:par>
                            </p:childTnLst>
                          </p:cTn>
                        </p:par>
                        <p:par>
                          <p:cTn id="55" fill="hold">
                            <p:stCondLst>
                              <p:cond delay="68000"/>
                            </p:stCondLst>
                            <p:childTnLst>
                              <p:par>
                                <p:cTn id="56" presetID="1" presetClass="entr" presetSubtype="0" fill="hold" grpId="0" nodeType="afterEffect">
                                  <p:stCondLst>
                                    <p:cond delay="1000"/>
                                  </p:stCondLst>
                                  <p:childTnLst>
                                    <p:set>
                                      <p:cBhvr>
                                        <p:cTn id="57" dur="1" fill="hold">
                                          <p:stCondLst>
                                            <p:cond delay="2999"/>
                                          </p:stCondLst>
                                        </p:cTn>
                                        <p:tgtEl>
                                          <p:spTgt spid="6">
                                            <p:graphicEl>
                                              <a:chart seriesIdx="-4" categoryIdx="16" bldStep="category"/>
                                            </p:graphicEl>
                                          </p:spTgt>
                                        </p:tgtEl>
                                        <p:attrNameLst>
                                          <p:attrName>style.visibility</p:attrName>
                                        </p:attrNameLst>
                                      </p:cBhvr>
                                      <p:to>
                                        <p:strVal val="visible"/>
                                      </p:to>
                                    </p:set>
                                  </p:childTnLst>
                                </p:cTn>
                              </p:par>
                            </p:childTnLst>
                          </p:cTn>
                        </p:par>
                        <p:par>
                          <p:cTn id="58" fill="hold">
                            <p:stCondLst>
                              <p:cond delay="72000"/>
                            </p:stCondLst>
                            <p:childTnLst>
                              <p:par>
                                <p:cTn id="59" presetID="1" presetClass="entr" presetSubtype="0" fill="hold" grpId="0" nodeType="afterEffect">
                                  <p:stCondLst>
                                    <p:cond delay="1000"/>
                                  </p:stCondLst>
                                  <p:childTnLst>
                                    <p:set>
                                      <p:cBhvr>
                                        <p:cTn id="60" dur="1" fill="hold">
                                          <p:stCondLst>
                                            <p:cond delay="2999"/>
                                          </p:stCondLst>
                                        </p:cTn>
                                        <p:tgtEl>
                                          <p:spTgt spid="6">
                                            <p:graphicEl>
                                              <a:chart seriesIdx="-4" categoryIdx="17" bldStep="category"/>
                                            </p:graphicEl>
                                          </p:spTgt>
                                        </p:tgtEl>
                                        <p:attrNameLst>
                                          <p:attrName>style.visibility</p:attrName>
                                        </p:attrNameLst>
                                      </p:cBhvr>
                                      <p:to>
                                        <p:strVal val="visible"/>
                                      </p:to>
                                    </p:set>
                                  </p:childTnLst>
                                </p:cTn>
                              </p:par>
                            </p:childTnLst>
                          </p:cTn>
                        </p:par>
                        <p:par>
                          <p:cTn id="61" fill="hold">
                            <p:stCondLst>
                              <p:cond delay="76000"/>
                            </p:stCondLst>
                            <p:childTnLst>
                              <p:par>
                                <p:cTn id="62" presetID="1" presetClass="entr" presetSubtype="0" fill="hold" grpId="0" nodeType="afterEffect">
                                  <p:stCondLst>
                                    <p:cond delay="1000"/>
                                  </p:stCondLst>
                                  <p:childTnLst>
                                    <p:set>
                                      <p:cBhvr>
                                        <p:cTn id="63" dur="1" fill="hold">
                                          <p:stCondLst>
                                            <p:cond delay="2999"/>
                                          </p:stCondLst>
                                        </p:cTn>
                                        <p:tgtEl>
                                          <p:spTgt spid="6">
                                            <p:graphicEl>
                                              <a:chart seriesIdx="-4" categoryIdx="18" bldStep="category"/>
                                            </p:graphicEl>
                                          </p:spTgt>
                                        </p:tgtEl>
                                        <p:attrNameLst>
                                          <p:attrName>style.visibility</p:attrName>
                                        </p:attrNameLst>
                                      </p:cBhvr>
                                      <p:to>
                                        <p:strVal val="visible"/>
                                      </p:to>
                                    </p:set>
                                  </p:childTnLst>
                                </p:cTn>
                              </p:par>
                            </p:childTnLst>
                          </p:cTn>
                        </p:par>
                        <p:par>
                          <p:cTn id="64" fill="hold">
                            <p:stCondLst>
                              <p:cond delay="80000"/>
                            </p:stCondLst>
                            <p:childTnLst>
                              <p:par>
                                <p:cTn id="65" presetID="1" presetClass="entr" presetSubtype="0" fill="hold" grpId="0" nodeType="afterEffect">
                                  <p:stCondLst>
                                    <p:cond delay="1000"/>
                                  </p:stCondLst>
                                  <p:childTnLst>
                                    <p:set>
                                      <p:cBhvr>
                                        <p:cTn id="66" dur="1" fill="hold">
                                          <p:stCondLst>
                                            <p:cond delay="2999"/>
                                          </p:stCondLst>
                                        </p:cTn>
                                        <p:tgtEl>
                                          <p:spTgt spid="6">
                                            <p:graphicEl>
                                              <a:chart seriesIdx="-4" categoryIdx="19" bldStep="category"/>
                                            </p:graphicEl>
                                          </p:spTgt>
                                        </p:tgtEl>
                                        <p:attrNameLst>
                                          <p:attrName>style.visibility</p:attrName>
                                        </p:attrNameLst>
                                      </p:cBhvr>
                                      <p:to>
                                        <p:strVal val="visible"/>
                                      </p:to>
                                    </p:set>
                                  </p:childTnLst>
                                </p:cTn>
                              </p:par>
                            </p:childTnLst>
                          </p:cTn>
                        </p:par>
                        <p:par>
                          <p:cTn id="67" fill="hold">
                            <p:stCondLst>
                              <p:cond delay="84000"/>
                            </p:stCondLst>
                            <p:childTnLst>
                              <p:par>
                                <p:cTn id="68" presetID="1" presetClass="entr" presetSubtype="0" fill="hold" grpId="0" nodeType="afterEffect">
                                  <p:stCondLst>
                                    <p:cond delay="1000"/>
                                  </p:stCondLst>
                                  <p:childTnLst>
                                    <p:set>
                                      <p:cBhvr>
                                        <p:cTn id="69" dur="1" fill="hold">
                                          <p:stCondLst>
                                            <p:cond delay="2999"/>
                                          </p:stCondLst>
                                        </p:cTn>
                                        <p:tgtEl>
                                          <p:spTgt spid="6">
                                            <p:graphicEl>
                                              <a:chart seriesIdx="-4" categoryIdx="20" bldStep="category"/>
                                            </p:graphicEl>
                                          </p:spTgt>
                                        </p:tgtEl>
                                        <p:attrNameLst>
                                          <p:attrName>style.visibility</p:attrName>
                                        </p:attrNameLst>
                                      </p:cBhvr>
                                      <p:to>
                                        <p:strVal val="visible"/>
                                      </p:to>
                                    </p:set>
                                  </p:childTnLst>
                                </p:cTn>
                              </p:par>
                            </p:childTnLst>
                          </p:cTn>
                        </p:par>
                        <p:par>
                          <p:cTn id="70" fill="hold">
                            <p:stCondLst>
                              <p:cond delay="88000"/>
                            </p:stCondLst>
                            <p:childTnLst>
                              <p:par>
                                <p:cTn id="71" presetID="1" presetClass="entr" presetSubtype="0" fill="hold" grpId="0" nodeType="afterEffect">
                                  <p:stCondLst>
                                    <p:cond delay="1000"/>
                                  </p:stCondLst>
                                  <p:childTnLst>
                                    <p:set>
                                      <p:cBhvr>
                                        <p:cTn id="72" dur="1" fill="hold">
                                          <p:stCondLst>
                                            <p:cond delay="2999"/>
                                          </p:stCondLst>
                                        </p:cTn>
                                        <p:tgtEl>
                                          <p:spTgt spid="6">
                                            <p:graphicEl>
                                              <a:chart seriesIdx="-4" categoryIdx="21" bldStep="category"/>
                                            </p:graphicEl>
                                          </p:spTgt>
                                        </p:tgtEl>
                                        <p:attrNameLst>
                                          <p:attrName>style.visibility</p:attrName>
                                        </p:attrNameLst>
                                      </p:cBhvr>
                                      <p:to>
                                        <p:strVal val="visible"/>
                                      </p:to>
                                    </p:set>
                                  </p:childTnLst>
                                </p:cTn>
                              </p:par>
                            </p:childTnLst>
                          </p:cTn>
                        </p:par>
                        <p:par>
                          <p:cTn id="73" fill="hold">
                            <p:stCondLst>
                              <p:cond delay="92000"/>
                            </p:stCondLst>
                            <p:childTnLst>
                              <p:par>
                                <p:cTn id="74" presetID="1" presetClass="entr" presetSubtype="0" fill="hold" grpId="0" nodeType="afterEffect">
                                  <p:stCondLst>
                                    <p:cond delay="1000"/>
                                  </p:stCondLst>
                                  <p:childTnLst>
                                    <p:set>
                                      <p:cBhvr>
                                        <p:cTn id="75" dur="1" fill="hold">
                                          <p:stCondLst>
                                            <p:cond delay="2999"/>
                                          </p:stCondLst>
                                        </p:cTn>
                                        <p:tgtEl>
                                          <p:spTgt spid="6">
                                            <p:graphicEl>
                                              <a:chart seriesIdx="-4" categoryIdx="22" bldStep="category"/>
                                            </p:graphicEl>
                                          </p:spTgt>
                                        </p:tgtEl>
                                        <p:attrNameLst>
                                          <p:attrName>style.visibility</p:attrName>
                                        </p:attrNameLst>
                                      </p:cBhvr>
                                      <p:to>
                                        <p:strVal val="visible"/>
                                      </p:to>
                                    </p:set>
                                  </p:childTnLst>
                                </p:cTn>
                              </p:par>
                            </p:childTnLst>
                          </p:cTn>
                        </p:par>
                        <p:par>
                          <p:cTn id="76" fill="hold">
                            <p:stCondLst>
                              <p:cond delay="96000"/>
                            </p:stCondLst>
                            <p:childTnLst>
                              <p:par>
                                <p:cTn id="77" presetID="1" presetClass="entr" presetSubtype="0" fill="hold" grpId="0" nodeType="afterEffect">
                                  <p:stCondLst>
                                    <p:cond delay="1000"/>
                                  </p:stCondLst>
                                  <p:childTnLst>
                                    <p:set>
                                      <p:cBhvr>
                                        <p:cTn id="78" dur="1" fill="hold">
                                          <p:stCondLst>
                                            <p:cond delay="2999"/>
                                          </p:stCondLst>
                                        </p:cTn>
                                        <p:tgtEl>
                                          <p:spTgt spid="6">
                                            <p:graphicEl>
                                              <a:chart seriesIdx="-4" categoryIdx="23" bldStep="category"/>
                                            </p:graphicEl>
                                          </p:spTgt>
                                        </p:tgtEl>
                                        <p:attrNameLst>
                                          <p:attrName>style.visibility</p:attrName>
                                        </p:attrNameLst>
                                      </p:cBhvr>
                                      <p:to>
                                        <p:strVal val="visible"/>
                                      </p:to>
                                    </p:set>
                                  </p:childTnLst>
                                </p:cTn>
                              </p:par>
                            </p:childTnLst>
                          </p:cTn>
                        </p:par>
                        <p:par>
                          <p:cTn id="79" fill="hold">
                            <p:stCondLst>
                              <p:cond delay="100000"/>
                            </p:stCondLst>
                            <p:childTnLst>
                              <p:par>
                                <p:cTn id="80" presetID="1" presetClass="entr" presetSubtype="0" fill="hold" grpId="0" nodeType="afterEffect">
                                  <p:stCondLst>
                                    <p:cond delay="1000"/>
                                  </p:stCondLst>
                                  <p:childTnLst>
                                    <p:set>
                                      <p:cBhvr>
                                        <p:cTn id="81" dur="1" fill="hold">
                                          <p:stCondLst>
                                            <p:cond delay="2999"/>
                                          </p:stCondLst>
                                        </p:cTn>
                                        <p:tgtEl>
                                          <p:spTgt spid="6">
                                            <p:graphicEl>
                                              <a:chart seriesIdx="-4" categoryIdx="24" bldStep="category"/>
                                            </p:graphicEl>
                                          </p:spTgt>
                                        </p:tgtEl>
                                        <p:attrNameLst>
                                          <p:attrName>style.visibility</p:attrName>
                                        </p:attrNameLst>
                                      </p:cBhvr>
                                      <p:to>
                                        <p:strVal val="visible"/>
                                      </p:to>
                                    </p:set>
                                  </p:childTnLst>
                                </p:cTn>
                              </p:par>
                            </p:childTnLst>
                          </p:cTn>
                        </p:par>
                        <p:par>
                          <p:cTn id="82" fill="hold">
                            <p:stCondLst>
                              <p:cond delay="104000"/>
                            </p:stCondLst>
                            <p:childTnLst>
                              <p:par>
                                <p:cTn id="83" presetID="1" presetClass="entr" presetSubtype="0" fill="hold" grpId="0" nodeType="afterEffect">
                                  <p:stCondLst>
                                    <p:cond delay="1000"/>
                                  </p:stCondLst>
                                  <p:childTnLst>
                                    <p:set>
                                      <p:cBhvr>
                                        <p:cTn id="84" dur="1" fill="hold">
                                          <p:stCondLst>
                                            <p:cond delay="2999"/>
                                          </p:stCondLst>
                                        </p:cTn>
                                        <p:tgtEl>
                                          <p:spTgt spid="6">
                                            <p:graphicEl>
                                              <a:chart seriesIdx="-4" categoryIdx="25" bldStep="category"/>
                                            </p:graphicEl>
                                          </p:spTgt>
                                        </p:tgtEl>
                                        <p:attrNameLst>
                                          <p:attrName>style.visibility</p:attrName>
                                        </p:attrNameLst>
                                      </p:cBhvr>
                                      <p:to>
                                        <p:strVal val="visible"/>
                                      </p:to>
                                    </p:set>
                                  </p:childTnLst>
                                </p:cTn>
                              </p:par>
                            </p:childTnLst>
                          </p:cTn>
                        </p:par>
                        <p:par>
                          <p:cTn id="85" fill="hold">
                            <p:stCondLst>
                              <p:cond delay="108000"/>
                            </p:stCondLst>
                            <p:childTnLst>
                              <p:par>
                                <p:cTn id="86" presetID="1" presetClass="entr" presetSubtype="0" fill="hold" grpId="0" nodeType="afterEffect">
                                  <p:stCondLst>
                                    <p:cond delay="1000"/>
                                  </p:stCondLst>
                                  <p:childTnLst>
                                    <p:set>
                                      <p:cBhvr>
                                        <p:cTn id="87" dur="1" fill="hold">
                                          <p:stCondLst>
                                            <p:cond delay="2999"/>
                                          </p:stCondLst>
                                        </p:cTn>
                                        <p:tgtEl>
                                          <p:spTgt spid="6">
                                            <p:graphicEl>
                                              <a:chart seriesIdx="-4" categoryIdx="26" bldStep="category"/>
                                            </p:graphicEl>
                                          </p:spTgt>
                                        </p:tgtEl>
                                        <p:attrNameLst>
                                          <p:attrName>style.visibility</p:attrName>
                                        </p:attrNameLst>
                                      </p:cBhvr>
                                      <p:to>
                                        <p:strVal val="visible"/>
                                      </p:to>
                                    </p:set>
                                  </p:childTnLst>
                                </p:cTn>
                              </p:par>
                            </p:childTnLst>
                          </p:cTn>
                        </p:par>
                        <p:par>
                          <p:cTn id="88" fill="hold">
                            <p:stCondLst>
                              <p:cond delay="112000"/>
                            </p:stCondLst>
                            <p:childTnLst>
                              <p:par>
                                <p:cTn id="89" presetID="1" presetClass="entr" presetSubtype="0" fill="hold" grpId="0" nodeType="afterEffect">
                                  <p:stCondLst>
                                    <p:cond delay="1000"/>
                                  </p:stCondLst>
                                  <p:childTnLst>
                                    <p:set>
                                      <p:cBhvr>
                                        <p:cTn id="90" dur="1" fill="hold">
                                          <p:stCondLst>
                                            <p:cond delay="2999"/>
                                          </p:stCondLst>
                                        </p:cTn>
                                        <p:tgtEl>
                                          <p:spTgt spid="6">
                                            <p:graphicEl>
                                              <a:chart seriesIdx="-4" categoryIdx="27" bldStep="category"/>
                                            </p:graphicEl>
                                          </p:spTgt>
                                        </p:tgtEl>
                                        <p:attrNameLst>
                                          <p:attrName>style.visibility</p:attrName>
                                        </p:attrNameLst>
                                      </p:cBhvr>
                                      <p:to>
                                        <p:strVal val="visible"/>
                                      </p:to>
                                    </p:set>
                                  </p:childTnLst>
                                </p:cTn>
                              </p:par>
                            </p:childTnLst>
                          </p:cTn>
                        </p:par>
                        <p:par>
                          <p:cTn id="91" fill="hold">
                            <p:stCondLst>
                              <p:cond delay="116000"/>
                            </p:stCondLst>
                            <p:childTnLst>
                              <p:par>
                                <p:cTn id="92" presetID="1" presetClass="entr" presetSubtype="0" fill="hold" grpId="0" nodeType="afterEffect">
                                  <p:stCondLst>
                                    <p:cond delay="1000"/>
                                  </p:stCondLst>
                                  <p:childTnLst>
                                    <p:set>
                                      <p:cBhvr>
                                        <p:cTn id="93" dur="1" fill="hold">
                                          <p:stCondLst>
                                            <p:cond delay="2999"/>
                                          </p:stCondLst>
                                        </p:cTn>
                                        <p:tgtEl>
                                          <p:spTgt spid="6">
                                            <p:graphicEl>
                                              <a:chart seriesIdx="-4" categoryIdx="28" bldStep="category"/>
                                            </p:graphicEl>
                                          </p:spTgt>
                                        </p:tgtEl>
                                        <p:attrNameLst>
                                          <p:attrName>style.visibility</p:attrName>
                                        </p:attrNameLst>
                                      </p:cBhvr>
                                      <p:to>
                                        <p:strVal val="visible"/>
                                      </p:to>
                                    </p:set>
                                  </p:childTnLst>
                                </p:cTn>
                              </p:par>
                            </p:childTnLst>
                          </p:cTn>
                        </p:par>
                        <p:par>
                          <p:cTn id="94" fill="hold">
                            <p:stCondLst>
                              <p:cond delay="120000"/>
                            </p:stCondLst>
                            <p:childTnLst>
                              <p:par>
                                <p:cTn id="95" presetID="1" presetClass="entr" presetSubtype="0" fill="hold" grpId="0" nodeType="afterEffect">
                                  <p:stCondLst>
                                    <p:cond delay="1000"/>
                                  </p:stCondLst>
                                  <p:childTnLst>
                                    <p:set>
                                      <p:cBhvr>
                                        <p:cTn id="96" dur="1" fill="hold">
                                          <p:stCondLst>
                                            <p:cond delay="2999"/>
                                          </p:stCondLst>
                                        </p:cTn>
                                        <p:tgtEl>
                                          <p:spTgt spid="6">
                                            <p:graphicEl>
                                              <a:chart seriesIdx="-4" categoryIdx="29" bldStep="category"/>
                                            </p:graphicEl>
                                          </p:spTgt>
                                        </p:tgtEl>
                                        <p:attrNameLst>
                                          <p:attrName>style.visibility</p:attrName>
                                        </p:attrNameLst>
                                      </p:cBhvr>
                                      <p:to>
                                        <p:strVal val="visible"/>
                                      </p:to>
                                    </p:set>
                                  </p:childTnLst>
                                </p:cTn>
                              </p:par>
                            </p:childTnLst>
                          </p:cTn>
                        </p:par>
                        <p:par>
                          <p:cTn id="97" fill="hold">
                            <p:stCondLst>
                              <p:cond delay="124000"/>
                            </p:stCondLst>
                            <p:childTnLst>
                              <p:par>
                                <p:cTn id="98" presetID="1" presetClass="entr" presetSubtype="0" fill="hold" grpId="0" nodeType="afterEffect">
                                  <p:stCondLst>
                                    <p:cond delay="1000"/>
                                  </p:stCondLst>
                                  <p:childTnLst>
                                    <p:set>
                                      <p:cBhvr>
                                        <p:cTn id="99" dur="1" fill="hold">
                                          <p:stCondLst>
                                            <p:cond delay="2999"/>
                                          </p:stCondLst>
                                        </p:cTn>
                                        <p:tgtEl>
                                          <p:spTgt spid="6">
                                            <p:graphicEl>
                                              <a:chart seriesIdx="-4" categoryIdx="30" bldStep="category"/>
                                            </p:graphicEl>
                                          </p:spTgt>
                                        </p:tgtEl>
                                        <p:attrNameLst>
                                          <p:attrName>style.visibility</p:attrName>
                                        </p:attrNameLst>
                                      </p:cBhvr>
                                      <p:to>
                                        <p:strVal val="visible"/>
                                      </p:to>
                                    </p:set>
                                  </p:childTnLst>
                                </p:cTn>
                              </p:par>
                            </p:childTnLst>
                          </p:cTn>
                        </p:par>
                        <p:par>
                          <p:cTn id="100" fill="hold">
                            <p:stCondLst>
                              <p:cond delay="128000"/>
                            </p:stCondLst>
                            <p:childTnLst>
                              <p:par>
                                <p:cTn id="101" presetID="1" presetClass="entr" presetSubtype="0" fill="hold" grpId="0" nodeType="afterEffect">
                                  <p:stCondLst>
                                    <p:cond delay="1000"/>
                                  </p:stCondLst>
                                  <p:childTnLst>
                                    <p:set>
                                      <p:cBhvr>
                                        <p:cTn id="102" dur="1" fill="hold">
                                          <p:stCondLst>
                                            <p:cond delay="2999"/>
                                          </p:stCondLst>
                                        </p:cTn>
                                        <p:tgtEl>
                                          <p:spTgt spid="6">
                                            <p:graphicEl>
                                              <a:chart seriesIdx="-4" categoryIdx="31" bldStep="category"/>
                                            </p:graphicEl>
                                          </p:spTgt>
                                        </p:tgtEl>
                                        <p:attrNameLst>
                                          <p:attrName>style.visibility</p:attrName>
                                        </p:attrNameLst>
                                      </p:cBhvr>
                                      <p:to>
                                        <p:strVal val="visible"/>
                                      </p:to>
                                    </p:set>
                                  </p:childTnLst>
                                </p:cTn>
                              </p:par>
                            </p:childTnLst>
                          </p:cTn>
                        </p:par>
                        <p:par>
                          <p:cTn id="103" fill="hold">
                            <p:stCondLst>
                              <p:cond delay="132000"/>
                            </p:stCondLst>
                            <p:childTnLst>
                              <p:par>
                                <p:cTn id="104" presetID="1" presetClass="entr" presetSubtype="0" fill="hold" grpId="0" nodeType="afterEffect">
                                  <p:stCondLst>
                                    <p:cond delay="1000"/>
                                  </p:stCondLst>
                                  <p:childTnLst>
                                    <p:set>
                                      <p:cBhvr>
                                        <p:cTn id="105" dur="1" fill="hold">
                                          <p:stCondLst>
                                            <p:cond delay="2999"/>
                                          </p:stCondLst>
                                        </p:cTn>
                                        <p:tgtEl>
                                          <p:spTgt spid="6">
                                            <p:graphicEl>
                                              <a:chart seriesIdx="-4" categoryIdx="32" bldStep="category"/>
                                            </p:graphicEl>
                                          </p:spTgt>
                                        </p:tgtEl>
                                        <p:attrNameLst>
                                          <p:attrName>style.visibility</p:attrName>
                                        </p:attrNameLst>
                                      </p:cBhvr>
                                      <p:to>
                                        <p:strVal val="visible"/>
                                      </p:to>
                                    </p:set>
                                  </p:childTnLst>
                                </p:cTn>
                              </p:par>
                            </p:childTnLst>
                          </p:cTn>
                        </p:par>
                        <p:par>
                          <p:cTn id="106" fill="hold">
                            <p:stCondLst>
                              <p:cond delay="136000"/>
                            </p:stCondLst>
                            <p:childTnLst>
                              <p:par>
                                <p:cTn id="107" presetID="1" presetClass="entr" presetSubtype="0" fill="hold" grpId="0" nodeType="afterEffect">
                                  <p:stCondLst>
                                    <p:cond delay="1000"/>
                                  </p:stCondLst>
                                  <p:childTnLst>
                                    <p:set>
                                      <p:cBhvr>
                                        <p:cTn id="108" dur="1" fill="hold">
                                          <p:stCondLst>
                                            <p:cond delay="2999"/>
                                          </p:stCondLst>
                                        </p:cTn>
                                        <p:tgtEl>
                                          <p:spTgt spid="6">
                                            <p:graphicEl>
                                              <a:chart seriesIdx="-4" categoryIdx="33" bldStep="category"/>
                                            </p:graphicEl>
                                          </p:spTgt>
                                        </p:tgtEl>
                                        <p:attrNameLst>
                                          <p:attrName>style.visibility</p:attrName>
                                        </p:attrNameLst>
                                      </p:cBhvr>
                                      <p:to>
                                        <p:strVal val="visible"/>
                                      </p:to>
                                    </p:set>
                                  </p:childTnLst>
                                </p:cTn>
                              </p:par>
                            </p:childTnLst>
                          </p:cTn>
                        </p:par>
                        <p:par>
                          <p:cTn id="109" fill="hold">
                            <p:stCondLst>
                              <p:cond delay="140000"/>
                            </p:stCondLst>
                            <p:childTnLst>
                              <p:par>
                                <p:cTn id="110" presetID="1" presetClass="entr" presetSubtype="0" fill="hold" grpId="0" nodeType="afterEffect">
                                  <p:stCondLst>
                                    <p:cond delay="1000"/>
                                  </p:stCondLst>
                                  <p:childTnLst>
                                    <p:set>
                                      <p:cBhvr>
                                        <p:cTn id="111" dur="1" fill="hold">
                                          <p:stCondLst>
                                            <p:cond delay="2999"/>
                                          </p:stCondLst>
                                        </p:cTn>
                                        <p:tgtEl>
                                          <p:spTgt spid="6">
                                            <p:graphicEl>
                                              <a:chart seriesIdx="-4" categoryIdx="34" bldStep="category"/>
                                            </p:graphicEl>
                                          </p:spTgt>
                                        </p:tgtEl>
                                        <p:attrNameLst>
                                          <p:attrName>style.visibility</p:attrName>
                                        </p:attrNameLst>
                                      </p:cBhvr>
                                      <p:to>
                                        <p:strVal val="visible"/>
                                      </p:to>
                                    </p:set>
                                  </p:childTnLst>
                                </p:cTn>
                              </p:par>
                            </p:childTnLst>
                          </p:cTn>
                        </p:par>
                        <p:par>
                          <p:cTn id="112" fill="hold">
                            <p:stCondLst>
                              <p:cond delay="144000"/>
                            </p:stCondLst>
                            <p:childTnLst>
                              <p:par>
                                <p:cTn id="113" presetID="1" presetClass="entr" presetSubtype="0" fill="hold" grpId="0" nodeType="afterEffect">
                                  <p:stCondLst>
                                    <p:cond delay="1000"/>
                                  </p:stCondLst>
                                  <p:childTnLst>
                                    <p:set>
                                      <p:cBhvr>
                                        <p:cTn id="114" dur="1" fill="hold">
                                          <p:stCondLst>
                                            <p:cond delay="2999"/>
                                          </p:stCondLst>
                                        </p:cTn>
                                        <p:tgtEl>
                                          <p:spTgt spid="6">
                                            <p:graphicEl>
                                              <a:chart seriesIdx="-4" categoryIdx="35" bldStep="category"/>
                                            </p:graphicEl>
                                          </p:spTgt>
                                        </p:tgtEl>
                                        <p:attrNameLst>
                                          <p:attrName>style.visibility</p:attrName>
                                        </p:attrNameLst>
                                      </p:cBhvr>
                                      <p:to>
                                        <p:strVal val="visible"/>
                                      </p:to>
                                    </p:set>
                                  </p:childTnLst>
                                </p:cTn>
                              </p:par>
                            </p:childTnLst>
                          </p:cTn>
                        </p:par>
                        <p:par>
                          <p:cTn id="115" fill="hold">
                            <p:stCondLst>
                              <p:cond delay="148000"/>
                            </p:stCondLst>
                            <p:childTnLst>
                              <p:par>
                                <p:cTn id="116" presetID="1" presetClass="entr" presetSubtype="0" fill="hold" grpId="0" nodeType="afterEffect">
                                  <p:stCondLst>
                                    <p:cond delay="1000"/>
                                  </p:stCondLst>
                                  <p:childTnLst>
                                    <p:set>
                                      <p:cBhvr>
                                        <p:cTn id="117" dur="1" fill="hold">
                                          <p:stCondLst>
                                            <p:cond delay="2999"/>
                                          </p:stCondLst>
                                        </p:cTn>
                                        <p:tgtEl>
                                          <p:spTgt spid="6">
                                            <p:graphicEl>
                                              <a:chart seriesIdx="-4" categoryIdx="36" bldStep="category"/>
                                            </p:graphicEl>
                                          </p:spTgt>
                                        </p:tgtEl>
                                        <p:attrNameLst>
                                          <p:attrName>style.visibility</p:attrName>
                                        </p:attrNameLst>
                                      </p:cBhvr>
                                      <p:to>
                                        <p:strVal val="visible"/>
                                      </p:to>
                                    </p:set>
                                  </p:childTnLst>
                                </p:cTn>
                              </p:par>
                            </p:childTnLst>
                          </p:cTn>
                        </p:par>
                        <p:par>
                          <p:cTn id="118" fill="hold">
                            <p:stCondLst>
                              <p:cond delay="152000"/>
                            </p:stCondLst>
                            <p:childTnLst>
                              <p:par>
                                <p:cTn id="119" presetID="1" presetClass="entr" presetSubtype="0" fill="hold" grpId="0" nodeType="afterEffect">
                                  <p:stCondLst>
                                    <p:cond delay="1000"/>
                                  </p:stCondLst>
                                  <p:childTnLst>
                                    <p:set>
                                      <p:cBhvr>
                                        <p:cTn id="120" dur="1" fill="hold">
                                          <p:stCondLst>
                                            <p:cond delay="2999"/>
                                          </p:stCondLst>
                                        </p:cTn>
                                        <p:tgtEl>
                                          <p:spTgt spid="6">
                                            <p:graphicEl>
                                              <a:chart seriesIdx="-4" categoryIdx="37" bldStep="category"/>
                                            </p:graphicEl>
                                          </p:spTgt>
                                        </p:tgtEl>
                                        <p:attrNameLst>
                                          <p:attrName>style.visibility</p:attrName>
                                        </p:attrNameLst>
                                      </p:cBhvr>
                                      <p:to>
                                        <p:strVal val="visible"/>
                                      </p:to>
                                    </p:set>
                                  </p:childTnLst>
                                </p:cTn>
                              </p:par>
                            </p:childTnLst>
                          </p:cTn>
                        </p:par>
                        <p:par>
                          <p:cTn id="121" fill="hold">
                            <p:stCondLst>
                              <p:cond delay="156000"/>
                            </p:stCondLst>
                            <p:childTnLst>
                              <p:par>
                                <p:cTn id="122" presetID="1" presetClass="entr" presetSubtype="0" fill="hold" grpId="0" nodeType="afterEffect">
                                  <p:stCondLst>
                                    <p:cond delay="1000"/>
                                  </p:stCondLst>
                                  <p:childTnLst>
                                    <p:set>
                                      <p:cBhvr>
                                        <p:cTn id="123" dur="1" fill="hold">
                                          <p:stCondLst>
                                            <p:cond delay="2999"/>
                                          </p:stCondLst>
                                        </p:cTn>
                                        <p:tgtEl>
                                          <p:spTgt spid="6">
                                            <p:graphicEl>
                                              <a:chart seriesIdx="-4" categoryIdx="38" bldStep="category"/>
                                            </p:graphicEl>
                                          </p:spTgt>
                                        </p:tgtEl>
                                        <p:attrNameLst>
                                          <p:attrName>style.visibility</p:attrName>
                                        </p:attrNameLst>
                                      </p:cBhvr>
                                      <p:to>
                                        <p:strVal val="visible"/>
                                      </p:to>
                                    </p:set>
                                  </p:childTnLst>
                                </p:cTn>
                              </p:par>
                            </p:childTnLst>
                          </p:cTn>
                        </p:par>
                        <p:par>
                          <p:cTn id="124" fill="hold">
                            <p:stCondLst>
                              <p:cond delay="160000"/>
                            </p:stCondLst>
                            <p:childTnLst>
                              <p:par>
                                <p:cTn id="125" presetID="1" presetClass="entr" presetSubtype="0" fill="hold" grpId="0" nodeType="afterEffect">
                                  <p:stCondLst>
                                    <p:cond delay="1000"/>
                                  </p:stCondLst>
                                  <p:childTnLst>
                                    <p:set>
                                      <p:cBhvr>
                                        <p:cTn id="126" dur="1" fill="hold">
                                          <p:stCondLst>
                                            <p:cond delay="2999"/>
                                          </p:stCondLst>
                                        </p:cTn>
                                        <p:tgtEl>
                                          <p:spTgt spid="6">
                                            <p:graphicEl>
                                              <a:chart seriesIdx="-4" categoryIdx="39" bldStep="category"/>
                                            </p:graphicEl>
                                          </p:spTgt>
                                        </p:tgtEl>
                                        <p:attrNameLst>
                                          <p:attrName>style.visibility</p:attrName>
                                        </p:attrNameLst>
                                      </p:cBhvr>
                                      <p:to>
                                        <p:strVal val="visible"/>
                                      </p:to>
                                    </p:set>
                                  </p:childTnLst>
                                </p:cTn>
                              </p:par>
                            </p:childTnLst>
                          </p:cTn>
                        </p:par>
                        <p:par>
                          <p:cTn id="127" fill="hold">
                            <p:stCondLst>
                              <p:cond delay="164000"/>
                            </p:stCondLst>
                            <p:childTnLst>
                              <p:par>
                                <p:cTn id="128" presetID="1" presetClass="entr" presetSubtype="0" fill="hold" grpId="0" nodeType="afterEffect">
                                  <p:stCondLst>
                                    <p:cond delay="1000"/>
                                  </p:stCondLst>
                                  <p:childTnLst>
                                    <p:set>
                                      <p:cBhvr>
                                        <p:cTn id="129" dur="1" fill="hold">
                                          <p:stCondLst>
                                            <p:cond delay="2999"/>
                                          </p:stCondLst>
                                        </p:cTn>
                                        <p:tgtEl>
                                          <p:spTgt spid="6">
                                            <p:graphicEl>
                                              <a:chart seriesIdx="-4" categoryIdx="40" bldStep="category"/>
                                            </p:graphicEl>
                                          </p:spTgt>
                                        </p:tgtEl>
                                        <p:attrNameLst>
                                          <p:attrName>style.visibility</p:attrName>
                                        </p:attrNameLst>
                                      </p:cBhvr>
                                      <p:to>
                                        <p:strVal val="visible"/>
                                      </p:to>
                                    </p:set>
                                  </p:childTnLst>
                                </p:cTn>
                              </p:par>
                            </p:childTnLst>
                          </p:cTn>
                        </p:par>
                        <p:par>
                          <p:cTn id="130" fill="hold">
                            <p:stCondLst>
                              <p:cond delay="168000"/>
                            </p:stCondLst>
                            <p:childTnLst>
                              <p:par>
                                <p:cTn id="131" presetID="1" presetClass="entr" presetSubtype="0" fill="hold" grpId="0" nodeType="afterEffect">
                                  <p:stCondLst>
                                    <p:cond delay="1000"/>
                                  </p:stCondLst>
                                  <p:childTnLst>
                                    <p:set>
                                      <p:cBhvr>
                                        <p:cTn id="132" dur="1" fill="hold">
                                          <p:stCondLst>
                                            <p:cond delay="2999"/>
                                          </p:stCondLst>
                                        </p:cTn>
                                        <p:tgtEl>
                                          <p:spTgt spid="6">
                                            <p:graphicEl>
                                              <a:chart seriesIdx="-4" categoryIdx="41" bldStep="category"/>
                                            </p:graphicEl>
                                          </p:spTgt>
                                        </p:tgtEl>
                                        <p:attrNameLst>
                                          <p:attrName>style.visibility</p:attrName>
                                        </p:attrNameLst>
                                      </p:cBhvr>
                                      <p:to>
                                        <p:strVal val="visible"/>
                                      </p:to>
                                    </p:set>
                                  </p:childTnLst>
                                </p:cTn>
                              </p:par>
                            </p:childTnLst>
                          </p:cTn>
                        </p:par>
                        <p:par>
                          <p:cTn id="133" fill="hold">
                            <p:stCondLst>
                              <p:cond delay="172000"/>
                            </p:stCondLst>
                            <p:childTnLst>
                              <p:par>
                                <p:cTn id="134" presetID="1" presetClass="entr" presetSubtype="0" fill="hold" grpId="0" nodeType="afterEffect">
                                  <p:stCondLst>
                                    <p:cond delay="1000"/>
                                  </p:stCondLst>
                                  <p:childTnLst>
                                    <p:set>
                                      <p:cBhvr>
                                        <p:cTn id="135" dur="1" fill="hold">
                                          <p:stCondLst>
                                            <p:cond delay="2999"/>
                                          </p:stCondLst>
                                        </p:cTn>
                                        <p:tgtEl>
                                          <p:spTgt spid="6">
                                            <p:graphicEl>
                                              <a:chart seriesIdx="-4" categoryIdx="42" bldStep="category"/>
                                            </p:graphicEl>
                                          </p:spTgt>
                                        </p:tgtEl>
                                        <p:attrNameLst>
                                          <p:attrName>style.visibility</p:attrName>
                                        </p:attrNameLst>
                                      </p:cBhvr>
                                      <p:to>
                                        <p:strVal val="visible"/>
                                      </p:to>
                                    </p:set>
                                  </p:childTnLst>
                                </p:cTn>
                              </p:par>
                            </p:childTnLst>
                          </p:cTn>
                        </p:par>
                        <p:par>
                          <p:cTn id="136" fill="hold">
                            <p:stCondLst>
                              <p:cond delay="176000"/>
                            </p:stCondLst>
                            <p:childTnLst>
                              <p:par>
                                <p:cTn id="137" presetID="1" presetClass="entr" presetSubtype="0" fill="hold" grpId="0" nodeType="afterEffect">
                                  <p:stCondLst>
                                    <p:cond delay="1000"/>
                                  </p:stCondLst>
                                  <p:childTnLst>
                                    <p:set>
                                      <p:cBhvr>
                                        <p:cTn id="138" dur="1" fill="hold">
                                          <p:stCondLst>
                                            <p:cond delay="2999"/>
                                          </p:stCondLst>
                                        </p:cTn>
                                        <p:tgtEl>
                                          <p:spTgt spid="6">
                                            <p:graphicEl>
                                              <a:chart seriesIdx="-4" categoryIdx="43" bldStep="category"/>
                                            </p:graphicEl>
                                          </p:spTgt>
                                        </p:tgtEl>
                                        <p:attrNameLst>
                                          <p:attrName>style.visibility</p:attrName>
                                        </p:attrNameLst>
                                      </p:cBhvr>
                                      <p:to>
                                        <p:strVal val="visible"/>
                                      </p:to>
                                    </p:set>
                                  </p:childTnLst>
                                </p:cTn>
                              </p:par>
                            </p:childTnLst>
                          </p:cTn>
                        </p:par>
                        <p:par>
                          <p:cTn id="139" fill="hold">
                            <p:stCondLst>
                              <p:cond delay="180000"/>
                            </p:stCondLst>
                            <p:childTnLst>
                              <p:par>
                                <p:cTn id="140" presetID="1" presetClass="entr" presetSubtype="0" fill="hold" grpId="0" nodeType="afterEffect">
                                  <p:stCondLst>
                                    <p:cond delay="1000"/>
                                  </p:stCondLst>
                                  <p:childTnLst>
                                    <p:set>
                                      <p:cBhvr>
                                        <p:cTn id="141" dur="1" fill="hold">
                                          <p:stCondLst>
                                            <p:cond delay="2999"/>
                                          </p:stCondLst>
                                        </p:cTn>
                                        <p:tgtEl>
                                          <p:spTgt spid="6">
                                            <p:graphicEl>
                                              <a:chart seriesIdx="-4" categoryIdx="44" bldStep="category"/>
                                            </p:graphicEl>
                                          </p:spTgt>
                                        </p:tgtEl>
                                        <p:attrNameLst>
                                          <p:attrName>style.visibility</p:attrName>
                                        </p:attrNameLst>
                                      </p:cBhvr>
                                      <p:to>
                                        <p:strVal val="visible"/>
                                      </p:to>
                                    </p:set>
                                  </p:childTnLst>
                                </p:cTn>
                              </p:par>
                            </p:childTnLst>
                          </p:cTn>
                        </p:par>
                        <p:par>
                          <p:cTn id="142" fill="hold">
                            <p:stCondLst>
                              <p:cond delay="184000"/>
                            </p:stCondLst>
                            <p:childTnLst>
                              <p:par>
                                <p:cTn id="143" presetID="1" presetClass="entr" presetSubtype="0" fill="hold" grpId="0" nodeType="afterEffect">
                                  <p:stCondLst>
                                    <p:cond delay="1000"/>
                                  </p:stCondLst>
                                  <p:childTnLst>
                                    <p:set>
                                      <p:cBhvr>
                                        <p:cTn id="144" dur="1" fill="hold">
                                          <p:stCondLst>
                                            <p:cond delay="2999"/>
                                          </p:stCondLst>
                                        </p:cTn>
                                        <p:tgtEl>
                                          <p:spTgt spid="6">
                                            <p:graphicEl>
                                              <a:chart seriesIdx="-4" categoryIdx="45" bldStep="category"/>
                                            </p:graphicEl>
                                          </p:spTgt>
                                        </p:tgtEl>
                                        <p:attrNameLst>
                                          <p:attrName>style.visibility</p:attrName>
                                        </p:attrNameLst>
                                      </p:cBhvr>
                                      <p:to>
                                        <p:strVal val="visible"/>
                                      </p:to>
                                    </p:set>
                                  </p:childTnLst>
                                </p:cTn>
                              </p:par>
                            </p:childTnLst>
                          </p:cTn>
                        </p:par>
                        <p:par>
                          <p:cTn id="145" fill="hold">
                            <p:stCondLst>
                              <p:cond delay="188000"/>
                            </p:stCondLst>
                            <p:childTnLst>
                              <p:par>
                                <p:cTn id="146" presetID="1" presetClass="entr" presetSubtype="0" fill="hold" grpId="0" nodeType="afterEffect">
                                  <p:stCondLst>
                                    <p:cond delay="1000"/>
                                  </p:stCondLst>
                                  <p:childTnLst>
                                    <p:set>
                                      <p:cBhvr>
                                        <p:cTn id="147" dur="1" fill="hold">
                                          <p:stCondLst>
                                            <p:cond delay="2999"/>
                                          </p:stCondLst>
                                        </p:cTn>
                                        <p:tgtEl>
                                          <p:spTgt spid="6">
                                            <p:graphicEl>
                                              <a:chart seriesIdx="-4" categoryIdx="46" bldStep="category"/>
                                            </p:graphicEl>
                                          </p:spTgt>
                                        </p:tgtEl>
                                        <p:attrNameLst>
                                          <p:attrName>style.visibility</p:attrName>
                                        </p:attrNameLst>
                                      </p:cBhvr>
                                      <p:to>
                                        <p:strVal val="visible"/>
                                      </p:to>
                                    </p:set>
                                  </p:childTnLst>
                                </p:cTn>
                              </p:par>
                            </p:childTnLst>
                          </p:cTn>
                        </p:par>
                        <p:par>
                          <p:cTn id="148" fill="hold">
                            <p:stCondLst>
                              <p:cond delay="192000"/>
                            </p:stCondLst>
                            <p:childTnLst>
                              <p:par>
                                <p:cTn id="149" presetID="1" presetClass="entr" presetSubtype="0" fill="hold" grpId="0" nodeType="afterEffect">
                                  <p:stCondLst>
                                    <p:cond delay="1000"/>
                                  </p:stCondLst>
                                  <p:childTnLst>
                                    <p:set>
                                      <p:cBhvr>
                                        <p:cTn id="150" dur="1" fill="hold">
                                          <p:stCondLst>
                                            <p:cond delay="2999"/>
                                          </p:stCondLst>
                                        </p:cTn>
                                        <p:tgtEl>
                                          <p:spTgt spid="6">
                                            <p:graphicEl>
                                              <a:chart seriesIdx="-4" categoryIdx="47" bldStep="category"/>
                                            </p:graphicEl>
                                          </p:spTgt>
                                        </p:tgtEl>
                                        <p:attrNameLst>
                                          <p:attrName>style.visibility</p:attrName>
                                        </p:attrNameLst>
                                      </p:cBhvr>
                                      <p:to>
                                        <p:strVal val="visible"/>
                                      </p:to>
                                    </p:set>
                                  </p:childTnLst>
                                </p:cTn>
                              </p:par>
                            </p:childTnLst>
                          </p:cTn>
                        </p:par>
                        <p:par>
                          <p:cTn id="151" fill="hold">
                            <p:stCondLst>
                              <p:cond delay="196000"/>
                            </p:stCondLst>
                            <p:childTnLst>
                              <p:par>
                                <p:cTn id="152" presetID="1" presetClass="entr" presetSubtype="0" fill="hold" grpId="0" nodeType="afterEffect">
                                  <p:stCondLst>
                                    <p:cond delay="1000"/>
                                  </p:stCondLst>
                                  <p:childTnLst>
                                    <p:set>
                                      <p:cBhvr>
                                        <p:cTn id="153" dur="1" fill="hold">
                                          <p:stCondLst>
                                            <p:cond delay="2999"/>
                                          </p:stCondLst>
                                        </p:cTn>
                                        <p:tgtEl>
                                          <p:spTgt spid="6">
                                            <p:graphicEl>
                                              <a:chart seriesIdx="-4" categoryIdx="48" bldStep="category"/>
                                            </p:graphicEl>
                                          </p:spTgt>
                                        </p:tgtEl>
                                        <p:attrNameLst>
                                          <p:attrName>style.visibility</p:attrName>
                                        </p:attrNameLst>
                                      </p:cBhvr>
                                      <p:to>
                                        <p:strVal val="visible"/>
                                      </p:to>
                                    </p:set>
                                  </p:childTnLst>
                                </p:cTn>
                              </p:par>
                            </p:childTnLst>
                          </p:cTn>
                        </p:par>
                        <p:par>
                          <p:cTn id="154" fill="hold">
                            <p:stCondLst>
                              <p:cond delay="200000"/>
                            </p:stCondLst>
                            <p:childTnLst>
                              <p:par>
                                <p:cTn id="155" presetID="1" presetClass="entr" presetSubtype="0" fill="hold" grpId="0" nodeType="afterEffect">
                                  <p:stCondLst>
                                    <p:cond delay="1000"/>
                                  </p:stCondLst>
                                  <p:childTnLst>
                                    <p:set>
                                      <p:cBhvr>
                                        <p:cTn id="156" dur="1" fill="hold">
                                          <p:stCondLst>
                                            <p:cond delay="2999"/>
                                          </p:stCondLst>
                                        </p:cTn>
                                        <p:tgtEl>
                                          <p:spTgt spid="6">
                                            <p:graphicEl>
                                              <a:chart seriesIdx="-4" categoryIdx="49" bldStep="category"/>
                                            </p:graphicEl>
                                          </p:spTgt>
                                        </p:tgtEl>
                                        <p:attrNameLst>
                                          <p:attrName>style.visibility</p:attrName>
                                        </p:attrNameLst>
                                      </p:cBhvr>
                                      <p:to>
                                        <p:strVal val="visible"/>
                                      </p:to>
                                    </p:set>
                                  </p:childTnLst>
                                </p:cTn>
                              </p:par>
                            </p:childTnLst>
                          </p:cTn>
                        </p:par>
                        <p:par>
                          <p:cTn id="157" fill="hold">
                            <p:stCondLst>
                              <p:cond delay="204000"/>
                            </p:stCondLst>
                            <p:childTnLst>
                              <p:par>
                                <p:cTn id="158" presetID="10" presetClass="entr" presetSubtype="0" fill="hold" nodeType="afterEffect">
                                  <p:stCondLst>
                                    <p:cond delay="500"/>
                                  </p:stCondLst>
                                  <p:childTnLst>
                                    <p:set>
                                      <p:cBhvr>
                                        <p:cTn id="159" dur="1" fill="hold">
                                          <p:stCondLst>
                                            <p:cond delay="0"/>
                                          </p:stCondLst>
                                        </p:cTn>
                                        <p:tgtEl>
                                          <p:spTgt spid="3"/>
                                        </p:tgtEl>
                                        <p:attrNameLst>
                                          <p:attrName>style.visibility</p:attrName>
                                        </p:attrNameLst>
                                      </p:cBhvr>
                                      <p:to>
                                        <p:strVal val="visible"/>
                                      </p:to>
                                    </p:set>
                                    <p:animEffect transition="in" filter="fade">
                                      <p:cBhvr>
                                        <p:cTn id="1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8" name="Picture 66"/>
          <p:cNvPicPr>
            <a:picLocks noChangeAspect="1" noChangeArrowheads="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581400" y="838200"/>
            <a:ext cx="5181600" cy="496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37" name="Picture 6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3872" y="3032300"/>
            <a:ext cx="2306128" cy="273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re 1"/>
          <p:cNvSpPr>
            <a:spLocks noGrp="1"/>
          </p:cNvSpPr>
          <p:nvPr>
            <p:ph type="title"/>
          </p:nvPr>
        </p:nvSpPr>
        <p:spPr>
          <a:xfrm>
            <a:off x="1219200" y="2286000"/>
            <a:ext cx="2286000" cy="393700"/>
          </a:xfrm>
        </p:spPr>
        <p:txBody>
          <a:bodyPr>
            <a:noAutofit/>
          </a:bodyPr>
          <a:lstStyle/>
          <a:p>
            <a:pPr algn="ctr">
              <a:defRPr/>
            </a:pPr>
            <a:r>
              <a:rPr lang="en-US" sz="1600" b="1" dirty="0">
                <a:solidFill>
                  <a:schemeClr val="tx1">
                    <a:lumMod val="75000"/>
                    <a:lumOff val="25000"/>
                  </a:schemeClr>
                </a:solidFill>
                <a:latin typeface="Arial" panose="020B0604020202020204" pitchFamily="34" charset="0"/>
                <a:cs typeface="Arial" panose="020B0604020202020204" pitchFamily="34" charset="0"/>
              </a:rPr>
              <a:t>2011 Price Level Index For GDP By Country, Africa </a:t>
            </a:r>
            <a:r>
              <a:rPr lang="en-US" sz="1600" b="1" dirty="0" smtClean="0">
                <a:solidFill>
                  <a:schemeClr val="tx1">
                    <a:lumMod val="75000"/>
                    <a:lumOff val="25000"/>
                  </a:schemeClr>
                </a:solidFill>
                <a:latin typeface="Arial" panose="020B0604020202020204" pitchFamily="34" charset="0"/>
                <a:cs typeface="Arial" panose="020B0604020202020204" pitchFamily="34" charset="0"/>
              </a:rPr>
              <a:t>Average </a:t>
            </a:r>
            <a:r>
              <a:rPr lang="en-US" sz="1600" b="1" dirty="0">
                <a:solidFill>
                  <a:schemeClr val="tx1">
                    <a:lumMod val="75000"/>
                    <a:lumOff val="25000"/>
                  </a:schemeClr>
                </a:solidFill>
                <a:latin typeface="Arial" panose="020B0604020202020204" pitchFamily="34" charset="0"/>
                <a:cs typeface="Arial" panose="020B0604020202020204" pitchFamily="34" charset="0"/>
              </a:rPr>
              <a:t>= 1.0</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TextBox 1"/>
          <p:cNvSpPr txBox="1"/>
          <p:nvPr/>
        </p:nvSpPr>
        <p:spPr>
          <a:xfrm>
            <a:off x="5638800" y="2895600"/>
            <a:ext cx="1871026" cy="923330"/>
          </a:xfrm>
          <a:prstGeom prst="rect">
            <a:avLst/>
          </a:prstGeom>
          <a:noFill/>
        </p:spPr>
        <p:txBody>
          <a:bodyPr wrap="none" rtlCol="0">
            <a:spAutoFit/>
          </a:bodyPr>
          <a:lstStyle/>
          <a:p>
            <a:pPr algn="ctr"/>
            <a:r>
              <a:rPr lang="en-US" dirty="0" smtClean="0">
                <a:solidFill>
                  <a:schemeClr val="tx1">
                    <a:lumMod val="75000"/>
                    <a:lumOff val="25000"/>
                  </a:schemeClr>
                </a:solidFill>
                <a:latin typeface="Arial" panose="020B0604020202020204" pitchFamily="34" charset="0"/>
                <a:cs typeface="Arial" panose="020B0604020202020204" pitchFamily="34" charset="0"/>
              </a:rPr>
              <a:t>Africa average =</a:t>
            </a:r>
          </a:p>
          <a:p>
            <a:pPr algn="ctr"/>
            <a:r>
              <a:rPr lang="en-US" sz="3600" dirty="0">
                <a:solidFill>
                  <a:schemeClr val="tx1">
                    <a:lumMod val="75000"/>
                    <a:lumOff val="25000"/>
                  </a:schemeClr>
                </a:solidFill>
                <a:latin typeface="Arial" panose="020B0604020202020204" pitchFamily="34" charset="0"/>
                <a:cs typeface="Arial" panose="020B0604020202020204" pitchFamily="34" charset="0"/>
              </a:rPr>
              <a:t>1</a:t>
            </a:r>
            <a:endParaRPr lang="en-GB" sz="3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TextBox 6"/>
          <p:cNvSpPr txBox="1"/>
          <p:nvPr/>
        </p:nvSpPr>
        <p:spPr>
          <a:xfrm>
            <a:off x="0" y="0"/>
            <a:ext cx="9144000" cy="723275"/>
          </a:xfrm>
          <a:prstGeom prst="rect">
            <a:avLst/>
          </a:prstGeom>
          <a:solidFill>
            <a:srgbClr val="008E40"/>
          </a:solidFill>
        </p:spPr>
        <p:txBody>
          <a:bodyPr wrap="square" rtlCol="0">
            <a:spAutoFit/>
          </a:bodyPr>
          <a:lstStyle/>
          <a:p>
            <a:pPr algn="ctr"/>
            <a:r>
              <a:rPr lang="fr-FR" sz="2500" b="1" dirty="0" smtClean="0">
                <a:solidFill>
                  <a:schemeClr val="bg1"/>
                </a:solidFill>
                <a:latin typeface="Arial" panose="020B0604020202020204" pitchFamily="34" charset="0"/>
                <a:cs typeface="Arial" panose="020B0604020202020204" pitchFamily="34" charset="0"/>
              </a:rPr>
              <a:t>Most </a:t>
            </a:r>
            <a:r>
              <a:rPr lang="fr-FR" sz="2500" b="1" dirty="0" err="1" smtClean="0">
                <a:solidFill>
                  <a:schemeClr val="bg1"/>
                </a:solidFill>
                <a:latin typeface="Arial" panose="020B0604020202020204" pitchFamily="34" charset="0"/>
                <a:cs typeface="Arial" panose="020B0604020202020204" pitchFamily="34" charset="0"/>
              </a:rPr>
              <a:t>expensive</a:t>
            </a:r>
            <a:r>
              <a:rPr lang="fr-FR" sz="2500" b="1" dirty="0" smtClean="0">
                <a:solidFill>
                  <a:schemeClr val="bg1"/>
                </a:solidFill>
                <a:latin typeface="Arial" panose="020B0604020202020204" pitchFamily="34" charset="0"/>
                <a:cs typeface="Arial" panose="020B0604020202020204" pitchFamily="34" charset="0"/>
              </a:rPr>
              <a:t> Countries  12/18</a:t>
            </a:r>
          </a:p>
          <a:p>
            <a:pPr algn="ctr"/>
            <a:r>
              <a:rPr lang="fr-FR" sz="1600" b="1" dirty="0" smtClean="0">
                <a:solidFill>
                  <a:schemeClr val="bg1"/>
                </a:solidFill>
                <a:latin typeface="Arial" panose="020B0604020202020204" pitchFamily="34" charset="0"/>
                <a:cs typeface="Arial" panose="020B0604020202020204" pitchFamily="34" charset="0"/>
              </a:rPr>
              <a:t>(Price </a:t>
            </a:r>
            <a:r>
              <a:rPr lang="fr-FR" sz="1600" b="1" dirty="0" err="1" smtClean="0">
                <a:solidFill>
                  <a:schemeClr val="bg1"/>
                </a:solidFill>
                <a:latin typeface="Arial" panose="020B0604020202020204" pitchFamily="34" charset="0"/>
                <a:cs typeface="Arial" panose="020B0604020202020204" pitchFamily="34" charset="0"/>
              </a:rPr>
              <a:t>Level</a:t>
            </a:r>
            <a:r>
              <a:rPr lang="fr-FR" sz="1600" b="1" dirty="0" smtClean="0">
                <a:solidFill>
                  <a:schemeClr val="bg1"/>
                </a:solidFill>
                <a:latin typeface="Arial" panose="020B0604020202020204" pitchFamily="34" charset="0"/>
                <a:cs typeface="Arial" panose="020B0604020202020204" pitchFamily="34" charset="0"/>
              </a:rPr>
              <a:t> Index)</a:t>
            </a:r>
            <a:endParaRPr lang="fr-FR" sz="1600" b="1" dirty="0">
              <a:solidFill>
                <a:schemeClr val="bg1"/>
              </a:solidFill>
              <a:latin typeface="Arial" panose="020B0604020202020204" pitchFamily="34" charset="0"/>
              <a:cs typeface="Arial" panose="020B0604020202020204" pitchFamily="34" charset="0"/>
            </a:endParaRPr>
          </a:p>
        </p:txBody>
      </p:sp>
      <p:graphicFrame>
        <p:nvGraphicFramePr>
          <p:cNvPr id="9" name="Graphique 8"/>
          <p:cNvGraphicFramePr>
            <a:graphicFrameLocks/>
          </p:cNvGraphicFramePr>
          <p:nvPr>
            <p:extLst>
              <p:ext uri="{D42A27DB-BD31-4B8C-83A1-F6EECF244321}">
                <p14:modId xmlns:p14="http://schemas.microsoft.com/office/powerpoint/2010/main" val="3236529722"/>
              </p:ext>
            </p:extLst>
          </p:nvPr>
        </p:nvGraphicFramePr>
        <p:xfrm>
          <a:off x="609600" y="3124200"/>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African Development Bank Group Logo"/>
          <p:cNvPicPr>
            <a:picLocks noChangeAspect="1" noChangeArrowheads="1"/>
          </p:cNvPicPr>
          <p:nvPr/>
        </p:nvPicPr>
        <p:blipFill>
          <a:blip r:embed="rId5"/>
          <a:srcRect/>
          <a:stretch>
            <a:fillRect/>
          </a:stretch>
        </p:blipFill>
        <p:spPr bwMode="auto">
          <a:xfrm>
            <a:off x="7162800" y="6324600"/>
            <a:ext cx="1981200" cy="533400"/>
          </a:xfrm>
          <a:prstGeom prst="rect">
            <a:avLst/>
          </a:prstGeom>
          <a:noFill/>
          <a:ln w="9525">
            <a:noFill/>
            <a:miter lim="800000"/>
            <a:headEnd/>
            <a:tailEnd/>
          </a:ln>
        </p:spPr>
      </p:pic>
    </p:spTree>
    <p:extLst>
      <p:ext uri="{BB962C8B-B14F-4D97-AF65-F5344CB8AC3E}">
        <p14:creationId xmlns:p14="http://schemas.microsoft.com/office/powerpoint/2010/main" val="1104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137"/>
                                        </p:tgtEl>
                                        <p:attrNameLst>
                                          <p:attrName>style.visibility</p:attrName>
                                        </p:attrNameLst>
                                      </p:cBhvr>
                                      <p:to>
                                        <p:strVal val="visible"/>
                                      </p:to>
                                    </p:set>
                                    <p:animEffect transition="in" filter="fade">
                                      <p:cBhvr>
                                        <p:cTn id="20" dur="500"/>
                                        <p:tgtEl>
                                          <p:spTgt spid="313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8" name="Picture 66"/>
          <p:cNvPicPr>
            <a:picLocks noChangeAspect="1" noChangeArrowheads="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581400" y="838200"/>
            <a:ext cx="5181600" cy="496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re 1"/>
          <p:cNvSpPr>
            <a:spLocks noGrp="1"/>
          </p:cNvSpPr>
          <p:nvPr>
            <p:ph type="title"/>
          </p:nvPr>
        </p:nvSpPr>
        <p:spPr>
          <a:xfrm>
            <a:off x="1219200" y="2286000"/>
            <a:ext cx="2286000" cy="393700"/>
          </a:xfrm>
        </p:spPr>
        <p:txBody>
          <a:bodyPr>
            <a:noAutofit/>
          </a:bodyPr>
          <a:lstStyle/>
          <a:p>
            <a:pPr algn="ctr">
              <a:defRPr/>
            </a:pPr>
            <a:r>
              <a:rPr lang="en-US" sz="1600" b="1" dirty="0">
                <a:solidFill>
                  <a:schemeClr val="tx1">
                    <a:lumMod val="75000"/>
                    <a:lumOff val="25000"/>
                  </a:schemeClr>
                </a:solidFill>
                <a:latin typeface="Arial" panose="020B0604020202020204" pitchFamily="34" charset="0"/>
                <a:cs typeface="Arial" panose="020B0604020202020204" pitchFamily="34" charset="0"/>
              </a:rPr>
              <a:t>2011 Price Level Index For GDP By Country, Africa </a:t>
            </a:r>
            <a:r>
              <a:rPr lang="en-US" sz="1600" b="1" dirty="0" smtClean="0">
                <a:solidFill>
                  <a:schemeClr val="tx1">
                    <a:lumMod val="75000"/>
                    <a:lumOff val="25000"/>
                  </a:schemeClr>
                </a:solidFill>
                <a:latin typeface="Arial" panose="020B0604020202020204" pitchFamily="34" charset="0"/>
                <a:cs typeface="Arial" panose="020B0604020202020204" pitchFamily="34" charset="0"/>
              </a:rPr>
              <a:t>Average </a:t>
            </a:r>
            <a:r>
              <a:rPr lang="en-US" sz="1600" b="1" dirty="0">
                <a:solidFill>
                  <a:schemeClr val="tx1">
                    <a:lumMod val="75000"/>
                    <a:lumOff val="25000"/>
                  </a:schemeClr>
                </a:solidFill>
                <a:latin typeface="Arial" panose="020B0604020202020204" pitchFamily="34" charset="0"/>
                <a:cs typeface="Arial" panose="020B0604020202020204" pitchFamily="34" charset="0"/>
              </a:rPr>
              <a:t>= 1.0</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450566" y="1130060"/>
            <a:ext cx="4855234" cy="4051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5090"/>
            <a:ext cx="9144000" cy="769441"/>
          </a:xfrm>
          <a:prstGeom prst="rect">
            <a:avLst/>
          </a:prstGeom>
          <a:solidFill>
            <a:srgbClr val="008E40"/>
          </a:solidFill>
        </p:spPr>
        <p:txBody>
          <a:bodyPr wrap="square" rtlCol="0">
            <a:spAutoFit/>
          </a:bodyPr>
          <a:lstStyle/>
          <a:p>
            <a:pPr algn="ctr"/>
            <a:r>
              <a:rPr lang="fr-FR" sz="2800" b="1" dirty="0" err="1" smtClean="0">
                <a:solidFill>
                  <a:schemeClr val="bg1"/>
                </a:solidFill>
                <a:latin typeface="Arial" panose="020B0604020202020204" pitchFamily="34" charset="0"/>
                <a:cs typeface="Arial" panose="020B0604020202020204" pitchFamily="34" charset="0"/>
              </a:rPr>
              <a:t>Less</a:t>
            </a:r>
            <a:r>
              <a:rPr lang="fr-FR" sz="2800" b="1" dirty="0" smtClean="0">
                <a:solidFill>
                  <a:schemeClr val="bg1"/>
                </a:solidFill>
                <a:latin typeface="Arial" panose="020B0604020202020204" pitchFamily="34" charset="0"/>
                <a:cs typeface="Arial" panose="020B0604020202020204" pitchFamily="34" charset="0"/>
              </a:rPr>
              <a:t> </a:t>
            </a:r>
            <a:r>
              <a:rPr lang="fr-FR" sz="2800" b="1" dirty="0" err="1" smtClean="0">
                <a:solidFill>
                  <a:schemeClr val="bg1"/>
                </a:solidFill>
                <a:latin typeface="Arial" panose="020B0604020202020204" pitchFamily="34" charset="0"/>
                <a:cs typeface="Arial" panose="020B0604020202020204" pitchFamily="34" charset="0"/>
              </a:rPr>
              <a:t>expensive</a:t>
            </a:r>
            <a:r>
              <a:rPr lang="fr-FR" sz="2800" b="1" dirty="0" smtClean="0">
                <a:solidFill>
                  <a:schemeClr val="bg1"/>
                </a:solidFill>
                <a:latin typeface="Arial" panose="020B0604020202020204" pitchFamily="34" charset="0"/>
                <a:cs typeface="Arial" panose="020B0604020202020204" pitchFamily="34" charset="0"/>
              </a:rPr>
              <a:t> countries  13/18</a:t>
            </a:r>
          </a:p>
          <a:p>
            <a:pPr algn="ctr"/>
            <a:r>
              <a:rPr lang="fr-FR" sz="1600" b="1" dirty="0" smtClean="0">
                <a:solidFill>
                  <a:schemeClr val="bg1"/>
                </a:solidFill>
                <a:latin typeface="Arial" panose="020B0604020202020204" pitchFamily="34" charset="0"/>
                <a:cs typeface="Arial" panose="020B0604020202020204" pitchFamily="34" charset="0"/>
              </a:rPr>
              <a:t>(Price </a:t>
            </a:r>
            <a:r>
              <a:rPr lang="fr-FR" sz="1600" b="1" dirty="0" err="1" smtClean="0">
                <a:solidFill>
                  <a:schemeClr val="bg1"/>
                </a:solidFill>
                <a:latin typeface="Arial" panose="020B0604020202020204" pitchFamily="34" charset="0"/>
                <a:cs typeface="Arial" panose="020B0604020202020204" pitchFamily="34" charset="0"/>
              </a:rPr>
              <a:t>Level</a:t>
            </a:r>
            <a:r>
              <a:rPr lang="fr-FR" sz="1600" b="1" dirty="0" smtClean="0">
                <a:solidFill>
                  <a:schemeClr val="bg1"/>
                </a:solidFill>
                <a:latin typeface="Arial" panose="020B0604020202020204" pitchFamily="34" charset="0"/>
                <a:cs typeface="Arial" panose="020B0604020202020204" pitchFamily="34" charset="0"/>
              </a:rPr>
              <a:t> Index)</a:t>
            </a:r>
            <a:endParaRPr lang="fr-FR" sz="1600" b="1" dirty="0">
              <a:solidFill>
                <a:schemeClr val="bg1"/>
              </a:solidFill>
              <a:latin typeface="Arial" panose="020B0604020202020204" pitchFamily="34" charset="0"/>
              <a:cs typeface="Arial" panose="020B0604020202020204" pitchFamily="34" charset="0"/>
            </a:endParaRPr>
          </a:p>
        </p:txBody>
      </p:sp>
      <p:graphicFrame>
        <p:nvGraphicFramePr>
          <p:cNvPr id="7" name="Graphique 6"/>
          <p:cNvGraphicFramePr>
            <a:graphicFrameLocks/>
          </p:cNvGraphicFramePr>
          <p:nvPr>
            <p:extLst>
              <p:ext uri="{D42A27DB-BD31-4B8C-83A1-F6EECF244321}">
                <p14:modId xmlns:p14="http://schemas.microsoft.com/office/powerpoint/2010/main" val="3213460000"/>
              </p:ext>
            </p:extLst>
          </p:nvPr>
        </p:nvGraphicFramePr>
        <p:xfrm>
          <a:off x="533400" y="3174760"/>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descr="African Development Bank Group Logo"/>
          <p:cNvPicPr>
            <a:picLocks noChangeAspect="1" noChangeArrowheads="1"/>
          </p:cNvPicPr>
          <p:nvPr/>
        </p:nvPicPr>
        <p:blipFill>
          <a:blip r:embed="rId5"/>
          <a:srcRect/>
          <a:stretch>
            <a:fillRect/>
          </a:stretch>
        </p:blipFill>
        <p:spPr bwMode="auto">
          <a:xfrm>
            <a:off x="7162800" y="6324600"/>
            <a:ext cx="1981200" cy="533400"/>
          </a:xfrm>
          <a:prstGeom prst="rect">
            <a:avLst/>
          </a:prstGeom>
          <a:noFill/>
          <a:ln w="9525">
            <a:noFill/>
            <a:miter lim="800000"/>
            <a:headEnd/>
            <a:tailEnd/>
          </a:ln>
        </p:spPr>
      </p:pic>
    </p:spTree>
    <p:extLst>
      <p:ext uri="{BB962C8B-B14F-4D97-AF65-F5344CB8AC3E}">
        <p14:creationId xmlns:p14="http://schemas.microsoft.com/office/powerpoint/2010/main" val="1371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406" y="76200"/>
            <a:ext cx="6323788" cy="6096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581400"/>
            <a:ext cx="2286000" cy="1508105"/>
          </a:xfrm>
          <a:prstGeom prst="rect">
            <a:avLst/>
          </a:prstGeom>
          <a:noFill/>
        </p:spPr>
        <p:txBody>
          <a:bodyPr wrap="square" rtlCol="0">
            <a:spAutoFit/>
          </a:bodyPr>
          <a:lstStyle/>
          <a:p>
            <a:pPr algn="ctr"/>
            <a:r>
              <a:rPr lang="en-US" sz="2400" b="1" dirty="0" smtClean="0">
                <a:solidFill>
                  <a:srgbClr val="4F81BD">
                    <a:lumMod val="75000"/>
                  </a:srgbClr>
                </a:solidFill>
              </a:rPr>
              <a:t>The cost of living across Africa</a:t>
            </a:r>
          </a:p>
          <a:p>
            <a:pPr algn="ctr"/>
            <a:r>
              <a:rPr lang="en-US" sz="2000" dirty="0" smtClean="0">
                <a:solidFill>
                  <a:srgbClr val="4F81BD">
                    <a:lumMod val="75000"/>
                  </a:srgbClr>
                </a:solidFill>
              </a:rPr>
              <a:t>Africa average = 100</a:t>
            </a:r>
            <a:endParaRPr lang="en-GB" sz="2000" dirty="0">
              <a:solidFill>
                <a:srgbClr val="4F81BD">
                  <a:lumMod val="75000"/>
                </a:srgbClr>
              </a:solidFill>
            </a:endParaRPr>
          </a:p>
        </p:txBody>
      </p:sp>
      <p:sp>
        <p:nvSpPr>
          <p:cNvPr id="5" name="TextBox 4"/>
          <p:cNvSpPr txBox="1"/>
          <p:nvPr/>
        </p:nvSpPr>
        <p:spPr>
          <a:xfrm>
            <a:off x="6324600" y="762000"/>
            <a:ext cx="2622513" cy="369332"/>
          </a:xfrm>
          <a:prstGeom prst="rect">
            <a:avLst/>
          </a:prstGeom>
          <a:noFill/>
        </p:spPr>
        <p:txBody>
          <a:bodyPr wrap="none" rtlCol="0">
            <a:spAutoFit/>
          </a:bodyPr>
          <a:lstStyle/>
          <a:p>
            <a:r>
              <a:rPr lang="en-US" b="1" dirty="0" smtClean="0">
                <a:solidFill>
                  <a:srgbClr val="C0504D"/>
                </a:solidFill>
              </a:rPr>
              <a:t>Most expensive countries</a:t>
            </a:r>
            <a:endParaRPr lang="en-GB" b="1" dirty="0">
              <a:solidFill>
                <a:srgbClr val="C0504D"/>
              </a:solidFill>
            </a:endParaRPr>
          </a:p>
        </p:txBody>
      </p:sp>
      <p:sp>
        <p:nvSpPr>
          <p:cNvPr id="18" name="TextBox 17"/>
          <p:cNvSpPr txBox="1"/>
          <p:nvPr/>
        </p:nvSpPr>
        <p:spPr>
          <a:xfrm>
            <a:off x="6248400" y="3581400"/>
            <a:ext cx="2624116" cy="369332"/>
          </a:xfrm>
          <a:prstGeom prst="rect">
            <a:avLst/>
          </a:prstGeom>
          <a:noFill/>
        </p:spPr>
        <p:txBody>
          <a:bodyPr wrap="none" rtlCol="0">
            <a:spAutoFit/>
          </a:bodyPr>
          <a:lstStyle/>
          <a:p>
            <a:r>
              <a:rPr lang="en-US" b="1" dirty="0" smtClean="0">
                <a:solidFill>
                  <a:srgbClr val="4575B5"/>
                </a:solidFill>
              </a:rPr>
              <a:t>Least expensive countries</a:t>
            </a:r>
            <a:endParaRPr lang="en-GB" b="1" dirty="0">
              <a:solidFill>
                <a:srgbClr val="4575B5"/>
              </a:solidFill>
            </a:endParaRPr>
          </a:p>
        </p:txBody>
      </p:sp>
      <p:grpSp>
        <p:nvGrpSpPr>
          <p:cNvPr id="2" name="Group 1"/>
          <p:cNvGrpSpPr/>
          <p:nvPr/>
        </p:nvGrpSpPr>
        <p:grpSpPr>
          <a:xfrm>
            <a:off x="1524000" y="5943600"/>
            <a:ext cx="4876800" cy="780766"/>
            <a:chOff x="1524000" y="5943600"/>
            <a:chExt cx="4876800" cy="780766"/>
          </a:xfrm>
        </p:grpSpPr>
        <p:pic>
          <p:nvPicPr>
            <p:cNvPr id="1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6477000"/>
              <a:ext cx="4648200" cy="24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524000" y="5943600"/>
              <a:ext cx="1066800" cy="584775"/>
            </a:xfrm>
            <a:prstGeom prst="rect">
              <a:avLst/>
            </a:prstGeom>
            <a:noFill/>
          </p:spPr>
          <p:txBody>
            <a:bodyPr wrap="square" rtlCol="0">
              <a:spAutoFit/>
            </a:bodyPr>
            <a:lstStyle/>
            <a:p>
              <a:pPr algn="ctr"/>
              <a:r>
                <a:rPr lang="en-US" sz="1600" b="1" dirty="0" smtClean="0">
                  <a:solidFill>
                    <a:srgbClr val="4575B5"/>
                  </a:solidFill>
                </a:rPr>
                <a:t>Less expensive</a:t>
              </a:r>
              <a:endParaRPr lang="en-GB" sz="1600" b="1" dirty="0">
                <a:solidFill>
                  <a:srgbClr val="4575B5"/>
                </a:solidFill>
              </a:endParaRPr>
            </a:p>
          </p:txBody>
        </p:sp>
        <p:sp>
          <p:nvSpPr>
            <p:cNvPr id="14" name="TextBox 13"/>
            <p:cNvSpPr txBox="1"/>
            <p:nvPr/>
          </p:nvSpPr>
          <p:spPr>
            <a:xfrm>
              <a:off x="5029200" y="5943600"/>
              <a:ext cx="1371600" cy="584775"/>
            </a:xfrm>
            <a:prstGeom prst="rect">
              <a:avLst/>
            </a:prstGeom>
            <a:noFill/>
          </p:spPr>
          <p:txBody>
            <a:bodyPr wrap="square" rtlCol="0">
              <a:spAutoFit/>
            </a:bodyPr>
            <a:lstStyle/>
            <a:p>
              <a:pPr algn="ctr"/>
              <a:r>
                <a:rPr lang="en-US" sz="1600" b="1" dirty="0" smtClean="0">
                  <a:solidFill>
                    <a:srgbClr val="C0504D"/>
                  </a:solidFill>
                </a:rPr>
                <a:t>More expensive</a:t>
              </a:r>
              <a:endParaRPr lang="en-GB" sz="1600" b="1" dirty="0">
                <a:solidFill>
                  <a:srgbClr val="C0504D"/>
                </a:solidFill>
              </a:endParaRPr>
            </a:p>
          </p:txBody>
        </p:sp>
        <p:sp>
          <p:nvSpPr>
            <p:cNvPr id="16" name="TextBox 15"/>
            <p:cNvSpPr txBox="1"/>
            <p:nvPr/>
          </p:nvSpPr>
          <p:spPr>
            <a:xfrm>
              <a:off x="3352800" y="6172200"/>
              <a:ext cx="871585" cy="338554"/>
            </a:xfrm>
            <a:prstGeom prst="rect">
              <a:avLst/>
            </a:prstGeom>
            <a:noFill/>
          </p:spPr>
          <p:txBody>
            <a:bodyPr wrap="none" rtlCol="0">
              <a:spAutoFit/>
            </a:bodyPr>
            <a:lstStyle/>
            <a:p>
              <a:r>
                <a:rPr lang="en-US" sz="1600" b="1" dirty="0" smtClean="0">
                  <a:ln w="3175">
                    <a:noFill/>
                  </a:ln>
                  <a:solidFill>
                    <a:srgbClr val="FFFFBF"/>
                  </a:solidFill>
                  <a:effectLst>
                    <a:outerShdw blurRad="38100" dist="38100" dir="2700000" algn="tl">
                      <a:srgbClr val="000000">
                        <a:alpha val="43137"/>
                      </a:srgbClr>
                    </a:outerShdw>
                  </a:effectLst>
                </a:rPr>
                <a:t>Average</a:t>
              </a:r>
              <a:endParaRPr lang="en-GB" sz="1600" b="1" dirty="0">
                <a:ln w="3175">
                  <a:noFill/>
                </a:ln>
                <a:solidFill>
                  <a:srgbClr val="FFFFBF"/>
                </a:solidFill>
                <a:effectLst>
                  <a:outerShdw blurRad="38100" dist="38100" dir="2700000" algn="tl">
                    <a:srgbClr val="000000">
                      <a:alpha val="43137"/>
                    </a:srgbClr>
                  </a:outerShdw>
                </a:effectLst>
              </a:endParaRPr>
            </a:p>
          </p:txBody>
        </p:sp>
      </p:grpSp>
      <p:pic>
        <p:nvPicPr>
          <p:cNvPr id="2055" name="Picture 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0309" y="1066800"/>
            <a:ext cx="3200400" cy="208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0800" y="3886200"/>
            <a:ext cx="3131031"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948768" y="76200"/>
            <a:ext cx="1143000"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14/18</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90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6898848" y="381000"/>
            <a:ext cx="1681614" cy="369332"/>
          </a:xfrm>
          <a:prstGeom prst="rect">
            <a:avLst/>
          </a:prstGeom>
          <a:noFill/>
        </p:spPr>
        <p:txBody>
          <a:bodyPr wrap="none" rtlCol="0">
            <a:spAutoFit/>
          </a:bodyPr>
          <a:lstStyle/>
          <a:p>
            <a:r>
              <a:rPr lang="en-US" b="1" dirty="0" smtClean="0">
                <a:solidFill>
                  <a:srgbClr val="C0504D"/>
                </a:solidFill>
              </a:rPr>
              <a:t>Most expensive</a:t>
            </a:r>
            <a:endParaRPr lang="en-GB" b="1" dirty="0">
              <a:solidFill>
                <a:srgbClr val="C0504D"/>
              </a:solidFill>
            </a:endParaRPr>
          </a:p>
        </p:txBody>
      </p:sp>
      <p:sp>
        <p:nvSpPr>
          <p:cNvPr id="18" name="TextBox 17"/>
          <p:cNvSpPr txBox="1"/>
          <p:nvPr/>
        </p:nvSpPr>
        <p:spPr>
          <a:xfrm>
            <a:off x="6853245" y="3048000"/>
            <a:ext cx="1683218" cy="369332"/>
          </a:xfrm>
          <a:prstGeom prst="rect">
            <a:avLst/>
          </a:prstGeom>
          <a:noFill/>
        </p:spPr>
        <p:txBody>
          <a:bodyPr wrap="none" rtlCol="0">
            <a:spAutoFit/>
          </a:bodyPr>
          <a:lstStyle/>
          <a:p>
            <a:r>
              <a:rPr lang="en-US" b="1" dirty="0" smtClean="0">
                <a:solidFill>
                  <a:srgbClr val="4575B5"/>
                </a:solidFill>
              </a:rPr>
              <a:t>Least expensive</a:t>
            </a:r>
            <a:endParaRPr lang="en-GB" b="1" dirty="0">
              <a:solidFill>
                <a:srgbClr val="4575B5"/>
              </a:solidFill>
            </a:endParaRPr>
          </a:p>
        </p:txBody>
      </p:sp>
      <p:grpSp>
        <p:nvGrpSpPr>
          <p:cNvPr id="2" name="Group 1"/>
          <p:cNvGrpSpPr/>
          <p:nvPr/>
        </p:nvGrpSpPr>
        <p:grpSpPr>
          <a:xfrm>
            <a:off x="1524000" y="5943600"/>
            <a:ext cx="4876800" cy="780766"/>
            <a:chOff x="1524000" y="5943600"/>
            <a:chExt cx="4876800" cy="780766"/>
          </a:xfrm>
        </p:grpSpPr>
        <p:pic>
          <p:nvPicPr>
            <p:cNvPr id="12"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6477000"/>
              <a:ext cx="4648200" cy="24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524000" y="5943600"/>
              <a:ext cx="1066800" cy="584775"/>
            </a:xfrm>
            <a:prstGeom prst="rect">
              <a:avLst/>
            </a:prstGeom>
            <a:noFill/>
          </p:spPr>
          <p:txBody>
            <a:bodyPr wrap="square" rtlCol="0">
              <a:spAutoFit/>
            </a:bodyPr>
            <a:lstStyle/>
            <a:p>
              <a:pPr algn="ctr"/>
              <a:r>
                <a:rPr lang="en-US" sz="1600" b="1" dirty="0" smtClean="0">
                  <a:solidFill>
                    <a:srgbClr val="4575B5"/>
                  </a:solidFill>
                </a:rPr>
                <a:t>Less expensive</a:t>
              </a:r>
              <a:endParaRPr lang="en-GB" sz="1600" b="1" dirty="0">
                <a:solidFill>
                  <a:srgbClr val="4575B5"/>
                </a:solidFill>
              </a:endParaRPr>
            </a:p>
          </p:txBody>
        </p:sp>
        <p:sp>
          <p:nvSpPr>
            <p:cNvPr id="14" name="TextBox 13"/>
            <p:cNvSpPr txBox="1"/>
            <p:nvPr/>
          </p:nvSpPr>
          <p:spPr>
            <a:xfrm>
              <a:off x="5029200" y="5943600"/>
              <a:ext cx="1371600" cy="584775"/>
            </a:xfrm>
            <a:prstGeom prst="rect">
              <a:avLst/>
            </a:prstGeom>
            <a:noFill/>
          </p:spPr>
          <p:txBody>
            <a:bodyPr wrap="square" rtlCol="0">
              <a:spAutoFit/>
            </a:bodyPr>
            <a:lstStyle/>
            <a:p>
              <a:pPr algn="ctr"/>
              <a:r>
                <a:rPr lang="en-US" sz="1600" b="1" dirty="0" smtClean="0">
                  <a:solidFill>
                    <a:srgbClr val="C0504D"/>
                  </a:solidFill>
                </a:rPr>
                <a:t>More expensive</a:t>
              </a:r>
              <a:endParaRPr lang="en-GB" sz="1600" b="1" dirty="0">
                <a:solidFill>
                  <a:srgbClr val="C0504D"/>
                </a:solidFill>
              </a:endParaRPr>
            </a:p>
          </p:txBody>
        </p:sp>
        <p:sp>
          <p:nvSpPr>
            <p:cNvPr id="16" name="TextBox 15"/>
            <p:cNvSpPr txBox="1"/>
            <p:nvPr/>
          </p:nvSpPr>
          <p:spPr>
            <a:xfrm>
              <a:off x="3352800" y="6172200"/>
              <a:ext cx="871585" cy="338554"/>
            </a:xfrm>
            <a:prstGeom prst="rect">
              <a:avLst/>
            </a:prstGeom>
            <a:noFill/>
          </p:spPr>
          <p:txBody>
            <a:bodyPr wrap="none" rtlCol="0">
              <a:spAutoFit/>
            </a:bodyPr>
            <a:lstStyle/>
            <a:p>
              <a:r>
                <a:rPr lang="en-US" sz="1600" b="1" dirty="0" smtClean="0">
                  <a:ln w="3175">
                    <a:noFill/>
                  </a:ln>
                  <a:solidFill>
                    <a:srgbClr val="FFFFBF"/>
                  </a:solidFill>
                  <a:effectLst>
                    <a:outerShdw blurRad="38100" dist="38100" dir="2700000" algn="tl">
                      <a:srgbClr val="000000">
                        <a:alpha val="43137"/>
                      </a:srgbClr>
                    </a:outerShdw>
                  </a:effectLst>
                </a:rPr>
                <a:t>Average</a:t>
              </a:r>
              <a:endParaRPr lang="en-GB" sz="1600" b="1" dirty="0">
                <a:ln w="3175">
                  <a:noFill/>
                </a:ln>
                <a:solidFill>
                  <a:srgbClr val="FFFFBF"/>
                </a:solidFill>
                <a:effectLst>
                  <a:outerShdw blurRad="38100" dist="38100" dir="2700000" algn="tl">
                    <a:srgbClr val="000000">
                      <a:alpha val="43137"/>
                    </a:srgbClr>
                  </a:outerShdw>
                </a:effectLst>
              </a:endParaRPr>
            </a:p>
          </p:txBody>
        </p:sp>
      </p:grpSp>
      <p:pic>
        <p:nvPicPr>
          <p:cNvPr id="3"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352800"/>
            <a:ext cx="316029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MGR2555\Desktop\Picture1-000000p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594" y="76200"/>
            <a:ext cx="5765805" cy="57572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95" y="3895732"/>
            <a:ext cx="2146300"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1931" y="762000"/>
            <a:ext cx="313103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53401" y="11668"/>
            <a:ext cx="990600"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15/18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8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623" y="76200"/>
            <a:ext cx="5860154" cy="615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3505200"/>
            <a:ext cx="2209800" cy="1508105"/>
          </a:xfrm>
          <a:prstGeom prst="rect">
            <a:avLst/>
          </a:prstGeom>
          <a:noFill/>
        </p:spPr>
        <p:txBody>
          <a:bodyPr wrap="square" rtlCol="0">
            <a:spAutoFit/>
          </a:bodyPr>
          <a:lstStyle/>
          <a:p>
            <a:pPr algn="ctr"/>
            <a:r>
              <a:rPr lang="en-US" sz="2400" b="1" dirty="0" smtClean="0">
                <a:solidFill>
                  <a:srgbClr val="00602B"/>
                </a:solidFill>
              </a:rPr>
              <a:t>The price of bread &amp; cereals across Africa</a:t>
            </a:r>
          </a:p>
          <a:p>
            <a:pPr algn="ctr"/>
            <a:r>
              <a:rPr lang="en-US" sz="2000" dirty="0" smtClean="0">
                <a:solidFill>
                  <a:srgbClr val="00602B"/>
                </a:solidFill>
              </a:rPr>
              <a:t>Africa average = 1</a:t>
            </a:r>
            <a:endParaRPr lang="en-GB" sz="2000" dirty="0">
              <a:solidFill>
                <a:srgbClr val="00602B"/>
              </a:solidFill>
            </a:endParaRPr>
          </a:p>
        </p:txBody>
      </p:sp>
      <p:sp>
        <p:nvSpPr>
          <p:cNvPr id="5" name="TextBox 4"/>
          <p:cNvSpPr txBox="1"/>
          <p:nvPr/>
        </p:nvSpPr>
        <p:spPr>
          <a:xfrm>
            <a:off x="6898848" y="381000"/>
            <a:ext cx="1681614" cy="369332"/>
          </a:xfrm>
          <a:prstGeom prst="rect">
            <a:avLst/>
          </a:prstGeom>
          <a:noFill/>
        </p:spPr>
        <p:txBody>
          <a:bodyPr wrap="none" rtlCol="0">
            <a:spAutoFit/>
          </a:bodyPr>
          <a:lstStyle/>
          <a:p>
            <a:r>
              <a:rPr lang="en-US" b="1" dirty="0" smtClean="0">
                <a:solidFill>
                  <a:srgbClr val="C0504D"/>
                </a:solidFill>
              </a:rPr>
              <a:t>Most expensive</a:t>
            </a:r>
            <a:endParaRPr lang="en-GB" b="1" dirty="0">
              <a:solidFill>
                <a:srgbClr val="C0504D"/>
              </a:solidFill>
            </a:endParaRPr>
          </a:p>
        </p:txBody>
      </p:sp>
      <p:sp>
        <p:nvSpPr>
          <p:cNvPr id="18" name="TextBox 17"/>
          <p:cNvSpPr txBox="1"/>
          <p:nvPr/>
        </p:nvSpPr>
        <p:spPr>
          <a:xfrm>
            <a:off x="6853245" y="3124200"/>
            <a:ext cx="1683218" cy="369332"/>
          </a:xfrm>
          <a:prstGeom prst="rect">
            <a:avLst/>
          </a:prstGeom>
          <a:noFill/>
        </p:spPr>
        <p:txBody>
          <a:bodyPr wrap="none" rtlCol="0">
            <a:spAutoFit/>
          </a:bodyPr>
          <a:lstStyle/>
          <a:p>
            <a:r>
              <a:rPr lang="en-US" b="1" dirty="0" smtClean="0">
                <a:solidFill>
                  <a:srgbClr val="4575B5"/>
                </a:solidFill>
              </a:rPr>
              <a:t>Least expensive</a:t>
            </a:r>
            <a:endParaRPr lang="en-GB" b="1" dirty="0">
              <a:solidFill>
                <a:srgbClr val="4575B5"/>
              </a:solidFill>
            </a:endParaRPr>
          </a:p>
        </p:txBody>
      </p:sp>
      <p:grpSp>
        <p:nvGrpSpPr>
          <p:cNvPr id="7" name="Group 6"/>
          <p:cNvGrpSpPr/>
          <p:nvPr/>
        </p:nvGrpSpPr>
        <p:grpSpPr>
          <a:xfrm>
            <a:off x="1524000" y="5943600"/>
            <a:ext cx="4876800" cy="780766"/>
            <a:chOff x="1524000" y="5943600"/>
            <a:chExt cx="4876800" cy="780766"/>
          </a:xfrm>
        </p:grpSpPr>
        <p:pic>
          <p:nvPicPr>
            <p:cNvPr id="1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6477000"/>
              <a:ext cx="4648200" cy="24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1524000" y="5943600"/>
              <a:ext cx="1066800" cy="584775"/>
            </a:xfrm>
            <a:prstGeom prst="rect">
              <a:avLst/>
            </a:prstGeom>
            <a:noFill/>
          </p:spPr>
          <p:txBody>
            <a:bodyPr wrap="square" rtlCol="0">
              <a:spAutoFit/>
            </a:bodyPr>
            <a:lstStyle/>
            <a:p>
              <a:pPr algn="ctr"/>
              <a:r>
                <a:rPr lang="en-US" sz="1600" b="1" dirty="0" smtClean="0">
                  <a:solidFill>
                    <a:srgbClr val="4575B5"/>
                  </a:solidFill>
                </a:rPr>
                <a:t>Less expensive</a:t>
              </a:r>
              <a:endParaRPr lang="en-GB" sz="1600" b="1" dirty="0">
                <a:solidFill>
                  <a:srgbClr val="4575B5"/>
                </a:solidFill>
              </a:endParaRPr>
            </a:p>
          </p:txBody>
        </p:sp>
        <p:sp>
          <p:nvSpPr>
            <p:cNvPr id="19" name="TextBox 18"/>
            <p:cNvSpPr txBox="1"/>
            <p:nvPr/>
          </p:nvSpPr>
          <p:spPr>
            <a:xfrm>
              <a:off x="5029200" y="5943600"/>
              <a:ext cx="1371600" cy="584775"/>
            </a:xfrm>
            <a:prstGeom prst="rect">
              <a:avLst/>
            </a:prstGeom>
            <a:noFill/>
          </p:spPr>
          <p:txBody>
            <a:bodyPr wrap="square" rtlCol="0">
              <a:spAutoFit/>
            </a:bodyPr>
            <a:lstStyle/>
            <a:p>
              <a:pPr algn="ctr"/>
              <a:r>
                <a:rPr lang="en-US" sz="1600" b="1" dirty="0" smtClean="0">
                  <a:solidFill>
                    <a:srgbClr val="C0504D"/>
                  </a:solidFill>
                </a:rPr>
                <a:t>More expensive</a:t>
              </a:r>
              <a:endParaRPr lang="en-GB" sz="1600" b="1" dirty="0">
                <a:solidFill>
                  <a:srgbClr val="C0504D"/>
                </a:solidFill>
              </a:endParaRPr>
            </a:p>
          </p:txBody>
        </p:sp>
        <p:sp>
          <p:nvSpPr>
            <p:cNvPr id="20" name="TextBox 19"/>
            <p:cNvSpPr txBox="1"/>
            <p:nvPr/>
          </p:nvSpPr>
          <p:spPr>
            <a:xfrm>
              <a:off x="3352800" y="6172200"/>
              <a:ext cx="871585" cy="338554"/>
            </a:xfrm>
            <a:prstGeom prst="rect">
              <a:avLst/>
            </a:prstGeom>
            <a:noFill/>
          </p:spPr>
          <p:txBody>
            <a:bodyPr wrap="none" rtlCol="0">
              <a:spAutoFit/>
            </a:bodyPr>
            <a:lstStyle/>
            <a:p>
              <a:r>
                <a:rPr lang="en-US" sz="1600" b="1" dirty="0" smtClean="0">
                  <a:ln w="3175">
                    <a:noFill/>
                  </a:ln>
                  <a:solidFill>
                    <a:srgbClr val="FFFFBF"/>
                  </a:solidFill>
                  <a:effectLst>
                    <a:outerShdw blurRad="38100" dist="38100" dir="2700000" algn="tl">
                      <a:srgbClr val="000000">
                        <a:alpha val="43137"/>
                      </a:srgbClr>
                    </a:outerShdw>
                  </a:effectLst>
                </a:rPr>
                <a:t>Average</a:t>
              </a:r>
              <a:endParaRPr lang="en-GB" sz="1600" b="1" dirty="0">
                <a:ln w="3175">
                  <a:noFill/>
                </a:ln>
                <a:solidFill>
                  <a:srgbClr val="FFFFBF"/>
                </a:solidFill>
                <a:effectLst>
                  <a:outerShdw blurRad="38100" dist="38100" dir="2700000" algn="tl">
                    <a:srgbClr val="000000">
                      <a:alpha val="43137"/>
                    </a:srgbClr>
                  </a:outerShdw>
                </a:effectLst>
              </a:endParaRPr>
            </a:p>
          </p:txBody>
        </p:sp>
      </p:grpSp>
      <p:pic>
        <p:nvPicPr>
          <p:cNvPr id="3074"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762000"/>
            <a:ext cx="3200400" cy="208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429000"/>
            <a:ext cx="327734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400800" y="5791200"/>
            <a:ext cx="2514600" cy="646331"/>
          </a:xfrm>
          <a:prstGeom prst="rect">
            <a:avLst/>
          </a:prstGeom>
          <a:noFill/>
        </p:spPr>
        <p:txBody>
          <a:bodyPr wrap="square" rtlCol="0">
            <a:spAutoFit/>
          </a:bodyPr>
          <a:lstStyle/>
          <a:p>
            <a:pPr algn="ctr"/>
            <a:r>
              <a:rPr lang="en-US" sz="1200" dirty="0" smtClean="0">
                <a:solidFill>
                  <a:srgbClr val="4F81BD">
                    <a:lumMod val="75000"/>
                  </a:srgbClr>
                </a:solidFill>
              </a:rPr>
              <a:t>Bread &amp; </a:t>
            </a:r>
            <a:r>
              <a:rPr lang="en-US" sz="1200" dirty="0">
                <a:solidFill>
                  <a:srgbClr val="4F81BD">
                    <a:lumMod val="75000"/>
                  </a:srgbClr>
                </a:solidFill>
              </a:rPr>
              <a:t>cereals includes </a:t>
            </a:r>
            <a:r>
              <a:rPr lang="en-US" sz="1200" dirty="0" smtClean="0">
                <a:solidFill>
                  <a:srgbClr val="4F81BD">
                    <a:lumMod val="75000"/>
                  </a:srgbClr>
                </a:solidFill>
              </a:rPr>
              <a:t>rice, other cereals </a:t>
            </a:r>
            <a:r>
              <a:rPr lang="en-US" sz="1200" dirty="0">
                <a:solidFill>
                  <a:srgbClr val="4F81BD">
                    <a:lumMod val="75000"/>
                  </a:srgbClr>
                </a:solidFill>
              </a:rPr>
              <a:t>&amp; </a:t>
            </a:r>
            <a:r>
              <a:rPr lang="en-US" sz="1200" dirty="0" smtClean="0">
                <a:solidFill>
                  <a:srgbClr val="4F81BD">
                    <a:lumMod val="75000"/>
                  </a:srgbClr>
                </a:solidFill>
              </a:rPr>
              <a:t>flour, bread, other bakery products, and pasta products</a:t>
            </a:r>
            <a:endParaRPr lang="en-GB" sz="1200" dirty="0">
              <a:solidFill>
                <a:srgbClr val="4F81BD">
                  <a:lumMod val="75000"/>
                </a:srgbClr>
              </a:solidFill>
            </a:endParaRPr>
          </a:p>
        </p:txBody>
      </p:sp>
      <p:sp>
        <p:nvSpPr>
          <p:cNvPr id="2" name="TextBox 1"/>
          <p:cNvSpPr txBox="1"/>
          <p:nvPr/>
        </p:nvSpPr>
        <p:spPr>
          <a:xfrm>
            <a:off x="8059244" y="1044"/>
            <a:ext cx="1084756" cy="461665"/>
          </a:xfrm>
          <a:prstGeom prst="rect">
            <a:avLst/>
          </a:prstGeom>
          <a:noFill/>
        </p:spPr>
        <p:txBody>
          <a:bodyPr wrap="square" rtlCol="0">
            <a:spAutoFit/>
          </a:bodyPr>
          <a:lstStyle/>
          <a:p>
            <a:r>
              <a:rPr lang="fr-FR" sz="2400" dirty="0" smtClean="0">
                <a:latin typeface="Arial" panose="020B0604020202020204" pitchFamily="34" charset="0"/>
                <a:cs typeface="Arial" panose="020B0604020202020204" pitchFamily="34" charset="0"/>
              </a:rPr>
              <a:t>16/18</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1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fade">
                                      <p:cBhvr>
                                        <p:cTn id="2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6"/>
          <p:cNvPicPr>
            <a:picLocks noChangeAspect="1" noChangeArrowheads="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900577" y="838200"/>
            <a:ext cx="5102054" cy="48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685800"/>
          </a:xfrm>
          <a:solidFill>
            <a:srgbClr val="008E40"/>
          </a:solidFill>
        </p:spPr>
        <p:txBody>
          <a:bodyPr/>
          <a:lstStyle/>
          <a:p>
            <a:r>
              <a:rPr lang="fr-FR" sz="2800" b="1" dirty="0" err="1" smtClean="0">
                <a:solidFill>
                  <a:schemeClr val="bg1"/>
                </a:solidFill>
                <a:latin typeface="Arial" panose="020B0604020202020204" pitchFamily="34" charset="0"/>
                <a:cs typeface="Arial" panose="020B0604020202020204" pitchFamily="34" charset="0"/>
              </a:rPr>
              <a:t>Household</a:t>
            </a:r>
            <a:r>
              <a:rPr lang="fr-FR" sz="2800" b="1" dirty="0" smtClean="0">
                <a:solidFill>
                  <a:schemeClr val="bg1"/>
                </a:solidFill>
                <a:latin typeface="Arial" panose="020B0604020202020204" pitchFamily="34" charset="0"/>
                <a:cs typeface="Arial" panose="020B0604020202020204" pitchFamily="34" charset="0"/>
              </a:rPr>
              <a:t> </a:t>
            </a:r>
            <a:r>
              <a:rPr lang="fr-FR" sz="2800" b="1" dirty="0" err="1" smtClean="0">
                <a:solidFill>
                  <a:schemeClr val="bg1"/>
                </a:solidFill>
                <a:latin typeface="Arial" panose="020B0604020202020204" pitchFamily="34" charset="0"/>
                <a:cs typeface="Arial" panose="020B0604020202020204" pitchFamily="34" charset="0"/>
              </a:rPr>
              <a:t>welfare</a:t>
            </a:r>
            <a:r>
              <a:rPr lang="fr-FR" sz="2800" b="1" dirty="0" smtClean="0">
                <a:solidFill>
                  <a:schemeClr val="bg1"/>
                </a:solidFill>
                <a:latin typeface="Arial" panose="020B0604020202020204" pitchFamily="34" charset="0"/>
                <a:cs typeface="Arial" panose="020B0604020202020204" pitchFamily="34" charset="0"/>
              </a:rPr>
              <a:t>       17/18</a:t>
            </a:r>
            <a:endParaRPr lang="fr-FR" sz="2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62000" y="1981200"/>
            <a:ext cx="3124199" cy="892552"/>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Per capita </a:t>
            </a:r>
            <a:r>
              <a:rPr lang="en-US" sz="1600" b="1" dirty="0" smtClean="0">
                <a:latin typeface="Arial" panose="020B0604020202020204" pitchFamily="34" charset="0"/>
                <a:cs typeface="Arial" panose="020B0604020202020204" pitchFamily="34" charset="0"/>
              </a:rPr>
              <a:t>Actual Individual Consumption </a:t>
            </a:r>
            <a:r>
              <a:rPr lang="en-US" sz="1600" dirty="0" smtClean="0">
                <a:latin typeface="Arial" panose="020B0604020202020204" pitchFamily="34" charset="0"/>
                <a:cs typeface="Arial" panose="020B0604020202020204" pitchFamily="34" charset="0"/>
              </a:rPr>
              <a:t>(Africa = 100)</a:t>
            </a:r>
          </a:p>
          <a:p>
            <a:pPr algn="ctr"/>
            <a:r>
              <a:rPr lang="en-US" sz="2000" b="1" dirty="0" smtClean="0">
                <a:solidFill>
                  <a:schemeClr val="accent1"/>
                </a:solidFill>
                <a:latin typeface="Arial" panose="020B0604020202020204" pitchFamily="34" charset="0"/>
                <a:cs typeface="Arial" panose="020B0604020202020204" pitchFamily="34" charset="0"/>
              </a:rPr>
              <a:t>10 highest countries</a:t>
            </a:r>
            <a:endParaRPr lang="fr-FR" sz="2000" b="1" dirty="0">
              <a:solidFill>
                <a:schemeClr val="accent1"/>
              </a:solidFill>
              <a:latin typeface="Arial" panose="020B0604020202020204" pitchFamily="34" charset="0"/>
              <a:cs typeface="Arial" panose="020B0604020202020204" pitchFamily="34" charset="0"/>
            </a:endParaRPr>
          </a:p>
        </p:txBody>
      </p:sp>
      <p:pic>
        <p:nvPicPr>
          <p:cNvPr id="24"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837009"/>
            <a:ext cx="4800600" cy="495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5486400" y="762000"/>
            <a:ext cx="35052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Graphique 11"/>
          <p:cNvGraphicFramePr>
            <a:graphicFrameLocks/>
          </p:cNvGraphicFramePr>
          <p:nvPr>
            <p:extLst>
              <p:ext uri="{D42A27DB-BD31-4B8C-83A1-F6EECF244321}">
                <p14:modId xmlns:p14="http://schemas.microsoft.com/office/powerpoint/2010/main" val="2696426431"/>
              </p:ext>
            </p:extLst>
          </p:nvPr>
        </p:nvGraphicFramePr>
        <p:xfrm>
          <a:off x="304800" y="3058640"/>
          <a:ext cx="4572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7" descr="African Development Bank Group Logo"/>
          <p:cNvPicPr>
            <a:picLocks noChangeAspect="1" noChangeArrowheads="1"/>
          </p:cNvPicPr>
          <p:nvPr/>
        </p:nvPicPr>
        <p:blipFill>
          <a:blip r:embed="rId6"/>
          <a:srcRect/>
          <a:stretch>
            <a:fillRect/>
          </a:stretch>
        </p:blipFill>
        <p:spPr bwMode="auto">
          <a:xfrm>
            <a:off x="7162800" y="6324600"/>
            <a:ext cx="1981200" cy="533400"/>
          </a:xfrm>
          <a:prstGeom prst="rect">
            <a:avLst/>
          </a:prstGeom>
          <a:noFill/>
          <a:ln w="9525">
            <a:noFill/>
            <a:miter lim="800000"/>
            <a:headEnd/>
            <a:tailEnd/>
          </a:ln>
        </p:spPr>
      </p:pic>
    </p:spTree>
    <p:extLst>
      <p:ext uri="{BB962C8B-B14F-4D97-AF65-F5344CB8AC3E}">
        <p14:creationId xmlns:p14="http://schemas.microsoft.com/office/powerpoint/2010/main" val="276902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6"/>
          <p:cNvPicPr>
            <a:picLocks noChangeAspect="1" noChangeArrowheads="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900577" y="838200"/>
            <a:ext cx="5102054" cy="488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685800"/>
          </a:xfrm>
          <a:solidFill>
            <a:srgbClr val="008E40"/>
          </a:solidFill>
        </p:spPr>
        <p:txBody>
          <a:bodyPr/>
          <a:lstStyle/>
          <a:p>
            <a:pPr algn="ctr"/>
            <a:r>
              <a:rPr lang="fr-FR" sz="2800" b="1" dirty="0" err="1" smtClean="0">
                <a:solidFill>
                  <a:schemeClr val="bg1"/>
                </a:solidFill>
                <a:latin typeface="Arial" panose="020B0604020202020204" pitchFamily="34" charset="0"/>
                <a:cs typeface="Arial" panose="020B0604020202020204" pitchFamily="34" charset="0"/>
              </a:rPr>
              <a:t>Household</a:t>
            </a:r>
            <a:r>
              <a:rPr lang="fr-FR" sz="2800" b="1" dirty="0" smtClean="0">
                <a:solidFill>
                  <a:schemeClr val="bg1"/>
                </a:solidFill>
                <a:latin typeface="Arial" panose="020B0604020202020204" pitchFamily="34" charset="0"/>
                <a:cs typeface="Arial" panose="020B0604020202020204" pitchFamily="34" charset="0"/>
              </a:rPr>
              <a:t> </a:t>
            </a:r>
            <a:r>
              <a:rPr lang="fr-FR" sz="2800" b="1" dirty="0" err="1" smtClean="0">
                <a:solidFill>
                  <a:schemeClr val="bg1"/>
                </a:solidFill>
                <a:latin typeface="Arial" panose="020B0604020202020204" pitchFamily="34" charset="0"/>
                <a:cs typeface="Arial" panose="020B0604020202020204" pitchFamily="34" charset="0"/>
              </a:rPr>
              <a:t>welfare</a:t>
            </a:r>
            <a:r>
              <a:rPr lang="fr-FR" sz="2800" b="1" dirty="0" smtClean="0">
                <a:solidFill>
                  <a:schemeClr val="bg1"/>
                </a:solidFill>
                <a:latin typeface="Arial" panose="020B0604020202020204" pitchFamily="34" charset="0"/>
                <a:cs typeface="Arial" panose="020B0604020202020204" pitchFamily="34" charset="0"/>
              </a:rPr>
              <a:t>    18/18</a:t>
            </a:r>
            <a:endParaRPr lang="fr-FR" sz="2800" b="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a:xfrm>
            <a:off x="14377" y="6280150"/>
            <a:ext cx="2133600" cy="365125"/>
          </a:xfrm>
        </p:spPr>
        <p:txBody>
          <a:bodyPr/>
          <a:lstStyle/>
          <a:p>
            <a:pPr>
              <a:defRPr/>
            </a:pPr>
            <a:fld id="{F64988F7-E1D8-4C38-921A-792D3F3BCBB4}" type="slidenum">
              <a:rPr lang="en-GB" smtClean="0"/>
              <a:pPr>
                <a:defRPr/>
              </a:pPr>
              <a:t>28</a:t>
            </a:fld>
            <a:endParaRPr lang="en-GB"/>
          </a:p>
        </p:txBody>
      </p:sp>
      <p:sp>
        <p:nvSpPr>
          <p:cNvPr id="10" name="TextBox 9"/>
          <p:cNvSpPr txBox="1"/>
          <p:nvPr/>
        </p:nvSpPr>
        <p:spPr>
          <a:xfrm>
            <a:off x="762000" y="2057400"/>
            <a:ext cx="3124199" cy="892552"/>
          </a:xfrm>
          <a:prstGeom prst="rect">
            <a:avLst/>
          </a:prstGeom>
          <a:noFill/>
        </p:spPr>
        <p:txBody>
          <a:bodyPr wrap="square" rtlCol="0">
            <a:spAutoFit/>
          </a:bodyPr>
          <a:lstStyle/>
          <a:p>
            <a:pPr algn="ctr"/>
            <a:r>
              <a:rPr lang="en-US" sz="1600" dirty="0" smtClean="0">
                <a:latin typeface="Arial" panose="020B0604020202020204" pitchFamily="34" charset="0"/>
                <a:cs typeface="Arial" panose="020B0604020202020204" pitchFamily="34" charset="0"/>
              </a:rPr>
              <a:t>2011 Per capita Actual Individual Consumption (Africa = 100)</a:t>
            </a:r>
          </a:p>
          <a:p>
            <a:pPr algn="ctr"/>
            <a:r>
              <a:rPr lang="en-US" sz="2000" b="1" dirty="0" smtClean="0">
                <a:solidFill>
                  <a:srgbClr val="FFA77F"/>
                </a:solidFill>
                <a:latin typeface="Arial" panose="020B0604020202020204" pitchFamily="34" charset="0"/>
                <a:cs typeface="Arial" panose="020B0604020202020204" pitchFamily="34" charset="0"/>
              </a:rPr>
              <a:t>10 lowest countries</a:t>
            </a:r>
            <a:endParaRPr lang="fr-FR" sz="2000" b="1" dirty="0">
              <a:solidFill>
                <a:srgbClr val="FFA77F"/>
              </a:solidFill>
              <a:latin typeface="Arial" panose="020B0604020202020204" pitchFamily="34" charset="0"/>
              <a:cs typeface="Arial" panose="020B0604020202020204" pitchFamily="34" charset="0"/>
            </a:endParaRPr>
          </a:p>
        </p:txBody>
      </p:sp>
      <p:pic>
        <p:nvPicPr>
          <p:cNvPr id="205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685800"/>
            <a:ext cx="48768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Graphique 7"/>
          <p:cNvGraphicFramePr>
            <a:graphicFrameLocks/>
          </p:cNvGraphicFramePr>
          <p:nvPr>
            <p:extLst>
              <p:ext uri="{D42A27DB-BD31-4B8C-83A1-F6EECF244321}">
                <p14:modId xmlns:p14="http://schemas.microsoft.com/office/powerpoint/2010/main" val="2262934548"/>
              </p:ext>
            </p:extLst>
          </p:nvPr>
        </p:nvGraphicFramePr>
        <p:xfrm>
          <a:off x="609600" y="3073400"/>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7" descr="African Development Bank Group Logo"/>
          <p:cNvPicPr>
            <a:picLocks noChangeAspect="1" noChangeArrowheads="1"/>
          </p:cNvPicPr>
          <p:nvPr/>
        </p:nvPicPr>
        <p:blipFill>
          <a:blip r:embed="rId5"/>
          <a:srcRect/>
          <a:stretch>
            <a:fillRect/>
          </a:stretch>
        </p:blipFill>
        <p:spPr bwMode="auto">
          <a:xfrm>
            <a:off x="7162800" y="6324600"/>
            <a:ext cx="1981200" cy="533400"/>
          </a:xfrm>
          <a:prstGeom prst="rect">
            <a:avLst/>
          </a:prstGeom>
          <a:noFill/>
          <a:ln w="9525">
            <a:noFill/>
            <a:miter lim="800000"/>
            <a:headEnd/>
            <a:tailEnd/>
          </a:ln>
        </p:spPr>
      </p:pic>
    </p:spTree>
    <p:extLst>
      <p:ext uri="{BB962C8B-B14F-4D97-AF65-F5344CB8AC3E}">
        <p14:creationId xmlns:p14="http://schemas.microsoft.com/office/powerpoint/2010/main" val="147790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BAF8A373-A1D0-4953-AF6B-35C2229A9DCE}" type="slidenum">
              <a:rPr lang="en-GB" smtClean="0"/>
              <a:pPr/>
              <a:t>29</a:t>
            </a:fld>
            <a:endParaRPr lang="en-GB" smtClean="0"/>
          </a:p>
        </p:txBody>
      </p:sp>
      <p:sp>
        <p:nvSpPr>
          <p:cNvPr id="1095682" name="Arc 2"/>
          <p:cNvSpPr>
            <a:spLocks/>
          </p:cNvSpPr>
          <p:nvPr/>
        </p:nvSpPr>
        <p:spPr bwMode="auto">
          <a:xfrm rot="10778895" flipV="1">
            <a:off x="457200" y="1717675"/>
            <a:ext cx="8488974" cy="3705225"/>
          </a:xfrm>
          <a:custGeom>
            <a:avLst/>
            <a:gdLst>
              <a:gd name="T0" fmla="*/ 0 w 27192"/>
              <a:gd name="T1" fmla="*/ 2147483647 h 21600"/>
              <a:gd name="T2" fmla="*/ 2147483647 w 27192"/>
              <a:gd name="T3" fmla="*/ 2147483647 h 21600"/>
              <a:gd name="T4" fmla="*/ 2147483647 w 27192"/>
              <a:gd name="T5" fmla="*/ 2147483647 h 21600"/>
              <a:gd name="T6" fmla="*/ 0 60000 65536"/>
              <a:gd name="T7" fmla="*/ 0 60000 65536"/>
              <a:gd name="T8" fmla="*/ 0 60000 65536"/>
              <a:gd name="T9" fmla="*/ 0 w 27192"/>
              <a:gd name="T10" fmla="*/ 0 h 21600"/>
              <a:gd name="T11" fmla="*/ 27192 w 27192"/>
              <a:gd name="T12" fmla="*/ 21600 h 21600"/>
            </a:gdLst>
            <a:ahLst/>
            <a:cxnLst>
              <a:cxn ang="T6">
                <a:pos x="T0" y="T1"/>
              </a:cxn>
              <a:cxn ang="T7">
                <a:pos x="T2" y="T3"/>
              </a:cxn>
              <a:cxn ang="T8">
                <a:pos x="T4" y="T5"/>
              </a:cxn>
            </a:cxnLst>
            <a:rect l="T9" t="T10" r="T11" b="T12"/>
            <a:pathLst>
              <a:path w="27192" h="21600" fill="none" extrusionOk="0">
                <a:moveTo>
                  <a:pt x="0" y="738"/>
                </a:moveTo>
                <a:cubicBezTo>
                  <a:pt x="1825" y="248"/>
                  <a:pt x="3707" y="-1"/>
                  <a:pt x="5598" y="0"/>
                </a:cubicBezTo>
                <a:cubicBezTo>
                  <a:pt x="17326" y="0"/>
                  <a:pt x="26911" y="9359"/>
                  <a:pt x="27191" y="21084"/>
                </a:cubicBezTo>
              </a:path>
              <a:path w="27192" h="21600" stroke="0" extrusionOk="0">
                <a:moveTo>
                  <a:pt x="0" y="738"/>
                </a:moveTo>
                <a:cubicBezTo>
                  <a:pt x="1825" y="248"/>
                  <a:pt x="3707" y="-1"/>
                  <a:pt x="5598" y="0"/>
                </a:cubicBezTo>
                <a:cubicBezTo>
                  <a:pt x="17326" y="0"/>
                  <a:pt x="26911" y="9359"/>
                  <a:pt x="27191" y="21084"/>
                </a:cubicBezTo>
                <a:lnTo>
                  <a:pt x="5598" y="21600"/>
                </a:lnTo>
                <a:close/>
              </a:path>
            </a:pathLst>
          </a:custGeom>
          <a:solidFill>
            <a:srgbClr val="CCFFFF"/>
          </a:solidFill>
          <a:ln w="38100">
            <a:solidFill>
              <a:srgbClr val="0000FF"/>
            </a:solidFill>
            <a:round/>
            <a:headEnd/>
            <a:tailEnd/>
          </a:ln>
        </p:spPr>
        <p:txBody>
          <a:bodyPr wrap="none" anchor="ctr"/>
          <a:lstStyle/>
          <a:p>
            <a:pPr eaLnBrk="1" hangingPunct="1"/>
            <a:r>
              <a:rPr lang="fr-BE" sz="2400" dirty="0">
                <a:solidFill>
                  <a:schemeClr val="accent2"/>
                </a:solidFill>
              </a:rPr>
              <a:t> </a:t>
            </a:r>
          </a:p>
          <a:p>
            <a:pPr eaLnBrk="1" hangingPunct="1"/>
            <a:endParaRPr lang="fr-BE" sz="4000" dirty="0">
              <a:solidFill>
                <a:srgbClr val="FF0000"/>
              </a:solidFill>
            </a:endParaRPr>
          </a:p>
          <a:p>
            <a:pPr eaLnBrk="1" hangingPunct="1"/>
            <a:r>
              <a:rPr lang="fr-FR" sz="4800" dirty="0" smtClean="0">
                <a:solidFill>
                  <a:srgbClr val="FF0000"/>
                </a:solidFill>
              </a:rPr>
              <a:t>       </a:t>
            </a:r>
          </a:p>
          <a:p>
            <a:pPr eaLnBrk="1" hangingPunct="1"/>
            <a:r>
              <a:rPr lang="fr-FR" sz="4800" dirty="0">
                <a:solidFill>
                  <a:srgbClr val="FF0000"/>
                </a:solidFill>
              </a:rPr>
              <a:t> </a:t>
            </a:r>
            <a:r>
              <a:rPr lang="fr-FR" sz="4800" dirty="0" smtClean="0">
                <a:solidFill>
                  <a:srgbClr val="FF0000"/>
                </a:solidFill>
              </a:rPr>
              <a:t> </a:t>
            </a:r>
            <a:r>
              <a:rPr lang="fr-FR" sz="4800" dirty="0" smtClean="0">
                <a:solidFill>
                  <a:srgbClr val="00602B"/>
                </a:solidFill>
              </a:rPr>
              <a:t>Africa in the World - </a:t>
            </a:r>
            <a:r>
              <a:rPr lang="fr-FR" sz="4800" dirty="0" err="1" smtClean="0">
                <a:solidFill>
                  <a:srgbClr val="00602B"/>
                </a:solidFill>
              </a:rPr>
              <a:t>Overview</a:t>
            </a:r>
            <a:endParaRPr lang="en-US" sz="4800" dirty="0">
              <a:solidFill>
                <a:srgbClr val="00602B"/>
              </a:solidFill>
              <a:latin typeface="Arial" panose="020B0604020202020204" pitchFamily="34" charset="0"/>
              <a:cs typeface="Arial" panose="020B0604020202020204" pitchFamily="34" charset="0"/>
            </a:endParaRPr>
          </a:p>
        </p:txBody>
      </p:sp>
      <p:sp>
        <p:nvSpPr>
          <p:cNvPr id="22532" name="Forme 1"/>
          <p:cNvSpPr>
            <a:spLocks/>
          </p:cNvSpPr>
          <p:nvPr/>
        </p:nvSpPr>
        <p:spPr bwMode="auto">
          <a:xfrm>
            <a:off x="5862" y="0"/>
            <a:ext cx="451338" cy="6345238"/>
          </a:xfrm>
          <a:prstGeom prst="rect">
            <a:avLst/>
          </a:prstGeom>
          <a:gradFill rotWithShape="0">
            <a:gsLst>
              <a:gs pos="0">
                <a:srgbClr val="99FFCC"/>
              </a:gs>
              <a:gs pos="100000">
                <a:srgbClr val="E9EDF4"/>
              </a:gs>
            </a:gsLst>
            <a:lin ang="5400000" scaled="1"/>
          </a:gradFill>
          <a:ln w="9525" algn="ctr">
            <a:noFill/>
            <a:miter lim="800000"/>
            <a:headEnd/>
            <a:tailEnd/>
          </a:ln>
        </p:spPr>
        <p:txBody>
          <a:bodyPr anchor="ctr"/>
          <a:lstStyle/>
          <a:p>
            <a:pPr algn="l" defTabSz="762000"/>
            <a:endParaRPr lang="fr-FR" sz="2400"/>
          </a:p>
        </p:txBody>
      </p:sp>
    </p:spTree>
    <p:extLst>
      <p:ext uri="{BB962C8B-B14F-4D97-AF65-F5344CB8AC3E}">
        <p14:creationId xmlns:p14="http://schemas.microsoft.com/office/powerpoint/2010/main" val="39582093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008E40"/>
          </a:solidFill>
        </p:spPr>
        <p:txBody>
          <a:bodyPr>
            <a:normAutofit/>
          </a:bodyPr>
          <a:lstStyle/>
          <a:p>
            <a:pPr algn="ctr"/>
            <a:r>
              <a:rPr lang="fr-FR" sz="3200" b="1" dirty="0" smtClean="0">
                <a:solidFill>
                  <a:schemeClr val="bg1"/>
                </a:solidFill>
                <a:latin typeface="Arial" panose="020B0604020202020204" pitchFamily="34" charset="0"/>
                <a:cs typeface="Arial" panose="020B0604020202020204" pitchFamily="34" charset="0"/>
              </a:rPr>
              <a:t>Introduction 1/4</a:t>
            </a:r>
            <a:endParaRPr lang="fr-FR" sz="32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B00B7DD-645C-46DE-9D3D-688760BAC201}" type="slidenum">
              <a:rPr lang="en-US" smtClean="0">
                <a:solidFill>
                  <a:srgbClr val="04617B"/>
                </a:solidFill>
              </a:rPr>
              <a:pPr>
                <a:defRPr/>
              </a:pPr>
              <a:t>3</a:t>
            </a:fld>
            <a:endParaRPr lang="en-US" dirty="0">
              <a:solidFill>
                <a:srgbClr val="04617B"/>
              </a:solidFill>
            </a:endParaRPr>
          </a:p>
        </p:txBody>
      </p:sp>
      <p:sp>
        <p:nvSpPr>
          <p:cNvPr id="4" name="Rectangle 3"/>
          <p:cNvSpPr/>
          <p:nvPr/>
        </p:nvSpPr>
        <p:spPr>
          <a:xfrm>
            <a:off x="76200" y="838200"/>
            <a:ext cx="9067800" cy="5170646"/>
          </a:xfrm>
          <a:prstGeom prst="rect">
            <a:avLst/>
          </a:prstGeom>
        </p:spPr>
        <p:txBody>
          <a:bodyPr wrap="square">
            <a:spAutoFit/>
          </a:bodyPr>
          <a:lstStyle/>
          <a:p>
            <a:pPr marL="285750" indent="-285750">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Each </a:t>
            </a:r>
            <a:r>
              <a:rPr lang="en-US" sz="2200" dirty="0">
                <a:latin typeface="Arial" panose="020B0604020202020204" pitchFamily="34" charset="0"/>
                <a:cs typeface="Arial" panose="020B0604020202020204" pitchFamily="34" charset="0"/>
              </a:rPr>
              <a:t>country estimates its </a:t>
            </a:r>
            <a:r>
              <a:rPr lang="en-US" sz="2200" dirty="0" smtClean="0">
                <a:latin typeface="Arial" panose="020B0604020202020204" pitchFamily="34" charset="0"/>
                <a:cs typeface="Arial" panose="020B0604020202020204" pitchFamily="34" charset="0"/>
              </a:rPr>
              <a:t>GDP </a:t>
            </a:r>
            <a:r>
              <a:rPr lang="en-US" sz="2200" dirty="0">
                <a:latin typeface="Arial" panose="020B0604020202020204" pitchFamily="34" charset="0"/>
                <a:cs typeface="Arial" panose="020B0604020202020204" pitchFamily="34" charset="0"/>
              </a:rPr>
              <a:t>and component expenditures at national price levels and in national currencies. </a:t>
            </a: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 order to make sound comparison of economic </a:t>
            </a:r>
            <a:r>
              <a:rPr lang="en-US" sz="2200" dirty="0" smtClean="0">
                <a:latin typeface="Arial" panose="020B0604020202020204" pitchFamily="34" charset="0"/>
                <a:cs typeface="Arial" panose="020B0604020202020204" pitchFamily="34" charset="0"/>
              </a:rPr>
              <a:t>&amp; </a:t>
            </a:r>
            <a:r>
              <a:rPr lang="en-US" sz="2200" dirty="0">
                <a:latin typeface="Arial" panose="020B0604020202020204" pitchFamily="34" charset="0"/>
                <a:cs typeface="Arial" panose="020B0604020202020204" pitchFamily="34" charset="0"/>
              </a:rPr>
              <a:t>social data - they need to be valued at a common price level and expressed in a common currency.</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Countries must use an approach which removes the distortion caused by using exchange rates.  Giving rise to;</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The  ICP  -  uses “Purchasing Power Parities” (PPPs) to effect this double conversion:  expressed in a </a:t>
            </a:r>
            <a:r>
              <a:rPr lang="en-US" sz="2200" b="1" dirty="0">
                <a:latin typeface="Arial" panose="020B0604020202020204" pitchFamily="34" charset="0"/>
                <a:cs typeface="Arial" panose="020B0604020202020204" pitchFamily="34" charset="0"/>
              </a:rPr>
              <a:t>common currency</a:t>
            </a:r>
            <a:r>
              <a:rPr lang="en-US" sz="2200" dirty="0">
                <a:latin typeface="Arial" panose="020B0604020202020204" pitchFamily="34" charset="0"/>
                <a:cs typeface="Arial" panose="020B0604020202020204" pitchFamily="34" charset="0"/>
              </a:rPr>
              <a:t>  &amp; valued at a </a:t>
            </a:r>
            <a:r>
              <a:rPr lang="en-US" sz="2200" b="1" dirty="0">
                <a:latin typeface="Arial" panose="020B0604020202020204" pitchFamily="34" charset="0"/>
                <a:cs typeface="Arial" panose="020B0604020202020204" pitchFamily="34" charset="0"/>
              </a:rPr>
              <a:t>common price level</a:t>
            </a:r>
          </a:p>
          <a:p>
            <a:r>
              <a:rPr lang="en-US" sz="2200" dirty="0">
                <a:latin typeface="Arial" panose="020B0604020202020204" pitchFamily="34" charset="0"/>
                <a:cs typeface="Arial" panose="020B0604020202020204" pitchFamily="34" charset="0"/>
              </a:rPr>
              <a:t> </a:t>
            </a:r>
          </a:p>
        </p:txBody>
      </p:sp>
      <p:pic>
        <p:nvPicPr>
          <p:cNvPr id="5" name="Picture 7" descr="African Development Bank Group Logo"/>
          <p:cNvPicPr>
            <a:picLocks noChangeAspect="1" noChangeArrowheads="1"/>
          </p:cNvPicPr>
          <p:nvPr/>
        </p:nvPicPr>
        <p:blipFill>
          <a:blip r:embed="rId2"/>
          <a:srcRect/>
          <a:stretch>
            <a:fillRect/>
          </a:stretch>
        </p:blipFill>
        <p:spPr bwMode="auto">
          <a:xfrm>
            <a:off x="7162800" y="6179948"/>
            <a:ext cx="1494692" cy="36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bwMode="auto">
          <a:xfrm>
            <a:off x="-23978" y="15657"/>
            <a:ext cx="9144000" cy="762000"/>
          </a:xfrm>
          <a:prstGeom prst="rect">
            <a:avLst/>
          </a:prstGeom>
          <a:solidFill>
            <a:srgbClr val="008E40"/>
          </a:solidFill>
          <a:ln w="9525">
            <a:noFill/>
            <a:miter lim="800000"/>
            <a:headEnd/>
            <a:tailEnd/>
          </a:ln>
        </p:spPr>
        <p:txBody>
          <a:bodyPr vert="horz" wrap="square" lIns="0" tIns="45720" rIns="0" bIns="0" numCol="1" anchor="ctr" anchorCtr="0" compatLnSpc="1">
            <a:prstTxWarp prst="textNoShape">
              <a:avLst/>
            </a:prstTxWarp>
          </a:bodyPr>
          <a:lstStyle>
            <a:lvl1pPr algn="l" rtl="0" eaLnBrk="0" fontAlgn="base" hangingPunct="0">
              <a:spcBef>
                <a:spcPct val="0"/>
              </a:spcBef>
              <a:spcAft>
                <a:spcPct val="0"/>
              </a:spcAft>
              <a:defRPr sz="3400" b="0" kern="1200">
                <a:solidFill>
                  <a:schemeClr val="bg1"/>
                </a:solidFill>
                <a:latin typeface="Times New Roman" pitchFamily="18" charset="0"/>
                <a:ea typeface="ＭＳ Ｐゴシック" pitchFamily="-123" charset="-128"/>
                <a:cs typeface="Times New Roman" pitchFamily="18" charset="0"/>
              </a:defRPr>
            </a:lvl1pPr>
            <a:lvl2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gn="ctr"/>
            <a:r>
              <a:rPr lang="en-US" sz="2800" b="1" dirty="0" smtClean="0"/>
              <a:t>Africa in the World – Overview   1/2  </a:t>
            </a:r>
            <a:endParaRPr lang="en-US" sz="2800" b="1" dirty="0"/>
          </a:p>
        </p:txBody>
      </p:sp>
      <p:sp>
        <p:nvSpPr>
          <p:cNvPr id="3" name="Slide Number Placeholder 2"/>
          <p:cNvSpPr>
            <a:spLocks noGrp="1"/>
          </p:cNvSpPr>
          <p:nvPr>
            <p:ph type="sldNum" sz="quarter" idx="12"/>
          </p:nvPr>
        </p:nvSpPr>
        <p:spPr/>
        <p:txBody>
          <a:bodyPr/>
          <a:lstStyle/>
          <a:p>
            <a:pPr>
              <a:defRPr/>
            </a:pPr>
            <a:fld id="{E3DE3089-B448-497D-ACAC-FD6B3E7AA26F}" type="slidenum">
              <a:rPr lang="en-US" smtClean="0">
                <a:solidFill>
                  <a:srgbClr val="04617B"/>
                </a:solidFill>
              </a:rPr>
              <a:pPr>
                <a:defRPr/>
              </a:pPr>
              <a:t>30</a:t>
            </a:fld>
            <a:endParaRPr lang="en-US">
              <a:solidFill>
                <a:srgbClr val="04617B"/>
              </a:solidFill>
            </a:endParaRPr>
          </a:p>
        </p:txBody>
      </p:sp>
      <p:sp>
        <p:nvSpPr>
          <p:cNvPr id="7" name="Title 1"/>
          <p:cNvSpPr txBox="1">
            <a:spLocks/>
          </p:cNvSpPr>
          <p:nvPr/>
        </p:nvSpPr>
        <p:spPr bwMode="auto">
          <a:xfrm>
            <a:off x="304800" y="831304"/>
            <a:ext cx="8515672" cy="692696"/>
          </a:xfrm>
          <a:prstGeom prst="rect">
            <a:avLst/>
          </a:prstGeom>
          <a:solidFill>
            <a:schemeClr val="tx2"/>
          </a:solidFill>
          <a:ln w="6350">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a:defRPr sz="2000" b="1">
                <a:solidFill>
                  <a:schemeClr val="lt1"/>
                </a:solidFill>
                <a:latin typeface="+mj-lt"/>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latin typeface="+mn-lt"/>
              </a:rPr>
              <a:t>Regional Average Expenditures per capita, PPP-based </a:t>
            </a:r>
          </a:p>
          <a:p>
            <a:pPr algn="ctr"/>
            <a:r>
              <a:rPr lang="en-US" sz="1600" dirty="0" smtClean="0">
                <a:latin typeface="+mn-lt"/>
              </a:rPr>
              <a:t>(Percent </a:t>
            </a:r>
            <a:r>
              <a:rPr lang="en-US" sz="1600" dirty="0">
                <a:latin typeface="+mn-lt"/>
              </a:rPr>
              <a:t>of World A</a:t>
            </a:r>
            <a:r>
              <a:rPr lang="en-US" sz="1600" dirty="0" smtClean="0">
                <a:latin typeface="+mn-lt"/>
              </a:rPr>
              <a:t>verage, World = 100)</a:t>
            </a:r>
            <a:endParaRPr lang="en-US" sz="1600" dirty="0">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val="3660372392"/>
              </p:ext>
            </p:extLst>
          </p:nvPr>
        </p:nvGraphicFramePr>
        <p:xfrm>
          <a:off x="179512" y="1524000"/>
          <a:ext cx="8640960" cy="4886326"/>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2514600" y="3928731"/>
            <a:ext cx="6173972" cy="0"/>
          </a:xfrm>
          <a:prstGeom prst="line">
            <a:avLst/>
          </a:prstGeom>
          <a:ln w="28575">
            <a:solidFill>
              <a:schemeClr val="accent1">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6213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762000"/>
          </a:xfrm>
          <a:prstGeom prst="rect">
            <a:avLst/>
          </a:prstGeom>
          <a:solidFill>
            <a:srgbClr val="008E40"/>
          </a:solidFill>
          <a:ln w="9525">
            <a:noFill/>
            <a:miter lim="800000"/>
            <a:headEnd/>
            <a:tailEnd/>
          </a:ln>
        </p:spPr>
        <p:txBody>
          <a:bodyPr vert="horz" wrap="square" lIns="0" tIns="45720" rIns="0" bIns="0" numCol="1" anchor="ctr" anchorCtr="0" compatLnSpc="1">
            <a:prstTxWarp prst="textNoShape">
              <a:avLst/>
            </a:prstTxWarp>
          </a:bodyPr>
          <a:lstStyle>
            <a:lvl1pPr algn="l" rtl="0" eaLnBrk="0" fontAlgn="base" hangingPunct="0">
              <a:spcBef>
                <a:spcPct val="0"/>
              </a:spcBef>
              <a:spcAft>
                <a:spcPct val="0"/>
              </a:spcAft>
              <a:defRPr sz="3400" b="0" kern="1200">
                <a:solidFill>
                  <a:schemeClr val="bg1"/>
                </a:solidFill>
                <a:latin typeface="Times New Roman" pitchFamily="18" charset="0"/>
                <a:ea typeface="ＭＳ Ｐゴシック" pitchFamily="-123" charset="-128"/>
                <a:cs typeface="Times New Roman" pitchFamily="18" charset="0"/>
              </a:defRPr>
            </a:lvl1pPr>
            <a:lvl2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gn="ctr"/>
            <a:r>
              <a:rPr lang="en-US" sz="2800" b="1" dirty="0"/>
              <a:t>Africa in the </a:t>
            </a:r>
            <a:r>
              <a:rPr lang="en-US" sz="2800" b="1" dirty="0" smtClean="0"/>
              <a:t>World – Overview  2/2 </a:t>
            </a:r>
            <a:endParaRPr lang="en-US" sz="2800" b="1" dirty="0"/>
          </a:p>
        </p:txBody>
      </p:sp>
      <p:sp>
        <p:nvSpPr>
          <p:cNvPr id="3" name="Slide Number Placeholder 2"/>
          <p:cNvSpPr>
            <a:spLocks noGrp="1"/>
          </p:cNvSpPr>
          <p:nvPr>
            <p:ph type="sldNum" sz="quarter" idx="12"/>
          </p:nvPr>
        </p:nvSpPr>
        <p:spPr/>
        <p:txBody>
          <a:bodyPr/>
          <a:lstStyle/>
          <a:p>
            <a:pPr>
              <a:defRPr/>
            </a:pPr>
            <a:fld id="{E3DE3089-B448-497D-ACAC-FD6B3E7AA26F}" type="slidenum">
              <a:rPr lang="en-US" smtClean="0">
                <a:solidFill>
                  <a:srgbClr val="04617B"/>
                </a:solidFill>
              </a:rPr>
              <a:pPr>
                <a:defRPr/>
              </a:pPr>
              <a:t>31</a:t>
            </a:fld>
            <a:endParaRPr lang="en-US">
              <a:solidFill>
                <a:srgbClr val="04617B"/>
              </a:solidFill>
            </a:endParaRPr>
          </a:p>
        </p:txBody>
      </p:sp>
      <p:sp>
        <p:nvSpPr>
          <p:cNvPr id="7" name="Title 1"/>
          <p:cNvSpPr txBox="1">
            <a:spLocks/>
          </p:cNvSpPr>
          <p:nvPr/>
        </p:nvSpPr>
        <p:spPr bwMode="auto">
          <a:xfrm>
            <a:off x="381000" y="831304"/>
            <a:ext cx="8515672" cy="640080"/>
          </a:xfrm>
          <a:prstGeom prst="rect">
            <a:avLst/>
          </a:prstGeom>
          <a:solidFill>
            <a:schemeClr val="tx2"/>
          </a:solidFill>
          <a:ln w="6350">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n-US"/>
            </a:defPPr>
            <a:lvl1pPr>
              <a:defRPr sz="2000" b="1">
                <a:solidFill>
                  <a:schemeClr val="lt1"/>
                </a:solidFill>
                <a:latin typeface="+mj-lt"/>
                <a:cs typeface="Arial"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dirty="0">
                <a:latin typeface="+mn-lt"/>
              </a:rPr>
              <a:t>Regional Average </a:t>
            </a:r>
            <a:r>
              <a:rPr lang="en-US" dirty="0" smtClean="0">
                <a:latin typeface="+mn-lt"/>
              </a:rPr>
              <a:t>Price Level Index</a:t>
            </a:r>
            <a:endParaRPr lang="en-US" dirty="0">
              <a:latin typeface="+mn-lt"/>
            </a:endParaRPr>
          </a:p>
          <a:p>
            <a:pPr algn="ctr"/>
            <a:r>
              <a:rPr lang="en-US" sz="1600" dirty="0" smtClean="0">
                <a:latin typeface="+mn-lt"/>
              </a:rPr>
              <a:t>(Percent </a:t>
            </a:r>
            <a:r>
              <a:rPr lang="en-US" sz="1600" dirty="0">
                <a:latin typeface="+mn-lt"/>
              </a:rPr>
              <a:t>of World A</a:t>
            </a:r>
            <a:r>
              <a:rPr lang="en-US" sz="1600" dirty="0" smtClean="0">
                <a:latin typeface="+mn-lt"/>
              </a:rPr>
              <a:t>verage, World = 100)</a:t>
            </a:r>
            <a:endParaRPr lang="en-US" sz="1600" dirty="0">
              <a:latin typeface="+mn-lt"/>
            </a:endParaRPr>
          </a:p>
        </p:txBody>
      </p:sp>
      <p:graphicFrame>
        <p:nvGraphicFramePr>
          <p:cNvPr id="12" name="Chart 11"/>
          <p:cNvGraphicFramePr>
            <a:graphicFrameLocks/>
          </p:cNvGraphicFramePr>
          <p:nvPr>
            <p:extLst>
              <p:ext uri="{D42A27DB-BD31-4B8C-83A1-F6EECF244321}">
                <p14:modId xmlns:p14="http://schemas.microsoft.com/office/powerpoint/2010/main" val="409075972"/>
              </p:ext>
            </p:extLst>
          </p:nvPr>
        </p:nvGraphicFramePr>
        <p:xfrm>
          <a:off x="179512" y="1471384"/>
          <a:ext cx="8702983" cy="492941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861237" y="3670004"/>
            <a:ext cx="7848600" cy="0"/>
          </a:xfrm>
          <a:prstGeom prst="line">
            <a:avLst/>
          </a:prstGeom>
          <a:ln w="28575">
            <a:solidFill>
              <a:schemeClr val="accent1">
                <a:lumMod val="40000"/>
                <a:lumOff val="60000"/>
              </a:schemeClr>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40041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Slide Number Placeholder 2"/>
          <p:cNvSpPr>
            <a:spLocks noGrp="1"/>
          </p:cNvSpPr>
          <p:nvPr>
            <p:ph type="sldNum" sz="quarter" idx="12"/>
          </p:nvPr>
        </p:nvSpPr>
        <p:spPr/>
        <p:txBody>
          <a:bodyPr/>
          <a:lstStyle/>
          <a:p>
            <a:pPr>
              <a:defRPr/>
            </a:pPr>
            <a:fld id="{E3DE3089-B448-497D-ACAC-FD6B3E7AA26F}" type="slidenum">
              <a:rPr lang="en-US" smtClean="0">
                <a:solidFill>
                  <a:srgbClr val="04617B"/>
                </a:solidFill>
              </a:rPr>
              <a:pPr>
                <a:defRPr/>
              </a:pPr>
              <a:t>32</a:t>
            </a:fld>
            <a:endParaRPr lang="en-US">
              <a:solidFill>
                <a:srgbClr val="04617B"/>
              </a:solidFill>
            </a:endParaRPr>
          </a:p>
        </p:txBody>
      </p:sp>
      <p:sp>
        <p:nvSpPr>
          <p:cNvPr id="4" name="Title 1"/>
          <p:cNvSpPr txBox="1">
            <a:spLocks/>
          </p:cNvSpPr>
          <p:nvPr/>
        </p:nvSpPr>
        <p:spPr bwMode="auto">
          <a:xfrm>
            <a:off x="0" y="0"/>
            <a:ext cx="9144000" cy="762000"/>
          </a:xfrm>
          <a:prstGeom prst="rect">
            <a:avLst/>
          </a:prstGeom>
          <a:solidFill>
            <a:srgbClr val="008E40"/>
          </a:solidFill>
          <a:ln w="9525">
            <a:noFill/>
            <a:miter lim="800000"/>
            <a:headEnd/>
            <a:tailEnd/>
          </a:ln>
        </p:spPr>
        <p:txBody>
          <a:bodyPr vert="horz" wrap="square" lIns="0" tIns="45720" rIns="0" bIns="0" numCol="1" anchor="ctr" anchorCtr="0" compatLnSpc="1">
            <a:prstTxWarp prst="textNoShape">
              <a:avLst/>
            </a:prstTxWarp>
          </a:bodyPr>
          <a:lstStyle>
            <a:lvl1pPr algn="l" rtl="0" eaLnBrk="0" fontAlgn="base" hangingPunct="0">
              <a:spcBef>
                <a:spcPct val="0"/>
              </a:spcBef>
              <a:spcAft>
                <a:spcPct val="0"/>
              </a:spcAft>
              <a:defRPr sz="3400" b="0" kern="1200">
                <a:solidFill>
                  <a:schemeClr val="bg1"/>
                </a:solidFill>
                <a:latin typeface="Times New Roman" pitchFamily="18" charset="0"/>
                <a:ea typeface="ＭＳ Ｐゴシック" pitchFamily="-123" charset="-128"/>
                <a:cs typeface="Times New Roman" pitchFamily="18" charset="0"/>
              </a:defRPr>
            </a:lvl1pPr>
            <a:lvl2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2pPr>
            <a:lvl3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3pPr>
            <a:lvl4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4pPr>
            <a:lvl5pPr algn="l" rtl="0" eaLnBrk="0" fontAlgn="base" hangingPunct="0">
              <a:spcBef>
                <a:spcPct val="0"/>
              </a:spcBef>
              <a:spcAft>
                <a:spcPct val="0"/>
              </a:spcAft>
              <a:defRPr sz="2800" b="1">
                <a:solidFill>
                  <a:schemeClr val="tx2"/>
                </a:solidFill>
                <a:latin typeface="Arial" charset="0"/>
                <a:ea typeface="ＭＳ Ｐゴシック" pitchFamily="-123" charset="-128"/>
                <a:cs typeface="ＭＳ Ｐゴシック" pitchFamily="-123" charset="-128"/>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a:lstStyle>
          <a:p>
            <a:pPr algn="ctr"/>
            <a:r>
              <a:rPr lang="en-US" sz="2800" b="1" dirty="0" smtClean="0"/>
              <a:t>Dissemination of Results 1/1 </a:t>
            </a:r>
            <a:endParaRPr lang="en-US" sz="2800" b="1" dirty="0"/>
          </a:p>
        </p:txBody>
      </p:sp>
      <p:sp>
        <p:nvSpPr>
          <p:cNvPr id="5" name="Rectangle 4"/>
          <p:cNvSpPr/>
          <p:nvPr/>
        </p:nvSpPr>
        <p:spPr>
          <a:xfrm>
            <a:off x="25052" y="768914"/>
            <a:ext cx="9118948" cy="5293757"/>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Reports :</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Comparing the Real Size of African Economies – Highlights of the Main Findings of the 2011 Round of the International Comparison Program in Africa (English and French)</a:t>
            </a:r>
          </a:p>
          <a:p>
            <a:r>
              <a:rPr lang="en-US" sz="2000"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Comparing the Real Size of African Economies –Results of the 2011 International Comparison Program for Africa (English</a:t>
            </a:r>
            <a:r>
              <a:rPr lang="en-US" sz="2000" dirty="0" smtClean="0">
                <a:latin typeface="Arial" panose="020B0604020202020204" pitchFamily="34" charset="0"/>
                <a:cs typeface="Arial" panose="020B0604020202020204" pitchFamily="34" charset="0"/>
              </a:rPr>
              <a:t>)</a:t>
            </a:r>
          </a:p>
          <a:p>
            <a:pPr marL="800100" lvl="1" indent="-342900">
              <a:buFont typeface="Wingdings" panose="05000000000000000000" pitchFamily="2" charset="2"/>
              <a:buChar char="ü"/>
            </a:pPr>
            <a:endParaRPr lang="fr-F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Results of the 2011 ICP-Africa have been presented to:</a:t>
            </a:r>
          </a:p>
          <a:p>
            <a:r>
              <a:rPr lang="en-US" dirty="0"/>
              <a:t> </a:t>
            </a:r>
            <a:endParaRPr lang="en-US" sz="1600" dirty="0"/>
          </a:p>
          <a:p>
            <a:pPr marL="800100"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NSOs’ Director Generals at the ASSD in February 2014 in Gaborone </a:t>
            </a:r>
          </a:p>
          <a:p>
            <a:r>
              <a:rPr lang="en-US" sz="2000"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Bank Economists and Senior Management early November 2013 </a:t>
            </a:r>
          </a:p>
          <a:p>
            <a:r>
              <a:rPr lang="en-US" sz="2000" dirty="0">
                <a:latin typeface="Arial" panose="020B0604020202020204" pitchFamily="34" charset="0"/>
                <a:cs typeface="Arial" panose="020B0604020202020204" pitchFamily="34" charset="0"/>
              </a:rPr>
              <a:t> </a:t>
            </a:r>
          </a:p>
          <a:p>
            <a:pPr marL="800100" lvl="1"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Bank Governors and Board of Directors at the Bank Annual Meeting in Kigali in May 2014 </a:t>
            </a:r>
          </a:p>
        </p:txBody>
      </p:sp>
    </p:spTree>
    <p:extLst>
      <p:ext uri="{BB962C8B-B14F-4D97-AF65-F5344CB8AC3E}">
        <p14:creationId xmlns:p14="http://schemas.microsoft.com/office/powerpoint/2010/main" val="324019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noFill/>
        </p:spPr>
        <p:txBody>
          <a:bodyPr/>
          <a:lstStyle/>
          <a:p>
            <a:fld id="{BAF8A373-A1D0-4953-AF6B-35C2229A9DCE}" type="slidenum">
              <a:rPr lang="en-GB" smtClean="0"/>
              <a:pPr/>
              <a:t>33</a:t>
            </a:fld>
            <a:endParaRPr lang="en-GB" smtClean="0"/>
          </a:p>
        </p:txBody>
      </p:sp>
      <p:sp>
        <p:nvSpPr>
          <p:cNvPr id="1095682" name="Arc 2"/>
          <p:cNvSpPr>
            <a:spLocks/>
          </p:cNvSpPr>
          <p:nvPr/>
        </p:nvSpPr>
        <p:spPr bwMode="auto">
          <a:xfrm rot="10778895" flipV="1">
            <a:off x="90" y="1718469"/>
            <a:ext cx="9144696" cy="3705225"/>
          </a:xfrm>
          <a:custGeom>
            <a:avLst/>
            <a:gdLst>
              <a:gd name="T0" fmla="*/ 0 w 27192"/>
              <a:gd name="T1" fmla="*/ 2147483647 h 21600"/>
              <a:gd name="T2" fmla="*/ 2147483647 w 27192"/>
              <a:gd name="T3" fmla="*/ 2147483647 h 21600"/>
              <a:gd name="T4" fmla="*/ 2147483647 w 27192"/>
              <a:gd name="T5" fmla="*/ 2147483647 h 21600"/>
              <a:gd name="T6" fmla="*/ 0 60000 65536"/>
              <a:gd name="T7" fmla="*/ 0 60000 65536"/>
              <a:gd name="T8" fmla="*/ 0 60000 65536"/>
              <a:gd name="T9" fmla="*/ 0 w 27192"/>
              <a:gd name="T10" fmla="*/ 0 h 21600"/>
              <a:gd name="T11" fmla="*/ 27192 w 27192"/>
              <a:gd name="T12" fmla="*/ 21600 h 21600"/>
            </a:gdLst>
            <a:ahLst/>
            <a:cxnLst>
              <a:cxn ang="T6">
                <a:pos x="T0" y="T1"/>
              </a:cxn>
              <a:cxn ang="T7">
                <a:pos x="T2" y="T3"/>
              </a:cxn>
              <a:cxn ang="T8">
                <a:pos x="T4" y="T5"/>
              </a:cxn>
            </a:cxnLst>
            <a:rect l="T9" t="T10" r="T11" b="T12"/>
            <a:pathLst>
              <a:path w="27192" h="21600" fill="none" extrusionOk="0">
                <a:moveTo>
                  <a:pt x="0" y="738"/>
                </a:moveTo>
                <a:cubicBezTo>
                  <a:pt x="1825" y="248"/>
                  <a:pt x="3707" y="-1"/>
                  <a:pt x="5598" y="0"/>
                </a:cubicBezTo>
                <a:cubicBezTo>
                  <a:pt x="17326" y="0"/>
                  <a:pt x="26911" y="9359"/>
                  <a:pt x="27191" y="21084"/>
                </a:cubicBezTo>
              </a:path>
              <a:path w="27192" h="21600" stroke="0" extrusionOk="0">
                <a:moveTo>
                  <a:pt x="0" y="738"/>
                </a:moveTo>
                <a:cubicBezTo>
                  <a:pt x="1825" y="248"/>
                  <a:pt x="3707" y="-1"/>
                  <a:pt x="5598" y="0"/>
                </a:cubicBezTo>
                <a:cubicBezTo>
                  <a:pt x="17326" y="0"/>
                  <a:pt x="26911" y="9359"/>
                  <a:pt x="27191" y="21084"/>
                </a:cubicBezTo>
                <a:lnTo>
                  <a:pt x="5598" y="21600"/>
                </a:lnTo>
                <a:close/>
              </a:path>
            </a:pathLst>
          </a:custGeom>
          <a:solidFill>
            <a:srgbClr val="CCFFFF"/>
          </a:solidFill>
          <a:ln w="38100">
            <a:solidFill>
              <a:srgbClr val="0000FF"/>
            </a:solidFill>
            <a:round/>
            <a:headEnd/>
            <a:tailEnd/>
          </a:ln>
        </p:spPr>
        <p:txBody>
          <a:bodyPr wrap="none" anchor="ctr"/>
          <a:lstStyle/>
          <a:p>
            <a:pPr eaLnBrk="1" hangingPunct="1"/>
            <a:r>
              <a:rPr lang="fr-BE" sz="2400" dirty="0">
                <a:solidFill>
                  <a:schemeClr val="accent2"/>
                </a:solidFill>
              </a:rPr>
              <a:t> </a:t>
            </a:r>
          </a:p>
          <a:p>
            <a:pPr eaLnBrk="1" hangingPunct="1"/>
            <a:endParaRPr lang="fr-BE" sz="4000" dirty="0">
              <a:solidFill>
                <a:srgbClr val="FF0000"/>
              </a:solidFill>
            </a:endParaRPr>
          </a:p>
          <a:p>
            <a:pPr eaLnBrk="1" hangingPunct="1"/>
            <a:r>
              <a:rPr lang="fr-FR" sz="4800" dirty="0" smtClean="0">
                <a:solidFill>
                  <a:srgbClr val="FF0000"/>
                </a:solidFill>
              </a:rPr>
              <a:t>    </a:t>
            </a:r>
            <a:r>
              <a:rPr lang="fr-FR" sz="4800" b="1" dirty="0" smtClean="0">
                <a:solidFill>
                  <a:srgbClr val="00602B"/>
                </a:solidFill>
                <a:latin typeface="Arial" panose="020B0604020202020204" pitchFamily="34" charset="0"/>
                <a:cs typeface="Arial" panose="020B0604020202020204" pitchFamily="34" charset="0"/>
              </a:rPr>
              <a:t>Potential </a:t>
            </a:r>
            <a:r>
              <a:rPr lang="fr-FR" sz="4800" b="1" dirty="0">
                <a:solidFill>
                  <a:srgbClr val="00602B"/>
                </a:solidFill>
                <a:latin typeface="Arial" panose="020B0604020202020204" pitchFamily="34" charset="0"/>
                <a:cs typeface="Arial" panose="020B0604020202020204" pitchFamily="34" charset="0"/>
              </a:rPr>
              <a:t>Uses of </a:t>
            </a:r>
            <a:r>
              <a:rPr lang="fr-FR" sz="4800" b="1" dirty="0" smtClean="0">
                <a:solidFill>
                  <a:srgbClr val="00602B"/>
                </a:solidFill>
                <a:latin typeface="Arial" panose="020B0604020202020204" pitchFamily="34" charset="0"/>
                <a:cs typeface="Arial" panose="020B0604020202020204" pitchFamily="34" charset="0"/>
              </a:rPr>
              <a:t>ICP Results</a:t>
            </a:r>
            <a:endParaRPr lang="en-US" sz="4800" b="1" dirty="0">
              <a:solidFill>
                <a:srgbClr val="00602B"/>
              </a:solidFill>
              <a:latin typeface="Arial" panose="020B0604020202020204" pitchFamily="34" charset="0"/>
              <a:cs typeface="Arial" panose="020B0604020202020204" pitchFamily="34" charset="0"/>
            </a:endParaRPr>
          </a:p>
        </p:txBody>
      </p:sp>
      <p:sp>
        <p:nvSpPr>
          <p:cNvPr id="22532" name="Forme 1"/>
          <p:cNvSpPr>
            <a:spLocks/>
          </p:cNvSpPr>
          <p:nvPr/>
        </p:nvSpPr>
        <p:spPr bwMode="auto">
          <a:xfrm>
            <a:off x="5862" y="0"/>
            <a:ext cx="451338" cy="6345238"/>
          </a:xfrm>
          <a:prstGeom prst="rect">
            <a:avLst/>
          </a:prstGeom>
          <a:gradFill rotWithShape="0">
            <a:gsLst>
              <a:gs pos="0">
                <a:srgbClr val="99FFCC"/>
              </a:gs>
              <a:gs pos="100000">
                <a:srgbClr val="E9EDF4"/>
              </a:gs>
            </a:gsLst>
            <a:lin ang="5400000" scaled="1"/>
          </a:gradFill>
          <a:ln w="9525" algn="ctr">
            <a:noFill/>
            <a:miter lim="800000"/>
            <a:headEnd/>
            <a:tailEnd/>
          </a:ln>
        </p:spPr>
        <p:txBody>
          <a:bodyPr anchor="ctr"/>
          <a:lstStyle/>
          <a:p>
            <a:pPr algn="l" defTabSz="762000"/>
            <a:endParaRPr lang="fr-FR" sz="2400"/>
          </a:p>
        </p:txBody>
      </p:sp>
    </p:spTree>
    <p:extLst>
      <p:ext uri="{BB962C8B-B14F-4D97-AF65-F5344CB8AC3E}">
        <p14:creationId xmlns:p14="http://schemas.microsoft.com/office/powerpoint/2010/main" val="33114647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9144000" cy="685800"/>
          </a:xfrm>
          <a:solidFill>
            <a:srgbClr val="008E40"/>
          </a:solidFill>
        </p:spPr>
        <p:txBody>
          <a:bodyPr>
            <a:normAutofit/>
          </a:bodyPr>
          <a:lstStyle/>
          <a:p>
            <a:pPr algn="ctr"/>
            <a:r>
              <a:rPr lang="fr-FR" sz="3200" b="1" dirty="0" smtClean="0">
                <a:solidFill>
                  <a:schemeClr val="bg1"/>
                </a:solidFill>
                <a:latin typeface="Arial" panose="020B0604020202020204" pitchFamily="34" charset="0"/>
                <a:cs typeface="Arial" panose="020B0604020202020204" pitchFamily="34" charset="0"/>
              </a:rPr>
              <a:t>Some examples on the uses of ICP  1/3 </a:t>
            </a:r>
            <a:r>
              <a:rPr lang="fr-FR" sz="3200" b="1" dirty="0" smtClean="0">
                <a:solidFill>
                  <a:srgbClr val="008E40"/>
                </a:solidFill>
                <a:latin typeface="Arial" panose="020B0604020202020204" pitchFamily="34" charset="0"/>
                <a:cs typeface="Arial" panose="020B0604020202020204" pitchFamily="34" charset="0"/>
              </a:rPr>
              <a:t>data</a:t>
            </a:r>
            <a:endParaRPr lang="fr-FR" b="1" dirty="0">
              <a:solidFill>
                <a:srgbClr val="008E4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B00B7DD-645C-46DE-9D3D-688760BAC201}" type="slidenum">
              <a:rPr lang="en-US" smtClean="0">
                <a:solidFill>
                  <a:srgbClr val="04617B"/>
                </a:solidFill>
              </a:rPr>
              <a:pPr>
                <a:defRPr/>
              </a:pPr>
              <a:t>34</a:t>
            </a:fld>
            <a:endParaRPr lang="en-US">
              <a:solidFill>
                <a:srgbClr val="04617B"/>
              </a:solidFill>
            </a:endParaRPr>
          </a:p>
        </p:txBody>
      </p:sp>
      <p:pic>
        <p:nvPicPr>
          <p:cNvPr id="5" name="Picture 7" descr="African Development Bank Group Logo"/>
          <p:cNvPicPr>
            <a:picLocks noChangeAspect="1" noChangeArrowheads="1"/>
          </p:cNvPicPr>
          <p:nvPr/>
        </p:nvPicPr>
        <p:blipFill>
          <a:blip r:embed="rId2"/>
          <a:srcRect/>
          <a:stretch>
            <a:fillRect/>
          </a:stretch>
        </p:blipFill>
        <p:spPr bwMode="auto">
          <a:xfrm>
            <a:off x="7682836" y="6179948"/>
            <a:ext cx="1494692" cy="360362"/>
          </a:xfrm>
          <a:prstGeom prst="rect">
            <a:avLst/>
          </a:prstGeom>
          <a:noFill/>
          <a:ln w="9525">
            <a:noFill/>
            <a:miter lim="800000"/>
            <a:headEnd/>
            <a:tailEnd/>
          </a:ln>
        </p:spPr>
      </p:pic>
      <p:sp>
        <p:nvSpPr>
          <p:cNvPr id="7" name="Rectangle 1"/>
          <p:cNvSpPr>
            <a:spLocks noChangeArrowheads="1"/>
          </p:cNvSpPr>
          <p:nvPr/>
        </p:nvSpPr>
        <p:spPr bwMode="auto">
          <a:xfrm>
            <a:off x="3003550" y="1309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0" y="838200"/>
            <a:ext cx="9144000" cy="646331"/>
          </a:xfrm>
          <a:prstGeom prst="rect">
            <a:avLst/>
          </a:prstGeom>
          <a:noFill/>
        </p:spPr>
        <p:txBody>
          <a:bodyPr wrap="square" rtlCol="0">
            <a:spAutoFit/>
          </a:bodyPr>
          <a:lstStyle/>
          <a:p>
            <a:pPr algn="ctr"/>
            <a:r>
              <a:rPr lang="en-US" b="1" dirty="0" smtClean="0">
                <a:solidFill>
                  <a:srgbClr val="008E40"/>
                </a:solidFill>
                <a:latin typeface="Arial" panose="020B0604020202020204" pitchFamily="34" charset="0"/>
                <a:cs typeface="Arial" panose="020B0604020202020204" pitchFamily="34" charset="0"/>
              </a:rPr>
              <a:t>ICP can used to compare your country with other countries in Africa &amp; other countries around the world</a:t>
            </a:r>
            <a:r>
              <a:rPr lang="en-US" sz="1400" b="1" dirty="0" smtClean="0">
                <a:solidFill>
                  <a:srgbClr val="008E40"/>
                </a:solidFill>
                <a:latin typeface="Arial" panose="020B0604020202020204" pitchFamily="34" charset="0"/>
                <a:cs typeface="Arial" panose="020B0604020202020204" pitchFamily="34" charset="0"/>
              </a:rPr>
              <a:t> </a:t>
            </a:r>
            <a:endParaRPr lang="en-GB" sz="1400" dirty="0">
              <a:solidFill>
                <a:srgbClr val="008E40"/>
              </a:solidFill>
              <a:latin typeface="Arial" panose="020B0604020202020204" pitchFamily="34" charset="0"/>
              <a:cs typeface="Arial" panose="020B0604020202020204" pitchFamily="34" charset="0"/>
            </a:endParaRPr>
          </a:p>
        </p:txBody>
      </p:sp>
      <p:sp>
        <p:nvSpPr>
          <p:cNvPr id="18" name="TextBox 17"/>
          <p:cNvSpPr txBox="1"/>
          <p:nvPr/>
        </p:nvSpPr>
        <p:spPr>
          <a:xfrm>
            <a:off x="914400" y="1447800"/>
            <a:ext cx="8229600" cy="5262979"/>
          </a:xfrm>
          <a:prstGeom prst="rect">
            <a:avLst/>
          </a:prstGeom>
          <a:noFill/>
        </p:spPr>
        <p:txBody>
          <a:bodyPr wrap="square" rtlCol="0">
            <a:spAutoFit/>
          </a:bodyPr>
          <a:lstStyle/>
          <a:p>
            <a:pPr>
              <a:lnSpc>
                <a:spcPct val="150000"/>
              </a:lnSpc>
            </a:pPr>
            <a:endParaRPr lang="en-US" sz="1600" b="1"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Wealth</a:t>
            </a:r>
            <a:r>
              <a:rPr lang="en-US" sz="1600" dirty="0" smtClean="0">
                <a:latin typeface="Arial" panose="020B0604020202020204" pitchFamily="34" charset="0"/>
                <a:cs typeface="Arial" panose="020B0604020202020204" pitchFamily="34" charset="0"/>
              </a:rPr>
              <a:t> – GDP (PPP) / population</a:t>
            </a:r>
          </a:p>
          <a:p>
            <a:pPr marL="285750" indent="-285750">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Prosperity</a:t>
            </a:r>
            <a:r>
              <a:rPr lang="en-US" sz="1600" dirty="0">
                <a:latin typeface="Arial" panose="020B0604020202020204" pitchFamily="34" charset="0"/>
                <a:cs typeface="Arial" panose="020B0604020202020204" pitchFamily="34" charset="0"/>
              </a:rPr>
              <a:t> – HH </a:t>
            </a:r>
            <a:r>
              <a:rPr lang="en-US" sz="1600" dirty="0" smtClean="0">
                <a:latin typeface="Arial" panose="020B0604020202020204" pitchFamily="34" charset="0"/>
                <a:cs typeface="Arial" panose="020B0604020202020204" pitchFamily="34" charset="0"/>
              </a:rPr>
              <a:t>consumption (PPP) / population</a:t>
            </a:r>
          </a:p>
          <a:p>
            <a:pPr marL="285750" indent="-285750">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Poverty</a:t>
            </a:r>
            <a:r>
              <a:rPr lang="en-US" sz="1600" dirty="0">
                <a:latin typeface="Arial" panose="020B0604020202020204" pitchFamily="34" charset="0"/>
                <a:cs typeface="Arial" panose="020B0604020202020204" pitchFamily="34" charset="0"/>
              </a:rPr>
              <a:t> – Less than US$ 1.25 (PPP</a:t>
            </a:r>
            <a:r>
              <a:rPr lang="en-US" sz="1600" dirty="0" smtClean="0">
                <a:latin typeface="Arial" panose="020B0604020202020204" pitchFamily="34" charset="0"/>
                <a:cs typeface="Arial" panose="020B0604020202020204" pitchFamily="34" charset="0"/>
              </a:rPr>
              <a:t>) / day </a:t>
            </a:r>
          </a:p>
          <a:p>
            <a:pPr marL="285750" indent="-285750">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Productivity</a:t>
            </a:r>
            <a:r>
              <a:rPr lang="en-US" sz="1600" dirty="0">
                <a:latin typeface="Arial" panose="020B0604020202020204" pitchFamily="34" charset="0"/>
                <a:cs typeface="Arial" panose="020B0604020202020204" pitchFamily="34" charset="0"/>
              </a:rPr>
              <a:t> – </a:t>
            </a:r>
            <a:r>
              <a:rPr lang="en-US" sz="1600" dirty="0" smtClean="0">
                <a:latin typeface="Arial" panose="020B0604020202020204" pitchFamily="34" charset="0"/>
                <a:cs typeface="Arial" panose="020B0604020202020204" pitchFamily="34" charset="0"/>
              </a:rPr>
              <a:t>GDP (</a:t>
            </a:r>
            <a:r>
              <a:rPr lang="en-US" sz="1600" dirty="0">
                <a:latin typeface="Arial" panose="020B0604020202020204" pitchFamily="34" charset="0"/>
                <a:cs typeface="Arial" panose="020B0604020202020204" pitchFamily="34" charset="0"/>
              </a:rPr>
              <a:t>PPP</a:t>
            </a:r>
            <a:r>
              <a:rPr lang="en-US" sz="1600" dirty="0" smtClean="0">
                <a:latin typeface="Arial" panose="020B0604020202020204" pitchFamily="34" charset="0"/>
                <a:cs typeface="Arial" panose="020B0604020202020204" pitchFamily="34" charset="0"/>
              </a:rPr>
              <a:t>) / employed</a:t>
            </a:r>
          </a:p>
          <a:p>
            <a:pPr marL="285750" indent="-285750">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Household spending </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HH consumption (PPP) / GDP (PPP)</a:t>
            </a:r>
          </a:p>
          <a:p>
            <a:pPr marL="285750" indent="-285750">
              <a:lnSpc>
                <a:spcPct val="15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Expenditure of education </a:t>
            </a:r>
            <a:r>
              <a:rPr lang="en-US" sz="1600" dirty="0" smtClean="0">
                <a:latin typeface="Arial" panose="020B0604020202020204" pitchFamily="34" charset="0"/>
                <a:cs typeface="Arial" panose="020B0604020202020204" pitchFamily="34" charset="0"/>
              </a:rPr>
              <a:t>– Household </a:t>
            </a:r>
            <a:r>
              <a:rPr lang="en-US" sz="1600" dirty="0">
                <a:latin typeface="Arial" panose="020B0604020202020204" pitchFamily="34" charset="0"/>
                <a:cs typeface="Arial" panose="020B0604020202020204" pitchFamily="34" charset="0"/>
              </a:rPr>
              <a:t>+ government expenditure on education (PPP)/ GDP (PPP</a:t>
            </a:r>
            <a:r>
              <a:rPr lang="en-US"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Food consumption </a:t>
            </a:r>
            <a:r>
              <a:rPr lang="en-US" sz="1600" dirty="0">
                <a:latin typeface="Arial" panose="020B0604020202020204" pitchFamily="34" charset="0"/>
                <a:cs typeface="Arial" panose="020B0604020202020204" pitchFamily="34" charset="0"/>
              </a:rPr>
              <a:t>- Expenditure on Food and Non-alcoholic Beverages (PPP) /</a:t>
            </a:r>
            <a:r>
              <a:rPr lang="en-US" sz="1600" dirty="0" smtClean="0">
                <a:latin typeface="Arial" panose="020B0604020202020204" pitchFamily="34" charset="0"/>
                <a:cs typeface="Arial" panose="020B0604020202020204" pitchFamily="34" charset="0"/>
              </a:rPr>
              <a:t>population</a:t>
            </a:r>
          </a:p>
          <a:p>
            <a:pPr marL="285750" indent="-285750">
              <a:lnSpc>
                <a:spcPct val="15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Cost </a:t>
            </a:r>
            <a:r>
              <a:rPr lang="en-US" sz="1600" b="1" dirty="0">
                <a:latin typeface="Arial" panose="020B0604020202020204" pitchFamily="34" charset="0"/>
                <a:cs typeface="Arial" panose="020B0604020202020204" pitchFamily="34" charset="0"/>
              </a:rPr>
              <a:t>of </a:t>
            </a:r>
            <a:r>
              <a:rPr lang="en-US" sz="1600" b="1" dirty="0" smtClean="0">
                <a:latin typeface="Arial" panose="020B0604020202020204" pitchFamily="34" charset="0"/>
                <a:cs typeface="Arial" panose="020B0604020202020204" pitchFamily="34" charset="0"/>
              </a:rPr>
              <a:t>living </a:t>
            </a:r>
            <a:r>
              <a:rPr lang="en-US" sz="1600" dirty="0">
                <a:latin typeface="Arial" panose="020B0604020202020204" pitchFamily="34" charset="0"/>
                <a:cs typeface="Arial" panose="020B0604020202020204" pitchFamily="34" charset="0"/>
              </a:rPr>
              <a:t>– PLI for Actual Household </a:t>
            </a:r>
            <a:r>
              <a:rPr lang="en-US" sz="1600" dirty="0" smtClean="0">
                <a:latin typeface="Arial" panose="020B0604020202020204" pitchFamily="34" charset="0"/>
                <a:cs typeface="Arial" panose="020B0604020202020204" pitchFamily="34" charset="0"/>
              </a:rPr>
              <a:t>Consumption</a:t>
            </a:r>
          </a:p>
          <a:p>
            <a:pPr marL="285750" indent="-285750">
              <a:lnSpc>
                <a:spcPct val="15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Construction prices </a:t>
            </a:r>
            <a:r>
              <a:rPr lang="en-US" sz="1600" dirty="0" smtClean="0">
                <a:latin typeface="Arial" panose="020B0604020202020204" pitchFamily="34" charset="0"/>
                <a:cs typeface="Arial" panose="020B0604020202020204" pitchFamily="34" charset="0"/>
              </a:rPr>
              <a:t>– PLI </a:t>
            </a:r>
            <a:r>
              <a:rPr lang="en-US" sz="1600" dirty="0">
                <a:latin typeface="Arial" panose="020B0604020202020204" pitchFamily="34" charset="0"/>
                <a:cs typeface="Arial" panose="020B0604020202020204" pitchFamily="34" charset="0"/>
              </a:rPr>
              <a:t>for </a:t>
            </a:r>
            <a:r>
              <a:rPr lang="en-US" sz="1600" dirty="0" smtClean="0">
                <a:latin typeface="Arial" panose="020B0604020202020204" pitchFamily="34" charset="0"/>
                <a:cs typeface="Arial" panose="020B0604020202020204" pitchFamily="34" charset="0"/>
              </a:rPr>
              <a:t>Construction</a:t>
            </a:r>
          </a:p>
          <a:p>
            <a:pPr marL="285750" indent="-285750">
              <a:lnSpc>
                <a:spcPct val="150000"/>
              </a:lnSpc>
              <a:buFont typeface="Arial" panose="020B0604020202020204" pitchFamily="34" charset="0"/>
              <a:buChar char="•"/>
            </a:pPr>
            <a:r>
              <a:rPr lang="en-US" sz="1600" b="1" dirty="0">
                <a:latin typeface="Arial" panose="020B0604020202020204" pitchFamily="34" charset="0"/>
                <a:cs typeface="Arial" panose="020B0604020202020204" pitchFamily="34" charset="0"/>
              </a:rPr>
              <a:t>Health costs </a:t>
            </a:r>
            <a:r>
              <a:rPr lang="en-US" sz="1600" dirty="0" smtClean="0">
                <a:latin typeface="Arial" panose="020B0604020202020204" pitchFamily="34" charset="0"/>
                <a:cs typeface="Arial" panose="020B0604020202020204" pitchFamily="34" charset="0"/>
              </a:rPr>
              <a:t>– PLI </a:t>
            </a:r>
            <a:r>
              <a:rPr lang="en-US" sz="1600" dirty="0">
                <a:latin typeface="Arial" panose="020B0604020202020204" pitchFamily="34" charset="0"/>
                <a:cs typeface="Arial" panose="020B0604020202020204" pitchFamily="34" charset="0"/>
              </a:rPr>
              <a:t>for Health </a:t>
            </a:r>
            <a:r>
              <a:rPr lang="en-US" sz="1600" dirty="0" smtClean="0">
                <a:latin typeface="Arial" panose="020B0604020202020204" pitchFamily="34" charset="0"/>
                <a:cs typeface="Arial" panose="020B0604020202020204" pitchFamily="34" charset="0"/>
              </a:rPr>
              <a:t>expenditures</a:t>
            </a:r>
          </a:p>
          <a:p>
            <a:pPr marL="285750" indent="-285750">
              <a:lnSpc>
                <a:spcPct val="150000"/>
              </a:lnSpc>
              <a:buFont typeface="Arial" panose="020B0604020202020204" pitchFamily="34" charset="0"/>
              <a:buChar char="•"/>
            </a:pPr>
            <a:r>
              <a:rPr lang="en-US" sz="1600" b="1" dirty="0" smtClean="0">
                <a:latin typeface="Arial" panose="020B0604020202020204" pitchFamily="34" charset="0"/>
                <a:cs typeface="Arial" panose="020B0604020202020204" pitchFamily="34" charset="0"/>
              </a:rPr>
              <a:t>ETC.</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042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8685" y="0"/>
            <a:ext cx="9143999" cy="685800"/>
          </a:xfrm>
          <a:solidFill>
            <a:srgbClr val="008E40"/>
          </a:solidFill>
          <a:ln>
            <a:miter lim="800000"/>
            <a:headEnd/>
            <a:tailEnd/>
          </a:ln>
        </p:spPr>
        <p:txBody>
          <a:bodyPr vert="horz" wrap="square" lIns="91440" tIns="45720" rIns="91440" bIns="45720" numCol="1" anchor="t" anchorCtr="0" compatLnSpc="1">
            <a:prstTxWarp prst="textNoShape">
              <a:avLst/>
            </a:prstTxWarp>
            <a:normAutofit/>
          </a:bodyPr>
          <a:lstStyle/>
          <a:p>
            <a:pPr algn="ctr"/>
            <a:r>
              <a:rPr lang="fr-FR" sz="3200" b="1" dirty="0" smtClean="0">
                <a:solidFill>
                  <a:schemeClr val="bg1"/>
                </a:solidFill>
              </a:rPr>
              <a:t>Potential Uses of ICP data  2/3</a:t>
            </a:r>
            <a:endParaRPr lang="en-US" sz="3200" b="1" dirty="0" smtClean="0">
              <a:solidFill>
                <a:schemeClr val="bg1"/>
              </a:solidFill>
            </a:endParaRPr>
          </a:p>
        </p:txBody>
      </p:sp>
      <p:sp>
        <p:nvSpPr>
          <p:cNvPr id="23554" name="Slide Number Placeholder 3"/>
          <p:cNvSpPr>
            <a:spLocks noGrp="1"/>
          </p:cNvSpPr>
          <p:nvPr>
            <p:ph type="sldNum" sz="quarter" idx="12"/>
          </p:nvPr>
        </p:nvSpPr>
        <p:spPr>
          <a:noFill/>
        </p:spPr>
        <p:txBody>
          <a:bodyPr/>
          <a:lstStyle/>
          <a:p>
            <a:fld id="{36B02DD6-B39A-4A05-BB3E-11F03B8CCB92}" type="slidenum">
              <a:rPr lang="en-GB" smtClean="0"/>
              <a:pPr/>
              <a:t>35</a:t>
            </a:fld>
            <a:endParaRPr lang="en-GB" smtClean="0"/>
          </a:p>
        </p:txBody>
      </p:sp>
      <p:sp>
        <p:nvSpPr>
          <p:cNvPr id="23556" name="Text Box 3"/>
          <p:cNvSpPr txBox="1">
            <a:spLocks noChangeArrowheads="1"/>
          </p:cNvSpPr>
          <p:nvPr/>
        </p:nvSpPr>
        <p:spPr bwMode="auto">
          <a:xfrm>
            <a:off x="1647092" y="600075"/>
            <a:ext cx="6893169" cy="317500"/>
          </a:xfrm>
          <a:prstGeom prst="rect">
            <a:avLst/>
          </a:prstGeom>
          <a:noFill/>
          <a:ln w="9525">
            <a:noFill/>
            <a:miter lim="800000"/>
            <a:headEnd/>
            <a:tailEnd/>
          </a:ln>
        </p:spPr>
        <p:txBody>
          <a:bodyPr lIns="0" tIns="0" rIns="0" bIns="0"/>
          <a:lstStyle/>
          <a:p>
            <a:pPr algn="l"/>
            <a:endParaRPr lang="en-US" b="0"/>
          </a:p>
        </p:txBody>
      </p:sp>
      <p:sp>
        <p:nvSpPr>
          <p:cNvPr id="23557" name="Text Box 4"/>
          <p:cNvSpPr txBox="1">
            <a:spLocks noChangeArrowheads="1"/>
          </p:cNvSpPr>
          <p:nvPr/>
        </p:nvSpPr>
        <p:spPr bwMode="auto">
          <a:xfrm>
            <a:off x="1714500" y="600075"/>
            <a:ext cx="6348046" cy="427038"/>
          </a:xfrm>
          <a:prstGeom prst="rect">
            <a:avLst/>
          </a:prstGeom>
          <a:noFill/>
          <a:ln w="9525">
            <a:noFill/>
            <a:miter lim="800000"/>
            <a:headEnd/>
            <a:tailEnd/>
          </a:ln>
        </p:spPr>
        <p:txBody>
          <a:bodyPr lIns="0" tIns="0" rIns="0" bIns="0" anchor="ctr"/>
          <a:lstStyle/>
          <a:p>
            <a:pPr algn="l"/>
            <a:endParaRPr lang="en-US" sz="2800" b="0"/>
          </a:p>
        </p:txBody>
      </p:sp>
      <p:sp>
        <p:nvSpPr>
          <p:cNvPr id="23559" name="Text Box 6"/>
          <p:cNvSpPr txBox="1">
            <a:spLocks noChangeArrowheads="1"/>
          </p:cNvSpPr>
          <p:nvPr/>
        </p:nvSpPr>
        <p:spPr bwMode="auto">
          <a:xfrm>
            <a:off x="4267200" y="838200"/>
            <a:ext cx="4267200" cy="5016758"/>
          </a:xfrm>
          <a:prstGeom prst="rect">
            <a:avLst/>
          </a:prstGeom>
          <a:noFill/>
          <a:ln w="9525" algn="ctr">
            <a:noFill/>
            <a:miter lim="800000"/>
            <a:headEnd/>
            <a:tailEnd/>
          </a:ln>
        </p:spPr>
        <p:txBody>
          <a:bodyPr wrap="square">
            <a:spAutoFit/>
          </a:bodyPr>
          <a:lstStyle/>
          <a:p>
            <a:pPr marL="285750" indent="-285750" algn="l">
              <a:spcAft>
                <a:spcPts val="1200"/>
              </a:spcAft>
              <a:buFont typeface="Arial" panose="020B0604020202020204" pitchFamily="34" charset="0"/>
              <a:buChar char="•"/>
            </a:pPr>
            <a:r>
              <a:rPr lang="en-GB" b="0" dirty="0">
                <a:latin typeface="Arial" panose="020B0604020202020204" pitchFamily="34" charset="0"/>
                <a:cs typeface="Arial" panose="020B0604020202020204" pitchFamily="34" charset="0"/>
              </a:rPr>
              <a:t>UN 1993 System of National Accounts recommends </a:t>
            </a:r>
            <a:r>
              <a:rPr lang="en-GB" b="0" dirty="0">
                <a:solidFill>
                  <a:srgbClr val="008E40"/>
                </a:solidFill>
                <a:latin typeface="Arial" panose="020B0604020202020204" pitchFamily="34" charset="0"/>
                <a:cs typeface="Arial" panose="020B0604020202020204" pitchFamily="34" charset="0"/>
              </a:rPr>
              <a:t>use of PPPs for cross country comparison of GDP &amp; </a:t>
            </a:r>
            <a:r>
              <a:rPr lang="en-GB" b="0" dirty="0" smtClean="0">
                <a:solidFill>
                  <a:srgbClr val="008E40"/>
                </a:solidFill>
                <a:latin typeface="Arial" panose="020B0604020202020204" pitchFamily="34" charset="0"/>
                <a:cs typeface="Arial" panose="020B0604020202020204" pitchFamily="34" charset="0"/>
              </a:rPr>
              <a:t>related</a:t>
            </a:r>
          </a:p>
          <a:p>
            <a:pPr marL="285750" indent="-285750" algn="l">
              <a:spcAft>
                <a:spcPts val="1200"/>
              </a:spcAft>
              <a:buFont typeface="Arial" panose="020B0604020202020204" pitchFamily="34" charset="0"/>
              <a:buChar char="•"/>
            </a:pPr>
            <a:r>
              <a:rPr lang="en-GB" b="0" dirty="0" smtClean="0">
                <a:latin typeface="Arial" panose="020B0604020202020204" pitchFamily="34" charset="0"/>
                <a:cs typeface="Arial" panose="020B0604020202020204" pitchFamily="34" charset="0"/>
              </a:rPr>
              <a:t>Comparing </a:t>
            </a:r>
            <a:r>
              <a:rPr lang="en-GB" b="0" dirty="0">
                <a:latin typeface="Arial" panose="020B0604020202020204" pitchFamily="34" charset="0"/>
                <a:cs typeface="Arial" panose="020B0604020202020204" pitchFamily="34" charset="0"/>
              </a:rPr>
              <a:t>welfare &amp; living standards (poverty analysis</a:t>
            </a:r>
            <a:r>
              <a:rPr lang="en-GB" b="0" dirty="0">
                <a:solidFill>
                  <a:srgbClr val="008E40"/>
                </a:solidFill>
                <a:latin typeface="Arial" panose="020B0604020202020204" pitchFamily="34" charset="0"/>
                <a:cs typeface="Arial" panose="020B0604020202020204" pitchFamily="34" charset="0"/>
              </a:rPr>
              <a:t>) </a:t>
            </a:r>
            <a:r>
              <a:rPr lang="en-GB" b="0" dirty="0" smtClean="0">
                <a:solidFill>
                  <a:srgbClr val="008E40"/>
                </a:solidFill>
                <a:latin typeface="Arial" panose="020B0604020202020204" pitchFamily="34" charset="0"/>
                <a:cs typeface="Arial" panose="020B0604020202020204" pitchFamily="34" charset="0"/>
              </a:rPr>
              <a:t>US$1.25 poverty </a:t>
            </a:r>
            <a:r>
              <a:rPr lang="en-GB" b="0" dirty="0">
                <a:solidFill>
                  <a:srgbClr val="008E40"/>
                </a:solidFill>
                <a:latin typeface="Arial" panose="020B0604020202020204" pitchFamily="34" charset="0"/>
                <a:cs typeface="Arial" panose="020B0604020202020204" pitchFamily="34" charset="0"/>
              </a:rPr>
              <a:t>lines Poverty Analysis</a:t>
            </a:r>
            <a:endParaRPr lang="fr-FR" b="0" dirty="0">
              <a:solidFill>
                <a:srgbClr val="008E40"/>
              </a:solidFill>
              <a:latin typeface="Arial" panose="020B0604020202020204" pitchFamily="34" charset="0"/>
              <a:cs typeface="Arial" panose="020B0604020202020204" pitchFamily="34" charset="0"/>
            </a:endParaRPr>
          </a:p>
          <a:p>
            <a:pPr marL="285750" indent="-285750" algn="l">
              <a:spcAft>
                <a:spcPts val="1200"/>
              </a:spcAft>
              <a:buFont typeface="Arial" panose="020B0604020202020204" pitchFamily="34" charset="0"/>
              <a:buChar char="•"/>
            </a:pPr>
            <a:r>
              <a:rPr lang="en-GB" b="0" dirty="0">
                <a:latin typeface="Arial" panose="020B0604020202020204" pitchFamily="34" charset="0"/>
                <a:cs typeface="Arial" panose="020B0604020202020204" pitchFamily="34" charset="0"/>
              </a:rPr>
              <a:t>Harmonizing economic policies for convergence </a:t>
            </a:r>
            <a:r>
              <a:rPr lang="en-GB" b="0" dirty="0">
                <a:solidFill>
                  <a:srgbClr val="008E40"/>
                </a:solidFill>
                <a:latin typeface="Arial" panose="020B0604020202020204" pitchFamily="34" charset="0"/>
                <a:cs typeface="Arial" panose="020B0604020202020204" pitchFamily="34" charset="0"/>
              </a:rPr>
              <a:t>&amp; regional integration</a:t>
            </a:r>
            <a:endParaRPr lang="fr-FR" b="0" dirty="0">
              <a:solidFill>
                <a:srgbClr val="008E40"/>
              </a:solidFill>
              <a:latin typeface="Arial" panose="020B0604020202020204" pitchFamily="34" charset="0"/>
              <a:cs typeface="Arial" panose="020B0604020202020204" pitchFamily="34" charset="0"/>
            </a:endParaRPr>
          </a:p>
          <a:p>
            <a:pPr marL="285750" indent="-285750" algn="l">
              <a:spcAft>
                <a:spcPts val="1200"/>
              </a:spcAft>
              <a:buFont typeface="Arial" panose="020B0604020202020204" pitchFamily="34" charset="0"/>
              <a:buChar char="•"/>
            </a:pPr>
            <a:r>
              <a:rPr lang="en-GB" b="0" dirty="0">
                <a:latin typeface="Arial" panose="020B0604020202020204" pitchFamily="34" charset="0"/>
                <a:cs typeface="Arial" panose="020B0604020202020204" pitchFamily="34" charset="0"/>
              </a:rPr>
              <a:t>Fostering </a:t>
            </a:r>
            <a:r>
              <a:rPr lang="en-GB" b="0" dirty="0">
                <a:solidFill>
                  <a:srgbClr val="008E40"/>
                </a:solidFill>
                <a:latin typeface="Arial" panose="020B0604020202020204" pitchFamily="34" charset="0"/>
                <a:cs typeface="Arial" panose="020B0604020202020204" pitchFamily="34" charset="0"/>
              </a:rPr>
              <a:t>intra African </a:t>
            </a:r>
            <a:r>
              <a:rPr lang="en-GB" b="0" dirty="0" smtClean="0">
                <a:solidFill>
                  <a:srgbClr val="008E40"/>
                </a:solidFill>
                <a:latin typeface="Arial" panose="020B0604020202020204" pitchFamily="34" charset="0"/>
                <a:cs typeface="Arial" panose="020B0604020202020204" pitchFamily="34" charset="0"/>
              </a:rPr>
              <a:t>trade</a:t>
            </a:r>
            <a:endParaRPr lang="en-US" b="0" dirty="0">
              <a:solidFill>
                <a:srgbClr val="008E40"/>
              </a:solidFill>
              <a:latin typeface="Arial" panose="020B0604020202020204" pitchFamily="34" charset="0"/>
              <a:cs typeface="Arial" panose="020B0604020202020204" pitchFamily="34" charset="0"/>
            </a:endParaRPr>
          </a:p>
          <a:p>
            <a:pPr marL="285750" indent="-285750" algn="l">
              <a:spcAft>
                <a:spcPts val="1200"/>
              </a:spcAft>
              <a:buFont typeface="Arial" panose="020B0604020202020204" pitchFamily="34" charset="0"/>
              <a:buChar char="•"/>
            </a:pPr>
            <a:r>
              <a:rPr lang="en-GB" b="0" dirty="0">
                <a:latin typeface="Arial" panose="020B0604020202020204" pitchFamily="34" charset="0"/>
                <a:cs typeface="Arial" panose="020B0604020202020204" pitchFamily="34" charset="0"/>
              </a:rPr>
              <a:t>Comparative advantage analysis &amp;  </a:t>
            </a:r>
            <a:r>
              <a:rPr lang="en-GB" b="0" dirty="0">
                <a:solidFill>
                  <a:srgbClr val="008E40"/>
                </a:solidFill>
                <a:latin typeface="Arial" panose="020B0604020202020204" pitchFamily="34" charset="0"/>
                <a:cs typeface="Arial" panose="020B0604020202020204" pitchFamily="34" charset="0"/>
              </a:rPr>
              <a:t>investment / employment policy decisions to improve competitiveness &amp; business </a:t>
            </a:r>
            <a:r>
              <a:rPr lang="en-GB" b="0" dirty="0" smtClean="0">
                <a:solidFill>
                  <a:srgbClr val="008E40"/>
                </a:solidFill>
                <a:latin typeface="Arial" panose="020B0604020202020204" pitchFamily="34" charset="0"/>
                <a:cs typeface="Arial" panose="020B0604020202020204" pitchFamily="34" charset="0"/>
              </a:rPr>
              <a:t>environment</a:t>
            </a:r>
          </a:p>
          <a:p>
            <a:pPr marL="285750" indent="-285750" algn="l">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Academia and research groups</a:t>
            </a:r>
            <a:endParaRPr lang="en-US" b="0" dirty="0">
              <a:latin typeface="Arial" panose="020B0604020202020204" pitchFamily="34" charset="0"/>
              <a:cs typeface="Arial" panose="020B0604020202020204" pitchFamily="34" charset="0"/>
            </a:endParaRPr>
          </a:p>
        </p:txBody>
      </p:sp>
      <p:pic>
        <p:nvPicPr>
          <p:cNvPr id="23560" name="Picture 7" descr="African Development Bank Group Logo"/>
          <p:cNvPicPr>
            <a:picLocks noChangeAspect="1" noChangeArrowheads="1"/>
          </p:cNvPicPr>
          <p:nvPr/>
        </p:nvPicPr>
        <p:blipFill>
          <a:blip r:embed="rId3"/>
          <a:srcRect/>
          <a:stretch>
            <a:fillRect/>
          </a:stretch>
        </p:blipFill>
        <p:spPr bwMode="auto">
          <a:xfrm>
            <a:off x="7649308" y="6165058"/>
            <a:ext cx="1494692" cy="360362"/>
          </a:xfrm>
          <a:prstGeom prst="rect">
            <a:avLst/>
          </a:prstGeom>
          <a:noFill/>
          <a:ln w="9525">
            <a:noFill/>
            <a:miter lim="800000"/>
            <a:headEnd/>
            <a:tailEnd/>
          </a:ln>
        </p:spPr>
      </p:pic>
      <p:sp>
        <p:nvSpPr>
          <p:cNvPr id="3" name="TextBox 2"/>
          <p:cNvSpPr txBox="1"/>
          <p:nvPr/>
        </p:nvSpPr>
        <p:spPr>
          <a:xfrm>
            <a:off x="1117600" y="810419"/>
            <a:ext cx="2590800" cy="523220"/>
          </a:xfrm>
          <a:prstGeom prst="rect">
            <a:avLst/>
          </a:prstGeom>
          <a:noFill/>
        </p:spPr>
        <p:txBody>
          <a:bodyPr wrap="square" rtlCol="0">
            <a:spAutoFit/>
          </a:bodyPr>
          <a:lstStyle/>
          <a:p>
            <a:r>
              <a:rPr lang="en-US" sz="2800" b="1" dirty="0" smtClean="0">
                <a:solidFill>
                  <a:schemeClr val="accent1"/>
                </a:solidFill>
                <a:latin typeface="Arial" panose="020B0604020202020204" pitchFamily="34" charset="0"/>
                <a:cs typeface="Arial" panose="020B0604020202020204" pitchFamily="34" charset="0"/>
              </a:rPr>
              <a:t>Country level</a:t>
            </a:r>
            <a:endParaRPr lang="en-GB" sz="2800" b="1" dirty="0">
              <a:solidFill>
                <a:schemeClr val="accent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220739"/>
            <a:ext cx="4233769" cy="4416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748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0" y="0"/>
            <a:ext cx="9144000" cy="685800"/>
          </a:xfrm>
          <a:solidFill>
            <a:srgbClr val="008E40"/>
          </a:solidFill>
          <a:ln>
            <a:miter lim="800000"/>
            <a:headEnd/>
            <a:tailEnd/>
          </a:ln>
        </p:spPr>
        <p:txBody>
          <a:bodyPr vert="horz" wrap="square" lIns="91440" tIns="45720" rIns="91440" bIns="45720" numCol="1" anchor="t" anchorCtr="0" compatLnSpc="1">
            <a:prstTxWarp prst="textNoShape">
              <a:avLst/>
            </a:prstTxWarp>
          </a:bodyPr>
          <a:lstStyle/>
          <a:p>
            <a:pPr algn="ctr"/>
            <a:r>
              <a:rPr lang="fr-FR" sz="3200" b="1" dirty="0" err="1" smtClean="0">
                <a:solidFill>
                  <a:schemeClr val="bg1"/>
                </a:solidFill>
              </a:rPr>
              <a:t>Potential</a:t>
            </a:r>
            <a:r>
              <a:rPr lang="fr-FR" sz="3200" b="1" dirty="0" smtClean="0">
                <a:solidFill>
                  <a:schemeClr val="bg1"/>
                </a:solidFill>
              </a:rPr>
              <a:t> Uses of ICP data  3/3</a:t>
            </a:r>
            <a:endParaRPr lang="en-US" sz="3200" b="1" dirty="0" smtClean="0">
              <a:solidFill>
                <a:schemeClr val="bg1"/>
              </a:solidFill>
            </a:endParaRPr>
          </a:p>
        </p:txBody>
      </p:sp>
      <p:sp>
        <p:nvSpPr>
          <p:cNvPr id="24578" name="Slide Number Placeholder 3"/>
          <p:cNvSpPr>
            <a:spLocks noGrp="1"/>
          </p:cNvSpPr>
          <p:nvPr>
            <p:ph type="sldNum" sz="quarter" idx="12"/>
          </p:nvPr>
        </p:nvSpPr>
        <p:spPr>
          <a:noFill/>
        </p:spPr>
        <p:txBody>
          <a:bodyPr/>
          <a:lstStyle/>
          <a:p>
            <a:fld id="{DCD6D538-9477-4661-9286-19CA43EF923A}" type="slidenum">
              <a:rPr lang="en-GB" smtClean="0"/>
              <a:pPr/>
              <a:t>36</a:t>
            </a:fld>
            <a:endParaRPr lang="en-GB" smtClean="0"/>
          </a:p>
        </p:txBody>
      </p:sp>
      <p:sp>
        <p:nvSpPr>
          <p:cNvPr id="24580" name="Text Box 3"/>
          <p:cNvSpPr txBox="1">
            <a:spLocks noChangeArrowheads="1"/>
          </p:cNvSpPr>
          <p:nvPr/>
        </p:nvSpPr>
        <p:spPr bwMode="auto">
          <a:xfrm>
            <a:off x="1647092" y="600075"/>
            <a:ext cx="6893169" cy="317500"/>
          </a:xfrm>
          <a:prstGeom prst="rect">
            <a:avLst/>
          </a:prstGeom>
          <a:noFill/>
          <a:ln w="9525">
            <a:noFill/>
            <a:miter lim="800000"/>
            <a:headEnd/>
            <a:tailEnd/>
          </a:ln>
        </p:spPr>
        <p:txBody>
          <a:bodyPr lIns="0" tIns="0" rIns="0" bIns="0"/>
          <a:lstStyle/>
          <a:p>
            <a:pPr algn="l"/>
            <a:endParaRPr lang="en-US" b="0"/>
          </a:p>
        </p:txBody>
      </p:sp>
      <p:sp>
        <p:nvSpPr>
          <p:cNvPr id="24582" name="Text Box 5"/>
          <p:cNvSpPr txBox="1">
            <a:spLocks noChangeArrowheads="1"/>
          </p:cNvSpPr>
          <p:nvPr/>
        </p:nvSpPr>
        <p:spPr bwMode="auto">
          <a:xfrm>
            <a:off x="347297" y="2819400"/>
            <a:ext cx="6893169" cy="533400"/>
          </a:xfrm>
          <a:prstGeom prst="rect">
            <a:avLst/>
          </a:prstGeom>
          <a:noFill/>
          <a:ln w="6350">
            <a:noFill/>
            <a:prstDash val="dash"/>
            <a:miter lim="800000"/>
            <a:headEnd/>
            <a:tailEnd/>
          </a:ln>
        </p:spPr>
        <p:txBody>
          <a:bodyPr lIns="0" tIns="0" rIns="0" bIns="0"/>
          <a:lstStyle/>
          <a:p>
            <a:pPr algn="l"/>
            <a:endParaRPr lang="en-US" sz="1600" b="0">
              <a:solidFill>
                <a:srgbClr val="FF3300"/>
              </a:solidFill>
            </a:endParaRPr>
          </a:p>
        </p:txBody>
      </p:sp>
      <p:pic>
        <p:nvPicPr>
          <p:cNvPr id="24584" name="Picture 7" descr="African Development Bank Group Logo"/>
          <p:cNvPicPr>
            <a:picLocks noChangeAspect="1" noChangeArrowheads="1"/>
          </p:cNvPicPr>
          <p:nvPr/>
        </p:nvPicPr>
        <p:blipFill>
          <a:blip r:embed="rId3"/>
          <a:srcRect/>
          <a:stretch>
            <a:fillRect/>
          </a:stretch>
        </p:blipFill>
        <p:spPr bwMode="auto">
          <a:xfrm>
            <a:off x="7649308" y="6248400"/>
            <a:ext cx="1494692" cy="360362"/>
          </a:xfrm>
          <a:prstGeom prst="rect">
            <a:avLst/>
          </a:prstGeom>
          <a:noFill/>
          <a:ln w="9525">
            <a:noFill/>
            <a:miter lim="800000"/>
            <a:headEnd/>
            <a:tailEnd/>
          </a:ln>
        </p:spPr>
      </p:pic>
      <p:sp>
        <p:nvSpPr>
          <p:cNvPr id="10" name="Text Box 6"/>
          <p:cNvSpPr txBox="1">
            <a:spLocks noChangeArrowheads="1"/>
          </p:cNvSpPr>
          <p:nvPr/>
        </p:nvSpPr>
        <p:spPr bwMode="auto">
          <a:xfrm>
            <a:off x="4267200" y="609600"/>
            <a:ext cx="4267200" cy="5755422"/>
          </a:xfrm>
          <a:prstGeom prst="rect">
            <a:avLst/>
          </a:prstGeom>
          <a:noFill/>
          <a:ln w="9525" algn="ctr">
            <a:noFill/>
            <a:miter lim="800000"/>
            <a:headEnd/>
            <a:tailEnd/>
          </a:ln>
        </p:spPr>
        <p:txBody>
          <a:bodyPr wrap="square">
            <a:spAutoFit/>
          </a:bodyPr>
          <a:lstStyle/>
          <a:p>
            <a:pPr marL="285750" indent="-285750">
              <a:spcAft>
                <a:spcPts val="1200"/>
              </a:spcAf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Establishing </a:t>
            </a:r>
            <a:r>
              <a:rPr lang="en-US" dirty="0">
                <a:latin typeface="Arial" panose="020B0604020202020204" pitchFamily="34" charset="0"/>
                <a:cs typeface="Arial" panose="020B0604020202020204" pitchFamily="34" charset="0"/>
              </a:rPr>
              <a:t>international poverty threshold (World Bank</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Constructing the Human Development Index (UNDP)</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Comparing per capita health expenditures (WHO)</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Assessing per capita education expenditures (UNESCO)</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Monitoring the welfare of children (UNICEF)</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Comparing the relative sizes of economies (</a:t>
            </a:r>
            <a:r>
              <a:rPr lang="en-US" dirty="0" err="1">
                <a:latin typeface="Arial" panose="020B0604020202020204" pitchFamily="34" charset="0"/>
                <a:cs typeface="Arial" panose="020B0604020202020204" pitchFamily="34" charset="0"/>
              </a:rPr>
              <a:t>AfDB</a:t>
            </a:r>
            <a:r>
              <a:rPr lang="en-US" dirty="0">
                <a:latin typeface="Arial" panose="020B0604020202020204" pitchFamily="34" charset="0"/>
                <a:cs typeface="Arial" panose="020B0604020202020204" pitchFamily="34" charset="0"/>
              </a:rPr>
              <a:t>, IMF)</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Estimating weighted averages of regional growth rates (</a:t>
            </a:r>
            <a:r>
              <a:rPr lang="en-US" dirty="0" err="1">
                <a:latin typeface="Arial" panose="020B0604020202020204" pitchFamily="34" charset="0"/>
                <a:cs typeface="Arial" panose="020B0604020202020204" pitchFamily="34" charset="0"/>
              </a:rPr>
              <a:t>AfDB</a:t>
            </a:r>
            <a:r>
              <a:rPr lang="en-US" dirty="0">
                <a:latin typeface="Arial" panose="020B0604020202020204" pitchFamily="34" charset="0"/>
                <a:cs typeface="Arial" panose="020B0604020202020204" pitchFamily="34" charset="0"/>
              </a:rPr>
              <a:t>, IMF</a:t>
            </a:r>
            <a:r>
              <a:rPr lang="en-US" dirty="0" smtClean="0">
                <a:latin typeface="Arial" panose="020B0604020202020204" pitchFamily="34" charset="0"/>
                <a:cs typeface="Arial" panose="020B0604020202020204" pitchFamily="34" charset="0"/>
              </a:rPr>
              <a:t>)</a:t>
            </a:r>
          </a:p>
          <a:p>
            <a:pPr marL="285750" indent="-285750">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Academia and research groups</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457199" y="871210"/>
            <a:ext cx="3241593" cy="523220"/>
          </a:xfrm>
          <a:prstGeom prst="rect">
            <a:avLst/>
          </a:prstGeom>
          <a:noFill/>
        </p:spPr>
        <p:txBody>
          <a:bodyPr wrap="none" rtlCol="0">
            <a:spAutoFit/>
          </a:bodyPr>
          <a:lstStyle/>
          <a:p>
            <a:r>
              <a:rPr lang="en-US" sz="2800" b="1" dirty="0" smtClean="0">
                <a:solidFill>
                  <a:schemeClr val="accent1"/>
                </a:solidFill>
                <a:latin typeface="Arial" panose="020B0604020202020204" pitchFamily="34" charset="0"/>
                <a:cs typeface="Arial" panose="020B0604020202020204" pitchFamily="34" charset="0"/>
              </a:rPr>
              <a:t>International level</a:t>
            </a:r>
            <a:endParaRPr lang="en-GB" sz="2800" b="1" dirty="0">
              <a:solidFill>
                <a:schemeClr val="accent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447800"/>
            <a:ext cx="3657600" cy="3657600"/>
          </a:xfrm>
          <a:prstGeom prst="rect">
            <a:avLst/>
          </a:prstGeom>
        </p:spPr>
      </p:pic>
    </p:spTree>
    <p:extLst>
      <p:ext uri="{BB962C8B-B14F-4D97-AF65-F5344CB8AC3E}">
        <p14:creationId xmlns:p14="http://schemas.microsoft.com/office/powerpoint/2010/main" val="19852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008E40"/>
          </a:solidFill>
        </p:spPr>
        <p:txBody>
          <a:bodyPr/>
          <a:lstStyle/>
          <a:p>
            <a:pPr algn="ctr"/>
            <a:r>
              <a:rPr lang="en-US" sz="2800" b="1" dirty="0" smtClean="0">
                <a:solidFill>
                  <a:schemeClr val="bg1"/>
                </a:solidFill>
                <a:latin typeface="Arial" panose="020B0604020202020204" pitchFamily="34" charset="0"/>
                <a:cs typeface="Arial" panose="020B0604020202020204" pitchFamily="34" charset="0"/>
              </a:rPr>
              <a:t>Main Lessons Learnt and Recommendations  1/1</a:t>
            </a:r>
            <a:endParaRPr lang="en-US" sz="28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E3DE3089-B448-497D-ACAC-FD6B3E7AA26F}" type="slidenum">
              <a:rPr lang="en-US" smtClean="0">
                <a:solidFill>
                  <a:srgbClr val="04617B"/>
                </a:solidFill>
              </a:rPr>
              <a:pPr>
                <a:defRPr/>
              </a:pPr>
              <a:t>37</a:t>
            </a:fld>
            <a:endParaRPr lang="en-US">
              <a:solidFill>
                <a:srgbClr val="04617B"/>
              </a:solidFill>
            </a:endParaRPr>
          </a:p>
        </p:txBody>
      </p:sp>
      <p:sp>
        <p:nvSpPr>
          <p:cNvPr id="13" name="TextBox 12"/>
          <p:cNvSpPr txBox="1"/>
          <p:nvPr/>
        </p:nvSpPr>
        <p:spPr>
          <a:xfrm>
            <a:off x="0" y="838200"/>
            <a:ext cx="9144000" cy="1200329"/>
          </a:xfrm>
          <a:prstGeom prst="rect">
            <a:avLst/>
          </a:prstGeom>
          <a:noFill/>
        </p:spPr>
        <p:txBody>
          <a:bodyPr wrap="square" rtlCol="0">
            <a:spAutoFit/>
          </a:bodyPr>
          <a:lstStyle/>
          <a:p>
            <a:pPr indent="274320">
              <a:buClr>
                <a:schemeClr val="tx2"/>
              </a:buClr>
              <a:buFont typeface="Wingdings" pitchFamily="2" charset="2"/>
              <a:buChar char="q"/>
            </a:pPr>
            <a:endParaRPr lang="en-US" sz="2400" dirty="0" smtClean="0"/>
          </a:p>
          <a:p>
            <a:pPr indent="274320">
              <a:buClr>
                <a:schemeClr val="tx2"/>
              </a:buClr>
            </a:pPr>
            <a:endParaRPr lang="en-US" sz="2400" dirty="0"/>
          </a:p>
          <a:p>
            <a:pPr indent="274320">
              <a:buClr>
                <a:schemeClr val="tx2"/>
              </a:buClr>
              <a:buFont typeface="Wingdings" pitchFamily="2" charset="2"/>
              <a:buChar char="q"/>
            </a:pPr>
            <a:endParaRPr lang="en-US" sz="2400" dirty="0"/>
          </a:p>
        </p:txBody>
      </p:sp>
      <p:sp>
        <p:nvSpPr>
          <p:cNvPr id="4" name="Rectangle 3"/>
          <p:cNvSpPr/>
          <p:nvPr/>
        </p:nvSpPr>
        <p:spPr>
          <a:xfrm>
            <a:off x="64718" y="685800"/>
            <a:ext cx="8915400" cy="6001643"/>
          </a:xfrm>
          <a:prstGeom prst="rect">
            <a:avLst/>
          </a:prstGeom>
        </p:spPr>
        <p:txBody>
          <a:bodyPr wrap="square">
            <a:spAutoFit/>
          </a:bodyPr>
          <a:lstStyle/>
          <a:p>
            <a:pPr marL="342900" lvl="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Integrating  the ICP and CPI data collection of the main household consumption items created synergy and reduced </a:t>
            </a:r>
            <a:r>
              <a:rPr lang="en-US" sz="2400" dirty="0" smtClean="0">
                <a:latin typeface="Arial" panose="020B0604020202020204" pitchFamily="34" charset="0"/>
                <a:cs typeface="Arial" panose="020B0604020202020204" pitchFamily="34" charset="0"/>
              </a:rPr>
              <a:t>cost</a:t>
            </a:r>
          </a:p>
          <a:p>
            <a:pPr lvl="0"/>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Bringing all stakeholders to work together on some activities had a leverage effect on both </a:t>
            </a:r>
            <a:r>
              <a:rPr lang="en-US" sz="2400" dirty="0" err="1">
                <a:latin typeface="Arial" panose="020B0604020202020204" pitchFamily="34" charset="0"/>
                <a:cs typeface="Arial" panose="020B0604020202020204" pitchFamily="34" charset="0"/>
              </a:rPr>
              <a:t>AfDB</a:t>
            </a:r>
            <a:r>
              <a:rPr lang="en-US" sz="2400" dirty="0">
                <a:latin typeface="Arial" panose="020B0604020202020204" pitchFamily="34" charset="0"/>
                <a:cs typeface="Arial" panose="020B0604020202020204" pitchFamily="34" charset="0"/>
              </a:rPr>
              <a:t> and participating </a:t>
            </a:r>
            <a:r>
              <a:rPr lang="en-US" sz="2400" dirty="0" smtClean="0">
                <a:latin typeface="Arial" panose="020B0604020202020204" pitchFamily="34" charset="0"/>
                <a:cs typeface="Arial" panose="020B0604020202020204" pitchFamily="34" charset="0"/>
              </a:rPr>
              <a:t>countries</a:t>
            </a:r>
            <a:endParaRPr lang="en-US" sz="2400" dirty="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Weak participation of STCs. </a:t>
            </a:r>
            <a:r>
              <a:rPr lang="en-US" sz="2400" dirty="0" err="1">
                <a:latin typeface="Arial" panose="020B0604020202020204" pitchFamily="34" charset="0"/>
                <a:cs typeface="Arial" panose="020B0604020202020204" pitchFamily="34" charset="0"/>
              </a:rPr>
              <a:t>AfDB</a:t>
            </a:r>
            <a:r>
              <a:rPr lang="en-US" sz="2400" dirty="0">
                <a:latin typeface="Arial" panose="020B0604020202020204" pitchFamily="34" charset="0"/>
                <a:cs typeface="Arial" panose="020B0604020202020204" pitchFamily="34" charset="0"/>
              </a:rPr>
              <a:t> to spearhead a process to introduce ICP methodology into their curricula and by encouraging them to conduct some research on ICP issues related to </a:t>
            </a:r>
            <a:r>
              <a:rPr lang="en-US" sz="2400" dirty="0" smtClean="0">
                <a:latin typeface="Arial" panose="020B0604020202020204" pitchFamily="34" charset="0"/>
                <a:cs typeface="Arial" panose="020B0604020202020204" pitchFamily="34" charset="0"/>
              </a:rPr>
              <a:t>Africa</a:t>
            </a:r>
          </a:p>
          <a:p>
            <a:pPr lvl="0"/>
            <a:endParaRPr lang="fr-FR" sz="24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en-US" sz="2400" smtClean="0">
                <a:latin typeface="Arial" panose="020B0604020202020204" pitchFamily="34" charset="0"/>
                <a:cs typeface="Arial" panose="020B0604020202020204" pitchFamily="34" charset="0"/>
              </a:rPr>
              <a:t>Countries </a:t>
            </a:r>
            <a:r>
              <a:rPr lang="en-US" sz="2400" dirty="0">
                <a:latin typeface="Arial" panose="020B0604020202020204" pitchFamily="34" charset="0"/>
                <a:cs typeface="Arial" panose="020B0604020202020204" pitchFamily="34" charset="0"/>
              </a:rPr>
              <a:t>have yet to comply with the </a:t>
            </a:r>
            <a:r>
              <a:rPr lang="en-US" sz="2400" dirty="0" smtClean="0">
                <a:latin typeface="Arial" panose="020B0604020202020204" pitchFamily="34" charset="0"/>
                <a:cs typeface="Arial" panose="020B0604020202020204" pitchFamily="34" charset="0"/>
              </a:rPr>
              <a:t>December </a:t>
            </a:r>
            <a:r>
              <a:rPr lang="en-US" sz="2400" dirty="0">
                <a:latin typeface="Arial" panose="020B0604020202020204" pitchFamily="34" charset="0"/>
                <a:cs typeface="Arial" panose="020B0604020202020204" pitchFamily="34" charset="0"/>
              </a:rPr>
              <a:t>2007 Accra Declaration of Heads of </a:t>
            </a:r>
            <a:r>
              <a:rPr lang="en-US" sz="2400" dirty="0" smtClean="0">
                <a:latin typeface="Arial" panose="020B0604020202020204" pitchFamily="34" charset="0"/>
                <a:cs typeface="Arial" panose="020B0604020202020204" pitchFamily="34" charset="0"/>
              </a:rPr>
              <a:t>NSOs, </a:t>
            </a:r>
            <a:r>
              <a:rPr lang="en-US" sz="2400" dirty="0">
                <a:latin typeface="Arial" panose="020B0604020202020204" pitchFamily="34" charset="0"/>
                <a:cs typeface="Arial" panose="020B0604020202020204" pitchFamily="34" charset="0"/>
              </a:rPr>
              <a:t>which recommended the integration of ICP-Africa activities into the usual NSOs </a:t>
            </a:r>
            <a:r>
              <a:rPr lang="en-US" sz="2400" dirty="0" smtClean="0">
                <a:latin typeface="Arial" panose="020B0604020202020204" pitchFamily="34" charset="0"/>
                <a:cs typeface="Arial" panose="020B0604020202020204" pitchFamily="34" charset="0"/>
              </a:rPr>
              <a:t>activities </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487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0" y="-41753"/>
            <a:ext cx="9144000" cy="762000"/>
          </a:xfrm>
          <a:solidFill>
            <a:srgbClr val="008E40"/>
          </a:solidFill>
        </p:spPr>
        <p:txBody>
          <a:bodyPr/>
          <a:lstStyle/>
          <a:p>
            <a:pPr algn="ctr"/>
            <a:r>
              <a:rPr lang="en-US" sz="2800" b="1" dirty="0" smtClean="0">
                <a:solidFill>
                  <a:schemeClr val="bg1"/>
                </a:solidFill>
                <a:latin typeface="Arial" panose="020B0604020202020204" pitchFamily="34" charset="0"/>
                <a:cs typeface="Arial" panose="020B0604020202020204" pitchFamily="34" charset="0"/>
              </a:rPr>
              <a:t>The Way Forward    1/2</a:t>
            </a:r>
            <a:endParaRPr lang="en-US" sz="2800"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E3DE3089-B448-497D-ACAC-FD6B3E7AA26F}" type="slidenum">
              <a:rPr lang="en-US" smtClean="0">
                <a:solidFill>
                  <a:srgbClr val="04617B"/>
                </a:solidFill>
              </a:rPr>
              <a:pPr>
                <a:defRPr/>
              </a:pPr>
              <a:t>38</a:t>
            </a:fld>
            <a:endParaRPr lang="en-US">
              <a:solidFill>
                <a:srgbClr val="04617B"/>
              </a:solidFill>
            </a:endParaRPr>
          </a:p>
        </p:txBody>
      </p:sp>
      <p:sp>
        <p:nvSpPr>
          <p:cNvPr id="13" name="TextBox 12"/>
          <p:cNvSpPr txBox="1"/>
          <p:nvPr/>
        </p:nvSpPr>
        <p:spPr>
          <a:xfrm>
            <a:off x="152400" y="685800"/>
            <a:ext cx="8839200" cy="4893647"/>
          </a:xfrm>
          <a:prstGeom prst="rect">
            <a:avLst/>
          </a:prstGeom>
          <a:noFill/>
        </p:spPr>
        <p:txBody>
          <a:bodyPr wrap="square" rtlCol="0">
            <a:spAutoFit/>
          </a:bodyPr>
          <a:lstStyle/>
          <a:p>
            <a:pPr indent="274320">
              <a:buClr>
                <a:srgbClr val="1F497D"/>
              </a:buClr>
              <a:buFont typeface="Wingdings" pitchFamily="2" charset="2"/>
              <a:buChar char="q"/>
            </a:pPr>
            <a:endParaRPr lang="en-US" sz="2400" dirty="0" smtClean="0">
              <a:solidFill>
                <a:prstClr val="black"/>
              </a:solidFill>
            </a:endParaRPr>
          </a:p>
          <a:p>
            <a:pPr indent="274320">
              <a:buClr>
                <a:srgbClr val="1F497D"/>
              </a:buClr>
              <a:buFont typeface="Wingdings" pitchFamily="2" charset="2"/>
              <a:buChar char="q"/>
            </a:pPr>
            <a:r>
              <a:rPr lang="en-US" sz="2400" dirty="0" smtClean="0">
                <a:solidFill>
                  <a:prstClr val="black"/>
                </a:solidFill>
              </a:rPr>
              <a:t> </a:t>
            </a:r>
            <a:r>
              <a:rPr lang="en-US" sz="2400" dirty="0" smtClean="0">
                <a:solidFill>
                  <a:prstClr val="black"/>
                </a:solidFill>
                <a:latin typeface="Arial" panose="020B0604020202020204" pitchFamily="34" charset="0"/>
                <a:cs typeface="Arial" panose="020B0604020202020204" pitchFamily="34" charset="0"/>
              </a:rPr>
              <a:t>Undertaking a reduced ICP-Africa in </a:t>
            </a:r>
            <a:r>
              <a:rPr lang="en-US" sz="2400" dirty="0" smtClean="0">
                <a:solidFill>
                  <a:prstClr val="black"/>
                </a:solidFill>
                <a:latin typeface="Arial" panose="020B0604020202020204" pitchFamily="34" charset="0"/>
                <a:cs typeface="Arial" panose="020B0604020202020204" pitchFamily="34" charset="0"/>
              </a:rPr>
              <a:t>2015</a:t>
            </a:r>
            <a:endParaRPr lang="en-US" sz="2400" dirty="0">
              <a:solidFill>
                <a:prstClr val="black"/>
              </a:solidFill>
              <a:latin typeface="Arial" panose="020B0604020202020204" pitchFamily="34" charset="0"/>
              <a:cs typeface="Arial" panose="020B0604020202020204" pitchFamily="34" charset="0"/>
            </a:endParaRPr>
          </a:p>
          <a:p>
            <a:pPr indent="274320">
              <a:buClr>
                <a:srgbClr val="1F497D"/>
              </a:buClr>
            </a:pPr>
            <a:endParaRPr lang="en-US" sz="2400" dirty="0">
              <a:solidFill>
                <a:prstClr val="black"/>
              </a:solidFill>
              <a:latin typeface="Arial" panose="020B0604020202020204" pitchFamily="34" charset="0"/>
              <a:cs typeface="Arial" panose="020B0604020202020204" pitchFamily="34" charset="0"/>
            </a:endParaRPr>
          </a:p>
          <a:p>
            <a:pPr lvl="1" indent="274320">
              <a:buClr>
                <a:srgbClr val="1F497D"/>
              </a:buClr>
              <a:buFont typeface="Wingdings" pitchFamily="2" charset="2"/>
              <a:buChar char="ü"/>
            </a:pPr>
            <a:r>
              <a:rPr lang="en-US" sz="2400" dirty="0" smtClean="0">
                <a:latin typeface="Arial" panose="020B0604020202020204" pitchFamily="34" charset="0"/>
                <a:cs typeface="Arial" panose="020B0604020202020204" pitchFamily="34" charset="0"/>
              </a:rPr>
              <a:t>Reduce price data collection for the main HH consumption </a:t>
            </a:r>
          </a:p>
          <a:p>
            <a:pPr lvl="1">
              <a:buClr>
                <a:srgbClr val="1F497D"/>
              </a:buCl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survey but full GDP coverage</a:t>
            </a:r>
          </a:p>
          <a:p>
            <a:pPr lvl="1" indent="274320">
              <a:buClr>
                <a:srgbClr val="1F497D"/>
              </a:buClr>
              <a:buFont typeface="Wingdings" pitchFamily="2" charset="2"/>
              <a:buChar char="ü"/>
            </a:pPr>
            <a:endParaRPr lang="en-US" sz="2400" dirty="0" smtClean="0">
              <a:solidFill>
                <a:prstClr val="black"/>
              </a:solidFill>
              <a:latin typeface="Arial" panose="020B0604020202020204" pitchFamily="34" charset="0"/>
              <a:cs typeface="Arial" panose="020B0604020202020204" pitchFamily="34" charset="0"/>
            </a:endParaRPr>
          </a:p>
          <a:p>
            <a:pPr lvl="1" indent="274320">
              <a:buClr>
                <a:srgbClr val="1F497D"/>
              </a:buClr>
              <a:buFont typeface="Wingdings" pitchFamily="2" charset="2"/>
              <a:buChar char="ü"/>
            </a:pPr>
            <a:r>
              <a:rPr lang="en-US" sz="2400" dirty="0" smtClean="0">
                <a:solidFill>
                  <a:prstClr val="black"/>
                </a:solidFill>
                <a:latin typeface="Arial" panose="020B0604020202020204" pitchFamily="34" charset="0"/>
                <a:cs typeface="Arial" panose="020B0604020202020204" pitchFamily="34" charset="0"/>
              </a:rPr>
              <a:t>Presentation and discussion on the reduced list of product</a:t>
            </a:r>
          </a:p>
          <a:p>
            <a:pPr lvl="1" indent="274320">
              <a:buClr>
                <a:srgbClr val="1F497D"/>
              </a:buClr>
              <a:buFont typeface="Wingdings" pitchFamily="2" charset="2"/>
              <a:buChar char="ü"/>
            </a:pPr>
            <a:endParaRPr lang="en-US" sz="2400" dirty="0" smtClean="0">
              <a:solidFill>
                <a:prstClr val="black"/>
              </a:solidFill>
              <a:latin typeface="Arial" panose="020B0604020202020204" pitchFamily="34" charset="0"/>
              <a:cs typeface="Arial" panose="020B0604020202020204" pitchFamily="34" charset="0"/>
            </a:endParaRPr>
          </a:p>
          <a:p>
            <a:pPr lvl="1" indent="274320">
              <a:buClr>
                <a:srgbClr val="1F497D"/>
              </a:buClr>
              <a:buFont typeface="Wingdings" pitchFamily="2" charset="2"/>
              <a:buChar char="ü"/>
            </a:pPr>
            <a:r>
              <a:rPr lang="en-US" sz="2400" dirty="0" smtClean="0">
                <a:solidFill>
                  <a:prstClr val="black"/>
                </a:solidFill>
                <a:latin typeface="Arial" panose="020B0604020202020204" pitchFamily="34" charset="0"/>
                <a:cs typeface="Arial" panose="020B0604020202020204" pitchFamily="34" charset="0"/>
              </a:rPr>
              <a:t>Preparatory activities with countries</a:t>
            </a:r>
          </a:p>
          <a:p>
            <a:pPr lvl="1" indent="274320">
              <a:buClr>
                <a:srgbClr val="1F497D"/>
              </a:buClr>
              <a:buFont typeface="Wingdings" pitchFamily="2" charset="2"/>
              <a:buChar char="ü"/>
            </a:pPr>
            <a:endParaRPr lang="en-US" sz="2400" dirty="0" smtClean="0">
              <a:solidFill>
                <a:prstClr val="black"/>
              </a:solidFill>
              <a:latin typeface="Arial" panose="020B0604020202020204" pitchFamily="34" charset="0"/>
              <a:cs typeface="Arial" panose="020B0604020202020204" pitchFamily="34" charset="0"/>
            </a:endParaRPr>
          </a:p>
          <a:p>
            <a:pPr lvl="1" indent="274320">
              <a:buClr>
                <a:srgbClr val="1F497D"/>
              </a:buClr>
              <a:buFont typeface="Wingdings" pitchFamily="2" charset="2"/>
              <a:buChar char="ü"/>
            </a:pPr>
            <a:r>
              <a:rPr lang="fr-FR" sz="2400" dirty="0">
                <a:solidFill>
                  <a:prstClr val="black"/>
                </a:solidFill>
                <a:latin typeface="Arial" panose="020B0604020202020204" pitchFamily="34" charset="0"/>
                <a:cs typeface="Arial" panose="020B0604020202020204" pitchFamily="34" charset="0"/>
              </a:rPr>
              <a:t> </a:t>
            </a:r>
            <a:r>
              <a:rPr lang="fr-FR" sz="2400" dirty="0" err="1" smtClean="0">
                <a:solidFill>
                  <a:prstClr val="black"/>
                </a:solidFill>
                <a:latin typeface="Arial" panose="020B0604020202020204" pitchFamily="34" charset="0"/>
                <a:cs typeface="Arial" panose="020B0604020202020204" pitchFamily="34" charset="0"/>
              </a:rPr>
              <a:t>Launching</a:t>
            </a:r>
            <a:r>
              <a:rPr lang="fr-FR" sz="2400" dirty="0" smtClean="0">
                <a:solidFill>
                  <a:prstClr val="black"/>
                </a:solidFill>
                <a:latin typeface="Arial" panose="020B0604020202020204" pitchFamily="34" charset="0"/>
                <a:cs typeface="Arial" panose="020B0604020202020204" pitchFamily="34" charset="0"/>
              </a:rPr>
              <a:t> workshop in </a:t>
            </a:r>
            <a:r>
              <a:rPr lang="fr-FR" sz="2400" dirty="0" err="1" smtClean="0">
                <a:solidFill>
                  <a:prstClr val="black"/>
                </a:solidFill>
                <a:latin typeface="Arial" panose="020B0604020202020204" pitchFamily="34" charset="0"/>
                <a:cs typeface="Arial" panose="020B0604020202020204" pitchFamily="34" charset="0"/>
              </a:rPr>
              <a:t>Feb</a:t>
            </a:r>
            <a:r>
              <a:rPr lang="fr-FR" sz="2400" dirty="0" smtClean="0">
                <a:solidFill>
                  <a:prstClr val="black"/>
                </a:solidFill>
                <a:latin typeface="Arial" panose="020B0604020202020204" pitchFamily="34" charset="0"/>
                <a:cs typeface="Arial" panose="020B0604020202020204" pitchFamily="34" charset="0"/>
              </a:rPr>
              <a:t> 2014</a:t>
            </a:r>
          </a:p>
          <a:p>
            <a:pPr lvl="1" indent="274320">
              <a:buClr>
                <a:srgbClr val="1F497D"/>
              </a:buClr>
              <a:buFont typeface="Wingdings" pitchFamily="2" charset="2"/>
              <a:buChar char="ü"/>
            </a:pPr>
            <a:endParaRPr lang="fr-FR" sz="2400" dirty="0" smtClean="0">
              <a:solidFill>
                <a:prstClr val="black"/>
              </a:solidFill>
              <a:latin typeface="Arial" panose="020B0604020202020204" pitchFamily="34" charset="0"/>
              <a:cs typeface="Arial" panose="020B0604020202020204" pitchFamily="34" charset="0"/>
            </a:endParaRPr>
          </a:p>
          <a:p>
            <a:pPr lvl="1" indent="274320">
              <a:buClr>
                <a:srgbClr val="1F497D"/>
              </a:buClr>
              <a:buFont typeface="Wingdings" pitchFamily="2" charset="2"/>
              <a:buChar char="ü"/>
            </a:pPr>
            <a:r>
              <a:rPr lang="fr-FR" sz="2400" dirty="0">
                <a:solidFill>
                  <a:prstClr val="black"/>
                </a:solidFill>
                <a:latin typeface="Arial" panose="020B0604020202020204" pitchFamily="34" charset="0"/>
                <a:cs typeface="Arial" panose="020B0604020202020204" pitchFamily="34" charset="0"/>
              </a:rPr>
              <a:t> </a:t>
            </a:r>
            <a:r>
              <a:rPr lang="fr-FR" sz="2400" dirty="0" err="1" smtClean="0">
                <a:solidFill>
                  <a:prstClr val="black"/>
                </a:solidFill>
                <a:latin typeface="Arial" panose="020B0604020202020204" pitchFamily="34" charset="0"/>
                <a:cs typeface="Arial" panose="020B0604020202020204" pitchFamily="34" charset="0"/>
              </a:rPr>
              <a:t>Quarterly</a:t>
            </a:r>
            <a:r>
              <a:rPr lang="fr-FR" sz="2400" dirty="0" smtClean="0">
                <a:solidFill>
                  <a:prstClr val="black"/>
                </a:solidFill>
                <a:latin typeface="Arial" panose="020B0604020202020204" pitchFamily="34" charset="0"/>
                <a:cs typeface="Arial" panose="020B0604020202020204" pitchFamily="34" charset="0"/>
              </a:rPr>
              <a:t> </a:t>
            </a:r>
            <a:r>
              <a:rPr lang="fr-FR" sz="2400" dirty="0" err="1" smtClean="0">
                <a:solidFill>
                  <a:prstClr val="black"/>
                </a:solidFill>
                <a:latin typeface="Arial" panose="020B0604020202020204" pitchFamily="34" charset="0"/>
                <a:cs typeface="Arial" panose="020B0604020202020204" pitchFamily="34" charset="0"/>
              </a:rPr>
              <a:t>price</a:t>
            </a:r>
            <a:r>
              <a:rPr lang="fr-FR" sz="2400" dirty="0" smtClean="0">
                <a:solidFill>
                  <a:prstClr val="black"/>
                </a:solidFill>
                <a:latin typeface="Arial" panose="020B0604020202020204" pitchFamily="34" charset="0"/>
                <a:cs typeface="Arial" panose="020B0604020202020204" pitchFamily="34" charset="0"/>
              </a:rPr>
              <a:t> data </a:t>
            </a:r>
            <a:r>
              <a:rPr lang="fr-FR" sz="2400" dirty="0">
                <a:solidFill>
                  <a:prstClr val="black"/>
                </a:solidFill>
                <a:latin typeface="Arial" panose="020B0604020202020204" pitchFamily="34" charset="0"/>
                <a:cs typeface="Arial" panose="020B0604020202020204" pitchFamily="34" charset="0"/>
              </a:rPr>
              <a:t>collection </a:t>
            </a:r>
            <a:r>
              <a:rPr lang="fr-FR" sz="2400" dirty="0" err="1" smtClean="0">
                <a:solidFill>
                  <a:prstClr val="black"/>
                </a:solidFill>
                <a:latin typeface="Arial" panose="020B0604020202020204" pitchFamily="34" charset="0"/>
                <a:cs typeface="Arial" panose="020B0604020202020204" pitchFamily="34" charset="0"/>
              </a:rPr>
              <a:t>starting</a:t>
            </a:r>
            <a:r>
              <a:rPr lang="fr-FR" sz="2400" dirty="0" smtClean="0">
                <a:solidFill>
                  <a:prstClr val="black"/>
                </a:solidFill>
                <a:latin typeface="Arial" panose="020B0604020202020204" pitchFamily="34" charset="0"/>
                <a:cs typeface="Arial" panose="020B0604020202020204" pitchFamily="34" charset="0"/>
              </a:rPr>
              <a:t> in March 2014</a:t>
            </a:r>
            <a:r>
              <a:rPr lang="en-US" sz="2400" dirty="0" smtClean="0">
                <a:solidFill>
                  <a:prstClr val="black"/>
                </a:solidFill>
                <a:latin typeface="Arial" panose="020B0604020202020204" pitchFamily="34" charset="0"/>
                <a:cs typeface="Arial" panose="020B0604020202020204" pitchFamily="34" charset="0"/>
              </a:rPr>
              <a:t> </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6316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3DE3089-B448-497D-ACAC-FD6B3E7AA26F}" type="slidenum">
              <a:rPr lang="en-US" smtClean="0">
                <a:solidFill>
                  <a:srgbClr val="04617B"/>
                </a:solidFill>
              </a:rPr>
              <a:pPr>
                <a:defRPr/>
              </a:pPr>
              <a:t>39</a:t>
            </a:fld>
            <a:endParaRPr lang="en-US" dirty="0">
              <a:solidFill>
                <a:srgbClr val="04617B"/>
              </a:solidFill>
            </a:endParaRPr>
          </a:p>
        </p:txBody>
      </p:sp>
      <p:sp>
        <p:nvSpPr>
          <p:cNvPr id="5" name="Rectangle 4"/>
          <p:cNvSpPr/>
          <p:nvPr/>
        </p:nvSpPr>
        <p:spPr>
          <a:xfrm>
            <a:off x="114822" y="979118"/>
            <a:ext cx="8893479" cy="4893647"/>
          </a:xfrm>
          <a:prstGeom prst="rect">
            <a:avLst/>
          </a:prstGeom>
        </p:spPr>
        <p:txBody>
          <a:bodyPr wrap="square">
            <a:spAutoFit/>
          </a:bodyPr>
          <a:lstStyle/>
          <a:p>
            <a:pPr indent="274320">
              <a:buClr>
                <a:srgbClr val="1F497D"/>
              </a:buClr>
              <a:buFont typeface="Wingdings" pitchFamily="2" charset="2"/>
              <a:buChar char="q"/>
            </a:pPr>
            <a:r>
              <a:rPr lang="en-US" dirty="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Integration of ICP-CPI Activities </a:t>
            </a:r>
          </a:p>
          <a:p>
            <a:pPr>
              <a:buClr>
                <a:srgbClr val="1F497D"/>
              </a:buClr>
            </a:pPr>
            <a:endParaRPr lang="en-US" sz="2400" dirty="0" smtClean="0">
              <a:solidFill>
                <a:prstClr val="black"/>
              </a:solidFill>
              <a:latin typeface="Arial" panose="020B0604020202020204" pitchFamily="34" charset="0"/>
              <a:cs typeface="Arial" panose="020B0604020202020204" pitchFamily="34" charset="0"/>
            </a:endParaRPr>
          </a:p>
          <a:p>
            <a:pPr marL="342900" indent="-342900">
              <a:buClr>
                <a:srgbClr val="1F497D"/>
              </a:buClr>
              <a:buFont typeface="Wingdings" panose="05000000000000000000" pitchFamily="2" charset="2"/>
              <a:buChar char="ü"/>
            </a:pPr>
            <a:r>
              <a:rPr lang="en-US" sz="2200" dirty="0">
                <a:solidFill>
                  <a:prstClr val="black"/>
                </a:solidFill>
                <a:latin typeface="Arial" panose="020B0604020202020204" pitchFamily="34" charset="0"/>
                <a:cs typeface="Arial" panose="020B0604020202020204" pitchFamily="34" charset="0"/>
              </a:rPr>
              <a:t>Working in collaboration with the SROs the </a:t>
            </a:r>
            <a:r>
              <a:rPr lang="en-US" sz="2200" dirty="0" err="1">
                <a:solidFill>
                  <a:prstClr val="black"/>
                </a:solidFill>
                <a:latin typeface="Arial" panose="020B0604020202020204" pitchFamily="34" charset="0"/>
                <a:cs typeface="Arial" panose="020B0604020202020204" pitchFamily="34" charset="0"/>
              </a:rPr>
              <a:t>AfDB</a:t>
            </a:r>
            <a:r>
              <a:rPr lang="en-US" sz="2200" dirty="0">
                <a:solidFill>
                  <a:prstClr val="black"/>
                </a:solidFill>
                <a:latin typeface="Arial" panose="020B0604020202020204" pitchFamily="34" charset="0"/>
                <a:cs typeface="Arial" panose="020B0604020202020204" pitchFamily="34" charset="0"/>
              </a:rPr>
              <a:t> is </a:t>
            </a:r>
            <a:r>
              <a:rPr lang="en-US" sz="2200" dirty="0" smtClean="0">
                <a:solidFill>
                  <a:prstClr val="black"/>
                </a:solidFill>
                <a:latin typeface="Arial" panose="020B0604020202020204" pitchFamily="34" charset="0"/>
                <a:cs typeface="Arial" panose="020B0604020202020204" pitchFamily="34" charset="0"/>
              </a:rPr>
              <a:t>expected </a:t>
            </a:r>
            <a:r>
              <a:rPr lang="en-US" sz="2200" dirty="0">
                <a:solidFill>
                  <a:prstClr val="black"/>
                </a:solidFill>
                <a:latin typeface="Arial" panose="020B0604020202020204" pitchFamily="34" charset="0"/>
                <a:cs typeface="Arial" panose="020B0604020202020204" pitchFamily="34" charset="0"/>
              </a:rPr>
              <a:t>to promote the establishment of a legal and regulatory framework for a better integration between the (H)CPI and ICP in the RMCs.</a:t>
            </a:r>
          </a:p>
          <a:p>
            <a:pPr marL="342900" indent="-342900">
              <a:buClr>
                <a:srgbClr val="1F497D"/>
              </a:buClr>
              <a:buFont typeface="Wingdings" panose="05000000000000000000" pitchFamily="2" charset="2"/>
              <a:buChar char="ü"/>
            </a:pPr>
            <a:endParaRPr lang="en-US" sz="2200" dirty="0">
              <a:solidFill>
                <a:prstClr val="black"/>
              </a:solidFill>
              <a:latin typeface="Arial" panose="020B0604020202020204" pitchFamily="34" charset="0"/>
              <a:cs typeface="Arial" panose="020B0604020202020204" pitchFamily="34" charset="0"/>
            </a:endParaRPr>
          </a:p>
          <a:p>
            <a:pPr marL="342900" indent="-342900">
              <a:buClr>
                <a:srgbClr val="1F497D"/>
              </a:buClr>
              <a:buFont typeface="Wingdings" panose="05000000000000000000" pitchFamily="2" charset="2"/>
              <a:buChar char="ü"/>
            </a:pPr>
            <a:r>
              <a:rPr lang="en-US" sz="2200" dirty="0" smtClean="0">
                <a:solidFill>
                  <a:prstClr val="black"/>
                </a:solidFill>
                <a:latin typeface="Arial" panose="020B0604020202020204" pitchFamily="34" charset="0"/>
                <a:cs typeface="Arial" panose="020B0604020202020204" pitchFamily="34" charset="0"/>
              </a:rPr>
              <a:t>Assessment </a:t>
            </a:r>
            <a:r>
              <a:rPr lang="en-US" sz="2200" dirty="0">
                <a:solidFill>
                  <a:prstClr val="black"/>
                </a:solidFill>
                <a:latin typeface="Arial" panose="020B0604020202020204" pitchFamily="34" charset="0"/>
                <a:cs typeface="Arial" panose="020B0604020202020204" pitchFamily="34" charset="0"/>
              </a:rPr>
              <a:t>of the CPI or HCPI systems in each and every </a:t>
            </a:r>
            <a:r>
              <a:rPr lang="en-US" sz="2200" dirty="0" smtClean="0">
                <a:solidFill>
                  <a:prstClr val="black"/>
                </a:solidFill>
                <a:latin typeface="Arial" panose="020B0604020202020204" pitchFamily="34" charset="0"/>
                <a:cs typeface="Arial" panose="020B0604020202020204" pitchFamily="34" charset="0"/>
              </a:rPr>
              <a:t>count</a:t>
            </a:r>
            <a:r>
              <a:rPr lang="en-US" sz="2200" dirty="0" smtClean="0">
                <a:latin typeface="Arial" panose="020B0604020202020204" pitchFamily="34" charset="0"/>
                <a:cs typeface="Arial" panose="020B0604020202020204" pitchFamily="34" charset="0"/>
              </a:rPr>
              <a:t>ry</a:t>
            </a:r>
          </a:p>
          <a:p>
            <a:pPr>
              <a:buClr>
                <a:srgbClr val="1F497D"/>
              </a:buClr>
            </a:pPr>
            <a:endParaRPr lang="fr-FR" sz="2200" dirty="0">
              <a:solidFill>
                <a:prstClr val="black"/>
              </a:solidFill>
              <a:latin typeface="Arial" panose="020B0604020202020204" pitchFamily="34" charset="0"/>
              <a:cs typeface="Arial" panose="020B0604020202020204" pitchFamily="34" charset="0"/>
            </a:endParaRPr>
          </a:p>
          <a:p>
            <a:pPr marL="342900" indent="-342900" algn="just">
              <a:buClr>
                <a:srgbClr val="1F497D"/>
              </a:buClr>
              <a:buFont typeface="Wingdings" panose="05000000000000000000" pitchFamily="2" charset="2"/>
              <a:buChar char="ü"/>
            </a:pPr>
            <a:r>
              <a:rPr lang="fr-FR" sz="2200" dirty="0" err="1">
                <a:solidFill>
                  <a:prstClr val="black"/>
                </a:solidFill>
                <a:latin typeface="Arial" panose="020B0604020202020204" pitchFamily="34" charset="0"/>
                <a:cs typeface="Arial" panose="020B0604020202020204" pitchFamily="34" charset="0"/>
              </a:rPr>
              <a:t>Establish</a:t>
            </a:r>
            <a:r>
              <a:rPr lang="fr-FR" sz="2200" dirty="0">
                <a:solidFill>
                  <a:prstClr val="black"/>
                </a:solidFill>
                <a:latin typeface="Arial" panose="020B0604020202020204" pitchFamily="34" charset="0"/>
                <a:cs typeface="Arial" panose="020B0604020202020204" pitchFamily="34" charset="0"/>
              </a:rPr>
              <a:t> a  </a:t>
            </a:r>
            <a:r>
              <a:rPr lang="fr-FR" sz="2200" dirty="0" err="1">
                <a:solidFill>
                  <a:prstClr val="black"/>
                </a:solidFill>
                <a:latin typeface="Arial" panose="020B0604020202020204" pitchFamily="34" charset="0"/>
                <a:cs typeface="Arial" panose="020B0604020202020204" pitchFamily="34" charset="0"/>
              </a:rPr>
              <a:t>regional</a:t>
            </a:r>
            <a:r>
              <a:rPr lang="fr-FR" sz="2200" dirty="0">
                <a:solidFill>
                  <a:prstClr val="black"/>
                </a:solidFill>
                <a:latin typeface="Arial" panose="020B0604020202020204" pitchFamily="34" charset="0"/>
                <a:cs typeface="Arial" panose="020B0604020202020204" pitchFamily="34" charset="0"/>
              </a:rPr>
              <a:t> </a:t>
            </a:r>
            <a:r>
              <a:rPr lang="fr-FR" sz="2200" dirty="0" err="1">
                <a:solidFill>
                  <a:prstClr val="black"/>
                </a:solidFill>
                <a:latin typeface="Arial" panose="020B0604020202020204" pitchFamily="34" charset="0"/>
                <a:cs typeface="Arial" panose="020B0604020202020204" pitchFamily="34" charset="0"/>
              </a:rPr>
              <a:t>technical</a:t>
            </a:r>
            <a:r>
              <a:rPr lang="fr-FR" sz="2200" dirty="0">
                <a:solidFill>
                  <a:prstClr val="black"/>
                </a:solidFill>
                <a:latin typeface="Arial" panose="020B0604020202020204" pitchFamily="34" charset="0"/>
                <a:cs typeface="Arial" panose="020B0604020202020204" pitchFamily="34" charset="0"/>
              </a:rPr>
              <a:t> </a:t>
            </a:r>
            <a:r>
              <a:rPr lang="fr-FR" sz="2200" dirty="0" err="1" smtClean="0">
                <a:solidFill>
                  <a:prstClr val="black"/>
                </a:solidFill>
                <a:latin typeface="Arial" panose="020B0604020202020204" pitchFamily="34" charset="0"/>
                <a:cs typeface="Arial" panose="020B0604020202020204" pitchFamily="34" charset="0"/>
              </a:rPr>
              <a:t>committee</a:t>
            </a:r>
            <a:endParaRPr lang="fr-FR" sz="2200" dirty="0" smtClean="0">
              <a:solidFill>
                <a:prstClr val="black"/>
              </a:solidFill>
              <a:latin typeface="Arial" panose="020B0604020202020204" pitchFamily="34" charset="0"/>
              <a:cs typeface="Arial" panose="020B0604020202020204" pitchFamily="34" charset="0"/>
            </a:endParaRPr>
          </a:p>
          <a:p>
            <a:pPr marL="342900" indent="-342900" algn="just">
              <a:buClr>
                <a:srgbClr val="1F497D"/>
              </a:buClr>
              <a:buFont typeface="Wingdings" panose="05000000000000000000" pitchFamily="2" charset="2"/>
              <a:buChar char="ü"/>
            </a:pPr>
            <a:endParaRPr lang="fr-FR" sz="2200" dirty="0" smtClean="0">
              <a:solidFill>
                <a:prstClr val="black"/>
              </a:solidFill>
              <a:latin typeface="Arial" panose="020B0604020202020204" pitchFamily="34" charset="0"/>
              <a:cs typeface="Arial" panose="020B0604020202020204" pitchFamily="34" charset="0"/>
            </a:endParaRPr>
          </a:p>
          <a:p>
            <a:pPr marL="342900" indent="-342900" algn="just">
              <a:buClr>
                <a:srgbClr val="1F497D"/>
              </a:buClr>
              <a:buFont typeface="Wingdings" panose="05000000000000000000" pitchFamily="2" charset="2"/>
              <a:buChar char="ü"/>
            </a:pPr>
            <a:r>
              <a:rPr lang="fr-FR" sz="2200" dirty="0">
                <a:solidFill>
                  <a:prstClr val="black"/>
                </a:solidFill>
                <a:latin typeface="Arial" panose="020B0604020202020204" pitchFamily="34" charset="0"/>
                <a:cs typeface="Arial" panose="020B0604020202020204" pitchFamily="34" charset="0"/>
              </a:rPr>
              <a:t>Select a group of 7 countries to pilot the </a:t>
            </a:r>
            <a:r>
              <a:rPr lang="fr-FR" sz="2200" dirty="0" err="1">
                <a:solidFill>
                  <a:prstClr val="black"/>
                </a:solidFill>
                <a:latin typeface="Arial" panose="020B0604020202020204" pitchFamily="34" charset="0"/>
                <a:cs typeface="Arial" panose="020B0604020202020204" pitchFamily="34" charset="0"/>
              </a:rPr>
              <a:t>integration</a:t>
            </a:r>
            <a:r>
              <a:rPr lang="fr-FR" sz="2200" dirty="0">
                <a:solidFill>
                  <a:prstClr val="black"/>
                </a:solidFill>
                <a:latin typeface="Arial" panose="020B0604020202020204" pitchFamily="34" charset="0"/>
                <a:cs typeface="Arial" panose="020B0604020202020204" pitchFamily="34" charset="0"/>
              </a:rPr>
              <a:t> of (H)CPI – </a:t>
            </a:r>
            <a:r>
              <a:rPr lang="fr-FR" sz="2200" dirty="0" smtClean="0">
                <a:solidFill>
                  <a:prstClr val="black"/>
                </a:solidFill>
                <a:latin typeface="Arial" panose="020B0604020202020204" pitchFamily="34" charset="0"/>
                <a:cs typeface="Arial" panose="020B0604020202020204" pitchFamily="34" charset="0"/>
              </a:rPr>
              <a:t>ICP </a:t>
            </a:r>
          </a:p>
          <a:p>
            <a:pPr marL="342900" indent="-342900" algn="just">
              <a:buClr>
                <a:srgbClr val="1F497D"/>
              </a:buClr>
              <a:buFont typeface="Wingdings" panose="05000000000000000000" pitchFamily="2" charset="2"/>
              <a:buChar char="ü"/>
            </a:pPr>
            <a:endParaRPr lang="fr-FR" sz="2200" dirty="0" smtClean="0">
              <a:solidFill>
                <a:prstClr val="black"/>
              </a:solidFill>
              <a:latin typeface="Arial" panose="020B0604020202020204" pitchFamily="34" charset="0"/>
              <a:cs typeface="Arial" panose="020B0604020202020204" pitchFamily="34" charset="0"/>
            </a:endParaRPr>
          </a:p>
          <a:p>
            <a:pPr marL="342900" indent="-342900" algn="just">
              <a:buClr>
                <a:srgbClr val="1F497D"/>
              </a:buClr>
              <a:buFont typeface="Wingdings" panose="05000000000000000000" pitchFamily="2" charset="2"/>
              <a:buChar char="ü"/>
            </a:pPr>
            <a:r>
              <a:rPr lang="fr-FR" sz="2200" dirty="0" err="1">
                <a:solidFill>
                  <a:prstClr val="black"/>
                </a:solidFill>
                <a:latin typeface="Arial" panose="020B0604020202020204" pitchFamily="34" charset="0"/>
                <a:cs typeface="Arial" panose="020B0604020202020204" pitchFamily="34" charset="0"/>
              </a:rPr>
              <a:t>Develop</a:t>
            </a:r>
            <a:r>
              <a:rPr lang="fr-FR" sz="2200" dirty="0">
                <a:solidFill>
                  <a:prstClr val="black"/>
                </a:solidFill>
                <a:latin typeface="Arial" panose="020B0604020202020204" pitchFamily="34" charset="0"/>
                <a:cs typeface="Arial" panose="020B0604020202020204" pitchFamily="34" charset="0"/>
              </a:rPr>
              <a:t> </a:t>
            </a:r>
            <a:r>
              <a:rPr lang="fr-FR" sz="2200" dirty="0" err="1">
                <a:solidFill>
                  <a:prstClr val="black"/>
                </a:solidFill>
                <a:latin typeface="Arial" panose="020B0604020202020204" pitchFamily="34" charset="0"/>
                <a:cs typeface="Arial" panose="020B0604020202020204" pitchFamily="34" charset="0"/>
              </a:rPr>
              <a:t>specific</a:t>
            </a:r>
            <a:r>
              <a:rPr lang="fr-FR" sz="2200" dirty="0">
                <a:solidFill>
                  <a:prstClr val="black"/>
                </a:solidFill>
                <a:latin typeface="Arial" panose="020B0604020202020204" pitchFamily="34" charset="0"/>
                <a:cs typeface="Arial" panose="020B0604020202020204" pitchFamily="34" charset="0"/>
              </a:rPr>
              <a:t> training modules for </a:t>
            </a:r>
            <a:r>
              <a:rPr lang="fr-FR" sz="2200" dirty="0" smtClean="0">
                <a:solidFill>
                  <a:prstClr val="black"/>
                </a:solidFill>
                <a:latin typeface="Arial" panose="020B0604020202020204" pitchFamily="34" charset="0"/>
                <a:cs typeface="Arial" panose="020B0604020202020204" pitchFamily="34" charset="0"/>
              </a:rPr>
              <a:t>STC </a:t>
            </a:r>
            <a:r>
              <a:rPr lang="fr-FR" sz="2200" dirty="0">
                <a:solidFill>
                  <a:prstClr val="black"/>
                </a:solidFill>
                <a:latin typeface="Arial" panose="020B0604020202020204" pitchFamily="34" charset="0"/>
                <a:cs typeface="Arial" panose="020B0604020202020204" pitchFamily="34" charset="0"/>
              </a:rPr>
              <a:t>as part of </a:t>
            </a:r>
            <a:r>
              <a:rPr lang="fr-FR" sz="2200" dirty="0" err="1">
                <a:solidFill>
                  <a:prstClr val="black"/>
                </a:solidFill>
                <a:latin typeface="Arial" panose="020B0604020202020204" pitchFamily="34" charset="0"/>
                <a:cs typeface="Arial" panose="020B0604020202020204" pitchFamily="34" charset="0"/>
              </a:rPr>
              <a:t>AfDB</a:t>
            </a:r>
            <a:r>
              <a:rPr lang="fr-FR" sz="2200" dirty="0">
                <a:solidFill>
                  <a:prstClr val="black"/>
                </a:solidFill>
                <a:latin typeface="Arial" panose="020B0604020202020204" pitchFamily="34" charset="0"/>
                <a:cs typeface="Arial" panose="020B0604020202020204" pitchFamily="34" charset="0"/>
              </a:rPr>
              <a:t> </a:t>
            </a:r>
            <a:r>
              <a:rPr lang="fr-FR" sz="2200" dirty="0" err="1">
                <a:solidFill>
                  <a:prstClr val="black"/>
                </a:solidFill>
                <a:latin typeface="Arial" panose="020B0604020202020204" pitchFamily="34" charset="0"/>
                <a:cs typeface="Arial" panose="020B0604020202020204" pitchFamily="34" charset="0"/>
              </a:rPr>
              <a:t>capacity</a:t>
            </a:r>
            <a:r>
              <a:rPr lang="fr-FR" sz="2200" dirty="0">
                <a:solidFill>
                  <a:prstClr val="black"/>
                </a:solidFill>
                <a:latin typeface="Arial" panose="020B0604020202020204" pitchFamily="34" charset="0"/>
                <a:cs typeface="Arial" panose="020B0604020202020204" pitchFamily="34" charset="0"/>
              </a:rPr>
              <a:t> building support to countries in the areas of  (H)CPI and ICP </a:t>
            </a:r>
            <a:endParaRPr lang="en-US" sz="2200" dirty="0">
              <a:solidFill>
                <a:prstClr val="black"/>
              </a:solidFill>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0" y="0"/>
            <a:ext cx="9143999" cy="762000"/>
          </a:xfrm>
          <a:solidFill>
            <a:srgbClr val="008E40"/>
          </a:solidFill>
        </p:spPr>
        <p:txBody>
          <a:bodyPr>
            <a:normAutofit/>
          </a:bodyPr>
          <a:lstStyle/>
          <a:p>
            <a:pPr algn="ctr"/>
            <a:r>
              <a:rPr lang="en-US" sz="2800" b="1" dirty="0" smtClean="0">
                <a:solidFill>
                  <a:schemeClr val="bg1"/>
                </a:solidFill>
                <a:latin typeface="Arial" panose="020B0604020202020204" pitchFamily="34" charset="0"/>
                <a:cs typeface="Arial" panose="020B0604020202020204" pitchFamily="34" charset="0"/>
              </a:rPr>
              <a:t>The Way Forward    2/2</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71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African Development Bank Group Logo"/>
          <p:cNvPicPr>
            <a:picLocks noChangeAspect="1" noChangeArrowheads="1"/>
          </p:cNvPicPr>
          <p:nvPr/>
        </p:nvPicPr>
        <p:blipFill>
          <a:blip r:embed="rId2"/>
          <a:srcRect/>
          <a:stretch>
            <a:fillRect/>
          </a:stretch>
        </p:blipFill>
        <p:spPr bwMode="auto">
          <a:xfrm>
            <a:off x="7543800" y="6165057"/>
            <a:ext cx="1494692" cy="360362"/>
          </a:xfrm>
          <a:prstGeom prst="rect">
            <a:avLst/>
          </a:prstGeom>
          <a:noFill/>
          <a:ln w="9525">
            <a:noFill/>
            <a:miter lim="800000"/>
            <a:headEnd/>
            <a:tailEnd/>
          </a:ln>
        </p:spPr>
      </p:pic>
      <p:pic>
        <p:nvPicPr>
          <p:cNvPr id="102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914400"/>
            <a:ext cx="842169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0" y="0"/>
            <a:ext cx="9144000" cy="685800"/>
          </a:xfrm>
          <a:solidFill>
            <a:srgbClr val="008E40"/>
          </a:solidFill>
        </p:spPr>
        <p:txBody>
          <a:bodyPr>
            <a:noAutofit/>
          </a:bodyPr>
          <a:lstStyle/>
          <a:p>
            <a:pPr algn="ctr">
              <a:defRPr/>
            </a:pPr>
            <a:r>
              <a:rPr lang="en-US" sz="2400" b="1" dirty="0" smtClean="0">
                <a:solidFill>
                  <a:schemeClr val="bg1"/>
                </a:solidFill>
                <a:latin typeface="Arial" panose="020B0604020202020204" pitchFamily="34" charset="0"/>
                <a:cs typeface="Arial" panose="020B0604020202020204" pitchFamily="34" charset="0"/>
              </a:rPr>
              <a:t>Introduction Size</a:t>
            </a:r>
            <a:r>
              <a:rPr lang="en-US" sz="2400" b="1" dirty="0" smtClean="0">
                <a:solidFill>
                  <a:schemeClr val="bg1"/>
                </a:solidFill>
              </a:rPr>
              <a:t> </a:t>
            </a:r>
            <a:r>
              <a:rPr lang="en-US" sz="2400" b="1" dirty="0" smtClean="0">
                <a:solidFill>
                  <a:schemeClr val="bg1"/>
                </a:solidFill>
                <a:latin typeface="Arial" panose="020B0604020202020204" pitchFamily="34" charset="0"/>
                <a:cs typeface="Arial" panose="020B0604020202020204" pitchFamily="34" charset="0"/>
              </a:rPr>
              <a:t>of African Economies unadjusted for currency &amp; price levels   2/4</a:t>
            </a:r>
            <a:endParaRPr lang="en-US" sz="2400" b="1" dirty="0">
              <a:solidFill>
                <a:schemeClr val="bg1"/>
              </a:solidFill>
              <a:latin typeface="Arial" panose="020B0604020202020204" pitchFamily="34" charset="0"/>
              <a:cs typeface="Arial" panose="020B0604020202020204" pitchFamily="34" charset="0"/>
            </a:endParaRPr>
          </a:p>
        </p:txBody>
      </p:sp>
      <p:grpSp>
        <p:nvGrpSpPr>
          <p:cNvPr id="8" name="Group 7"/>
          <p:cNvGrpSpPr/>
          <p:nvPr/>
        </p:nvGrpSpPr>
        <p:grpSpPr>
          <a:xfrm>
            <a:off x="1295400" y="2590800"/>
            <a:ext cx="914400" cy="957263"/>
            <a:chOff x="1352550" y="2471737"/>
            <a:chExt cx="914400" cy="957263"/>
          </a:xfrm>
        </p:grpSpPr>
        <p:sp>
          <p:nvSpPr>
            <p:cNvPr id="4" name="Oval 3"/>
            <p:cNvSpPr/>
            <p:nvPr/>
          </p:nvSpPr>
          <p:spPr>
            <a:xfrm>
              <a:off x="1524000" y="2895600"/>
              <a:ext cx="533400" cy="533400"/>
            </a:xfrm>
            <a:prstGeom prst="ellipse">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352550" y="2471737"/>
              <a:ext cx="914400" cy="461665"/>
            </a:xfrm>
            <a:prstGeom prst="rect">
              <a:avLst/>
            </a:prstGeom>
            <a:noFill/>
          </p:spPr>
          <p:txBody>
            <a:bodyPr wrap="square" rtlCol="0">
              <a:spAutoFit/>
            </a:bodyPr>
            <a:lstStyle/>
            <a:p>
              <a:pPr algn="ctr"/>
              <a:r>
                <a:rPr lang="en-US" sz="1200" dirty="0" smtClean="0">
                  <a:solidFill>
                    <a:srgbClr val="0099FF"/>
                  </a:solidFill>
                  <a:latin typeface="Arial" panose="020B0604020202020204" pitchFamily="34" charset="0"/>
                  <a:cs typeface="Arial" panose="020B0604020202020204" pitchFamily="34" charset="0"/>
                </a:rPr>
                <a:t>South Africa</a:t>
              </a:r>
              <a:endParaRPr lang="en-GB" sz="1200" dirty="0">
                <a:solidFill>
                  <a:srgbClr val="0099FF"/>
                </a:solidFill>
                <a:latin typeface="Arial" panose="020B0604020202020204" pitchFamily="34" charset="0"/>
                <a:cs typeface="Arial" panose="020B0604020202020204" pitchFamily="34" charset="0"/>
              </a:endParaRPr>
            </a:p>
          </p:txBody>
        </p:sp>
        <p:pic>
          <p:nvPicPr>
            <p:cNvPr id="1029" name="Picture 5" descr="W:\Other\Images\Infographics\Flags\flags\128\South-Afric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971800"/>
              <a:ext cx="381000"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295400" y="4114800"/>
            <a:ext cx="914400" cy="781050"/>
            <a:chOff x="1270000" y="4095750"/>
            <a:chExt cx="914400" cy="781050"/>
          </a:xfrm>
        </p:grpSpPr>
        <p:sp>
          <p:nvSpPr>
            <p:cNvPr id="13" name="Oval 12"/>
            <p:cNvSpPr/>
            <p:nvPr/>
          </p:nvSpPr>
          <p:spPr>
            <a:xfrm>
              <a:off x="1447800" y="4343400"/>
              <a:ext cx="533400" cy="533400"/>
            </a:xfrm>
            <a:prstGeom prst="ellipse">
              <a:avLst/>
            </a:prstGeom>
            <a:solidFill>
              <a:srgbClr val="9966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1270000" y="4095750"/>
              <a:ext cx="914400" cy="276999"/>
            </a:xfrm>
            <a:prstGeom prst="rect">
              <a:avLst/>
            </a:prstGeom>
            <a:noFill/>
          </p:spPr>
          <p:txBody>
            <a:bodyPr wrap="square" rtlCol="0">
              <a:spAutoFit/>
            </a:bodyPr>
            <a:lstStyle/>
            <a:p>
              <a:pPr algn="ctr"/>
              <a:r>
                <a:rPr lang="en-US" sz="1200" dirty="0" smtClean="0">
                  <a:solidFill>
                    <a:srgbClr val="9966FF"/>
                  </a:solidFill>
                  <a:latin typeface="Arial" panose="020B0604020202020204" pitchFamily="34" charset="0"/>
                  <a:cs typeface="Arial" panose="020B0604020202020204" pitchFamily="34" charset="0"/>
                </a:rPr>
                <a:t>Nigeria</a:t>
              </a:r>
              <a:endParaRPr lang="en-GB" sz="1200" dirty="0">
                <a:solidFill>
                  <a:srgbClr val="9966FF"/>
                </a:solidFill>
                <a:latin typeface="Arial" panose="020B0604020202020204" pitchFamily="34" charset="0"/>
                <a:cs typeface="Arial" panose="020B0604020202020204" pitchFamily="34" charset="0"/>
              </a:endParaRPr>
            </a:p>
          </p:txBody>
        </p:sp>
        <p:pic>
          <p:nvPicPr>
            <p:cNvPr id="1031" name="Picture 7" descr="W:\Other\Images\Infographics\Flags\flags\128\Nigeri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419600"/>
              <a:ext cx="393700" cy="393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295400" y="4419600"/>
            <a:ext cx="914400" cy="781051"/>
            <a:chOff x="2028825" y="4324349"/>
            <a:chExt cx="914400" cy="781051"/>
          </a:xfrm>
        </p:grpSpPr>
        <p:sp>
          <p:nvSpPr>
            <p:cNvPr id="15" name="Oval 14"/>
            <p:cNvSpPr/>
            <p:nvPr/>
          </p:nvSpPr>
          <p:spPr>
            <a:xfrm>
              <a:off x="2209800" y="4572000"/>
              <a:ext cx="533400" cy="533400"/>
            </a:xfrm>
            <a:prstGeom prst="ellipse">
              <a:avLst/>
            </a:prstGeom>
            <a:solidFill>
              <a:srgbClr val="33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2" name="Picture 8" descr="W:\Other\Images\Infographics\Flags\flags\128\Egyp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1713" y="4646613"/>
              <a:ext cx="407987" cy="40798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028825" y="4324349"/>
              <a:ext cx="914400" cy="276999"/>
            </a:xfrm>
            <a:prstGeom prst="rect">
              <a:avLst/>
            </a:prstGeom>
            <a:noFill/>
          </p:spPr>
          <p:txBody>
            <a:bodyPr wrap="square" rtlCol="0">
              <a:spAutoFit/>
            </a:bodyPr>
            <a:lstStyle/>
            <a:p>
              <a:pPr algn="ctr"/>
              <a:r>
                <a:rPr lang="en-US" sz="1200" dirty="0" smtClean="0">
                  <a:solidFill>
                    <a:srgbClr val="33CC33"/>
                  </a:solidFill>
                  <a:latin typeface="Arial" panose="020B0604020202020204" pitchFamily="34" charset="0"/>
                  <a:cs typeface="Arial" panose="020B0604020202020204" pitchFamily="34" charset="0"/>
                </a:rPr>
                <a:t>Egypt</a:t>
              </a:r>
              <a:endParaRPr lang="en-GB" sz="1200" dirty="0">
                <a:solidFill>
                  <a:srgbClr val="33CC33"/>
                </a:solidFill>
                <a:latin typeface="Arial" panose="020B0604020202020204" pitchFamily="34" charset="0"/>
                <a:cs typeface="Arial" panose="020B0604020202020204" pitchFamily="34" charset="0"/>
              </a:endParaRPr>
            </a:p>
          </p:txBody>
        </p:sp>
      </p:grpSp>
      <p:grpSp>
        <p:nvGrpSpPr>
          <p:cNvPr id="19" name="Group 18"/>
          <p:cNvGrpSpPr/>
          <p:nvPr/>
        </p:nvGrpSpPr>
        <p:grpSpPr>
          <a:xfrm>
            <a:off x="1295400" y="4343400"/>
            <a:ext cx="914400" cy="758191"/>
            <a:chOff x="2546985" y="4042409"/>
            <a:chExt cx="914400" cy="758191"/>
          </a:xfrm>
        </p:grpSpPr>
        <p:sp>
          <p:nvSpPr>
            <p:cNvPr id="14" name="Oval 13"/>
            <p:cNvSpPr/>
            <p:nvPr/>
          </p:nvSpPr>
          <p:spPr>
            <a:xfrm>
              <a:off x="2743200" y="4267200"/>
              <a:ext cx="533400" cy="533400"/>
            </a:xfrm>
            <a:prstGeom prst="ellipse">
              <a:avLst/>
            </a:prstGeom>
            <a:solidFill>
              <a:srgbClr val="FF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2546985" y="4042409"/>
              <a:ext cx="914400" cy="276999"/>
            </a:xfrm>
            <a:prstGeom prst="rect">
              <a:avLst/>
            </a:prstGeom>
            <a:noFill/>
          </p:spPr>
          <p:txBody>
            <a:bodyPr wrap="square" rtlCol="0">
              <a:spAutoFit/>
            </a:bodyPr>
            <a:lstStyle/>
            <a:p>
              <a:pPr algn="ctr"/>
              <a:r>
                <a:rPr lang="en-US" sz="1200" dirty="0" smtClean="0">
                  <a:solidFill>
                    <a:srgbClr val="FF5050"/>
                  </a:solidFill>
                  <a:latin typeface="Arial" panose="020B0604020202020204" pitchFamily="34" charset="0"/>
                  <a:cs typeface="Arial" panose="020B0604020202020204" pitchFamily="34" charset="0"/>
                </a:rPr>
                <a:t>Algeria</a:t>
              </a:r>
              <a:endParaRPr lang="en-GB" sz="1200" dirty="0">
                <a:solidFill>
                  <a:srgbClr val="FF5050"/>
                </a:solidFill>
                <a:latin typeface="Arial" panose="020B0604020202020204" pitchFamily="34" charset="0"/>
                <a:cs typeface="Arial" panose="020B0604020202020204" pitchFamily="34" charset="0"/>
              </a:endParaRPr>
            </a:p>
          </p:txBody>
        </p:sp>
        <p:pic>
          <p:nvPicPr>
            <p:cNvPr id="1033" name="Picture 9" descr="W:\Other\Images\Infographics\Flags\flags\128\Algeri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9400" y="4343400"/>
              <a:ext cx="381000"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1295400" y="5181600"/>
            <a:ext cx="914400" cy="762000"/>
            <a:chOff x="2286000" y="4953000"/>
            <a:chExt cx="914400" cy="762000"/>
          </a:xfrm>
        </p:grpSpPr>
        <p:sp>
          <p:nvSpPr>
            <p:cNvPr id="16" name="Oval 15"/>
            <p:cNvSpPr/>
            <p:nvPr/>
          </p:nvSpPr>
          <p:spPr>
            <a:xfrm>
              <a:off x="2438400" y="5181600"/>
              <a:ext cx="533400" cy="533400"/>
            </a:xfrm>
            <a:prstGeom prst="ellipse">
              <a:avLst/>
            </a:prstGeom>
            <a:solidFill>
              <a:srgbClr val="0066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2286000" y="4953000"/>
              <a:ext cx="914400" cy="276999"/>
            </a:xfrm>
            <a:prstGeom prst="rect">
              <a:avLst/>
            </a:prstGeom>
            <a:noFill/>
          </p:spPr>
          <p:txBody>
            <a:bodyPr wrap="square" rtlCol="0">
              <a:spAutoFit/>
            </a:bodyPr>
            <a:lstStyle/>
            <a:p>
              <a:pPr algn="ctr"/>
              <a:r>
                <a:rPr lang="en-US" sz="1200" dirty="0" smtClean="0">
                  <a:solidFill>
                    <a:srgbClr val="0066FF"/>
                  </a:solidFill>
                  <a:latin typeface="Arial" panose="020B0604020202020204" pitchFamily="34" charset="0"/>
                  <a:cs typeface="Arial" panose="020B0604020202020204" pitchFamily="34" charset="0"/>
                </a:rPr>
                <a:t>Angola</a:t>
              </a:r>
              <a:endParaRPr lang="en-GB" sz="1200" dirty="0">
                <a:solidFill>
                  <a:srgbClr val="0066FF"/>
                </a:solidFill>
                <a:latin typeface="Arial" panose="020B0604020202020204" pitchFamily="34" charset="0"/>
                <a:cs typeface="Arial" panose="020B0604020202020204" pitchFamily="34" charset="0"/>
              </a:endParaRPr>
            </a:p>
          </p:txBody>
        </p:sp>
        <p:pic>
          <p:nvPicPr>
            <p:cNvPr id="1034" name="Picture 10" descr="W:\Other\Images\Infographics\Flags\flags\128\Angol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1740" y="5257800"/>
              <a:ext cx="410845" cy="41084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295400" y="914400"/>
            <a:ext cx="7743092" cy="892552"/>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GDP in constant prices for top five countries</a:t>
            </a:r>
          </a:p>
          <a:p>
            <a:pPr algn="ctr"/>
            <a:r>
              <a:rPr lang="en-US" sz="1600" dirty="0" smtClean="0">
                <a:latin typeface="Arial" panose="020B0604020202020204" pitchFamily="34" charset="0"/>
                <a:cs typeface="Arial" panose="020B0604020202020204" pitchFamily="34" charset="0"/>
              </a:rPr>
              <a:t>2005-2011</a:t>
            </a:r>
          </a:p>
          <a:p>
            <a:pPr algn="ctr"/>
            <a:endParaRPr lang="en-GB" sz="2000" dirty="0">
              <a:latin typeface="Arial" panose="020B0604020202020204" pitchFamily="34" charset="0"/>
              <a:cs typeface="Arial" panose="020B0604020202020204" pitchFamily="34" charset="0"/>
            </a:endParaRPr>
          </a:p>
        </p:txBody>
      </p:sp>
      <p:sp>
        <p:nvSpPr>
          <p:cNvPr id="27" name="TextBox 26"/>
          <p:cNvSpPr txBox="1"/>
          <p:nvPr/>
        </p:nvSpPr>
        <p:spPr>
          <a:xfrm>
            <a:off x="4603750" y="1608931"/>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20</a:t>
            </a:r>
            <a:endParaRPr lang="en-GB" sz="4000" dirty="0">
              <a:latin typeface="Arial" panose="020B0604020202020204" pitchFamily="34" charset="0"/>
              <a:cs typeface="Arial" panose="020B0604020202020204" pitchFamily="34" charset="0"/>
            </a:endParaRPr>
          </a:p>
        </p:txBody>
      </p:sp>
      <p:sp>
        <p:nvSpPr>
          <p:cNvPr id="39" name="TextBox 38"/>
          <p:cNvSpPr txBox="1"/>
          <p:nvPr/>
        </p:nvSpPr>
        <p:spPr>
          <a:xfrm>
            <a:off x="5181600" y="160020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05</a:t>
            </a:r>
            <a:endParaRPr lang="en-GB" sz="4000" dirty="0">
              <a:latin typeface="Arial" panose="020B0604020202020204" pitchFamily="34" charset="0"/>
              <a:cs typeface="Arial" panose="020B0604020202020204" pitchFamily="34" charset="0"/>
            </a:endParaRPr>
          </a:p>
        </p:txBody>
      </p:sp>
      <p:sp>
        <p:nvSpPr>
          <p:cNvPr id="40" name="TextBox 39"/>
          <p:cNvSpPr txBox="1"/>
          <p:nvPr/>
        </p:nvSpPr>
        <p:spPr>
          <a:xfrm>
            <a:off x="5181600" y="160655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06</a:t>
            </a:r>
          </a:p>
        </p:txBody>
      </p:sp>
      <p:sp>
        <p:nvSpPr>
          <p:cNvPr id="41" name="TextBox 40"/>
          <p:cNvSpPr txBox="1"/>
          <p:nvPr/>
        </p:nvSpPr>
        <p:spPr>
          <a:xfrm>
            <a:off x="5175250" y="160655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07</a:t>
            </a:r>
          </a:p>
        </p:txBody>
      </p:sp>
      <p:sp>
        <p:nvSpPr>
          <p:cNvPr id="42" name="TextBox 41"/>
          <p:cNvSpPr txBox="1"/>
          <p:nvPr/>
        </p:nvSpPr>
        <p:spPr>
          <a:xfrm>
            <a:off x="5162550" y="160020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08</a:t>
            </a:r>
          </a:p>
        </p:txBody>
      </p:sp>
      <p:sp>
        <p:nvSpPr>
          <p:cNvPr id="43" name="TextBox 42"/>
          <p:cNvSpPr txBox="1"/>
          <p:nvPr/>
        </p:nvSpPr>
        <p:spPr>
          <a:xfrm>
            <a:off x="5181600" y="160020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09</a:t>
            </a:r>
          </a:p>
        </p:txBody>
      </p:sp>
      <p:sp>
        <p:nvSpPr>
          <p:cNvPr id="45" name="TextBox 44"/>
          <p:cNvSpPr txBox="1"/>
          <p:nvPr/>
        </p:nvSpPr>
        <p:spPr>
          <a:xfrm>
            <a:off x="5181600" y="160020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10</a:t>
            </a:r>
          </a:p>
        </p:txBody>
      </p:sp>
      <p:sp>
        <p:nvSpPr>
          <p:cNvPr id="46" name="TextBox 45"/>
          <p:cNvSpPr txBox="1"/>
          <p:nvPr/>
        </p:nvSpPr>
        <p:spPr>
          <a:xfrm>
            <a:off x="5181600" y="1600200"/>
            <a:ext cx="717248"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11</a:t>
            </a:r>
          </a:p>
        </p:txBody>
      </p:sp>
      <p:sp>
        <p:nvSpPr>
          <p:cNvPr id="28" name="TextBox 27"/>
          <p:cNvSpPr txBox="1"/>
          <p:nvPr/>
        </p:nvSpPr>
        <p:spPr>
          <a:xfrm rot="16200000">
            <a:off x="-304800" y="2981739"/>
            <a:ext cx="102143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Billions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49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66667E-6 5.92593E-6 L 0.03472 -0.00184 L 0.06944 -0.00925 L 0.12083 -0.01851 L 0.16388 -0.03518 L 0.20555 -0.05555 L 0.24722 -0.05925 L 0.28888 -0.04629 L 0.34722 -0.04073 L 0.38888 -0.03703 L 0.42638 -0.04073 L 0.46649 -0.0537 L 0.49704 -0.08333 L 0.54444 -0.14814 L 0.58749 -0.18888 L 0.6361 -0.21851 L 0.67638 -0.23333 L 0.69305 -0.24073 " pathEditMode="relative" ptsTypes="AAAAAAAAAAAAAAAAAA">
                                      <p:cBhvr>
                                        <p:cTn id="6" dur="12000" fill="hold"/>
                                        <p:tgtEl>
                                          <p:spTgt spid="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1.66667E-6 3.46945E-18 L 0.04479 -0.01527 L 0.10833 -0.03333 L 0.18542 -0.07083 L 0.25521 -0.10138 L 0.31771 -0.1375 L 0.35521 -0.14444 L 0.38125 -0.13472 L 0.43021 -0.09583 L 0.46562 -0.08333 L 0.48437 -0.08888 L 0.51458 -0.11666 L 0.56354 -0.15277 L 0.61146 -0.18333 L 0.67604 -0.19583 L 0.69271 -0.19722 " pathEditMode="relative" ptsTypes="AAAAAAAAAAAAAAAA">
                                      <p:cBhvr>
                                        <p:cTn id="8" dur="12000" fill="hold"/>
                                        <p:tgtEl>
                                          <p:spTgt spid="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5E-6 -2.59259E-6 L 0.05313 0.00278 L 0.14792 -0.01667 L 0.23542 -0.03889 L 0.27604 -0.0625 L 0.325 -0.08889 L 0.35104 -0.09861 L 0.38959 -0.08472 L 0.44167 -0.05278 L 0.46146 -0.04583 L 0.49375 -0.04861 L 0.55625 -0.07361 L 0.61771 -0.10278 L 0.66146 -0.125 L 0.69271 -0.1375 " pathEditMode="relative" ptsTypes="AAAAAAAAAAAAAAA">
                                      <p:cBhvr>
                                        <p:cTn id="10" dur="12000" fill="hold"/>
                                        <p:tgtEl>
                                          <p:spTgt spid="1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66667E-6 -5.55556E-6 L 0.06875 -0.01945 L 0.15729 -0.04167 L 0.24896 -0.06945 L 0.33542 -0.11389 L 0.42187 -0.14167 L 0.51979 -0.17501 L 0.62187 -0.20973 L 0.68021 -0.22084 L 0.69479 -0.22084 " pathEditMode="relative" ptsTypes="AAAAAAAAAA">
                                      <p:cBhvr>
                                        <p:cTn id="12" dur="12000" fill="hold"/>
                                        <p:tgtEl>
                                          <p:spTgt spid="17"/>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8.67362E-19 5.55556E-6 L 0.07291 -0.01249 L 0.20937 -0.03749 L 0.30521 -0.07499 L 0.35625 -0.09027 L 0.41458 -0.08472 L 0.48437 -0.07361 L 0.53541 -0.07777 L 0.60312 -0.09027 L 0.66354 -0.10694 L 0.70208 -0.11944 " pathEditMode="relative" ptsTypes="AAAAAAAAAAA">
                                      <p:cBhvr>
                                        <p:cTn id="14" dur="12000" fill="hold"/>
                                        <p:tgtEl>
                                          <p:spTgt spid="21"/>
                                        </p:tgtEl>
                                        <p:attrNameLst>
                                          <p:attrName>ppt_x</p:attrName>
                                          <p:attrName>ppt_y</p:attrName>
                                        </p:attrNameLst>
                                      </p:cBhvr>
                                    </p:animMotion>
                                  </p:childTnLst>
                                </p:cTn>
                              </p:par>
                              <p:par>
                                <p:cTn id="15" presetID="22" presetClass="entr" presetSubtype="8"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left)">
                                      <p:cBhvr>
                                        <p:cTn id="17" dur="12400"/>
                                        <p:tgtEl>
                                          <p:spTgt spid="10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xit" presetSubtype="0" fill="hold" grpId="0" nodeType="withEffect">
                                  <p:stCondLst>
                                    <p:cond delay="325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10" presetClass="entr" presetSubtype="0" fill="hold" grpId="0" nodeType="withEffect">
                                  <p:stCondLst>
                                    <p:cond delay="325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xit" presetSubtype="0" fill="hold" grpId="1" nodeType="withEffect">
                                  <p:stCondLst>
                                    <p:cond delay="475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par>
                                <p:cTn id="30" presetID="10" presetClass="entr" presetSubtype="0" fill="hold" grpId="0" nodeType="withEffect">
                                  <p:stCondLst>
                                    <p:cond delay="47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xit" presetSubtype="0" fill="hold" grpId="1" nodeType="withEffect">
                                  <p:stCondLst>
                                    <p:cond delay="575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10" presetClass="entr" presetSubtype="0" fill="hold" grpId="0" nodeType="withEffect">
                                  <p:stCondLst>
                                    <p:cond delay="575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xit" presetSubtype="0" fill="hold" grpId="1" nodeType="withEffect">
                                  <p:stCondLst>
                                    <p:cond delay="700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par>
                                <p:cTn id="42" presetID="10" presetClass="entr" presetSubtype="0" fill="hold" grpId="0" nodeType="withEffect">
                                  <p:stCondLst>
                                    <p:cond delay="70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xit" presetSubtype="0" fill="hold" grpId="1" nodeType="withEffect">
                                  <p:stCondLst>
                                    <p:cond delay="825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par>
                                <p:cTn id="48" presetID="10" presetClass="entr" presetSubtype="0" fill="hold" grpId="0" nodeType="withEffect">
                                  <p:stCondLst>
                                    <p:cond delay="825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xit" presetSubtype="0" fill="hold" grpId="1" nodeType="withEffect">
                                  <p:stCondLst>
                                    <p:cond delay="10500"/>
                                  </p:stCondLst>
                                  <p:childTnLst>
                                    <p:animEffect transition="out" filter="fade">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par>
                                <p:cTn id="54" presetID="10" presetClass="entr" presetSubtype="0" fill="hold" grpId="0" nodeType="withEffect">
                                  <p:stCondLst>
                                    <p:cond delay="105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0" grpId="1"/>
      <p:bldP spid="41" grpId="0"/>
      <p:bldP spid="41" grpId="1"/>
      <p:bldP spid="42" grpId="0"/>
      <p:bldP spid="42" grpId="1"/>
      <p:bldP spid="43" grpId="0"/>
      <p:bldP spid="43" grpId="1"/>
      <p:bldP spid="45" grpId="0"/>
      <p:bldP spid="45" grpId="1"/>
      <p:bldP spid="46"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a:noFill/>
        </p:spPr>
        <p:txBody>
          <a:bodyPr/>
          <a:lstStyle/>
          <a:p>
            <a:fld id="{2B1705EC-B507-4A29-9ABD-749D633E7AD5}" type="slidenum">
              <a:rPr lang="en-GB" smtClean="0"/>
              <a:pPr/>
              <a:t>40</a:t>
            </a:fld>
            <a:endParaRPr lang="en-GB" smtClean="0"/>
          </a:p>
        </p:txBody>
      </p:sp>
      <p:sp>
        <p:nvSpPr>
          <p:cNvPr id="1121282" name="Arc 2"/>
          <p:cNvSpPr>
            <a:spLocks/>
          </p:cNvSpPr>
          <p:nvPr/>
        </p:nvSpPr>
        <p:spPr bwMode="auto">
          <a:xfrm rot="10778895" flipV="1">
            <a:off x="1481504" y="1527175"/>
            <a:ext cx="5615354" cy="4178300"/>
          </a:xfrm>
          <a:custGeom>
            <a:avLst/>
            <a:gdLst>
              <a:gd name="T0" fmla="*/ 0 w 27192"/>
              <a:gd name="T1" fmla="*/ 2147483647 h 21600"/>
              <a:gd name="T2" fmla="*/ 2147483647 w 27192"/>
              <a:gd name="T3" fmla="*/ 2147483647 h 21600"/>
              <a:gd name="T4" fmla="*/ 2147483647 w 27192"/>
              <a:gd name="T5" fmla="*/ 2147483647 h 21600"/>
              <a:gd name="T6" fmla="*/ 0 60000 65536"/>
              <a:gd name="T7" fmla="*/ 0 60000 65536"/>
              <a:gd name="T8" fmla="*/ 0 60000 65536"/>
              <a:gd name="T9" fmla="*/ 0 w 27192"/>
              <a:gd name="T10" fmla="*/ 0 h 21600"/>
              <a:gd name="T11" fmla="*/ 27192 w 27192"/>
              <a:gd name="T12" fmla="*/ 21600 h 21600"/>
            </a:gdLst>
            <a:ahLst/>
            <a:cxnLst>
              <a:cxn ang="T6">
                <a:pos x="T0" y="T1"/>
              </a:cxn>
              <a:cxn ang="T7">
                <a:pos x="T2" y="T3"/>
              </a:cxn>
              <a:cxn ang="T8">
                <a:pos x="T4" y="T5"/>
              </a:cxn>
            </a:cxnLst>
            <a:rect l="T9" t="T10" r="T11" b="T12"/>
            <a:pathLst>
              <a:path w="27192" h="21600" fill="none" extrusionOk="0">
                <a:moveTo>
                  <a:pt x="0" y="738"/>
                </a:moveTo>
                <a:cubicBezTo>
                  <a:pt x="1825" y="248"/>
                  <a:pt x="3707" y="-1"/>
                  <a:pt x="5598" y="0"/>
                </a:cubicBezTo>
                <a:cubicBezTo>
                  <a:pt x="17326" y="0"/>
                  <a:pt x="26911" y="9359"/>
                  <a:pt x="27191" y="21084"/>
                </a:cubicBezTo>
              </a:path>
              <a:path w="27192" h="21600" stroke="0" extrusionOk="0">
                <a:moveTo>
                  <a:pt x="0" y="738"/>
                </a:moveTo>
                <a:cubicBezTo>
                  <a:pt x="1825" y="248"/>
                  <a:pt x="3707" y="-1"/>
                  <a:pt x="5598" y="0"/>
                </a:cubicBezTo>
                <a:cubicBezTo>
                  <a:pt x="17326" y="0"/>
                  <a:pt x="26911" y="9359"/>
                  <a:pt x="27191" y="21084"/>
                </a:cubicBezTo>
                <a:lnTo>
                  <a:pt x="5598" y="21600"/>
                </a:lnTo>
                <a:close/>
              </a:path>
            </a:pathLst>
          </a:custGeom>
          <a:solidFill>
            <a:srgbClr val="CCFFFF"/>
          </a:solidFill>
          <a:ln w="38100">
            <a:solidFill>
              <a:srgbClr val="0000FF"/>
            </a:solidFill>
            <a:round/>
            <a:headEnd/>
            <a:tailEnd/>
          </a:ln>
        </p:spPr>
        <p:txBody>
          <a:bodyPr wrap="none" anchor="ctr"/>
          <a:lstStyle/>
          <a:p>
            <a:pPr eaLnBrk="1" hangingPunct="1"/>
            <a:r>
              <a:rPr lang="fr-BE" sz="2400" dirty="0">
                <a:solidFill>
                  <a:schemeClr val="accent2"/>
                </a:solidFill>
              </a:rPr>
              <a:t> </a:t>
            </a:r>
          </a:p>
          <a:p>
            <a:pPr eaLnBrk="1" hangingPunct="1"/>
            <a:endParaRPr lang="fr-BE" sz="4000" dirty="0">
              <a:solidFill>
                <a:srgbClr val="FF0000"/>
              </a:solidFill>
            </a:endParaRPr>
          </a:p>
          <a:p>
            <a:pPr eaLnBrk="1" hangingPunct="1"/>
            <a:endParaRPr lang="fr-BE" sz="4000" dirty="0">
              <a:solidFill>
                <a:srgbClr val="FF0000"/>
              </a:solidFill>
            </a:endParaRPr>
          </a:p>
          <a:p>
            <a:pPr eaLnBrk="1" hangingPunct="1"/>
            <a:r>
              <a:rPr lang="fr-FR" sz="4800" dirty="0" smtClean="0">
                <a:solidFill>
                  <a:srgbClr val="FF0000"/>
                </a:solidFill>
                <a:latin typeface="Arial" panose="020B0604020202020204" pitchFamily="34" charset="0"/>
                <a:cs typeface="Arial" panose="020B0604020202020204" pitchFamily="34" charset="0"/>
              </a:rPr>
              <a:t>     </a:t>
            </a:r>
            <a:r>
              <a:rPr lang="fr-FR" sz="4800" dirty="0" err="1" smtClean="0">
                <a:solidFill>
                  <a:srgbClr val="00602B"/>
                </a:solidFill>
                <a:latin typeface="Arial" panose="020B0604020202020204" pitchFamily="34" charset="0"/>
                <a:cs typeface="Arial" panose="020B0604020202020204" pitchFamily="34" charset="0"/>
              </a:rPr>
              <a:t>Thank</a:t>
            </a:r>
            <a:r>
              <a:rPr lang="fr-FR" sz="4800" dirty="0" smtClean="0">
                <a:solidFill>
                  <a:srgbClr val="00602B"/>
                </a:solidFill>
                <a:latin typeface="Arial" panose="020B0604020202020204" pitchFamily="34" charset="0"/>
                <a:cs typeface="Arial" panose="020B0604020202020204" pitchFamily="34" charset="0"/>
              </a:rPr>
              <a:t> </a:t>
            </a:r>
            <a:r>
              <a:rPr lang="fr-FR" sz="4800" dirty="0">
                <a:solidFill>
                  <a:srgbClr val="00602B"/>
                </a:solidFill>
                <a:latin typeface="Arial" panose="020B0604020202020204" pitchFamily="34" charset="0"/>
                <a:cs typeface="Arial" panose="020B0604020202020204" pitchFamily="34" charset="0"/>
              </a:rPr>
              <a:t>You</a:t>
            </a:r>
            <a:endParaRPr lang="en-US" sz="4800" dirty="0">
              <a:solidFill>
                <a:srgbClr val="00602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4461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838200"/>
            <a:ext cx="8458200" cy="551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African Development Bank Group Logo"/>
          <p:cNvPicPr>
            <a:picLocks noChangeAspect="1" noChangeArrowheads="1"/>
          </p:cNvPicPr>
          <p:nvPr/>
        </p:nvPicPr>
        <p:blipFill>
          <a:blip r:embed="rId3"/>
          <a:srcRect/>
          <a:stretch>
            <a:fillRect/>
          </a:stretch>
        </p:blipFill>
        <p:spPr bwMode="auto">
          <a:xfrm>
            <a:off x="7543800" y="6165057"/>
            <a:ext cx="1494692" cy="360362"/>
          </a:xfrm>
          <a:prstGeom prst="rect">
            <a:avLst/>
          </a:prstGeom>
          <a:noFill/>
          <a:ln w="9525">
            <a:noFill/>
            <a:miter lim="800000"/>
            <a:headEnd/>
            <a:tailEnd/>
          </a:ln>
        </p:spPr>
      </p:pic>
      <p:sp>
        <p:nvSpPr>
          <p:cNvPr id="2" name="Titre 1"/>
          <p:cNvSpPr>
            <a:spLocks noGrp="1"/>
          </p:cNvSpPr>
          <p:nvPr>
            <p:ph type="title"/>
          </p:nvPr>
        </p:nvSpPr>
        <p:spPr>
          <a:xfrm>
            <a:off x="0" y="0"/>
            <a:ext cx="9144000" cy="685800"/>
          </a:xfrm>
          <a:solidFill>
            <a:srgbClr val="008E40"/>
          </a:solidFill>
        </p:spPr>
        <p:txBody>
          <a:bodyPr>
            <a:noAutofit/>
          </a:bodyPr>
          <a:lstStyle/>
          <a:p>
            <a:pPr algn="ctr">
              <a:defRPr/>
            </a:pPr>
            <a:r>
              <a:rPr lang="en-US" sz="2400" b="1" dirty="0" smtClean="0">
                <a:solidFill>
                  <a:schemeClr val="bg1"/>
                </a:solidFill>
                <a:latin typeface="Arial" panose="020B0604020202020204" pitchFamily="34" charset="0"/>
                <a:cs typeface="Arial" panose="020B0604020202020204" pitchFamily="34" charset="0"/>
              </a:rPr>
              <a:t>Introduction Size</a:t>
            </a:r>
            <a:r>
              <a:rPr lang="en-US" sz="2400" b="1" dirty="0" smtClean="0">
                <a:solidFill>
                  <a:schemeClr val="bg1"/>
                </a:solidFill>
              </a:rPr>
              <a:t> </a:t>
            </a:r>
            <a:r>
              <a:rPr lang="en-US" sz="2400" b="1" dirty="0" smtClean="0">
                <a:solidFill>
                  <a:schemeClr val="bg1"/>
                </a:solidFill>
                <a:latin typeface="Arial" panose="020B0604020202020204" pitchFamily="34" charset="0"/>
                <a:cs typeface="Arial" panose="020B0604020202020204" pitchFamily="34" charset="0"/>
              </a:rPr>
              <a:t>of African Economies unadjusted for currency and price levels  3/4</a:t>
            </a:r>
            <a:endParaRPr lang="en-US" sz="24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066800" y="685801"/>
            <a:ext cx="8077200" cy="892552"/>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GDP in constant prices for bottom five countries</a:t>
            </a:r>
          </a:p>
          <a:p>
            <a:pPr algn="ctr"/>
            <a:r>
              <a:rPr lang="en-US" sz="1600" dirty="0" smtClean="0">
                <a:latin typeface="Arial" panose="020B0604020202020204" pitchFamily="34" charset="0"/>
                <a:cs typeface="Arial" panose="020B0604020202020204" pitchFamily="34" charset="0"/>
              </a:rPr>
              <a:t>2005-2011</a:t>
            </a:r>
          </a:p>
          <a:p>
            <a:pPr algn="ctr"/>
            <a:endParaRPr lang="en-GB" sz="2000" dirty="0">
              <a:latin typeface="Arial" panose="020B0604020202020204" pitchFamily="34" charset="0"/>
              <a:cs typeface="Arial" panose="020B0604020202020204" pitchFamily="34" charset="0"/>
            </a:endParaRPr>
          </a:p>
        </p:txBody>
      </p:sp>
      <p:sp>
        <p:nvSpPr>
          <p:cNvPr id="27" name="TextBox 26"/>
          <p:cNvSpPr txBox="1"/>
          <p:nvPr/>
        </p:nvSpPr>
        <p:spPr>
          <a:xfrm>
            <a:off x="5060950" y="1151731"/>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20</a:t>
            </a:r>
            <a:endParaRPr lang="en-GB" sz="4000" dirty="0">
              <a:latin typeface="Arial" panose="020B0604020202020204" pitchFamily="34" charset="0"/>
              <a:cs typeface="Arial" panose="020B0604020202020204" pitchFamily="34" charset="0"/>
            </a:endParaRPr>
          </a:p>
        </p:txBody>
      </p:sp>
      <p:sp>
        <p:nvSpPr>
          <p:cNvPr id="39" name="TextBox 38"/>
          <p:cNvSpPr txBox="1"/>
          <p:nvPr/>
        </p:nvSpPr>
        <p:spPr>
          <a:xfrm>
            <a:off x="5638800" y="114300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05</a:t>
            </a:r>
            <a:endParaRPr lang="en-GB" sz="4000" dirty="0">
              <a:latin typeface="Arial" panose="020B0604020202020204" pitchFamily="34" charset="0"/>
              <a:cs typeface="Arial" panose="020B0604020202020204" pitchFamily="34" charset="0"/>
            </a:endParaRPr>
          </a:p>
        </p:txBody>
      </p:sp>
      <p:sp>
        <p:nvSpPr>
          <p:cNvPr id="40" name="TextBox 39"/>
          <p:cNvSpPr txBox="1"/>
          <p:nvPr/>
        </p:nvSpPr>
        <p:spPr>
          <a:xfrm>
            <a:off x="5638800" y="114935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06</a:t>
            </a:r>
          </a:p>
        </p:txBody>
      </p:sp>
      <p:sp>
        <p:nvSpPr>
          <p:cNvPr id="41" name="TextBox 40"/>
          <p:cNvSpPr txBox="1"/>
          <p:nvPr/>
        </p:nvSpPr>
        <p:spPr>
          <a:xfrm>
            <a:off x="5632450" y="114935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07</a:t>
            </a:r>
          </a:p>
        </p:txBody>
      </p:sp>
      <p:sp>
        <p:nvSpPr>
          <p:cNvPr id="42" name="TextBox 41"/>
          <p:cNvSpPr txBox="1"/>
          <p:nvPr/>
        </p:nvSpPr>
        <p:spPr>
          <a:xfrm>
            <a:off x="5619750" y="114300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08</a:t>
            </a:r>
          </a:p>
        </p:txBody>
      </p:sp>
      <p:sp>
        <p:nvSpPr>
          <p:cNvPr id="43" name="TextBox 42"/>
          <p:cNvSpPr txBox="1"/>
          <p:nvPr/>
        </p:nvSpPr>
        <p:spPr>
          <a:xfrm>
            <a:off x="5638800" y="114300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09</a:t>
            </a:r>
          </a:p>
        </p:txBody>
      </p:sp>
      <p:sp>
        <p:nvSpPr>
          <p:cNvPr id="45" name="TextBox 44"/>
          <p:cNvSpPr txBox="1"/>
          <p:nvPr/>
        </p:nvSpPr>
        <p:spPr>
          <a:xfrm>
            <a:off x="5638800" y="1143000"/>
            <a:ext cx="755335"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10</a:t>
            </a:r>
          </a:p>
        </p:txBody>
      </p:sp>
      <p:sp>
        <p:nvSpPr>
          <p:cNvPr id="46" name="TextBox 45"/>
          <p:cNvSpPr txBox="1"/>
          <p:nvPr/>
        </p:nvSpPr>
        <p:spPr>
          <a:xfrm>
            <a:off x="5638800" y="1143000"/>
            <a:ext cx="717248" cy="707886"/>
          </a:xfrm>
          <a:prstGeom prst="rect">
            <a:avLst/>
          </a:prstGeom>
          <a:noFill/>
        </p:spPr>
        <p:txBody>
          <a:bodyPr wrap="none" rtlCol="0">
            <a:spAutoFit/>
          </a:bodyPr>
          <a:lstStyle/>
          <a:p>
            <a:r>
              <a:rPr lang="en-US" sz="4000" dirty="0" smtClean="0">
                <a:latin typeface="Arial" panose="020B0604020202020204" pitchFamily="34" charset="0"/>
                <a:cs typeface="Arial" panose="020B0604020202020204" pitchFamily="34" charset="0"/>
              </a:rPr>
              <a:t>11</a:t>
            </a:r>
          </a:p>
        </p:txBody>
      </p:sp>
      <p:sp>
        <p:nvSpPr>
          <p:cNvPr id="28" name="TextBox 27"/>
          <p:cNvSpPr txBox="1"/>
          <p:nvPr/>
        </p:nvSpPr>
        <p:spPr>
          <a:xfrm rot="16200000">
            <a:off x="-304800" y="2981739"/>
            <a:ext cx="102143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Billions ($)</a:t>
            </a:r>
            <a:endParaRPr lang="en-GB" sz="1400" dirty="0">
              <a:latin typeface="Arial" panose="020B0604020202020204" pitchFamily="34" charset="0"/>
              <a:cs typeface="Arial" panose="020B0604020202020204" pitchFamily="34" charset="0"/>
            </a:endParaRPr>
          </a:p>
        </p:txBody>
      </p:sp>
      <p:grpSp>
        <p:nvGrpSpPr>
          <p:cNvPr id="3" name="Group 2"/>
          <p:cNvGrpSpPr/>
          <p:nvPr/>
        </p:nvGrpSpPr>
        <p:grpSpPr>
          <a:xfrm>
            <a:off x="928688" y="1728787"/>
            <a:ext cx="990600" cy="752476"/>
            <a:chOff x="928688" y="1728787"/>
            <a:chExt cx="990600" cy="752476"/>
          </a:xfrm>
        </p:grpSpPr>
        <p:grpSp>
          <p:nvGrpSpPr>
            <p:cNvPr id="8" name="Group 7"/>
            <p:cNvGrpSpPr/>
            <p:nvPr/>
          </p:nvGrpSpPr>
          <p:grpSpPr>
            <a:xfrm>
              <a:off x="928688" y="1728787"/>
              <a:ext cx="990600" cy="752476"/>
              <a:chOff x="1290638" y="2676524"/>
              <a:chExt cx="990600" cy="752476"/>
            </a:xfrm>
          </p:grpSpPr>
          <p:sp>
            <p:nvSpPr>
              <p:cNvPr id="4" name="Oval 3"/>
              <p:cNvSpPr/>
              <p:nvPr/>
            </p:nvSpPr>
            <p:spPr>
              <a:xfrm>
                <a:off x="1524000" y="2895600"/>
                <a:ext cx="533400" cy="533400"/>
              </a:xfrm>
              <a:prstGeom prst="ellipse">
                <a:avLst/>
              </a:pr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1290638" y="2676524"/>
                <a:ext cx="990600" cy="276999"/>
              </a:xfrm>
              <a:prstGeom prst="rect">
                <a:avLst/>
              </a:prstGeom>
              <a:noFill/>
            </p:spPr>
            <p:txBody>
              <a:bodyPr wrap="square" rtlCol="0">
                <a:spAutoFit/>
              </a:bodyPr>
              <a:lstStyle/>
              <a:p>
                <a:pPr algn="ctr"/>
                <a:r>
                  <a:rPr lang="en-US" sz="1200" dirty="0">
                    <a:solidFill>
                      <a:srgbClr val="0099FF"/>
                    </a:solidFill>
                    <a:latin typeface="Arial" panose="020B0604020202020204" pitchFamily="34" charset="0"/>
                    <a:cs typeface="Arial" panose="020B0604020202020204" pitchFamily="34" charset="0"/>
                  </a:rPr>
                  <a:t>Seychelles</a:t>
                </a:r>
                <a:endParaRPr lang="en-GB" sz="1200" dirty="0">
                  <a:solidFill>
                    <a:srgbClr val="0099FF"/>
                  </a:solidFill>
                  <a:latin typeface="Arial" panose="020B0604020202020204" pitchFamily="34" charset="0"/>
                  <a:cs typeface="Arial" panose="020B0604020202020204" pitchFamily="34" charset="0"/>
                </a:endParaRPr>
              </a:p>
            </p:txBody>
          </p:sp>
        </p:grpSp>
        <p:pic>
          <p:nvPicPr>
            <p:cNvPr id="2052" name="Picture 4" descr="W:\Other\Images\Infographics\Flags\flags\128\Seychell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963" y="2024064"/>
              <a:ext cx="419100" cy="419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1066800" y="3886200"/>
            <a:ext cx="914400" cy="758191"/>
            <a:chOff x="2667000" y="4495800"/>
            <a:chExt cx="914400" cy="758191"/>
          </a:xfrm>
        </p:grpSpPr>
        <p:grpSp>
          <p:nvGrpSpPr>
            <p:cNvPr id="19" name="Group 18"/>
            <p:cNvGrpSpPr/>
            <p:nvPr/>
          </p:nvGrpSpPr>
          <p:grpSpPr>
            <a:xfrm>
              <a:off x="2667000" y="4495800"/>
              <a:ext cx="914400" cy="758191"/>
              <a:chOff x="2546985" y="4042409"/>
              <a:chExt cx="914400" cy="758191"/>
            </a:xfrm>
          </p:grpSpPr>
          <p:sp>
            <p:nvSpPr>
              <p:cNvPr id="14" name="Oval 13"/>
              <p:cNvSpPr/>
              <p:nvPr/>
            </p:nvSpPr>
            <p:spPr>
              <a:xfrm>
                <a:off x="2743200" y="4267200"/>
                <a:ext cx="533400" cy="533400"/>
              </a:xfrm>
              <a:prstGeom prst="ellipse">
                <a:avLst/>
              </a:prstGeom>
              <a:solidFill>
                <a:srgbClr val="FF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2546985" y="4042409"/>
                <a:ext cx="914400" cy="276999"/>
              </a:xfrm>
              <a:prstGeom prst="rect">
                <a:avLst/>
              </a:prstGeom>
              <a:noFill/>
            </p:spPr>
            <p:txBody>
              <a:bodyPr wrap="square" rtlCol="0">
                <a:spAutoFit/>
              </a:bodyPr>
              <a:lstStyle/>
              <a:p>
                <a:pPr algn="ctr"/>
                <a:r>
                  <a:rPr lang="en-US" sz="1200" dirty="0">
                    <a:solidFill>
                      <a:srgbClr val="FF5050"/>
                    </a:solidFill>
                    <a:latin typeface="Arial" panose="020B0604020202020204" pitchFamily="34" charset="0"/>
                    <a:cs typeface="Arial" panose="020B0604020202020204" pitchFamily="34" charset="0"/>
                  </a:rPr>
                  <a:t>Comoros</a:t>
                </a:r>
                <a:endParaRPr lang="en-GB" sz="1200" dirty="0">
                  <a:solidFill>
                    <a:srgbClr val="FF5050"/>
                  </a:solidFill>
                  <a:latin typeface="Arial" panose="020B0604020202020204" pitchFamily="34" charset="0"/>
                  <a:cs typeface="Arial" panose="020B0604020202020204" pitchFamily="34" charset="0"/>
                </a:endParaRPr>
              </a:p>
            </p:txBody>
          </p:sp>
        </p:grpSp>
        <p:pic>
          <p:nvPicPr>
            <p:cNvPr id="2055" name="Picture 7" descr="W:\Other\Images\Infographics\Flags\flags\128\Comoro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8462" y="4800600"/>
              <a:ext cx="390525" cy="3905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990600" y="4800600"/>
            <a:ext cx="1143000" cy="938212"/>
            <a:chOff x="1143000" y="5005388"/>
            <a:chExt cx="1143000" cy="938212"/>
          </a:xfrm>
        </p:grpSpPr>
        <p:sp>
          <p:nvSpPr>
            <p:cNvPr id="16" name="Oval 15"/>
            <p:cNvSpPr/>
            <p:nvPr/>
          </p:nvSpPr>
          <p:spPr>
            <a:xfrm>
              <a:off x="1447800" y="5410200"/>
              <a:ext cx="533400" cy="533400"/>
            </a:xfrm>
            <a:prstGeom prst="ellipse">
              <a:avLst/>
            </a:prstGeom>
            <a:solidFill>
              <a:srgbClr val="0066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1143000" y="5005388"/>
              <a:ext cx="1143000" cy="461665"/>
            </a:xfrm>
            <a:prstGeom prst="rect">
              <a:avLst/>
            </a:prstGeom>
            <a:noFill/>
          </p:spPr>
          <p:txBody>
            <a:bodyPr wrap="square" rtlCol="0">
              <a:spAutoFit/>
            </a:bodyPr>
            <a:lstStyle/>
            <a:p>
              <a:pPr algn="ctr"/>
              <a:r>
                <a:rPr lang="en-US" sz="1200" dirty="0">
                  <a:solidFill>
                    <a:srgbClr val="0066FF"/>
                  </a:solidFill>
                  <a:latin typeface="Arial" panose="020B0604020202020204" pitchFamily="34" charset="0"/>
                  <a:cs typeface="Arial" panose="020B0604020202020204" pitchFamily="34" charset="0"/>
                </a:rPr>
                <a:t>Sao Tome </a:t>
              </a:r>
              <a:r>
                <a:rPr lang="en-US" sz="1200" dirty="0" smtClean="0">
                  <a:solidFill>
                    <a:srgbClr val="0066FF"/>
                  </a:solidFill>
                  <a:latin typeface="Arial" panose="020B0604020202020204" pitchFamily="34" charset="0"/>
                  <a:cs typeface="Arial" panose="020B0604020202020204" pitchFamily="34" charset="0"/>
                </a:rPr>
                <a:t>&amp; </a:t>
              </a:r>
              <a:r>
                <a:rPr lang="en-US" sz="1200" dirty="0">
                  <a:solidFill>
                    <a:srgbClr val="0066FF"/>
                  </a:solidFill>
                  <a:latin typeface="Arial" panose="020B0604020202020204" pitchFamily="34" charset="0"/>
                  <a:cs typeface="Arial" panose="020B0604020202020204" pitchFamily="34" charset="0"/>
                </a:rPr>
                <a:t>Principe</a:t>
              </a:r>
              <a:endParaRPr lang="en-GB" sz="1200" dirty="0">
                <a:solidFill>
                  <a:srgbClr val="0066FF"/>
                </a:solidFill>
                <a:latin typeface="Arial" panose="020B0604020202020204" pitchFamily="34" charset="0"/>
                <a:cs typeface="Arial" panose="020B0604020202020204" pitchFamily="34" charset="0"/>
              </a:endParaRPr>
            </a:p>
          </p:txBody>
        </p:sp>
        <p:pic>
          <p:nvPicPr>
            <p:cNvPr id="2056" name="Picture 8" descr="W:\Other\Images\Infographics\Flags\flags\128\Sao-Tome-&amp;-Princip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4475" y="5491163"/>
              <a:ext cx="419100" cy="419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066800" y="2819400"/>
            <a:ext cx="914400" cy="781051"/>
            <a:chOff x="1066800" y="2819400"/>
            <a:chExt cx="914400" cy="781051"/>
          </a:xfrm>
        </p:grpSpPr>
        <p:grpSp>
          <p:nvGrpSpPr>
            <p:cNvPr id="17" name="Group 16"/>
            <p:cNvGrpSpPr/>
            <p:nvPr/>
          </p:nvGrpSpPr>
          <p:grpSpPr>
            <a:xfrm>
              <a:off x="1066800" y="2819400"/>
              <a:ext cx="914400" cy="781051"/>
              <a:chOff x="2028825" y="4324349"/>
              <a:chExt cx="914400" cy="781051"/>
            </a:xfrm>
          </p:grpSpPr>
          <p:sp>
            <p:nvSpPr>
              <p:cNvPr id="15" name="Oval 14"/>
              <p:cNvSpPr/>
              <p:nvPr/>
            </p:nvSpPr>
            <p:spPr>
              <a:xfrm>
                <a:off x="2209800" y="4572000"/>
                <a:ext cx="533400" cy="533400"/>
              </a:xfrm>
              <a:prstGeom prst="ellipse">
                <a:avLst/>
              </a:prstGeom>
              <a:solidFill>
                <a:srgbClr val="33CC3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028825" y="4324349"/>
                <a:ext cx="914400" cy="276999"/>
              </a:xfrm>
              <a:prstGeom prst="rect">
                <a:avLst/>
              </a:prstGeom>
              <a:noFill/>
            </p:spPr>
            <p:txBody>
              <a:bodyPr wrap="square" rtlCol="0">
                <a:spAutoFit/>
              </a:bodyPr>
              <a:lstStyle/>
              <a:p>
                <a:pPr algn="ctr"/>
                <a:r>
                  <a:rPr lang="en-US" sz="1200" dirty="0" smtClean="0">
                    <a:solidFill>
                      <a:srgbClr val="33CC33"/>
                    </a:solidFill>
                    <a:latin typeface="Arial" panose="020B0604020202020204" pitchFamily="34" charset="0"/>
                    <a:cs typeface="Arial" panose="020B0604020202020204" pitchFamily="34" charset="0"/>
                  </a:rPr>
                  <a:t>Gambia</a:t>
                </a:r>
                <a:endParaRPr lang="en-GB" sz="1200" dirty="0">
                  <a:solidFill>
                    <a:srgbClr val="33CC33"/>
                  </a:solidFill>
                  <a:latin typeface="Arial" panose="020B0604020202020204" pitchFamily="34" charset="0"/>
                  <a:cs typeface="Arial" panose="020B0604020202020204" pitchFamily="34" charset="0"/>
                </a:endParaRPr>
              </a:p>
            </p:txBody>
          </p:sp>
        </p:grpSp>
        <p:pic>
          <p:nvPicPr>
            <p:cNvPr id="2053" name="Picture 5" descr="W:\Other\Images\Infographics\Flags\flags\128\Gambi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3124200"/>
              <a:ext cx="433388" cy="4333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914400" y="2971800"/>
            <a:ext cx="1219200" cy="781050"/>
            <a:chOff x="1066800" y="3733800"/>
            <a:chExt cx="1219200" cy="781050"/>
          </a:xfrm>
        </p:grpSpPr>
        <p:grpSp>
          <p:nvGrpSpPr>
            <p:cNvPr id="9" name="Group 8"/>
            <p:cNvGrpSpPr/>
            <p:nvPr/>
          </p:nvGrpSpPr>
          <p:grpSpPr>
            <a:xfrm>
              <a:off x="1066800" y="3733800"/>
              <a:ext cx="1219200" cy="781050"/>
              <a:chOff x="1117600" y="4095750"/>
              <a:chExt cx="1219200" cy="781050"/>
            </a:xfrm>
          </p:grpSpPr>
          <p:sp>
            <p:nvSpPr>
              <p:cNvPr id="13" name="Oval 12"/>
              <p:cNvSpPr/>
              <p:nvPr/>
            </p:nvSpPr>
            <p:spPr>
              <a:xfrm>
                <a:off x="1447800" y="4343400"/>
                <a:ext cx="533400" cy="533400"/>
              </a:xfrm>
              <a:prstGeom prst="ellipse">
                <a:avLst/>
              </a:prstGeom>
              <a:solidFill>
                <a:srgbClr val="9966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1117600" y="4095750"/>
                <a:ext cx="1219200" cy="276999"/>
              </a:xfrm>
              <a:prstGeom prst="rect">
                <a:avLst/>
              </a:prstGeom>
              <a:noFill/>
            </p:spPr>
            <p:txBody>
              <a:bodyPr wrap="square" rtlCol="0">
                <a:spAutoFit/>
              </a:bodyPr>
              <a:lstStyle/>
              <a:p>
                <a:pPr algn="ctr"/>
                <a:r>
                  <a:rPr lang="en-US" sz="1200" dirty="0">
                    <a:solidFill>
                      <a:srgbClr val="9966FF"/>
                    </a:solidFill>
                    <a:latin typeface="Arial" panose="020B0604020202020204" pitchFamily="34" charset="0"/>
                    <a:cs typeface="Arial" panose="020B0604020202020204" pitchFamily="34" charset="0"/>
                  </a:rPr>
                  <a:t>Guinea-Bissau</a:t>
                </a:r>
                <a:endParaRPr lang="en-GB" sz="1200" dirty="0">
                  <a:solidFill>
                    <a:srgbClr val="9966FF"/>
                  </a:solidFill>
                  <a:latin typeface="Arial" panose="020B0604020202020204" pitchFamily="34" charset="0"/>
                  <a:cs typeface="Arial" panose="020B0604020202020204" pitchFamily="34" charset="0"/>
                </a:endParaRPr>
              </a:p>
            </p:txBody>
          </p:sp>
        </p:grpSp>
        <p:pic>
          <p:nvPicPr>
            <p:cNvPr id="2054" name="Picture 6" descr="W:\Other\Images\Infographics\Flags\flags\128\Guinea-Bissau.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2562" y="4071936"/>
              <a:ext cx="404813" cy="4048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959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left)">
                                      <p:cBhvr>
                                        <p:cTn id="7" dur="12600"/>
                                        <p:tgtEl>
                                          <p:spTgt spid="2051"/>
                                        </p:tgtEl>
                                      </p:cBhvr>
                                    </p:animEffect>
                                  </p:childTnLst>
                                </p:cTn>
                              </p:par>
                              <p:par>
                                <p:cTn id="8" presetID="0" presetClass="path" presetSubtype="0" accel="50000" decel="50000" fill="hold" nodeType="withEffect">
                                  <p:stCondLst>
                                    <p:cond delay="0"/>
                                  </p:stCondLst>
                                  <p:childTnLst>
                                    <p:animMotion origin="layout" path="M 4.16667E-6 2.22222E-6 L 0.04375 -0.025 L 0.10104 -0.05139 L 0.15208 -0.07222 L 0.19062 -0.07639 L 0.2677 -0.075 L 0.3302 -0.06528 L 0.38958 -0.03889 L 0.44687 0.01389 L 0.48645 0.03889 L 0.5125 0.03889 L 0.56145 0.00417 L 0.60729 -0.03333 L 0.67708 -0.075 L 0.73333 -0.10416 " pathEditMode="relative" ptsTypes="AAAAAAAAAAAAAAA">
                                      <p:cBhvr>
                                        <p:cTn id="9" dur="12000" fill="hold"/>
                                        <p:tgtEl>
                                          <p:spTgt spid="3"/>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1.66667E-6 -8.88889E-6 L 0.03958 0.00833 L 0.07812 0.00416 L 0.13542 -0.00834 L 0.20729 -0.06528 L 0.33229 -0.17362 L 0.37292 -0.19445 L 0.40729 -0.18889 L 0.44583 -0.16806 L 0.4875 -0.15973 L 0.54479 -0.17223 L 0.59583 -0.19028 L 0.62396 -0.19445 L 0.67187 -0.18751 L 0.72917 -0.17501 " pathEditMode="relative" ptsTypes="AAAAAAAAAAAAAAA">
                                      <p:cBhvr>
                                        <p:cTn id="11" dur="12000" fill="hold"/>
                                        <p:tgtEl>
                                          <p:spTgt spid="6"/>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1.66667E-6 -6.66667E-6 L 0.05312 0.00833 L 0.09896 0.00694 L 0.13646 0.00138 L 0.21042 -0.03473 L 0.3125 -0.12223 L 0.35625 -0.16112 L 0.39167 -0.16251 L 0.45833 -0.14445 L 0.52083 -0.13751 L 0.57708 -0.14584 L 0.63229 -0.17084 L 0.69687 -0.21806 L 0.72812 -0.24306 " pathEditMode="relative" ptsTypes="AAAAAAAAAAAAAA">
                                      <p:cBhvr>
                                        <p:cTn id="13" dur="12000" fill="hold"/>
                                        <p:tgtEl>
                                          <p:spTgt spid="10"/>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1.66667E-6 -3.7037E-7 L 0.11146 -0.01805 L 0.21458 -0.03889 L 0.29375 -0.05972 L 0.34375 -0.08055 L 0.40399 -0.0875 L 0.55208 -0.08472 L 0.58437 -0.08472 L 0.62396 -0.09583 L 0.68646 -0.11944 L 0.725 -0.13333 " pathEditMode="relative" ptsTypes="AAAAAAAAAAA">
                                      <p:cBhvr>
                                        <p:cTn id="15" dur="12000" fill="hold"/>
                                        <p:tgtEl>
                                          <p:spTgt spid="11"/>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3.33333E-6 3.7037E-7 L 0.05834 -0.00139 L 0.14375 -0.00834 L 0.22396 -0.01111 L 0.2875 -0.02084 L 0.34688 -0.03334 L 0.41042 -0.04167 L 0.5073 -0.04167 L 0.57396 -0.04167 L 0.63334 -0.05139 L 0.69063 -0.07223 L 0.71875 -0.07639 " pathEditMode="relative" ptsTypes="AAAAAAAAAAAA">
                                      <p:cBhvr>
                                        <p:cTn id="17" dur="12000" fill="hold"/>
                                        <p:tgtEl>
                                          <p:spTgt spid="12"/>
                                        </p:tgtEl>
                                        <p:attrNameLst>
                                          <p:attrName>ppt_x</p:attrName>
                                          <p:attrName>ppt_y</p:attrName>
                                        </p:attrNameLst>
                                      </p:cBhvr>
                                    </p:animMotion>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xit" presetSubtype="0" fill="hold" grpId="0" nodeType="withEffect">
                                  <p:stCondLst>
                                    <p:cond delay="3250"/>
                                  </p:stCondLst>
                                  <p:childTnLst>
                                    <p:animEffect transition="out" filter="fade">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10" presetClass="entr" presetSubtype="0" fill="hold" grpId="0" nodeType="withEffect">
                                  <p:stCondLst>
                                    <p:cond delay="325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xit" presetSubtype="0" fill="hold" grpId="1" nodeType="withEffect">
                                  <p:stCondLst>
                                    <p:cond delay="475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par>
                                <p:cTn id="30" presetID="10" presetClass="entr" presetSubtype="0" fill="hold" grpId="0" nodeType="withEffect">
                                  <p:stCondLst>
                                    <p:cond delay="47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par>
                                <p:cTn id="33" presetID="10" presetClass="exit" presetSubtype="0" fill="hold" grpId="1" nodeType="withEffect">
                                  <p:stCondLst>
                                    <p:cond delay="575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10" presetClass="entr" presetSubtype="0" fill="hold" grpId="0" nodeType="withEffect">
                                  <p:stCondLst>
                                    <p:cond delay="575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par>
                                <p:cTn id="39" presetID="10" presetClass="exit" presetSubtype="0" fill="hold" grpId="1" nodeType="withEffect">
                                  <p:stCondLst>
                                    <p:cond delay="700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par>
                                <p:cTn id="42" presetID="10" presetClass="entr" presetSubtype="0" fill="hold" grpId="0" nodeType="withEffect">
                                  <p:stCondLst>
                                    <p:cond delay="700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xit" presetSubtype="0" fill="hold" grpId="1" nodeType="withEffect">
                                  <p:stCondLst>
                                    <p:cond delay="825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par>
                                <p:cTn id="48" presetID="10" presetClass="entr" presetSubtype="0" fill="hold" grpId="0" nodeType="withEffect">
                                  <p:stCondLst>
                                    <p:cond delay="825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xit" presetSubtype="0" fill="hold" grpId="1" nodeType="withEffect">
                                  <p:stCondLst>
                                    <p:cond delay="10500"/>
                                  </p:stCondLst>
                                  <p:childTnLst>
                                    <p:animEffect transition="out" filter="fade">
                                      <p:cBhvr>
                                        <p:cTn id="52" dur="500"/>
                                        <p:tgtEl>
                                          <p:spTgt spid="45"/>
                                        </p:tgtEl>
                                      </p:cBhvr>
                                    </p:animEffect>
                                    <p:set>
                                      <p:cBhvr>
                                        <p:cTn id="53" dur="1" fill="hold">
                                          <p:stCondLst>
                                            <p:cond delay="499"/>
                                          </p:stCondLst>
                                        </p:cTn>
                                        <p:tgtEl>
                                          <p:spTgt spid="45"/>
                                        </p:tgtEl>
                                        <p:attrNameLst>
                                          <p:attrName>style.visibility</p:attrName>
                                        </p:attrNameLst>
                                      </p:cBhvr>
                                      <p:to>
                                        <p:strVal val="hidden"/>
                                      </p:to>
                                    </p:set>
                                  </p:childTnLst>
                                </p:cTn>
                              </p:par>
                              <p:par>
                                <p:cTn id="54" presetID="10" presetClass="entr" presetSubtype="0" fill="hold" grpId="0" nodeType="withEffect">
                                  <p:stCondLst>
                                    <p:cond delay="105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0" grpId="1"/>
      <p:bldP spid="41" grpId="0"/>
      <p:bldP spid="41" grpId="1"/>
      <p:bldP spid="42" grpId="0"/>
      <p:bldP spid="42" grpId="1"/>
      <p:bldP spid="43" grpId="0"/>
      <p:bldP spid="43" grpId="1"/>
      <p:bldP spid="45" grpId="0"/>
      <p:bldP spid="45" grpId="1"/>
      <p:bldP spid="4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008E40"/>
          </a:solidFill>
        </p:spPr>
        <p:txBody>
          <a:bodyPr>
            <a:normAutofit/>
          </a:bodyPr>
          <a:lstStyle/>
          <a:p>
            <a:pPr algn="ctr"/>
            <a:r>
              <a:rPr lang="fr-FR" sz="3200" b="1" dirty="0" smtClean="0">
                <a:solidFill>
                  <a:schemeClr val="bg1"/>
                </a:solidFill>
                <a:latin typeface="Arial" panose="020B0604020202020204" pitchFamily="34" charset="0"/>
                <a:cs typeface="Arial" panose="020B0604020202020204" pitchFamily="34" charset="0"/>
              </a:rPr>
              <a:t>Introduction 4/4</a:t>
            </a:r>
            <a:endParaRPr lang="fr-FR" b="1"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6B00B7DD-645C-46DE-9D3D-688760BAC201}" type="slidenum">
              <a:rPr lang="en-US" smtClean="0">
                <a:solidFill>
                  <a:srgbClr val="04617B"/>
                </a:solidFill>
              </a:rPr>
              <a:pPr>
                <a:defRPr/>
              </a:pPr>
              <a:t>6</a:t>
            </a:fld>
            <a:endParaRPr lang="en-US">
              <a:solidFill>
                <a:srgbClr val="04617B"/>
              </a:solidFill>
            </a:endParaRPr>
          </a:p>
        </p:txBody>
      </p:sp>
      <p:sp>
        <p:nvSpPr>
          <p:cNvPr id="4" name="Rectangle 3"/>
          <p:cNvSpPr/>
          <p:nvPr/>
        </p:nvSpPr>
        <p:spPr>
          <a:xfrm>
            <a:off x="0" y="533400"/>
            <a:ext cx="9144000" cy="6186309"/>
          </a:xfrm>
          <a:prstGeom prst="rect">
            <a:avLst/>
          </a:prstGeom>
        </p:spPr>
        <p:txBody>
          <a:bodyPr wrap="square">
            <a:spAutoFit/>
          </a:bodyPr>
          <a:lstStyle/>
          <a:p>
            <a:pPr marL="0" lvl="1"/>
            <a:endParaRPr lang="en-US" b="1" dirty="0">
              <a:latin typeface="Arial" panose="020B0604020202020204" pitchFamily="34" charset="0"/>
              <a:cs typeface="Arial" panose="020B0604020202020204" pitchFamily="34" charset="0"/>
            </a:endParaRPr>
          </a:p>
          <a:p>
            <a:pPr marL="0" lvl="1"/>
            <a:r>
              <a:rPr lang="en-US" b="1" dirty="0" smtClean="0">
                <a:latin typeface="Arial" panose="020B0604020202020204" pitchFamily="34" charset="0"/>
                <a:cs typeface="Arial" panose="020B0604020202020204" pitchFamily="34" charset="0"/>
              </a:rPr>
              <a:t>Why </a:t>
            </a:r>
            <a:r>
              <a:rPr lang="en-US" b="1" dirty="0">
                <a:latin typeface="Arial" panose="020B0604020202020204" pitchFamily="34" charset="0"/>
                <a:cs typeface="Arial" panose="020B0604020202020204" pitchFamily="34" charset="0"/>
              </a:rPr>
              <a:t>ICP?</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To produce internationally comparable price levels, economic aggregates in real terms and Purchasing Power Parity estimates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Simply </a:t>
            </a:r>
            <a:r>
              <a:rPr lang="en-US" dirty="0">
                <a:latin typeface="Arial" panose="020B0604020202020204" pitchFamily="34" charset="0"/>
                <a:cs typeface="Arial" panose="020B0604020202020204" pitchFamily="34" charset="0"/>
              </a:rPr>
              <a:t>put - to compare the GDPs of different countries with a view to </a:t>
            </a:r>
            <a:r>
              <a:rPr lang="en-US" b="1" dirty="0">
                <a:latin typeface="Arial" panose="020B0604020202020204" pitchFamily="34" charset="0"/>
                <a:cs typeface="Arial" panose="020B0604020202020204" pitchFamily="34" charset="0"/>
              </a:rPr>
              <a:t>determining their relative size, productivity and material well-being. </a:t>
            </a:r>
          </a:p>
          <a:p>
            <a:pPr marL="0" lvl="1" algn="just"/>
            <a:endParaRPr lang="en-US" b="1" dirty="0" smtClean="0">
              <a:latin typeface="Arial" panose="020B0604020202020204" pitchFamily="34" charset="0"/>
              <a:cs typeface="Arial" panose="020B0604020202020204" pitchFamily="34" charset="0"/>
            </a:endParaRPr>
          </a:p>
          <a:p>
            <a:pPr marL="0" lvl="1" algn="just"/>
            <a:r>
              <a:rPr lang="en-US" b="1" dirty="0" smtClean="0">
                <a:latin typeface="Arial" panose="020B0604020202020204" pitchFamily="34" charset="0"/>
                <a:cs typeface="Arial" panose="020B0604020202020204" pitchFamily="34" charset="0"/>
              </a:rPr>
              <a:t>What </a:t>
            </a:r>
            <a:r>
              <a:rPr lang="en-US" b="1" dirty="0">
                <a:latin typeface="Arial" panose="020B0604020202020204" pitchFamily="34" charset="0"/>
                <a:cs typeface="Arial" panose="020B0604020202020204" pitchFamily="34" charset="0"/>
              </a:rPr>
              <a:t>is a PPP? </a:t>
            </a:r>
            <a:endParaRPr lang="fr-FR"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PPP allows </a:t>
            </a:r>
            <a:r>
              <a:rPr lang="en-US" dirty="0">
                <a:latin typeface="Arial" panose="020B0604020202020204" pitchFamily="34" charset="0"/>
                <a:cs typeface="Arial" panose="020B0604020202020204" pitchFamily="34" charset="0"/>
              </a:rPr>
              <a:t>one to estimate what the exchange rate between two currencies would have to be in order for the exchange to be on par with the purchasing power of the two countries' currencies. </a:t>
            </a:r>
            <a:endParaRPr lang="en-US"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GB" dirty="0" smtClean="0">
                <a:latin typeface="Arial" panose="020B0604020202020204" pitchFamily="34" charset="0"/>
                <a:cs typeface="Arial" panose="020B0604020202020204" pitchFamily="34" charset="0"/>
              </a:rPr>
              <a:t>As </a:t>
            </a:r>
            <a:r>
              <a:rPr lang="en-GB" dirty="0">
                <a:latin typeface="Arial" panose="020B0604020202020204" pitchFamily="34" charset="0"/>
                <a:cs typeface="Arial" panose="020B0604020202020204" pitchFamily="34" charset="0"/>
              </a:rPr>
              <a:t>an example between two countries  - </a:t>
            </a:r>
            <a:r>
              <a:rPr lang="en-GB" b="1" dirty="0">
                <a:latin typeface="Arial" panose="020B0604020202020204" pitchFamily="34" charset="0"/>
                <a:cs typeface="Arial" panose="020B0604020202020204" pitchFamily="34" charset="0"/>
              </a:rPr>
              <a:t>is an exchange rate at which the currency of one country needs to be converted into that of the second country in order to purchase the same volume of goods and services in both countries</a:t>
            </a:r>
          </a:p>
          <a:p>
            <a:pPr algn="just"/>
            <a:endParaRPr lang="en-GB"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Formally, PPPs  are expenditure-weighted averages of relative prices of a vast number of goods and services on which people spend their incomes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7" name="Picture 7" descr="African Development Bank Group Logo"/>
          <p:cNvPicPr>
            <a:picLocks noChangeAspect="1" noChangeArrowheads="1"/>
          </p:cNvPicPr>
          <p:nvPr/>
        </p:nvPicPr>
        <p:blipFill>
          <a:blip r:embed="rId2"/>
          <a:srcRect/>
          <a:stretch>
            <a:fillRect/>
          </a:stretch>
        </p:blipFill>
        <p:spPr bwMode="auto">
          <a:xfrm>
            <a:off x="7543800" y="6324600"/>
            <a:ext cx="16002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0" y="0"/>
            <a:ext cx="9176359" cy="685800"/>
          </a:xfrm>
          <a:solidFill>
            <a:srgbClr val="008E40"/>
          </a:solidFill>
        </p:spPr>
        <p:txBody>
          <a:bodyPr>
            <a:normAutofit fontScale="90000"/>
          </a:bodyPr>
          <a:lstStyle/>
          <a:p>
            <a:pPr algn="l"/>
            <a:r>
              <a:rPr lang="en-US" sz="3100" b="1" dirty="0" smtClean="0">
                <a:solidFill>
                  <a:schemeClr val="bg1"/>
                </a:solidFill>
                <a:latin typeface="Arial" panose="020B0604020202020204" pitchFamily="34" charset="0"/>
                <a:cs typeface="Arial" panose="020B0604020202020204" pitchFamily="34" charset="0"/>
              </a:rPr>
              <a:t>Overview of the ICP 2011 </a:t>
            </a:r>
            <a:r>
              <a:rPr lang="en-US" sz="2200" b="1" dirty="0" smtClean="0">
                <a:solidFill>
                  <a:schemeClr val="bg1"/>
                </a:solidFill>
                <a:latin typeface="Arial" panose="020B0604020202020204" pitchFamily="34" charset="0"/>
                <a:cs typeface="Arial" panose="020B0604020202020204" pitchFamily="34" charset="0"/>
              </a:rPr>
              <a:t>Number of participating countries  1/3</a:t>
            </a:r>
            <a:endParaRPr lang="en-ZA" sz="2200" b="1"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3DE3089-B448-497D-ACAC-FD6B3E7AA26F}" type="slidenum">
              <a:rPr lang="en-US" smtClean="0">
                <a:solidFill>
                  <a:srgbClr val="04617B"/>
                </a:solidFill>
              </a:rPr>
              <a:pPr>
                <a:defRPr/>
              </a:pPr>
              <a:t>7</a:t>
            </a:fld>
            <a:endParaRPr lang="en-US">
              <a:solidFill>
                <a:srgbClr val="04617B"/>
              </a:solidFill>
            </a:endParaRPr>
          </a:p>
        </p:txBody>
      </p:sp>
      <p:graphicFrame>
        <p:nvGraphicFramePr>
          <p:cNvPr id="5" name="Chart 4"/>
          <p:cNvGraphicFramePr/>
          <p:nvPr>
            <p:extLst>
              <p:ext uri="{D42A27DB-BD31-4B8C-83A1-F6EECF244321}">
                <p14:modId xmlns:p14="http://schemas.microsoft.com/office/powerpoint/2010/main" val="465359657"/>
              </p:ext>
            </p:extLst>
          </p:nvPr>
        </p:nvGraphicFramePr>
        <p:xfrm>
          <a:off x="-13252" y="762000"/>
          <a:ext cx="9525000" cy="5562600"/>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2743200" y="1371600"/>
            <a:ext cx="3886200" cy="2895600"/>
            <a:chOff x="2971800" y="2209800"/>
            <a:chExt cx="3886200" cy="2895600"/>
          </a:xfrm>
        </p:grpSpPr>
        <p:sp>
          <p:nvSpPr>
            <p:cNvPr id="7" name="TextBox 6"/>
            <p:cNvSpPr txBox="1"/>
            <p:nvPr/>
          </p:nvSpPr>
          <p:spPr>
            <a:xfrm>
              <a:off x="2971800" y="3505200"/>
              <a:ext cx="2362200" cy="738664"/>
            </a:xfrm>
            <a:prstGeom prst="rect">
              <a:avLst/>
            </a:prstGeom>
            <a:noFill/>
            <a:ln>
              <a:noFill/>
            </a:ln>
          </p:spPr>
          <p:txBody>
            <a:bodyPr wrap="square" rtlCol="0">
              <a:spAutoFit/>
            </a:bodyPr>
            <a:lstStyle/>
            <a:p>
              <a:r>
                <a:rPr lang="en-US" sz="1400" dirty="0" smtClean="0">
                  <a:latin typeface="Arial" panose="020B0604020202020204" pitchFamily="34" charset="0"/>
                  <a:cs typeface="Arial" panose="020B0604020202020204" pitchFamily="34" charset="0"/>
                </a:rPr>
                <a:t>No increase in African Country Participation between 1985 and 1993 </a:t>
              </a:r>
              <a:endParaRPr lang="en-ZA" sz="1400" dirty="0">
                <a:latin typeface="Arial" panose="020B0604020202020204" pitchFamily="34" charset="0"/>
                <a:cs typeface="Arial" panose="020B0604020202020204" pitchFamily="34" charset="0"/>
              </a:endParaRPr>
            </a:p>
          </p:txBody>
        </p:sp>
        <p:cxnSp>
          <p:nvCxnSpPr>
            <p:cNvPr id="12" name="Straight Connector 11"/>
            <p:cNvCxnSpPr/>
            <p:nvPr/>
          </p:nvCxnSpPr>
          <p:spPr>
            <a:xfrm flipH="1">
              <a:off x="5029200" y="4115594"/>
              <a:ext cx="794" cy="989806"/>
            </a:xfrm>
            <a:prstGeom prst="line">
              <a:avLst/>
            </a:prstGeom>
            <a:noFill/>
            <a:ln>
              <a:solidFill>
                <a:srgbClr val="0BD0D9">
                  <a:alpha val="49804"/>
                </a:srgbClr>
              </a:solidFill>
            </a:ln>
          </p:spPr>
        </p:cxnSp>
        <p:cxnSp>
          <p:nvCxnSpPr>
            <p:cNvPr id="14" name="Straight Connector 13"/>
            <p:cNvCxnSpPr/>
            <p:nvPr/>
          </p:nvCxnSpPr>
          <p:spPr>
            <a:xfrm>
              <a:off x="5029200" y="4114800"/>
              <a:ext cx="838200" cy="0"/>
            </a:xfrm>
            <a:prstGeom prst="line">
              <a:avLst/>
            </a:prstGeom>
            <a:noFill/>
            <a:ln>
              <a:solidFill>
                <a:srgbClr val="0BD0D9">
                  <a:alpha val="49804"/>
                </a:srgbClr>
              </a:solidFill>
            </a:ln>
          </p:spPr>
        </p:cxnSp>
        <p:sp>
          <p:nvSpPr>
            <p:cNvPr id="16" name="TextBox 15"/>
            <p:cNvSpPr txBox="1"/>
            <p:nvPr/>
          </p:nvSpPr>
          <p:spPr>
            <a:xfrm>
              <a:off x="4419600" y="2209800"/>
              <a:ext cx="2438400" cy="954107"/>
            </a:xfrm>
            <a:prstGeom prst="rect">
              <a:avLst/>
            </a:prstGeom>
            <a:noFill/>
            <a:ln>
              <a:noFill/>
            </a:ln>
          </p:spPr>
          <p:txBody>
            <a:bodyPr wrap="square" rtlCol="0">
              <a:spAutoFit/>
            </a:bodyPr>
            <a:lstStyle/>
            <a:p>
              <a:r>
                <a:rPr lang="en-US" sz="1400" dirty="0" smtClean="0">
                  <a:latin typeface="Arial" panose="020B0604020202020204" pitchFamily="34" charset="0"/>
                  <a:cs typeface="Arial" panose="020B0604020202020204" pitchFamily="34" charset="0"/>
                </a:rPr>
                <a:t>More than 100% increase in number of African Country Participation between 1993 and 2005</a:t>
              </a:r>
              <a:endParaRPr lang="en-ZA" sz="1400" dirty="0">
                <a:latin typeface="Arial" panose="020B0604020202020204" pitchFamily="34" charset="0"/>
                <a:cs typeface="Arial" panose="020B0604020202020204" pitchFamily="34" charset="0"/>
              </a:endParaRPr>
            </a:p>
          </p:txBody>
        </p:sp>
        <p:cxnSp>
          <p:nvCxnSpPr>
            <p:cNvPr id="17" name="Straight Connector 16"/>
            <p:cNvCxnSpPr/>
            <p:nvPr/>
          </p:nvCxnSpPr>
          <p:spPr>
            <a:xfrm flipH="1">
              <a:off x="6019006" y="3124200"/>
              <a:ext cx="794" cy="610394"/>
            </a:xfrm>
            <a:prstGeom prst="line">
              <a:avLst/>
            </a:prstGeom>
            <a:noFill/>
            <a:ln>
              <a:solidFill>
                <a:srgbClr val="0BD0D9">
                  <a:alpha val="49804"/>
                </a:srgbClr>
              </a:solidFill>
            </a:ln>
          </p:spPr>
        </p:cxnSp>
        <p:cxnSp>
          <p:nvCxnSpPr>
            <p:cNvPr id="18" name="Straight Connector 17"/>
            <p:cNvCxnSpPr/>
            <p:nvPr/>
          </p:nvCxnSpPr>
          <p:spPr>
            <a:xfrm>
              <a:off x="6019800" y="3124200"/>
              <a:ext cx="762000" cy="0"/>
            </a:xfrm>
            <a:prstGeom prst="line">
              <a:avLst/>
            </a:prstGeom>
            <a:noFill/>
            <a:ln>
              <a:solidFill>
                <a:srgbClr val="0BD0D9">
                  <a:alpha val="49804"/>
                </a:srgbClr>
              </a:solidFill>
            </a:ln>
          </p:spPr>
        </p:cxnSp>
      </p:grpSp>
    </p:spTree>
    <p:extLst>
      <p:ext uri="{BB962C8B-B14F-4D97-AF65-F5344CB8AC3E}">
        <p14:creationId xmlns:p14="http://schemas.microsoft.com/office/powerpoint/2010/main" val="81378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5056756" y="3810000"/>
            <a:ext cx="1206549" cy="742950"/>
          </a:xfrm>
          <a:custGeom>
            <a:avLst/>
            <a:gdLst>
              <a:gd name="T0" fmla="*/ 2147483647 w 562"/>
              <a:gd name="T1" fmla="*/ 2147483647 h 520"/>
              <a:gd name="T2" fmla="*/ 2147483647 w 562"/>
              <a:gd name="T3" fmla="*/ 2147483647 h 520"/>
              <a:gd name="T4" fmla="*/ 2147483647 w 562"/>
              <a:gd name="T5" fmla="*/ 2147483647 h 520"/>
              <a:gd name="T6" fmla="*/ 2147483647 w 562"/>
              <a:gd name="T7" fmla="*/ 2147483647 h 520"/>
              <a:gd name="T8" fmla="*/ 2147483647 w 562"/>
              <a:gd name="T9" fmla="*/ 2147483647 h 520"/>
              <a:gd name="T10" fmla="*/ 2147483647 w 562"/>
              <a:gd name="T11" fmla="*/ 2147483647 h 520"/>
              <a:gd name="T12" fmla="*/ 2147483647 w 562"/>
              <a:gd name="T13" fmla="*/ 2147483647 h 520"/>
              <a:gd name="T14" fmla="*/ 2147483647 w 562"/>
              <a:gd name="T15" fmla="*/ 2147483647 h 520"/>
              <a:gd name="T16" fmla="*/ 2147483647 w 562"/>
              <a:gd name="T17" fmla="*/ 2147483647 h 520"/>
              <a:gd name="T18" fmla="*/ 2147483647 w 562"/>
              <a:gd name="T19" fmla="*/ 2147483647 h 520"/>
              <a:gd name="T20" fmla="*/ 2147483647 w 562"/>
              <a:gd name="T21" fmla="*/ 2147483647 h 520"/>
              <a:gd name="T22" fmla="*/ 2147483647 w 562"/>
              <a:gd name="T23" fmla="*/ 2147483647 h 520"/>
              <a:gd name="T24" fmla="*/ 2147483647 w 562"/>
              <a:gd name="T25" fmla="*/ 2147483647 h 520"/>
              <a:gd name="T26" fmla="*/ 2147483647 w 562"/>
              <a:gd name="T27" fmla="*/ 2147483647 h 520"/>
              <a:gd name="T28" fmla="*/ 2147483647 w 562"/>
              <a:gd name="T29" fmla="*/ 2147483647 h 520"/>
              <a:gd name="T30" fmla="*/ 2147483647 w 562"/>
              <a:gd name="T31" fmla="*/ 2147483647 h 520"/>
              <a:gd name="T32" fmla="*/ 2147483647 w 562"/>
              <a:gd name="T33" fmla="*/ 2147483647 h 520"/>
              <a:gd name="T34" fmla="*/ 2147483647 w 562"/>
              <a:gd name="T35" fmla="*/ 2147483647 h 520"/>
              <a:gd name="T36" fmla="*/ 2147483647 w 562"/>
              <a:gd name="T37" fmla="*/ 2147483647 h 520"/>
              <a:gd name="T38" fmla="*/ 2147483647 w 562"/>
              <a:gd name="T39" fmla="*/ 2147483647 h 520"/>
              <a:gd name="T40" fmla="*/ 2147483647 w 562"/>
              <a:gd name="T41" fmla="*/ 2147483647 h 520"/>
              <a:gd name="T42" fmla="*/ 2147483647 w 562"/>
              <a:gd name="T43" fmla="*/ 2147483647 h 520"/>
              <a:gd name="T44" fmla="*/ 2147483647 w 562"/>
              <a:gd name="T45" fmla="*/ 2147483647 h 520"/>
              <a:gd name="T46" fmla="*/ 2147483647 w 562"/>
              <a:gd name="T47" fmla="*/ 2147483647 h 520"/>
              <a:gd name="T48" fmla="*/ 2147483647 w 562"/>
              <a:gd name="T49" fmla="*/ 2147483647 h 520"/>
              <a:gd name="T50" fmla="*/ 2147483647 w 562"/>
              <a:gd name="T51" fmla="*/ 2147483647 h 520"/>
              <a:gd name="T52" fmla="*/ 2147483647 w 562"/>
              <a:gd name="T53" fmla="*/ 2147483647 h 520"/>
              <a:gd name="T54" fmla="*/ 2147483647 w 562"/>
              <a:gd name="T55" fmla="*/ 2147483647 h 520"/>
              <a:gd name="T56" fmla="*/ 2147483647 w 562"/>
              <a:gd name="T57" fmla="*/ 2147483647 h 520"/>
              <a:gd name="T58" fmla="*/ 2147483647 w 562"/>
              <a:gd name="T59" fmla="*/ 2147483647 h 520"/>
              <a:gd name="T60" fmla="*/ 2147483647 w 562"/>
              <a:gd name="T61" fmla="*/ 2147483647 h 520"/>
              <a:gd name="T62" fmla="*/ 2147483647 w 562"/>
              <a:gd name="T63" fmla="*/ 2147483647 h 520"/>
              <a:gd name="T64" fmla="*/ 2147483647 w 562"/>
              <a:gd name="T65" fmla="*/ 2147483647 h 520"/>
              <a:gd name="T66" fmla="*/ 2147483647 w 562"/>
              <a:gd name="T67" fmla="*/ 2147483647 h 520"/>
              <a:gd name="T68" fmla="*/ 2147483647 w 562"/>
              <a:gd name="T69" fmla="*/ 2147483647 h 520"/>
              <a:gd name="T70" fmla="*/ 2147483647 w 562"/>
              <a:gd name="T71" fmla="*/ 2147483647 h 520"/>
              <a:gd name="T72" fmla="*/ 2147483647 w 562"/>
              <a:gd name="T73" fmla="*/ 2147483647 h 520"/>
              <a:gd name="T74" fmla="*/ 2147483647 w 562"/>
              <a:gd name="T75" fmla="*/ 2147483647 h 520"/>
              <a:gd name="T76" fmla="*/ 2147483647 w 562"/>
              <a:gd name="T77" fmla="*/ 2147483647 h 520"/>
              <a:gd name="T78" fmla="*/ 2147483647 w 562"/>
              <a:gd name="T79" fmla="*/ 2147483647 h 520"/>
              <a:gd name="T80" fmla="*/ 2147483647 w 562"/>
              <a:gd name="T81" fmla="*/ 2147483647 h 520"/>
              <a:gd name="T82" fmla="*/ 2147483647 w 562"/>
              <a:gd name="T83" fmla="*/ 2147483647 h 520"/>
              <a:gd name="T84" fmla="*/ 2147483647 w 562"/>
              <a:gd name="T85" fmla="*/ 2147483647 h 520"/>
              <a:gd name="T86" fmla="*/ 2147483647 w 562"/>
              <a:gd name="T87" fmla="*/ 2147483647 h 520"/>
              <a:gd name="T88" fmla="*/ 2147483647 w 562"/>
              <a:gd name="T89" fmla="*/ 2147483647 h 520"/>
              <a:gd name="T90" fmla="*/ 2147483647 w 562"/>
              <a:gd name="T91" fmla="*/ 2147483647 h 520"/>
              <a:gd name="T92" fmla="*/ 2147483647 w 562"/>
              <a:gd name="T93" fmla="*/ 2147483647 h 520"/>
              <a:gd name="T94" fmla="*/ 2147483647 w 562"/>
              <a:gd name="T95" fmla="*/ 2147483647 h 520"/>
              <a:gd name="T96" fmla="*/ 2147483647 w 562"/>
              <a:gd name="T97" fmla="*/ 2147483647 h 520"/>
              <a:gd name="T98" fmla="*/ 2147483647 w 562"/>
              <a:gd name="T99" fmla="*/ 2147483647 h 520"/>
              <a:gd name="T100" fmla="*/ 2147483647 w 562"/>
              <a:gd name="T101" fmla="*/ 2147483647 h 520"/>
              <a:gd name="T102" fmla="*/ 2147483647 w 562"/>
              <a:gd name="T103" fmla="*/ 2147483647 h 520"/>
              <a:gd name="T104" fmla="*/ 2147483647 w 562"/>
              <a:gd name="T105" fmla="*/ 2147483647 h 520"/>
              <a:gd name="T106" fmla="*/ 2147483647 w 562"/>
              <a:gd name="T107" fmla="*/ 2147483647 h 520"/>
              <a:gd name="T108" fmla="*/ 2147483647 w 562"/>
              <a:gd name="T109" fmla="*/ 2147483647 h 520"/>
              <a:gd name="T110" fmla="*/ 2147483647 w 562"/>
              <a:gd name="T111" fmla="*/ 2147483647 h 520"/>
              <a:gd name="T112" fmla="*/ 2147483647 w 562"/>
              <a:gd name="T113" fmla="*/ 2147483647 h 520"/>
              <a:gd name="T114" fmla="*/ 2147483647 w 562"/>
              <a:gd name="T115" fmla="*/ 2147483647 h 520"/>
              <a:gd name="T116" fmla="*/ 2147483647 w 562"/>
              <a:gd name="T117" fmla="*/ 2147483647 h 520"/>
              <a:gd name="T118" fmla="*/ 2147483647 w 562"/>
              <a:gd name="T119" fmla="*/ 2147483647 h 520"/>
              <a:gd name="T120" fmla="*/ 2147483647 w 562"/>
              <a:gd name="T121" fmla="*/ 2147483647 h 520"/>
              <a:gd name="T122" fmla="*/ 2147483647 w 562"/>
              <a:gd name="T123" fmla="*/ 2147483647 h 5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62" h="520">
                <a:moveTo>
                  <a:pt x="394" y="392"/>
                </a:moveTo>
                <a:lnTo>
                  <a:pt x="394" y="390"/>
                </a:lnTo>
                <a:lnTo>
                  <a:pt x="394" y="389"/>
                </a:lnTo>
                <a:lnTo>
                  <a:pt x="394" y="386"/>
                </a:lnTo>
                <a:lnTo>
                  <a:pt x="394" y="384"/>
                </a:lnTo>
                <a:lnTo>
                  <a:pt x="395" y="383"/>
                </a:lnTo>
                <a:lnTo>
                  <a:pt x="395" y="379"/>
                </a:lnTo>
                <a:lnTo>
                  <a:pt x="395" y="378"/>
                </a:lnTo>
                <a:lnTo>
                  <a:pt x="395" y="376"/>
                </a:lnTo>
                <a:lnTo>
                  <a:pt x="395" y="373"/>
                </a:lnTo>
                <a:lnTo>
                  <a:pt x="394" y="369"/>
                </a:lnTo>
                <a:lnTo>
                  <a:pt x="392" y="367"/>
                </a:lnTo>
                <a:lnTo>
                  <a:pt x="391" y="363"/>
                </a:lnTo>
                <a:lnTo>
                  <a:pt x="389" y="360"/>
                </a:lnTo>
                <a:lnTo>
                  <a:pt x="388" y="356"/>
                </a:lnTo>
                <a:lnTo>
                  <a:pt x="386" y="355"/>
                </a:lnTo>
                <a:lnTo>
                  <a:pt x="410" y="349"/>
                </a:lnTo>
                <a:lnTo>
                  <a:pt x="435" y="340"/>
                </a:lnTo>
                <a:lnTo>
                  <a:pt x="458" y="332"/>
                </a:lnTo>
                <a:lnTo>
                  <a:pt x="481" y="324"/>
                </a:lnTo>
                <a:lnTo>
                  <a:pt x="499" y="315"/>
                </a:lnTo>
                <a:lnTo>
                  <a:pt x="514" y="310"/>
                </a:lnTo>
                <a:lnTo>
                  <a:pt x="523" y="306"/>
                </a:lnTo>
                <a:lnTo>
                  <a:pt x="525" y="304"/>
                </a:lnTo>
                <a:lnTo>
                  <a:pt x="523" y="304"/>
                </a:lnTo>
                <a:lnTo>
                  <a:pt x="520" y="303"/>
                </a:lnTo>
                <a:lnTo>
                  <a:pt x="517" y="301"/>
                </a:lnTo>
                <a:lnTo>
                  <a:pt x="515" y="297"/>
                </a:lnTo>
                <a:lnTo>
                  <a:pt x="514" y="294"/>
                </a:lnTo>
                <a:lnTo>
                  <a:pt x="514" y="291"/>
                </a:lnTo>
                <a:lnTo>
                  <a:pt x="512" y="288"/>
                </a:lnTo>
                <a:lnTo>
                  <a:pt x="512" y="283"/>
                </a:lnTo>
                <a:lnTo>
                  <a:pt x="512" y="279"/>
                </a:lnTo>
                <a:lnTo>
                  <a:pt x="515" y="276"/>
                </a:lnTo>
                <a:lnTo>
                  <a:pt x="517" y="273"/>
                </a:lnTo>
                <a:lnTo>
                  <a:pt x="520" y="271"/>
                </a:lnTo>
                <a:lnTo>
                  <a:pt x="523" y="268"/>
                </a:lnTo>
                <a:lnTo>
                  <a:pt x="525" y="267"/>
                </a:lnTo>
                <a:lnTo>
                  <a:pt x="525" y="263"/>
                </a:lnTo>
                <a:lnTo>
                  <a:pt x="525" y="258"/>
                </a:lnTo>
                <a:lnTo>
                  <a:pt x="523" y="247"/>
                </a:lnTo>
                <a:lnTo>
                  <a:pt x="523" y="240"/>
                </a:lnTo>
                <a:lnTo>
                  <a:pt x="525" y="235"/>
                </a:lnTo>
                <a:lnTo>
                  <a:pt x="527" y="232"/>
                </a:lnTo>
                <a:lnTo>
                  <a:pt x="530" y="229"/>
                </a:lnTo>
                <a:lnTo>
                  <a:pt x="535" y="227"/>
                </a:lnTo>
                <a:lnTo>
                  <a:pt x="541" y="227"/>
                </a:lnTo>
                <a:lnTo>
                  <a:pt x="545" y="224"/>
                </a:lnTo>
                <a:lnTo>
                  <a:pt x="548" y="222"/>
                </a:lnTo>
                <a:lnTo>
                  <a:pt x="550" y="219"/>
                </a:lnTo>
                <a:lnTo>
                  <a:pt x="550" y="214"/>
                </a:lnTo>
                <a:lnTo>
                  <a:pt x="550" y="211"/>
                </a:lnTo>
                <a:lnTo>
                  <a:pt x="550" y="206"/>
                </a:lnTo>
                <a:lnTo>
                  <a:pt x="548" y="201"/>
                </a:lnTo>
                <a:lnTo>
                  <a:pt x="548" y="199"/>
                </a:lnTo>
                <a:lnTo>
                  <a:pt x="548" y="198"/>
                </a:lnTo>
                <a:lnTo>
                  <a:pt x="546" y="194"/>
                </a:lnTo>
                <a:lnTo>
                  <a:pt x="545" y="192"/>
                </a:lnTo>
                <a:lnTo>
                  <a:pt x="543" y="188"/>
                </a:lnTo>
                <a:lnTo>
                  <a:pt x="541" y="183"/>
                </a:lnTo>
                <a:lnTo>
                  <a:pt x="539" y="178"/>
                </a:lnTo>
                <a:lnTo>
                  <a:pt x="538" y="174"/>
                </a:lnTo>
                <a:lnTo>
                  <a:pt x="536" y="172"/>
                </a:lnTo>
                <a:lnTo>
                  <a:pt x="536" y="170"/>
                </a:lnTo>
                <a:lnTo>
                  <a:pt x="536" y="169"/>
                </a:lnTo>
                <a:lnTo>
                  <a:pt x="536" y="167"/>
                </a:lnTo>
                <a:lnTo>
                  <a:pt x="538" y="165"/>
                </a:lnTo>
                <a:lnTo>
                  <a:pt x="539" y="163"/>
                </a:lnTo>
                <a:lnTo>
                  <a:pt x="541" y="163"/>
                </a:lnTo>
                <a:lnTo>
                  <a:pt x="543" y="162"/>
                </a:lnTo>
                <a:lnTo>
                  <a:pt x="543" y="160"/>
                </a:lnTo>
                <a:lnTo>
                  <a:pt x="543" y="157"/>
                </a:lnTo>
                <a:lnTo>
                  <a:pt x="543" y="155"/>
                </a:lnTo>
                <a:lnTo>
                  <a:pt x="543" y="152"/>
                </a:lnTo>
                <a:lnTo>
                  <a:pt x="543" y="151"/>
                </a:lnTo>
                <a:lnTo>
                  <a:pt x="541" y="147"/>
                </a:lnTo>
                <a:lnTo>
                  <a:pt x="541" y="145"/>
                </a:lnTo>
                <a:lnTo>
                  <a:pt x="539" y="142"/>
                </a:lnTo>
                <a:lnTo>
                  <a:pt x="539" y="139"/>
                </a:lnTo>
                <a:lnTo>
                  <a:pt x="538" y="135"/>
                </a:lnTo>
                <a:lnTo>
                  <a:pt x="543" y="135"/>
                </a:lnTo>
                <a:lnTo>
                  <a:pt x="546" y="135"/>
                </a:lnTo>
                <a:lnTo>
                  <a:pt x="550" y="134"/>
                </a:lnTo>
                <a:lnTo>
                  <a:pt x="554" y="133"/>
                </a:lnTo>
                <a:lnTo>
                  <a:pt x="557" y="131"/>
                </a:lnTo>
                <a:lnTo>
                  <a:pt x="559" y="129"/>
                </a:lnTo>
                <a:lnTo>
                  <a:pt x="561" y="128"/>
                </a:lnTo>
                <a:lnTo>
                  <a:pt x="561" y="124"/>
                </a:lnTo>
                <a:lnTo>
                  <a:pt x="561" y="122"/>
                </a:lnTo>
                <a:lnTo>
                  <a:pt x="561" y="119"/>
                </a:lnTo>
                <a:lnTo>
                  <a:pt x="559" y="116"/>
                </a:lnTo>
                <a:lnTo>
                  <a:pt x="557" y="113"/>
                </a:lnTo>
                <a:lnTo>
                  <a:pt x="556" y="110"/>
                </a:lnTo>
                <a:lnTo>
                  <a:pt x="554" y="106"/>
                </a:lnTo>
                <a:lnTo>
                  <a:pt x="554" y="104"/>
                </a:lnTo>
                <a:lnTo>
                  <a:pt x="553" y="103"/>
                </a:lnTo>
                <a:lnTo>
                  <a:pt x="551" y="101"/>
                </a:lnTo>
                <a:lnTo>
                  <a:pt x="550" y="101"/>
                </a:lnTo>
                <a:lnTo>
                  <a:pt x="550" y="99"/>
                </a:lnTo>
                <a:lnTo>
                  <a:pt x="548" y="98"/>
                </a:lnTo>
                <a:lnTo>
                  <a:pt x="546" y="96"/>
                </a:lnTo>
                <a:lnTo>
                  <a:pt x="546" y="95"/>
                </a:lnTo>
                <a:lnTo>
                  <a:pt x="545" y="95"/>
                </a:lnTo>
                <a:lnTo>
                  <a:pt x="545" y="92"/>
                </a:lnTo>
                <a:lnTo>
                  <a:pt x="545" y="90"/>
                </a:lnTo>
                <a:lnTo>
                  <a:pt x="545" y="88"/>
                </a:lnTo>
                <a:lnTo>
                  <a:pt x="543" y="87"/>
                </a:lnTo>
                <a:lnTo>
                  <a:pt x="543" y="85"/>
                </a:lnTo>
                <a:lnTo>
                  <a:pt x="543" y="83"/>
                </a:lnTo>
                <a:lnTo>
                  <a:pt x="543" y="81"/>
                </a:lnTo>
                <a:lnTo>
                  <a:pt x="543" y="80"/>
                </a:lnTo>
                <a:lnTo>
                  <a:pt x="541" y="80"/>
                </a:lnTo>
                <a:lnTo>
                  <a:pt x="539" y="80"/>
                </a:lnTo>
                <a:lnTo>
                  <a:pt x="536" y="78"/>
                </a:lnTo>
                <a:lnTo>
                  <a:pt x="535" y="78"/>
                </a:lnTo>
                <a:lnTo>
                  <a:pt x="533" y="75"/>
                </a:lnTo>
                <a:lnTo>
                  <a:pt x="532" y="74"/>
                </a:lnTo>
                <a:lnTo>
                  <a:pt x="532" y="70"/>
                </a:lnTo>
                <a:lnTo>
                  <a:pt x="532" y="65"/>
                </a:lnTo>
                <a:lnTo>
                  <a:pt x="530" y="64"/>
                </a:lnTo>
                <a:lnTo>
                  <a:pt x="525" y="62"/>
                </a:lnTo>
                <a:lnTo>
                  <a:pt x="521" y="58"/>
                </a:lnTo>
                <a:lnTo>
                  <a:pt x="514" y="57"/>
                </a:lnTo>
                <a:lnTo>
                  <a:pt x="507" y="54"/>
                </a:lnTo>
                <a:lnTo>
                  <a:pt x="499" y="51"/>
                </a:lnTo>
                <a:lnTo>
                  <a:pt x="491" y="49"/>
                </a:lnTo>
                <a:lnTo>
                  <a:pt x="485" y="47"/>
                </a:lnTo>
                <a:lnTo>
                  <a:pt x="484" y="47"/>
                </a:lnTo>
                <a:lnTo>
                  <a:pt x="481" y="46"/>
                </a:lnTo>
                <a:lnTo>
                  <a:pt x="479" y="44"/>
                </a:lnTo>
                <a:lnTo>
                  <a:pt x="478" y="42"/>
                </a:lnTo>
                <a:lnTo>
                  <a:pt x="476" y="39"/>
                </a:lnTo>
                <a:lnTo>
                  <a:pt x="474" y="37"/>
                </a:lnTo>
                <a:lnTo>
                  <a:pt x="473" y="36"/>
                </a:lnTo>
                <a:lnTo>
                  <a:pt x="471" y="36"/>
                </a:lnTo>
                <a:lnTo>
                  <a:pt x="471" y="34"/>
                </a:lnTo>
                <a:lnTo>
                  <a:pt x="467" y="34"/>
                </a:lnTo>
                <a:lnTo>
                  <a:pt x="464" y="33"/>
                </a:lnTo>
                <a:lnTo>
                  <a:pt x="463" y="33"/>
                </a:lnTo>
                <a:lnTo>
                  <a:pt x="461" y="31"/>
                </a:lnTo>
                <a:lnTo>
                  <a:pt x="460" y="29"/>
                </a:lnTo>
                <a:lnTo>
                  <a:pt x="460" y="26"/>
                </a:lnTo>
                <a:lnTo>
                  <a:pt x="453" y="24"/>
                </a:lnTo>
                <a:lnTo>
                  <a:pt x="446" y="23"/>
                </a:lnTo>
                <a:lnTo>
                  <a:pt x="440" y="19"/>
                </a:lnTo>
                <a:lnTo>
                  <a:pt x="435" y="17"/>
                </a:lnTo>
                <a:lnTo>
                  <a:pt x="431" y="15"/>
                </a:lnTo>
                <a:lnTo>
                  <a:pt x="428" y="11"/>
                </a:lnTo>
                <a:lnTo>
                  <a:pt x="425" y="6"/>
                </a:lnTo>
                <a:lnTo>
                  <a:pt x="424" y="0"/>
                </a:lnTo>
                <a:lnTo>
                  <a:pt x="412" y="3"/>
                </a:lnTo>
                <a:lnTo>
                  <a:pt x="401" y="5"/>
                </a:lnTo>
                <a:lnTo>
                  <a:pt x="391" y="6"/>
                </a:lnTo>
                <a:lnTo>
                  <a:pt x="381" y="10"/>
                </a:lnTo>
                <a:lnTo>
                  <a:pt x="368" y="11"/>
                </a:lnTo>
                <a:lnTo>
                  <a:pt x="358" y="13"/>
                </a:lnTo>
                <a:lnTo>
                  <a:pt x="347" y="13"/>
                </a:lnTo>
                <a:lnTo>
                  <a:pt x="337" y="13"/>
                </a:lnTo>
                <a:lnTo>
                  <a:pt x="337" y="17"/>
                </a:lnTo>
                <a:lnTo>
                  <a:pt x="335" y="23"/>
                </a:lnTo>
                <a:lnTo>
                  <a:pt x="335" y="26"/>
                </a:lnTo>
                <a:lnTo>
                  <a:pt x="334" y="31"/>
                </a:lnTo>
                <a:lnTo>
                  <a:pt x="332" y="34"/>
                </a:lnTo>
                <a:lnTo>
                  <a:pt x="330" y="37"/>
                </a:lnTo>
                <a:lnTo>
                  <a:pt x="328" y="40"/>
                </a:lnTo>
                <a:lnTo>
                  <a:pt x="327" y="44"/>
                </a:lnTo>
                <a:lnTo>
                  <a:pt x="325" y="44"/>
                </a:lnTo>
                <a:lnTo>
                  <a:pt x="323" y="46"/>
                </a:lnTo>
                <a:lnTo>
                  <a:pt x="320" y="47"/>
                </a:lnTo>
                <a:lnTo>
                  <a:pt x="319" y="47"/>
                </a:lnTo>
                <a:lnTo>
                  <a:pt x="316" y="49"/>
                </a:lnTo>
                <a:lnTo>
                  <a:pt x="314" y="51"/>
                </a:lnTo>
                <a:lnTo>
                  <a:pt x="312" y="52"/>
                </a:lnTo>
                <a:lnTo>
                  <a:pt x="311" y="54"/>
                </a:lnTo>
                <a:lnTo>
                  <a:pt x="312" y="57"/>
                </a:lnTo>
                <a:lnTo>
                  <a:pt x="312" y="60"/>
                </a:lnTo>
                <a:lnTo>
                  <a:pt x="312" y="62"/>
                </a:lnTo>
                <a:lnTo>
                  <a:pt x="314" y="65"/>
                </a:lnTo>
                <a:lnTo>
                  <a:pt x="316" y="69"/>
                </a:lnTo>
                <a:lnTo>
                  <a:pt x="316" y="70"/>
                </a:lnTo>
                <a:lnTo>
                  <a:pt x="317" y="74"/>
                </a:lnTo>
                <a:lnTo>
                  <a:pt x="319" y="75"/>
                </a:lnTo>
                <a:lnTo>
                  <a:pt x="319" y="122"/>
                </a:lnTo>
                <a:lnTo>
                  <a:pt x="319" y="126"/>
                </a:lnTo>
                <a:lnTo>
                  <a:pt x="317" y="128"/>
                </a:lnTo>
                <a:lnTo>
                  <a:pt x="317" y="133"/>
                </a:lnTo>
                <a:lnTo>
                  <a:pt x="317" y="135"/>
                </a:lnTo>
                <a:lnTo>
                  <a:pt x="316" y="139"/>
                </a:lnTo>
                <a:lnTo>
                  <a:pt x="316" y="144"/>
                </a:lnTo>
                <a:lnTo>
                  <a:pt x="316" y="147"/>
                </a:lnTo>
                <a:lnTo>
                  <a:pt x="314" y="152"/>
                </a:lnTo>
                <a:lnTo>
                  <a:pt x="312" y="153"/>
                </a:lnTo>
                <a:lnTo>
                  <a:pt x="311" y="157"/>
                </a:lnTo>
                <a:lnTo>
                  <a:pt x="310" y="158"/>
                </a:lnTo>
                <a:lnTo>
                  <a:pt x="309" y="162"/>
                </a:lnTo>
                <a:lnTo>
                  <a:pt x="307" y="165"/>
                </a:lnTo>
                <a:lnTo>
                  <a:pt x="307" y="169"/>
                </a:lnTo>
                <a:lnTo>
                  <a:pt x="305" y="172"/>
                </a:lnTo>
                <a:lnTo>
                  <a:pt x="305" y="174"/>
                </a:lnTo>
                <a:lnTo>
                  <a:pt x="307" y="183"/>
                </a:lnTo>
                <a:lnTo>
                  <a:pt x="310" y="188"/>
                </a:lnTo>
                <a:lnTo>
                  <a:pt x="314" y="194"/>
                </a:lnTo>
                <a:lnTo>
                  <a:pt x="319" y="199"/>
                </a:lnTo>
                <a:lnTo>
                  <a:pt x="325" y="203"/>
                </a:lnTo>
                <a:lnTo>
                  <a:pt x="329" y="208"/>
                </a:lnTo>
                <a:lnTo>
                  <a:pt x="335" y="212"/>
                </a:lnTo>
                <a:lnTo>
                  <a:pt x="338" y="219"/>
                </a:lnTo>
                <a:lnTo>
                  <a:pt x="356" y="222"/>
                </a:lnTo>
                <a:lnTo>
                  <a:pt x="356" y="221"/>
                </a:lnTo>
                <a:lnTo>
                  <a:pt x="356" y="219"/>
                </a:lnTo>
                <a:lnTo>
                  <a:pt x="358" y="217"/>
                </a:lnTo>
                <a:lnTo>
                  <a:pt x="358" y="215"/>
                </a:lnTo>
                <a:lnTo>
                  <a:pt x="359" y="214"/>
                </a:lnTo>
                <a:lnTo>
                  <a:pt x="361" y="212"/>
                </a:lnTo>
                <a:lnTo>
                  <a:pt x="363" y="211"/>
                </a:lnTo>
                <a:lnTo>
                  <a:pt x="364" y="209"/>
                </a:lnTo>
                <a:lnTo>
                  <a:pt x="374" y="209"/>
                </a:lnTo>
                <a:lnTo>
                  <a:pt x="373" y="276"/>
                </a:lnTo>
                <a:lnTo>
                  <a:pt x="371" y="274"/>
                </a:lnTo>
                <a:lnTo>
                  <a:pt x="370" y="273"/>
                </a:lnTo>
                <a:lnTo>
                  <a:pt x="368" y="271"/>
                </a:lnTo>
                <a:lnTo>
                  <a:pt x="366" y="271"/>
                </a:lnTo>
                <a:lnTo>
                  <a:pt x="365" y="270"/>
                </a:lnTo>
                <a:lnTo>
                  <a:pt x="363" y="268"/>
                </a:lnTo>
                <a:lnTo>
                  <a:pt x="361" y="267"/>
                </a:lnTo>
                <a:lnTo>
                  <a:pt x="359" y="267"/>
                </a:lnTo>
                <a:lnTo>
                  <a:pt x="358" y="267"/>
                </a:lnTo>
                <a:lnTo>
                  <a:pt x="355" y="268"/>
                </a:lnTo>
                <a:lnTo>
                  <a:pt x="353" y="270"/>
                </a:lnTo>
                <a:lnTo>
                  <a:pt x="350" y="271"/>
                </a:lnTo>
                <a:lnTo>
                  <a:pt x="348" y="273"/>
                </a:lnTo>
                <a:lnTo>
                  <a:pt x="347" y="274"/>
                </a:lnTo>
                <a:lnTo>
                  <a:pt x="345" y="274"/>
                </a:lnTo>
                <a:lnTo>
                  <a:pt x="343" y="276"/>
                </a:lnTo>
                <a:lnTo>
                  <a:pt x="337" y="274"/>
                </a:lnTo>
                <a:lnTo>
                  <a:pt x="334" y="271"/>
                </a:lnTo>
                <a:lnTo>
                  <a:pt x="330" y="267"/>
                </a:lnTo>
                <a:lnTo>
                  <a:pt x="328" y="260"/>
                </a:lnTo>
                <a:lnTo>
                  <a:pt x="327" y="255"/>
                </a:lnTo>
                <a:lnTo>
                  <a:pt x="323" y="250"/>
                </a:lnTo>
                <a:lnTo>
                  <a:pt x="319" y="247"/>
                </a:lnTo>
                <a:lnTo>
                  <a:pt x="312" y="245"/>
                </a:lnTo>
                <a:lnTo>
                  <a:pt x="312" y="244"/>
                </a:lnTo>
                <a:lnTo>
                  <a:pt x="311" y="240"/>
                </a:lnTo>
                <a:lnTo>
                  <a:pt x="310" y="237"/>
                </a:lnTo>
                <a:lnTo>
                  <a:pt x="309" y="233"/>
                </a:lnTo>
                <a:lnTo>
                  <a:pt x="307" y="231"/>
                </a:lnTo>
                <a:lnTo>
                  <a:pt x="307" y="229"/>
                </a:lnTo>
                <a:lnTo>
                  <a:pt x="307" y="227"/>
                </a:lnTo>
                <a:lnTo>
                  <a:pt x="305" y="226"/>
                </a:lnTo>
                <a:lnTo>
                  <a:pt x="302" y="224"/>
                </a:lnTo>
                <a:lnTo>
                  <a:pt x="299" y="224"/>
                </a:lnTo>
                <a:lnTo>
                  <a:pt x="296" y="222"/>
                </a:lnTo>
                <a:lnTo>
                  <a:pt x="293" y="221"/>
                </a:lnTo>
                <a:lnTo>
                  <a:pt x="289" y="219"/>
                </a:lnTo>
                <a:lnTo>
                  <a:pt x="287" y="217"/>
                </a:lnTo>
                <a:lnTo>
                  <a:pt x="286" y="214"/>
                </a:lnTo>
                <a:lnTo>
                  <a:pt x="284" y="214"/>
                </a:lnTo>
                <a:lnTo>
                  <a:pt x="284" y="215"/>
                </a:lnTo>
                <a:lnTo>
                  <a:pt x="283" y="215"/>
                </a:lnTo>
                <a:lnTo>
                  <a:pt x="281" y="217"/>
                </a:lnTo>
                <a:lnTo>
                  <a:pt x="280" y="217"/>
                </a:lnTo>
                <a:lnTo>
                  <a:pt x="278" y="219"/>
                </a:lnTo>
                <a:lnTo>
                  <a:pt x="273" y="217"/>
                </a:lnTo>
                <a:lnTo>
                  <a:pt x="269" y="215"/>
                </a:lnTo>
                <a:lnTo>
                  <a:pt x="266" y="211"/>
                </a:lnTo>
                <a:lnTo>
                  <a:pt x="265" y="206"/>
                </a:lnTo>
                <a:lnTo>
                  <a:pt x="265" y="201"/>
                </a:lnTo>
                <a:lnTo>
                  <a:pt x="263" y="194"/>
                </a:lnTo>
                <a:lnTo>
                  <a:pt x="262" y="188"/>
                </a:lnTo>
                <a:lnTo>
                  <a:pt x="262" y="183"/>
                </a:lnTo>
                <a:lnTo>
                  <a:pt x="260" y="181"/>
                </a:lnTo>
                <a:lnTo>
                  <a:pt x="258" y="181"/>
                </a:lnTo>
                <a:lnTo>
                  <a:pt x="257" y="180"/>
                </a:lnTo>
                <a:lnTo>
                  <a:pt x="256" y="180"/>
                </a:lnTo>
                <a:lnTo>
                  <a:pt x="255" y="178"/>
                </a:lnTo>
                <a:lnTo>
                  <a:pt x="253" y="178"/>
                </a:lnTo>
                <a:lnTo>
                  <a:pt x="251" y="176"/>
                </a:lnTo>
                <a:lnTo>
                  <a:pt x="250" y="174"/>
                </a:lnTo>
                <a:lnTo>
                  <a:pt x="248" y="176"/>
                </a:lnTo>
                <a:lnTo>
                  <a:pt x="245" y="180"/>
                </a:lnTo>
                <a:lnTo>
                  <a:pt x="242" y="185"/>
                </a:lnTo>
                <a:lnTo>
                  <a:pt x="240" y="190"/>
                </a:lnTo>
                <a:lnTo>
                  <a:pt x="238" y="192"/>
                </a:lnTo>
                <a:lnTo>
                  <a:pt x="235" y="198"/>
                </a:lnTo>
                <a:lnTo>
                  <a:pt x="232" y="199"/>
                </a:lnTo>
                <a:lnTo>
                  <a:pt x="229" y="201"/>
                </a:lnTo>
                <a:lnTo>
                  <a:pt x="226" y="201"/>
                </a:lnTo>
                <a:lnTo>
                  <a:pt x="222" y="199"/>
                </a:lnTo>
                <a:lnTo>
                  <a:pt x="220" y="199"/>
                </a:lnTo>
                <a:lnTo>
                  <a:pt x="217" y="198"/>
                </a:lnTo>
                <a:lnTo>
                  <a:pt x="215" y="196"/>
                </a:lnTo>
                <a:lnTo>
                  <a:pt x="212" y="196"/>
                </a:lnTo>
                <a:lnTo>
                  <a:pt x="209" y="194"/>
                </a:lnTo>
                <a:lnTo>
                  <a:pt x="204" y="194"/>
                </a:lnTo>
                <a:lnTo>
                  <a:pt x="199" y="194"/>
                </a:lnTo>
                <a:lnTo>
                  <a:pt x="191" y="192"/>
                </a:lnTo>
                <a:lnTo>
                  <a:pt x="185" y="192"/>
                </a:lnTo>
                <a:lnTo>
                  <a:pt x="179" y="190"/>
                </a:lnTo>
                <a:lnTo>
                  <a:pt x="173" y="186"/>
                </a:lnTo>
                <a:lnTo>
                  <a:pt x="167" y="183"/>
                </a:lnTo>
                <a:lnTo>
                  <a:pt x="165" y="180"/>
                </a:lnTo>
                <a:lnTo>
                  <a:pt x="165" y="173"/>
                </a:lnTo>
                <a:lnTo>
                  <a:pt x="165" y="172"/>
                </a:lnTo>
                <a:lnTo>
                  <a:pt x="165" y="170"/>
                </a:lnTo>
                <a:lnTo>
                  <a:pt x="165" y="169"/>
                </a:lnTo>
                <a:lnTo>
                  <a:pt x="165" y="167"/>
                </a:lnTo>
                <a:lnTo>
                  <a:pt x="165" y="165"/>
                </a:lnTo>
                <a:lnTo>
                  <a:pt x="165" y="163"/>
                </a:lnTo>
                <a:lnTo>
                  <a:pt x="165" y="162"/>
                </a:lnTo>
                <a:lnTo>
                  <a:pt x="165" y="158"/>
                </a:lnTo>
                <a:lnTo>
                  <a:pt x="163" y="158"/>
                </a:lnTo>
                <a:lnTo>
                  <a:pt x="160" y="160"/>
                </a:lnTo>
                <a:lnTo>
                  <a:pt x="157" y="160"/>
                </a:lnTo>
                <a:lnTo>
                  <a:pt x="154" y="160"/>
                </a:lnTo>
                <a:lnTo>
                  <a:pt x="151" y="160"/>
                </a:lnTo>
                <a:lnTo>
                  <a:pt x="148" y="162"/>
                </a:lnTo>
                <a:lnTo>
                  <a:pt x="147" y="162"/>
                </a:lnTo>
                <a:lnTo>
                  <a:pt x="145" y="162"/>
                </a:lnTo>
                <a:lnTo>
                  <a:pt x="140" y="162"/>
                </a:lnTo>
                <a:lnTo>
                  <a:pt x="137" y="163"/>
                </a:lnTo>
                <a:lnTo>
                  <a:pt x="136" y="163"/>
                </a:lnTo>
                <a:lnTo>
                  <a:pt x="134" y="165"/>
                </a:lnTo>
                <a:lnTo>
                  <a:pt x="133" y="167"/>
                </a:lnTo>
                <a:lnTo>
                  <a:pt x="130" y="169"/>
                </a:lnTo>
                <a:lnTo>
                  <a:pt x="129" y="170"/>
                </a:lnTo>
                <a:lnTo>
                  <a:pt x="125" y="172"/>
                </a:lnTo>
                <a:lnTo>
                  <a:pt x="113" y="172"/>
                </a:lnTo>
                <a:lnTo>
                  <a:pt x="113" y="170"/>
                </a:lnTo>
                <a:lnTo>
                  <a:pt x="113" y="169"/>
                </a:lnTo>
                <a:lnTo>
                  <a:pt x="115" y="167"/>
                </a:lnTo>
                <a:lnTo>
                  <a:pt x="115" y="165"/>
                </a:lnTo>
                <a:lnTo>
                  <a:pt x="116" y="165"/>
                </a:lnTo>
                <a:lnTo>
                  <a:pt x="116" y="163"/>
                </a:lnTo>
                <a:lnTo>
                  <a:pt x="116" y="162"/>
                </a:lnTo>
                <a:lnTo>
                  <a:pt x="116" y="160"/>
                </a:lnTo>
                <a:lnTo>
                  <a:pt x="116" y="158"/>
                </a:lnTo>
                <a:lnTo>
                  <a:pt x="116" y="157"/>
                </a:lnTo>
                <a:lnTo>
                  <a:pt x="116" y="155"/>
                </a:lnTo>
                <a:lnTo>
                  <a:pt x="116" y="153"/>
                </a:lnTo>
                <a:lnTo>
                  <a:pt x="116" y="152"/>
                </a:lnTo>
                <a:lnTo>
                  <a:pt x="115" y="152"/>
                </a:lnTo>
                <a:lnTo>
                  <a:pt x="113" y="151"/>
                </a:lnTo>
                <a:lnTo>
                  <a:pt x="112" y="151"/>
                </a:lnTo>
                <a:lnTo>
                  <a:pt x="111" y="149"/>
                </a:lnTo>
                <a:lnTo>
                  <a:pt x="107" y="147"/>
                </a:lnTo>
                <a:lnTo>
                  <a:pt x="106" y="144"/>
                </a:lnTo>
                <a:lnTo>
                  <a:pt x="106" y="142"/>
                </a:lnTo>
                <a:lnTo>
                  <a:pt x="104" y="139"/>
                </a:lnTo>
                <a:lnTo>
                  <a:pt x="103" y="139"/>
                </a:lnTo>
                <a:lnTo>
                  <a:pt x="101" y="139"/>
                </a:lnTo>
                <a:lnTo>
                  <a:pt x="100" y="139"/>
                </a:lnTo>
                <a:lnTo>
                  <a:pt x="98" y="139"/>
                </a:lnTo>
                <a:lnTo>
                  <a:pt x="97" y="139"/>
                </a:lnTo>
                <a:lnTo>
                  <a:pt x="97" y="140"/>
                </a:lnTo>
                <a:lnTo>
                  <a:pt x="97" y="142"/>
                </a:lnTo>
                <a:lnTo>
                  <a:pt x="97" y="144"/>
                </a:lnTo>
                <a:lnTo>
                  <a:pt x="97" y="145"/>
                </a:lnTo>
                <a:lnTo>
                  <a:pt x="97" y="149"/>
                </a:lnTo>
                <a:lnTo>
                  <a:pt x="97" y="152"/>
                </a:lnTo>
                <a:lnTo>
                  <a:pt x="97" y="153"/>
                </a:lnTo>
                <a:lnTo>
                  <a:pt x="98" y="157"/>
                </a:lnTo>
                <a:lnTo>
                  <a:pt x="98" y="160"/>
                </a:lnTo>
                <a:lnTo>
                  <a:pt x="98" y="162"/>
                </a:lnTo>
                <a:lnTo>
                  <a:pt x="98" y="165"/>
                </a:lnTo>
                <a:lnTo>
                  <a:pt x="100" y="170"/>
                </a:lnTo>
                <a:lnTo>
                  <a:pt x="100" y="174"/>
                </a:lnTo>
                <a:lnTo>
                  <a:pt x="98" y="180"/>
                </a:lnTo>
                <a:lnTo>
                  <a:pt x="98" y="185"/>
                </a:lnTo>
                <a:lnTo>
                  <a:pt x="98" y="188"/>
                </a:lnTo>
                <a:lnTo>
                  <a:pt x="98" y="192"/>
                </a:lnTo>
                <a:lnTo>
                  <a:pt x="98" y="198"/>
                </a:lnTo>
                <a:lnTo>
                  <a:pt x="98" y="203"/>
                </a:lnTo>
                <a:lnTo>
                  <a:pt x="98" y="208"/>
                </a:lnTo>
                <a:lnTo>
                  <a:pt x="98" y="209"/>
                </a:lnTo>
                <a:lnTo>
                  <a:pt x="98" y="211"/>
                </a:lnTo>
                <a:lnTo>
                  <a:pt x="97" y="212"/>
                </a:lnTo>
                <a:lnTo>
                  <a:pt x="97" y="215"/>
                </a:lnTo>
                <a:lnTo>
                  <a:pt x="97" y="217"/>
                </a:lnTo>
                <a:lnTo>
                  <a:pt x="98" y="221"/>
                </a:lnTo>
                <a:lnTo>
                  <a:pt x="98" y="222"/>
                </a:lnTo>
                <a:lnTo>
                  <a:pt x="100" y="224"/>
                </a:lnTo>
                <a:lnTo>
                  <a:pt x="98" y="226"/>
                </a:lnTo>
                <a:lnTo>
                  <a:pt x="97" y="227"/>
                </a:lnTo>
                <a:lnTo>
                  <a:pt x="95" y="229"/>
                </a:lnTo>
                <a:lnTo>
                  <a:pt x="94" y="231"/>
                </a:lnTo>
                <a:lnTo>
                  <a:pt x="93" y="232"/>
                </a:lnTo>
                <a:lnTo>
                  <a:pt x="93" y="233"/>
                </a:lnTo>
                <a:lnTo>
                  <a:pt x="91" y="237"/>
                </a:lnTo>
                <a:lnTo>
                  <a:pt x="91" y="242"/>
                </a:lnTo>
                <a:lnTo>
                  <a:pt x="91" y="244"/>
                </a:lnTo>
                <a:lnTo>
                  <a:pt x="93" y="244"/>
                </a:lnTo>
                <a:lnTo>
                  <a:pt x="93" y="245"/>
                </a:lnTo>
                <a:lnTo>
                  <a:pt x="94" y="245"/>
                </a:lnTo>
                <a:lnTo>
                  <a:pt x="94" y="247"/>
                </a:lnTo>
                <a:lnTo>
                  <a:pt x="95" y="249"/>
                </a:lnTo>
                <a:lnTo>
                  <a:pt x="95" y="251"/>
                </a:lnTo>
                <a:lnTo>
                  <a:pt x="0" y="251"/>
                </a:lnTo>
                <a:lnTo>
                  <a:pt x="0" y="419"/>
                </a:lnTo>
                <a:lnTo>
                  <a:pt x="1" y="420"/>
                </a:lnTo>
                <a:lnTo>
                  <a:pt x="3" y="420"/>
                </a:lnTo>
                <a:lnTo>
                  <a:pt x="3" y="422"/>
                </a:lnTo>
                <a:lnTo>
                  <a:pt x="3" y="424"/>
                </a:lnTo>
                <a:lnTo>
                  <a:pt x="3" y="425"/>
                </a:lnTo>
                <a:lnTo>
                  <a:pt x="4" y="426"/>
                </a:lnTo>
                <a:lnTo>
                  <a:pt x="4" y="428"/>
                </a:lnTo>
                <a:lnTo>
                  <a:pt x="4" y="431"/>
                </a:lnTo>
                <a:lnTo>
                  <a:pt x="61" y="494"/>
                </a:lnTo>
                <a:lnTo>
                  <a:pt x="67" y="494"/>
                </a:lnTo>
                <a:lnTo>
                  <a:pt x="73" y="492"/>
                </a:lnTo>
                <a:lnTo>
                  <a:pt x="77" y="490"/>
                </a:lnTo>
                <a:lnTo>
                  <a:pt x="83" y="489"/>
                </a:lnTo>
                <a:lnTo>
                  <a:pt x="89" y="487"/>
                </a:lnTo>
                <a:lnTo>
                  <a:pt x="94" y="485"/>
                </a:lnTo>
                <a:lnTo>
                  <a:pt x="101" y="484"/>
                </a:lnTo>
                <a:lnTo>
                  <a:pt x="109" y="484"/>
                </a:lnTo>
                <a:lnTo>
                  <a:pt x="111" y="484"/>
                </a:lnTo>
                <a:lnTo>
                  <a:pt x="113" y="484"/>
                </a:lnTo>
                <a:lnTo>
                  <a:pt x="115" y="484"/>
                </a:lnTo>
                <a:lnTo>
                  <a:pt x="116" y="485"/>
                </a:lnTo>
                <a:lnTo>
                  <a:pt x="118" y="485"/>
                </a:lnTo>
                <a:lnTo>
                  <a:pt x="119" y="485"/>
                </a:lnTo>
                <a:lnTo>
                  <a:pt x="122" y="487"/>
                </a:lnTo>
                <a:lnTo>
                  <a:pt x="124" y="487"/>
                </a:lnTo>
                <a:lnTo>
                  <a:pt x="129" y="487"/>
                </a:lnTo>
                <a:lnTo>
                  <a:pt x="131" y="487"/>
                </a:lnTo>
                <a:lnTo>
                  <a:pt x="134" y="487"/>
                </a:lnTo>
                <a:lnTo>
                  <a:pt x="137" y="489"/>
                </a:lnTo>
                <a:lnTo>
                  <a:pt x="140" y="490"/>
                </a:lnTo>
                <a:lnTo>
                  <a:pt x="143" y="494"/>
                </a:lnTo>
                <a:lnTo>
                  <a:pt x="145" y="497"/>
                </a:lnTo>
                <a:lnTo>
                  <a:pt x="147" y="502"/>
                </a:lnTo>
                <a:lnTo>
                  <a:pt x="148" y="502"/>
                </a:lnTo>
                <a:lnTo>
                  <a:pt x="151" y="502"/>
                </a:lnTo>
                <a:lnTo>
                  <a:pt x="154" y="502"/>
                </a:lnTo>
                <a:lnTo>
                  <a:pt x="158" y="504"/>
                </a:lnTo>
                <a:lnTo>
                  <a:pt x="161" y="504"/>
                </a:lnTo>
                <a:lnTo>
                  <a:pt x="166" y="504"/>
                </a:lnTo>
                <a:lnTo>
                  <a:pt x="170" y="505"/>
                </a:lnTo>
                <a:lnTo>
                  <a:pt x="175" y="505"/>
                </a:lnTo>
                <a:lnTo>
                  <a:pt x="176" y="505"/>
                </a:lnTo>
                <a:lnTo>
                  <a:pt x="179" y="505"/>
                </a:lnTo>
                <a:lnTo>
                  <a:pt x="183" y="507"/>
                </a:lnTo>
                <a:lnTo>
                  <a:pt x="185" y="507"/>
                </a:lnTo>
                <a:lnTo>
                  <a:pt x="187" y="508"/>
                </a:lnTo>
                <a:lnTo>
                  <a:pt x="190" y="510"/>
                </a:lnTo>
                <a:lnTo>
                  <a:pt x="193" y="510"/>
                </a:lnTo>
                <a:lnTo>
                  <a:pt x="194" y="510"/>
                </a:lnTo>
                <a:lnTo>
                  <a:pt x="197" y="510"/>
                </a:lnTo>
                <a:lnTo>
                  <a:pt x="201" y="512"/>
                </a:lnTo>
                <a:lnTo>
                  <a:pt x="203" y="513"/>
                </a:lnTo>
                <a:lnTo>
                  <a:pt x="206" y="515"/>
                </a:lnTo>
                <a:lnTo>
                  <a:pt x="209" y="515"/>
                </a:lnTo>
                <a:lnTo>
                  <a:pt x="212" y="517"/>
                </a:lnTo>
                <a:lnTo>
                  <a:pt x="214" y="519"/>
                </a:lnTo>
                <a:lnTo>
                  <a:pt x="217" y="519"/>
                </a:lnTo>
                <a:lnTo>
                  <a:pt x="221" y="519"/>
                </a:lnTo>
                <a:lnTo>
                  <a:pt x="224" y="517"/>
                </a:lnTo>
                <a:lnTo>
                  <a:pt x="227" y="515"/>
                </a:lnTo>
                <a:lnTo>
                  <a:pt x="230" y="512"/>
                </a:lnTo>
                <a:lnTo>
                  <a:pt x="233" y="510"/>
                </a:lnTo>
                <a:lnTo>
                  <a:pt x="235" y="507"/>
                </a:lnTo>
                <a:lnTo>
                  <a:pt x="237" y="504"/>
                </a:lnTo>
                <a:lnTo>
                  <a:pt x="238" y="501"/>
                </a:lnTo>
                <a:lnTo>
                  <a:pt x="242" y="494"/>
                </a:lnTo>
                <a:lnTo>
                  <a:pt x="247" y="485"/>
                </a:lnTo>
                <a:lnTo>
                  <a:pt x="255" y="478"/>
                </a:lnTo>
                <a:lnTo>
                  <a:pt x="262" y="467"/>
                </a:lnTo>
                <a:lnTo>
                  <a:pt x="269" y="460"/>
                </a:lnTo>
                <a:lnTo>
                  <a:pt x="278" y="453"/>
                </a:lnTo>
                <a:lnTo>
                  <a:pt x="286" y="448"/>
                </a:lnTo>
                <a:lnTo>
                  <a:pt x="293" y="446"/>
                </a:lnTo>
                <a:lnTo>
                  <a:pt x="294" y="446"/>
                </a:lnTo>
                <a:lnTo>
                  <a:pt x="298" y="445"/>
                </a:lnTo>
                <a:lnTo>
                  <a:pt x="304" y="442"/>
                </a:lnTo>
                <a:lnTo>
                  <a:pt x="309" y="440"/>
                </a:lnTo>
                <a:lnTo>
                  <a:pt x="312" y="437"/>
                </a:lnTo>
                <a:lnTo>
                  <a:pt x="317" y="435"/>
                </a:lnTo>
                <a:lnTo>
                  <a:pt x="322" y="431"/>
                </a:lnTo>
                <a:lnTo>
                  <a:pt x="323" y="431"/>
                </a:lnTo>
                <a:lnTo>
                  <a:pt x="323" y="428"/>
                </a:lnTo>
                <a:lnTo>
                  <a:pt x="323" y="425"/>
                </a:lnTo>
                <a:lnTo>
                  <a:pt x="323" y="422"/>
                </a:lnTo>
                <a:lnTo>
                  <a:pt x="323" y="419"/>
                </a:lnTo>
                <a:lnTo>
                  <a:pt x="323" y="415"/>
                </a:lnTo>
                <a:lnTo>
                  <a:pt x="325" y="412"/>
                </a:lnTo>
                <a:lnTo>
                  <a:pt x="325" y="410"/>
                </a:lnTo>
                <a:lnTo>
                  <a:pt x="327" y="407"/>
                </a:lnTo>
                <a:lnTo>
                  <a:pt x="330" y="404"/>
                </a:lnTo>
                <a:lnTo>
                  <a:pt x="335" y="401"/>
                </a:lnTo>
                <a:lnTo>
                  <a:pt x="338" y="397"/>
                </a:lnTo>
                <a:lnTo>
                  <a:pt x="343" y="394"/>
                </a:lnTo>
                <a:lnTo>
                  <a:pt x="348" y="392"/>
                </a:lnTo>
                <a:lnTo>
                  <a:pt x="353" y="390"/>
                </a:lnTo>
                <a:lnTo>
                  <a:pt x="358" y="389"/>
                </a:lnTo>
                <a:lnTo>
                  <a:pt x="364" y="389"/>
                </a:lnTo>
                <a:lnTo>
                  <a:pt x="368" y="389"/>
                </a:lnTo>
                <a:lnTo>
                  <a:pt x="373" y="389"/>
                </a:lnTo>
                <a:lnTo>
                  <a:pt x="377" y="390"/>
                </a:lnTo>
                <a:lnTo>
                  <a:pt x="382" y="390"/>
                </a:lnTo>
                <a:lnTo>
                  <a:pt x="386" y="390"/>
                </a:lnTo>
                <a:lnTo>
                  <a:pt x="391" y="392"/>
                </a:lnTo>
                <a:lnTo>
                  <a:pt x="394" y="392"/>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47" name="Freeform 3"/>
          <p:cNvSpPr>
            <a:spLocks/>
          </p:cNvSpPr>
          <p:nvPr/>
        </p:nvSpPr>
        <p:spPr bwMode="auto">
          <a:xfrm>
            <a:off x="1616932" y="1622425"/>
            <a:ext cx="823701" cy="395288"/>
          </a:xfrm>
          <a:custGeom>
            <a:avLst/>
            <a:gdLst>
              <a:gd name="T0" fmla="*/ 2147483647 w 418"/>
              <a:gd name="T1" fmla="*/ 2147483647 h 339"/>
              <a:gd name="T2" fmla="*/ 2147483647 w 418"/>
              <a:gd name="T3" fmla="*/ 2147483647 h 339"/>
              <a:gd name="T4" fmla="*/ 2147483647 w 418"/>
              <a:gd name="T5" fmla="*/ 2147483647 h 339"/>
              <a:gd name="T6" fmla="*/ 2147483647 w 418"/>
              <a:gd name="T7" fmla="*/ 2147483647 h 339"/>
              <a:gd name="T8" fmla="*/ 2147483647 w 418"/>
              <a:gd name="T9" fmla="*/ 2147483647 h 339"/>
              <a:gd name="T10" fmla="*/ 2147483647 w 418"/>
              <a:gd name="T11" fmla="*/ 2147483647 h 339"/>
              <a:gd name="T12" fmla="*/ 2147483647 w 418"/>
              <a:gd name="T13" fmla="*/ 2147483647 h 339"/>
              <a:gd name="T14" fmla="*/ 2147483647 w 418"/>
              <a:gd name="T15" fmla="*/ 2147483647 h 339"/>
              <a:gd name="T16" fmla="*/ 2147483647 w 418"/>
              <a:gd name="T17" fmla="*/ 2147483647 h 339"/>
              <a:gd name="T18" fmla="*/ 2147483647 w 418"/>
              <a:gd name="T19" fmla="*/ 2147483647 h 339"/>
              <a:gd name="T20" fmla="*/ 2147483647 w 418"/>
              <a:gd name="T21" fmla="*/ 2147483647 h 339"/>
              <a:gd name="T22" fmla="*/ 2147483647 w 418"/>
              <a:gd name="T23" fmla="*/ 2147483647 h 339"/>
              <a:gd name="T24" fmla="*/ 2147483647 w 418"/>
              <a:gd name="T25" fmla="*/ 2147483647 h 339"/>
              <a:gd name="T26" fmla="*/ 2147483647 w 418"/>
              <a:gd name="T27" fmla="*/ 2147483647 h 339"/>
              <a:gd name="T28" fmla="*/ 2147483647 w 418"/>
              <a:gd name="T29" fmla="*/ 2147483647 h 339"/>
              <a:gd name="T30" fmla="*/ 2147483647 w 418"/>
              <a:gd name="T31" fmla="*/ 2147483647 h 339"/>
              <a:gd name="T32" fmla="*/ 2147483647 w 418"/>
              <a:gd name="T33" fmla="*/ 2147483647 h 339"/>
              <a:gd name="T34" fmla="*/ 2147483647 w 418"/>
              <a:gd name="T35" fmla="*/ 2147483647 h 339"/>
              <a:gd name="T36" fmla="*/ 2147483647 w 418"/>
              <a:gd name="T37" fmla="*/ 2147483647 h 339"/>
              <a:gd name="T38" fmla="*/ 2147483647 w 418"/>
              <a:gd name="T39" fmla="*/ 2147483647 h 339"/>
              <a:gd name="T40" fmla="*/ 2147483647 w 418"/>
              <a:gd name="T41" fmla="*/ 2147483647 h 339"/>
              <a:gd name="T42" fmla="*/ 2147483647 w 418"/>
              <a:gd name="T43" fmla="*/ 2147483647 h 339"/>
              <a:gd name="T44" fmla="*/ 2147483647 w 418"/>
              <a:gd name="T45" fmla="*/ 2147483647 h 339"/>
              <a:gd name="T46" fmla="*/ 2147483647 w 418"/>
              <a:gd name="T47" fmla="*/ 2147483647 h 339"/>
              <a:gd name="T48" fmla="*/ 2147483647 w 418"/>
              <a:gd name="T49" fmla="*/ 2147483647 h 339"/>
              <a:gd name="T50" fmla="*/ 2147483647 w 418"/>
              <a:gd name="T51" fmla="*/ 2147483647 h 339"/>
              <a:gd name="T52" fmla="*/ 2147483647 w 418"/>
              <a:gd name="T53" fmla="*/ 2147483647 h 339"/>
              <a:gd name="T54" fmla="*/ 2147483647 w 418"/>
              <a:gd name="T55" fmla="*/ 2147483647 h 339"/>
              <a:gd name="T56" fmla="*/ 2147483647 w 418"/>
              <a:gd name="T57" fmla="*/ 2147483647 h 339"/>
              <a:gd name="T58" fmla="*/ 2147483647 w 418"/>
              <a:gd name="T59" fmla="*/ 2147483647 h 339"/>
              <a:gd name="T60" fmla="*/ 2147483647 w 418"/>
              <a:gd name="T61" fmla="*/ 2147483647 h 339"/>
              <a:gd name="T62" fmla="*/ 2147483647 w 418"/>
              <a:gd name="T63" fmla="*/ 2147483647 h 339"/>
              <a:gd name="T64" fmla="*/ 2147483647 w 418"/>
              <a:gd name="T65" fmla="*/ 2147483647 h 339"/>
              <a:gd name="T66" fmla="*/ 2147483647 w 418"/>
              <a:gd name="T67" fmla="*/ 2147483647 h 339"/>
              <a:gd name="T68" fmla="*/ 2147483647 w 418"/>
              <a:gd name="T69" fmla="*/ 2147483647 h 339"/>
              <a:gd name="T70" fmla="*/ 2147483647 w 418"/>
              <a:gd name="T71" fmla="*/ 2147483647 h 339"/>
              <a:gd name="T72" fmla="*/ 2147483647 w 418"/>
              <a:gd name="T73" fmla="*/ 2147483647 h 339"/>
              <a:gd name="T74" fmla="*/ 2147483647 w 418"/>
              <a:gd name="T75" fmla="*/ 2147483647 h 339"/>
              <a:gd name="T76" fmla="*/ 2147483647 w 418"/>
              <a:gd name="T77" fmla="*/ 2147483647 h 339"/>
              <a:gd name="T78" fmla="*/ 2147483647 w 418"/>
              <a:gd name="T79" fmla="*/ 2147483647 h 339"/>
              <a:gd name="T80" fmla="*/ 2147483647 w 418"/>
              <a:gd name="T81" fmla="*/ 2147483647 h 339"/>
              <a:gd name="T82" fmla="*/ 2147483647 w 418"/>
              <a:gd name="T83" fmla="*/ 2147483647 h 339"/>
              <a:gd name="T84" fmla="*/ 2147483647 w 418"/>
              <a:gd name="T85" fmla="*/ 2147483647 h 339"/>
              <a:gd name="T86" fmla="*/ 2147483647 w 418"/>
              <a:gd name="T87" fmla="*/ 2147483647 h 339"/>
              <a:gd name="T88" fmla="*/ 2147483647 w 418"/>
              <a:gd name="T89" fmla="*/ 2147483647 h 339"/>
              <a:gd name="T90" fmla="*/ 2147483647 w 418"/>
              <a:gd name="T91" fmla="*/ 2147483647 h 339"/>
              <a:gd name="T92" fmla="*/ 2147483647 w 418"/>
              <a:gd name="T93" fmla="*/ 2147483647 h 339"/>
              <a:gd name="T94" fmla="*/ 2147483647 w 418"/>
              <a:gd name="T95" fmla="*/ 2147483647 h 339"/>
              <a:gd name="T96" fmla="*/ 2147483647 w 418"/>
              <a:gd name="T97" fmla="*/ 2147483647 h 339"/>
              <a:gd name="T98" fmla="*/ 2147483647 w 418"/>
              <a:gd name="T99" fmla="*/ 2147483647 h 339"/>
              <a:gd name="T100" fmla="*/ 2147483647 w 418"/>
              <a:gd name="T101" fmla="*/ 2147483647 h 339"/>
              <a:gd name="T102" fmla="*/ 2147483647 w 418"/>
              <a:gd name="T103" fmla="*/ 2147483647 h 339"/>
              <a:gd name="T104" fmla="*/ 2147483647 w 418"/>
              <a:gd name="T105" fmla="*/ 2147483647 h 3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18" h="339">
                <a:moveTo>
                  <a:pt x="416" y="40"/>
                </a:moveTo>
                <a:lnTo>
                  <a:pt x="417" y="16"/>
                </a:lnTo>
                <a:lnTo>
                  <a:pt x="235" y="0"/>
                </a:lnTo>
                <a:lnTo>
                  <a:pt x="231" y="6"/>
                </a:lnTo>
                <a:lnTo>
                  <a:pt x="228" y="11"/>
                </a:lnTo>
                <a:lnTo>
                  <a:pt x="225" y="16"/>
                </a:lnTo>
                <a:lnTo>
                  <a:pt x="222" y="22"/>
                </a:lnTo>
                <a:lnTo>
                  <a:pt x="219" y="28"/>
                </a:lnTo>
                <a:lnTo>
                  <a:pt x="217" y="32"/>
                </a:lnTo>
                <a:lnTo>
                  <a:pt x="213" y="37"/>
                </a:lnTo>
                <a:lnTo>
                  <a:pt x="210" y="40"/>
                </a:lnTo>
                <a:lnTo>
                  <a:pt x="209" y="42"/>
                </a:lnTo>
                <a:lnTo>
                  <a:pt x="207" y="44"/>
                </a:lnTo>
                <a:lnTo>
                  <a:pt x="204" y="47"/>
                </a:lnTo>
                <a:lnTo>
                  <a:pt x="203" y="51"/>
                </a:lnTo>
                <a:lnTo>
                  <a:pt x="200" y="51"/>
                </a:lnTo>
                <a:lnTo>
                  <a:pt x="199" y="55"/>
                </a:lnTo>
                <a:lnTo>
                  <a:pt x="196" y="57"/>
                </a:lnTo>
                <a:lnTo>
                  <a:pt x="191" y="58"/>
                </a:lnTo>
                <a:lnTo>
                  <a:pt x="186" y="60"/>
                </a:lnTo>
                <a:lnTo>
                  <a:pt x="183" y="62"/>
                </a:lnTo>
                <a:lnTo>
                  <a:pt x="179" y="63"/>
                </a:lnTo>
                <a:lnTo>
                  <a:pt x="174" y="63"/>
                </a:lnTo>
                <a:lnTo>
                  <a:pt x="171" y="65"/>
                </a:lnTo>
                <a:lnTo>
                  <a:pt x="167" y="68"/>
                </a:lnTo>
                <a:lnTo>
                  <a:pt x="164" y="70"/>
                </a:lnTo>
                <a:lnTo>
                  <a:pt x="160" y="73"/>
                </a:lnTo>
                <a:lnTo>
                  <a:pt x="158" y="76"/>
                </a:lnTo>
                <a:lnTo>
                  <a:pt x="158" y="78"/>
                </a:lnTo>
                <a:lnTo>
                  <a:pt x="156" y="81"/>
                </a:lnTo>
                <a:lnTo>
                  <a:pt x="155" y="85"/>
                </a:lnTo>
                <a:lnTo>
                  <a:pt x="155" y="88"/>
                </a:lnTo>
                <a:lnTo>
                  <a:pt x="153" y="91"/>
                </a:lnTo>
                <a:lnTo>
                  <a:pt x="152" y="94"/>
                </a:lnTo>
                <a:lnTo>
                  <a:pt x="150" y="97"/>
                </a:lnTo>
                <a:lnTo>
                  <a:pt x="148" y="103"/>
                </a:lnTo>
                <a:lnTo>
                  <a:pt x="146" y="109"/>
                </a:lnTo>
                <a:lnTo>
                  <a:pt x="143" y="115"/>
                </a:lnTo>
                <a:lnTo>
                  <a:pt x="142" y="120"/>
                </a:lnTo>
                <a:lnTo>
                  <a:pt x="140" y="127"/>
                </a:lnTo>
                <a:lnTo>
                  <a:pt x="139" y="133"/>
                </a:lnTo>
                <a:lnTo>
                  <a:pt x="137" y="138"/>
                </a:lnTo>
                <a:lnTo>
                  <a:pt x="134" y="145"/>
                </a:lnTo>
                <a:lnTo>
                  <a:pt x="131" y="149"/>
                </a:lnTo>
                <a:lnTo>
                  <a:pt x="127" y="154"/>
                </a:lnTo>
                <a:lnTo>
                  <a:pt x="124" y="160"/>
                </a:lnTo>
                <a:lnTo>
                  <a:pt x="117" y="165"/>
                </a:lnTo>
                <a:lnTo>
                  <a:pt x="113" y="169"/>
                </a:lnTo>
                <a:lnTo>
                  <a:pt x="109" y="172"/>
                </a:lnTo>
                <a:lnTo>
                  <a:pt x="103" y="176"/>
                </a:lnTo>
                <a:lnTo>
                  <a:pt x="98" y="179"/>
                </a:lnTo>
                <a:lnTo>
                  <a:pt x="96" y="181"/>
                </a:lnTo>
                <a:lnTo>
                  <a:pt x="94" y="183"/>
                </a:lnTo>
                <a:lnTo>
                  <a:pt x="91" y="186"/>
                </a:lnTo>
                <a:lnTo>
                  <a:pt x="86" y="189"/>
                </a:lnTo>
                <a:lnTo>
                  <a:pt x="83" y="190"/>
                </a:lnTo>
                <a:lnTo>
                  <a:pt x="80" y="194"/>
                </a:lnTo>
                <a:lnTo>
                  <a:pt x="77" y="197"/>
                </a:lnTo>
                <a:lnTo>
                  <a:pt x="77" y="199"/>
                </a:lnTo>
                <a:lnTo>
                  <a:pt x="76" y="202"/>
                </a:lnTo>
                <a:lnTo>
                  <a:pt x="76" y="204"/>
                </a:lnTo>
                <a:lnTo>
                  <a:pt x="76" y="207"/>
                </a:lnTo>
                <a:lnTo>
                  <a:pt x="74" y="208"/>
                </a:lnTo>
                <a:lnTo>
                  <a:pt x="74" y="211"/>
                </a:lnTo>
                <a:lnTo>
                  <a:pt x="74" y="213"/>
                </a:lnTo>
                <a:lnTo>
                  <a:pt x="73" y="217"/>
                </a:lnTo>
                <a:lnTo>
                  <a:pt x="71" y="218"/>
                </a:lnTo>
                <a:lnTo>
                  <a:pt x="67" y="223"/>
                </a:lnTo>
                <a:lnTo>
                  <a:pt x="64" y="227"/>
                </a:lnTo>
                <a:lnTo>
                  <a:pt x="59" y="231"/>
                </a:lnTo>
                <a:lnTo>
                  <a:pt x="57" y="236"/>
                </a:lnTo>
                <a:lnTo>
                  <a:pt x="53" y="243"/>
                </a:lnTo>
                <a:lnTo>
                  <a:pt x="50" y="249"/>
                </a:lnTo>
                <a:lnTo>
                  <a:pt x="49" y="256"/>
                </a:lnTo>
                <a:lnTo>
                  <a:pt x="46" y="264"/>
                </a:lnTo>
                <a:lnTo>
                  <a:pt x="44" y="265"/>
                </a:lnTo>
                <a:lnTo>
                  <a:pt x="42" y="267"/>
                </a:lnTo>
                <a:lnTo>
                  <a:pt x="40" y="270"/>
                </a:lnTo>
                <a:lnTo>
                  <a:pt x="37" y="272"/>
                </a:lnTo>
                <a:lnTo>
                  <a:pt x="32" y="275"/>
                </a:lnTo>
                <a:lnTo>
                  <a:pt x="29" y="277"/>
                </a:lnTo>
                <a:lnTo>
                  <a:pt x="26" y="280"/>
                </a:lnTo>
                <a:lnTo>
                  <a:pt x="23" y="282"/>
                </a:lnTo>
                <a:lnTo>
                  <a:pt x="21" y="286"/>
                </a:lnTo>
                <a:lnTo>
                  <a:pt x="16" y="292"/>
                </a:lnTo>
                <a:lnTo>
                  <a:pt x="13" y="300"/>
                </a:lnTo>
                <a:lnTo>
                  <a:pt x="8" y="308"/>
                </a:lnTo>
                <a:lnTo>
                  <a:pt x="5" y="316"/>
                </a:lnTo>
                <a:lnTo>
                  <a:pt x="3" y="324"/>
                </a:lnTo>
                <a:lnTo>
                  <a:pt x="1" y="332"/>
                </a:lnTo>
                <a:lnTo>
                  <a:pt x="0" y="336"/>
                </a:lnTo>
                <a:lnTo>
                  <a:pt x="8" y="321"/>
                </a:lnTo>
                <a:lnTo>
                  <a:pt x="182" y="338"/>
                </a:lnTo>
                <a:lnTo>
                  <a:pt x="188" y="257"/>
                </a:lnTo>
                <a:lnTo>
                  <a:pt x="194" y="251"/>
                </a:lnTo>
                <a:lnTo>
                  <a:pt x="201" y="245"/>
                </a:lnTo>
                <a:lnTo>
                  <a:pt x="210" y="240"/>
                </a:lnTo>
                <a:lnTo>
                  <a:pt x="219" y="234"/>
                </a:lnTo>
                <a:lnTo>
                  <a:pt x="228" y="231"/>
                </a:lnTo>
                <a:lnTo>
                  <a:pt x="236" y="228"/>
                </a:lnTo>
                <a:lnTo>
                  <a:pt x="240" y="227"/>
                </a:lnTo>
                <a:lnTo>
                  <a:pt x="242" y="227"/>
                </a:lnTo>
                <a:lnTo>
                  <a:pt x="261" y="96"/>
                </a:lnTo>
                <a:lnTo>
                  <a:pt x="405" y="106"/>
                </a:lnTo>
                <a:lnTo>
                  <a:pt x="416" y="42"/>
                </a:lnTo>
                <a:lnTo>
                  <a:pt x="416" y="40"/>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48" name="Freeform 4"/>
          <p:cNvSpPr>
            <a:spLocks/>
          </p:cNvSpPr>
          <p:nvPr/>
        </p:nvSpPr>
        <p:spPr bwMode="auto">
          <a:xfrm>
            <a:off x="2082440" y="1177925"/>
            <a:ext cx="1062980" cy="479425"/>
          </a:xfrm>
          <a:custGeom>
            <a:avLst/>
            <a:gdLst>
              <a:gd name="T0" fmla="*/ 2147483647 w 542"/>
              <a:gd name="T1" fmla="*/ 2147483647 h 409"/>
              <a:gd name="T2" fmla="*/ 2147483647 w 542"/>
              <a:gd name="T3" fmla="*/ 2147483647 h 409"/>
              <a:gd name="T4" fmla="*/ 2147483647 w 542"/>
              <a:gd name="T5" fmla="*/ 2147483647 h 409"/>
              <a:gd name="T6" fmla="*/ 2147483647 w 542"/>
              <a:gd name="T7" fmla="*/ 2147483647 h 409"/>
              <a:gd name="T8" fmla="*/ 2147483647 w 542"/>
              <a:gd name="T9" fmla="*/ 2147483647 h 409"/>
              <a:gd name="T10" fmla="*/ 2147483647 w 542"/>
              <a:gd name="T11" fmla="*/ 2147483647 h 409"/>
              <a:gd name="T12" fmla="*/ 2147483647 w 542"/>
              <a:gd name="T13" fmla="*/ 2147483647 h 409"/>
              <a:gd name="T14" fmla="*/ 2147483647 w 542"/>
              <a:gd name="T15" fmla="*/ 2147483647 h 409"/>
              <a:gd name="T16" fmla="*/ 2147483647 w 542"/>
              <a:gd name="T17" fmla="*/ 2147483647 h 409"/>
              <a:gd name="T18" fmla="*/ 2147483647 w 542"/>
              <a:gd name="T19" fmla="*/ 2147483647 h 409"/>
              <a:gd name="T20" fmla="*/ 2147483647 w 542"/>
              <a:gd name="T21" fmla="*/ 2147483647 h 409"/>
              <a:gd name="T22" fmla="*/ 2147483647 w 542"/>
              <a:gd name="T23" fmla="*/ 2147483647 h 409"/>
              <a:gd name="T24" fmla="*/ 2147483647 w 542"/>
              <a:gd name="T25" fmla="*/ 2147483647 h 409"/>
              <a:gd name="T26" fmla="*/ 2147483647 w 542"/>
              <a:gd name="T27" fmla="*/ 2147483647 h 409"/>
              <a:gd name="T28" fmla="*/ 2147483647 w 542"/>
              <a:gd name="T29" fmla="*/ 2147483647 h 409"/>
              <a:gd name="T30" fmla="*/ 2147483647 w 542"/>
              <a:gd name="T31" fmla="*/ 2147483647 h 409"/>
              <a:gd name="T32" fmla="*/ 2147483647 w 542"/>
              <a:gd name="T33" fmla="*/ 2147483647 h 409"/>
              <a:gd name="T34" fmla="*/ 2147483647 w 542"/>
              <a:gd name="T35" fmla="*/ 2147483647 h 409"/>
              <a:gd name="T36" fmla="*/ 2147483647 w 542"/>
              <a:gd name="T37" fmla="*/ 2147483647 h 409"/>
              <a:gd name="T38" fmla="*/ 2147483647 w 542"/>
              <a:gd name="T39" fmla="*/ 2147483647 h 409"/>
              <a:gd name="T40" fmla="*/ 2147483647 w 542"/>
              <a:gd name="T41" fmla="*/ 2147483647 h 409"/>
              <a:gd name="T42" fmla="*/ 2147483647 w 542"/>
              <a:gd name="T43" fmla="*/ 2147483647 h 409"/>
              <a:gd name="T44" fmla="*/ 2147483647 w 542"/>
              <a:gd name="T45" fmla="*/ 2147483647 h 409"/>
              <a:gd name="T46" fmla="*/ 2147483647 w 542"/>
              <a:gd name="T47" fmla="*/ 2147483647 h 409"/>
              <a:gd name="T48" fmla="*/ 2147483647 w 542"/>
              <a:gd name="T49" fmla="*/ 2147483647 h 409"/>
              <a:gd name="T50" fmla="*/ 2147483647 w 542"/>
              <a:gd name="T51" fmla="*/ 2147483647 h 409"/>
              <a:gd name="T52" fmla="*/ 2147483647 w 542"/>
              <a:gd name="T53" fmla="*/ 2147483647 h 409"/>
              <a:gd name="T54" fmla="*/ 2147483647 w 542"/>
              <a:gd name="T55" fmla="*/ 2147483647 h 409"/>
              <a:gd name="T56" fmla="*/ 2147483647 w 542"/>
              <a:gd name="T57" fmla="*/ 2147483647 h 409"/>
              <a:gd name="T58" fmla="*/ 2147483647 w 542"/>
              <a:gd name="T59" fmla="*/ 2147483647 h 409"/>
              <a:gd name="T60" fmla="*/ 2147483647 w 542"/>
              <a:gd name="T61" fmla="*/ 2147483647 h 409"/>
              <a:gd name="T62" fmla="*/ 2147483647 w 542"/>
              <a:gd name="T63" fmla="*/ 2147483647 h 409"/>
              <a:gd name="T64" fmla="*/ 2147483647 w 542"/>
              <a:gd name="T65" fmla="*/ 2147483647 h 409"/>
              <a:gd name="T66" fmla="*/ 2147483647 w 542"/>
              <a:gd name="T67" fmla="*/ 2147483647 h 409"/>
              <a:gd name="T68" fmla="*/ 2147483647 w 542"/>
              <a:gd name="T69" fmla="*/ 2147483647 h 409"/>
              <a:gd name="T70" fmla="*/ 2147483647 w 542"/>
              <a:gd name="T71" fmla="*/ 2147483647 h 409"/>
              <a:gd name="T72" fmla="*/ 2147483647 w 542"/>
              <a:gd name="T73" fmla="*/ 2147483647 h 409"/>
              <a:gd name="T74" fmla="*/ 2147483647 w 542"/>
              <a:gd name="T75" fmla="*/ 2147483647 h 409"/>
              <a:gd name="T76" fmla="*/ 2147483647 w 542"/>
              <a:gd name="T77" fmla="*/ 2147483647 h 409"/>
              <a:gd name="T78" fmla="*/ 2147483647 w 542"/>
              <a:gd name="T79" fmla="*/ 2147483647 h 409"/>
              <a:gd name="T80" fmla="*/ 2147483647 w 542"/>
              <a:gd name="T81" fmla="*/ 2147483647 h 409"/>
              <a:gd name="T82" fmla="*/ 2147483647 w 542"/>
              <a:gd name="T83" fmla="*/ 2147483647 h 409"/>
              <a:gd name="T84" fmla="*/ 2147483647 w 542"/>
              <a:gd name="T85" fmla="*/ 2147483647 h 409"/>
              <a:gd name="T86" fmla="*/ 2147483647 w 542"/>
              <a:gd name="T87" fmla="*/ 2147483647 h 409"/>
              <a:gd name="T88" fmla="*/ 2147483647 w 542"/>
              <a:gd name="T89" fmla="*/ 2147483647 h 409"/>
              <a:gd name="T90" fmla="*/ 2147483647 w 542"/>
              <a:gd name="T91" fmla="*/ 2147483647 h 409"/>
              <a:gd name="T92" fmla="*/ 2147483647 w 542"/>
              <a:gd name="T93" fmla="*/ 2147483647 h 409"/>
              <a:gd name="T94" fmla="*/ 2147483647 w 542"/>
              <a:gd name="T95" fmla="*/ 2147483647 h 409"/>
              <a:gd name="T96" fmla="*/ 2147483647 w 542"/>
              <a:gd name="T97" fmla="*/ 2147483647 h 409"/>
              <a:gd name="T98" fmla="*/ 2147483647 w 542"/>
              <a:gd name="T99" fmla="*/ 0 h 409"/>
              <a:gd name="T100" fmla="*/ 2147483647 w 542"/>
              <a:gd name="T101" fmla="*/ 0 h 409"/>
              <a:gd name="T102" fmla="*/ 2147483647 w 542"/>
              <a:gd name="T103" fmla="*/ 2147483647 h 409"/>
              <a:gd name="T104" fmla="*/ 2147483647 w 542"/>
              <a:gd name="T105" fmla="*/ 2147483647 h 409"/>
              <a:gd name="T106" fmla="*/ 2147483647 w 542"/>
              <a:gd name="T107" fmla="*/ 2147483647 h 409"/>
              <a:gd name="T108" fmla="*/ 2147483647 w 542"/>
              <a:gd name="T109" fmla="*/ 2147483647 h 409"/>
              <a:gd name="T110" fmla="*/ 2147483647 w 542"/>
              <a:gd name="T111" fmla="*/ 2147483647 h 409"/>
              <a:gd name="T112" fmla="*/ 2147483647 w 542"/>
              <a:gd name="T113" fmla="*/ 2147483647 h 409"/>
              <a:gd name="T114" fmla="*/ 2147483647 w 542"/>
              <a:gd name="T115" fmla="*/ 2147483647 h 409"/>
              <a:gd name="T116" fmla="*/ 2147483647 w 542"/>
              <a:gd name="T117" fmla="*/ 2147483647 h 409"/>
              <a:gd name="T118" fmla="*/ 2147483647 w 542"/>
              <a:gd name="T119" fmla="*/ 2147483647 h 4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42" h="409">
                <a:moveTo>
                  <a:pt x="516" y="53"/>
                </a:moveTo>
                <a:lnTo>
                  <a:pt x="516" y="55"/>
                </a:lnTo>
                <a:lnTo>
                  <a:pt x="516" y="57"/>
                </a:lnTo>
                <a:lnTo>
                  <a:pt x="517" y="59"/>
                </a:lnTo>
                <a:lnTo>
                  <a:pt x="519" y="60"/>
                </a:lnTo>
                <a:lnTo>
                  <a:pt x="519" y="62"/>
                </a:lnTo>
                <a:lnTo>
                  <a:pt x="520" y="64"/>
                </a:lnTo>
                <a:lnTo>
                  <a:pt x="521" y="64"/>
                </a:lnTo>
                <a:lnTo>
                  <a:pt x="521" y="65"/>
                </a:lnTo>
                <a:lnTo>
                  <a:pt x="523" y="70"/>
                </a:lnTo>
                <a:lnTo>
                  <a:pt x="524" y="73"/>
                </a:lnTo>
                <a:lnTo>
                  <a:pt x="524" y="80"/>
                </a:lnTo>
                <a:lnTo>
                  <a:pt x="524" y="85"/>
                </a:lnTo>
                <a:lnTo>
                  <a:pt x="524" y="90"/>
                </a:lnTo>
                <a:lnTo>
                  <a:pt x="524" y="94"/>
                </a:lnTo>
                <a:lnTo>
                  <a:pt x="524" y="98"/>
                </a:lnTo>
                <a:lnTo>
                  <a:pt x="524" y="103"/>
                </a:lnTo>
                <a:lnTo>
                  <a:pt x="524" y="105"/>
                </a:lnTo>
                <a:lnTo>
                  <a:pt x="524" y="108"/>
                </a:lnTo>
                <a:lnTo>
                  <a:pt x="524" y="110"/>
                </a:lnTo>
                <a:lnTo>
                  <a:pt x="523" y="112"/>
                </a:lnTo>
                <a:lnTo>
                  <a:pt x="523" y="114"/>
                </a:lnTo>
                <a:lnTo>
                  <a:pt x="521" y="116"/>
                </a:lnTo>
                <a:lnTo>
                  <a:pt x="521" y="119"/>
                </a:lnTo>
                <a:lnTo>
                  <a:pt x="521" y="121"/>
                </a:lnTo>
                <a:lnTo>
                  <a:pt x="523" y="123"/>
                </a:lnTo>
                <a:lnTo>
                  <a:pt x="523" y="124"/>
                </a:lnTo>
                <a:lnTo>
                  <a:pt x="523" y="126"/>
                </a:lnTo>
                <a:lnTo>
                  <a:pt x="524" y="128"/>
                </a:lnTo>
                <a:lnTo>
                  <a:pt x="524" y="130"/>
                </a:lnTo>
                <a:lnTo>
                  <a:pt x="524" y="131"/>
                </a:lnTo>
                <a:lnTo>
                  <a:pt x="524" y="132"/>
                </a:lnTo>
                <a:lnTo>
                  <a:pt x="524" y="134"/>
                </a:lnTo>
                <a:lnTo>
                  <a:pt x="523" y="136"/>
                </a:lnTo>
                <a:lnTo>
                  <a:pt x="521" y="137"/>
                </a:lnTo>
                <a:lnTo>
                  <a:pt x="521" y="139"/>
                </a:lnTo>
                <a:lnTo>
                  <a:pt x="520" y="139"/>
                </a:lnTo>
                <a:lnTo>
                  <a:pt x="520" y="141"/>
                </a:lnTo>
                <a:lnTo>
                  <a:pt x="520" y="142"/>
                </a:lnTo>
                <a:lnTo>
                  <a:pt x="520" y="147"/>
                </a:lnTo>
                <a:lnTo>
                  <a:pt x="521" y="153"/>
                </a:lnTo>
                <a:lnTo>
                  <a:pt x="524" y="162"/>
                </a:lnTo>
                <a:lnTo>
                  <a:pt x="527" y="169"/>
                </a:lnTo>
                <a:lnTo>
                  <a:pt x="530" y="173"/>
                </a:lnTo>
                <a:lnTo>
                  <a:pt x="535" y="178"/>
                </a:lnTo>
                <a:lnTo>
                  <a:pt x="538" y="183"/>
                </a:lnTo>
                <a:lnTo>
                  <a:pt x="541" y="185"/>
                </a:lnTo>
                <a:lnTo>
                  <a:pt x="539" y="187"/>
                </a:lnTo>
                <a:lnTo>
                  <a:pt x="538" y="189"/>
                </a:lnTo>
                <a:lnTo>
                  <a:pt x="535" y="189"/>
                </a:lnTo>
                <a:lnTo>
                  <a:pt x="533" y="189"/>
                </a:lnTo>
                <a:lnTo>
                  <a:pt x="532" y="189"/>
                </a:lnTo>
                <a:lnTo>
                  <a:pt x="530" y="189"/>
                </a:lnTo>
                <a:lnTo>
                  <a:pt x="529" y="189"/>
                </a:lnTo>
                <a:lnTo>
                  <a:pt x="529" y="195"/>
                </a:lnTo>
                <a:lnTo>
                  <a:pt x="529" y="196"/>
                </a:lnTo>
                <a:lnTo>
                  <a:pt x="527" y="198"/>
                </a:lnTo>
                <a:lnTo>
                  <a:pt x="527" y="200"/>
                </a:lnTo>
                <a:lnTo>
                  <a:pt x="527" y="203"/>
                </a:lnTo>
                <a:lnTo>
                  <a:pt x="527" y="205"/>
                </a:lnTo>
                <a:lnTo>
                  <a:pt x="527" y="206"/>
                </a:lnTo>
                <a:lnTo>
                  <a:pt x="523" y="206"/>
                </a:lnTo>
                <a:lnTo>
                  <a:pt x="517" y="206"/>
                </a:lnTo>
                <a:lnTo>
                  <a:pt x="511" y="205"/>
                </a:lnTo>
                <a:lnTo>
                  <a:pt x="505" y="205"/>
                </a:lnTo>
                <a:lnTo>
                  <a:pt x="498" y="205"/>
                </a:lnTo>
                <a:lnTo>
                  <a:pt x="490" y="203"/>
                </a:lnTo>
                <a:lnTo>
                  <a:pt x="484" y="203"/>
                </a:lnTo>
                <a:lnTo>
                  <a:pt x="478" y="203"/>
                </a:lnTo>
                <a:lnTo>
                  <a:pt x="470" y="203"/>
                </a:lnTo>
                <a:lnTo>
                  <a:pt x="466" y="205"/>
                </a:lnTo>
                <a:lnTo>
                  <a:pt x="462" y="205"/>
                </a:lnTo>
                <a:lnTo>
                  <a:pt x="459" y="206"/>
                </a:lnTo>
                <a:lnTo>
                  <a:pt x="455" y="208"/>
                </a:lnTo>
                <a:lnTo>
                  <a:pt x="454" y="211"/>
                </a:lnTo>
                <a:lnTo>
                  <a:pt x="452" y="214"/>
                </a:lnTo>
                <a:lnTo>
                  <a:pt x="449" y="219"/>
                </a:lnTo>
                <a:lnTo>
                  <a:pt x="444" y="219"/>
                </a:lnTo>
                <a:lnTo>
                  <a:pt x="437" y="221"/>
                </a:lnTo>
                <a:lnTo>
                  <a:pt x="434" y="221"/>
                </a:lnTo>
                <a:lnTo>
                  <a:pt x="430" y="221"/>
                </a:lnTo>
                <a:lnTo>
                  <a:pt x="429" y="221"/>
                </a:lnTo>
                <a:lnTo>
                  <a:pt x="426" y="221"/>
                </a:lnTo>
                <a:lnTo>
                  <a:pt x="423" y="219"/>
                </a:lnTo>
                <a:lnTo>
                  <a:pt x="421" y="218"/>
                </a:lnTo>
                <a:lnTo>
                  <a:pt x="419" y="219"/>
                </a:lnTo>
                <a:lnTo>
                  <a:pt x="418" y="221"/>
                </a:lnTo>
                <a:lnTo>
                  <a:pt x="418" y="224"/>
                </a:lnTo>
                <a:lnTo>
                  <a:pt x="416" y="226"/>
                </a:lnTo>
                <a:lnTo>
                  <a:pt x="416" y="229"/>
                </a:lnTo>
                <a:lnTo>
                  <a:pt x="416" y="232"/>
                </a:lnTo>
                <a:lnTo>
                  <a:pt x="416" y="234"/>
                </a:lnTo>
                <a:lnTo>
                  <a:pt x="416" y="237"/>
                </a:lnTo>
                <a:lnTo>
                  <a:pt x="416" y="241"/>
                </a:lnTo>
                <a:lnTo>
                  <a:pt x="416" y="244"/>
                </a:lnTo>
                <a:lnTo>
                  <a:pt x="418" y="246"/>
                </a:lnTo>
                <a:lnTo>
                  <a:pt x="418" y="248"/>
                </a:lnTo>
                <a:lnTo>
                  <a:pt x="419" y="250"/>
                </a:lnTo>
                <a:lnTo>
                  <a:pt x="421" y="252"/>
                </a:lnTo>
                <a:lnTo>
                  <a:pt x="423" y="252"/>
                </a:lnTo>
                <a:lnTo>
                  <a:pt x="423" y="255"/>
                </a:lnTo>
                <a:lnTo>
                  <a:pt x="421" y="257"/>
                </a:lnTo>
                <a:lnTo>
                  <a:pt x="418" y="257"/>
                </a:lnTo>
                <a:lnTo>
                  <a:pt x="413" y="259"/>
                </a:lnTo>
                <a:lnTo>
                  <a:pt x="408" y="259"/>
                </a:lnTo>
                <a:lnTo>
                  <a:pt x="403" y="262"/>
                </a:lnTo>
                <a:lnTo>
                  <a:pt x="397" y="266"/>
                </a:lnTo>
                <a:lnTo>
                  <a:pt x="393" y="270"/>
                </a:lnTo>
                <a:lnTo>
                  <a:pt x="385" y="268"/>
                </a:lnTo>
                <a:lnTo>
                  <a:pt x="377" y="268"/>
                </a:lnTo>
                <a:lnTo>
                  <a:pt x="372" y="272"/>
                </a:lnTo>
                <a:lnTo>
                  <a:pt x="367" y="275"/>
                </a:lnTo>
                <a:lnTo>
                  <a:pt x="363" y="278"/>
                </a:lnTo>
                <a:lnTo>
                  <a:pt x="359" y="283"/>
                </a:lnTo>
                <a:lnTo>
                  <a:pt x="355" y="288"/>
                </a:lnTo>
                <a:lnTo>
                  <a:pt x="352" y="291"/>
                </a:lnTo>
                <a:lnTo>
                  <a:pt x="349" y="296"/>
                </a:lnTo>
                <a:lnTo>
                  <a:pt x="346" y="300"/>
                </a:lnTo>
                <a:lnTo>
                  <a:pt x="343" y="301"/>
                </a:lnTo>
                <a:lnTo>
                  <a:pt x="341" y="303"/>
                </a:lnTo>
                <a:lnTo>
                  <a:pt x="338" y="303"/>
                </a:lnTo>
                <a:lnTo>
                  <a:pt x="334" y="305"/>
                </a:lnTo>
                <a:lnTo>
                  <a:pt x="331" y="307"/>
                </a:lnTo>
                <a:lnTo>
                  <a:pt x="327" y="307"/>
                </a:lnTo>
                <a:lnTo>
                  <a:pt x="294" y="307"/>
                </a:lnTo>
                <a:lnTo>
                  <a:pt x="292" y="309"/>
                </a:lnTo>
                <a:lnTo>
                  <a:pt x="289" y="311"/>
                </a:lnTo>
                <a:lnTo>
                  <a:pt x="288" y="313"/>
                </a:lnTo>
                <a:lnTo>
                  <a:pt x="285" y="316"/>
                </a:lnTo>
                <a:lnTo>
                  <a:pt x="284" y="318"/>
                </a:lnTo>
                <a:lnTo>
                  <a:pt x="282" y="319"/>
                </a:lnTo>
                <a:lnTo>
                  <a:pt x="279" y="321"/>
                </a:lnTo>
                <a:lnTo>
                  <a:pt x="276" y="321"/>
                </a:lnTo>
                <a:lnTo>
                  <a:pt x="274" y="321"/>
                </a:lnTo>
                <a:lnTo>
                  <a:pt x="273" y="321"/>
                </a:lnTo>
                <a:lnTo>
                  <a:pt x="271" y="321"/>
                </a:lnTo>
                <a:lnTo>
                  <a:pt x="270" y="319"/>
                </a:lnTo>
                <a:lnTo>
                  <a:pt x="269" y="318"/>
                </a:lnTo>
                <a:lnTo>
                  <a:pt x="267" y="318"/>
                </a:lnTo>
                <a:lnTo>
                  <a:pt x="266" y="318"/>
                </a:lnTo>
                <a:lnTo>
                  <a:pt x="264" y="318"/>
                </a:lnTo>
                <a:lnTo>
                  <a:pt x="263" y="318"/>
                </a:lnTo>
                <a:lnTo>
                  <a:pt x="261" y="318"/>
                </a:lnTo>
                <a:lnTo>
                  <a:pt x="259" y="318"/>
                </a:lnTo>
                <a:lnTo>
                  <a:pt x="189" y="359"/>
                </a:lnTo>
                <a:lnTo>
                  <a:pt x="183" y="408"/>
                </a:lnTo>
                <a:lnTo>
                  <a:pt x="0" y="391"/>
                </a:lnTo>
                <a:lnTo>
                  <a:pt x="1" y="390"/>
                </a:lnTo>
                <a:lnTo>
                  <a:pt x="3" y="386"/>
                </a:lnTo>
                <a:lnTo>
                  <a:pt x="7" y="385"/>
                </a:lnTo>
                <a:lnTo>
                  <a:pt x="10" y="384"/>
                </a:lnTo>
                <a:lnTo>
                  <a:pt x="13" y="382"/>
                </a:lnTo>
                <a:lnTo>
                  <a:pt x="17" y="380"/>
                </a:lnTo>
                <a:lnTo>
                  <a:pt x="21" y="378"/>
                </a:lnTo>
                <a:lnTo>
                  <a:pt x="26" y="378"/>
                </a:lnTo>
                <a:lnTo>
                  <a:pt x="28" y="378"/>
                </a:lnTo>
                <a:lnTo>
                  <a:pt x="32" y="378"/>
                </a:lnTo>
                <a:lnTo>
                  <a:pt x="39" y="377"/>
                </a:lnTo>
                <a:lnTo>
                  <a:pt x="47" y="375"/>
                </a:lnTo>
                <a:lnTo>
                  <a:pt x="55" y="373"/>
                </a:lnTo>
                <a:lnTo>
                  <a:pt x="60" y="372"/>
                </a:lnTo>
                <a:lnTo>
                  <a:pt x="67" y="370"/>
                </a:lnTo>
                <a:lnTo>
                  <a:pt x="68" y="370"/>
                </a:lnTo>
                <a:lnTo>
                  <a:pt x="75" y="364"/>
                </a:lnTo>
                <a:lnTo>
                  <a:pt x="81" y="357"/>
                </a:lnTo>
                <a:lnTo>
                  <a:pt x="89" y="352"/>
                </a:lnTo>
                <a:lnTo>
                  <a:pt x="96" y="347"/>
                </a:lnTo>
                <a:lnTo>
                  <a:pt x="104" y="344"/>
                </a:lnTo>
                <a:lnTo>
                  <a:pt x="111" y="339"/>
                </a:lnTo>
                <a:lnTo>
                  <a:pt x="117" y="334"/>
                </a:lnTo>
                <a:lnTo>
                  <a:pt x="125" y="329"/>
                </a:lnTo>
                <a:lnTo>
                  <a:pt x="132" y="325"/>
                </a:lnTo>
                <a:lnTo>
                  <a:pt x="138" y="318"/>
                </a:lnTo>
                <a:lnTo>
                  <a:pt x="145" y="309"/>
                </a:lnTo>
                <a:lnTo>
                  <a:pt x="152" y="301"/>
                </a:lnTo>
                <a:lnTo>
                  <a:pt x="160" y="293"/>
                </a:lnTo>
                <a:lnTo>
                  <a:pt x="163" y="283"/>
                </a:lnTo>
                <a:lnTo>
                  <a:pt x="170" y="275"/>
                </a:lnTo>
                <a:lnTo>
                  <a:pt x="173" y="267"/>
                </a:lnTo>
                <a:lnTo>
                  <a:pt x="171" y="266"/>
                </a:lnTo>
                <a:lnTo>
                  <a:pt x="170" y="264"/>
                </a:lnTo>
                <a:lnTo>
                  <a:pt x="168" y="262"/>
                </a:lnTo>
                <a:lnTo>
                  <a:pt x="167" y="259"/>
                </a:lnTo>
                <a:lnTo>
                  <a:pt x="165" y="257"/>
                </a:lnTo>
                <a:lnTo>
                  <a:pt x="163" y="255"/>
                </a:lnTo>
                <a:lnTo>
                  <a:pt x="163" y="254"/>
                </a:lnTo>
                <a:lnTo>
                  <a:pt x="163" y="252"/>
                </a:lnTo>
                <a:lnTo>
                  <a:pt x="163" y="250"/>
                </a:lnTo>
                <a:lnTo>
                  <a:pt x="163" y="248"/>
                </a:lnTo>
                <a:lnTo>
                  <a:pt x="165" y="248"/>
                </a:lnTo>
                <a:lnTo>
                  <a:pt x="167" y="246"/>
                </a:lnTo>
                <a:lnTo>
                  <a:pt x="168" y="244"/>
                </a:lnTo>
                <a:lnTo>
                  <a:pt x="170" y="244"/>
                </a:lnTo>
                <a:lnTo>
                  <a:pt x="170" y="242"/>
                </a:lnTo>
                <a:lnTo>
                  <a:pt x="171" y="237"/>
                </a:lnTo>
                <a:lnTo>
                  <a:pt x="171" y="234"/>
                </a:lnTo>
                <a:lnTo>
                  <a:pt x="171" y="230"/>
                </a:lnTo>
                <a:lnTo>
                  <a:pt x="171" y="228"/>
                </a:lnTo>
                <a:lnTo>
                  <a:pt x="171" y="226"/>
                </a:lnTo>
                <a:lnTo>
                  <a:pt x="173" y="223"/>
                </a:lnTo>
                <a:lnTo>
                  <a:pt x="173" y="219"/>
                </a:lnTo>
                <a:lnTo>
                  <a:pt x="174" y="216"/>
                </a:lnTo>
                <a:lnTo>
                  <a:pt x="177" y="209"/>
                </a:lnTo>
                <a:lnTo>
                  <a:pt x="181" y="203"/>
                </a:lnTo>
                <a:lnTo>
                  <a:pt x="185" y="196"/>
                </a:lnTo>
                <a:lnTo>
                  <a:pt x="189" y="191"/>
                </a:lnTo>
                <a:lnTo>
                  <a:pt x="194" y="185"/>
                </a:lnTo>
                <a:lnTo>
                  <a:pt x="197" y="180"/>
                </a:lnTo>
                <a:lnTo>
                  <a:pt x="201" y="171"/>
                </a:lnTo>
                <a:lnTo>
                  <a:pt x="206" y="164"/>
                </a:lnTo>
                <a:lnTo>
                  <a:pt x="212" y="159"/>
                </a:lnTo>
                <a:lnTo>
                  <a:pt x="217" y="152"/>
                </a:lnTo>
                <a:lnTo>
                  <a:pt x="224" y="144"/>
                </a:lnTo>
                <a:lnTo>
                  <a:pt x="228" y="137"/>
                </a:lnTo>
                <a:lnTo>
                  <a:pt x="234" y="131"/>
                </a:lnTo>
                <a:lnTo>
                  <a:pt x="240" y="124"/>
                </a:lnTo>
                <a:lnTo>
                  <a:pt x="246" y="118"/>
                </a:lnTo>
                <a:lnTo>
                  <a:pt x="253" y="114"/>
                </a:lnTo>
                <a:lnTo>
                  <a:pt x="263" y="112"/>
                </a:lnTo>
                <a:lnTo>
                  <a:pt x="270" y="110"/>
                </a:lnTo>
                <a:lnTo>
                  <a:pt x="277" y="108"/>
                </a:lnTo>
                <a:lnTo>
                  <a:pt x="285" y="106"/>
                </a:lnTo>
                <a:lnTo>
                  <a:pt x="292" y="105"/>
                </a:lnTo>
                <a:lnTo>
                  <a:pt x="298" y="103"/>
                </a:lnTo>
                <a:lnTo>
                  <a:pt x="306" y="100"/>
                </a:lnTo>
                <a:lnTo>
                  <a:pt x="312" y="94"/>
                </a:lnTo>
                <a:lnTo>
                  <a:pt x="318" y="92"/>
                </a:lnTo>
                <a:lnTo>
                  <a:pt x="323" y="87"/>
                </a:lnTo>
                <a:lnTo>
                  <a:pt x="327" y="80"/>
                </a:lnTo>
                <a:lnTo>
                  <a:pt x="333" y="73"/>
                </a:lnTo>
                <a:lnTo>
                  <a:pt x="338" y="67"/>
                </a:lnTo>
                <a:lnTo>
                  <a:pt x="341" y="60"/>
                </a:lnTo>
                <a:lnTo>
                  <a:pt x="345" y="53"/>
                </a:lnTo>
                <a:lnTo>
                  <a:pt x="346" y="49"/>
                </a:lnTo>
                <a:lnTo>
                  <a:pt x="348" y="47"/>
                </a:lnTo>
                <a:lnTo>
                  <a:pt x="348" y="46"/>
                </a:lnTo>
                <a:lnTo>
                  <a:pt x="349" y="44"/>
                </a:lnTo>
                <a:lnTo>
                  <a:pt x="351" y="42"/>
                </a:lnTo>
                <a:lnTo>
                  <a:pt x="352" y="42"/>
                </a:lnTo>
                <a:lnTo>
                  <a:pt x="354" y="41"/>
                </a:lnTo>
                <a:lnTo>
                  <a:pt x="355" y="37"/>
                </a:lnTo>
                <a:lnTo>
                  <a:pt x="357" y="31"/>
                </a:lnTo>
                <a:lnTo>
                  <a:pt x="359" y="24"/>
                </a:lnTo>
                <a:lnTo>
                  <a:pt x="364" y="17"/>
                </a:lnTo>
                <a:lnTo>
                  <a:pt x="367" y="11"/>
                </a:lnTo>
                <a:lnTo>
                  <a:pt x="370" y="6"/>
                </a:lnTo>
                <a:lnTo>
                  <a:pt x="372" y="1"/>
                </a:lnTo>
                <a:lnTo>
                  <a:pt x="373" y="1"/>
                </a:lnTo>
                <a:lnTo>
                  <a:pt x="375" y="0"/>
                </a:lnTo>
                <a:lnTo>
                  <a:pt x="377" y="0"/>
                </a:lnTo>
                <a:lnTo>
                  <a:pt x="382" y="0"/>
                </a:lnTo>
                <a:lnTo>
                  <a:pt x="385" y="0"/>
                </a:lnTo>
                <a:lnTo>
                  <a:pt x="390" y="0"/>
                </a:lnTo>
                <a:lnTo>
                  <a:pt x="391" y="0"/>
                </a:lnTo>
                <a:lnTo>
                  <a:pt x="395" y="0"/>
                </a:lnTo>
                <a:lnTo>
                  <a:pt x="395" y="1"/>
                </a:lnTo>
                <a:lnTo>
                  <a:pt x="395" y="6"/>
                </a:lnTo>
                <a:lnTo>
                  <a:pt x="395" y="10"/>
                </a:lnTo>
                <a:lnTo>
                  <a:pt x="397" y="14"/>
                </a:lnTo>
                <a:lnTo>
                  <a:pt x="398" y="17"/>
                </a:lnTo>
                <a:lnTo>
                  <a:pt x="400" y="21"/>
                </a:lnTo>
                <a:lnTo>
                  <a:pt x="403" y="24"/>
                </a:lnTo>
                <a:lnTo>
                  <a:pt x="406" y="24"/>
                </a:lnTo>
                <a:lnTo>
                  <a:pt x="406" y="28"/>
                </a:lnTo>
                <a:lnTo>
                  <a:pt x="409" y="31"/>
                </a:lnTo>
                <a:lnTo>
                  <a:pt x="411" y="34"/>
                </a:lnTo>
                <a:lnTo>
                  <a:pt x="415" y="35"/>
                </a:lnTo>
                <a:lnTo>
                  <a:pt x="418" y="39"/>
                </a:lnTo>
                <a:lnTo>
                  <a:pt x="423" y="41"/>
                </a:lnTo>
                <a:lnTo>
                  <a:pt x="427" y="42"/>
                </a:lnTo>
                <a:lnTo>
                  <a:pt x="430" y="42"/>
                </a:lnTo>
                <a:lnTo>
                  <a:pt x="433" y="42"/>
                </a:lnTo>
                <a:lnTo>
                  <a:pt x="434" y="42"/>
                </a:lnTo>
                <a:lnTo>
                  <a:pt x="436" y="41"/>
                </a:lnTo>
                <a:lnTo>
                  <a:pt x="439" y="41"/>
                </a:lnTo>
                <a:lnTo>
                  <a:pt x="441" y="39"/>
                </a:lnTo>
                <a:lnTo>
                  <a:pt x="442" y="37"/>
                </a:lnTo>
                <a:lnTo>
                  <a:pt x="444" y="37"/>
                </a:lnTo>
                <a:lnTo>
                  <a:pt x="470" y="44"/>
                </a:lnTo>
                <a:lnTo>
                  <a:pt x="473" y="44"/>
                </a:lnTo>
                <a:lnTo>
                  <a:pt x="476" y="44"/>
                </a:lnTo>
                <a:lnTo>
                  <a:pt x="478" y="42"/>
                </a:lnTo>
                <a:lnTo>
                  <a:pt x="480" y="41"/>
                </a:lnTo>
                <a:lnTo>
                  <a:pt x="481" y="39"/>
                </a:lnTo>
                <a:lnTo>
                  <a:pt x="483" y="39"/>
                </a:lnTo>
                <a:lnTo>
                  <a:pt x="484" y="37"/>
                </a:lnTo>
                <a:lnTo>
                  <a:pt x="485" y="37"/>
                </a:lnTo>
                <a:lnTo>
                  <a:pt x="485" y="41"/>
                </a:lnTo>
                <a:lnTo>
                  <a:pt x="485" y="44"/>
                </a:lnTo>
                <a:lnTo>
                  <a:pt x="487" y="46"/>
                </a:lnTo>
                <a:lnTo>
                  <a:pt x="488" y="47"/>
                </a:lnTo>
                <a:lnTo>
                  <a:pt x="490" y="49"/>
                </a:lnTo>
                <a:lnTo>
                  <a:pt x="491" y="51"/>
                </a:lnTo>
                <a:lnTo>
                  <a:pt x="493" y="51"/>
                </a:lnTo>
                <a:lnTo>
                  <a:pt x="496" y="53"/>
                </a:lnTo>
                <a:lnTo>
                  <a:pt x="499" y="53"/>
                </a:lnTo>
                <a:lnTo>
                  <a:pt x="501" y="53"/>
                </a:lnTo>
                <a:lnTo>
                  <a:pt x="503" y="53"/>
                </a:lnTo>
                <a:lnTo>
                  <a:pt x="506" y="53"/>
                </a:lnTo>
                <a:lnTo>
                  <a:pt x="508" y="53"/>
                </a:lnTo>
                <a:lnTo>
                  <a:pt x="511" y="53"/>
                </a:lnTo>
                <a:lnTo>
                  <a:pt x="512" y="53"/>
                </a:lnTo>
                <a:lnTo>
                  <a:pt x="516" y="53"/>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49" name="Freeform 5"/>
          <p:cNvSpPr>
            <a:spLocks/>
          </p:cNvSpPr>
          <p:nvPr/>
        </p:nvSpPr>
        <p:spPr bwMode="auto">
          <a:xfrm>
            <a:off x="3827005" y="2586038"/>
            <a:ext cx="713488" cy="703262"/>
          </a:xfrm>
          <a:custGeom>
            <a:avLst/>
            <a:gdLst>
              <a:gd name="T0" fmla="*/ 2147483647 w 363"/>
              <a:gd name="T1" fmla="*/ 2147483647 h 602"/>
              <a:gd name="T2" fmla="*/ 2147483647 w 363"/>
              <a:gd name="T3" fmla="*/ 2147483647 h 602"/>
              <a:gd name="T4" fmla="*/ 2147483647 w 363"/>
              <a:gd name="T5" fmla="*/ 2147483647 h 602"/>
              <a:gd name="T6" fmla="*/ 2147483647 w 363"/>
              <a:gd name="T7" fmla="*/ 2147483647 h 602"/>
              <a:gd name="T8" fmla="*/ 2147483647 w 363"/>
              <a:gd name="T9" fmla="*/ 2147483647 h 602"/>
              <a:gd name="T10" fmla="*/ 2147483647 w 363"/>
              <a:gd name="T11" fmla="*/ 2147483647 h 602"/>
              <a:gd name="T12" fmla="*/ 2147483647 w 363"/>
              <a:gd name="T13" fmla="*/ 2147483647 h 602"/>
              <a:gd name="T14" fmla="*/ 2147483647 w 363"/>
              <a:gd name="T15" fmla="*/ 2147483647 h 602"/>
              <a:gd name="T16" fmla="*/ 2147483647 w 363"/>
              <a:gd name="T17" fmla="*/ 2147483647 h 602"/>
              <a:gd name="T18" fmla="*/ 2147483647 w 363"/>
              <a:gd name="T19" fmla="*/ 2147483647 h 602"/>
              <a:gd name="T20" fmla="*/ 2147483647 w 363"/>
              <a:gd name="T21" fmla="*/ 2147483647 h 602"/>
              <a:gd name="T22" fmla="*/ 2147483647 w 363"/>
              <a:gd name="T23" fmla="*/ 2147483647 h 602"/>
              <a:gd name="T24" fmla="*/ 2147483647 w 363"/>
              <a:gd name="T25" fmla="*/ 2147483647 h 602"/>
              <a:gd name="T26" fmla="*/ 2147483647 w 363"/>
              <a:gd name="T27" fmla="*/ 2147483647 h 602"/>
              <a:gd name="T28" fmla="*/ 2147483647 w 363"/>
              <a:gd name="T29" fmla="*/ 2147483647 h 602"/>
              <a:gd name="T30" fmla="*/ 2147483647 w 363"/>
              <a:gd name="T31" fmla="*/ 2147483647 h 602"/>
              <a:gd name="T32" fmla="*/ 2147483647 w 363"/>
              <a:gd name="T33" fmla="*/ 2147483647 h 602"/>
              <a:gd name="T34" fmla="*/ 2147483647 w 363"/>
              <a:gd name="T35" fmla="*/ 2147483647 h 602"/>
              <a:gd name="T36" fmla="*/ 2147483647 w 363"/>
              <a:gd name="T37" fmla="*/ 2147483647 h 602"/>
              <a:gd name="T38" fmla="*/ 2147483647 w 363"/>
              <a:gd name="T39" fmla="*/ 2147483647 h 602"/>
              <a:gd name="T40" fmla="*/ 2147483647 w 363"/>
              <a:gd name="T41" fmla="*/ 2147483647 h 602"/>
              <a:gd name="T42" fmla="*/ 2147483647 w 363"/>
              <a:gd name="T43" fmla="*/ 2147483647 h 602"/>
              <a:gd name="T44" fmla="*/ 2147483647 w 363"/>
              <a:gd name="T45" fmla="*/ 2147483647 h 602"/>
              <a:gd name="T46" fmla="*/ 2147483647 w 363"/>
              <a:gd name="T47" fmla="*/ 2147483647 h 602"/>
              <a:gd name="T48" fmla="*/ 2147483647 w 363"/>
              <a:gd name="T49" fmla="*/ 2147483647 h 602"/>
              <a:gd name="T50" fmla="*/ 2147483647 w 363"/>
              <a:gd name="T51" fmla="*/ 2147483647 h 602"/>
              <a:gd name="T52" fmla="*/ 2147483647 w 363"/>
              <a:gd name="T53" fmla="*/ 2147483647 h 602"/>
              <a:gd name="T54" fmla="*/ 2147483647 w 363"/>
              <a:gd name="T55" fmla="*/ 2147483647 h 602"/>
              <a:gd name="T56" fmla="*/ 2147483647 w 363"/>
              <a:gd name="T57" fmla="*/ 2147483647 h 602"/>
              <a:gd name="T58" fmla="*/ 2147483647 w 363"/>
              <a:gd name="T59" fmla="*/ 2147483647 h 602"/>
              <a:gd name="T60" fmla="*/ 2147483647 w 363"/>
              <a:gd name="T61" fmla="*/ 2147483647 h 602"/>
              <a:gd name="T62" fmla="*/ 2147483647 w 363"/>
              <a:gd name="T63" fmla="*/ 2147483647 h 602"/>
              <a:gd name="T64" fmla="*/ 2147483647 w 363"/>
              <a:gd name="T65" fmla="*/ 2147483647 h 602"/>
              <a:gd name="T66" fmla="*/ 2147483647 w 363"/>
              <a:gd name="T67" fmla="*/ 2147483647 h 602"/>
              <a:gd name="T68" fmla="*/ 2147483647 w 363"/>
              <a:gd name="T69" fmla="*/ 2147483647 h 602"/>
              <a:gd name="T70" fmla="*/ 2147483647 w 363"/>
              <a:gd name="T71" fmla="*/ 2147483647 h 602"/>
              <a:gd name="T72" fmla="*/ 2147483647 w 363"/>
              <a:gd name="T73" fmla="*/ 2147483647 h 602"/>
              <a:gd name="T74" fmla="*/ 2147483647 w 363"/>
              <a:gd name="T75" fmla="*/ 2147483647 h 602"/>
              <a:gd name="T76" fmla="*/ 2147483647 w 363"/>
              <a:gd name="T77" fmla="*/ 2147483647 h 602"/>
              <a:gd name="T78" fmla="*/ 2147483647 w 363"/>
              <a:gd name="T79" fmla="*/ 2147483647 h 602"/>
              <a:gd name="T80" fmla="*/ 2147483647 w 363"/>
              <a:gd name="T81" fmla="*/ 2147483647 h 602"/>
              <a:gd name="T82" fmla="*/ 2147483647 w 363"/>
              <a:gd name="T83" fmla="*/ 2147483647 h 602"/>
              <a:gd name="T84" fmla="*/ 2147483647 w 363"/>
              <a:gd name="T85" fmla="*/ 2147483647 h 602"/>
              <a:gd name="T86" fmla="*/ 2147483647 w 363"/>
              <a:gd name="T87" fmla="*/ 2147483647 h 602"/>
              <a:gd name="T88" fmla="*/ 2147483647 w 363"/>
              <a:gd name="T89" fmla="*/ 2147483647 h 602"/>
              <a:gd name="T90" fmla="*/ 2147483647 w 363"/>
              <a:gd name="T91" fmla="*/ 2147483647 h 602"/>
              <a:gd name="T92" fmla="*/ 2147483647 w 363"/>
              <a:gd name="T93" fmla="*/ 2147483647 h 602"/>
              <a:gd name="T94" fmla="*/ 2147483647 w 363"/>
              <a:gd name="T95" fmla="*/ 2147483647 h 602"/>
              <a:gd name="T96" fmla="*/ 2147483647 w 363"/>
              <a:gd name="T97" fmla="*/ 2147483647 h 602"/>
              <a:gd name="T98" fmla="*/ 2147483647 w 363"/>
              <a:gd name="T99" fmla="*/ 2147483647 h 602"/>
              <a:gd name="T100" fmla="*/ 2147483647 w 363"/>
              <a:gd name="T101" fmla="*/ 2147483647 h 602"/>
              <a:gd name="T102" fmla="*/ 2147483647 w 363"/>
              <a:gd name="T103" fmla="*/ 2147483647 h 602"/>
              <a:gd name="T104" fmla="*/ 2147483647 w 363"/>
              <a:gd name="T105" fmla="*/ 2147483647 h 602"/>
              <a:gd name="T106" fmla="*/ 2147483647 w 363"/>
              <a:gd name="T107" fmla="*/ 2147483647 h 602"/>
              <a:gd name="T108" fmla="*/ 2147483647 w 363"/>
              <a:gd name="T109" fmla="*/ 2147483647 h 602"/>
              <a:gd name="T110" fmla="*/ 2147483647 w 363"/>
              <a:gd name="T111" fmla="*/ 2147483647 h 602"/>
              <a:gd name="T112" fmla="*/ 2147483647 w 363"/>
              <a:gd name="T113" fmla="*/ 2147483647 h 602"/>
              <a:gd name="T114" fmla="*/ 2147483647 w 363"/>
              <a:gd name="T115" fmla="*/ 2147483647 h 602"/>
              <a:gd name="T116" fmla="*/ 2147483647 w 363"/>
              <a:gd name="T117" fmla="*/ 2147483647 h 602"/>
              <a:gd name="T118" fmla="*/ 2147483647 w 363"/>
              <a:gd name="T119" fmla="*/ 2147483647 h 602"/>
              <a:gd name="T120" fmla="*/ 2147483647 w 363"/>
              <a:gd name="T121" fmla="*/ 0 h 6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3" h="602">
                <a:moveTo>
                  <a:pt x="265" y="5"/>
                </a:moveTo>
                <a:lnTo>
                  <a:pt x="265" y="7"/>
                </a:lnTo>
                <a:lnTo>
                  <a:pt x="267" y="11"/>
                </a:lnTo>
                <a:lnTo>
                  <a:pt x="268" y="16"/>
                </a:lnTo>
                <a:lnTo>
                  <a:pt x="270" y="23"/>
                </a:lnTo>
                <a:lnTo>
                  <a:pt x="271" y="28"/>
                </a:lnTo>
                <a:lnTo>
                  <a:pt x="272" y="34"/>
                </a:lnTo>
                <a:lnTo>
                  <a:pt x="274" y="37"/>
                </a:lnTo>
                <a:lnTo>
                  <a:pt x="274" y="39"/>
                </a:lnTo>
                <a:lnTo>
                  <a:pt x="275" y="40"/>
                </a:lnTo>
                <a:lnTo>
                  <a:pt x="277" y="42"/>
                </a:lnTo>
                <a:lnTo>
                  <a:pt x="279" y="44"/>
                </a:lnTo>
                <a:lnTo>
                  <a:pt x="282" y="45"/>
                </a:lnTo>
                <a:lnTo>
                  <a:pt x="285" y="46"/>
                </a:lnTo>
                <a:lnTo>
                  <a:pt x="288" y="48"/>
                </a:lnTo>
                <a:lnTo>
                  <a:pt x="289" y="50"/>
                </a:lnTo>
                <a:lnTo>
                  <a:pt x="290" y="52"/>
                </a:lnTo>
                <a:lnTo>
                  <a:pt x="289" y="73"/>
                </a:lnTo>
                <a:lnTo>
                  <a:pt x="288" y="86"/>
                </a:lnTo>
                <a:lnTo>
                  <a:pt x="283" y="92"/>
                </a:lnTo>
                <a:lnTo>
                  <a:pt x="279" y="96"/>
                </a:lnTo>
                <a:lnTo>
                  <a:pt x="274" y="98"/>
                </a:lnTo>
                <a:lnTo>
                  <a:pt x="270" y="99"/>
                </a:lnTo>
                <a:lnTo>
                  <a:pt x="264" y="99"/>
                </a:lnTo>
                <a:lnTo>
                  <a:pt x="259" y="99"/>
                </a:lnTo>
                <a:lnTo>
                  <a:pt x="255" y="103"/>
                </a:lnTo>
                <a:lnTo>
                  <a:pt x="253" y="105"/>
                </a:lnTo>
                <a:lnTo>
                  <a:pt x="251" y="109"/>
                </a:lnTo>
                <a:lnTo>
                  <a:pt x="248" y="114"/>
                </a:lnTo>
                <a:lnTo>
                  <a:pt x="244" y="119"/>
                </a:lnTo>
                <a:lnTo>
                  <a:pt x="241" y="123"/>
                </a:lnTo>
                <a:lnTo>
                  <a:pt x="238" y="130"/>
                </a:lnTo>
                <a:lnTo>
                  <a:pt x="237" y="135"/>
                </a:lnTo>
                <a:lnTo>
                  <a:pt x="235" y="140"/>
                </a:lnTo>
                <a:lnTo>
                  <a:pt x="235" y="142"/>
                </a:lnTo>
                <a:lnTo>
                  <a:pt x="235" y="144"/>
                </a:lnTo>
                <a:lnTo>
                  <a:pt x="235" y="148"/>
                </a:lnTo>
                <a:lnTo>
                  <a:pt x="235" y="150"/>
                </a:lnTo>
                <a:lnTo>
                  <a:pt x="235" y="153"/>
                </a:lnTo>
                <a:lnTo>
                  <a:pt x="235" y="155"/>
                </a:lnTo>
                <a:lnTo>
                  <a:pt x="234" y="156"/>
                </a:lnTo>
                <a:lnTo>
                  <a:pt x="233" y="158"/>
                </a:lnTo>
                <a:lnTo>
                  <a:pt x="231" y="158"/>
                </a:lnTo>
                <a:lnTo>
                  <a:pt x="230" y="160"/>
                </a:lnTo>
                <a:lnTo>
                  <a:pt x="228" y="160"/>
                </a:lnTo>
                <a:lnTo>
                  <a:pt x="227" y="161"/>
                </a:lnTo>
                <a:lnTo>
                  <a:pt x="225" y="162"/>
                </a:lnTo>
                <a:lnTo>
                  <a:pt x="224" y="164"/>
                </a:lnTo>
                <a:lnTo>
                  <a:pt x="224" y="167"/>
                </a:lnTo>
                <a:lnTo>
                  <a:pt x="224" y="169"/>
                </a:lnTo>
                <a:lnTo>
                  <a:pt x="224" y="173"/>
                </a:lnTo>
                <a:lnTo>
                  <a:pt x="224" y="176"/>
                </a:lnTo>
                <a:lnTo>
                  <a:pt x="224" y="178"/>
                </a:lnTo>
                <a:lnTo>
                  <a:pt x="224" y="181"/>
                </a:lnTo>
                <a:lnTo>
                  <a:pt x="224" y="184"/>
                </a:lnTo>
                <a:lnTo>
                  <a:pt x="222" y="185"/>
                </a:lnTo>
                <a:lnTo>
                  <a:pt x="220" y="187"/>
                </a:lnTo>
                <a:lnTo>
                  <a:pt x="219" y="189"/>
                </a:lnTo>
                <a:lnTo>
                  <a:pt x="217" y="190"/>
                </a:lnTo>
                <a:lnTo>
                  <a:pt x="215" y="192"/>
                </a:lnTo>
                <a:lnTo>
                  <a:pt x="212" y="194"/>
                </a:lnTo>
                <a:lnTo>
                  <a:pt x="210" y="197"/>
                </a:lnTo>
                <a:lnTo>
                  <a:pt x="207" y="199"/>
                </a:lnTo>
                <a:lnTo>
                  <a:pt x="206" y="202"/>
                </a:lnTo>
                <a:lnTo>
                  <a:pt x="204" y="205"/>
                </a:lnTo>
                <a:lnTo>
                  <a:pt x="204" y="208"/>
                </a:lnTo>
                <a:lnTo>
                  <a:pt x="204" y="212"/>
                </a:lnTo>
                <a:lnTo>
                  <a:pt x="204" y="217"/>
                </a:lnTo>
                <a:lnTo>
                  <a:pt x="204" y="219"/>
                </a:lnTo>
                <a:lnTo>
                  <a:pt x="204" y="225"/>
                </a:lnTo>
                <a:lnTo>
                  <a:pt x="203" y="228"/>
                </a:lnTo>
                <a:lnTo>
                  <a:pt x="203" y="231"/>
                </a:lnTo>
                <a:lnTo>
                  <a:pt x="199" y="235"/>
                </a:lnTo>
                <a:lnTo>
                  <a:pt x="197" y="236"/>
                </a:lnTo>
                <a:lnTo>
                  <a:pt x="194" y="238"/>
                </a:lnTo>
                <a:lnTo>
                  <a:pt x="193" y="238"/>
                </a:lnTo>
                <a:lnTo>
                  <a:pt x="189" y="239"/>
                </a:lnTo>
                <a:lnTo>
                  <a:pt x="188" y="239"/>
                </a:lnTo>
                <a:lnTo>
                  <a:pt x="185" y="239"/>
                </a:lnTo>
                <a:lnTo>
                  <a:pt x="183" y="241"/>
                </a:lnTo>
                <a:lnTo>
                  <a:pt x="181" y="242"/>
                </a:lnTo>
                <a:lnTo>
                  <a:pt x="179" y="246"/>
                </a:lnTo>
                <a:lnTo>
                  <a:pt x="179" y="249"/>
                </a:lnTo>
                <a:lnTo>
                  <a:pt x="178" y="253"/>
                </a:lnTo>
                <a:lnTo>
                  <a:pt x="178" y="256"/>
                </a:lnTo>
                <a:lnTo>
                  <a:pt x="178" y="260"/>
                </a:lnTo>
                <a:lnTo>
                  <a:pt x="178" y="264"/>
                </a:lnTo>
                <a:lnTo>
                  <a:pt x="176" y="269"/>
                </a:lnTo>
                <a:lnTo>
                  <a:pt x="175" y="272"/>
                </a:lnTo>
                <a:lnTo>
                  <a:pt x="173" y="276"/>
                </a:lnTo>
                <a:lnTo>
                  <a:pt x="170" y="277"/>
                </a:lnTo>
                <a:lnTo>
                  <a:pt x="168" y="280"/>
                </a:lnTo>
                <a:lnTo>
                  <a:pt x="165" y="285"/>
                </a:lnTo>
                <a:lnTo>
                  <a:pt x="163" y="288"/>
                </a:lnTo>
                <a:lnTo>
                  <a:pt x="160" y="294"/>
                </a:lnTo>
                <a:lnTo>
                  <a:pt x="158" y="297"/>
                </a:lnTo>
                <a:lnTo>
                  <a:pt x="157" y="300"/>
                </a:lnTo>
                <a:lnTo>
                  <a:pt x="157" y="303"/>
                </a:lnTo>
                <a:lnTo>
                  <a:pt x="157" y="305"/>
                </a:lnTo>
                <a:lnTo>
                  <a:pt x="157" y="306"/>
                </a:lnTo>
                <a:lnTo>
                  <a:pt x="157" y="308"/>
                </a:lnTo>
                <a:lnTo>
                  <a:pt x="157" y="310"/>
                </a:lnTo>
                <a:lnTo>
                  <a:pt x="157" y="313"/>
                </a:lnTo>
                <a:lnTo>
                  <a:pt x="157" y="315"/>
                </a:lnTo>
                <a:lnTo>
                  <a:pt x="155" y="317"/>
                </a:lnTo>
                <a:lnTo>
                  <a:pt x="154" y="317"/>
                </a:lnTo>
                <a:lnTo>
                  <a:pt x="152" y="317"/>
                </a:lnTo>
                <a:lnTo>
                  <a:pt x="151" y="319"/>
                </a:lnTo>
                <a:lnTo>
                  <a:pt x="149" y="319"/>
                </a:lnTo>
                <a:lnTo>
                  <a:pt x="148" y="321"/>
                </a:lnTo>
                <a:lnTo>
                  <a:pt x="145" y="323"/>
                </a:lnTo>
                <a:lnTo>
                  <a:pt x="145" y="324"/>
                </a:lnTo>
                <a:lnTo>
                  <a:pt x="144" y="326"/>
                </a:lnTo>
                <a:lnTo>
                  <a:pt x="144" y="329"/>
                </a:lnTo>
                <a:lnTo>
                  <a:pt x="144" y="333"/>
                </a:lnTo>
                <a:lnTo>
                  <a:pt x="142" y="337"/>
                </a:lnTo>
                <a:lnTo>
                  <a:pt x="139" y="340"/>
                </a:lnTo>
                <a:lnTo>
                  <a:pt x="137" y="342"/>
                </a:lnTo>
                <a:lnTo>
                  <a:pt x="134" y="346"/>
                </a:lnTo>
                <a:lnTo>
                  <a:pt x="131" y="347"/>
                </a:lnTo>
                <a:lnTo>
                  <a:pt x="127" y="347"/>
                </a:lnTo>
                <a:lnTo>
                  <a:pt x="126" y="346"/>
                </a:lnTo>
                <a:lnTo>
                  <a:pt x="123" y="342"/>
                </a:lnTo>
                <a:lnTo>
                  <a:pt x="118" y="339"/>
                </a:lnTo>
                <a:lnTo>
                  <a:pt x="113" y="333"/>
                </a:lnTo>
                <a:lnTo>
                  <a:pt x="110" y="328"/>
                </a:lnTo>
                <a:lnTo>
                  <a:pt x="105" y="323"/>
                </a:lnTo>
                <a:lnTo>
                  <a:pt x="100" y="317"/>
                </a:lnTo>
                <a:lnTo>
                  <a:pt x="97" y="317"/>
                </a:lnTo>
                <a:lnTo>
                  <a:pt x="96" y="319"/>
                </a:lnTo>
                <a:lnTo>
                  <a:pt x="94" y="321"/>
                </a:lnTo>
                <a:lnTo>
                  <a:pt x="94" y="323"/>
                </a:lnTo>
                <a:lnTo>
                  <a:pt x="93" y="324"/>
                </a:lnTo>
                <a:lnTo>
                  <a:pt x="92" y="324"/>
                </a:lnTo>
                <a:lnTo>
                  <a:pt x="90" y="326"/>
                </a:lnTo>
                <a:lnTo>
                  <a:pt x="87" y="326"/>
                </a:lnTo>
                <a:lnTo>
                  <a:pt x="72" y="321"/>
                </a:lnTo>
                <a:lnTo>
                  <a:pt x="69" y="323"/>
                </a:lnTo>
                <a:lnTo>
                  <a:pt x="68" y="324"/>
                </a:lnTo>
                <a:lnTo>
                  <a:pt x="65" y="326"/>
                </a:lnTo>
                <a:lnTo>
                  <a:pt x="63" y="328"/>
                </a:lnTo>
                <a:lnTo>
                  <a:pt x="62" y="331"/>
                </a:lnTo>
                <a:lnTo>
                  <a:pt x="58" y="333"/>
                </a:lnTo>
                <a:lnTo>
                  <a:pt x="57" y="335"/>
                </a:lnTo>
                <a:lnTo>
                  <a:pt x="55" y="336"/>
                </a:lnTo>
                <a:lnTo>
                  <a:pt x="50" y="337"/>
                </a:lnTo>
                <a:lnTo>
                  <a:pt x="45" y="342"/>
                </a:lnTo>
                <a:lnTo>
                  <a:pt x="41" y="346"/>
                </a:lnTo>
                <a:lnTo>
                  <a:pt x="37" y="351"/>
                </a:lnTo>
                <a:lnTo>
                  <a:pt x="34" y="356"/>
                </a:lnTo>
                <a:lnTo>
                  <a:pt x="31" y="362"/>
                </a:lnTo>
                <a:lnTo>
                  <a:pt x="27" y="367"/>
                </a:lnTo>
                <a:lnTo>
                  <a:pt x="23" y="372"/>
                </a:lnTo>
                <a:lnTo>
                  <a:pt x="22" y="372"/>
                </a:lnTo>
                <a:lnTo>
                  <a:pt x="20" y="374"/>
                </a:lnTo>
                <a:lnTo>
                  <a:pt x="19" y="374"/>
                </a:lnTo>
                <a:lnTo>
                  <a:pt x="17" y="374"/>
                </a:lnTo>
                <a:lnTo>
                  <a:pt x="16" y="375"/>
                </a:lnTo>
                <a:lnTo>
                  <a:pt x="14" y="376"/>
                </a:lnTo>
                <a:lnTo>
                  <a:pt x="13" y="378"/>
                </a:lnTo>
                <a:lnTo>
                  <a:pt x="13" y="380"/>
                </a:lnTo>
                <a:lnTo>
                  <a:pt x="13" y="383"/>
                </a:lnTo>
                <a:lnTo>
                  <a:pt x="13" y="388"/>
                </a:lnTo>
                <a:lnTo>
                  <a:pt x="13" y="393"/>
                </a:lnTo>
                <a:lnTo>
                  <a:pt x="14" y="398"/>
                </a:lnTo>
                <a:lnTo>
                  <a:pt x="14" y="403"/>
                </a:lnTo>
                <a:lnTo>
                  <a:pt x="14" y="408"/>
                </a:lnTo>
                <a:lnTo>
                  <a:pt x="13" y="411"/>
                </a:lnTo>
                <a:lnTo>
                  <a:pt x="11" y="415"/>
                </a:lnTo>
                <a:lnTo>
                  <a:pt x="8" y="417"/>
                </a:lnTo>
                <a:lnTo>
                  <a:pt x="6" y="419"/>
                </a:lnTo>
                <a:lnTo>
                  <a:pt x="5" y="422"/>
                </a:lnTo>
                <a:lnTo>
                  <a:pt x="4" y="424"/>
                </a:lnTo>
                <a:lnTo>
                  <a:pt x="3" y="427"/>
                </a:lnTo>
                <a:lnTo>
                  <a:pt x="1" y="431"/>
                </a:lnTo>
                <a:lnTo>
                  <a:pt x="0" y="433"/>
                </a:lnTo>
                <a:lnTo>
                  <a:pt x="0" y="435"/>
                </a:lnTo>
                <a:lnTo>
                  <a:pt x="0" y="439"/>
                </a:lnTo>
                <a:lnTo>
                  <a:pt x="1" y="440"/>
                </a:lnTo>
                <a:lnTo>
                  <a:pt x="3" y="444"/>
                </a:lnTo>
                <a:lnTo>
                  <a:pt x="4" y="445"/>
                </a:lnTo>
                <a:lnTo>
                  <a:pt x="5" y="447"/>
                </a:lnTo>
                <a:lnTo>
                  <a:pt x="6" y="447"/>
                </a:lnTo>
                <a:lnTo>
                  <a:pt x="8" y="447"/>
                </a:lnTo>
                <a:lnTo>
                  <a:pt x="10" y="447"/>
                </a:lnTo>
                <a:lnTo>
                  <a:pt x="13" y="450"/>
                </a:lnTo>
                <a:lnTo>
                  <a:pt x="16" y="453"/>
                </a:lnTo>
                <a:lnTo>
                  <a:pt x="17" y="458"/>
                </a:lnTo>
                <a:lnTo>
                  <a:pt x="19" y="463"/>
                </a:lnTo>
                <a:lnTo>
                  <a:pt x="20" y="468"/>
                </a:lnTo>
                <a:lnTo>
                  <a:pt x="23" y="473"/>
                </a:lnTo>
                <a:lnTo>
                  <a:pt x="27" y="476"/>
                </a:lnTo>
                <a:lnTo>
                  <a:pt x="34" y="478"/>
                </a:lnTo>
                <a:lnTo>
                  <a:pt x="35" y="479"/>
                </a:lnTo>
                <a:lnTo>
                  <a:pt x="37" y="481"/>
                </a:lnTo>
                <a:lnTo>
                  <a:pt x="38" y="483"/>
                </a:lnTo>
                <a:lnTo>
                  <a:pt x="38" y="485"/>
                </a:lnTo>
                <a:lnTo>
                  <a:pt x="40" y="485"/>
                </a:lnTo>
                <a:lnTo>
                  <a:pt x="41" y="485"/>
                </a:lnTo>
                <a:lnTo>
                  <a:pt x="42" y="485"/>
                </a:lnTo>
                <a:lnTo>
                  <a:pt x="44" y="483"/>
                </a:lnTo>
                <a:lnTo>
                  <a:pt x="44" y="481"/>
                </a:lnTo>
                <a:lnTo>
                  <a:pt x="45" y="479"/>
                </a:lnTo>
                <a:lnTo>
                  <a:pt x="45" y="478"/>
                </a:lnTo>
                <a:lnTo>
                  <a:pt x="45" y="476"/>
                </a:lnTo>
                <a:lnTo>
                  <a:pt x="47" y="476"/>
                </a:lnTo>
                <a:lnTo>
                  <a:pt x="48" y="476"/>
                </a:lnTo>
                <a:lnTo>
                  <a:pt x="50" y="476"/>
                </a:lnTo>
                <a:lnTo>
                  <a:pt x="51" y="476"/>
                </a:lnTo>
                <a:lnTo>
                  <a:pt x="53" y="476"/>
                </a:lnTo>
                <a:lnTo>
                  <a:pt x="55" y="476"/>
                </a:lnTo>
                <a:lnTo>
                  <a:pt x="55" y="479"/>
                </a:lnTo>
                <a:lnTo>
                  <a:pt x="56" y="486"/>
                </a:lnTo>
                <a:lnTo>
                  <a:pt x="57" y="496"/>
                </a:lnTo>
                <a:lnTo>
                  <a:pt x="58" y="504"/>
                </a:lnTo>
                <a:lnTo>
                  <a:pt x="60" y="512"/>
                </a:lnTo>
                <a:lnTo>
                  <a:pt x="63" y="520"/>
                </a:lnTo>
                <a:lnTo>
                  <a:pt x="66" y="525"/>
                </a:lnTo>
                <a:lnTo>
                  <a:pt x="69" y="529"/>
                </a:lnTo>
                <a:lnTo>
                  <a:pt x="68" y="531"/>
                </a:lnTo>
                <a:lnTo>
                  <a:pt x="66" y="535"/>
                </a:lnTo>
                <a:lnTo>
                  <a:pt x="63" y="542"/>
                </a:lnTo>
                <a:lnTo>
                  <a:pt x="62" y="550"/>
                </a:lnTo>
                <a:lnTo>
                  <a:pt x="60" y="558"/>
                </a:lnTo>
                <a:lnTo>
                  <a:pt x="60" y="565"/>
                </a:lnTo>
                <a:lnTo>
                  <a:pt x="58" y="571"/>
                </a:lnTo>
                <a:lnTo>
                  <a:pt x="60" y="574"/>
                </a:lnTo>
                <a:lnTo>
                  <a:pt x="128" y="574"/>
                </a:lnTo>
                <a:lnTo>
                  <a:pt x="130" y="574"/>
                </a:lnTo>
                <a:lnTo>
                  <a:pt x="130" y="572"/>
                </a:lnTo>
                <a:lnTo>
                  <a:pt x="130" y="571"/>
                </a:lnTo>
                <a:lnTo>
                  <a:pt x="131" y="570"/>
                </a:lnTo>
                <a:lnTo>
                  <a:pt x="131" y="568"/>
                </a:lnTo>
                <a:lnTo>
                  <a:pt x="131" y="566"/>
                </a:lnTo>
                <a:lnTo>
                  <a:pt x="137" y="566"/>
                </a:lnTo>
                <a:lnTo>
                  <a:pt x="145" y="566"/>
                </a:lnTo>
                <a:lnTo>
                  <a:pt x="151" y="566"/>
                </a:lnTo>
                <a:lnTo>
                  <a:pt x="157" y="566"/>
                </a:lnTo>
                <a:lnTo>
                  <a:pt x="162" y="566"/>
                </a:lnTo>
                <a:lnTo>
                  <a:pt x="167" y="566"/>
                </a:lnTo>
                <a:lnTo>
                  <a:pt x="172" y="566"/>
                </a:lnTo>
                <a:lnTo>
                  <a:pt x="175" y="566"/>
                </a:lnTo>
                <a:lnTo>
                  <a:pt x="179" y="568"/>
                </a:lnTo>
                <a:lnTo>
                  <a:pt x="182" y="568"/>
                </a:lnTo>
                <a:lnTo>
                  <a:pt x="186" y="568"/>
                </a:lnTo>
                <a:lnTo>
                  <a:pt x="189" y="570"/>
                </a:lnTo>
                <a:lnTo>
                  <a:pt x="194" y="570"/>
                </a:lnTo>
                <a:lnTo>
                  <a:pt x="197" y="571"/>
                </a:lnTo>
                <a:lnTo>
                  <a:pt x="201" y="571"/>
                </a:lnTo>
                <a:lnTo>
                  <a:pt x="204" y="571"/>
                </a:lnTo>
                <a:lnTo>
                  <a:pt x="206" y="571"/>
                </a:lnTo>
                <a:lnTo>
                  <a:pt x="209" y="571"/>
                </a:lnTo>
                <a:lnTo>
                  <a:pt x="210" y="571"/>
                </a:lnTo>
                <a:lnTo>
                  <a:pt x="212" y="571"/>
                </a:lnTo>
                <a:lnTo>
                  <a:pt x="213" y="571"/>
                </a:lnTo>
                <a:lnTo>
                  <a:pt x="215" y="571"/>
                </a:lnTo>
                <a:lnTo>
                  <a:pt x="217" y="571"/>
                </a:lnTo>
                <a:lnTo>
                  <a:pt x="219" y="572"/>
                </a:lnTo>
                <a:lnTo>
                  <a:pt x="220" y="572"/>
                </a:lnTo>
                <a:lnTo>
                  <a:pt x="222" y="572"/>
                </a:lnTo>
                <a:lnTo>
                  <a:pt x="222" y="574"/>
                </a:lnTo>
                <a:lnTo>
                  <a:pt x="224" y="574"/>
                </a:lnTo>
                <a:lnTo>
                  <a:pt x="227" y="574"/>
                </a:lnTo>
                <a:lnTo>
                  <a:pt x="231" y="574"/>
                </a:lnTo>
                <a:lnTo>
                  <a:pt x="234" y="574"/>
                </a:lnTo>
                <a:lnTo>
                  <a:pt x="237" y="574"/>
                </a:lnTo>
                <a:lnTo>
                  <a:pt x="240" y="574"/>
                </a:lnTo>
                <a:lnTo>
                  <a:pt x="243" y="574"/>
                </a:lnTo>
                <a:lnTo>
                  <a:pt x="248" y="574"/>
                </a:lnTo>
                <a:lnTo>
                  <a:pt x="251" y="574"/>
                </a:lnTo>
                <a:lnTo>
                  <a:pt x="255" y="574"/>
                </a:lnTo>
                <a:lnTo>
                  <a:pt x="259" y="574"/>
                </a:lnTo>
                <a:lnTo>
                  <a:pt x="262" y="574"/>
                </a:lnTo>
                <a:lnTo>
                  <a:pt x="267" y="576"/>
                </a:lnTo>
                <a:lnTo>
                  <a:pt x="270" y="576"/>
                </a:lnTo>
                <a:lnTo>
                  <a:pt x="274" y="576"/>
                </a:lnTo>
                <a:lnTo>
                  <a:pt x="279" y="576"/>
                </a:lnTo>
                <a:lnTo>
                  <a:pt x="283" y="576"/>
                </a:lnTo>
                <a:lnTo>
                  <a:pt x="288" y="576"/>
                </a:lnTo>
                <a:lnTo>
                  <a:pt x="290" y="577"/>
                </a:lnTo>
                <a:lnTo>
                  <a:pt x="295" y="579"/>
                </a:lnTo>
                <a:lnTo>
                  <a:pt x="298" y="583"/>
                </a:lnTo>
                <a:lnTo>
                  <a:pt x="303" y="584"/>
                </a:lnTo>
                <a:lnTo>
                  <a:pt x="306" y="586"/>
                </a:lnTo>
                <a:lnTo>
                  <a:pt x="311" y="588"/>
                </a:lnTo>
                <a:lnTo>
                  <a:pt x="316" y="588"/>
                </a:lnTo>
                <a:lnTo>
                  <a:pt x="317" y="588"/>
                </a:lnTo>
                <a:lnTo>
                  <a:pt x="319" y="588"/>
                </a:lnTo>
                <a:lnTo>
                  <a:pt x="320" y="588"/>
                </a:lnTo>
                <a:lnTo>
                  <a:pt x="322" y="586"/>
                </a:lnTo>
                <a:lnTo>
                  <a:pt x="324" y="586"/>
                </a:lnTo>
                <a:lnTo>
                  <a:pt x="327" y="586"/>
                </a:lnTo>
                <a:lnTo>
                  <a:pt x="329" y="584"/>
                </a:lnTo>
                <a:lnTo>
                  <a:pt x="334" y="586"/>
                </a:lnTo>
                <a:lnTo>
                  <a:pt x="338" y="588"/>
                </a:lnTo>
                <a:lnTo>
                  <a:pt x="341" y="589"/>
                </a:lnTo>
                <a:lnTo>
                  <a:pt x="344" y="592"/>
                </a:lnTo>
                <a:lnTo>
                  <a:pt x="347" y="595"/>
                </a:lnTo>
                <a:lnTo>
                  <a:pt x="350" y="597"/>
                </a:lnTo>
                <a:lnTo>
                  <a:pt x="353" y="599"/>
                </a:lnTo>
                <a:lnTo>
                  <a:pt x="358" y="601"/>
                </a:lnTo>
                <a:lnTo>
                  <a:pt x="359" y="599"/>
                </a:lnTo>
                <a:lnTo>
                  <a:pt x="360" y="595"/>
                </a:lnTo>
                <a:lnTo>
                  <a:pt x="360" y="590"/>
                </a:lnTo>
                <a:lnTo>
                  <a:pt x="362" y="586"/>
                </a:lnTo>
                <a:lnTo>
                  <a:pt x="362" y="581"/>
                </a:lnTo>
                <a:lnTo>
                  <a:pt x="362" y="576"/>
                </a:lnTo>
                <a:lnTo>
                  <a:pt x="362" y="572"/>
                </a:lnTo>
                <a:lnTo>
                  <a:pt x="362" y="571"/>
                </a:lnTo>
                <a:lnTo>
                  <a:pt x="362" y="570"/>
                </a:lnTo>
                <a:lnTo>
                  <a:pt x="362" y="568"/>
                </a:lnTo>
                <a:lnTo>
                  <a:pt x="362" y="566"/>
                </a:lnTo>
                <a:lnTo>
                  <a:pt x="360" y="565"/>
                </a:lnTo>
                <a:lnTo>
                  <a:pt x="360" y="563"/>
                </a:lnTo>
                <a:lnTo>
                  <a:pt x="360" y="561"/>
                </a:lnTo>
                <a:lnTo>
                  <a:pt x="360" y="560"/>
                </a:lnTo>
                <a:lnTo>
                  <a:pt x="360" y="551"/>
                </a:lnTo>
                <a:lnTo>
                  <a:pt x="359" y="545"/>
                </a:lnTo>
                <a:lnTo>
                  <a:pt x="356" y="538"/>
                </a:lnTo>
                <a:lnTo>
                  <a:pt x="355" y="531"/>
                </a:lnTo>
                <a:lnTo>
                  <a:pt x="347" y="524"/>
                </a:lnTo>
                <a:lnTo>
                  <a:pt x="340" y="515"/>
                </a:lnTo>
                <a:lnTo>
                  <a:pt x="330" y="509"/>
                </a:lnTo>
                <a:lnTo>
                  <a:pt x="322" y="501"/>
                </a:lnTo>
                <a:lnTo>
                  <a:pt x="316" y="492"/>
                </a:lnTo>
                <a:lnTo>
                  <a:pt x="310" y="479"/>
                </a:lnTo>
                <a:lnTo>
                  <a:pt x="313" y="478"/>
                </a:lnTo>
                <a:lnTo>
                  <a:pt x="310" y="474"/>
                </a:lnTo>
                <a:lnTo>
                  <a:pt x="310" y="472"/>
                </a:lnTo>
                <a:lnTo>
                  <a:pt x="310" y="468"/>
                </a:lnTo>
                <a:lnTo>
                  <a:pt x="310" y="465"/>
                </a:lnTo>
                <a:lnTo>
                  <a:pt x="311" y="463"/>
                </a:lnTo>
                <a:lnTo>
                  <a:pt x="311" y="460"/>
                </a:lnTo>
                <a:lnTo>
                  <a:pt x="310" y="458"/>
                </a:lnTo>
                <a:lnTo>
                  <a:pt x="306" y="456"/>
                </a:lnTo>
                <a:lnTo>
                  <a:pt x="303" y="453"/>
                </a:lnTo>
                <a:lnTo>
                  <a:pt x="298" y="450"/>
                </a:lnTo>
                <a:lnTo>
                  <a:pt x="295" y="447"/>
                </a:lnTo>
                <a:lnTo>
                  <a:pt x="293" y="444"/>
                </a:lnTo>
                <a:lnTo>
                  <a:pt x="292" y="439"/>
                </a:lnTo>
                <a:lnTo>
                  <a:pt x="290" y="433"/>
                </a:lnTo>
                <a:lnTo>
                  <a:pt x="290" y="426"/>
                </a:lnTo>
                <a:lnTo>
                  <a:pt x="290" y="419"/>
                </a:lnTo>
                <a:lnTo>
                  <a:pt x="290" y="417"/>
                </a:lnTo>
                <a:lnTo>
                  <a:pt x="290" y="416"/>
                </a:lnTo>
                <a:lnTo>
                  <a:pt x="290" y="415"/>
                </a:lnTo>
                <a:lnTo>
                  <a:pt x="289" y="413"/>
                </a:lnTo>
                <a:lnTo>
                  <a:pt x="289" y="411"/>
                </a:lnTo>
                <a:lnTo>
                  <a:pt x="289" y="410"/>
                </a:lnTo>
                <a:lnTo>
                  <a:pt x="289" y="408"/>
                </a:lnTo>
                <a:lnTo>
                  <a:pt x="288" y="408"/>
                </a:lnTo>
                <a:lnTo>
                  <a:pt x="286" y="408"/>
                </a:lnTo>
                <a:lnTo>
                  <a:pt x="286" y="406"/>
                </a:lnTo>
                <a:lnTo>
                  <a:pt x="285" y="406"/>
                </a:lnTo>
                <a:lnTo>
                  <a:pt x="285" y="404"/>
                </a:lnTo>
                <a:lnTo>
                  <a:pt x="285" y="401"/>
                </a:lnTo>
                <a:lnTo>
                  <a:pt x="285" y="399"/>
                </a:lnTo>
                <a:lnTo>
                  <a:pt x="286" y="399"/>
                </a:lnTo>
                <a:lnTo>
                  <a:pt x="288" y="398"/>
                </a:lnTo>
                <a:lnTo>
                  <a:pt x="288" y="396"/>
                </a:lnTo>
                <a:lnTo>
                  <a:pt x="289" y="395"/>
                </a:lnTo>
                <a:lnTo>
                  <a:pt x="289" y="393"/>
                </a:lnTo>
                <a:lnTo>
                  <a:pt x="289" y="392"/>
                </a:lnTo>
                <a:lnTo>
                  <a:pt x="289" y="388"/>
                </a:lnTo>
                <a:lnTo>
                  <a:pt x="289" y="385"/>
                </a:lnTo>
                <a:lnTo>
                  <a:pt x="288" y="381"/>
                </a:lnTo>
                <a:lnTo>
                  <a:pt x="286" y="380"/>
                </a:lnTo>
                <a:lnTo>
                  <a:pt x="285" y="376"/>
                </a:lnTo>
                <a:lnTo>
                  <a:pt x="283" y="375"/>
                </a:lnTo>
                <a:lnTo>
                  <a:pt x="282" y="374"/>
                </a:lnTo>
                <a:lnTo>
                  <a:pt x="282" y="372"/>
                </a:lnTo>
                <a:lnTo>
                  <a:pt x="282" y="370"/>
                </a:lnTo>
                <a:lnTo>
                  <a:pt x="283" y="369"/>
                </a:lnTo>
                <a:lnTo>
                  <a:pt x="285" y="367"/>
                </a:lnTo>
                <a:lnTo>
                  <a:pt x="286" y="365"/>
                </a:lnTo>
                <a:lnTo>
                  <a:pt x="288" y="364"/>
                </a:lnTo>
                <a:lnTo>
                  <a:pt x="289" y="362"/>
                </a:lnTo>
                <a:lnTo>
                  <a:pt x="290" y="362"/>
                </a:lnTo>
                <a:lnTo>
                  <a:pt x="290" y="360"/>
                </a:lnTo>
                <a:lnTo>
                  <a:pt x="293" y="358"/>
                </a:lnTo>
                <a:lnTo>
                  <a:pt x="296" y="356"/>
                </a:lnTo>
                <a:lnTo>
                  <a:pt x="299" y="352"/>
                </a:lnTo>
                <a:lnTo>
                  <a:pt x="301" y="349"/>
                </a:lnTo>
                <a:lnTo>
                  <a:pt x="304" y="344"/>
                </a:lnTo>
                <a:lnTo>
                  <a:pt x="306" y="340"/>
                </a:lnTo>
                <a:lnTo>
                  <a:pt x="306" y="336"/>
                </a:lnTo>
                <a:lnTo>
                  <a:pt x="308" y="335"/>
                </a:lnTo>
                <a:lnTo>
                  <a:pt x="311" y="328"/>
                </a:lnTo>
                <a:lnTo>
                  <a:pt x="314" y="323"/>
                </a:lnTo>
                <a:lnTo>
                  <a:pt x="317" y="317"/>
                </a:lnTo>
                <a:lnTo>
                  <a:pt x="320" y="313"/>
                </a:lnTo>
                <a:lnTo>
                  <a:pt x="324" y="308"/>
                </a:lnTo>
                <a:lnTo>
                  <a:pt x="326" y="305"/>
                </a:lnTo>
                <a:lnTo>
                  <a:pt x="327" y="300"/>
                </a:lnTo>
                <a:lnTo>
                  <a:pt x="332" y="297"/>
                </a:lnTo>
                <a:lnTo>
                  <a:pt x="332" y="295"/>
                </a:lnTo>
                <a:lnTo>
                  <a:pt x="332" y="294"/>
                </a:lnTo>
                <a:lnTo>
                  <a:pt x="332" y="292"/>
                </a:lnTo>
                <a:lnTo>
                  <a:pt x="332" y="290"/>
                </a:lnTo>
                <a:lnTo>
                  <a:pt x="332" y="288"/>
                </a:lnTo>
                <a:lnTo>
                  <a:pt x="332" y="287"/>
                </a:lnTo>
                <a:lnTo>
                  <a:pt x="332" y="285"/>
                </a:lnTo>
                <a:lnTo>
                  <a:pt x="330" y="278"/>
                </a:lnTo>
                <a:lnTo>
                  <a:pt x="329" y="274"/>
                </a:lnTo>
                <a:lnTo>
                  <a:pt x="327" y="267"/>
                </a:lnTo>
                <a:lnTo>
                  <a:pt x="324" y="262"/>
                </a:lnTo>
                <a:lnTo>
                  <a:pt x="322" y="258"/>
                </a:lnTo>
                <a:lnTo>
                  <a:pt x="320" y="253"/>
                </a:lnTo>
                <a:lnTo>
                  <a:pt x="317" y="248"/>
                </a:lnTo>
                <a:lnTo>
                  <a:pt x="317" y="242"/>
                </a:lnTo>
                <a:lnTo>
                  <a:pt x="314" y="242"/>
                </a:lnTo>
                <a:lnTo>
                  <a:pt x="313" y="241"/>
                </a:lnTo>
                <a:lnTo>
                  <a:pt x="311" y="239"/>
                </a:lnTo>
                <a:lnTo>
                  <a:pt x="310" y="238"/>
                </a:lnTo>
                <a:lnTo>
                  <a:pt x="308" y="238"/>
                </a:lnTo>
                <a:lnTo>
                  <a:pt x="308" y="236"/>
                </a:lnTo>
                <a:lnTo>
                  <a:pt x="306" y="235"/>
                </a:lnTo>
                <a:lnTo>
                  <a:pt x="306" y="233"/>
                </a:lnTo>
                <a:lnTo>
                  <a:pt x="303" y="231"/>
                </a:lnTo>
                <a:lnTo>
                  <a:pt x="299" y="230"/>
                </a:lnTo>
                <a:lnTo>
                  <a:pt x="296" y="228"/>
                </a:lnTo>
                <a:lnTo>
                  <a:pt x="295" y="226"/>
                </a:lnTo>
                <a:lnTo>
                  <a:pt x="293" y="223"/>
                </a:lnTo>
                <a:lnTo>
                  <a:pt x="292" y="221"/>
                </a:lnTo>
                <a:lnTo>
                  <a:pt x="290" y="219"/>
                </a:lnTo>
                <a:lnTo>
                  <a:pt x="288" y="215"/>
                </a:lnTo>
                <a:lnTo>
                  <a:pt x="285" y="212"/>
                </a:lnTo>
                <a:lnTo>
                  <a:pt x="280" y="208"/>
                </a:lnTo>
                <a:lnTo>
                  <a:pt x="275" y="203"/>
                </a:lnTo>
                <a:lnTo>
                  <a:pt x="271" y="199"/>
                </a:lnTo>
                <a:lnTo>
                  <a:pt x="268" y="196"/>
                </a:lnTo>
                <a:lnTo>
                  <a:pt x="265" y="189"/>
                </a:lnTo>
                <a:lnTo>
                  <a:pt x="264" y="184"/>
                </a:lnTo>
                <a:lnTo>
                  <a:pt x="262" y="179"/>
                </a:lnTo>
                <a:lnTo>
                  <a:pt x="262" y="176"/>
                </a:lnTo>
                <a:lnTo>
                  <a:pt x="264" y="174"/>
                </a:lnTo>
                <a:lnTo>
                  <a:pt x="267" y="173"/>
                </a:lnTo>
                <a:lnTo>
                  <a:pt x="270" y="171"/>
                </a:lnTo>
                <a:lnTo>
                  <a:pt x="272" y="169"/>
                </a:lnTo>
                <a:lnTo>
                  <a:pt x="275" y="167"/>
                </a:lnTo>
                <a:lnTo>
                  <a:pt x="277" y="167"/>
                </a:lnTo>
                <a:lnTo>
                  <a:pt x="280" y="166"/>
                </a:lnTo>
                <a:lnTo>
                  <a:pt x="283" y="167"/>
                </a:lnTo>
                <a:lnTo>
                  <a:pt x="289" y="167"/>
                </a:lnTo>
                <a:lnTo>
                  <a:pt x="299" y="167"/>
                </a:lnTo>
                <a:lnTo>
                  <a:pt x="310" y="167"/>
                </a:lnTo>
                <a:lnTo>
                  <a:pt x="320" y="167"/>
                </a:lnTo>
                <a:lnTo>
                  <a:pt x="330" y="167"/>
                </a:lnTo>
                <a:lnTo>
                  <a:pt x="337" y="167"/>
                </a:lnTo>
                <a:lnTo>
                  <a:pt x="338" y="166"/>
                </a:lnTo>
                <a:lnTo>
                  <a:pt x="324" y="146"/>
                </a:lnTo>
                <a:lnTo>
                  <a:pt x="314" y="130"/>
                </a:lnTo>
                <a:lnTo>
                  <a:pt x="310" y="115"/>
                </a:lnTo>
                <a:lnTo>
                  <a:pt x="308" y="105"/>
                </a:lnTo>
                <a:lnTo>
                  <a:pt x="310" y="98"/>
                </a:lnTo>
                <a:lnTo>
                  <a:pt x="311" y="92"/>
                </a:lnTo>
                <a:lnTo>
                  <a:pt x="314" y="87"/>
                </a:lnTo>
                <a:lnTo>
                  <a:pt x="316" y="84"/>
                </a:lnTo>
                <a:lnTo>
                  <a:pt x="314" y="81"/>
                </a:lnTo>
                <a:lnTo>
                  <a:pt x="313" y="76"/>
                </a:lnTo>
                <a:lnTo>
                  <a:pt x="310" y="71"/>
                </a:lnTo>
                <a:lnTo>
                  <a:pt x="306" y="66"/>
                </a:lnTo>
                <a:lnTo>
                  <a:pt x="306" y="62"/>
                </a:lnTo>
                <a:lnTo>
                  <a:pt x="303" y="58"/>
                </a:lnTo>
                <a:lnTo>
                  <a:pt x="301" y="55"/>
                </a:lnTo>
                <a:lnTo>
                  <a:pt x="303" y="55"/>
                </a:lnTo>
                <a:lnTo>
                  <a:pt x="303" y="53"/>
                </a:lnTo>
                <a:lnTo>
                  <a:pt x="303" y="52"/>
                </a:lnTo>
                <a:lnTo>
                  <a:pt x="303" y="50"/>
                </a:lnTo>
                <a:lnTo>
                  <a:pt x="303" y="46"/>
                </a:lnTo>
                <a:lnTo>
                  <a:pt x="303" y="44"/>
                </a:lnTo>
                <a:lnTo>
                  <a:pt x="303" y="40"/>
                </a:lnTo>
                <a:lnTo>
                  <a:pt x="303" y="39"/>
                </a:lnTo>
                <a:lnTo>
                  <a:pt x="301" y="32"/>
                </a:lnTo>
                <a:lnTo>
                  <a:pt x="298" y="28"/>
                </a:lnTo>
                <a:lnTo>
                  <a:pt x="295" y="25"/>
                </a:lnTo>
                <a:lnTo>
                  <a:pt x="292" y="24"/>
                </a:lnTo>
                <a:lnTo>
                  <a:pt x="289" y="21"/>
                </a:lnTo>
                <a:lnTo>
                  <a:pt x="286" y="17"/>
                </a:lnTo>
                <a:lnTo>
                  <a:pt x="285" y="12"/>
                </a:lnTo>
                <a:lnTo>
                  <a:pt x="285" y="3"/>
                </a:lnTo>
                <a:lnTo>
                  <a:pt x="283" y="0"/>
                </a:lnTo>
                <a:lnTo>
                  <a:pt x="282" y="0"/>
                </a:lnTo>
                <a:lnTo>
                  <a:pt x="279" y="0"/>
                </a:lnTo>
                <a:lnTo>
                  <a:pt x="275" y="1"/>
                </a:lnTo>
                <a:lnTo>
                  <a:pt x="272" y="3"/>
                </a:lnTo>
                <a:lnTo>
                  <a:pt x="270" y="5"/>
                </a:lnTo>
                <a:lnTo>
                  <a:pt x="265" y="5"/>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0" name="Freeform 6"/>
          <p:cNvSpPr>
            <a:spLocks/>
          </p:cNvSpPr>
          <p:nvPr/>
        </p:nvSpPr>
        <p:spPr bwMode="auto">
          <a:xfrm>
            <a:off x="5068357" y="1938338"/>
            <a:ext cx="1508186" cy="1227137"/>
          </a:xfrm>
          <a:custGeom>
            <a:avLst/>
            <a:gdLst>
              <a:gd name="T0" fmla="*/ 2147483647 w 768"/>
              <a:gd name="T1" fmla="*/ 2147483647 h 1053"/>
              <a:gd name="T2" fmla="*/ 2147483647 w 768"/>
              <a:gd name="T3" fmla="*/ 2147483647 h 1053"/>
              <a:gd name="T4" fmla="*/ 2147483647 w 768"/>
              <a:gd name="T5" fmla="*/ 2147483647 h 1053"/>
              <a:gd name="T6" fmla="*/ 2147483647 w 768"/>
              <a:gd name="T7" fmla="*/ 2147483647 h 1053"/>
              <a:gd name="T8" fmla="*/ 2147483647 w 768"/>
              <a:gd name="T9" fmla="*/ 2147483647 h 1053"/>
              <a:gd name="T10" fmla="*/ 2147483647 w 768"/>
              <a:gd name="T11" fmla="*/ 2147483647 h 1053"/>
              <a:gd name="T12" fmla="*/ 2147483647 w 768"/>
              <a:gd name="T13" fmla="*/ 2147483647 h 1053"/>
              <a:gd name="T14" fmla="*/ 2147483647 w 768"/>
              <a:gd name="T15" fmla="*/ 2147483647 h 1053"/>
              <a:gd name="T16" fmla="*/ 2147483647 w 768"/>
              <a:gd name="T17" fmla="*/ 2147483647 h 1053"/>
              <a:gd name="T18" fmla="*/ 2147483647 w 768"/>
              <a:gd name="T19" fmla="*/ 2147483647 h 1053"/>
              <a:gd name="T20" fmla="*/ 2147483647 w 768"/>
              <a:gd name="T21" fmla="*/ 2147483647 h 1053"/>
              <a:gd name="T22" fmla="*/ 2147483647 w 768"/>
              <a:gd name="T23" fmla="*/ 2147483647 h 1053"/>
              <a:gd name="T24" fmla="*/ 2147483647 w 768"/>
              <a:gd name="T25" fmla="*/ 2147483647 h 1053"/>
              <a:gd name="T26" fmla="*/ 2147483647 w 768"/>
              <a:gd name="T27" fmla="*/ 2147483647 h 1053"/>
              <a:gd name="T28" fmla="*/ 2147483647 w 768"/>
              <a:gd name="T29" fmla="*/ 2147483647 h 1053"/>
              <a:gd name="T30" fmla="*/ 2147483647 w 768"/>
              <a:gd name="T31" fmla="*/ 2147483647 h 1053"/>
              <a:gd name="T32" fmla="*/ 2147483647 w 768"/>
              <a:gd name="T33" fmla="*/ 2147483647 h 1053"/>
              <a:gd name="T34" fmla="*/ 2147483647 w 768"/>
              <a:gd name="T35" fmla="*/ 2147483647 h 1053"/>
              <a:gd name="T36" fmla="*/ 2147483647 w 768"/>
              <a:gd name="T37" fmla="*/ 2147483647 h 1053"/>
              <a:gd name="T38" fmla="*/ 2147483647 w 768"/>
              <a:gd name="T39" fmla="*/ 2147483647 h 1053"/>
              <a:gd name="T40" fmla="*/ 2147483647 w 768"/>
              <a:gd name="T41" fmla="*/ 2147483647 h 1053"/>
              <a:gd name="T42" fmla="*/ 2147483647 w 768"/>
              <a:gd name="T43" fmla="*/ 2147483647 h 1053"/>
              <a:gd name="T44" fmla="*/ 2147483647 w 768"/>
              <a:gd name="T45" fmla="*/ 2147483647 h 1053"/>
              <a:gd name="T46" fmla="*/ 2147483647 w 768"/>
              <a:gd name="T47" fmla="*/ 2147483647 h 1053"/>
              <a:gd name="T48" fmla="*/ 2147483647 w 768"/>
              <a:gd name="T49" fmla="*/ 2147483647 h 1053"/>
              <a:gd name="T50" fmla="*/ 2147483647 w 768"/>
              <a:gd name="T51" fmla="*/ 2147483647 h 1053"/>
              <a:gd name="T52" fmla="*/ 2147483647 w 768"/>
              <a:gd name="T53" fmla="*/ 2147483647 h 1053"/>
              <a:gd name="T54" fmla="*/ 2147483647 w 768"/>
              <a:gd name="T55" fmla="*/ 2147483647 h 1053"/>
              <a:gd name="T56" fmla="*/ 2147483647 w 768"/>
              <a:gd name="T57" fmla="*/ 2147483647 h 1053"/>
              <a:gd name="T58" fmla="*/ 2147483647 w 768"/>
              <a:gd name="T59" fmla="*/ 2147483647 h 1053"/>
              <a:gd name="T60" fmla="*/ 2147483647 w 768"/>
              <a:gd name="T61" fmla="*/ 2147483647 h 1053"/>
              <a:gd name="T62" fmla="*/ 2147483647 w 768"/>
              <a:gd name="T63" fmla="*/ 2147483647 h 1053"/>
              <a:gd name="T64" fmla="*/ 2147483647 w 768"/>
              <a:gd name="T65" fmla="*/ 2147483647 h 1053"/>
              <a:gd name="T66" fmla="*/ 2147483647 w 768"/>
              <a:gd name="T67" fmla="*/ 2147483647 h 1053"/>
              <a:gd name="T68" fmla="*/ 2147483647 w 768"/>
              <a:gd name="T69" fmla="*/ 2147483647 h 1053"/>
              <a:gd name="T70" fmla="*/ 2147483647 w 768"/>
              <a:gd name="T71" fmla="*/ 2147483647 h 1053"/>
              <a:gd name="T72" fmla="*/ 2147483647 w 768"/>
              <a:gd name="T73" fmla="*/ 2147483647 h 1053"/>
              <a:gd name="T74" fmla="*/ 2147483647 w 768"/>
              <a:gd name="T75" fmla="*/ 2147483647 h 1053"/>
              <a:gd name="T76" fmla="*/ 2147483647 w 768"/>
              <a:gd name="T77" fmla="*/ 2147483647 h 1053"/>
              <a:gd name="T78" fmla="*/ 2147483647 w 768"/>
              <a:gd name="T79" fmla="*/ 2147483647 h 1053"/>
              <a:gd name="T80" fmla="*/ 2147483647 w 768"/>
              <a:gd name="T81" fmla="*/ 2147483647 h 1053"/>
              <a:gd name="T82" fmla="*/ 2147483647 w 768"/>
              <a:gd name="T83" fmla="*/ 2147483647 h 1053"/>
              <a:gd name="T84" fmla="*/ 2147483647 w 768"/>
              <a:gd name="T85" fmla="*/ 2147483647 h 1053"/>
              <a:gd name="T86" fmla="*/ 2147483647 w 768"/>
              <a:gd name="T87" fmla="*/ 2147483647 h 1053"/>
              <a:gd name="T88" fmla="*/ 2147483647 w 768"/>
              <a:gd name="T89" fmla="*/ 2147483647 h 1053"/>
              <a:gd name="T90" fmla="*/ 2147483647 w 768"/>
              <a:gd name="T91" fmla="*/ 2147483647 h 1053"/>
              <a:gd name="T92" fmla="*/ 2147483647 w 768"/>
              <a:gd name="T93" fmla="*/ 2147483647 h 1053"/>
              <a:gd name="T94" fmla="*/ 2147483647 w 768"/>
              <a:gd name="T95" fmla="*/ 2147483647 h 1053"/>
              <a:gd name="T96" fmla="*/ 2147483647 w 768"/>
              <a:gd name="T97" fmla="*/ 2147483647 h 1053"/>
              <a:gd name="T98" fmla="*/ 2147483647 w 768"/>
              <a:gd name="T99" fmla="*/ 2147483647 h 1053"/>
              <a:gd name="T100" fmla="*/ 2147483647 w 768"/>
              <a:gd name="T101" fmla="*/ 2147483647 h 1053"/>
              <a:gd name="T102" fmla="*/ 2147483647 w 768"/>
              <a:gd name="T103" fmla="*/ 2147483647 h 1053"/>
              <a:gd name="T104" fmla="*/ 2147483647 w 768"/>
              <a:gd name="T105" fmla="*/ 2147483647 h 1053"/>
              <a:gd name="T106" fmla="*/ 2147483647 w 768"/>
              <a:gd name="T107" fmla="*/ 2147483647 h 1053"/>
              <a:gd name="T108" fmla="*/ 2147483647 w 768"/>
              <a:gd name="T109" fmla="*/ 2147483647 h 1053"/>
              <a:gd name="T110" fmla="*/ 2147483647 w 768"/>
              <a:gd name="T111" fmla="*/ 2147483647 h 1053"/>
              <a:gd name="T112" fmla="*/ 2147483647 w 768"/>
              <a:gd name="T113" fmla="*/ 2147483647 h 1053"/>
              <a:gd name="T114" fmla="*/ 2147483647 w 768"/>
              <a:gd name="T115" fmla="*/ 2147483647 h 1053"/>
              <a:gd name="T116" fmla="*/ 2147483647 w 768"/>
              <a:gd name="T117" fmla="*/ 2147483647 h 1053"/>
              <a:gd name="T118" fmla="*/ 2147483647 w 768"/>
              <a:gd name="T119" fmla="*/ 2147483647 h 1053"/>
              <a:gd name="T120" fmla="*/ 2147483647 w 768"/>
              <a:gd name="T121" fmla="*/ 2147483647 h 1053"/>
              <a:gd name="T122" fmla="*/ 2147483647 w 768"/>
              <a:gd name="T123" fmla="*/ 2147483647 h 10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68" h="1053">
                <a:moveTo>
                  <a:pt x="51" y="669"/>
                </a:moveTo>
                <a:lnTo>
                  <a:pt x="55" y="649"/>
                </a:lnTo>
                <a:lnTo>
                  <a:pt x="53" y="649"/>
                </a:lnTo>
                <a:lnTo>
                  <a:pt x="49" y="648"/>
                </a:lnTo>
                <a:lnTo>
                  <a:pt x="46" y="646"/>
                </a:lnTo>
                <a:lnTo>
                  <a:pt x="45" y="642"/>
                </a:lnTo>
                <a:lnTo>
                  <a:pt x="42" y="641"/>
                </a:lnTo>
                <a:lnTo>
                  <a:pt x="40" y="638"/>
                </a:lnTo>
                <a:lnTo>
                  <a:pt x="39" y="637"/>
                </a:lnTo>
                <a:lnTo>
                  <a:pt x="39" y="633"/>
                </a:lnTo>
                <a:lnTo>
                  <a:pt x="39" y="631"/>
                </a:lnTo>
                <a:lnTo>
                  <a:pt x="39" y="630"/>
                </a:lnTo>
                <a:lnTo>
                  <a:pt x="39" y="628"/>
                </a:lnTo>
                <a:lnTo>
                  <a:pt x="39" y="626"/>
                </a:lnTo>
                <a:lnTo>
                  <a:pt x="39" y="625"/>
                </a:lnTo>
                <a:lnTo>
                  <a:pt x="39" y="623"/>
                </a:lnTo>
                <a:lnTo>
                  <a:pt x="39" y="621"/>
                </a:lnTo>
                <a:lnTo>
                  <a:pt x="39" y="617"/>
                </a:lnTo>
                <a:lnTo>
                  <a:pt x="37" y="610"/>
                </a:lnTo>
                <a:lnTo>
                  <a:pt x="35" y="605"/>
                </a:lnTo>
                <a:lnTo>
                  <a:pt x="33" y="599"/>
                </a:lnTo>
                <a:lnTo>
                  <a:pt x="30" y="592"/>
                </a:lnTo>
                <a:lnTo>
                  <a:pt x="28" y="587"/>
                </a:lnTo>
                <a:lnTo>
                  <a:pt x="25" y="580"/>
                </a:lnTo>
                <a:lnTo>
                  <a:pt x="24" y="576"/>
                </a:lnTo>
                <a:lnTo>
                  <a:pt x="22" y="578"/>
                </a:lnTo>
                <a:lnTo>
                  <a:pt x="19" y="578"/>
                </a:lnTo>
                <a:lnTo>
                  <a:pt x="17" y="579"/>
                </a:lnTo>
                <a:lnTo>
                  <a:pt x="17" y="580"/>
                </a:lnTo>
                <a:lnTo>
                  <a:pt x="15" y="582"/>
                </a:lnTo>
                <a:lnTo>
                  <a:pt x="14" y="582"/>
                </a:lnTo>
                <a:lnTo>
                  <a:pt x="12" y="582"/>
                </a:lnTo>
                <a:lnTo>
                  <a:pt x="10" y="582"/>
                </a:lnTo>
                <a:lnTo>
                  <a:pt x="7" y="580"/>
                </a:lnTo>
                <a:lnTo>
                  <a:pt x="6" y="579"/>
                </a:lnTo>
                <a:lnTo>
                  <a:pt x="4" y="578"/>
                </a:lnTo>
                <a:lnTo>
                  <a:pt x="3" y="574"/>
                </a:lnTo>
                <a:lnTo>
                  <a:pt x="1" y="572"/>
                </a:lnTo>
                <a:lnTo>
                  <a:pt x="1" y="571"/>
                </a:lnTo>
                <a:lnTo>
                  <a:pt x="0" y="569"/>
                </a:lnTo>
                <a:lnTo>
                  <a:pt x="1" y="564"/>
                </a:lnTo>
                <a:lnTo>
                  <a:pt x="3" y="561"/>
                </a:lnTo>
                <a:lnTo>
                  <a:pt x="7" y="558"/>
                </a:lnTo>
                <a:lnTo>
                  <a:pt x="10" y="556"/>
                </a:lnTo>
                <a:lnTo>
                  <a:pt x="15" y="553"/>
                </a:lnTo>
                <a:lnTo>
                  <a:pt x="17" y="551"/>
                </a:lnTo>
                <a:lnTo>
                  <a:pt x="19" y="548"/>
                </a:lnTo>
                <a:lnTo>
                  <a:pt x="21" y="543"/>
                </a:lnTo>
                <a:lnTo>
                  <a:pt x="21" y="541"/>
                </a:lnTo>
                <a:lnTo>
                  <a:pt x="21" y="537"/>
                </a:lnTo>
                <a:lnTo>
                  <a:pt x="19" y="533"/>
                </a:lnTo>
                <a:lnTo>
                  <a:pt x="19" y="528"/>
                </a:lnTo>
                <a:lnTo>
                  <a:pt x="17" y="525"/>
                </a:lnTo>
                <a:lnTo>
                  <a:pt x="17" y="521"/>
                </a:lnTo>
                <a:lnTo>
                  <a:pt x="17" y="519"/>
                </a:lnTo>
                <a:lnTo>
                  <a:pt x="15" y="517"/>
                </a:lnTo>
                <a:lnTo>
                  <a:pt x="17" y="514"/>
                </a:lnTo>
                <a:lnTo>
                  <a:pt x="17" y="512"/>
                </a:lnTo>
                <a:lnTo>
                  <a:pt x="19" y="510"/>
                </a:lnTo>
                <a:lnTo>
                  <a:pt x="22" y="507"/>
                </a:lnTo>
                <a:lnTo>
                  <a:pt x="25" y="505"/>
                </a:lnTo>
                <a:lnTo>
                  <a:pt x="28" y="503"/>
                </a:lnTo>
                <a:lnTo>
                  <a:pt x="30" y="502"/>
                </a:lnTo>
                <a:lnTo>
                  <a:pt x="31" y="501"/>
                </a:lnTo>
                <a:lnTo>
                  <a:pt x="31" y="499"/>
                </a:lnTo>
                <a:lnTo>
                  <a:pt x="30" y="496"/>
                </a:lnTo>
                <a:lnTo>
                  <a:pt x="30" y="492"/>
                </a:lnTo>
                <a:lnTo>
                  <a:pt x="28" y="489"/>
                </a:lnTo>
                <a:lnTo>
                  <a:pt x="27" y="485"/>
                </a:lnTo>
                <a:lnTo>
                  <a:pt x="25" y="483"/>
                </a:lnTo>
                <a:lnTo>
                  <a:pt x="25" y="481"/>
                </a:lnTo>
                <a:lnTo>
                  <a:pt x="25" y="479"/>
                </a:lnTo>
                <a:lnTo>
                  <a:pt x="25" y="476"/>
                </a:lnTo>
                <a:lnTo>
                  <a:pt x="27" y="474"/>
                </a:lnTo>
                <a:lnTo>
                  <a:pt x="28" y="474"/>
                </a:lnTo>
                <a:lnTo>
                  <a:pt x="31" y="473"/>
                </a:lnTo>
                <a:lnTo>
                  <a:pt x="33" y="471"/>
                </a:lnTo>
                <a:lnTo>
                  <a:pt x="35" y="469"/>
                </a:lnTo>
                <a:lnTo>
                  <a:pt x="37" y="467"/>
                </a:lnTo>
                <a:lnTo>
                  <a:pt x="39" y="466"/>
                </a:lnTo>
                <a:lnTo>
                  <a:pt x="37" y="461"/>
                </a:lnTo>
                <a:lnTo>
                  <a:pt x="37" y="458"/>
                </a:lnTo>
                <a:lnTo>
                  <a:pt x="39" y="455"/>
                </a:lnTo>
                <a:lnTo>
                  <a:pt x="42" y="451"/>
                </a:lnTo>
                <a:lnTo>
                  <a:pt x="45" y="448"/>
                </a:lnTo>
                <a:lnTo>
                  <a:pt x="48" y="444"/>
                </a:lnTo>
                <a:lnTo>
                  <a:pt x="53" y="440"/>
                </a:lnTo>
                <a:lnTo>
                  <a:pt x="55" y="437"/>
                </a:lnTo>
                <a:lnTo>
                  <a:pt x="53" y="437"/>
                </a:lnTo>
                <a:lnTo>
                  <a:pt x="53" y="435"/>
                </a:lnTo>
                <a:lnTo>
                  <a:pt x="51" y="433"/>
                </a:lnTo>
                <a:lnTo>
                  <a:pt x="51" y="432"/>
                </a:lnTo>
                <a:lnTo>
                  <a:pt x="49" y="432"/>
                </a:lnTo>
                <a:lnTo>
                  <a:pt x="51" y="426"/>
                </a:lnTo>
                <a:lnTo>
                  <a:pt x="53" y="422"/>
                </a:lnTo>
                <a:lnTo>
                  <a:pt x="56" y="420"/>
                </a:lnTo>
                <a:lnTo>
                  <a:pt x="63" y="419"/>
                </a:lnTo>
                <a:lnTo>
                  <a:pt x="69" y="417"/>
                </a:lnTo>
                <a:lnTo>
                  <a:pt x="73" y="417"/>
                </a:lnTo>
                <a:lnTo>
                  <a:pt x="79" y="417"/>
                </a:lnTo>
                <a:lnTo>
                  <a:pt x="85" y="417"/>
                </a:lnTo>
                <a:lnTo>
                  <a:pt x="87" y="417"/>
                </a:lnTo>
                <a:lnTo>
                  <a:pt x="88" y="417"/>
                </a:lnTo>
                <a:lnTo>
                  <a:pt x="89" y="417"/>
                </a:lnTo>
                <a:lnTo>
                  <a:pt x="91" y="417"/>
                </a:lnTo>
                <a:lnTo>
                  <a:pt x="92" y="417"/>
                </a:lnTo>
                <a:lnTo>
                  <a:pt x="95" y="417"/>
                </a:lnTo>
                <a:lnTo>
                  <a:pt x="97" y="417"/>
                </a:lnTo>
                <a:lnTo>
                  <a:pt x="99" y="417"/>
                </a:lnTo>
                <a:lnTo>
                  <a:pt x="94" y="214"/>
                </a:lnTo>
                <a:lnTo>
                  <a:pt x="94" y="191"/>
                </a:lnTo>
                <a:lnTo>
                  <a:pt x="136" y="191"/>
                </a:lnTo>
                <a:lnTo>
                  <a:pt x="134" y="85"/>
                </a:lnTo>
                <a:lnTo>
                  <a:pt x="415" y="78"/>
                </a:lnTo>
                <a:lnTo>
                  <a:pt x="415" y="76"/>
                </a:lnTo>
                <a:lnTo>
                  <a:pt x="417" y="75"/>
                </a:lnTo>
                <a:lnTo>
                  <a:pt x="417" y="73"/>
                </a:lnTo>
                <a:lnTo>
                  <a:pt x="419" y="70"/>
                </a:lnTo>
                <a:lnTo>
                  <a:pt x="420" y="69"/>
                </a:lnTo>
                <a:lnTo>
                  <a:pt x="422" y="67"/>
                </a:lnTo>
                <a:lnTo>
                  <a:pt x="425" y="67"/>
                </a:lnTo>
                <a:lnTo>
                  <a:pt x="426" y="65"/>
                </a:lnTo>
                <a:lnTo>
                  <a:pt x="427" y="65"/>
                </a:lnTo>
                <a:lnTo>
                  <a:pt x="427" y="67"/>
                </a:lnTo>
                <a:lnTo>
                  <a:pt x="429" y="67"/>
                </a:lnTo>
                <a:lnTo>
                  <a:pt x="429" y="69"/>
                </a:lnTo>
                <a:lnTo>
                  <a:pt x="429" y="70"/>
                </a:lnTo>
                <a:lnTo>
                  <a:pt x="429" y="72"/>
                </a:lnTo>
                <a:lnTo>
                  <a:pt x="429" y="73"/>
                </a:lnTo>
                <a:lnTo>
                  <a:pt x="429" y="75"/>
                </a:lnTo>
                <a:lnTo>
                  <a:pt x="510" y="75"/>
                </a:lnTo>
                <a:lnTo>
                  <a:pt x="511" y="78"/>
                </a:lnTo>
                <a:lnTo>
                  <a:pt x="513" y="80"/>
                </a:lnTo>
                <a:lnTo>
                  <a:pt x="514" y="81"/>
                </a:lnTo>
                <a:lnTo>
                  <a:pt x="517" y="83"/>
                </a:lnTo>
                <a:lnTo>
                  <a:pt x="520" y="85"/>
                </a:lnTo>
                <a:lnTo>
                  <a:pt x="523" y="85"/>
                </a:lnTo>
                <a:lnTo>
                  <a:pt x="526" y="85"/>
                </a:lnTo>
                <a:lnTo>
                  <a:pt x="531" y="85"/>
                </a:lnTo>
                <a:lnTo>
                  <a:pt x="535" y="85"/>
                </a:lnTo>
                <a:lnTo>
                  <a:pt x="539" y="81"/>
                </a:lnTo>
                <a:lnTo>
                  <a:pt x="541" y="76"/>
                </a:lnTo>
                <a:lnTo>
                  <a:pt x="544" y="72"/>
                </a:lnTo>
                <a:lnTo>
                  <a:pt x="544" y="67"/>
                </a:lnTo>
                <a:lnTo>
                  <a:pt x="546" y="62"/>
                </a:lnTo>
                <a:lnTo>
                  <a:pt x="549" y="58"/>
                </a:lnTo>
                <a:lnTo>
                  <a:pt x="552" y="55"/>
                </a:lnTo>
                <a:lnTo>
                  <a:pt x="557" y="53"/>
                </a:lnTo>
                <a:lnTo>
                  <a:pt x="562" y="52"/>
                </a:lnTo>
                <a:lnTo>
                  <a:pt x="567" y="51"/>
                </a:lnTo>
                <a:lnTo>
                  <a:pt x="570" y="47"/>
                </a:lnTo>
                <a:lnTo>
                  <a:pt x="572" y="44"/>
                </a:lnTo>
                <a:lnTo>
                  <a:pt x="574" y="40"/>
                </a:lnTo>
                <a:lnTo>
                  <a:pt x="575" y="35"/>
                </a:lnTo>
                <a:lnTo>
                  <a:pt x="577" y="29"/>
                </a:lnTo>
                <a:lnTo>
                  <a:pt x="577" y="28"/>
                </a:lnTo>
                <a:lnTo>
                  <a:pt x="578" y="28"/>
                </a:lnTo>
                <a:lnTo>
                  <a:pt x="582" y="26"/>
                </a:lnTo>
                <a:lnTo>
                  <a:pt x="585" y="24"/>
                </a:lnTo>
                <a:lnTo>
                  <a:pt x="588" y="24"/>
                </a:lnTo>
                <a:lnTo>
                  <a:pt x="590" y="23"/>
                </a:lnTo>
                <a:lnTo>
                  <a:pt x="593" y="23"/>
                </a:lnTo>
                <a:lnTo>
                  <a:pt x="595" y="23"/>
                </a:lnTo>
                <a:lnTo>
                  <a:pt x="596" y="21"/>
                </a:lnTo>
                <a:lnTo>
                  <a:pt x="598" y="19"/>
                </a:lnTo>
                <a:lnTo>
                  <a:pt x="600" y="16"/>
                </a:lnTo>
                <a:lnTo>
                  <a:pt x="603" y="11"/>
                </a:lnTo>
                <a:lnTo>
                  <a:pt x="606" y="8"/>
                </a:lnTo>
                <a:lnTo>
                  <a:pt x="607" y="5"/>
                </a:lnTo>
                <a:lnTo>
                  <a:pt x="608" y="1"/>
                </a:lnTo>
                <a:lnTo>
                  <a:pt x="610" y="0"/>
                </a:lnTo>
                <a:lnTo>
                  <a:pt x="611" y="3"/>
                </a:lnTo>
                <a:lnTo>
                  <a:pt x="614" y="8"/>
                </a:lnTo>
                <a:lnTo>
                  <a:pt x="617" y="11"/>
                </a:lnTo>
                <a:lnTo>
                  <a:pt x="619" y="14"/>
                </a:lnTo>
                <a:lnTo>
                  <a:pt x="622" y="19"/>
                </a:lnTo>
                <a:lnTo>
                  <a:pt x="624" y="23"/>
                </a:lnTo>
                <a:lnTo>
                  <a:pt x="624" y="28"/>
                </a:lnTo>
                <a:lnTo>
                  <a:pt x="626" y="31"/>
                </a:lnTo>
                <a:lnTo>
                  <a:pt x="628" y="31"/>
                </a:lnTo>
                <a:lnTo>
                  <a:pt x="631" y="31"/>
                </a:lnTo>
                <a:lnTo>
                  <a:pt x="632" y="31"/>
                </a:lnTo>
                <a:lnTo>
                  <a:pt x="634" y="31"/>
                </a:lnTo>
                <a:lnTo>
                  <a:pt x="635" y="31"/>
                </a:lnTo>
                <a:lnTo>
                  <a:pt x="637" y="31"/>
                </a:lnTo>
                <a:lnTo>
                  <a:pt x="642" y="37"/>
                </a:lnTo>
                <a:lnTo>
                  <a:pt x="649" y="44"/>
                </a:lnTo>
                <a:lnTo>
                  <a:pt x="653" y="51"/>
                </a:lnTo>
                <a:lnTo>
                  <a:pt x="658" y="55"/>
                </a:lnTo>
                <a:lnTo>
                  <a:pt x="662" y="62"/>
                </a:lnTo>
                <a:lnTo>
                  <a:pt x="667" y="69"/>
                </a:lnTo>
                <a:lnTo>
                  <a:pt x="670" y="76"/>
                </a:lnTo>
                <a:lnTo>
                  <a:pt x="674" y="87"/>
                </a:lnTo>
                <a:lnTo>
                  <a:pt x="676" y="90"/>
                </a:lnTo>
                <a:lnTo>
                  <a:pt x="678" y="92"/>
                </a:lnTo>
                <a:lnTo>
                  <a:pt x="678" y="93"/>
                </a:lnTo>
                <a:lnTo>
                  <a:pt x="681" y="96"/>
                </a:lnTo>
                <a:lnTo>
                  <a:pt x="683" y="98"/>
                </a:lnTo>
                <a:lnTo>
                  <a:pt x="686" y="101"/>
                </a:lnTo>
                <a:lnTo>
                  <a:pt x="686" y="105"/>
                </a:lnTo>
                <a:lnTo>
                  <a:pt x="688" y="108"/>
                </a:lnTo>
                <a:lnTo>
                  <a:pt x="688" y="110"/>
                </a:lnTo>
                <a:lnTo>
                  <a:pt x="686" y="110"/>
                </a:lnTo>
                <a:lnTo>
                  <a:pt x="686" y="111"/>
                </a:lnTo>
                <a:lnTo>
                  <a:pt x="686" y="112"/>
                </a:lnTo>
                <a:lnTo>
                  <a:pt x="685" y="112"/>
                </a:lnTo>
                <a:lnTo>
                  <a:pt x="683" y="114"/>
                </a:lnTo>
                <a:lnTo>
                  <a:pt x="681" y="116"/>
                </a:lnTo>
                <a:lnTo>
                  <a:pt x="685" y="117"/>
                </a:lnTo>
                <a:lnTo>
                  <a:pt x="686" y="122"/>
                </a:lnTo>
                <a:lnTo>
                  <a:pt x="688" y="126"/>
                </a:lnTo>
                <a:lnTo>
                  <a:pt x="689" y="131"/>
                </a:lnTo>
                <a:lnTo>
                  <a:pt x="691" y="135"/>
                </a:lnTo>
                <a:lnTo>
                  <a:pt x="691" y="142"/>
                </a:lnTo>
                <a:lnTo>
                  <a:pt x="692" y="147"/>
                </a:lnTo>
                <a:lnTo>
                  <a:pt x="692" y="153"/>
                </a:lnTo>
                <a:lnTo>
                  <a:pt x="694" y="157"/>
                </a:lnTo>
                <a:lnTo>
                  <a:pt x="694" y="158"/>
                </a:lnTo>
                <a:lnTo>
                  <a:pt x="695" y="162"/>
                </a:lnTo>
                <a:lnTo>
                  <a:pt x="698" y="163"/>
                </a:lnTo>
                <a:lnTo>
                  <a:pt x="699" y="167"/>
                </a:lnTo>
                <a:lnTo>
                  <a:pt x="701" y="169"/>
                </a:lnTo>
                <a:lnTo>
                  <a:pt x="703" y="170"/>
                </a:lnTo>
                <a:lnTo>
                  <a:pt x="704" y="180"/>
                </a:lnTo>
                <a:lnTo>
                  <a:pt x="707" y="190"/>
                </a:lnTo>
                <a:lnTo>
                  <a:pt x="707" y="198"/>
                </a:lnTo>
                <a:lnTo>
                  <a:pt x="709" y="206"/>
                </a:lnTo>
                <a:lnTo>
                  <a:pt x="710" y="214"/>
                </a:lnTo>
                <a:lnTo>
                  <a:pt x="712" y="222"/>
                </a:lnTo>
                <a:lnTo>
                  <a:pt x="713" y="229"/>
                </a:lnTo>
                <a:lnTo>
                  <a:pt x="717" y="237"/>
                </a:lnTo>
                <a:lnTo>
                  <a:pt x="719" y="239"/>
                </a:lnTo>
                <a:lnTo>
                  <a:pt x="720" y="239"/>
                </a:lnTo>
                <a:lnTo>
                  <a:pt x="724" y="240"/>
                </a:lnTo>
                <a:lnTo>
                  <a:pt x="727" y="242"/>
                </a:lnTo>
                <a:lnTo>
                  <a:pt x="730" y="242"/>
                </a:lnTo>
                <a:lnTo>
                  <a:pt x="731" y="242"/>
                </a:lnTo>
                <a:lnTo>
                  <a:pt x="734" y="242"/>
                </a:lnTo>
                <a:lnTo>
                  <a:pt x="735" y="242"/>
                </a:lnTo>
                <a:lnTo>
                  <a:pt x="738" y="245"/>
                </a:lnTo>
                <a:lnTo>
                  <a:pt x="742" y="248"/>
                </a:lnTo>
                <a:lnTo>
                  <a:pt x="746" y="253"/>
                </a:lnTo>
                <a:lnTo>
                  <a:pt x="749" y="257"/>
                </a:lnTo>
                <a:lnTo>
                  <a:pt x="752" y="260"/>
                </a:lnTo>
                <a:lnTo>
                  <a:pt x="756" y="262"/>
                </a:lnTo>
                <a:lnTo>
                  <a:pt x="761" y="262"/>
                </a:lnTo>
                <a:lnTo>
                  <a:pt x="767" y="260"/>
                </a:lnTo>
                <a:lnTo>
                  <a:pt x="766" y="262"/>
                </a:lnTo>
                <a:lnTo>
                  <a:pt x="764" y="265"/>
                </a:lnTo>
                <a:lnTo>
                  <a:pt x="764" y="268"/>
                </a:lnTo>
                <a:lnTo>
                  <a:pt x="763" y="273"/>
                </a:lnTo>
                <a:lnTo>
                  <a:pt x="761" y="276"/>
                </a:lnTo>
                <a:lnTo>
                  <a:pt x="761" y="280"/>
                </a:lnTo>
                <a:lnTo>
                  <a:pt x="759" y="281"/>
                </a:lnTo>
                <a:lnTo>
                  <a:pt x="759" y="283"/>
                </a:lnTo>
                <a:lnTo>
                  <a:pt x="758" y="289"/>
                </a:lnTo>
                <a:lnTo>
                  <a:pt x="755" y="292"/>
                </a:lnTo>
                <a:lnTo>
                  <a:pt x="750" y="296"/>
                </a:lnTo>
                <a:lnTo>
                  <a:pt x="745" y="298"/>
                </a:lnTo>
                <a:lnTo>
                  <a:pt x="738" y="298"/>
                </a:lnTo>
                <a:lnTo>
                  <a:pt x="732" y="301"/>
                </a:lnTo>
                <a:lnTo>
                  <a:pt x="728" y="304"/>
                </a:lnTo>
                <a:lnTo>
                  <a:pt x="724" y="309"/>
                </a:lnTo>
                <a:lnTo>
                  <a:pt x="724" y="310"/>
                </a:lnTo>
                <a:lnTo>
                  <a:pt x="722" y="312"/>
                </a:lnTo>
                <a:lnTo>
                  <a:pt x="720" y="315"/>
                </a:lnTo>
                <a:lnTo>
                  <a:pt x="719" y="319"/>
                </a:lnTo>
                <a:lnTo>
                  <a:pt x="717" y="321"/>
                </a:lnTo>
                <a:lnTo>
                  <a:pt x="714" y="322"/>
                </a:lnTo>
                <a:lnTo>
                  <a:pt x="712" y="324"/>
                </a:lnTo>
                <a:lnTo>
                  <a:pt x="709" y="326"/>
                </a:lnTo>
                <a:lnTo>
                  <a:pt x="706" y="326"/>
                </a:lnTo>
                <a:lnTo>
                  <a:pt x="704" y="326"/>
                </a:lnTo>
                <a:lnTo>
                  <a:pt x="703" y="326"/>
                </a:lnTo>
                <a:lnTo>
                  <a:pt x="701" y="326"/>
                </a:lnTo>
                <a:lnTo>
                  <a:pt x="699" y="326"/>
                </a:lnTo>
                <a:lnTo>
                  <a:pt x="698" y="327"/>
                </a:lnTo>
                <a:lnTo>
                  <a:pt x="698" y="328"/>
                </a:lnTo>
                <a:lnTo>
                  <a:pt x="698" y="330"/>
                </a:lnTo>
                <a:lnTo>
                  <a:pt x="698" y="333"/>
                </a:lnTo>
                <a:lnTo>
                  <a:pt x="699" y="335"/>
                </a:lnTo>
                <a:lnTo>
                  <a:pt x="699" y="338"/>
                </a:lnTo>
                <a:lnTo>
                  <a:pt x="698" y="340"/>
                </a:lnTo>
                <a:lnTo>
                  <a:pt x="698" y="342"/>
                </a:lnTo>
                <a:lnTo>
                  <a:pt x="695" y="344"/>
                </a:lnTo>
                <a:lnTo>
                  <a:pt x="692" y="345"/>
                </a:lnTo>
                <a:lnTo>
                  <a:pt x="694" y="346"/>
                </a:lnTo>
                <a:lnTo>
                  <a:pt x="694" y="348"/>
                </a:lnTo>
                <a:lnTo>
                  <a:pt x="695" y="350"/>
                </a:lnTo>
                <a:lnTo>
                  <a:pt x="696" y="351"/>
                </a:lnTo>
                <a:lnTo>
                  <a:pt x="698" y="351"/>
                </a:lnTo>
                <a:lnTo>
                  <a:pt x="698" y="353"/>
                </a:lnTo>
                <a:lnTo>
                  <a:pt x="698" y="355"/>
                </a:lnTo>
                <a:lnTo>
                  <a:pt x="698" y="356"/>
                </a:lnTo>
                <a:lnTo>
                  <a:pt x="698" y="358"/>
                </a:lnTo>
                <a:lnTo>
                  <a:pt x="698" y="360"/>
                </a:lnTo>
                <a:lnTo>
                  <a:pt x="698" y="362"/>
                </a:lnTo>
                <a:lnTo>
                  <a:pt x="698" y="363"/>
                </a:lnTo>
                <a:lnTo>
                  <a:pt x="696" y="363"/>
                </a:lnTo>
                <a:lnTo>
                  <a:pt x="696" y="365"/>
                </a:lnTo>
                <a:lnTo>
                  <a:pt x="696" y="366"/>
                </a:lnTo>
                <a:lnTo>
                  <a:pt x="696" y="368"/>
                </a:lnTo>
                <a:lnTo>
                  <a:pt x="695" y="368"/>
                </a:lnTo>
                <a:lnTo>
                  <a:pt x="694" y="378"/>
                </a:lnTo>
                <a:lnTo>
                  <a:pt x="691" y="385"/>
                </a:lnTo>
                <a:lnTo>
                  <a:pt x="688" y="394"/>
                </a:lnTo>
                <a:lnTo>
                  <a:pt x="685" y="403"/>
                </a:lnTo>
                <a:lnTo>
                  <a:pt x="683" y="410"/>
                </a:lnTo>
                <a:lnTo>
                  <a:pt x="680" y="417"/>
                </a:lnTo>
                <a:lnTo>
                  <a:pt x="680" y="425"/>
                </a:lnTo>
                <a:lnTo>
                  <a:pt x="678" y="433"/>
                </a:lnTo>
                <a:lnTo>
                  <a:pt x="678" y="437"/>
                </a:lnTo>
                <a:lnTo>
                  <a:pt x="680" y="440"/>
                </a:lnTo>
                <a:lnTo>
                  <a:pt x="681" y="444"/>
                </a:lnTo>
                <a:lnTo>
                  <a:pt x="683" y="444"/>
                </a:lnTo>
                <a:lnTo>
                  <a:pt x="683" y="448"/>
                </a:lnTo>
                <a:lnTo>
                  <a:pt x="685" y="451"/>
                </a:lnTo>
                <a:lnTo>
                  <a:pt x="686" y="453"/>
                </a:lnTo>
                <a:lnTo>
                  <a:pt x="686" y="456"/>
                </a:lnTo>
                <a:lnTo>
                  <a:pt x="686" y="461"/>
                </a:lnTo>
                <a:lnTo>
                  <a:pt x="686" y="464"/>
                </a:lnTo>
                <a:lnTo>
                  <a:pt x="686" y="467"/>
                </a:lnTo>
                <a:lnTo>
                  <a:pt x="686" y="473"/>
                </a:lnTo>
                <a:lnTo>
                  <a:pt x="686" y="476"/>
                </a:lnTo>
                <a:lnTo>
                  <a:pt x="686" y="479"/>
                </a:lnTo>
                <a:lnTo>
                  <a:pt x="686" y="484"/>
                </a:lnTo>
                <a:lnTo>
                  <a:pt x="686" y="489"/>
                </a:lnTo>
                <a:lnTo>
                  <a:pt x="686" y="494"/>
                </a:lnTo>
                <a:lnTo>
                  <a:pt x="686" y="497"/>
                </a:lnTo>
                <a:lnTo>
                  <a:pt x="686" y="502"/>
                </a:lnTo>
                <a:lnTo>
                  <a:pt x="685" y="507"/>
                </a:lnTo>
                <a:lnTo>
                  <a:pt x="685" y="510"/>
                </a:lnTo>
                <a:lnTo>
                  <a:pt x="685" y="515"/>
                </a:lnTo>
                <a:lnTo>
                  <a:pt x="683" y="519"/>
                </a:lnTo>
                <a:lnTo>
                  <a:pt x="681" y="521"/>
                </a:lnTo>
                <a:lnTo>
                  <a:pt x="680" y="521"/>
                </a:lnTo>
                <a:lnTo>
                  <a:pt x="678" y="521"/>
                </a:lnTo>
                <a:lnTo>
                  <a:pt x="678" y="523"/>
                </a:lnTo>
                <a:lnTo>
                  <a:pt x="676" y="523"/>
                </a:lnTo>
                <a:lnTo>
                  <a:pt x="674" y="525"/>
                </a:lnTo>
                <a:lnTo>
                  <a:pt x="673" y="526"/>
                </a:lnTo>
                <a:lnTo>
                  <a:pt x="674" y="528"/>
                </a:lnTo>
                <a:lnTo>
                  <a:pt x="674" y="558"/>
                </a:lnTo>
                <a:lnTo>
                  <a:pt x="673" y="558"/>
                </a:lnTo>
                <a:lnTo>
                  <a:pt x="671" y="558"/>
                </a:lnTo>
                <a:lnTo>
                  <a:pt x="670" y="558"/>
                </a:lnTo>
                <a:lnTo>
                  <a:pt x="668" y="558"/>
                </a:lnTo>
                <a:lnTo>
                  <a:pt x="667" y="558"/>
                </a:lnTo>
                <a:lnTo>
                  <a:pt x="665" y="558"/>
                </a:lnTo>
                <a:lnTo>
                  <a:pt x="662" y="558"/>
                </a:lnTo>
                <a:lnTo>
                  <a:pt x="660" y="558"/>
                </a:lnTo>
                <a:lnTo>
                  <a:pt x="655" y="560"/>
                </a:lnTo>
                <a:lnTo>
                  <a:pt x="652" y="561"/>
                </a:lnTo>
                <a:lnTo>
                  <a:pt x="650" y="564"/>
                </a:lnTo>
                <a:lnTo>
                  <a:pt x="646" y="571"/>
                </a:lnTo>
                <a:lnTo>
                  <a:pt x="642" y="579"/>
                </a:lnTo>
                <a:lnTo>
                  <a:pt x="639" y="587"/>
                </a:lnTo>
                <a:lnTo>
                  <a:pt x="635" y="596"/>
                </a:lnTo>
                <a:lnTo>
                  <a:pt x="631" y="603"/>
                </a:lnTo>
                <a:lnTo>
                  <a:pt x="624" y="608"/>
                </a:lnTo>
                <a:lnTo>
                  <a:pt x="624" y="610"/>
                </a:lnTo>
                <a:lnTo>
                  <a:pt x="626" y="612"/>
                </a:lnTo>
                <a:lnTo>
                  <a:pt x="628" y="613"/>
                </a:lnTo>
                <a:lnTo>
                  <a:pt x="628" y="615"/>
                </a:lnTo>
                <a:lnTo>
                  <a:pt x="628" y="619"/>
                </a:lnTo>
                <a:lnTo>
                  <a:pt x="628" y="625"/>
                </a:lnTo>
                <a:lnTo>
                  <a:pt x="626" y="631"/>
                </a:lnTo>
                <a:lnTo>
                  <a:pt x="624" y="641"/>
                </a:lnTo>
                <a:lnTo>
                  <a:pt x="622" y="649"/>
                </a:lnTo>
                <a:lnTo>
                  <a:pt x="621" y="656"/>
                </a:lnTo>
                <a:lnTo>
                  <a:pt x="619" y="660"/>
                </a:lnTo>
                <a:lnTo>
                  <a:pt x="616" y="664"/>
                </a:lnTo>
                <a:lnTo>
                  <a:pt x="614" y="662"/>
                </a:lnTo>
                <a:lnTo>
                  <a:pt x="613" y="662"/>
                </a:lnTo>
                <a:lnTo>
                  <a:pt x="610" y="662"/>
                </a:lnTo>
                <a:lnTo>
                  <a:pt x="608" y="662"/>
                </a:lnTo>
                <a:lnTo>
                  <a:pt x="607" y="660"/>
                </a:lnTo>
                <a:lnTo>
                  <a:pt x="606" y="660"/>
                </a:lnTo>
                <a:lnTo>
                  <a:pt x="606" y="659"/>
                </a:lnTo>
                <a:lnTo>
                  <a:pt x="604" y="658"/>
                </a:lnTo>
                <a:lnTo>
                  <a:pt x="601" y="659"/>
                </a:lnTo>
                <a:lnTo>
                  <a:pt x="600" y="662"/>
                </a:lnTo>
                <a:lnTo>
                  <a:pt x="596" y="666"/>
                </a:lnTo>
                <a:lnTo>
                  <a:pt x="595" y="669"/>
                </a:lnTo>
                <a:lnTo>
                  <a:pt x="592" y="672"/>
                </a:lnTo>
                <a:lnTo>
                  <a:pt x="590" y="676"/>
                </a:lnTo>
                <a:lnTo>
                  <a:pt x="589" y="678"/>
                </a:lnTo>
                <a:lnTo>
                  <a:pt x="589" y="680"/>
                </a:lnTo>
                <a:lnTo>
                  <a:pt x="589" y="682"/>
                </a:lnTo>
                <a:lnTo>
                  <a:pt x="589" y="685"/>
                </a:lnTo>
                <a:lnTo>
                  <a:pt x="589" y="687"/>
                </a:lnTo>
                <a:lnTo>
                  <a:pt x="590" y="689"/>
                </a:lnTo>
                <a:lnTo>
                  <a:pt x="590" y="692"/>
                </a:lnTo>
                <a:lnTo>
                  <a:pt x="590" y="694"/>
                </a:lnTo>
                <a:lnTo>
                  <a:pt x="592" y="697"/>
                </a:lnTo>
                <a:lnTo>
                  <a:pt x="592" y="698"/>
                </a:lnTo>
                <a:lnTo>
                  <a:pt x="592" y="703"/>
                </a:lnTo>
                <a:lnTo>
                  <a:pt x="590" y="707"/>
                </a:lnTo>
                <a:lnTo>
                  <a:pt x="590" y="710"/>
                </a:lnTo>
                <a:lnTo>
                  <a:pt x="589" y="713"/>
                </a:lnTo>
                <a:lnTo>
                  <a:pt x="588" y="717"/>
                </a:lnTo>
                <a:lnTo>
                  <a:pt x="588" y="719"/>
                </a:lnTo>
                <a:lnTo>
                  <a:pt x="586" y="724"/>
                </a:lnTo>
                <a:lnTo>
                  <a:pt x="586" y="728"/>
                </a:lnTo>
                <a:lnTo>
                  <a:pt x="586" y="733"/>
                </a:lnTo>
                <a:lnTo>
                  <a:pt x="588" y="736"/>
                </a:lnTo>
                <a:lnTo>
                  <a:pt x="588" y="741"/>
                </a:lnTo>
                <a:lnTo>
                  <a:pt x="589" y="744"/>
                </a:lnTo>
                <a:lnTo>
                  <a:pt x="589" y="749"/>
                </a:lnTo>
                <a:lnTo>
                  <a:pt x="589" y="754"/>
                </a:lnTo>
                <a:lnTo>
                  <a:pt x="589" y="759"/>
                </a:lnTo>
                <a:lnTo>
                  <a:pt x="588" y="765"/>
                </a:lnTo>
                <a:lnTo>
                  <a:pt x="586" y="767"/>
                </a:lnTo>
                <a:lnTo>
                  <a:pt x="586" y="772"/>
                </a:lnTo>
                <a:lnTo>
                  <a:pt x="586" y="777"/>
                </a:lnTo>
                <a:lnTo>
                  <a:pt x="586" y="782"/>
                </a:lnTo>
                <a:lnTo>
                  <a:pt x="583" y="787"/>
                </a:lnTo>
                <a:lnTo>
                  <a:pt x="577" y="790"/>
                </a:lnTo>
                <a:lnTo>
                  <a:pt x="568" y="790"/>
                </a:lnTo>
                <a:lnTo>
                  <a:pt x="553" y="787"/>
                </a:lnTo>
                <a:lnTo>
                  <a:pt x="552" y="789"/>
                </a:lnTo>
                <a:lnTo>
                  <a:pt x="550" y="789"/>
                </a:lnTo>
                <a:lnTo>
                  <a:pt x="549" y="789"/>
                </a:lnTo>
                <a:lnTo>
                  <a:pt x="547" y="790"/>
                </a:lnTo>
                <a:lnTo>
                  <a:pt x="546" y="790"/>
                </a:lnTo>
                <a:lnTo>
                  <a:pt x="544" y="792"/>
                </a:lnTo>
                <a:lnTo>
                  <a:pt x="543" y="792"/>
                </a:lnTo>
                <a:lnTo>
                  <a:pt x="543" y="794"/>
                </a:lnTo>
                <a:lnTo>
                  <a:pt x="543" y="796"/>
                </a:lnTo>
                <a:lnTo>
                  <a:pt x="543" y="800"/>
                </a:lnTo>
                <a:lnTo>
                  <a:pt x="543" y="803"/>
                </a:lnTo>
                <a:lnTo>
                  <a:pt x="543" y="806"/>
                </a:lnTo>
                <a:lnTo>
                  <a:pt x="543" y="808"/>
                </a:lnTo>
                <a:lnTo>
                  <a:pt x="541" y="810"/>
                </a:lnTo>
                <a:lnTo>
                  <a:pt x="539" y="813"/>
                </a:lnTo>
                <a:lnTo>
                  <a:pt x="536" y="814"/>
                </a:lnTo>
                <a:lnTo>
                  <a:pt x="535" y="816"/>
                </a:lnTo>
                <a:lnTo>
                  <a:pt x="536" y="819"/>
                </a:lnTo>
                <a:lnTo>
                  <a:pt x="538" y="821"/>
                </a:lnTo>
                <a:lnTo>
                  <a:pt x="538" y="823"/>
                </a:lnTo>
                <a:lnTo>
                  <a:pt x="539" y="824"/>
                </a:lnTo>
                <a:lnTo>
                  <a:pt x="541" y="826"/>
                </a:lnTo>
                <a:lnTo>
                  <a:pt x="543" y="826"/>
                </a:lnTo>
                <a:lnTo>
                  <a:pt x="544" y="826"/>
                </a:lnTo>
                <a:lnTo>
                  <a:pt x="547" y="826"/>
                </a:lnTo>
                <a:lnTo>
                  <a:pt x="550" y="826"/>
                </a:lnTo>
                <a:lnTo>
                  <a:pt x="552" y="826"/>
                </a:lnTo>
                <a:lnTo>
                  <a:pt x="554" y="826"/>
                </a:lnTo>
                <a:lnTo>
                  <a:pt x="556" y="826"/>
                </a:lnTo>
                <a:lnTo>
                  <a:pt x="559" y="826"/>
                </a:lnTo>
                <a:lnTo>
                  <a:pt x="564" y="828"/>
                </a:lnTo>
                <a:lnTo>
                  <a:pt x="567" y="829"/>
                </a:lnTo>
                <a:lnTo>
                  <a:pt x="570" y="831"/>
                </a:lnTo>
                <a:lnTo>
                  <a:pt x="572" y="834"/>
                </a:lnTo>
                <a:lnTo>
                  <a:pt x="575" y="837"/>
                </a:lnTo>
                <a:lnTo>
                  <a:pt x="578" y="841"/>
                </a:lnTo>
                <a:lnTo>
                  <a:pt x="582" y="844"/>
                </a:lnTo>
                <a:lnTo>
                  <a:pt x="585" y="847"/>
                </a:lnTo>
                <a:lnTo>
                  <a:pt x="590" y="853"/>
                </a:lnTo>
                <a:lnTo>
                  <a:pt x="596" y="860"/>
                </a:lnTo>
                <a:lnTo>
                  <a:pt x="603" y="865"/>
                </a:lnTo>
                <a:lnTo>
                  <a:pt x="607" y="870"/>
                </a:lnTo>
                <a:lnTo>
                  <a:pt x="613" y="876"/>
                </a:lnTo>
                <a:lnTo>
                  <a:pt x="617" y="883"/>
                </a:lnTo>
                <a:lnTo>
                  <a:pt x="622" y="892"/>
                </a:lnTo>
                <a:lnTo>
                  <a:pt x="626" y="900"/>
                </a:lnTo>
                <a:lnTo>
                  <a:pt x="631" y="910"/>
                </a:lnTo>
                <a:lnTo>
                  <a:pt x="634" y="917"/>
                </a:lnTo>
                <a:lnTo>
                  <a:pt x="639" y="926"/>
                </a:lnTo>
                <a:lnTo>
                  <a:pt x="642" y="934"/>
                </a:lnTo>
                <a:lnTo>
                  <a:pt x="647" y="940"/>
                </a:lnTo>
                <a:lnTo>
                  <a:pt x="653" y="946"/>
                </a:lnTo>
                <a:lnTo>
                  <a:pt x="664" y="949"/>
                </a:lnTo>
                <a:lnTo>
                  <a:pt x="676" y="949"/>
                </a:lnTo>
                <a:lnTo>
                  <a:pt x="674" y="951"/>
                </a:lnTo>
                <a:lnTo>
                  <a:pt x="674" y="952"/>
                </a:lnTo>
                <a:lnTo>
                  <a:pt x="674" y="953"/>
                </a:lnTo>
                <a:lnTo>
                  <a:pt x="674" y="955"/>
                </a:lnTo>
                <a:lnTo>
                  <a:pt x="676" y="957"/>
                </a:lnTo>
                <a:lnTo>
                  <a:pt x="674" y="958"/>
                </a:lnTo>
                <a:lnTo>
                  <a:pt x="674" y="962"/>
                </a:lnTo>
                <a:lnTo>
                  <a:pt x="674" y="964"/>
                </a:lnTo>
                <a:lnTo>
                  <a:pt x="673" y="965"/>
                </a:lnTo>
                <a:lnTo>
                  <a:pt x="673" y="967"/>
                </a:lnTo>
                <a:lnTo>
                  <a:pt x="671" y="969"/>
                </a:lnTo>
                <a:lnTo>
                  <a:pt x="671" y="971"/>
                </a:lnTo>
                <a:lnTo>
                  <a:pt x="671" y="973"/>
                </a:lnTo>
                <a:lnTo>
                  <a:pt x="671" y="975"/>
                </a:lnTo>
                <a:lnTo>
                  <a:pt x="671" y="978"/>
                </a:lnTo>
                <a:lnTo>
                  <a:pt x="673" y="980"/>
                </a:lnTo>
                <a:lnTo>
                  <a:pt x="673" y="981"/>
                </a:lnTo>
                <a:lnTo>
                  <a:pt x="674" y="983"/>
                </a:lnTo>
                <a:lnTo>
                  <a:pt x="676" y="987"/>
                </a:lnTo>
                <a:lnTo>
                  <a:pt x="678" y="988"/>
                </a:lnTo>
                <a:lnTo>
                  <a:pt x="678" y="991"/>
                </a:lnTo>
                <a:lnTo>
                  <a:pt x="610" y="991"/>
                </a:lnTo>
                <a:lnTo>
                  <a:pt x="607" y="993"/>
                </a:lnTo>
                <a:lnTo>
                  <a:pt x="606" y="996"/>
                </a:lnTo>
                <a:lnTo>
                  <a:pt x="603" y="998"/>
                </a:lnTo>
                <a:lnTo>
                  <a:pt x="601" y="999"/>
                </a:lnTo>
                <a:lnTo>
                  <a:pt x="600" y="1003"/>
                </a:lnTo>
                <a:lnTo>
                  <a:pt x="596" y="1005"/>
                </a:lnTo>
                <a:lnTo>
                  <a:pt x="595" y="1008"/>
                </a:lnTo>
                <a:lnTo>
                  <a:pt x="593" y="1011"/>
                </a:lnTo>
                <a:lnTo>
                  <a:pt x="592" y="1011"/>
                </a:lnTo>
                <a:lnTo>
                  <a:pt x="590" y="1011"/>
                </a:lnTo>
                <a:lnTo>
                  <a:pt x="590" y="1012"/>
                </a:lnTo>
                <a:lnTo>
                  <a:pt x="589" y="1014"/>
                </a:lnTo>
                <a:lnTo>
                  <a:pt x="588" y="1016"/>
                </a:lnTo>
                <a:lnTo>
                  <a:pt x="586" y="1017"/>
                </a:lnTo>
                <a:lnTo>
                  <a:pt x="585" y="1021"/>
                </a:lnTo>
                <a:lnTo>
                  <a:pt x="583" y="1024"/>
                </a:lnTo>
                <a:lnTo>
                  <a:pt x="578" y="1028"/>
                </a:lnTo>
                <a:lnTo>
                  <a:pt x="575" y="1030"/>
                </a:lnTo>
                <a:lnTo>
                  <a:pt x="571" y="1034"/>
                </a:lnTo>
                <a:lnTo>
                  <a:pt x="565" y="1035"/>
                </a:lnTo>
                <a:lnTo>
                  <a:pt x="561" y="1037"/>
                </a:lnTo>
                <a:lnTo>
                  <a:pt x="556" y="1037"/>
                </a:lnTo>
                <a:lnTo>
                  <a:pt x="554" y="1037"/>
                </a:lnTo>
                <a:lnTo>
                  <a:pt x="552" y="1037"/>
                </a:lnTo>
                <a:lnTo>
                  <a:pt x="550" y="1037"/>
                </a:lnTo>
                <a:lnTo>
                  <a:pt x="549" y="1035"/>
                </a:lnTo>
                <a:lnTo>
                  <a:pt x="546" y="1035"/>
                </a:lnTo>
                <a:lnTo>
                  <a:pt x="544" y="1034"/>
                </a:lnTo>
                <a:lnTo>
                  <a:pt x="544" y="1032"/>
                </a:lnTo>
                <a:lnTo>
                  <a:pt x="543" y="1032"/>
                </a:lnTo>
                <a:lnTo>
                  <a:pt x="526" y="1039"/>
                </a:lnTo>
                <a:lnTo>
                  <a:pt x="521" y="1039"/>
                </a:lnTo>
                <a:lnTo>
                  <a:pt x="518" y="1039"/>
                </a:lnTo>
                <a:lnTo>
                  <a:pt x="514" y="1039"/>
                </a:lnTo>
                <a:lnTo>
                  <a:pt x="511" y="1039"/>
                </a:lnTo>
                <a:lnTo>
                  <a:pt x="508" y="1042"/>
                </a:lnTo>
                <a:lnTo>
                  <a:pt x="505" y="1044"/>
                </a:lnTo>
                <a:lnTo>
                  <a:pt x="504" y="1047"/>
                </a:lnTo>
                <a:lnTo>
                  <a:pt x="500" y="1052"/>
                </a:lnTo>
                <a:lnTo>
                  <a:pt x="499" y="1050"/>
                </a:lnTo>
                <a:lnTo>
                  <a:pt x="497" y="1048"/>
                </a:lnTo>
                <a:lnTo>
                  <a:pt x="495" y="1047"/>
                </a:lnTo>
                <a:lnTo>
                  <a:pt x="493" y="1046"/>
                </a:lnTo>
                <a:lnTo>
                  <a:pt x="492" y="1042"/>
                </a:lnTo>
                <a:lnTo>
                  <a:pt x="490" y="1040"/>
                </a:lnTo>
                <a:lnTo>
                  <a:pt x="489" y="1040"/>
                </a:lnTo>
                <a:lnTo>
                  <a:pt x="486" y="1039"/>
                </a:lnTo>
                <a:lnTo>
                  <a:pt x="484" y="1039"/>
                </a:lnTo>
                <a:lnTo>
                  <a:pt x="482" y="1040"/>
                </a:lnTo>
                <a:lnTo>
                  <a:pt x="481" y="1040"/>
                </a:lnTo>
                <a:lnTo>
                  <a:pt x="480" y="1042"/>
                </a:lnTo>
                <a:lnTo>
                  <a:pt x="479" y="1044"/>
                </a:lnTo>
                <a:lnTo>
                  <a:pt x="477" y="1044"/>
                </a:lnTo>
                <a:lnTo>
                  <a:pt x="475" y="1046"/>
                </a:lnTo>
                <a:lnTo>
                  <a:pt x="474" y="1046"/>
                </a:lnTo>
                <a:lnTo>
                  <a:pt x="472" y="1046"/>
                </a:lnTo>
                <a:lnTo>
                  <a:pt x="471" y="1044"/>
                </a:lnTo>
                <a:lnTo>
                  <a:pt x="469" y="1044"/>
                </a:lnTo>
                <a:lnTo>
                  <a:pt x="468" y="1042"/>
                </a:lnTo>
                <a:lnTo>
                  <a:pt x="466" y="1040"/>
                </a:lnTo>
                <a:lnTo>
                  <a:pt x="465" y="1040"/>
                </a:lnTo>
                <a:lnTo>
                  <a:pt x="462" y="1039"/>
                </a:lnTo>
                <a:lnTo>
                  <a:pt x="461" y="1039"/>
                </a:lnTo>
                <a:lnTo>
                  <a:pt x="458" y="1039"/>
                </a:lnTo>
                <a:lnTo>
                  <a:pt x="454" y="1040"/>
                </a:lnTo>
                <a:lnTo>
                  <a:pt x="451" y="1040"/>
                </a:lnTo>
                <a:lnTo>
                  <a:pt x="448" y="1042"/>
                </a:lnTo>
                <a:lnTo>
                  <a:pt x="447" y="1044"/>
                </a:lnTo>
                <a:lnTo>
                  <a:pt x="444" y="1046"/>
                </a:lnTo>
                <a:lnTo>
                  <a:pt x="443" y="1047"/>
                </a:lnTo>
                <a:lnTo>
                  <a:pt x="440" y="1050"/>
                </a:lnTo>
                <a:lnTo>
                  <a:pt x="440" y="1048"/>
                </a:lnTo>
                <a:lnTo>
                  <a:pt x="438" y="1048"/>
                </a:lnTo>
                <a:lnTo>
                  <a:pt x="435" y="1047"/>
                </a:lnTo>
                <a:lnTo>
                  <a:pt x="432" y="1046"/>
                </a:lnTo>
                <a:lnTo>
                  <a:pt x="429" y="1044"/>
                </a:lnTo>
                <a:lnTo>
                  <a:pt x="425" y="1042"/>
                </a:lnTo>
                <a:lnTo>
                  <a:pt x="422" y="1039"/>
                </a:lnTo>
                <a:lnTo>
                  <a:pt x="419" y="1035"/>
                </a:lnTo>
                <a:lnTo>
                  <a:pt x="414" y="1032"/>
                </a:lnTo>
                <a:lnTo>
                  <a:pt x="410" y="1028"/>
                </a:lnTo>
                <a:lnTo>
                  <a:pt x="405" y="1026"/>
                </a:lnTo>
                <a:lnTo>
                  <a:pt x="402" y="1022"/>
                </a:lnTo>
                <a:lnTo>
                  <a:pt x="399" y="1019"/>
                </a:lnTo>
                <a:lnTo>
                  <a:pt x="396" y="1016"/>
                </a:lnTo>
                <a:lnTo>
                  <a:pt x="393" y="1011"/>
                </a:lnTo>
                <a:lnTo>
                  <a:pt x="389" y="1005"/>
                </a:lnTo>
                <a:lnTo>
                  <a:pt x="389" y="1003"/>
                </a:lnTo>
                <a:lnTo>
                  <a:pt x="387" y="1003"/>
                </a:lnTo>
                <a:lnTo>
                  <a:pt x="387" y="1001"/>
                </a:lnTo>
                <a:lnTo>
                  <a:pt x="386" y="999"/>
                </a:lnTo>
                <a:lnTo>
                  <a:pt x="384" y="998"/>
                </a:lnTo>
                <a:lnTo>
                  <a:pt x="383" y="996"/>
                </a:lnTo>
                <a:lnTo>
                  <a:pt x="381" y="996"/>
                </a:lnTo>
                <a:lnTo>
                  <a:pt x="378" y="996"/>
                </a:lnTo>
                <a:lnTo>
                  <a:pt x="375" y="996"/>
                </a:lnTo>
                <a:lnTo>
                  <a:pt x="372" y="998"/>
                </a:lnTo>
                <a:lnTo>
                  <a:pt x="371" y="999"/>
                </a:lnTo>
                <a:lnTo>
                  <a:pt x="369" y="1001"/>
                </a:lnTo>
                <a:lnTo>
                  <a:pt x="366" y="1005"/>
                </a:lnTo>
                <a:lnTo>
                  <a:pt x="365" y="1006"/>
                </a:lnTo>
                <a:lnTo>
                  <a:pt x="362" y="1008"/>
                </a:lnTo>
                <a:lnTo>
                  <a:pt x="358" y="1008"/>
                </a:lnTo>
                <a:lnTo>
                  <a:pt x="357" y="1008"/>
                </a:lnTo>
                <a:lnTo>
                  <a:pt x="356" y="1006"/>
                </a:lnTo>
                <a:lnTo>
                  <a:pt x="356" y="1005"/>
                </a:lnTo>
                <a:lnTo>
                  <a:pt x="356" y="1003"/>
                </a:lnTo>
                <a:lnTo>
                  <a:pt x="355" y="1003"/>
                </a:lnTo>
                <a:lnTo>
                  <a:pt x="355" y="1001"/>
                </a:lnTo>
                <a:lnTo>
                  <a:pt x="353" y="999"/>
                </a:lnTo>
                <a:lnTo>
                  <a:pt x="351" y="999"/>
                </a:lnTo>
                <a:lnTo>
                  <a:pt x="350" y="999"/>
                </a:lnTo>
                <a:lnTo>
                  <a:pt x="348" y="999"/>
                </a:lnTo>
                <a:lnTo>
                  <a:pt x="347" y="999"/>
                </a:lnTo>
                <a:lnTo>
                  <a:pt x="345" y="999"/>
                </a:lnTo>
                <a:lnTo>
                  <a:pt x="344" y="999"/>
                </a:lnTo>
                <a:lnTo>
                  <a:pt x="342" y="999"/>
                </a:lnTo>
                <a:lnTo>
                  <a:pt x="339" y="999"/>
                </a:lnTo>
                <a:lnTo>
                  <a:pt x="337" y="999"/>
                </a:lnTo>
                <a:lnTo>
                  <a:pt x="335" y="1001"/>
                </a:lnTo>
                <a:lnTo>
                  <a:pt x="333" y="1003"/>
                </a:lnTo>
                <a:lnTo>
                  <a:pt x="330" y="1006"/>
                </a:lnTo>
                <a:lnTo>
                  <a:pt x="329" y="1009"/>
                </a:lnTo>
                <a:lnTo>
                  <a:pt x="327" y="1011"/>
                </a:lnTo>
                <a:lnTo>
                  <a:pt x="324" y="1012"/>
                </a:lnTo>
                <a:lnTo>
                  <a:pt x="321" y="1014"/>
                </a:lnTo>
                <a:lnTo>
                  <a:pt x="320" y="1012"/>
                </a:lnTo>
                <a:lnTo>
                  <a:pt x="317" y="1012"/>
                </a:lnTo>
                <a:lnTo>
                  <a:pt x="312" y="1011"/>
                </a:lnTo>
                <a:lnTo>
                  <a:pt x="308" y="1008"/>
                </a:lnTo>
                <a:lnTo>
                  <a:pt x="303" y="1006"/>
                </a:lnTo>
                <a:lnTo>
                  <a:pt x="299" y="1003"/>
                </a:lnTo>
                <a:lnTo>
                  <a:pt x="294" y="1001"/>
                </a:lnTo>
                <a:lnTo>
                  <a:pt x="293" y="999"/>
                </a:lnTo>
                <a:lnTo>
                  <a:pt x="293" y="996"/>
                </a:lnTo>
                <a:lnTo>
                  <a:pt x="291" y="994"/>
                </a:lnTo>
                <a:lnTo>
                  <a:pt x="291" y="993"/>
                </a:lnTo>
                <a:lnTo>
                  <a:pt x="291" y="991"/>
                </a:lnTo>
                <a:lnTo>
                  <a:pt x="290" y="990"/>
                </a:lnTo>
                <a:lnTo>
                  <a:pt x="290" y="988"/>
                </a:lnTo>
                <a:lnTo>
                  <a:pt x="288" y="985"/>
                </a:lnTo>
                <a:lnTo>
                  <a:pt x="288" y="983"/>
                </a:lnTo>
                <a:lnTo>
                  <a:pt x="285" y="981"/>
                </a:lnTo>
                <a:lnTo>
                  <a:pt x="284" y="981"/>
                </a:lnTo>
                <a:lnTo>
                  <a:pt x="283" y="980"/>
                </a:lnTo>
                <a:lnTo>
                  <a:pt x="281" y="980"/>
                </a:lnTo>
                <a:lnTo>
                  <a:pt x="280" y="978"/>
                </a:lnTo>
                <a:lnTo>
                  <a:pt x="278" y="976"/>
                </a:lnTo>
                <a:lnTo>
                  <a:pt x="275" y="975"/>
                </a:lnTo>
                <a:lnTo>
                  <a:pt x="273" y="973"/>
                </a:lnTo>
                <a:lnTo>
                  <a:pt x="267" y="964"/>
                </a:lnTo>
                <a:lnTo>
                  <a:pt x="263" y="955"/>
                </a:lnTo>
                <a:lnTo>
                  <a:pt x="262" y="949"/>
                </a:lnTo>
                <a:lnTo>
                  <a:pt x="260" y="944"/>
                </a:lnTo>
                <a:lnTo>
                  <a:pt x="259" y="939"/>
                </a:lnTo>
                <a:lnTo>
                  <a:pt x="257" y="935"/>
                </a:lnTo>
                <a:lnTo>
                  <a:pt x="252" y="932"/>
                </a:lnTo>
                <a:lnTo>
                  <a:pt x="247" y="929"/>
                </a:lnTo>
                <a:lnTo>
                  <a:pt x="245" y="928"/>
                </a:lnTo>
                <a:lnTo>
                  <a:pt x="242" y="926"/>
                </a:lnTo>
                <a:lnTo>
                  <a:pt x="239" y="924"/>
                </a:lnTo>
                <a:lnTo>
                  <a:pt x="236" y="923"/>
                </a:lnTo>
                <a:lnTo>
                  <a:pt x="233" y="919"/>
                </a:lnTo>
                <a:lnTo>
                  <a:pt x="231" y="916"/>
                </a:lnTo>
                <a:lnTo>
                  <a:pt x="230" y="914"/>
                </a:lnTo>
                <a:lnTo>
                  <a:pt x="229" y="911"/>
                </a:lnTo>
                <a:lnTo>
                  <a:pt x="227" y="910"/>
                </a:lnTo>
                <a:lnTo>
                  <a:pt x="226" y="908"/>
                </a:lnTo>
                <a:lnTo>
                  <a:pt x="224" y="905"/>
                </a:lnTo>
                <a:lnTo>
                  <a:pt x="223" y="901"/>
                </a:lnTo>
                <a:lnTo>
                  <a:pt x="221" y="898"/>
                </a:lnTo>
                <a:lnTo>
                  <a:pt x="221" y="893"/>
                </a:lnTo>
                <a:lnTo>
                  <a:pt x="221" y="890"/>
                </a:lnTo>
                <a:lnTo>
                  <a:pt x="221" y="887"/>
                </a:lnTo>
                <a:lnTo>
                  <a:pt x="216" y="885"/>
                </a:lnTo>
                <a:lnTo>
                  <a:pt x="213" y="883"/>
                </a:lnTo>
                <a:lnTo>
                  <a:pt x="211" y="882"/>
                </a:lnTo>
                <a:lnTo>
                  <a:pt x="208" y="878"/>
                </a:lnTo>
                <a:lnTo>
                  <a:pt x="205" y="875"/>
                </a:lnTo>
                <a:lnTo>
                  <a:pt x="202" y="872"/>
                </a:lnTo>
                <a:lnTo>
                  <a:pt x="198" y="869"/>
                </a:lnTo>
                <a:lnTo>
                  <a:pt x="195" y="865"/>
                </a:lnTo>
                <a:lnTo>
                  <a:pt x="191" y="864"/>
                </a:lnTo>
                <a:lnTo>
                  <a:pt x="188" y="862"/>
                </a:lnTo>
                <a:lnTo>
                  <a:pt x="184" y="860"/>
                </a:lnTo>
                <a:lnTo>
                  <a:pt x="179" y="859"/>
                </a:lnTo>
                <a:lnTo>
                  <a:pt x="175" y="855"/>
                </a:lnTo>
                <a:lnTo>
                  <a:pt x="170" y="853"/>
                </a:lnTo>
                <a:lnTo>
                  <a:pt x="169" y="849"/>
                </a:lnTo>
                <a:lnTo>
                  <a:pt x="167" y="846"/>
                </a:lnTo>
                <a:lnTo>
                  <a:pt x="167" y="844"/>
                </a:lnTo>
                <a:lnTo>
                  <a:pt x="167" y="842"/>
                </a:lnTo>
                <a:lnTo>
                  <a:pt x="169" y="842"/>
                </a:lnTo>
                <a:lnTo>
                  <a:pt x="169" y="841"/>
                </a:lnTo>
                <a:lnTo>
                  <a:pt x="170" y="839"/>
                </a:lnTo>
                <a:lnTo>
                  <a:pt x="170" y="837"/>
                </a:lnTo>
                <a:lnTo>
                  <a:pt x="172" y="837"/>
                </a:lnTo>
                <a:lnTo>
                  <a:pt x="169" y="834"/>
                </a:lnTo>
                <a:lnTo>
                  <a:pt x="164" y="831"/>
                </a:lnTo>
                <a:lnTo>
                  <a:pt x="161" y="828"/>
                </a:lnTo>
                <a:lnTo>
                  <a:pt x="159" y="824"/>
                </a:lnTo>
                <a:lnTo>
                  <a:pt x="156" y="821"/>
                </a:lnTo>
                <a:lnTo>
                  <a:pt x="152" y="816"/>
                </a:lnTo>
                <a:lnTo>
                  <a:pt x="151" y="813"/>
                </a:lnTo>
                <a:lnTo>
                  <a:pt x="149" y="808"/>
                </a:lnTo>
                <a:lnTo>
                  <a:pt x="145" y="808"/>
                </a:lnTo>
                <a:lnTo>
                  <a:pt x="141" y="808"/>
                </a:lnTo>
                <a:lnTo>
                  <a:pt x="133" y="808"/>
                </a:lnTo>
                <a:lnTo>
                  <a:pt x="127" y="808"/>
                </a:lnTo>
                <a:lnTo>
                  <a:pt x="123" y="808"/>
                </a:lnTo>
                <a:lnTo>
                  <a:pt x="117" y="806"/>
                </a:lnTo>
                <a:lnTo>
                  <a:pt x="113" y="803"/>
                </a:lnTo>
                <a:lnTo>
                  <a:pt x="112" y="800"/>
                </a:lnTo>
                <a:lnTo>
                  <a:pt x="112" y="798"/>
                </a:lnTo>
                <a:lnTo>
                  <a:pt x="113" y="796"/>
                </a:lnTo>
                <a:lnTo>
                  <a:pt x="113" y="794"/>
                </a:lnTo>
                <a:lnTo>
                  <a:pt x="115" y="792"/>
                </a:lnTo>
                <a:lnTo>
                  <a:pt x="115" y="790"/>
                </a:lnTo>
                <a:lnTo>
                  <a:pt x="117" y="789"/>
                </a:lnTo>
                <a:lnTo>
                  <a:pt x="117" y="787"/>
                </a:lnTo>
                <a:lnTo>
                  <a:pt x="106" y="785"/>
                </a:lnTo>
                <a:lnTo>
                  <a:pt x="97" y="785"/>
                </a:lnTo>
                <a:lnTo>
                  <a:pt x="91" y="787"/>
                </a:lnTo>
                <a:lnTo>
                  <a:pt x="87" y="787"/>
                </a:lnTo>
                <a:lnTo>
                  <a:pt x="84" y="785"/>
                </a:lnTo>
                <a:lnTo>
                  <a:pt x="84" y="783"/>
                </a:lnTo>
                <a:lnTo>
                  <a:pt x="82" y="778"/>
                </a:lnTo>
                <a:lnTo>
                  <a:pt x="82" y="772"/>
                </a:lnTo>
                <a:lnTo>
                  <a:pt x="82" y="771"/>
                </a:lnTo>
                <a:lnTo>
                  <a:pt x="82" y="769"/>
                </a:lnTo>
                <a:lnTo>
                  <a:pt x="82" y="767"/>
                </a:lnTo>
                <a:lnTo>
                  <a:pt x="84" y="765"/>
                </a:lnTo>
                <a:lnTo>
                  <a:pt x="84" y="764"/>
                </a:lnTo>
                <a:lnTo>
                  <a:pt x="85" y="762"/>
                </a:lnTo>
                <a:lnTo>
                  <a:pt x="87" y="760"/>
                </a:lnTo>
                <a:lnTo>
                  <a:pt x="89" y="759"/>
                </a:lnTo>
                <a:lnTo>
                  <a:pt x="91" y="726"/>
                </a:lnTo>
                <a:lnTo>
                  <a:pt x="89" y="723"/>
                </a:lnTo>
                <a:lnTo>
                  <a:pt x="89" y="719"/>
                </a:lnTo>
                <a:lnTo>
                  <a:pt x="88" y="718"/>
                </a:lnTo>
                <a:lnTo>
                  <a:pt x="85" y="715"/>
                </a:lnTo>
                <a:lnTo>
                  <a:pt x="84" y="713"/>
                </a:lnTo>
                <a:lnTo>
                  <a:pt x="82" y="710"/>
                </a:lnTo>
                <a:lnTo>
                  <a:pt x="79" y="707"/>
                </a:lnTo>
                <a:lnTo>
                  <a:pt x="78" y="703"/>
                </a:lnTo>
                <a:lnTo>
                  <a:pt x="78" y="701"/>
                </a:lnTo>
                <a:lnTo>
                  <a:pt x="74" y="697"/>
                </a:lnTo>
                <a:lnTo>
                  <a:pt x="71" y="692"/>
                </a:lnTo>
                <a:lnTo>
                  <a:pt x="66" y="687"/>
                </a:lnTo>
                <a:lnTo>
                  <a:pt x="61" y="680"/>
                </a:lnTo>
                <a:lnTo>
                  <a:pt x="56" y="676"/>
                </a:lnTo>
                <a:lnTo>
                  <a:pt x="53" y="672"/>
                </a:lnTo>
                <a:lnTo>
                  <a:pt x="51" y="669"/>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1" name="Freeform 7"/>
          <p:cNvSpPr>
            <a:spLocks/>
          </p:cNvSpPr>
          <p:nvPr/>
        </p:nvSpPr>
        <p:spPr bwMode="auto">
          <a:xfrm>
            <a:off x="1964975" y="2835275"/>
            <a:ext cx="375597" cy="269875"/>
          </a:xfrm>
          <a:custGeom>
            <a:avLst/>
            <a:gdLst>
              <a:gd name="T0" fmla="*/ 2147483647 w 190"/>
              <a:gd name="T1" fmla="*/ 0 h 231"/>
              <a:gd name="T2" fmla="*/ 2147483647 w 190"/>
              <a:gd name="T3" fmla="*/ 0 h 231"/>
              <a:gd name="T4" fmla="*/ 2147483647 w 190"/>
              <a:gd name="T5" fmla="*/ 2147483647 h 231"/>
              <a:gd name="T6" fmla="*/ 2147483647 w 190"/>
              <a:gd name="T7" fmla="*/ 2147483647 h 231"/>
              <a:gd name="T8" fmla="*/ 2147483647 w 190"/>
              <a:gd name="T9" fmla="*/ 2147483647 h 231"/>
              <a:gd name="T10" fmla="*/ 2147483647 w 190"/>
              <a:gd name="T11" fmla="*/ 2147483647 h 231"/>
              <a:gd name="T12" fmla="*/ 2147483647 w 190"/>
              <a:gd name="T13" fmla="*/ 2147483647 h 231"/>
              <a:gd name="T14" fmla="*/ 2147483647 w 190"/>
              <a:gd name="T15" fmla="*/ 2147483647 h 231"/>
              <a:gd name="T16" fmla="*/ 2147483647 w 190"/>
              <a:gd name="T17" fmla="*/ 2147483647 h 231"/>
              <a:gd name="T18" fmla="*/ 2147483647 w 190"/>
              <a:gd name="T19" fmla="*/ 2147483647 h 231"/>
              <a:gd name="T20" fmla="*/ 2147483647 w 190"/>
              <a:gd name="T21" fmla="*/ 2147483647 h 231"/>
              <a:gd name="T22" fmla="*/ 2147483647 w 190"/>
              <a:gd name="T23" fmla="*/ 2147483647 h 231"/>
              <a:gd name="T24" fmla="*/ 2147483647 w 190"/>
              <a:gd name="T25" fmla="*/ 2147483647 h 231"/>
              <a:gd name="T26" fmla="*/ 2147483647 w 190"/>
              <a:gd name="T27" fmla="*/ 2147483647 h 231"/>
              <a:gd name="T28" fmla="*/ 2147483647 w 190"/>
              <a:gd name="T29" fmla="*/ 2147483647 h 231"/>
              <a:gd name="T30" fmla="*/ 2147483647 w 190"/>
              <a:gd name="T31" fmla="*/ 2147483647 h 231"/>
              <a:gd name="T32" fmla="*/ 2147483647 w 190"/>
              <a:gd name="T33" fmla="*/ 2147483647 h 231"/>
              <a:gd name="T34" fmla="*/ 2147483647 w 190"/>
              <a:gd name="T35" fmla="*/ 2147483647 h 231"/>
              <a:gd name="T36" fmla="*/ 2147483647 w 190"/>
              <a:gd name="T37" fmla="*/ 2147483647 h 231"/>
              <a:gd name="T38" fmla="*/ 2147483647 w 190"/>
              <a:gd name="T39" fmla="*/ 2147483647 h 231"/>
              <a:gd name="T40" fmla="*/ 2147483647 w 190"/>
              <a:gd name="T41" fmla="*/ 2147483647 h 231"/>
              <a:gd name="T42" fmla="*/ 2147483647 w 190"/>
              <a:gd name="T43" fmla="*/ 2147483647 h 231"/>
              <a:gd name="T44" fmla="*/ 2147483647 w 190"/>
              <a:gd name="T45" fmla="*/ 2147483647 h 231"/>
              <a:gd name="T46" fmla="*/ 2147483647 w 190"/>
              <a:gd name="T47" fmla="*/ 2147483647 h 231"/>
              <a:gd name="T48" fmla="*/ 2147483647 w 190"/>
              <a:gd name="T49" fmla="*/ 2147483647 h 231"/>
              <a:gd name="T50" fmla="*/ 2147483647 w 190"/>
              <a:gd name="T51" fmla="*/ 2147483647 h 231"/>
              <a:gd name="T52" fmla="*/ 2147483647 w 190"/>
              <a:gd name="T53" fmla="*/ 2147483647 h 231"/>
              <a:gd name="T54" fmla="*/ 2147483647 w 190"/>
              <a:gd name="T55" fmla="*/ 2147483647 h 231"/>
              <a:gd name="T56" fmla="*/ 2147483647 w 190"/>
              <a:gd name="T57" fmla="*/ 2147483647 h 231"/>
              <a:gd name="T58" fmla="*/ 2147483647 w 190"/>
              <a:gd name="T59" fmla="*/ 2147483647 h 231"/>
              <a:gd name="T60" fmla="*/ 2147483647 w 190"/>
              <a:gd name="T61" fmla="*/ 2147483647 h 231"/>
              <a:gd name="T62" fmla="*/ 2147483647 w 190"/>
              <a:gd name="T63" fmla="*/ 2147483647 h 231"/>
              <a:gd name="T64" fmla="*/ 2147483647 w 190"/>
              <a:gd name="T65" fmla="*/ 2147483647 h 231"/>
              <a:gd name="T66" fmla="*/ 2147483647 w 190"/>
              <a:gd name="T67" fmla="*/ 2147483647 h 231"/>
              <a:gd name="T68" fmla="*/ 2147483647 w 190"/>
              <a:gd name="T69" fmla="*/ 2147483647 h 231"/>
              <a:gd name="T70" fmla="*/ 2147483647 w 190"/>
              <a:gd name="T71" fmla="*/ 2147483647 h 231"/>
              <a:gd name="T72" fmla="*/ 2147483647 w 190"/>
              <a:gd name="T73" fmla="*/ 2147483647 h 231"/>
              <a:gd name="T74" fmla="*/ 2147483647 w 190"/>
              <a:gd name="T75" fmla="*/ 2147483647 h 231"/>
              <a:gd name="T76" fmla="*/ 2147483647 w 190"/>
              <a:gd name="T77" fmla="*/ 2147483647 h 231"/>
              <a:gd name="T78" fmla="*/ 2147483647 w 190"/>
              <a:gd name="T79" fmla="*/ 2147483647 h 231"/>
              <a:gd name="T80" fmla="*/ 0 w 190"/>
              <a:gd name="T81" fmla="*/ 2147483647 h 231"/>
              <a:gd name="T82" fmla="*/ 2147483647 w 190"/>
              <a:gd name="T83" fmla="*/ 2147483647 h 231"/>
              <a:gd name="T84" fmla="*/ 2147483647 w 190"/>
              <a:gd name="T85" fmla="*/ 2147483647 h 231"/>
              <a:gd name="T86" fmla="*/ 2147483647 w 190"/>
              <a:gd name="T87" fmla="*/ 2147483647 h 231"/>
              <a:gd name="T88" fmla="*/ 2147483647 w 190"/>
              <a:gd name="T89" fmla="*/ 2147483647 h 231"/>
              <a:gd name="T90" fmla="*/ 2147483647 w 190"/>
              <a:gd name="T91" fmla="*/ 2147483647 h 231"/>
              <a:gd name="T92" fmla="*/ 2147483647 w 190"/>
              <a:gd name="T93" fmla="*/ 2147483647 h 231"/>
              <a:gd name="T94" fmla="*/ 2147483647 w 190"/>
              <a:gd name="T95" fmla="*/ 2147483647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0" h="231">
                <a:moveTo>
                  <a:pt x="58" y="1"/>
                </a:moveTo>
                <a:lnTo>
                  <a:pt x="65" y="0"/>
                </a:lnTo>
                <a:lnTo>
                  <a:pt x="69" y="0"/>
                </a:lnTo>
                <a:lnTo>
                  <a:pt x="72" y="0"/>
                </a:lnTo>
                <a:lnTo>
                  <a:pt x="75" y="0"/>
                </a:lnTo>
                <a:lnTo>
                  <a:pt x="76" y="0"/>
                </a:lnTo>
                <a:lnTo>
                  <a:pt x="79" y="0"/>
                </a:lnTo>
                <a:lnTo>
                  <a:pt x="82" y="0"/>
                </a:lnTo>
                <a:lnTo>
                  <a:pt x="85" y="0"/>
                </a:lnTo>
                <a:lnTo>
                  <a:pt x="88" y="1"/>
                </a:lnTo>
                <a:lnTo>
                  <a:pt x="91" y="3"/>
                </a:lnTo>
                <a:lnTo>
                  <a:pt x="94" y="7"/>
                </a:lnTo>
                <a:lnTo>
                  <a:pt x="95" y="12"/>
                </a:lnTo>
                <a:lnTo>
                  <a:pt x="97" y="17"/>
                </a:lnTo>
                <a:lnTo>
                  <a:pt x="98" y="24"/>
                </a:lnTo>
                <a:lnTo>
                  <a:pt x="100" y="30"/>
                </a:lnTo>
                <a:lnTo>
                  <a:pt x="100" y="35"/>
                </a:lnTo>
                <a:lnTo>
                  <a:pt x="100" y="40"/>
                </a:lnTo>
                <a:lnTo>
                  <a:pt x="100" y="44"/>
                </a:lnTo>
                <a:lnTo>
                  <a:pt x="98" y="45"/>
                </a:lnTo>
                <a:lnTo>
                  <a:pt x="98" y="48"/>
                </a:lnTo>
                <a:lnTo>
                  <a:pt x="97" y="51"/>
                </a:lnTo>
                <a:lnTo>
                  <a:pt x="97" y="53"/>
                </a:lnTo>
                <a:lnTo>
                  <a:pt x="95" y="57"/>
                </a:lnTo>
                <a:lnTo>
                  <a:pt x="95" y="58"/>
                </a:lnTo>
                <a:lnTo>
                  <a:pt x="94" y="58"/>
                </a:lnTo>
                <a:lnTo>
                  <a:pt x="97" y="60"/>
                </a:lnTo>
                <a:lnTo>
                  <a:pt x="100" y="62"/>
                </a:lnTo>
                <a:lnTo>
                  <a:pt x="101" y="62"/>
                </a:lnTo>
                <a:lnTo>
                  <a:pt x="105" y="63"/>
                </a:lnTo>
                <a:lnTo>
                  <a:pt x="106" y="64"/>
                </a:lnTo>
                <a:lnTo>
                  <a:pt x="109" y="66"/>
                </a:lnTo>
                <a:lnTo>
                  <a:pt x="112" y="68"/>
                </a:lnTo>
                <a:lnTo>
                  <a:pt x="113" y="69"/>
                </a:lnTo>
                <a:lnTo>
                  <a:pt x="116" y="69"/>
                </a:lnTo>
                <a:lnTo>
                  <a:pt x="118" y="69"/>
                </a:lnTo>
                <a:lnTo>
                  <a:pt x="121" y="69"/>
                </a:lnTo>
                <a:lnTo>
                  <a:pt x="123" y="68"/>
                </a:lnTo>
                <a:lnTo>
                  <a:pt x="126" y="63"/>
                </a:lnTo>
                <a:lnTo>
                  <a:pt x="129" y="57"/>
                </a:lnTo>
                <a:lnTo>
                  <a:pt x="131" y="51"/>
                </a:lnTo>
                <a:lnTo>
                  <a:pt x="134" y="48"/>
                </a:lnTo>
                <a:lnTo>
                  <a:pt x="136" y="46"/>
                </a:lnTo>
                <a:lnTo>
                  <a:pt x="138" y="46"/>
                </a:lnTo>
                <a:lnTo>
                  <a:pt x="139" y="48"/>
                </a:lnTo>
                <a:lnTo>
                  <a:pt x="141" y="51"/>
                </a:lnTo>
                <a:lnTo>
                  <a:pt x="142" y="51"/>
                </a:lnTo>
                <a:lnTo>
                  <a:pt x="142" y="53"/>
                </a:lnTo>
                <a:lnTo>
                  <a:pt x="142" y="55"/>
                </a:lnTo>
                <a:lnTo>
                  <a:pt x="144" y="57"/>
                </a:lnTo>
                <a:lnTo>
                  <a:pt x="144" y="58"/>
                </a:lnTo>
                <a:lnTo>
                  <a:pt x="145" y="58"/>
                </a:lnTo>
                <a:lnTo>
                  <a:pt x="147" y="60"/>
                </a:lnTo>
                <a:lnTo>
                  <a:pt x="149" y="60"/>
                </a:lnTo>
                <a:lnTo>
                  <a:pt x="147" y="62"/>
                </a:lnTo>
                <a:lnTo>
                  <a:pt x="147" y="64"/>
                </a:lnTo>
                <a:lnTo>
                  <a:pt x="147" y="66"/>
                </a:lnTo>
                <a:lnTo>
                  <a:pt x="147" y="68"/>
                </a:lnTo>
                <a:lnTo>
                  <a:pt x="147" y="69"/>
                </a:lnTo>
                <a:lnTo>
                  <a:pt x="149" y="73"/>
                </a:lnTo>
                <a:lnTo>
                  <a:pt x="149" y="76"/>
                </a:lnTo>
                <a:lnTo>
                  <a:pt x="149" y="80"/>
                </a:lnTo>
                <a:lnTo>
                  <a:pt x="149" y="83"/>
                </a:lnTo>
                <a:lnTo>
                  <a:pt x="147" y="84"/>
                </a:lnTo>
                <a:lnTo>
                  <a:pt x="147" y="87"/>
                </a:lnTo>
                <a:lnTo>
                  <a:pt x="145" y="89"/>
                </a:lnTo>
                <a:lnTo>
                  <a:pt x="145" y="92"/>
                </a:lnTo>
                <a:lnTo>
                  <a:pt x="144" y="96"/>
                </a:lnTo>
                <a:lnTo>
                  <a:pt x="144" y="97"/>
                </a:lnTo>
                <a:lnTo>
                  <a:pt x="142" y="101"/>
                </a:lnTo>
                <a:lnTo>
                  <a:pt x="141" y="101"/>
                </a:lnTo>
                <a:lnTo>
                  <a:pt x="139" y="101"/>
                </a:lnTo>
                <a:lnTo>
                  <a:pt x="138" y="101"/>
                </a:lnTo>
                <a:lnTo>
                  <a:pt x="136" y="101"/>
                </a:lnTo>
                <a:lnTo>
                  <a:pt x="134" y="103"/>
                </a:lnTo>
                <a:lnTo>
                  <a:pt x="133" y="105"/>
                </a:lnTo>
                <a:lnTo>
                  <a:pt x="133" y="107"/>
                </a:lnTo>
                <a:lnTo>
                  <a:pt x="133" y="109"/>
                </a:lnTo>
                <a:lnTo>
                  <a:pt x="134" y="110"/>
                </a:lnTo>
                <a:lnTo>
                  <a:pt x="136" y="112"/>
                </a:lnTo>
                <a:lnTo>
                  <a:pt x="138" y="114"/>
                </a:lnTo>
                <a:lnTo>
                  <a:pt x="141" y="115"/>
                </a:lnTo>
                <a:lnTo>
                  <a:pt x="142" y="117"/>
                </a:lnTo>
                <a:lnTo>
                  <a:pt x="144" y="117"/>
                </a:lnTo>
                <a:lnTo>
                  <a:pt x="145" y="119"/>
                </a:lnTo>
                <a:lnTo>
                  <a:pt x="147" y="119"/>
                </a:lnTo>
                <a:lnTo>
                  <a:pt x="149" y="120"/>
                </a:lnTo>
                <a:lnTo>
                  <a:pt x="151" y="120"/>
                </a:lnTo>
                <a:lnTo>
                  <a:pt x="154" y="122"/>
                </a:lnTo>
                <a:lnTo>
                  <a:pt x="157" y="123"/>
                </a:lnTo>
                <a:lnTo>
                  <a:pt x="160" y="123"/>
                </a:lnTo>
                <a:lnTo>
                  <a:pt x="163" y="123"/>
                </a:lnTo>
                <a:lnTo>
                  <a:pt x="165" y="123"/>
                </a:lnTo>
                <a:lnTo>
                  <a:pt x="165" y="128"/>
                </a:lnTo>
                <a:lnTo>
                  <a:pt x="167" y="133"/>
                </a:lnTo>
                <a:lnTo>
                  <a:pt x="167" y="137"/>
                </a:lnTo>
                <a:lnTo>
                  <a:pt x="170" y="140"/>
                </a:lnTo>
                <a:lnTo>
                  <a:pt x="172" y="143"/>
                </a:lnTo>
                <a:lnTo>
                  <a:pt x="175" y="144"/>
                </a:lnTo>
                <a:lnTo>
                  <a:pt x="180" y="146"/>
                </a:lnTo>
                <a:lnTo>
                  <a:pt x="183" y="146"/>
                </a:lnTo>
                <a:lnTo>
                  <a:pt x="183" y="148"/>
                </a:lnTo>
                <a:lnTo>
                  <a:pt x="185" y="149"/>
                </a:lnTo>
                <a:lnTo>
                  <a:pt x="185" y="151"/>
                </a:lnTo>
                <a:lnTo>
                  <a:pt x="187" y="153"/>
                </a:lnTo>
                <a:lnTo>
                  <a:pt x="187" y="155"/>
                </a:lnTo>
                <a:lnTo>
                  <a:pt x="189" y="158"/>
                </a:lnTo>
                <a:lnTo>
                  <a:pt x="189" y="162"/>
                </a:lnTo>
                <a:lnTo>
                  <a:pt x="187" y="167"/>
                </a:lnTo>
                <a:lnTo>
                  <a:pt x="187" y="171"/>
                </a:lnTo>
                <a:lnTo>
                  <a:pt x="185" y="176"/>
                </a:lnTo>
                <a:lnTo>
                  <a:pt x="185" y="179"/>
                </a:lnTo>
                <a:lnTo>
                  <a:pt x="183" y="182"/>
                </a:lnTo>
                <a:lnTo>
                  <a:pt x="181" y="185"/>
                </a:lnTo>
                <a:lnTo>
                  <a:pt x="178" y="189"/>
                </a:lnTo>
                <a:lnTo>
                  <a:pt x="178" y="230"/>
                </a:lnTo>
                <a:lnTo>
                  <a:pt x="169" y="226"/>
                </a:lnTo>
                <a:lnTo>
                  <a:pt x="160" y="221"/>
                </a:lnTo>
                <a:lnTo>
                  <a:pt x="152" y="217"/>
                </a:lnTo>
                <a:lnTo>
                  <a:pt x="144" y="212"/>
                </a:lnTo>
                <a:lnTo>
                  <a:pt x="134" y="207"/>
                </a:lnTo>
                <a:lnTo>
                  <a:pt x="127" y="201"/>
                </a:lnTo>
                <a:lnTo>
                  <a:pt x="119" y="195"/>
                </a:lnTo>
                <a:lnTo>
                  <a:pt x="112" y="190"/>
                </a:lnTo>
                <a:lnTo>
                  <a:pt x="108" y="185"/>
                </a:lnTo>
                <a:lnTo>
                  <a:pt x="103" y="182"/>
                </a:lnTo>
                <a:lnTo>
                  <a:pt x="98" y="179"/>
                </a:lnTo>
                <a:lnTo>
                  <a:pt x="95" y="174"/>
                </a:lnTo>
                <a:lnTo>
                  <a:pt x="93" y="171"/>
                </a:lnTo>
                <a:lnTo>
                  <a:pt x="90" y="167"/>
                </a:lnTo>
                <a:lnTo>
                  <a:pt x="87" y="162"/>
                </a:lnTo>
                <a:lnTo>
                  <a:pt x="82" y="160"/>
                </a:lnTo>
                <a:lnTo>
                  <a:pt x="79" y="156"/>
                </a:lnTo>
                <a:lnTo>
                  <a:pt x="75" y="149"/>
                </a:lnTo>
                <a:lnTo>
                  <a:pt x="70" y="144"/>
                </a:lnTo>
                <a:lnTo>
                  <a:pt x="64" y="137"/>
                </a:lnTo>
                <a:lnTo>
                  <a:pt x="58" y="132"/>
                </a:lnTo>
                <a:lnTo>
                  <a:pt x="52" y="126"/>
                </a:lnTo>
                <a:lnTo>
                  <a:pt x="49" y="125"/>
                </a:lnTo>
                <a:lnTo>
                  <a:pt x="46" y="125"/>
                </a:lnTo>
                <a:lnTo>
                  <a:pt x="43" y="125"/>
                </a:lnTo>
                <a:lnTo>
                  <a:pt x="41" y="126"/>
                </a:lnTo>
                <a:lnTo>
                  <a:pt x="39" y="125"/>
                </a:lnTo>
                <a:lnTo>
                  <a:pt x="36" y="122"/>
                </a:lnTo>
                <a:lnTo>
                  <a:pt x="32" y="119"/>
                </a:lnTo>
                <a:lnTo>
                  <a:pt x="29" y="115"/>
                </a:lnTo>
                <a:lnTo>
                  <a:pt x="26" y="112"/>
                </a:lnTo>
                <a:lnTo>
                  <a:pt x="25" y="109"/>
                </a:lnTo>
                <a:lnTo>
                  <a:pt x="22" y="103"/>
                </a:lnTo>
                <a:lnTo>
                  <a:pt x="22" y="101"/>
                </a:lnTo>
                <a:lnTo>
                  <a:pt x="18" y="101"/>
                </a:lnTo>
                <a:lnTo>
                  <a:pt x="16" y="99"/>
                </a:lnTo>
                <a:lnTo>
                  <a:pt x="13" y="97"/>
                </a:lnTo>
                <a:lnTo>
                  <a:pt x="11" y="94"/>
                </a:lnTo>
                <a:lnTo>
                  <a:pt x="10" y="91"/>
                </a:lnTo>
                <a:lnTo>
                  <a:pt x="8" y="87"/>
                </a:lnTo>
                <a:lnTo>
                  <a:pt x="7" y="86"/>
                </a:lnTo>
                <a:lnTo>
                  <a:pt x="5" y="83"/>
                </a:lnTo>
                <a:lnTo>
                  <a:pt x="5" y="81"/>
                </a:lnTo>
                <a:lnTo>
                  <a:pt x="4" y="81"/>
                </a:lnTo>
                <a:lnTo>
                  <a:pt x="3" y="80"/>
                </a:lnTo>
                <a:lnTo>
                  <a:pt x="1" y="80"/>
                </a:lnTo>
                <a:lnTo>
                  <a:pt x="0" y="80"/>
                </a:lnTo>
                <a:lnTo>
                  <a:pt x="1" y="78"/>
                </a:lnTo>
                <a:lnTo>
                  <a:pt x="3" y="76"/>
                </a:lnTo>
                <a:lnTo>
                  <a:pt x="4" y="74"/>
                </a:lnTo>
                <a:lnTo>
                  <a:pt x="5" y="73"/>
                </a:lnTo>
                <a:lnTo>
                  <a:pt x="7" y="69"/>
                </a:lnTo>
                <a:lnTo>
                  <a:pt x="8" y="68"/>
                </a:lnTo>
                <a:lnTo>
                  <a:pt x="10" y="66"/>
                </a:lnTo>
                <a:lnTo>
                  <a:pt x="11" y="64"/>
                </a:lnTo>
                <a:lnTo>
                  <a:pt x="16" y="62"/>
                </a:lnTo>
                <a:lnTo>
                  <a:pt x="21" y="57"/>
                </a:lnTo>
                <a:lnTo>
                  <a:pt x="26" y="53"/>
                </a:lnTo>
                <a:lnTo>
                  <a:pt x="31" y="50"/>
                </a:lnTo>
                <a:lnTo>
                  <a:pt x="36" y="45"/>
                </a:lnTo>
                <a:lnTo>
                  <a:pt x="40" y="39"/>
                </a:lnTo>
                <a:lnTo>
                  <a:pt x="43" y="32"/>
                </a:lnTo>
                <a:lnTo>
                  <a:pt x="44" y="24"/>
                </a:lnTo>
                <a:lnTo>
                  <a:pt x="44" y="23"/>
                </a:lnTo>
                <a:lnTo>
                  <a:pt x="46" y="21"/>
                </a:lnTo>
                <a:lnTo>
                  <a:pt x="47" y="21"/>
                </a:lnTo>
                <a:lnTo>
                  <a:pt x="49" y="21"/>
                </a:lnTo>
                <a:lnTo>
                  <a:pt x="50" y="21"/>
                </a:lnTo>
                <a:lnTo>
                  <a:pt x="52" y="19"/>
                </a:lnTo>
                <a:lnTo>
                  <a:pt x="54" y="19"/>
                </a:lnTo>
                <a:lnTo>
                  <a:pt x="55" y="17"/>
                </a:lnTo>
                <a:lnTo>
                  <a:pt x="57" y="14"/>
                </a:lnTo>
                <a:lnTo>
                  <a:pt x="57" y="11"/>
                </a:lnTo>
                <a:lnTo>
                  <a:pt x="57" y="7"/>
                </a:lnTo>
                <a:lnTo>
                  <a:pt x="57" y="5"/>
                </a:lnTo>
                <a:lnTo>
                  <a:pt x="57" y="3"/>
                </a:lnTo>
                <a:lnTo>
                  <a:pt x="58" y="1"/>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2" name="Freeform 8"/>
          <p:cNvSpPr>
            <a:spLocks/>
          </p:cNvSpPr>
          <p:nvPr/>
        </p:nvSpPr>
        <p:spPr bwMode="auto">
          <a:xfrm>
            <a:off x="1615483" y="1670050"/>
            <a:ext cx="1109386" cy="766763"/>
          </a:xfrm>
          <a:custGeom>
            <a:avLst/>
            <a:gdLst>
              <a:gd name="T0" fmla="*/ 2147483647 w 566"/>
              <a:gd name="T1" fmla="*/ 2147483647 h 657"/>
              <a:gd name="T2" fmla="*/ 2147483647 w 566"/>
              <a:gd name="T3" fmla="*/ 2147483647 h 657"/>
              <a:gd name="T4" fmla="*/ 2147483647 w 566"/>
              <a:gd name="T5" fmla="*/ 2147483647 h 657"/>
              <a:gd name="T6" fmla="*/ 2147483647 w 566"/>
              <a:gd name="T7" fmla="*/ 2147483647 h 657"/>
              <a:gd name="T8" fmla="*/ 2147483647 w 566"/>
              <a:gd name="T9" fmla="*/ 2147483647 h 657"/>
              <a:gd name="T10" fmla="*/ 2147483647 w 566"/>
              <a:gd name="T11" fmla="*/ 2147483647 h 657"/>
              <a:gd name="T12" fmla="*/ 2147483647 w 566"/>
              <a:gd name="T13" fmla="*/ 2147483647 h 657"/>
              <a:gd name="T14" fmla="*/ 2147483647 w 566"/>
              <a:gd name="T15" fmla="*/ 2147483647 h 657"/>
              <a:gd name="T16" fmla="*/ 2147483647 w 566"/>
              <a:gd name="T17" fmla="*/ 2147483647 h 657"/>
              <a:gd name="T18" fmla="*/ 2147483647 w 566"/>
              <a:gd name="T19" fmla="*/ 2147483647 h 657"/>
              <a:gd name="T20" fmla="*/ 2147483647 w 566"/>
              <a:gd name="T21" fmla="*/ 2147483647 h 657"/>
              <a:gd name="T22" fmla="*/ 2147483647 w 566"/>
              <a:gd name="T23" fmla="*/ 2147483647 h 657"/>
              <a:gd name="T24" fmla="*/ 2147483647 w 566"/>
              <a:gd name="T25" fmla="*/ 2147483647 h 657"/>
              <a:gd name="T26" fmla="*/ 2147483647 w 566"/>
              <a:gd name="T27" fmla="*/ 2147483647 h 657"/>
              <a:gd name="T28" fmla="*/ 2147483647 w 566"/>
              <a:gd name="T29" fmla="*/ 2147483647 h 657"/>
              <a:gd name="T30" fmla="*/ 2147483647 w 566"/>
              <a:gd name="T31" fmla="*/ 2147483647 h 657"/>
              <a:gd name="T32" fmla="*/ 2147483647 w 566"/>
              <a:gd name="T33" fmla="*/ 2147483647 h 657"/>
              <a:gd name="T34" fmla="*/ 2147483647 w 566"/>
              <a:gd name="T35" fmla="*/ 2147483647 h 657"/>
              <a:gd name="T36" fmla="*/ 2147483647 w 566"/>
              <a:gd name="T37" fmla="*/ 2147483647 h 657"/>
              <a:gd name="T38" fmla="*/ 2147483647 w 566"/>
              <a:gd name="T39" fmla="*/ 2147483647 h 657"/>
              <a:gd name="T40" fmla="*/ 2147483647 w 566"/>
              <a:gd name="T41" fmla="*/ 2147483647 h 657"/>
              <a:gd name="T42" fmla="*/ 2147483647 w 566"/>
              <a:gd name="T43" fmla="*/ 2147483647 h 657"/>
              <a:gd name="T44" fmla="*/ 2147483647 w 566"/>
              <a:gd name="T45" fmla="*/ 2147483647 h 657"/>
              <a:gd name="T46" fmla="*/ 2147483647 w 566"/>
              <a:gd name="T47" fmla="*/ 2147483647 h 657"/>
              <a:gd name="T48" fmla="*/ 2147483647 w 566"/>
              <a:gd name="T49" fmla="*/ 2147483647 h 657"/>
              <a:gd name="T50" fmla="*/ 2147483647 w 566"/>
              <a:gd name="T51" fmla="*/ 2147483647 h 657"/>
              <a:gd name="T52" fmla="*/ 2147483647 w 566"/>
              <a:gd name="T53" fmla="*/ 2147483647 h 657"/>
              <a:gd name="T54" fmla="*/ 2147483647 w 566"/>
              <a:gd name="T55" fmla="*/ 2147483647 h 657"/>
              <a:gd name="T56" fmla="*/ 2147483647 w 566"/>
              <a:gd name="T57" fmla="*/ 2147483647 h 657"/>
              <a:gd name="T58" fmla="*/ 2147483647 w 566"/>
              <a:gd name="T59" fmla="*/ 2147483647 h 657"/>
              <a:gd name="T60" fmla="*/ 2147483647 w 566"/>
              <a:gd name="T61" fmla="*/ 2147483647 h 657"/>
              <a:gd name="T62" fmla="*/ 2147483647 w 566"/>
              <a:gd name="T63" fmla="*/ 2147483647 h 657"/>
              <a:gd name="T64" fmla="*/ 2147483647 w 566"/>
              <a:gd name="T65" fmla="*/ 2147483647 h 657"/>
              <a:gd name="T66" fmla="*/ 2147483647 w 566"/>
              <a:gd name="T67" fmla="*/ 2147483647 h 657"/>
              <a:gd name="T68" fmla="*/ 2147483647 w 566"/>
              <a:gd name="T69" fmla="*/ 2147483647 h 657"/>
              <a:gd name="T70" fmla="*/ 2147483647 w 566"/>
              <a:gd name="T71" fmla="*/ 2147483647 h 657"/>
              <a:gd name="T72" fmla="*/ 2147483647 w 566"/>
              <a:gd name="T73" fmla="*/ 2147483647 h 657"/>
              <a:gd name="T74" fmla="*/ 2147483647 w 566"/>
              <a:gd name="T75" fmla="*/ 2147483647 h 657"/>
              <a:gd name="T76" fmla="*/ 2147483647 w 566"/>
              <a:gd name="T77" fmla="*/ 2147483647 h 657"/>
              <a:gd name="T78" fmla="*/ 2147483647 w 566"/>
              <a:gd name="T79" fmla="*/ 2147483647 h 657"/>
              <a:gd name="T80" fmla="*/ 2147483647 w 566"/>
              <a:gd name="T81" fmla="*/ 2147483647 h 657"/>
              <a:gd name="T82" fmla="*/ 2147483647 w 566"/>
              <a:gd name="T83" fmla="*/ 2147483647 h 657"/>
              <a:gd name="T84" fmla="*/ 2147483647 w 566"/>
              <a:gd name="T85" fmla="*/ 2147483647 h 657"/>
              <a:gd name="T86" fmla="*/ 2147483647 w 566"/>
              <a:gd name="T87" fmla="*/ 2147483647 h 657"/>
              <a:gd name="T88" fmla="*/ 2147483647 w 566"/>
              <a:gd name="T89" fmla="*/ 2147483647 h 657"/>
              <a:gd name="T90" fmla="*/ 2147483647 w 566"/>
              <a:gd name="T91" fmla="*/ 2147483647 h 657"/>
              <a:gd name="T92" fmla="*/ 2147483647 w 566"/>
              <a:gd name="T93" fmla="*/ 2147483647 h 657"/>
              <a:gd name="T94" fmla="*/ 2147483647 w 566"/>
              <a:gd name="T95" fmla="*/ 2147483647 h 657"/>
              <a:gd name="T96" fmla="*/ 2147483647 w 566"/>
              <a:gd name="T97" fmla="*/ 2147483647 h 657"/>
              <a:gd name="T98" fmla="*/ 2147483647 w 566"/>
              <a:gd name="T99" fmla="*/ 2147483647 h 657"/>
              <a:gd name="T100" fmla="*/ 2147483647 w 566"/>
              <a:gd name="T101" fmla="*/ 2147483647 h 657"/>
              <a:gd name="T102" fmla="*/ 2147483647 w 566"/>
              <a:gd name="T103" fmla="*/ 2147483647 h 657"/>
              <a:gd name="T104" fmla="*/ 2147483647 w 566"/>
              <a:gd name="T105" fmla="*/ 2147483647 h 657"/>
              <a:gd name="T106" fmla="*/ 2147483647 w 566"/>
              <a:gd name="T107" fmla="*/ 2147483647 h 657"/>
              <a:gd name="T108" fmla="*/ 2147483647 w 566"/>
              <a:gd name="T109" fmla="*/ 2147483647 h 657"/>
              <a:gd name="T110" fmla="*/ 2147483647 w 566"/>
              <a:gd name="T111" fmla="*/ 2147483647 h 657"/>
              <a:gd name="T112" fmla="*/ 2147483647 w 566"/>
              <a:gd name="T113" fmla="*/ 2147483647 h 657"/>
              <a:gd name="T114" fmla="*/ 2147483647 w 566"/>
              <a:gd name="T115" fmla="*/ 2147483647 h 657"/>
              <a:gd name="T116" fmla="*/ 2147483647 w 566"/>
              <a:gd name="T117" fmla="*/ 2147483647 h 657"/>
              <a:gd name="T118" fmla="*/ 2147483647 w 566"/>
              <a:gd name="T119" fmla="*/ 2147483647 h 657"/>
              <a:gd name="T120" fmla="*/ 2147483647 w 566"/>
              <a:gd name="T121" fmla="*/ 2147483647 h 657"/>
              <a:gd name="T122" fmla="*/ 2147483647 w 566"/>
              <a:gd name="T123" fmla="*/ 2147483647 h 657"/>
              <a:gd name="T124" fmla="*/ 2147483647 w 566"/>
              <a:gd name="T125" fmla="*/ 0 h 6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6" h="657">
                <a:moveTo>
                  <a:pt x="417" y="0"/>
                </a:moveTo>
                <a:lnTo>
                  <a:pt x="565" y="130"/>
                </a:lnTo>
                <a:lnTo>
                  <a:pt x="489" y="128"/>
                </a:lnTo>
                <a:lnTo>
                  <a:pt x="484" y="577"/>
                </a:lnTo>
                <a:lnTo>
                  <a:pt x="496" y="587"/>
                </a:lnTo>
                <a:lnTo>
                  <a:pt x="483" y="635"/>
                </a:lnTo>
                <a:lnTo>
                  <a:pt x="320" y="625"/>
                </a:lnTo>
                <a:lnTo>
                  <a:pt x="319" y="625"/>
                </a:lnTo>
                <a:lnTo>
                  <a:pt x="317" y="623"/>
                </a:lnTo>
                <a:lnTo>
                  <a:pt x="315" y="623"/>
                </a:lnTo>
                <a:lnTo>
                  <a:pt x="314" y="621"/>
                </a:lnTo>
                <a:lnTo>
                  <a:pt x="312" y="620"/>
                </a:lnTo>
                <a:lnTo>
                  <a:pt x="311" y="618"/>
                </a:lnTo>
                <a:lnTo>
                  <a:pt x="311" y="616"/>
                </a:lnTo>
                <a:lnTo>
                  <a:pt x="310" y="614"/>
                </a:lnTo>
                <a:lnTo>
                  <a:pt x="308" y="615"/>
                </a:lnTo>
                <a:lnTo>
                  <a:pt x="307" y="618"/>
                </a:lnTo>
                <a:lnTo>
                  <a:pt x="304" y="620"/>
                </a:lnTo>
                <a:lnTo>
                  <a:pt x="299" y="623"/>
                </a:lnTo>
                <a:lnTo>
                  <a:pt x="296" y="626"/>
                </a:lnTo>
                <a:lnTo>
                  <a:pt x="292" y="628"/>
                </a:lnTo>
                <a:lnTo>
                  <a:pt x="289" y="630"/>
                </a:lnTo>
                <a:lnTo>
                  <a:pt x="286" y="630"/>
                </a:lnTo>
                <a:lnTo>
                  <a:pt x="284" y="630"/>
                </a:lnTo>
                <a:lnTo>
                  <a:pt x="283" y="630"/>
                </a:lnTo>
                <a:lnTo>
                  <a:pt x="281" y="630"/>
                </a:lnTo>
                <a:lnTo>
                  <a:pt x="280" y="628"/>
                </a:lnTo>
                <a:lnTo>
                  <a:pt x="278" y="628"/>
                </a:lnTo>
                <a:lnTo>
                  <a:pt x="249" y="623"/>
                </a:lnTo>
                <a:lnTo>
                  <a:pt x="247" y="625"/>
                </a:lnTo>
                <a:lnTo>
                  <a:pt x="245" y="626"/>
                </a:lnTo>
                <a:lnTo>
                  <a:pt x="244" y="628"/>
                </a:lnTo>
                <a:lnTo>
                  <a:pt x="242" y="630"/>
                </a:lnTo>
                <a:lnTo>
                  <a:pt x="241" y="632"/>
                </a:lnTo>
                <a:lnTo>
                  <a:pt x="239" y="633"/>
                </a:lnTo>
                <a:lnTo>
                  <a:pt x="238" y="636"/>
                </a:lnTo>
                <a:lnTo>
                  <a:pt x="238" y="639"/>
                </a:lnTo>
                <a:lnTo>
                  <a:pt x="235" y="638"/>
                </a:lnTo>
                <a:lnTo>
                  <a:pt x="232" y="635"/>
                </a:lnTo>
                <a:lnTo>
                  <a:pt x="229" y="632"/>
                </a:lnTo>
                <a:lnTo>
                  <a:pt x="226" y="626"/>
                </a:lnTo>
                <a:lnTo>
                  <a:pt x="223" y="621"/>
                </a:lnTo>
                <a:lnTo>
                  <a:pt x="221" y="618"/>
                </a:lnTo>
                <a:lnTo>
                  <a:pt x="219" y="614"/>
                </a:lnTo>
                <a:lnTo>
                  <a:pt x="217" y="612"/>
                </a:lnTo>
                <a:lnTo>
                  <a:pt x="216" y="612"/>
                </a:lnTo>
                <a:lnTo>
                  <a:pt x="214" y="612"/>
                </a:lnTo>
                <a:lnTo>
                  <a:pt x="211" y="614"/>
                </a:lnTo>
                <a:lnTo>
                  <a:pt x="210" y="614"/>
                </a:lnTo>
                <a:lnTo>
                  <a:pt x="207" y="615"/>
                </a:lnTo>
                <a:lnTo>
                  <a:pt x="203" y="616"/>
                </a:lnTo>
                <a:lnTo>
                  <a:pt x="203" y="618"/>
                </a:lnTo>
                <a:lnTo>
                  <a:pt x="203" y="620"/>
                </a:lnTo>
                <a:lnTo>
                  <a:pt x="203" y="626"/>
                </a:lnTo>
                <a:lnTo>
                  <a:pt x="201" y="632"/>
                </a:lnTo>
                <a:lnTo>
                  <a:pt x="201" y="638"/>
                </a:lnTo>
                <a:lnTo>
                  <a:pt x="200" y="643"/>
                </a:lnTo>
                <a:lnTo>
                  <a:pt x="196" y="648"/>
                </a:lnTo>
                <a:lnTo>
                  <a:pt x="193" y="653"/>
                </a:lnTo>
                <a:lnTo>
                  <a:pt x="190" y="655"/>
                </a:lnTo>
                <a:lnTo>
                  <a:pt x="187" y="656"/>
                </a:lnTo>
                <a:lnTo>
                  <a:pt x="185" y="656"/>
                </a:lnTo>
                <a:lnTo>
                  <a:pt x="183" y="656"/>
                </a:lnTo>
                <a:lnTo>
                  <a:pt x="182" y="656"/>
                </a:lnTo>
                <a:lnTo>
                  <a:pt x="180" y="656"/>
                </a:lnTo>
                <a:lnTo>
                  <a:pt x="178" y="656"/>
                </a:lnTo>
                <a:lnTo>
                  <a:pt x="177" y="656"/>
                </a:lnTo>
                <a:lnTo>
                  <a:pt x="175" y="656"/>
                </a:lnTo>
                <a:lnTo>
                  <a:pt x="175" y="655"/>
                </a:lnTo>
                <a:lnTo>
                  <a:pt x="174" y="653"/>
                </a:lnTo>
                <a:lnTo>
                  <a:pt x="171" y="650"/>
                </a:lnTo>
                <a:lnTo>
                  <a:pt x="167" y="644"/>
                </a:lnTo>
                <a:lnTo>
                  <a:pt x="162" y="639"/>
                </a:lnTo>
                <a:lnTo>
                  <a:pt x="159" y="633"/>
                </a:lnTo>
                <a:lnTo>
                  <a:pt x="154" y="628"/>
                </a:lnTo>
                <a:lnTo>
                  <a:pt x="150" y="625"/>
                </a:lnTo>
                <a:lnTo>
                  <a:pt x="149" y="621"/>
                </a:lnTo>
                <a:lnTo>
                  <a:pt x="147" y="620"/>
                </a:lnTo>
                <a:lnTo>
                  <a:pt x="146" y="618"/>
                </a:lnTo>
                <a:lnTo>
                  <a:pt x="144" y="616"/>
                </a:lnTo>
                <a:lnTo>
                  <a:pt x="143" y="614"/>
                </a:lnTo>
                <a:lnTo>
                  <a:pt x="143" y="610"/>
                </a:lnTo>
                <a:lnTo>
                  <a:pt x="141" y="607"/>
                </a:lnTo>
                <a:lnTo>
                  <a:pt x="140" y="602"/>
                </a:lnTo>
                <a:lnTo>
                  <a:pt x="140" y="600"/>
                </a:lnTo>
                <a:lnTo>
                  <a:pt x="138" y="600"/>
                </a:lnTo>
                <a:lnTo>
                  <a:pt x="136" y="598"/>
                </a:lnTo>
                <a:lnTo>
                  <a:pt x="136" y="597"/>
                </a:lnTo>
                <a:lnTo>
                  <a:pt x="135" y="596"/>
                </a:lnTo>
                <a:lnTo>
                  <a:pt x="135" y="594"/>
                </a:lnTo>
                <a:lnTo>
                  <a:pt x="135" y="592"/>
                </a:lnTo>
                <a:lnTo>
                  <a:pt x="135" y="591"/>
                </a:lnTo>
                <a:lnTo>
                  <a:pt x="133" y="589"/>
                </a:lnTo>
                <a:lnTo>
                  <a:pt x="133" y="587"/>
                </a:lnTo>
                <a:lnTo>
                  <a:pt x="133" y="585"/>
                </a:lnTo>
                <a:lnTo>
                  <a:pt x="133" y="582"/>
                </a:lnTo>
                <a:lnTo>
                  <a:pt x="131" y="580"/>
                </a:lnTo>
                <a:lnTo>
                  <a:pt x="129" y="577"/>
                </a:lnTo>
                <a:lnTo>
                  <a:pt x="128" y="576"/>
                </a:lnTo>
                <a:lnTo>
                  <a:pt x="126" y="576"/>
                </a:lnTo>
                <a:lnTo>
                  <a:pt x="123" y="574"/>
                </a:lnTo>
                <a:lnTo>
                  <a:pt x="120" y="574"/>
                </a:lnTo>
                <a:lnTo>
                  <a:pt x="117" y="574"/>
                </a:lnTo>
                <a:lnTo>
                  <a:pt x="115" y="573"/>
                </a:lnTo>
                <a:lnTo>
                  <a:pt x="110" y="573"/>
                </a:lnTo>
                <a:lnTo>
                  <a:pt x="108" y="573"/>
                </a:lnTo>
                <a:lnTo>
                  <a:pt x="105" y="571"/>
                </a:lnTo>
                <a:lnTo>
                  <a:pt x="104" y="569"/>
                </a:lnTo>
                <a:lnTo>
                  <a:pt x="101" y="562"/>
                </a:lnTo>
                <a:lnTo>
                  <a:pt x="99" y="557"/>
                </a:lnTo>
                <a:lnTo>
                  <a:pt x="95" y="553"/>
                </a:lnTo>
                <a:lnTo>
                  <a:pt x="92" y="550"/>
                </a:lnTo>
                <a:lnTo>
                  <a:pt x="87" y="546"/>
                </a:lnTo>
                <a:lnTo>
                  <a:pt x="81" y="544"/>
                </a:lnTo>
                <a:lnTo>
                  <a:pt x="76" y="543"/>
                </a:lnTo>
                <a:lnTo>
                  <a:pt x="66" y="541"/>
                </a:lnTo>
                <a:lnTo>
                  <a:pt x="65" y="543"/>
                </a:lnTo>
                <a:lnTo>
                  <a:pt x="63" y="543"/>
                </a:lnTo>
                <a:lnTo>
                  <a:pt x="62" y="543"/>
                </a:lnTo>
                <a:lnTo>
                  <a:pt x="62" y="544"/>
                </a:lnTo>
                <a:lnTo>
                  <a:pt x="61" y="544"/>
                </a:lnTo>
                <a:lnTo>
                  <a:pt x="59" y="546"/>
                </a:lnTo>
                <a:lnTo>
                  <a:pt x="58" y="546"/>
                </a:lnTo>
                <a:lnTo>
                  <a:pt x="56" y="546"/>
                </a:lnTo>
                <a:lnTo>
                  <a:pt x="55" y="546"/>
                </a:lnTo>
                <a:lnTo>
                  <a:pt x="52" y="546"/>
                </a:lnTo>
                <a:lnTo>
                  <a:pt x="50" y="544"/>
                </a:lnTo>
                <a:lnTo>
                  <a:pt x="49" y="544"/>
                </a:lnTo>
                <a:lnTo>
                  <a:pt x="47" y="543"/>
                </a:lnTo>
                <a:lnTo>
                  <a:pt x="45" y="543"/>
                </a:lnTo>
                <a:lnTo>
                  <a:pt x="44" y="543"/>
                </a:lnTo>
                <a:lnTo>
                  <a:pt x="43" y="541"/>
                </a:lnTo>
                <a:lnTo>
                  <a:pt x="40" y="543"/>
                </a:lnTo>
                <a:lnTo>
                  <a:pt x="37" y="543"/>
                </a:lnTo>
                <a:lnTo>
                  <a:pt x="34" y="544"/>
                </a:lnTo>
                <a:lnTo>
                  <a:pt x="32" y="544"/>
                </a:lnTo>
                <a:lnTo>
                  <a:pt x="29" y="546"/>
                </a:lnTo>
                <a:lnTo>
                  <a:pt x="26" y="548"/>
                </a:lnTo>
                <a:lnTo>
                  <a:pt x="24" y="548"/>
                </a:lnTo>
                <a:lnTo>
                  <a:pt x="21" y="548"/>
                </a:lnTo>
                <a:lnTo>
                  <a:pt x="17" y="548"/>
                </a:lnTo>
                <a:lnTo>
                  <a:pt x="14" y="548"/>
                </a:lnTo>
                <a:lnTo>
                  <a:pt x="13" y="548"/>
                </a:lnTo>
                <a:lnTo>
                  <a:pt x="10" y="546"/>
                </a:lnTo>
                <a:lnTo>
                  <a:pt x="8" y="546"/>
                </a:lnTo>
                <a:lnTo>
                  <a:pt x="6" y="546"/>
                </a:lnTo>
                <a:lnTo>
                  <a:pt x="3" y="544"/>
                </a:lnTo>
                <a:lnTo>
                  <a:pt x="0" y="544"/>
                </a:lnTo>
                <a:lnTo>
                  <a:pt x="0" y="543"/>
                </a:lnTo>
                <a:lnTo>
                  <a:pt x="0" y="541"/>
                </a:lnTo>
                <a:lnTo>
                  <a:pt x="1" y="539"/>
                </a:lnTo>
                <a:lnTo>
                  <a:pt x="1" y="538"/>
                </a:lnTo>
                <a:lnTo>
                  <a:pt x="3" y="537"/>
                </a:lnTo>
                <a:lnTo>
                  <a:pt x="4" y="535"/>
                </a:lnTo>
                <a:lnTo>
                  <a:pt x="4" y="533"/>
                </a:lnTo>
                <a:lnTo>
                  <a:pt x="6" y="532"/>
                </a:lnTo>
                <a:lnTo>
                  <a:pt x="7" y="528"/>
                </a:lnTo>
                <a:lnTo>
                  <a:pt x="8" y="525"/>
                </a:lnTo>
                <a:lnTo>
                  <a:pt x="10" y="521"/>
                </a:lnTo>
                <a:lnTo>
                  <a:pt x="11" y="520"/>
                </a:lnTo>
                <a:lnTo>
                  <a:pt x="13" y="517"/>
                </a:lnTo>
                <a:lnTo>
                  <a:pt x="14" y="515"/>
                </a:lnTo>
                <a:lnTo>
                  <a:pt x="16" y="514"/>
                </a:lnTo>
                <a:lnTo>
                  <a:pt x="17" y="510"/>
                </a:lnTo>
                <a:lnTo>
                  <a:pt x="21" y="505"/>
                </a:lnTo>
                <a:lnTo>
                  <a:pt x="24" y="498"/>
                </a:lnTo>
                <a:lnTo>
                  <a:pt x="26" y="491"/>
                </a:lnTo>
                <a:lnTo>
                  <a:pt x="28" y="482"/>
                </a:lnTo>
                <a:lnTo>
                  <a:pt x="28" y="474"/>
                </a:lnTo>
                <a:lnTo>
                  <a:pt x="29" y="464"/>
                </a:lnTo>
                <a:lnTo>
                  <a:pt x="31" y="458"/>
                </a:lnTo>
                <a:lnTo>
                  <a:pt x="31" y="451"/>
                </a:lnTo>
                <a:lnTo>
                  <a:pt x="31" y="421"/>
                </a:lnTo>
                <a:lnTo>
                  <a:pt x="29" y="421"/>
                </a:lnTo>
                <a:lnTo>
                  <a:pt x="29" y="419"/>
                </a:lnTo>
                <a:lnTo>
                  <a:pt x="29" y="417"/>
                </a:lnTo>
                <a:lnTo>
                  <a:pt x="29" y="415"/>
                </a:lnTo>
                <a:lnTo>
                  <a:pt x="29" y="414"/>
                </a:lnTo>
                <a:lnTo>
                  <a:pt x="29" y="412"/>
                </a:lnTo>
                <a:lnTo>
                  <a:pt x="29" y="410"/>
                </a:lnTo>
                <a:lnTo>
                  <a:pt x="28" y="409"/>
                </a:lnTo>
                <a:lnTo>
                  <a:pt x="26" y="405"/>
                </a:lnTo>
                <a:lnTo>
                  <a:pt x="26" y="404"/>
                </a:lnTo>
                <a:lnTo>
                  <a:pt x="25" y="402"/>
                </a:lnTo>
                <a:lnTo>
                  <a:pt x="24" y="401"/>
                </a:lnTo>
                <a:lnTo>
                  <a:pt x="22" y="398"/>
                </a:lnTo>
                <a:lnTo>
                  <a:pt x="21" y="396"/>
                </a:lnTo>
                <a:lnTo>
                  <a:pt x="21" y="394"/>
                </a:lnTo>
                <a:lnTo>
                  <a:pt x="21" y="392"/>
                </a:lnTo>
                <a:lnTo>
                  <a:pt x="22" y="389"/>
                </a:lnTo>
                <a:lnTo>
                  <a:pt x="24" y="384"/>
                </a:lnTo>
                <a:lnTo>
                  <a:pt x="25" y="381"/>
                </a:lnTo>
                <a:lnTo>
                  <a:pt x="28" y="376"/>
                </a:lnTo>
                <a:lnTo>
                  <a:pt x="29" y="373"/>
                </a:lnTo>
                <a:lnTo>
                  <a:pt x="31" y="371"/>
                </a:lnTo>
                <a:lnTo>
                  <a:pt x="32" y="369"/>
                </a:lnTo>
                <a:lnTo>
                  <a:pt x="34" y="366"/>
                </a:lnTo>
                <a:lnTo>
                  <a:pt x="34" y="363"/>
                </a:lnTo>
                <a:lnTo>
                  <a:pt x="35" y="360"/>
                </a:lnTo>
                <a:lnTo>
                  <a:pt x="37" y="357"/>
                </a:lnTo>
                <a:lnTo>
                  <a:pt x="38" y="355"/>
                </a:lnTo>
                <a:lnTo>
                  <a:pt x="40" y="351"/>
                </a:lnTo>
                <a:lnTo>
                  <a:pt x="42" y="348"/>
                </a:lnTo>
                <a:lnTo>
                  <a:pt x="42" y="346"/>
                </a:lnTo>
                <a:lnTo>
                  <a:pt x="42" y="342"/>
                </a:lnTo>
                <a:lnTo>
                  <a:pt x="40" y="337"/>
                </a:lnTo>
                <a:lnTo>
                  <a:pt x="38" y="333"/>
                </a:lnTo>
                <a:lnTo>
                  <a:pt x="37" y="328"/>
                </a:lnTo>
                <a:lnTo>
                  <a:pt x="34" y="325"/>
                </a:lnTo>
                <a:lnTo>
                  <a:pt x="32" y="323"/>
                </a:lnTo>
                <a:lnTo>
                  <a:pt x="29" y="321"/>
                </a:lnTo>
                <a:lnTo>
                  <a:pt x="28" y="321"/>
                </a:lnTo>
                <a:lnTo>
                  <a:pt x="28" y="325"/>
                </a:lnTo>
                <a:lnTo>
                  <a:pt x="25" y="323"/>
                </a:lnTo>
                <a:lnTo>
                  <a:pt x="24" y="321"/>
                </a:lnTo>
                <a:lnTo>
                  <a:pt x="24" y="316"/>
                </a:lnTo>
                <a:lnTo>
                  <a:pt x="22" y="310"/>
                </a:lnTo>
                <a:lnTo>
                  <a:pt x="21" y="305"/>
                </a:lnTo>
                <a:lnTo>
                  <a:pt x="19" y="301"/>
                </a:lnTo>
                <a:lnTo>
                  <a:pt x="17" y="298"/>
                </a:lnTo>
                <a:lnTo>
                  <a:pt x="13" y="296"/>
                </a:lnTo>
                <a:lnTo>
                  <a:pt x="11" y="298"/>
                </a:lnTo>
                <a:lnTo>
                  <a:pt x="10" y="298"/>
                </a:lnTo>
                <a:lnTo>
                  <a:pt x="8" y="299"/>
                </a:lnTo>
                <a:lnTo>
                  <a:pt x="8" y="301"/>
                </a:lnTo>
                <a:lnTo>
                  <a:pt x="7" y="304"/>
                </a:lnTo>
                <a:lnTo>
                  <a:pt x="6" y="305"/>
                </a:lnTo>
                <a:lnTo>
                  <a:pt x="6" y="307"/>
                </a:lnTo>
                <a:lnTo>
                  <a:pt x="4" y="309"/>
                </a:lnTo>
                <a:lnTo>
                  <a:pt x="4" y="307"/>
                </a:lnTo>
                <a:lnTo>
                  <a:pt x="4" y="305"/>
                </a:lnTo>
                <a:lnTo>
                  <a:pt x="4" y="304"/>
                </a:lnTo>
                <a:lnTo>
                  <a:pt x="4" y="303"/>
                </a:lnTo>
                <a:lnTo>
                  <a:pt x="4" y="301"/>
                </a:lnTo>
                <a:lnTo>
                  <a:pt x="4" y="299"/>
                </a:lnTo>
                <a:lnTo>
                  <a:pt x="4" y="298"/>
                </a:lnTo>
                <a:lnTo>
                  <a:pt x="4" y="296"/>
                </a:lnTo>
                <a:lnTo>
                  <a:pt x="11" y="281"/>
                </a:lnTo>
                <a:lnTo>
                  <a:pt x="185" y="298"/>
                </a:lnTo>
                <a:lnTo>
                  <a:pt x="190" y="217"/>
                </a:lnTo>
                <a:lnTo>
                  <a:pt x="196" y="210"/>
                </a:lnTo>
                <a:lnTo>
                  <a:pt x="203" y="205"/>
                </a:lnTo>
                <a:lnTo>
                  <a:pt x="213" y="199"/>
                </a:lnTo>
                <a:lnTo>
                  <a:pt x="221" y="194"/>
                </a:lnTo>
                <a:lnTo>
                  <a:pt x="231" y="191"/>
                </a:lnTo>
                <a:lnTo>
                  <a:pt x="238" y="187"/>
                </a:lnTo>
                <a:lnTo>
                  <a:pt x="242" y="187"/>
                </a:lnTo>
                <a:lnTo>
                  <a:pt x="244" y="187"/>
                </a:lnTo>
                <a:lnTo>
                  <a:pt x="263" y="55"/>
                </a:lnTo>
                <a:lnTo>
                  <a:pt x="407" y="65"/>
                </a:lnTo>
                <a:lnTo>
                  <a:pt x="417" y="0"/>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3" name="Freeform 9"/>
          <p:cNvSpPr>
            <a:spLocks/>
          </p:cNvSpPr>
          <p:nvPr/>
        </p:nvSpPr>
        <p:spPr bwMode="auto">
          <a:xfrm>
            <a:off x="1954824" y="1819275"/>
            <a:ext cx="1513987" cy="917575"/>
          </a:xfrm>
          <a:custGeom>
            <a:avLst/>
            <a:gdLst>
              <a:gd name="T0" fmla="*/ 2147483647 w 770"/>
              <a:gd name="T1" fmla="*/ 2147483647 h 789"/>
              <a:gd name="T2" fmla="*/ 2147483647 w 770"/>
              <a:gd name="T3" fmla="*/ 2147483647 h 789"/>
              <a:gd name="T4" fmla="*/ 2147483647 w 770"/>
              <a:gd name="T5" fmla="*/ 2147483647 h 789"/>
              <a:gd name="T6" fmla="*/ 2147483647 w 770"/>
              <a:gd name="T7" fmla="*/ 2147483647 h 789"/>
              <a:gd name="T8" fmla="*/ 2147483647 w 770"/>
              <a:gd name="T9" fmla="*/ 2147483647 h 789"/>
              <a:gd name="T10" fmla="*/ 2147483647 w 770"/>
              <a:gd name="T11" fmla="*/ 2147483647 h 789"/>
              <a:gd name="T12" fmla="*/ 2147483647 w 770"/>
              <a:gd name="T13" fmla="*/ 2147483647 h 789"/>
              <a:gd name="T14" fmla="*/ 2147483647 w 770"/>
              <a:gd name="T15" fmla="*/ 2147483647 h 789"/>
              <a:gd name="T16" fmla="*/ 2147483647 w 770"/>
              <a:gd name="T17" fmla="*/ 2147483647 h 789"/>
              <a:gd name="T18" fmla="*/ 2147483647 w 770"/>
              <a:gd name="T19" fmla="*/ 2147483647 h 789"/>
              <a:gd name="T20" fmla="*/ 2147483647 w 770"/>
              <a:gd name="T21" fmla="*/ 2147483647 h 789"/>
              <a:gd name="T22" fmla="*/ 2147483647 w 770"/>
              <a:gd name="T23" fmla="*/ 2147483647 h 789"/>
              <a:gd name="T24" fmla="*/ 2147483647 w 770"/>
              <a:gd name="T25" fmla="*/ 2147483647 h 789"/>
              <a:gd name="T26" fmla="*/ 2147483647 w 770"/>
              <a:gd name="T27" fmla="*/ 2147483647 h 789"/>
              <a:gd name="T28" fmla="*/ 2147483647 w 770"/>
              <a:gd name="T29" fmla="*/ 2147483647 h 789"/>
              <a:gd name="T30" fmla="*/ 2147483647 w 770"/>
              <a:gd name="T31" fmla="*/ 2147483647 h 789"/>
              <a:gd name="T32" fmla="*/ 2147483647 w 770"/>
              <a:gd name="T33" fmla="*/ 2147483647 h 789"/>
              <a:gd name="T34" fmla="*/ 2147483647 w 770"/>
              <a:gd name="T35" fmla="*/ 2147483647 h 789"/>
              <a:gd name="T36" fmla="*/ 2147483647 w 770"/>
              <a:gd name="T37" fmla="*/ 2147483647 h 789"/>
              <a:gd name="T38" fmla="*/ 2147483647 w 770"/>
              <a:gd name="T39" fmla="*/ 2147483647 h 789"/>
              <a:gd name="T40" fmla="*/ 2147483647 w 770"/>
              <a:gd name="T41" fmla="*/ 2147483647 h 789"/>
              <a:gd name="T42" fmla="*/ 2147483647 w 770"/>
              <a:gd name="T43" fmla="*/ 2147483647 h 789"/>
              <a:gd name="T44" fmla="*/ 2147483647 w 770"/>
              <a:gd name="T45" fmla="*/ 2147483647 h 789"/>
              <a:gd name="T46" fmla="*/ 2147483647 w 770"/>
              <a:gd name="T47" fmla="*/ 2147483647 h 789"/>
              <a:gd name="T48" fmla="*/ 2147483647 w 770"/>
              <a:gd name="T49" fmla="*/ 2147483647 h 789"/>
              <a:gd name="T50" fmla="*/ 2147483647 w 770"/>
              <a:gd name="T51" fmla="*/ 2147483647 h 789"/>
              <a:gd name="T52" fmla="*/ 2147483647 w 770"/>
              <a:gd name="T53" fmla="*/ 2147483647 h 789"/>
              <a:gd name="T54" fmla="*/ 2147483647 w 770"/>
              <a:gd name="T55" fmla="*/ 2147483647 h 789"/>
              <a:gd name="T56" fmla="*/ 2147483647 w 770"/>
              <a:gd name="T57" fmla="*/ 2147483647 h 789"/>
              <a:gd name="T58" fmla="*/ 2147483647 w 770"/>
              <a:gd name="T59" fmla="*/ 2147483647 h 789"/>
              <a:gd name="T60" fmla="*/ 2147483647 w 770"/>
              <a:gd name="T61" fmla="*/ 2147483647 h 789"/>
              <a:gd name="T62" fmla="*/ 2147483647 w 770"/>
              <a:gd name="T63" fmla="*/ 2147483647 h 789"/>
              <a:gd name="T64" fmla="*/ 2147483647 w 770"/>
              <a:gd name="T65" fmla="*/ 2147483647 h 789"/>
              <a:gd name="T66" fmla="*/ 2147483647 w 770"/>
              <a:gd name="T67" fmla="*/ 2147483647 h 789"/>
              <a:gd name="T68" fmla="*/ 2147483647 w 770"/>
              <a:gd name="T69" fmla="*/ 2147483647 h 789"/>
              <a:gd name="T70" fmla="*/ 2147483647 w 770"/>
              <a:gd name="T71" fmla="*/ 2147483647 h 789"/>
              <a:gd name="T72" fmla="*/ 2147483647 w 770"/>
              <a:gd name="T73" fmla="*/ 2147483647 h 789"/>
              <a:gd name="T74" fmla="*/ 2147483647 w 770"/>
              <a:gd name="T75" fmla="*/ 2147483647 h 789"/>
              <a:gd name="T76" fmla="*/ 2147483647 w 770"/>
              <a:gd name="T77" fmla="*/ 2147483647 h 789"/>
              <a:gd name="T78" fmla="*/ 2147483647 w 770"/>
              <a:gd name="T79" fmla="*/ 2147483647 h 789"/>
              <a:gd name="T80" fmla="*/ 2147483647 w 770"/>
              <a:gd name="T81" fmla="*/ 2147483647 h 789"/>
              <a:gd name="T82" fmla="*/ 2147483647 w 770"/>
              <a:gd name="T83" fmla="*/ 2147483647 h 789"/>
              <a:gd name="T84" fmla="*/ 2147483647 w 770"/>
              <a:gd name="T85" fmla="*/ 2147483647 h 789"/>
              <a:gd name="T86" fmla="*/ 2147483647 w 770"/>
              <a:gd name="T87" fmla="*/ 2147483647 h 789"/>
              <a:gd name="T88" fmla="*/ 2147483647 w 770"/>
              <a:gd name="T89" fmla="*/ 2147483647 h 789"/>
              <a:gd name="T90" fmla="*/ 2147483647 w 770"/>
              <a:gd name="T91" fmla="*/ 2147483647 h 789"/>
              <a:gd name="T92" fmla="*/ 2147483647 w 770"/>
              <a:gd name="T93" fmla="*/ 2147483647 h 789"/>
              <a:gd name="T94" fmla="*/ 2147483647 w 770"/>
              <a:gd name="T95" fmla="*/ 2147483647 h 789"/>
              <a:gd name="T96" fmla="*/ 2147483647 w 770"/>
              <a:gd name="T97" fmla="*/ 2147483647 h 789"/>
              <a:gd name="T98" fmla="*/ 2147483647 w 770"/>
              <a:gd name="T99" fmla="*/ 2147483647 h 789"/>
              <a:gd name="T100" fmla="*/ 2147483647 w 770"/>
              <a:gd name="T101" fmla="*/ 2147483647 h 789"/>
              <a:gd name="T102" fmla="*/ 2147483647 w 770"/>
              <a:gd name="T103" fmla="*/ 2147483647 h 789"/>
              <a:gd name="T104" fmla="*/ 2147483647 w 770"/>
              <a:gd name="T105" fmla="*/ 2147483647 h 789"/>
              <a:gd name="T106" fmla="*/ 2147483647 w 770"/>
              <a:gd name="T107" fmla="*/ 2147483647 h 789"/>
              <a:gd name="T108" fmla="*/ 2147483647 w 770"/>
              <a:gd name="T109" fmla="*/ 2147483647 h 789"/>
              <a:gd name="T110" fmla="*/ 2147483647 w 770"/>
              <a:gd name="T111" fmla="*/ 2147483647 h 789"/>
              <a:gd name="T112" fmla="*/ 2147483647 w 770"/>
              <a:gd name="T113" fmla="*/ 2147483647 h 789"/>
              <a:gd name="T114" fmla="*/ 2147483647 w 770"/>
              <a:gd name="T115" fmla="*/ 2147483647 h 7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70" h="789">
                <a:moveTo>
                  <a:pt x="29" y="650"/>
                </a:moveTo>
                <a:lnTo>
                  <a:pt x="27" y="645"/>
                </a:lnTo>
                <a:lnTo>
                  <a:pt x="27" y="641"/>
                </a:lnTo>
                <a:lnTo>
                  <a:pt x="27" y="637"/>
                </a:lnTo>
                <a:lnTo>
                  <a:pt x="28" y="636"/>
                </a:lnTo>
                <a:lnTo>
                  <a:pt x="29" y="632"/>
                </a:lnTo>
                <a:lnTo>
                  <a:pt x="31" y="630"/>
                </a:lnTo>
                <a:lnTo>
                  <a:pt x="31" y="629"/>
                </a:lnTo>
                <a:lnTo>
                  <a:pt x="32" y="627"/>
                </a:lnTo>
                <a:lnTo>
                  <a:pt x="31" y="624"/>
                </a:lnTo>
                <a:lnTo>
                  <a:pt x="31" y="623"/>
                </a:lnTo>
                <a:lnTo>
                  <a:pt x="29" y="619"/>
                </a:lnTo>
                <a:lnTo>
                  <a:pt x="28" y="616"/>
                </a:lnTo>
                <a:lnTo>
                  <a:pt x="27" y="614"/>
                </a:lnTo>
                <a:lnTo>
                  <a:pt x="25" y="611"/>
                </a:lnTo>
                <a:lnTo>
                  <a:pt x="24" y="609"/>
                </a:lnTo>
                <a:lnTo>
                  <a:pt x="24" y="606"/>
                </a:lnTo>
                <a:lnTo>
                  <a:pt x="22" y="606"/>
                </a:lnTo>
                <a:lnTo>
                  <a:pt x="21" y="604"/>
                </a:lnTo>
                <a:lnTo>
                  <a:pt x="19" y="604"/>
                </a:lnTo>
                <a:lnTo>
                  <a:pt x="17" y="604"/>
                </a:lnTo>
                <a:lnTo>
                  <a:pt x="16" y="603"/>
                </a:lnTo>
                <a:lnTo>
                  <a:pt x="13" y="603"/>
                </a:lnTo>
                <a:lnTo>
                  <a:pt x="11" y="603"/>
                </a:lnTo>
                <a:lnTo>
                  <a:pt x="10" y="603"/>
                </a:lnTo>
                <a:lnTo>
                  <a:pt x="10" y="600"/>
                </a:lnTo>
                <a:lnTo>
                  <a:pt x="10" y="596"/>
                </a:lnTo>
                <a:lnTo>
                  <a:pt x="9" y="595"/>
                </a:lnTo>
                <a:lnTo>
                  <a:pt x="7" y="593"/>
                </a:lnTo>
                <a:lnTo>
                  <a:pt x="7" y="591"/>
                </a:lnTo>
                <a:lnTo>
                  <a:pt x="6" y="589"/>
                </a:lnTo>
                <a:lnTo>
                  <a:pt x="4" y="588"/>
                </a:lnTo>
                <a:lnTo>
                  <a:pt x="3" y="586"/>
                </a:lnTo>
                <a:lnTo>
                  <a:pt x="4" y="585"/>
                </a:lnTo>
                <a:lnTo>
                  <a:pt x="6" y="583"/>
                </a:lnTo>
                <a:lnTo>
                  <a:pt x="7" y="583"/>
                </a:lnTo>
                <a:lnTo>
                  <a:pt x="7" y="582"/>
                </a:lnTo>
                <a:lnTo>
                  <a:pt x="9" y="580"/>
                </a:lnTo>
                <a:lnTo>
                  <a:pt x="10" y="578"/>
                </a:lnTo>
                <a:lnTo>
                  <a:pt x="10" y="577"/>
                </a:lnTo>
                <a:lnTo>
                  <a:pt x="10" y="573"/>
                </a:lnTo>
                <a:lnTo>
                  <a:pt x="10" y="570"/>
                </a:lnTo>
                <a:lnTo>
                  <a:pt x="10" y="568"/>
                </a:lnTo>
                <a:lnTo>
                  <a:pt x="9" y="566"/>
                </a:lnTo>
                <a:lnTo>
                  <a:pt x="9" y="564"/>
                </a:lnTo>
                <a:lnTo>
                  <a:pt x="9" y="562"/>
                </a:lnTo>
                <a:lnTo>
                  <a:pt x="9" y="560"/>
                </a:lnTo>
                <a:lnTo>
                  <a:pt x="9" y="559"/>
                </a:lnTo>
                <a:lnTo>
                  <a:pt x="10" y="555"/>
                </a:lnTo>
                <a:lnTo>
                  <a:pt x="7" y="555"/>
                </a:lnTo>
                <a:lnTo>
                  <a:pt x="6" y="554"/>
                </a:lnTo>
                <a:lnTo>
                  <a:pt x="3" y="552"/>
                </a:lnTo>
                <a:lnTo>
                  <a:pt x="3" y="550"/>
                </a:lnTo>
                <a:lnTo>
                  <a:pt x="1" y="547"/>
                </a:lnTo>
                <a:lnTo>
                  <a:pt x="0" y="546"/>
                </a:lnTo>
                <a:lnTo>
                  <a:pt x="0" y="542"/>
                </a:lnTo>
                <a:lnTo>
                  <a:pt x="0" y="539"/>
                </a:lnTo>
                <a:lnTo>
                  <a:pt x="1" y="527"/>
                </a:lnTo>
                <a:lnTo>
                  <a:pt x="3" y="527"/>
                </a:lnTo>
                <a:lnTo>
                  <a:pt x="4" y="527"/>
                </a:lnTo>
                <a:lnTo>
                  <a:pt x="6" y="527"/>
                </a:lnTo>
                <a:lnTo>
                  <a:pt x="7" y="527"/>
                </a:lnTo>
                <a:lnTo>
                  <a:pt x="9" y="527"/>
                </a:lnTo>
                <a:lnTo>
                  <a:pt x="10" y="527"/>
                </a:lnTo>
                <a:lnTo>
                  <a:pt x="11" y="527"/>
                </a:lnTo>
                <a:lnTo>
                  <a:pt x="13" y="527"/>
                </a:lnTo>
                <a:lnTo>
                  <a:pt x="16" y="526"/>
                </a:lnTo>
                <a:lnTo>
                  <a:pt x="19" y="525"/>
                </a:lnTo>
                <a:lnTo>
                  <a:pt x="22" y="519"/>
                </a:lnTo>
                <a:lnTo>
                  <a:pt x="25" y="514"/>
                </a:lnTo>
                <a:lnTo>
                  <a:pt x="27" y="509"/>
                </a:lnTo>
                <a:lnTo>
                  <a:pt x="27" y="503"/>
                </a:lnTo>
                <a:lnTo>
                  <a:pt x="28" y="498"/>
                </a:lnTo>
                <a:lnTo>
                  <a:pt x="28" y="491"/>
                </a:lnTo>
                <a:lnTo>
                  <a:pt x="28" y="490"/>
                </a:lnTo>
                <a:lnTo>
                  <a:pt x="29" y="488"/>
                </a:lnTo>
                <a:lnTo>
                  <a:pt x="32" y="487"/>
                </a:lnTo>
                <a:lnTo>
                  <a:pt x="35" y="485"/>
                </a:lnTo>
                <a:lnTo>
                  <a:pt x="37" y="485"/>
                </a:lnTo>
                <a:lnTo>
                  <a:pt x="40" y="484"/>
                </a:lnTo>
                <a:lnTo>
                  <a:pt x="42" y="484"/>
                </a:lnTo>
                <a:lnTo>
                  <a:pt x="43" y="484"/>
                </a:lnTo>
                <a:lnTo>
                  <a:pt x="45" y="485"/>
                </a:lnTo>
                <a:lnTo>
                  <a:pt x="46" y="490"/>
                </a:lnTo>
                <a:lnTo>
                  <a:pt x="49" y="493"/>
                </a:lnTo>
                <a:lnTo>
                  <a:pt x="52" y="498"/>
                </a:lnTo>
                <a:lnTo>
                  <a:pt x="55" y="503"/>
                </a:lnTo>
                <a:lnTo>
                  <a:pt x="58" y="507"/>
                </a:lnTo>
                <a:lnTo>
                  <a:pt x="61" y="509"/>
                </a:lnTo>
                <a:lnTo>
                  <a:pt x="64" y="511"/>
                </a:lnTo>
                <a:lnTo>
                  <a:pt x="64" y="507"/>
                </a:lnTo>
                <a:lnTo>
                  <a:pt x="65" y="505"/>
                </a:lnTo>
                <a:lnTo>
                  <a:pt x="67" y="503"/>
                </a:lnTo>
                <a:lnTo>
                  <a:pt x="68" y="501"/>
                </a:lnTo>
                <a:lnTo>
                  <a:pt x="70" y="500"/>
                </a:lnTo>
                <a:lnTo>
                  <a:pt x="71" y="498"/>
                </a:lnTo>
                <a:lnTo>
                  <a:pt x="73" y="496"/>
                </a:lnTo>
                <a:lnTo>
                  <a:pt x="74" y="495"/>
                </a:lnTo>
                <a:lnTo>
                  <a:pt x="104" y="500"/>
                </a:lnTo>
                <a:lnTo>
                  <a:pt x="105" y="500"/>
                </a:lnTo>
                <a:lnTo>
                  <a:pt x="107" y="501"/>
                </a:lnTo>
                <a:lnTo>
                  <a:pt x="109" y="501"/>
                </a:lnTo>
                <a:lnTo>
                  <a:pt x="110" y="501"/>
                </a:lnTo>
                <a:lnTo>
                  <a:pt x="112" y="501"/>
                </a:lnTo>
                <a:lnTo>
                  <a:pt x="115" y="501"/>
                </a:lnTo>
                <a:lnTo>
                  <a:pt x="118" y="500"/>
                </a:lnTo>
                <a:lnTo>
                  <a:pt x="122" y="498"/>
                </a:lnTo>
                <a:lnTo>
                  <a:pt x="125" y="495"/>
                </a:lnTo>
                <a:lnTo>
                  <a:pt x="130" y="491"/>
                </a:lnTo>
                <a:lnTo>
                  <a:pt x="133" y="490"/>
                </a:lnTo>
                <a:lnTo>
                  <a:pt x="134" y="487"/>
                </a:lnTo>
                <a:lnTo>
                  <a:pt x="136" y="485"/>
                </a:lnTo>
                <a:lnTo>
                  <a:pt x="137" y="488"/>
                </a:lnTo>
                <a:lnTo>
                  <a:pt x="137" y="490"/>
                </a:lnTo>
                <a:lnTo>
                  <a:pt x="138" y="491"/>
                </a:lnTo>
                <a:lnTo>
                  <a:pt x="140" y="493"/>
                </a:lnTo>
                <a:lnTo>
                  <a:pt x="141" y="495"/>
                </a:lnTo>
                <a:lnTo>
                  <a:pt x="143" y="495"/>
                </a:lnTo>
                <a:lnTo>
                  <a:pt x="144" y="496"/>
                </a:lnTo>
                <a:lnTo>
                  <a:pt x="146" y="496"/>
                </a:lnTo>
                <a:lnTo>
                  <a:pt x="309" y="507"/>
                </a:lnTo>
                <a:lnTo>
                  <a:pt x="322" y="459"/>
                </a:lnTo>
                <a:lnTo>
                  <a:pt x="310" y="449"/>
                </a:lnTo>
                <a:lnTo>
                  <a:pt x="315" y="0"/>
                </a:lnTo>
                <a:lnTo>
                  <a:pt x="391" y="2"/>
                </a:lnTo>
                <a:lnTo>
                  <a:pt x="636" y="223"/>
                </a:lnTo>
                <a:lnTo>
                  <a:pt x="636" y="230"/>
                </a:lnTo>
                <a:lnTo>
                  <a:pt x="637" y="234"/>
                </a:lnTo>
                <a:lnTo>
                  <a:pt x="638" y="239"/>
                </a:lnTo>
                <a:lnTo>
                  <a:pt x="642" y="243"/>
                </a:lnTo>
                <a:lnTo>
                  <a:pt x="643" y="245"/>
                </a:lnTo>
                <a:lnTo>
                  <a:pt x="646" y="248"/>
                </a:lnTo>
                <a:lnTo>
                  <a:pt x="651" y="250"/>
                </a:lnTo>
                <a:lnTo>
                  <a:pt x="654" y="251"/>
                </a:lnTo>
                <a:lnTo>
                  <a:pt x="655" y="251"/>
                </a:lnTo>
                <a:lnTo>
                  <a:pt x="655" y="253"/>
                </a:lnTo>
                <a:lnTo>
                  <a:pt x="656" y="254"/>
                </a:lnTo>
                <a:lnTo>
                  <a:pt x="656" y="256"/>
                </a:lnTo>
                <a:lnTo>
                  <a:pt x="656" y="257"/>
                </a:lnTo>
                <a:lnTo>
                  <a:pt x="656" y="259"/>
                </a:lnTo>
                <a:lnTo>
                  <a:pt x="658" y="261"/>
                </a:lnTo>
                <a:lnTo>
                  <a:pt x="659" y="262"/>
                </a:lnTo>
                <a:lnTo>
                  <a:pt x="661" y="266"/>
                </a:lnTo>
                <a:lnTo>
                  <a:pt x="664" y="268"/>
                </a:lnTo>
                <a:lnTo>
                  <a:pt x="669" y="269"/>
                </a:lnTo>
                <a:lnTo>
                  <a:pt x="671" y="269"/>
                </a:lnTo>
                <a:lnTo>
                  <a:pt x="676" y="271"/>
                </a:lnTo>
                <a:lnTo>
                  <a:pt x="679" y="271"/>
                </a:lnTo>
                <a:lnTo>
                  <a:pt x="682" y="273"/>
                </a:lnTo>
                <a:lnTo>
                  <a:pt x="685" y="277"/>
                </a:lnTo>
                <a:lnTo>
                  <a:pt x="689" y="280"/>
                </a:lnTo>
                <a:lnTo>
                  <a:pt x="694" y="284"/>
                </a:lnTo>
                <a:lnTo>
                  <a:pt x="700" y="286"/>
                </a:lnTo>
                <a:lnTo>
                  <a:pt x="705" y="287"/>
                </a:lnTo>
                <a:lnTo>
                  <a:pt x="707" y="287"/>
                </a:lnTo>
                <a:lnTo>
                  <a:pt x="710" y="287"/>
                </a:lnTo>
                <a:lnTo>
                  <a:pt x="710" y="289"/>
                </a:lnTo>
                <a:lnTo>
                  <a:pt x="713" y="289"/>
                </a:lnTo>
                <a:lnTo>
                  <a:pt x="716" y="289"/>
                </a:lnTo>
                <a:lnTo>
                  <a:pt x="718" y="289"/>
                </a:lnTo>
                <a:lnTo>
                  <a:pt x="719" y="291"/>
                </a:lnTo>
                <a:lnTo>
                  <a:pt x="721" y="291"/>
                </a:lnTo>
                <a:lnTo>
                  <a:pt x="723" y="292"/>
                </a:lnTo>
                <a:lnTo>
                  <a:pt x="724" y="292"/>
                </a:lnTo>
                <a:lnTo>
                  <a:pt x="726" y="292"/>
                </a:lnTo>
                <a:lnTo>
                  <a:pt x="725" y="297"/>
                </a:lnTo>
                <a:lnTo>
                  <a:pt x="725" y="300"/>
                </a:lnTo>
                <a:lnTo>
                  <a:pt x="724" y="303"/>
                </a:lnTo>
                <a:lnTo>
                  <a:pt x="724" y="305"/>
                </a:lnTo>
                <a:lnTo>
                  <a:pt x="724" y="307"/>
                </a:lnTo>
                <a:lnTo>
                  <a:pt x="724" y="310"/>
                </a:lnTo>
                <a:lnTo>
                  <a:pt x="724" y="312"/>
                </a:lnTo>
                <a:lnTo>
                  <a:pt x="726" y="313"/>
                </a:lnTo>
                <a:lnTo>
                  <a:pt x="725" y="316"/>
                </a:lnTo>
                <a:lnTo>
                  <a:pt x="725" y="318"/>
                </a:lnTo>
                <a:lnTo>
                  <a:pt x="723" y="320"/>
                </a:lnTo>
                <a:lnTo>
                  <a:pt x="721" y="321"/>
                </a:lnTo>
                <a:lnTo>
                  <a:pt x="719" y="323"/>
                </a:lnTo>
                <a:lnTo>
                  <a:pt x="718" y="325"/>
                </a:lnTo>
                <a:lnTo>
                  <a:pt x="716" y="328"/>
                </a:lnTo>
                <a:lnTo>
                  <a:pt x="716" y="330"/>
                </a:lnTo>
                <a:lnTo>
                  <a:pt x="728" y="341"/>
                </a:lnTo>
                <a:lnTo>
                  <a:pt x="733" y="339"/>
                </a:lnTo>
                <a:lnTo>
                  <a:pt x="737" y="339"/>
                </a:lnTo>
                <a:lnTo>
                  <a:pt x="743" y="339"/>
                </a:lnTo>
                <a:lnTo>
                  <a:pt x="747" y="338"/>
                </a:lnTo>
                <a:lnTo>
                  <a:pt x="754" y="338"/>
                </a:lnTo>
                <a:lnTo>
                  <a:pt x="760" y="336"/>
                </a:lnTo>
                <a:lnTo>
                  <a:pt x="764" y="334"/>
                </a:lnTo>
                <a:lnTo>
                  <a:pt x="769" y="334"/>
                </a:lnTo>
                <a:lnTo>
                  <a:pt x="769" y="338"/>
                </a:lnTo>
                <a:lnTo>
                  <a:pt x="769" y="344"/>
                </a:lnTo>
                <a:lnTo>
                  <a:pt x="769" y="354"/>
                </a:lnTo>
                <a:lnTo>
                  <a:pt x="769" y="366"/>
                </a:lnTo>
                <a:lnTo>
                  <a:pt x="769" y="375"/>
                </a:lnTo>
                <a:lnTo>
                  <a:pt x="769" y="385"/>
                </a:lnTo>
                <a:lnTo>
                  <a:pt x="769" y="393"/>
                </a:lnTo>
                <a:lnTo>
                  <a:pt x="769" y="396"/>
                </a:lnTo>
                <a:lnTo>
                  <a:pt x="767" y="402"/>
                </a:lnTo>
                <a:lnTo>
                  <a:pt x="767" y="411"/>
                </a:lnTo>
                <a:lnTo>
                  <a:pt x="765" y="423"/>
                </a:lnTo>
                <a:lnTo>
                  <a:pt x="765" y="437"/>
                </a:lnTo>
                <a:lnTo>
                  <a:pt x="764" y="450"/>
                </a:lnTo>
                <a:lnTo>
                  <a:pt x="764" y="464"/>
                </a:lnTo>
                <a:lnTo>
                  <a:pt x="762" y="472"/>
                </a:lnTo>
                <a:lnTo>
                  <a:pt x="762" y="475"/>
                </a:lnTo>
                <a:lnTo>
                  <a:pt x="760" y="477"/>
                </a:lnTo>
                <a:lnTo>
                  <a:pt x="758" y="480"/>
                </a:lnTo>
                <a:lnTo>
                  <a:pt x="754" y="485"/>
                </a:lnTo>
                <a:lnTo>
                  <a:pt x="751" y="490"/>
                </a:lnTo>
                <a:lnTo>
                  <a:pt x="749" y="496"/>
                </a:lnTo>
                <a:lnTo>
                  <a:pt x="746" y="505"/>
                </a:lnTo>
                <a:lnTo>
                  <a:pt x="746" y="513"/>
                </a:lnTo>
                <a:lnTo>
                  <a:pt x="743" y="511"/>
                </a:lnTo>
                <a:lnTo>
                  <a:pt x="740" y="513"/>
                </a:lnTo>
                <a:lnTo>
                  <a:pt x="737" y="514"/>
                </a:lnTo>
                <a:lnTo>
                  <a:pt x="734" y="518"/>
                </a:lnTo>
                <a:lnTo>
                  <a:pt x="733" y="521"/>
                </a:lnTo>
                <a:lnTo>
                  <a:pt x="730" y="525"/>
                </a:lnTo>
                <a:lnTo>
                  <a:pt x="728" y="529"/>
                </a:lnTo>
                <a:lnTo>
                  <a:pt x="726" y="532"/>
                </a:lnTo>
                <a:lnTo>
                  <a:pt x="725" y="532"/>
                </a:lnTo>
                <a:lnTo>
                  <a:pt x="723" y="531"/>
                </a:lnTo>
                <a:lnTo>
                  <a:pt x="719" y="529"/>
                </a:lnTo>
                <a:lnTo>
                  <a:pt x="716" y="527"/>
                </a:lnTo>
                <a:lnTo>
                  <a:pt x="713" y="526"/>
                </a:lnTo>
                <a:lnTo>
                  <a:pt x="712" y="525"/>
                </a:lnTo>
                <a:lnTo>
                  <a:pt x="710" y="523"/>
                </a:lnTo>
                <a:lnTo>
                  <a:pt x="707" y="523"/>
                </a:lnTo>
                <a:lnTo>
                  <a:pt x="706" y="525"/>
                </a:lnTo>
                <a:lnTo>
                  <a:pt x="705" y="526"/>
                </a:lnTo>
                <a:lnTo>
                  <a:pt x="705" y="527"/>
                </a:lnTo>
                <a:lnTo>
                  <a:pt x="703" y="527"/>
                </a:lnTo>
                <a:lnTo>
                  <a:pt x="703" y="529"/>
                </a:lnTo>
                <a:lnTo>
                  <a:pt x="700" y="531"/>
                </a:lnTo>
                <a:lnTo>
                  <a:pt x="697" y="531"/>
                </a:lnTo>
                <a:lnTo>
                  <a:pt x="692" y="531"/>
                </a:lnTo>
                <a:lnTo>
                  <a:pt x="688" y="531"/>
                </a:lnTo>
                <a:lnTo>
                  <a:pt x="682" y="531"/>
                </a:lnTo>
                <a:lnTo>
                  <a:pt x="677" y="531"/>
                </a:lnTo>
                <a:lnTo>
                  <a:pt x="671" y="531"/>
                </a:lnTo>
                <a:lnTo>
                  <a:pt x="666" y="529"/>
                </a:lnTo>
                <a:lnTo>
                  <a:pt x="661" y="529"/>
                </a:lnTo>
                <a:lnTo>
                  <a:pt x="656" y="529"/>
                </a:lnTo>
                <a:lnTo>
                  <a:pt x="640" y="529"/>
                </a:lnTo>
                <a:lnTo>
                  <a:pt x="630" y="531"/>
                </a:lnTo>
                <a:lnTo>
                  <a:pt x="622" y="534"/>
                </a:lnTo>
                <a:lnTo>
                  <a:pt x="618" y="539"/>
                </a:lnTo>
                <a:lnTo>
                  <a:pt x="612" y="542"/>
                </a:lnTo>
                <a:lnTo>
                  <a:pt x="604" y="546"/>
                </a:lnTo>
                <a:lnTo>
                  <a:pt x="594" y="547"/>
                </a:lnTo>
                <a:lnTo>
                  <a:pt x="576" y="547"/>
                </a:lnTo>
                <a:lnTo>
                  <a:pt x="571" y="547"/>
                </a:lnTo>
                <a:lnTo>
                  <a:pt x="567" y="546"/>
                </a:lnTo>
                <a:lnTo>
                  <a:pt x="561" y="544"/>
                </a:lnTo>
                <a:lnTo>
                  <a:pt x="555" y="541"/>
                </a:lnTo>
                <a:lnTo>
                  <a:pt x="550" y="539"/>
                </a:lnTo>
                <a:lnTo>
                  <a:pt x="545" y="537"/>
                </a:lnTo>
                <a:lnTo>
                  <a:pt x="540" y="536"/>
                </a:lnTo>
                <a:lnTo>
                  <a:pt x="536" y="536"/>
                </a:lnTo>
                <a:lnTo>
                  <a:pt x="531" y="536"/>
                </a:lnTo>
                <a:lnTo>
                  <a:pt x="527" y="539"/>
                </a:lnTo>
                <a:lnTo>
                  <a:pt x="522" y="542"/>
                </a:lnTo>
                <a:lnTo>
                  <a:pt x="519" y="546"/>
                </a:lnTo>
                <a:lnTo>
                  <a:pt x="515" y="548"/>
                </a:lnTo>
                <a:lnTo>
                  <a:pt x="511" y="552"/>
                </a:lnTo>
                <a:lnTo>
                  <a:pt x="506" y="555"/>
                </a:lnTo>
                <a:lnTo>
                  <a:pt x="500" y="555"/>
                </a:lnTo>
                <a:lnTo>
                  <a:pt x="495" y="557"/>
                </a:lnTo>
                <a:lnTo>
                  <a:pt x="493" y="557"/>
                </a:lnTo>
                <a:lnTo>
                  <a:pt x="488" y="559"/>
                </a:lnTo>
                <a:lnTo>
                  <a:pt x="485" y="559"/>
                </a:lnTo>
                <a:lnTo>
                  <a:pt x="480" y="560"/>
                </a:lnTo>
                <a:lnTo>
                  <a:pt x="477" y="564"/>
                </a:lnTo>
                <a:lnTo>
                  <a:pt x="475" y="566"/>
                </a:lnTo>
                <a:lnTo>
                  <a:pt x="473" y="568"/>
                </a:lnTo>
                <a:lnTo>
                  <a:pt x="473" y="570"/>
                </a:lnTo>
                <a:lnTo>
                  <a:pt x="472" y="573"/>
                </a:lnTo>
                <a:lnTo>
                  <a:pt x="472" y="575"/>
                </a:lnTo>
                <a:lnTo>
                  <a:pt x="472" y="578"/>
                </a:lnTo>
                <a:lnTo>
                  <a:pt x="470" y="580"/>
                </a:lnTo>
                <a:lnTo>
                  <a:pt x="470" y="582"/>
                </a:lnTo>
                <a:lnTo>
                  <a:pt x="467" y="583"/>
                </a:lnTo>
                <a:lnTo>
                  <a:pt x="465" y="583"/>
                </a:lnTo>
                <a:lnTo>
                  <a:pt x="464" y="583"/>
                </a:lnTo>
                <a:lnTo>
                  <a:pt x="462" y="582"/>
                </a:lnTo>
                <a:lnTo>
                  <a:pt x="461" y="582"/>
                </a:lnTo>
                <a:lnTo>
                  <a:pt x="459" y="580"/>
                </a:lnTo>
                <a:lnTo>
                  <a:pt x="458" y="580"/>
                </a:lnTo>
                <a:lnTo>
                  <a:pt x="457" y="578"/>
                </a:lnTo>
                <a:lnTo>
                  <a:pt x="455" y="577"/>
                </a:lnTo>
                <a:lnTo>
                  <a:pt x="454" y="575"/>
                </a:lnTo>
                <a:lnTo>
                  <a:pt x="451" y="577"/>
                </a:lnTo>
                <a:lnTo>
                  <a:pt x="447" y="578"/>
                </a:lnTo>
                <a:lnTo>
                  <a:pt x="444" y="580"/>
                </a:lnTo>
                <a:lnTo>
                  <a:pt x="441" y="580"/>
                </a:lnTo>
                <a:lnTo>
                  <a:pt x="439" y="580"/>
                </a:lnTo>
                <a:lnTo>
                  <a:pt x="436" y="582"/>
                </a:lnTo>
                <a:lnTo>
                  <a:pt x="434" y="585"/>
                </a:lnTo>
                <a:lnTo>
                  <a:pt x="431" y="588"/>
                </a:lnTo>
                <a:lnTo>
                  <a:pt x="430" y="589"/>
                </a:lnTo>
                <a:lnTo>
                  <a:pt x="428" y="593"/>
                </a:lnTo>
                <a:lnTo>
                  <a:pt x="425" y="596"/>
                </a:lnTo>
                <a:lnTo>
                  <a:pt x="423" y="600"/>
                </a:lnTo>
                <a:lnTo>
                  <a:pt x="422" y="601"/>
                </a:lnTo>
                <a:lnTo>
                  <a:pt x="419" y="604"/>
                </a:lnTo>
                <a:lnTo>
                  <a:pt x="418" y="606"/>
                </a:lnTo>
                <a:lnTo>
                  <a:pt x="418" y="607"/>
                </a:lnTo>
                <a:lnTo>
                  <a:pt x="416" y="607"/>
                </a:lnTo>
                <a:lnTo>
                  <a:pt x="415" y="607"/>
                </a:lnTo>
                <a:lnTo>
                  <a:pt x="413" y="607"/>
                </a:lnTo>
                <a:lnTo>
                  <a:pt x="412" y="607"/>
                </a:lnTo>
                <a:lnTo>
                  <a:pt x="410" y="607"/>
                </a:lnTo>
                <a:lnTo>
                  <a:pt x="409" y="607"/>
                </a:lnTo>
                <a:lnTo>
                  <a:pt x="405" y="607"/>
                </a:lnTo>
                <a:lnTo>
                  <a:pt x="405" y="609"/>
                </a:lnTo>
                <a:lnTo>
                  <a:pt x="405" y="612"/>
                </a:lnTo>
                <a:lnTo>
                  <a:pt x="405" y="614"/>
                </a:lnTo>
                <a:lnTo>
                  <a:pt x="405" y="616"/>
                </a:lnTo>
                <a:lnTo>
                  <a:pt x="405" y="619"/>
                </a:lnTo>
                <a:lnTo>
                  <a:pt x="405" y="621"/>
                </a:lnTo>
                <a:lnTo>
                  <a:pt x="404" y="624"/>
                </a:lnTo>
                <a:lnTo>
                  <a:pt x="404" y="625"/>
                </a:lnTo>
                <a:lnTo>
                  <a:pt x="403" y="627"/>
                </a:lnTo>
                <a:lnTo>
                  <a:pt x="402" y="629"/>
                </a:lnTo>
                <a:lnTo>
                  <a:pt x="400" y="629"/>
                </a:lnTo>
                <a:lnTo>
                  <a:pt x="398" y="630"/>
                </a:lnTo>
                <a:lnTo>
                  <a:pt x="397" y="632"/>
                </a:lnTo>
                <a:lnTo>
                  <a:pt x="397" y="634"/>
                </a:lnTo>
                <a:lnTo>
                  <a:pt x="392" y="632"/>
                </a:lnTo>
                <a:lnTo>
                  <a:pt x="389" y="630"/>
                </a:lnTo>
                <a:lnTo>
                  <a:pt x="386" y="629"/>
                </a:lnTo>
                <a:lnTo>
                  <a:pt x="382" y="627"/>
                </a:lnTo>
                <a:lnTo>
                  <a:pt x="379" y="625"/>
                </a:lnTo>
                <a:lnTo>
                  <a:pt x="376" y="624"/>
                </a:lnTo>
                <a:lnTo>
                  <a:pt x="373" y="621"/>
                </a:lnTo>
                <a:lnTo>
                  <a:pt x="370" y="619"/>
                </a:lnTo>
                <a:lnTo>
                  <a:pt x="368" y="621"/>
                </a:lnTo>
                <a:lnTo>
                  <a:pt x="366" y="621"/>
                </a:lnTo>
                <a:lnTo>
                  <a:pt x="364" y="623"/>
                </a:lnTo>
                <a:lnTo>
                  <a:pt x="361" y="624"/>
                </a:lnTo>
                <a:lnTo>
                  <a:pt x="359" y="627"/>
                </a:lnTo>
                <a:lnTo>
                  <a:pt x="358" y="627"/>
                </a:lnTo>
                <a:lnTo>
                  <a:pt x="356" y="629"/>
                </a:lnTo>
                <a:lnTo>
                  <a:pt x="356" y="630"/>
                </a:lnTo>
                <a:lnTo>
                  <a:pt x="356" y="632"/>
                </a:lnTo>
                <a:lnTo>
                  <a:pt x="356" y="634"/>
                </a:lnTo>
                <a:lnTo>
                  <a:pt x="356" y="636"/>
                </a:lnTo>
                <a:lnTo>
                  <a:pt x="358" y="637"/>
                </a:lnTo>
                <a:lnTo>
                  <a:pt x="359" y="639"/>
                </a:lnTo>
                <a:lnTo>
                  <a:pt x="361" y="639"/>
                </a:lnTo>
                <a:lnTo>
                  <a:pt x="361" y="641"/>
                </a:lnTo>
                <a:lnTo>
                  <a:pt x="361" y="642"/>
                </a:lnTo>
                <a:lnTo>
                  <a:pt x="361" y="643"/>
                </a:lnTo>
                <a:lnTo>
                  <a:pt x="361" y="645"/>
                </a:lnTo>
                <a:lnTo>
                  <a:pt x="361" y="647"/>
                </a:lnTo>
                <a:lnTo>
                  <a:pt x="361" y="648"/>
                </a:lnTo>
                <a:lnTo>
                  <a:pt x="361" y="652"/>
                </a:lnTo>
                <a:lnTo>
                  <a:pt x="358" y="652"/>
                </a:lnTo>
                <a:lnTo>
                  <a:pt x="355" y="653"/>
                </a:lnTo>
                <a:lnTo>
                  <a:pt x="353" y="655"/>
                </a:lnTo>
                <a:lnTo>
                  <a:pt x="350" y="657"/>
                </a:lnTo>
                <a:lnTo>
                  <a:pt x="349" y="660"/>
                </a:lnTo>
                <a:lnTo>
                  <a:pt x="348" y="663"/>
                </a:lnTo>
                <a:lnTo>
                  <a:pt x="346" y="666"/>
                </a:lnTo>
                <a:lnTo>
                  <a:pt x="346" y="670"/>
                </a:lnTo>
                <a:lnTo>
                  <a:pt x="345" y="678"/>
                </a:lnTo>
                <a:lnTo>
                  <a:pt x="342" y="684"/>
                </a:lnTo>
                <a:lnTo>
                  <a:pt x="335" y="688"/>
                </a:lnTo>
                <a:lnTo>
                  <a:pt x="330" y="691"/>
                </a:lnTo>
                <a:lnTo>
                  <a:pt x="324" y="694"/>
                </a:lnTo>
                <a:lnTo>
                  <a:pt x="316" y="696"/>
                </a:lnTo>
                <a:lnTo>
                  <a:pt x="309" y="700"/>
                </a:lnTo>
                <a:lnTo>
                  <a:pt x="303" y="702"/>
                </a:lnTo>
                <a:lnTo>
                  <a:pt x="303" y="704"/>
                </a:lnTo>
                <a:lnTo>
                  <a:pt x="304" y="706"/>
                </a:lnTo>
                <a:lnTo>
                  <a:pt x="306" y="706"/>
                </a:lnTo>
                <a:lnTo>
                  <a:pt x="307" y="721"/>
                </a:lnTo>
                <a:lnTo>
                  <a:pt x="306" y="739"/>
                </a:lnTo>
                <a:lnTo>
                  <a:pt x="304" y="739"/>
                </a:lnTo>
                <a:lnTo>
                  <a:pt x="303" y="739"/>
                </a:lnTo>
                <a:lnTo>
                  <a:pt x="301" y="739"/>
                </a:lnTo>
                <a:lnTo>
                  <a:pt x="299" y="739"/>
                </a:lnTo>
                <a:lnTo>
                  <a:pt x="298" y="739"/>
                </a:lnTo>
                <a:lnTo>
                  <a:pt x="297" y="743"/>
                </a:lnTo>
                <a:lnTo>
                  <a:pt x="297" y="748"/>
                </a:lnTo>
                <a:lnTo>
                  <a:pt x="297" y="753"/>
                </a:lnTo>
                <a:lnTo>
                  <a:pt x="296" y="760"/>
                </a:lnTo>
                <a:lnTo>
                  <a:pt x="296" y="764"/>
                </a:lnTo>
                <a:lnTo>
                  <a:pt x="296" y="770"/>
                </a:lnTo>
                <a:lnTo>
                  <a:pt x="294" y="775"/>
                </a:lnTo>
                <a:lnTo>
                  <a:pt x="292" y="778"/>
                </a:lnTo>
                <a:lnTo>
                  <a:pt x="291" y="778"/>
                </a:lnTo>
                <a:lnTo>
                  <a:pt x="288" y="778"/>
                </a:lnTo>
                <a:lnTo>
                  <a:pt x="283" y="778"/>
                </a:lnTo>
                <a:lnTo>
                  <a:pt x="280" y="778"/>
                </a:lnTo>
                <a:lnTo>
                  <a:pt x="278" y="778"/>
                </a:lnTo>
                <a:lnTo>
                  <a:pt x="275" y="780"/>
                </a:lnTo>
                <a:lnTo>
                  <a:pt x="275" y="781"/>
                </a:lnTo>
                <a:lnTo>
                  <a:pt x="273" y="781"/>
                </a:lnTo>
                <a:lnTo>
                  <a:pt x="273" y="782"/>
                </a:lnTo>
                <a:lnTo>
                  <a:pt x="271" y="784"/>
                </a:lnTo>
                <a:lnTo>
                  <a:pt x="270" y="786"/>
                </a:lnTo>
                <a:lnTo>
                  <a:pt x="268" y="788"/>
                </a:lnTo>
                <a:lnTo>
                  <a:pt x="267" y="788"/>
                </a:lnTo>
                <a:lnTo>
                  <a:pt x="264" y="788"/>
                </a:lnTo>
                <a:lnTo>
                  <a:pt x="262" y="784"/>
                </a:lnTo>
                <a:lnTo>
                  <a:pt x="261" y="780"/>
                </a:lnTo>
                <a:lnTo>
                  <a:pt x="261" y="775"/>
                </a:lnTo>
                <a:lnTo>
                  <a:pt x="260" y="770"/>
                </a:lnTo>
                <a:lnTo>
                  <a:pt x="260" y="764"/>
                </a:lnTo>
                <a:lnTo>
                  <a:pt x="260" y="761"/>
                </a:lnTo>
                <a:lnTo>
                  <a:pt x="260" y="758"/>
                </a:lnTo>
                <a:lnTo>
                  <a:pt x="258" y="758"/>
                </a:lnTo>
                <a:lnTo>
                  <a:pt x="257" y="760"/>
                </a:lnTo>
                <a:lnTo>
                  <a:pt x="255" y="760"/>
                </a:lnTo>
                <a:lnTo>
                  <a:pt x="253" y="760"/>
                </a:lnTo>
                <a:lnTo>
                  <a:pt x="252" y="760"/>
                </a:lnTo>
                <a:lnTo>
                  <a:pt x="250" y="761"/>
                </a:lnTo>
                <a:lnTo>
                  <a:pt x="249" y="761"/>
                </a:lnTo>
                <a:lnTo>
                  <a:pt x="247" y="761"/>
                </a:lnTo>
                <a:lnTo>
                  <a:pt x="246" y="761"/>
                </a:lnTo>
                <a:lnTo>
                  <a:pt x="244" y="761"/>
                </a:lnTo>
                <a:lnTo>
                  <a:pt x="243" y="761"/>
                </a:lnTo>
                <a:lnTo>
                  <a:pt x="243" y="763"/>
                </a:lnTo>
                <a:lnTo>
                  <a:pt x="242" y="763"/>
                </a:lnTo>
                <a:lnTo>
                  <a:pt x="242" y="770"/>
                </a:lnTo>
                <a:lnTo>
                  <a:pt x="240" y="773"/>
                </a:lnTo>
                <a:lnTo>
                  <a:pt x="239" y="775"/>
                </a:lnTo>
                <a:lnTo>
                  <a:pt x="236" y="776"/>
                </a:lnTo>
                <a:lnTo>
                  <a:pt x="231" y="776"/>
                </a:lnTo>
                <a:lnTo>
                  <a:pt x="226" y="778"/>
                </a:lnTo>
                <a:lnTo>
                  <a:pt x="222" y="781"/>
                </a:lnTo>
                <a:lnTo>
                  <a:pt x="216" y="786"/>
                </a:lnTo>
                <a:lnTo>
                  <a:pt x="215" y="786"/>
                </a:lnTo>
                <a:lnTo>
                  <a:pt x="213" y="784"/>
                </a:lnTo>
                <a:lnTo>
                  <a:pt x="210" y="782"/>
                </a:lnTo>
                <a:lnTo>
                  <a:pt x="208" y="781"/>
                </a:lnTo>
                <a:lnTo>
                  <a:pt x="206" y="780"/>
                </a:lnTo>
                <a:lnTo>
                  <a:pt x="204" y="778"/>
                </a:lnTo>
                <a:lnTo>
                  <a:pt x="204" y="776"/>
                </a:lnTo>
                <a:lnTo>
                  <a:pt x="204" y="775"/>
                </a:lnTo>
                <a:lnTo>
                  <a:pt x="203" y="775"/>
                </a:lnTo>
                <a:lnTo>
                  <a:pt x="203" y="773"/>
                </a:lnTo>
                <a:lnTo>
                  <a:pt x="201" y="773"/>
                </a:lnTo>
                <a:lnTo>
                  <a:pt x="200" y="771"/>
                </a:lnTo>
                <a:lnTo>
                  <a:pt x="198" y="771"/>
                </a:lnTo>
                <a:lnTo>
                  <a:pt x="195" y="771"/>
                </a:lnTo>
                <a:lnTo>
                  <a:pt x="194" y="771"/>
                </a:lnTo>
                <a:lnTo>
                  <a:pt x="192" y="773"/>
                </a:lnTo>
                <a:lnTo>
                  <a:pt x="190" y="775"/>
                </a:lnTo>
                <a:lnTo>
                  <a:pt x="190" y="776"/>
                </a:lnTo>
                <a:lnTo>
                  <a:pt x="186" y="778"/>
                </a:lnTo>
                <a:lnTo>
                  <a:pt x="185" y="781"/>
                </a:lnTo>
                <a:lnTo>
                  <a:pt x="183" y="782"/>
                </a:lnTo>
                <a:lnTo>
                  <a:pt x="182" y="784"/>
                </a:lnTo>
                <a:lnTo>
                  <a:pt x="179" y="781"/>
                </a:lnTo>
                <a:lnTo>
                  <a:pt x="176" y="778"/>
                </a:lnTo>
                <a:lnTo>
                  <a:pt x="172" y="776"/>
                </a:lnTo>
                <a:lnTo>
                  <a:pt x="172" y="773"/>
                </a:lnTo>
                <a:lnTo>
                  <a:pt x="169" y="770"/>
                </a:lnTo>
                <a:lnTo>
                  <a:pt x="165" y="766"/>
                </a:lnTo>
                <a:lnTo>
                  <a:pt x="164" y="763"/>
                </a:lnTo>
                <a:lnTo>
                  <a:pt x="162" y="761"/>
                </a:lnTo>
                <a:lnTo>
                  <a:pt x="162" y="741"/>
                </a:lnTo>
                <a:lnTo>
                  <a:pt x="162" y="739"/>
                </a:lnTo>
                <a:lnTo>
                  <a:pt x="161" y="739"/>
                </a:lnTo>
                <a:lnTo>
                  <a:pt x="159" y="737"/>
                </a:lnTo>
                <a:lnTo>
                  <a:pt x="156" y="739"/>
                </a:lnTo>
                <a:lnTo>
                  <a:pt x="155" y="739"/>
                </a:lnTo>
                <a:lnTo>
                  <a:pt x="154" y="741"/>
                </a:lnTo>
                <a:lnTo>
                  <a:pt x="152" y="741"/>
                </a:lnTo>
                <a:lnTo>
                  <a:pt x="152" y="730"/>
                </a:lnTo>
                <a:lnTo>
                  <a:pt x="154" y="729"/>
                </a:lnTo>
                <a:lnTo>
                  <a:pt x="155" y="727"/>
                </a:lnTo>
                <a:lnTo>
                  <a:pt x="156" y="725"/>
                </a:lnTo>
                <a:lnTo>
                  <a:pt x="158" y="723"/>
                </a:lnTo>
                <a:lnTo>
                  <a:pt x="161" y="723"/>
                </a:lnTo>
                <a:lnTo>
                  <a:pt x="162" y="722"/>
                </a:lnTo>
                <a:lnTo>
                  <a:pt x="162" y="721"/>
                </a:lnTo>
                <a:lnTo>
                  <a:pt x="161" y="721"/>
                </a:lnTo>
                <a:lnTo>
                  <a:pt x="158" y="719"/>
                </a:lnTo>
                <a:lnTo>
                  <a:pt x="156" y="717"/>
                </a:lnTo>
                <a:lnTo>
                  <a:pt x="155" y="716"/>
                </a:lnTo>
                <a:lnTo>
                  <a:pt x="154" y="714"/>
                </a:lnTo>
                <a:lnTo>
                  <a:pt x="152" y="712"/>
                </a:lnTo>
                <a:lnTo>
                  <a:pt x="151" y="709"/>
                </a:lnTo>
                <a:lnTo>
                  <a:pt x="151" y="707"/>
                </a:lnTo>
                <a:lnTo>
                  <a:pt x="149" y="707"/>
                </a:lnTo>
                <a:lnTo>
                  <a:pt x="149" y="706"/>
                </a:lnTo>
                <a:lnTo>
                  <a:pt x="148" y="706"/>
                </a:lnTo>
                <a:lnTo>
                  <a:pt x="146" y="706"/>
                </a:lnTo>
                <a:lnTo>
                  <a:pt x="146" y="704"/>
                </a:lnTo>
                <a:lnTo>
                  <a:pt x="144" y="701"/>
                </a:lnTo>
                <a:lnTo>
                  <a:pt x="143" y="698"/>
                </a:lnTo>
                <a:lnTo>
                  <a:pt x="143" y="696"/>
                </a:lnTo>
                <a:lnTo>
                  <a:pt x="143" y="694"/>
                </a:lnTo>
                <a:lnTo>
                  <a:pt x="143" y="693"/>
                </a:lnTo>
                <a:lnTo>
                  <a:pt x="144" y="689"/>
                </a:lnTo>
                <a:lnTo>
                  <a:pt x="144" y="688"/>
                </a:lnTo>
                <a:lnTo>
                  <a:pt x="144" y="684"/>
                </a:lnTo>
                <a:lnTo>
                  <a:pt x="143" y="680"/>
                </a:lnTo>
                <a:lnTo>
                  <a:pt x="143" y="673"/>
                </a:lnTo>
                <a:lnTo>
                  <a:pt x="140" y="668"/>
                </a:lnTo>
                <a:lnTo>
                  <a:pt x="138" y="663"/>
                </a:lnTo>
                <a:lnTo>
                  <a:pt x="134" y="660"/>
                </a:lnTo>
                <a:lnTo>
                  <a:pt x="131" y="657"/>
                </a:lnTo>
                <a:lnTo>
                  <a:pt x="125" y="657"/>
                </a:lnTo>
                <a:lnTo>
                  <a:pt x="123" y="659"/>
                </a:lnTo>
                <a:lnTo>
                  <a:pt x="122" y="660"/>
                </a:lnTo>
                <a:lnTo>
                  <a:pt x="120" y="662"/>
                </a:lnTo>
                <a:lnTo>
                  <a:pt x="119" y="663"/>
                </a:lnTo>
                <a:lnTo>
                  <a:pt x="119" y="665"/>
                </a:lnTo>
                <a:lnTo>
                  <a:pt x="119" y="666"/>
                </a:lnTo>
                <a:lnTo>
                  <a:pt x="119" y="668"/>
                </a:lnTo>
                <a:lnTo>
                  <a:pt x="119" y="670"/>
                </a:lnTo>
                <a:lnTo>
                  <a:pt x="118" y="671"/>
                </a:lnTo>
                <a:lnTo>
                  <a:pt x="115" y="671"/>
                </a:lnTo>
                <a:lnTo>
                  <a:pt x="113" y="671"/>
                </a:lnTo>
                <a:lnTo>
                  <a:pt x="112" y="671"/>
                </a:lnTo>
                <a:lnTo>
                  <a:pt x="110" y="671"/>
                </a:lnTo>
                <a:lnTo>
                  <a:pt x="109" y="671"/>
                </a:lnTo>
                <a:lnTo>
                  <a:pt x="105" y="671"/>
                </a:lnTo>
                <a:lnTo>
                  <a:pt x="104" y="670"/>
                </a:lnTo>
                <a:lnTo>
                  <a:pt x="104" y="671"/>
                </a:lnTo>
                <a:lnTo>
                  <a:pt x="104" y="673"/>
                </a:lnTo>
                <a:lnTo>
                  <a:pt x="104" y="675"/>
                </a:lnTo>
                <a:lnTo>
                  <a:pt x="102" y="677"/>
                </a:lnTo>
                <a:lnTo>
                  <a:pt x="102" y="678"/>
                </a:lnTo>
                <a:lnTo>
                  <a:pt x="101" y="678"/>
                </a:lnTo>
                <a:lnTo>
                  <a:pt x="100" y="678"/>
                </a:lnTo>
                <a:lnTo>
                  <a:pt x="98" y="678"/>
                </a:lnTo>
                <a:lnTo>
                  <a:pt x="97" y="678"/>
                </a:lnTo>
                <a:lnTo>
                  <a:pt x="94" y="678"/>
                </a:lnTo>
                <a:lnTo>
                  <a:pt x="91" y="677"/>
                </a:lnTo>
                <a:lnTo>
                  <a:pt x="89" y="675"/>
                </a:lnTo>
                <a:lnTo>
                  <a:pt x="86" y="673"/>
                </a:lnTo>
                <a:lnTo>
                  <a:pt x="84" y="671"/>
                </a:lnTo>
                <a:lnTo>
                  <a:pt x="82" y="670"/>
                </a:lnTo>
                <a:lnTo>
                  <a:pt x="81" y="670"/>
                </a:lnTo>
                <a:lnTo>
                  <a:pt x="76" y="670"/>
                </a:lnTo>
                <a:lnTo>
                  <a:pt x="73" y="673"/>
                </a:lnTo>
                <a:lnTo>
                  <a:pt x="70" y="675"/>
                </a:lnTo>
                <a:lnTo>
                  <a:pt x="68" y="678"/>
                </a:lnTo>
                <a:lnTo>
                  <a:pt x="67" y="682"/>
                </a:lnTo>
                <a:lnTo>
                  <a:pt x="64" y="682"/>
                </a:lnTo>
                <a:lnTo>
                  <a:pt x="61" y="686"/>
                </a:lnTo>
                <a:lnTo>
                  <a:pt x="58" y="686"/>
                </a:lnTo>
                <a:lnTo>
                  <a:pt x="56" y="686"/>
                </a:lnTo>
                <a:lnTo>
                  <a:pt x="56" y="684"/>
                </a:lnTo>
                <a:lnTo>
                  <a:pt x="55" y="682"/>
                </a:lnTo>
                <a:lnTo>
                  <a:pt x="53" y="678"/>
                </a:lnTo>
                <a:lnTo>
                  <a:pt x="53" y="675"/>
                </a:lnTo>
                <a:lnTo>
                  <a:pt x="53" y="671"/>
                </a:lnTo>
                <a:lnTo>
                  <a:pt x="52" y="668"/>
                </a:lnTo>
                <a:lnTo>
                  <a:pt x="52" y="666"/>
                </a:lnTo>
                <a:lnTo>
                  <a:pt x="50" y="666"/>
                </a:lnTo>
                <a:lnTo>
                  <a:pt x="49" y="666"/>
                </a:lnTo>
                <a:lnTo>
                  <a:pt x="46" y="666"/>
                </a:lnTo>
                <a:lnTo>
                  <a:pt x="45" y="668"/>
                </a:lnTo>
                <a:lnTo>
                  <a:pt x="42" y="670"/>
                </a:lnTo>
                <a:lnTo>
                  <a:pt x="40" y="671"/>
                </a:lnTo>
                <a:lnTo>
                  <a:pt x="38" y="673"/>
                </a:lnTo>
                <a:lnTo>
                  <a:pt x="37" y="675"/>
                </a:lnTo>
                <a:lnTo>
                  <a:pt x="34" y="675"/>
                </a:lnTo>
                <a:lnTo>
                  <a:pt x="32" y="677"/>
                </a:lnTo>
                <a:lnTo>
                  <a:pt x="31" y="675"/>
                </a:lnTo>
                <a:lnTo>
                  <a:pt x="29" y="675"/>
                </a:lnTo>
                <a:lnTo>
                  <a:pt x="28" y="673"/>
                </a:lnTo>
                <a:lnTo>
                  <a:pt x="27" y="671"/>
                </a:lnTo>
                <a:lnTo>
                  <a:pt x="25" y="671"/>
                </a:lnTo>
                <a:lnTo>
                  <a:pt x="25" y="670"/>
                </a:lnTo>
                <a:lnTo>
                  <a:pt x="24" y="670"/>
                </a:lnTo>
                <a:lnTo>
                  <a:pt x="25" y="666"/>
                </a:lnTo>
                <a:lnTo>
                  <a:pt x="25" y="665"/>
                </a:lnTo>
                <a:lnTo>
                  <a:pt x="27" y="662"/>
                </a:lnTo>
                <a:lnTo>
                  <a:pt x="28" y="660"/>
                </a:lnTo>
                <a:lnTo>
                  <a:pt x="28" y="659"/>
                </a:lnTo>
                <a:lnTo>
                  <a:pt x="28" y="655"/>
                </a:lnTo>
                <a:lnTo>
                  <a:pt x="29" y="653"/>
                </a:lnTo>
                <a:lnTo>
                  <a:pt x="29" y="650"/>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4" name="Freeform 10"/>
          <p:cNvSpPr>
            <a:spLocks/>
          </p:cNvSpPr>
          <p:nvPr/>
        </p:nvSpPr>
        <p:spPr bwMode="auto">
          <a:xfrm>
            <a:off x="2394228" y="1096963"/>
            <a:ext cx="1786620" cy="1120775"/>
          </a:xfrm>
          <a:custGeom>
            <a:avLst/>
            <a:gdLst>
              <a:gd name="T0" fmla="*/ 2147483647 w 888"/>
              <a:gd name="T1" fmla="*/ 2147483647 h 930"/>
              <a:gd name="T2" fmla="*/ 2147483647 w 888"/>
              <a:gd name="T3" fmla="*/ 2147483647 h 930"/>
              <a:gd name="T4" fmla="*/ 2147483647 w 888"/>
              <a:gd name="T5" fmla="*/ 2147483647 h 930"/>
              <a:gd name="T6" fmla="*/ 2147483647 w 888"/>
              <a:gd name="T7" fmla="*/ 2147483647 h 930"/>
              <a:gd name="T8" fmla="*/ 2147483647 w 888"/>
              <a:gd name="T9" fmla="*/ 2147483647 h 930"/>
              <a:gd name="T10" fmla="*/ 2147483647 w 888"/>
              <a:gd name="T11" fmla="*/ 2147483647 h 930"/>
              <a:gd name="T12" fmla="*/ 2147483647 w 888"/>
              <a:gd name="T13" fmla="*/ 2147483647 h 930"/>
              <a:gd name="T14" fmla="*/ 2147483647 w 888"/>
              <a:gd name="T15" fmla="*/ 2147483647 h 930"/>
              <a:gd name="T16" fmla="*/ 2147483647 w 888"/>
              <a:gd name="T17" fmla="*/ 2147483647 h 930"/>
              <a:gd name="T18" fmla="*/ 2147483647 w 888"/>
              <a:gd name="T19" fmla="*/ 2147483647 h 930"/>
              <a:gd name="T20" fmla="*/ 2147483647 w 888"/>
              <a:gd name="T21" fmla="*/ 2147483647 h 930"/>
              <a:gd name="T22" fmla="*/ 2147483647 w 888"/>
              <a:gd name="T23" fmla="*/ 2147483647 h 930"/>
              <a:gd name="T24" fmla="*/ 2147483647 w 888"/>
              <a:gd name="T25" fmla="*/ 2147483647 h 930"/>
              <a:gd name="T26" fmla="*/ 2147483647 w 888"/>
              <a:gd name="T27" fmla="*/ 2147483647 h 930"/>
              <a:gd name="T28" fmla="*/ 2147483647 w 888"/>
              <a:gd name="T29" fmla="*/ 2147483647 h 930"/>
              <a:gd name="T30" fmla="*/ 2147483647 w 888"/>
              <a:gd name="T31" fmla="*/ 2147483647 h 930"/>
              <a:gd name="T32" fmla="*/ 2147483647 w 888"/>
              <a:gd name="T33" fmla="*/ 2147483647 h 930"/>
              <a:gd name="T34" fmla="*/ 2147483647 w 888"/>
              <a:gd name="T35" fmla="*/ 2147483647 h 930"/>
              <a:gd name="T36" fmla="*/ 2147483647 w 888"/>
              <a:gd name="T37" fmla="*/ 2147483647 h 930"/>
              <a:gd name="T38" fmla="*/ 2147483647 w 888"/>
              <a:gd name="T39" fmla="*/ 2147483647 h 930"/>
              <a:gd name="T40" fmla="*/ 2147483647 w 888"/>
              <a:gd name="T41" fmla="*/ 2147483647 h 930"/>
              <a:gd name="T42" fmla="*/ 2147483647 w 888"/>
              <a:gd name="T43" fmla="*/ 2147483647 h 930"/>
              <a:gd name="T44" fmla="*/ 2147483647 w 888"/>
              <a:gd name="T45" fmla="*/ 2147483647 h 930"/>
              <a:gd name="T46" fmla="*/ 2147483647 w 888"/>
              <a:gd name="T47" fmla="*/ 2147483647 h 930"/>
              <a:gd name="T48" fmla="*/ 2147483647 w 888"/>
              <a:gd name="T49" fmla="*/ 2147483647 h 930"/>
              <a:gd name="T50" fmla="*/ 2147483647 w 888"/>
              <a:gd name="T51" fmla="*/ 2147483647 h 930"/>
              <a:gd name="T52" fmla="*/ 2147483647 w 888"/>
              <a:gd name="T53" fmla="*/ 2147483647 h 930"/>
              <a:gd name="T54" fmla="*/ 2147483647 w 888"/>
              <a:gd name="T55" fmla="*/ 2147483647 h 930"/>
              <a:gd name="T56" fmla="*/ 2147483647 w 888"/>
              <a:gd name="T57" fmla="*/ 2147483647 h 930"/>
              <a:gd name="T58" fmla="*/ 2147483647 w 888"/>
              <a:gd name="T59" fmla="*/ 2147483647 h 930"/>
              <a:gd name="T60" fmla="*/ 2147483647 w 888"/>
              <a:gd name="T61" fmla="*/ 2147483647 h 930"/>
              <a:gd name="T62" fmla="*/ 2147483647 w 888"/>
              <a:gd name="T63" fmla="*/ 2147483647 h 930"/>
              <a:gd name="T64" fmla="*/ 2147483647 w 888"/>
              <a:gd name="T65" fmla="*/ 2147483647 h 930"/>
              <a:gd name="T66" fmla="*/ 2147483647 w 888"/>
              <a:gd name="T67" fmla="*/ 2147483647 h 930"/>
              <a:gd name="T68" fmla="*/ 2147483647 w 888"/>
              <a:gd name="T69" fmla="*/ 2147483647 h 930"/>
              <a:gd name="T70" fmla="*/ 2147483647 w 888"/>
              <a:gd name="T71" fmla="*/ 2147483647 h 930"/>
              <a:gd name="T72" fmla="*/ 2147483647 w 888"/>
              <a:gd name="T73" fmla="*/ 2147483647 h 930"/>
              <a:gd name="T74" fmla="*/ 2147483647 w 888"/>
              <a:gd name="T75" fmla="*/ 2147483647 h 930"/>
              <a:gd name="T76" fmla="*/ 2147483647 w 888"/>
              <a:gd name="T77" fmla="*/ 2147483647 h 930"/>
              <a:gd name="T78" fmla="*/ 2147483647 w 888"/>
              <a:gd name="T79" fmla="*/ 2147483647 h 930"/>
              <a:gd name="T80" fmla="*/ 2147483647 w 888"/>
              <a:gd name="T81" fmla="*/ 2147483647 h 930"/>
              <a:gd name="T82" fmla="*/ 2147483647 w 888"/>
              <a:gd name="T83" fmla="*/ 2147483647 h 930"/>
              <a:gd name="T84" fmla="*/ 2147483647 w 888"/>
              <a:gd name="T85" fmla="*/ 2147483647 h 930"/>
              <a:gd name="T86" fmla="*/ 2147483647 w 888"/>
              <a:gd name="T87" fmla="*/ 2147483647 h 930"/>
              <a:gd name="T88" fmla="*/ 2147483647 w 888"/>
              <a:gd name="T89" fmla="*/ 2147483647 h 930"/>
              <a:gd name="T90" fmla="*/ 2147483647 w 888"/>
              <a:gd name="T91" fmla="*/ 2147483647 h 930"/>
              <a:gd name="T92" fmla="*/ 2147483647 w 888"/>
              <a:gd name="T93" fmla="*/ 2147483647 h 930"/>
              <a:gd name="T94" fmla="*/ 2147483647 w 888"/>
              <a:gd name="T95" fmla="*/ 2147483647 h 930"/>
              <a:gd name="T96" fmla="*/ 2147483647 w 888"/>
              <a:gd name="T97" fmla="*/ 2147483647 h 930"/>
              <a:gd name="T98" fmla="*/ 2147483647 w 888"/>
              <a:gd name="T99" fmla="*/ 2147483647 h 930"/>
              <a:gd name="T100" fmla="*/ 2147483647 w 888"/>
              <a:gd name="T101" fmla="*/ 2147483647 h 930"/>
              <a:gd name="T102" fmla="*/ 2147483647 w 888"/>
              <a:gd name="T103" fmla="*/ 2147483647 h 930"/>
              <a:gd name="T104" fmla="*/ 2147483647 w 888"/>
              <a:gd name="T105" fmla="*/ 2147483647 h 930"/>
              <a:gd name="T106" fmla="*/ 2147483647 w 888"/>
              <a:gd name="T107" fmla="*/ 2147483647 h 930"/>
              <a:gd name="T108" fmla="*/ 2147483647 w 888"/>
              <a:gd name="T109" fmla="*/ 2147483647 h 930"/>
              <a:gd name="T110" fmla="*/ 2147483647 w 888"/>
              <a:gd name="T111" fmla="*/ 2147483647 h 930"/>
              <a:gd name="T112" fmla="*/ 2147483647 w 888"/>
              <a:gd name="T113" fmla="*/ 2147483647 h 9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88" h="930">
                <a:moveTo>
                  <a:pt x="2" y="435"/>
                </a:moveTo>
                <a:lnTo>
                  <a:pt x="0" y="460"/>
                </a:lnTo>
                <a:lnTo>
                  <a:pt x="147" y="590"/>
                </a:lnTo>
                <a:lnTo>
                  <a:pt x="393" y="811"/>
                </a:lnTo>
                <a:lnTo>
                  <a:pt x="393" y="818"/>
                </a:lnTo>
                <a:lnTo>
                  <a:pt x="394" y="822"/>
                </a:lnTo>
                <a:lnTo>
                  <a:pt x="395" y="827"/>
                </a:lnTo>
                <a:lnTo>
                  <a:pt x="398" y="830"/>
                </a:lnTo>
                <a:lnTo>
                  <a:pt x="400" y="832"/>
                </a:lnTo>
                <a:lnTo>
                  <a:pt x="403" y="836"/>
                </a:lnTo>
                <a:lnTo>
                  <a:pt x="408" y="837"/>
                </a:lnTo>
                <a:lnTo>
                  <a:pt x="411" y="839"/>
                </a:lnTo>
                <a:lnTo>
                  <a:pt x="412" y="839"/>
                </a:lnTo>
                <a:lnTo>
                  <a:pt x="412" y="841"/>
                </a:lnTo>
                <a:lnTo>
                  <a:pt x="413" y="842"/>
                </a:lnTo>
                <a:lnTo>
                  <a:pt x="413" y="843"/>
                </a:lnTo>
                <a:lnTo>
                  <a:pt x="413" y="845"/>
                </a:lnTo>
                <a:lnTo>
                  <a:pt x="413" y="847"/>
                </a:lnTo>
                <a:lnTo>
                  <a:pt x="415" y="848"/>
                </a:lnTo>
                <a:lnTo>
                  <a:pt x="416" y="850"/>
                </a:lnTo>
                <a:lnTo>
                  <a:pt x="418" y="853"/>
                </a:lnTo>
                <a:lnTo>
                  <a:pt x="421" y="855"/>
                </a:lnTo>
                <a:lnTo>
                  <a:pt x="426" y="857"/>
                </a:lnTo>
                <a:lnTo>
                  <a:pt x="428" y="857"/>
                </a:lnTo>
                <a:lnTo>
                  <a:pt x="433" y="859"/>
                </a:lnTo>
                <a:lnTo>
                  <a:pt x="436" y="859"/>
                </a:lnTo>
                <a:lnTo>
                  <a:pt x="439" y="860"/>
                </a:lnTo>
                <a:lnTo>
                  <a:pt x="442" y="865"/>
                </a:lnTo>
                <a:lnTo>
                  <a:pt x="446" y="868"/>
                </a:lnTo>
                <a:lnTo>
                  <a:pt x="451" y="871"/>
                </a:lnTo>
                <a:lnTo>
                  <a:pt x="457" y="873"/>
                </a:lnTo>
                <a:lnTo>
                  <a:pt x="462" y="875"/>
                </a:lnTo>
                <a:lnTo>
                  <a:pt x="464" y="875"/>
                </a:lnTo>
                <a:lnTo>
                  <a:pt x="467" y="875"/>
                </a:lnTo>
                <a:lnTo>
                  <a:pt x="467" y="877"/>
                </a:lnTo>
                <a:lnTo>
                  <a:pt x="470" y="877"/>
                </a:lnTo>
                <a:lnTo>
                  <a:pt x="473" y="877"/>
                </a:lnTo>
                <a:lnTo>
                  <a:pt x="475" y="877"/>
                </a:lnTo>
                <a:lnTo>
                  <a:pt x="477" y="878"/>
                </a:lnTo>
                <a:lnTo>
                  <a:pt x="478" y="878"/>
                </a:lnTo>
                <a:lnTo>
                  <a:pt x="480" y="880"/>
                </a:lnTo>
                <a:lnTo>
                  <a:pt x="481" y="880"/>
                </a:lnTo>
                <a:lnTo>
                  <a:pt x="484" y="880"/>
                </a:lnTo>
                <a:lnTo>
                  <a:pt x="482" y="884"/>
                </a:lnTo>
                <a:lnTo>
                  <a:pt x="482" y="888"/>
                </a:lnTo>
                <a:lnTo>
                  <a:pt x="481" y="891"/>
                </a:lnTo>
                <a:lnTo>
                  <a:pt x="481" y="893"/>
                </a:lnTo>
                <a:lnTo>
                  <a:pt x="481" y="894"/>
                </a:lnTo>
                <a:lnTo>
                  <a:pt x="481" y="898"/>
                </a:lnTo>
                <a:lnTo>
                  <a:pt x="481" y="900"/>
                </a:lnTo>
                <a:lnTo>
                  <a:pt x="484" y="900"/>
                </a:lnTo>
                <a:lnTo>
                  <a:pt x="482" y="904"/>
                </a:lnTo>
                <a:lnTo>
                  <a:pt x="482" y="905"/>
                </a:lnTo>
                <a:lnTo>
                  <a:pt x="480" y="907"/>
                </a:lnTo>
                <a:lnTo>
                  <a:pt x="478" y="909"/>
                </a:lnTo>
                <a:lnTo>
                  <a:pt x="477" y="911"/>
                </a:lnTo>
                <a:lnTo>
                  <a:pt x="475" y="912"/>
                </a:lnTo>
                <a:lnTo>
                  <a:pt x="473" y="916"/>
                </a:lnTo>
                <a:lnTo>
                  <a:pt x="473" y="917"/>
                </a:lnTo>
                <a:lnTo>
                  <a:pt x="485" y="929"/>
                </a:lnTo>
                <a:lnTo>
                  <a:pt x="490" y="929"/>
                </a:lnTo>
                <a:lnTo>
                  <a:pt x="495" y="927"/>
                </a:lnTo>
                <a:lnTo>
                  <a:pt x="499" y="927"/>
                </a:lnTo>
                <a:lnTo>
                  <a:pt x="505" y="925"/>
                </a:lnTo>
                <a:lnTo>
                  <a:pt x="509" y="925"/>
                </a:lnTo>
                <a:lnTo>
                  <a:pt x="516" y="923"/>
                </a:lnTo>
                <a:lnTo>
                  <a:pt x="520" y="923"/>
                </a:lnTo>
                <a:lnTo>
                  <a:pt x="524" y="922"/>
                </a:lnTo>
                <a:lnTo>
                  <a:pt x="601" y="909"/>
                </a:lnTo>
                <a:lnTo>
                  <a:pt x="689" y="825"/>
                </a:lnTo>
                <a:lnTo>
                  <a:pt x="887" y="700"/>
                </a:lnTo>
                <a:lnTo>
                  <a:pt x="887" y="688"/>
                </a:lnTo>
                <a:lnTo>
                  <a:pt x="882" y="679"/>
                </a:lnTo>
                <a:lnTo>
                  <a:pt x="876" y="669"/>
                </a:lnTo>
                <a:lnTo>
                  <a:pt x="869" y="661"/>
                </a:lnTo>
                <a:lnTo>
                  <a:pt x="859" y="652"/>
                </a:lnTo>
                <a:lnTo>
                  <a:pt x="849" y="647"/>
                </a:lnTo>
                <a:lnTo>
                  <a:pt x="839" y="645"/>
                </a:lnTo>
                <a:lnTo>
                  <a:pt x="828" y="645"/>
                </a:lnTo>
                <a:lnTo>
                  <a:pt x="826" y="645"/>
                </a:lnTo>
                <a:lnTo>
                  <a:pt x="825" y="645"/>
                </a:lnTo>
                <a:lnTo>
                  <a:pt x="823" y="646"/>
                </a:lnTo>
                <a:lnTo>
                  <a:pt x="822" y="646"/>
                </a:lnTo>
                <a:lnTo>
                  <a:pt x="822" y="647"/>
                </a:lnTo>
                <a:lnTo>
                  <a:pt x="821" y="647"/>
                </a:lnTo>
                <a:lnTo>
                  <a:pt x="819" y="647"/>
                </a:lnTo>
                <a:lnTo>
                  <a:pt x="818" y="647"/>
                </a:lnTo>
                <a:lnTo>
                  <a:pt x="818" y="646"/>
                </a:lnTo>
                <a:lnTo>
                  <a:pt x="818" y="645"/>
                </a:lnTo>
                <a:lnTo>
                  <a:pt x="815" y="643"/>
                </a:lnTo>
                <a:lnTo>
                  <a:pt x="813" y="643"/>
                </a:lnTo>
                <a:lnTo>
                  <a:pt x="812" y="641"/>
                </a:lnTo>
                <a:lnTo>
                  <a:pt x="810" y="638"/>
                </a:lnTo>
                <a:lnTo>
                  <a:pt x="808" y="636"/>
                </a:lnTo>
                <a:lnTo>
                  <a:pt x="807" y="634"/>
                </a:lnTo>
                <a:lnTo>
                  <a:pt x="805" y="631"/>
                </a:lnTo>
                <a:lnTo>
                  <a:pt x="805" y="629"/>
                </a:lnTo>
                <a:lnTo>
                  <a:pt x="807" y="604"/>
                </a:lnTo>
                <a:lnTo>
                  <a:pt x="782" y="569"/>
                </a:lnTo>
                <a:lnTo>
                  <a:pt x="780" y="568"/>
                </a:lnTo>
                <a:lnTo>
                  <a:pt x="779" y="566"/>
                </a:lnTo>
                <a:lnTo>
                  <a:pt x="779" y="565"/>
                </a:lnTo>
                <a:lnTo>
                  <a:pt x="777" y="563"/>
                </a:lnTo>
                <a:lnTo>
                  <a:pt x="777" y="561"/>
                </a:lnTo>
                <a:lnTo>
                  <a:pt x="779" y="558"/>
                </a:lnTo>
                <a:lnTo>
                  <a:pt x="782" y="554"/>
                </a:lnTo>
                <a:lnTo>
                  <a:pt x="786" y="551"/>
                </a:lnTo>
                <a:lnTo>
                  <a:pt x="790" y="548"/>
                </a:lnTo>
                <a:lnTo>
                  <a:pt x="795" y="547"/>
                </a:lnTo>
                <a:lnTo>
                  <a:pt x="800" y="543"/>
                </a:lnTo>
                <a:lnTo>
                  <a:pt x="803" y="538"/>
                </a:lnTo>
                <a:lnTo>
                  <a:pt x="804" y="533"/>
                </a:lnTo>
                <a:lnTo>
                  <a:pt x="803" y="530"/>
                </a:lnTo>
                <a:lnTo>
                  <a:pt x="803" y="527"/>
                </a:lnTo>
                <a:lnTo>
                  <a:pt x="801" y="524"/>
                </a:lnTo>
                <a:lnTo>
                  <a:pt x="800" y="520"/>
                </a:lnTo>
                <a:lnTo>
                  <a:pt x="798" y="517"/>
                </a:lnTo>
                <a:lnTo>
                  <a:pt x="797" y="513"/>
                </a:lnTo>
                <a:lnTo>
                  <a:pt x="795" y="510"/>
                </a:lnTo>
                <a:lnTo>
                  <a:pt x="795" y="507"/>
                </a:lnTo>
                <a:lnTo>
                  <a:pt x="795" y="502"/>
                </a:lnTo>
                <a:lnTo>
                  <a:pt x="797" y="499"/>
                </a:lnTo>
                <a:lnTo>
                  <a:pt x="798" y="494"/>
                </a:lnTo>
                <a:lnTo>
                  <a:pt x="801" y="490"/>
                </a:lnTo>
                <a:lnTo>
                  <a:pt x="803" y="488"/>
                </a:lnTo>
                <a:lnTo>
                  <a:pt x="804" y="484"/>
                </a:lnTo>
                <a:lnTo>
                  <a:pt x="805" y="481"/>
                </a:lnTo>
                <a:lnTo>
                  <a:pt x="807" y="476"/>
                </a:lnTo>
                <a:lnTo>
                  <a:pt x="805" y="474"/>
                </a:lnTo>
                <a:lnTo>
                  <a:pt x="805" y="471"/>
                </a:lnTo>
                <a:lnTo>
                  <a:pt x="805" y="470"/>
                </a:lnTo>
                <a:lnTo>
                  <a:pt x="804" y="467"/>
                </a:lnTo>
                <a:lnTo>
                  <a:pt x="804" y="465"/>
                </a:lnTo>
                <a:lnTo>
                  <a:pt x="803" y="461"/>
                </a:lnTo>
                <a:lnTo>
                  <a:pt x="803" y="460"/>
                </a:lnTo>
                <a:lnTo>
                  <a:pt x="803" y="456"/>
                </a:lnTo>
                <a:lnTo>
                  <a:pt x="803" y="451"/>
                </a:lnTo>
                <a:lnTo>
                  <a:pt x="803" y="449"/>
                </a:lnTo>
                <a:lnTo>
                  <a:pt x="803" y="444"/>
                </a:lnTo>
                <a:lnTo>
                  <a:pt x="804" y="440"/>
                </a:lnTo>
                <a:lnTo>
                  <a:pt x="804" y="437"/>
                </a:lnTo>
                <a:lnTo>
                  <a:pt x="804" y="432"/>
                </a:lnTo>
                <a:lnTo>
                  <a:pt x="805" y="429"/>
                </a:lnTo>
                <a:lnTo>
                  <a:pt x="805" y="424"/>
                </a:lnTo>
                <a:lnTo>
                  <a:pt x="805" y="419"/>
                </a:lnTo>
                <a:lnTo>
                  <a:pt x="805" y="414"/>
                </a:lnTo>
                <a:lnTo>
                  <a:pt x="805" y="411"/>
                </a:lnTo>
                <a:lnTo>
                  <a:pt x="805" y="406"/>
                </a:lnTo>
                <a:lnTo>
                  <a:pt x="805" y="403"/>
                </a:lnTo>
                <a:lnTo>
                  <a:pt x="805" y="399"/>
                </a:lnTo>
                <a:lnTo>
                  <a:pt x="804" y="394"/>
                </a:lnTo>
                <a:lnTo>
                  <a:pt x="804" y="390"/>
                </a:lnTo>
                <a:lnTo>
                  <a:pt x="803" y="385"/>
                </a:lnTo>
                <a:lnTo>
                  <a:pt x="800" y="381"/>
                </a:lnTo>
                <a:lnTo>
                  <a:pt x="797" y="376"/>
                </a:lnTo>
                <a:lnTo>
                  <a:pt x="794" y="374"/>
                </a:lnTo>
                <a:lnTo>
                  <a:pt x="792" y="370"/>
                </a:lnTo>
                <a:lnTo>
                  <a:pt x="789" y="365"/>
                </a:lnTo>
                <a:lnTo>
                  <a:pt x="787" y="362"/>
                </a:lnTo>
                <a:lnTo>
                  <a:pt x="787" y="357"/>
                </a:lnTo>
                <a:lnTo>
                  <a:pt x="794" y="349"/>
                </a:lnTo>
                <a:lnTo>
                  <a:pt x="794" y="347"/>
                </a:lnTo>
                <a:lnTo>
                  <a:pt x="794" y="346"/>
                </a:lnTo>
                <a:lnTo>
                  <a:pt x="792" y="346"/>
                </a:lnTo>
                <a:lnTo>
                  <a:pt x="792" y="344"/>
                </a:lnTo>
                <a:lnTo>
                  <a:pt x="792" y="342"/>
                </a:lnTo>
                <a:lnTo>
                  <a:pt x="792" y="340"/>
                </a:lnTo>
                <a:lnTo>
                  <a:pt x="792" y="339"/>
                </a:lnTo>
                <a:lnTo>
                  <a:pt x="792" y="334"/>
                </a:lnTo>
                <a:lnTo>
                  <a:pt x="792" y="329"/>
                </a:lnTo>
                <a:lnTo>
                  <a:pt x="790" y="326"/>
                </a:lnTo>
                <a:lnTo>
                  <a:pt x="790" y="323"/>
                </a:lnTo>
                <a:lnTo>
                  <a:pt x="789" y="319"/>
                </a:lnTo>
                <a:lnTo>
                  <a:pt x="789" y="315"/>
                </a:lnTo>
                <a:lnTo>
                  <a:pt x="787" y="306"/>
                </a:lnTo>
                <a:lnTo>
                  <a:pt x="786" y="296"/>
                </a:lnTo>
                <a:lnTo>
                  <a:pt x="785" y="290"/>
                </a:lnTo>
                <a:lnTo>
                  <a:pt x="785" y="283"/>
                </a:lnTo>
                <a:lnTo>
                  <a:pt x="783" y="276"/>
                </a:lnTo>
                <a:lnTo>
                  <a:pt x="782" y="269"/>
                </a:lnTo>
                <a:lnTo>
                  <a:pt x="780" y="260"/>
                </a:lnTo>
                <a:lnTo>
                  <a:pt x="779" y="256"/>
                </a:lnTo>
                <a:lnTo>
                  <a:pt x="776" y="251"/>
                </a:lnTo>
                <a:lnTo>
                  <a:pt x="773" y="248"/>
                </a:lnTo>
                <a:lnTo>
                  <a:pt x="769" y="248"/>
                </a:lnTo>
                <a:lnTo>
                  <a:pt x="767" y="246"/>
                </a:lnTo>
                <a:lnTo>
                  <a:pt x="762" y="244"/>
                </a:lnTo>
                <a:lnTo>
                  <a:pt x="759" y="241"/>
                </a:lnTo>
                <a:lnTo>
                  <a:pt x="756" y="239"/>
                </a:lnTo>
                <a:lnTo>
                  <a:pt x="753" y="237"/>
                </a:lnTo>
                <a:lnTo>
                  <a:pt x="751" y="236"/>
                </a:lnTo>
                <a:lnTo>
                  <a:pt x="751" y="235"/>
                </a:lnTo>
                <a:lnTo>
                  <a:pt x="751" y="218"/>
                </a:lnTo>
                <a:lnTo>
                  <a:pt x="748" y="208"/>
                </a:lnTo>
                <a:lnTo>
                  <a:pt x="743" y="201"/>
                </a:lnTo>
                <a:lnTo>
                  <a:pt x="738" y="198"/>
                </a:lnTo>
                <a:lnTo>
                  <a:pt x="733" y="196"/>
                </a:lnTo>
                <a:lnTo>
                  <a:pt x="728" y="190"/>
                </a:lnTo>
                <a:lnTo>
                  <a:pt x="725" y="180"/>
                </a:lnTo>
                <a:lnTo>
                  <a:pt x="722" y="164"/>
                </a:lnTo>
                <a:lnTo>
                  <a:pt x="722" y="155"/>
                </a:lnTo>
                <a:lnTo>
                  <a:pt x="725" y="148"/>
                </a:lnTo>
                <a:lnTo>
                  <a:pt x="731" y="141"/>
                </a:lnTo>
                <a:lnTo>
                  <a:pt x="737" y="135"/>
                </a:lnTo>
                <a:lnTo>
                  <a:pt x="743" y="132"/>
                </a:lnTo>
                <a:lnTo>
                  <a:pt x="749" y="126"/>
                </a:lnTo>
                <a:lnTo>
                  <a:pt x="753" y="125"/>
                </a:lnTo>
                <a:lnTo>
                  <a:pt x="755" y="121"/>
                </a:lnTo>
                <a:lnTo>
                  <a:pt x="755" y="112"/>
                </a:lnTo>
                <a:lnTo>
                  <a:pt x="755" y="105"/>
                </a:lnTo>
                <a:lnTo>
                  <a:pt x="758" y="101"/>
                </a:lnTo>
                <a:lnTo>
                  <a:pt x="759" y="98"/>
                </a:lnTo>
                <a:lnTo>
                  <a:pt x="761" y="96"/>
                </a:lnTo>
                <a:lnTo>
                  <a:pt x="762" y="96"/>
                </a:lnTo>
                <a:lnTo>
                  <a:pt x="762" y="94"/>
                </a:lnTo>
                <a:lnTo>
                  <a:pt x="759" y="91"/>
                </a:lnTo>
                <a:lnTo>
                  <a:pt x="756" y="87"/>
                </a:lnTo>
                <a:lnTo>
                  <a:pt x="756" y="84"/>
                </a:lnTo>
                <a:lnTo>
                  <a:pt x="756" y="82"/>
                </a:lnTo>
                <a:lnTo>
                  <a:pt x="758" y="81"/>
                </a:lnTo>
                <a:lnTo>
                  <a:pt x="759" y="81"/>
                </a:lnTo>
                <a:lnTo>
                  <a:pt x="761" y="78"/>
                </a:lnTo>
                <a:lnTo>
                  <a:pt x="762" y="76"/>
                </a:lnTo>
                <a:lnTo>
                  <a:pt x="762" y="73"/>
                </a:lnTo>
                <a:lnTo>
                  <a:pt x="762" y="71"/>
                </a:lnTo>
                <a:lnTo>
                  <a:pt x="762" y="68"/>
                </a:lnTo>
                <a:lnTo>
                  <a:pt x="761" y="64"/>
                </a:lnTo>
                <a:lnTo>
                  <a:pt x="759" y="62"/>
                </a:lnTo>
                <a:lnTo>
                  <a:pt x="759" y="60"/>
                </a:lnTo>
                <a:lnTo>
                  <a:pt x="759" y="57"/>
                </a:lnTo>
                <a:lnTo>
                  <a:pt x="759" y="55"/>
                </a:lnTo>
                <a:lnTo>
                  <a:pt x="762" y="51"/>
                </a:lnTo>
                <a:lnTo>
                  <a:pt x="764" y="50"/>
                </a:lnTo>
                <a:lnTo>
                  <a:pt x="764" y="46"/>
                </a:lnTo>
                <a:lnTo>
                  <a:pt x="762" y="46"/>
                </a:lnTo>
                <a:lnTo>
                  <a:pt x="762" y="45"/>
                </a:lnTo>
                <a:lnTo>
                  <a:pt x="762" y="42"/>
                </a:lnTo>
                <a:lnTo>
                  <a:pt x="764" y="40"/>
                </a:lnTo>
                <a:lnTo>
                  <a:pt x="765" y="35"/>
                </a:lnTo>
                <a:lnTo>
                  <a:pt x="764" y="35"/>
                </a:lnTo>
                <a:lnTo>
                  <a:pt x="764" y="34"/>
                </a:lnTo>
                <a:lnTo>
                  <a:pt x="762" y="34"/>
                </a:lnTo>
                <a:lnTo>
                  <a:pt x="761" y="32"/>
                </a:lnTo>
                <a:lnTo>
                  <a:pt x="759" y="30"/>
                </a:lnTo>
                <a:lnTo>
                  <a:pt x="759" y="28"/>
                </a:lnTo>
                <a:lnTo>
                  <a:pt x="758" y="28"/>
                </a:lnTo>
                <a:lnTo>
                  <a:pt x="776" y="11"/>
                </a:lnTo>
                <a:lnTo>
                  <a:pt x="774" y="11"/>
                </a:lnTo>
                <a:lnTo>
                  <a:pt x="773" y="11"/>
                </a:lnTo>
                <a:lnTo>
                  <a:pt x="769" y="11"/>
                </a:lnTo>
                <a:lnTo>
                  <a:pt x="768" y="11"/>
                </a:lnTo>
                <a:lnTo>
                  <a:pt x="767" y="11"/>
                </a:lnTo>
                <a:lnTo>
                  <a:pt x="764" y="11"/>
                </a:lnTo>
                <a:lnTo>
                  <a:pt x="762" y="12"/>
                </a:lnTo>
                <a:lnTo>
                  <a:pt x="759" y="12"/>
                </a:lnTo>
                <a:lnTo>
                  <a:pt x="755" y="14"/>
                </a:lnTo>
                <a:lnTo>
                  <a:pt x="751" y="14"/>
                </a:lnTo>
                <a:lnTo>
                  <a:pt x="749" y="12"/>
                </a:lnTo>
                <a:lnTo>
                  <a:pt x="746" y="11"/>
                </a:lnTo>
                <a:lnTo>
                  <a:pt x="743" y="7"/>
                </a:lnTo>
                <a:lnTo>
                  <a:pt x="738" y="5"/>
                </a:lnTo>
                <a:lnTo>
                  <a:pt x="731" y="3"/>
                </a:lnTo>
                <a:lnTo>
                  <a:pt x="723" y="1"/>
                </a:lnTo>
                <a:lnTo>
                  <a:pt x="723" y="3"/>
                </a:lnTo>
                <a:lnTo>
                  <a:pt x="723" y="4"/>
                </a:lnTo>
                <a:lnTo>
                  <a:pt x="723" y="5"/>
                </a:lnTo>
                <a:lnTo>
                  <a:pt x="723" y="7"/>
                </a:lnTo>
                <a:lnTo>
                  <a:pt x="723" y="9"/>
                </a:lnTo>
                <a:lnTo>
                  <a:pt x="722" y="11"/>
                </a:lnTo>
                <a:lnTo>
                  <a:pt x="719" y="12"/>
                </a:lnTo>
                <a:lnTo>
                  <a:pt x="713" y="11"/>
                </a:lnTo>
                <a:lnTo>
                  <a:pt x="708" y="9"/>
                </a:lnTo>
                <a:lnTo>
                  <a:pt x="705" y="7"/>
                </a:lnTo>
                <a:lnTo>
                  <a:pt x="702" y="5"/>
                </a:lnTo>
                <a:lnTo>
                  <a:pt x="701" y="3"/>
                </a:lnTo>
                <a:lnTo>
                  <a:pt x="698" y="1"/>
                </a:lnTo>
                <a:lnTo>
                  <a:pt x="697" y="1"/>
                </a:lnTo>
                <a:lnTo>
                  <a:pt x="694" y="0"/>
                </a:lnTo>
                <a:lnTo>
                  <a:pt x="691" y="1"/>
                </a:lnTo>
                <a:lnTo>
                  <a:pt x="687" y="1"/>
                </a:lnTo>
                <a:lnTo>
                  <a:pt x="686" y="4"/>
                </a:lnTo>
                <a:lnTo>
                  <a:pt x="684" y="5"/>
                </a:lnTo>
                <a:lnTo>
                  <a:pt x="683" y="7"/>
                </a:lnTo>
                <a:lnTo>
                  <a:pt x="680" y="9"/>
                </a:lnTo>
                <a:lnTo>
                  <a:pt x="679" y="11"/>
                </a:lnTo>
                <a:lnTo>
                  <a:pt x="676" y="12"/>
                </a:lnTo>
                <a:lnTo>
                  <a:pt x="671" y="12"/>
                </a:lnTo>
                <a:lnTo>
                  <a:pt x="666" y="14"/>
                </a:lnTo>
                <a:lnTo>
                  <a:pt x="663" y="16"/>
                </a:lnTo>
                <a:lnTo>
                  <a:pt x="659" y="17"/>
                </a:lnTo>
                <a:lnTo>
                  <a:pt x="655" y="19"/>
                </a:lnTo>
                <a:lnTo>
                  <a:pt x="650" y="21"/>
                </a:lnTo>
                <a:lnTo>
                  <a:pt x="645" y="23"/>
                </a:lnTo>
                <a:lnTo>
                  <a:pt x="641" y="23"/>
                </a:lnTo>
                <a:lnTo>
                  <a:pt x="641" y="19"/>
                </a:lnTo>
                <a:lnTo>
                  <a:pt x="641" y="17"/>
                </a:lnTo>
                <a:lnTo>
                  <a:pt x="640" y="14"/>
                </a:lnTo>
                <a:lnTo>
                  <a:pt x="637" y="11"/>
                </a:lnTo>
                <a:lnTo>
                  <a:pt x="634" y="7"/>
                </a:lnTo>
                <a:lnTo>
                  <a:pt x="627" y="7"/>
                </a:lnTo>
                <a:lnTo>
                  <a:pt x="620" y="7"/>
                </a:lnTo>
                <a:lnTo>
                  <a:pt x="617" y="7"/>
                </a:lnTo>
                <a:lnTo>
                  <a:pt x="614" y="7"/>
                </a:lnTo>
                <a:lnTo>
                  <a:pt x="611" y="7"/>
                </a:lnTo>
                <a:lnTo>
                  <a:pt x="608" y="7"/>
                </a:lnTo>
                <a:lnTo>
                  <a:pt x="605" y="7"/>
                </a:lnTo>
                <a:lnTo>
                  <a:pt x="602" y="5"/>
                </a:lnTo>
                <a:lnTo>
                  <a:pt x="601" y="4"/>
                </a:lnTo>
                <a:lnTo>
                  <a:pt x="596" y="3"/>
                </a:lnTo>
                <a:lnTo>
                  <a:pt x="575" y="9"/>
                </a:lnTo>
                <a:lnTo>
                  <a:pt x="572" y="9"/>
                </a:lnTo>
                <a:lnTo>
                  <a:pt x="569" y="7"/>
                </a:lnTo>
                <a:lnTo>
                  <a:pt x="566" y="5"/>
                </a:lnTo>
                <a:lnTo>
                  <a:pt x="563" y="4"/>
                </a:lnTo>
                <a:lnTo>
                  <a:pt x="560" y="3"/>
                </a:lnTo>
                <a:lnTo>
                  <a:pt x="559" y="1"/>
                </a:lnTo>
                <a:lnTo>
                  <a:pt x="555" y="0"/>
                </a:lnTo>
                <a:lnTo>
                  <a:pt x="554" y="1"/>
                </a:lnTo>
                <a:lnTo>
                  <a:pt x="552" y="4"/>
                </a:lnTo>
                <a:lnTo>
                  <a:pt x="548" y="7"/>
                </a:lnTo>
                <a:lnTo>
                  <a:pt x="545" y="11"/>
                </a:lnTo>
                <a:lnTo>
                  <a:pt x="542" y="14"/>
                </a:lnTo>
                <a:lnTo>
                  <a:pt x="537" y="16"/>
                </a:lnTo>
                <a:lnTo>
                  <a:pt x="532" y="16"/>
                </a:lnTo>
                <a:lnTo>
                  <a:pt x="526" y="12"/>
                </a:lnTo>
                <a:lnTo>
                  <a:pt x="521" y="12"/>
                </a:lnTo>
                <a:lnTo>
                  <a:pt x="517" y="12"/>
                </a:lnTo>
                <a:lnTo>
                  <a:pt x="509" y="12"/>
                </a:lnTo>
                <a:lnTo>
                  <a:pt x="502" y="14"/>
                </a:lnTo>
                <a:lnTo>
                  <a:pt x="496" y="16"/>
                </a:lnTo>
                <a:lnTo>
                  <a:pt x="490" y="16"/>
                </a:lnTo>
                <a:lnTo>
                  <a:pt x="484" y="17"/>
                </a:lnTo>
                <a:lnTo>
                  <a:pt x="481" y="17"/>
                </a:lnTo>
                <a:lnTo>
                  <a:pt x="473" y="17"/>
                </a:lnTo>
                <a:lnTo>
                  <a:pt x="467" y="19"/>
                </a:lnTo>
                <a:lnTo>
                  <a:pt x="463" y="21"/>
                </a:lnTo>
                <a:lnTo>
                  <a:pt x="457" y="23"/>
                </a:lnTo>
                <a:lnTo>
                  <a:pt x="452" y="25"/>
                </a:lnTo>
                <a:lnTo>
                  <a:pt x="448" y="27"/>
                </a:lnTo>
                <a:lnTo>
                  <a:pt x="442" y="30"/>
                </a:lnTo>
                <a:lnTo>
                  <a:pt x="436" y="32"/>
                </a:lnTo>
                <a:lnTo>
                  <a:pt x="434" y="34"/>
                </a:lnTo>
                <a:lnTo>
                  <a:pt x="433" y="37"/>
                </a:lnTo>
                <a:lnTo>
                  <a:pt x="431" y="42"/>
                </a:lnTo>
                <a:lnTo>
                  <a:pt x="430" y="45"/>
                </a:lnTo>
                <a:lnTo>
                  <a:pt x="427" y="48"/>
                </a:lnTo>
                <a:lnTo>
                  <a:pt x="424" y="50"/>
                </a:lnTo>
                <a:lnTo>
                  <a:pt x="420" y="48"/>
                </a:lnTo>
                <a:lnTo>
                  <a:pt x="413" y="43"/>
                </a:lnTo>
                <a:lnTo>
                  <a:pt x="412" y="43"/>
                </a:lnTo>
                <a:lnTo>
                  <a:pt x="411" y="45"/>
                </a:lnTo>
                <a:lnTo>
                  <a:pt x="409" y="46"/>
                </a:lnTo>
                <a:lnTo>
                  <a:pt x="409" y="48"/>
                </a:lnTo>
                <a:lnTo>
                  <a:pt x="408" y="48"/>
                </a:lnTo>
                <a:lnTo>
                  <a:pt x="406" y="50"/>
                </a:lnTo>
                <a:lnTo>
                  <a:pt x="405" y="50"/>
                </a:lnTo>
                <a:lnTo>
                  <a:pt x="402" y="53"/>
                </a:lnTo>
                <a:lnTo>
                  <a:pt x="398" y="53"/>
                </a:lnTo>
                <a:lnTo>
                  <a:pt x="395" y="55"/>
                </a:lnTo>
                <a:lnTo>
                  <a:pt x="393" y="55"/>
                </a:lnTo>
                <a:lnTo>
                  <a:pt x="390" y="55"/>
                </a:lnTo>
                <a:lnTo>
                  <a:pt x="388" y="57"/>
                </a:lnTo>
                <a:lnTo>
                  <a:pt x="385" y="57"/>
                </a:lnTo>
                <a:lnTo>
                  <a:pt x="382" y="58"/>
                </a:lnTo>
                <a:lnTo>
                  <a:pt x="381" y="58"/>
                </a:lnTo>
                <a:lnTo>
                  <a:pt x="379" y="62"/>
                </a:lnTo>
                <a:lnTo>
                  <a:pt x="375" y="64"/>
                </a:lnTo>
                <a:lnTo>
                  <a:pt x="370" y="68"/>
                </a:lnTo>
                <a:lnTo>
                  <a:pt x="364" y="73"/>
                </a:lnTo>
                <a:lnTo>
                  <a:pt x="356" y="76"/>
                </a:lnTo>
                <a:lnTo>
                  <a:pt x="345" y="80"/>
                </a:lnTo>
                <a:lnTo>
                  <a:pt x="334" y="81"/>
                </a:lnTo>
                <a:lnTo>
                  <a:pt x="334" y="82"/>
                </a:lnTo>
                <a:lnTo>
                  <a:pt x="334" y="84"/>
                </a:lnTo>
                <a:lnTo>
                  <a:pt x="336" y="86"/>
                </a:lnTo>
                <a:lnTo>
                  <a:pt x="338" y="87"/>
                </a:lnTo>
                <a:lnTo>
                  <a:pt x="338" y="89"/>
                </a:lnTo>
                <a:lnTo>
                  <a:pt x="339" y="91"/>
                </a:lnTo>
                <a:lnTo>
                  <a:pt x="340" y="92"/>
                </a:lnTo>
                <a:lnTo>
                  <a:pt x="340" y="94"/>
                </a:lnTo>
                <a:lnTo>
                  <a:pt x="341" y="99"/>
                </a:lnTo>
                <a:lnTo>
                  <a:pt x="343" y="102"/>
                </a:lnTo>
                <a:lnTo>
                  <a:pt x="343" y="109"/>
                </a:lnTo>
                <a:lnTo>
                  <a:pt x="343" y="114"/>
                </a:lnTo>
                <a:lnTo>
                  <a:pt x="343" y="119"/>
                </a:lnTo>
                <a:lnTo>
                  <a:pt x="343" y="123"/>
                </a:lnTo>
                <a:lnTo>
                  <a:pt x="343" y="126"/>
                </a:lnTo>
                <a:lnTo>
                  <a:pt x="343" y="132"/>
                </a:lnTo>
                <a:lnTo>
                  <a:pt x="343" y="133"/>
                </a:lnTo>
                <a:lnTo>
                  <a:pt x="343" y="137"/>
                </a:lnTo>
                <a:lnTo>
                  <a:pt x="343" y="138"/>
                </a:lnTo>
                <a:lnTo>
                  <a:pt x="341" y="140"/>
                </a:lnTo>
                <a:lnTo>
                  <a:pt x="341" y="141"/>
                </a:lnTo>
                <a:lnTo>
                  <a:pt x="341" y="143"/>
                </a:lnTo>
                <a:lnTo>
                  <a:pt x="340" y="144"/>
                </a:lnTo>
                <a:lnTo>
                  <a:pt x="340" y="148"/>
                </a:lnTo>
                <a:lnTo>
                  <a:pt x="340" y="150"/>
                </a:lnTo>
                <a:lnTo>
                  <a:pt x="341" y="151"/>
                </a:lnTo>
                <a:lnTo>
                  <a:pt x="341" y="153"/>
                </a:lnTo>
                <a:lnTo>
                  <a:pt x="341" y="155"/>
                </a:lnTo>
                <a:lnTo>
                  <a:pt x="343" y="156"/>
                </a:lnTo>
                <a:lnTo>
                  <a:pt x="343" y="158"/>
                </a:lnTo>
                <a:lnTo>
                  <a:pt x="343" y="160"/>
                </a:lnTo>
                <a:lnTo>
                  <a:pt x="343" y="161"/>
                </a:lnTo>
                <a:lnTo>
                  <a:pt x="343" y="162"/>
                </a:lnTo>
                <a:lnTo>
                  <a:pt x="341" y="164"/>
                </a:lnTo>
                <a:lnTo>
                  <a:pt x="340" y="166"/>
                </a:lnTo>
                <a:lnTo>
                  <a:pt x="340" y="167"/>
                </a:lnTo>
                <a:lnTo>
                  <a:pt x="339" y="167"/>
                </a:lnTo>
                <a:lnTo>
                  <a:pt x="339" y="169"/>
                </a:lnTo>
                <a:lnTo>
                  <a:pt x="339" y="171"/>
                </a:lnTo>
                <a:lnTo>
                  <a:pt x="339" y="176"/>
                </a:lnTo>
                <a:lnTo>
                  <a:pt x="340" y="182"/>
                </a:lnTo>
                <a:lnTo>
                  <a:pt x="343" y="190"/>
                </a:lnTo>
                <a:lnTo>
                  <a:pt x="346" y="197"/>
                </a:lnTo>
                <a:lnTo>
                  <a:pt x="349" y="201"/>
                </a:lnTo>
                <a:lnTo>
                  <a:pt x="354" y="207"/>
                </a:lnTo>
                <a:lnTo>
                  <a:pt x="357" y="212"/>
                </a:lnTo>
                <a:lnTo>
                  <a:pt x="359" y="213"/>
                </a:lnTo>
                <a:lnTo>
                  <a:pt x="358" y="215"/>
                </a:lnTo>
                <a:lnTo>
                  <a:pt x="357" y="217"/>
                </a:lnTo>
                <a:lnTo>
                  <a:pt x="354" y="217"/>
                </a:lnTo>
                <a:lnTo>
                  <a:pt x="352" y="217"/>
                </a:lnTo>
                <a:lnTo>
                  <a:pt x="351" y="217"/>
                </a:lnTo>
                <a:lnTo>
                  <a:pt x="349" y="217"/>
                </a:lnTo>
                <a:lnTo>
                  <a:pt x="348" y="218"/>
                </a:lnTo>
                <a:lnTo>
                  <a:pt x="348" y="223"/>
                </a:lnTo>
                <a:lnTo>
                  <a:pt x="348" y="225"/>
                </a:lnTo>
                <a:lnTo>
                  <a:pt x="346" y="226"/>
                </a:lnTo>
                <a:lnTo>
                  <a:pt x="346" y="228"/>
                </a:lnTo>
                <a:lnTo>
                  <a:pt x="346" y="231"/>
                </a:lnTo>
                <a:lnTo>
                  <a:pt x="346" y="233"/>
                </a:lnTo>
                <a:lnTo>
                  <a:pt x="346" y="235"/>
                </a:lnTo>
                <a:lnTo>
                  <a:pt x="341" y="235"/>
                </a:lnTo>
                <a:lnTo>
                  <a:pt x="336" y="235"/>
                </a:lnTo>
                <a:lnTo>
                  <a:pt x="330" y="233"/>
                </a:lnTo>
                <a:lnTo>
                  <a:pt x="324" y="233"/>
                </a:lnTo>
                <a:lnTo>
                  <a:pt x="317" y="233"/>
                </a:lnTo>
                <a:lnTo>
                  <a:pt x="309" y="231"/>
                </a:lnTo>
                <a:lnTo>
                  <a:pt x="303" y="231"/>
                </a:lnTo>
                <a:lnTo>
                  <a:pt x="297" y="231"/>
                </a:lnTo>
                <a:lnTo>
                  <a:pt x="289" y="231"/>
                </a:lnTo>
                <a:lnTo>
                  <a:pt x="285" y="233"/>
                </a:lnTo>
                <a:lnTo>
                  <a:pt x="281" y="233"/>
                </a:lnTo>
                <a:lnTo>
                  <a:pt x="277" y="235"/>
                </a:lnTo>
                <a:lnTo>
                  <a:pt x="274" y="236"/>
                </a:lnTo>
                <a:lnTo>
                  <a:pt x="273" y="239"/>
                </a:lnTo>
                <a:lnTo>
                  <a:pt x="271" y="242"/>
                </a:lnTo>
                <a:lnTo>
                  <a:pt x="268" y="248"/>
                </a:lnTo>
                <a:lnTo>
                  <a:pt x="263" y="248"/>
                </a:lnTo>
                <a:lnTo>
                  <a:pt x="256" y="249"/>
                </a:lnTo>
                <a:lnTo>
                  <a:pt x="253" y="249"/>
                </a:lnTo>
                <a:lnTo>
                  <a:pt x="249" y="249"/>
                </a:lnTo>
                <a:lnTo>
                  <a:pt x="248" y="249"/>
                </a:lnTo>
                <a:lnTo>
                  <a:pt x="245" y="249"/>
                </a:lnTo>
                <a:lnTo>
                  <a:pt x="242" y="248"/>
                </a:lnTo>
                <a:lnTo>
                  <a:pt x="240" y="246"/>
                </a:lnTo>
                <a:lnTo>
                  <a:pt x="238" y="248"/>
                </a:lnTo>
                <a:lnTo>
                  <a:pt x="237" y="249"/>
                </a:lnTo>
                <a:lnTo>
                  <a:pt x="237" y="253"/>
                </a:lnTo>
                <a:lnTo>
                  <a:pt x="235" y="254"/>
                </a:lnTo>
                <a:lnTo>
                  <a:pt x="235" y="257"/>
                </a:lnTo>
                <a:lnTo>
                  <a:pt x="235" y="260"/>
                </a:lnTo>
                <a:lnTo>
                  <a:pt x="235" y="262"/>
                </a:lnTo>
                <a:lnTo>
                  <a:pt x="235" y="265"/>
                </a:lnTo>
                <a:lnTo>
                  <a:pt x="235" y="269"/>
                </a:lnTo>
                <a:lnTo>
                  <a:pt x="235" y="272"/>
                </a:lnTo>
                <a:lnTo>
                  <a:pt x="237" y="274"/>
                </a:lnTo>
                <a:lnTo>
                  <a:pt x="237" y="276"/>
                </a:lnTo>
                <a:lnTo>
                  <a:pt x="238" y="278"/>
                </a:lnTo>
                <a:lnTo>
                  <a:pt x="240" y="280"/>
                </a:lnTo>
                <a:lnTo>
                  <a:pt x="242" y="280"/>
                </a:lnTo>
                <a:lnTo>
                  <a:pt x="242" y="283"/>
                </a:lnTo>
                <a:lnTo>
                  <a:pt x="240" y="285"/>
                </a:lnTo>
                <a:lnTo>
                  <a:pt x="237" y="285"/>
                </a:lnTo>
                <a:lnTo>
                  <a:pt x="232" y="287"/>
                </a:lnTo>
                <a:lnTo>
                  <a:pt x="227" y="287"/>
                </a:lnTo>
                <a:lnTo>
                  <a:pt x="222" y="290"/>
                </a:lnTo>
                <a:lnTo>
                  <a:pt x="216" y="294"/>
                </a:lnTo>
                <a:lnTo>
                  <a:pt x="212" y="298"/>
                </a:lnTo>
                <a:lnTo>
                  <a:pt x="204" y="296"/>
                </a:lnTo>
                <a:lnTo>
                  <a:pt x="196" y="296"/>
                </a:lnTo>
                <a:lnTo>
                  <a:pt x="191" y="300"/>
                </a:lnTo>
                <a:lnTo>
                  <a:pt x="186" y="303"/>
                </a:lnTo>
                <a:lnTo>
                  <a:pt x="181" y="306"/>
                </a:lnTo>
                <a:lnTo>
                  <a:pt x="178" y="311"/>
                </a:lnTo>
                <a:lnTo>
                  <a:pt x="174" y="316"/>
                </a:lnTo>
                <a:lnTo>
                  <a:pt x="171" y="319"/>
                </a:lnTo>
                <a:lnTo>
                  <a:pt x="168" y="324"/>
                </a:lnTo>
                <a:lnTo>
                  <a:pt x="165" y="328"/>
                </a:lnTo>
                <a:lnTo>
                  <a:pt x="162" y="329"/>
                </a:lnTo>
                <a:lnTo>
                  <a:pt x="160" y="331"/>
                </a:lnTo>
                <a:lnTo>
                  <a:pt x="156" y="331"/>
                </a:lnTo>
                <a:lnTo>
                  <a:pt x="153" y="333"/>
                </a:lnTo>
                <a:lnTo>
                  <a:pt x="150" y="334"/>
                </a:lnTo>
                <a:lnTo>
                  <a:pt x="146" y="335"/>
                </a:lnTo>
                <a:lnTo>
                  <a:pt x="113" y="335"/>
                </a:lnTo>
                <a:lnTo>
                  <a:pt x="111" y="337"/>
                </a:lnTo>
                <a:lnTo>
                  <a:pt x="108" y="339"/>
                </a:lnTo>
                <a:lnTo>
                  <a:pt x="106" y="340"/>
                </a:lnTo>
                <a:lnTo>
                  <a:pt x="104" y="344"/>
                </a:lnTo>
                <a:lnTo>
                  <a:pt x="103" y="346"/>
                </a:lnTo>
                <a:lnTo>
                  <a:pt x="101" y="347"/>
                </a:lnTo>
                <a:lnTo>
                  <a:pt x="98" y="349"/>
                </a:lnTo>
                <a:lnTo>
                  <a:pt x="95" y="349"/>
                </a:lnTo>
                <a:lnTo>
                  <a:pt x="93" y="349"/>
                </a:lnTo>
                <a:lnTo>
                  <a:pt x="92" y="349"/>
                </a:lnTo>
                <a:lnTo>
                  <a:pt x="90" y="349"/>
                </a:lnTo>
                <a:lnTo>
                  <a:pt x="89" y="347"/>
                </a:lnTo>
                <a:lnTo>
                  <a:pt x="88" y="346"/>
                </a:lnTo>
                <a:lnTo>
                  <a:pt x="86" y="346"/>
                </a:lnTo>
                <a:lnTo>
                  <a:pt x="85" y="346"/>
                </a:lnTo>
                <a:lnTo>
                  <a:pt x="83" y="346"/>
                </a:lnTo>
                <a:lnTo>
                  <a:pt x="81" y="346"/>
                </a:lnTo>
                <a:lnTo>
                  <a:pt x="80" y="346"/>
                </a:lnTo>
                <a:lnTo>
                  <a:pt x="78" y="346"/>
                </a:lnTo>
                <a:lnTo>
                  <a:pt x="8" y="386"/>
                </a:lnTo>
                <a:lnTo>
                  <a:pt x="2" y="435"/>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5" name="Freeform 11"/>
          <p:cNvSpPr>
            <a:spLocks/>
          </p:cNvSpPr>
          <p:nvPr/>
        </p:nvSpPr>
        <p:spPr bwMode="auto">
          <a:xfrm>
            <a:off x="3856008" y="1123950"/>
            <a:ext cx="324840" cy="417513"/>
          </a:xfrm>
          <a:custGeom>
            <a:avLst/>
            <a:gdLst>
              <a:gd name="T0" fmla="*/ 2147483647 w 166"/>
              <a:gd name="T1" fmla="*/ 2147483647 h 358"/>
              <a:gd name="T2" fmla="*/ 2147483647 w 166"/>
              <a:gd name="T3" fmla="*/ 0 h 358"/>
              <a:gd name="T4" fmla="*/ 2147483647 w 166"/>
              <a:gd name="T5" fmla="*/ 2147483647 h 358"/>
              <a:gd name="T6" fmla="*/ 2147483647 w 166"/>
              <a:gd name="T7" fmla="*/ 2147483647 h 358"/>
              <a:gd name="T8" fmla="*/ 2147483647 w 166"/>
              <a:gd name="T9" fmla="*/ 2147483647 h 358"/>
              <a:gd name="T10" fmla="*/ 2147483647 w 166"/>
              <a:gd name="T11" fmla="*/ 2147483647 h 358"/>
              <a:gd name="T12" fmla="*/ 2147483647 w 166"/>
              <a:gd name="T13" fmla="*/ 2147483647 h 358"/>
              <a:gd name="T14" fmla="*/ 2147483647 w 166"/>
              <a:gd name="T15" fmla="*/ 2147483647 h 358"/>
              <a:gd name="T16" fmla="*/ 2147483647 w 166"/>
              <a:gd name="T17" fmla="*/ 2147483647 h 358"/>
              <a:gd name="T18" fmla="*/ 2147483647 w 166"/>
              <a:gd name="T19" fmla="*/ 2147483647 h 358"/>
              <a:gd name="T20" fmla="*/ 2147483647 w 166"/>
              <a:gd name="T21" fmla="*/ 2147483647 h 358"/>
              <a:gd name="T22" fmla="*/ 2147483647 w 166"/>
              <a:gd name="T23" fmla="*/ 2147483647 h 358"/>
              <a:gd name="T24" fmla="*/ 2147483647 w 166"/>
              <a:gd name="T25" fmla="*/ 2147483647 h 358"/>
              <a:gd name="T26" fmla="*/ 2147483647 w 166"/>
              <a:gd name="T27" fmla="*/ 2147483647 h 358"/>
              <a:gd name="T28" fmla="*/ 2147483647 w 166"/>
              <a:gd name="T29" fmla="*/ 2147483647 h 358"/>
              <a:gd name="T30" fmla="*/ 2147483647 w 166"/>
              <a:gd name="T31" fmla="*/ 2147483647 h 358"/>
              <a:gd name="T32" fmla="*/ 2147483647 w 166"/>
              <a:gd name="T33" fmla="*/ 2147483647 h 358"/>
              <a:gd name="T34" fmla="*/ 2147483647 w 166"/>
              <a:gd name="T35" fmla="*/ 2147483647 h 358"/>
              <a:gd name="T36" fmla="*/ 2147483647 w 166"/>
              <a:gd name="T37" fmla="*/ 2147483647 h 358"/>
              <a:gd name="T38" fmla="*/ 2147483647 w 166"/>
              <a:gd name="T39" fmla="*/ 2147483647 h 358"/>
              <a:gd name="T40" fmla="*/ 2147483647 w 166"/>
              <a:gd name="T41" fmla="*/ 2147483647 h 358"/>
              <a:gd name="T42" fmla="*/ 2147483647 w 166"/>
              <a:gd name="T43" fmla="*/ 2147483647 h 358"/>
              <a:gd name="T44" fmla="*/ 2147483647 w 166"/>
              <a:gd name="T45" fmla="*/ 2147483647 h 358"/>
              <a:gd name="T46" fmla="*/ 2147483647 w 166"/>
              <a:gd name="T47" fmla="*/ 2147483647 h 358"/>
              <a:gd name="T48" fmla="*/ 2147483647 w 166"/>
              <a:gd name="T49" fmla="*/ 2147483647 h 358"/>
              <a:gd name="T50" fmla="*/ 2147483647 w 166"/>
              <a:gd name="T51" fmla="*/ 2147483647 h 358"/>
              <a:gd name="T52" fmla="*/ 2147483647 w 166"/>
              <a:gd name="T53" fmla="*/ 2147483647 h 358"/>
              <a:gd name="T54" fmla="*/ 2147483647 w 166"/>
              <a:gd name="T55" fmla="*/ 2147483647 h 358"/>
              <a:gd name="T56" fmla="*/ 2147483647 w 166"/>
              <a:gd name="T57" fmla="*/ 2147483647 h 358"/>
              <a:gd name="T58" fmla="*/ 2147483647 w 166"/>
              <a:gd name="T59" fmla="*/ 2147483647 h 358"/>
              <a:gd name="T60" fmla="*/ 2147483647 w 166"/>
              <a:gd name="T61" fmla="*/ 2147483647 h 358"/>
              <a:gd name="T62" fmla="*/ 2147483647 w 166"/>
              <a:gd name="T63" fmla="*/ 2147483647 h 358"/>
              <a:gd name="T64" fmla="*/ 2147483647 w 166"/>
              <a:gd name="T65" fmla="*/ 2147483647 h 358"/>
              <a:gd name="T66" fmla="*/ 2147483647 w 166"/>
              <a:gd name="T67" fmla="*/ 2147483647 h 358"/>
              <a:gd name="T68" fmla="*/ 2147483647 w 166"/>
              <a:gd name="T69" fmla="*/ 2147483647 h 358"/>
              <a:gd name="T70" fmla="*/ 2147483647 w 166"/>
              <a:gd name="T71" fmla="*/ 2147483647 h 358"/>
              <a:gd name="T72" fmla="*/ 2147483647 w 166"/>
              <a:gd name="T73" fmla="*/ 2147483647 h 358"/>
              <a:gd name="T74" fmla="*/ 2147483647 w 166"/>
              <a:gd name="T75" fmla="*/ 2147483647 h 358"/>
              <a:gd name="T76" fmla="*/ 2147483647 w 166"/>
              <a:gd name="T77" fmla="*/ 2147483647 h 358"/>
              <a:gd name="T78" fmla="*/ 2147483647 w 166"/>
              <a:gd name="T79" fmla="*/ 2147483647 h 358"/>
              <a:gd name="T80" fmla="*/ 2147483647 w 166"/>
              <a:gd name="T81" fmla="*/ 2147483647 h 358"/>
              <a:gd name="T82" fmla="*/ 2147483647 w 166"/>
              <a:gd name="T83" fmla="*/ 2147483647 h 358"/>
              <a:gd name="T84" fmla="*/ 2147483647 w 166"/>
              <a:gd name="T85" fmla="*/ 2147483647 h 358"/>
              <a:gd name="T86" fmla="*/ 0 w 166"/>
              <a:gd name="T87" fmla="*/ 2147483647 h 358"/>
              <a:gd name="T88" fmla="*/ 2147483647 w 166"/>
              <a:gd name="T89" fmla="*/ 2147483647 h 358"/>
              <a:gd name="T90" fmla="*/ 2147483647 w 166"/>
              <a:gd name="T91" fmla="*/ 2147483647 h 358"/>
              <a:gd name="T92" fmla="*/ 2147483647 w 166"/>
              <a:gd name="T93" fmla="*/ 2147483647 h 358"/>
              <a:gd name="T94" fmla="*/ 2147483647 w 166"/>
              <a:gd name="T95" fmla="*/ 2147483647 h 358"/>
              <a:gd name="T96" fmla="*/ 2147483647 w 166"/>
              <a:gd name="T97" fmla="*/ 2147483647 h 358"/>
              <a:gd name="T98" fmla="*/ 2147483647 w 166"/>
              <a:gd name="T99" fmla="*/ 2147483647 h 358"/>
              <a:gd name="T100" fmla="*/ 2147483647 w 166"/>
              <a:gd name="T101" fmla="*/ 2147483647 h 358"/>
              <a:gd name="T102" fmla="*/ 2147483647 w 166"/>
              <a:gd name="T103" fmla="*/ 2147483647 h 358"/>
              <a:gd name="T104" fmla="*/ 2147483647 w 166"/>
              <a:gd name="T105" fmla="*/ 2147483647 h 358"/>
              <a:gd name="T106" fmla="*/ 2147483647 w 166"/>
              <a:gd name="T107" fmla="*/ 2147483647 h 358"/>
              <a:gd name="T108" fmla="*/ 2147483647 w 166"/>
              <a:gd name="T109" fmla="*/ 2147483647 h 3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6" h="358">
                <a:moveTo>
                  <a:pt x="57" y="17"/>
                </a:moveTo>
                <a:lnTo>
                  <a:pt x="61" y="16"/>
                </a:lnTo>
                <a:lnTo>
                  <a:pt x="65" y="14"/>
                </a:lnTo>
                <a:lnTo>
                  <a:pt x="70" y="11"/>
                </a:lnTo>
                <a:lnTo>
                  <a:pt x="75" y="8"/>
                </a:lnTo>
                <a:lnTo>
                  <a:pt x="78" y="5"/>
                </a:lnTo>
                <a:lnTo>
                  <a:pt x="82" y="1"/>
                </a:lnTo>
                <a:lnTo>
                  <a:pt x="88" y="0"/>
                </a:lnTo>
                <a:lnTo>
                  <a:pt x="94" y="0"/>
                </a:lnTo>
                <a:lnTo>
                  <a:pt x="103" y="0"/>
                </a:lnTo>
                <a:lnTo>
                  <a:pt x="111" y="3"/>
                </a:lnTo>
                <a:lnTo>
                  <a:pt x="115" y="6"/>
                </a:lnTo>
                <a:lnTo>
                  <a:pt x="119" y="10"/>
                </a:lnTo>
                <a:lnTo>
                  <a:pt x="122" y="14"/>
                </a:lnTo>
                <a:lnTo>
                  <a:pt x="125" y="19"/>
                </a:lnTo>
                <a:lnTo>
                  <a:pt x="127" y="24"/>
                </a:lnTo>
                <a:lnTo>
                  <a:pt x="132" y="29"/>
                </a:lnTo>
                <a:lnTo>
                  <a:pt x="135" y="26"/>
                </a:lnTo>
                <a:lnTo>
                  <a:pt x="137" y="23"/>
                </a:lnTo>
                <a:lnTo>
                  <a:pt x="140" y="19"/>
                </a:lnTo>
                <a:lnTo>
                  <a:pt x="143" y="17"/>
                </a:lnTo>
                <a:lnTo>
                  <a:pt x="147" y="14"/>
                </a:lnTo>
                <a:lnTo>
                  <a:pt x="150" y="12"/>
                </a:lnTo>
                <a:lnTo>
                  <a:pt x="154" y="12"/>
                </a:lnTo>
                <a:lnTo>
                  <a:pt x="158" y="11"/>
                </a:lnTo>
                <a:lnTo>
                  <a:pt x="158" y="12"/>
                </a:lnTo>
                <a:lnTo>
                  <a:pt x="158" y="14"/>
                </a:lnTo>
                <a:lnTo>
                  <a:pt x="158" y="16"/>
                </a:lnTo>
                <a:lnTo>
                  <a:pt x="158" y="17"/>
                </a:lnTo>
                <a:lnTo>
                  <a:pt x="158" y="19"/>
                </a:lnTo>
                <a:lnTo>
                  <a:pt x="157" y="26"/>
                </a:lnTo>
                <a:lnTo>
                  <a:pt x="154" y="32"/>
                </a:lnTo>
                <a:lnTo>
                  <a:pt x="150" y="37"/>
                </a:lnTo>
                <a:lnTo>
                  <a:pt x="143" y="42"/>
                </a:lnTo>
                <a:lnTo>
                  <a:pt x="139" y="47"/>
                </a:lnTo>
                <a:lnTo>
                  <a:pt x="135" y="52"/>
                </a:lnTo>
                <a:lnTo>
                  <a:pt x="132" y="57"/>
                </a:lnTo>
                <a:lnTo>
                  <a:pt x="130" y="64"/>
                </a:lnTo>
                <a:lnTo>
                  <a:pt x="130" y="69"/>
                </a:lnTo>
                <a:lnTo>
                  <a:pt x="132" y="73"/>
                </a:lnTo>
                <a:lnTo>
                  <a:pt x="133" y="76"/>
                </a:lnTo>
                <a:lnTo>
                  <a:pt x="135" y="80"/>
                </a:lnTo>
                <a:lnTo>
                  <a:pt x="137" y="81"/>
                </a:lnTo>
                <a:lnTo>
                  <a:pt x="140" y="83"/>
                </a:lnTo>
                <a:lnTo>
                  <a:pt x="145" y="85"/>
                </a:lnTo>
                <a:lnTo>
                  <a:pt x="150" y="85"/>
                </a:lnTo>
                <a:lnTo>
                  <a:pt x="151" y="87"/>
                </a:lnTo>
                <a:lnTo>
                  <a:pt x="151" y="89"/>
                </a:lnTo>
                <a:lnTo>
                  <a:pt x="151" y="93"/>
                </a:lnTo>
                <a:lnTo>
                  <a:pt x="153" y="96"/>
                </a:lnTo>
                <a:lnTo>
                  <a:pt x="153" y="99"/>
                </a:lnTo>
                <a:lnTo>
                  <a:pt x="154" y="101"/>
                </a:lnTo>
                <a:lnTo>
                  <a:pt x="154" y="103"/>
                </a:lnTo>
                <a:lnTo>
                  <a:pt x="154" y="105"/>
                </a:lnTo>
                <a:lnTo>
                  <a:pt x="154" y="111"/>
                </a:lnTo>
                <a:lnTo>
                  <a:pt x="151" y="116"/>
                </a:lnTo>
                <a:lnTo>
                  <a:pt x="150" y="121"/>
                </a:lnTo>
                <a:lnTo>
                  <a:pt x="145" y="126"/>
                </a:lnTo>
                <a:lnTo>
                  <a:pt x="136" y="134"/>
                </a:lnTo>
                <a:lnTo>
                  <a:pt x="125" y="140"/>
                </a:lnTo>
                <a:lnTo>
                  <a:pt x="117" y="147"/>
                </a:lnTo>
                <a:lnTo>
                  <a:pt x="109" y="153"/>
                </a:lnTo>
                <a:lnTo>
                  <a:pt x="106" y="157"/>
                </a:lnTo>
                <a:lnTo>
                  <a:pt x="104" y="160"/>
                </a:lnTo>
                <a:lnTo>
                  <a:pt x="104" y="163"/>
                </a:lnTo>
                <a:lnTo>
                  <a:pt x="106" y="167"/>
                </a:lnTo>
                <a:lnTo>
                  <a:pt x="114" y="178"/>
                </a:lnTo>
                <a:lnTo>
                  <a:pt x="121" y="185"/>
                </a:lnTo>
                <a:lnTo>
                  <a:pt x="127" y="187"/>
                </a:lnTo>
                <a:lnTo>
                  <a:pt x="133" y="187"/>
                </a:lnTo>
                <a:lnTo>
                  <a:pt x="139" y="187"/>
                </a:lnTo>
                <a:lnTo>
                  <a:pt x="142" y="186"/>
                </a:lnTo>
                <a:lnTo>
                  <a:pt x="145" y="185"/>
                </a:lnTo>
                <a:lnTo>
                  <a:pt x="148" y="183"/>
                </a:lnTo>
                <a:lnTo>
                  <a:pt x="148" y="186"/>
                </a:lnTo>
                <a:lnTo>
                  <a:pt x="150" y="189"/>
                </a:lnTo>
                <a:lnTo>
                  <a:pt x="151" y="193"/>
                </a:lnTo>
                <a:lnTo>
                  <a:pt x="153" y="196"/>
                </a:lnTo>
                <a:lnTo>
                  <a:pt x="154" y="198"/>
                </a:lnTo>
                <a:lnTo>
                  <a:pt x="157" y="201"/>
                </a:lnTo>
                <a:lnTo>
                  <a:pt x="160" y="204"/>
                </a:lnTo>
                <a:lnTo>
                  <a:pt x="163" y="207"/>
                </a:lnTo>
                <a:lnTo>
                  <a:pt x="161" y="209"/>
                </a:lnTo>
                <a:lnTo>
                  <a:pt x="163" y="210"/>
                </a:lnTo>
                <a:lnTo>
                  <a:pt x="163" y="214"/>
                </a:lnTo>
                <a:lnTo>
                  <a:pt x="163" y="216"/>
                </a:lnTo>
                <a:lnTo>
                  <a:pt x="163" y="219"/>
                </a:lnTo>
                <a:lnTo>
                  <a:pt x="161" y="221"/>
                </a:lnTo>
                <a:lnTo>
                  <a:pt x="161" y="224"/>
                </a:lnTo>
                <a:lnTo>
                  <a:pt x="161" y="227"/>
                </a:lnTo>
                <a:lnTo>
                  <a:pt x="161" y="230"/>
                </a:lnTo>
                <a:lnTo>
                  <a:pt x="161" y="232"/>
                </a:lnTo>
                <a:lnTo>
                  <a:pt x="161" y="234"/>
                </a:lnTo>
                <a:lnTo>
                  <a:pt x="161" y="235"/>
                </a:lnTo>
                <a:lnTo>
                  <a:pt x="161" y="237"/>
                </a:lnTo>
                <a:lnTo>
                  <a:pt x="163" y="239"/>
                </a:lnTo>
                <a:lnTo>
                  <a:pt x="165" y="240"/>
                </a:lnTo>
                <a:lnTo>
                  <a:pt x="163" y="245"/>
                </a:lnTo>
                <a:lnTo>
                  <a:pt x="160" y="250"/>
                </a:lnTo>
                <a:lnTo>
                  <a:pt x="155" y="251"/>
                </a:lnTo>
                <a:lnTo>
                  <a:pt x="151" y="253"/>
                </a:lnTo>
                <a:lnTo>
                  <a:pt x="147" y="255"/>
                </a:lnTo>
                <a:lnTo>
                  <a:pt x="142" y="258"/>
                </a:lnTo>
                <a:lnTo>
                  <a:pt x="136" y="260"/>
                </a:lnTo>
                <a:lnTo>
                  <a:pt x="133" y="264"/>
                </a:lnTo>
                <a:lnTo>
                  <a:pt x="130" y="266"/>
                </a:lnTo>
                <a:lnTo>
                  <a:pt x="129" y="268"/>
                </a:lnTo>
                <a:lnTo>
                  <a:pt x="125" y="271"/>
                </a:lnTo>
                <a:lnTo>
                  <a:pt x="124" y="273"/>
                </a:lnTo>
                <a:lnTo>
                  <a:pt x="122" y="276"/>
                </a:lnTo>
                <a:lnTo>
                  <a:pt x="121" y="278"/>
                </a:lnTo>
                <a:lnTo>
                  <a:pt x="118" y="280"/>
                </a:lnTo>
                <a:lnTo>
                  <a:pt x="115" y="283"/>
                </a:lnTo>
                <a:lnTo>
                  <a:pt x="112" y="284"/>
                </a:lnTo>
                <a:lnTo>
                  <a:pt x="111" y="284"/>
                </a:lnTo>
                <a:lnTo>
                  <a:pt x="107" y="286"/>
                </a:lnTo>
                <a:lnTo>
                  <a:pt x="106" y="287"/>
                </a:lnTo>
                <a:lnTo>
                  <a:pt x="104" y="291"/>
                </a:lnTo>
                <a:lnTo>
                  <a:pt x="103" y="292"/>
                </a:lnTo>
                <a:lnTo>
                  <a:pt x="103" y="296"/>
                </a:lnTo>
                <a:lnTo>
                  <a:pt x="101" y="301"/>
                </a:lnTo>
                <a:lnTo>
                  <a:pt x="103" y="303"/>
                </a:lnTo>
                <a:lnTo>
                  <a:pt x="103" y="305"/>
                </a:lnTo>
                <a:lnTo>
                  <a:pt x="103" y="307"/>
                </a:lnTo>
                <a:lnTo>
                  <a:pt x="104" y="309"/>
                </a:lnTo>
                <a:lnTo>
                  <a:pt x="104" y="310"/>
                </a:lnTo>
                <a:lnTo>
                  <a:pt x="106" y="312"/>
                </a:lnTo>
                <a:lnTo>
                  <a:pt x="106" y="314"/>
                </a:lnTo>
                <a:lnTo>
                  <a:pt x="106" y="317"/>
                </a:lnTo>
                <a:lnTo>
                  <a:pt x="106" y="323"/>
                </a:lnTo>
                <a:lnTo>
                  <a:pt x="103" y="332"/>
                </a:lnTo>
                <a:lnTo>
                  <a:pt x="100" y="339"/>
                </a:lnTo>
                <a:lnTo>
                  <a:pt x="96" y="345"/>
                </a:lnTo>
                <a:lnTo>
                  <a:pt x="91" y="350"/>
                </a:lnTo>
                <a:lnTo>
                  <a:pt x="85" y="353"/>
                </a:lnTo>
                <a:lnTo>
                  <a:pt x="79" y="357"/>
                </a:lnTo>
                <a:lnTo>
                  <a:pt x="71" y="357"/>
                </a:lnTo>
                <a:lnTo>
                  <a:pt x="71" y="355"/>
                </a:lnTo>
                <a:lnTo>
                  <a:pt x="71" y="353"/>
                </a:lnTo>
                <a:lnTo>
                  <a:pt x="70" y="353"/>
                </a:lnTo>
                <a:lnTo>
                  <a:pt x="70" y="351"/>
                </a:lnTo>
                <a:lnTo>
                  <a:pt x="70" y="350"/>
                </a:lnTo>
                <a:lnTo>
                  <a:pt x="70" y="348"/>
                </a:lnTo>
                <a:lnTo>
                  <a:pt x="70" y="346"/>
                </a:lnTo>
                <a:lnTo>
                  <a:pt x="70" y="342"/>
                </a:lnTo>
                <a:lnTo>
                  <a:pt x="70" y="337"/>
                </a:lnTo>
                <a:lnTo>
                  <a:pt x="68" y="333"/>
                </a:lnTo>
                <a:lnTo>
                  <a:pt x="68" y="330"/>
                </a:lnTo>
                <a:lnTo>
                  <a:pt x="67" y="327"/>
                </a:lnTo>
                <a:lnTo>
                  <a:pt x="67" y="322"/>
                </a:lnTo>
                <a:lnTo>
                  <a:pt x="65" y="314"/>
                </a:lnTo>
                <a:lnTo>
                  <a:pt x="64" y="304"/>
                </a:lnTo>
                <a:lnTo>
                  <a:pt x="63" y="298"/>
                </a:lnTo>
                <a:lnTo>
                  <a:pt x="63" y="291"/>
                </a:lnTo>
                <a:lnTo>
                  <a:pt x="61" y="283"/>
                </a:lnTo>
                <a:lnTo>
                  <a:pt x="60" y="276"/>
                </a:lnTo>
                <a:lnTo>
                  <a:pt x="58" y="268"/>
                </a:lnTo>
                <a:lnTo>
                  <a:pt x="57" y="263"/>
                </a:lnTo>
                <a:lnTo>
                  <a:pt x="53" y="258"/>
                </a:lnTo>
                <a:lnTo>
                  <a:pt x="50" y="255"/>
                </a:lnTo>
                <a:lnTo>
                  <a:pt x="47" y="255"/>
                </a:lnTo>
                <a:lnTo>
                  <a:pt x="45" y="253"/>
                </a:lnTo>
                <a:lnTo>
                  <a:pt x="40" y="251"/>
                </a:lnTo>
                <a:lnTo>
                  <a:pt x="37" y="248"/>
                </a:lnTo>
                <a:lnTo>
                  <a:pt x="34" y="246"/>
                </a:lnTo>
                <a:lnTo>
                  <a:pt x="31" y="245"/>
                </a:lnTo>
                <a:lnTo>
                  <a:pt x="29" y="244"/>
                </a:lnTo>
                <a:lnTo>
                  <a:pt x="29" y="242"/>
                </a:lnTo>
                <a:lnTo>
                  <a:pt x="28" y="225"/>
                </a:lnTo>
                <a:lnTo>
                  <a:pt x="25" y="216"/>
                </a:lnTo>
                <a:lnTo>
                  <a:pt x="21" y="209"/>
                </a:lnTo>
                <a:lnTo>
                  <a:pt x="16" y="205"/>
                </a:lnTo>
                <a:lnTo>
                  <a:pt x="11" y="203"/>
                </a:lnTo>
                <a:lnTo>
                  <a:pt x="6" y="198"/>
                </a:lnTo>
                <a:lnTo>
                  <a:pt x="3" y="187"/>
                </a:lnTo>
                <a:lnTo>
                  <a:pt x="0" y="171"/>
                </a:lnTo>
                <a:lnTo>
                  <a:pt x="0" y="162"/>
                </a:lnTo>
                <a:lnTo>
                  <a:pt x="3" y="155"/>
                </a:lnTo>
                <a:lnTo>
                  <a:pt x="9" y="148"/>
                </a:lnTo>
                <a:lnTo>
                  <a:pt x="14" y="142"/>
                </a:lnTo>
                <a:lnTo>
                  <a:pt x="21" y="139"/>
                </a:lnTo>
                <a:lnTo>
                  <a:pt x="27" y="134"/>
                </a:lnTo>
                <a:lnTo>
                  <a:pt x="31" y="132"/>
                </a:lnTo>
                <a:lnTo>
                  <a:pt x="32" y="128"/>
                </a:lnTo>
                <a:lnTo>
                  <a:pt x="32" y="119"/>
                </a:lnTo>
                <a:lnTo>
                  <a:pt x="32" y="112"/>
                </a:lnTo>
                <a:lnTo>
                  <a:pt x="35" y="108"/>
                </a:lnTo>
                <a:lnTo>
                  <a:pt x="37" y="105"/>
                </a:lnTo>
                <a:lnTo>
                  <a:pt x="39" y="103"/>
                </a:lnTo>
                <a:lnTo>
                  <a:pt x="40" y="103"/>
                </a:lnTo>
                <a:lnTo>
                  <a:pt x="40" y="101"/>
                </a:lnTo>
                <a:lnTo>
                  <a:pt x="37" y="98"/>
                </a:lnTo>
                <a:lnTo>
                  <a:pt x="34" y="94"/>
                </a:lnTo>
                <a:lnTo>
                  <a:pt x="34" y="91"/>
                </a:lnTo>
                <a:lnTo>
                  <a:pt x="34" y="89"/>
                </a:lnTo>
                <a:lnTo>
                  <a:pt x="35" y="88"/>
                </a:lnTo>
                <a:lnTo>
                  <a:pt x="37" y="88"/>
                </a:lnTo>
                <a:lnTo>
                  <a:pt x="39" y="85"/>
                </a:lnTo>
                <a:lnTo>
                  <a:pt x="40" y="83"/>
                </a:lnTo>
                <a:lnTo>
                  <a:pt x="40" y="80"/>
                </a:lnTo>
                <a:lnTo>
                  <a:pt x="40" y="78"/>
                </a:lnTo>
                <a:lnTo>
                  <a:pt x="40" y="75"/>
                </a:lnTo>
                <a:lnTo>
                  <a:pt x="39" y="71"/>
                </a:lnTo>
                <a:lnTo>
                  <a:pt x="37" y="69"/>
                </a:lnTo>
                <a:lnTo>
                  <a:pt x="37" y="67"/>
                </a:lnTo>
                <a:lnTo>
                  <a:pt x="37" y="64"/>
                </a:lnTo>
                <a:lnTo>
                  <a:pt x="37" y="62"/>
                </a:lnTo>
                <a:lnTo>
                  <a:pt x="40" y="58"/>
                </a:lnTo>
                <a:lnTo>
                  <a:pt x="42" y="57"/>
                </a:lnTo>
                <a:lnTo>
                  <a:pt x="42" y="53"/>
                </a:lnTo>
                <a:lnTo>
                  <a:pt x="40" y="53"/>
                </a:lnTo>
                <a:lnTo>
                  <a:pt x="40" y="52"/>
                </a:lnTo>
                <a:lnTo>
                  <a:pt x="40" y="49"/>
                </a:lnTo>
                <a:lnTo>
                  <a:pt x="42" y="47"/>
                </a:lnTo>
                <a:lnTo>
                  <a:pt x="43" y="42"/>
                </a:lnTo>
                <a:lnTo>
                  <a:pt x="42" y="42"/>
                </a:lnTo>
                <a:lnTo>
                  <a:pt x="42" y="40"/>
                </a:lnTo>
                <a:lnTo>
                  <a:pt x="40" y="40"/>
                </a:lnTo>
                <a:lnTo>
                  <a:pt x="39" y="39"/>
                </a:lnTo>
                <a:lnTo>
                  <a:pt x="37" y="37"/>
                </a:lnTo>
                <a:lnTo>
                  <a:pt x="37" y="35"/>
                </a:lnTo>
                <a:lnTo>
                  <a:pt x="35" y="35"/>
                </a:lnTo>
                <a:lnTo>
                  <a:pt x="57" y="17"/>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6" name="Freeform 12"/>
          <p:cNvSpPr>
            <a:spLocks/>
          </p:cNvSpPr>
          <p:nvPr/>
        </p:nvSpPr>
        <p:spPr bwMode="auto">
          <a:xfrm>
            <a:off x="3960421" y="1365250"/>
            <a:ext cx="1376220" cy="823913"/>
          </a:xfrm>
          <a:custGeom>
            <a:avLst/>
            <a:gdLst>
              <a:gd name="T0" fmla="*/ 2147483647 w 701"/>
              <a:gd name="T1" fmla="*/ 2147483647 h 706"/>
              <a:gd name="T2" fmla="*/ 2147483647 w 701"/>
              <a:gd name="T3" fmla="*/ 2147483647 h 706"/>
              <a:gd name="T4" fmla="*/ 2147483647 w 701"/>
              <a:gd name="T5" fmla="*/ 2147483647 h 706"/>
              <a:gd name="T6" fmla="*/ 2147483647 w 701"/>
              <a:gd name="T7" fmla="*/ 2147483647 h 706"/>
              <a:gd name="T8" fmla="*/ 2147483647 w 701"/>
              <a:gd name="T9" fmla="*/ 2147483647 h 706"/>
              <a:gd name="T10" fmla="*/ 2147483647 w 701"/>
              <a:gd name="T11" fmla="*/ 2147483647 h 706"/>
              <a:gd name="T12" fmla="*/ 2147483647 w 701"/>
              <a:gd name="T13" fmla="*/ 2147483647 h 706"/>
              <a:gd name="T14" fmla="*/ 2147483647 w 701"/>
              <a:gd name="T15" fmla="*/ 2147483647 h 706"/>
              <a:gd name="T16" fmla="*/ 2147483647 w 701"/>
              <a:gd name="T17" fmla="*/ 2147483647 h 706"/>
              <a:gd name="T18" fmla="*/ 2147483647 w 701"/>
              <a:gd name="T19" fmla="*/ 2147483647 h 706"/>
              <a:gd name="T20" fmla="*/ 2147483647 w 701"/>
              <a:gd name="T21" fmla="*/ 2147483647 h 706"/>
              <a:gd name="T22" fmla="*/ 2147483647 w 701"/>
              <a:gd name="T23" fmla="*/ 2147483647 h 706"/>
              <a:gd name="T24" fmla="*/ 2147483647 w 701"/>
              <a:gd name="T25" fmla="*/ 2147483647 h 706"/>
              <a:gd name="T26" fmla="*/ 2147483647 w 701"/>
              <a:gd name="T27" fmla="*/ 2147483647 h 706"/>
              <a:gd name="T28" fmla="*/ 2147483647 w 701"/>
              <a:gd name="T29" fmla="*/ 2147483647 h 706"/>
              <a:gd name="T30" fmla="*/ 2147483647 w 701"/>
              <a:gd name="T31" fmla="*/ 2147483647 h 706"/>
              <a:gd name="T32" fmla="*/ 2147483647 w 701"/>
              <a:gd name="T33" fmla="*/ 2147483647 h 706"/>
              <a:gd name="T34" fmla="*/ 2147483647 w 701"/>
              <a:gd name="T35" fmla="*/ 2147483647 h 706"/>
              <a:gd name="T36" fmla="*/ 2147483647 w 701"/>
              <a:gd name="T37" fmla="*/ 2147483647 h 706"/>
              <a:gd name="T38" fmla="*/ 2147483647 w 701"/>
              <a:gd name="T39" fmla="*/ 2147483647 h 706"/>
              <a:gd name="T40" fmla="*/ 2147483647 w 701"/>
              <a:gd name="T41" fmla="*/ 2147483647 h 706"/>
              <a:gd name="T42" fmla="*/ 2147483647 w 701"/>
              <a:gd name="T43" fmla="*/ 2147483647 h 706"/>
              <a:gd name="T44" fmla="*/ 2147483647 w 701"/>
              <a:gd name="T45" fmla="*/ 2147483647 h 706"/>
              <a:gd name="T46" fmla="*/ 2147483647 w 701"/>
              <a:gd name="T47" fmla="*/ 2147483647 h 706"/>
              <a:gd name="T48" fmla="*/ 2147483647 w 701"/>
              <a:gd name="T49" fmla="*/ 2147483647 h 706"/>
              <a:gd name="T50" fmla="*/ 2147483647 w 701"/>
              <a:gd name="T51" fmla="*/ 2147483647 h 706"/>
              <a:gd name="T52" fmla="*/ 2147483647 w 701"/>
              <a:gd name="T53" fmla="*/ 2147483647 h 706"/>
              <a:gd name="T54" fmla="*/ 2147483647 w 701"/>
              <a:gd name="T55" fmla="*/ 2147483647 h 706"/>
              <a:gd name="T56" fmla="*/ 2147483647 w 701"/>
              <a:gd name="T57" fmla="*/ 2147483647 h 706"/>
              <a:gd name="T58" fmla="*/ 2147483647 w 701"/>
              <a:gd name="T59" fmla="*/ 2147483647 h 706"/>
              <a:gd name="T60" fmla="*/ 2147483647 w 701"/>
              <a:gd name="T61" fmla="*/ 2147483647 h 706"/>
              <a:gd name="T62" fmla="*/ 2147483647 w 701"/>
              <a:gd name="T63" fmla="*/ 2147483647 h 706"/>
              <a:gd name="T64" fmla="*/ 2147483647 w 701"/>
              <a:gd name="T65" fmla="*/ 2147483647 h 706"/>
              <a:gd name="T66" fmla="*/ 2147483647 w 701"/>
              <a:gd name="T67" fmla="*/ 2147483647 h 706"/>
              <a:gd name="T68" fmla="*/ 2147483647 w 701"/>
              <a:gd name="T69" fmla="*/ 2147483647 h 706"/>
              <a:gd name="T70" fmla="*/ 2147483647 w 701"/>
              <a:gd name="T71" fmla="*/ 2147483647 h 706"/>
              <a:gd name="T72" fmla="*/ 2147483647 w 701"/>
              <a:gd name="T73" fmla="*/ 2147483647 h 706"/>
              <a:gd name="T74" fmla="*/ 2147483647 w 701"/>
              <a:gd name="T75" fmla="*/ 2147483647 h 706"/>
              <a:gd name="T76" fmla="*/ 2147483647 w 701"/>
              <a:gd name="T77" fmla="*/ 2147483647 h 706"/>
              <a:gd name="T78" fmla="*/ 2147483647 w 701"/>
              <a:gd name="T79" fmla="*/ 2147483647 h 706"/>
              <a:gd name="T80" fmla="*/ 2147483647 w 701"/>
              <a:gd name="T81" fmla="*/ 2147483647 h 706"/>
              <a:gd name="T82" fmla="*/ 2147483647 w 701"/>
              <a:gd name="T83" fmla="*/ 2147483647 h 706"/>
              <a:gd name="T84" fmla="*/ 2147483647 w 701"/>
              <a:gd name="T85" fmla="*/ 2147483647 h 706"/>
              <a:gd name="T86" fmla="*/ 2147483647 w 701"/>
              <a:gd name="T87" fmla="*/ 2147483647 h 706"/>
              <a:gd name="T88" fmla="*/ 2147483647 w 701"/>
              <a:gd name="T89" fmla="*/ 2147483647 h 706"/>
              <a:gd name="T90" fmla="*/ 2147483647 w 701"/>
              <a:gd name="T91" fmla="*/ 2147483647 h 706"/>
              <a:gd name="T92" fmla="*/ 2147483647 w 701"/>
              <a:gd name="T93" fmla="*/ 2147483647 h 706"/>
              <a:gd name="T94" fmla="*/ 2147483647 w 701"/>
              <a:gd name="T95" fmla="*/ 2147483647 h 706"/>
              <a:gd name="T96" fmla="*/ 2147483647 w 701"/>
              <a:gd name="T97" fmla="*/ 2147483647 h 706"/>
              <a:gd name="T98" fmla="*/ 2147483647 w 701"/>
              <a:gd name="T99" fmla="*/ 2147483647 h 706"/>
              <a:gd name="T100" fmla="*/ 2147483647 w 701"/>
              <a:gd name="T101" fmla="*/ 2147483647 h 706"/>
              <a:gd name="T102" fmla="*/ 2147483647 w 701"/>
              <a:gd name="T103" fmla="*/ 2147483647 h 706"/>
              <a:gd name="T104" fmla="*/ 2147483647 w 701"/>
              <a:gd name="T105" fmla="*/ 2147483647 h 706"/>
              <a:gd name="T106" fmla="*/ 2147483647 w 701"/>
              <a:gd name="T107" fmla="*/ 2147483647 h 706"/>
              <a:gd name="T108" fmla="*/ 2147483647 w 701"/>
              <a:gd name="T109" fmla="*/ 2147483647 h 706"/>
              <a:gd name="T110" fmla="*/ 2147483647 w 701"/>
              <a:gd name="T111" fmla="*/ 2147483647 h 706"/>
              <a:gd name="T112" fmla="*/ 2147483647 w 701"/>
              <a:gd name="T113" fmla="*/ 2147483647 h 706"/>
              <a:gd name="T114" fmla="*/ 2147483647 w 701"/>
              <a:gd name="T115" fmla="*/ 2147483647 h 706"/>
              <a:gd name="T116" fmla="*/ 2147483647 w 701"/>
              <a:gd name="T117" fmla="*/ 2147483647 h 706"/>
              <a:gd name="T118" fmla="*/ 2147483647 w 701"/>
              <a:gd name="T119" fmla="*/ 2147483647 h 706"/>
              <a:gd name="T120" fmla="*/ 2147483647 w 701"/>
              <a:gd name="T121" fmla="*/ 2147483647 h 7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01" h="706">
                <a:moveTo>
                  <a:pt x="107" y="0"/>
                </a:moveTo>
                <a:lnTo>
                  <a:pt x="113" y="5"/>
                </a:lnTo>
                <a:lnTo>
                  <a:pt x="120" y="10"/>
                </a:lnTo>
                <a:lnTo>
                  <a:pt x="128" y="15"/>
                </a:lnTo>
                <a:lnTo>
                  <a:pt x="135" y="19"/>
                </a:lnTo>
                <a:lnTo>
                  <a:pt x="145" y="23"/>
                </a:lnTo>
                <a:lnTo>
                  <a:pt x="151" y="26"/>
                </a:lnTo>
                <a:lnTo>
                  <a:pt x="158" y="28"/>
                </a:lnTo>
                <a:lnTo>
                  <a:pt x="163" y="28"/>
                </a:lnTo>
                <a:lnTo>
                  <a:pt x="166" y="28"/>
                </a:lnTo>
                <a:lnTo>
                  <a:pt x="169" y="26"/>
                </a:lnTo>
                <a:lnTo>
                  <a:pt x="171" y="24"/>
                </a:lnTo>
                <a:lnTo>
                  <a:pt x="174" y="23"/>
                </a:lnTo>
                <a:lnTo>
                  <a:pt x="176" y="21"/>
                </a:lnTo>
                <a:lnTo>
                  <a:pt x="179" y="19"/>
                </a:lnTo>
                <a:lnTo>
                  <a:pt x="182" y="17"/>
                </a:lnTo>
                <a:lnTo>
                  <a:pt x="185" y="17"/>
                </a:lnTo>
                <a:lnTo>
                  <a:pt x="187" y="17"/>
                </a:lnTo>
                <a:lnTo>
                  <a:pt x="188" y="19"/>
                </a:lnTo>
                <a:lnTo>
                  <a:pt x="189" y="21"/>
                </a:lnTo>
                <a:lnTo>
                  <a:pt x="191" y="23"/>
                </a:lnTo>
                <a:lnTo>
                  <a:pt x="191" y="24"/>
                </a:lnTo>
                <a:lnTo>
                  <a:pt x="192" y="26"/>
                </a:lnTo>
                <a:lnTo>
                  <a:pt x="194" y="28"/>
                </a:lnTo>
                <a:lnTo>
                  <a:pt x="197" y="29"/>
                </a:lnTo>
                <a:lnTo>
                  <a:pt x="200" y="29"/>
                </a:lnTo>
                <a:lnTo>
                  <a:pt x="203" y="29"/>
                </a:lnTo>
                <a:lnTo>
                  <a:pt x="206" y="29"/>
                </a:lnTo>
                <a:lnTo>
                  <a:pt x="207" y="29"/>
                </a:lnTo>
                <a:lnTo>
                  <a:pt x="210" y="29"/>
                </a:lnTo>
                <a:lnTo>
                  <a:pt x="213" y="29"/>
                </a:lnTo>
                <a:lnTo>
                  <a:pt x="216" y="29"/>
                </a:lnTo>
                <a:lnTo>
                  <a:pt x="223" y="33"/>
                </a:lnTo>
                <a:lnTo>
                  <a:pt x="227" y="34"/>
                </a:lnTo>
                <a:lnTo>
                  <a:pt x="233" y="37"/>
                </a:lnTo>
                <a:lnTo>
                  <a:pt x="239" y="40"/>
                </a:lnTo>
                <a:lnTo>
                  <a:pt x="245" y="44"/>
                </a:lnTo>
                <a:lnTo>
                  <a:pt x="251" y="46"/>
                </a:lnTo>
                <a:lnTo>
                  <a:pt x="259" y="47"/>
                </a:lnTo>
                <a:lnTo>
                  <a:pt x="267" y="47"/>
                </a:lnTo>
                <a:lnTo>
                  <a:pt x="269" y="64"/>
                </a:lnTo>
                <a:lnTo>
                  <a:pt x="272" y="75"/>
                </a:lnTo>
                <a:lnTo>
                  <a:pt x="277" y="85"/>
                </a:lnTo>
                <a:lnTo>
                  <a:pt x="285" y="93"/>
                </a:lnTo>
                <a:lnTo>
                  <a:pt x="295" y="98"/>
                </a:lnTo>
                <a:lnTo>
                  <a:pt x="306" y="101"/>
                </a:lnTo>
                <a:lnTo>
                  <a:pt x="318" y="104"/>
                </a:lnTo>
                <a:lnTo>
                  <a:pt x="331" y="110"/>
                </a:lnTo>
                <a:lnTo>
                  <a:pt x="337" y="111"/>
                </a:lnTo>
                <a:lnTo>
                  <a:pt x="345" y="113"/>
                </a:lnTo>
                <a:lnTo>
                  <a:pt x="351" y="115"/>
                </a:lnTo>
                <a:lnTo>
                  <a:pt x="357" y="115"/>
                </a:lnTo>
                <a:lnTo>
                  <a:pt x="363" y="116"/>
                </a:lnTo>
                <a:lnTo>
                  <a:pt x="367" y="117"/>
                </a:lnTo>
                <a:lnTo>
                  <a:pt x="373" y="119"/>
                </a:lnTo>
                <a:lnTo>
                  <a:pt x="380" y="122"/>
                </a:lnTo>
                <a:lnTo>
                  <a:pt x="387" y="126"/>
                </a:lnTo>
                <a:lnTo>
                  <a:pt x="393" y="133"/>
                </a:lnTo>
                <a:lnTo>
                  <a:pt x="397" y="137"/>
                </a:lnTo>
                <a:lnTo>
                  <a:pt x="403" y="144"/>
                </a:lnTo>
                <a:lnTo>
                  <a:pt x="409" y="149"/>
                </a:lnTo>
                <a:lnTo>
                  <a:pt x="415" y="152"/>
                </a:lnTo>
                <a:lnTo>
                  <a:pt x="422" y="155"/>
                </a:lnTo>
                <a:lnTo>
                  <a:pt x="432" y="157"/>
                </a:lnTo>
                <a:lnTo>
                  <a:pt x="437" y="157"/>
                </a:lnTo>
                <a:lnTo>
                  <a:pt x="444" y="154"/>
                </a:lnTo>
                <a:lnTo>
                  <a:pt x="450" y="152"/>
                </a:lnTo>
                <a:lnTo>
                  <a:pt x="454" y="147"/>
                </a:lnTo>
                <a:lnTo>
                  <a:pt x="458" y="142"/>
                </a:lnTo>
                <a:lnTo>
                  <a:pt x="461" y="135"/>
                </a:lnTo>
                <a:lnTo>
                  <a:pt x="466" y="128"/>
                </a:lnTo>
                <a:lnTo>
                  <a:pt x="471" y="119"/>
                </a:lnTo>
                <a:lnTo>
                  <a:pt x="473" y="113"/>
                </a:lnTo>
                <a:lnTo>
                  <a:pt x="473" y="108"/>
                </a:lnTo>
                <a:lnTo>
                  <a:pt x="471" y="103"/>
                </a:lnTo>
                <a:lnTo>
                  <a:pt x="468" y="99"/>
                </a:lnTo>
                <a:lnTo>
                  <a:pt x="463" y="95"/>
                </a:lnTo>
                <a:lnTo>
                  <a:pt x="460" y="92"/>
                </a:lnTo>
                <a:lnTo>
                  <a:pt x="457" y="87"/>
                </a:lnTo>
                <a:lnTo>
                  <a:pt x="455" y="80"/>
                </a:lnTo>
                <a:lnTo>
                  <a:pt x="457" y="76"/>
                </a:lnTo>
                <a:lnTo>
                  <a:pt x="458" y="72"/>
                </a:lnTo>
                <a:lnTo>
                  <a:pt x="461" y="67"/>
                </a:lnTo>
                <a:lnTo>
                  <a:pt x="465" y="62"/>
                </a:lnTo>
                <a:lnTo>
                  <a:pt x="468" y="57"/>
                </a:lnTo>
                <a:lnTo>
                  <a:pt x="471" y="52"/>
                </a:lnTo>
                <a:lnTo>
                  <a:pt x="473" y="49"/>
                </a:lnTo>
                <a:lnTo>
                  <a:pt x="475" y="47"/>
                </a:lnTo>
                <a:lnTo>
                  <a:pt x="484" y="40"/>
                </a:lnTo>
                <a:lnTo>
                  <a:pt x="493" y="34"/>
                </a:lnTo>
                <a:lnTo>
                  <a:pt x="504" y="29"/>
                </a:lnTo>
                <a:lnTo>
                  <a:pt x="515" y="26"/>
                </a:lnTo>
                <a:lnTo>
                  <a:pt x="529" y="24"/>
                </a:lnTo>
                <a:lnTo>
                  <a:pt x="541" y="23"/>
                </a:lnTo>
                <a:lnTo>
                  <a:pt x="554" y="23"/>
                </a:lnTo>
                <a:lnTo>
                  <a:pt x="566" y="23"/>
                </a:lnTo>
                <a:lnTo>
                  <a:pt x="580" y="23"/>
                </a:lnTo>
                <a:lnTo>
                  <a:pt x="587" y="26"/>
                </a:lnTo>
                <a:lnTo>
                  <a:pt x="593" y="31"/>
                </a:lnTo>
                <a:lnTo>
                  <a:pt x="596" y="36"/>
                </a:lnTo>
                <a:lnTo>
                  <a:pt x="599" y="42"/>
                </a:lnTo>
                <a:lnTo>
                  <a:pt x="602" y="47"/>
                </a:lnTo>
                <a:lnTo>
                  <a:pt x="607" y="54"/>
                </a:lnTo>
                <a:lnTo>
                  <a:pt x="614" y="58"/>
                </a:lnTo>
                <a:lnTo>
                  <a:pt x="625" y="60"/>
                </a:lnTo>
                <a:lnTo>
                  <a:pt x="635" y="62"/>
                </a:lnTo>
                <a:lnTo>
                  <a:pt x="647" y="64"/>
                </a:lnTo>
                <a:lnTo>
                  <a:pt x="657" y="64"/>
                </a:lnTo>
                <a:lnTo>
                  <a:pt x="668" y="65"/>
                </a:lnTo>
                <a:lnTo>
                  <a:pt x="675" y="69"/>
                </a:lnTo>
                <a:lnTo>
                  <a:pt x="678" y="72"/>
                </a:lnTo>
                <a:lnTo>
                  <a:pt x="682" y="75"/>
                </a:lnTo>
                <a:lnTo>
                  <a:pt x="683" y="78"/>
                </a:lnTo>
                <a:lnTo>
                  <a:pt x="683" y="83"/>
                </a:lnTo>
                <a:lnTo>
                  <a:pt x="680" y="85"/>
                </a:lnTo>
                <a:lnTo>
                  <a:pt x="677" y="85"/>
                </a:lnTo>
                <a:lnTo>
                  <a:pt x="674" y="87"/>
                </a:lnTo>
                <a:lnTo>
                  <a:pt x="672" y="88"/>
                </a:lnTo>
                <a:lnTo>
                  <a:pt x="671" y="92"/>
                </a:lnTo>
                <a:lnTo>
                  <a:pt x="669" y="93"/>
                </a:lnTo>
                <a:lnTo>
                  <a:pt x="668" y="96"/>
                </a:lnTo>
                <a:lnTo>
                  <a:pt x="668" y="99"/>
                </a:lnTo>
                <a:lnTo>
                  <a:pt x="668" y="103"/>
                </a:lnTo>
                <a:lnTo>
                  <a:pt x="668" y="104"/>
                </a:lnTo>
                <a:lnTo>
                  <a:pt x="669" y="106"/>
                </a:lnTo>
                <a:lnTo>
                  <a:pt x="669" y="110"/>
                </a:lnTo>
                <a:lnTo>
                  <a:pt x="671" y="111"/>
                </a:lnTo>
                <a:lnTo>
                  <a:pt x="672" y="113"/>
                </a:lnTo>
                <a:lnTo>
                  <a:pt x="672" y="115"/>
                </a:lnTo>
                <a:lnTo>
                  <a:pt x="674" y="116"/>
                </a:lnTo>
                <a:lnTo>
                  <a:pt x="667" y="151"/>
                </a:lnTo>
                <a:lnTo>
                  <a:pt x="668" y="158"/>
                </a:lnTo>
                <a:lnTo>
                  <a:pt x="669" y="165"/>
                </a:lnTo>
                <a:lnTo>
                  <a:pt x="671" y="172"/>
                </a:lnTo>
                <a:lnTo>
                  <a:pt x="672" y="178"/>
                </a:lnTo>
                <a:lnTo>
                  <a:pt x="674" y="185"/>
                </a:lnTo>
                <a:lnTo>
                  <a:pt x="675" y="190"/>
                </a:lnTo>
                <a:lnTo>
                  <a:pt x="678" y="196"/>
                </a:lnTo>
                <a:lnTo>
                  <a:pt x="680" y="201"/>
                </a:lnTo>
                <a:lnTo>
                  <a:pt x="698" y="576"/>
                </a:lnTo>
                <a:lnTo>
                  <a:pt x="700" y="681"/>
                </a:lnTo>
                <a:lnTo>
                  <a:pt x="657" y="681"/>
                </a:lnTo>
                <a:lnTo>
                  <a:pt x="657" y="705"/>
                </a:lnTo>
                <a:lnTo>
                  <a:pt x="293" y="502"/>
                </a:lnTo>
                <a:lnTo>
                  <a:pt x="246" y="528"/>
                </a:lnTo>
                <a:lnTo>
                  <a:pt x="220" y="546"/>
                </a:lnTo>
                <a:lnTo>
                  <a:pt x="207" y="546"/>
                </a:lnTo>
                <a:lnTo>
                  <a:pt x="206" y="544"/>
                </a:lnTo>
                <a:lnTo>
                  <a:pt x="205" y="544"/>
                </a:lnTo>
                <a:lnTo>
                  <a:pt x="202" y="543"/>
                </a:lnTo>
                <a:lnTo>
                  <a:pt x="200" y="541"/>
                </a:lnTo>
                <a:lnTo>
                  <a:pt x="198" y="540"/>
                </a:lnTo>
                <a:lnTo>
                  <a:pt x="197" y="536"/>
                </a:lnTo>
                <a:lnTo>
                  <a:pt x="195" y="535"/>
                </a:lnTo>
                <a:lnTo>
                  <a:pt x="194" y="535"/>
                </a:lnTo>
                <a:lnTo>
                  <a:pt x="192" y="531"/>
                </a:lnTo>
                <a:lnTo>
                  <a:pt x="189" y="528"/>
                </a:lnTo>
                <a:lnTo>
                  <a:pt x="187" y="526"/>
                </a:lnTo>
                <a:lnTo>
                  <a:pt x="184" y="524"/>
                </a:lnTo>
                <a:lnTo>
                  <a:pt x="181" y="524"/>
                </a:lnTo>
                <a:lnTo>
                  <a:pt x="177" y="522"/>
                </a:lnTo>
                <a:lnTo>
                  <a:pt x="174" y="520"/>
                </a:lnTo>
                <a:lnTo>
                  <a:pt x="173" y="518"/>
                </a:lnTo>
                <a:lnTo>
                  <a:pt x="109" y="501"/>
                </a:lnTo>
                <a:lnTo>
                  <a:pt x="109" y="489"/>
                </a:lnTo>
                <a:lnTo>
                  <a:pt x="104" y="479"/>
                </a:lnTo>
                <a:lnTo>
                  <a:pt x="98" y="469"/>
                </a:lnTo>
                <a:lnTo>
                  <a:pt x="91" y="461"/>
                </a:lnTo>
                <a:lnTo>
                  <a:pt x="81" y="453"/>
                </a:lnTo>
                <a:lnTo>
                  <a:pt x="71" y="448"/>
                </a:lnTo>
                <a:lnTo>
                  <a:pt x="61" y="445"/>
                </a:lnTo>
                <a:lnTo>
                  <a:pt x="50" y="445"/>
                </a:lnTo>
                <a:lnTo>
                  <a:pt x="49" y="445"/>
                </a:lnTo>
                <a:lnTo>
                  <a:pt x="47" y="445"/>
                </a:lnTo>
                <a:lnTo>
                  <a:pt x="46" y="447"/>
                </a:lnTo>
                <a:lnTo>
                  <a:pt x="44" y="447"/>
                </a:lnTo>
                <a:lnTo>
                  <a:pt x="44" y="448"/>
                </a:lnTo>
                <a:lnTo>
                  <a:pt x="43" y="448"/>
                </a:lnTo>
                <a:lnTo>
                  <a:pt x="42" y="448"/>
                </a:lnTo>
                <a:lnTo>
                  <a:pt x="40" y="448"/>
                </a:lnTo>
                <a:lnTo>
                  <a:pt x="40" y="447"/>
                </a:lnTo>
                <a:lnTo>
                  <a:pt x="40" y="445"/>
                </a:lnTo>
                <a:lnTo>
                  <a:pt x="37" y="443"/>
                </a:lnTo>
                <a:lnTo>
                  <a:pt x="35" y="443"/>
                </a:lnTo>
                <a:lnTo>
                  <a:pt x="34" y="442"/>
                </a:lnTo>
                <a:lnTo>
                  <a:pt x="32" y="438"/>
                </a:lnTo>
                <a:lnTo>
                  <a:pt x="31" y="436"/>
                </a:lnTo>
                <a:lnTo>
                  <a:pt x="29" y="435"/>
                </a:lnTo>
                <a:lnTo>
                  <a:pt x="28" y="431"/>
                </a:lnTo>
                <a:lnTo>
                  <a:pt x="28" y="430"/>
                </a:lnTo>
                <a:lnTo>
                  <a:pt x="29" y="404"/>
                </a:lnTo>
                <a:lnTo>
                  <a:pt x="4" y="369"/>
                </a:lnTo>
                <a:lnTo>
                  <a:pt x="3" y="368"/>
                </a:lnTo>
                <a:lnTo>
                  <a:pt x="1" y="367"/>
                </a:lnTo>
                <a:lnTo>
                  <a:pt x="1" y="365"/>
                </a:lnTo>
                <a:lnTo>
                  <a:pt x="0" y="363"/>
                </a:lnTo>
                <a:lnTo>
                  <a:pt x="0" y="361"/>
                </a:lnTo>
                <a:lnTo>
                  <a:pt x="1" y="358"/>
                </a:lnTo>
                <a:lnTo>
                  <a:pt x="4" y="355"/>
                </a:lnTo>
                <a:lnTo>
                  <a:pt x="8" y="351"/>
                </a:lnTo>
                <a:lnTo>
                  <a:pt x="13" y="349"/>
                </a:lnTo>
                <a:lnTo>
                  <a:pt x="17" y="347"/>
                </a:lnTo>
                <a:lnTo>
                  <a:pt x="22" y="343"/>
                </a:lnTo>
                <a:lnTo>
                  <a:pt x="25" y="338"/>
                </a:lnTo>
                <a:lnTo>
                  <a:pt x="26" y="333"/>
                </a:lnTo>
                <a:lnTo>
                  <a:pt x="25" y="330"/>
                </a:lnTo>
                <a:lnTo>
                  <a:pt x="25" y="327"/>
                </a:lnTo>
                <a:lnTo>
                  <a:pt x="24" y="324"/>
                </a:lnTo>
                <a:lnTo>
                  <a:pt x="22" y="320"/>
                </a:lnTo>
                <a:lnTo>
                  <a:pt x="21" y="317"/>
                </a:lnTo>
                <a:lnTo>
                  <a:pt x="19" y="314"/>
                </a:lnTo>
                <a:lnTo>
                  <a:pt x="17" y="310"/>
                </a:lnTo>
                <a:lnTo>
                  <a:pt x="17" y="308"/>
                </a:lnTo>
                <a:lnTo>
                  <a:pt x="17" y="302"/>
                </a:lnTo>
                <a:lnTo>
                  <a:pt x="19" y="299"/>
                </a:lnTo>
                <a:lnTo>
                  <a:pt x="21" y="294"/>
                </a:lnTo>
                <a:lnTo>
                  <a:pt x="24" y="291"/>
                </a:lnTo>
                <a:lnTo>
                  <a:pt x="25" y="288"/>
                </a:lnTo>
                <a:lnTo>
                  <a:pt x="26" y="285"/>
                </a:lnTo>
                <a:lnTo>
                  <a:pt x="28" y="281"/>
                </a:lnTo>
                <a:lnTo>
                  <a:pt x="29" y="276"/>
                </a:lnTo>
                <a:lnTo>
                  <a:pt x="28" y="274"/>
                </a:lnTo>
                <a:lnTo>
                  <a:pt x="28" y="271"/>
                </a:lnTo>
                <a:lnTo>
                  <a:pt x="28" y="270"/>
                </a:lnTo>
                <a:lnTo>
                  <a:pt x="26" y="267"/>
                </a:lnTo>
                <a:lnTo>
                  <a:pt x="26" y="265"/>
                </a:lnTo>
                <a:lnTo>
                  <a:pt x="25" y="262"/>
                </a:lnTo>
                <a:lnTo>
                  <a:pt x="25" y="260"/>
                </a:lnTo>
                <a:lnTo>
                  <a:pt x="25" y="256"/>
                </a:lnTo>
                <a:lnTo>
                  <a:pt x="25" y="251"/>
                </a:lnTo>
                <a:lnTo>
                  <a:pt x="25" y="249"/>
                </a:lnTo>
                <a:lnTo>
                  <a:pt x="25" y="244"/>
                </a:lnTo>
                <a:lnTo>
                  <a:pt x="26" y="240"/>
                </a:lnTo>
                <a:lnTo>
                  <a:pt x="26" y="237"/>
                </a:lnTo>
                <a:lnTo>
                  <a:pt x="26" y="232"/>
                </a:lnTo>
                <a:lnTo>
                  <a:pt x="28" y="229"/>
                </a:lnTo>
                <a:lnTo>
                  <a:pt x="28" y="224"/>
                </a:lnTo>
                <a:lnTo>
                  <a:pt x="28" y="219"/>
                </a:lnTo>
                <a:lnTo>
                  <a:pt x="28" y="214"/>
                </a:lnTo>
                <a:lnTo>
                  <a:pt x="28" y="211"/>
                </a:lnTo>
                <a:lnTo>
                  <a:pt x="28" y="206"/>
                </a:lnTo>
                <a:lnTo>
                  <a:pt x="28" y="203"/>
                </a:lnTo>
                <a:lnTo>
                  <a:pt x="28" y="199"/>
                </a:lnTo>
                <a:lnTo>
                  <a:pt x="26" y="194"/>
                </a:lnTo>
                <a:lnTo>
                  <a:pt x="26" y="190"/>
                </a:lnTo>
                <a:lnTo>
                  <a:pt x="25" y="185"/>
                </a:lnTo>
                <a:lnTo>
                  <a:pt x="22" y="181"/>
                </a:lnTo>
                <a:lnTo>
                  <a:pt x="19" y="176"/>
                </a:lnTo>
                <a:lnTo>
                  <a:pt x="16" y="174"/>
                </a:lnTo>
                <a:lnTo>
                  <a:pt x="14" y="170"/>
                </a:lnTo>
                <a:lnTo>
                  <a:pt x="11" y="165"/>
                </a:lnTo>
                <a:lnTo>
                  <a:pt x="10" y="162"/>
                </a:lnTo>
                <a:lnTo>
                  <a:pt x="10" y="157"/>
                </a:lnTo>
                <a:lnTo>
                  <a:pt x="16" y="149"/>
                </a:lnTo>
                <a:lnTo>
                  <a:pt x="24" y="149"/>
                </a:lnTo>
                <a:lnTo>
                  <a:pt x="29" y="145"/>
                </a:lnTo>
                <a:lnTo>
                  <a:pt x="35" y="142"/>
                </a:lnTo>
                <a:lnTo>
                  <a:pt x="40" y="137"/>
                </a:lnTo>
                <a:lnTo>
                  <a:pt x="44" y="131"/>
                </a:lnTo>
                <a:lnTo>
                  <a:pt x="47" y="124"/>
                </a:lnTo>
                <a:lnTo>
                  <a:pt x="50" y="116"/>
                </a:lnTo>
                <a:lnTo>
                  <a:pt x="50" y="110"/>
                </a:lnTo>
                <a:lnTo>
                  <a:pt x="50" y="106"/>
                </a:lnTo>
                <a:lnTo>
                  <a:pt x="50" y="104"/>
                </a:lnTo>
                <a:lnTo>
                  <a:pt x="49" y="103"/>
                </a:lnTo>
                <a:lnTo>
                  <a:pt x="49" y="101"/>
                </a:lnTo>
                <a:lnTo>
                  <a:pt x="47" y="99"/>
                </a:lnTo>
                <a:lnTo>
                  <a:pt x="47" y="98"/>
                </a:lnTo>
                <a:lnTo>
                  <a:pt x="47" y="95"/>
                </a:lnTo>
                <a:lnTo>
                  <a:pt x="46" y="93"/>
                </a:lnTo>
                <a:lnTo>
                  <a:pt x="47" y="88"/>
                </a:lnTo>
                <a:lnTo>
                  <a:pt x="47" y="85"/>
                </a:lnTo>
                <a:lnTo>
                  <a:pt x="49" y="83"/>
                </a:lnTo>
                <a:lnTo>
                  <a:pt x="50" y="80"/>
                </a:lnTo>
                <a:lnTo>
                  <a:pt x="52" y="78"/>
                </a:lnTo>
                <a:lnTo>
                  <a:pt x="55" y="76"/>
                </a:lnTo>
                <a:lnTo>
                  <a:pt x="56" y="76"/>
                </a:lnTo>
                <a:lnTo>
                  <a:pt x="60" y="75"/>
                </a:lnTo>
                <a:lnTo>
                  <a:pt x="62" y="72"/>
                </a:lnTo>
                <a:lnTo>
                  <a:pt x="65" y="70"/>
                </a:lnTo>
                <a:lnTo>
                  <a:pt x="67" y="69"/>
                </a:lnTo>
                <a:lnTo>
                  <a:pt x="68" y="65"/>
                </a:lnTo>
                <a:lnTo>
                  <a:pt x="70" y="64"/>
                </a:lnTo>
                <a:lnTo>
                  <a:pt x="73" y="60"/>
                </a:lnTo>
                <a:lnTo>
                  <a:pt x="74" y="58"/>
                </a:lnTo>
                <a:lnTo>
                  <a:pt x="78" y="57"/>
                </a:lnTo>
                <a:lnTo>
                  <a:pt x="80" y="52"/>
                </a:lnTo>
                <a:lnTo>
                  <a:pt x="86" y="51"/>
                </a:lnTo>
                <a:lnTo>
                  <a:pt x="91" y="47"/>
                </a:lnTo>
                <a:lnTo>
                  <a:pt x="95" y="46"/>
                </a:lnTo>
                <a:lnTo>
                  <a:pt x="99" y="44"/>
                </a:lnTo>
                <a:lnTo>
                  <a:pt x="104" y="42"/>
                </a:lnTo>
                <a:lnTo>
                  <a:pt x="107" y="37"/>
                </a:lnTo>
                <a:lnTo>
                  <a:pt x="109" y="33"/>
                </a:lnTo>
                <a:lnTo>
                  <a:pt x="107" y="31"/>
                </a:lnTo>
                <a:lnTo>
                  <a:pt x="106" y="29"/>
                </a:lnTo>
                <a:lnTo>
                  <a:pt x="106" y="28"/>
                </a:lnTo>
                <a:lnTo>
                  <a:pt x="106" y="26"/>
                </a:lnTo>
                <a:lnTo>
                  <a:pt x="106" y="24"/>
                </a:lnTo>
                <a:lnTo>
                  <a:pt x="106" y="23"/>
                </a:lnTo>
                <a:lnTo>
                  <a:pt x="106" y="19"/>
                </a:lnTo>
                <a:lnTo>
                  <a:pt x="106" y="17"/>
                </a:lnTo>
                <a:lnTo>
                  <a:pt x="106" y="13"/>
                </a:lnTo>
                <a:lnTo>
                  <a:pt x="107" y="11"/>
                </a:lnTo>
                <a:lnTo>
                  <a:pt x="107" y="8"/>
                </a:lnTo>
                <a:lnTo>
                  <a:pt x="107" y="6"/>
                </a:lnTo>
                <a:lnTo>
                  <a:pt x="107" y="3"/>
                </a:lnTo>
                <a:lnTo>
                  <a:pt x="106" y="1"/>
                </a:lnTo>
                <a:lnTo>
                  <a:pt x="107" y="0"/>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7" name="Freeform 13"/>
          <p:cNvSpPr>
            <a:spLocks/>
          </p:cNvSpPr>
          <p:nvPr/>
        </p:nvSpPr>
        <p:spPr bwMode="auto">
          <a:xfrm>
            <a:off x="6883981" y="2589213"/>
            <a:ext cx="887509" cy="893762"/>
          </a:xfrm>
          <a:custGeom>
            <a:avLst/>
            <a:gdLst>
              <a:gd name="T0" fmla="*/ 2147483647 w 452"/>
              <a:gd name="T1" fmla="*/ 2147483647 h 767"/>
              <a:gd name="T2" fmla="*/ 2147483647 w 452"/>
              <a:gd name="T3" fmla="*/ 2147483647 h 767"/>
              <a:gd name="T4" fmla="*/ 2147483647 w 452"/>
              <a:gd name="T5" fmla="*/ 2147483647 h 767"/>
              <a:gd name="T6" fmla="*/ 2147483647 w 452"/>
              <a:gd name="T7" fmla="*/ 2147483647 h 767"/>
              <a:gd name="T8" fmla="*/ 2147483647 w 452"/>
              <a:gd name="T9" fmla="*/ 2147483647 h 767"/>
              <a:gd name="T10" fmla="*/ 2147483647 w 452"/>
              <a:gd name="T11" fmla="*/ 2147483647 h 767"/>
              <a:gd name="T12" fmla="*/ 2147483647 w 452"/>
              <a:gd name="T13" fmla="*/ 2147483647 h 767"/>
              <a:gd name="T14" fmla="*/ 2147483647 w 452"/>
              <a:gd name="T15" fmla="*/ 2147483647 h 767"/>
              <a:gd name="T16" fmla="*/ 2147483647 w 452"/>
              <a:gd name="T17" fmla="*/ 2147483647 h 767"/>
              <a:gd name="T18" fmla="*/ 2147483647 w 452"/>
              <a:gd name="T19" fmla="*/ 2147483647 h 767"/>
              <a:gd name="T20" fmla="*/ 2147483647 w 452"/>
              <a:gd name="T21" fmla="*/ 2147483647 h 767"/>
              <a:gd name="T22" fmla="*/ 2147483647 w 452"/>
              <a:gd name="T23" fmla="*/ 2147483647 h 767"/>
              <a:gd name="T24" fmla="*/ 2147483647 w 452"/>
              <a:gd name="T25" fmla="*/ 2147483647 h 767"/>
              <a:gd name="T26" fmla="*/ 2147483647 w 452"/>
              <a:gd name="T27" fmla="*/ 2147483647 h 767"/>
              <a:gd name="T28" fmla="*/ 2147483647 w 452"/>
              <a:gd name="T29" fmla="*/ 2147483647 h 767"/>
              <a:gd name="T30" fmla="*/ 2147483647 w 452"/>
              <a:gd name="T31" fmla="*/ 2147483647 h 767"/>
              <a:gd name="T32" fmla="*/ 2147483647 w 452"/>
              <a:gd name="T33" fmla="*/ 2147483647 h 767"/>
              <a:gd name="T34" fmla="*/ 2147483647 w 452"/>
              <a:gd name="T35" fmla="*/ 2147483647 h 767"/>
              <a:gd name="T36" fmla="*/ 2147483647 w 452"/>
              <a:gd name="T37" fmla="*/ 2147483647 h 767"/>
              <a:gd name="T38" fmla="*/ 2147483647 w 452"/>
              <a:gd name="T39" fmla="*/ 2147483647 h 767"/>
              <a:gd name="T40" fmla="*/ 2147483647 w 452"/>
              <a:gd name="T41" fmla="*/ 2147483647 h 767"/>
              <a:gd name="T42" fmla="*/ 2147483647 w 452"/>
              <a:gd name="T43" fmla="*/ 2147483647 h 767"/>
              <a:gd name="T44" fmla="*/ 2147483647 w 452"/>
              <a:gd name="T45" fmla="*/ 2147483647 h 767"/>
              <a:gd name="T46" fmla="*/ 2147483647 w 452"/>
              <a:gd name="T47" fmla="*/ 2147483647 h 767"/>
              <a:gd name="T48" fmla="*/ 2147483647 w 452"/>
              <a:gd name="T49" fmla="*/ 2147483647 h 767"/>
              <a:gd name="T50" fmla="*/ 2147483647 w 452"/>
              <a:gd name="T51" fmla="*/ 2147483647 h 767"/>
              <a:gd name="T52" fmla="*/ 2147483647 w 452"/>
              <a:gd name="T53" fmla="*/ 2147483647 h 767"/>
              <a:gd name="T54" fmla="*/ 2147483647 w 452"/>
              <a:gd name="T55" fmla="*/ 2147483647 h 767"/>
              <a:gd name="T56" fmla="*/ 2147483647 w 452"/>
              <a:gd name="T57" fmla="*/ 2147483647 h 767"/>
              <a:gd name="T58" fmla="*/ 2147483647 w 452"/>
              <a:gd name="T59" fmla="*/ 2147483647 h 767"/>
              <a:gd name="T60" fmla="*/ 2147483647 w 452"/>
              <a:gd name="T61" fmla="*/ 2147483647 h 767"/>
              <a:gd name="T62" fmla="*/ 2147483647 w 452"/>
              <a:gd name="T63" fmla="*/ 2147483647 h 767"/>
              <a:gd name="T64" fmla="*/ 2147483647 w 452"/>
              <a:gd name="T65" fmla="*/ 2147483647 h 767"/>
              <a:gd name="T66" fmla="*/ 2147483647 w 452"/>
              <a:gd name="T67" fmla="*/ 2147483647 h 767"/>
              <a:gd name="T68" fmla="*/ 2147483647 w 452"/>
              <a:gd name="T69" fmla="*/ 2147483647 h 767"/>
              <a:gd name="T70" fmla="*/ 2147483647 w 452"/>
              <a:gd name="T71" fmla="*/ 2147483647 h 767"/>
              <a:gd name="T72" fmla="*/ 2147483647 w 452"/>
              <a:gd name="T73" fmla="*/ 2147483647 h 767"/>
              <a:gd name="T74" fmla="*/ 2147483647 w 452"/>
              <a:gd name="T75" fmla="*/ 2147483647 h 767"/>
              <a:gd name="T76" fmla="*/ 2147483647 w 452"/>
              <a:gd name="T77" fmla="*/ 2147483647 h 767"/>
              <a:gd name="T78" fmla="*/ 2147483647 w 452"/>
              <a:gd name="T79" fmla="*/ 2147483647 h 767"/>
              <a:gd name="T80" fmla="*/ 2147483647 w 452"/>
              <a:gd name="T81" fmla="*/ 2147483647 h 767"/>
              <a:gd name="T82" fmla="*/ 2147483647 w 452"/>
              <a:gd name="T83" fmla="*/ 2147483647 h 767"/>
              <a:gd name="T84" fmla="*/ 2147483647 w 452"/>
              <a:gd name="T85" fmla="*/ 2147483647 h 767"/>
              <a:gd name="T86" fmla="*/ 2147483647 w 452"/>
              <a:gd name="T87" fmla="*/ 2147483647 h 767"/>
              <a:gd name="T88" fmla="*/ 2147483647 w 452"/>
              <a:gd name="T89" fmla="*/ 2147483647 h 767"/>
              <a:gd name="T90" fmla="*/ 2147483647 w 452"/>
              <a:gd name="T91" fmla="*/ 2147483647 h 767"/>
              <a:gd name="T92" fmla="*/ 2147483647 w 452"/>
              <a:gd name="T93" fmla="*/ 2147483647 h 767"/>
              <a:gd name="T94" fmla="*/ 2147483647 w 452"/>
              <a:gd name="T95" fmla="*/ 2147483647 h 767"/>
              <a:gd name="T96" fmla="*/ 2147483647 w 452"/>
              <a:gd name="T97" fmla="*/ 2147483647 h 767"/>
              <a:gd name="T98" fmla="*/ 2147483647 w 452"/>
              <a:gd name="T99" fmla="*/ 2147483647 h 767"/>
              <a:gd name="T100" fmla="*/ 2147483647 w 452"/>
              <a:gd name="T101" fmla="*/ 2147483647 h 767"/>
              <a:gd name="T102" fmla="*/ 2147483647 w 452"/>
              <a:gd name="T103" fmla="*/ 2147483647 h 767"/>
              <a:gd name="T104" fmla="*/ 2147483647 w 452"/>
              <a:gd name="T105" fmla="*/ 2147483647 h 767"/>
              <a:gd name="T106" fmla="*/ 2147483647 w 452"/>
              <a:gd name="T107" fmla="*/ 2147483647 h 767"/>
              <a:gd name="T108" fmla="*/ 2147483647 w 452"/>
              <a:gd name="T109" fmla="*/ 2147483647 h 767"/>
              <a:gd name="T110" fmla="*/ 2147483647 w 452"/>
              <a:gd name="T111" fmla="*/ 2147483647 h 7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2" h="767">
                <a:moveTo>
                  <a:pt x="29" y="766"/>
                </a:moveTo>
                <a:lnTo>
                  <a:pt x="1" y="719"/>
                </a:lnTo>
                <a:lnTo>
                  <a:pt x="0" y="519"/>
                </a:lnTo>
                <a:lnTo>
                  <a:pt x="0" y="517"/>
                </a:lnTo>
                <a:lnTo>
                  <a:pt x="3" y="512"/>
                </a:lnTo>
                <a:lnTo>
                  <a:pt x="5" y="509"/>
                </a:lnTo>
                <a:lnTo>
                  <a:pt x="10" y="504"/>
                </a:lnTo>
                <a:lnTo>
                  <a:pt x="14" y="499"/>
                </a:lnTo>
                <a:lnTo>
                  <a:pt x="19" y="494"/>
                </a:lnTo>
                <a:lnTo>
                  <a:pt x="21" y="491"/>
                </a:lnTo>
                <a:lnTo>
                  <a:pt x="24" y="489"/>
                </a:lnTo>
                <a:lnTo>
                  <a:pt x="24" y="485"/>
                </a:lnTo>
                <a:lnTo>
                  <a:pt x="26" y="480"/>
                </a:lnTo>
                <a:lnTo>
                  <a:pt x="29" y="475"/>
                </a:lnTo>
                <a:lnTo>
                  <a:pt x="31" y="471"/>
                </a:lnTo>
                <a:lnTo>
                  <a:pt x="32" y="467"/>
                </a:lnTo>
                <a:lnTo>
                  <a:pt x="35" y="462"/>
                </a:lnTo>
                <a:lnTo>
                  <a:pt x="37" y="458"/>
                </a:lnTo>
                <a:lnTo>
                  <a:pt x="39" y="455"/>
                </a:lnTo>
                <a:lnTo>
                  <a:pt x="39" y="453"/>
                </a:lnTo>
                <a:lnTo>
                  <a:pt x="39" y="452"/>
                </a:lnTo>
                <a:lnTo>
                  <a:pt x="41" y="450"/>
                </a:lnTo>
                <a:lnTo>
                  <a:pt x="41" y="449"/>
                </a:lnTo>
                <a:lnTo>
                  <a:pt x="42" y="447"/>
                </a:lnTo>
                <a:lnTo>
                  <a:pt x="46" y="446"/>
                </a:lnTo>
                <a:lnTo>
                  <a:pt x="47" y="444"/>
                </a:lnTo>
                <a:lnTo>
                  <a:pt x="50" y="444"/>
                </a:lnTo>
                <a:lnTo>
                  <a:pt x="56" y="444"/>
                </a:lnTo>
                <a:lnTo>
                  <a:pt x="62" y="442"/>
                </a:lnTo>
                <a:lnTo>
                  <a:pt x="68" y="441"/>
                </a:lnTo>
                <a:lnTo>
                  <a:pt x="74" y="439"/>
                </a:lnTo>
                <a:lnTo>
                  <a:pt x="80" y="435"/>
                </a:lnTo>
                <a:lnTo>
                  <a:pt x="85" y="432"/>
                </a:lnTo>
                <a:lnTo>
                  <a:pt x="89" y="429"/>
                </a:lnTo>
                <a:lnTo>
                  <a:pt x="92" y="424"/>
                </a:lnTo>
                <a:lnTo>
                  <a:pt x="96" y="419"/>
                </a:lnTo>
                <a:lnTo>
                  <a:pt x="101" y="414"/>
                </a:lnTo>
                <a:lnTo>
                  <a:pt x="106" y="412"/>
                </a:lnTo>
                <a:lnTo>
                  <a:pt x="111" y="408"/>
                </a:lnTo>
                <a:lnTo>
                  <a:pt x="117" y="405"/>
                </a:lnTo>
                <a:lnTo>
                  <a:pt x="124" y="401"/>
                </a:lnTo>
                <a:lnTo>
                  <a:pt x="131" y="400"/>
                </a:lnTo>
                <a:lnTo>
                  <a:pt x="138" y="398"/>
                </a:lnTo>
                <a:lnTo>
                  <a:pt x="183" y="396"/>
                </a:lnTo>
                <a:lnTo>
                  <a:pt x="313" y="226"/>
                </a:lnTo>
                <a:lnTo>
                  <a:pt x="269" y="226"/>
                </a:lnTo>
                <a:lnTo>
                  <a:pt x="266" y="225"/>
                </a:lnTo>
                <a:lnTo>
                  <a:pt x="261" y="225"/>
                </a:lnTo>
                <a:lnTo>
                  <a:pt x="256" y="225"/>
                </a:lnTo>
                <a:lnTo>
                  <a:pt x="253" y="225"/>
                </a:lnTo>
                <a:lnTo>
                  <a:pt x="249" y="225"/>
                </a:lnTo>
                <a:lnTo>
                  <a:pt x="246" y="223"/>
                </a:lnTo>
                <a:lnTo>
                  <a:pt x="243" y="221"/>
                </a:lnTo>
                <a:lnTo>
                  <a:pt x="240" y="220"/>
                </a:lnTo>
                <a:lnTo>
                  <a:pt x="235" y="216"/>
                </a:lnTo>
                <a:lnTo>
                  <a:pt x="223" y="212"/>
                </a:lnTo>
                <a:lnTo>
                  <a:pt x="209" y="207"/>
                </a:lnTo>
                <a:lnTo>
                  <a:pt x="191" y="200"/>
                </a:lnTo>
                <a:lnTo>
                  <a:pt x="173" y="194"/>
                </a:lnTo>
                <a:lnTo>
                  <a:pt x="156" y="187"/>
                </a:lnTo>
                <a:lnTo>
                  <a:pt x="143" y="184"/>
                </a:lnTo>
                <a:lnTo>
                  <a:pt x="134" y="182"/>
                </a:lnTo>
                <a:lnTo>
                  <a:pt x="129" y="182"/>
                </a:lnTo>
                <a:lnTo>
                  <a:pt x="125" y="179"/>
                </a:lnTo>
                <a:lnTo>
                  <a:pt x="122" y="176"/>
                </a:lnTo>
                <a:lnTo>
                  <a:pt x="119" y="173"/>
                </a:lnTo>
                <a:lnTo>
                  <a:pt x="117" y="169"/>
                </a:lnTo>
                <a:lnTo>
                  <a:pt x="114" y="164"/>
                </a:lnTo>
                <a:lnTo>
                  <a:pt x="111" y="161"/>
                </a:lnTo>
                <a:lnTo>
                  <a:pt x="107" y="158"/>
                </a:lnTo>
                <a:lnTo>
                  <a:pt x="106" y="158"/>
                </a:lnTo>
                <a:lnTo>
                  <a:pt x="102" y="158"/>
                </a:lnTo>
                <a:lnTo>
                  <a:pt x="101" y="156"/>
                </a:lnTo>
                <a:lnTo>
                  <a:pt x="98" y="155"/>
                </a:lnTo>
                <a:lnTo>
                  <a:pt x="95" y="153"/>
                </a:lnTo>
                <a:lnTo>
                  <a:pt x="93" y="151"/>
                </a:lnTo>
                <a:lnTo>
                  <a:pt x="92" y="148"/>
                </a:lnTo>
                <a:lnTo>
                  <a:pt x="91" y="145"/>
                </a:lnTo>
                <a:lnTo>
                  <a:pt x="88" y="139"/>
                </a:lnTo>
                <a:lnTo>
                  <a:pt x="85" y="133"/>
                </a:lnTo>
                <a:lnTo>
                  <a:pt x="78" y="128"/>
                </a:lnTo>
                <a:lnTo>
                  <a:pt x="74" y="121"/>
                </a:lnTo>
                <a:lnTo>
                  <a:pt x="70" y="117"/>
                </a:lnTo>
                <a:lnTo>
                  <a:pt x="65" y="110"/>
                </a:lnTo>
                <a:lnTo>
                  <a:pt x="62" y="102"/>
                </a:lnTo>
                <a:lnTo>
                  <a:pt x="60" y="94"/>
                </a:lnTo>
                <a:lnTo>
                  <a:pt x="60" y="92"/>
                </a:lnTo>
                <a:lnTo>
                  <a:pt x="62" y="89"/>
                </a:lnTo>
                <a:lnTo>
                  <a:pt x="62" y="87"/>
                </a:lnTo>
                <a:lnTo>
                  <a:pt x="63" y="84"/>
                </a:lnTo>
                <a:lnTo>
                  <a:pt x="63" y="82"/>
                </a:lnTo>
                <a:lnTo>
                  <a:pt x="65" y="81"/>
                </a:lnTo>
                <a:lnTo>
                  <a:pt x="67" y="80"/>
                </a:lnTo>
                <a:lnTo>
                  <a:pt x="70" y="78"/>
                </a:lnTo>
                <a:lnTo>
                  <a:pt x="68" y="76"/>
                </a:lnTo>
                <a:lnTo>
                  <a:pt x="70" y="75"/>
                </a:lnTo>
                <a:lnTo>
                  <a:pt x="71" y="73"/>
                </a:lnTo>
                <a:lnTo>
                  <a:pt x="74" y="69"/>
                </a:lnTo>
                <a:lnTo>
                  <a:pt x="75" y="64"/>
                </a:lnTo>
                <a:lnTo>
                  <a:pt x="77" y="61"/>
                </a:lnTo>
                <a:lnTo>
                  <a:pt x="80" y="57"/>
                </a:lnTo>
                <a:lnTo>
                  <a:pt x="80" y="52"/>
                </a:lnTo>
                <a:lnTo>
                  <a:pt x="81" y="48"/>
                </a:lnTo>
                <a:lnTo>
                  <a:pt x="83" y="50"/>
                </a:lnTo>
                <a:lnTo>
                  <a:pt x="85" y="52"/>
                </a:lnTo>
                <a:lnTo>
                  <a:pt x="86" y="53"/>
                </a:lnTo>
                <a:lnTo>
                  <a:pt x="89" y="55"/>
                </a:lnTo>
                <a:lnTo>
                  <a:pt x="91" y="57"/>
                </a:lnTo>
                <a:lnTo>
                  <a:pt x="93" y="57"/>
                </a:lnTo>
                <a:lnTo>
                  <a:pt x="95" y="58"/>
                </a:lnTo>
                <a:lnTo>
                  <a:pt x="96" y="58"/>
                </a:lnTo>
                <a:lnTo>
                  <a:pt x="102" y="66"/>
                </a:lnTo>
                <a:lnTo>
                  <a:pt x="107" y="73"/>
                </a:lnTo>
                <a:lnTo>
                  <a:pt x="111" y="81"/>
                </a:lnTo>
                <a:lnTo>
                  <a:pt x="116" y="89"/>
                </a:lnTo>
                <a:lnTo>
                  <a:pt x="122" y="96"/>
                </a:lnTo>
                <a:lnTo>
                  <a:pt x="128" y="100"/>
                </a:lnTo>
                <a:lnTo>
                  <a:pt x="135" y="105"/>
                </a:lnTo>
                <a:lnTo>
                  <a:pt x="146" y="105"/>
                </a:lnTo>
                <a:lnTo>
                  <a:pt x="156" y="105"/>
                </a:lnTo>
                <a:lnTo>
                  <a:pt x="165" y="102"/>
                </a:lnTo>
                <a:lnTo>
                  <a:pt x="173" y="98"/>
                </a:lnTo>
                <a:lnTo>
                  <a:pt x="181" y="92"/>
                </a:lnTo>
                <a:lnTo>
                  <a:pt x="186" y="87"/>
                </a:lnTo>
                <a:lnTo>
                  <a:pt x="194" y="82"/>
                </a:lnTo>
                <a:lnTo>
                  <a:pt x="202" y="80"/>
                </a:lnTo>
                <a:lnTo>
                  <a:pt x="212" y="78"/>
                </a:lnTo>
                <a:lnTo>
                  <a:pt x="215" y="78"/>
                </a:lnTo>
                <a:lnTo>
                  <a:pt x="217" y="80"/>
                </a:lnTo>
                <a:lnTo>
                  <a:pt x="219" y="81"/>
                </a:lnTo>
                <a:lnTo>
                  <a:pt x="222" y="82"/>
                </a:lnTo>
                <a:lnTo>
                  <a:pt x="223" y="84"/>
                </a:lnTo>
                <a:lnTo>
                  <a:pt x="227" y="86"/>
                </a:lnTo>
                <a:lnTo>
                  <a:pt x="230" y="86"/>
                </a:lnTo>
                <a:lnTo>
                  <a:pt x="233" y="87"/>
                </a:lnTo>
                <a:lnTo>
                  <a:pt x="237" y="86"/>
                </a:lnTo>
                <a:lnTo>
                  <a:pt x="243" y="84"/>
                </a:lnTo>
                <a:lnTo>
                  <a:pt x="249" y="81"/>
                </a:lnTo>
                <a:lnTo>
                  <a:pt x="253" y="76"/>
                </a:lnTo>
                <a:lnTo>
                  <a:pt x="258" y="73"/>
                </a:lnTo>
                <a:lnTo>
                  <a:pt x="262" y="68"/>
                </a:lnTo>
                <a:lnTo>
                  <a:pt x="264" y="64"/>
                </a:lnTo>
                <a:lnTo>
                  <a:pt x="266" y="64"/>
                </a:lnTo>
                <a:lnTo>
                  <a:pt x="270" y="60"/>
                </a:lnTo>
                <a:lnTo>
                  <a:pt x="274" y="58"/>
                </a:lnTo>
                <a:lnTo>
                  <a:pt x="279" y="57"/>
                </a:lnTo>
                <a:lnTo>
                  <a:pt x="282" y="57"/>
                </a:lnTo>
                <a:lnTo>
                  <a:pt x="287" y="58"/>
                </a:lnTo>
                <a:lnTo>
                  <a:pt x="292" y="58"/>
                </a:lnTo>
                <a:lnTo>
                  <a:pt x="300" y="58"/>
                </a:lnTo>
                <a:lnTo>
                  <a:pt x="308" y="57"/>
                </a:lnTo>
                <a:lnTo>
                  <a:pt x="310" y="55"/>
                </a:lnTo>
                <a:lnTo>
                  <a:pt x="312" y="53"/>
                </a:lnTo>
                <a:lnTo>
                  <a:pt x="315" y="52"/>
                </a:lnTo>
                <a:lnTo>
                  <a:pt x="316" y="50"/>
                </a:lnTo>
                <a:lnTo>
                  <a:pt x="319" y="48"/>
                </a:lnTo>
                <a:lnTo>
                  <a:pt x="321" y="46"/>
                </a:lnTo>
                <a:lnTo>
                  <a:pt x="323" y="45"/>
                </a:lnTo>
                <a:lnTo>
                  <a:pt x="325" y="45"/>
                </a:lnTo>
                <a:lnTo>
                  <a:pt x="330" y="45"/>
                </a:lnTo>
                <a:lnTo>
                  <a:pt x="333" y="45"/>
                </a:lnTo>
                <a:lnTo>
                  <a:pt x="337" y="45"/>
                </a:lnTo>
                <a:lnTo>
                  <a:pt x="340" y="46"/>
                </a:lnTo>
                <a:lnTo>
                  <a:pt x="343" y="46"/>
                </a:lnTo>
                <a:lnTo>
                  <a:pt x="348" y="46"/>
                </a:lnTo>
                <a:lnTo>
                  <a:pt x="351" y="45"/>
                </a:lnTo>
                <a:lnTo>
                  <a:pt x="355" y="45"/>
                </a:lnTo>
                <a:lnTo>
                  <a:pt x="358" y="43"/>
                </a:lnTo>
                <a:lnTo>
                  <a:pt x="360" y="43"/>
                </a:lnTo>
                <a:lnTo>
                  <a:pt x="362" y="41"/>
                </a:lnTo>
                <a:lnTo>
                  <a:pt x="365" y="40"/>
                </a:lnTo>
                <a:lnTo>
                  <a:pt x="367" y="39"/>
                </a:lnTo>
                <a:lnTo>
                  <a:pt x="370" y="37"/>
                </a:lnTo>
                <a:lnTo>
                  <a:pt x="372" y="35"/>
                </a:lnTo>
                <a:lnTo>
                  <a:pt x="375" y="34"/>
                </a:lnTo>
                <a:lnTo>
                  <a:pt x="376" y="32"/>
                </a:lnTo>
                <a:lnTo>
                  <a:pt x="378" y="32"/>
                </a:lnTo>
                <a:lnTo>
                  <a:pt x="379" y="34"/>
                </a:lnTo>
                <a:lnTo>
                  <a:pt x="380" y="34"/>
                </a:lnTo>
                <a:lnTo>
                  <a:pt x="383" y="34"/>
                </a:lnTo>
                <a:lnTo>
                  <a:pt x="387" y="34"/>
                </a:lnTo>
                <a:lnTo>
                  <a:pt x="390" y="34"/>
                </a:lnTo>
                <a:lnTo>
                  <a:pt x="393" y="34"/>
                </a:lnTo>
                <a:lnTo>
                  <a:pt x="394" y="32"/>
                </a:lnTo>
                <a:lnTo>
                  <a:pt x="397" y="30"/>
                </a:lnTo>
                <a:lnTo>
                  <a:pt x="400" y="29"/>
                </a:lnTo>
                <a:lnTo>
                  <a:pt x="403" y="25"/>
                </a:lnTo>
                <a:lnTo>
                  <a:pt x="408" y="23"/>
                </a:lnTo>
                <a:lnTo>
                  <a:pt x="411" y="22"/>
                </a:lnTo>
                <a:lnTo>
                  <a:pt x="414" y="19"/>
                </a:lnTo>
                <a:lnTo>
                  <a:pt x="415" y="17"/>
                </a:lnTo>
                <a:lnTo>
                  <a:pt x="418" y="14"/>
                </a:lnTo>
                <a:lnTo>
                  <a:pt x="418" y="11"/>
                </a:lnTo>
                <a:lnTo>
                  <a:pt x="419" y="9"/>
                </a:lnTo>
                <a:lnTo>
                  <a:pt x="419" y="5"/>
                </a:lnTo>
                <a:lnTo>
                  <a:pt x="421" y="2"/>
                </a:lnTo>
                <a:lnTo>
                  <a:pt x="422" y="1"/>
                </a:lnTo>
                <a:lnTo>
                  <a:pt x="426" y="1"/>
                </a:lnTo>
                <a:lnTo>
                  <a:pt x="430" y="0"/>
                </a:lnTo>
                <a:lnTo>
                  <a:pt x="433" y="1"/>
                </a:lnTo>
                <a:lnTo>
                  <a:pt x="436" y="1"/>
                </a:lnTo>
                <a:lnTo>
                  <a:pt x="437" y="2"/>
                </a:lnTo>
                <a:lnTo>
                  <a:pt x="439" y="4"/>
                </a:lnTo>
                <a:lnTo>
                  <a:pt x="442" y="5"/>
                </a:lnTo>
                <a:lnTo>
                  <a:pt x="443" y="5"/>
                </a:lnTo>
                <a:lnTo>
                  <a:pt x="447" y="7"/>
                </a:lnTo>
                <a:lnTo>
                  <a:pt x="450" y="7"/>
                </a:lnTo>
                <a:lnTo>
                  <a:pt x="450" y="30"/>
                </a:lnTo>
                <a:lnTo>
                  <a:pt x="447" y="35"/>
                </a:lnTo>
                <a:lnTo>
                  <a:pt x="447" y="43"/>
                </a:lnTo>
                <a:lnTo>
                  <a:pt x="447" y="53"/>
                </a:lnTo>
                <a:lnTo>
                  <a:pt x="448" y="63"/>
                </a:lnTo>
                <a:lnTo>
                  <a:pt x="450" y="71"/>
                </a:lnTo>
                <a:lnTo>
                  <a:pt x="450" y="80"/>
                </a:lnTo>
                <a:lnTo>
                  <a:pt x="451" y="84"/>
                </a:lnTo>
                <a:lnTo>
                  <a:pt x="450" y="87"/>
                </a:lnTo>
                <a:lnTo>
                  <a:pt x="448" y="87"/>
                </a:lnTo>
                <a:lnTo>
                  <a:pt x="447" y="89"/>
                </a:lnTo>
                <a:lnTo>
                  <a:pt x="445" y="91"/>
                </a:lnTo>
                <a:lnTo>
                  <a:pt x="443" y="94"/>
                </a:lnTo>
                <a:lnTo>
                  <a:pt x="442" y="104"/>
                </a:lnTo>
                <a:lnTo>
                  <a:pt x="442" y="114"/>
                </a:lnTo>
                <a:lnTo>
                  <a:pt x="442" y="125"/>
                </a:lnTo>
                <a:lnTo>
                  <a:pt x="442" y="133"/>
                </a:lnTo>
                <a:lnTo>
                  <a:pt x="442" y="141"/>
                </a:lnTo>
                <a:lnTo>
                  <a:pt x="443" y="143"/>
                </a:lnTo>
                <a:lnTo>
                  <a:pt x="436" y="158"/>
                </a:lnTo>
                <a:lnTo>
                  <a:pt x="430" y="171"/>
                </a:lnTo>
                <a:lnTo>
                  <a:pt x="424" y="184"/>
                </a:lnTo>
                <a:lnTo>
                  <a:pt x="418" y="197"/>
                </a:lnTo>
                <a:lnTo>
                  <a:pt x="412" y="212"/>
                </a:lnTo>
                <a:lnTo>
                  <a:pt x="406" y="225"/>
                </a:lnTo>
                <a:lnTo>
                  <a:pt x="401" y="241"/>
                </a:lnTo>
                <a:lnTo>
                  <a:pt x="396" y="257"/>
                </a:lnTo>
                <a:lnTo>
                  <a:pt x="391" y="264"/>
                </a:lnTo>
                <a:lnTo>
                  <a:pt x="388" y="271"/>
                </a:lnTo>
                <a:lnTo>
                  <a:pt x="383" y="277"/>
                </a:lnTo>
                <a:lnTo>
                  <a:pt x="379" y="284"/>
                </a:lnTo>
                <a:lnTo>
                  <a:pt x="375" y="289"/>
                </a:lnTo>
                <a:lnTo>
                  <a:pt x="372" y="295"/>
                </a:lnTo>
                <a:lnTo>
                  <a:pt x="370" y="303"/>
                </a:lnTo>
                <a:lnTo>
                  <a:pt x="369" y="310"/>
                </a:lnTo>
                <a:lnTo>
                  <a:pt x="367" y="324"/>
                </a:lnTo>
                <a:lnTo>
                  <a:pt x="362" y="341"/>
                </a:lnTo>
                <a:lnTo>
                  <a:pt x="355" y="360"/>
                </a:lnTo>
                <a:lnTo>
                  <a:pt x="348" y="378"/>
                </a:lnTo>
                <a:lnTo>
                  <a:pt x="337" y="398"/>
                </a:lnTo>
                <a:lnTo>
                  <a:pt x="328" y="416"/>
                </a:lnTo>
                <a:lnTo>
                  <a:pt x="318" y="431"/>
                </a:lnTo>
                <a:lnTo>
                  <a:pt x="310" y="444"/>
                </a:lnTo>
                <a:lnTo>
                  <a:pt x="303" y="455"/>
                </a:lnTo>
                <a:lnTo>
                  <a:pt x="292" y="469"/>
                </a:lnTo>
                <a:lnTo>
                  <a:pt x="282" y="481"/>
                </a:lnTo>
                <a:lnTo>
                  <a:pt x="271" y="496"/>
                </a:lnTo>
                <a:lnTo>
                  <a:pt x="258" y="510"/>
                </a:lnTo>
                <a:lnTo>
                  <a:pt x="246" y="524"/>
                </a:lnTo>
                <a:lnTo>
                  <a:pt x="234" y="535"/>
                </a:lnTo>
                <a:lnTo>
                  <a:pt x="222" y="545"/>
                </a:lnTo>
                <a:lnTo>
                  <a:pt x="205" y="557"/>
                </a:lnTo>
                <a:lnTo>
                  <a:pt x="188" y="569"/>
                </a:lnTo>
                <a:lnTo>
                  <a:pt x="170" y="586"/>
                </a:lnTo>
                <a:lnTo>
                  <a:pt x="152" y="601"/>
                </a:lnTo>
                <a:lnTo>
                  <a:pt x="137" y="615"/>
                </a:lnTo>
                <a:lnTo>
                  <a:pt x="124" y="628"/>
                </a:lnTo>
                <a:lnTo>
                  <a:pt x="114" y="640"/>
                </a:lnTo>
                <a:lnTo>
                  <a:pt x="109" y="646"/>
                </a:lnTo>
                <a:lnTo>
                  <a:pt x="98" y="665"/>
                </a:lnTo>
                <a:lnTo>
                  <a:pt x="88" y="679"/>
                </a:lnTo>
                <a:lnTo>
                  <a:pt x="78" y="692"/>
                </a:lnTo>
                <a:lnTo>
                  <a:pt x="70" y="704"/>
                </a:lnTo>
                <a:lnTo>
                  <a:pt x="60" y="713"/>
                </a:lnTo>
                <a:lnTo>
                  <a:pt x="53" y="723"/>
                </a:lnTo>
                <a:lnTo>
                  <a:pt x="47" y="735"/>
                </a:lnTo>
                <a:lnTo>
                  <a:pt x="41" y="746"/>
                </a:lnTo>
                <a:lnTo>
                  <a:pt x="39" y="749"/>
                </a:lnTo>
                <a:lnTo>
                  <a:pt x="39" y="751"/>
                </a:lnTo>
                <a:lnTo>
                  <a:pt x="37" y="754"/>
                </a:lnTo>
                <a:lnTo>
                  <a:pt x="35" y="756"/>
                </a:lnTo>
                <a:lnTo>
                  <a:pt x="34" y="760"/>
                </a:lnTo>
                <a:lnTo>
                  <a:pt x="32" y="761"/>
                </a:lnTo>
                <a:lnTo>
                  <a:pt x="31" y="764"/>
                </a:lnTo>
                <a:lnTo>
                  <a:pt x="29" y="766"/>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8" name="Freeform 14"/>
          <p:cNvSpPr>
            <a:spLocks/>
          </p:cNvSpPr>
          <p:nvPr/>
        </p:nvSpPr>
        <p:spPr bwMode="auto">
          <a:xfrm>
            <a:off x="6119737" y="2241550"/>
            <a:ext cx="1379119" cy="914400"/>
          </a:xfrm>
          <a:custGeom>
            <a:avLst/>
            <a:gdLst>
              <a:gd name="T0" fmla="*/ 2147483647 w 702"/>
              <a:gd name="T1" fmla="*/ 2147483647 h 785"/>
              <a:gd name="T2" fmla="*/ 2147483647 w 702"/>
              <a:gd name="T3" fmla="*/ 2147483647 h 785"/>
              <a:gd name="T4" fmla="*/ 2147483647 w 702"/>
              <a:gd name="T5" fmla="*/ 2147483647 h 785"/>
              <a:gd name="T6" fmla="*/ 2147483647 w 702"/>
              <a:gd name="T7" fmla="*/ 2147483647 h 785"/>
              <a:gd name="T8" fmla="*/ 2147483647 w 702"/>
              <a:gd name="T9" fmla="*/ 2147483647 h 785"/>
              <a:gd name="T10" fmla="*/ 2147483647 w 702"/>
              <a:gd name="T11" fmla="*/ 2147483647 h 785"/>
              <a:gd name="T12" fmla="*/ 2147483647 w 702"/>
              <a:gd name="T13" fmla="*/ 2147483647 h 785"/>
              <a:gd name="T14" fmla="*/ 2147483647 w 702"/>
              <a:gd name="T15" fmla="*/ 2147483647 h 785"/>
              <a:gd name="T16" fmla="*/ 2147483647 w 702"/>
              <a:gd name="T17" fmla="*/ 2147483647 h 785"/>
              <a:gd name="T18" fmla="*/ 2147483647 w 702"/>
              <a:gd name="T19" fmla="*/ 2147483647 h 785"/>
              <a:gd name="T20" fmla="*/ 2147483647 w 702"/>
              <a:gd name="T21" fmla="*/ 2147483647 h 785"/>
              <a:gd name="T22" fmla="*/ 2147483647 w 702"/>
              <a:gd name="T23" fmla="*/ 2147483647 h 785"/>
              <a:gd name="T24" fmla="*/ 2147483647 w 702"/>
              <a:gd name="T25" fmla="*/ 2147483647 h 785"/>
              <a:gd name="T26" fmla="*/ 2147483647 w 702"/>
              <a:gd name="T27" fmla="*/ 2147483647 h 785"/>
              <a:gd name="T28" fmla="*/ 2147483647 w 702"/>
              <a:gd name="T29" fmla="*/ 2147483647 h 785"/>
              <a:gd name="T30" fmla="*/ 2147483647 w 702"/>
              <a:gd name="T31" fmla="*/ 2147483647 h 785"/>
              <a:gd name="T32" fmla="*/ 2147483647 w 702"/>
              <a:gd name="T33" fmla="*/ 2147483647 h 785"/>
              <a:gd name="T34" fmla="*/ 2147483647 w 702"/>
              <a:gd name="T35" fmla="*/ 2147483647 h 785"/>
              <a:gd name="T36" fmla="*/ 2147483647 w 702"/>
              <a:gd name="T37" fmla="*/ 2147483647 h 785"/>
              <a:gd name="T38" fmla="*/ 2147483647 w 702"/>
              <a:gd name="T39" fmla="*/ 2147483647 h 785"/>
              <a:gd name="T40" fmla="*/ 2147483647 w 702"/>
              <a:gd name="T41" fmla="*/ 2147483647 h 785"/>
              <a:gd name="T42" fmla="*/ 2147483647 w 702"/>
              <a:gd name="T43" fmla="*/ 2147483647 h 785"/>
              <a:gd name="T44" fmla="*/ 2147483647 w 702"/>
              <a:gd name="T45" fmla="*/ 2147483647 h 785"/>
              <a:gd name="T46" fmla="*/ 2147483647 w 702"/>
              <a:gd name="T47" fmla="*/ 2147483647 h 785"/>
              <a:gd name="T48" fmla="*/ 2147483647 w 702"/>
              <a:gd name="T49" fmla="*/ 2147483647 h 785"/>
              <a:gd name="T50" fmla="*/ 2147483647 w 702"/>
              <a:gd name="T51" fmla="*/ 2147483647 h 785"/>
              <a:gd name="T52" fmla="*/ 2147483647 w 702"/>
              <a:gd name="T53" fmla="*/ 2147483647 h 785"/>
              <a:gd name="T54" fmla="*/ 2147483647 w 702"/>
              <a:gd name="T55" fmla="*/ 2147483647 h 785"/>
              <a:gd name="T56" fmla="*/ 2147483647 w 702"/>
              <a:gd name="T57" fmla="*/ 2147483647 h 785"/>
              <a:gd name="T58" fmla="*/ 2147483647 w 702"/>
              <a:gd name="T59" fmla="*/ 2147483647 h 785"/>
              <a:gd name="T60" fmla="*/ 2147483647 w 702"/>
              <a:gd name="T61" fmla="*/ 2147483647 h 785"/>
              <a:gd name="T62" fmla="*/ 2147483647 w 702"/>
              <a:gd name="T63" fmla="*/ 2147483647 h 785"/>
              <a:gd name="T64" fmla="*/ 2147483647 w 702"/>
              <a:gd name="T65" fmla="*/ 2147483647 h 785"/>
              <a:gd name="T66" fmla="*/ 2147483647 w 702"/>
              <a:gd name="T67" fmla="*/ 2147483647 h 785"/>
              <a:gd name="T68" fmla="*/ 2147483647 w 702"/>
              <a:gd name="T69" fmla="*/ 2147483647 h 785"/>
              <a:gd name="T70" fmla="*/ 2147483647 w 702"/>
              <a:gd name="T71" fmla="*/ 2147483647 h 785"/>
              <a:gd name="T72" fmla="*/ 2147483647 w 702"/>
              <a:gd name="T73" fmla="*/ 2147483647 h 785"/>
              <a:gd name="T74" fmla="*/ 2147483647 w 702"/>
              <a:gd name="T75" fmla="*/ 2147483647 h 785"/>
              <a:gd name="T76" fmla="*/ 2147483647 w 702"/>
              <a:gd name="T77" fmla="*/ 2147483647 h 785"/>
              <a:gd name="T78" fmla="*/ 2147483647 w 702"/>
              <a:gd name="T79" fmla="*/ 2147483647 h 785"/>
              <a:gd name="T80" fmla="*/ 2147483647 w 702"/>
              <a:gd name="T81" fmla="*/ 2147483647 h 785"/>
              <a:gd name="T82" fmla="*/ 2147483647 w 702"/>
              <a:gd name="T83" fmla="*/ 2147483647 h 785"/>
              <a:gd name="T84" fmla="*/ 2147483647 w 702"/>
              <a:gd name="T85" fmla="*/ 2147483647 h 785"/>
              <a:gd name="T86" fmla="*/ 2147483647 w 702"/>
              <a:gd name="T87" fmla="*/ 2147483647 h 785"/>
              <a:gd name="T88" fmla="*/ 2147483647 w 702"/>
              <a:gd name="T89" fmla="*/ 2147483647 h 785"/>
              <a:gd name="T90" fmla="*/ 2147483647 w 702"/>
              <a:gd name="T91" fmla="*/ 2147483647 h 785"/>
              <a:gd name="T92" fmla="*/ 2147483647 w 702"/>
              <a:gd name="T93" fmla="*/ 2147483647 h 785"/>
              <a:gd name="T94" fmla="*/ 2147483647 w 702"/>
              <a:gd name="T95" fmla="*/ 2147483647 h 785"/>
              <a:gd name="T96" fmla="*/ 2147483647 w 702"/>
              <a:gd name="T97" fmla="*/ 2147483647 h 785"/>
              <a:gd name="T98" fmla="*/ 2147483647 w 702"/>
              <a:gd name="T99" fmla="*/ 2147483647 h 785"/>
              <a:gd name="T100" fmla="*/ 2147483647 w 702"/>
              <a:gd name="T101" fmla="*/ 2147483647 h 785"/>
              <a:gd name="T102" fmla="*/ 2147483647 w 702"/>
              <a:gd name="T103" fmla="*/ 2147483647 h 785"/>
              <a:gd name="T104" fmla="*/ 2147483647 w 702"/>
              <a:gd name="T105" fmla="*/ 2147483647 h 785"/>
              <a:gd name="T106" fmla="*/ 2147483647 w 702"/>
              <a:gd name="T107" fmla="*/ 2147483647 h 785"/>
              <a:gd name="T108" fmla="*/ 2147483647 w 702"/>
              <a:gd name="T109" fmla="*/ 2147483647 h 785"/>
              <a:gd name="T110" fmla="*/ 2147483647 w 702"/>
              <a:gd name="T111" fmla="*/ 2147483647 h 785"/>
              <a:gd name="T112" fmla="*/ 2147483647 w 702"/>
              <a:gd name="T113" fmla="*/ 2147483647 h 7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02" h="785">
                <a:moveTo>
                  <a:pt x="427" y="754"/>
                </a:moveTo>
                <a:lnTo>
                  <a:pt x="422" y="752"/>
                </a:lnTo>
                <a:lnTo>
                  <a:pt x="417" y="752"/>
                </a:lnTo>
                <a:lnTo>
                  <a:pt x="414" y="752"/>
                </a:lnTo>
                <a:lnTo>
                  <a:pt x="410" y="752"/>
                </a:lnTo>
                <a:lnTo>
                  <a:pt x="407" y="754"/>
                </a:lnTo>
                <a:lnTo>
                  <a:pt x="403" y="754"/>
                </a:lnTo>
                <a:lnTo>
                  <a:pt x="398" y="754"/>
                </a:lnTo>
                <a:lnTo>
                  <a:pt x="395" y="755"/>
                </a:lnTo>
                <a:lnTo>
                  <a:pt x="391" y="754"/>
                </a:lnTo>
                <a:lnTo>
                  <a:pt x="389" y="752"/>
                </a:lnTo>
                <a:lnTo>
                  <a:pt x="386" y="748"/>
                </a:lnTo>
                <a:lnTo>
                  <a:pt x="385" y="748"/>
                </a:lnTo>
                <a:lnTo>
                  <a:pt x="382" y="744"/>
                </a:lnTo>
                <a:lnTo>
                  <a:pt x="380" y="741"/>
                </a:lnTo>
                <a:lnTo>
                  <a:pt x="377" y="739"/>
                </a:lnTo>
                <a:lnTo>
                  <a:pt x="374" y="739"/>
                </a:lnTo>
                <a:lnTo>
                  <a:pt x="368" y="739"/>
                </a:lnTo>
                <a:lnTo>
                  <a:pt x="362" y="741"/>
                </a:lnTo>
                <a:lnTo>
                  <a:pt x="356" y="744"/>
                </a:lnTo>
                <a:lnTo>
                  <a:pt x="349" y="748"/>
                </a:lnTo>
                <a:lnTo>
                  <a:pt x="343" y="752"/>
                </a:lnTo>
                <a:lnTo>
                  <a:pt x="337" y="757"/>
                </a:lnTo>
                <a:lnTo>
                  <a:pt x="332" y="760"/>
                </a:lnTo>
                <a:lnTo>
                  <a:pt x="329" y="764"/>
                </a:lnTo>
                <a:lnTo>
                  <a:pt x="328" y="766"/>
                </a:lnTo>
                <a:lnTo>
                  <a:pt x="326" y="768"/>
                </a:lnTo>
                <a:lnTo>
                  <a:pt x="326" y="772"/>
                </a:lnTo>
                <a:lnTo>
                  <a:pt x="326" y="775"/>
                </a:lnTo>
                <a:lnTo>
                  <a:pt x="325" y="778"/>
                </a:lnTo>
                <a:lnTo>
                  <a:pt x="325" y="782"/>
                </a:lnTo>
                <a:lnTo>
                  <a:pt x="323" y="784"/>
                </a:lnTo>
                <a:lnTo>
                  <a:pt x="320" y="784"/>
                </a:lnTo>
                <a:lnTo>
                  <a:pt x="311" y="784"/>
                </a:lnTo>
                <a:lnTo>
                  <a:pt x="304" y="782"/>
                </a:lnTo>
                <a:lnTo>
                  <a:pt x="297" y="782"/>
                </a:lnTo>
                <a:lnTo>
                  <a:pt x="290" y="780"/>
                </a:lnTo>
                <a:lnTo>
                  <a:pt x="284" y="778"/>
                </a:lnTo>
                <a:lnTo>
                  <a:pt x="279" y="778"/>
                </a:lnTo>
                <a:lnTo>
                  <a:pt x="273" y="777"/>
                </a:lnTo>
                <a:lnTo>
                  <a:pt x="266" y="777"/>
                </a:lnTo>
                <a:lnTo>
                  <a:pt x="262" y="777"/>
                </a:lnTo>
                <a:lnTo>
                  <a:pt x="261" y="777"/>
                </a:lnTo>
                <a:lnTo>
                  <a:pt x="259" y="778"/>
                </a:lnTo>
                <a:lnTo>
                  <a:pt x="258" y="778"/>
                </a:lnTo>
                <a:lnTo>
                  <a:pt x="256" y="778"/>
                </a:lnTo>
                <a:lnTo>
                  <a:pt x="255" y="778"/>
                </a:lnTo>
                <a:lnTo>
                  <a:pt x="253" y="778"/>
                </a:lnTo>
                <a:lnTo>
                  <a:pt x="252" y="778"/>
                </a:lnTo>
                <a:lnTo>
                  <a:pt x="250" y="777"/>
                </a:lnTo>
                <a:lnTo>
                  <a:pt x="248" y="775"/>
                </a:lnTo>
                <a:lnTo>
                  <a:pt x="246" y="773"/>
                </a:lnTo>
                <a:lnTo>
                  <a:pt x="243" y="772"/>
                </a:lnTo>
                <a:lnTo>
                  <a:pt x="241" y="770"/>
                </a:lnTo>
                <a:lnTo>
                  <a:pt x="240" y="768"/>
                </a:lnTo>
                <a:lnTo>
                  <a:pt x="237" y="768"/>
                </a:lnTo>
                <a:lnTo>
                  <a:pt x="235" y="768"/>
                </a:lnTo>
                <a:lnTo>
                  <a:pt x="232" y="767"/>
                </a:lnTo>
                <a:lnTo>
                  <a:pt x="230" y="764"/>
                </a:lnTo>
                <a:lnTo>
                  <a:pt x="227" y="762"/>
                </a:lnTo>
                <a:lnTo>
                  <a:pt x="222" y="760"/>
                </a:lnTo>
                <a:lnTo>
                  <a:pt x="219" y="757"/>
                </a:lnTo>
                <a:lnTo>
                  <a:pt x="217" y="755"/>
                </a:lnTo>
                <a:lnTo>
                  <a:pt x="216" y="755"/>
                </a:lnTo>
                <a:lnTo>
                  <a:pt x="212" y="750"/>
                </a:lnTo>
                <a:lnTo>
                  <a:pt x="209" y="748"/>
                </a:lnTo>
                <a:lnTo>
                  <a:pt x="206" y="746"/>
                </a:lnTo>
                <a:lnTo>
                  <a:pt x="204" y="744"/>
                </a:lnTo>
                <a:lnTo>
                  <a:pt x="203" y="741"/>
                </a:lnTo>
                <a:lnTo>
                  <a:pt x="199" y="739"/>
                </a:lnTo>
                <a:lnTo>
                  <a:pt x="196" y="737"/>
                </a:lnTo>
                <a:lnTo>
                  <a:pt x="191" y="736"/>
                </a:lnTo>
                <a:lnTo>
                  <a:pt x="150" y="734"/>
                </a:lnTo>
                <a:lnTo>
                  <a:pt x="149" y="734"/>
                </a:lnTo>
                <a:lnTo>
                  <a:pt x="147" y="732"/>
                </a:lnTo>
                <a:lnTo>
                  <a:pt x="146" y="732"/>
                </a:lnTo>
                <a:lnTo>
                  <a:pt x="144" y="732"/>
                </a:lnTo>
                <a:lnTo>
                  <a:pt x="143" y="731"/>
                </a:lnTo>
                <a:lnTo>
                  <a:pt x="142" y="730"/>
                </a:lnTo>
                <a:lnTo>
                  <a:pt x="140" y="730"/>
                </a:lnTo>
                <a:lnTo>
                  <a:pt x="140" y="726"/>
                </a:lnTo>
                <a:lnTo>
                  <a:pt x="139" y="725"/>
                </a:lnTo>
                <a:lnTo>
                  <a:pt x="137" y="723"/>
                </a:lnTo>
                <a:lnTo>
                  <a:pt x="137" y="721"/>
                </a:lnTo>
                <a:lnTo>
                  <a:pt x="136" y="719"/>
                </a:lnTo>
                <a:lnTo>
                  <a:pt x="136" y="716"/>
                </a:lnTo>
                <a:lnTo>
                  <a:pt x="136" y="714"/>
                </a:lnTo>
                <a:lnTo>
                  <a:pt x="136" y="713"/>
                </a:lnTo>
                <a:lnTo>
                  <a:pt x="136" y="711"/>
                </a:lnTo>
                <a:lnTo>
                  <a:pt x="136" y="708"/>
                </a:lnTo>
                <a:lnTo>
                  <a:pt x="137" y="707"/>
                </a:lnTo>
                <a:lnTo>
                  <a:pt x="137" y="705"/>
                </a:lnTo>
                <a:lnTo>
                  <a:pt x="139" y="703"/>
                </a:lnTo>
                <a:lnTo>
                  <a:pt x="139" y="702"/>
                </a:lnTo>
                <a:lnTo>
                  <a:pt x="139" y="698"/>
                </a:lnTo>
                <a:lnTo>
                  <a:pt x="140" y="696"/>
                </a:lnTo>
                <a:lnTo>
                  <a:pt x="139" y="695"/>
                </a:lnTo>
                <a:lnTo>
                  <a:pt x="139" y="693"/>
                </a:lnTo>
                <a:lnTo>
                  <a:pt x="139" y="691"/>
                </a:lnTo>
                <a:lnTo>
                  <a:pt x="139" y="690"/>
                </a:lnTo>
                <a:lnTo>
                  <a:pt x="140" y="689"/>
                </a:lnTo>
                <a:lnTo>
                  <a:pt x="128" y="689"/>
                </a:lnTo>
                <a:lnTo>
                  <a:pt x="118" y="685"/>
                </a:lnTo>
                <a:lnTo>
                  <a:pt x="112" y="680"/>
                </a:lnTo>
                <a:lnTo>
                  <a:pt x="106" y="673"/>
                </a:lnTo>
                <a:lnTo>
                  <a:pt x="103" y="666"/>
                </a:lnTo>
                <a:lnTo>
                  <a:pt x="98" y="657"/>
                </a:lnTo>
                <a:lnTo>
                  <a:pt x="95" y="649"/>
                </a:lnTo>
                <a:lnTo>
                  <a:pt x="91" y="639"/>
                </a:lnTo>
                <a:lnTo>
                  <a:pt x="87" y="631"/>
                </a:lnTo>
                <a:lnTo>
                  <a:pt x="82" y="623"/>
                </a:lnTo>
                <a:lnTo>
                  <a:pt x="77" y="616"/>
                </a:lnTo>
                <a:lnTo>
                  <a:pt x="71" y="610"/>
                </a:lnTo>
                <a:lnTo>
                  <a:pt x="67" y="605"/>
                </a:lnTo>
                <a:lnTo>
                  <a:pt x="61" y="600"/>
                </a:lnTo>
                <a:lnTo>
                  <a:pt x="55" y="593"/>
                </a:lnTo>
                <a:lnTo>
                  <a:pt x="49" y="587"/>
                </a:lnTo>
                <a:lnTo>
                  <a:pt x="46" y="584"/>
                </a:lnTo>
                <a:lnTo>
                  <a:pt x="43" y="580"/>
                </a:lnTo>
                <a:lnTo>
                  <a:pt x="40" y="577"/>
                </a:lnTo>
                <a:lnTo>
                  <a:pt x="37" y="573"/>
                </a:lnTo>
                <a:lnTo>
                  <a:pt x="35" y="571"/>
                </a:lnTo>
                <a:lnTo>
                  <a:pt x="31" y="569"/>
                </a:lnTo>
                <a:lnTo>
                  <a:pt x="28" y="567"/>
                </a:lnTo>
                <a:lnTo>
                  <a:pt x="24" y="566"/>
                </a:lnTo>
                <a:lnTo>
                  <a:pt x="21" y="566"/>
                </a:lnTo>
                <a:lnTo>
                  <a:pt x="19" y="566"/>
                </a:lnTo>
                <a:lnTo>
                  <a:pt x="17" y="566"/>
                </a:lnTo>
                <a:lnTo>
                  <a:pt x="15" y="566"/>
                </a:lnTo>
                <a:lnTo>
                  <a:pt x="12" y="566"/>
                </a:lnTo>
                <a:lnTo>
                  <a:pt x="9" y="566"/>
                </a:lnTo>
                <a:lnTo>
                  <a:pt x="7" y="566"/>
                </a:lnTo>
                <a:lnTo>
                  <a:pt x="6" y="566"/>
                </a:lnTo>
                <a:lnTo>
                  <a:pt x="4" y="564"/>
                </a:lnTo>
                <a:lnTo>
                  <a:pt x="3" y="562"/>
                </a:lnTo>
                <a:lnTo>
                  <a:pt x="3" y="561"/>
                </a:lnTo>
                <a:lnTo>
                  <a:pt x="1" y="559"/>
                </a:lnTo>
                <a:lnTo>
                  <a:pt x="0" y="555"/>
                </a:lnTo>
                <a:lnTo>
                  <a:pt x="1" y="554"/>
                </a:lnTo>
                <a:lnTo>
                  <a:pt x="4" y="553"/>
                </a:lnTo>
                <a:lnTo>
                  <a:pt x="6" y="549"/>
                </a:lnTo>
                <a:lnTo>
                  <a:pt x="7" y="548"/>
                </a:lnTo>
                <a:lnTo>
                  <a:pt x="7" y="546"/>
                </a:lnTo>
                <a:lnTo>
                  <a:pt x="7" y="543"/>
                </a:lnTo>
                <a:lnTo>
                  <a:pt x="7" y="539"/>
                </a:lnTo>
                <a:lnTo>
                  <a:pt x="7" y="536"/>
                </a:lnTo>
                <a:lnTo>
                  <a:pt x="7" y="533"/>
                </a:lnTo>
                <a:lnTo>
                  <a:pt x="7" y="532"/>
                </a:lnTo>
                <a:lnTo>
                  <a:pt x="9" y="532"/>
                </a:lnTo>
                <a:lnTo>
                  <a:pt x="10" y="530"/>
                </a:lnTo>
                <a:lnTo>
                  <a:pt x="12" y="530"/>
                </a:lnTo>
                <a:lnTo>
                  <a:pt x="14" y="528"/>
                </a:lnTo>
                <a:lnTo>
                  <a:pt x="15" y="528"/>
                </a:lnTo>
                <a:lnTo>
                  <a:pt x="17" y="528"/>
                </a:lnTo>
                <a:lnTo>
                  <a:pt x="17" y="526"/>
                </a:lnTo>
                <a:lnTo>
                  <a:pt x="33" y="530"/>
                </a:lnTo>
                <a:lnTo>
                  <a:pt x="42" y="530"/>
                </a:lnTo>
                <a:lnTo>
                  <a:pt x="48" y="528"/>
                </a:lnTo>
                <a:lnTo>
                  <a:pt x="51" y="523"/>
                </a:lnTo>
                <a:lnTo>
                  <a:pt x="51" y="520"/>
                </a:lnTo>
                <a:lnTo>
                  <a:pt x="51" y="514"/>
                </a:lnTo>
                <a:lnTo>
                  <a:pt x="51" y="512"/>
                </a:lnTo>
                <a:lnTo>
                  <a:pt x="52" y="510"/>
                </a:lnTo>
                <a:lnTo>
                  <a:pt x="53" y="503"/>
                </a:lnTo>
                <a:lnTo>
                  <a:pt x="53" y="497"/>
                </a:lnTo>
                <a:lnTo>
                  <a:pt x="53" y="492"/>
                </a:lnTo>
                <a:lnTo>
                  <a:pt x="53" y="485"/>
                </a:lnTo>
                <a:lnTo>
                  <a:pt x="52" y="480"/>
                </a:lnTo>
                <a:lnTo>
                  <a:pt x="52" y="476"/>
                </a:lnTo>
                <a:lnTo>
                  <a:pt x="51" y="473"/>
                </a:lnTo>
                <a:lnTo>
                  <a:pt x="51" y="468"/>
                </a:lnTo>
                <a:lnTo>
                  <a:pt x="51" y="464"/>
                </a:lnTo>
                <a:lnTo>
                  <a:pt x="52" y="459"/>
                </a:lnTo>
                <a:lnTo>
                  <a:pt x="52" y="456"/>
                </a:lnTo>
                <a:lnTo>
                  <a:pt x="53" y="453"/>
                </a:lnTo>
                <a:lnTo>
                  <a:pt x="55" y="450"/>
                </a:lnTo>
                <a:lnTo>
                  <a:pt x="55" y="446"/>
                </a:lnTo>
                <a:lnTo>
                  <a:pt x="56" y="443"/>
                </a:lnTo>
                <a:lnTo>
                  <a:pt x="56" y="438"/>
                </a:lnTo>
                <a:lnTo>
                  <a:pt x="56" y="437"/>
                </a:lnTo>
                <a:lnTo>
                  <a:pt x="55" y="433"/>
                </a:lnTo>
                <a:lnTo>
                  <a:pt x="55" y="432"/>
                </a:lnTo>
                <a:lnTo>
                  <a:pt x="55" y="428"/>
                </a:lnTo>
                <a:lnTo>
                  <a:pt x="53" y="427"/>
                </a:lnTo>
                <a:lnTo>
                  <a:pt x="53" y="425"/>
                </a:lnTo>
                <a:lnTo>
                  <a:pt x="53" y="421"/>
                </a:lnTo>
                <a:lnTo>
                  <a:pt x="53" y="420"/>
                </a:lnTo>
                <a:lnTo>
                  <a:pt x="53" y="418"/>
                </a:lnTo>
                <a:lnTo>
                  <a:pt x="55" y="415"/>
                </a:lnTo>
                <a:lnTo>
                  <a:pt x="56" y="412"/>
                </a:lnTo>
                <a:lnTo>
                  <a:pt x="59" y="409"/>
                </a:lnTo>
                <a:lnTo>
                  <a:pt x="61" y="405"/>
                </a:lnTo>
                <a:lnTo>
                  <a:pt x="64" y="402"/>
                </a:lnTo>
                <a:lnTo>
                  <a:pt x="66" y="398"/>
                </a:lnTo>
                <a:lnTo>
                  <a:pt x="69" y="397"/>
                </a:lnTo>
                <a:lnTo>
                  <a:pt x="70" y="398"/>
                </a:lnTo>
                <a:lnTo>
                  <a:pt x="70" y="400"/>
                </a:lnTo>
                <a:lnTo>
                  <a:pt x="71" y="400"/>
                </a:lnTo>
                <a:lnTo>
                  <a:pt x="73" y="402"/>
                </a:lnTo>
                <a:lnTo>
                  <a:pt x="74" y="402"/>
                </a:lnTo>
                <a:lnTo>
                  <a:pt x="77" y="402"/>
                </a:lnTo>
                <a:lnTo>
                  <a:pt x="79" y="402"/>
                </a:lnTo>
                <a:lnTo>
                  <a:pt x="80" y="403"/>
                </a:lnTo>
                <a:lnTo>
                  <a:pt x="84" y="400"/>
                </a:lnTo>
                <a:lnTo>
                  <a:pt x="85" y="396"/>
                </a:lnTo>
                <a:lnTo>
                  <a:pt x="87" y="389"/>
                </a:lnTo>
                <a:lnTo>
                  <a:pt x="89" y="380"/>
                </a:lnTo>
                <a:lnTo>
                  <a:pt x="91" y="371"/>
                </a:lnTo>
                <a:lnTo>
                  <a:pt x="92" y="364"/>
                </a:lnTo>
                <a:lnTo>
                  <a:pt x="92" y="358"/>
                </a:lnTo>
                <a:lnTo>
                  <a:pt x="92" y="355"/>
                </a:lnTo>
                <a:lnTo>
                  <a:pt x="92" y="353"/>
                </a:lnTo>
                <a:lnTo>
                  <a:pt x="91" y="351"/>
                </a:lnTo>
                <a:lnTo>
                  <a:pt x="89" y="350"/>
                </a:lnTo>
                <a:lnTo>
                  <a:pt x="89" y="348"/>
                </a:lnTo>
                <a:lnTo>
                  <a:pt x="95" y="343"/>
                </a:lnTo>
                <a:lnTo>
                  <a:pt x="100" y="335"/>
                </a:lnTo>
                <a:lnTo>
                  <a:pt x="103" y="327"/>
                </a:lnTo>
                <a:lnTo>
                  <a:pt x="106" y="319"/>
                </a:lnTo>
                <a:lnTo>
                  <a:pt x="110" y="310"/>
                </a:lnTo>
                <a:lnTo>
                  <a:pt x="115" y="304"/>
                </a:lnTo>
                <a:lnTo>
                  <a:pt x="116" y="300"/>
                </a:lnTo>
                <a:lnTo>
                  <a:pt x="119" y="299"/>
                </a:lnTo>
                <a:lnTo>
                  <a:pt x="124" y="298"/>
                </a:lnTo>
                <a:lnTo>
                  <a:pt x="126" y="298"/>
                </a:lnTo>
                <a:lnTo>
                  <a:pt x="129" y="298"/>
                </a:lnTo>
                <a:lnTo>
                  <a:pt x="131" y="298"/>
                </a:lnTo>
                <a:lnTo>
                  <a:pt x="133" y="298"/>
                </a:lnTo>
                <a:lnTo>
                  <a:pt x="134" y="298"/>
                </a:lnTo>
                <a:lnTo>
                  <a:pt x="136" y="298"/>
                </a:lnTo>
                <a:lnTo>
                  <a:pt x="137" y="298"/>
                </a:lnTo>
                <a:lnTo>
                  <a:pt x="139" y="298"/>
                </a:lnTo>
                <a:lnTo>
                  <a:pt x="139" y="268"/>
                </a:lnTo>
                <a:lnTo>
                  <a:pt x="137" y="266"/>
                </a:lnTo>
                <a:lnTo>
                  <a:pt x="139" y="264"/>
                </a:lnTo>
                <a:lnTo>
                  <a:pt x="140" y="263"/>
                </a:lnTo>
                <a:lnTo>
                  <a:pt x="142" y="263"/>
                </a:lnTo>
                <a:lnTo>
                  <a:pt x="143" y="261"/>
                </a:lnTo>
                <a:lnTo>
                  <a:pt x="144" y="261"/>
                </a:lnTo>
                <a:lnTo>
                  <a:pt x="146" y="261"/>
                </a:lnTo>
                <a:lnTo>
                  <a:pt x="147" y="258"/>
                </a:lnTo>
                <a:lnTo>
                  <a:pt x="149" y="255"/>
                </a:lnTo>
                <a:lnTo>
                  <a:pt x="149" y="250"/>
                </a:lnTo>
                <a:lnTo>
                  <a:pt x="149" y="246"/>
                </a:lnTo>
                <a:lnTo>
                  <a:pt x="150" y="241"/>
                </a:lnTo>
                <a:lnTo>
                  <a:pt x="150" y="237"/>
                </a:lnTo>
                <a:lnTo>
                  <a:pt x="150" y="234"/>
                </a:lnTo>
                <a:lnTo>
                  <a:pt x="150" y="228"/>
                </a:lnTo>
                <a:lnTo>
                  <a:pt x="150" y="223"/>
                </a:lnTo>
                <a:lnTo>
                  <a:pt x="150" y="219"/>
                </a:lnTo>
                <a:lnTo>
                  <a:pt x="150" y="216"/>
                </a:lnTo>
                <a:lnTo>
                  <a:pt x="150" y="212"/>
                </a:lnTo>
                <a:lnTo>
                  <a:pt x="150" y="207"/>
                </a:lnTo>
                <a:lnTo>
                  <a:pt x="150" y="204"/>
                </a:lnTo>
                <a:lnTo>
                  <a:pt x="150" y="201"/>
                </a:lnTo>
                <a:lnTo>
                  <a:pt x="150" y="196"/>
                </a:lnTo>
                <a:lnTo>
                  <a:pt x="150" y="193"/>
                </a:lnTo>
                <a:lnTo>
                  <a:pt x="149" y="191"/>
                </a:lnTo>
                <a:lnTo>
                  <a:pt x="147" y="187"/>
                </a:lnTo>
                <a:lnTo>
                  <a:pt x="147" y="184"/>
                </a:lnTo>
                <a:lnTo>
                  <a:pt x="146" y="183"/>
                </a:lnTo>
                <a:lnTo>
                  <a:pt x="144" y="180"/>
                </a:lnTo>
                <a:lnTo>
                  <a:pt x="143" y="176"/>
                </a:lnTo>
                <a:lnTo>
                  <a:pt x="143" y="173"/>
                </a:lnTo>
                <a:lnTo>
                  <a:pt x="144" y="164"/>
                </a:lnTo>
                <a:lnTo>
                  <a:pt x="144" y="157"/>
                </a:lnTo>
                <a:lnTo>
                  <a:pt x="147" y="150"/>
                </a:lnTo>
                <a:lnTo>
                  <a:pt x="149" y="142"/>
                </a:lnTo>
                <a:lnTo>
                  <a:pt x="152" y="134"/>
                </a:lnTo>
                <a:lnTo>
                  <a:pt x="155" y="125"/>
                </a:lnTo>
                <a:lnTo>
                  <a:pt x="158" y="117"/>
                </a:lnTo>
                <a:lnTo>
                  <a:pt x="160" y="107"/>
                </a:lnTo>
                <a:lnTo>
                  <a:pt x="161" y="107"/>
                </a:lnTo>
                <a:lnTo>
                  <a:pt x="161" y="105"/>
                </a:lnTo>
                <a:lnTo>
                  <a:pt x="161" y="103"/>
                </a:lnTo>
                <a:lnTo>
                  <a:pt x="162" y="103"/>
                </a:lnTo>
                <a:lnTo>
                  <a:pt x="162" y="101"/>
                </a:lnTo>
                <a:lnTo>
                  <a:pt x="162" y="99"/>
                </a:lnTo>
                <a:lnTo>
                  <a:pt x="162" y="98"/>
                </a:lnTo>
                <a:lnTo>
                  <a:pt x="162" y="96"/>
                </a:lnTo>
                <a:lnTo>
                  <a:pt x="162" y="94"/>
                </a:lnTo>
                <a:lnTo>
                  <a:pt x="162" y="93"/>
                </a:lnTo>
                <a:lnTo>
                  <a:pt x="162" y="91"/>
                </a:lnTo>
                <a:lnTo>
                  <a:pt x="161" y="91"/>
                </a:lnTo>
                <a:lnTo>
                  <a:pt x="160" y="89"/>
                </a:lnTo>
                <a:lnTo>
                  <a:pt x="158" y="87"/>
                </a:lnTo>
                <a:lnTo>
                  <a:pt x="158" y="86"/>
                </a:lnTo>
                <a:lnTo>
                  <a:pt x="157" y="85"/>
                </a:lnTo>
                <a:lnTo>
                  <a:pt x="160" y="83"/>
                </a:lnTo>
                <a:lnTo>
                  <a:pt x="162" y="81"/>
                </a:lnTo>
                <a:lnTo>
                  <a:pt x="162" y="80"/>
                </a:lnTo>
                <a:lnTo>
                  <a:pt x="164" y="78"/>
                </a:lnTo>
                <a:lnTo>
                  <a:pt x="164" y="75"/>
                </a:lnTo>
                <a:lnTo>
                  <a:pt x="162" y="73"/>
                </a:lnTo>
                <a:lnTo>
                  <a:pt x="162" y="70"/>
                </a:lnTo>
                <a:lnTo>
                  <a:pt x="162" y="68"/>
                </a:lnTo>
                <a:lnTo>
                  <a:pt x="162" y="66"/>
                </a:lnTo>
                <a:lnTo>
                  <a:pt x="164" y="65"/>
                </a:lnTo>
                <a:lnTo>
                  <a:pt x="165" y="65"/>
                </a:lnTo>
                <a:lnTo>
                  <a:pt x="167" y="65"/>
                </a:lnTo>
                <a:lnTo>
                  <a:pt x="168" y="65"/>
                </a:lnTo>
                <a:lnTo>
                  <a:pt x="170" y="65"/>
                </a:lnTo>
                <a:lnTo>
                  <a:pt x="173" y="65"/>
                </a:lnTo>
                <a:lnTo>
                  <a:pt x="176" y="64"/>
                </a:lnTo>
                <a:lnTo>
                  <a:pt x="178" y="62"/>
                </a:lnTo>
                <a:lnTo>
                  <a:pt x="182" y="60"/>
                </a:lnTo>
                <a:lnTo>
                  <a:pt x="183" y="58"/>
                </a:lnTo>
                <a:lnTo>
                  <a:pt x="185" y="55"/>
                </a:lnTo>
                <a:lnTo>
                  <a:pt x="186" y="52"/>
                </a:lnTo>
                <a:lnTo>
                  <a:pt x="188" y="50"/>
                </a:lnTo>
                <a:lnTo>
                  <a:pt x="188" y="48"/>
                </a:lnTo>
                <a:lnTo>
                  <a:pt x="192" y="44"/>
                </a:lnTo>
                <a:lnTo>
                  <a:pt x="196" y="40"/>
                </a:lnTo>
                <a:lnTo>
                  <a:pt x="203" y="37"/>
                </a:lnTo>
                <a:lnTo>
                  <a:pt x="209" y="37"/>
                </a:lnTo>
                <a:lnTo>
                  <a:pt x="214" y="35"/>
                </a:lnTo>
                <a:lnTo>
                  <a:pt x="219" y="32"/>
                </a:lnTo>
                <a:lnTo>
                  <a:pt x="222" y="29"/>
                </a:lnTo>
                <a:lnTo>
                  <a:pt x="224" y="23"/>
                </a:lnTo>
                <a:lnTo>
                  <a:pt x="224" y="21"/>
                </a:lnTo>
                <a:lnTo>
                  <a:pt x="225" y="19"/>
                </a:lnTo>
                <a:lnTo>
                  <a:pt x="225" y="16"/>
                </a:lnTo>
                <a:lnTo>
                  <a:pt x="227" y="12"/>
                </a:lnTo>
                <a:lnTo>
                  <a:pt x="228" y="7"/>
                </a:lnTo>
                <a:lnTo>
                  <a:pt x="228" y="5"/>
                </a:lnTo>
                <a:lnTo>
                  <a:pt x="230" y="1"/>
                </a:lnTo>
                <a:lnTo>
                  <a:pt x="231" y="0"/>
                </a:lnTo>
                <a:lnTo>
                  <a:pt x="234" y="11"/>
                </a:lnTo>
                <a:lnTo>
                  <a:pt x="238" y="21"/>
                </a:lnTo>
                <a:lnTo>
                  <a:pt x="243" y="29"/>
                </a:lnTo>
                <a:lnTo>
                  <a:pt x="248" y="39"/>
                </a:lnTo>
                <a:lnTo>
                  <a:pt x="253" y="48"/>
                </a:lnTo>
                <a:lnTo>
                  <a:pt x="258" y="58"/>
                </a:lnTo>
                <a:lnTo>
                  <a:pt x="262" y="68"/>
                </a:lnTo>
                <a:lnTo>
                  <a:pt x="266" y="80"/>
                </a:lnTo>
                <a:lnTo>
                  <a:pt x="269" y="89"/>
                </a:lnTo>
                <a:lnTo>
                  <a:pt x="273" y="101"/>
                </a:lnTo>
                <a:lnTo>
                  <a:pt x="276" y="114"/>
                </a:lnTo>
                <a:lnTo>
                  <a:pt x="280" y="125"/>
                </a:lnTo>
                <a:lnTo>
                  <a:pt x="284" y="137"/>
                </a:lnTo>
                <a:lnTo>
                  <a:pt x="290" y="144"/>
                </a:lnTo>
                <a:lnTo>
                  <a:pt x="294" y="145"/>
                </a:lnTo>
                <a:lnTo>
                  <a:pt x="297" y="146"/>
                </a:lnTo>
                <a:lnTo>
                  <a:pt x="300" y="146"/>
                </a:lnTo>
                <a:lnTo>
                  <a:pt x="302" y="144"/>
                </a:lnTo>
                <a:lnTo>
                  <a:pt x="308" y="145"/>
                </a:lnTo>
                <a:lnTo>
                  <a:pt x="311" y="148"/>
                </a:lnTo>
                <a:lnTo>
                  <a:pt x="315" y="150"/>
                </a:lnTo>
                <a:lnTo>
                  <a:pt x="316" y="153"/>
                </a:lnTo>
                <a:lnTo>
                  <a:pt x="318" y="157"/>
                </a:lnTo>
                <a:lnTo>
                  <a:pt x="319" y="162"/>
                </a:lnTo>
                <a:lnTo>
                  <a:pt x="320" y="164"/>
                </a:lnTo>
                <a:lnTo>
                  <a:pt x="323" y="169"/>
                </a:lnTo>
                <a:lnTo>
                  <a:pt x="346" y="173"/>
                </a:lnTo>
                <a:lnTo>
                  <a:pt x="346" y="175"/>
                </a:lnTo>
                <a:lnTo>
                  <a:pt x="347" y="176"/>
                </a:lnTo>
                <a:lnTo>
                  <a:pt x="349" y="178"/>
                </a:lnTo>
                <a:lnTo>
                  <a:pt x="352" y="178"/>
                </a:lnTo>
                <a:lnTo>
                  <a:pt x="354" y="180"/>
                </a:lnTo>
                <a:lnTo>
                  <a:pt x="356" y="180"/>
                </a:lnTo>
                <a:lnTo>
                  <a:pt x="357" y="180"/>
                </a:lnTo>
                <a:lnTo>
                  <a:pt x="359" y="181"/>
                </a:lnTo>
                <a:lnTo>
                  <a:pt x="364" y="186"/>
                </a:lnTo>
                <a:lnTo>
                  <a:pt x="367" y="191"/>
                </a:lnTo>
                <a:lnTo>
                  <a:pt x="371" y="196"/>
                </a:lnTo>
                <a:lnTo>
                  <a:pt x="374" y="201"/>
                </a:lnTo>
                <a:lnTo>
                  <a:pt x="378" y="205"/>
                </a:lnTo>
                <a:lnTo>
                  <a:pt x="382" y="210"/>
                </a:lnTo>
                <a:lnTo>
                  <a:pt x="385" y="214"/>
                </a:lnTo>
                <a:lnTo>
                  <a:pt x="389" y="219"/>
                </a:lnTo>
                <a:lnTo>
                  <a:pt x="395" y="223"/>
                </a:lnTo>
                <a:lnTo>
                  <a:pt x="401" y="227"/>
                </a:lnTo>
                <a:lnTo>
                  <a:pt x="407" y="232"/>
                </a:lnTo>
                <a:lnTo>
                  <a:pt x="413" y="235"/>
                </a:lnTo>
                <a:lnTo>
                  <a:pt x="417" y="239"/>
                </a:lnTo>
                <a:lnTo>
                  <a:pt x="422" y="243"/>
                </a:lnTo>
                <a:lnTo>
                  <a:pt x="425" y="248"/>
                </a:lnTo>
                <a:lnTo>
                  <a:pt x="427" y="257"/>
                </a:lnTo>
                <a:lnTo>
                  <a:pt x="427" y="258"/>
                </a:lnTo>
                <a:lnTo>
                  <a:pt x="427" y="260"/>
                </a:lnTo>
                <a:lnTo>
                  <a:pt x="427" y="261"/>
                </a:lnTo>
                <a:lnTo>
                  <a:pt x="429" y="261"/>
                </a:lnTo>
                <a:lnTo>
                  <a:pt x="431" y="261"/>
                </a:lnTo>
                <a:lnTo>
                  <a:pt x="432" y="261"/>
                </a:lnTo>
                <a:lnTo>
                  <a:pt x="435" y="263"/>
                </a:lnTo>
                <a:lnTo>
                  <a:pt x="438" y="266"/>
                </a:lnTo>
                <a:lnTo>
                  <a:pt x="441" y="269"/>
                </a:lnTo>
                <a:lnTo>
                  <a:pt x="445" y="273"/>
                </a:lnTo>
                <a:lnTo>
                  <a:pt x="447" y="274"/>
                </a:lnTo>
                <a:lnTo>
                  <a:pt x="450" y="278"/>
                </a:lnTo>
                <a:lnTo>
                  <a:pt x="455" y="280"/>
                </a:lnTo>
                <a:lnTo>
                  <a:pt x="459" y="280"/>
                </a:lnTo>
                <a:lnTo>
                  <a:pt x="456" y="282"/>
                </a:lnTo>
                <a:lnTo>
                  <a:pt x="455" y="284"/>
                </a:lnTo>
                <a:lnTo>
                  <a:pt x="452" y="286"/>
                </a:lnTo>
                <a:lnTo>
                  <a:pt x="450" y="289"/>
                </a:lnTo>
                <a:lnTo>
                  <a:pt x="448" y="291"/>
                </a:lnTo>
                <a:lnTo>
                  <a:pt x="448" y="294"/>
                </a:lnTo>
                <a:lnTo>
                  <a:pt x="447" y="296"/>
                </a:lnTo>
                <a:lnTo>
                  <a:pt x="447" y="299"/>
                </a:lnTo>
                <a:lnTo>
                  <a:pt x="445" y="300"/>
                </a:lnTo>
                <a:lnTo>
                  <a:pt x="445" y="299"/>
                </a:lnTo>
                <a:lnTo>
                  <a:pt x="443" y="299"/>
                </a:lnTo>
                <a:lnTo>
                  <a:pt x="441" y="299"/>
                </a:lnTo>
                <a:lnTo>
                  <a:pt x="440" y="298"/>
                </a:lnTo>
                <a:lnTo>
                  <a:pt x="438" y="298"/>
                </a:lnTo>
                <a:lnTo>
                  <a:pt x="435" y="298"/>
                </a:lnTo>
                <a:lnTo>
                  <a:pt x="434" y="298"/>
                </a:lnTo>
                <a:lnTo>
                  <a:pt x="432" y="298"/>
                </a:lnTo>
                <a:lnTo>
                  <a:pt x="427" y="300"/>
                </a:lnTo>
                <a:lnTo>
                  <a:pt x="425" y="305"/>
                </a:lnTo>
                <a:lnTo>
                  <a:pt x="420" y="310"/>
                </a:lnTo>
                <a:lnTo>
                  <a:pt x="417" y="315"/>
                </a:lnTo>
                <a:lnTo>
                  <a:pt x="414" y="320"/>
                </a:lnTo>
                <a:lnTo>
                  <a:pt x="411" y="323"/>
                </a:lnTo>
                <a:lnTo>
                  <a:pt x="411" y="327"/>
                </a:lnTo>
                <a:lnTo>
                  <a:pt x="409" y="332"/>
                </a:lnTo>
                <a:lnTo>
                  <a:pt x="409" y="337"/>
                </a:lnTo>
                <a:lnTo>
                  <a:pt x="407" y="339"/>
                </a:lnTo>
                <a:lnTo>
                  <a:pt x="407" y="343"/>
                </a:lnTo>
                <a:lnTo>
                  <a:pt x="407" y="346"/>
                </a:lnTo>
                <a:lnTo>
                  <a:pt x="407" y="350"/>
                </a:lnTo>
                <a:lnTo>
                  <a:pt x="407" y="355"/>
                </a:lnTo>
                <a:lnTo>
                  <a:pt x="407" y="362"/>
                </a:lnTo>
                <a:lnTo>
                  <a:pt x="407" y="366"/>
                </a:lnTo>
                <a:lnTo>
                  <a:pt x="407" y="368"/>
                </a:lnTo>
                <a:lnTo>
                  <a:pt x="409" y="371"/>
                </a:lnTo>
                <a:lnTo>
                  <a:pt x="409" y="373"/>
                </a:lnTo>
                <a:lnTo>
                  <a:pt x="410" y="374"/>
                </a:lnTo>
                <a:lnTo>
                  <a:pt x="411" y="376"/>
                </a:lnTo>
                <a:lnTo>
                  <a:pt x="414" y="376"/>
                </a:lnTo>
                <a:lnTo>
                  <a:pt x="416" y="376"/>
                </a:lnTo>
                <a:lnTo>
                  <a:pt x="420" y="376"/>
                </a:lnTo>
                <a:lnTo>
                  <a:pt x="424" y="376"/>
                </a:lnTo>
                <a:lnTo>
                  <a:pt x="427" y="374"/>
                </a:lnTo>
                <a:lnTo>
                  <a:pt x="427" y="373"/>
                </a:lnTo>
                <a:lnTo>
                  <a:pt x="431" y="373"/>
                </a:lnTo>
                <a:lnTo>
                  <a:pt x="432" y="371"/>
                </a:lnTo>
                <a:lnTo>
                  <a:pt x="435" y="369"/>
                </a:lnTo>
                <a:lnTo>
                  <a:pt x="438" y="368"/>
                </a:lnTo>
                <a:lnTo>
                  <a:pt x="456" y="374"/>
                </a:lnTo>
                <a:lnTo>
                  <a:pt x="458" y="376"/>
                </a:lnTo>
                <a:lnTo>
                  <a:pt x="455" y="378"/>
                </a:lnTo>
                <a:lnTo>
                  <a:pt x="453" y="379"/>
                </a:lnTo>
                <a:lnTo>
                  <a:pt x="452" y="380"/>
                </a:lnTo>
                <a:lnTo>
                  <a:pt x="452" y="382"/>
                </a:lnTo>
                <a:lnTo>
                  <a:pt x="450" y="386"/>
                </a:lnTo>
                <a:lnTo>
                  <a:pt x="450" y="387"/>
                </a:lnTo>
                <a:lnTo>
                  <a:pt x="448" y="391"/>
                </a:lnTo>
                <a:lnTo>
                  <a:pt x="448" y="392"/>
                </a:lnTo>
                <a:lnTo>
                  <a:pt x="450" y="400"/>
                </a:lnTo>
                <a:lnTo>
                  <a:pt x="453" y="409"/>
                </a:lnTo>
                <a:lnTo>
                  <a:pt x="458" y="415"/>
                </a:lnTo>
                <a:lnTo>
                  <a:pt x="462" y="420"/>
                </a:lnTo>
                <a:lnTo>
                  <a:pt x="466" y="427"/>
                </a:lnTo>
                <a:lnTo>
                  <a:pt x="473" y="432"/>
                </a:lnTo>
                <a:lnTo>
                  <a:pt x="476" y="437"/>
                </a:lnTo>
                <a:lnTo>
                  <a:pt x="479" y="443"/>
                </a:lnTo>
                <a:lnTo>
                  <a:pt x="480" y="446"/>
                </a:lnTo>
                <a:lnTo>
                  <a:pt x="481" y="450"/>
                </a:lnTo>
                <a:lnTo>
                  <a:pt x="483" y="451"/>
                </a:lnTo>
                <a:lnTo>
                  <a:pt x="486" y="453"/>
                </a:lnTo>
                <a:lnTo>
                  <a:pt x="489" y="455"/>
                </a:lnTo>
                <a:lnTo>
                  <a:pt x="490" y="456"/>
                </a:lnTo>
                <a:lnTo>
                  <a:pt x="494" y="456"/>
                </a:lnTo>
                <a:lnTo>
                  <a:pt x="495" y="456"/>
                </a:lnTo>
                <a:lnTo>
                  <a:pt x="499" y="459"/>
                </a:lnTo>
                <a:lnTo>
                  <a:pt x="502" y="462"/>
                </a:lnTo>
                <a:lnTo>
                  <a:pt x="505" y="468"/>
                </a:lnTo>
                <a:lnTo>
                  <a:pt x="507" y="471"/>
                </a:lnTo>
                <a:lnTo>
                  <a:pt x="510" y="474"/>
                </a:lnTo>
                <a:lnTo>
                  <a:pt x="513" y="477"/>
                </a:lnTo>
                <a:lnTo>
                  <a:pt x="517" y="480"/>
                </a:lnTo>
                <a:lnTo>
                  <a:pt x="522" y="480"/>
                </a:lnTo>
                <a:lnTo>
                  <a:pt x="531" y="482"/>
                </a:lnTo>
                <a:lnTo>
                  <a:pt x="544" y="485"/>
                </a:lnTo>
                <a:lnTo>
                  <a:pt x="560" y="492"/>
                </a:lnTo>
                <a:lnTo>
                  <a:pt x="578" y="498"/>
                </a:lnTo>
                <a:lnTo>
                  <a:pt x="596" y="505"/>
                </a:lnTo>
                <a:lnTo>
                  <a:pt x="611" y="510"/>
                </a:lnTo>
                <a:lnTo>
                  <a:pt x="623" y="514"/>
                </a:lnTo>
                <a:lnTo>
                  <a:pt x="627" y="518"/>
                </a:lnTo>
                <a:lnTo>
                  <a:pt x="630" y="520"/>
                </a:lnTo>
                <a:lnTo>
                  <a:pt x="634" y="521"/>
                </a:lnTo>
                <a:lnTo>
                  <a:pt x="637" y="523"/>
                </a:lnTo>
                <a:lnTo>
                  <a:pt x="641" y="523"/>
                </a:lnTo>
                <a:lnTo>
                  <a:pt x="644" y="523"/>
                </a:lnTo>
                <a:lnTo>
                  <a:pt x="648" y="523"/>
                </a:lnTo>
                <a:lnTo>
                  <a:pt x="653" y="523"/>
                </a:lnTo>
                <a:lnTo>
                  <a:pt x="656" y="525"/>
                </a:lnTo>
                <a:lnTo>
                  <a:pt x="701" y="525"/>
                </a:lnTo>
                <a:lnTo>
                  <a:pt x="571" y="695"/>
                </a:lnTo>
                <a:lnTo>
                  <a:pt x="526" y="696"/>
                </a:lnTo>
                <a:lnTo>
                  <a:pt x="518" y="698"/>
                </a:lnTo>
                <a:lnTo>
                  <a:pt x="511" y="700"/>
                </a:lnTo>
                <a:lnTo>
                  <a:pt x="505" y="703"/>
                </a:lnTo>
                <a:lnTo>
                  <a:pt x="499" y="707"/>
                </a:lnTo>
                <a:lnTo>
                  <a:pt x="494" y="710"/>
                </a:lnTo>
                <a:lnTo>
                  <a:pt x="489" y="713"/>
                </a:lnTo>
                <a:lnTo>
                  <a:pt x="484" y="718"/>
                </a:lnTo>
                <a:lnTo>
                  <a:pt x="480" y="723"/>
                </a:lnTo>
                <a:lnTo>
                  <a:pt x="477" y="728"/>
                </a:lnTo>
                <a:lnTo>
                  <a:pt x="473" y="731"/>
                </a:lnTo>
                <a:lnTo>
                  <a:pt x="468" y="734"/>
                </a:lnTo>
                <a:lnTo>
                  <a:pt x="462" y="737"/>
                </a:lnTo>
                <a:lnTo>
                  <a:pt x="456" y="739"/>
                </a:lnTo>
                <a:lnTo>
                  <a:pt x="450" y="741"/>
                </a:lnTo>
                <a:lnTo>
                  <a:pt x="445" y="743"/>
                </a:lnTo>
                <a:lnTo>
                  <a:pt x="438" y="743"/>
                </a:lnTo>
                <a:lnTo>
                  <a:pt x="435" y="743"/>
                </a:lnTo>
                <a:lnTo>
                  <a:pt x="434" y="744"/>
                </a:lnTo>
                <a:lnTo>
                  <a:pt x="431" y="746"/>
                </a:lnTo>
                <a:lnTo>
                  <a:pt x="429" y="748"/>
                </a:lnTo>
                <a:lnTo>
                  <a:pt x="427" y="750"/>
                </a:lnTo>
                <a:lnTo>
                  <a:pt x="427" y="752"/>
                </a:lnTo>
                <a:lnTo>
                  <a:pt x="427" y="754"/>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59" name="Freeform 15"/>
          <p:cNvSpPr>
            <a:spLocks/>
          </p:cNvSpPr>
          <p:nvPr/>
        </p:nvSpPr>
        <p:spPr bwMode="auto">
          <a:xfrm>
            <a:off x="6923136" y="2570163"/>
            <a:ext cx="140667" cy="114300"/>
          </a:xfrm>
          <a:custGeom>
            <a:avLst/>
            <a:gdLst>
              <a:gd name="T0" fmla="*/ 2147483647 w 72"/>
              <a:gd name="T1" fmla="*/ 2147483647 h 97"/>
              <a:gd name="T2" fmla="*/ 2147483647 w 72"/>
              <a:gd name="T3" fmla="*/ 2147483647 h 97"/>
              <a:gd name="T4" fmla="*/ 2147483647 w 72"/>
              <a:gd name="T5" fmla="*/ 2147483647 h 97"/>
              <a:gd name="T6" fmla="*/ 2147483647 w 72"/>
              <a:gd name="T7" fmla="*/ 2147483647 h 97"/>
              <a:gd name="T8" fmla="*/ 2147483647 w 72"/>
              <a:gd name="T9" fmla="*/ 2147483647 h 97"/>
              <a:gd name="T10" fmla="*/ 2147483647 w 72"/>
              <a:gd name="T11" fmla="*/ 2147483647 h 97"/>
              <a:gd name="T12" fmla="*/ 2147483647 w 72"/>
              <a:gd name="T13" fmla="*/ 2147483647 h 97"/>
              <a:gd name="T14" fmla="*/ 2147483647 w 72"/>
              <a:gd name="T15" fmla="*/ 2147483647 h 97"/>
              <a:gd name="T16" fmla="*/ 2147483647 w 72"/>
              <a:gd name="T17" fmla="*/ 0 h 97"/>
              <a:gd name="T18" fmla="*/ 2147483647 w 72"/>
              <a:gd name="T19" fmla="*/ 2147483647 h 97"/>
              <a:gd name="T20" fmla="*/ 2147483647 w 72"/>
              <a:gd name="T21" fmla="*/ 2147483647 h 97"/>
              <a:gd name="T22" fmla="*/ 2147483647 w 72"/>
              <a:gd name="T23" fmla="*/ 2147483647 h 97"/>
              <a:gd name="T24" fmla="*/ 2147483647 w 72"/>
              <a:gd name="T25" fmla="*/ 2147483647 h 97"/>
              <a:gd name="T26" fmla="*/ 2147483647 w 72"/>
              <a:gd name="T27" fmla="*/ 2147483647 h 97"/>
              <a:gd name="T28" fmla="*/ 2147483647 w 72"/>
              <a:gd name="T29" fmla="*/ 2147483647 h 97"/>
              <a:gd name="T30" fmla="*/ 2147483647 w 72"/>
              <a:gd name="T31" fmla="*/ 2147483647 h 97"/>
              <a:gd name="T32" fmla="*/ 2147483647 w 72"/>
              <a:gd name="T33" fmla="*/ 2147483647 h 97"/>
              <a:gd name="T34" fmla="*/ 2147483647 w 72"/>
              <a:gd name="T35" fmla="*/ 2147483647 h 97"/>
              <a:gd name="T36" fmla="*/ 2147483647 w 72"/>
              <a:gd name="T37" fmla="*/ 2147483647 h 97"/>
              <a:gd name="T38" fmla="*/ 2147483647 w 72"/>
              <a:gd name="T39" fmla="*/ 2147483647 h 97"/>
              <a:gd name="T40" fmla="*/ 2147483647 w 72"/>
              <a:gd name="T41" fmla="*/ 2147483647 h 97"/>
              <a:gd name="T42" fmla="*/ 2147483647 w 72"/>
              <a:gd name="T43" fmla="*/ 2147483647 h 97"/>
              <a:gd name="T44" fmla="*/ 0 w 72"/>
              <a:gd name="T45" fmla="*/ 2147483647 h 97"/>
              <a:gd name="T46" fmla="*/ 0 w 72"/>
              <a:gd name="T47" fmla="*/ 2147483647 h 97"/>
              <a:gd name="T48" fmla="*/ 0 w 72"/>
              <a:gd name="T49" fmla="*/ 2147483647 h 97"/>
              <a:gd name="T50" fmla="*/ 0 w 72"/>
              <a:gd name="T51" fmla="*/ 2147483647 h 97"/>
              <a:gd name="T52" fmla="*/ 2147483647 w 72"/>
              <a:gd name="T53" fmla="*/ 2147483647 h 97"/>
              <a:gd name="T54" fmla="*/ 2147483647 w 72"/>
              <a:gd name="T55" fmla="*/ 2147483647 h 97"/>
              <a:gd name="T56" fmla="*/ 2147483647 w 72"/>
              <a:gd name="T57" fmla="*/ 2147483647 h 97"/>
              <a:gd name="T58" fmla="*/ 2147483647 w 72"/>
              <a:gd name="T59" fmla="*/ 2147483647 h 97"/>
              <a:gd name="T60" fmla="*/ 2147483647 w 72"/>
              <a:gd name="T61" fmla="*/ 2147483647 h 97"/>
              <a:gd name="T62" fmla="*/ 2147483647 w 72"/>
              <a:gd name="T63" fmla="*/ 2147483647 h 97"/>
              <a:gd name="T64" fmla="*/ 2147483647 w 72"/>
              <a:gd name="T65" fmla="*/ 2147483647 h 97"/>
              <a:gd name="T66" fmla="*/ 2147483647 w 72"/>
              <a:gd name="T67" fmla="*/ 2147483647 h 97"/>
              <a:gd name="T68" fmla="*/ 2147483647 w 72"/>
              <a:gd name="T69" fmla="*/ 2147483647 h 97"/>
              <a:gd name="T70" fmla="*/ 2147483647 w 72"/>
              <a:gd name="T71" fmla="*/ 2147483647 h 97"/>
              <a:gd name="T72" fmla="*/ 2147483647 w 72"/>
              <a:gd name="T73" fmla="*/ 2147483647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72" h="97">
                <a:moveTo>
                  <a:pt x="61" y="67"/>
                </a:moveTo>
                <a:lnTo>
                  <a:pt x="40" y="66"/>
                </a:lnTo>
                <a:lnTo>
                  <a:pt x="42" y="59"/>
                </a:lnTo>
                <a:lnTo>
                  <a:pt x="47" y="56"/>
                </a:lnTo>
                <a:lnTo>
                  <a:pt x="51" y="53"/>
                </a:lnTo>
                <a:lnTo>
                  <a:pt x="57" y="50"/>
                </a:lnTo>
                <a:lnTo>
                  <a:pt x="63" y="45"/>
                </a:lnTo>
                <a:lnTo>
                  <a:pt x="67" y="39"/>
                </a:lnTo>
                <a:lnTo>
                  <a:pt x="71" y="33"/>
                </a:lnTo>
                <a:lnTo>
                  <a:pt x="69" y="25"/>
                </a:lnTo>
                <a:lnTo>
                  <a:pt x="67" y="20"/>
                </a:lnTo>
                <a:lnTo>
                  <a:pt x="64" y="17"/>
                </a:lnTo>
                <a:lnTo>
                  <a:pt x="61" y="14"/>
                </a:lnTo>
                <a:lnTo>
                  <a:pt x="58" y="12"/>
                </a:lnTo>
                <a:lnTo>
                  <a:pt x="55" y="9"/>
                </a:lnTo>
                <a:lnTo>
                  <a:pt x="53" y="7"/>
                </a:lnTo>
                <a:lnTo>
                  <a:pt x="51" y="4"/>
                </a:lnTo>
                <a:lnTo>
                  <a:pt x="51" y="0"/>
                </a:lnTo>
                <a:lnTo>
                  <a:pt x="48" y="2"/>
                </a:lnTo>
                <a:lnTo>
                  <a:pt x="47" y="4"/>
                </a:lnTo>
                <a:lnTo>
                  <a:pt x="43" y="5"/>
                </a:lnTo>
                <a:lnTo>
                  <a:pt x="42" y="9"/>
                </a:lnTo>
                <a:lnTo>
                  <a:pt x="40" y="11"/>
                </a:lnTo>
                <a:lnTo>
                  <a:pt x="40" y="14"/>
                </a:lnTo>
                <a:lnTo>
                  <a:pt x="39" y="16"/>
                </a:lnTo>
                <a:lnTo>
                  <a:pt x="39" y="19"/>
                </a:lnTo>
                <a:lnTo>
                  <a:pt x="37" y="20"/>
                </a:lnTo>
                <a:lnTo>
                  <a:pt x="37" y="19"/>
                </a:lnTo>
                <a:lnTo>
                  <a:pt x="35" y="19"/>
                </a:lnTo>
                <a:lnTo>
                  <a:pt x="33" y="19"/>
                </a:lnTo>
                <a:lnTo>
                  <a:pt x="32" y="17"/>
                </a:lnTo>
                <a:lnTo>
                  <a:pt x="30" y="17"/>
                </a:lnTo>
                <a:lnTo>
                  <a:pt x="27" y="17"/>
                </a:lnTo>
                <a:lnTo>
                  <a:pt x="26" y="17"/>
                </a:lnTo>
                <a:lnTo>
                  <a:pt x="24" y="17"/>
                </a:lnTo>
                <a:lnTo>
                  <a:pt x="20" y="20"/>
                </a:lnTo>
                <a:lnTo>
                  <a:pt x="17" y="25"/>
                </a:lnTo>
                <a:lnTo>
                  <a:pt x="13" y="30"/>
                </a:lnTo>
                <a:lnTo>
                  <a:pt x="10" y="35"/>
                </a:lnTo>
                <a:lnTo>
                  <a:pt x="6" y="39"/>
                </a:lnTo>
                <a:lnTo>
                  <a:pt x="3" y="43"/>
                </a:lnTo>
                <a:lnTo>
                  <a:pt x="3" y="46"/>
                </a:lnTo>
                <a:lnTo>
                  <a:pt x="1" y="51"/>
                </a:lnTo>
                <a:lnTo>
                  <a:pt x="1" y="56"/>
                </a:lnTo>
                <a:lnTo>
                  <a:pt x="0" y="59"/>
                </a:lnTo>
                <a:lnTo>
                  <a:pt x="0" y="62"/>
                </a:lnTo>
                <a:lnTo>
                  <a:pt x="0" y="66"/>
                </a:lnTo>
                <a:lnTo>
                  <a:pt x="0" y="69"/>
                </a:lnTo>
                <a:lnTo>
                  <a:pt x="0" y="74"/>
                </a:lnTo>
                <a:lnTo>
                  <a:pt x="0" y="82"/>
                </a:lnTo>
                <a:lnTo>
                  <a:pt x="0" y="85"/>
                </a:lnTo>
                <a:lnTo>
                  <a:pt x="0" y="87"/>
                </a:lnTo>
                <a:lnTo>
                  <a:pt x="1" y="90"/>
                </a:lnTo>
                <a:lnTo>
                  <a:pt x="1" y="92"/>
                </a:lnTo>
                <a:lnTo>
                  <a:pt x="2" y="94"/>
                </a:lnTo>
                <a:lnTo>
                  <a:pt x="3" y="96"/>
                </a:lnTo>
                <a:lnTo>
                  <a:pt x="6" y="96"/>
                </a:lnTo>
                <a:lnTo>
                  <a:pt x="8" y="96"/>
                </a:lnTo>
                <a:lnTo>
                  <a:pt x="13" y="96"/>
                </a:lnTo>
                <a:lnTo>
                  <a:pt x="16" y="96"/>
                </a:lnTo>
                <a:lnTo>
                  <a:pt x="19" y="94"/>
                </a:lnTo>
                <a:lnTo>
                  <a:pt x="20" y="92"/>
                </a:lnTo>
                <a:lnTo>
                  <a:pt x="23" y="92"/>
                </a:lnTo>
                <a:lnTo>
                  <a:pt x="24" y="90"/>
                </a:lnTo>
                <a:lnTo>
                  <a:pt x="27" y="89"/>
                </a:lnTo>
                <a:lnTo>
                  <a:pt x="30" y="87"/>
                </a:lnTo>
                <a:lnTo>
                  <a:pt x="48" y="94"/>
                </a:lnTo>
                <a:lnTo>
                  <a:pt x="50" y="92"/>
                </a:lnTo>
                <a:lnTo>
                  <a:pt x="51" y="90"/>
                </a:lnTo>
                <a:lnTo>
                  <a:pt x="54" y="87"/>
                </a:lnTo>
                <a:lnTo>
                  <a:pt x="55" y="84"/>
                </a:lnTo>
                <a:lnTo>
                  <a:pt x="57" y="79"/>
                </a:lnTo>
                <a:lnTo>
                  <a:pt x="60" y="74"/>
                </a:lnTo>
                <a:lnTo>
                  <a:pt x="60" y="71"/>
                </a:lnTo>
                <a:lnTo>
                  <a:pt x="61" y="67"/>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0" name="Freeform 16"/>
          <p:cNvSpPr>
            <a:spLocks/>
          </p:cNvSpPr>
          <p:nvPr/>
        </p:nvSpPr>
        <p:spPr bwMode="auto">
          <a:xfrm>
            <a:off x="1499468" y="2300288"/>
            <a:ext cx="524965" cy="288925"/>
          </a:xfrm>
          <a:custGeom>
            <a:avLst/>
            <a:gdLst>
              <a:gd name="T0" fmla="*/ 2147483647 w 268"/>
              <a:gd name="T1" fmla="*/ 2147483647 h 248"/>
              <a:gd name="T2" fmla="*/ 2147483647 w 268"/>
              <a:gd name="T3" fmla="*/ 2147483647 h 248"/>
              <a:gd name="T4" fmla="*/ 2147483647 w 268"/>
              <a:gd name="T5" fmla="*/ 2147483647 h 248"/>
              <a:gd name="T6" fmla="*/ 2147483647 w 268"/>
              <a:gd name="T7" fmla="*/ 2147483647 h 248"/>
              <a:gd name="T8" fmla="*/ 2147483647 w 268"/>
              <a:gd name="T9" fmla="*/ 2147483647 h 248"/>
              <a:gd name="T10" fmla="*/ 2147483647 w 268"/>
              <a:gd name="T11" fmla="*/ 2147483647 h 248"/>
              <a:gd name="T12" fmla="*/ 2147483647 w 268"/>
              <a:gd name="T13" fmla="*/ 2147483647 h 248"/>
              <a:gd name="T14" fmla="*/ 2147483647 w 268"/>
              <a:gd name="T15" fmla="*/ 2147483647 h 248"/>
              <a:gd name="T16" fmla="*/ 2147483647 w 268"/>
              <a:gd name="T17" fmla="*/ 2147483647 h 248"/>
              <a:gd name="T18" fmla="*/ 2147483647 w 268"/>
              <a:gd name="T19" fmla="*/ 2147483647 h 248"/>
              <a:gd name="T20" fmla="*/ 2147483647 w 268"/>
              <a:gd name="T21" fmla="*/ 2147483647 h 248"/>
              <a:gd name="T22" fmla="*/ 2147483647 w 268"/>
              <a:gd name="T23" fmla="*/ 2147483647 h 248"/>
              <a:gd name="T24" fmla="*/ 2147483647 w 268"/>
              <a:gd name="T25" fmla="*/ 2147483647 h 248"/>
              <a:gd name="T26" fmla="*/ 2147483647 w 268"/>
              <a:gd name="T27" fmla="*/ 2147483647 h 248"/>
              <a:gd name="T28" fmla="*/ 2147483647 w 268"/>
              <a:gd name="T29" fmla="*/ 2147483647 h 248"/>
              <a:gd name="T30" fmla="*/ 2147483647 w 268"/>
              <a:gd name="T31" fmla="*/ 2147483647 h 248"/>
              <a:gd name="T32" fmla="*/ 2147483647 w 268"/>
              <a:gd name="T33" fmla="*/ 2147483647 h 248"/>
              <a:gd name="T34" fmla="*/ 2147483647 w 268"/>
              <a:gd name="T35" fmla="*/ 2147483647 h 248"/>
              <a:gd name="T36" fmla="*/ 2147483647 w 268"/>
              <a:gd name="T37" fmla="*/ 2147483647 h 248"/>
              <a:gd name="T38" fmla="*/ 2147483647 w 268"/>
              <a:gd name="T39" fmla="*/ 2147483647 h 248"/>
              <a:gd name="T40" fmla="*/ 2147483647 w 268"/>
              <a:gd name="T41" fmla="*/ 2147483647 h 248"/>
              <a:gd name="T42" fmla="*/ 2147483647 w 268"/>
              <a:gd name="T43" fmla="*/ 2147483647 h 248"/>
              <a:gd name="T44" fmla="*/ 2147483647 w 268"/>
              <a:gd name="T45" fmla="*/ 2147483647 h 248"/>
              <a:gd name="T46" fmla="*/ 2147483647 w 268"/>
              <a:gd name="T47" fmla="*/ 2147483647 h 248"/>
              <a:gd name="T48" fmla="*/ 2147483647 w 268"/>
              <a:gd name="T49" fmla="*/ 2147483647 h 248"/>
              <a:gd name="T50" fmla="*/ 2147483647 w 268"/>
              <a:gd name="T51" fmla="*/ 2147483647 h 248"/>
              <a:gd name="T52" fmla="*/ 2147483647 w 268"/>
              <a:gd name="T53" fmla="*/ 2147483647 h 248"/>
              <a:gd name="T54" fmla="*/ 2147483647 w 268"/>
              <a:gd name="T55" fmla="*/ 2147483647 h 248"/>
              <a:gd name="T56" fmla="*/ 2147483647 w 268"/>
              <a:gd name="T57" fmla="*/ 2147483647 h 248"/>
              <a:gd name="T58" fmla="*/ 2147483647 w 268"/>
              <a:gd name="T59" fmla="*/ 2147483647 h 248"/>
              <a:gd name="T60" fmla="*/ 2147483647 w 268"/>
              <a:gd name="T61" fmla="*/ 2147483647 h 248"/>
              <a:gd name="T62" fmla="*/ 2147483647 w 268"/>
              <a:gd name="T63" fmla="*/ 2147483647 h 248"/>
              <a:gd name="T64" fmla="*/ 2147483647 w 268"/>
              <a:gd name="T65" fmla="*/ 2147483647 h 248"/>
              <a:gd name="T66" fmla="*/ 2147483647 w 268"/>
              <a:gd name="T67" fmla="*/ 2147483647 h 248"/>
              <a:gd name="T68" fmla="*/ 2147483647 w 268"/>
              <a:gd name="T69" fmla="*/ 2147483647 h 248"/>
              <a:gd name="T70" fmla="*/ 2147483647 w 268"/>
              <a:gd name="T71" fmla="*/ 2147483647 h 248"/>
              <a:gd name="T72" fmla="*/ 2147483647 w 268"/>
              <a:gd name="T73" fmla="*/ 2147483647 h 248"/>
              <a:gd name="T74" fmla="*/ 2147483647 w 268"/>
              <a:gd name="T75" fmla="*/ 2147483647 h 248"/>
              <a:gd name="T76" fmla="*/ 2147483647 w 268"/>
              <a:gd name="T77" fmla="*/ 2147483647 h 248"/>
              <a:gd name="T78" fmla="*/ 2147483647 w 268"/>
              <a:gd name="T79" fmla="*/ 2147483647 h 248"/>
              <a:gd name="T80" fmla="*/ 2147483647 w 268"/>
              <a:gd name="T81" fmla="*/ 2147483647 h 248"/>
              <a:gd name="T82" fmla="*/ 2147483647 w 268"/>
              <a:gd name="T83" fmla="*/ 2147483647 h 248"/>
              <a:gd name="T84" fmla="*/ 2147483647 w 268"/>
              <a:gd name="T85" fmla="*/ 2147483647 h 248"/>
              <a:gd name="T86" fmla="*/ 2147483647 w 268"/>
              <a:gd name="T87" fmla="*/ 2147483647 h 248"/>
              <a:gd name="T88" fmla="*/ 2147483647 w 268"/>
              <a:gd name="T89" fmla="*/ 2147483647 h 248"/>
              <a:gd name="T90" fmla="*/ 2147483647 w 268"/>
              <a:gd name="T91" fmla="*/ 2147483647 h 248"/>
              <a:gd name="T92" fmla="*/ 2147483647 w 268"/>
              <a:gd name="T93" fmla="*/ 2147483647 h 248"/>
              <a:gd name="T94" fmla="*/ 2147483647 w 268"/>
              <a:gd name="T95" fmla="*/ 0 h 248"/>
              <a:gd name="T96" fmla="*/ 2147483647 w 268"/>
              <a:gd name="T97" fmla="*/ 2147483647 h 248"/>
              <a:gd name="T98" fmla="*/ 2147483647 w 268"/>
              <a:gd name="T99" fmla="*/ 2147483647 h 248"/>
              <a:gd name="T100" fmla="*/ 2147483647 w 268"/>
              <a:gd name="T101" fmla="*/ 2147483647 h 248"/>
              <a:gd name="T102" fmla="*/ 2147483647 w 268"/>
              <a:gd name="T103" fmla="*/ 2147483647 h 248"/>
              <a:gd name="T104" fmla="*/ 2147483647 w 268"/>
              <a:gd name="T105" fmla="*/ 2147483647 h 2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8" h="248">
                <a:moveTo>
                  <a:pt x="58" y="3"/>
                </a:moveTo>
                <a:lnTo>
                  <a:pt x="54" y="16"/>
                </a:lnTo>
                <a:lnTo>
                  <a:pt x="52" y="26"/>
                </a:lnTo>
                <a:lnTo>
                  <a:pt x="50" y="35"/>
                </a:lnTo>
                <a:lnTo>
                  <a:pt x="49" y="41"/>
                </a:lnTo>
                <a:lnTo>
                  <a:pt x="48" y="49"/>
                </a:lnTo>
                <a:lnTo>
                  <a:pt x="42" y="57"/>
                </a:lnTo>
                <a:lnTo>
                  <a:pt x="32" y="71"/>
                </a:lnTo>
                <a:lnTo>
                  <a:pt x="18" y="89"/>
                </a:lnTo>
                <a:lnTo>
                  <a:pt x="16" y="89"/>
                </a:lnTo>
                <a:lnTo>
                  <a:pt x="14" y="90"/>
                </a:lnTo>
                <a:lnTo>
                  <a:pt x="12" y="94"/>
                </a:lnTo>
                <a:lnTo>
                  <a:pt x="7" y="95"/>
                </a:lnTo>
                <a:lnTo>
                  <a:pt x="4" y="98"/>
                </a:lnTo>
                <a:lnTo>
                  <a:pt x="1" y="100"/>
                </a:lnTo>
                <a:lnTo>
                  <a:pt x="0" y="102"/>
                </a:lnTo>
                <a:lnTo>
                  <a:pt x="0" y="103"/>
                </a:lnTo>
                <a:lnTo>
                  <a:pt x="7" y="103"/>
                </a:lnTo>
                <a:lnTo>
                  <a:pt x="12" y="105"/>
                </a:lnTo>
                <a:lnTo>
                  <a:pt x="18" y="110"/>
                </a:lnTo>
                <a:lnTo>
                  <a:pt x="21" y="114"/>
                </a:lnTo>
                <a:lnTo>
                  <a:pt x="25" y="123"/>
                </a:lnTo>
                <a:lnTo>
                  <a:pt x="27" y="130"/>
                </a:lnTo>
                <a:lnTo>
                  <a:pt x="28" y="138"/>
                </a:lnTo>
                <a:lnTo>
                  <a:pt x="28" y="146"/>
                </a:lnTo>
                <a:lnTo>
                  <a:pt x="28" y="148"/>
                </a:lnTo>
                <a:lnTo>
                  <a:pt x="28" y="150"/>
                </a:lnTo>
                <a:lnTo>
                  <a:pt x="28" y="153"/>
                </a:lnTo>
                <a:lnTo>
                  <a:pt x="27" y="154"/>
                </a:lnTo>
                <a:lnTo>
                  <a:pt x="27" y="156"/>
                </a:lnTo>
                <a:lnTo>
                  <a:pt x="25" y="157"/>
                </a:lnTo>
                <a:lnTo>
                  <a:pt x="25" y="159"/>
                </a:lnTo>
                <a:lnTo>
                  <a:pt x="25" y="161"/>
                </a:lnTo>
                <a:lnTo>
                  <a:pt x="28" y="161"/>
                </a:lnTo>
                <a:lnTo>
                  <a:pt x="34" y="162"/>
                </a:lnTo>
                <a:lnTo>
                  <a:pt x="40" y="162"/>
                </a:lnTo>
                <a:lnTo>
                  <a:pt x="46" y="162"/>
                </a:lnTo>
                <a:lnTo>
                  <a:pt x="54" y="164"/>
                </a:lnTo>
                <a:lnTo>
                  <a:pt x="60" y="164"/>
                </a:lnTo>
                <a:lnTo>
                  <a:pt x="66" y="164"/>
                </a:lnTo>
                <a:lnTo>
                  <a:pt x="72" y="164"/>
                </a:lnTo>
                <a:lnTo>
                  <a:pt x="75" y="164"/>
                </a:lnTo>
                <a:lnTo>
                  <a:pt x="78" y="164"/>
                </a:lnTo>
                <a:lnTo>
                  <a:pt x="81" y="162"/>
                </a:lnTo>
                <a:lnTo>
                  <a:pt x="82" y="161"/>
                </a:lnTo>
                <a:lnTo>
                  <a:pt x="85" y="161"/>
                </a:lnTo>
                <a:lnTo>
                  <a:pt x="88" y="159"/>
                </a:lnTo>
                <a:lnTo>
                  <a:pt x="91" y="159"/>
                </a:lnTo>
                <a:lnTo>
                  <a:pt x="94" y="159"/>
                </a:lnTo>
                <a:lnTo>
                  <a:pt x="96" y="159"/>
                </a:lnTo>
                <a:lnTo>
                  <a:pt x="97" y="159"/>
                </a:lnTo>
                <a:lnTo>
                  <a:pt x="99" y="159"/>
                </a:lnTo>
                <a:lnTo>
                  <a:pt x="101" y="159"/>
                </a:lnTo>
                <a:lnTo>
                  <a:pt x="102" y="159"/>
                </a:lnTo>
                <a:lnTo>
                  <a:pt x="104" y="159"/>
                </a:lnTo>
                <a:lnTo>
                  <a:pt x="106" y="159"/>
                </a:lnTo>
                <a:lnTo>
                  <a:pt x="109" y="159"/>
                </a:lnTo>
                <a:lnTo>
                  <a:pt x="111" y="161"/>
                </a:lnTo>
                <a:lnTo>
                  <a:pt x="114" y="162"/>
                </a:lnTo>
                <a:lnTo>
                  <a:pt x="117" y="166"/>
                </a:lnTo>
                <a:lnTo>
                  <a:pt x="121" y="171"/>
                </a:lnTo>
                <a:lnTo>
                  <a:pt x="124" y="174"/>
                </a:lnTo>
                <a:lnTo>
                  <a:pt x="129" y="177"/>
                </a:lnTo>
                <a:lnTo>
                  <a:pt x="132" y="179"/>
                </a:lnTo>
                <a:lnTo>
                  <a:pt x="133" y="180"/>
                </a:lnTo>
                <a:lnTo>
                  <a:pt x="150" y="174"/>
                </a:lnTo>
                <a:lnTo>
                  <a:pt x="151" y="175"/>
                </a:lnTo>
                <a:lnTo>
                  <a:pt x="153" y="175"/>
                </a:lnTo>
                <a:lnTo>
                  <a:pt x="153" y="177"/>
                </a:lnTo>
                <a:lnTo>
                  <a:pt x="155" y="177"/>
                </a:lnTo>
                <a:lnTo>
                  <a:pt x="155" y="179"/>
                </a:lnTo>
                <a:lnTo>
                  <a:pt x="156" y="179"/>
                </a:lnTo>
                <a:lnTo>
                  <a:pt x="156" y="182"/>
                </a:lnTo>
                <a:lnTo>
                  <a:pt x="155" y="184"/>
                </a:lnTo>
                <a:lnTo>
                  <a:pt x="153" y="186"/>
                </a:lnTo>
                <a:lnTo>
                  <a:pt x="151" y="187"/>
                </a:lnTo>
                <a:lnTo>
                  <a:pt x="148" y="189"/>
                </a:lnTo>
                <a:lnTo>
                  <a:pt x="145" y="189"/>
                </a:lnTo>
                <a:lnTo>
                  <a:pt x="142" y="191"/>
                </a:lnTo>
                <a:lnTo>
                  <a:pt x="139" y="191"/>
                </a:lnTo>
                <a:lnTo>
                  <a:pt x="135" y="191"/>
                </a:lnTo>
                <a:lnTo>
                  <a:pt x="130" y="189"/>
                </a:lnTo>
                <a:lnTo>
                  <a:pt x="126" y="187"/>
                </a:lnTo>
                <a:lnTo>
                  <a:pt x="122" y="186"/>
                </a:lnTo>
                <a:lnTo>
                  <a:pt x="119" y="184"/>
                </a:lnTo>
                <a:lnTo>
                  <a:pt x="115" y="182"/>
                </a:lnTo>
                <a:lnTo>
                  <a:pt x="112" y="180"/>
                </a:lnTo>
                <a:lnTo>
                  <a:pt x="108" y="177"/>
                </a:lnTo>
                <a:lnTo>
                  <a:pt x="106" y="175"/>
                </a:lnTo>
                <a:lnTo>
                  <a:pt x="104" y="174"/>
                </a:lnTo>
                <a:lnTo>
                  <a:pt x="103" y="173"/>
                </a:lnTo>
                <a:lnTo>
                  <a:pt x="102" y="171"/>
                </a:lnTo>
                <a:lnTo>
                  <a:pt x="101" y="171"/>
                </a:lnTo>
                <a:lnTo>
                  <a:pt x="99" y="169"/>
                </a:lnTo>
                <a:lnTo>
                  <a:pt x="97" y="169"/>
                </a:lnTo>
                <a:lnTo>
                  <a:pt x="96" y="169"/>
                </a:lnTo>
                <a:lnTo>
                  <a:pt x="93" y="171"/>
                </a:lnTo>
                <a:lnTo>
                  <a:pt x="90" y="173"/>
                </a:lnTo>
                <a:lnTo>
                  <a:pt x="86" y="174"/>
                </a:lnTo>
                <a:lnTo>
                  <a:pt x="85" y="175"/>
                </a:lnTo>
                <a:lnTo>
                  <a:pt x="82" y="177"/>
                </a:lnTo>
                <a:lnTo>
                  <a:pt x="79" y="177"/>
                </a:lnTo>
                <a:lnTo>
                  <a:pt x="78" y="177"/>
                </a:lnTo>
                <a:lnTo>
                  <a:pt x="76" y="177"/>
                </a:lnTo>
                <a:lnTo>
                  <a:pt x="75" y="177"/>
                </a:lnTo>
                <a:lnTo>
                  <a:pt x="73" y="177"/>
                </a:lnTo>
                <a:lnTo>
                  <a:pt x="72" y="177"/>
                </a:lnTo>
                <a:lnTo>
                  <a:pt x="70" y="177"/>
                </a:lnTo>
                <a:lnTo>
                  <a:pt x="67" y="179"/>
                </a:lnTo>
                <a:lnTo>
                  <a:pt x="64" y="180"/>
                </a:lnTo>
                <a:lnTo>
                  <a:pt x="61" y="182"/>
                </a:lnTo>
                <a:lnTo>
                  <a:pt x="58" y="184"/>
                </a:lnTo>
                <a:lnTo>
                  <a:pt x="57" y="186"/>
                </a:lnTo>
                <a:lnTo>
                  <a:pt x="54" y="189"/>
                </a:lnTo>
                <a:lnTo>
                  <a:pt x="50" y="189"/>
                </a:lnTo>
                <a:lnTo>
                  <a:pt x="46" y="191"/>
                </a:lnTo>
                <a:lnTo>
                  <a:pt x="32" y="184"/>
                </a:lnTo>
                <a:lnTo>
                  <a:pt x="31" y="184"/>
                </a:lnTo>
                <a:lnTo>
                  <a:pt x="30" y="186"/>
                </a:lnTo>
                <a:lnTo>
                  <a:pt x="28" y="186"/>
                </a:lnTo>
                <a:lnTo>
                  <a:pt x="27" y="187"/>
                </a:lnTo>
                <a:lnTo>
                  <a:pt x="25" y="189"/>
                </a:lnTo>
                <a:lnTo>
                  <a:pt x="24" y="189"/>
                </a:lnTo>
                <a:lnTo>
                  <a:pt x="22" y="191"/>
                </a:lnTo>
                <a:lnTo>
                  <a:pt x="22" y="192"/>
                </a:lnTo>
                <a:lnTo>
                  <a:pt x="24" y="193"/>
                </a:lnTo>
                <a:lnTo>
                  <a:pt x="25" y="195"/>
                </a:lnTo>
                <a:lnTo>
                  <a:pt x="25" y="197"/>
                </a:lnTo>
                <a:lnTo>
                  <a:pt x="25" y="202"/>
                </a:lnTo>
                <a:lnTo>
                  <a:pt x="25" y="205"/>
                </a:lnTo>
                <a:lnTo>
                  <a:pt x="24" y="210"/>
                </a:lnTo>
                <a:lnTo>
                  <a:pt x="22" y="213"/>
                </a:lnTo>
                <a:lnTo>
                  <a:pt x="21" y="218"/>
                </a:lnTo>
                <a:lnTo>
                  <a:pt x="19" y="222"/>
                </a:lnTo>
                <a:lnTo>
                  <a:pt x="18" y="227"/>
                </a:lnTo>
                <a:lnTo>
                  <a:pt x="16" y="230"/>
                </a:lnTo>
                <a:lnTo>
                  <a:pt x="22" y="228"/>
                </a:lnTo>
                <a:lnTo>
                  <a:pt x="28" y="228"/>
                </a:lnTo>
                <a:lnTo>
                  <a:pt x="32" y="228"/>
                </a:lnTo>
                <a:lnTo>
                  <a:pt x="39" y="228"/>
                </a:lnTo>
                <a:lnTo>
                  <a:pt x="45" y="228"/>
                </a:lnTo>
                <a:lnTo>
                  <a:pt x="49" y="228"/>
                </a:lnTo>
                <a:lnTo>
                  <a:pt x="55" y="228"/>
                </a:lnTo>
                <a:lnTo>
                  <a:pt x="60" y="230"/>
                </a:lnTo>
                <a:lnTo>
                  <a:pt x="64" y="228"/>
                </a:lnTo>
                <a:lnTo>
                  <a:pt x="68" y="228"/>
                </a:lnTo>
                <a:lnTo>
                  <a:pt x="72" y="227"/>
                </a:lnTo>
                <a:lnTo>
                  <a:pt x="76" y="225"/>
                </a:lnTo>
                <a:lnTo>
                  <a:pt x="79" y="222"/>
                </a:lnTo>
                <a:lnTo>
                  <a:pt x="84" y="220"/>
                </a:lnTo>
                <a:lnTo>
                  <a:pt x="86" y="218"/>
                </a:lnTo>
                <a:lnTo>
                  <a:pt x="90" y="216"/>
                </a:lnTo>
                <a:lnTo>
                  <a:pt x="157" y="223"/>
                </a:lnTo>
                <a:lnTo>
                  <a:pt x="158" y="223"/>
                </a:lnTo>
                <a:lnTo>
                  <a:pt x="160" y="223"/>
                </a:lnTo>
                <a:lnTo>
                  <a:pt x="163" y="222"/>
                </a:lnTo>
                <a:lnTo>
                  <a:pt x="165" y="223"/>
                </a:lnTo>
                <a:lnTo>
                  <a:pt x="166" y="223"/>
                </a:lnTo>
                <a:lnTo>
                  <a:pt x="168" y="223"/>
                </a:lnTo>
                <a:lnTo>
                  <a:pt x="175" y="223"/>
                </a:lnTo>
                <a:lnTo>
                  <a:pt x="183" y="227"/>
                </a:lnTo>
                <a:lnTo>
                  <a:pt x="189" y="230"/>
                </a:lnTo>
                <a:lnTo>
                  <a:pt x="196" y="234"/>
                </a:lnTo>
                <a:lnTo>
                  <a:pt x="202" y="238"/>
                </a:lnTo>
                <a:lnTo>
                  <a:pt x="210" y="241"/>
                </a:lnTo>
                <a:lnTo>
                  <a:pt x="217" y="245"/>
                </a:lnTo>
                <a:lnTo>
                  <a:pt x="225" y="247"/>
                </a:lnTo>
                <a:lnTo>
                  <a:pt x="229" y="247"/>
                </a:lnTo>
                <a:lnTo>
                  <a:pt x="234" y="247"/>
                </a:lnTo>
                <a:lnTo>
                  <a:pt x="237" y="247"/>
                </a:lnTo>
                <a:lnTo>
                  <a:pt x="241" y="247"/>
                </a:lnTo>
                <a:lnTo>
                  <a:pt x="245" y="247"/>
                </a:lnTo>
                <a:lnTo>
                  <a:pt x="247" y="247"/>
                </a:lnTo>
                <a:lnTo>
                  <a:pt x="252" y="247"/>
                </a:lnTo>
                <a:lnTo>
                  <a:pt x="253" y="247"/>
                </a:lnTo>
                <a:lnTo>
                  <a:pt x="255" y="245"/>
                </a:lnTo>
                <a:lnTo>
                  <a:pt x="256" y="245"/>
                </a:lnTo>
                <a:lnTo>
                  <a:pt x="258" y="243"/>
                </a:lnTo>
                <a:lnTo>
                  <a:pt x="259" y="241"/>
                </a:lnTo>
                <a:lnTo>
                  <a:pt x="261" y="240"/>
                </a:lnTo>
                <a:lnTo>
                  <a:pt x="263" y="240"/>
                </a:lnTo>
                <a:lnTo>
                  <a:pt x="263" y="238"/>
                </a:lnTo>
                <a:lnTo>
                  <a:pt x="261" y="233"/>
                </a:lnTo>
                <a:lnTo>
                  <a:pt x="261" y="228"/>
                </a:lnTo>
                <a:lnTo>
                  <a:pt x="261" y="225"/>
                </a:lnTo>
                <a:lnTo>
                  <a:pt x="263" y="223"/>
                </a:lnTo>
                <a:lnTo>
                  <a:pt x="263" y="220"/>
                </a:lnTo>
                <a:lnTo>
                  <a:pt x="265" y="218"/>
                </a:lnTo>
                <a:lnTo>
                  <a:pt x="265" y="216"/>
                </a:lnTo>
                <a:lnTo>
                  <a:pt x="267" y="215"/>
                </a:lnTo>
                <a:lnTo>
                  <a:pt x="265" y="211"/>
                </a:lnTo>
                <a:lnTo>
                  <a:pt x="265" y="210"/>
                </a:lnTo>
                <a:lnTo>
                  <a:pt x="263" y="207"/>
                </a:lnTo>
                <a:lnTo>
                  <a:pt x="263" y="204"/>
                </a:lnTo>
                <a:lnTo>
                  <a:pt x="261" y="202"/>
                </a:lnTo>
                <a:lnTo>
                  <a:pt x="259" y="198"/>
                </a:lnTo>
                <a:lnTo>
                  <a:pt x="258" y="197"/>
                </a:lnTo>
                <a:lnTo>
                  <a:pt x="258" y="193"/>
                </a:lnTo>
                <a:lnTo>
                  <a:pt x="256" y="193"/>
                </a:lnTo>
                <a:lnTo>
                  <a:pt x="255" y="192"/>
                </a:lnTo>
                <a:lnTo>
                  <a:pt x="253" y="192"/>
                </a:lnTo>
                <a:lnTo>
                  <a:pt x="252" y="192"/>
                </a:lnTo>
                <a:lnTo>
                  <a:pt x="250" y="191"/>
                </a:lnTo>
                <a:lnTo>
                  <a:pt x="247" y="191"/>
                </a:lnTo>
                <a:lnTo>
                  <a:pt x="245" y="191"/>
                </a:lnTo>
                <a:lnTo>
                  <a:pt x="245" y="187"/>
                </a:lnTo>
                <a:lnTo>
                  <a:pt x="245" y="184"/>
                </a:lnTo>
                <a:lnTo>
                  <a:pt x="243" y="182"/>
                </a:lnTo>
                <a:lnTo>
                  <a:pt x="241" y="180"/>
                </a:lnTo>
                <a:lnTo>
                  <a:pt x="241" y="179"/>
                </a:lnTo>
                <a:lnTo>
                  <a:pt x="240" y="177"/>
                </a:lnTo>
                <a:lnTo>
                  <a:pt x="238" y="175"/>
                </a:lnTo>
                <a:lnTo>
                  <a:pt x="237" y="174"/>
                </a:lnTo>
                <a:lnTo>
                  <a:pt x="238" y="173"/>
                </a:lnTo>
                <a:lnTo>
                  <a:pt x="240" y="171"/>
                </a:lnTo>
                <a:lnTo>
                  <a:pt x="241" y="171"/>
                </a:lnTo>
                <a:lnTo>
                  <a:pt x="241" y="169"/>
                </a:lnTo>
                <a:lnTo>
                  <a:pt x="243" y="168"/>
                </a:lnTo>
                <a:lnTo>
                  <a:pt x="245" y="166"/>
                </a:lnTo>
                <a:lnTo>
                  <a:pt x="245" y="164"/>
                </a:lnTo>
                <a:lnTo>
                  <a:pt x="245" y="161"/>
                </a:lnTo>
                <a:lnTo>
                  <a:pt x="245" y="157"/>
                </a:lnTo>
                <a:lnTo>
                  <a:pt x="245" y="156"/>
                </a:lnTo>
                <a:lnTo>
                  <a:pt x="243" y="153"/>
                </a:lnTo>
                <a:lnTo>
                  <a:pt x="243" y="151"/>
                </a:lnTo>
                <a:lnTo>
                  <a:pt x="243" y="150"/>
                </a:lnTo>
                <a:lnTo>
                  <a:pt x="243" y="148"/>
                </a:lnTo>
                <a:lnTo>
                  <a:pt x="243" y="146"/>
                </a:lnTo>
                <a:lnTo>
                  <a:pt x="245" y="143"/>
                </a:lnTo>
                <a:lnTo>
                  <a:pt x="241" y="143"/>
                </a:lnTo>
                <a:lnTo>
                  <a:pt x="240" y="141"/>
                </a:lnTo>
                <a:lnTo>
                  <a:pt x="237" y="139"/>
                </a:lnTo>
                <a:lnTo>
                  <a:pt x="237" y="138"/>
                </a:lnTo>
                <a:lnTo>
                  <a:pt x="235" y="134"/>
                </a:lnTo>
                <a:lnTo>
                  <a:pt x="234" y="133"/>
                </a:lnTo>
                <a:lnTo>
                  <a:pt x="234" y="130"/>
                </a:lnTo>
                <a:lnTo>
                  <a:pt x="234" y="126"/>
                </a:lnTo>
                <a:lnTo>
                  <a:pt x="235" y="114"/>
                </a:lnTo>
                <a:lnTo>
                  <a:pt x="234" y="112"/>
                </a:lnTo>
                <a:lnTo>
                  <a:pt x="230" y="108"/>
                </a:lnTo>
                <a:lnTo>
                  <a:pt x="227" y="103"/>
                </a:lnTo>
                <a:lnTo>
                  <a:pt x="222" y="98"/>
                </a:lnTo>
                <a:lnTo>
                  <a:pt x="219" y="92"/>
                </a:lnTo>
                <a:lnTo>
                  <a:pt x="214" y="87"/>
                </a:lnTo>
                <a:lnTo>
                  <a:pt x="210" y="84"/>
                </a:lnTo>
                <a:lnTo>
                  <a:pt x="209" y="80"/>
                </a:lnTo>
                <a:lnTo>
                  <a:pt x="207" y="78"/>
                </a:lnTo>
                <a:lnTo>
                  <a:pt x="205" y="77"/>
                </a:lnTo>
                <a:lnTo>
                  <a:pt x="204" y="75"/>
                </a:lnTo>
                <a:lnTo>
                  <a:pt x="202" y="72"/>
                </a:lnTo>
                <a:lnTo>
                  <a:pt x="202" y="69"/>
                </a:lnTo>
                <a:lnTo>
                  <a:pt x="201" y="66"/>
                </a:lnTo>
                <a:lnTo>
                  <a:pt x="199" y="60"/>
                </a:lnTo>
                <a:lnTo>
                  <a:pt x="199" y="59"/>
                </a:lnTo>
                <a:lnTo>
                  <a:pt x="198" y="59"/>
                </a:lnTo>
                <a:lnTo>
                  <a:pt x="196" y="57"/>
                </a:lnTo>
                <a:lnTo>
                  <a:pt x="196" y="55"/>
                </a:lnTo>
                <a:lnTo>
                  <a:pt x="194" y="54"/>
                </a:lnTo>
                <a:lnTo>
                  <a:pt x="194" y="53"/>
                </a:lnTo>
                <a:lnTo>
                  <a:pt x="194" y="51"/>
                </a:lnTo>
                <a:lnTo>
                  <a:pt x="194" y="49"/>
                </a:lnTo>
                <a:lnTo>
                  <a:pt x="193" y="48"/>
                </a:lnTo>
                <a:lnTo>
                  <a:pt x="193" y="46"/>
                </a:lnTo>
                <a:lnTo>
                  <a:pt x="192" y="44"/>
                </a:lnTo>
                <a:lnTo>
                  <a:pt x="192" y="41"/>
                </a:lnTo>
                <a:lnTo>
                  <a:pt x="191" y="39"/>
                </a:lnTo>
                <a:lnTo>
                  <a:pt x="189" y="36"/>
                </a:lnTo>
                <a:lnTo>
                  <a:pt x="187" y="35"/>
                </a:lnTo>
                <a:lnTo>
                  <a:pt x="186" y="35"/>
                </a:lnTo>
                <a:lnTo>
                  <a:pt x="183" y="33"/>
                </a:lnTo>
                <a:lnTo>
                  <a:pt x="180" y="33"/>
                </a:lnTo>
                <a:lnTo>
                  <a:pt x="176" y="33"/>
                </a:lnTo>
                <a:lnTo>
                  <a:pt x="174" y="31"/>
                </a:lnTo>
                <a:lnTo>
                  <a:pt x="169" y="31"/>
                </a:lnTo>
                <a:lnTo>
                  <a:pt x="168" y="31"/>
                </a:lnTo>
                <a:lnTo>
                  <a:pt x="165" y="30"/>
                </a:lnTo>
                <a:lnTo>
                  <a:pt x="163" y="28"/>
                </a:lnTo>
                <a:lnTo>
                  <a:pt x="160" y="21"/>
                </a:lnTo>
                <a:lnTo>
                  <a:pt x="158" y="16"/>
                </a:lnTo>
                <a:lnTo>
                  <a:pt x="155" y="12"/>
                </a:lnTo>
                <a:lnTo>
                  <a:pt x="151" y="8"/>
                </a:lnTo>
                <a:lnTo>
                  <a:pt x="147" y="5"/>
                </a:lnTo>
                <a:lnTo>
                  <a:pt x="140" y="3"/>
                </a:lnTo>
                <a:lnTo>
                  <a:pt x="135" y="1"/>
                </a:lnTo>
                <a:lnTo>
                  <a:pt x="126" y="0"/>
                </a:lnTo>
                <a:lnTo>
                  <a:pt x="124" y="1"/>
                </a:lnTo>
                <a:lnTo>
                  <a:pt x="122" y="1"/>
                </a:lnTo>
                <a:lnTo>
                  <a:pt x="121" y="1"/>
                </a:lnTo>
                <a:lnTo>
                  <a:pt x="121" y="3"/>
                </a:lnTo>
                <a:lnTo>
                  <a:pt x="120" y="3"/>
                </a:lnTo>
                <a:lnTo>
                  <a:pt x="119" y="5"/>
                </a:lnTo>
                <a:lnTo>
                  <a:pt x="117" y="5"/>
                </a:lnTo>
                <a:lnTo>
                  <a:pt x="115" y="5"/>
                </a:lnTo>
                <a:lnTo>
                  <a:pt x="114" y="5"/>
                </a:lnTo>
                <a:lnTo>
                  <a:pt x="111" y="5"/>
                </a:lnTo>
                <a:lnTo>
                  <a:pt x="109" y="3"/>
                </a:lnTo>
                <a:lnTo>
                  <a:pt x="108" y="3"/>
                </a:lnTo>
                <a:lnTo>
                  <a:pt x="106" y="1"/>
                </a:lnTo>
                <a:lnTo>
                  <a:pt x="104" y="1"/>
                </a:lnTo>
                <a:lnTo>
                  <a:pt x="103" y="1"/>
                </a:lnTo>
                <a:lnTo>
                  <a:pt x="102" y="0"/>
                </a:lnTo>
                <a:lnTo>
                  <a:pt x="99" y="1"/>
                </a:lnTo>
                <a:lnTo>
                  <a:pt x="96" y="1"/>
                </a:lnTo>
                <a:lnTo>
                  <a:pt x="93" y="3"/>
                </a:lnTo>
                <a:lnTo>
                  <a:pt x="91" y="3"/>
                </a:lnTo>
                <a:lnTo>
                  <a:pt x="88" y="5"/>
                </a:lnTo>
                <a:lnTo>
                  <a:pt x="85" y="6"/>
                </a:lnTo>
                <a:lnTo>
                  <a:pt x="82" y="6"/>
                </a:lnTo>
                <a:lnTo>
                  <a:pt x="79" y="6"/>
                </a:lnTo>
                <a:lnTo>
                  <a:pt x="76" y="6"/>
                </a:lnTo>
                <a:lnTo>
                  <a:pt x="75" y="6"/>
                </a:lnTo>
                <a:lnTo>
                  <a:pt x="72" y="6"/>
                </a:lnTo>
                <a:lnTo>
                  <a:pt x="70" y="5"/>
                </a:lnTo>
                <a:lnTo>
                  <a:pt x="67" y="5"/>
                </a:lnTo>
                <a:lnTo>
                  <a:pt x="66" y="5"/>
                </a:lnTo>
                <a:lnTo>
                  <a:pt x="63" y="3"/>
                </a:lnTo>
                <a:lnTo>
                  <a:pt x="58" y="3"/>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1" name="Freeform 17"/>
          <p:cNvSpPr>
            <a:spLocks/>
          </p:cNvSpPr>
          <p:nvPr/>
        </p:nvSpPr>
        <p:spPr bwMode="auto">
          <a:xfrm>
            <a:off x="1667689" y="2559050"/>
            <a:ext cx="656930" cy="358775"/>
          </a:xfrm>
          <a:custGeom>
            <a:avLst/>
            <a:gdLst>
              <a:gd name="T0" fmla="*/ 2147483647 w 335"/>
              <a:gd name="T1" fmla="*/ 2147483647 h 309"/>
              <a:gd name="T2" fmla="*/ 2147483647 w 335"/>
              <a:gd name="T3" fmla="*/ 2147483647 h 309"/>
              <a:gd name="T4" fmla="*/ 2147483647 w 335"/>
              <a:gd name="T5" fmla="*/ 2147483647 h 309"/>
              <a:gd name="T6" fmla="*/ 2147483647 w 335"/>
              <a:gd name="T7" fmla="*/ 2147483647 h 309"/>
              <a:gd name="T8" fmla="*/ 2147483647 w 335"/>
              <a:gd name="T9" fmla="*/ 2147483647 h 309"/>
              <a:gd name="T10" fmla="*/ 2147483647 w 335"/>
              <a:gd name="T11" fmla="*/ 2147483647 h 309"/>
              <a:gd name="T12" fmla="*/ 2147483647 w 335"/>
              <a:gd name="T13" fmla="*/ 2147483647 h 309"/>
              <a:gd name="T14" fmla="*/ 2147483647 w 335"/>
              <a:gd name="T15" fmla="*/ 2147483647 h 309"/>
              <a:gd name="T16" fmla="*/ 2147483647 w 335"/>
              <a:gd name="T17" fmla="*/ 2147483647 h 309"/>
              <a:gd name="T18" fmla="*/ 2147483647 w 335"/>
              <a:gd name="T19" fmla="*/ 2147483647 h 309"/>
              <a:gd name="T20" fmla="*/ 2147483647 w 335"/>
              <a:gd name="T21" fmla="*/ 2147483647 h 309"/>
              <a:gd name="T22" fmla="*/ 2147483647 w 335"/>
              <a:gd name="T23" fmla="*/ 2147483647 h 309"/>
              <a:gd name="T24" fmla="*/ 2147483647 w 335"/>
              <a:gd name="T25" fmla="*/ 2147483647 h 309"/>
              <a:gd name="T26" fmla="*/ 2147483647 w 335"/>
              <a:gd name="T27" fmla="*/ 2147483647 h 309"/>
              <a:gd name="T28" fmla="*/ 2147483647 w 335"/>
              <a:gd name="T29" fmla="*/ 2147483647 h 309"/>
              <a:gd name="T30" fmla="*/ 2147483647 w 335"/>
              <a:gd name="T31" fmla="*/ 2147483647 h 309"/>
              <a:gd name="T32" fmla="*/ 2147483647 w 335"/>
              <a:gd name="T33" fmla="*/ 2147483647 h 309"/>
              <a:gd name="T34" fmla="*/ 2147483647 w 335"/>
              <a:gd name="T35" fmla="*/ 2147483647 h 309"/>
              <a:gd name="T36" fmla="*/ 2147483647 w 335"/>
              <a:gd name="T37" fmla="*/ 2147483647 h 309"/>
              <a:gd name="T38" fmla="*/ 2147483647 w 335"/>
              <a:gd name="T39" fmla="*/ 2147483647 h 309"/>
              <a:gd name="T40" fmla="*/ 2147483647 w 335"/>
              <a:gd name="T41" fmla="*/ 2147483647 h 309"/>
              <a:gd name="T42" fmla="*/ 2147483647 w 335"/>
              <a:gd name="T43" fmla="*/ 2147483647 h 309"/>
              <a:gd name="T44" fmla="*/ 2147483647 w 335"/>
              <a:gd name="T45" fmla="*/ 2147483647 h 309"/>
              <a:gd name="T46" fmla="*/ 2147483647 w 335"/>
              <a:gd name="T47" fmla="*/ 2147483647 h 309"/>
              <a:gd name="T48" fmla="*/ 2147483647 w 335"/>
              <a:gd name="T49" fmla="*/ 2147483647 h 309"/>
              <a:gd name="T50" fmla="*/ 2147483647 w 335"/>
              <a:gd name="T51" fmla="*/ 2147483647 h 309"/>
              <a:gd name="T52" fmla="*/ 2147483647 w 335"/>
              <a:gd name="T53" fmla="*/ 2147483647 h 309"/>
              <a:gd name="T54" fmla="*/ 2147483647 w 335"/>
              <a:gd name="T55" fmla="*/ 2147483647 h 309"/>
              <a:gd name="T56" fmla="*/ 2147483647 w 335"/>
              <a:gd name="T57" fmla="*/ 2147483647 h 309"/>
              <a:gd name="T58" fmla="*/ 2147483647 w 335"/>
              <a:gd name="T59" fmla="*/ 2147483647 h 309"/>
              <a:gd name="T60" fmla="*/ 2147483647 w 335"/>
              <a:gd name="T61" fmla="*/ 2147483647 h 309"/>
              <a:gd name="T62" fmla="*/ 2147483647 w 335"/>
              <a:gd name="T63" fmla="*/ 2147483647 h 309"/>
              <a:gd name="T64" fmla="*/ 2147483647 w 335"/>
              <a:gd name="T65" fmla="*/ 2147483647 h 309"/>
              <a:gd name="T66" fmla="*/ 2147483647 w 335"/>
              <a:gd name="T67" fmla="*/ 2147483647 h 309"/>
              <a:gd name="T68" fmla="*/ 2147483647 w 335"/>
              <a:gd name="T69" fmla="*/ 2147483647 h 309"/>
              <a:gd name="T70" fmla="*/ 2147483647 w 335"/>
              <a:gd name="T71" fmla="*/ 2147483647 h 309"/>
              <a:gd name="T72" fmla="*/ 2147483647 w 335"/>
              <a:gd name="T73" fmla="*/ 2147483647 h 309"/>
              <a:gd name="T74" fmla="*/ 2147483647 w 335"/>
              <a:gd name="T75" fmla="*/ 2147483647 h 309"/>
              <a:gd name="T76" fmla="*/ 2147483647 w 335"/>
              <a:gd name="T77" fmla="*/ 2147483647 h 309"/>
              <a:gd name="T78" fmla="*/ 2147483647 w 335"/>
              <a:gd name="T79" fmla="*/ 2147483647 h 309"/>
              <a:gd name="T80" fmla="*/ 2147483647 w 335"/>
              <a:gd name="T81" fmla="*/ 2147483647 h 309"/>
              <a:gd name="T82" fmla="*/ 2147483647 w 335"/>
              <a:gd name="T83" fmla="*/ 2147483647 h 309"/>
              <a:gd name="T84" fmla="*/ 2147483647 w 335"/>
              <a:gd name="T85" fmla="*/ 2147483647 h 309"/>
              <a:gd name="T86" fmla="*/ 2147483647 w 335"/>
              <a:gd name="T87" fmla="*/ 2147483647 h 309"/>
              <a:gd name="T88" fmla="*/ 2147483647 w 335"/>
              <a:gd name="T89" fmla="*/ 2147483647 h 309"/>
              <a:gd name="T90" fmla="*/ 2147483647 w 335"/>
              <a:gd name="T91" fmla="*/ 2147483647 h 309"/>
              <a:gd name="T92" fmla="*/ 2147483647 w 335"/>
              <a:gd name="T93" fmla="*/ 2147483647 h 309"/>
              <a:gd name="T94" fmla="*/ 2147483647 w 335"/>
              <a:gd name="T95" fmla="*/ 2147483647 h 309"/>
              <a:gd name="T96" fmla="*/ 2147483647 w 335"/>
              <a:gd name="T97" fmla="*/ 2147483647 h 309"/>
              <a:gd name="T98" fmla="*/ 2147483647 w 335"/>
              <a:gd name="T99" fmla="*/ 2147483647 h 309"/>
              <a:gd name="T100" fmla="*/ 2147483647 w 335"/>
              <a:gd name="T101" fmla="*/ 2147483647 h 309"/>
              <a:gd name="T102" fmla="*/ 2147483647 w 335"/>
              <a:gd name="T103" fmla="*/ 2147483647 h 309"/>
              <a:gd name="T104" fmla="*/ 2147483647 w 335"/>
              <a:gd name="T105" fmla="*/ 2147483647 h 309"/>
              <a:gd name="T106" fmla="*/ 2147483647 w 335"/>
              <a:gd name="T107" fmla="*/ 2147483647 h 309"/>
              <a:gd name="T108" fmla="*/ 2147483647 w 335"/>
              <a:gd name="T109" fmla="*/ 2147483647 h 309"/>
              <a:gd name="T110" fmla="*/ 2147483647 w 335"/>
              <a:gd name="T111" fmla="*/ 2147483647 h 3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5" h="309">
                <a:moveTo>
                  <a:pt x="0" y="88"/>
                </a:moveTo>
                <a:lnTo>
                  <a:pt x="0" y="91"/>
                </a:lnTo>
                <a:lnTo>
                  <a:pt x="0" y="94"/>
                </a:lnTo>
                <a:lnTo>
                  <a:pt x="1" y="96"/>
                </a:lnTo>
                <a:lnTo>
                  <a:pt x="3" y="100"/>
                </a:lnTo>
                <a:lnTo>
                  <a:pt x="4" y="101"/>
                </a:lnTo>
                <a:lnTo>
                  <a:pt x="7" y="101"/>
                </a:lnTo>
                <a:lnTo>
                  <a:pt x="10" y="100"/>
                </a:lnTo>
                <a:lnTo>
                  <a:pt x="10" y="98"/>
                </a:lnTo>
                <a:lnTo>
                  <a:pt x="12" y="94"/>
                </a:lnTo>
                <a:lnTo>
                  <a:pt x="12" y="91"/>
                </a:lnTo>
                <a:lnTo>
                  <a:pt x="14" y="89"/>
                </a:lnTo>
                <a:lnTo>
                  <a:pt x="15" y="89"/>
                </a:lnTo>
                <a:lnTo>
                  <a:pt x="17" y="93"/>
                </a:lnTo>
                <a:lnTo>
                  <a:pt x="19" y="101"/>
                </a:lnTo>
                <a:lnTo>
                  <a:pt x="21" y="106"/>
                </a:lnTo>
                <a:lnTo>
                  <a:pt x="22" y="111"/>
                </a:lnTo>
                <a:lnTo>
                  <a:pt x="24" y="118"/>
                </a:lnTo>
                <a:lnTo>
                  <a:pt x="25" y="126"/>
                </a:lnTo>
                <a:lnTo>
                  <a:pt x="28" y="132"/>
                </a:lnTo>
                <a:lnTo>
                  <a:pt x="31" y="137"/>
                </a:lnTo>
                <a:lnTo>
                  <a:pt x="34" y="141"/>
                </a:lnTo>
                <a:lnTo>
                  <a:pt x="35" y="142"/>
                </a:lnTo>
                <a:lnTo>
                  <a:pt x="37" y="142"/>
                </a:lnTo>
                <a:lnTo>
                  <a:pt x="39" y="142"/>
                </a:lnTo>
                <a:lnTo>
                  <a:pt x="40" y="142"/>
                </a:lnTo>
                <a:lnTo>
                  <a:pt x="42" y="142"/>
                </a:lnTo>
                <a:lnTo>
                  <a:pt x="43" y="142"/>
                </a:lnTo>
                <a:lnTo>
                  <a:pt x="45" y="142"/>
                </a:lnTo>
                <a:lnTo>
                  <a:pt x="48" y="142"/>
                </a:lnTo>
                <a:lnTo>
                  <a:pt x="48" y="144"/>
                </a:lnTo>
                <a:lnTo>
                  <a:pt x="49" y="146"/>
                </a:lnTo>
                <a:lnTo>
                  <a:pt x="49" y="147"/>
                </a:lnTo>
                <a:lnTo>
                  <a:pt x="51" y="148"/>
                </a:lnTo>
                <a:lnTo>
                  <a:pt x="52" y="150"/>
                </a:lnTo>
                <a:lnTo>
                  <a:pt x="53" y="150"/>
                </a:lnTo>
                <a:lnTo>
                  <a:pt x="55" y="152"/>
                </a:lnTo>
                <a:lnTo>
                  <a:pt x="55" y="154"/>
                </a:lnTo>
                <a:lnTo>
                  <a:pt x="56" y="157"/>
                </a:lnTo>
                <a:lnTo>
                  <a:pt x="58" y="162"/>
                </a:lnTo>
                <a:lnTo>
                  <a:pt x="60" y="165"/>
                </a:lnTo>
                <a:lnTo>
                  <a:pt x="60" y="170"/>
                </a:lnTo>
                <a:lnTo>
                  <a:pt x="61" y="173"/>
                </a:lnTo>
                <a:lnTo>
                  <a:pt x="64" y="175"/>
                </a:lnTo>
                <a:lnTo>
                  <a:pt x="67" y="177"/>
                </a:lnTo>
                <a:lnTo>
                  <a:pt x="71" y="178"/>
                </a:lnTo>
                <a:lnTo>
                  <a:pt x="73" y="182"/>
                </a:lnTo>
                <a:lnTo>
                  <a:pt x="73" y="185"/>
                </a:lnTo>
                <a:lnTo>
                  <a:pt x="74" y="186"/>
                </a:lnTo>
                <a:lnTo>
                  <a:pt x="76" y="189"/>
                </a:lnTo>
                <a:lnTo>
                  <a:pt x="76" y="191"/>
                </a:lnTo>
                <a:lnTo>
                  <a:pt x="78" y="193"/>
                </a:lnTo>
                <a:lnTo>
                  <a:pt x="78" y="195"/>
                </a:lnTo>
                <a:lnTo>
                  <a:pt x="79" y="198"/>
                </a:lnTo>
                <a:lnTo>
                  <a:pt x="84" y="196"/>
                </a:lnTo>
                <a:lnTo>
                  <a:pt x="88" y="195"/>
                </a:lnTo>
                <a:lnTo>
                  <a:pt x="91" y="193"/>
                </a:lnTo>
                <a:lnTo>
                  <a:pt x="94" y="191"/>
                </a:lnTo>
                <a:lnTo>
                  <a:pt x="95" y="188"/>
                </a:lnTo>
                <a:lnTo>
                  <a:pt x="99" y="185"/>
                </a:lnTo>
                <a:lnTo>
                  <a:pt x="102" y="183"/>
                </a:lnTo>
                <a:lnTo>
                  <a:pt x="103" y="180"/>
                </a:lnTo>
                <a:lnTo>
                  <a:pt x="106" y="177"/>
                </a:lnTo>
                <a:lnTo>
                  <a:pt x="107" y="171"/>
                </a:lnTo>
                <a:lnTo>
                  <a:pt x="110" y="168"/>
                </a:lnTo>
                <a:lnTo>
                  <a:pt x="112" y="164"/>
                </a:lnTo>
                <a:lnTo>
                  <a:pt x="113" y="159"/>
                </a:lnTo>
                <a:lnTo>
                  <a:pt x="117" y="155"/>
                </a:lnTo>
                <a:lnTo>
                  <a:pt x="120" y="154"/>
                </a:lnTo>
                <a:lnTo>
                  <a:pt x="124" y="152"/>
                </a:lnTo>
                <a:lnTo>
                  <a:pt x="125" y="152"/>
                </a:lnTo>
                <a:lnTo>
                  <a:pt x="127" y="154"/>
                </a:lnTo>
                <a:lnTo>
                  <a:pt x="128" y="154"/>
                </a:lnTo>
                <a:lnTo>
                  <a:pt x="130" y="155"/>
                </a:lnTo>
                <a:lnTo>
                  <a:pt x="131" y="157"/>
                </a:lnTo>
                <a:lnTo>
                  <a:pt x="133" y="157"/>
                </a:lnTo>
                <a:lnTo>
                  <a:pt x="136" y="157"/>
                </a:lnTo>
                <a:lnTo>
                  <a:pt x="139" y="155"/>
                </a:lnTo>
                <a:lnTo>
                  <a:pt x="140" y="155"/>
                </a:lnTo>
                <a:lnTo>
                  <a:pt x="143" y="154"/>
                </a:lnTo>
                <a:lnTo>
                  <a:pt x="145" y="152"/>
                </a:lnTo>
                <a:lnTo>
                  <a:pt x="146" y="150"/>
                </a:lnTo>
                <a:lnTo>
                  <a:pt x="149" y="150"/>
                </a:lnTo>
                <a:lnTo>
                  <a:pt x="151" y="150"/>
                </a:lnTo>
                <a:lnTo>
                  <a:pt x="157" y="150"/>
                </a:lnTo>
                <a:lnTo>
                  <a:pt x="163" y="152"/>
                </a:lnTo>
                <a:lnTo>
                  <a:pt x="167" y="154"/>
                </a:lnTo>
                <a:lnTo>
                  <a:pt x="172" y="157"/>
                </a:lnTo>
                <a:lnTo>
                  <a:pt x="175" y="160"/>
                </a:lnTo>
                <a:lnTo>
                  <a:pt x="179" y="164"/>
                </a:lnTo>
                <a:lnTo>
                  <a:pt x="182" y="166"/>
                </a:lnTo>
                <a:lnTo>
                  <a:pt x="184" y="168"/>
                </a:lnTo>
                <a:lnTo>
                  <a:pt x="187" y="171"/>
                </a:lnTo>
                <a:lnTo>
                  <a:pt x="188" y="175"/>
                </a:lnTo>
                <a:lnTo>
                  <a:pt x="188" y="178"/>
                </a:lnTo>
                <a:lnTo>
                  <a:pt x="190" y="180"/>
                </a:lnTo>
                <a:lnTo>
                  <a:pt x="190" y="183"/>
                </a:lnTo>
                <a:lnTo>
                  <a:pt x="191" y="185"/>
                </a:lnTo>
                <a:lnTo>
                  <a:pt x="193" y="186"/>
                </a:lnTo>
                <a:lnTo>
                  <a:pt x="195" y="188"/>
                </a:lnTo>
                <a:lnTo>
                  <a:pt x="195" y="193"/>
                </a:lnTo>
                <a:lnTo>
                  <a:pt x="195" y="196"/>
                </a:lnTo>
                <a:lnTo>
                  <a:pt x="195" y="200"/>
                </a:lnTo>
                <a:lnTo>
                  <a:pt x="197" y="203"/>
                </a:lnTo>
                <a:lnTo>
                  <a:pt x="197" y="206"/>
                </a:lnTo>
                <a:lnTo>
                  <a:pt x="198" y="209"/>
                </a:lnTo>
                <a:lnTo>
                  <a:pt x="198" y="213"/>
                </a:lnTo>
                <a:lnTo>
                  <a:pt x="198" y="216"/>
                </a:lnTo>
                <a:lnTo>
                  <a:pt x="198" y="218"/>
                </a:lnTo>
                <a:lnTo>
                  <a:pt x="198" y="219"/>
                </a:lnTo>
                <a:lnTo>
                  <a:pt x="198" y="221"/>
                </a:lnTo>
                <a:lnTo>
                  <a:pt x="198" y="223"/>
                </a:lnTo>
                <a:lnTo>
                  <a:pt x="198" y="224"/>
                </a:lnTo>
                <a:lnTo>
                  <a:pt x="198" y="225"/>
                </a:lnTo>
                <a:lnTo>
                  <a:pt x="198" y="229"/>
                </a:lnTo>
                <a:lnTo>
                  <a:pt x="197" y="231"/>
                </a:lnTo>
                <a:lnTo>
                  <a:pt x="197" y="236"/>
                </a:lnTo>
                <a:lnTo>
                  <a:pt x="195" y="239"/>
                </a:lnTo>
                <a:lnTo>
                  <a:pt x="194" y="241"/>
                </a:lnTo>
                <a:lnTo>
                  <a:pt x="194" y="243"/>
                </a:lnTo>
                <a:lnTo>
                  <a:pt x="197" y="243"/>
                </a:lnTo>
                <a:lnTo>
                  <a:pt x="198" y="242"/>
                </a:lnTo>
                <a:lnTo>
                  <a:pt x="202" y="242"/>
                </a:lnTo>
                <a:lnTo>
                  <a:pt x="205" y="241"/>
                </a:lnTo>
                <a:lnTo>
                  <a:pt x="208" y="239"/>
                </a:lnTo>
                <a:lnTo>
                  <a:pt x="209" y="239"/>
                </a:lnTo>
                <a:lnTo>
                  <a:pt x="211" y="239"/>
                </a:lnTo>
                <a:lnTo>
                  <a:pt x="212" y="239"/>
                </a:lnTo>
                <a:lnTo>
                  <a:pt x="218" y="237"/>
                </a:lnTo>
                <a:lnTo>
                  <a:pt x="221" y="237"/>
                </a:lnTo>
                <a:lnTo>
                  <a:pt x="224" y="237"/>
                </a:lnTo>
                <a:lnTo>
                  <a:pt x="227" y="237"/>
                </a:lnTo>
                <a:lnTo>
                  <a:pt x="229" y="237"/>
                </a:lnTo>
                <a:lnTo>
                  <a:pt x="231" y="237"/>
                </a:lnTo>
                <a:lnTo>
                  <a:pt x="234" y="237"/>
                </a:lnTo>
                <a:lnTo>
                  <a:pt x="238" y="237"/>
                </a:lnTo>
                <a:lnTo>
                  <a:pt x="241" y="239"/>
                </a:lnTo>
                <a:lnTo>
                  <a:pt x="244" y="241"/>
                </a:lnTo>
                <a:lnTo>
                  <a:pt x="247" y="245"/>
                </a:lnTo>
                <a:lnTo>
                  <a:pt x="248" y="250"/>
                </a:lnTo>
                <a:lnTo>
                  <a:pt x="249" y="255"/>
                </a:lnTo>
                <a:lnTo>
                  <a:pt x="251" y="262"/>
                </a:lnTo>
                <a:lnTo>
                  <a:pt x="252" y="268"/>
                </a:lnTo>
                <a:lnTo>
                  <a:pt x="252" y="273"/>
                </a:lnTo>
                <a:lnTo>
                  <a:pt x="252" y="278"/>
                </a:lnTo>
                <a:lnTo>
                  <a:pt x="252" y="282"/>
                </a:lnTo>
                <a:lnTo>
                  <a:pt x="251" y="283"/>
                </a:lnTo>
                <a:lnTo>
                  <a:pt x="251" y="286"/>
                </a:lnTo>
                <a:lnTo>
                  <a:pt x="249" y="290"/>
                </a:lnTo>
                <a:lnTo>
                  <a:pt x="249" y="291"/>
                </a:lnTo>
                <a:lnTo>
                  <a:pt x="248" y="295"/>
                </a:lnTo>
                <a:lnTo>
                  <a:pt x="248" y="296"/>
                </a:lnTo>
                <a:lnTo>
                  <a:pt x="247" y="296"/>
                </a:lnTo>
                <a:lnTo>
                  <a:pt x="249" y="298"/>
                </a:lnTo>
                <a:lnTo>
                  <a:pt x="252" y="300"/>
                </a:lnTo>
                <a:lnTo>
                  <a:pt x="254" y="300"/>
                </a:lnTo>
                <a:lnTo>
                  <a:pt x="257" y="302"/>
                </a:lnTo>
                <a:lnTo>
                  <a:pt x="259" y="302"/>
                </a:lnTo>
                <a:lnTo>
                  <a:pt x="262" y="304"/>
                </a:lnTo>
                <a:lnTo>
                  <a:pt x="265" y="306"/>
                </a:lnTo>
                <a:lnTo>
                  <a:pt x="266" y="308"/>
                </a:lnTo>
                <a:lnTo>
                  <a:pt x="269" y="308"/>
                </a:lnTo>
                <a:lnTo>
                  <a:pt x="270" y="308"/>
                </a:lnTo>
                <a:lnTo>
                  <a:pt x="273" y="308"/>
                </a:lnTo>
                <a:lnTo>
                  <a:pt x="275" y="306"/>
                </a:lnTo>
                <a:lnTo>
                  <a:pt x="278" y="302"/>
                </a:lnTo>
                <a:lnTo>
                  <a:pt x="281" y="295"/>
                </a:lnTo>
                <a:lnTo>
                  <a:pt x="284" y="290"/>
                </a:lnTo>
                <a:lnTo>
                  <a:pt x="287" y="286"/>
                </a:lnTo>
                <a:lnTo>
                  <a:pt x="288" y="284"/>
                </a:lnTo>
                <a:lnTo>
                  <a:pt x="290" y="284"/>
                </a:lnTo>
                <a:lnTo>
                  <a:pt x="291" y="286"/>
                </a:lnTo>
                <a:lnTo>
                  <a:pt x="293" y="290"/>
                </a:lnTo>
                <a:lnTo>
                  <a:pt x="299" y="288"/>
                </a:lnTo>
                <a:lnTo>
                  <a:pt x="303" y="286"/>
                </a:lnTo>
                <a:lnTo>
                  <a:pt x="306" y="283"/>
                </a:lnTo>
                <a:lnTo>
                  <a:pt x="309" y="280"/>
                </a:lnTo>
                <a:lnTo>
                  <a:pt x="312" y="275"/>
                </a:lnTo>
                <a:lnTo>
                  <a:pt x="314" y="272"/>
                </a:lnTo>
                <a:lnTo>
                  <a:pt x="316" y="266"/>
                </a:lnTo>
                <a:lnTo>
                  <a:pt x="317" y="262"/>
                </a:lnTo>
                <a:lnTo>
                  <a:pt x="314" y="262"/>
                </a:lnTo>
                <a:lnTo>
                  <a:pt x="312" y="260"/>
                </a:lnTo>
                <a:lnTo>
                  <a:pt x="311" y="259"/>
                </a:lnTo>
                <a:lnTo>
                  <a:pt x="309" y="259"/>
                </a:lnTo>
                <a:lnTo>
                  <a:pt x="308" y="257"/>
                </a:lnTo>
                <a:lnTo>
                  <a:pt x="306" y="254"/>
                </a:lnTo>
                <a:lnTo>
                  <a:pt x="306" y="252"/>
                </a:lnTo>
                <a:lnTo>
                  <a:pt x="306" y="250"/>
                </a:lnTo>
                <a:lnTo>
                  <a:pt x="306" y="247"/>
                </a:lnTo>
                <a:lnTo>
                  <a:pt x="306" y="245"/>
                </a:lnTo>
                <a:lnTo>
                  <a:pt x="308" y="243"/>
                </a:lnTo>
                <a:lnTo>
                  <a:pt x="309" y="243"/>
                </a:lnTo>
                <a:lnTo>
                  <a:pt x="312" y="242"/>
                </a:lnTo>
                <a:lnTo>
                  <a:pt x="314" y="242"/>
                </a:lnTo>
                <a:lnTo>
                  <a:pt x="316" y="242"/>
                </a:lnTo>
                <a:lnTo>
                  <a:pt x="317" y="242"/>
                </a:lnTo>
                <a:lnTo>
                  <a:pt x="317" y="243"/>
                </a:lnTo>
                <a:lnTo>
                  <a:pt x="319" y="245"/>
                </a:lnTo>
                <a:lnTo>
                  <a:pt x="321" y="245"/>
                </a:lnTo>
                <a:lnTo>
                  <a:pt x="323" y="247"/>
                </a:lnTo>
                <a:lnTo>
                  <a:pt x="326" y="247"/>
                </a:lnTo>
                <a:lnTo>
                  <a:pt x="327" y="248"/>
                </a:lnTo>
                <a:lnTo>
                  <a:pt x="330" y="248"/>
                </a:lnTo>
                <a:lnTo>
                  <a:pt x="332" y="248"/>
                </a:lnTo>
                <a:lnTo>
                  <a:pt x="332" y="247"/>
                </a:lnTo>
                <a:lnTo>
                  <a:pt x="334" y="243"/>
                </a:lnTo>
                <a:lnTo>
                  <a:pt x="334" y="242"/>
                </a:lnTo>
                <a:lnTo>
                  <a:pt x="332" y="241"/>
                </a:lnTo>
                <a:lnTo>
                  <a:pt x="332" y="239"/>
                </a:lnTo>
                <a:lnTo>
                  <a:pt x="332" y="237"/>
                </a:lnTo>
                <a:lnTo>
                  <a:pt x="332" y="236"/>
                </a:lnTo>
                <a:lnTo>
                  <a:pt x="330" y="236"/>
                </a:lnTo>
                <a:lnTo>
                  <a:pt x="327" y="234"/>
                </a:lnTo>
                <a:lnTo>
                  <a:pt x="326" y="232"/>
                </a:lnTo>
                <a:lnTo>
                  <a:pt x="324" y="231"/>
                </a:lnTo>
                <a:lnTo>
                  <a:pt x="323" y="227"/>
                </a:lnTo>
                <a:lnTo>
                  <a:pt x="323" y="225"/>
                </a:lnTo>
                <a:lnTo>
                  <a:pt x="323" y="224"/>
                </a:lnTo>
                <a:lnTo>
                  <a:pt x="323" y="221"/>
                </a:lnTo>
                <a:lnTo>
                  <a:pt x="323" y="219"/>
                </a:lnTo>
                <a:lnTo>
                  <a:pt x="324" y="216"/>
                </a:lnTo>
                <a:lnTo>
                  <a:pt x="326" y="216"/>
                </a:lnTo>
                <a:lnTo>
                  <a:pt x="326" y="214"/>
                </a:lnTo>
                <a:lnTo>
                  <a:pt x="327" y="213"/>
                </a:lnTo>
                <a:lnTo>
                  <a:pt x="327" y="211"/>
                </a:lnTo>
                <a:lnTo>
                  <a:pt x="327" y="207"/>
                </a:lnTo>
                <a:lnTo>
                  <a:pt x="327" y="206"/>
                </a:lnTo>
                <a:lnTo>
                  <a:pt x="326" y="205"/>
                </a:lnTo>
                <a:lnTo>
                  <a:pt x="324" y="205"/>
                </a:lnTo>
                <a:lnTo>
                  <a:pt x="323" y="203"/>
                </a:lnTo>
                <a:lnTo>
                  <a:pt x="323" y="201"/>
                </a:lnTo>
                <a:lnTo>
                  <a:pt x="323" y="200"/>
                </a:lnTo>
                <a:lnTo>
                  <a:pt x="323" y="198"/>
                </a:lnTo>
                <a:lnTo>
                  <a:pt x="323" y="196"/>
                </a:lnTo>
                <a:lnTo>
                  <a:pt x="323" y="195"/>
                </a:lnTo>
                <a:lnTo>
                  <a:pt x="323" y="193"/>
                </a:lnTo>
                <a:lnTo>
                  <a:pt x="321" y="193"/>
                </a:lnTo>
                <a:lnTo>
                  <a:pt x="319" y="193"/>
                </a:lnTo>
                <a:lnTo>
                  <a:pt x="319" y="191"/>
                </a:lnTo>
                <a:lnTo>
                  <a:pt x="317" y="191"/>
                </a:lnTo>
                <a:lnTo>
                  <a:pt x="316" y="191"/>
                </a:lnTo>
                <a:lnTo>
                  <a:pt x="314" y="189"/>
                </a:lnTo>
                <a:lnTo>
                  <a:pt x="314" y="188"/>
                </a:lnTo>
                <a:lnTo>
                  <a:pt x="312" y="185"/>
                </a:lnTo>
                <a:lnTo>
                  <a:pt x="312" y="180"/>
                </a:lnTo>
                <a:lnTo>
                  <a:pt x="312" y="175"/>
                </a:lnTo>
                <a:lnTo>
                  <a:pt x="314" y="170"/>
                </a:lnTo>
                <a:lnTo>
                  <a:pt x="314" y="164"/>
                </a:lnTo>
                <a:lnTo>
                  <a:pt x="316" y="159"/>
                </a:lnTo>
                <a:lnTo>
                  <a:pt x="319" y="155"/>
                </a:lnTo>
                <a:lnTo>
                  <a:pt x="323" y="152"/>
                </a:lnTo>
                <a:lnTo>
                  <a:pt x="327" y="150"/>
                </a:lnTo>
                <a:lnTo>
                  <a:pt x="326" y="147"/>
                </a:lnTo>
                <a:lnTo>
                  <a:pt x="323" y="144"/>
                </a:lnTo>
                <a:lnTo>
                  <a:pt x="319" y="142"/>
                </a:lnTo>
                <a:lnTo>
                  <a:pt x="317" y="139"/>
                </a:lnTo>
                <a:lnTo>
                  <a:pt x="314" y="136"/>
                </a:lnTo>
                <a:lnTo>
                  <a:pt x="312" y="132"/>
                </a:lnTo>
                <a:lnTo>
                  <a:pt x="311" y="129"/>
                </a:lnTo>
                <a:lnTo>
                  <a:pt x="309" y="127"/>
                </a:lnTo>
                <a:lnTo>
                  <a:pt x="309" y="107"/>
                </a:lnTo>
                <a:lnTo>
                  <a:pt x="309" y="106"/>
                </a:lnTo>
                <a:lnTo>
                  <a:pt x="309" y="105"/>
                </a:lnTo>
                <a:lnTo>
                  <a:pt x="308" y="105"/>
                </a:lnTo>
                <a:lnTo>
                  <a:pt x="306" y="103"/>
                </a:lnTo>
                <a:lnTo>
                  <a:pt x="303" y="105"/>
                </a:lnTo>
                <a:lnTo>
                  <a:pt x="302" y="105"/>
                </a:lnTo>
                <a:lnTo>
                  <a:pt x="301" y="106"/>
                </a:lnTo>
                <a:lnTo>
                  <a:pt x="299" y="107"/>
                </a:lnTo>
                <a:lnTo>
                  <a:pt x="299" y="96"/>
                </a:lnTo>
                <a:lnTo>
                  <a:pt x="301" y="94"/>
                </a:lnTo>
                <a:lnTo>
                  <a:pt x="302" y="93"/>
                </a:lnTo>
                <a:lnTo>
                  <a:pt x="303" y="91"/>
                </a:lnTo>
                <a:lnTo>
                  <a:pt x="305" y="89"/>
                </a:lnTo>
                <a:lnTo>
                  <a:pt x="308" y="89"/>
                </a:lnTo>
                <a:lnTo>
                  <a:pt x="309" y="88"/>
                </a:lnTo>
                <a:lnTo>
                  <a:pt x="309" y="87"/>
                </a:lnTo>
                <a:lnTo>
                  <a:pt x="308" y="87"/>
                </a:lnTo>
                <a:lnTo>
                  <a:pt x="305" y="85"/>
                </a:lnTo>
                <a:lnTo>
                  <a:pt x="303" y="83"/>
                </a:lnTo>
                <a:lnTo>
                  <a:pt x="302" y="82"/>
                </a:lnTo>
                <a:lnTo>
                  <a:pt x="301" y="80"/>
                </a:lnTo>
                <a:lnTo>
                  <a:pt x="299" y="78"/>
                </a:lnTo>
                <a:lnTo>
                  <a:pt x="298" y="75"/>
                </a:lnTo>
                <a:lnTo>
                  <a:pt x="298" y="73"/>
                </a:lnTo>
                <a:lnTo>
                  <a:pt x="296" y="73"/>
                </a:lnTo>
                <a:lnTo>
                  <a:pt x="296" y="71"/>
                </a:lnTo>
                <a:lnTo>
                  <a:pt x="294" y="71"/>
                </a:lnTo>
                <a:lnTo>
                  <a:pt x="293" y="71"/>
                </a:lnTo>
                <a:lnTo>
                  <a:pt x="293" y="70"/>
                </a:lnTo>
                <a:lnTo>
                  <a:pt x="291" y="67"/>
                </a:lnTo>
                <a:lnTo>
                  <a:pt x="290" y="64"/>
                </a:lnTo>
                <a:lnTo>
                  <a:pt x="290" y="62"/>
                </a:lnTo>
                <a:lnTo>
                  <a:pt x="290" y="60"/>
                </a:lnTo>
                <a:lnTo>
                  <a:pt x="290" y="59"/>
                </a:lnTo>
                <a:lnTo>
                  <a:pt x="291" y="55"/>
                </a:lnTo>
                <a:lnTo>
                  <a:pt x="291" y="53"/>
                </a:lnTo>
                <a:lnTo>
                  <a:pt x="291" y="50"/>
                </a:lnTo>
                <a:lnTo>
                  <a:pt x="290" y="46"/>
                </a:lnTo>
                <a:lnTo>
                  <a:pt x="290" y="39"/>
                </a:lnTo>
                <a:lnTo>
                  <a:pt x="287" y="34"/>
                </a:lnTo>
                <a:lnTo>
                  <a:pt x="285" y="29"/>
                </a:lnTo>
                <a:lnTo>
                  <a:pt x="281" y="26"/>
                </a:lnTo>
                <a:lnTo>
                  <a:pt x="278" y="23"/>
                </a:lnTo>
                <a:lnTo>
                  <a:pt x="272" y="23"/>
                </a:lnTo>
                <a:lnTo>
                  <a:pt x="270" y="24"/>
                </a:lnTo>
                <a:lnTo>
                  <a:pt x="269" y="26"/>
                </a:lnTo>
                <a:lnTo>
                  <a:pt x="267" y="28"/>
                </a:lnTo>
                <a:lnTo>
                  <a:pt x="266" y="29"/>
                </a:lnTo>
                <a:lnTo>
                  <a:pt x="266" y="30"/>
                </a:lnTo>
                <a:lnTo>
                  <a:pt x="266" y="32"/>
                </a:lnTo>
                <a:lnTo>
                  <a:pt x="266" y="34"/>
                </a:lnTo>
                <a:lnTo>
                  <a:pt x="266" y="35"/>
                </a:lnTo>
                <a:lnTo>
                  <a:pt x="265" y="37"/>
                </a:lnTo>
                <a:lnTo>
                  <a:pt x="262" y="37"/>
                </a:lnTo>
                <a:lnTo>
                  <a:pt x="260" y="37"/>
                </a:lnTo>
                <a:lnTo>
                  <a:pt x="259" y="37"/>
                </a:lnTo>
                <a:lnTo>
                  <a:pt x="257" y="37"/>
                </a:lnTo>
                <a:lnTo>
                  <a:pt x="255" y="37"/>
                </a:lnTo>
                <a:lnTo>
                  <a:pt x="252" y="37"/>
                </a:lnTo>
                <a:lnTo>
                  <a:pt x="251" y="35"/>
                </a:lnTo>
                <a:lnTo>
                  <a:pt x="251" y="37"/>
                </a:lnTo>
                <a:lnTo>
                  <a:pt x="251" y="39"/>
                </a:lnTo>
                <a:lnTo>
                  <a:pt x="251" y="41"/>
                </a:lnTo>
                <a:lnTo>
                  <a:pt x="249" y="42"/>
                </a:lnTo>
                <a:lnTo>
                  <a:pt x="249" y="44"/>
                </a:lnTo>
                <a:lnTo>
                  <a:pt x="248" y="44"/>
                </a:lnTo>
                <a:lnTo>
                  <a:pt x="247" y="44"/>
                </a:lnTo>
                <a:lnTo>
                  <a:pt x="245" y="44"/>
                </a:lnTo>
                <a:lnTo>
                  <a:pt x="244" y="44"/>
                </a:lnTo>
                <a:lnTo>
                  <a:pt x="241" y="44"/>
                </a:lnTo>
                <a:lnTo>
                  <a:pt x="238" y="42"/>
                </a:lnTo>
                <a:lnTo>
                  <a:pt x="236" y="41"/>
                </a:lnTo>
                <a:lnTo>
                  <a:pt x="233" y="39"/>
                </a:lnTo>
                <a:lnTo>
                  <a:pt x="231" y="37"/>
                </a:lnTo>
                <a:lnTo>
                  <a:pt x="229" y="35"/>
                </a:lnTo>
                <a:lnTo>
                  <a:pt x="227" y="35"/>
                </a:lnTo>
                <a:lnTo>
                  <a:pt x="223" y="35"/>
                </a:lnTo>
                <a:lnTo>
                  <a:pt x="220" y="39"/>
                </a:lnTo>
                <a:lnTo>
                  <a:pt x="216" y="41"/>
                </a:lnTo>
                <a:lnTo>
                  <a:pt x="215" y="44"/>
                </a:lnTo>
                <a:lnTo>
                  <a:pt x="213" y="47"/>
                </a:lnTo>
                <a:lnTo>
                  <a:pt x="211" y="48"/>
                </a:lnTo>
                <a:lnTo>
                  <a:pt x="208" y="52"/>
                </a:lnTo>
                <a:lnTo>
                  <a:pt x="205" y="52"/>
                </a:lnTo>
                <a:lnTo>
                  <a:pt x="203" y="52"/>
                </a:lnTo>
                <a:lnTo>
                  <a:pt x="203" y="50"/>
                </a:lnTo>
                <a:lnTo>
                  <a:pt x="202" y="47"/>
                </a:lnTo>
                <a:lnTo>
                  <a:pt x="200" y="44"/>
                </a:lnTo>
                <a:lnTo>
                  <a:pt x="200" y="41"/>
                </a:lnTo>
                <a:lnTo>
                  <a:pt x="200" y="37"/>
                </a:lnTo>
                <a:lnTo>
                  <a:pt x="198" y="34"/>
                </a:lnTo>
                <a:lnTo>
                  <a:pt x="198" y="32"/>
                </a:lnTo>
                <a:lnTo>
                  <a:pt x="197" y="32"/>
                </a:lnTo>
                <a:lnTo>
                  <a:pt x="195" y="32"/>
                </a:lnTo>
                <a:lnTo>
                  <a:pt x="193" y="32"/>
                </a:lnTo>
                <a:lnTo>
                  <a:pt x="191" y="34"/>
                </a:lnTo>
                <a:lnTo>
                  <a:pt x="188" y="35"/>
                </a:lnTo>
                <a:lnTo>
                  <a:pt x="187" y="37"/>
                </a:lnTo>
                <a:lnTo>
                  <a:pt x="185" y="39"/>
                </a:lnTo>
                <a:lnTo>
                  <a:pt x="184" y="41"/>
                </a:lnTo>
                <a:lnTo>
                  <a:pt x="181" y="41"/>
                </a:lnTo>
                <a:lnTo>
                  <a:pt x="179" y="42"/>
                </a:lnTo>
                <a:lnTo>
                  <a:pt x="177" y="41"/>
                </a:lnTo>
                <a:lnTo>
                  <a:pt x="176" y="41"/>
                </a:lnTo>
                <a:lnTo>
                  <a:pt x="175" y="39"/>
                </a:lnTo>
                <a:lnTo>
                  <a:pt x="174" y="37"/>
                </a:lnTo>
                <a:lnTo>
                  <a:pt x="172" y="37"/>
                </a:lnTo>
                <a:lnTo>
                  <a:pt x="172" y="35"/>
                </a:lnTo>
                <a:lnTo>
                  <a:pt x="170" y="35"/>
                </a:lnTo>
                <a:lnTo>
                  <a:pt x="172" y="32"/>
                </a:lnTo>
                <a:lnTo>
                  <a:pt x="172" y="30"/>
                </a:lnTo>
                <a:lnTo>
                  <a:pt x="174" y="28"/>
                </a:lnTo>
                <a:lnTo>
                  <a:pt x="175" y="26"/>
                </a:lnTo>
                <a:lnTo>
                  <a:pt x="175" y="24"/>
                </a:lnTo>
                <a:lnTo>
                  <a:pt x="175" y="21"/>
                </a:lnTo>
                <a:lnTo>
                  <a:pt x="176" y="19"/>
                </a:lnTo>
                <a:lnTo>
                  <a:pt x="176" y="16"/>
                </a:lnTo>
                <a:lnTo>
                  <a:pt x="175" y="17"/>
                </a:lnTo>
                <a:lnTo>
                  <a:pt x="174" y="19"/>
                </a:lnTo>
                <a:lnTo>
                  <a:pt x="172" y="21"/>
                </a:lnTo>
                <a:lnTo>
                  <a:pt x="170" y="21"/>
                </a:lnTo>
                <a:lnTo>
                  <a:pt x="169" y="23"/>
                </a:lnTo>
                <a:lnTo>
                  <a:pt x="167" y="23"/>
                </a:lnTo>
                <a:lnTo>
                  <a:pt x="166" y="24"/>
                </a:lnTo>
                <a:lnTo>
                  <a:pt x="164" y="24"/>
                </a:lnTo>
                <a:lnTo>
                  <a:pt x="159" y="24"/>
                </a:lnTo>
                <a:lnTo>
                  <a:pt x="157" y="24"/>
                </a:lnTo>
                <a:lnTo>
                  <a:pt x="154" y="24"/>
                </a:lnTo>
                <a:lnTo>
                  <a:pt x="149" y="24"/>
                </a:lnTo>
                <a:lnTo>
                  <a:pt x="146" y="24"/>
                </a:lnTo>
                <a:lnTo>
                  <a:pt x="142" y="24"/>
                </a:lnTo>
                <a:lnTo>
                  <a:pt x="138" y="24"/>
                </a:lnTo>
                <a:lnTo>
                  <a:pt x="130" y="23"/>
                </a:lnTo>
                <a:lnTo>
                  <a:pt x="123" y="19"/>
                </a:lnTo>
                <a:lnTo>
                  <a:pt x="115" y="16"/>
                </a:lnTo>
                <a:lnTo>
                  <a:pt x="109" y="12"/>
                </a:lnTo>
                <a:lnTo>
                  <a:pt x="102" y="8"/>
                </a:lnTo>
                <a:lnTo>
                  <a:pt x="95" y="5"/>
                </a:lnTo>
                <a:lnTo>
                  <a:pt x="88" y="1"/>
                </a:lnTo>
                <a:lnTo>
                  <a:pt x="81" y="1"/>
                </a:lnTo>
                <a:lnTo>
                  <a:pt x="79" y="1"/>
                </a:lnTo>
                <a:lnTo>
                  <a:pt x="78" y="1"/>
                </a:lnTo>
                <a:lnTo>
                  <a:pt x="76" y="0"/>
                </a:lnTo>
                <a:lnTo>
                  <a:pt x="73" y="1"/>
                </a:lnTo>
                <a:lnTo>
                  <a:pt x="71" y="1"/>
                </a:lnTo>
                <a:lnTo>
                  <a:pt x="70" y="1"/>
                </a:lnTo>
                <a:lnTo>
                  <a:pt x="67" y="19"/>
                </a:lnTo>
                <a:lnTo>
                  <a:pt x="66" y="19"/>
                </a:lnTo>
                <a:lnTo>
                  <a:pt x="64" y="21"/>
                </a:lnTo>
                <a:lnTo>
                  <a:pt x="63" y="21"/>
                </a:lnTo>
                <a:lnTo>
                  <a:pt x="63" y="23"/>
                </a:lnTo>
                <a:lnTo>
                  <a:pt x="61" y="23"/>
                </a:lnTo>
                <a:lnTo>
                  <a:pt x="60" y="24"/>
                </a:lnTo>
                <a:lnTo>
                  <a:pt x="58" y="26"/>
                </a:lnTo>
                <a:lnTo>
                  <a:pt x="60" y="28"/>
                </a:lnTo>
                <a:lnTo>
                  <a:pt x="61" y="29"/>
                </a:lnTo>
                <a:lnTo>
                  <a:pt x="61" y="30"/>
                </a:lnTo>
                <a:lnTo>
                  <a:pt x="63" y="34"/>
                </a:lnTo>
                <a:lnTo>
                  <a:pt x="63" y="35"/>
                </a:lnTo>
                <a:lnTo>
                  <a:pt x="64" y="37"/>
                </a:lnTo>
                <a:lnTo>
                  <a:pt x="64" y="39"/>
                </a:lnTo>
                <a:lnTo>
                  <a:pt x="64" y="42"/>
                </a:lnTo>
                <a:lnTo>
                  <a:pt x="64" y="44"/>
                </a:lnTo>
                <a:lnTo>
                  <a:pt x="64" y="46"/>
                </a:lnTo>
                <a:lnTo>
                  <a:pt x="66" y="47"/>
                </a:lnTo>
                <a:lnTo>
                  <a:pt x="64" y="48"/>
                </a:lnTo>
                <a:lnTo>
                  <a:pt x="64" y="50"/>
                </a:lnTo>
                <a:lnTo>
                  <a:pt x="61" y="50"/>
                </a:lnTo>
                <a:lnTo>
                  <a:pt x="60" y="50"/>
                </a:lnTo>
                <a:lnTo>
                  <a:pt x="58" y="52"/>
                </a:lnTo>
                <a:lnTo>
                  <a:pt x="56" y="53"/>
                </a:lnTo>
                <a:lnTo>
                  <a:pt x="55" y="53"/>
                </a:lnTo>
                <a:lnTo>
                  <a:pt x="53" y="55"/>
                </a:lnTo>
                <a:lnTo>
                  <a:pt x="51" y="57"/>
                </a:lnTo>
                <a:lnTo>
                  <a:pt x="49" y="57"/>
                </a:lnTo>
                <a:lnTo>
                  <a:pt x="43" y="57"/>
                </a:lnTo>
                <a:lnTo>
                  <a:pt x="40" y="57"/>
                </a:lnTo>
                <a:lnTo>
                  <a:pt x="35" y="59"/>
                </a:lnTo>
                <a:lnTo>
                  <a:pt x="31" y="60"/>
                </a:lnTo>
                <a:lnTo>
                  <a:pt x="28" y="62"/>
                </a:lnTo>
                <a:lnTo>
                  <a:pt x="24" y="64"/>
                </a:lnTo>
                <a:lnTo>
                  <a:pt x="19" y="64"/>
                </a:lnTo>
                <a:lnTo>
                  <a:pt x="15" y="64"/>
                </a:lnTo>
                <a:lnTo>
                  <a:pt x="14" y="68"/>
                </a:lnTo>
                <a:lnTo>
                  <a:pt x="14" y="73"/>
                </a:lnTo>
                <a:lnTo>
                  <a:pt x="12" y="77"/>
                </a:lnTo>
                <a:lnTo>
                  <a:pt x="12" y="78"/>
                </a:lnTo>
                <a:lnTo>
                  <a:pt x="9" y="82"/>
                </a:lnTo>
                <a:lnTo>
                  <a:pt x="7" y="83"/>
                </a:lnTo>
                <a:lnTo>
                  <a:pt x="4" y="87"/>
                </a:lnTo>
                <a:lnTo>
                  <a:pt x="0" y="88"/>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2" name="Freeform 18"/>
          <p:cNvSpPr>
            <a:spLocks/>
          </p:cNvSpPr>
          <p:nvPr/>
        </p:nvSpPr>
        <p:spPr bwMode="auto">
          <a:xfrm>
            <a:off x="1821408" y="2733675"/>
            <a:ext cx="261032" cy="195263"/>
          </a:xfrm>
          <a:custGeom>
            <a:avLst/>
            <a:gdLst>
              <a:gd name="T0" fmla="*/ 2147483647 w 134"/>
              <a:gd name="T1" fmla="*/ 2147483647 h 168"/>
              <a:gd name="T2" fmla="*/ 2147483647 w 134"/>
              <a:gd name="T3" fmla="*/ 2147483647 h 168"/>
              <a:gd name="T4" fmla="*/ 2147483647 w 134"/>
              <a:gd name="T5" fmla="*/ 2147483647 h 168"/>
              <a:gd name="T6" fmla="*/ 2147483647 w 134"/>
              <a:gd name="T7" fmla="*/ 2147483647 h 168"/>
              <a:gd name="T8" fmla="*/ 2147483647 w 134"/>
              <a:gd name="T9" fmla="*/ 2147483647 h 168"/>
              <a:gd name="T10" fmla="*/ 2147483647 w 134"/>
              <a:gd name="T11" fmla="*/ 2147483647 h 168"/>
              <a:gd name="T12" fmla="*/ 2147483647 w 134"/>
              <a:gd name="T13" fmla="*/ 2147483647 h 168"/>
              <a:gd name="T14" fmla="*/ 2147483647 w 134"/>
              <a:gd name="T15" fmla="*/ 2147483647 h 168"/>
              <a:gd name="T16" fmla="*/ 2147483647 w 134"/>
              <a:gd name="T17" fmla="*/ 2147483647 h 168"/>
              <a:gd name="T18" fmla="*/ 2147483647 w 134"/>
              <a:gd name="T19" fmla="*/ 2147483647 h 168"/>
              <a:gd name="T20" fmla="*/ 2147483647 w 134"/>
              <a:gd name="T21" fmla="*/ 2147483647 h 168"/>
              <a:gd name="T22" fmla="*/ 2147483647 w 134"/>
              <a:gd name="T23" fmla="*/ 2147483647 h 168"/>
              <a:gd name="T24" fmla="*/ 2147483647 w 134"/>
              <a:gd name="T25" fmla="*/ 2147483647 h 168"/>
              <a:gd name="T26" fmla="*/ 2147483647 w 134"/>
              <a:gd name="T27" fmla="*/ 2147483647 h 168"/>
              <a:gd name="T28" fmla="*/ 2147483647 w 134"/>
              <a:gd name="T29" fmla="*/ 2147483647 h 168"/>
              <a:gd name="T30" fmla="*/ 2147483647 w 134"/>
              <a:gd name="T31" fmla="*/ 2147483647 h 168"/>
              <a:gd name="T32" fmla="*/ 2147483647 w 134"/>
              <a:gd name="T33" fmla="*/ 2147483647 h 168"/>
              <a:gd name="T34" fmla="*/ 2147483647 w 134"/>
              <a:gd name="T35" fmla="*/ 2147483647 h 168"/>
              <a:gd name="T36" fmla="*/ 2147483647 w 134"/>
              <a:gd name="T37" fmla="*/ 2147483647 h 168"/>
              <a:gd name="T38" fmla="*/ 2147483647 w 134"/>
              <a:gd name="T39" fmla="*/ 2147483647 h 168"/>
              <a:gd name="T40" fmla="*/ 2147483647 w 134"/>
              <a:gd name="T41" fmla="*/ 2147483647 h 168"/>
              <a:gd name="T42" fmla="*/ 0 w 134"/>
              <a:gd name="T43" fmla="*/ 2147483647 h 168"/>
              <a:gd name="T44" fmla="*/ 2147483647 w 134"/>
              <a:gd name="T45" fmla="*/ 2147483647 h 168"/>
              <a:gd name="T46" fmla="*/ 2147483647 w 134"/>
              <a:gd name="T47" fmla="*/ 2147483647 h 168"/>
              <a:gd name="T48" fmla="*/ 2147483647 w 134"/>
              <a:gd name="T49" fmla="*/ 2147483647 h 168"/>
              <a:gd name="T50" fmla="*/ 2147483647 w 134"/>
              <a:gd name="T51" fmla="*/ 2147483647 h 168"/>
              <a:gd name="T52" fmla="*/ 2147483647 w 134"/>
              <a:gd name="T53" fmla="*/ 2147483647 h 168"/>
              <a:gd name="T54" fmla="*/ 2147483647 w 134"/>
              <a:gd name="T55" fmla="*/ 2147483647 h 168"/>
              <a:gd name="T56" fmla="*/ 2147483647 w 134"/>
              <a:gd name="T57" fmla="*/ 2147483647 h 168"/>
              <a:gd name="T58" fmla="*/ 2147483647 w 134"/>
              <a:gd name="T59" fmla="*/ 2147483647 h 168"/>
              <a:gd name="T60" fmla="*/ 2147483647 w 134"/>
              <a:gd name="T61" fmla="*/ 2147483647 h 168"/>
              <a:gd name="T62" fmla="*/ 2147483647 w 134"/>
              <a:gd name="T63" fmla="*/ 2147483647 h 168"/>
              <a:gd name="T64" fmla="*/ 2147483647 w 134"/>
              <a:gd name="T65" fmla="*/ 2147483647 h 168"/>
              <a:gd name="T66" fmla="*/ 2147483647 w 134"/>
              <a:gd name="T67" fmla="*/ 2147483647 h 168"/>
              <a:gd name="T68" fmla="*/ 2147483647 w 134"/>
              <a:gd name="T69" fmla="*/ 0 h 168"/>
              <a:gd name="T70" fmla="*/ 2147483647 w 134"/>
              <a:gd name="T71" fmla="*/ 2147483647 h 168"/>
              <a:gd name="T72" fmla="*/ 2147483647 w 134"/>
              <a:gd name="T73" fmla="*/ 2147483647 h 168"/>
              <a:gd name="T74" fmla="*/ 2147483647 w 134"/>
              <a:gd name="T75" fmla="*/ 2147483647 h 168"/>
              <a:gd name="T76" fmla="*/ 2147483647 w 134"/>
              <a:gd name="T77" fmla="*/ 2147483647 h 168"/>
              <a:gd name="T78" fmla="*/ 2147483647 w 134"/>
              <a:gd name="T79" fmla="*/ 2147483647 h 168"/>
              <a:gd name="T80" fmla="*/ 2147483647 w 134"/>
              <a:gd name="T81" fmla="*/ 2147483647 h 168"/>
              <a:gd name="T82" fmla="*/ 2147483647 w 134"/>
              <a:gd name="T83" fmla="*/ 2147483647 h 168"/>
              <a:gd name="T84" fmla="*/ 2147483647 w 134"/>
              <a:gd name="T85" fmla="*/ 2147483647 h 168"/>
              <a:gd name="T86" fmla="*/ 2147483647 w 134"/>
              <a:gd name="T87" fmla="*/ 2147483647 h 168"/>
              <a:gd name="T88" fmla="*/ 2147483647 w 134"/>
              <a:gd name="T89" fmla="*/ 2147483647 h 168"/>
              <a:gd name="T90" fmla="*/ 2147483647 w 134"/>
              <a:gd name="T91" fmla="*/ 2147483647 h 168"/>
              <a:gd name="T92" fmla="*/ 2147483647 w 134"/>
              <a:gd name="T93" fmla="*/ 2147483647 h 168"/>
              <a:gd name="T94" fmla="*/ 2147483647 w 134"/>
              <a:gd name="T95" fmla="*/ 2147483647 h 168"/>
              <a:gd name="T96" fmla="*/ 2147483647 w 134"/>
              <a:gd name="T97" fmla="*/ 2147483647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 h="168">
                <a:moveTo>
                  <a:pt x="133" y="88"/>
                </a:moveTo>
                <a:lnTo>
                  <a:pt x="133" y="90"/>
                </a:lnTo>
                <a:lnTo>
                  <a:pt x="133" y="92"/>
                </a:lnTo>
                <a:lnTo>
                  <a:pt x="133" y="94"/>
                </a:lnTo>
                <a:lnTo>
                  <a:pt x="133" y="97"/>
                </a:lnTo>
                <a:lnTo>
                  <a:pt x="131" y="101"/>
                </a:lnTo>
                <a:lnTo>
                  <a:pt x="131" y="103"/>
                </a:lnTo>
                <a:lnTo>
                  <a:pt x="128" y="106"/>
                </a:lnTo>
                <a:lnTo>
                  <a:pt x="126" y="106"/>
                </a:lnTo>
                <a:lnTo>
                  <a:pt x="125" y="108"/>
                </a:lnTo>
                <a:lnTo>
                  <a:pt x="123" y="108"/>
                </a:lnTo>
                <a:lnTo>
                  <a:pt x="122" y="108"/>
                </a:lnTo>
                <a:lnTo>
                  <a:pt x="120" y="108"/>
                </a:lnTo>
                <a:lnTo>
                  <a:pt x="119" y="109"/>
                </a:lnTo>
                <a:lnTo>
                  <a:pt x="119" y="111"/>
                </a:lnTo>
                <a:lnTo>
                  <a:pt x="117" y="119"/>
                </a:lnTo>
                <a:lnTo>
                  <a:pt x="115" y="126"/>
                </a:lnTo>
                <a:lnTo>
                  <a:pt x="110" y="132"/>
                </a:lnTo>
                <a:lnTo>
                  <a:pt x="105" y="137"/>
                </a:lnTo>
                <a:lnTo>
                  <a:pt x="101" y="140"/>
                </a:lnTo>
                <a:lnTo>
                  <a:pt x="95" y="143"/>
                </a:lnTo>
                <a:lnTo>
                  <a:pt x="91" y="149"/>
                </a:lnTo>
                <a:lnTo>
                  <a:pt x="86" y="151"/>
                </a:lnTo>
                <a:lnTo>
                  <a:pt x="84" y="153"/>
                </a:lnTo>
                <a:lnTo>
                  <a:pt x="83" y="155"/>
                </a:lnTo>
                <a:lnTo>
                  <a:pt x="81" y="156"/>
                </a:lnTo>
                <a:lnTo>
                  <a:pt x="80" y="160"/>
                </a:lnTo>
                <a:lnTo>
                  <a:pt x="79" y="161"/>
                </a:lnTo>
                <a:lnTo>
                  <a:pt x="77" y="163"/>
                </a:lnTo>
                <a:lnTo>
                  <a:pt x="76" y="165"/>
                </a:lnTo>
                <a:lnTo>
                  <a:pt x="74" y="167"/>
                </a:lnTo>
                <a:lnTo>
                  <a:pt x="73" y="167"/>
                </a:lnTo>
                <a:lnTo>
                  <a:pt x="71" y="167"/>
                </a:lnTo>
                <a:lnTo>
                  <a:pt x="71" y="165"/>
                </a:lnTo>
                <a:lnTo>
                  <a:pt x="70" y="165"/>
                </a:lnTo>
                <a:lnTo>
                  <a:pt x="66" y="163"/>
                </a:lnTo>
                <a:lnTo>
                  <a:pt x="62" y="160"/>
                </a:lnTo>
                <a:lnTo>
                  <a:pt x="58" y="156"/>
                </a:lnTo>
                <a:lnTo>
                  <a:pt x="55" y="153"/>
                </a:lnTo>
                <a:lnTo>
                  <a:pt x="52" y="150"/>
                </a:lnTo>
                <a:lnTo>
                  <a:pt x="47" y="149"/>
                </a:lnTo>
                <a:lnTo>
                  <a:pt x="43" y="145"/>
                </a:lnTo>
                <a:lnTo>
                  <a:pt x="38" y="143"/>
                </a:lnTo>
                <a:lnTo>
                  <a:pt x="37" y="143"/>
                </a:lnTo>
                <a:lnTo>
                  <a:pt x="35" y="142"/>
                </a:lnTo>
                <a:lnTo>
                  <a:pt x="34" y="138"/>
                </a:lnTo>
                <a:lnTo>
                  <a:pt x="32" y="137"/>
                </a:lnTo>
                <a:lnTo>
                  <a:pt x="31" y="135"/>
                </a:lnTo>
                <a:lnTo>
                  <a:pt x="31" y="132"/>
                </a:lnTo>
                <a:lnTo>
                  <a:pt x="29" y="131"/>
                </a:lnTo>
                <a:lnTo>
                  <a:pt x="29" y="129"/>
                </a:lnTo>
                <a:lnTo>
                  <a:pt x="28" y="126"/>
                </a:lnTo>
                <a:lnTo>
                  <a:pt x="25" y="122"/>
                </a:lnTo>
                <a:lnTo>
                  <a:pt x="24" y="117"/>
                </a:lnTo>
                <a:lnTo>
                  <a:pt x="21" y="114"/>
                </a:lnTo>
                <a:lnTo>
                  <a:pt x="19" y="109"/>
                </a:lnTo>
                <a:lnTo>
                  <a:pt x="16" y="106"/>
                </a:lnTo>
                <a:lnTo>
                  <a:pt x="14" y="103"/>
                </a:lnTo>
                <a:lnTo>
                  <a:pt x="11" y="99"/>
                </a:lnTo>
                <a:lnTo>
                  <a:pt x="10" y="97"/>
                </a:lnTo>
                <a:lnTo>
                  <a:pt x="9" y="96"/>
                </a:lnTo>
                <a:lnTo>
                  <a:pt x="6" y="94"/>
                </a:lnTo>
                <a:lnTo>
                  <a:pt x="4" y="92"/>
                </a:lnTo>
                <a:lnTo>
                  <a:pt x="3" y="90"/>
                </a:lnTo>
                <a:lnTo>
                  <a:pt x="1" y="86"/>
                </a:lnTo>
                <a:lnTo>
                  <a:pt x="0" y="85"/>
                </a:lnTo>
                <a:lnTo>
                  <a:pt x="0" y="81"/>
                </a:lnTo>
                <a:lnTo>
                  <a:pt x="6" y="58"/>
                </a:lnTo>
                <a:lnTo>
                  <a:pt x="4" y="57"/>
                </a:lnTo>
                <a:lnTo>
                  <a:pt x="4" y="55"/>
                </a:lnTo>
                <a:lnTo>
                  <a:pt x="4" y="54"/>
                </a:lnTo>
                <a:lnTo>
                  <a:pt x="3" y="54"/>
                </a:lnTo>
                <a:lnTo>
                  <a:pt x="3" y="52"/>
                </a:lnTo>
                <a:lnTo>
                  <a:pt x="1" y="51"/>
                </a:lnTo>
                <a:lnTo>
                  <a:pt x="1" y="49"/>
                </a:lnTo>
                <a:lnTo>
                  <a:pt x="6" y="47"/>
                </a:lnTo>
                <a:lnTo>
                  <a:pt x="10" y="46"/>
                </a:lnTo>
                <a:lnTo>
                  <a:pt x="13" y="42"/>
                </a:lnTo>
                <a:lnTo>
                  <a:pt x="16" y="40"/>
                </a:lnTo>
                <a:lnTo>
                  <a:pt x="17" y="37"/>
                </a:lnTo>
                <a:lnTo>
                  <a:pt x="21" y="34"/>
                </a:lnTo>
                <a:lnTo>
                  <a:pt x="24" y="33"/>
                </a:lnTo>
                <a:lnTo>
                  <a:pt x="25" y="29"/>
                </a:lnTo>
                <a:lnTo>
                  <a:pt x="28" y="26"/>
                </a:lnTo>
                <a:lnTo>
                  <a:pt x="29" y="21"/>
                </a:lnTo>
                <a:lnTo>
                  <a:pt x="32" y="17"/>
                </a:lnTo>
                <a:lnTo>
                  <a:pt x="34" y="13"/>
                </a:lnTo>
                <a:lnTo>
                  <a:pt x="35" y="8"/>
                </a:lnTo>
                <a:lnTo>
                  <a:pt x="38" y="5"/>
                </a:lnTo>
                <a:lnTo>
                  <a:pt x="42" y="3"/>
                </a:lnTo>
                <a:lnTo>
                  <a:pt x="45" y="1"/>
                </a:lnTo>
                <a:lnTo>
                  <a:pt x="47" y="1"/>
                </a:lnTo>
                <a:lnTo>
                  <a:pt x="49" y="3"/>
                </a:lnTo>
                <a:lnTo>
                  <a:pt x="50" y="3"/>
                </a:lnTo>
                <a:lnTo>
                  <a:pt x="52" y="5"/>
                </a:lnTo>
                <a:lnTo>
                  <a:pt x="53" y="6"/>
                </a:lnTo>
                <a:lnTo>
                  <a:pt x="55" y="6"/>
                </a:lnTo>
                <a:lnTo>
                  <a:pt x="58" y="6"/>
                </a:lnTo>
                <a:lnTo>
                  <a:pt x="61" y="5"/>
                </a:lnTo>
                <a:lnTo>
                  <a:pt x="62" y="5"/>
                </a:lnTo>
                <a:lnTo>
                  <a:pt x="65" y="3"/>
                </a:lnTo>
                <a:lnTo>
                  <a:pt x="66" y="1"/>
                </a:lnTo>
                <a:lnTo>
                  <a:pt x="68" y="0"/>
                </a:lnTo>
                <a:lnTo>
                  <a:pt x="71" y="0"/>
                </a:lnTo>
                <a:lnTo>
                  <a:pt x="73" y="0"/>
                </a:lnTo>
                <a:lnTo>
                  <a:pt x="79" y="0"/>
                </a:lnTo>
                <a:lnTo>
                  <a:pt x="84" y="1"/>
                </a:lnTo>
                <a:lnTo>
                  <a:pt x="89" y="3"/>
                </a:lnTo>
                <a:lnTo>
                  <a:pt x="94" y="6"/>
                </a:lnTo>
                <a:lnTo>
                  <a:pt x="97" y="10"/>
                </a:lnTo>
                <a:lnTo>
                  <a:pt x="101" y="13"/>
                </a:lnTo>
                <a:lnTo>
                  <a:pt x="104" y="16"/>
                </a:lnTo>
                <a:lnTo>
                  <a:pt x="105" y="17"/>
                </a:lnTo>
                <a:lnTo>
                  <a:pt x="108" y="21"/>
                </a:lnTo>
                <a:lnTo>
                  <a:pt x="110" y="24"/>
                </a:lnTo>
                <a:lnTo>
                  <a:pt x="110" y="28"/>
                </a:lnTo>
                <a:lnTo>
                  <a:pt x="112" y="29"/>
                </a:lnTo>
                <a:lnTo>
                  <a:pt x="112" y="33"/>
                </a:lnTo>
                <a:lnTo>
                  <a:pt x="113" y="34"/>
                </a:lnTo>
                <a:lnTo>
                  <a:pt x="115" y="35"/>
                </a:lnTo>
                <a:lnTo>
                  <a:pt x="117" y="37"/>
                </a:lnTo>
                <a:lnTo>
                  <a:pt x="117" y="42"/>
                </a:lnTo>
                <a:lnTo>
                  <a:pt x="117" y="46"/>
                </a:lnTo>
                <a:lnTo>
                  <a:pt x="117" y="49"/>
                </a:lnTo>
                <a:lnTo>
                  <a:pt x="119" y="52"/>
                </a:lnTo>
                <a:lnTo>
                  <a:pt x="119" y="55"/>
                </a:lnTo>
                <a:lnTo>
                  <a:pt x="120" y="58"/>
                </a:lnTo>
                <a:lnTo>
                  <a:pt x="120" y="62"/>
                </a:lnTo>
                <a:lnTo>
                  <a:pt x="120" y="65"/>
                </a:lnTo>
                <a:lnTo>
                  <a:pt x="120" y="67"/>
                </a:lnTo>
                <a:lnTo>
                  <a:pt x="120" y="69"/>
                </a:lnTo>
                <a:lnTo>
                  <a:pt x="120" y="70"/>
                </a:lnTo>
                <a:lnTo>
                  <a:pt x="120" y="72"/>
                </a:lnTo>
                <a:lnTo>
                  <a:pt x="120" y="73"/>
                </a:lnTo>
                <a:lnTo>
                  <a:pt x="120" y="74"/>
                </a:lnTo>
                <a:lnTo>
                  <a:pt x="120" y="78"/>
                </a:lnTo>
                <a:lnTo>
                  <a:pt x="119" y="80"/>
                </a:lnTo>
                <a:lnTo>
                  <a:pt x="119" y="85"/>
                </a:lnTo>
                <a:lnTo>
                  <a:pt x="117" y="88"/>
                </a:lnTo>
                <a:lnTo>
                  <a:pt x="115" y="90"/>
                </a:lnTo>
                <a:lnTo>
                  <a:pt x="115" y="92"/>
                </a:lnTo>
                <a:lnTo>
                  <a:pt x="117" y="92"/>
                </a:lnTo>
                <a:lnTo>
                  <a:pt x="120" y="92"/>
                </a:lnTo>
                <a:lnTo>
                  <a:pt x="123" y="92"/>
                </a:lnTo>
                <a:lnTo>
                  <a:pt x="126" y="90"/>
                </a:lnTo>
                <a:lnTo>
                  <a:pt x="128" y="88"/>
                </a:lnTo>
                <a:lnTo>
                  <a:pt x="131" y="88"/>
                </a:lnTo>
                <a:lnTo>
                  <a:pt x="133" y="88"/>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3" name="Freeform 19"/>
          <p:cNvSpPr>
            <a:spLocks/>
          </p:cNvSpPr>
          <p:nvPr/>
        </p:nvSpPr>
        <p:spPr bwMode="auto">
          <a:xfrm>
            <a:off x="2230358" y="2703513"/>
            <a:ext cx="565570" cy="401637"/>
          </a:xfrm>
          <a:custGeom>
            <a:avLst/>
            <a:gdLst>
              <a:gd name="T0" fmla="*/ 2147483647 w 290"/>
              <a:gd name="T1" fmla="*/ 2147483647 h 344"/>
              <a:gd name="T2" fmla="*/ 2147483647 w 290"/>
              <a:gd name="T3" fmla="*/ 2147483647 h 344"/>
              <a:gd name="T4" fmla="*/ 2147483647 w 290"/>
              <a:gd name="T5" fmla="*/ 2147483647 h 344"/>
              <a:gd name="T6" fmla="*/ 2147483647 w 290"/>
              <a:gd name="T7" fmla="*/ 2147483647 h 344"/>
              <a:gd name="T8" fmla="*/ 2147483647 w 290"/>
              <a:gd name="T9" fmla="*/ 2147483647 h 344"/>
              <a:gd name="T10" fmla="*/ 2147483647 w 290"/>
              <a:gd name="T11" fmla="*/ 2147483647 h 344"/>
              <a:gd name="T12" fmla="*/ 2147483647 w 290"/>
              <a:gd name="T13" fmla="*/ 2147483647 h 344"/>
              <a:gd name="T14" fmla="*/ 2147483647 w 290"/>
              <a:gd name="T15" fmla="*/ 2147483647 h 344"/>
              <a:gd name="T16" fmla="*/ 2147483647 w 290"/>
              <a:gd name="T17" fmla="*/ 2147483647 h 344"/>
              <a:gd name="T18" fmla="*/ 2147483647 w 290"/>
              <a:gd name="T19" fmla="*/ 2147483647 h 344"/>
              <a:gd name="T20" fmla="*/ 2147483647 w 290"/>
              <a:gd name="T21" fmla="*/ 2147483647 h 344"/>
              <a:gd name="T22" fmla="*/ 2147483647 w 290"/>
              <a:gd name="T23" fmla="*/ 2147483647 h 344"/>
              <a:gd name="T24" fmla="*/ 2147483647 w 290"/>
              <a:gd name="T25" fmla="*/ 2147483647 h 344"/>
              <a:gd name="T26" fmla="*/ 2147483647 w 290"/>
              <a:gd name="T27" fmla="*/ 2147483647 h 344"/>
              <a:gd name="T28" fmla="*/ 2147483647 w 290"/>
              <a:gd name="T29" fmla="*/ 2147483647 h 344"/>
              <a:gd name="T30" fmla="*/ 2147483647 w 290"/>
              <a:gd name="T31" fmla="*/ 2147483647 h 344"/>
              <a:gd name="T32" fmla="*/ 2147483647 w 290"/>
              <a:gd name="T33" fmla="*/ 2147483647 h 344"/>
              <a:gd name="T34" fmla="*/ 2147483647 w 290"/>
              <a:gd name="T35" fmla="*/ 2147483647 h 344"/>
              <a:gd name="T36" fmla="*/ 2147483647 w 290"/>
              <a:gd name="T37" fmla="*/ 2147483647 h 344"/>
              <a:gd name="T38" fmla="*/ 2147483647 w 290"/>
              <a:gd name="T39" fmla="*/ 2147483647 h 344"/>
              <a:gd name="T40" fmla="*/ 2147483647 w 290"/>
              <a:gd name="T41" fmla="*/ 2147483647 h 344"/>
              <a:gd name="T42" fmla="*/ 2147483647 w 290"/>
              <a:gd name="T43" fmla="*/ 2147483647 h 344"/>
              <a:gd name="T44" fmla="*/ 2147483647 w 290"/>
              <a:gd name="T45" fmla="*/ 2147483647 h 344"/>
              <a:gd name="T46" fmla="*/ 2147483647 w 290"/>
              <a:gd name="T47" fmla="*/ 2147483647 h 344"/>
              <a:gd name="T48" fmla="*/ 2147483647 w 290"/>
              <a:gd name="T49" fmla="*/ 2147483647 h 344"/>
              <a:gd name="T50" fmla="*/ 2147483647 w 290"/>
              <a:gd name="T51" fmla="*/ 2147483647 h 344"/>
              <a:gd name="T52" fmla="*/ 2147483647 w 290"/>
              <a:gd name="T53" fmla="*/ 2147483647 h 344"/>
              <a:gd name="T54" fmla="*/ 2147483647 w 290"/>
              <a:gd name="T55" fmla="*/ 2147483647 h 344"/>
              <a:gd name="T56" fmla="*/ 2147483647 w 290"/>
              <a:gd name="T57" fmla="*/ 2147483647 h 344"/>
              <a:gd name="T58" fmla="*/ 2147483647 w 290"/>
              <a:gd name="T59" fmla="*/ 2147483647 h 344"/>
              <a:gd name="T60" fmla="*/ 2147483647 w 290"/>
              <a:gd name="T61" fmla="*/ 2147483647 h 344"/>
              <a:gd name="T62" fmla="*/ 2147483647 w 290"/>
              <a:gd name="T63" fmla="*/ 2147483647 h 344"/>
              <a:gd name="T64" fmla="*/ 2147483647 w 290"/>
              <a:gd name="T65" fmla="*/ 2147483647 h 344"/>
              <a:gd name="T66" fmla="*/ 2147483647 w 290"/>
              <a:gd name="T67" fmla="*/ 2147483647 h 344"/>
              <a:gd name="T68" fmla="*/ 2147483647 w 290"/>
              <a:gd name="T69" fmla="*/ 2147483647 h 344"/>
              <a:gd name="T70" fmla="*/ 2147483647 w 290"/>
              <a:gd name="T71" fmla="*/ 2147483647 h 344"/>
              <a:gd name="T72" fmla="*/ 2147483647 w 290"/>
              <a:gd name="T73" fmla="*/ 2147483647 h 344"/>
              <a:gd name="T74" fmla="*/ 2147483647 w 290"/>
              <a:gd name="T75" fmla="*/ 2147483647 h 344"/>
              <a:gd name="T76" fmla="*/ 2147483647 w 290"/>
              <a:gd name="T77" fmla="*/ 2147483647 h 344"/>
              <a:gd name="T78" fmla="*/ 2147483647 w 290"/>
              <a:gd name="T79" fmla="*/ 2147483647 h 344"/>
              <a:gd name="T80" fmla="*/ 2147483647 w 290"/>
              <a:gd name="T81" fmla="*/ 2147483647 h 344"/>
              <a:gd name="T82" fmla="*/ 2147483647 w 290"/>
              <a:gd name="T83" fmla="*/ 2147483647 h 344"/>
              <a:gd name="T84" fmla="*/ 2147483647 w 290"/>
              <a:gd name="T85" fmla="*/ 2147483647 h 344"/>
              <a:gd name="T86" fmla="*/ 2147483647 w 290"/>
              <a:gd name="T87" fmla="*/ 2147483647 h 344"/>
              <a:gd name="T88" fmla="*/ 2147483647 w 290"/>
              <a:gd name="T89" fmla="*/ 2147483647 h 344"/>
              <a:gd name="T90" fmla="*/ 2147483647 w 290"/>
              <a:gd name="T91" fmla="*/ 2147483647 h 344"/>
              <a:gd name="T92" fmla="*/ 2147483647 w 290"/>
              <a:gd name="T93" fmla="*/ 2147483647 h 344"/>
              <a:gd name="T94" fmla="*/ 2147483647 w 290"/>
              <a:gd name="T95" fmla="*/ 2147483647 h 344"/>
              <a:gd name="T96" fmla="*/ 2147483647 w 290"/>
              <a:gd name="T97" fmla="*/ 2147483647 h 344"/>
              <a:gd name="T98" fmla="*/ 2147483647 w 290"/>
              <a:gd name="T99" fmla="*/ 2147483647 h 344"/>
              <a:gd name="T100" fmla="*/ 2147483647 w 290"/>
              <a:gd name="T101" fmla="*/ 2147483647 h 344"/>
              <a:gd name="T102" fmla="*/ 2147483647 w 290"/>
              <a:gd name="T103" fmla="*/ 2147483647 h 344"/>
              <a:gd name="T104" fmla="*/ 2147483647 w 290"/>
              <a:gd name="T105" fmla="*/ 2147483647 h 344"/>
              <a:gd name="T106" fmla="*/ 2147483647 w 290"/>
              <a:gd name="T107" fmla="*/ 2147483647 h 344"/>
              <a:gd name="T108" fmla="*/ 2147483647 w 290"/>
              <a:gd name="T109" fmla="*/ 2147483647 h 3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90" h="344">
                <a:moveTo>
                  <a:pt x="45" y="343"/>
                </a:moveTo>
                <a:lnTo>
                  <a:pt x="45" y="302"/>
                </a:lnTo>
                <a:lnTo>
                  <a:pt x="48" y="298"/>
                </a:lnTo>
                <a:lnTo>
                  <a:pt x="49" y="295"/>
                </a:lnTo>
                <a:lnTo>
                  <a:pt x="51" y="292"/>
                </a:lnTo>
                <a:lnTo>
                  <a:pt x="52" y="289"/>
                </a:lnTo>
                <a:lnTo>
                  <a:pt x="53" y="284"/>
                </a:lnTo>
                <a:lnTo>
                  <a:pt x="53" y="280"/>
                </a:lnTo>
                <a:lnTo>
                  <a:pt x="55" y="275"/>
                </a:lnTo>
                <a:lnTo>
                  <a:pt x="55" y="271"/>
                </a:lnTo>
                <a:lnTo>
                  <a:pt x="53" y="267"/>
                </a:lnTo>
                <a:lnTo>
                  <a:pt x="53" y="266"/>
                </a:lnTo>
                <a:lnTo>
                  <a:pt x="52" y="264"/>
                </a:lnTo>
                <a:lnTo>
                  <a:pt x="51" y="262"/>
                </a:lnTo>
                <a:lnTo>
                  <a:pt x="49" y="261"/>
                </a:lnTo>
                <a:lnTo>
                  <a:pt x="49" y="259"/>
                </a:lnTo>
                <a:lnTo>
                  <a:pt x="46" y="259"/>
                </a:lnTo>
                <a:lnTo>
                  <a:pt x="42" y="257"/>
                </a:lnTo>
                <a:lnTo>
                  <a:pt x="39" y="255"/>
                </a:lnTo>
                <a:lnTo>
                  <a:pt x="37" y="253"/>
                </a:lnTo>
                <a:lnTo>
                  <a:pt x="34" y="249"/>
                </a:lnTo>
                <a:lnTo>
                  <a:pt x="33" y="246"/>
                </a:lnTo>
                <a:lnTo>
                  <a:pt x="32" y="241"/>
                </a:lnTo>
                <a:lnTo>
                  <a:pt x="32" y="236"/>
                </a:lnTo>
                <a:lnTo>
                  <a:pt x="30" y="236"/>
                </a:lnTo>
                <a:lnTo>
                  <a:pt x="27" y="236"/>
                </a:lnTo>
                <a:lnTo>
                  <a:pt x="24" y="236"/>
                </a:lnTo>
                <a:lnTo>
                  <a:pt x="21" y="235"/>
                </a:lnTo>
                <a:lnTo>
                  <a:pt x="17" y="233"/>
                </a:lnTo>
                <a:lnTo>
                  <a:pt x="15" y="233"/>
                </a:lnTo>
                <a:lnTo>
                  <a:pt x="14" y="232"/>
                </a:lnTo>
                <a:lnTo>
                  <a:pt x="12" y="232"/>
                </a:lnTo>
                <a:lnTo>
                  <a:pt x="10" y="230"/>
                </a:lnTo>
                <a:lnTo>
                  <a:pt x="9" y="230"/>
                </a:lnTo>
                <a:lnTo>
                  <a:pt x="7" y="228"/>
                </a:lnTo>
                <a:lnTo>
                  <a:pt x="4" y="226"/>
                </a:lnTo>
                <a:lnTo>
                  <a:pt x="3" y="225"/>
                </a:lnTo>
                <a:lnTo>
                  <a:pt x="1" y="223"/>
                </a:lnTo>
                <a:lnTo>
                  <a:pt x="0" y="221"/>
                </a:lnTo>
                <a:lnTo>
                  <a:pt x="0" y="220"/>
                </a:lnTo>
                <a:lnTo>
                  <a:pt x="0" y="218"/>
                </a:lnTo>
                <a:lnTo>
                  <a:pt x="1" y="216"/>
                </a:lnTo>
                <a:lnTo>
                  <a:pt x="1" y="215"/>
                </a:lnTo>
                <a:lnTo>
                  <a:pt x="3" y="214"/>
                </a:lnTo>
                <a:lnTo>
                  <a:pt x="4" y="214"/>
                </a:lnTo>
                <a:lnTo>
                  <a:pt x="6" y="214"/>
                </a:lnTo>
                <a:lnTo>
                  <a:pt x="7" y="214"/>
                </a:lnTo>
                <a:lnTo>
                  <a:pt x="9" y="214"/>
                </a:lnTo>
                <a:lnTo>
                  <a:pt x="10" y="210"/>
                </a:lnTo>
                <a:lnTo>
                  <a:pt x="10" y="209"/>
                </a:lnTo>
                <a:lnTo>
                  <a:pt x="12" y="205"/>
                </a:lnTo>
                <a:lnTo>
                  <a:pt x="12" y="202"/>
                </a:lnTo>
                <a:lnTo>
                  <a:pt x="14" y="200"/>
                </a:lnTo>
                <a:lnTo>
                  <a:pt x="14" y="197"/>
                </a:lnTo>
                <a:lnTo>
                  <a:pt x="15" y="196"/>
                </a:lnTo>
                <a:lnTo>
                  <a:pt x="15" y="192"/>
                </a:lnTo>
                <a:lnTo>
                  <a:pt x="15" y="189"/>
                </a:lnTo>
                <a:lnTo>
                  <a:pt x="15" y="186"/>
                </a:lnTo>
                <a:lnTo>
                  <a:pt x="14" y="182"/>
                </a:lnTo>
                <a:lnTo>
                  <a:pt x="14" y="180"/>
                </a:lnTo>
                <a:lnTo>
                  <a:pt x="14" y="179"/>
                </a:lnTo>
                <a:lnTo>
                  <a:pt x="14" y="177"/>
                </a:lnTo>
                <a:lnTo>
                  <a:pt x="14" y="174"/>
                </a:lnTo>
                <a:lnTo>
                  <a:pt x="15" y="173"/>
                </a:lnTo>
                <a:lnTo>
                  <a:pt x="14" y="173"/>
                </a:lnTo>
                <a:lnTo>
                  <a:pt x="12" y="173"/>
                </a:lnTo>
                <a:lnTo>
                  <a:pt x="12" y="171"/>
                </a:lnTo>
                <a:lnTo>
                  <a:pt x="10" y="169"/>
                </a:lnTo>
                <a:lnTo>
                  <a:pt x="10" y="168"/>
                </a:lnTo>
                <a:lnTo>
                  <a:pt x="9" y="166"/>
                </a:lnTo>
                <a:lnTo>
                  <a:pt x="9" y="164"/>
                </a:lnTo>
                <a:lnTo>
                  <a:pt x="7" y="164"/>
                </a:lnTo>
                <a:lnTo>
                  <a:pt x="14" y="162"/>
                </a:lnTo>
                <a:lnTo>
                  <a:pt x="17" y="161"/>
                </a:lnTo>
                <a:lnTo>
                  <a:pt x="21" y="157"/>
                </a:lnTo>
                <a:lnTo>
                  <a:pt x="24" y="155"/>
                </a:lnTo>
                <a:lnTo>
                  <a:pt x="27" y="150"/>
                </a:lnTo>
                <a:lnTo>
                  <a:pt x="28" y="146"/>
                </a:lnTo>
                <a:lnTo>
                  <a:pt x="30" y="141"/>
                </a:lnTo>
                <a:lnTo>
                  <a:pt x="32" y="137"/>
                </a:lnTo>
                <a:lnTo>
                  <a:pt x="28" y="137"/>
                </a:lnTo>
                <a:lnTo>
                  <a:pt x="27" y="135"/>
                </a:lnTo>
                <a:lnTo>
                  <a:pt x="25" y="133"/>
                </a:lnTo>
                <a:lnTo>
                  <a:pt x="24" y="133"/>
                </a:lnTo>
                <a:lnTo>
                  <a:pt x="22" y="132"/>
                </a:lnTo>
                <a:lnTo>
                  <a:pt x="21" y="128"/>
                </a:lnTo>
                <a:lnTo>
                  <a:pt x="21" y="127"/>
                </a:lnTo>
                <a:lnTo>
                  <a:pt x="21" y="125"/>
                </a:lnTo>
                <a:lnTo>
                  <a:pt x="21" y="122"/>
                </a:lnTo>
                <a:lnTo>
                  <a:pt x="21" y="120"/>
                </a:lnTo>
                <a:lnTo>
                  <a:pt x="22" y="118"/>
                </a:lnTo>
                <a:lnTo>
                  <a:pt x="24" y="118"/>
                </a:lnTo>
                <a:lnTo>
                  <a:pt x="27" y="117"/>
                </a:lnTo>
                <a:lnTo>
                  <a:pt x="28" y="117"/>
                </a:lnTo>
                <a:lnTo>
                  <a:pt x="30" y="117"/>
                </a:lnTo>
                <a:lnTo>
                  <a:pt x="32" y="117"/>
                </a:lnTo>
                <a:lnTo>
                  <a:pt x="32" y="118"/>
                </a:lnTo>
                <a:lnTo>
                  <a:pt x="33" y="120"/>
                </a:lnTo>
                <a:lnTo>
                  <a:pt x="35" y="120"/>
                </a:lnTo>
                <a:lnTo>
                  <a:pt x="37" y="122"/>
                </a:lnTo>
                <a:lnTo>
                  <a:pt x="40" y="122"/>
                </a:lnTo>
                <a:lnTo>
                  <a:pt x="42" y="123"/>
                </a:lnTo>
                <a:lnTo>
                  <a:pt x="45" y="123"/>
                </a:lnTo>
                <a:lnTo>
                  <a:pt x="46" y="123"/>
                </a:lnTo>
                <a:lnTo>
                  <a:pt x="46" y="122"/>
                </a:lnTo>
                <a:lnTo>
                  <a:pt x="48" y="118"/>
                </a:lnTo>
                <a:lnTo>
                  <a:pt x="48" y="117"/>
                </a:lnTo>
                <a:lnTo>
                  <a:pt x="46" y="116"/>
                </a:lnTo>
                <a:lnTo>
                  <a:pt x="46" y="114"/>
                </a:lnTo>
                <a:lnTo>
                  <a:pt x="46" y="112"/>
                </a:lnTo>
                <a:lnTo>
                  <a:pt x="46" y="110"/>
                </a:lnTo>
                <a:lnTo>
                  <a:pt x="45" y="110"/>
                </a:lnTo>
                <a:lnTo>
                  <a:pt x="42" y="109"/>
                </a:lnTo>
                <a:lnTo>
                  <a:pt x="40" y="107"/>
                </a:lnTo>
                <a:lnTo>
                  <a:pt x="39" y="105"/>
                </a:lnTo>
                <a:lnTo>
                  <a:pt x="37" y="102"/>
                </a:lnTo>
                <a:lnTo>
                  <a:pt x="37" y="100"/>
                </a:lnTo>
                <a:lnTo>
                  <a:pt x="37" y="98"/>
                </a:lnTo>
                <a:lnTo>
                  <a:pt x="37" y="96"/>
                </a:lnTo>
                <a:lnTo>
                  <a:pt x="37" y="94"/>
                </a:lnTo>
                <a:lnTo>
                  <a:pt x="39" y="91"/>
                </a:lnTo>
                <a:lnTo>
                  <a:pt x="40" y="91"/>
                </a:lnTo>
                <a:lnTo>
                  <a:pt x="40" y="89"/>
                </a:lnTo>
                <a:lnTo>
                  <a:pt x="42" y="87"/>
                </a:lnTo>
                <a:lnTo>
                  <a:pt x="42" y="86"/>
                </a:lnTo>
                <a:lnTo>
                  <a:pt x="42" y="82"/>
                </a:lnTo>
                <a:lnTo>
                  <a:pt x="42" y="81"/>
                </a:lnTo>
                <a:lnTo>
                  <a:pt x="40" y="80"/>
                </a:lnTo>
                <a:lnTo>
                  <a:pt x="39" y="80"/>
                </a:lnTo>
                <a:lnTo>
                  <a:pt x="37" y="78"/>
                </a:lnTo>
                <a:lnTo>
                  <a:pt x="37" y="76"/>
                </a:lnTo>
                <a:lnTo>
                  <a:pt x="37" y="75"/>
                </a:lnTo>
                <a:lnTo>
                  <a:pt x="37" y="73"/>
                </a:lnTo>
                <a:lnTo>
                  <a:pt x="37" y="71"/>
                </a:lnTo>
                <a:lnTo>
                  <a:pt x="37" y="69"/>
                </a:lnTo>
                <a:lnTo>
                  <a:pt x="37" y="68"/>
                </a:lnTo>
                <a:lnTo>
                  <a:pt x="35" y="68"/>
                </a:lnTo>
                <a:lnTo>
                  <a:pt x="34" y="68"/>
                </a:lnTo>
                <a:lnTo>
                  <a:pt x="33" y="66"/>
                </a:lnTo>
                <a:lnTo>
                  <a:pt x="32" y="66"/>
                </a:lnTo>
                <a:lnTo>
                  <a:pt x="30" y="66"/>
                </a:lnTo>
                <a:lnTo>
                  <a:pt x="28" y="64"/>
                </a:lnTo>
                <a:lnTo>
                  <a:pt x="28" y="63"/>
                </a:lnTo>
                <a:lnTo>
                  <a:pt x="27" y="60"/>
                </a:lnTo>
                <a:lnTo>
                  <a:pt x="27" y="55"/>
                </a:lnTo>
                <a:lnTo>
                  <a:pt x="27" y="50"/>
                </a:lnTo>
                <a:lnTo>
                  <a:pt x="28" y="45"/>
                </a:lnTo>
                <a:lnTo>
                  <a:pt x="30" y="39"/>
                </a:lnTo>
                <a:lnTo>
                  <a:pt x="32" y="34"/>
                </a:lnTo>
                <a:lnTo>
                  <a:pt x="34" y="30"/>
                </a:lnTo>
                <a:lnTo>
                  <a:pt x="39" y="27"/>
                </a:lnTo>
                <a:lnTo>
                  <a:pt x="43" y="25"/>
                </a:lnTo>
                <a:lnTo>
                  <a:pt x="45" y="23"/>
                </a:lnTo>
                <a:lnTo>
                  <a:pt x="46" y="22"/>
                </a:lnTo>
                <a:lnTo>
                  <a:pt x="48" y="19"/>
                </a:lnTo>
                <a:lnTo>
                  <a:pt x="51" y="17"/>
                </a:lnTo>
                <a:lnTo>
                  <a:pt x="52" y="16"/>
                </a:lnTo>
                <a:lnTo>
                  <a:pt x="53" y="14"/>
                </a:lnTo>
                <a:lnTo>
                  <a:pt x="55" y="12"/>
                </a:lnTo>
                <a:lnTo>
                  <a:pt x="57" y="12"/>
                </a:lnTo>
                <a:lnTo>
                  <a:pt x="60" y="12"/>
                </a:lnTo>
                <a:lnTo>
                  <a:pt x="61" y="12"/>
                </a:lnTo>
                <a:lnTo>
                  <a:pt x="63" y="14"/>
                </a:lnTo>
                <a:lnTo>
                  <a:pt x="64" y="14"/>
                </a:lnTo>
                <a:lnTo>
                  <a:pt x="64" y="16"/>
                </a:lnTo>
                <a:lnTo>
                  <a:pt x="66" y="16"/>
                </a:lnTo>
                <a:lnTo>
                  <a:pt x="66" y="17"/>
                </a:lnTo>
                <a:lnTo>
                  <a:pt x="66" y="19"/>
                </a:lnTo>
                <a:lnTo>
                  <a:pt x="67" y="21"/>
                </a:lnTo>
                <a:lnTo>
                  <a:pt x="70" y="22"/>
                </a:lnTo>
                <a:lnTo>
                  <a:pt x="71" y="23"/>
                </a:lnTo>
                <a:lnTo>
                  <a:pt x="74" y="25"/>
                </a:lnTo>
                <a:lnTo>
                  <a:pt x="76" y="27"/>
                </a:lnTo>
                <a:lnTo>
                  <a:pt x="78" y="27"/>
                </a:lnTo>
                <a:lnTo>
                  <a:pt x="84" y="22"/>
                </a:lnTo>
                <a:lnTo>
                  <a:pt x="88" y="19"/>
                </a:lnTo>
                <a:lnTo>
                  <a:pt x="92" y="17"/>
                </a:lnTo>
                <a:lnTo>
                  <a:pt x="97" y="17"/>
                </a:lnTo>
                <a:lnTo>
                  <a:pt x="100" y="16"/>
                </a:lnTo>
                <a:lnTo>
                  <a:pt x="102" y="14"/>
                </a:lnTo>
                <a:lnTo>
                  <a:pt x="103" y="11"/>
                </a:lnTo>
                <a:lnTo>
                  <a:pt x="103" y="4"/>
                </a:lnTo>
                <a:lnTo>
                  <a:pt x="105" y="4"/>
                </a:lnTo>
                <a:lnTo>
                  <a:pt x="105" y="2"/>
                </a:lnTo>
                <a:lnTo>
                  <a:pt x="106" y="2"/>
                </a:lnTo>
                <a:lnTo>
                  <a:pt x="107" y="2"/>
                </a:lnTo>
                <a:lnTo>
                  <a:pt x="109" y="2"/>
                </a:lnTo>
                <a:lnTo>
                  <a:pt x="110" y="2"/>
                </a:lnTo>
                <a:lnTo>
                  <a:pt x="112" y="2"/>
                </a:lnTo>
                <a:lnTo>
                  <a:pt x="114" y="1"/>
                </a:lnTo>
                <a:lnTo>
                  <a:pt x="115" y="1"/>
                </a:lnTo>
                <a:lnTo>
                  <a:pt x="117" y="1"/>
                </a:lnTo>
                <a:lnTo>
                  <a:pt x="118" y="1"/>
                </a:lnTo>
                <a:lnTo>
                  <a:pt x="120" y="0"/>
                </a:lnTo>
                <a:lnTo>
                  <a:pt x="121" y="0"/>
                </a:lnTo>
                <a:lnTo>
                  <a:pt x="121" y="2"/>
                </a:lnTo>
                <a:lnTo>
                  <a:pt x="121" y="5"/>
                </a:lnTo>
                <a:lnTo>
                  <a:pt x="121" y="11"/>
                </a:lnTo>
                <a:lnTo>
                  <a:pt x="123" y="16"/>
                </a:lnTo>
                <a:lnTo>
                  <a:pt x="123" y="21"/>
                </a:lnTo>
                <a:lnTo>
                  <a:pt x="124" y="25"/>
                </a:lnTo>
                <a:lnTo>
                  <a:pt x="125" y="29"/>
                </a:lnTo>
                <a:lnTo>
                  <a:pt x="128" y="29"/>
                </a:lnTo>
                <a:lnTo>
                  <a:pt x="130" y="29"/>
                </a:lnTo>
                <a:lnTo>
                  <a:pt x="132" y="27"/>
                </a:lnTo>
                <a:lnTo>
                  <a:pt x="133" y="25"/>
                </a:lnTo>
                <a:lnTo>
                  <a:pt x="135" y="23"/>
                </a:lnTo>
                <a:lnTo>
                  <a:pt x="135" y="22"/>
                </a:lnTo>
                <a:lnTo>
                  <a:pt x="136" y="22"/>
                </a:lnTo>
                <a:lnTo>
                  <a:pt x="136" y="21"/>
                </a:lnTo>
                <a:lnTo>
                  <a:pt x="139" y="19"/>
                </a:lnTo>
                <a:lnTo>
                  <a:pt x="142" y="19"/>
                </a:lnTo>
                <a:lnTo>
                  <a:pt x="145" y="19"/>
                </a:lnTo>
                <a:lnTo>
                  <a:pt x="149" y="19"/>
                </a:lnTo>
                <a:lnTo>
                  <a:pt x="153" y="19"/>
                </a:lnTo>
                <a:lnTo>
                  <a:pt x="154" y="19"/>
                </a:lnTo>
                <a:lnTo>
                  <a:pt x="159" y="22"/>
                </a:lnTo>
                <a:lnTo>
                  <a:pt x="161" y="23"/>
                </a:lnTo>
                <a:lnTo>
                  <a:pt x="163" y="23"/>
                </a:lnTo>
                <a:lnTo>
                  <a:pt x="164" y="23"/>
                </a:lnTo>
                <a:lnTo>
                  <a:pt x="166" y="25"/>
                </a:lnTo>
                <a:lnTo>
                  <a:pt x="169" y="29"/>
                </a:lnTo>
                <a:lnTo>
                  <a:pt x="172" y="32"/>
                </a:lnTo>
                <a:lnTo>
                  <a:pt x="174" y="34"/>
                </a:lnTo>
                <a:lnTo>
                  <a:pt x="177" y="37"/>
                </a:lnTo>
                <a:lnTo>
                  <a:pt x="178" y="41"/>
                </a:lnTo>
                <a:lnTo>
                  <a:pt x="181" y="46"/>
                </a:lnTo>
                <a:lnTo>
                  <a:pt x="184" y="52"/>
                </a:lnTo>
                <a:lnTo>
                  <a:pt x="187" y="57"/>
                </a:lnTo>
                <a:lnTo>
                  <a:pt x="189" y="60"/>
                </a:lnTo>
                <a:lnTo>
                  <a:pt x="190" y="60"/>
                </a:lnTo>
                <a:lnTo>
                  <a:pt x="193" y="61"/>
                </a:lnTo>
                <a:lnTo>
                  <a:pt x="194" y="63"/>
                </a:lnTo>
                <a:lnTo>
                  <a:pt x="196" y="63"/>
                </a:lnTo>
                <a:lnTo>
                  <a:pt x="197" y="64"/>
                </a:lnTo>
                <a:lnTo>
                  <a:pt x="199" y="64"/>
                </a:lnTo>
                <a:lnTo>
                  <a:pt x="200" y="66"/>
                </a:lnTo>
                <a:lnTo>
                  <a:pt x="202" y="66"/>
                </a:lnTo>
                <a:lnTo>
                  <a:pt x="203" y="66"/>
                </a:lnTo>
                <a:lnTo>
                  <a:pt x="208" y="66"/>
                </a:lnTo>
                <a:lnTo>
                  <a:pt x="212" y="63"/>
                </a:lnTo>
                <a:lnTo>
                  <a:pt x="217" y="61"/>
                </a:lnTo>
                <a:lnTo>
                  <a:pt x="223" y="58"/>
                </a:lnTo>
                <a:lnTo>
                  <a:pt x="229" y="55"/>
                </a:lnTo>
                <a:lnTo>
                  <a:pt x="233" y="52"/>
                </a:lnTo>
                <a:lnTo>
                  <a:pt x="239" y="50"/>
                </a:lnTo>
                <a:lnTo>
                  <a:pt x="246" y="48"/>
                </a:lnTo>
                <a:lnTo>
                  <a:pt x="251" y="50"/>
                </a:lnTo>
                <a:lnTo>
                  <a:pt x="257" y="52"/>
                </a:lnTo>
                <a:lnTo>
                  <a:pt x="262" y="55"/>
                </a:lnTo>
                <a:lnTo>
                  <a:pt x="265" y="58"/>
                </a:lnTo>
                <a:lnTo>
                  <a:pt x="267" y="63"/>
                </a:lnTo>
                <a:lnTo>
                  <a:pt x="272" y="68"/>
                </a:lnTo>
                <a:lnTo>
                  <a:pt x="275" y="71"/>
                </a:lnTo>
                <a:lnTo>
                  <a:pt x="281" y="76"/>
                </a:lnTo>
                <a:lnTo>
                  <a:pt x="281" y="78"/>
                </a:lnTo>
                <a:lnTo>
                  <a:pt x="283" y="80"/>
                </a:lnTo>
                <a:lnTo>
                  <a:pt x="283" y="81"/>
                </a:lnTo>
                <a:lnTo>
                  <a:pt x="284" y="81"/>
                </a:lnTo>
                <a:lnTo>
                  <a:pt x="284" y="82"/>
                </a:lnTo>
                <a:lnTo>
                  <a:pt x="284" y="84"/>
                </a:lnTo>
                <a:lnTo>
                  <a:pt x="284" y="86"/>
                </a:lnTo>
                <a:lnTo>
                  <a:pt x="284" y="89"/>
                </a:lnTo>
                <a:lnTo>
                  <a:pt x="283" y="91"/>
                </a:lnTo>
                <a:lnTo>
                  <a:pt x="283" y="93"/>
                </a:lnTo>
                <a:lnTo>
                  <a:pt x="281" y="94"/>
                </a:lnTo>
                <a:lnTo>
                  <a:pt x="280" y="96"/>
                </a:lnTo>
                <a:lnTo>
                  <a:pt x="280" y="100"/>
                </a:lnTo>
                <a:lnTo>
                  <a:pt x="281" y="104"/>
                </a:lnTo>
                <a:lnTo>
                  <a:pt x="283" y="107"/>
                </a:lnTo>
                <a:lnTo>
                  <a:pt x="284" y="110"/>
                </a:lnTo>
                <a:lnTo>
                  <a:pt x="285" y="114"/>
                </a:lnTo>
                <a:lnTo>
                  <a:pt x="287" y="118"/>
                </a:lnTo>
                <a:lnTo>
                  <a:pt x="289" y="123"/>
                </a:lnTo>
                <a:lnTo>
                  <a:pt x="289" y="130"/>
                </a:lnTo>
                <a:lnTo>
                  <a:pt x="289" y="138"/>
                </a:lnTo>
                <a:lnTo>
                  <a:pt x="285" y="145"/>
                </a:lnTo>
                <a:lnTo>
                  <a:pt x="283" y="151"/>
                </a:lnTo>
                <a:lnTo>
                  <a:pt x="280" y="157"/>
                </a:lnTo>
                <a:lnTo>
                  <a:pt x="277" y="162"/>
                </a:lnTo>
                <a:lnTo>
                  <a:pt x="272" y="168"/>
                </a:lnTo>
                <a:lnTo>
                  <a:pt x="269" y="174"/>
                </a:lnTo>
                <a:lnTo>
                  <a:pt x="266" y="182"/>
                </a:lnTo>
                <a:lnTo>
                  <a:pt x="266" y="184"/>
                </a:lnTo>
                <a:lnTo>
                  <a:pt x="266" y="186"/>
                </a:lnTo>
                <a:lnTo>
                  <a:pt x="266" y="187"/>
                </a:lnTo>
                <a:lnTo>
                  <a:pt x="267" y="191"/>
                </a:lnTo>
                <a:lnTo>
                  <a:pt x="267" y="192"/>
                </a:lnTo>
                <a:lnTo>
                  <a:pt x="267" y="194"/>
                </a:lnTo>
                <a:lnTo>
                  <a:pt x="266" y="197"/>
                </a:lnTo>
                <a:lnTo>
                  <a:pt x="266" y="200"/>
                </a:lnTo>
                <a:lnTo>
                  <a:pt x="264" y="203"/>
                </a:lnTo>
                <a:lnTo>
                  <a:pt x="260" y="205"/>
                </a:lnTo>
                <a:lnTo>
                  <a:pt x="259" y="209"/>
                </a:lnTo>
                <a:lnTo>
                  <a:pt x="256" y="212"/>
                </a:lnTo>
                <a:lnTo>
                  <a:pt x="254" y="215"/>
                </a:lnTo>
                <a:lnTo>
                  <a:pt x="253" y="220"/>
                </a:lnTo>
                <a:lnTo>
                  <a:pt x="251" y="223"/>
                </a:lnTo>
                <a:lnTo>
                  <a:pt x="249" y="228"/>
                </a:lnTo>
                <a:lnTo>
                  <a:pt x="251" y="235"/>
                </a:lnTo>
                <a:lnTo>
                  <a:pt x="251" y="239"/>
                </a:lnTo>
                <a:lnTo>
                  <a:pt x="253" y="244"/>
                </a:lnTo>
                <a:lnTo>
                  <a:pt x="253" y="249"/>
                </a:lnTo>
                <a:lnTo>
                  <a:pt x="254" y="255"/>
                </a:lnTo>
                <a:lnTo>
                  <a:pt x="256" y="259"/>
                </a:lnTo>
                <a:lnTo>
                  <a:pt x="259" y="264"/>
                </a:lnTo>
                <a:lnTo>
                  <a:pt x="260" y="273"/>
                </a:lnTo>
                <a:lnTo>
                  <a:pt x="262" y="274"/>
                </a:lnTo>
                <a:lnTo>
                  <a:pt x="264" y="275"/>
                </a:lnTo>
                <a:lnTo>
                  <a:pt x="266" y="277"/>
                </a:lnTo>
                <a:lnTo>
                  <a:pt x="267" y="277"/>
                </a:lnTo>
                <a:lnTo>
                  <a:pt x="271" y="279"/>
                </a:lnTo>
                <a:lnTo>
                  <a:pt x="272" y="280"/>
                </a:lnTo>
                <a:lnTo>
                  <a:pt x="274" y="285"/>
                </a:lnTo>
                <a:lnTo>
                  <a:pt x="274" y="290"/>
                </a:lnTo>
                <a:lnTo>
                  <a:pt x="274" y="294"/>
                </a:lnTo>
                <a:lnTo>
                  <a:pt x="274" y="295"/>
                </a:lnTo>
                <a:lnTo>
                  <a:pt x="272" y="296"/>
                </a:lnTo>
                <a:lnTo>
                  <a:pt x="272" y="300"/>
                </a:lnTo>
                <a:lnTo>
                  <a:pt x="271" y="302"/>
                </a:lnTo>
                <a:lnTo>
                  <a:pt x="269" y="303"/>
                </a:lnTo>
                <a:lnTo>
                  <a:pt x="267" y="303"/>
                </a:lnTo>
                <a:lnTo>
                  <a:pt x="266" y="305"/>
                </a:lnTo>
                <a:lnTo>
                  <a:pt x="266" y="310"/>
                </a:lnTo>
                <a:lnTo>
                  <a:pt x="239" y="305"/>
                </a:lnTo>
                <a:lnTo>
                  <a:pt x="211" y="303"/>
                </a:lnTo>
                <a:lnTo>
                  <a:pt x="182" y="305"/>
                </a:lnTo>
                <a:lnTo>
                  <a:pt x="154" y="308"/>
                </a:lnTo>
                <a:lnTo>
                  <a:pt x="125" y="314"/>
                </a:lnTo>
                <a:lnTo>
                  <a:pt x="97" y="323"/>
                </a:lnTo>
                <a:lnTo>
                  <a:pt x="70" y="333"/>
                </a:lnTo>
                <a:lnTo>
                  <a:pt x="45" y="343"/>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4" name="Freeform 20"/>
          <p:cNvSpPr>
            <a:spLocks/>
          </p:cNvSpPr>
          <p:nvPr/>
        </p:nvSpPr>
        <p:spPr bwMode="auto">
          <a:xfrm>
            <a:off x="2719068" y="2689225"/>
            <a:ext cx="416202" cy="398463"/>
          </a:xfrm>
          <a:custGeom>
            <a:avLst/>
            <a:gdLst>
              <a:gd name="T0" fmla="*/ 2147483647 w 212"/>
              <a:gd name="T1" fmla="*/ 2147483647 h 342"/>
              <a:gd name="T2" fmla="*/ 2147483647 w 212"/>
              <a:gd name="T3" fmla="*/ 2147483647 h 342"/>
              <a:gd name="T4" fmla="*/ 2147483647 w 212"/>
              <a:gd name="T5" fmla="*/ 2147483647 h 342"/>
              <a:gd name="T6" fmla="*/ 2147483647 w 212"/>
              <a:gd name="T7" fmla="*/ 2147483647 h 342"/>
              <a:gd name="T8" fmla="*/ 2147483647 w 212"/>
              <a:gd name="T9" fmla="*/ 2147483647 h 342"/>
              <a:gd name="T10" fmla="*/ 2147483647 w 212"/>
              <a:gd name="T11" fmla="*/ 2147483647 h 342"/>
              <a:gd name="T12" fmla="*/ 2147483647 w 212"/>
              <a:gd name="T13" fmla="*/ 2147483647 h 342"/>
              <a:gd name="T14" fmla="*/ 2147483647 w 212"/>
              <a:gd name="T15" fmla="*/ 2147483647 h 342"/>
              <a:gd name="T16" fmla="*/ 2147483647 w 212"/>
              <a:gd name="T17" fmla="*/ 2147483647 h 342"/>
              <a:gd name="T18" fmla="*/ 2147483647 w 212"/>
              <a:gd name="T19" fmla="*/ 2147483647 h 342"/>
              <a:gd name="T20" fmla="*/ 2147483647 w 212"/>
              <a:gd name="T21" fmla="*/ 2147483647 h 342"/>
              <a:gd name="T22" fmla="*/ 2147483647 w 212"/>
              <a:gd name="T23" fmla="*/ 2147483647 h 342"/>
              <a:gd name="T24" fmla="*/ 2147483647 w 212"/>
              <a:gd name="T25" fmla="*/ 2147483647 h 342"/>
              <a:gd name="T26" fmla="*/ 2147483647 w 212"/>
              <a:gd name="T27" fmla="*/ 2147483647 h 342"/>
              <a:gd name="T28" fmla="*/ 2147483647 w 212"/>
              <a:gd name="T29" fmla="*/ 2147483647 h 342"/>
              <a:gd name="T30" fmla="*/ 2147483647 w 212"/>
              <a:gd name="T31" fmla="*/ 2147483647 h 342"/>
              <a:gd name="T32" fmla="*/ 2147483647 w 212"/>
              <a:gd name="T33" fmla="*/ 2147483647 h 342"/>
              <a:gd name="T34" fmla="*/ 2147483647 w 212"/>
              <a:gd name="T35" fmla="*/ 2147483647 h 342"/>
              <a:gd name="T36" fmla="*/ 2147483647 w 212"/>
              <a:gd name="T37" fmla="*/ 2147483647 h 342"/>
              <a:gd name="T38" fmla="*/ 2147483647 w 212"/>
              <a:gd name="T39" fmla="*/ 2147483647 h 342"/>
              <a:gd name="T40" fmla="*/ 2147483647 w 212"/>
              <a:gd name="T41" fmla="*/ 2147483647 h 342"/>
              <a:gd name="T42" fmla="*/ 2147483647 w 212"/>
              <a:gd name="T43" fmla="*/ 2147483647 h 342"/>
              <a:gd name="T44" fmla="*/ 2147483647 w 212"/>
              <a:gd name="T45" fmla="*/ 2147483647 h 342"/>
              <a:gd name="T46" fmla="*/ 2147483647 w 212"/>
              <a:gd name="T47" fmla="*/ 2147483647 h 342"/>
              <a:gd name="T48" fmla="*/ 2147483647 w 212"/>
              <a:gd name="T49" fmla="*/ 2147483647 h 342"/>
              <a:gd name="T50" fmla="*/ 2147483647 w 212"/>
              <a:gd name="T51" fmla="*/ 0 h 342"/>
              <a:gd name="T52" fmla="*/ 2147483647 w 212"/>
              <a:gd name="T53" fmla="*/ 0 h 342"/>
              <a:gd name="T54" fmla="*/ 2147483647 w 212"/>
              <a:gd name="T55" fmla="*/ 2147483647 h 342"/>
              <a:gd name="T56" fmla="*/ 2147483647 w 212"/>
              <a:gd name="T57" fmla="*/ 2147483647 h 342"/>
              <a:gd name="T58" fmla="*/ 2147483647 w 212"/>
              <a:gd name="T59" fmla="*/ 2147483647 h 342"/>
              <a:gd name="T60" fmla="*/ 2147483647 w 212"/>
              <a:gd name="T61" fmla="*/ 2147483647 h 342"/>
              <a:gd name="T62" fmla="*/ 2147483647 w 212"/>
              <a:gd name="T63" fmla="*/ 2147483647 h 342"/>
              <a:gd name="T64" fmla="*/ 2147483647 w 212"/>
              <a:gd name="T65" fmla="*/ 2147483647 h 342"/>
              <a:gd name="T66" fmla="*/ 2147483647 w 212"/>
              <a:gd name="T67" fmla="*/ 2147483647 h 342"/>
              <a:gd name="T68" fmla="*/ 2147483647 w 212"/>
              <a:gd name="T69" fmla="*/ 2147483647 h 342"/>
              <a:gd name="T70" fmla="*/ 2147483647 w 212"/>
              <a:gd name="T71" fmla="*/ 2147483647 h 342"/>
              <a:gd name="T72" fmla="*/ 2147483647 w 212"/>
              <a:gd name="T73" fmla="*/ 2147483647 h 342"/>
              <a:gd name="T74" fmla="*/ 2147483647 w 212"/>
              <a:gd name="T75" fmla="*/ 2147483647 h 342"/>
              <a:gd name="T76" fmla="*/ 2147483647 w 212"/>
              <a:gd name="T77" fmla="*/ 2147483647 h 342"/>
              <a:gd name="T78" fmla="*/ 2147483647 w 212"/>
              <a:gd name="T79" fmla="*/ 2147483647 h 342"/>
              <a:gd name="T80" fmla="*/ 2147483647 w 212"/>
              <a:gd name="T81" fmla="*/ 2147483647 h 342"/>
              <a:gd name="T82" fmla="*/ 2147483647 w 212"/>
              <a:gd name="T83" fmla="*/ 2147483647 h 342"/>
              <a:gd name="T84" fmla="*/ 2147483647 w 212"/>
              <a:gd name="T85" fmla="*/ 2147483647 h 342"/>
              <a:gd name="T86" fmla="*/ 2147483647 w 212"/>
              <a:gd name="T87" fmla="*/ 2147483647 h 342"/>
              <a:gd name="T88" fmla="*/ 2147483647 w 212"/>
              <a:gd name="T89" fmla="*/ 2147483647 h 342"/>
              <a:gd name="T90" fmla="*/ 2147483647 w 212"/>
              <a:gd name="T91" fmla="*/ 2147483647 h 342"/>
              <a:gd name="T92" fmla="*/ 2147483647 w 212"/>
              <a:gd name="T93" fmla="*/ 2147483647 h 342"/>
              <a:gd name="T94" fmla="*/ 2147483647 w 212"/>
              <a:gd name="T95" fmla="*/ 2147483647 h 342"/>
              <a:gd name="T96" fmla="*/ 2147483647 w 212"/>
              <a:gd name="T97" fmla="*/ 2147483647 h 342"/>
              <a:gd name="T98" fmla="*/ 2147483647 w 212"/>
              <a:gd name="T99" fmla="*/ 2147483647 h 342"/>
              <a:gd name="T100" fmla="*/ 2147483647 w 212"/>
              <a:gd name="T101" fmla="*/ 2147483647 h 342"/>
              <a:gd name="T102" fmla="*/ 2147483647 w 212"/>
              <a:gd name="T103" fmla="*/ 2147483647 h 342"/>
              <a:gd name="T104" fmla="*/ 2147483647 w 212"/>
              <a:gd name="T105" fmla="*/ 2147483647 h 342"/>
              <a:gd name="T106" fmla="*/ 2147483647 w 212"/>
              <a:gd name="T107" fmla="*/ 2147483647 h 342"/>
              <a:gd name="T108" fmla="*/ 2147483647 w 212"/>
              <a:gd name="T109" fmla="*/ 2147483647 h 342"/>
              <a:gd name="T110" fmla="*/ 2147483647 w 212"/>
              <a:gd name="T111" fmla="*/ 2147483647 h 342"/>
              <a:gd name="T112" fmla="*/ 2147483647 w 212"/>
              <a:gd name="T113" fmla="*/ 2147483647 h 342"/>
              <a:gd name="T114" fmla="*/ 2147483647 w 212"/>
              <a:gd name="T115" fmla="*/ 2147483647 h 342"/>
              <a:gd name="T116" fmla="*/ 2147483647 w 212"/>
              <a:gd name="T117" fmla="*/ 2147483647 h 342"/>
              <a:gd name="T118" fmla="*/ 2147483647 w 212"/>
              <a:gd name="T119" fmla="*/ 2147483647 h 342"/>
              <a:gd name="T120" fmla="*/ 2147483647 w 2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 h="342">
                <a:moveTo>
                  <a:pt x="16" y="321"/>
                </a:moveTo>
                <a:lnTo>
                  <a:pt x="18" y="314"/>
                </a:lnTo>
                <a:lnTo>
                  <a:pt x="21" y="314"/>
                </a:lnTo>
                <a:lnTo>
                  <a:pt x="21" y="312"/>
                </a:lnTo>
                <a:lnTo>
                  <a:pt x="22" y="311"/>
                </a:lnTo>
                <a:lnTo>
                  <a:pt x="24" y="309"/>
                </a:lnTo>
                <a:lnTo>
                  <a:pt x="24" y="307"/>
                </a:lnTo>
                <a:lnTo>
                  <a:pt x="24" y="305"/>
                </a:lnTo>
                <a:lnTo>
                  <a:pt x="24" y="301"/>
                </a:lnTo>
                <a:lnTo>
                  <a:pt x="24" y="296"/>
                </a:lnTo>
                <a:lnTo>
                  <a:pt x="22" y="291"/>
                </a:lnTo>
                <a:lnTo>
                  <a:pt x="21" y="289"/>
                </a:lnTo>
                <a:lnTo>
                  <a:pt x="18" y="288"/>
                </a:lnTo>
                <a:lnTo>
                  <a:pt x="16" y="288"/>
                </a:lnTo>
                <a:lnTo>
                  <a:pt x="14" y="286"/>
                </a:lnTo>
                <a:lnTo>
                  <a:pt x="12" y="285"/>
                </a:lnTo>
                <a:lnTo>
                  <a:pt x="10" y="283"/>
                </a:lnTo>
                <a:lnTo>
                  <a:pt x="9" y="275"/>
                </a:lnTo>
                <a:lnTo>
                  <a:pt x="6" y="270"/>
                </a:lnTo>
                <a:lnTo>
                  <a:pt x="4" y="265"/>
                </a:lnTo>
                <a:lnTo>
                  <a:pt x="3" y="260"/>
                </a:lnTo>
                <a:lnTo>
                  <a:pt x="3" y="255"/>
                </a:lnTo>
                <a:lnTo>
                  <a:pt x="1" y="250"/>
                </a:lnTo>
                <a:lnTo>
                  <a:pt x="1" y="246"/>
                </a:lnTo>
                <a:lnTo>
                  <a:pt x="0" y="239"/>
                </a:lnTo>
                <a:lnTo>
                  <a:pt x="1" y="234"/>
                </a:lnTo>
                <a:lnTo>
                  <a:pt x="3" y="230"/>
                </a:lnTo>
                <a:lnTo>
                  <a:pt x="4" y="226"/>
                </a:lnTo>
                <a:lnTo>
                  <a:pt x="6" y="223"/>
                </a:lnTo>
                <a:lnTo>
                  <a:pt x="9" y="219"/>
                </a:lnTo>
                <a:lnTo>
                  <a:pt x="10" y="216"/>
                </a:lnTo>
                <a:lnTo>
                  <a:pt x="14" y="214"/>
                </a:lnTo>
                <a:lnTo>
                  <a:pt x="16" y="211"/>
                </a:lnTo>
                <a:lnTo>
                  <a:pt x="16" y="207"/>
                </a:lnTo>
                <a:lnTo>
                  <a:pt x="18" y="205"/>
                </a:lnTo>
                <a:lnTo>
                  <a:pt x="18" y="203"/>
                </a:lnTo>
                <a:lnTo>
                  <a:pt x="18" y="201"/>
                </a:lnTo>
                <a:lnTo>
                  <a:pt x="16" y="198"/>
                </a:lnTo>
                <a:lnTo>
                  <a:pt x="16" y="196"/>
                </a:lnTo>
                <a:lnTo>
                  <a:pt x="16" y="194"/>
                </a:lnTo>
                <a:lnTo>
                  <a:pt x="16" y="193"/>
                </a:lnTo>
                <a:lnTo>
                  <a:pt x="19" y="185"/>
                </a:lnTo>
                <a:lnTo>
                  <a:pt x="22" y="178"/>
                </a:lnTo>
                <a:lnTo>
                  <a:pt x="27" y="173"/>
                </a:lnTo>
                <a:lnTo>
                  <a:pt x="30" y="168"/>
                </a:lnTo>
                <a:lnTo>
                  <a:pt x="33" y="162"/>
                </a:lnTo>
                <a:lnTo>
                  <a:pt x="36" y="155"/>
                </a:lnTo>
                <a:lnTo>
                  <a:pt x="39" y="148"/>
                </a:lnTo>
                <a:lnTo>
                  <a:pt x="39" y="141"/>
                </a:lnTo>
                <a:lnTo>
                  <a:pt x="39" y="134"/>
                </a:lnTo>
                <a:lnTo>
                  <a:pt x="37" y="129"/>
                </a:lnTo>
                <a:lnTo>
                  <a:pt x="36" y="124"/>
                </a:lnTo>
                <a:lnTo>
                  <a:pt x="34" y="121"/>
                </a:lnTo>
                <a:lnTo>
                  <a:pt x="33" y="117"/>
                </a:lnTo>
                <a:lnTo>
                  <a:pt x="32" y="114"/>
                </a:lnTo>
                <a:lnTo>
                  <a:pt x="30" y="111"/>
                </a:lnTo>
                <a:lnTo>
                  <a:pt x="30" y="106"/>
                </a:lnTo>
                <a:lnTo>
                  <a:pt x="32" y="105"/>
                </a:lnTo>
                <a:lnTo>
                  <a:pt x="33" y="103"/>
                </a:lnTo>
                <a:lnTo>
                  <a:pt x="33" y="101"/>
                </a:lnTo>
                <a:lnTo>
                  <a:pt x="34" y="99"/>
                </a:lnTo>
                <a:lnTo>
                  <a:pt x="34" y="96"/>
                </a:lnTo>
                <a:lnTo>
                  <a:pt x="34" y="94"/>
                </a:lnTo>
                <a:lnTo>
                  <a:pt x="34" y="93"/>
                </a:lnTo>
                <a:lnTo>
                  <a:pt x="34" y="91"/>
                </a:lnTo>
                <a:lnTo>
                  <a:pt x="33" y="91"/>
                </a:lnTo>
                <a:lnTo>
                  <a:pt x="33" y="90"/>
                </a:lnTo>
                <a:lnTo>
                  <a:pt x="32" y="88"/>
                </a:lnTo>
                <a:lnTo>
                  <a:pt x="32" y="87"/>
                </a:lnTo>
                <a:lnTo>
                  <a:pt x="30" y="82"/>
                </a:lnTo>
                <a:lnTo>
                  <a:pt x="30" y="76"/>
                </a:lnTo>
                <a:lnTo>
                  <a:pt x="30" y="71"/>
                </a:lnTo>
                <a:lnTo>
                  <a:pt x="30" y="69"/>
                </a:lnTo>
                <a:lnTo>
                  <a:pt x="30" y="64"/>
                </a:lnTo>
                <a:lnTo>
                  <a:pt x="30" y="58"/>
                </a:lnTo>
                <a:lnTo>
                  <a:pt x="32" y="53"/>
                </a:lnTo>
                <a:lnTo>
                  <a:pt x="32" y="51"/>
                </a:lnTo>
                <a:lnTo>
                  <a:pt x="30" y="47"/>
                </a:lnTo>
                <a:lnTo>
                  <a:pt x="30" y="44"/>
                </a:lnTo>
                <a:lnTo>
                  <a:pt x="30" y="41"/>
                </a:lnTo>
                <a:lnTo>
                  <a:pt x="29" y="37"/>
                </a:lnTo>
                <a:lnTo>
                  <a:pt x="29" y="35"/>
                </a:lnTo>
                <a:lnTo>
                  <a:pt x="27" y="32"/>
                </a:lnTo>
                <a:lnTo>
                  <a:pt x="27" y="29"/>
                </a:lnTo>
                <a:lnTo>
                  <a:pt x="27" y="26"/>
                </a:lnTo>
                <a:lnTo>
                  <a:pt x="32" y="10"/>
                </a:lnTo>
                <a:lnTo>
                  <a:pt x="32" y="8"/>
                </a:lnTo>
                <a:lnTo>
                  <a:pt x="32" y="6"/>
                </a:lnTo>
                <a:lnTo>
                  <a:pt x="32" y="5"/>
                </a:lnTo>
                <a:lnTo>
                  <a:pt x="130" y="5"/>
                </a:lnTo>
                <a:lnTo>
                  <a:pt x="138" y="11"/>
                </a:lnTo>
                <a:lnTo>
                  <a:pt x="140" y="10"/>
                </a:lnTo>
                <a:lnTo>
                  <a:pt x="140" y="8"/>
                </a:lnTo>
                <a:lnTo>
                  <a:pt x="141" y="8"/>
                </a:lnTo>
                <a:lnTo>
                  <a:pt x="141" y="6"/>
                </a:lnTo>
                <a:lnTo>
                  <a:pt x="141" y="5"/>
                </a:lnTo>
                <a:lnTo>
                  <a:pt x="141" y="3"/>
                </a:lnTo>
                <a:lnTo>
                  <a:pt x="141" y="1"/>
                </a:lnTo>
                <a:lnTo>
                  <a:pt x="142" y="1"/>
                </a:lnTo>
                <a:lnTo>
                  <a:pt x="145" y="1"/>
                </a:lnTo>
                <a:lnTo>
                  <a:pt x="147" y="1"/>
                </a:lnTo>
                <a:lnTo>
                  <a:pt x="147" y="0"/>
                </a:lnTo>
                <a:lnTo>
                  <a:pt x="149" y="0"/>
                </a:lnTo>
                <a:lnTo>
                  <a:pt x="150" y="0"/>
                </a:lnTo>
                <a:lnTo>
                  <a:pt x="152" y="0"/>
                </a:lnTo>
                <a:lnTo>
                  <a:pt x="155" y="0"/>
                </a:lnTo>
                <a:lnTo>
                  <a:pt x="156" y="0"/>
                </a:lnTo>
                <a:lnTo>
                  <a:pt x="160" y="0"/>
                </a:lnTo>
                <a:lnTo>
                  <a:pt x="162" y="1"/>
                </a:lnTo>
                <a:lnTo>
                  <a:pt x="165" y="1"/>
                </a:lnTo>
                <a:lnTo>
                  <a:pt x="165" y="3"/>
                </a:lnTo>
                <a:lnTo>
                  <a:pt x="167" y="3"/>
                </a:lnTo>
                <a:lnTo>
                  <a:pt x="167" y="6"/>
                </a:lnTo>
                <a:lnTo>
                  <a:pt x="167" y="8"/>
                </a:lnTo>
                <a:lnTo>
                  <a:pt x="165" y="10"/>
                </a:lnTo>
                <a:lnTo>
                  <a:pt x="163" y="12"/>
                </a:lnTo>
                <a:lnTo>
                  <a:pt x="162" y="14"/>
                </a:lnTo>
                <a:lnTo>
                  <a:pt x="160" y="17"/>
                </a:lnTo>
                <a:lnTo>
                  <a:pt x="160" y="19"/>
                </a:lnTo>
                <a:lnTo>
                  <a:pt x="160" y="21"/>
                </a:lnTo>
                <a:lnTo>
                  <a:pt x="160" y="23"/>
                </a:lnTo>
                <a:lnTo>
                  <a:pt x="160" y="24"/>
                </a:lnTo>
                <a:lnTo>
                  <a:pt x="162" y="26"/>
                </a:lnTo>
                <a:lnTo>
                  <a:pt x="163" y="28"/>
                </a:lnTo>
                <a:lnTo>
                  <a:pt x="165" y="29"/>
                </a:lnTo>
                <a:lnTo>
                  <a:pt x="167" y="31"/>
                </a:lnTo>
                <a:lnTo>
                  <a:pt x="168" y="32"/>
                </a:lnTo>
                <a:lnTo>
                  <a:pt x="170" y="34"/>
                </a:lnTo>
                <a:lnTo>
                  <a:pt x="178" y="41"/>
                </a:lnTo>
                <a:lnTo>
                  <a:pt x="180" y="47"/>
                </a:lnTo>
                <a:lnTo>
                  <a:pt x="181" y="55"/>
                </a:lnTo>
                <a:lnTo>
                  <a:pt x="181" y="62"/>
                </a:lnTo>
                <a:lnTo>
                  <a:pt x="181" y="70"/>
                </a:lnTo>
                <a:lnTo>
                  <a:pt x="178" y="78"/>
                </a:lnTo>
                <a:lnTo>
                  <a:pt x="178" y="85"/>
                </a:lnTo>
                <a:lnTo>
                  <a:pt x="176" y="91"/>
                </a:lnTo>
                <a:lnTo>
                  <a:pt x="178" y="91"/>
                </a:lnTo>
                <a:lnTo>
                  <a:pt x="180" y="91"/>
                </a:lnTo>
                <a:lnTo>
                  <a:pt x="181" y="93"/>
                </a:lnTo>
                <a:lnTo>
                  <a:pt x="183" y="93"/>
                </a:lnTo>
                <a:lnTo>
                  <a:pt x="185" y="94"/>
                </a:lnTo>
                <a:lnTo>
                  <a:pt x="185" y="98"/>
                </a:lnTo>
                <a:lnTo>
                  <a:pt x="185" y="101"/>
                </a:lnTo>
                <a:lnTo>
                  <a:pt x="185" y="106"/>
                </a:lnTo>
                <a:lnTo>
                  <a:pt x="183" y="111"/>
                </a:lnTo>
                <a:lnTo>
                  <a:pt x="183" y="116"/>
                </a:lnTo>
                <a:lnTo>
                  <a:pt x="181" y="119"/>
                </a:lnTo>
                <a:lnTo>
                  <a:pt x="181" y="123"/>
                </a:lnTo>
                <a:lnTo>
                  <a:pt x="180" y="126"/>
                </a:lnTo>
                <a:lnTo>
                  <a:pt x="181" y="130"/>
                </a:lnTo>
                <a:lnTo>
                  <a:pt x="181" y="134"/>
                </a:lnTo>
                <a:lnTo>
                  <a:pt x="183" y="137"/>
                </a:lnTo>
                <a:lnTo>
                  <a:pt x="185" y="141"/>
                </a:lnTo>
                <a:lnTo>
                  <a:pt x="186" y="144"/>
                </a:lnTo>
                <a:lnTo>
                  <a:pt x="189" y="146"/>
                </a:lnTo>
                <a:lnTo>
                  <a:pt x="191" y="148"/>
                </a:lnTo>
                <a:lnTo>
                  <a:pt x="194" y="150"/>
                </a:lnTo>
                <a:lnTo>
                  <a:pt x="192" y="153"/>
                </a:lnTo>
                <a:lnTo>
                  <a:pt x="189" y="160"/>
                </a:lnTo>
                <a:lnTo>
                  <a:pt x="188" y="167"/>
                </a:lnTo>
                <a:lnTo>
                  <a:pt x="186" y="175"/>
                </a:lnTo>
                <a:lnTo>
                  <a:pt x="185" y="183"/>
                </a:lnTo>
                <a:lnTo>
                  <a:pt x="185" y="189"/>
                </a:lnTo>
                <a:lnTo>
                  <a:pt x="183" y="196"/>
                </a:lnTo>
                <a:lnTo>
                  <a:pt x="183" y="199"/>
                </a:lnTo>
                <a:lnTo>
                  <a:pt x="183" y="201"/>
                </a:lnTo>
                <a:lnTo>
                  <a:pt x="185" y="201"/>
                </a:lnTo>
                <a:lnTo>
                  <a:pt x="186" y="201"/>
                </a:lnTo>
                <a:lnTo>
                  <a:pt x="188" y="203"/>
                </a:lnTo>
                <a:lnTo>
                  <a:pt x="189" y="203"/>
                </a:lnTo>
                <a:lnTo>
                  <a:pt x="191" y="203"/>
                </a:lnTo>
                <a:lnTo>
                  <a:pt x="183" y="229"/>
                </a:lnTo>
                <a:lnTo>
                  <a:pt x="185" y="230"/>
                </a:lnTo>
                <a:lnTo>
                  <a:pt x="185" y="232"/>
                </a:lnTo>
                <a:lnTo>
                  <a:pt x="186" y="234"/>
                </a:lnTo>
                <a:lnTo>
                  <a:pt x="188" y="234"/>
                </a:lnTo>
                <a:lnTo>
                  <a:pt x="188" y="235"/>
                </a:lnTo>
                <a:lnTo>
                  <a:pt x="189" y="235"/>
                </a:lnTo>
                <a:lnTo>
                  <a:pt x="191" y="235"/>
                </a:lnTo>
                <a:lnTo>
                  <a:pt x="191" y="239"/>
                </a:lnTo>
                <a:lnTo>
                  <a:pt x="191" y="242"/>
                </a:lnTo>
                <a:lnTo>
                  <a:pt x="192" y="246"/>
                </a:lnTo>
                <a:lnTo>
                  <a:pt x="194" y="248"/>
                </a:lnTo>
                <a:lnTo>
                  <a:pt x="196" y="252"/>
                </a:lnTo>
                <a:lnTo>
                  <a:pt x="198" y="255"/>
                </a:lnTo>
                <a:lnTo>
                  <a:pt x="201" y="257"/>
                </a:lnTo>
                <a:lnTo>
                  <a:pt x="204" y="258"/>
                </a:lnTo>
                <a:lnTo>
                  <a:pt x="204" y="260"/>
                </a:lnTo>
                <a:lnTo>
                  <a:pt x="206" y="262"/>
                </a:lnTo>
                <a:lnTo>
                  <a:pt x="206" y="264"/>
                </a:lnTo>
                <a:lnTo>
                  <a:pt x="207" y="265"/>
                </a:lnTo>
                <a:lnTo>
                  <a:pt x="209" y="265"/>
                </a:lnTo>
                <a:lnTo>
                  <a:pt x="211" y="266"/>
                </a:lnTo>
                <a:lnTo>
                  <a:pt x="211" y="268"/>
                </a:lnTo>
                <a:lnTo>
                  <a:pt x="211" y="270"/>
                </a:lnTo>
                <a:lnTo>
                  <a:pt x="211" y="271"/>
                </a:lnTo>
                <a:lnTo>
                  <a:pt x="211" y="273"/>
                </a:lnTo>
                <a:lnTo>
                  <a:pt x="211" y="275"/>
                </a:lnTo>
                <a:lnTo>
                  <a:pt x="211" y="276"/>
                </a:lnTo>
                <a:lnTo>
                  <a:pt x="211" y="278"/>
                </a:lnTo>
                <a:lnTo>
                  <a:pt x="211" y="280"/>
                </a:lnTo>
                <a:lnTo>
                  <a:pt x="209" y="282"/>
                </a:lnTo>
                <a:lnTo>
                  <a:pt x="207" y="283"/>
                </a:lnTo>
                <a:lnTo>
                  <a:pt x="206" y="285"/>
                </a:lnTo>
                <a:lnTo>
                  <a:pt x="204" y="286"/>
                </a:lnTo>
                <a:lnTo>
                  <a:pt x="203" y="286"/>
                </a:lnTo>
                <a:lnTo>
                  <a:pt x="201" y="288"/>
                </a:lnTo>
                <a:lnTo>
                  <a:pt x="200" y="288"/>
                </a:lnTo>
                <a:lnTo>
                  <a:pt x="186" y="285"/>
                </a:lnTo>
                <a:lnTo>
                  <a:pt x="178" y="288"/>
                </a:lnTo>
                <a:lnTo>
                  <a:pt x="170" y="291"/>
                </a:lnTo>
                <a:lnTo>
                  <a:pt x="162" y="294"/>
                </a:lnTo>
                <a:lnTo>
                  <a:pt x="155" y="298"/>
                </a:lnTo>
                <a:lnTo>
                  <a:pt x="147" y="303"/>
                </a:lnTo>
                <a:lnTo>
                  <a:pt x="141" y="305"/>
                </a:lnTo>
                <a:lnTo>
                  <a:pt x="134" y="309"/>
                </a:lnTo>
                <a:lnTo>
                  <a:pt x="126" y="312"/>
                </a:lnTo>
                <a:lnTo>
                  <a:pt x="122" y="314"/>
                </a:lnTo>
                <a:lnTo>
                  <a:pt x="119" y="314"/>
                </a:lnTo>
                <a:lnTo>
                  <a:pt x="114" y="314"/>
                </a:lnTo>
                <a:lnTo>
                  <a:pt x="111" y="314"/>
                </a:lnTo>
                <a:lnTo>
                  <a:pt x="106" y="314"/>
                </a:lnTo>
                <a:lnTo>
                  <a:pt x="102" y="314"/>
                </a:lnTo>
                <a:lnTo>
                  <a:pt x="99" y="316"/>
                </a:lnTo>
                <a:lnTo>
                  <a:pt x="94" y="317"/>
                </a:lnTo>
                <a:lnTo>
                  <a:pt x="90" y="321"/>
                </a:lnTo>
                <a:lnTo>
                  <a:pt x="86" y="324"/>
                </a:lnTo>
                <a:lnTo>
                  <a:pt x="83" y="327"/>
                </a:lnTo>
                <a:lnTo>
                  <a:pt x="78" y="330"/>
                </a:lnTo>
                <a:lnTo>
                  <a:pt x="73" y="334"/>
                </a:lnTo>
                <a:lnTo>
                  <a:pt x="70" y="335"/>
                </a:lnTo>
                <a:lnTo>
                  <a:pt x="66" y="339"/>
                </a:lnTo>
                <a:lnTo>
                  <a:pt x="61" y="341"/>
                </a:lnTo>
                <a:lnTo>
                  <a:pt x="55" y="337"/>
                </a:lnTo>
                <a:lnTo>
                  <a:pt x="51" y="334"/>
                </a:lnTo>
                <a:lnTo>
                  <a:pt x="45" y="332"/>
                </a:lnTo>
                <a:lnTo>
                  <a:pt x="39" y="329"/>
                </a:lnTo>
                <a:lnTo>
                  <a:pt x="34" y="327"/>
                </a:lnTo>
                <a:lnTo>
                  <a:pt x="29" y="325"/>
                </a:lnTo>
                <a:lnTo>
                  <a:pt x="22" y="323"/>
                </a:lnTo>
                <a:lnTo>
                  <a:pt x="16" y="321"/>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5" name="Freeform 21"/>
          <p:cNvSpPr>
            <a:spLocks/>
          </p:cNvSpPr>
          <p:nvPr/>
        </p:nvSpPr>
        <p:spPr bwMode="auto">
          <a:xfrm>
            <a:off x="3032307" y="2695575"/>
            <a:ext cx="163871" cy="323850"/>
          </a:xfrm>
          <a:custGeom>
            <a:avLst/>
            <a:gdLst>
              <a:gd name="T0" fmla="*/ 2147483647 w 84"/>
              <a:gd name="T1" fmla="*/ 2147483647 h 278"/>
              <a:gd name="T2" fmla="*/ 2147483647 w 84"/>
              <a:gd name="T3" fmla="*/ 2147483647 h 278"/>
              <a:gd name="T4" fmla="*/ 2147483647 w 84"/>
              <a:gd name="T5" fmla="*/ 2147483647 h 278"/>
              <a:gd name="T6" fmla="*/ 2147483647 w 84"/>
              <a:gd name="T7" fmla="*/ 2147483647 h 278"/>
              <a:gd name="T8" fmla="*/ 2147483647 w 84"/>
              <a:gd name="T9" fmla="*/ 2147483647 h 278"/>
              <a:gd name="T10" fmla="*/ 2147483647 w 84"/>
              <a:gd name="T11" fmla="*/ 2147483647 h 278"/>
              <a:gd name="T12" fmla="*/ 2147483647 w 84"/>
              <a:gd name="T13" fmla="*/ 2147483647 h 278"/>
              <a:gd name="T14" fmla="*/ 2147483647 w 84"/>
              <a:gd name="T15" fmla="*/ 2147483647 h 278"/>
              <a:gd name="T16" fmla="*/ 2147483647 w 84"/>
              <a:gd name="T17" fmla="*/ 2147483647 h 278"/>
              <a:gd name="T18" fmla="*/ 2147483647 w 84"/>
              <a:gd name="T19" fmla="*/ 2147483647 h 278"/>
              <a:gd name="T20" fmla="*/ 2147483647 w 84"/>
              <a:gd name="T21" fmla="*/ 2147483647 h 278"/>
              <a:gd name="T22" fmla="*/ 2147483647 w 84"/>
              <a:gd name="T23" fmla="*/ 2147483647 h 278"/>
              <a:gd name="T24" fmla="*/ 2147483647 w 84"/>
              <a:gd name="T25" fmla="*/ 2147483647 h 278"/>
              <a:gd name="T26" fmla="*/ 2147483647 w 84"/>
              <a:gd name="T27" fmla="*/ 2147483647 h 278"/>
              <a:gd name="T28" fmla="*/ 2147483647 w 84"/>
              <a:gd name="T29" fmla="*/ 2147483647 h 278"/>
              <a:gd name="T30" fmla="*/ 2147483647 w 84"/>
              <a:gd name="T31" fmla="*/ 2147483647 h 278"/>
              <a:gd name="T32" fmla="*/ 2147483647 w 84"/>
              <a:gd name="T33" fmla="*/ 2147483647 h 278"/>
              <a:gd name="T34" fmla="*/ 2147483647 w 84"/>
              <a:gd name="T35" fmla="*/ 2147483647 h 278"/>
              <a:gd name="T36" fmla="*/ 2147483647 w 84"/>
              <a:gd name="T37" fmla="*/ 2147483647 h 278"/>
              <a:gd name="T38" fmla="*/ 2147483647 w 84"/>
              <a:gd name="T39" fmla="*/ 2147483647 h 278"/>
              <a:gd name="T40" fmla="*/ 2147483647 w 84"/>
              <a:gd name="T41" fmla="*/ 2147483647 h 278"/>
              <a:gd name="T42" fmla="*/ 2147483647 w 84"/>
              <a:gd name="T43" fmla="*/ 2147483647 h 278"/>
              <a:gd name="T44" fmla="*/ 2147483647 w 84"/>
              <a:gd name="T45" fmla="*/ 2147483647 h 278"/>
              <a:gd name="T46" fmla="*/ 2147483647 w 84"/>
              <a:gd name="T47" fmla="*/ 2147483647 h 278"/>
              <a:gd name="T48" fmla="*/ 2147483647 w 84"/>
              <a:gd name="T49" fmla="*/ 2147483647 h 278"/>
              <a:gd name="T50" fmla="*/ 2147483647 w 84"/>
              <a:gd name="T51" fmla="*/ 2147483647 h 278"/>
              <a:gd name="T52" fmla="*/ 2147483647 w 84"/>
              <a:gd name="T53" fmla="*/ 2147483647 h 278"/>
              <a:gd name="T54" fmla="*/ 2147483647 w 84"/>
              <a:gd name="T55" fmla="*/ 2147483647 h 278"/>
              <a:gd name="T56" fmla="*/ 2147483647 w 84"/>
              <a:gd name="T57" fmla="*/ 2147483647 h 278"/>
              <a:gd name="T58" fmla="*/ 2147483647 w 84"/>
              <a:gd name="T59" fmla="*/ 2147483647 h 278"/>
              <a:gd name="T60" fmla="*/ 2147483647 w 84"/>
              <a:gd name="T61" fmla="*/ 2147483647 h 278"/>
              <a:gd name="T62" fmla="*/ 2147483647 w 84"/>
              <a:gd name="T63" fmla="*/ 2147483647 h 278"/>
              <a:gd name="T64" fmla="*/ 2147483647 w 84"/>
              <a:gd name="T65" fmla="*/ 2147483647 h 278"/>
              <a:gd name="T66" fmla="*/ 2147483647 w 84"/>
              <a:gd name="T67" fmla="*/ 2147483647 h 278"/>
              <a:gd name="T68" fmla="*/ 2147483647 w 84"/>
              <a:gd name="T69" fmla="*/ 2147483647 h 278"/>
              <a:gd name="T70" fmla="*/ 2147483647 w 84"/>
              <a:gd name="T71" fmla="*/ 2147483647 h 278"/>
              <a:gd name="T72" fmla="*/ 2147483647 w 84"/>
              <a:gd name="T73" fmla="*/ 2147483647 h 278"/>
              <a:gd name="T74" fmla="*/ 2147483647 w 84"/>
              <a:gd name="T75" fmla="*/ 2147483647 h 278"/>
              <a:gd name="T76" fmla="*/ 2147483647 w 84"/>
              <a:gd name="T77" fmla="*/ 2147483647 h 278"/>
              <a:gd name="T78" fmla="*/ 2147483647 w 84"/>
              <a:gd name="T79" fmla="*/ 2147483647 h 278"/>
              <a:gd name="T80" fmla="*/ 2147483647 w 84"/>
              <a:gd name="T81" fmla="*/ 2147483647 h 278"/>
              <a:gd name="T82" fmla="*/ 2147483647 w 84"/>
              <a:gd name="T83" fmla="*/ 2147483647 h 278"/>
              <a:gd name="T84" fmla="*/ 2147483647 w 84"/>
              <a:gd name="T85" fmla="*/ 2147483647 h 278"/>
              <a:gd name="T86" fmla="*/ 2147483647 w 84"/>
              <a:gd name="T87" fmla="*/ 2147483647 h 278"/>
              <a:gd name="T88" fmla="*/ 2147483647 w 84"/>
              <a:gd name="T89" fmla="*/ 2147483647 h 278"/>
              <a:gd name="T90" fmla="*/ 2147483647 w 84"/>
              <a:gd name="T91" fmla="*/ 2147483647 h 278"/>
              <a:gd name="T92" fmla="*/ 2147483647 w 84"/>
              <a:gd name="T93" fmla="*/ 2147483647 h 278"/>
              <a:gd name="T94" fmla="*/ 2147483647 w 84"/>
              <a:gd name="T95" fmla="*/ 2147483647 h 278"/>
              <a:gd name="T96" fmla="*/ 0 w 84"/>
              <a:gd name="T97" fmla="*/ 2147483647 h 278"/>
              <a:gd name="T98" fmla="*/ 2147483647 w 84"/>
              <a:gd name="T99" fmla="*/ 2147483647 h 278"/>
              <a:gd name="T100" fmla="*/ 2147483647 w 84"/>
              <a:gd name="T101" fmla="*/ 2147483647 h 278"/>
              <a:gd name="T102" fmla="*/ 2147483647 w 84"/>
              <a:gd name="T103" fmla="*/ 2147483647 h 278"/>
              <a:gd name="T104" fmla="*/ 2147483647 w 84"/>
              <a:gd name="T105" fmla="*/ 2147483647 h 278"/>
              <a:gd name="T106" fmla="*/ 2147483647 w 84"/>
              <a:gd name="T107" fmla="*/ 2147483647 h 27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 h="278">
                <a:moveTo>
                  <a:pt x="50" y="5"/>
                </a:moveTo>
                <a:lnTo>
                  <a:pt x="50" y="8"/>
                </a:lnTo>
                <a:lnTo>
                  <a:pt x="48" y="11"/>
                </a:lnTo>
                <a:lnTo>
                  <a:pt x="46" y="14"/>
                </a:lnTo>
                <a:lnTo>
                  <a:pt x="43" y="16"/>
                </a:lnTo>
                <a:lnTo>
                  <a:pt x="42" y="19"/>
                </a:lnTo>
                <a:lnTo>
                  <a:pt x="40" y="23"/>
                </a:lnTo>
                <a:lnTo>
                  <a:pt x="39" y="26"/>
                </a:lnTo>
                <a:lnTo>
                  <a:pt x="39" y="30"/>
                </a:lnTo>
                <a:lnTo>
                  <a:pt x="39" y="32"/>
                </a:lnTo>
                <a:lnTo>
                  <a:pt x="39" y="34"/>
                </a:lnTo>
                <a:lnTo>
                  <a:pt x="39" y="37"/>
                </a:lnTo>
                <a:lnTo>
                  <a:pt x="39" y="39"/>
                </a:lnTo>
                <a:lnTo>
                  <a:pt x="40" y="41"/>
                </a:lnTo>
                <a:lnTo>
                  <a:pt x="42" y="41"/>
                </a:lnTo>
                <a:lnTo>
                  <a:pt x="43" y="42"/>
                </a:lnTo>
                <a:lnTo>
                  <a:pt x="66" y="60"/>
                </a:lnTo>
                <a:lnTo>
                  <a:pt x="66" y="96"/>
                </a:lnTo>
                <a:lnTo>
                  <a:pt x="76" y="109"/>
                </a:lnTo>
                <a:lnTo>
                  <a:pt x="76" y="219"/>
                </a:lnTo>
                <a:lnTo>
                  <a:pt x="71" y="219"/>
                </a:lnTo>
                <a:lnTo>
                  <a:pt x="71" y="221"/>
                </a:lnTo>
                <a:lnTo>
                  <a:pt x="71" y="223"/>
                </a:lnTo>
                <a:lnTo>
                  <a:pt x="71" y="225"/>
                </a:lnTo>
                <a:lnTo>
                  <a:pt x="71" y="227"/>
                </a:lnTo>
                <a:lnTo>
                  <a:pt x="71" y="229"/>
                </a:lnTo>
                <a:lnTo>
                  <a:pt x="71" y="230"/>
                </a:lnTo>
                <a:lnTo>
                  <a:pt x="72" y="234"/>
                </a:lnTo>
                <a:lnTo>
                  <a:pt x="72" y="237"/>
                </a:lnTo>
                <a:lnTo>
                  <a:pt x="73" y="239"/>
                </a:lnTo>
                <a:lnTo>
                  <a:pt x="76" y="242"/>
                </a:lnTo>
                <a:lnTo>
                  <a:pt x="78" y="243"/>
                </a:lnTo>
                <a:lnTo>
                  <a:pt x="79" y="247"/>
                </a:lnTo>
                <a:lnTo>
                  <a:pt x="83" y="250"/>
                </a:lnTo>
                <a:lnTo>
                  <a:pt x="83" y="253"/>
                </a:lnTo>
                <a:lnTo>
                  <a:pt x="81" y="253"/>
                </a:lnTo>
                <a:lnTo>
                  <a:pt x="79" y="253"/>
                </a:lnTo>
                <a:lnTo>
                  <a:pt x="79" y="255"/>
                </a:lnTo>
                <a:lnTo>
                  <a:pt x="78" y="255"/>
                </a:lnTo>
                <a:lnTo>
                  <a:pt x="76" y="255"/>
                </a:lnTo>
                <a:lnTo>
                  <a:pt x="76" y="257"/>
                </a:lnTo>
                <a:lnTo>
                  <a:pt x="76" y="259"/>
                </a:lnTo>
                <a:lnTo>
                  <a:pt x="76" y="260"/>
                </a:lnTo>
                <a:lnTo>
                  <a:pt x="78" y="260"/>
                </a:lnTo>
                <a:lnTo>
                  <a:pt x="78" y="262"/>
                </a:lnTo>
                <a:lnTo>
                  <a:pt x="78" y="263"/>
                </a:lnTo>
                <a:lnTo>
                  <a:pt x="79" y="263"/>
                </a:lnTo>
                <a:lnTo>
                  <a:pt x="79" y="265"/>
                </a:lnTo>
                <a:lnTo>
                  <a:pt x="78" y="266"/>
                </a:lnTo>
                <a:lnTo>
                  <a:pt x="76" y="266"/>
                </a:lnTo>
                <a:lnTo>
                  <a:pt x="75" y="266"/>
                </a:lnTo>
                <a:lnTo>
                  <a:pt x="73" y="266"/>
                </a:lnTo>
                <a:lnTo>
                  <a:pt x="72" y="266"/>
                </a:lnTo>
                <a:lnTo>
                  <a:pt x="71" y="266"/>
                </a:lnTo>
                <a:lnTo>
                  <a:pt x="69" y="266"/>
                </a:lnTo>
                <a:lnTo>
                  <a:pt x="68" y="266"/>
                </a:lnTo>
                <a:lnTo>
                  <a:pt x="64" y="266"/>
                </a:lnTo>
                <a:lnTo>
                  <a:pt x="63" y="268"/>
                </a:lnTo>
                <a:lnTo>
                  <a:pt x="60" y="268"/>
                </a:lnTo>
                <a:lnTo>
                  <a:pt x="57" y="270"/>
                </a:lnTo>
                <a:lnTo>
                  <a:pt x="55" y="271"/>
                </a:lnTo>
                <a:lnTo>
                  <a:pt x="54" y="273"/>
                </a:lnTo>
                <a:lnTo>
                  <a:pt x="53" y="275"/>
                </a:lnTo>
                <a:lnTo>
                  <a:pt x="50" y="277"/>
                </a:lnTo>
                <a:lnTo>
                  <a:pt x="50" y="275"/>
                </a:lnTo>
                <a:lnTo>
                  <a:pt x="50" y="273"/>
                </a:lnTo>
                <a:lnTo>
                  <a:pt x="50" y="271"/>
                </a:lnTo>
                <a:lnTo>
                  <a:pt x="50" y="270"/>
                </a:lnTo>
                <a:lnTo>
                  <a:pt x="50" y="268"/>
                </a:lnTo>
                <a:lnTo>
                  <a:pt x="50" y="266"/>
                </a:lnTo>
                <a:lnTo>
                  <a:pt x="50" y="265"/>
                </a:lnTo>
                <a:lnTo>
                  <a:pt x="50" y="263"/>
                </a:lnTo>
                <a:lnTo>
                  <a:pt x="48" y="262"/>
                </a:lnTo>
                <a:lnTo>
                  <a:pt x="46" y="262"/>
                </a:lnTo>
                <a:lnTo>
                  <a:pt x="45" y="260"/>
                </a:lnTo>
                <a:lnTo>
                  <a:pt x="45" y="259"/>
                </a:lnTo>
                <a:lnTo>
                  <a:pt x="43" y="257"/>
                </a:lnTo>
                <a:lnTo>
                  <a:pt x="43" y="255"/>
                </a:lnTo>
                <a:lnTo>
                  <a:pt x="40" y="253"/>
                </a:lnTo>
                <a:lnTo>
                  <a:pt x="37" y="252"/>
                </a:lnTo>
                <a:lnTo>
                  <a:pt x="35" y="248"/>
                </a:lnTo>
                <a:lnTo>
                  <a:pt x="33" y="245"/>
                </a:lnTo>
                <a:lnTo>
                  <a:pt x="32" y="242"/>
                </a:lnTo>
                <a:lnTo>
                  <a:pt x="30" y="239"/>
                </a:lnTo>
                <a:lnTo>
                  <a:pt x="30" y="235"/>
                </a:lnTo>
                <a:lnTo>
                  <a:pt x="30" y="232"/>
                </a:lnTo>
                <a:lnTo>
                  <a:pt x="28" y="232"/>
                </a:lnTo>
                <a:lnTo>
                  <a:pt x="27" y="232"/>
                </a:lnTo>
                <a:lnTo>
                  <a:pt x="27" y="230"/>
                </a:lnTo>
                <a:lnTo>
                  <a:pt x="25" y="230"/>
                </a:lnTo>
                <a:lnTo>
                  <a:pt x="24" y="229"/>
                </a:lnTo>
                <a:lnTo>
                  <a:pt x="24" y="227"/>
                </a:lnTo>
                <a:lnTo>
                  <a:pt x="22" y="225"/>
                </a:lnTo>
                <a:lnTo>
                  <a:pt x="30" y="200"/>
                </a:lnTo>
                <a:lnTo>
                  <a:pt x="28" y="200"/>
                </a:lnTo>
                <a:lnTo>
                  <a:pt x="27" y="200"/>
                </a:lnTo>
                <a:lnTo>
                  <a:pt x="25" y="198"/>
                </a:lnTo>
                <a:lnTo>
                  <a:pt x="24" y="198"/>
                </a:lnTo>
                <a:lnTo>
                  <a:pt x="22" y="198"/>
                </a:lnTo>
                <a:lnTo>
                  <a:pt x="22" y="196"/>
                </a:lnTo>
                <a:lnTo>
                  <a:pt x="22" y="193"/>
                </a:lnTo>
                <a:lnTo>
                  <a:pt x="24" y="186"/>
                </a:lnTo>
                <a:lnTo>
                  <a:pt x="24" y="180"/>
                </a:lnTo>
                <a:lnTo>
                  <a:pt x="25" y="171"/>
                </a:lnTo>
                <a:lnTo>
                  <a:pt x="27" y="164"/>
                </a:lnTo>
                <a:lnTo>
                  <a:pt x="28" y="157"/>
                </a:lnTo>
                <a:lnTo>
                  <a:pt x="32" y="150"/>
                </a:lnTo>
                <a:lnTo>
                  <a:pt x="33" y="147"/>
                </a:lnTo>
                <a:lnTo>
                  <a:pt x="30" y="145"/>
                </a:lnTo>
                <a:lnTo>
                  <a:pt x="28" y="142"/>
                </a:lnTo>
                <a:lnTo>
                  <a:pt x="25" y="141"/>
                </a:lnTo>
                <a:lnTo>
                  <a:pt x="24" y="137"/>
                </a:lnTo>
                <a:lnTo>
                  <a:pt x="22" y="134"/>
                </a:lnTo>
                <a:lnTo>
                  <a:pt x="21" y="130"/>
                </a:lnTo>
                <a:lnTo>
                  <a:pt x="21" y="127"/>
                </a:lnTo>
                <a:lnTo>
                  <a:pt x="19" y="123"/>
                </a:lnTo>
                <a:lnTo>
                  <a:pt x="21" y="119"/>
                </a:lnTo>
                <a:lnTo>
                  <a:pt x="21" y="116"/>
                </a:lnTo>
                <a:lnTo>
                  <a:pt x="22" y="112"/>
                </a:lnTo>
                <a:lnTo>
                  <a:pt x="22" y="107"/>
                </a:lnTo>
                <a:lnTo>
                  <a:pt x="24" y="103"/>
                </a:lnTo>
                <a:lnTo>
                  <a:pt x="24" y="98"/>
                </a:lnTo>
                <a:lnTo>
                  <a:pt x="24" y="94"/>
                </a:lnTo>
                <a:lnTo>
                  <a:pt x="24" y="91"/>
                </a:lnTo>
                <a:lnTo>
                  <a:pt x="22" y="89"/>
                </a:lnTo>
                <a:lnTo>
                  <a:pt x="21" y="89"/>
                </a:lnTo>
                <a:lnTo>
                  <a:pt x="19" y="88"/>
                </a:lnTo>
                <a:lnTo>
                  <a:pt x="18" y="88"/>
                </a:lnTo>
                <a:lnTo>
                  <a:pt x="17" y="88"/>
                </a:lnTo>
                <a:lnTo>
                  <a:pt x="15" y="88"/>
                </a:lnTo>
                <a:lnTo>
                  <a:pt x="17" y="82"/>
                </a:lnTo>
                <a:lnTo>
                  <a:pt x="18" y="75"/>
                </a:lnTo>
                <a:lnTo>
                  <a:pt x="21" y="67"/>
                </a:lnTo>
                <a:lnTo>
                  <a:pt x="21" y="58"/>
                </a:lnTo>
                <a:lnTo>
                  <a:pt x="21" y="52"/>
                </a:lnTo>
                <a:lnTo>
                  <a:pt x="19" y="44"/>
                </a:lnTo>
                <a:lnTo>
                  <a:pt x="17" y="37"/>
                </a:lnTo>
                <a:lnTo>
                  <a:pt x="9" y="30"/>
                </a:lnTo>
                <a:lnTo>
                  <a:pt x="7" y="29"/>
                </a:lnTo>
                <a:lnTo>
                  <a:pt x="6" y="28"/>
                </a:lnTo>
                <a:lnTo>
                  <a:pt x="4" y="26"/>
                </a:lnTo>
                <a:lnTo>
                  <a:pt x="3" y="24"/>
                </a:lnTo>
                <a:lnTo>
                  <a:pt x="1" y="23"/>
                </a:lnTo>
                <a:lnTo>
                  <a:pt x="0" y="21"/>
                </a:lnTo>
                <a:lnTo>
                  <a:pt x="0" y="19"/>
                </a:lnTo>
                <a:lnTo>
                  <a:pt x="0" y="17"/>
                </a:lnTo>
                <a:lnTo>
                  <a:pt x="0" y="16"/>
                </a:lnTo>
                <a:lnTo>
                  <a:pt x="0" y="14"/>
                </a:lnTo>
                <a:lnTo>
                  <a:pt x="1" y="11"/>
                </a:lnTo>
                <a:lnTo>
                  <a:pt x="3" y="9"/>
                </a:lnTo>
                <a:lnTo>
                  <a:pt x="4" y="6"/>
                </a:lnTo>
                <a:lnTo>
                  <a:pt x="6" y="5"/>
                </a:lnTo>
                <a:lnTo>
                  <a:pt x="6" y="3"/>
                </a:lnTo>
                <a:lnTo>
                  <a:pt x="6" y="0"/>
                </a:lnTo>
                <a:lnTo>
                  <a:pt x="12" y="1"/>
                </a:lnTo>
                <a:lnTo>
                  <a:pt x="17" y="3"/>
                </a:lnTo>
                <a:lnTo>
                  <a:pt x="21" y="5"/>
                </a:lnTo>
                <a:lnTo>
                  <a:pt x="25" y="6"/>
                </a:lnTo>
                <a:lnTo>
                  <a:pt x="32" y="6"/>
                </a:lnTo>
                <a:lnTo>
                  <a:pt x="37" y="8"/>
                </a:lnTo>
                <a:lnTo>
                  <a:pt x="43" y="6"/>
                </a:lnTo>
                <a:lnTo>
                  <a:pt x="50" y="5"/>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6" name="Freeform 22"/>
          <p:cNvSpPr>
            <a:spLocks/>
          </p:cNvSpPr>
          <p:nvPr/>
        </p:nvSpPr>
        <p:spPr bwMode="auto">
          <a:xfrm>
            <a:off x="3109167" y="2617788"/>
            <a:ext cx="292936" cy="388937"/>
          </a:xfrm>
          <a:custGeom>
            <a:avLst/>
            <a:gdLst>
              <a:gd name="T0" fmla="*/ 2147483647 w 149"/>
              <a:gd name="T1" fmla="*/ 2147483647 h 333"/>
              <a:gd name="T2" fmla="*/ 2147483647 w 149"/>
              <a:gd name="T3" fmla="*/ 2147483647 h 333"/>
              <a:gd name="T4" fmla="*/ 2147483647 w 149"/>
              <a:gd name="T5" fmla="*/ 2147483647 h 333"/>
              <a:gd name="T6" fmla="*/ 2147483647 w 149"/>
              <a:gd name="T7" fmla="*/ 2147483647 h 333"/>
              <a:gd name="T8" fmla="*/ 2147483647 w 149"/>
              <a:gd name="T9" fmla="*/ 2147483647 h 333"/>
              <a:gd name="T10" fmla="*/ 2147483647 w 149"/>
              <a:gd name="T11" fmla="*/ 2147483647 h 333"/>
              <a:gd name="T12" fmla="*/ 2147483647 w 149"/>
              <a:gd name="T13" fmla="*/ 2147483647 h 333"/>
              <a:gd name="T14" fmla="*/ 2147483647 w 149"/>
              <a:gd name="T15" fmla="*/ 2147483647 h 333"/>
              <a:gd name="T16" fmla="*/ 2147483647 w 149"/>
              <a:gd name="T17" fmla="*/ 2147483647 h 333"/>
              <a:gd name="T18" fmla="*/ 2147483647 w 149"/>
              <a:gd name="T19" fmla="*/ 2147483647 h 333"/>
              <a:gd name="T20" fmla="*/ 2147483647 w 149"/>
              <a:gd name="T21" fmla="*/ 2147483647 h 333"/>
              <a:gd name="T22" fmla="*/ 2147483647 w 149"/>
              <a:gd name="T23" fmla="*/ 2147483647 h 333"/>
              <a:gd name="T24" fmla="*/ 2147483647 w 149"/>
              <a:gd name="T25" fmla="*/ 2147483647 h 333"/>
              <a:gd name="T26" fmla="*/ 2147483647 w 149"/>
              <a:gd name="T27" fmla="*/ 2147483647 h 333"/>
              <a:gd name="T28" fmla="*/ 2147483647 w 149"/>
              <a:gd name="T29" fmla="*/ 2147483647 h 333"/>
              <a:gd name="T30" fmla="*/ 2147483647 w 149"/>
              <a:gd name="T31" fmla="*/ 2147483647 h 333"/>
              <a:gd name="T32" fmla="*/ 2147483647 w 149"/>
              <a:gd name="T33" fmla="*/ 2147483647 h 333"/>
              <a:gd name="T34" fmla="*/ 2147483647 w 149"/>
              <a:gd name="T35" fmla="*/ 2147483647 h 333"/>
              <a:gd name="T36" fmla="*/ 2147483647 w 149"/>
              <a:gd name="T37" fmla="*/ 2147483647 h 333"/>
              <a:gd name="T38" fmla="*/ 2147483647 w 149"/>
              <a:gd name="T39" fmla="*/ 2147483647 h 333"/>
              <a:gd name="T40" fmla="*/ 2147483647 w 149"/>
              <a:gd name="T41" fmla="*/ 2147483647 h 333"/>
              <a:gd name="T42" fmla="*/ 2147483647 w 149"/>
              <a:gd name="T43" fmla="*/ 2147483647 h 333"/>
              <a:gd name="T44" fmla="*/ 2147483647 w 149"/>
              <a:gd name="T45" fmla="*/ 2147483647 h 333"/>
              <a:gd name="T46" fmla="*/ 2147483647 w 149"/>
              <a:gd name="T47" fmla="*/ 2147483647 h 333"/>
              <a:gd name="T48" fmla="*/ 2147483647 w 149"/>
              <a:gd name="T49" fmla="*/ 2147483647 h 333"/>
              <a:gd name="T50" fmla="*/ 2147483647 w 149"/>
              <a:gd name="T51" fmla="*/ 2147483647 h 333"/>
              <a:gd name="T52" fmla="*/ 2147483647 w 149"/>
              <a:gd name="T53" fmla="*/ 2147483647 h 333"/>
              <a:gd name="T54" fmla="*/ 2147483647 w 149"/>
              <a:gd name="T55" fmla="*/ 2147483647 h 333"/>
              <a:gd name="T56" fmla="*/ 2147483647 w 149"/>
              <a:gd name="T57" fmla="*/ 2147483647 h 333"/>
              <a:gd name="T58" fmla="*/ 2147483647 w 149"/>
              <a:gd name="T59" fmla="*/ 2147483647 h 333"/>
              <a:gd name="T60" fmla="*/ 2147483647 w 149"/>
              <a:gd name="T61" fmla="*/ 2147483647 h 333"/>
              <a:gd name="T62" fmla="*/ 2147483647 w 149"/>
              <a:gd name="T63" fmla="*/ 2147483647 h 333"/>
              <a:gd name="T64" fmla="*/ 2147483647 w 149"/>
              <a:gd name="T65" fmla="*/ 2147483647 h 333"/>
              <a:gd name="T66" fmla="*/ 2147483647 w 149"/>
              <a:gd name="T67" fmla="*/ 2147483647 h 333"/>
              <a:gd name="T68" fmla="*/ 2147483647 w 149"/>
              <a:gd name="T69" fmla="*/ 2147483647 h 333"/>
              <a:gd name="T70" fmla="*/ 2147483647 w 149"/>
              <a:gd name="T71" fmla="*/ 2147483647 h 333"/>
              <a:gd name="T72" fmla="*/ 2147483647 w 149"/>
              <a:gd name="T73" fmla="*/ 2147483647 h 333"/>
              <a:gd name="T74" fmla="*/ 2147483647 w 149"/>
              <a:gd name="T75" fmla="*/ 2147483647 h 333"/>
              <a:gd name="T76" fmla="*/ 2147483647 w 149"/>
              <a:gd name="T77" fmla="*/ 2147483647 h 333"/>
              <a:gd name="T78" fmla="*/ 2147483647 w 149"/>
              <a:gd name="T79" fmla="*/ 2147483647 h 333"/>
              <a:gd name="T80" fmla="*/ 2147483647 w 149"/>
              <a:gd name="T81" fmla="*/ 2147483647 h 333"/>
              <a:gd name="T82" fmla="*/ 2147483647 w 149"/>
              <a:gd name="T83" fmla="*/ 2147483647 h 333"/>
              <a:gd name="T84" fmla="*/ 2147483647 w 149"/>
              <a:gd name="T85" fmla="*/ 2147483647 h 333"/>
              <a:gd name="T86" fmla="*/ 2147483647 w 149"/>
              <a:gd name="T87" fmla="*/ 2147483647 h 333"/>
              <a:gd name="T88" fmla="*/ 2147483647 w 149"/>
              <a:gd name="T89" fmla="*/ 2147483647 h 333"/>
              <a:gd name="T90" fmla="*/ 2147483647 w 149"/>
              <a:gd name="T91" fmla="*/ 2147483647 h 333"/>
              <a:gd name="T92" fmla="*/ 2147483647 w 149"/>
              <a:gd name="T93" fmla="*/ 2147483647 h 333"/>
              <a:gd name="T94" fmla="*/ 2147483647 w 149"/>
              <a:gd name="T95" fmla="*/ 2147483647 h 333"/>
              <a:gd name="T96" fmla="*/ 2147483647 w 149"/>
              <a:gd name="T97" fmla="*/ 2147483647 h 333"/>
              <a:gd name="T98" fmla="*/ 2147483647 w 149"/>
              <a:gd name="T99" fmla="*/ 2147483647 h 333"/>
              <a:gd name="T100" fmla="*/ 2147483647 w 149"/>
              <a:gd name="T101" fmla="*/ 2147483647 h 333"/>
              <a:gd name="T102" fmla="*/ 2147483647 w 149"/>
              <a:gd name="T103" fmla="*/ 2147483647 h 333"/>
              <a:gd name="T104" fmla="*/ 2147483647 w 149"/>
              <a:gd name="T105" fmla="*/ 2147483647 h 333"/>
              <a:gd name="T106" fmla="*/ 2147483647 w 149"/>
              <a:gd name="T107" fmla="*/ 2147483647 h 333"/>
              <a:gd name="T108" fmla="*/ 2147483647 w 149"/>
              <a:gd name="T109" fmla="*/ 2147483647 h 333"/>
              <a:gd name="T110" fmla="*/ 2147483647 w 149"/>
              <a:gd name="T111" fmla="*/ 2147483647 h 333"/>
              <a:gd name="T112" fmla="*/ 2147483647 w 149"/>
              <a:gd name="T113" fmla="*/ 2147483647 h 333"/>
              <a:gd name="T114" fmla="*/ 2147483647 w 149"/>
              <a:gd name="T115" fmla="*/ 2147483647 h 333"/>
              <a:gd name="T116" fmla="*/ 2147483647 w 149"/>
              <a:gd name="T117" fmla="*/ 2147483647 h 333"/>
              <a:gd name="T118" fmla="*/ 0 w 149"/>
              <a:gd name="T119" fmla="*/ 2147483647 h 333"/>
              <a:gd name="T120" fmla="*/ 0 w 149"/>
              <a:gd name="T121" fmla="*/ 2147483647 h 333"/>
              <a:gd name="T122" fmla="*/ 2147483647 w 149"/>
              <a:gd name="T123" fmla="*/ 2147483647 h 333"/>
              <a:gd name="T124" fmla="*/ 2147483647 w 149"/>
              <a:gd name="T125" fmla="*/ 2147483647 h 3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9" h="333">
                <a:moveTo>
                  <a:pt x="10" y="75"/>
                </a:moveTo>
                <a:lnTo>
                  <a:pt x="12" y="74"/>
                </a:lnTo>
                <a:lnTo>
                  <a:pt x="14" y="72"/>
                </a:lnTo>
                <a:lnTo>
                  <a:pt x="16" y="69"/>
                </a:lnTo>
                <a:lnTo>
                  <a:pt x="17" y="67"/>
                </a:lnTo>
                <a:lnTo>
                  <a:pt x="19" y="65"/>
                </a:lnTo>
                <a:lnTo>
                  <a:pt x="21" y="64"/>
                </a:lnTo>
                <a:lnTo>
                  <a:pt x="22" y="60"/>
                </a:lnTo>
                <a:lnTo>
                  <a:pt x="25" y="58"/>
                </a:lnTo>
                <a:lnTo>
                  <a:pt x="27" y="58"/>
                </a:lnTo>
                <a:lnTo>
                  <a:pt x="27" y="57"/>
                </a:lnTo>
                <a:lnTo>
                  <a:pt x="28" y="57"/>
                </a:lnTo>
                <a:lnTo>
                  <a:pt x="30" y="56"/>
                </a:lnTo>
                <a:lnTo>
                  <a:pt x="31" y="54"/>
                </a:lnTo>
                <a:lnTo>
                  <a:pt x="32" y="52"/>
                </a:lnTo>
                <a:lnTo>
                  <a:pt x="34" y="52"/>
                </a:lnTo>
                <a:lnTo>
                  <a:pt x="38" y="52"/>
                </a:lnTo>
                <a:lnTo>
                  <a:pt x="42" y="52"/>
                </a:lnTo>
                <a:lnTo>
                  <a:pt x="45" y="52"/>
                </a:lnTo>
                <a:lnTo>
                  <a:pt x="46" y="52"/>
                </a:lnTo>
                <a:lnTo>
                  <a:pt x="49" y="52"/>
                </a:lnTo>
                <a:lnTo>
                  <a:pt x="52" y="52"/>
                </a:lnTo>
                <a:lnTo>
                  <a:pt x="53" y="52"/>
                </a:lnTo>
                <a:lnTo>
                  <a:pt x="56" y="52"/>
                </a:lnTo>
                <a:lnTo>
                  <a:pt x="59" y="52"/>
                </a:lnTo>
                <a:lnTo>
                  <a:pt x="64" y="49"/>
                </a:lnTo>
                <a:lnTo>
                  <a:pt x="67" y="47"/>
                </a:lnTo>
                <a:lnTo>
                  <a:pt x="70" y="44"/>
                </a:lnTo>
                <a:lnTo>
                  <a:pt x="73" y="39"/>
                </a:lnTo>
                <a:lnTo>
                  <a:pt x="76" y="36"/>
                </a:lnTo>
                <a:lnTo>
                  <a:pt x="79" y="31"/>
                </a:lnTo>
                <a:lnTo>
                  <a:pt x="81" y="28"/>
                </a:lnTo>
                <a:lnTo>
                  <a:pt x="81" y="26"/>
                </a:lnTo>
                <a:lnTo>
                  <a:pt x="81" y="24"/>
                </a:lnTo>
                <a:lnTo>
                  <a:pt x="81" y="23"/>
                </a:lnTo>
                <a:lnTo>
                  <a:pt x="81" y="19"/>
                </a:lnTo>
                <a:lnTo>
                  <a:pt x="81" y="17"/>
                </a:lnTo>
                <a:lnTo>
                  <a:pt x="81" y="13"/>
                </a:lnTo>
                <a:lnTo>
                  <a:pt x="81" y="10"/>
                </a:lnTo>
                <a:lnTo>
                  <a:pt x="84" y="8"/>
                </a:lnTo>
                <a:lnTo>
                  <a:pt x="86" y="8"/>
                </a:lnTo>
                <a:lnTo>
                  <a:pt x="88" y="6"/>
                </a:lnTo>
                <a:lnTo>
                  <a:pt x="91" y="5"/>
                </a:lnTo>
                <a:lnTo>
                  <a:pt x="92" y="3"/>
                </a:lnTo>
                <a:lnTo>
                  <a:pt x="94" y="1"/>
                </a:lnTo>
                <a:lnTo>
                  <a:pt x="97" y="0"/>
                </a:lnTo>
                <a:lnTo>
                  <a:pt x="100" y="0"/>
                </a:lnTo>
                <a:lnTo>
                  <a:pt x="102" y="1"/>
                </a:lnTo>
                <a:lnTo>
                  <a:pt x="105" y="5"/>
                </a:lnTo>
                <a:lnTo>
                  <a:pt x="112" y="11"/>
                </a:lnTo>
                <a:lnTo>
                  <a:pt x="118" y="17"/>
                </a:lnTo>
                <a:lnTo>
                  <a:pt x="123" y="24"/>
                </a:lnTo>
                <a:lnTo>
                  <a:pt x="130" y="31"/>
                </a:lnTo>
                <a:lnTo>
                  <a:pt x="134" y="36"/>
                </a:lnTo>
                <a:lnTo>
                  <a:pt x="137" y="39"/>
                </a:lnTo>
                <a:lnTo>
                  <a:pt x="130" y="54"/>
                </a:lnTo>
                <a:lnTo>
                  <a:pt x="130" y="56"/>
                </a:lnTo>
                <a:lnTo>
                  <a:pt x="131" y="58"/>
                </a:lnTo>
                <a:lnTo>
                  <a:pt x="133" y="60"/>
                </a:lnTo>
                <a:lnTo>
                  <a:pt x="134" y="64"/>
                </a:lnTo>
                <a:lnTo>
                  <a:pt x="136" y="65"/>
                </a:lnTo>
                <a:lnTo>
                  <a:pt x="138" y="67"/>
                </a:lnTo>
                <a:lnTo>
                  <a:pt x="140" y="69"/>
                </a:lnTo>
                <a:lnTo>
                  <a:pt x="141" y="72"/>
                </a:lnTo>
                <a:lnTo>
                  <a:pt x="143" y="75"/>
                </a:lnTo>
                <a:lnTo>
                  <a:pt x="144" y="80"/>
                </a:lnTo>
                <a:lnTo>
                  <a:pt x="148" y="87"/>
                </a:lnTo>
                <a:lnTo>
                  <a:pt x="148" y="93"/>
                </a:lnTo>
                <a:lnTo>
                  <a:pt x="148" y="99"/>
                </a:lnTo>
                <a:lnTo>
                  <a:pt x="143" y="106"/>
                </a:lnTo>
                <a:lnTo>
                  <a:pt x="136" y="115"/>
                </a:lnTo>
                <a:lnTo>
                  <a:pt x="134" y="116"/>
                </a:lnTo>
                <a:lnTo>
                  <a:pt x="134" y="117"/>
                </a:lnTo>
                <a:lnTo>
                  <a:pt x="134" y="121"/>
                </a:lnTo>
                <a:lnTo>
                  <a:pt x="136" y="122"/>
                </a:lnTo>
                <a:lnTo>
                  <a:pt x="136" y="128"/>
                </a:lnTo>
                <a:lnTo>
                  <a:pt x="136" y="131"/>
                </a:lnTo>
                <a:lnTo>
                  <a:pt x="136" y="134"/>
                </a:lnTo>
                <a:lnTo>
                  <a:pt x="130" y="137"/>
                </a:lnTo>
                <a:lnTo>
                  <a:pt x="125" y="140"/>
                </a:lnTo>
                <a:lnTo>
                  <a:pt x="122" y="144"/>
                </a:lnTo>
                <a:lnTo>
                  <a:pt x="119" y="149"/>
                </a:lnTo>
                <a:lnTo>
                  <a:pt x="118" y="154"/>
                </a:lnTo>
                <a:lnTo>
                  <a:pt x="116" y="158"/>
                </a:lnTo>
                <a:lnTo>
                  <a:pt x="113" y="165"/>
                </a:lnTo>
                <a:lnTo>
                  <a:pt x="109" y="170"/>
                </a:lnTo>
                <a:lnTo>
                  <a:pt x="107" y="173"/>
                </a:lnTo>
                <a:lnTo>
                  <a:pt x="105" y="173"/>
                </a:lnTo>
                <a:lnTo>
                  <a:pt x="104" y="174"/>
                </a:lnTo>
                <a:lnTo>
                  <a:pt x="102" y="176"/>
                </a:lnTo>
                <a:lnTo>
                  <a:pt x="98" y="178"/>
                </a:lnTo>
                <a:lnTo>
                  <a:pt x="97" y="180"/>
                </a:lnTo>
                <a:lnTo>
                  <a:pt x="94" y="181"/>
                </a:lnTo>
                <a:lnTo>
                  <a:pt x="92" y="185"/>
                </a:lnTo>
                <a:lnTo>
                  <a:pt x="92" y="190"/>
                </a:lnTo>
                <a:lnTo>
                  <a:pt x="91" y="196"/>
                </a:lnTo>
                <a:lnTo>
                  <a:pt x="89" y="203"/>
                </a:lnTo>
                <a:lnTo>
                  <a:pt x="89" y="208"/>
                </a:lnTo>
                <a:lnTo>
                  <a:pt x="89" y="214"/>
                </a:lnTo>
                <a:lnTo>
                  <a:pt x="89" y="221"/>
                </a:lnTo>
                <a:lnTo>
                  <a:pt x="89" y="227"/>
                </a:lnTo>
                <a:lnTo>
                  <a:pt x="89" y="233"/>
                </a:lnTo>
                <a:lnTo>
                  <a:pt x="89" y="237"/>
                </a:lnTo>
                <a:lnTo>
                  <a:pt x="89" y="238"/>
                </a:lnTo>
                <a:lnTo>
                  <a:pt x="89" y="242"/>
                </a:lnTo>
                <a:lnTo>
                  <a:pt x="91" y="244"/>
                </a:lnTo>
                <a:lnTo>
                  <a:pt x="91" y="245"/>
                </a:lnTo>
                <a:lnTo>
                  <a:pt x="91" y="249"/>
                </a:lnTo>
                <a:lnTo>
                  <a:pt x="91" y="251"/>
                </a:lnTo>
                <a:lnTo>
                  <a:pt x="91" y="256"/>
                </a:lnTo>
                <a:lnTo>
                  <a:pt x="91" y="260"/>
                </a:lnTo>
                <a:lnTo>
                  <a:pt x="91" y="265"/>
                </a:lnTo>
                <a:lnTo>
                  <a:pt x="91" y="268"/>
                </a:lnTo>
                <a:lnTo>
                  <a:pt x="89" y="273"/>
                </a:lnTo>
                <a:lnTo>
                  <a:pt x="89" y="276"/>
                </a:lnTo>
                <a:lnTo>
                  <a:pt x="88" y="281"/>
                </a:lnTo>
                <a:lnTo>
                  <a:pt x="88" y="285"/>
                </a:lnTo>
                <a:lnTo>
                  <a:pt x="88" y="290"/>
                </a:lnTo>
                <a:lnTo>
                  <a:pt x="88" y="291"/>
                </a:lnTo>
                <a:lnTo>
                  <a:pt x="88" y="292"/>
                </a:lnTo>
                <a:lnTo>
                  <a:pt x="89" y="294"/>
                </a:lnTo>
                <a:lnTo>
                  <a:pt x="89" y="296"/>
                </a:lnTo>
                <a:lnTo>
                  <a:pt x="91" y="297"/>
                </a:lnTo>
                <a:lnTo>
                  <a:pt x="91" y="299"/>
                </a:lnTo>
                <a:lnTo>
                  <a:pt x="91" y="301"/>
                </a:lnTo>
                <a:lnTo>
                  <a:pt x="91" y="302"/>
                </a:lnTo>
                <a:lnTo>
                  <a:pt x="91" y="304"/>
                </a:lnTo>
                <a:lnTo>
                  <a:pt x="91" y="306"/>
                </a:lnTo>
                <a:lnTo>
                  <a:pt x="89" y="308"/>
                </a:lnTo>
                <a:lnTo>
                  <a:pt x="89" y="309"/>
                </a:lnTo>
                <a:lnTo>
                  <a:pt x="88" y="310"/>
                </a:lnTo>
                <a:lnTo>
                  <a:pt x="86" y="312"/>
                </a:lnTo>
                <a:lnTo>
                  <a:pt x="91" y="322"/>
                </a:lnTo>
                <a:lnTo>
                  <a:pt x="66" y="322"/>
                </a:lnTo>
                <a:lnTo>
                  <a:pt x="64" y="324"/>
                </a:lnTo>
                <a:lnTo>
                  <a:pt x="61" y="327"/>
                </a:lnTo>
                <a:lnTo>
                  <a:pt x="58" y="329"/>
                </a:lnTo>
                <a:lnTo>
                  <a:pt x="55" y="330"/>
                </a:lnTo>
                <a:lnTo>
                  <a:pt x="52" y="330"/>
                </a:lnTo>
                <a:lnTo>
                  <a:pt x="48" y="332"/>
                </a:lnTo>
                <a:lnTo>
                  <a:pt x="43" y="332"/>
                </a:lnTo>
                <a:lnTo>
                  <a:pt x="40" y="332"/>
                </a:lnTo>
                <a:lnTo>
                  <a:pt x="40" y="330"/>
                </a:lnTo>
                <a:lnTo>
                  <a:pt x="38" y="330"/>
                </a:lnTo>
                <a:lnTo>
                  <a:pt x="38" y="329"/>
                </a:lnTo>
                <a:lnTo>
                  <a:pt x="38" y="327"/>
                </a:lnTo>
                <a:lnTo>
                  <a:pt x="37" y="327"/>
                </a:lnTo>
                <a:lnTo>
                  <a:pt x="37" y="326"/>
                </a:lnTo>
                <a:lnTo>
                  <a:pt x="37" y="324"/>
                </a:lnTo>
                <a:lnTo>
                  <a:pt x="37" y="322"/>
                </a:lnTo>
                <a:lnTo>
                  <a:pt x="38" y="322"/>
                </a:lnTo>
                <a:lnTo>
                  <a:pt x="40" y="322"/>
                </a:lnTo>
                <a:lnTo>
                  <a:pt x="40" y="320"/>
                </a:lnTo>
                <a:lnTo>
                  <a:pt x="42" y="320"/>
                </a:lnTo>
                <a:lnTo>
                  <a:pt x="43" y="320"/>
                </a:lnTo>
                <a:lnTo>
                  <a:pt x="43" y="317"/>
                </a:lnTo>
                <a:lnTo>
                  <a:pt x="40" y="314"/>
                </a:lnTo>
                <a:lnTo>
                  <a:pt x="38" y="310"/>
                </a:lnTo>
                <a:lnTo>
                  <a:pt x="37" y="309"/>
                </a:lnTo>
                <a:lnTo>
                  <a:pt x="34" y="306"/>
                </a:lnTo>
                <a:lnTo>
                  <a:pt x="32" y="304"/>
                </a:lnTo>
                <a:lnTo>
                  <a:pt x="32" y="301"/>
                </a:lnTo>
                <a:lnTo>
                  <a:pt x="31" y="297"/>
                </a:lnTo>
                <a:lnTo>
                  <a:pt x="31" y="296"/>
                </a:lnTo>
                <a:lnTo>
                  <a:pt x="31" y="294"/>
                </a:lnTo>
                <a:lnTo>
                  <a:pt x="31" y="292"/>
                </a:lnTo>
                <a:lnTo>
                  <a:pt x="31" y="291"/>
                </a:lnTo>
                <a:lnTo>
                  <a:pt x="31" y="290"/>
                </a:lnTo>
                <a:lnTo>
                  <a:pt x="31" y="288"/>
                </a:lnTo>
                <a:lnTo>
                  <a:pt x="31" y="286"/>
                </a:lnTo>
                <a:lnTo>
                  <a:pt x="37" y="286"/>
                </a:lnTo>
                <a:lnTo>
                  <a:pt x="37" y="176"/>
                </a:lnTo>
                <a:lnTo>
                  <a:pt x="27" y="163"/>
                </a:lnTo>
                <a:lnTo>
                  <a:pt x="27" y="128"/>
                </a:lnTo>
                <a:lnTo>
                  <a:pt x="4" y="110"/>
                </a:lnTo>
                <a:lnTo>
                  <a:pt x="3" y="108"/>
                </a:lnTo>
                <a:lnTo>
                  <a:pt x="1" y="108"/>
                </a:lnTo>
                <a:lnTo>
                  <a:pt x="0" y="106"/>
                </a:lnTo>
                <a:lnTo>
                  <a:pt x="0" y="104"/>
                </a:lnTo>
                <a:lnTo>
                  <a:pt x="0" y="101"/>
                </a:lnTo>
                <a:lnTo>
                  <a:pt x="0" y="99"/>
                </a:lnTo>
                <a:lnTo>
                  <a:pt x="0" y="98"/>
                </a:lnTo>
                <a:lnTo>
                  <a:pt x="0" y="93"/>
                </a:lnTo>
                <a:lnTo>
                  <a:pt x="1" y="90"/>
                </a:lnTo>
                <a:lnTo>
                  <a:pt x="3" y="88"/>
                </a:lnTo>
                <a:lnTo>
                  <a:pt x="4" y="85"/>
                </a:lnTo>
                <a:lnTo>
                  <a:pt x="6" y="83"/>
                </a:lnTo>
                <a:lnTo>
                  <a:pt x="7" y="80"/>
                </a:lnTo>
                <a:lnTo>
                  <a:pt x="9" y="78"/>
                </a:lnTo>
                <a:lnTo>
                  <a:pt x="10" y="75"/>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7" name="Freeform 23"/>
          <p:cNvSpPr>
            <a:spLocks/>
          </p:cNvSpPr>
          <p:nvPr/>
        </p:nvSpPr>
        <p:spPr bwMode="auto">
          <a:xfrm>
            <a:off x="3280288" y="2530475"/>
            <a:ext cx="1128239" cy="596900"/>
          </a:xfrm>
          <a:custGeom>
            <a:avLst/>
            <a:gdLst>
              <a:gd name="T0" fmla="*/ 2147483647 w 575"/>
              <a:gd name="T1" fmla="*/ 2147483647 h 513"/>
              <a:gd name="T2" fmla="*/ 2147483647 w 575"/>
              <a:gd name="T3" fmla="*/ 2147483647 h 513"/>
              <a:gd name="T4" fmla="*/ 2147483647 w 575"/>
              <a:gd name="T5" fmla="*/ 2147483647 h 513"/>
              <a:gd name="T6" fmla="*/ 2147483647 w 575"/>
              <a:gd name="T7" fmla="*/ 2147483647 h 513"/>
              <a:gd name="T8" fmla="*/ 2147483647 w 575"/>
              <a:gd name="T9" fmla="*/ 2147483647 h 513"/>
              <a:gd name="T10" fmla="*/ 2147483647 w 575"/>
              <a:gd name="T11" fmla="*/ 2147483647 h 513"/>
              <a:gd name="T12" fmla="*/ 2147483647 w 575"/>
              <a:gd name="T13" fmla="*/ 2147483647 h 513"/>
              <a:gd name="T14" fmla="*/ 2147483647 w 575"/>
              <a:gd name="T15" fmla="*/ 2147483647 h 513"/>
              <a:gd name="T16" fmla="*/ 2147483647 w 575"/>
              <a:gd name="T17" fmla="*/ 2147483647 h 513"/>
              <a:gd name="T18" fmla="*/ 2147483647 w 575"/>
              <a:gd name="T19" fmla="*/ 2147483647 h 513"/>
              <a:gd name="T20" fmla="*/ 2147483647 w 575"/>
              <a:gd name="T21" fmla="*/ 2147483647 h 513"/>
              <a:gd name="T22" fmla="*/ 2147483647 w 575"/>
              <a:gd name="T23" fmla="*/ 2147483647 h 513"/>
              <a:gd name="T24" fmla="*/ 2147483647 w 575"/>
              <a:gd name="T25" fmla="*/ 2147483647 h 513"/>
              <a:gd name="T26" fmla="*/ 2147483647 w 575"/>
              <a:gd name="T27" fmla="*/ 2147483647 h 513"/>
              <a:gd name="T28" fmla="*/ 2147483647 w 575"/>
              <a:gd name="T29" fmla="*/ 2147483647 h 513"/>
              <a:gd name="T30" fmla="*/ 2147483647 w 575"/>
              <a:gd name="T31" fmla="*/ 2147483647 h 513"/>
              <a:gd name="T32" fmla="*/ 2147483647 w 575"/>
              <a:gd name="T33" fmla="*/ 2147483647 h 513"/>
              <a:gd name="T34" fmla="*/ 2147483647 w 575"/>
              <a:gd name="T35" fmla="*/ 2147483647 h 513"/>
              <a:gd name="T36" fmla="*/ 2147483647 w 575"/>
              <a:gd name="T37" fmla="*/ 2147483647 h 513"/>
              <a:gd name="T38" fmla="*/ 2147483647 w 575"/>
              <a:gd name="T39" fmla="*/ 2147483647 h 513"/>
              <a:gd name="T40" fmla="*/ 2147483647 w 575"/>
              <a:gd name="T41" fmla="*/ 2147483647 h 513"/>
              <a:gd name="T42" fmla="*/ 2147483647 w 575"/>
              <a:gd name="T43" fmla="*/ 2147483647 h 513"/>
              <a:gd name="T44" fmla="*/ 2147483647 w 575"/>
              <a:gd name="T45" fmla="*/ 2147483647 h 513"/>
              <a:gd name="T46" fmla="*/ 2147483647 w 575"/>
              <a:gd name="T47" fmla="*/ 2147483647 h 513"/>
              <a:gd name="T48" fmla="*/ 2147483647 w 575"/>
              <a:gd name="T49" fmla="*/ 2147483647 h 513"/>
              <a:gd name="T50" fmla="*/ 2147483647 w 575"/>
              <a:gd name="T51" fmla="*/ 2147483647 h 513"/>
              <a:gd name="T52" fmla="*/ 2147483647 w 575"/>
              <a:gd name="T53" fmla="*/ 2147483647 h 513"/>
              <a:gd name="T54" fmla="*/ 2147483647 w 575"/>
              <a:gd name="T55" fmla="*/ 2147483647 h 513"/>
              <a:gd name="T56" fmla="*/ 2147483647 w 575"/>
              <a:gd name="T57" fmla="*/ 2147483647 h 513"/>
              <a:gd name="T58" fmla="*/ 2147483647 w 575"/>
              <a:gd name="T59" fmla="*/ 2147483647 h 513"/>
              <a:gd name="T60" fmla="*/ 2147483647 w 575"/>
              <a:gd name="T61" fmla="*/ 2147483647 h 513"/>
              <a:gd name="T62" fmla="*/ 2147483647 w 575"/>
              <a:gd name="T63" fmla="*/ 2147483647 h 513"/>
              <a:gd name="T64" fmla="*/ 2147483647 w 575"/>
              <a:gd name="T65" fmla="*/ 2147483647 h 513"/>
              <a:gd name="T66" fmla="*/ 2147483647 w 575"/>
              <a:gd name="T67" fmla="*/ 2147483647 h 513"/>
              <a:gd name="T68" fmla="*/ 2147483647 w 575"/>
              <a:gd name="T69" fmla="*/ 2147483647 h 513"/>
              <a:gd name="T70" fmla="*/ 2147483647 w 575"/>
              <a:gd name="T71" fmla="*/ 2147483647 h 513"/>
              <a:gd name="T72" fmla="*/ 2147483647 w 575"/>
              <a:gd name="T73" fmla="*/ 2147483647 h 513"/>
              <a:gd name="T74" fmla="*/ 2147483647 w 575"/>
              <a:gd name="T75" fmla="*/ 2147483647 h 513"/>
              <a:gd name="T76" fmla="*/ 2147483647 w 575"/>
              <a:gd name="T77" fmla="*/ 2147483647 h 513"/>
              <a:gd name="T78" fmla="*/ 2147483647 w 575"/>
              <a:gd name="T79" fmla="*/ 2147483647 h 513"/>
              <a:gd name="T80" fmla="*/ 2147483647 w 575"/>
              <a:gd name="T81" fmla="*/ 2147483647 h 513"/>
              <a:gd name="T82" fmla="*/ 2147483647 w 575"/>
              <a:gd name="T83" fmla="*/ 2147483647 h 513"/>
              <a:gd name="T84" fmla="*/ 2147483647 w 575"/>
              <a:gd name="T85" fmla="*/ 2147483647 h 513"/>
              <a:gd name="T86" fmla="*/ 2147483647 w 575"/>
              <a:gd name="T87" fmla="*/ 2147483647 h 513"/>
              <a:gd name="T88" fmla="*/ 2147483647 w 575"/>
              <a:gd name="T89" fmla="*/ 2147483647 h 513"/>
              <a:gd name="T90" fmla="*/ 2147483647 w 575"/>
              <a:gd name="T91" fmla="*/ 2147483647 h 513"/>
              <a:gd name="T92" fmla="*/ 2147483647 w 575"/>
              <a:gd name="T93" fmla="*/ 2147483647 h 513"/>
              <a:gd name="T94" fmla="*/ 2147483647 w 575"/>
              <a:gd name="T95" fmla="*/ 2147483647 h 513"/>
              <a:gd name="T96" fmla="*/ 2147483647 w 575"/>
              <a:gd name="T97" fmla="*/ 2147483647 h 513"/>
              <a:gd name="T98" fmla="*/ 2147483647 w 575"/>
              <a:gd name="T99" fmla="*/ 2147483647 h 513"/>
              <a:gd name="T100" fmla="*/ 2147483647 w 575"/>
              <a:gd name="T101" fmla="*/ 2147483647 h 513"/>
              <a:gd name="T102" fmla="*/ 2147483647 w 575"/>
              <a:gd name="T103" fmla="*/ 2147483647 h 513"/>
              <a:gd name="T104" fmla="*/ 2147483647 w 575"/>
              <a:gd name="T105" fmla="*/ 2147483647 h 513"/>
              <a:gd name="T106" fmla="*/ 2147483647 w 575"/>
              <a:gd name="T107" fmla="*/ 2147483647 h 513"/>
              <a:gd name="T108" fmla="*/ 2147483647 w 575"/>
              <a:gd name="T109" fmla="*/ 2147483647 h 513"/>
              <a:gd name="T110" fmla="*/ 2147483647 w 575"/>
              <a:gd name="T111" fmla="*/ 2147483647 h 513"/>
              <a:gd name="T112" fmla="*/ 2147483647 w 575"/>
              <a:gd name="T113" fmla="*/ 2147483647 h 513"/>
              <a:gd name="T114" fmla="*/ 2147483647 w 575"/>
              <a:gd name="T115" fmla="*/ 2147483647 h 5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75" h="513">
                <a:moveTo>
                  <a:pt x="524" y="14"/>
                </a:moveTo>
                <a:lnTo>
                  <a:pt x="526" y="16"/>
                </a:lnTo>
                <a:lnTo>
                  <a:pt x="527" y="19"/>
                </a:lnTo>
                <a:lnTo>
                  <a:pt x="530" y="24"/>
                </a:lnTo>
                <a:lnTo>
                  <a:pt x="535" y="31"/>
                </a:lnTo>
                <a:lnTo>
                  <a:pt x="538" y="37"/>
                </a:lnTo>
                <a:lnTo>
                  <a:pt x="542" y="42"/>
                </a:lnTo>
                <a:lnTo>
                  <a:pt x="545" y="49"/>
                </a:lnTo>
                <a:lnTo>
                  <a:pt x="548" y="52"/>
                </a:lnTo>
                <a:lnTo>
                  <a:pt x="548" y="55"/>
                </a:lnTo>
                <a:lnTo>
                  <a:pt x="550" y="58"/>
                </a:lnTo>
                <a:lnTo>
                  <a:pt x="552" y="64"/>
                </a:lnTo>
                <a:lnTo>
                  <a:pt x="553" y="70"/>
                </a:lnTo>
                <a:lnTo>
                  <a:pt x="554" y="76"/>
                </a:lnTo>
                <a:lnTo>
                  <a:pt x="556" y="81"/>
                </a:lnTo>
                <a:lnTo>
                  <a:pt x="557" y="85"/>
                </a:lnTo>
                <a:lnTo>
                  <a:pt x="557" y="87"/>
                </a:lnTo>
                <a:lnTo>
                  <a:pt x="559" y="88"/>
                </a:lnTo>
                <a:lnTo>
                  <a:pt x="560" y="90"/>
                </a:lnTo>
                <a:lnTo>
                  <a:pt x="562" y="92"/>
                </a:lnTo>
                <a:lnTo>
                  <a:pt x="565" y="93"/>
                </a:lnTo>
                <a:lnTo>
                  <a:pt x="568" y="94"/>
                </a:lnTo>
                <a:lnTo>
                  <a:pt x="571" y="96"/>
                </a:lnTo>
                <a:lnTo>
                  <a:pt x="572" y="98"/>
                </a:lnTo>
                <a:lnTo>
                  <a:pt x="574" y="99"/>
                </a:lnTo>
                <a:lnTo>
                  <a:pt x="572" y="121"/>
                </a:lnTo>
                <a:lnTo>
                  <a:pt x="571" y="133"/>
                </a:lnTo>
                <a:lnTo>
                  <a:pt x="566" y="140"/>
                </a:lnTo>
                <a:lnTo>
                  <a:pt x="562" y="144"/>
                </a:lnTo>
                <a:lnTo>
                  <a:pt x="557" y="145"/>
                </a:lnTo>
                <a:lnTo>
                  <a:pt x="553" y="147"/>
                </a:lnTo>
                <a:lnTo>
                  <a:pt x="547" y="147"/>
                </a:lnTo>
                <a:lnTo>
                  <a:pt x="542" y="147"/>
                </a:lnTo>
                <a:lnTo>
                  <a:pt x="538" y="151"/>
                </a:lnTo>
                <a:lnTo>
                  <a:pt x="536" y="153"/>
                </a:lnTo>
                <a:lnTo>
                  <a:pt x="534" y="157"/>
                </a:lnTo>
                <a:lnTo>
                  <a:pt x="530" y="162"/>
                </a:lnTo>
                <a:lnTo>
                  <a:pt x="527" y="167"/>
                </a:lnTo>
                <a:lnTo>
                  <a:pt x="524" y="171"/>
                </a:lnTo>
                <a:lnTo>
                  <a:pt x="521" y="178"/>
                </a:lnTo>
                <a:lnTo>
                  <a:pt x="520" y="183"/>
                </a:lnTo>
                <a:lnTo>
                  <a:pt x="518" y="188"/>
                </a:lnTo>
                <a:lnTo>
                  <a:pt x="518" y="190"/>
                </a:lnTo>
                <a:lnTo>
                  <a:pt x="518" y="192"/>
                </a:lnTo>
                <a:lnTo>
                  <a:pt x="518" y="196"/>
                </a:lnTo>
                <a:lnTo>
                  <a:pt x="518" y="197"/>
                </a:lnTo>
                <a:lnTo>
                  <a:pt x="518" y="201"/>
                </a:lnTo>
                <a:lnTo>
                  <a:pt x="518" y="203"/>
                </a:lnTo>
                <a:lnTo>
                  <a:pt x="517" y="204"/>
                </a:lnTo>
                <a:lnTo>
                  <a:pt x="516" y="206"/>
                </a:lnTo>
                <a:lnTo>
                  <a:pt x="514" y="206"/>
                </a:lnTo>
                <a:lnTo>
                  <a:pt x="513" y="208"/>
                </a:lnTo>
                <a:lnTo>
                  <a:pt x="511" y="208"/>
                </a:lnTo>
                <a:lnTo>
                  <a:pt x="509" y="209"/>
                </a:lnTo>
                <a:lnTo>
                  <a:pt x="508" y="210"/>
                </a:lnTo>
                <a:lnTo>
                  <a:pt x="506" y="212"/>
                </a:lnTo>
                <a:lnTo>
                  <a:pt x="506" y="215"/>
                </a:lnTo>
                <a:lnTo>
                  <a:pt x="506" y="217"/>
                </a:lnTo>
                <a:lnTo>
                  <a:pt x="506" y="221"/>
                </a:lnTo>
                <a:lnTo>
                  <a:pt x="506" y="224"/>
                </a:lnTo>
                <a:lnTo>
                  <a:pt x="506" y="226"/>
                </a:lnTo>
                <a:lnTo>
                  <a:pt x="506" y="229"/>
                </a:lnTo>
                <a:lnTo>
                  <a:pt x="506" y="232"/>
                </a:lnTo>
                <a:lnTo>
                  <a:pt x="505" y="233"/>
                </a:lnTo>
                <a:lnTo>
                  <a:pt x="503" y="235"/>
                </a:lnTo>
                <a:lnTo>
                  <a:pt x="502" y="237"/>
                </a:lnTo>
                <a:lnTo>
                  <a:pt x="500" y="238"/>
                </a:lnTo>
                <a:lnTo>
                  <a:pt x="498" y="240"/>
                </a:lnTo>
                <a:lnTo>
                  <a:pt x="495" y="242"/>
                </a:lnTo>
                <a:lnTo>
                  <a:pt x="493" y="245"/>
                </a:lnTo>
                <a:lnTo>
                  <a:pt x="490" y="247"/>
                </a:lnTo>
                <a:lnTo>
                  <a:pt x="488" y="250"/>
                </a:lnTo>
                <a:lnTo>
                  <a:pt x="487" y="253"/>
                </a:lnTo>
                <a:lnTo>
                  <a:pt x="487" y="256"/>
                </a:lnTo>
                <a:lnTo>
                  <a:pt x="487" y="260"/>
                </a:lnTo>
                <a:lnTo>
                  <a:pt x="487" y="265"/>
                </a:lnTo>
                <a:lnTo>
                  <a:pt x="487" y="267"/>
                </a:lnTo>
                <a:lnTo>
                  <a:pt x="487" y="273"/>
                </a:lnTo>
                <a:lnTo>
                  <a:pt x="485" y="276"/>
                </a:lnTo>
                <a:lnTo>
                  <a:pt x="485" y="279"/>
                </a:lnTo>
                <a:lnTo>
                  <a:pt x="482" y="283"/>
                </a:lnTo>
                <a:lnTo>
                  <a:pt x="480" y="285"/>
                </a:lnTo>
                <a:lnTo>
                  <a:pt x="477" y="286"/>
                </a:lnTo>
                <a:lnTo>
                  <a:pt x="475" y="286"/>
                </a:lnTo>
                <a:lnTo>
                  <a:pt x="472" y="287"/>
                </a:lnTo>
                <a:lnTo>
                  <a:pt x="470" y="287"/>
                </a:lnTo>
                <a:lnTo>
                  <a:pt x="467" y="287"/>
                </a:lnTo>
                <a:lnTo>
                  <a:pt x="466" y="289"/>
                </a:lnTo>
                <a:lnTo>
                  <a:pt x="463" y="290"/>
                </a:lnTo>
                <a:lnTo>
                  <a:pt x="462" y="294"/>
                </a:lnTo>
                <a:lnTo>
                  <a:pt x="462" y="297"/>
                </a:lnTo>
                <a:lnTo>
                  <a:pt x="460" y="301"/>
                </a:lnTo>
                <a:lnTo>
                  <a:pt x="460" y="304"/>
                </a:lnTo>
                <a:lnTo>
                  <a:pt x="460" y="308"/>
                </a:lnTo>
                <a:lnTo>
                  <a:pt x="460" y="312"/>
                </a:lnTo>
                <a:lnTo>
                  <a:pt x="459" y="317"/>
                </a:lnTo>
                <a:lnTo>
                  <a:pt x="457" y="320"/>
                </a:lnTo>
                <a:lnTo>
                  <a:pt x="455" y="324"/>
                </a:lnTo>
                <a:lnTo>
                  <a:pt x="452" y="325"/>
                </a:lnTo>
                <a:lnTo>
                  <a:pt x="451" y="328"/>
                </a:lnTo>
                <a:lnTo>
                  <a:pt x="448" y="333"/>
                </a:lnTo>
                <a:lnTo>
                  <a:pt x="445" y="337"/>
                </a:lnTo>
                <a:lnTo>
                  <a:pt x="442" y="342"/>
                </a:lnTo>
                <a:lnTo>
                  <a:pt x="441" y="345"/>
                </a:lnTo>
                <a:lnTo>
                  <a:pt x="439" y="348"/>
                </a:lnTo>
                <a:lnTo>
                  <a:pt x="439" y="351"/>
                </a:lnTo>
                <a:lnTo>
                  <a:pt x="439" y="353"/>
                </a:lnTo>
                <a:lnTo>
                  <a:pt x="439" y="354"/>
                </a:lnTo>
                <a:lnTo>
                  <a:pt x="439" y="356"/>
                </a:lnTo>
                <a:lnTo>
                  <a:pt x="439" y="358"/>
                </a:lnTo>
                <a:lnTo>
                  <a:pt x="439" y="361"/>
                </a:lnTo>
                <a:lnTo>
                  <a:pt x="439" y="363"/>
                </a:lnTo>
                <a:lnTo>
                  <a:pt x="437" y="365"/>
                </a:lnTo>
                <a:lnTo>
                  <a:pt x="437" y="366"/>
                </a:lnTo>
                <a:lnTo>
                  <a:pt x="436" y="366"/>
                </a:lnTo>
                <a:lnTo>
                  <a:pt x="434" y="366"/>
                </a:lnTo>
                <a:lnTo>
                  <a:pt x="433" y="367"/>
                </a:lnTo>
                <a:lnTo>
                  <a:pt x="431" y="367"/>
                </a:lnTo>
                <a:lnTo>
                  <a:pt x="430" y="369"/>
                </a:lnTo>
                <a:lnTo>
                  <a:pt x="427" y="371"/>
                </a:lnTo>
                <a:lnTo>
                  <a:pt x="427" y="372"/>
                </a:lnTo>
                <a:lnTo>
                  <a:pt x="426" y="374"/>
                </a:lnTo>
                <a:lnTo>
                  <a:pt x="426" y="378"/>
                </a:lnTo>
                <a:lnTo>
                  <a:pt x="426" y="381"/>
                </a:lnTo>
                <a:lnTo>
                  <a:pt x="424" y="385"/>
                </a:lnTo>
                <a:lnTo>
                  <a:pt x="421" y="389"/>
                </a:lnTo>
                <a:lnTo>
                  <a:pt x="419" y="390"/>
                </a:lnTo>
                <a:lnTo>
                  <a:pt x="416" y="394"/>
                </a:lnTo>
                <a:lnTo>
                  <a:pt x="413" y="395"/>
                </a:lnTo>
                <a:lnTo>
                  <a:pt x="409" y="395"/>
                </a:lnTo>
                <a:lnTo>
                  <a:pt x="408" y="394"/>
                </a:lnTo>
                <a:lnTo>
                  <a:pt x="405" y="390"/>
                </a:lnTo>
                <a:lnTo>
                  <a:pt x="400" y="387"/>
                </a:lnTo>
                <a:lnTo>
                  <a:pt x="395" y="381"/>
                </a:lnTo>
                <a:lnTo>
                  <a:pt x="391" y="376"/>
                </a:lnTo>
                <a:lnTo>
                  <a:pt x="387" y="371"/>
                </a:lnTo>
                <a:lnTo>
                  <a:pt x="382" y="366"/>
                </a:lnTo>
                <a:lnTo>
                  <a:pt x="379" y="365"/>
                </a:lnTo>
                <a:lnTo>
                  <a:pt x="379" y="366"/>
                </a:lnTo>
                <a:lnTo>
                  <a:pt x="377" y="367"/>
                </a:lnTo>
                <a:lnTo>
                  <a:pt x="376" y="369"/>
                </a:lnTo>
                <a:lnTo>
                  <a:pt x="376" y="371"/>
                </a:lnTo>
                <a:lnTo>
                  <a:pt x="374" y="372"/>
                </a:lnTo>
                <a:lnTo>
                  <a:pt x="373" y="372"/>
                </a:lnTo>
                <a:lnTo>
                  <a:pt x="372" y="374"/>
                </a:lnTo>
                <a:lnTo>
                  <a:pt x="369" y="374"/>
                </a:lnTo>
                <a:lnTo>
                  <a:pt x="354" y="369"/>
                </a:lnTo>
                <a:lnTo>
                  <a:pt x="351" y="371"/>
                </a:lnTo>
                <a:lnTo>
                  <a:pt x="349" y="372"/>
                </a:lnTo>
                <a:lnTo>
                  <a:pt x="346" y="374"/>
                </a:lnTo>
                <a:lnTo>
                  <a:pt x="344" y="376"/>
                </a:lnTo>
                <a:lnTo>
                  <a:pt x="343" y="379"/>
                </a:lnTo>
                <a:lnTo>
                  <a:pt x="340" y="381"/>
                </a:lnTo>
                <a:lnTo>
                  <a:pt x="338" y="383"/>
                </a:lnTo>
                <a:lnTo>
                  <a:pt x="336" y="384"/>
                </a:lnTo>
                <a:lnTo>
                  <a:pt x="331" y="385"/>
                </a:lnTo>
                <a:lnTo>
                  <a:pt x="326" y="390"/>
                </a:lnTo>
                <a:lnTo>
                  <a:pt x="322" y="394"/>
                </a:lnTo>
                <a:lnTo>
                  <a:pt x="318" y="399"/>
                </a:lnTo>
                <a:lnTo>
                  <a:pt x="315" y="404"/>
                </a:lnTo>
                <a:lnTo>
                  <a:pt x="312" y="410"/>
                </a:lnTo>
                <a:lnTo>
                  <a:pt x="308" y="415"/>
                </a:lnTo>
                <a:lnTo>
                  <a:pt x="304" y="420"/>
                </a:lnTo>
                <a:lnTo>
                  <a:pt x="303" y="420"/>
                </a:lnTo>
                <a:lnTo>
                  <a:pt x="301" y="422"/>
                </a:lnTo>
                <a:lnTo>
                  <a:pt x="300" y="422"/>
                </a:lnTo>
                <a:lnTo>
                  <a:pt x="298" y="422"/>
                </a:lnTo>
                <a:lnTo>
                  <a:pt x="297" y="424"/>
                </a:lnTo>
                <a:lnTo>
                  <a:pt x="295" y="424"/>
                </a:lnTo>
                <a:lnTo>
                  <a:pt x="294" y="426"/>
                </a:lnTo>
                <a:lnTo>
                  <a:pt x="294" y="428"/>
                </a:lnTo>
                <a:lnTo>
                  <a:pt x="294" y="431"/>
                </a:lnTo>
                <a:lnTo>
                  <a:pt x="294" y="436"/>
                </a:lnTo>
                <a:lnTo>
                  <a:pt x="294" y="442"/>
                </a:lnTo>
                <a:lnTo>
                  <a:pt x="295" y="446"/>
                </a:lnTo>
                <a:lnTo>
                  <a:pt x="295" y="451"/>
                </a:lnTo>
                <a:lnTo>
                  <a:pt x="295" y="456"/>
                </a:lnTo>
                <a:lnTo>
                  <a:pt x="294" y="459"/>
                </a:lnTo>
                <a:lnTo>
                  <a:pt x="292" y="463"/>
                </a:lnTo>
                <a:lnTo>
                  <a:pt x="289" y="465"/>
                </a:lnTo>
                <a:lnTo>
                  <a:pt x="287" y="467"/>
                </a:lnTo>
                <a:lnTo>
                  <a:pt x="286" y="471"/>
                </a:lnTo>
                <a:lnTo>
                  <a:pt x="285" y="472"/>
                </a:lnTo>
                <a:lnTo>
                  <a:pt x="283" y="476"/>
                </a:lnTo>
                <a:lnTo>
                  <a:pt x="282" y="479"/>
                </a:lnTo>
                <a:lnTo>
                  <a:pt x="280" y="481"/>
                </a:lnTo>
                <a:lnTo>
                  <a:pt x="280" y="483"/>
                </a:lnTo>
                <a:lnTo>
                  <a:pt x="269" y="483"/>
                </a:lnTo>
                <a:lnTo>
                  <a:pt x="269" y="490"/>
                </a:lnTo>
                <a:lnTo>
                  <a:pt x="267" y="494"/>
                </a:lnTo>
                <a:lnTo>
                  <a:pt x="264" y="497"/>
                </a:lnTo>
                <a:lnTo>
                  <a:pt x="259" y="500"/>
                </a:lnTo>
                <a:lnTo>
                  <a:pt x="254" y="500"/>
                </a:lnTo>
                <a:lnTo>
                  <a:pt x="249" y="501"/>
                </a:lnTo>
                <a:lnTo>
                  <a:pt x="244" y="501"/>
                </a:lnTo>
                <a:lnTo>
                  <a:pt x="238" y="501"/>
                </a:lnTo>
                <a:lnTo>
                  <a:pt x="214" y="497"/>
                </a:lnTo>
                <a:lnTo>
                  <a:pt x="211" y="499"/>
                </a:lnTo>
                <a:lnTo>
                  <a:pt x="210" y="499"/>
                </a:lnTo>
                <a:lnTo>
                  <a:pt x="208" y="500"/>
                </a:lnTo>
                <a:lnTo>
                  <a:pt x="207" y="501"/>
                </a:lnTo>
                <a:lnTo>
                  <a:pt x="205" y="503"/>
                </a:lnTo>
                <a:lnTo>
                  <a:pt x="204" y="505"/>
                </a:lnTo>
                <a:lnTo>
                  <a:pt x="202" y="505"/>
                </a:lnTo>
                <a:lnTo>
                  <a:pt x="199" y="506"/>
                </a:lnTo>
                <a:lnTo>
                  <a:pt x="197" y="506"/>
                </a:lnTo>
                <a:lnTo>
                  <a:pt x="195" y="506"/>
                </a:lnTo>
                <a:lnTo>
                  <a:pt x="189" y="506"/>
                </a:lnTo>
                <a:lnTo>
                  <a:pt x="184" y="506"/>
                </a:lnTo>
                <a:lnTo>
                  <a:pt x="178" y="505"/>
                </a:lnTo>
                <a:lnTo>
                  <a:pt x="174" y="505"/>
                </a:lnTo>
                <a:lnTo>
                  <a:pt x="169" y="505"/>
                </a:lnTo>
                <a:lnTo>
                  <a:pt x="168" y="505"/>
                </a:lnTo>
                <a:lnTo>
                  <a:pt x="166" y="506"/>
                </a:lnTo>
                <a:lnTo>
                  <a:pt x="165" y="508"/>
                </a:lnTo>
                <a:lnTo>
                  <a:pt x="163" y="510"/>
                </a:lnTo>
                <a:lnTo>
                  <a:pt x="163" y="512"/>
                </a:lnTo>
                <a:lnTo>
                  <a:pt x="161" y="512"/>
                </a:lnTo>
                <a:lnTo>
                  <a:pt x="157" y="512"/>
                </a:lnTo>
                <a:lnTo>
                  <a:pt x="153" y="508"/>
                </a:lnTo>
                <a:lnTo>
                  <a:pt x="147" y="503"/>
                </a:lnTo>
                <a:lnTo>
                  <a:pt x="142" y="497"/>
                </a:lnTo>
                <a:lnTo>
                  <a:pt x="138" y="490"/>
                </a:lnTo>
                <a:lnTo>
                  <a:pt x="135" y="483"/>
                </a:lnTo>
                <a:lnTo>
                  <a:pt x="132" y="477"/>
                </a:lnTo>
                <a:lnTo>
                  <a:pt x="132" y="472"/>
                </a:lnTo>
                <a:lnTo>
                  <a:pt x="132" y="471"/>
                </a:lnTo>
                <a:lnTo>
                  <a:pt x="132" y="469"/>
                </a:lnTo>
                <a:lnTo>
                  <a:pt x="130" y="467"/>
                </a:lnTo>
                <a:lnTo>
                  <a:pt x="130" y="465"/>
                </a:lnTo>
                <a:lnTo>
                  <a:pt x="130" y="464"/>
                </a:lnTo>
                <a:lnTo>
                  <a:pt x="130" y="463"/>
                </a:lnTo>
                <a:lnTo>
                  <a:pt x="130" y="461"/>
                </a:lnTo>
                <a:lnTo>
                  <a:pt x="130" y="459"/>
                </a:lnTo>
                <a:lnTo>
                  <a:pt x="132" y="458"/>
                </a:lnTo>
                <a:lnTo>
                  <a:pt x="132" y="456"/>
                </a:lnTo>
                <a:lnTo>
                  <a:pt x="133" y="454"/>
                </a:lnTo>
                <a:lnTo>
                  <a:pt x="135" y="454"/>
                </a:lnTo>
                <a:lnTo>
                  <a:pt x="135" y="453"/>
                </a:lnTo>
                <a:lnTo>
                  <a:pt x="136" y="451"/>
                </a:lnTo>
                <a:lnTo>
                  <a:pt x="133" y="449"/>
                </a:lnTo>
                <a:lnTo>
                  <a:pt x="130" y="448"/>
                </a:lnTo>
                <a:lnTo>
                  <a:pt x="127" y="446"/>
                </a:lnTo>
                <a:lnTo>
                  <a:pt x="125" y="444"/>
                </a:lnTo>
                <a:lnTo>
                  <a:pt x="124" y="443"/>
                </a:lnTo>
                <a:lnTo>
                  <a:pt x="123" y="440"/>
                </a:lnTo>
                <a:lnTo>
                  <a:pt x="121" y="436"/>
                </a:lnTo>
                <a:lnTo>
                  <a:pt x="120" y="433"/>
                </a:lnTo>
                <a:lnTo>
                  <a:pt x="120" y="430"/>
                </a:lnTo>
                <a:lnTo>
                  <a:pt x="117" y="428"/>
                </a:lnTo>
                <a:lnTo>
                  <a:pt x="115" y="426"/>
                </a:lnTo>
                <a:lnTo>
                  <a:pt x="114" y="424"/>
                </a:lnTo>
                <a:lnTo>
                  <a:pt x="112" y="424"/>
                </a:lnTo>
                <a:lnTo>
                  <a:pt x="111" y="422"/>
                </a:lnTo>
                <a:lnTo>
                  <a:pt x="109" y="420"/>
                </a:lnTo>
                <a:lnTo>
                  <a:pt x="107" y="418"/>
                </a:lnTo>
                <a:lnTo>
                  <a:pt x="104" y="412"/>
                </a:lnTo>
                <a:lnTo>
                  <a:pt x="96" y="407"/>
                </a:lnTo>
                <a:lnTo>
                  <a:pt x="89" y="402"/>
                </a:lnTo>
                <a:lnTo>
                  <a:pt x="82" y="399"/>
                </a:lnTo>
                <a:lnTo>
                  <a:pt x="64" y="395"/>
                </a:lnTo>
                <a:lnTo>
                  <a:pt x="48" y="394"/>
                </a:lnTo>
                <a:lnTo>
                  <a:pt x="32" y="394"/>
                </a:lnTo>
                <a:lnTo>
                  <a:pt x="17" y="395"/>
                </a:lnTo>
                <a:lnTo>
                  <a:pt x="9" y="397"/>
                </a:lnTo>
                <a:lnTo>
                  <a:pt x="4" y="397"/>
                </a:lnTo>
                <a:lnTo>
                  <a:pt x="0" y="387"/>
                </a:lnTo>
                <a:lnTo>
                  <a:pt x="1" y="385"/>
                </a:lnTo>
                <a:lnTo>
                  <a:pt x="3" y="384"/>
                </a:lnTo>
                <a:lnTo>
                  <a:pt x="3" y="383"/>
                </a:lnTo>
                <a:lnTo>
                  <a:pt x="4" y="381"/>
                </a:lnTo>
                <a:lnTo>
                  <a:pt x="4" y="379"/>
                </a:lnTo>
                <a:lnTo>
                  <a:pt x="4" y="378"/>
                </a:lnTo>
                <a:lnTo>
                  <a:pt x="4" y="376"/>
                </a:lnTo>
                <a:lnTo>
                  <a:pt x="4" y="374"/>
                </a:lnTo>
                <a:lnTo>
                  <a:pt x="4" y="372"/>
                </a:lnTo>
                <a:lnTo>
                  <a:pt x="3" y="371"/>
                </a:lnTo>
                <a:lnTo>
                  <a:pt x="3" y="369"/>
                </a:lnTo>
                <a:lnTo>
                  <a:pt x="1" y="367"/>
                </a:lnTo>
                <a:lnTo>
                  <a:pt x="1" y="366"/>
                </a:lnTo>
                <a:lnTo>
                  <a:pt x="1" y="365"/>
                </a:lnTo>
                <a:lnTo>
                  <a:pt x="1" y="360"/>
                </a:lnTo>
                <a:lnTo>
                  <a:pt x="1" y="356"/>
                </a:lnTo>
                <a:lnTo>
                  <a:pt x="3" y="351"/>
                </a:lnTo>
                <a:lnTo>
                  <a:pt x="3" y="348"/>
                </a:lnTo>
                <a:lnTo>
                  <a:pt x="4" y="343"/>
                </a:lnTo>
                <a:lnTo>
                  <a:pt x="4" y="340"/>
                </a:lnTo>
                <a:lnTo>
                  <a:pt x="4" y="335"/>
                </a:lnTo>
                <a:lnTo>
                  <a:pt x="4" y="331"/>
                </a:lnTo>
                <a:lnTo>
                  <a:pt x="4" y="326"/>
                </a:lnTo>
                <a:lnTo>
                  <a:pt x="4" y="324"/>
                </a:lnTo>
                <a:lnTo>
                  <a:pt x="4" y="320"/>
                </a:lnTo>
                <a:lnTo>
                  <a:pt x="4" y="319"/>
                </a:lnTo>
                <a:lnTo>
                  <a:pt x="3" y="317"/>
                </a:lnTo>
                <a:lnTo>
                  <a:pt x="3" y="314"/>
                </a:lnTo>
                <a:lnTo>
                  <a:pt x="3" y="312"/>
                </a:lnTo>
                <a:lnTo>
                  <a:pt x="3" y="308"/>
                </a:lnTo>
                <a:lnTo>
                  <a:pt x="3" y="302"/>
                </a:lnTo>
                <a:lnTo>
                  <a:pt x="3" y="296"/>
                </a:lnTo>
                <a:lnTo>
                  <a:pt x="3" y="289"/>
                </a:lnTo>
                <a:lnTo>
                  <a:pt x="3" y="283"/>
                </a:lnTo>
                <a:lnTo>
                  <a:pt x="3" y="278"/>
                </a:lnTo>
                <a:lnTo>
                  <a:pt x="4" y="271"/>
                </a:lnTo>
                <a:lnTo>
                  <a:pt x="6" y="265"/>
                </a:lnTo>
                <a:lnTo>
                  <a:pt x="6" y="260"/>
                </a:lnTo>
                <a:lnTo>
                  <a:pt x="7" y="256"/>
                </a:lnTo>
                <a:lnTo>
                  <a:pt x="10" y="255"/>
                </a:lnTo>
                <a:lnTo>
                  <a:pt x="12" y="253"/>
                </a:lnTo>
                <a:lnTo>
                  <a:pt x="15" y="251"/>
                </a:lnTo>
                <a:lnTo>
                  <a:pt x="17" y="250"/>
                </a:lnTo>
                <a:lnTo>
                  <a:pt x="19" y="248"/>
                </a:lnTo>
                <a:lnTo>
                  <a:pt x="21" y="248"/>
                </a:lnTo>
                <a:lnTo>
                  <a:pt x="22" y="245"/>
                </a:lnTo>
                <a:lnTo>
                  <a:pt x="27" y="240"/>
                </a:lnTo>
                <a:lnTo>
                  <a:pt x="30" y="233"/>
                </a:lnTo>
                <a:lnTo>
                  <a:pt x="32" y="229"/>
                </a:lnTo>
                <a:lnTo>
                  <a:pt x="33" y="224"/>
                </a:lnTo>
                <a:lnTo>
                  <a:pt x="35" y="219"/>
                </a:lnTo>
                <a:lnTo>
                  <a:pt x="39" y="215"/>
                </a:lnTo>
                <a:lnTo>
                  <a:pt x="43" y="212"/>
                </a:lnTo>
                <a:lnTo>
                  <a:pt x="50" y="209"/>
                </a:lnTo>
                <a:lnTo>
                  <a:pt x="50" y="206"/>
                </a:lnTo>
                <a:lnTo>
                  <a:pt x="50" y="203"/>
                </a:lnTo>
                <a:lnTo>
                  <a:pt x="50" y="197"/>
                </a:lnTo>
                <a:lnTo>
                  <a:pt x="48" y="196"/>
                </a:lnTo>
                <a:lnTo>
                  <a:pt x="48" y="192"/>
                </a:lnTo>
                <a:lnTo>
                  <a:pt x="48" y="191"/>
                </a:lnTo>
                <a:lnTo>
                  <a:pt x="50" y="190"/>
                </a:lnTo>
                <a:lnTo>
                  <a:pt x="57" y="181"/>
                </a:lnTo>
                <a:lnTo>
                  <a:pt x="61" y="174"/>
                </a:lnTo>
                <a:lnTo>
                  <a:pt x="61" y="168"/>
                </a:lnTo>
                <a:lnTo>
                  <a:pt x="61" y="162"/>
                </a:lnTo>
                <a:lnTo>
                  <a:pt x="58" y="155"/>
                </a:lnTo>
                <a:lnTo>
                  <a:pt x="57" y="151"/>
                </a:lnTo>
                <a:lnTo>
                  <a:pt x="55" y="147"/>
                </a:lnTo>
                <a:lnTo>
                  <a:pt x="53" y="144"/>
                </a:lnTo>
                <a:lnTo>
                  <a:pt x="52" y="142"/>
                </a:lnTo>
                <a:lnTo>
                  <a:pt x="50" y="140"/>
                </a:lnTo>
                <a:lnTo>
                  <a:pt x="48" y="139"/>
                </a:lnTo>
                <a:lnTo>
                  <a:pt x="46" y="135"/>
                </a:lnTo>
                <a:lnTo>
                  <a:pt x="45" y="133"/>
                </a:lnTo>
                <a:lnTo>
                  <a:pt x="43" y="131"/>
                </a:lnTo>
                <a:lnTo>
                  <a:pt x="43" y="129"/>
                </a:lnTo>
                <a:lnTo>
                  <a:pt x="51" y="112"/>
                </a:lnTo>
                <a:lnTo>
                  <a:pt x="52" y="108"/>
                </a:lnTo>
                <a:lnTo>
                  <a:pt x="52" y="103"/>
                </a:lnTo>
                <a:lnTo>
                  <a:pt x="52" y="99"/>
                </a:lnTo>
                <a:lnTo>
                  <a:pt x="52" y="96"/>
                </a:lnTo>
                <a:lnTo>
                  <a:pt x="52" y="93"/>
                </a:lnTo>
                <a:lnTo>
                  <a:pt x="51" y="92"/>
                </a:lnTo>
                <a:lnTo>
                  <a:pt x="51" y="87"/>
                </a:lnTo>
                <a:lnTo>
                  <a:pt x="51" y="83"/>
                </a:lnTo>
                <a:lnTo>
                  <a:pt x="51" y="78"/>
                </a:lnTo>
                <a:lnTo>
                  <a:pt x="52" y="75"/>
                </a:lnTo>
                <a:lnTo>
                  <a:pt x="53" y="72"/>
                </a:lnTo>
                <a:lnTo>
                  <a:pt x="57" y="69"/>
                </a:lnTo>
                <a:lnTo>
                  <a:pt x="60" y="67"/>
                </a:lnTo>
                <a:lnTo>
                  <a:pt x="61" y="64"/>
                </a:lnTo>
                <a:lnTo>
                  <a:pt x="64" y="62"/>
                </a:lnTo>
                <a:lnTo>
                  <a:pt x="68" y="60"/>
                </a:lnTo>
                <a:lnTo>
                  <a:pt x="70" y="57"/>
                </a:lnTo>
                <a:lnTo>
                  <a:pt x="71" y="53"/>
                </a:lnTo>
                <a:lnTo>
                  <a:pt x="73" y="49"/>
                </a:lnTo>
                <a:lnTo>
                  <a:pt x="75" y="44"/>
                </a:lnTo>
                <a:lnTo>
                  <a:pt x="76" y="40"/>
                </a:lnTo>
                <a:lnTo>
                  <a:pt x="78" y="35"/>
                </a:lnTo>
                <a:lnTo>
                  <a:pt x="78" y="31"/>
                </a:lnTo>
                <a:lnTo>
                  <a:pt x="79" y="26"/>
                </a:lnTo>
                <a:lnTo>
                  <a:pt x="81" y="23"/>
                </a:lnTo>
                <a:lnTo>
                  <a:pt x="84" y="19"/>
                </a:lnTo>
                <a:lnTo>
                  <a:pt x="86" y="16"/>
                </a:lnTo>
                <a:lnTo>
                  <a:pt x="88" y="14"/>
                </a:lnTo>
                <a:lnTo>
                  <a:pt x="91" y="14"/>
                </a:lnTo>
                <a:lnTo>
                  <a:pt x="94" y="13"/>
                </a:lnTo>
                <a:lnTo>
                  <a:pt x="96" y="11"/>
                </a:lnTo>
                <a:lnTo>
                  <a:pt x="99" y="10"/>
                </a:lnTo>
                <a:lnTo>
                  <a:pt x="123" y="10"/>
                </a:lnTo>
                <a:lnTo>
                  <a:pt x="127" y="10"/>
                </a:lnTo>
                <a:lnTo>
                  <a:pt x="130" y="10"/>
                </a:lnTo>
                <a:lnTo>
                  <a:pt x="133" y="8"/>
                </a:lnTo>
                <a:lnTo>
                  <a:pt x="136" y="6"/>
                </a:lnTo>
                <a:lnTo>
                  <a:pt x="139" y="5"/>
                </a:lnTo>
                <a:lnTo>
                  <a:pt x="142" y="3"/>
                </a:lnTo>
                <a:lnTo>
                  <a:pt x="143" y="1"/>
                </a:lnTo>
                <a:lnTo>
                  <a:pt x="148" y="0"/>
                </a:lnTo>
                <a:lnTo>
                  <a:pt x="150" y="0"/>
                </a:lnTo>
                <a:lnTo>
                  <a:pt x="151" y="1"/>
                </a:lnTo>
                <a:lnTo>
                  <a:pt x="153" y="3"/>
                </a:lnTo>
                <a:lnTo>
                  <a:pt x="154" y="3"/>
                </a:lnTo>
                <a:lnTo>
                  <a:pt x="154" y="5"/>
                </a:lnTo>
                <a:lnTo>
                  <a:pt x="156" y="6"/>
                </a:lnTo>
                <a:lnTo>
                  <a:pt x="161" y="10"/>
                </a:lnTo>
                <a:lnTo>
                  <a:pt x="166" y="13"/>
                </a:lnTo>
                <a:lnTo>
                  <a:pt x="172" y="16"/>
                </a:lnTo>
                <a:lnTo>
                  <a:pt x="177" y="17"/>
                </a:lnTo>
                <a:lnTo>
                  <a:pt x="182" y="19"/>
                </a:lnTo>
                <a:lnTo>
                  <a:pt x="187" y="23"/>
                </a:lnTo>
                <a:lnTo>
                  <a:pt x="193" y="26"/>
                </a:lnTo>
                <a:lnTo>
                  <a:pt x="199" y="31"/>
                </a:lnTo>
                <a:lnTo>
                  <a:pt x="200" y="34"/>
                </a:lnTo>
                <a:lnTo>
                  <a:pt x="204" y="37"/>
                </a:lnTo>
                <a:lnTo>
                  <a:pt x="205" y="40"/>
                </a:lnTo>
                <a:lnTo>
                  <a:pt x="207" y="44"/>
                </a:lnTo>
                <a:lnTo>
                  <a:pt x="210" y="47"/>
                </a:lnTo>
                <a:lnTo>
                  <a:pt x="211" y="51"/>
                </a:lnTo>
                <a:lnTo>
                  <a:pt x="214" y="52"/>
                </a:lnTo>
                <a:lnTo>
                  <a:pt x="217" y="52"/>
                </a:lnTo>
                <a:lnTo>
                  <a:pt x="223" y="52"/>
                </a:lnTo>
                <a:lnTo>
                  <a:pt x="228" y="51"/>
                </a:lnTo>
                <a:lnTo>
                  <a:pt x="232" y="47"/>
                </a:lnTo>
                <a:lnTo>
                  <a:pt x="236" y="42"/>
                </a:lnTo>
                <a:lnTo>
                  <a:pt x="240" y="39"/>
                </a:lnTo>
                <a:lnTo>
                  <a:pt x="244" y="35"/>
                </a:lnTo>
                <a:lnTo>
                  <a:pt x="250" y="34"/>
                </a:lnTo>
                <a:lnTo>
                  <a:pt x="254" y="33"/>
                </a:lnTo>
                <a:lnTo>
                  <a:pt x="262" y="34"/>
                </a:lnTo>
                <a:lnTo>
                  <a:pt x="268" y="37"/>
                </a:lnTo>
                <a:lnTo>
                  <a:pt x="276" y="40"/>
                </a:lnTo>
                <a:lnTo>
                  <a:pt x="282" y="46"/>
                </a:lnTo>
                <a:lnTo>
                  <a:pt x="289" y="51"/>
                </a:lnTo>
                <a:lnTo>
                  <a:pt x="297" y="55"/>
                </a:lnTo>
                <a:lnTo>
                  <a:pt x="304" y="58"/>
                </a:lnTo>
                <a:lnTo>
                  <a:pt x="312" y="62"/>
                </a:lnTo>
                <a:lnTo>
                  <a:pt x="328" y="65"/>
                </a:lnTo>
                <a:lnTo>
                  <a:pt x="331" y="64"/>
                </a:lnTo>
                <a:lnTo>
                  <a:pt x="336" y="64"/>
                </a:lnTo>
                <a:lnTo>
                  <a:pt x="337" y="60"/>
                </a:lnTo>
                <a:lnTo>
                  <a:pt x="340" y="58"/>
                </a:lnTo>
                <a:lnTo>
                  <a:pt x="341" y="55"/>
                </a:lnTo>
                <a:lnTo>
                  <a:pt x="343" y="53"/>
                </a:lnTo>
                <a:lnTo>
                  <a:pt x="344" y="51"/>
                </a:lnTo>
                <a:lnTo>
                  <a:pt x="346" y="49"/>
                </a:lnTo>
                <a:lnTo>
                  <a:pt x="352" y="44"/>
                </a:lnTo>
                <a:lnTo>
                  <a:pt x="358" y="40"/>
                </a:lnTo>
                <a:lnTo>
                  <a:pt x="364" y="37"/>
                </a:lnTo>
                <a:lnTo>
                  <a:pt x="370" y="35"/>
                </a:lnTo>
                <a:lnTo>
                  <a:pt x="377" y="34"/>
                </a:lnTo>
                <a:lnTo>
                  <a:pt x="385" y="33"/>
                </a:lnTo>
                <a:lnTo>
                  <a:pt x="392" y="33"/>
                </a:lnTo>
                <a:lnTo>
                  <a:pt x="401" y="33"/>
                </a:lnTo>
                <a:lnTo>
                  <a:pt x="412" y="33"/>
                </a:lnTo>
                <a:lnTo>
                  <a:pt x="421" y="34"/>
                </a:lnTo>
                <a:lnTo>
                  <a:pt x="430" y="37"/>
                </a:lnTo>
                <a:lnTo>
                  <a:pt x="437" y="42"/>
                </a:lnTo>
                <a:lnTo>
                  <a:pt x="444" y="46"/>
                </a:lnTo>
                <a:lnTo>
                  <a:pt x="451" y="49"/>
                </a:lnTo>
                <a:lnTo>
                  <a:pt x="459" y="51"/>
                </a:lnTo>
                <a:lnTo>
                  <a:pt x="466" y="51"/>
                </a:lnTo>
                <a:lnTo>
                  <a:pt x="470" y="51"/>
                </a:lnTo>
                <a:lnTo>
                  <a:pt x="473" y="49"/>
                </a:lnTo>
                <a:lnTo>
                  <a:pt x="477" y="47"/>
                </a:lnTo>
                <a:lnTo>
                  <a:pt x="478" y="44"/>
                </a:lnTo>
                <a:lnTo>
                  <a:pt x="481" y="42"/>
                </a:lnTo>
                <a:lnTo>
                  <a:pt x="482" y="39"/>
                </a:lnTo>
                <a:lnTo>
                  <a:pt x="484" y="35"/>
                </a:lnTo>
                <a:lnTo>
                  <a:pt x="487" y="33"/>
                </a:lnTo>
                <a:lnTo>
                  <a:pt x="490" y="29"/>
                </a:lnTo>
                <a:lnTo>
                  <a:pt x="495" y="26"/>
                </a:lnTo>
                <a:lnTo>
                  <a:pt x="499" y="24"/>
                </a:lnTo>
                <a:lnTo>
                  <a:pt x="503" y="21"/>
                </a:lnTo>
                <a:lnTo>
                  <a:pt x="509" y="19"/>
                </a:lnTo>
                <a:lnTo>
                  <a:pt x="516" y="16"/>
                </a:lnTo>
                <a:lnTo>
                  <a:pt x="520" y="16"/>
                </a:lnTo>
                <a:lnTo>
                  <a:pt x="524" y="14"/>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8" name="Freeform 24"/>
          <p:cNvSpPr>
            <a:spLocks/>
          </p:cNvSpPr>
          <p:nvPr/>
        </p:nvSpPr>
        <p:spPr bwMode="auto">
          <a:xfrm>
            <a:off x="3856008" y="3246438"/>
            <a:ext cx="539466" cy="382587"/>
          </a:xfrm>
          <a:custGeom>
            <a:avLst/>
            <a:gdLst>
              <a:gd name="T0" fmla="*/ 2147483647 w 275"/>
              <a:gd name="T1" fmla="*/ 2147483647 h 328"/>
              <a:gd name="T2" fmla="*/ 2147483647 w 275"/>
              <a:gd name="T3" fmla="*/ 2147483647 h 328"/>
              <a:gd name="T4" fmla="*/ 2147483647 w 275"/>
              <a:gd name="T5" fmla="*/ 2147483647 h 328"/>
              <a:gd name="T6" fmla="*/ 2147483647 w 275"/>
              <a:gd name="T7" fmla="*/ 2147483647 h 328"/>
              <a:gd name="T8" fmla="*/ 2147483647 w 275"/>
              <a:gd name="T9" fmla="*/ 2147483647 h 328"/>
              <a:gd name="T10" fmla="*/ 2147483647 w 275"/>
              <a:gd name="T11" fmla="*/ 2147483647 h 328"/>
              <a:gd name="T12" fmla="*/ 2147483647 w 275"/>
              <a:gd name="T13" fmla="*/ 2147483647 h 328"/>
              <a:gd name="T14" fmla="*/ 2147483647 w 275"/>
              <a:gd name="T15" fmla="*/ 2147483647 h 328"/>
              <a:gd name="T16" fmla="*/ 2147483647 w 275"/>
              <a:gd name="T17" fmla="*/ 2147483647 h 328"/>
              <a:gd name="T18" fmla="*/ 2147483647 w 275"/>
              <a:gd name="T19" fmla="*/ 2147483647 h 328"/>
              <a:gd name="T20" fmla="*/ 2147483647 w 275"/>
              <a:gd name="T21" fmla="*/ 2147483647 h 328"/>
              <a:gd name="T22" fmla="*/ 2147483647 w 275"/>
              <a:gd name="T23" fmla="*/ 2147483647 h 328"/>
              <a:gd name="T24" fmla="*/ 2147483647 w 275"/>
              <a:gd name="T25" fmla="*/ 2147483647 h 328"/>
              <a:gd name="T26" fmla="*/ 2147483647 w 275"/>
              <a:gd name="T27" fmla="*/ 2147483647 h 328"/>
              <a:gd name="T28" fmla="*/ 2147483647 w 275"/>
              <a:gd name="T29" fmla="*/ 2147483647 h 328"/>
              <a:gd name="T30" fmla="*/ 2147483647 w 275"/>
              <a:gd name="T31" fmla="*/ 2147483647 h 328"/>
              <a:gd name="T32" fmla="*/ 2147483647 w 275"/>
              <a:gd name="T33" fmla="*/ 2147483647 h 328"/>
              <a:gd name="T34" fmla="*/ 2147483647 w 275"/>
              <a:gd name="T35" fmla="*/ 2147483647 h 328"/>
              <a:gd name="T36" fmla="*/ 2147483647 w 275"/>
              <a:gd name="T37" fmla="*/ 2147483647 h 328"/>
              <a:gd name="T38" fmla="*/ 2147483647 w 275"/>
              <a:gd name="T39" fmla="*/ 2147483647 h 328"/>
              <a:gd name="T40" fmla="*/ 2147483647 w 275"/>
              <a:gd name="T41" fmla="*/ 2147483647 h 328"/>
              <a:gd name="T42" fmla="*/ 2147483647 w 275"/>
              <a:gd name="T43" fmla="*/ 2147483647 h 328"/>
              <a:gd name="T44" fmla="*/ 2147483647 w 275"/>
              <a:gd name="T45" fmla="*/ 2147483647 h 328"/>
              <a:gd name="T46" fmla="*/ 2147483647 w 275"/>
              <a:gd name="T47" fmla="*/ 2147483647 h 328"/>
              <a:gd name="T48" fmla="*/ 2147483647 w 275"/>
              <a:gd name="T49" fmla="*/ 2147483647 h 328"/>
              <a:gd name="T50" fmla="*/ 2147483647 w 275"/>
              <a:gd name="T51" fmla="*/ 2147483647 h 328"/>
              <a:gd name="T52" fmla="*/ 2147483647 w 275"/>
              <a:gd name="T53" fmla="*/ 2147483647 h 328"/>
              <a:gd name="T54" fmla="*/ 2147483647 w 275"/>
              <a:gd name="T55" fmla="*/ 2147483647 h 328"/>
              <a:gd name="T56" fmla="*/ 2147483647 w 275"/>
              <a:gd name="T57" fmla="*/ 2147483647 h 328"/>
              <a:gd name="T58" fmla="*/ 2147483647 w 275"/>
              <a:gd name="T59" fmla="*/ 2147483647 h 328"/>
              <a:gd name="T60" fmla="*/ 2147483647 w 275"/>
              <a:gd name="T61" fmla="*/ 2147483647 h 328"/>
              <a:gd name="T62" fmla="*/ 2147483647 w 275"/>
              <a:gd name="T63" fmla="*/ 2147483647 h 328"/>
              <a:gd name="T64" fmla="*/ 2147483647 w 275"/>
              <a:gd name="T65" fmla="*/ 2147483647 h 328"/>
              <a:gd name="T66" fmla="*/ 2147483647 w 275"/>
              <a:gd name="T67" fmla="*/ 2147483647 h 328"/>
              <a:gd name="T68" fmla="*/ 2147483647 w 275"/>
              <a:gd name="T69" fmla="*/ 2147483647 h 328"/>
              <a:gd name="T70" fmla="*/ 2147483647 w 275"/>
              <a:gd name="T71" fmla="*/ 2147483647 h 328"/>
              <a:gd name="T72" fmla="*/ 2147483647 w 275"/>
              <a:gd name="T73" fmla="*/ 2147483647 h 328"/>
              <a:gd name="T74" fmla="*/ 2147483647 w 275"/>
              <a:gd name="T75" fmla="*/ 2147483647 h 328"/>
              <a:gd name="T76" fmla="*/ 0 w 275"/>
              <a:gd name="T77" fmla="*/ 2147483647 h 328"/>
              <a:gd name="T78" fmla="*/ 2147483647 w 275"/>
              <a:gd name="T79" fmla="*/ 2147483647 h 328"/>
              <a:gd name="T80" fmla="*/ 2147483647 w 275"/>
              <a:gd name="T81" fmla="*/ 2147483647 h 328"/>
              <a:gd name="T82" fmla="*/ 2147483647 w 275"/>
              <a:gd name="T83" fmla="*/ 2147483647 h 328"/>
              <a:gd name="T84" fmla="*/ 2147483647 w 275"/>
              <a:gd name="T85" fmla="*/ 2147483647 h 328"/>
              <a:gd name="T86" fmla="*/ 2147483647 w 275"/>
              <a:gd name="T87" fmla="*/ 2147483647 h 328"/>
              <a:gd name="T88" fmla="*/ 2147483647 w 275"/>
              <a:gd name="T89" fmla="*/ 2147483647 h 328"/>
              <a:gd name="T90" fmla="*/ 2147483647 w 275"/>
              <a:gd name="T91" fmla="*/ 2147483647 h 328"/>
              <a:gd name="T92" fmla="*/ 2147483647 w 275"/>
              <a:gd name="T93" fmla="*/ 2147483647 h 328"/>
              <a:gd name="T94" fmla="*/ 2147483647 w 275"/>
              <a:gd name="T95" fmla="*/ 2147483647 h 328"/>
              <a:gd name="T96" fmla="*/ 2147483647 w 275"/>
              <a:gd name="T97" fmla="*/ 2147483647 h 328"/>
              <a:gd name="T98" fmla="*/ 2147483647 w 275"/>
              <a:gd name="T99" fmla="*/ 0 h 328"/>
              <a:gd name="T100" fmla="*/ 2147483647 w 275"/>
              <a:gd name="T101" fmla="*/ 0 h 328"/>
              <a:gd name="T102" fmla="*/ 2147483647 w 275"/>
              <a:gd name="T103" fmla="*/ 2147483647 h 328"/>
              <a:gd name="T104" fmla="*/ 2147483647 w 275"/>
              <a:gd name="T105" fmla="*/ 2147483647 h 328"/>
              <a:gd name="T106" fmla="*/ 2147483647 w 275"/>
              <a:gd name="T107" fmla="*/ 2147483647 h 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5" h="328">
                <a:moveTo>
                  <a:pt x="212" y="9"/>
                </a:moveTo>
                <a:lnTo>
                  <a:pt x="212" y="11"/>
                </a:lnTo>
                <a:lnTo>
                  <a:pt x="211" y="12"/>
                </a:lnTo>
                <a:lnTo>
                  <a:pt x="209" y="16"/>
                </a:lnTo>
                <a:lnTo>
                  <a:pt x="208" y="19"/>
                </a:lnTo>
                <a:lnTo>
                  <a:pt x="206" y="23"/>
                </a:lnTo>
                <a:lnTo>
                  <a:pt x="205" y="25"/>
                </a:lnTo>
                <a:lnTo>
                  <a:pt x="205" y="30"/>
                </a:lnTo>
                <a:lnTo>
                  <a:pt x="205" y="32"/>
                </a:lnTo>
                <a:lnTo>
                  <a:pt x="206" y="32"/>
                </a:lnTo>
                <a:lnTo>
                  <a:pt x="206" y="34"/>
                </a:lnTo>
                <a:lnTo>
                  <a:pt x="206" y="35"/>
                </a:lnTo>
                <a:lnTo>
                  <a:pt x="208" y="37"/>
                </a:lnTo>
                <a:lnTo>
                  <a:pt x="208" y="40"/>
                </a:lnTo>
                <a:lnTo>
                  <a:pt x="206" y="43"/>
                </a:lnTo>
                <a:lnTo>
                  <a:pt x="206" y="46"/>
                </a:lnTo>
                <a:lnTo>
                  <a:pt x="206" y="48"/>
                </a:lnTo>
                <a:lnTo>
                  <a:pt x="206" y="50"/>
                </a:lnTo>
                <a:lnTo>
                  <a:pt x="208" y="53"/>
                </a:lnTo>
                <a:lnTo>
                  <a:pt x="211" y="53"/>
                </a:lnTo>
                <a:lnTo>
                  <a:pt x="214" y="53"/>
                </a:lnTo>
                <a:lnTo>
                  <a:pt x="218" y="53"/>
                </a:lnTo>
                <a:lnTo>
                  <a:pt x="223" y="53"/>
                </a:lnTo>
                <a:lnTo>
                  <a:pt x="225" y="53"/>
                </a:lnTo>
                <a:lnTo>
                  <a:pt x="228" y="53"/>
                </a:lnTo>
                <a:lnTo>
                  <a:pt x="232" y="52"/>
                </a:lnTo>
                <a:lnTo>
                  <a:pt x="235" y="52"/>
                </a:lnTo>
                <a:lnTo>
                  <a:pt x="238" y="52"/>
                </a:lnTo>
                <a:lnTo>
                  <a:pt x="241" y="52"/>
                </a:lnTo>
                <a:lnTo>
                  <a:pt x="242" y="52"/>
                </a:lnTo>
                <a:lnTo>
                  <a:pt x="243" y="52"/>
                </a:lnTo>
                <a:lnTo>
                  <a:pt x="246" y="52"/>
                </a:lnTo>
                <a:lnTo>
                  <a:pt x="248" y="52"/>
                </a:lnTo>
                <a:lnTo>
                  <a:pt x="251" y="52"/>
                </a:lnTo>
                <a:lnTo>
                  <a:pt x="254" y="52"/>
                </a:lnTo>
                <a:lnTo>
                  <a:pt x="257" y="52"/>
                </a:lnTo>
                <a:lnTo>
                  <a:pt x="260" y="52"/>
                </a:lnTo>
                <a:lnTo>
                  <a:pt x="260" y="55"/>
                </a:lnTo>
                <a:lnTo>
                  <a:pt x="261" y="60"/>
                </a:lnTo>
                <a:lnTo>
                  <a:pt x="263" y="63"/>
                </a:lnTo>
                <a:lnTo>
                  <a:pt x="264" y="66"/>
                </a:lnTo>
                <a:lnTo>
                  <a:pt x="267" y="70"/>
                </a:lnTo>
                <a:lnTo>
                  <a:pt x="269" y="71"/>
                </a:lnTo>
                <a:lnTo>
                  <a:pt x="272" y="75"/>
                </a:lnTo>
                <a:lnTo>
                  <a:pt x="274" y="78"/>
                </a:lnTo>
                <a:lnTo>
                  <a:pt x="267" y="81"/>
                </a:lnTo>
                <a:lnTo>
                  <a:pt x="266" y="84"/>
                </a:lnTo>
                <a:lnTo>
                  <a:pt x="261" y="87"/>
                </a:lnTo>
                <a:lnTo>
                  <a:pt x="257" y="91"/>
                </a:lnTo>
                <a:lnTo>
                  <a:pt x="253" y="94"/>
                </a:lnTo>
                <a:lnTo>
                  <a:pt x="248" y="98"/>
                </a:lnTo>
                <a:lnTo>
                  <a:pt x="243" y="101"/>
                </a:lnTo>
                <a:lnTo>
                  <a:pt x="241" y="104"/>
                </a:lnTo>
                <a:lnTo>
                  <a:pt x="241" y="109"/>
                </a:lnTo>
                <a:lnTo>
                  <a:pt x="241" y="110"/>
                </a:lnTo>
                <a:lnTo>
                  <a:pt x="241" y="112"/>
                </a:lnTo>
                <a:lnTo>
                  <a:pt x="242" y="114"/>
                </a:lnTo>
                <a:lnTo>
                  <a:pt x="242" y="116"/>
                </a:lnTo>
                <a:lnTo>
                  <a:pt x="243" y="117"/>
                </a:lnTo>
                <a:lnTo>
                  <a:pt x="243" y="119"/>
                </a:lnTo>
                <a:lnTo>
                  <a:pt x="243" y="121"/>
                </a:lnTo>
                <a:lnTo>
                  <a:pt x="243" y="122"/>
                </a:lnTo>
                <a:lnTo>
                  <a:pt x="243" y="123"/>
                </a:lnTo>
                <a:lnTo>
                  <a:pt x="243" y="125"/>
                </a:lnTo>
                <a:lnTo>
                  <a:pt x="243" y="127"/>
                </a:lnTo>
                <a:lnTo>
                  <a:pt x="242" y="128"/>
                </a:lnTo>
                <a:lnTo>
                  <a:pt x="242" y="130"/>
                </a:lnTo>
                <a:lnTo>
                  <a:pt x="242" y="132"/>
                </a:lnTo>
                <a:lnTo>
                  <a:pt x="243" y="135"/>
                </a:lnTo>
                <a:lnTo>
                  <a:pt x="246" y="137"/>
                </a:lnTo>
                <a:lnTo>
                  <a:pt x="251" y="140"/>
                </a:lnTo>
                <a:lnTo>
                  <a:pt x="257" y="141"/>
                </a:lnTo>
                <a:lnTo>
                  <a:pt x="261" y="145"/>
                </a:lnTo>
                <a:lnTo>
                  <a:pt x="267" y="148"/>
                </a:lnTo>
                <a:lnTo>
                  <a:pt x="270" y="153"/>
                </a:lnTo>
                <a:lnTo>
                  <a:pt x="272" y="158"/>
                </a:lnTo>
                <a:lnTo>
                  <a:pt x="272" y="159"/>
                </a:lnTo>
                <a:lnTo>
                  <a:pt x="270" y="161"/>
                </a:lnTo>
                <a:lnTo>
                  <a:pt x="270" y="163"/>
                </a:lnTo>
                <a:lnTo>
                  <a:pt x="269" y="166"/>
                </a:lnTo>
                <a:lnTo>
                  <a:pt x="267" y="168"/>
                </a:lnTo>
                <a:lnTo>
                  <a:pt x="267" y="169"/>
                </a:lnTo>
                <a:lnTo>
                  <a:pt x="266" y="171"/>
                </a:lnTo>
                <a:lnTo>
                  <a:pt x="266" y="175"/>
                </a:lnTo>
                <a:lnTo>
                  <a:pt x="266" y="178"/>
                </a:lnTo>
                <a:lnTo>
                  <a:pt x="267" y="181"/>
                </a:lnTo>
                <a:lnTo>
                  <a:pt x="267" y="182"/>
                </a:lnTo>
                <a:lnTo>
                  <a:pt x="269" y="186"/>
                </a:lnTo>
                <a:lnTo>
                  <a:pt x="270" y="189"/>
                </a:lnTo>
                <a:lnTo>
                  <a:pt x="270" y="192"/>
                </a:lnTo>
                <a:lnTo>
                  <a:pt x="272" y="196"/>
                </a:lnTo>
                <a:lnTo>
                  <a:pt x="272" y="198"/>
                </a:lnTo>
                <a:lnTo>
                  <a:pt x="272" y="200"/>
                </a:lnTo>
                <a:lnTo>
                  <a:pt x="270" y="200"/>
                </a:lnTo>
                <a:lnTo>
                  <a:pt x="269" y="202"/>
                </a:lnTo>
                <a:lnTo>
                  <a:pt x="267" y="204"/>
                </a:lnTo>
                <a:lnTo>
                  <a:pt x="266" y="205"/>
                </a:lnTo>
                <a:lnTo>
                  <a:pt x="264" y="207"/>
                </a:lnTo>
                <a:lnTo>
                  <a:pt x="264" y="210"/>
                </a:lnTo>
                <a:lnTo>
                  <a:pt x="264" y="216"/>
                </a:lnTo>
                <a:lnTo>
                  <a:pt x="264" y="220"/>
                </a:lnTo>
                <a:lnTo>
                  <a:pt x="263" y="227"/>
                </a:lnTo>
                <a:lnTo>
                  <a:pt x="261" y="233"/>
                </a:lnTo>
                <a:lnTo>
                  <a:pt x="260" y="239"/>
                </a:lnTo>
                <a:lnTo>
                  <a:pt x="256" y="245"/>
                </a:lnTo>
                <a:lnTo>
                  <a:pt x="253" y="250"/>
                </a:lnTo>
                <a:lnTo>
                  <a:pt x="246" y="250"/>
                </a:lnTo>
                <a:lnTo>
                  <a:pt x="245" y="250"/>
                </a:lnTo>
                <a:lnTo>
                  <a:pt x="245" y="248"/>
                </a:lnTo>
                <a:lnTo>
                  <a:pt x="243" y="246"/>
                </a:lnTo>
                <a:lnTo>
                  <a:pt x="243" y="245"/>
                </a:lnTo>
                <a:lnTo>
                  <a:pt x="242" y="241"/>
                </a:lnTo>
                <a:lnTo>
                  <a:pt x="242" y="239"/>
                </a:lnTo>
                <a:lnTo>
                  <a:pt x="241" y="238"/>
                </a:lnTo>
                <a:lnTo>
                  <a:pt x="239" y="238"/>
                </a:lnTo>
                <a:lnTo>
                  <a:pt x="236" y="238"/>
                </a:lnTo>
                <a:lnTo>
                  <a:pt x="233" y="239"/>
                </a:lnTo>
                <a:lnTo>
                  <a:pt x="232" y="241"/>
                </a:lnTo>
                <a:lnTo>
                  <a:pt x="230" y="245"/>
                </a:lnTo>
                <a:lnTo>
                  <a:pt x="227" y="246"/>
                </a:lnTo>
                <a:lnTo>
                  <a:pt x="225" y="248"/>
                </a:lnTo>
                <a:lnTo>
                  <a:pt x="224" y="250"/>
                </a:lnTo>
                <a:lnTo>
                  <a:pt x="223" y="250"/>
                </a:lnTo>
                <a:lnTo>
                  <a:pt x="217" y="250"/>
                </a:lnTo>
                <a:lnTo>
                  <a:pt x="209" y="248"/>
                </a:lnTo>
                <a:lnTo>
                  <a:pt x="205" y="245"/>
                </a:lnTo>
                <a:lnTo>
                  <a:pt x="199" y="239"/>
                </a:lnTo>
                <a:lnTo>
                  <a:pt x="194" y="237"/>
                </a:lnTo>
                <a:lnTo>
                  <a:pt x="191" y="230"/>
                </a:lnTo>
                <a:lnTo>
                  <a:pt x="188" y="225"/>
                </a:lnTo>
                <a:lnTo>
                  <a:pt x="186" y="218"/>
                </a:lnTo>
                <a:lnTo>
                  <a:pt x="180" y="221"/>
                </a:lnTo>
                <a:lnTo>
                  <a:pt x="176" y="225"/>
                </a:lnTo>
                <a:lnTo>
                  <a:pt x="173" y="230"/>
                </a:lnTo>
                <a:lnTo>
                  <a:pt x="170" y="235"/>
                </a:lnTo>
                <a:lnTo>
                  <a:pt x="169" y="239"/>
                </a:lnTo>
                <a:lnTo>
                  <a:pt x="166" y="243"/>
                </a:lnTo>
                <a:lnTo>
                  <a:pt x="162" y="246"/>
                </a:lnTo>
                <a:lnTo>
                  <a:pt x="156" y="248"/>
                </a:lnTo>
                <a:lnTo>
                  <a:pt x="152" y="248"/>
                </a:lnTo>
                <a:lnTo>
                  <a:pt x="150" y="248"/>
                </a:lnTo>
                <a:lnTo>
                  <a:pt x="147" y="248"/>
                </a:lnTo>
                <a:lnTo>
                  <a:pt x="144" y="248"/>
                </a:lnTo>
                <a:lnTo>
                  <a:pt x="141" y="248"/>
                </a:lnTo>
                <a:lnTo>
                  <a:pt x="138" y="248"/>
                </a:lnTo>
                <a:lnTo>
                  <a:pt x="134" y="248"/>
                </a:lnTo>
                <a:lnTo>
                  <a:pt x="131" y="248"/>
                </a:lnTo>
                <a:lnTo>
                  <a:pt x="131" y="250"/>
                </a:lnTo>
                <a:lnTo>
                  <a:pt x="131" y="253"/>
                </a:lnTo>
                <a:lnTo>
                  <a:pt x="131" y="255"/>
                </a:lnTo>
                <a:lnTo>
                  <a:pt x="131" y="257"/>
                </a:lnTo>
                <a:lnTo>
                  <a:pt x="131" y="259"/>
                </a:lnTo>
                <a:lnTo>
                  <a:pt x="131" y="262"/>
                </a:lnTo>
                <a:lnTo>
                  <a:pt x="131" y="264"/>
                </a:lnTo>
                <a:lnTo>
                  <a:pt x="131" y="268"/>
                </a:lnTo>
                <a:lnTo>
                  <a:pt x="131" y="269"/>
                </a:lnTo>
                <a:lnTo>
                  <a:pt x="131" y="271"/>
                </a:lnTo>
                <a:lnTo>
                  <a:pt x="132" y="271"/>
                </a:lnTo>
                <a:lnTo>
                  <a:pt x="132" y="273"/>
                </a:lnTo>
                <a:lnTo>
                  <a:pt x="134" y="273"/>
                </a:lnTo>
                <a:lnTo>
                  <a:pt x="135" y="274"/>
                </a:lnTo>
                <a:lnTo>
                  <a:pt x="135" y="277"/>
                </a:lnTo>
                <a:lnTo>
                  <a:pt x="135" y="279"/>
                </a:lnTo>
                <a:lnTo>
                  <a:pt x="134" y="280"/>
                </a:lnTo>
                <a:lnTo>
                  <a:pt x="134" y="282"/>
                </a:lnTo>
                <a:lnTo>
                  <a:pt x="132" y="282"/>
                </a:lnTo>
                <a:lnTo>
                  <a:pt x="132" y="284"/>
                </a:lnTo>
                <a:lnTo>
                  <a:pt x="132" y="286"/>
                </a:lnTo>
                <a:lnTo>
                  <a:pt x="132" y="287"/>
                </a:lnTo>
                <a:lnTo>
                  <a:pt x="132" y="289"/>
                </a:lnTo>
                <a:lnTo>
                  <a:pt x="132" y="291"/>
                </a:lnTo>
                <a:lnTo>
                  <a:pt x="134" y="291"/>
                </a:lnTo>
                <a:lnTo>
                  <a:pt x="136" y="292"/>
                </a:lnTo>
                <a:lnTo>
                  <a:pt x="138" y="292"/>
                </a:lnTo>
                <a:lnTo>
                  <a:pt x="141" y="294"/>
                </a:lnTo>
                <a:lnTo>
                  <a:pt x="142" y="294"/>
                </a:lnTo>
                <a:lnTo>
                  <a:pt x="145" y="296"/>
                </a:lnTo>
                <a:lnTo>
                  <a:pt x="145" y="315"/>
                </a:lnTo>
                <a:lnTo>
                  <a:pt x="142" y="315"/>
                </a:lnTo>
                <a:lnTo>
                  <a:pt x="139" y="314"/>
                </a:lnTo>
                <a:lnTo>
                  <a:pt x="138" y="312"/>
                </a:lnTo>
                <a:lnTo>
                  <a:pt x="136" y="310"/>
                </a:lnTo>
                <a:lnTo>
                  <a:pt x="134" y="309"/>
                </a:lnTo>
                <a:lnTo>
                  <a:pt x="132" y="307"/>
                </a:lnTo>
                <a:lnTo>
                  <a:pt x="131" y="305"/>
                </a:lnTo>
                <a:lnTo>
                  <a:pt x="129" y="302"/>
                </a:lnTo>
                <a:lnTo>
                  <a:pt x="126" y="305"/>
                </a:lnTo>
                <a:lnTo>
                  <a:pt x="123" y="307"/>
                </a:lnTo>
                <a:lnTo>
                  <a:pt x="120" y="310"/>
                </a:lnTo>
                <a:lnTo>
                  <a:pt x="117" y="312"/>
                </a:lnTo>
                <a:lnTo>
                  <a:pt x="114" y="315"/>
                </a:lnTo>
                <a:lnTo>
                  <a:pt x="113" y="318"/>
                </a:lnTo>
                <a:lnTo>
                  <a:pt x="111" y="321"/>
                </a:lnTo>
                <a:lnTo>
                  <a:pt x="110" y="327"/>
                </a:lnTo>
                <a:lnTo>
                  <a:pt x="105" y="321"/>
                </a:lnTo>
                <a:lnTo>
                  <a:pt x="100" y="318"/>
                </a:lnTo>
                <a:lnTo>
                  <a:pt x="97" y="314"/>
                </a:lnTo>
                <a:lnTo>
                  <a:pt x="93" y="309"/>
                </a:lnTo>
                <a:lnTo>
                  <a:pt x="89" y="303"/>
                </a:lnTo>
                <a:lnTo>
                  <a:pt x="86" y="298"/>
                </a:lnTo>
                <a:lnTo>
                  <a:pt x="84" y="294"/>
                </a:lnTo>
                <a:lnTo>
                  <a:pt x="83" y="287"/>
                </a:lnTo>
                <a:lnTo>
                  <a:pt x="77" y="286"/>
                </a:lnTo>
                <a:lnTo>
                  <a:pt x="71" y="282"/>
                </a:lnTo>
                <a:lnTo>
                  <a:pt x="65" y="277"/>
                </a:lnTo>
                <a:lnTo>
                  <a:pt x="58" y="271"/>
                </a:lnTo>
                <a:lnTo>
                  <a:pt x="52" y="262"/>
                </a:lnTo>
                <a:lnTo>
                  <a:pt x="47" y="256"/>
                </a:lnTo>
                <a:lnTo>
                  <a:pt x="45" y="250"/>
                </a:lnTo>
                <a:lnTo>
                  <a:pt x="43" y="245"/>
                </a:lnTo>
                <a:lnTo>
                  <a:pt x="41" y="245"/>
                </a:lnTo>
                <a:lnTo>
                  <a:pt x="40" y="243"/>
                </a:lnTo>
                <a:lnTo>
                  <a:pt x="38" y="243"/>
                </a:lnTo>
                <a:lnTo>
                  <a:pt x="37" y="243"/>
                </a:lnTo>
                <a:lnTo>
                  <a:pt x="37" y="241"/>
                </a:lnTo>
                <a:lnTo>
                  <a:pt x="35" y="241"/>
                </a:lnTo>
                <a:lnTo>
                  <a:pt x="35" y="239"/>
                </a:lnTo>
                <a:lnTo>
                  <a:pt x="35" y="238"/>
                </a:lnTo>
                <a:lnTo>
                  <a:pt x="32" y="237"/>
                </a:lnTo>
                <a:lnTo>
                  <a:pt x="31" y="233"/>
                </a:lnTo>
                <a:lnTo>
                  <a:pt x="28" y="228"/>
                </a:lnTo>
                <a:lnTo>
                  <a:pt x="25" y="223"/>
                </a:lnTo>
                <a:lnTo>
                  <a:pt x="24" y="218"/>
                </a:lnTo>
                <a:lnTo>
                  <a:pt x="22" y="214"/>
                </a:lnTo>
                <a:lnTo>
                  <a:pt x="20" y="209"/>
                </a:lnTo>
                <a:lnTo>
                  <a:pt x="19" y="207"/>
                </a:lnTo>
                <a:lnTo>
                  <a:pt x="16" y="204"/>
                </a:lnTo>
                <a:lnTo>
                  <a:pt x="11" y="198"/>
                </a:lnTo>
                <a:lnTo>
                  <a:pt x="9" y="189"/>
                </a:lnTo>
                <a:lnTo>
                  <a:pt x="6" y="181"/>
                </a:lnTo>
                <a:lnTo>
                  <a:pt x="3" y="173"/>
                </a:lnTo>
                <a:lnTo>
                  <a:pt x="1" y="166"/>
                </a:lnTo>
                <a:lnTo>
                  <a:pt x="0" y="161"/>
                </a:lnTo>
                <a:lnTo>
                  <a:pt x="0" y="159"/>
                </a:lnTo>
                <a:lnTo>
                  <a:pt x="1" y="161"/>
                </a:lnTo>
                <a:lnTo>
                  <a:pt x="3" y="161"/>
                </a:lnTo>
                <a:lnTo>
                  <a:pt x="6" y="161"/>
                </a:lnTo>
                <a:lnTo>
                  <a:pt x="7" y="161"/>
                </a:lnTo>
                <a:lnTo>
                  <a:pt x="9" y="161"/>
                </a:lnTo>
                <a:lnTo>
                  <a:pt x="10" y="161"/>
                </a:lnTo>
                <a:lnTo>
                  <a:pt x="11" y="161"/>
                </a:lnTo>
                <a:lnTo>
                  <a:pt x="14" y="161"/>
                </a:lnTo>
                <a:lnTo>
                  <a:pt x="14" y="159"/>
                </a:lnTo>
                <a:lnTo>
                  <a:pt x="16" y="157"/>
                </a:lnTo>
                <a:lnTo>
                  <a:pt x="16" y="155"/>
                </a:lnTo>
                <a:lnTo>
                  <a:pt x="17" y="153"/>
                </a:lnTo>
                <a:lnTo>
                  <a:pt x="19" y="153"/>
                </a:lnTo>
                <a:lnTo>
                  <a:pt x="20" y="151"/>
                </a:lnTo>
                <a:lnTo>
                  <a:pt x="22" y="151"/>
                </a:lnTo>
                <a:lnTo>
                  <a:pt x="22" y="150"/>
                </a:lnTo>
                <a:lnTo>
                  <a:pt x="25" y="146"/>
                </a:lnTo>
                <a:lnTo>
                  <a:pt x="27" y="141"/>
                </a:lnTo>
                <a:lnTo>
                  <a:pt x="27" y="137"/>
                </a:lnTo>
                <a:lnTo>
                  <a:pt x="28" y="132"/>
                </a:lnTo>
                <a:lnTo>
                  <a:pt x="28" y="127"/>
                </a:lnTo>
                <a:lnTo>
                  <a:pt x="28" y="122"/>
                </a:lnTo>
                <a:lnTo>
                  <a:pt x="28" y="119"/>
                </a:lnTo>
                <a:lnTo>
                  <a:pt x="27" y="116"/>
                </a:lnTo>
                <a:lnTo>
                  <a:pt x="29" y="116"/>
                </a:lnTo>
                <a:lnTo>
                  <a:pt x="32" y="116"/>
                </a:lnTo>
                <a:lnTo>
                  <a:pt x="35" y="116"/>
                </a:lnTo>
                <a:lnTo>
                  <a:pt x="38" y="116"/>
                </a:lnTo>
                <a:lnTo>
                  <a:pt x="41" y="116"/>
                </a:lnTo>
                <a:lnTo>
                  <a:pt x="45" y="114"/>
                </a:lnTo>
                <a:lnTo>
                  <a:pt x="47" y="112"/>
                </a:lnTo>
                <a:lnTo>
                  <a:pt x="45" y="112"/>
                </a:lnTo>
                <a:lnTo>
                  <a:pt x="40" y="110"/>
                </a:lnTo>
                <a:lnTo>
                  <a:pt x="35" y="110"/>
                </a:lnTo>
                <a:lnTo>
                  <a:pt x="31" y="109"/>
                </a:lnTo>
                <a:lnTo>
                  <a:pt x="28" y="105"/>
                </a:lnTo>
                <a:lnTo>
                  <a:pt x="24" y="102"/>
                </a:lnTo>
                <a:lnTo>
                  <a:pt x="22" y="99"/>
                </a:lnTo>
                <a:lnTo>
                  <a:pt x="20" y="96"/>
                </a:lnTo>
                <a:lnTo>
                  <a:pt x="22" y="94"/>
                </a:lnTo>
                <a:lnTo>
                  <a:pt x="24" y="93"/>
                </a:lnTo>
                <a:lnTo>
                  <a:pt x="25" y="91"/>
                </a:lnTo>
                <a:lnTo>
                  <a:pt x="27" y="91"/>
                </a:lnTo>
                <a:lnTo>
                  <a:pt x="28" y="89"/>
                </a:lnTo>
                <a:lnTo>
                  <a:pt x="29" y="91"/>
                </a:lnTo>
                <a:lnTo>
                  <a:pt x="31" y="91"/>
                </a:lnTo>
                <a:lnTo>
                  <a:pt x="32" y="93"/>
                </a:lnTo>
                <a:lnTo>
                  <a:pt x="34" y="94"/>
                </a:lnTo>
                <a:lnTo>
                  <a:pt x="35" y="94"/>
                </a:lnTo>
                <a:lnTo>
                  <a:pt x="37" y="94"/>
                </a:lnTo>
                <a:lnTo>
                  <a:pt x="37" y="91"/>
                </a:lnTo>
                <a:lnTo>
                  <a:pt x="38" y="87"/>
                </a:lnTo>
                <a:lnTo>
                  <a:pt x="38" y="82"/>
                </a:lnTo>
                <a:lnTo>
                  <a:pt x="38" y="78"/>
                </a:lnTo>
                <a:lnTo>
                  <a:pt x="38" y="73"/>
                </a:lnTo>
                <a:lnTo>
                  <a:pt x="38" y="70"/>
                </a:lnTo>
                <a:lnTo>
                  <a:pt x="40" y="66"/>
                </a:lnTo>
                <a:lnTo>
                  <a:pt x="118" y="66"/>
                </a:lnTo>
                <a:lnTo>
                  <a:pt x="118" y="7"/>
                </a:lnTo>
                <a:lnTo>
                  <a:pt x="120" y="7"/>
                </a:lnTo>
                <a:lnTo>
                  <a:pt x="120" y="5"/>
                </a:lnTo>
                <a:lnTo>
                  <a:pt x="120" y="4"/>
                </a:lnTo>
                <a:lnTo>
                  <a:pt x="120" y="3"/>
                </a:lnTo>
                <a:lnTo>
                  <a:pt x="120" y="1"/>
                </a:lnTo>
                <a:lnTo>
                  <a:pt x="120" y="0"/>
                </a:lnTo>
                <a:lnTo>
                  <a:pt x="126" y="0"/>
                </a:lnTo>
                <a:lnTo>
                  <a:pt x="134" y="0"/>
                </a:lnTo>
                <a:lnTo>
                  <a:pt x="139" y="0"/>
                </a:lnTo>
                <a:lnTo>
                  <a:pt x="145" y="0"/>
                </a:lnTo>
                <a:lnTo>
                  <a:pt x="150" y="0"/>
                </a:lnTo>
                <a:lnTo>
                  <a:pt x="156" y="0"/>
                </a:lnTo>
                <a:lnTo>
                  <a:pt x="160" y="0"/>
                </a:lnTo>
                <a:lnTo>
                  <a:pt x="163" y="0"/>
                </a:lnTo>
                <a:lnTo>
                  <a:pt x="168" y="1"/>
                </a:lnTo>
                <a:lnTo>
                  <a:pt x="170" y="1"/>
                </a:lnTo>
                <a:lnTo>
                  <a:pt x="175" y="1"/>
                </a:lnTo>
                <a:lnTo>
                  <a:pt x="178" y="3"/>
                </a:lnTo>
                <a:lnTo>
                  <a:pt x="183" y="3"/>
                </a:lnTo>
                <a:lnTo>
                  <a:pt x="186" y="4"/>
                </a:lnTo>
                <a:lnTo>
                  <a:pt x="190" y="4"/>
                </a:lnTo>
                <a:lnTo>
                  <a:pt x="193" y="4"/>
                </a:lnTo>
                <a:lnTo>
                  <a:pt x="194" y="4"/>
                </a:lnTo>
                <a:lnTo>
                  <a:pt x="197" y="4"/>
                </a:lnTo>
                <a:lnTo>
                  <a:pt x="199" y="4"/>
                </a:lnTo>
                <a:lnTo>
                  <a:pt x="201" y="4"/>
                </a:lnTo>
                <a:lnTo>
                  <a:pt x="202" y="4"/>
                </a:lnTo>
                <a:lnTo>
                  <a:pt x="204" y="4"/>
                </a:lnTo>
                <a:lnTo>
                  <a:pt x="205" y="4"/>
                </a:lnTo>
                <a:lnTo>
                  <a:pt x="206" y="4"/>
                </a:lnTo>
                <a:lnTo>
                  <a:pt x="208" y="5"/>
                </a:lnTo>
                <a:lnTo>
                  <a:pt x="209" y="5"/>
                </a:lnTo>
                <a:lnTo>
                  <a:pt x="211" y="7"/>
                </a:lnTo>
                <a:lnTo>
                  <a:pt x="212" y="7"/>
                </a:lnTo>
                <a:lnTo>
                  <a:pt x="212" y="9"/>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69" name="Freeform 25"/>
          <p:cNvSpPr>
            <a:spLocks/>
          </p:cNvSpPr>
          <p:nvPr/>
        </p:nvSpPr>
        <p:spPr bwMode="auto">
          <a:xfrm>
            <a:off x="4388224" y="2714625"/>
            <a:ext cx="1221050" cy="538163"/>
          </a:xfrm>
          <a:custGeom>
            <a:avLst/>
            <a:gdLst>
              <a:gd name="T0" fmla="*/ 2147483647 w 622"/>
              <a:gd name="T1" fmla="*/ 2147483647 h 461"/>
              <a:gd name="T2" fmla="*/ 2147483647 w 622"/>
              <a:gd name="T3" fmla="*/ 2147483647 h 461"/>
              <a:gd name="T4" fmla="*/ 2147483647 w 622"/>
              <a:gd name="T5" fmla="*/ 2147483647 h 461"/>
              <a:gd name="T6" fmla="*/ 2147483647 w 622"/>
              <a:gd name="T7" fmla="*/ 2147483647 h 461"/>
              <a:gd name="T8" fmla="*/ 2147483647 w 622"/>
              <a:gd name="T9" fmla="*/ 2147483647 h 461"/>
              <a:gd name="T10" fmla="*/ 2147483647 w 622"/>
              <a:gd name="T11" fmla="*/ 2147483647 h 461"/>
              <a:gd name="T12" fmla="*/ 2147483647 w 622"/>
              <a:gd name="T13" fmla="*/ 2147483647 h 461"/>
              <a:gd name="T14" fmla="*/ 2147483647 w 622"/>
              <a:gd name="T15" fmla="*/ 2147483647 h 461"/>
              <a:gd name="T16" fmla="*/ 2147483647 w 622"/>
              <a:gd name="T17" fmla="*/ 2147483647 h 461"/>
              <a:gd name="T18" fmla="*/ 2147483647 w 622"/>
              <a:gd name="T19" fmla="*/ 2147483647 h 461"/>
              <a:gd name="T20" fmla="*/ 2147483647 w 622"/>
              <a:gd name="T21" fmla="*/ 2147483647 h 461"/>
              <a:gd name="T22" fmla="*/ 2147483647 w 622"/>
              <a:gd name="T23" fmla="*/ 2147483647 h 461"/>
              <a:gd name="T24" fmla="*/ 2147483647 w 622"/>
              <a:gd name="T25" fmla="*/ 2147483647 h 461"/>
              <a:gd name="T26" fmla="*/ 2147483647 w 622"/>
              <a:gd name="T27" fmla="*/ 2147483647 h 461"/>
              <a:gd name="T28" fmla="*/ 2147483647 w 622"/>
              <a:gd name="T29" fmla="*/ 2147483647 h 461"/>
              <a:gd name="T30" fmla="*/ 2147483647 w 622"/>
              <a:gd name="T31" fmla="*/ 2147483647 h 461"/>
              <a:gd name="T32" fmla="*/ 2147483647 w 622"/>
              <a:gd name="T33" fmla="*/ 2147483647 h 461"/>
              <a:gd name="T34" fmla="*/ 2147483647 w 622"/>
              <a:gd name="T35" fmla="*/ 2147483647 h 461"/>
              <a:gd name="T36" fmla="*/ 2147483647 w 622"/>
              <a:gd name="T37" fmla="*/ 2147483647 h 461"/>
              <a:gd name="T38" fmla="*/ 2147483647 w 622"/>
              <a:gd name="T39" fmla="*/ 2147483647 h 461"/>
              <a:gd name="T40" fmla="*/ 2147483647 w 622"/>
              <a:gd name="T41" fmla="*/ 2147483647 h 461"/>
              <a:gd name="T42" fmla="*/ 2147483647 w 622"/>
              <a:gd name="T43" fmla="*/ 2147483647 h 461"/>
              <a:gd name="T44" fmla="*/ 2147483647 w 622"/>
              <a:gd name="T45" fmla="*/ 2147483647 h 461"/>
              <a:gd name="T46" fmla="*/ 2147483647 w 622"/>
              <a:gd name="T47" fmla="*/ 2147483647 h 461"/>
              <a:gd name="T48" fmla="*/ 2147483647 w 622"/>
              <a:gd name="T49" fmla="*/ 2147483647 h 461"/>
              <a:gd name="T50" fmla="*/ 2147483647 w 622"/>
              <a:gd name="T51" fmla="*/ 2147483647 h 461"/>
              <a:gd name="T52" fmla="*/ 2147483647 w 622"/>
              <a:gd name="T53" fmla="*/ 2147483647 h 461"/>
              <a:gd name="T54" fmla="*/ 2147483647 w 622"/>
              <a:gd name="T55" fmla="*/ 2147483647 h 461"/>
              <a:gd name="T56" fmla="*/ 2147483647 w 622"/>
              <a:gd name="T57" fmla="*/ 2147483647 h 461"/>
              <a:gd name="T58" fmla="*/ 2147483647 w 622"/>
              <a:gd name="T59" fmla="*/ 2147483647 h 461"/>
              <a:gd name="T60" fmla="*/ 2147483647 w 622"/>
              <a:gd name="T61" fmla="*/ 2147483647 h 461"/>
              <a:gd name="T62" fmla="*/ 2147483647 w 622"/>
              <a:gd name="T63" fmla="*/ 2147483647 h 461"/>
              <a:gd name="T64" fmla="*/ 2147483647 w 622"/>
              <a:gd name="T65" fmla="*/ 0 h 461"/>
              <a:gd name="T66" fmla="*/ 2147483647 w 622"/>
              <a:gd name="T67" fmla="*/ 2147483647 h 461"/>
              <a:gd name="T68" fmla="*/ 2147483647 w 622"/>
              <a:gd name="T69" fmla="*/ 2147483647 h 461"/>
              <a:gd name="T70" fmla="*/ 2147483647 w 622"/>
              <a:gd name="T71" fmla="*/ 2147483647 h 461"/>
              <a:gd name="T72" fmla="*/ 2147483647 w 622"/>
              <a:gd name="T73" fmla="*/ 2147483647 h 461"/>
              <a:gd name="T74" fmla="*/ 2147483647 w 622"/>
              <a:gd name="T75" fmla="*/ 2147483647 h 461"/>
              <a:gd name="T76" fmla="*/ 2147483647 w 622"/>
              <a:gd name="T77" fmla="*/ 2147483647 h 461"/>
              <a:gd name="T78" fmla="*/ 2147483647 w 622"/>
              <a:gd name="T79" fmla="*/ 2147483647 h 461"/>
              <a:gd name="T80" fmla="*/ 2147483647 w 622"/>
              <a:gd name="T81" fmla="*/ 2147483647 h 461"/>
              <a:gd name="T82" fmla="*/ 2147483647 w 622"/>
              <a:gd name="T83" fmla="*/ 2147483647 h 461"/>
              <a:gd name="T84" fmla="*/ 2147483647 w 622"/>
              <a:gd name="T85" fmla="*/ 2147483647 h 461"/>
              <a:gd name="T86" fmla="*/ 2147483647 w 622"/>
              <a:gd name="T87" fmla="*/ 2147483647 h 461"/>
              <a:gd name="T88" fmla="*/ 2147483647 w 622"/>
              <a:gd name="T89" fmla="*/ 2147483647 h 461"/>
              <a:gd name="T90" fmla="*/ 2147483647 w 622"/>
              <a:gd name="T91" fmla="*/ 2147483647 h 461"/>
              <a:gd name="T92" fmla="*/ 2147483647 w 622"/>
              <a:gd name="T93" fmla="*/ 2147483647 h 461"/>
              <a:gd name="T94" fmla="*/ 2147483647 w 622"/>
              <a:gd name="T95" fmla="*/ 2147483647 h 461"/>
              <a:gd name="T96" fmla="*/ 2147483647 w 622"/>
              <a:gd name="T97" fmla="*/ 2147483647 h 461"/>
              <a:gd name="T98" fmla="*/ 2147483647 w 622"/>
              <a:gd name="T99" fmla="*/ 2147483647 h 461"/>
              <a:gd name="T100" fmla="*/ 2147483647 w 622"/>
              <a:gd name="T101" fmla="*/ 2147483647 h 461"/>
              <a:gd name="T102" fmla="*/ 2147483647 w 622"/>
              <a:gd name="T103" fmla="*/ 2147483647 h 461"/>
              <a:gd name="T104" fmla="*/ 2147483647 w 622"/>
              <a:gd name="T105" fmla="*/ 2147483647 h 461"/>
              <a:gd name="T106" fmla="*/ 2147483647 w 622"/>
              <a:gd name="T107" fmla="*/ 2147483647 h 461"/>
              <a:gd name="T108" fmla="*/ 2147483647 w 622"/>
              <a:gd name="T109" fmla="*/ 2147483647 h 461"/>
              <a:gd name="T110" fmla="*/ 2147483647 w 622"/>
              <a:gd name="T111" fmla="*/ 2147483647 h 461"/>
              <a:gd name="T112" fmla="*/ 2147483647 w 622"/>
              <a:gd name="T113" fmla="*/ 2147483647 h 461"/>
              <a:gd name="T114" fmla="*/ 2147483647 w 622"/>
              <a:gd name="T115" fmla="*/ 2147483647 h 461"/>
              <a:gd name="T116" fmla="*/ 2147483647 w 622"/>
              <a:gd name="T117" fmla="*/ 2147483647 h 461"/>
              <a:gd name="T118" fmla="*/ 2147483647 w 622"/>
              <a:gd name="T119" fmla="*/ 2147483647 h 461"/>
              <a:gd name="T120" fmla="*/ 2147483647 w 622"/>
              <a:gd name="T121" fmla="*/ 2147483647 h 4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2" h="461">
                <a:moveTo>
                  <a:pt x="199" y="388"/>
                </a:moveTo>
                <a:lnTo>
                  <a:pt x="199" y="385"/>
                </a:lnTo>
                <a:lnTo>
                  <a:pt x="199" y="380"/>
                </a:lnTo>
                <a:lnTo>
                  <a:pt x="199" y="377"/>
                </a:lnTo>
                <a:lnTo>
                  <a:pt x="197" y="373"/>
                </a:lnTo>
                <a:lnTo>
                  <a:pt x="197" y="368"/>
                </a:lnTo>
                <a:lnTo>
                  <a:pt x="197" y="365"/>
                </a:lnTo>
                <a:lnTo>
                  <a:pt x="197" y="362"/>
                </a:lnTo>
                <a:lnTo>
                  <a:pt x="197" y="357"/>
                </a:lnTo>
                <a:lnTo>
                  <a:pt x="197" y="354"/>
                </a:lnTo>
                <a:lnTo>
                  <a:pt x="197" y="352"/>
                </a:lnTo>
                <a:lnTo>
                  <a:pt x="199" y="350"/>
                </a:lnTo>
                <a:lnTo>
                  <a:pt x="200" y="349"/>
                </a:lnTo>
                <a:lnTo>
                  <a:pt x="202" y="347"/>
                </a:lnTo>
                <a:lnTo>
                  <a:pt x="203" y="347"/>
                </a:lnTo>
                <a:lnTo>
                  <a:pt x="204" y="345"/>
                </a:lnTo>
                <a:lnTo>
                  <a:pt x="206" y="344"/>
                </a:lnTo>
                <a:lnTo>
                  <a:pt x="210" y="338"/>
                </a:lnTo>
                <a:lnTo>
                  <a:pt x="214" y="331"/>
                </a:lnTo>
                <a:lnTo>
                  <a:pt x="218" y="324"/>
                </a:lnTo>
                <a:lnTo>
                  <a:pt x="224" y="320"/>
                </a:lnTo>
                <a:lnTo>
                  <a:pt x="228" y="313"/>
                </a:lnTo>
                <a:lnTo>
                  <a:pt x="236" y="308"/>
                </a:lnTo>
                <a:lnTo>
                  <a:pt x="242" y="306"/>
                </a:lnTo>
                <a:lnTo>
                  <a:pt x="249" y="304"/>
                </a:lnTo>
                <a:lnTo>
                  <a:pt x="254" y="306"/>
                </a:lnTo>
                <a:lnTo>
                  <a:pt x="260" y="308"/>
                </a:lnTo>
                <a:lnTo>
                  <a:pt x="264" y="313"/>
                </a:lnTo>
                <a:lnTo>
                  <a:pt x="271" y="316"/>
                </a:lnTo>
                <a:lnTo>
                  <a:pt x="276" y="323"/>
                </a:lnTo>
                <a:lnTo>
                  <a:pt x="281" y="327"/>
                </a:lnTo>
                <a:lnTo>
                  <a:pt x="284" y="331"/>
                </a:lnTo>
                <a:lnTo>
                  <a:pt x="285" y="334"/>
                </a:lnTo>
                <a:lnTo>
                  <a:pt x="285" y="336"/>
                </a:lnTo>
                <a:lnTo>
                  <a:pt x="285" y="338"/>
                </a:lnTo>
                <a:lnTo>
                  <a:pt x="285" y="339"/>
                </a:lnTo>
                <a:lnTo>
                  <a:pt x="285" y="341"/>
                </a:lnTo>
                <a:lnTo>
                  <a:pt x="285" y="342"/>
                </a:lnTo>
                <a:lnTo>
                  <a:pt x="285" y="344"/>
                </a:lnTo>
                <a:lnTo>
                  <a:pt x="287" y="344"/>
                </a:lnTo>
                <a:lnTo>
                  <a:pt x="290" y="345"/>
                </a:lnTo>
                <a:lnTo>
                  <a:pt x="292" y="345"/>
                </a:lnTo>
                <a:lnTo>
                  <a:pt x="297" y="345"/>
                </a:lnTo>
                <a:lnTo>
                  <a:pt x="302" y="347"/>
                </a:lnTo>
                <a:lnTo>
                  <a:pt x="305" y="347"/>
                </a:lnTo>
                <a:lnTo>
                  <a:pt x="308" y="347"/>
                </a:lnTo>
                <a:lnTo>
                  <a:pt x="310" y="347"/>
                </a:lnTo>
                <a:lnTo>
                  <a:pt x="314" y="347"/>
                </a:lnTo>
                <a:lnTo>
                  <a:pt x="315" y="349"/>
                </a:lnTo>
                <a:lnTo>
                  <a:pt x="318" y="350"/>
                </a:lnTo>
                <a:lnTo>
                  <a:pt x="320" y="352"/>
                </a:lnTo>
                <a:lnTo>
                  <a:pt x="321" y="354"/>
                </a:lnTo>
                <a:lnTo>
                  <a:pt x="324" y="354"/>
                </a:lnTo>
                <a:lnTo>
                  <a:pt x="328" y="354"/>
                </a:lnTo>
                <a:lnTo>
                  <a:pt x="346" y="349"/>
                </a:lnTo>
                <a:lnTo>
                  <a:pt x="349" y="350"/>
                </a:lnTo>
                <a:lnTo>
                  <a:pt x="353" y="352"/>
                </a:lnTo>
                <a:lnTo>
                  <a:pt x="357" y="354"/>
                </a:lnTo>
                <a:lnTo>
                  <a:pt x="360" y="356"/>
                </a:lnTo>
                <a:lnTo>
                  <a:pt x="364" y="357"/>
                </a:lnTo>
                <a:lnTo>
                  <a:pt x="367" y="359"/>
                </a:lnTo>
                <a:lnTo>
                  <a:pt x="372" y="361"/>
                </a:lnTo>
                <a:lnTo>
                  <a:pt x="377" y="361"/>
                </a:lnTo>
                <a:lnTo>
                  <a:pt x="382" y="359"/>
                </a:lnTo>
                <a:lnTo>
                  <a:pt x="387" y="356"/>
                </a:lnTo>
                <a:lnTo>
                  <a:pt x="390" y="349"/>
                </a:lnTo>
                <a:lnTo>
                  <a:pt x="393" y="342"/>
                </a:lnTo>
                <a:lnTo>
                  <a:pt x="396" y="338"/>
                </a:lnTo>
                <a:lnTo>
                  <a:pt x="399" y="331"/>
                </a:lnTo>
                <a:lnTo>
                  <a:pt x="403" y="327"/>
                </a:lnTo>
                <a:lnTo>
                  <a:pt x="410" y="326"/>
                </a:lnTo>
                <a:lnTo>
                  <a:pt x="411" y="326"/>
                </a:lnTo>
                <a:lnTo>
                  <a:pt x="413" y="326"/>
                </a:lnTo>
                <a:lnTo>
                  <a:pt x="414" y="327"/>
                </a:lnTo>
                <a:lnTo>
                  <a:pt x="417" y="329"/>
                </a:lnTo>
                <a:lnTo>
                  <a:pt x="418" y="331"/>
                </a:lnTo>
                <a:lnTo>
                  <a:pt x="421" y="333"/>
                </a:lnTo>
                <a:lnTo>
                  <a:pt x="423" y="334"/>
                </a:lnTo>
                <a:lnTo>
                  <a:pt x="424" y="336"/>
                </a:lnTo>
                <a:lnTo>
                  <a:pt x="428" y="334"/>
                </a:lnTo>
                <a:lnTo>
                  <a:pt x="432" y="331"/>
                </a:lnTo>
                <a:lnTo>
                  <a:pt x="435" y="329"/>
                </a:lnTo>
                <a:lnTo>
                  <a:pt x="439" y="326"/>
                </a:lnTo>
                <a:lnTo>
                  <a:pt x="442" y="324"/>
                </a:lnTo>
                <a:lnTo>
                  <a:pt x="447" y="323"/>
                </a:lnTo>
                <a:lnTo>
                  <a:pt x="452" y="322"/>
                </a:lnTo>
                <a:lnTo>
                  <a:pt x="456" y="320"/>
                </a:lnTo>
                <a:lnTo>
                  <a:pt x="459" y="318"/>
                </a:lnTo>
                <a:lnTo>
                  <a:pt x="462" y="316"/>
                </a:lnTo>
                <a:lnTo>
                  <a:pt x="465" y="315"/>
                </a:lnTo>
                <a:lnTo>
                  <a:pt x="468" y="313"/>
                </a:lnTo>
                <a:lnTo>
                  <a:pt x="471" y="311"/>
                </a:lnTo>
                <a:lnTo>
                  <a:pt x="474" y="310"/>
                </a:lnTo>
                <a:lnTo>
                  <a:pt x="477" y="308"/>
                </a:lnTo>
                <a:lnTo>
                  <a:pt x="481" y="308"/>
                </a:lnTo>
                <a:lnTo>
                  <a:pt x="483" y="308"/>
                </a:lnTo>
                <a:lnTo>
                  <a:pt x="486" y="310"/>
                </a:lnTo>
                <a:lnTo>
                  <a:pt x="488" y="310"/>
                </a:lnTo>
                <a:lnTo>
                  <a:pt x="488" y="311"/>
                </a:lnTo>
                <a:lnTo>
                  <a:pt x="490" y="313"/>
                </a:lnTo>
                <a:lnTo>
                  <a:pt x="492" y="315"/>
                </a:lnTo>
                <a:lnTo>
                  <a:pt x="495" y="315"/>
                </a:lnTo>
                <a:lnTo>
                  <a:pt x="496" y="315"/>
                </a:lnTo>
                <a:lnTo>
                  <a:pt x="498" y="315"/>
                </a:lnTo>
                <a:lnTo>
                  <a:pt x="501" y="315"/>
                </a:lnTo>
                <a:lnTo>
                  <a:pt x="504" y="313"/>
                </a:lnTo>
                <a:lnTo>
                  <a:pt x="508" y="311"/>
                </a:lnTo>
                <a:lnTo>
                  <a:pt x="513" y="310"/>
                </a:lnTo>
                <a:lnTo>
                  <a:pt x="517" y="310"/>
                </a:lnTo>
                <a:lnTo>
                  <a:pt x="521" y="308"/>
                </a:lnTo>
                <a:lnTo>
                  <a:pt x="522" y="308"/>
                </a:lnTo>
                <a:lnTo>
                  <a:pt x="521" y="304"/>
                </a:lnTo>
                <a:lnTo>
                  <a:pt x="521" y="302"/>
                </a:lnTo>
                <a:lnTo>
                  <a:pt x="522" y="300"/>
                </a:lnTo>
                <a:lnTo>
                  <a:pt x="524" y="299"/>
                </a:lnTo>
                <a:lnTo>
                  <a:pt x="524" y="297"/>
                </a:lnTo>
                <a:lnTo>
                  <a:pt x="526" y="297"/>
                </a:lnTo>
                <a:lnTo>
                  <a:pt x="529" y="297"/>
                </a:lnTo>
                <a:lnTo>
                  <a:pt x="532" y="297"/>
                </a:lnTo>
                <a:lnTo>
                  <a:pt x="534" y="297"/>
                </a:lnTo>
                <a:lnTo>
                  <a:pt x="535" y="299"/>
                </a:lnTo>
                <a:lnTo>
                  <a:pt x="537" y="300"/>
                </a:lnTo>
                <a:lnTo>
                  <a:pt x="540" y="300"/>
                </a:lnTo>
                <a:lnTo>
                  <a:pt x="544" y="300"/>
                </a:lnTo>
                <a:lnTo>
                  <a:pt x="550" y="300"/>
                </a:lnTo>
                <a:lnTo>
                  <a:pt x="556" y="299"/>
                </a:lnTo>
                <a:lnTo>
                  <a:pt x="560" y="300"/>
                </a:lnTo>
                <a:lnTo>
                  <a:pt x="563" y="302"/>
                </a:lnTo>
                <a:lnTo>
                  <a:pt x="568" y="304"/>
                </a:lnTo>
                <a:lnTo>
                  <a:pt x="573" y="304"/>
                </a:lnTo>
                <a:lnTo>
                  <a:pt x="578" y="306"/>
                </a:lnTo>
                <a:lnTo>
                  <a:pt x="581" y="306"/>
                </a:lnTo>
                <a:lnTo>
                  <a:pt x="586" y="308"/>
                </a:lnTo>
                <a:lnTo>
                  <a:pt x="589" y="308"/>
                </a:lnTo>
                <a:lnTo>
                  <a:pt x="592" y="308"/>
                </a:lnTo>
                <a:lnTo>
                  <a:pt x="594" y="306"/>
                </a:lnTo>
                <a:lnTo>
                  <a:pt x="596" y="304"/>
                </a:lnTo>
                <a:lnTo>
                  <a:pt x="598" y="304"/>
                </a:lnTo>
                <a:lnTo>
                  <a:pt x="599" y="302"/>
                </a:lnTo>
                <a:lnTo>
                  <a:pt x="601" y="302"/>
                </a:lnTo>
                <a:lnTo>
                  <a:pt x="603" y="300"/>
                </a:lnTo>
                <a:lnTo>
                  <a:pt x="606" y="300"/>
                </a:lnTo>
                <a:lnTo>
                  <a:pt x="607" y="302"/>
                </a:lnTo>
                <a:lnTo>
                  <a:pt x="610" y="302"/>
                </a:lnTo>
                <a:lnTo>
                  <a:pt x="612" y="304"/>
                </a:lnTo>
                <a:lnTo>
                  <a:pt x="614" y="304"/>
                </a:lnTo>
                <a:lnTo>
                  <a:pt x="616" y="304"/>
                </a:lnTo>
                <a:lnTo>
                  <a:pt x="619" y="306"/>
                </a:lnTo>
                <a:lnTo>
                  <a:pt x="621" y="306"/>
                </a:lnTo>
                <a:lnTo>
                  <a:pt x="614" y="297"/>
                </a:lnTo>
                <a:lnTo>
                  <a:pt x="610" y="288"/>
                </a:lnTo>
                <a:lnTo>
                  <a:pt x="609" y="282"/>
                </a:lnTo>
                <a:lnTo>
                  <a:pt x="607" y="277"/>
                </a:lnTo>
                <a:lnTo>
                  <a:pt x="606" y="272"/>
                </a:lnTo>
                <a:lnTo>
                  <a:pt x="604" y="269"/>
                </a:lnTo>
                <a:lnTo>
                  <a:pt x="599" y="265"/>
                </a:lnTo>
                <a:lnTo>
                  <a:pt x="594" y="263"/>
                </a:lnTo>
                <a:lnTo>
                  <a:pt x="592" y="261"/>
                </a:lnTo>
                <a:lnTo>
                  <a:pt x="589" y="259"/>
                </a:lnTo>
                <a:lnTo>
                  <a:pt x="586" y="258"/>
                </a:lnTo>
                <a:lnTo>
                  <a:pt x="583" y="256"/>
                </a:lnTo>
                <a:lnTo>
                  <a:pt x="580" y="253"/>
                </a:lnTo>
                <a:lnTo>
                  <a:pt x="578" y="249"/>
                </a:lnTo>
                <a:lnTo>
                  <a:pt x="578" y="247"/>
                </a:lnTo>
                <a:lnTo>
                  <a:pt x="576" y="245"/>
                </a:lnTo>
                <a:lnTo>
                  <a:pt x="574" y="243"/>
                </a:lnTo>
                <a:lnTo>
                  <a:pt x="573" y="241"/>
                </a:lnTo>
                <a:lnTo>
                  <a:pt x="571" y="238"/>
                </a:lnTo>
                <a:lnTo>
                  <a:pt x="570" y="235"/>
                </a:lnTo>
                <a:lnTo>
                  <a:pt x="568" y="231"/>
                </a:lnTo>
                <a:lnTo>
                  <a:pt x="568" y="226"/>
                </a:lnTo>
                <a:lnTo>
                  <a:pt x="568" y="224"/>
                </a:lnTo>
                <a:lnTo>
                  <a:pt x="568" y="220"/>
                </a:lnTo>
                <a:lnTo>
                  <a:pt x="563" y="218"/>
                </a:lnTo>
                <a:lnTo>
                  <a:pt x="560" y="217"/>
                </a:lnTo>
                <a:lnTo>
                  <a:pt x="558" y="215"/>
                </a:lnTo>
                <a:lnTo>
                  <a:pt x="555" y="212"/>
                </a:lnTo>
                <a:lnTo>
                  <a:pt x="552" y="208"/>
                </a:lnTo>
                <a:lnTo>
                  <a:pt x="549" y="206"/>
                </a:lnTo>
                <a:lnTo>
                  <a:pt x="546" y="202"/>
                </a:lnTo>
                <a:lnTo>
                  <a:pt x="542" y="199"/>
                </a:lnTo>
                <a:lnTo>
                  <a:pt x="538" y="197"/>
                </a:lnTo>
                <a:lnTo>
                  <a:pt x="535" y="195"/>
                </a:lnTo>
                <a:lnTo>
                  <a:pt x="531" y="194"/>
                </a:lnTo>
                <a:lnTo>
                  <a:pt x="526" y="192"/>
                </a:lnTo>
                <a:lnTo>
                  <a:pt x="522" y="189"/>
                </a:lnTo>
                <a:lnTo>
                  <a:pt x="517" y="186"/>
                </a:lnTo>
                <a:lnTo>
                  <a:pt x="516" y="183"/>
                </a:lnTo>
                <a:lnTo>
                  <a:pt x="514" y="179"/>
                </a:lnTo>
                <a:lnTo>
                  <a:pt x="514" y="178"/>
                </a:lnTo>
                <a:lnTo>
                  <a:pt x="514" y="176"/>
                </a:lnTo>
                <a:lnTo>
                  <a:pt x="516" y="176"/>
                </a:lnTo>
                <a:lnTo>
                  <a:pt x="516" y="174"/>
                </a:lnTo>
                <a:lnTo>
                  <a:pt x="517" y="172"/>
                </a:lnTo>
                <a:lnTo>
                  <a:pt x="517" y="171"/>
                </a:lnTo>
                <a:lnTo>
                  <a:pt x="519" y="171"/>
                </a:lnTo>
                <a:lnTo>
                  <a:pt x="516" y="167"/>
                </a:lnTo>
                <a:lnTo>
                  <a:pt x="511" y="165"/>
                </a:lnTo>
                <a:lnTo>
                  <a:pt x="508" y="161"/>
                </a:lnTo>
                <a:lnTo>
                  <a:pt x="506" y="158"/>
                </a:lnTo>
                <a:lnTo>
                  <a:pt x="503" y="155"/>
                </a:lnTo>
                <a:lnTo>
                  <a:pt x="499" y="149"/>
                </a:lnTo>
                <a:lnTo>
                  <a:pt x="498" y="147"/>
                </a:lnTo>
                <a:lnTo>
                  <a:pt x="496" y="142"/>
                </a:lnTo>
                <a:lnTo>
                  <a:pt x="492" y="142"/>
                </a:lnTo>
                <a:lnTo>
                  <a:pt x="488" y="142"/>
                </a:lnTo>
                <a:lnTo>
                  <a:pt x="480" y="142"/>
                </a:lnTo>
                <a:lnTo>
                  <a:pt x="474" y="142"/>
                </a:lnTo>
                <a:lnTo>
                  <a:pt x="470" y="142"/>
                </a:lnTo>
                <a:lnTo>
                  <a:pt x="463" y="140"/>
                </a:lnTo>
                <a:lnTo>
                  <a:pt x="460" y="137"/>
                </a:lnTo>
                <a:lnTo>
                  <a:pt x="459" y="133"/>
                </a:lnTo>
                <a:lnTo>
                  <a:pt x="459" y="132"/>
                </a:lnTo>
                <a:lnTo>
                  <a:pt x="460" y="130"/>
                </a:lnTo>
                <a:lnTo>
                  <a:pt x="460" y="128"/>
                </a:lnTo>
                <a:lnTo>
                  <a:pt x="460" y="127"/>
                </a:lnTo>
                <a:lnTo>
                  <a:pt x="462" y="126"/>
                </a:lnTo>
                <a:lnTo>
                  <a:pt x="462" y="124"/>
                </a:lnTo>
                <a:lnTo>
                  <a:pt x="463" y="122"/>
                </a:lnTo>
                <a:lnTo>
                  <a:pt x="463" y="120"/>
                </a:lnTo>
                <a:lnTo>
                  <a:pt x="453" y="119"/>
                </a:lnTo>
                <a:lnTo>
                  <a:pt x="444" y="119"/>
                </a:lnTo>
                <a:lnTo>
                  <a:pt x="438" y="120"/>
                </a:lnTo>
                <a:lnTo>
                  <a:pt x="434" y="120"/>
                </a:lnTo>
                <a:lnTo>
                  <a:pt x="431" y="119"/>
                </a:lnTo>
                <a:lnTo>
                  <a:pt x="431" y="117"/>
                </a:lnTo>
                <a:lnTo>
                  <a:pt x="429" y="112"/>
                </a:lnTo>
                <a:lnTo>
                  <a:pt x="429" y="106"/>
                </a:lnTo>
                <a:lnTo>
                  <a:pt x="429" y="104"/>
                </a:lnTo>
                <a:lnTo>
                  <a:pt x="429" y="103"/>
                </a:lnTo>
                <a:lnTo>
                  <a:pt x="429" y="101"/>
                </a:lnTo>
                <a:lnTo>
                  <a:pt x="431" y="99"/>
                </a:lnTo>
                <a:lnTo>
                  <a:pt x="431" y="97"/>
                </a:lnTo>
                <a:lnTo>
                  <a:pt x="432" y="96"/>
                </a:lnTo>
                <a:lnTo>
                  <a:pt x="434" y="94"/>
                </a:lnTo>
                <a:lnTo>
                  <a:pt x="436" y="92"/>
                </a:lnTo>
                <a:lnTo>
                  <a:pt x="438" y="60"/>
                </a:lnTo>
                <a:lnTo>
                  <a:pt x="436" y="57"/>
                </a:lnTo>
                <a:lnTo>
                  <a:pt x="436" y="53"/>
                </a:lnTo>
                <a:lnTo>
                  <a:pt x="435" y="51"/>
                </a:lnTo>
                <a:lnTo>
                  <a:pt x="432" y="49"/>
                </a:lnTo>
                <a:lnTo>
                  <a:pt x="431" y="47"/>
                </a:lnTo>
                <a:lnTo>
                  <a:pt x="429" y="44"/>
                </a:lnTo>
                <a:lnTo>
                  <a:pt x="426" y="40"/>
                </a:lnTo>
                <a:lnTo>
                  <a:pt x="424" y="37"/>
                </a:lnTo>
                <a:lnTo>
                  <a:pt x="424" y="35"/>
                </a:lnTo>
                <a:lnTo>
                  <a:pt x="421" y="31"/>
                </a:lnTo>
                <a:lnTo>
                  <a:pt x="417" y="26"/>
                </a:lnTo>
                <a:lnTo>
                  <a:pt x="413" y="21"/>
                </a:lnTo>
                <a:lnTo>
                  <a:pt x="408" y="14"/>
                </a:lnTo>
                <a:lnTo>
                  <a:pt x="403" y="10"/>
                </a:lnTo>
                <a:lnTo>
                  <a:pt x="400" y="6"/>
                </a:lnTo>
                <a:lnTo>
                  <a:pt x="398" y="3"/>
                </a:lnTo>
                <a:lnTo>
                  <a:pt x="396" y="3"/>
                </a:lnTo>
                <a:lnTo>
                  <a:pt x="395" y="3"/>
                </a:lnTo>
                <a:lnTo>
                  <a:pt x="393" y="1"/>
                </a:lnTo>
                <a:lnTo>
                  <a:pt x="392" y="1"/>
                </a:lnTo>
                <a:lnTo>
                  <a:pt x="390" y="1"/>
                </a:lnTo>
                <a:lnTo>
                  <a:pt x="389" y="1"/>
                </a:lnTo>
                <a:lnTo>
                  <a:pt x="387" y="0"/>
                </a:lnTo>
                <a:lnTo>
                  <a:pt x="384" y="0"/>
                </a:lnTo>
                <a:lnTo>
                  <a:pt x="380" y="1"/>
                </a:lnTo>
                <a:lnTo>
                  <a:pt x="377" y="1"/>
                </a:lnTo>
                <a:lnTo>
                  <a:pt x="374" y="3"/>
                </a:lnTo>
                <a:lnTo>
                  <a:pt x="371" y="5"/>
                </a:lnTo>
                <a:lnTo>
                  <a:pt x="367" y="8"/>
                </a:lnTo>
                <a:lnTo>
                  <a:pt x="364" y="10"/>
                </a:lnTo>
                <a:lnTo>
                  <a:pt x="364" y="11"/>
                </a:lnTo>
                <a:lnTo>
                  <a:pt x="360" y="14"/>
                </a:lnTo>
                <a:lnTo>
                  <a:pt x="357" y="14"/>
                </a:lnTo>
                <a:lnTo>
                  <a:pt x="354" y="16"/>
                </a:lnTo>
                <a:lnTo>
                  <a:pt x="351" y="17"/>
                </a:lnTo>
                <a:lnTo>
                  <a:pt x="348" y="19"/>
                </a:lnTo>
                <a:lnTo>
                  <a:pt x="346" y="21"/>
                </a:lnTo>
                <a:lnTo>
                  <a:pt x="346" y="24"/>
                </a:lnTo>
                <a:lnTo>
                  <a:pt x="344" y="26"/>
                </a:lnTo>
                <a:lnTo>
                  <a:pt x="344" y="28"/>
                </a:lnTo>
                <a:lnTo>
                  <a:pt x="344" y="29"/>
                </a:lnTo>
                <a:lnTo>
                  <a:pt x="344" y="31"/>
                </a:lnTo>
                <a:lnTo>
                  <a:pt x="346" y="32"/>
                </a:lnTo>
                <a:lnTo>
                  <a:pt x="346" y="37"/>
                </a:lnTo>
                <a:lnTo>
                  <a:pt x="342" y="42"/>
                </a:lnTo>
                <a:lnTo>
                  <a:pt x="338" y="46"/>
                </a:lnTo>
                <a:lnTo>
                  <a:pt x="335" y="49"/>
                </a:lnTo>
                <a:lnTo>
                  <a:pt x="330" y="51"/>
                </a:lnTo>
                <a:lnTo>
                  <a:pt x="326" y="55"/>
                </a:lnTo>
                <a:lnTo>
                  <a:pt x="321" y="60"/>
                </a:lnTo>
                <a:lnTo>
                  <a:pt x="317" y="63"/>
                </a:lnTo>
                <a:lnTo>
                  <a:pt x="310" y="71"/>
                </a:lnTo>
                <a:lnTo>
                  <a:pt x="302" y="80"/>
                </a:lnTo>
                <a:lnTo>
                  <a:pt x="292" y="86"/>
                </a:lnTo>
                <a:lnTo>
                  <a:pt x="285" y="92"/>
                </a:lnTo>
                <a:lnTo>
                  <a:pt x="276" y="97"/>
                </a:lnTo>
                <a:lnTo>
                  <a:pt x="266" y="101"/>
                </a:lnTo>
                <a:lnTo>
                  <a:pt x="254" y="104"/>
                </a:lnTo>
                <a:lnTo>
                  <a:pt x="239" y="104"/>
                </a:lnTo>
                <a:lnTo>
                  <a:pt x="236" y="104"/>
                </a:lnTo>
                <a:lnTo>
                  <a:pt x="235" y="104"/>
                </a:lnTo>
                <a:lnTo>
                  <a:pt x="233" y="104"/>
                </a:lnTo>
                <a:lnTo>
                  <a:pt x="231" y="104"/>
                </a:lnTo>
                <a:lnTo>
                  <a:pt x="230" y="103"/>
                </a:lnTo>
                <a:lnTo>
                  <a:pt x="228" y="103"/>
                </a:lnTo>
                <a:lnTo>
                  <a:pt x="227" y="103"/>
                </a:lnTo>
                <a:lnTo>
                  <a:pt x="224" y="103"/>
                </a:lnTo>
                <a:lnTo>
                  <a:pt x="222" y="103"/>
                </a:lnTo>
                <a:lnTo>
                  <a:pt x="220" y="103"/>
                </a:lnTo>
                <a:lnTo>
                  <a:pt x="218" y="103"/>
                </a:lnTo>
                <a:lnTo>
                  <a:pt x="215" y="103"/>
                </a:lnTo>
                <a:lnTo>
                  <a:pt x="214" y="104"/>
                </a:lnTo>
                <a:lnTo>
                  <a:pt x="212" y="104"/>
                </a:lnTo>
                <a:lnTo>
                  <a:pt x="210" y="106"/>
                </a:lnTo>
                <a:lnTo>
                  <a:pt x="210" y="109"/>
                </a:lnTo>
                <a:lnTo>
                  <a:pt x="212" y="110"/>
                </a:lnTo>
                <a:lnTo>
                  <a:pt x="212" y="114"/>
                </a:lnTo>
                <a:lnTo>
                  <a:pt x="214" y="117"/>
                </a:lnTo>
                <a:lnTo>
                  <a:pt x="217" y="119"/>
                </a:lnTo>
                <a:lnTo>
                  <a:pt x="218" y="120"/>
                </a:lnTo>
                <a:lnTo>
                  <a:pt x="220" y="122"/>
                </a:lnTo>
                <a:lnTo>
                  <a:pt x="221" y="122"/>
                </a:lnTo>
                <a:lnTo>
                  <a:pt x="220" y="128"/>
                </a:lnTo>
                <a:lnTo>
                  <a:pt x="217" y="135"/>
                </a:lnTo>
                <a:lnTo>
                  <a:pt x="212" y="142"/>
                </a:lnTo>
                <a:lnTo>
                  <a:pt x="207" y="147"/>
                </a:lnTo>
                <a:lnTo>
                  <a:pt x="202" y="151"/>
                </a:lnTo>
                <a:lnTo>
                  <a:pt x="196" y="155"/>
                </a:lnTo>
                <a:lnTo>
                  <a:pt x="188" y="158"/>
                </a:lnTo>
                <a:lnTo>
                  <a:pt x="181" y="158"/>
                </a:lnTo>
                <a:lnTo>
                  <a:pt x="173" y="158"/>
                </a:lnTo>
                <a:lnTo>
                  <a:pt x="167" y="160"/>
                </a:lnTo>
                <a:lnTo>
                  <a:pt x="160" y="160"/>
                </a:lnTo>
                <a:lnTo>
                  <a:pt x="153" y="161"/>
                </a:lnTo>
                <a:lnTo>
                  <a:pt x="148" y="163"/>
                </a:lnTo>
                <a:lnTo>
                  <a:pt x="142" y="165"/>
                </a:lnTo>
                <a:lnTo>
                  <a:pt x="135" y="167"/>
                </a:lnTo>
                <a:lnTo>
                  <a:pt x="131" y="171"/>
                </a:lnTo>
                <a:lnTo>
                  <a:pt x="130" y="171"/>
                </a:lnTo>
                <a:lnTo>
                  <a:pt x="128" y="172"/>
                </a:lnTo>
                <a:lnTo>
                  <a:pt x="127" y="174"/>
                </a:lnTo>
                <a:lnTo>
                  <a:pt x="124" y="176"/>
                </a:lnTo>
                <a:lnTo>
                  <a:pt x="122" y="178"/>
                </a:lnTo>
                <a:lnTo>
                  <a:pt x="121" y="179"/>
                </a:lnTo>
                <a:lnTo>
                  <a:pt x="117" y="181"/>
                </a:lnTo>
                <a:lnTo>
                  <a:pt x="116" y="181"/>
                </a:lnTo>
                <a:lnTo>
                  <a:pt x="113" y="181"/>
                </a:lnTo>
                <a:lnTo>
                  <a:pt x="110" y="179"/>
                </a:lnTo>
                <a:lnTo>
                  <a:pt x="107" y="176"/>
                </a:lnTo>
                <a:lnTo>
                  <a:pt x="106" y="174"/>
                </a:lnTo>
                <a:lnTo>
                  <a:pt x="104" y="171"/>
                </a:lnTo>
                <a:lnTo>
                  <a:pt x="101" y="167"/>
                </a:lnTo>
                <a:lnTo>
                  <a:pt x="98" y="166"/>
                </a:lnTo>
                <a:lnTo>
                  <a:pt x="96" y="166"/>
                </a:lnTo>
                <a:lnTo>
                  <a:pt x="92" y="166"/>
                </a:lnTo>
                <a:lnTo>
                  <a:pt x="89" y="169"/>
                </a:lnTo>
                <a:lnTo>
                  <a:pt x="86" y="172"/>
                </a:lnTo>
                <a:lnTo>
                  <a:pt x="82" y="176"/>
                </a:lnTo>
                <a:lnTo>
                  <a:pt x="76" y="179"/>
                </a:lnTo>
                <a:lnTo>
                  <a:pt x="71" y="183"/>
                </a:lnTo>
                <a:lnTo>
                  <a:pt x="67" y="184"/>
                </a:lnTo>
                <a:lnTo>
                  <a:pt x="60" y="186"/>
                </a:lnTo>
                <a:lnTo>
                  <a:pt x="58" y="186"/>
                </a:lnTo>
                <a:lnTo>
                  <a:pt x="57" y="186"/>
                </a:lnTo>
                <a:lnTo>
                  <a:pt x="55" y="186"/>
                </a:lnTo>
                <a:lnTo>
                  <a:pt x="53" y="186"/>
                </a:lnTo>
                <a:lnTo>
                  <a:pt x="52" y="186"/>
                </a:lnTo>
                <a:lnTo>
                  <a:pt x="50" y="186"/>
                </a:lnTo>
                <a:lnTo>
                  <a:pt x="46" y="189"/>
                </a:lnTo>
                <a:lnTo>
                  <a:pt x="44" y="194"/>
                </a:lnTo>
                <a:lnTo>
                  <a:pt x="42" y="197"/>
                </a:lnTo>
                <a:lnTo>
                  <a:pt x="39" y="202"/>
                </a:lnTo>
                <a:lnTo>
                  <a:pt x="35" y="207"/>
                </a:lnTo>
                <a:lnTo>
                  <a:pt x="32" y="212"/>
                </a:lnTo>
                <a:lnTo>
                  <a:pt x="29" y="217"/>
                </a:lnTo>
                <a:lnTo>
                  <a:pt x="26" y="224"/>
                </a:lnTo>
                <a:lnTo>
                  <a:pt x="24" y="225"/>
                </a:lnTo>
                <a:lnTo>
                  <a:pt x="24" y="230"/>
                </a:lnTo>
                <a:lnTo>
                  <a:pt x="22" y="233"/>
                </a:lnTo>
                <a:lnTo>
                  <a:pt x="19" y="238"/>
                </a:lnTo>
                <a:lnTo>
                  <a:pt x="17" y="241"/>
                </a:lnTo>
                <a:lnTo>
                  <a:pt x="14" y="245"/>
                </a:lnTo>
                <a:lnTo>
                  <a:pt x="11" y="247"/>
                </a:lnTo>
                <a:lnTo>
                  <a:pt x="8" y="249"/>
                </a:lnTo>
                <a:lnTo>
                  <a:pt x="8" y="251"/>
                </a:lnTo>
                <a:lnTo>
                  <a:pt x="7" y="251"/>
                </a:lnTo>
                <a:lnTo>
                  <a:pt x="6" y="253"/>
                </a:lnTo>
                <a:lnTo>
                  <a:pt x="4" y="254"/>
                </a:lnTo>
                <a:lnTo>
                  <a:pt x="3" y="256"/>
                </a:lnTo>
                <a:lnTo>
                  <a:pt x="1" y="258"/>
                </a:lnTo>
                <a:lnTo>
                  <a:pt x="0" y="259"/>
                </a:lnTo>
                <a:lnTo>
                  <a:pt x="0" y="261"/>
                </a:lnTo>
                <a:lnTo>
                  <a:pt x="0" y="263"/>
                </a:lnTo>
                <a:lnTo>
                  <a:pt x="1" y="264"/>
                </a:lnTo>
                <a:lnTo>
                  <a:pt x="3" y="265"/>
                </a:lnTo>
                <a:lnTo>
                  <a:pt x="4" y="269"/>
                </a:lnTo>
                <a:lnTo>
                  <a:pt x="6" y="270"/>
                </a:lnTo>
                <a:lnTo>
                  <a:pt x="7" y="274"/>
                </a:lnTo>
                <a:lnTo>
                  <a:pt x="7" y="277"/>
                </a:lnTo>
                <a:lnTo>
                  <a:pt x="7" y="281"/>
                </a:lnTo>
                <a:lnTo>
                  <a:pt x="7" y="282"/>
                </a:lnTo>
                <a:lnTo>
                  <a:pt x="7" y="284"/>
                </a:lnTo>
                <a:lnTo>
                  <a:pt x="6" y="285"/>
                </a:lnTo>
                <a:lnTo>
                  <a:pt x="6" y="287"/>
                </a:lnTo>
                <a:lnTo>
                  <a:pt x="4" y="288"/>
                </a:lnTo>
                <a:lnTo>
                  <a:pt x="3" y="288"/>
                </a:lnTo>
                <a:lnTo>
                  <a:pt x="3" y="290"/>
                </a:lnTo>
                <a:lnTo>
                  <a:pt x="3" y="293"/>
                </a:lnTo>
                <a:lnTo>
                  <a:pt x="3" y="295"/>
                </a:lnTo>
                <a:lnTo>
                  <a:pt x="4" y="295"/>
                </a:lnTo>
                <a:lnTo>
                  <a:pt x="4" y="297"/>
                </a:lnTo>
                <a:lnTo>
                  <a:pt x="6" y="297"/>
                </a:lnTo>
                <a:lnTo>
                  <a:pt x="7" y="297"/>
                </a:lnTo>
                <a:lnTo>
                  <a:pt x="7" y="299"/>
                </a:lnTo>
                <a:lnTo>
                  <a:pt x="7" y="300"/>
                </a:lnTo>
                <a:lnTo>
                  <a:pt x="7" y="302"/>
                </a:lnTo>
                <a:lnTo>
                  <a:pt x="8" y="304"/>
                </a:lnTo>
                <a:lnTo>
                  <a:pt x="8" y="306"/>
                </a:lnTo>
                <a:lnTo>
                  <a:pt x="8" y="308"/>
                </a:lnTo>
                <a:lnTo>
                  <a:pt x="8" y="315"/>
                </a:lnTo>
                <a:lnTo>
                  <a:pt x="8" y="322"/>
                </a:lnTo>
                <a:lnTo>
                  <a:pt x="10" y="327"/>
                </a:lnTo>
                <a:lnTo>
                  <a:pt x="11" y="333"/>
                </a:lnTo>
                <a:lnTo>
                  <a:pt x="13" y="336"/>
                </a:lnTo>
                <a:lnTo>
                  <a:pt x="16" y="339"/>
                </a:lnTo>
                <a:lnTo>
                  <a:pt x="21" y="342"/>
                </a:lnTo>
                <a:lnTo>
                  <a:pt x="24" y="345"/>
                </a:lnTo>
                <a:lnTo>
                  <a:pt x="28" y="347"/>
                </a:lnTo>
                <a:lnTo>
                  <a:pt x="29" y="349"/>
                </a:lnTo>
                <a:lnTo>
                  <a:pt x="29" y="352"/>
                </a:lnTo>
                <a:lnTo>
                  <a:pt x="28" y="354"/>
                </a:lnTo>
                <a:lnTo>
                  <a:pt x="28" y="357"/>
                </a:lnTo>
                <a:lnTo>
                  <a:pt x="28" y="361"/>
                </a:lnTo>
                <a:lnTo>
                  <a:pt x="28" y="363"/>
                </a:lnTo>
                <a:lnTo>
                  <a:pt x="31" y="367"/>
                </a:lnTo>
                <a:lnTo>
                  <a:pt x="28" y="368"/>
                </a:lnTo>
                <a:lnTo>
                  <a:pt x="34" y="381"/>
                </a:lnTo>
                <a:lnTo>
                  <a:pt x="40" y="390"/>
                </a:lnTo>
                <a:lnTo>
                  <a:pt x="49" y="398"/>
                </a:lnTo>
                <a:lnTo>
                  <a:pt x="58" y="404"/>
                </a:lnTo>
                <a:lnTo>
                  <a:pt x="65" y="413"/>
                </a:lnTo>
                <a:lnTo>
                  <a:pt x="73" y="420"/>
                </a:lnTo>
                <a:lnTo>
                  <a:pt x="74" y="427"/>
                </a:lnTo>
                <a:lnTo>
                  <a:pt x="78" y="434"/>
                </a:lnTo>
                <a:lnTo>
                  <a:pt x="78" y="440"/>
                </a:lnTo>
                <a:lnTo>
                  <a:pt x="78" y="448"/>
                </a:lnTo>
                <a:lnTo>
                  <a:pt x="78" y="450"/>
                </a:lnTo>
                <a:lnTo>
                  <a:pt x="78" y="452"/>
                </a:lnTo>
                <a:lnTo>
                  <a:pt x="78" y="454"/>
                </a:lnTo>
                <a:lnTo>
                  <a:pt x="80" y="455"/>
                </a:lnTo>
                <a:lnTo>
                  <a:pt x="80" y="457"/>
                </a:lnTo>
                <a:lnTo>
                  <a:pt x="80" y="459"/>
                </a:lnTo>
                <a:lnTo>
                  <a:pt x="80" y="460"/>
                </a:lnTo>
                <a:lnTo>
                  <a:pt x="85" y="454"/>
                </a:lnTo>
                <a:lnTo>
                  <a:pt x="88" y="447"/>
                </a:lnTo>
                <a:lnTo>
                  <a:pt x="91" y="440"/>
                </a:lnTo>
                <a:lnTo>
                  <a:pt x="92" y="432"/>
                </a:lnTo>
                <a:lnTo>
                  <a:pt x="92" y="425"/>
                </a:lnTo>
                <a:lnTo>
                  <a:pt x="94" y="418"/>
                </a:lnTo>
                <a:lnTo>
                  <a:pt x="96" y="411"/>
                </a:lnTo>
                <a:lnTo>
                  <a:pt x="96" y="402"/>
                </a:lnTo>
                <a:lnTo>
                  <a:pt x="99" y="398"/>
                </a:lnTo>
                <a:lnTo>
                  <a:pt x="103" y="393"/>
                </a:lnTo>
                <a:lnTo>
                  <a:pt x="109" y="390"/>
                </a:lnTo>
                <a:lnTo>
                  <a:pt x="114" y="386"/>
                </a:lnTo>
                <a:lnTo>
                  <a:pt x="122" y="385"/>
                </a:lnTo>
                <a:lnTo>
                  <a:pt x="128" y="383"/>
                </a:lnTo>
                <a:lnTo>
                  <a:pt x="134" y="381"/>
                </a:lnTo>
                <a:lnTo>
                  <a:pt x="139" y="381"/>
                </a:lnTo>
                <a:lnTo>
                  <a:pt x="142" y="381"/>
                </a:lnTo>
                <a:lnTo>
                  <a:pt x="146" y="383"/>
                </a:lnTo>
                <a:lnTo>
                  <a:pt x="149" y="385"/>
                </a:lnTo>
                <a:lnTo>
                  <a:pt x="153" y="386"/>
                </a:lnTo>
                <a:lnTo>
                  <a:pt x="158" y="388"/>
                </a:lnTo>
                <a:lnTo>
                  <a:pt x="163" y="390"/>
                </a:lnTo>
                <a:lnTo>
                  <a:pt x="166" y="391"/>
                </a:lnTo>
                <a:lnTo>
                  <a:pt x="170" y="391"/>
                </a:lnTo>
                <a:lnTo>
                  <a:pt x="174" y="391"/>
                </a:lnTo>
                <a:lnTo>
                  <a:pt x="178" y="391"/>
                </a:lnTo>
                <a:lnTo>
                  <a:pt x="182" y="391"/>
                </a:lnTo>
                <a:lnTo>
                  <a:pt x="185" y="390"/>
                </a:lnTo>
                <a:lnTo>
                  <a:pt x="188" y="390"/>
                </a:lnTo>
                <a:lnTo>
                  <a:pt x="191" y="390"/>
                </a:lnTo>
                <a:lnTo>
                  <a:pt x="194" y="388"/>
                </a:lnTo>
                <a:lnTo>
                  <a:pt x="199" y="388"/>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70" name="Freeform 26"/>
          <p:cNvSpPr>
            <a:spLocks/>
          </p:cNvSpPr>
          <p:nvPr/>
        </p:nvSpPr>
        <p:spPr bwMode="auto">
          <a:xfrm>
            <a:off x="4784122" y="4475163"/>
            <a:ext cx="1049929" cy="930275"/>
          </a:xfrm>
          <a:custGeom>
            <a:avLst/>
            <a:gdLst>
              <a:gd name="T0" fmla="*/ 2147483647 w 423"/>
              <a:gd name="T1" fmla="*/ 0 h 471"/>
              <a:gd name="T2" fmla="*/ 2147483647 w 423"/>
              <a:gd name="T3" fmla="*/ 2147483647 h 471"/>
              <a:gd name="T4" fmla="*/ 2147483647 w 423"/>
              <a:gd name="T5" fmla="*/ 2147483647 h 471"/>
              <a:gd name="T6" fmla="*/ 2147483647 w 423"/>
              <a:gd name="T7" fmla="*/ 2147483647 h 471"/>
              <a:gd name="T8" fmla="*/ 2147483647 w 423"/>
              <a:gd name="T9" fmla="*/ 2147483647 h 471"/>
              <a:gd name="T10" fmla="*/ 2147483647 w 423"/>
              <a:gd name="T11" fmla="*/ 2147483647 h 471"/>
              <a:gd name="T12" fmla="*/ 2147483647 w 423"/>
              <a:gd name="T13" fmla="*/ 2147483647 h 471"/>
              <a:gd name="T14" fmla="*/ 2147483647 w 423"/>
              <a:gd name="T15" fmla="*/ 2147483647 h 471"/>
              <a:gd name="T16" fmla="*/ 2147483647 w 423"/>
              <a:gd name="T17" fmla="*/ 2147483647 h 471"/>
              <a:gd name="T18" fmla="*/ 2147483647 w 423"/>
              <a:gd name="T19" fmla="*/ 2147483647 h 471"/>
              <a:gd name="T20" fmla="*/ 2147483647 w 423"/>
              <a:gd name="T21" fmla="*/ 2147483647 h 471"/>
              <a:gd name="T22" fmla="*/ 2147483647 w 423"/>
              <a:gd name="T23" fmla="*/ 2147483647 h 471"/>
              <a:gd name="T24" fmla="*/ 2147483647 w 423"/>
              <a:gd name="T25" fmla="*/ 2147483647 h 471"/>
              <a:gd name="T26" fmla="*/ 2147483647 w 423"/>
              <a:gd name="T27" fmla="*/ 2147483647 h 471"/>
              <a:gd name="T28" fmla="*/ 2147483647 w 423"/>
              <a:gd name="T29" fmla="*/ 2147483647 h 471"/>
              <a:gd name="T30" fmla="*/ 2147483647 w 423"/>
              <a:gd name="T31" fmla="*/ 2147483647 h 471"/>
              <a:gd name="T32" fmla="*/ 2147483647 w 423"/>
              <a:gd name="T33" fmla="*/ 2147483647 h 471"/>
              <a:gd name="T34" fmla="*/ 2147483647 w 423"/>
              <a:gd name="T35" fmla="*/ 2147483647 h 471"/>
              <a:gd name="T36" fmla="*/ 2147483647 w 423"/>
              <a:gd name="T37" fmla="*/ 2147483647 h 471"/>
              <a:gd name="T38" fmla="*/ 2147483647 w 423"/>
              <a:gd name="T39" fmla="*/ 2147483647 h 471"/>
              <a:gd name="T40" fmla="*/ 2147483647 w 423"/>
              <a:gd name="T41" fmla="*/ 2147483647 h 471"/>
              <a:gd name="T42" fmla="*/ 2147483647 w 423"/>
              <a:gd name="T43" fmla="*/ 2147483647 h 471"/>
              <a:gd name="T44" fmla="*/ 2147483647 w 423"/>
              <a:gd name="T45" fmla="*/ 2147483647 h 471"/>
              <a:gd name="T46" fmla="*/ 2147483647 w 423"/>
              <a:gd name="T47" fmla="*/ 2147483647 h 471"/>
              <a:gd name="T48" fmla="*/ 2147483647 w 423"/>
              <a:gd name="T49" fmla="*/ 2147483647 h 471"/>
              <a:gd name="T50" fmla="*/ 2147483647 w 423"/>
              <a:gd name="T51" fmla="*/ 2147483647 h 471"/>
              <a:gd name="T52" fmla="*/ 2147483647 w 423"/>
              <a:gd name="T53" fmla="*/ 2147483647 h 471"/>
              <a:gd name="T54" fmla="*/ 2147483647 w 423"/>
              <a:gd name="T55" fmla="*/ 2147483647 h 471"/>
              <a:gd name="T56" fmla="*/ 2147483647 w 423"/>
              <a:gd name="T57" fmla="*/ 2147483647 h 471"/>
              <a:gd name="T58" fmla="*/ 2147483647 w 423"/>
              <a:gd name="T59" fmla="*/ 2147483647 h 471"/>
              <a:gd name="T60" fmla="*/ 2147483647 w 423"/>
              <a:gd name="T61" fmla="*/ 2147483647 h 471"/>
              <a:gd name="T62" fmla="*/ 2147483647 w 423"/>
              <a:gd name="T63" fmla="*/ 2147483647 h 471"/>
              <a:gd name="T64" fmla="*/ 2147483647 w 423"/>
              <a:gd name="T65" fmla="*/ 2147483647 h 471"/>
              <a:gd name="T66" fmla="*/ 2147483647 w 423"/>
              <a:gd name="T67" fmla="*/ 2147483647 h 471"/>
              <a:gd name="T68" fmla="*/ 2147483647 w 423"/>
              <a:gd name="T69" fmla="*/ 2147483647 h 471"/>
              <a:gd name="T70" fmla="*/ 2147483647 w 423"/>
              <a:gd name="T71" fmla="*/ 2147483647 h 471"/>
              <a:gd name="T72" fmla="*/ 2147483647 w 423"/>
              <a:gd name="T73" fmla="*/ 2147483647 h 471"/>
              <a:gd name="T74" fmla="*/ 2147483647 w 423"/>
              <a:gd name="T75" fmla="*/ 2147483647 h 471"/>
              <a:gd name="T76" fmla="*/ 2147483647 w 423"/>
              <a:gd name="T77" fmla="*/ 2147483647 h 471"/>
              <a:gd name="T78" fmla="*/ 2147483647 w 423"/>
              <a:gd name="T79" fmla="*/ 2147483647 h 471"/>
              <a:gd name="T80" fmla="*/ 2147483647 w 423"/>
              <a:gd name="T81" fmla="*/ 2147483647 h 471"/>
              <a:gd name="T82" fmla="*/ 2147483647 w 423"/>
              <a:gd name="T83" fmla="*/ 2147483647 h 471"/>
              <a:gd name="T84" fmla="*/ 2147483647 w 423"/>
              <a:gd name="T85" fmla="*/ 2147483647 h 471"/>
              <a:gd name="T86" fmla="*/ 2147483647 w 423"/>
              <a:gd name="T87" fmla="*/ 2147483647 h 471"/>
              <a:gd name="T88" fmla="*/ 2147483647 w 423"/>
              <a:gd name="T89" fmla="*/ 2147483647 h 471"/>
              <a:gd name="T90" fmla="*/ 2147483647 w 423"/>
              <a:gd name="T91" fmla="*/ 2147483647 h 471"/>
              <a:gd name="T92" fmla="*/ 2147483647 w 423"/>
              <a:gd name="T93" fmla="*/ 2147483647 h 471"/>
              <a:gd name="T94" fmla="*/ 2147483647 w 423"/>
              <a:gd name="T95" fmla="*/ 2147483647 h 471"/>
              <a:gd name="T96" fmla="*/ 2147483647 w 423"/>
              <a:gd name="T97" fmla="*/ 2147483647 h 471"/>
              <a:gd name="T98" fmla="*/ 2147483647 w 423"/>
              <a:gd name="T99" fmla="*/ 2147483647 h 471"/>
              <a:gd name="T100" fmla="*/ 2147483647 w 423"/>
              <a:gd name="T101" fmla="*/ 2147483647 h 471"/>
              <a:gd name="T102" fmla="*/ 2147483647 w 423"/>
              <a:gd name="T103" fmla="*/ 2147483647 h 471"/>
              <a:gd name="T104" fmla="*/ 2147483647 w 423"/>
              <a:gd name="T105" fmla="*/ 2147483647 h 471"/>
              <a:gd name="T106" fmla="*/ 2147483647 w 423"/>
              <a:gd name="T107" fmla="*/ 2147483647 h 4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3" h="471">
                <a:moveTo>
                  <a:pt x="248" y="1"/>
                </a:moveTo>
                <a:lnTo>
                  <a:pt x="246" y="1"/>
                </a:lnTo>
                <a:lnTo>
                  <a:pt x="243" y="0"/>
                </a:lnTo>
                <a:lnTo>
                  <a:pt x="242" y="0"/>
                </a:lnTo>
                <a:lnTo>
                  <a:pt x="239" y="0"/>
                </a:lnTo>
                <a:lnTo>
                  <a:pt x="236" y="0"/>
                </a:lnTo>
                <a:lnTo>
                  <a:pt x="234" y="0"/>
                </a:lnTo>
                <a:lnTo>
                  <a:pt x="232" y="0"/>
                </a:lnTo>
                <a:lnTo>
                  <a:pt x="230" y="1"/>
                </a:lnTo>
                <a:lnTo>
                  <a:pt x="228" y="2"/>
                </a:lnTo>
                <a:lnTo>
                  <a:pt x="228" y="4"/>
                </a:lnTo>
                <a:lnTo>
                  <a:pt x="227" y="5"/>
                </a:lnTo>
                <a:lnTo>
                  <a:pt x="225" y="7"/>
                </a:lnTo>
                <a:lnTo>
                  <a:pt x="222" y="9"/>
                </a:lnTo>
                <a:lnTo>
                  <a:pt x="221" y="11"/>
                </a:lnTo>
                <a:lnTo>
                  <a:pt x="218" y="12"/>
                </a:lnTo>
                <a:lnTo>
                  <a:pt x="216" y="12"/>
                </a:lnTo>
                <a:lnTo>
                  <a:pt x="214" y="12"/>
                </a:lnTo>
                <a:lnTo>
                  <a:pt x="214" y="11"/>
                </a:lnTo>
                <a:lnTo>
                  <a:pt x="212" y="11"/>
                </a:lnTo>
                <a:lnTo>
                  <a:pt x="212" y="9"/>
                </a:lnTo>
                <a:lnTo>
                  <a:pt x="211" y="9"/>
                </a:lnTo>
                <a:lnTo>
                  <a:pt x="209" y="7"/>
                </a:lnTo>
                <a:lnTo>
                  <a:pt x="207" y="7"/>
                </a:lnTo>
                <a:lnTo>
                  <a:pt x="201" y="9"/>
                </a:lnTo>
                <a:lnTo>
                  <a:pt x="196" y="12"/>
                </a:lnTo>
                <a:lnTo>
                  <a:pt x="193" y="16"/>
                </a:lnTo>
                <a:lnTo>
                  <a:pt x="189" y="21"/>
                </a:lnTo>
                <a:lnTo>
                  <a:pt x="185" y="23"/>
                </a:lnTo>
                <a:lnTo>
                  <a:pt x="180" y="29"/>
                </a:lnTo>
                <a:lnTo>
                  <a:pt x="176" y="30"/>
                </a:lnTo>
                <a:lnTo>
                  <a:pt x="170" y="32"/>
                </a:lnTo>
                <a:lnTo>
                  <a:pt x="170" y="29"/>
                </a:lnTo>
                <a:lnTo>
                  <a:pt x="168" y="25"/>
                </a:lnTo>
                <a:lnTo>
                  <a:pt x="167" y="22"/>
                </a:lnTo>
                <a:lnTo>
                  <a:pt x="165" y="19"/>
                </a:lnTo>
                <a:lnTo>
                  <a:pt x="162" y="16"/>
                </a:lnTo>
                <a:lnTo>
                  <a:pt x="161" y="14"/>
                </a:lnTo>
                <a:lnTo>
                  <a:pt x="160" y="11"/>
                </a:lnTo>
                <a:lnTo>
                  <a:pt x="160" y="5"/>
                </a:lnTo>
                <a:lnTo>
                  <a:pt x="157" y="7"/>
                </a:lnTo>
                <a:lnTo>
                  <a:pt x="147" y="11"/>
                </a:lnTo>
                <a:lnTo>
                  <a:pt x="134" y="14"/>
                </a:lnTo>
                <a:lnTo>
                  <a:pt x="118" y="19"/>
                </a:lnTo>
                <a:lnTo>
                  <a:pt x="98" y="22"/>
                </a:lnTo>
                <a:lnTo>
                  <a:pt x="80" y="25"/>
                </a:lnTo>
                <a:lnTo>
                  <a:pt x="64" y="25"/>
                </a:lnTo>
                <a:lnTo>
                  <a:pt x="49" y="23"/>
                </a:lnTo>
                <a:lnTo>
                  <a:pt x="49" y="217"/>
                </a:lnTo>
                <a:lnTo>
                  <a:pt x="0" y="217"/>
                </a:lnTo>
                <a:lnTo>
                  <a:pt x="0" y="359"/>
                </a:lnTo>
                <a:lnTo>
                  <a:pt x="5" y="364"/>
                </a:lnTo>
                <a:lnTo>
                  <a:pt x="11" y="371"/>
                </a:lnTo>
                <a:lnTo>
                  <a:pt x="18" y="379"/>
                </a:lnTo>
                <a:lnTo>
                  <a:pt x="25" y="389"/>
                </a:lnTo>
                <a:lnTo>
                  <a:pt x="29" y="399"/>
                </a:lnTo>
                <a:lnTo>
                  <a:pt x="34" y="409"/>
                </a:lnTo>
                <a:lnTo>
                  <a:pt x="36" y="418"/>
                </a:lnTo>
                <a:lnTo>
                  <a:pt x="38" y="427"/>
                </a:lnTo>
                <a:lnTo>
                  <a:pt x="36" y="430"/>
                </a:lnTo>
                <a:lnTo>
                  <a:pt x="35" y="433"/>
                </a:lnTo>
                <a:lnTo>
                  <a:pt x="34" y="436"/>
                </a:lnTo>
                <a:lnTo>
                  <a:pt x="31" y="440"/>
                </a:lnTo>
                <a:lnTo>
                  <a:pt x="28" y="443"/>
                </a:lnTo>
                <a:lnTo>
                  <a:pt x="26" y="446"/>
                </a:lnTo>
                <a:lnTo>
                  <a:pt x="25" y="450"/>
                </a:lnTo>
                <a:lnTo>
                  <a:pt x="23" y="452"/>
                </a:lnTo>
                <a:lnTo>
                  <a:pt x="25" y="454"/>
                </a:lnTo>
                <a:lnTo>
                  <a:pt x="25" y="456"/>
                </a:lnTo>
                <a:lnTo>
                  <a:pt x="25" y="458"/>
                </a:lnTo>
                <a:lnTo>
                  <a:pt x="26" y="461"/>
                </a:lnTo>
                <a:lnTo>
                  <a:pt x="26" y="463"/>
                </a:lnTo>
                <a:lnTo>
                  <a:pt x="26" y="464"/>
                </a:lnTo>
                <a:lnTo>
                  <a:pt x="28" y="466"/>
                </a:lnTo>
                <a:lnTo>
                  <a:pt x="29" y="466"/>
                </a:lnTo>
                <a:lnTo>
                  <a:pt x="32" y="466"/>
                </a:lnTo>
                <a:lnTo>
                  <a:pt x="35" y="464"/>
                </a:lnTo>
                <a:lnTo>
                  <a:pt x="38" y="464"/>
                </a:lnTo>
                <a:lnTo>
                  <a:pt x="41" y="464"/>
                </a:lnTo>
                <a:lnTo>
                  <a:pt x="46" y="466"/>
                </a:lnTo>
                <a:lnTo>
                  <a:pt x="49" y="468"/>
                </a:lnTo>
                <a:lnTo>
                  <a:pt x="53" y="470"/>
                </a:lnTo>
                <a:lnTo>
                  <a:pt x="54" y="470"/>
                </a:lnTo>
                <a:lnTo>
                  <a:pt x="56" y="470"/>
                </a:lnTo>
                <a:lnTo>
                  <a:pt x="57" y="468"/>
                </a:lnTo>
                <a:lnTo>
                  <a:pt x="60" y="466"/>
                </a:lnTo>
                <a:lnTo>
                  <a:pt x="62" y="466"/>
                </a:lnTo>
                <a:lnTo>
                  <a:pt x="65" y="464"/>
                </a:lnTo>
                <a:lnTo>
                  <a:pt x="67" y="464"/>
                </a:lnTo>
                <a:lnTo>
                  <a:pt x="71" y="464"/>
                </a:lnTo>
                <a:lnTo>
                  <a:pt x="72" y="464"/>
                </a:lnTo>
                <a:lnTo>
                  <a:pt x="74" y="463"/>
                </a:lnTo>
                <a:lnTo>
                  <a:pt x="75" y="461"/>
                </a:lnTo>
                <a:lnTo>
                  <a:pt x="77" y="459"/>
                </a:lnTo>
                <a:lnTo>
                  <a:pt x="78" y="458"/>
                </a:lnTo>
                <a:lnTo>
                  <a:pt x="80" y="458"/>
                </a:lnTo>
                <a:lnTo>
                  <a:pt x="86" y="454"/>
                </a:lnTo>
                <a:lnTo>
                  <a:pt x="92" y="451"/>
                </a:lnTo>
                <a:lnTo>
                  <a:pt x="98" y="446"/>
                </a:lnTo>
                <a:lnTo>
                  <a:pt x="104" y="443"/>
                </a:lnTo>
                <a:lnTo>
                  <a:pt x="110" y="438"/>
                </a:lnTo>
                <a:lnTo>
                  <a:pt x="114" y="433"/>
                </a:lnTo>
                <a:lnTo>
                  <a:pt x="119" y="427"/>
                </a:lnTo>
                <a:lnTo>
                  <a:pt x="121" y="422"/>
                </a:lnTo>
                <a:lnTo>
                  <a:pt x="124" y="415"/>
                </a:lnTo>
                <a:lnTo>
                  <a:pt x="125" y="409"/>
                </a:lnTo>
                <a:lnTo>
                  <a:pt x="128" y="402"/>
                </a:lnTo>
                <a:lnTo>
                  <a:pt x="131" y="395"/>
                </a:lnTo>
                <a:lnTo>
                  <a:pt x="134" y="391"/>
                </a:lnTo>
                <a:lnTo>
                  <a:pt x="139" y="386"/>
                </a:lnTo>
                <a:lnTo>
                  <a:pt x="144" y="384"/>
                </a:lnTo>
                <a:lnTo>
                  <a:pt x="150" y="382"/>
                </a:lnTo>
                <a:lnTo>
                  <a:pt x="153" y="382"/>
                </a:lnTo>
                <a:lnTo>
                  <a:pt x="155" y="384"/>
                </a:lnTo>
                <a:lnTo>
                  <a:pt x="158" y="386"/>
                </a:lnTo>
                <a:lnTo>
                  <a:pt x="161" y="389"/>
                </a:lnTo>
                <a:lnTo>
                  <a:pt x="162" y="391"/>
                </a:lnTo>
                <a:lnTo>
                  <a:pt x="164" y="393"/>
                </a:lnTo>
                <a:lnTo>
                  <a:pt x="167" y="395"/>
                </a:lnTo>
                <a:lnTo>
                  <a:pt x="168" y="395"/>
                </a:lnTo>
                <a:lnTo>
                  <a:pt x="171" y="397"/>
                </a:lnTo>
                <a:lnTo>
                  <a:pt x="175" y="399"/>
                </a:lnTo>
                <a:lnTo>
                  <a:pt x="178" y="400"/>
                </a:lnTo>
                <a:lnTo>
                  <a:pt x="180" y="402"/>
                </a:lnTo>
                <a:lnTo>
                  <a:pt x="183" y="404"/>
                </a:lnTo>
                <a:lnTo>
                  <a:pt x="186" y="405"/>
                </a:lnTo>
                <a:lnTo>
                  <a:pt x="189" y="407"/>
                </a:lnTo>
                <a:lnTo>
                  <a:pt x="194" y="409"/>
                </a:lnTo>
                <a:lnTo>
                  <a:pt x="196" y="411"/>
                </a:lnTo>
                <a:lnTo>
                  <a:pt x="198" y="411"/>
                </a:lnTo>
                <a:lnTo>
                  <a:pt x="200" y="413"/>
                </a:lnTo>
                <a:lnTo>
                  <a:pt x="204" y="415"/>
                </a:lnTo>
                <a:lnTo>
                  <a:pt x="209" y="415"/>
                </a:lnTo>
                <a:lnTo>
                  <a:pt x="214" y="415"/>
                </a:lnTo>
                <a:lnTo>
                  <a:pt x="222" y="413"/>
                </a:lnTo>
                <a:lnTo>
                  <a:pt x="234" y="411"/>
                </a:lnTo>
                <a:lnTo>
                  <a:pt x="236" y="409"/>
                </a:lnTo>
                <a:lnTo>
                  <a:pt x="237" y="409"/>
                </a:lnTo>
                <a:lnTo>
                  <a:pt x="240" y="409"/>
                </a:lnTo>
                <a:lnTo>
                  <a:pt x="245" y="409"/>
                </a:lnTo>
                <a:lnTo>
                  <a:pt x="248" y="407"/>
                </a:lnTo>
                <a:lnTo>
                  <a:pt x="252" y="404"/>
                </a:lnTo>
                <a:lnTo>
                  <a:pt x="255" y="400"/>
                </a:lnTo>
                <a:lnTo>
                  <a:pt x="258" y="393"/>
                </a:lnTo>
                <a:lnTo>
                  <a:pt x="268" y="359"/>
                </a:lnTo>
                <a:lnTo>
                  <a:pt x="273" y="359"/>
                </a:lnTo>
                <a:lnTo>
                  <a:pt x="276" y="358"/>
                </a:lnTo>
                <a:lnTo>
                  <a:pt x="279" y="358"/>
                </a:lnTo>
                <a:lnTo>
                  <a:pt x="284" y="358"/>
                </a:lnTo>
                <a:lnTo>
                  <a:pt x="286" y="356"/>
                </a:lnTo>
                <a:lnTo>
                  <a:pt x="289" y="354"/>
                </a:lnTo>
                <a:lnTo>
                  <a:pt x="291" y="353"/>
                </a:lnTo>
                <a:lnTo>
                  <a:pt x="293" y="352"/>
                </a:lnTo>
                <a:lnTo>
                  <a:pt x="314" y="334"/>
                </a:lnTo>
                <a:lnTo>
                  <a:pt x="314" y="332"/>
                </a:lnTo>
                <a:lnTo>
                  <a:pt x="315" y="327"/>
                </a:lnTo>
                <a:lnTo>
                  <a:pt x="315" y="322"/>
                </a:lnTo>
                <a:lnTo>
                  <a:pt x="317" y="317"/>
                </a:lnTo>
                <a:lnTo>
                  <a:pt x="318" y="312"/>
                </a:lnTo>
                <a:lnTo>
                  <a:pt x="318" y="309"/>
                </a:lnTo>
                <a:lnTo>
                  <a:pt x="320" y="304"/>
                </a:lnTo>
                <a:lnTo>
                  <a:pt x="321" y="302"/>
                </a:lnTo>
                <a:lnTo>
                  <a:pt x="324" y="299"/>
                </a:lnTo>
                <a:lnTo>
                  <a:pt x="327" y="295"/>
                </a:lnTo>
                <a:lnTo>
                  <a:pt x="330" y="294"/>
                </a:lnTo>
                <a:lnTo>
                  <a:pt x="333" y="294"/>
                </a:lnTo>
                <a:lnTo>
                  <a:pt x="338" y="293"/>
                </a:lnTo>
                <a:lnTo>
                  <a:pt x="340" y="293"/>
                </a:lnTo>
                <a:lnTo>
                  <a:pt x="343" y="291"/>
                </a:lnTo>
                <a:lnTo>
                  <a:pt x="346" y="289"/>
                </a:lnTo>
                <a:lnTo>
                  <a:pt x="351" y="286"/>
                </a:lnTo>
                <a:lnTo>
                  <a:pt x="356" y="281"/>
                </a:lnTo>
                <a:lnTo>
                  <a:pt x="358" y="276"/>
                </a:lnTo>
                <a:lnTo>
                  <a:pt x="363" y="271"/>
                </a:lnTo>
                <a:lnTo>
                  <a:pt x="366" y="266"/>
                </a:lnTo>
                <a:lnTo>
                  <a:pt x="371" y="261"/>
                </a:lnTo>
                <a:lnTo>
                  <a:pt x="375" y="258"/>
                </a:lnTo>
                <a:lnTo>
                  <a:pt x="379" y="253"/>
                </a:lnTo>
                <a:lnTo>
                  <a:pt x="386" y="252"/>
                </a:lnTo>
                <a:lnTo>
                  <a:pt x="390" y="250"/>
                </a:lnTo>
                <a:lnTo>
                  <a:pt x="396" y="248"/>
                </a:lnTo>
                <a:lnTo>
                  <a:pt x="404" y="246"/>
                </a:lnTo>
                <a:lnTo>
                  <a:pt x="410" y="245"/>
                </a:lnTo>
                <a:lnTo>
                  <a:pt x="414" y="240"/>
                </a:lnTo>
                <a:lnTo>
                  <a:pt x="418" y="235"/>
                </a:lnTo>
                <a:lnTo>
                  <a:pt x="422" y="229"/>
                </a:lnTo>
                <a:lnTo>
                  <a:pt x="422" y="227"/>
                </a:lnTo>
                <a:lnTo>
                  <a:pt x="420" y="225"/>
                </a:lnTo>
                <a:lnTo>
                  <a:pt x="418" y="223"/>
                </a:lnTo>
                <a:lnTo>
                  <a:pt x="418" y="222"/>
                </a:lnTo>
                <a:lnTo>
                  <a:pt x="417" y="222"/>
                </a:lnTo>
                <a:lnTo>
                  <a:pt x="417" y="220"/>
                </a:lnTo>
                <a:lnTo>
                  <a:pt x="417" y="218"/>
                </a:lnTo>
                <a:lnTo>
                  <a:pt x="417" y="217"/>
                </a:lnTo>
                <a:lnTo>
                  <a:pt x="417" y="216"/>
                </a:lnTo>
                <a:lnTo>
                  <a:pt x="418" y="214"/>
                </a:lnTo>
                <a:lnTo>
                  <a:pt x="418" y="212"/>
                </a:lnTo>
                <a:lnTo>
                  <a:pt x="420" y="211"/>
                </a:lnTo>
                <a:lnTo>
                  <a:pt x="415" y="207"/>
                </a:lnTo>
                <a:lnTo>
                  <a:pt x="411" y="204"/>
                </a:lnTo>
                <a:lnTo>
                  <a:pt x="408" y="202"/>
                </a:lnTo>
                <a:lnTo>
                  <a:pt x="404" y="200"/>
                </a:lnTo>
                <a:lnTo>
                  <a:pt x="399" y="199"/>
                </a:lnTo>
                <a:lnTo>
                  <a:pt x="394" y="197"/>
                </a:lnTo>
                <a:lnTo>
                  <a:pt x="392" y="196"/>
                </a:lnTo>
                <a:lnTo>
                  <a:pt x="387" y="194"/>
                </a:lnTo>
                <a:lnTo>
                  <a:pt x="386" y="193"/>
                </a:lnTo>
                <a:lnTo>
                  <a:pt x="382" y="193"/>
                </a:lnTo>
                <a:lnTo>
                  <a:pt x="381" y="193"/>
                </a:lnTo>
                <a:lnTo>
                  <a:pt x="379" y="193"/>
                </a:lnTo>
                <a:lnTo>
                  <a:pt x="378" y="194"/>
                </a:lnTo>
                <a:lnTo>
                  <a:pt x="376" y="194"/>
                </a:lnTo>
                <a:lnTo>
                  <a:pt x="375" y="194"/>
                </a:lnTo>
                <a:lnTo>
                  <a:pt x="374" y="194"/>
                </a:lnTo>
                <a:lnTo>
                  <a:pt x="372" y="193"/>
                </a:lnTo>
                <a:lnTo>
                  <a:pt x="371" y="191"/>
                </a:lnTo>
                <a:lnTo>
                  <a:pt x="371" y="188"/>
                </a:lnTo>
                <a:lnTo>
                  <a:pt x="371" y="186"/>
                </a:lnTo>
                <a:lnTo>
                  <a:pt x="371" y="184"/>
                </a:lnTo>
                <a:lnTo>
                  <a:pt x="369" y="182"/>
                </a:lnTo>
                <a:lnTo>
                  <a:pt x="369" y="181"/>
                </a:lnTo>
                <a:lnTo>
                  <a:pt x="368" y="179"/>
                </a:lnTo>
                <a:lnTo>
                  <a:pt x="366" y="176"/>
                </a:lnTo>
                <a:lnTo>
                  <a:pt x="364" y="173"/>
                </a:lnTo>
                <a:lnTo>
                  <a:pt x="361" y="171"/>
                </a:lnTo>
                <a:lnTo>
                  <a:pt x="360" y="168"/>
                </a:lnTo>
                <a:lnTo>
                  <a:pt x="360" y="164"/>
                </a:lnTo>
                <a:lnTo>
                  <a:pt x="358" y="159"/>
                </a:lnTo>
                <a:lnTo>
                  <a:pt x="358" y="157"/>
                </a:lnTo>
                <a:lnTo>
                  <a:pt x="358" y="137"/>
                </a:lnTo>
                <a:lnTo>
                  <a:pt x="357" y="137"/>
                </a:lnTo>
                <a:lnTo>
                  <a:pt x="356" y="137"/>
                </a:lnTo>
                <a:lnTo>
                  <a:pt x="353" y="138"/>
                </a:lnTo>
                <a:lnTo>
                  <a:pt x="350" y="138"/>
                </a:lnTo>
                <a:lnTo>
                  <a:pt x="348" y="138"/>
                </a:lnTo>
                <a:lnTo>
                  <a:pt x="345" y="138"/>
                </a:lnTo>
                <a:lnTo>
                  <a:pt x="343" y="137"/>
                </a:lnTo>
                <a:lnTo>
                  <a:pt x="342" y="135"/>
                </a:lnTo>
                <a:lnTo>
                  <a:pt x="340" y="132"/>
                </a:lnTo>
                <a:lnTo>
                  <a:pt x="339" y="129"/>
                </a:lnTo>
                <a:lnTo>
                  <a:pt x="339" y="125"/>
                </a:lnTo>
                <a:lnTo>
                  <a:pt x="338" y="122"/>
                </a:lnTo>
                <a:lnTo>
                  <a:pt x="338" y="118"/>
                </a:lnTo>
                <a:lnTo>
                  <a:pt x="336" y="117"/>
                </a:lnTo>
                <a:lnTo>
                  <a:pt x="333" y="114"/>
                </a:lnTo>
                <a:lnTo>
                  <a:pt x="330" y="111"/>
                </a:lnTo>
                <a:lnTo>
                  <a:pt x="325" y="109"/>
                </a:lnTo>
                <a:lnTo>
                  <a:pt x="322" y="107"/>
                </a:lnTo>
                <a:lnTo>
                  <a:pt x="318" y="105"/>
                </a:lnTo>
                <a:lnTo>
                  <a:pt x="314" y="104"/>
                </a:lnTo>
                <a:lnTo>
                  <a:pt x="311" y="102"/>
                </a:lnTo>
                <a:lnTo>
                  <a:pt x="306" y="100"/>
                </a:lnTo>
                <a:lnTo>
                  <a:pt x="303" y="99"/>
                </a:lnTo>
                <a:lnTo>
                  <a:pt x="299" y="94"/>
                </a:lnTo>
                <a:lnTo>
                  <a:pt x="296" y="89"/>
                </a:lnTo>
                <a:lnTo>
                  <a:pt x="291" y="82"/>
                </a:lnTo>
                <a:lnTo>
                  <a:pt x="286" y="75"/>
                </a:lnTo>
                <a:lnTo>
                  <a:pt x="281" y="64"/>
                </a:lnTo>
                <a:lnTo>
                  <a:pt x="276" y="55"/>
                </a:lnTo>
                <a:lnTo>
                  <a:pt x="273" y="45"/>
                </a:lnTo>
                <a:lnTo>
                  <a:pt x="270" y="37"/>
                </a:lnTo>
                <a:lnTo>
                  <a:pt x="268" y="29"/>
                </a:lnTo>
                <a:lnTo>
                  <a:pt x="268" y="27"/>
                </a:lnTo>
                <a:lnTo>
                  <a:pt x="266" y="25"/>
                </a:lnTo>
                <a:lnTo>
                  <a:pt x="263" y="21"/>
                </a:lnTo>
                <a:lnTo>
                  <a:pt x="258" y="16"/>
                </a:lnTo>
                <a:lnTo>
                  <a:pt x="255" y="11"/>
                </a:lnTo>
                <a:lnTo>
                  <a:pt x="250" y="5"/>
                </a:lnTo>
                <a:lnTo>
                  <a:pt x="250" y="2"/>
                </a:lnTo>
                <a:lnTo>
                  <a:pt x="248" y="1"/>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71" name="Freeform 27"/>
          <p:cNvSpPr>
            <a:spLocks/>
          </p:cNvSpPr>
          <p:nvPr/>
        </p:nvSpPr>
        <p:spPr bwMode="auto">
          <a:xfrm>
            <a:off x="5712237" y="4024313"/>
            <a:ext cx="1171744" cy="1460500"/>
          </a:xfrm>
          <a:custGeom>
            <a:avLst/>
            <a:gdLst>
              <a:gd name="T0" fmla="*/ 2147483647 w 507"/>
              <a:gd name="T1" fmla="*/ 2147483647 h 859"/>
              <a:gd name="T2" fmla="*/ 2147483647 w 507"/>
              <a:gd name="T3" fmla="*/ 2147483647 h 859"/>
              <a:gd name="T4" fmla="*/ 2147483647 w 507"/>
              <a:gd name="T5" fmla="*/ 2147483647 h 859"/>
              <a:gd name="T6" fmla="*/ 2147483647 w 507"/>
              <a:gd name="T7" fmla="*/ 2147483647 h 859"/>
              <a:gd name="T8" fmla="*/ 2147483647 w 507"/>
              <a:gd name="T9" fmla="*/ 2147483647 h 859"/>
              <a:gd name="T10" fmla="*/ 2147483647 w 507"/>
              <a:gd name="T11" fmla="*/ 2147483647 h 859"/>
              <a:gd name="T12" fmla="*/ 2147483647 w 507"/>
              <a:gd name="T13" fmla="*/ 2147483647 h 859"/>
              <a:gd name="T14" fmla="*/ 2147483647 w 507"/>
              <a:gd name="T15" fmla="*/ 2147483647 h 859"/>
              <a:gd name="T16" fmla="*/ 2147483647 w 507"/>
              <a:gd name="T17" fmla="*/ 2147483647 h 859"/>
              <a:gd name="T18" fmla="*/ 2147483647 w 507"/>
              <a:gd name="T19" fmla="*/ 2147483647 h 859"/>
              <a:gd name="T20" fmla="*/ 2147483647 w 507"/>
              <a:gd name="T21" fmla="*/ 2147483647 h 859"/>
              <a:gd name="T22" fmla="*/ 2147483647 w 507"/>
              <a:gd name="T23" fmla="*/ 2147483647 h 859"/>
              <a:gd name="T24" fmla="*/ 2147483647 w 507"/>
              <a:gd name="T25" fmla="*/ 2147483647 h 859"/>
              <a:gd name="T26" fmla="*/ 2147483647 w 507"/>
              <a:gd name="T27" fmla="*/ 2147483647 h 859"/>
              <a:gd name="T28" fmla="*/ 2147483647 w 507"/>
              <a:gd name="T29" fmla="*/ 2147483647 h 859"/>
              <a:gd name="T30" fmla="*/ 2147483647 w 507"/>
              <a:gd name="T31" fmla="*/ 2147483647 h 859"/>
              <a:gd name="T32" fmla="*/ 2147483647 w 507"/>
              <a:gd name="T33" fmla="*/ 2147483647 h 859"/>
              <a:gd name="T34" fmla="*/ 2147483647 w 507"/>
              <a:gd name="T35" fmla="*/ 2147483647 h 859"/>
              <a:gd name="T36" fmla="*/ 2147483647 w 507"/>
              <a:gd name="T37" fmla="*/ 2147483647 h 859"/>
              <a:gd name="T38" fmla="*/ 2147483647 w 507"/>
              <a:gd name="T39" fmla="*/ 2147483647 h 859"/>
              <a:gd name="T40" fmla="*/ 2147483647 w 507"/>
              <a:gd name="T41" fmla="*/ 2147483647 h 859"/>
              <a:gd name="T42" fmla="*/ 2147483647 w 507"/>
              <a:gd name="T43" fmla="*/ 2147483647 h 859"/>
              <a:gd name="T44" fmla="*/ 2147483647 w 507"/>
              <a:gd name="T45" fmla="*/ 2147483647 h 859"/>
              <a:gd name="T46" fmla="*/ 2147483647 w 507"/>
              <a:gd name="T47" fmla="*/ 2147483647 h 859"/>
              <a:gd name="T48" fmla="*/ 2147483647 w 507"/>
              <a:gd name="T49" fmla="*/ 2147483647 h 859"/>
              <a:gd name="T50" fmla="*/ 2147483647 w 507"/>
              <a:gd name="T51" fmla="*/ 2147483647 h 859"/>
              <a:gd name="T52" fmla="*/ 2147483647 w 507"/>
              <a:gd name="T53" fmla="*/ 2147483647 h 859"/>
              <a:gd name="T54" fmla="*/ 2147483647 w 507"/>
              <a:gd name="T55" fmla="*/ 2147483647 h 859"/>
              <a:gd name="T56" fmla="*/ 2147483647 w 507"/>
              <a:gd name="T57" fmla="*/ 2147483647 h 859"/>
              <a:gd name="T58" fmla="*/ 2147483647 w 507"/>
              <a:gd name="T59" fmla="*/ 2147483647 h 859"/>
              <a:gd name="T60" fmla="*/ 2147483647 w 507"/>
              <a:gd name="T61" fmla="*/ 2147483647 h 859"/>
              <a:gd name="T62" fmla="*/ 2147483647 w 507"/>
              <a:gd name="T63" fmla="*/ 2147483647 h 859"/>
              <a:gd name="T64" fmla="*/ 2147483647 w 507"/>
              <a:gd name="T65" fmla="*/ 2147483647 h 859"/>
              <a:gd name="T66" fmla="*/ 2147483647 w 507"/>
              <a:gd name="T67" fmla="*/ 2147483647 h 859"/>
              <a:gd name="T68" fmla="*/ 2147483647 w 507"/>
              <a:gd name="T69" fmla="*/ 2147483647 h 859"/>
              <a:gd name="T70" fmla="*/ 2147483647 w 507"/>
              <a:gd name="T71" fmla="*/ 2147483647 h 859"/>
              <a:gd name="T72" fmla="*/ 2147483647 w 507"/>
              <a:gd name="T73" fmla="*/ 2147483647 h 859"/>
              <a:gd name="T74" fmla="*/ 2147483647 w 507"/>
              <a:gd name="T75" fmla="*/ 2147483647 h 859"/>
              <a:gd name="T76" fmla="*/ 2147483647 w 507"/>
              <a:gd name="T77" fmla="*/ 2147483647 h 859"/>
              <a:gd name="T78" fmla="*/ 2147483647 w 507"/>
              <a:gd name="T79" fmla="*/ 2147483647 h 859"/>
              <a:gd name="T80" fmla="*/ 2147483647 w 507"/>
              <a:gd name="T81" fmla="*/ 2147483647 h 859"/>
              <a:gd name="T82" fmla="*/ 2147483647 w 507"/>
              <a:gd name="T83" fmla="*/ 2147483647 h 859"/>
              <a:gd name="T84" fmla="*/ 2147483647 w 507"/>
              <a:gd name="T85" fmla="*/ 2147483647 h 859"/>
              <a:gd name="T86" fmla="*/ 2147483647 w 507"/>
              <a:gd name="T87" fmla="*/ 2147483647 h 859"/>
              <a:gd name="T88" fmla="*/ 2147483647 w 507"/>
              <a:gd name="T89" fmla="*/ 2147483647 h 859"/>
              <a:gd name="T90" fmla="*/ 2147483647 w 507"/>
              <a:gd name="T91" fmla="*/ 2147483647 h 859"/>
              <a:gd name="T92" fmla="*/ 2147483647 w 507"/>
              <a:gd name="T93" fmla="*/ 2147483647 h 859"/>
              <a:gd name="T94" fmla="*/ 2147483647 w 507"/>
              <a:gd name="T95" fmla="*/ 2147483647 h 859"/>
              <a:gd name="T96" fmla="*/ 2147483647 w 507"/>
              <a:gd name="T97" fmla="*/ 2147483647 h 859"/>
              <a:gd name="T98" fmla="*/ 2147483647 w 507"/>
              <a:gd name="T99" fmla="*/ 2147483647 h 859"/>
              <a:gd name="T100" fmla="*/ 2147483647 w 507"/>
              <a:gd name="T101" fmla="*/ 2147483647 h 859"/>
              <a:gd name="T102" fmla="*/ 2147483647 w 507"/>
              <a:gd name="T103" fmla="*/ 2147483647 h 859"/>
              <a:gd name="T104" fmla="*/ 2147483647 w 507"/>
              <a:gd name="T105" fmla="*/ 2147483647 h 859"/>
              <a:gd name="T106" fmla="*/ 2147483647 w 507"/>
              <a:gd name="T107" fmla="*/ 2147483647 h 859"/>
              <a:gd name="T108" fmla="*/ 2147483647 w 507"/>
              <a:gd name="T109" fmla="*/ 2147483647 h 859"/>
              <a:gd name="T110" fmla="*/ 2147483647 w 507"/>
              <a:gd name="T111" fmla="*/ 2147483647 h 859"/>
              <a:gd name="T112" fmla="*/ 2147483647 w 507"/>
              <a:gd name="T113" fmla="*/ 2147483647 h 859"/>
              <a:gd name="T114" fmla="*/ 2147483647 w 507"/>
              <a:gd name="T115" fmla="*/ 2147483647 h 859"/>
              <a:gd name="T116" fmla="*/ 2147483647 w 507"/>
              <a:gd name="T117" fmla="*/ 2147483647 h 859"/>
              <a:gd name="T118" fmla="*/ 2147483647 w 507"/>
              <a:gd name="T119" fmla="*/ 2147483647 h 859"/>
              <a:gd name="T120" fmla="*/ 2147483647 w 507"/>
              <a:gd name="T121" fmla="*/ 2147483647 h 859"/>
              <a:gd name="T122" fmla="*/ 2147483647 w 507"/>
              <a:gd name="T123" fmla="*/ 2147483647 h 859"/>
              <a:gd name="T124" fmla="*/ 2147483647 w 507"/>
              <a:gd name="T125" fmla="*/ 2147483647 h 8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07" h="859">
                <a:moveTo>
                  <a:pt x="45" y="811"/>
                </a:moveTo>
                <a:lnTo>
                  <a:pt x="45" y="807"/>
                </a:lnTo>
                <a:lnTo>
                  <a:pt x="46" y="802"/>
                </a:lnTo>
                <a:lnTo>
                  <a:pt x="48" y="799"/>
                </a:lnTo>
                <a:lnTo>
                  <a:pt x="48" y="796"/>
                </a:lnTo>
                <a:lnTo>
                  <a:pt x="49" y="793"/>
                </a:lnTo>
                <a:lnTo>
                  <a:pt x="50" y="789"/>
                </a:lnTo>
                <a:lnTo>
                  <a:pt x="52" y="788"/>
                </a:lnTo>
                <a:lnTo>
                  <a:pt x="53" y="786"/>
                </a:lnTo>
                <a:lnTo>
                  <a:pt x="53" y="755"/>
                </a:lnTo>
                <a:lnTo>
                  <a:pt x="53" y="753"/>
                </a:lnTo>
                <a:lnTo>
                  <a:pt x="53" y="750"/>
                </a:lnTo>
                <a:lnTo>
                  <a:pt x="53" y="748"/>
                </a:lnTo>
                <a:lnTo>
                  <a:pt x="55" y="747"/>
                </a:lnTo>
                <a:lnTo>
                  <a:pt x="55" y="745"/>
                </a:lnTo>
                <a:lnTo>
                  <a:pt x="55" y="743"/>
                </a:lnTo>
                <a:lnTo>
                  <a:pt x="55" y="742"/>
                </a:lnTo>
                <a:lnTo>
                  <a:pt x="55" y="741"/>
                </a:lnTo>
                <a:lnTo>
                  <a:pt x="55" y="732"/>
                </a:lnTo>
                <a:lnTo>
                  <a:pt x="53" y="725"/>
                </a:lnTo>
                <a:lnTo>
                  <a:pt x="52" y="718"/>
                </a:lnTo>
                <a:lnTo>
                  <a:pt x="50" y="713"/>
                </a:lnTo>
                <a:lnTo>
                  <a:pt x="48" y="706"/>
                </a:lnTo>
                <a:lnTo>
                  <a:pt x="45" y="700"/>
                </a:lnTo>
                <a:lnTo>
                  <a:pt x="43" y="695"/>
                </a:lnTo>
                <a:lnTo>
                  <a:pt x="40" y="689"/>
                </a:lnTo>
                <a:lnTo>
                  <a:pt x="39" y="683"/>
                </a:lnTo>
                <a:lnTo>
                  <a:pt x="37" y="680"/>
                </a:lnTo>
                <a:lnTo>
                  <a:pt x="37" y="678"/>
                </a:lnTo>
                <a:lnTo>
                  <a:pt x="39" y="675"/>
                </a:lnTo>
                <a:lnTo>
                  <a:pt x="39" y="673"/>
                </a:lnTo>
                <a:lnTo>
                  <a:pt x="39" y="672"/>
                </a:lnTo>
                <a:lnTo>
                  <a:pt x="39" y="668"/>
                </a:lnTo>
                <a:lnTo>
                  <a:pt x="37" y="662"/>
                </a:lnTo>
                <a:lnTo>
                  <a:pt x="34" y="624"/>
                </a:lnTo>
                <a:lnTo>
                  <a:pt x="39" y="621"/>
                </a:lnTo>
                <a:lnTo>
                  <a:pt x="46" y="614"/>
                </a:lnTo>
                <a:lnTo>
                  <a:pt x="53" y="608"/>
                </a:lnTo>
                <a:lnTo>
                  <a:pt x="63" y="600"/>
                </a:lnTo>
                <a:lnTo>
                  <a:pt x="70" y="591"/>
                </a:lnTo>
                <a:lnTo>
                  <a:pt x="78" y="585"/>
                </a:lnTo>
                <a:lnTo>
                  <a:pt x="84" y="579"/>
                </a:lnTo>
                <a:lnTo>
                  <a:pt x="88" y="573"/>
                </a:lnTo>
                <a:lnTo>
                  <a:pt x="86" y="568"/>
                </a:lnTo>
                <a:lnTo>
                  <a:pt x="86" y="564"/>
                </a:lnTo>
                <a:lnTo>
                  <a:pt x="86" y="561"/>
                </a:lnTo>
                <a:lnTo>
                  <a:pt x="88" y="559"/>
                </a:lnTo>
                <a:lnTo>
                  <a:pt x="91" y="556"/>
                </a:lnTo>
                <a:lnTo>
                  <a:pt x="92" y="554"/>
                </a:lnTo>
                <a:lnTo>
                  <a:pt x="94" y="552"/>
                </a:lnTo>
                <a:lnTo>
                  <a:pt x="94" y="550"/>
                </a:lnTo>
                <a:lnTo>
                  <a:pt x="91" y="545"/>
                </a:lnTo>
                <a:lnTo>
                  <a:pt x="89" y="541"/>
                </a:lnTo>
                <a:lnTo>
                  <a:pt x="91" y="538"/>
                </a:lnTo>
                <a:lnTo>
                  <a:pt x="92" y="534"/>
                </a:lnTo>
                <a:lnTo>
                  <a:pt x="96" y="533"/>
                </a:lnTo>
                <a:lnTo>
                  <a:pt x="99" y="531"/>
                </a:lnTo>
                <a:lnTo>
                  <a:pt x="102" y="529"/>
                </a:lnTo>
                <a:lnTo>
                  <a:pt x="104" y="525"/>
                </a:lnTo>
                <a:lnTo>
                  <a:pt x="107" y="521"/>
                </a:lnTo>
                <a:lnTo>
                  <a:pt x="112" y="516"/>
                </a:lnTo>
                <a:lnTo>
                  <a:pt x="117" y="511"/>
                </a:lnTo>
                <a:lnTo>
                  <a:pt x="120" y="506"/>
                </a:lnTo>
                <a:lnTo>
                  <a:pt x="122" y="502"/>
                </a:lnTo>
                <a:lnTo>
                  <a:pt x="122" y="497"/>
                </a:lnTo>
                <a:lnTo>
                  <a:pt x="121" y="495"/>
                </a:lnTo>
                <a:lnTo>
                  <a:pt x="115" y="490"/>
                </a:lnTo>
                <a:lnTo>
                  <a:pt x="112" y="487"/>
                </a:lnTo>
                <a:lnTo>
                  <a:pt x="110" y="484"/>
                </a:lnTo>
                <a:lnTo>
                  <a:pt x="109" y="481"/>
                </a:lnTo>
                <a:lnTo>
                  <a:pt x="110" y="477"/>
                </a:lnTo>
                <a:lnTo>
                  <a:pt x="110" y="474"/>
                </a:lnTo>
                <a:lnTo>
                  <a:pt x="112" y="470"/>
                </a:lnTo>
                <a:lnTo>
                  <a:pt x="112" y="468"/>
                </a:lnTo>
                <a:lnTo>
                  <a:pt x="114" y="466"/>
                </a:lnTo>
                <a:lnTo>
                  <a:pt x="114" y="464"/>
                </a:lnTo>
                <a:lnTo>
                  <a:pt x="115" y="463"/>
                </a:lnTo>
                <a:lnTo>
                  <a:pt x="115" y="461"/>
                </a:lnTo>
                <a:lnTo>
                  <a:pt x="115" y="459"/>
                </a:lnTo>
                <a:lnTo>
                  <a:pt x="114" y="456"/>
                </a:lnTo>
                <a:lnTo>
                  <a:pt x="112" y="452"/>
                </a:lnTo>
                <a:lnTo>
                  <a:pt x="109" y="449"/>
                </a:lnTo>
                <a:lnTo>
                  <a:pt x="110" y="445"/>
                </a:lnTo>
                <a:lnTo>
                  <a:pt x="114" y="438"/>
                </a:lnTo>
                <a:lnTo>
                  <a:pt x="118" y="433"/>
                </a:lnTo>
                <a:lnTo>
                  <a:pt x="121" y="429"/>
                </a:lnTo>
                <a:lnTo>
                  <a:pt x="125" y="423"/>
                </a:lnTo>
                <a:lnTo>
                  <a:pt x="127" y="420"/>
                </a:lnTo>
                <a:lnTo>
                  <a:pt x="127" y="417"/>
                </a:lnTo>
                <a:lnTo>
                  <a:pt x="124" y="411"/>
                </a:lnTo>
                <a:lnTo>
                  <a:pt x="122" y="407"/>
                </a:lnTo>
                <a:lnTo>
                  <a:pt x="122" y="402"/>
                </a:lnTo>
                <a:lnTo>
                  <a:pt x="124" y="397"/>
                </a:lnTo>
                <a:lnTo>
                  <a:pt x="125" y="392"/>
                </a:lnTo>
                <a:lnTo>
                  <a:pt x="127" y="388"/>
                </a:lnTo>
                <a:lnTo>
                  <a:pt x="128" y="384"/>
                </a:lnTo>
                <a:lnTo>
                  <a:pt x="128" y="381"/>
                </a:lnTo>
                <a:lnTo>
                  <a:pt x="124" y="366"/>
                </a:lnTo>
                <a:lnTo>
                  <a:pt x="122" y="354"/>
                </a:lnTo>
                <a:lnTo>
                  <a:pt x="124" y="345"/>
                </a:lnTo>
                <a:lnTo>
                  <a:pt x="125" y="336"/>
                </a:lnTo>
                <a:lnTo>
                  <a:pt x="127" y="331"/>
                </a:lnTo>
                <a:lnTo>
                  <a:pt x="128" y="330"/>
                </a:lnTo>
                <a:lnTo>
                  <a:pt x="128" y="329"/>
                </a:lnTo>
                <a:lnTo>
                  <a:pt x="127" y="329"/>
                </a:lnTo>
                <a:lnTo>
                  <a:pt x="122" y="330"/>
                </a:lnTo>
                <a:lnTo>
                  <a:pt x="118" y="330"/>
                </a:lnTo>
                <a:lnTo>
                  <a:pt x="115" y="329"/>
                </a:lnTo>
                <a:lnTo>
                  <a:pt x="112" y="325"/>
                </a:lnTo>
                <a:lnTo>
                  <a:pt x="109" y="322"/>
                </a:lnTo>
                <a:lnTo>
                  <a:pt x="106" y="320"/>
                </a:lnTo>
                <a:lnTo>
                  <a:pt x="103" y="317"/>
                </a:lnTo>
                <a:lnTo>
                  <a:pt x="100" y="317"/>
                </a:lnTo>
                <a:lnTo>
                  <a:pt x="91" y="317"/>
                </a:lnTo>
                <a:lnTo>
                  <a:pt x="85" y="317"/>
                </a:lnTo>
                <a:lnTo>
                  <a:pt x="81" y="315"/>
                </a:lnTo>
                <a:lnTo>
                  <a:pt x="78" y="313"/>
                </a:lnTo>
                <a:lnTo>
                  <a:pt x="73" y="311"/>
                </a:lnTo>
                <a:lnTo>
                  <a:pt x="68" y="306"/>
                </a:lnTo>
                <a:lnTo>
                  <a:pt x="60" y="301"/>
                </a:lnTo>
                <a:lnTo>
                  <a:pt x="49" y="295"/>
                </a:lnTo>
                <a:lnTo>
                  <a:pt x="9" y="294"/>
                </a:lnTo>
                <a:lnTo>
                  <a:pt x="9" y="292"/>
                </a:lnTo>
                <a:lnTo>
                  <a:pt x="9" y="289"/>
                </a:lnTo>
                <a:lnTo>
                  <a:pt x="9" y="288"/>
                </a:lnTo>
                <a:lnTo>
                  <a:pt x="9" y="286"/>
                </a:lnTo>
                <a:lnTo>
                  <a:pt x="9" y="283"/>
                </a:lnTo>
                <a:lnTo>
                  <a:pt x="9" y="281"/>
                </a:lnTo>
                <a:lnTo>
                  <a:pt x="9" y="278"/>
                </a:lnTo>
                <a:lnTo>
                  <a:pt x="9" y="274"/>
                </a:lnTo>
                <a:lnTo>
                  <a:pt x="9" y="272"/>
                </a:lnTo>
                <a:lnTo>
                  <a:pt x="7" y="272"/>
                </a:lnTo>
                <a:lnTo>
                  <a:pt x="7" y="270"/>
                </a:lnTo>
                <a:lnTo>
                  <a:pt x="9" y="268"/>
                </a:lnTo>
                <a:lnTo>
                  <a:pt x="9" y="266"/>
                </a:lnTo>
                <a:lnTo>
                  <a:pt x="9" y="265"/>
                </a:lnTo>
                <a:lnTo>
                  <a:pt x="9" y="263"/>
                </a:lnTo>
                <a:lnTo>
                  <a:pt x="9" y="261"/>
                </a:lnTo>
                <a:lnTo>
                  <a:pt x="9" y="258"/>
                </a:lnTo>
                <a:lnTo>
                  <a:pt x="7" y="255"/>
                </a:lnTo>
                <a:lnTo>
                  <a:pt x="6" y="252"/>
                </a:lnTo>
                <a:lnTo>
                  <a:pt x="4" y="249"/>
                </a:lnTo>
                <a:lnTo>
                  <a:pt x="3" y="245"/>
                </a:lnTo>
                <a:lnTo>
                  <a:pt x="1" y="242"/>
                </a:lnTo>
                <a:lnTo>
                  <a:pt x="0" y="240"/>
                </a:lnTo>
                <a:lnTo>
                  <a:pt x="24" y="234"/>
                </a:lnTo>
                <a:lnTo>
                  <a:pt x="48" y="226"/>
                </a:lnTo>
                <a:lnTo>
                  <a:pt x="71" y="217"/>
                </a:lnTo>
                <a:lnTo>
                  <a:pt x="92" y="209"/>
                </a:lnTo>
                <a:lnTo>
                  <a:pt x="110" y="201"/>
                </a:lnTo>
                <a:lnTo>
                  <a:pt x="125" y="196"/>
                </a:lnTo>
                <a:lnTo>
                  <a:pt x="135" y="191"/>
                </a:lnTo>
                <a:lnTo>
                  <a:pt x="138" y="190"/>
                </a:lnTo>
                <a:lnTo>
                  <a:pt x="142" y="191"/>
                </a:lnTo>
                <a:lnTo>
                  <a:pt x="146" y="195"/>
                </a:lnTo>
                <a:lnTo>
                  <a:pt x="149" y="199"/>
                </a:lnTo>
                <a:lnTo>
                  <a:pt x="153" y="204"/>
                </a:lnTo>
                <a:lnTo>
                  <a:pt x="156" y="211"/>
                </a:lnTo>
                <a:lnTo>
                  <a:pt x="158" y="215"/>
                </a:lnTo>
                <a:lnTo>
                  <a:pt x="161" y="219"/>
                </a:lnTo>
                <a:lnTo>
                  <a:pt x="164" y="219"/>
                </a:lnTo>
                <a:lnTo>
                  <a:pt x="169" y="219"/>
                </a:lnTo>
                <a:lnTo>
                  <a:pt x="172" y="219"/>
                </a:lnTo>
                <a:lnTo>
                  <a:pt x="176" y="217"/>
                </a:lnTo>
                <a:lnTo>
                  <a:pt x="181" y="215"/>
                </a:lnTo>
                <a:lnTo>
                  <a:pt x="184" y="214"/>
                </a:lnTo>
                <a:lnTo>
                  <a:pt x="187" y="213"/>
                </a:lnTo>
                <a:lnTo>
                  <a:pt x="192" y="213"/>
                </a:lnTo>
                <a:lnTo>
                  <a:pt x="195" y="213"/>
                </a:lnTo>
                <a:lnTo>
                  <a:pt x="197" y="213"/>
                </a:lnTo>
                <a:lnTo>
                  <a:pt x="199" y="214"/>
                </a:lnTo>
                <a:lnTo>
                  <a:pt x="200" y="215"/>
                </a:lnTo>
                <a:lnTo>
                  <a:pt x="202" y="215"/>
                </a:lnTo>
                <a:lnTo>
                  <a:pt x="202" y="217"/>
                </a:lnTo>
                <a:lnTo>
                  <a:pt x="203" y="217"/>
                </a:lnTo>
                <a:lnTo>
                  <a:pt x="205" y="217"/>
                </a:lnTo>
                <a:lnTo>
                  <a:pt x="205" y="260"/>
                </a:lnTo>
                <a:lnTo>
                  <a:pt x="205" y="261"/>
                </a:lnTo>
                <a:lnTo>
                  <a:pt x="203" y="263"/>
                </a:lnTo>
                <a:lnTo>
                  <a:pt x="202" y="265"/>
                </a:lnTo>
                <a:lnTo>
                  <a:pt x="200" y="265"/>
                </a:lnTo>
                <a:lnTo>
                  <a:pt x="199" y="266"/>
                </a:lnTo>
                <a:lnTo>
                  <a:pt x="199" y="268"/>
                </a:lnTo>
                <a:lnTo>
                  <a:pt x="199" y="270"/>
                </a:lnTo>
                <a:lnTo>
                  <a:pt x="199" y="272"/>
                </a:lnTo>
                <a:lnTo>
                  <a:pt x="200" y="272"/>
                </a:lnTo>
                <a:lnTo>
                  <a:pt x="200" y="274"/>
                </a:lnTo>
                <a:lnTo>
                  <a:pt x="200" y="276"/>
                </a:lnTo>
                <a:lnTo>
                  <a:pt x="200" y="278"/>
                </a:lnTo>
                <a:lnTo>
                  <a:pt x="199" y="278"/>
                </a:lnTo>
                <a:lnTo>
                  <a:pt x="199" y="279"/>
                </a:lnTo>
                <a:lnTo>
                  <a:pt x="195" y="281"/>
                </a:lnTo>
                <a:lnTo>
                  <a:pt x="194" y="281"/>
                </a:lnTo>
                <a:lnTo>
                  <a:pt x="192" y="283"/>
                </a:lnTo>
                <a:lnTo>
                  <a:pt x="190" y="284"/>
                </a:lnTo>
                <a:lnTo>
                  <a:pt x="190" y="288"/>
                </a:lnTo>
                <a:lnTo>
                  <a:pt x="192" y="289"/>
                </a:lnTo>
                <a:lnTo>
                  <a:pt x="192" y="291"/>
                </a:lnTo>
                <a:lnTo>
                  <a:pt x="192" y="292"/>
                </a:lnTo>
                <a:lnTo>
                  <a:pt x="194" y="294"/>
                </a:lnTo>
                <a:lnTo>
                  <a:pt x="195" y="295"/>
                </a:lnTo>
                <a:lnTo>
                  <a:pt x="197" y="295"/>
                </a:lnTo>
                <a:lnTo>
                  <a:pt x="197" y="297"/>
                </a:lnTo>
                <a:lnTo>
                  <a:pt x="197" y="299"/>
                </a:lnTo>
                <a:lnTo>
                  <a:pt x="197" y="301"/>
                </a:lnTo>
                <a:lnTo>
                  <a:pt x="197" y="302"/>
                </a:lnTo>
                <a:lnTo>
                  <a:pt x="197" y="304"/>
                </a:lnTo>
                <a:lnTo>
                  <a:pt x="197" y="306"/>
                </a:lnTo>
                <a:lnTo>
                  <a:pt x="197" y="307"/>
                </a:lnTo>
                <a:lnTo>
                  <a:pt x="199" y="309"/>
                </a:lnTo>
                <a:lnTo>
                  <a:pt x="199" y="311"/>
                </a:lnTo>
                <a:lnTo>
                  <a:pt x="200" y="312"/>
                </a:lnTo>
                <a:lnTo>
                  <a:pt x="202" y="312"/>
                </a:lnTo>
                <a:lnTo>
                  <a:pt x="203" y="313"/>
                </a:lnTo>
                <a:lnTo>
                  <a:pt x="205" y="313"/>
                </a:lnTo>
                <a:lnTo>
                  <a:pt x="205" y="315"/>
                </a:lnTo>
                <a:lnTo>
                  <a:pt x="206" y="317"/>
                </a:lnTo>
                <a:lnTo>
                  <a:pt x="208" y="318"/>
                </a:lnTo>
                <a:lnTo>
                  <a:pt x="208" y="320"/>
                </a:lnTo>
                <a:lnTo>
                  <a:pt x="210" y="322"/>
                </a:lnTo>
                <a:lnTo>
                  <a:pt x="210" y="324"/>
                </a:lnTo>
                <a:lnTo>
                  <a:pt x="212" y="325"/>
                </a:lnTo>
                <a:lnTo>
                  <a:pt x="213" y="327"/>
                </a:lnTo>
                <a:lnTo>
                  <a:pt x="215" y="329"/>
                </a:lnTo>
                <a:lnTo>
                  <a:pt x="217" y="330"/>
                </a:lnTo>
                <a:lnTo>
                  <a:pt x="218" y="331"/>
                </a:lnTo>
                <a:lnTo>
                  <a:pt x="220" y="333"/>
                </a:lnTo>
                <a:lnTo>
                  <a:pt x="221" y="336"/>
                </a:lnTo>
                <a:lnTo>
                  <a:pt x="223" y="338"/>
                </a:lnTo>
                <a:lnTo>
                  <a:pt x="223" y="342"/>
                </a:lnTo>
                <a:lnTo>
                  <a:pt x="224" y="345"/>
                </a:lnTo>
                <a:lnTo>
                  <a:pt x="224" y="348"/>
                </a:lnTo>
                <a:lnTo>
                  <a:pt x="226" y="351"/>
                </a:lnTo>
                <a:lnTo>
                  <a:pt x="226" y="353"/>
                </a:lnTo>
                <a:lnTo>
                  <a:pt x="228" y="354"/>
                </a:lnTo>
                <a:lnTo>
                  <a:pt x="230" y="356"/>
                </a:lnTo>
                <a:lnTo>
                  <a:pt x="231" y="354"/>
                </a:lnTo>
                <a:lnTo>
                  <a:pt x="233" y="354"/>
                </a:lnTo>
                <a:lnTo>
                  <a:pt x="233" y="353"/>
                </a:lnTo>
                <a:lnTo>
                  <a:pt x="235" y="351"/>
                </a:lnTo>
                <a:lnTo>
                  <a:pt x="235" y="350"/>
                </a:lnTo>
                <a:lnTo>
                  <a:pt x="235" y="348"/>
                </a:lnTo>
                <a:lnTo>
                  <a:pt x="235" y="347"/>
                </a:lnTo>
                <a:lnTo>
                  <a:pt x="235" y="345"/>
                </a:lnTo>
                <a:lnTo>
                  <a:pt x="235" y="343"/>
                </a:lnTo>
                <a:lnTo>
                  <a:pt x="235" y="340"/>
                </a:lnTo>
                <a:lnTo>
                  <a:pt x="233" y="336"/>
                </a:lnTo>
                <a:lnTo>
                  <a:pt x="231" y="333"/>
                </a:lnTo>
                <a:lnTo>
                  <a:pt x="231" y="330"/>
                </a:lnTo>
                <a:lnTo>
                  <a:pt x="230" y="329"/>
                </a:lnTo>
                <a:lnTo>
                  <a:pt x="230" y="325"/>
                </a:lnTo>
                <a:lnTo>
                  <a:pt x="230" y="324"/>
                </a:lnTo>
                <a:lnTo>
                  <a:pt x="230" y="315"/>
                </a:lnTo>
                <a:lnTo>
                  <a:pt x="233" y="311"/>
                </a:lnTo>
                <a:lnTo>
                  <a:pt x="238" y="307"/>
                </a:lnTo>
                <a:lnTo>
                  <a:pt x="242" y="306"/>
                </a:lnTo>
                <a:lnTo>
                  <a:pt x="246" y="304"/>
                </a:lnTo>
                <a:lnTo>
                  <a:pt x="253" y="302"/>
                </a:lnTo>
                <a:lnTo>
                  <a:pt x="257" y="301"/>
                </a:lnTo>
                <a:lnTo>
                  <a:pt x="262" y="297"/>
                </a:lnTo>
                <a:lnTo>
                  <a:pt x="262" y="295"/>
                </a:lnTo>
                <a:lnTo>
                  <a:pt x="263" y="294"/>
                </a:lnTo>
                <a:lnTo>
                  <a:pt x="263" y="291"/>
                </a:lnTo>
                <a:lnTo>
                  <a:pt x="263" y="289"/>
                </a:lnTo>
                <a:lnTo>
                  <a:pt x="263" y="286"/>
                </a:lnTo>
                <a:lnTo>
                  <a:pt x="263" y="284"/>
                </a:lnTo>
                <a:lnTo>
                  <a:pt x="263" y="283"/>
                </a:lnTo>
                <a:lnTo>
                  <a:pt x="263" y="281"/>
                </a:lnTo>
                <a:lnTo>
                  <a:pt x="263" y="278"/>
                </a:lnTo>
                <a:lnTo>
                  <a:pt x="263" y="276"/>
                </a:lnTo>
                <a:lnTo>
                  <a:pt x="263" y="272"/>
                </a:lnTo>
                <a:lnTo>
                  <a:pt x="264" y="272"/>
                </a:lnTo>
                <a:lnTo>
                  <a:pt x="264" y="268"/>
                </a:lnTo>
                <a:lnTo>
                  <a:pt x="266" y="266"/>
                </a:lnTo>
                <a:lnTo>
                  <a:pt x="266" y="265"/>
                </a:lnTo>
                <a:lnTo>
                  <a:pt x="266" y="261"/>
                </a:lnTo>
                <a:lnTo>
                  <a:pt x="266" y="260"/>
                </a:lnTo>
                <a:lnTo>
                  <a:pt x="266" y="258"/>
                </a:lnTo>
                <a:lnTo>
                  <a:pt x="266" y="256"/>
                </a:lnTo>
                <a:lnTo>
                  <a:pt x="264" y="255"/>
                </a:lnTo>
                <a:lnTo>
                  <a:pt x="264" y="253"/>
                </a:lnTo>
                <a:lnTo>
                  <a:pt x="264" y="252"/>
                </a:lnTo>
                <a:lnTo>
                  <a:pt x="264" y="250"/>
                </a:lnTo>
                <a:lnTo>
                  <a:pt x="266" y="250"/>
                </a:lnTo>
                <a:lnTo>
                  <a:pt x="264" y="247"/>
                </a:lnTo>
                <a:lnTo>
                  <a:pt x="264" y="245"/>
                </a:lnTo>
                <a:lnTo>
                  <a:pt x="264" y="243"/>
                </a:lnTo>
                <a:lnTo>
                  <a:pt x="266" y="242"/>
                </a:lnTo>
                <a:lnTo>
                  <a:pt x="267" y="240"/>
                </a:lnTo>
                <a:lnTo>
                  <a:pt x="267" y="238"/>
                </a:lnTo>
                <a:lnTo>
                  <a:pt x="269" y="237"/>
                </a:lnTo>
                <a:lnTo>
                  <a:pt x="269" y="235"/>
                </a:lnTo>
                <a:lnTo>
                  <a:pt x="267" y="232"/>
                </a:lnTo>
                <a:lnTo>
                  <a:pt x="267" y="229"/>
                </a:lnTo>
                <a:lnTo>
                  <a:pt x="266" y="226"/>
                </a:lnTo>
                <a:lnTo>
                  <a:pt x="264" y="222"/>
                </a:lnTo>
                <a:lnTo>
                  <a:pt x="263" y="220"/>
                </a:lnTo>
                <a:lnTo>
                  <a:pt x="263" y="217"/>
                </a:lnTo>
                <a:lnTo>
                  <a:pt x="263" y="215"/>
                </a:lnTo>
                <a:lnTo>
                  <a:pt x="215" y="145"/>
                </a:lnTo>
                <a:lnTo>
                  <a:pt x="213" y="144"/>
                </a:lnTo>
                <a:lnTo>
                  <a:pt x="212" y="142"/>
                </a:lnTo>
                <a:lnTo>
                  <a:pt x="210" y="140"/>
                </a:lnTo>
                <a:lnTo>
                  <a:pt x="210" y="139"/>
                </a:lnTo>
                <a:lnTo>
                  <a:pt x="208" y="137"/>
                </a:lnTo>
                <a:lnTo>
                  <a:pt x="208" y="136"/>
                </a:lnTo>
                <a:lnTo>
                  <a:pt x="208" y="134"/>
                </a:lnTo>
                <a:lnTo>
                  <a:pt x="208" y="133"/>
                </a:lnTo>
                <a:lnTo>
                  <a:pt x="208" y="131"/>
                </a:lnTo>
                <a:lnTo>
                  <a:pt x="210" y="129"/>
                </a:lnTo>
                <a:lnTo>
                  <a:pt x="210" y="127"/>
                </a:lnTo>
                <a:lnTo>
                  <a:pt x="210" y="126"/>
                </a:lnTo>
                <a:lnTo>
                  <a:pt x="210" y="122"/>
                </a:lnTo>
                <a:lnTo>
                  <a:pt x="210" y="121"/>
                </a:lnTo>
                <a:lnTo>
                  <a:pt x="208" y="119"/>
                </a:lnTo>
                <a:lnTo>
                  <a:pt x="206" y="117"/>
                </a:lnTo>
                <a:lnTo>
                  <a:pt x="206" y="116"/>
                </a:lnTo>
                <a:lnTo>
                  <a:pt x="205" y="113"/>
                </a:lnTo>
                <a:lnTo>
                  <a:pt x="203" y="111"/>
                </a:lnTo>
                <a:lnTo>
                  <a:pt x="203" y="108"/>
                </a:lnTo>
                <a:lnTo>
                  <a:pt x="203" y="98"/>
                </a:lnTo>
                <a:lnTo>
                  <a:pt x="205" y="88"/>
                </a:lnTo>
                <a:lnTo>
                  <a:pt x="208" y="81"/>
                </a:lnTo>
                <a:lnTo>
                  <a:pt x="210" y="75"/>
                </a:lnTo>
                <a:lnTo>
                  <a:pt x="215" y="70"/>
                </a:lnTo>
                <a:lnTo>
                  <a:pt x="220" y="65"/>
                </a:lnTo>
                <a:lnTo>
                  <a:pt x="226" y="63"/>
                </a:lnTo>
                <a:lnTo>
                  <a:pt x="231" y="60"/>
                </a:lnTo>
                <a:lnTo>
                  <a:pt x="235" y="60"/>
                </a:lnTo>
                <a:lnTo>
                  <a:pt x="239" y="60"/>
                </a:lnTo>
                <a:lnTo>
                  <a:pt x="244" y="60"/>
                </a:lnTo>
                <a:lnTo>
                  <a:pt x="248" y="60"/>
                </a:lnTo>
                <a:lnTo>
                  <a:pt x="254" y="60"/>
                </a:lnTo>
                <a:lnTo>
                  <a:pt x="259" y="60"/>
                </a:lnTo>
                <a:lnTo>
                  <a:pt x="263" y="60"/>
                </a:lnTo>
                <a:lnTo>
                  <a:pt x="266" y="60"/>
                </a:lnTo>
                <a:lnTo>
                  <a:pt x="274" y="56"/>
                </a:lnTo>
                <a:lnTo>
                  <a:pt x="280" y="54"/>
                </a:lnTo>
                <a:lnTo>
                  <a:pt x="282" y="56"/>
                </a:lnTo>
                <a:lnTo>
                  <a:pt x="287" y="58"/>
                </a:lnTo>
                <a:lnTo>
                  <a:pt x="290" y="62"/>
                </a:lnTo>
                <a:lnTo>
                  <a:pt x="293" y="65"/>
                </a:lnTo>
                <a:lnTo>
                  <a:pt x="296" y="69"/>
                </a:lnTo>
                <a:lnTo>
                  <a:pt x="302" y="70"/>
                </a:lnTo>
                <a:lnTo>
                  <a:pt x="306" y="70"/>
                </a:lnTo>
                <a:lnTo>
                  <a:pt x="310" y="69"/>
                </a:lnTo>
                <a:lnTo>
                  <a:pt x="311" y="67"/>
                </a:lnTo>
                <a:lnTo>
                  <a:pt x="313" y="65"/>
                </a:lnTo>
                <a:lnTo>
                  <a:pt x="314" y="65"/>
                </a:lnTo>
                <a:lnTo>
                  <a:pt x="317" y="63"/>
                </a:lnTo>
                <a:lnTo>
                  <a:pt x="318" y="62"/>
                </a:lnTo>
                <a:lnTo>
                  <a:pt x="323" y="62"/>
                </a:lnTo>
                <a:lnTo>
                  <a:pt x="324" y="62"/>
                </a:lnTo>
                <a:lnTo>
                  <a:pt x="327" y="63"/>
                </a:lnTo>
                <a:lnTo>
                  <a:pt x="329" y="65"/>
                </a:lnTo>
                <a:lnTo>
                  <a:pt x="332" y="67"/>
                </a:lnTo>
                <a:lnTo>
                  <a:pt x="334" y="69"/>
                </a:lnTo>
                <a:lnTo>
                  <a:pt x="335" y="70"/>
                </a:lnTo>
                <a:lnTo>
                  <a:pt x="338" y="70"/>
                </a:lnTo>
                <a:lnTo>
                  <a:pt x="339" y="72"/>
                </a:lnTo>
                <a:lnTo>
                  <a:pt x="341" y="72"/>
                </a:lnTo>
                <a:lnTo>
                  <a:pt x="344" y="70"/>
                </a:lnTo>
                <a:lnTo>
                  <a:pt x="345" y="70"/>
                </a:lnTo>
                <a:lnTo>
                  <a:pt x="349" y="69"/>
                </a:lnTo>
                <a:lnTo>
                  <a:pt x="350" y="67"/>
                </a:lnTo>
                <a:lnTo>
                  <a:pt x="353" y="67"/>
                </a:lnTo>
                <a:lnTo>
                  <a:pt x="356" y="65"/>
                </a:lnTo>
                <a:lnTo>
                  <a:pt x="359" y="65"/>
                </a:lnTo>
                <a:lnTo>
                  <a:pt x="363" y="65"/>
                </a:lnTo>
                <a:lnTo>
                  <a:pt x="367" y="62"/>
                </a:lnTo>
                <a:lnTo>
                  <a:pt x="368" y="58"/>
                </a:lnTo>
                <a:lnTo>
                  <a:pt x="368" y="56"/>
                </a:lnTo>
                <a:lnTo>
                  <a:pt x="370" y="52"/>
                </a:lnTo>
                <a:lnTo>
                  <a:pt x="370" y="49"/>
                </a:lnTo>
                <a:lnTo>
                  <a:pt x="374" y="47"/>
                </a:lnTo>
                <a:lnTo>
                  <a:pt x="378" y="46"/>
                </a:lnTo>
                <a:lnTo>
                  <a:pt x="381" y="46"/>
                </a:lnTo>
                <a:lnTo>
                  <a:pt x="383" y="47"/>
                </a:lnTo>
                <a:lnTo>
                  <a:pt x="384" y="47"/>
                </a:lnTo>
                <a:lnTo>
                  <a:pt x="386" y="49"/>
                </a:lnTo>
                <a:lnTo>
                  <a:pt x="388" y="51"/>
                </a:lnTo>
                <a:lnTo>
                  <a:pt x="390" y="52"/>
                </a:lnTo>
                <a:lnTo>
                  <a:pt x="391" y="52"/>
                </a:lnTo>
                <a:lnTo>
                  <a:pt x="396" y="52"/>
                </a:lnTo>
                <a:lnTo>
                  <a:pt x="399" y="51"/>
                </a:lnTo>
                <a:lnTo>
                  <a:pt x="402" y="49"/>
                </a:lnTo>
                <a:lnTo>
                  <a:pt x="406" y="47"/>
                </a:lnTo>
                <a:lnTo>
                  <a:pt x="409" y="46"/>
                </a:lnTo>
                <a:lnTo>
                  <a:pt x="414" y="42"/>
                </a:lnTo>
                <a:lnTo>
                  <a:pt x="417" y="40"/>
                </a:lnTo>
                <a:lnTo>
                  <a:pt x="420" y="39"/>
                </a:lnTo>
                <a:lnTo>
                  <a:pt x="438" y="39"/>
                </a:lnTo>
                <a:lnTo>
                  <a:pt x="441" y="38"/>
                </a:lnTo>
                <a:lnTo>
                  <a:pt x="445" y="34"/>
                </a:lnTo>
                <a:lnTo>
                  <a:pt x="448" y="31"/>
                </a:lnTo>
                <a:lnTo>
                  <a:pt x="453" y="29"/>
                </a:lnTo>
                <a:lnTo>
                  <a:pt x="458" y="28"/>
                </a:lnTo>
                <a:lnTo>
                  <a:pt x="463" y="24"/>
                </a:lnTo>
                <a:lnTo>
                  <a:pt x="468" y="23"/>
                </a:lnTo>
                <a:lnTo>
                  <a:pt x="474" y="21"/>
                </a:lnTo>
                <a:lnTo>
                  <a:pt x="477" y="19"/>
                </a:lnTo>
                <a:lnTo>
                  <a:pt x="481" y="17"/>
                </a:lnTo>
                <a:lnTo>
                  <a:pt x="484" y="13"/>
                </a:lnTo>
                <a:lnTo>
                  <a:pt x="488" y="11"/>
                </a:lnTo>
                <a:lnTo>
                  <a:pt x="492" y="8"/>
                </a:lnTo>
                <a:lnTo>
                  <a:pt x="495" y="5"/>
                </a:lnTo>
                <a:lnTo>
                  <a:pt x="498" y="1"/>
                </a:lnTo>
                <a:lnTo>
                  <a:pt x="502" y="0"/>
                </a:lnTo>
                <a:lnTo>
                  <a:pt x="504" y="1"/>
                </a:lnTo>
                <a:lnTo>
                  <a:pt x="506" y="3"/>
                </a:lnTo>
                <a:lnTo>
                  <a:pt x="506" y="5"/>
                </a:lnTo>
                <a:lnTo>
                  <a:pt x="506" y="6"/>
                </a:lnTo>
                <a:lnTo>
                  <a:pt x="506" y="8"/>
                </a:lnTo>
                <a:lnTo>
                  <a:pt x="506" y="10"/>
                </a:lnTo>
                <a:lnTo>
                  <a:pt x="501" y="29"/>
                </a:lnTo>
                <a:lnTo>
                  <a:pt x="498" y="47"/>
                </a:lnTo>
                <a:lnTo>
                  <a:pt x="496" y="67"/>
                </a:lnTo>
                <a:lnTo>
                  <a:pt x="496" y="83"/>
                </a:lnTo>
                <a:lnTo>
                  <a:pt x="496" y="98"/>
                </a:lnTo>
                <a:lnTo>
                  <a:pt x="498" y="111"/>
                </a:lnTo>
                <a:lnTo>
                  <a:pt x="498" y="119"/>
                </a:lnTo>
                <a:lnTo>
                  <a:pt x="498" y="122"/>
                </a:lnTo>
                <a:lnTo>
                  <a:pt x="498" y="124"/>
                </a:lnTo>
                <a:lnTo>
                  <a:pt x="498" y="127"/>
                </a:lnTo>
                <a:lnTo>
                  <a:pt x="498" y="133"/>
                </a:lnTo>
                <a:lnTo>
                  <a:pt x="498" y="139"/>
                </a:lnTo>
                <a:lnTo>
                  <a:pt x="498" y="144"/>
                </a:lnTo>
                <a:lnTo>
                  <a:pt x="498" y="150"/>
                </a:lnTo>
                <a:lnTo>
                  <a:pt x="498" y="156"/>
                </a:lnTo>
                <a:lnTo>
                  <a:pt x="498" y="160"/>
                </a:lnTo>
                <a:lnTo>
                  <a:pt x="498" y="163"/>
                </a:lnTo>
                <a:lnTo>
                  <a:pt x="496" y="168"/>
                </a:lnTo>
                <a:lnTo>
                  <a:pt x="495" y="173"/>
                </a:lnTo>
                <a:lnTo>
                  <a:pt x="494" y="178"/>
                </a:lnTo>
                <a:lnTo>
                  <a:pt x="492" y="185"/>
                </a:lnTo>
                <a:lnTo>
                  <a:pt x="492" y="190"/>
                </a:lnTo>
                <a:lnTo>
                  <a:pt x="494" y="196"/>
                </a:lnTo>
                <a:lnTo>
                  <a:pt x="496" y="202"/>
                </a:lnTo>
                <a:lnTo>
                  <a:pt x="499" y="206"/>
                </a:lnTo>
                <a:lnTo>
                  <a:pt x="501" y="209"/>
                </a:lnTo>
                <a:lnTo>
                  <a:pt x="502" y="211"/>
                </a:lnTo>
                <a:lnTo>
                  <a:pt x="502" y="214"/>
                </a:lnTo>
                <a:lnTo>
                  <a:pt x="501" y="215"/>
                </a:lnTo>
                <a:lnTo>
                  <a:pt x="501" y="219"/>
                </a:lnTo>
                <a:lnTo>
                  <a:pt x="499" y="220"/>
                </a:lnTo>
                <a:lnTo>
                  <a:pt x="499" y="224"/>
                </a:lnTo>
                <a:lnTo>
                  <a:pt x="499" y="226"/>
                </a:lnTo>
                <a:lnTo>
                  <a:pt x="501" y="226"/>
                </a:lnTo>
                <a:lnTo>
                  <a:pt x="501" y="227"/>
                </a:lnTo>
                <a:lnTo>
                  <a:pt x="502" y="229"/>
                </a:lnTo>
                <a:lnTo>
                  <a:pt x="504" y="229"/>
                </a:lnTo>
                <a:lnTo>
                  <a:pt x="504" y="231"/>
                </a:lnTo>
                <a:lnTo>
                  <a:pt x="504" y="232"/>
                </a:lnTo>
                <a:lnTo>
                  <a:pt x="504" y="234"/>
                </a:lnTo>
                <a:lnTo>
                  <a:pt x="498" y="240"/>
                </a:lnTo>
                <a:lnTo>
                  <a:pt x="494" y="249"/>
                </a:lnTo>
                <a:lnTo>
                  <a:pt x="491" y="255"/>
                </a:lnTo>
                <a:lnTo>
                  <a:pt x="488" y="261"/>
                </a:lnTo>
                <a:lnTo>
                  <a:pt x="484" y="270"/>
                </a:lnTo>
                <a:lnTo>
                  <a:pt x="483" y="274"/>
                </a:lnTo>
                <a:lnTo>
                  <a:pt x="481" y="279"/>
                </a:lnTo>
                <a:lnTo>
                  <a:pt x="480" y="284"/>
                </a:lnTo>
                <a:lnTo>
                  <a:pt x="474" y="292"/>
                </a:lnTo>
                <a:lnTo>
                  <a:pt x="468" y="301"/>
                </a:lnTo>
                <a:lnTo>
                  <a:pt x="460" y="309"/>
                </a:lnTo>
                <a:lnTo>
                  <a:pt x="453" y="315"/>
                </a:lnTo>
                <a:lnTo>
                  <a:pt x="445" y="322"/>
                </a:lnTo>
                <a:lnTo>
                  <a:pt x="438" y="329"/>
                </a:lnTo>
                <a:lnTo>
                  <a:pt x="431" y="335"/>
                </a:lnTo>
                <a:lnTo>
                  <a:pt x="424" y="340"/>
                </a:lnTo>
                <a:lnTo>
                  <a:pt x="417" y="345"/>
                </a:lnTo>
                <a:lnTo>
                  <a:pt x="411" y="348"/>
                </a:lnTo>
                <a:lnTo>
                  <a:pt x="404" y="351"/>
                </a:lnTo>
                <a:lnTo>
                  <a:pt x="396" y="354"/>
                </a:lnTo>
                <a:lnTo>
                  <a:pt x="388" y="358"/>
                </a:lnTo>
                <a:lnTo>
                  <a:pt x="380" y="359"/>
                </a:lnTo>
                <a:lnTo>
                  <a:pt x="372" y="363"/>
                </a:lnTo>
                <a:lnTo>
                  <a:pt x="365" y="365"/>
                </a:lnTo>
                <a:lnTo>
                  <a:pt x="354" y="370"/>
                </a:lnTo>
                <a:lnTo>
                  <a:pt x="342" y="376"/>
                </a:lnTo>
                <a:lnTo>
                  <a:pt x="331" y="386"/>
                </a:lnTo>
                <a:lnTo>
                  <a:pt x="318" y="395"/>
                </a:lnTo>
                <a:lnTo>
                  <a:pt x="308" y="409"/>
                </a:lnTo>
                <a:lnTo>
                  <a:pt x="298" y="420"/>
                </a:lnTo>
                <a:lnTo>
                  <a:pt x="288" y="433"/>
                </a:lnTo>
                <a:lnTo>
                  <a:pt x="281" y="446"/>
                </a:lnTo>
                <a:lnTo>
                  <a:pt x="280" y="448"/>
                </a:lnTo>
                <a:lnTo>
                  <a:pt x="275" y="449"/>
                </a:lnTo>
                <a:lnTo>
                  <a:pt x="270" y="451"/>
                </a:lnTo>
                <a:lnTo>
                  <a:pt x="266" y="454"/>
                </a:lnTo>
                <a:lnTo>
                  <a:pt x="260" y="456"/>
                </a:lnTo>
                <a:lnTo>
                  <a:pt x="256" y="457"/>
                </a:lnTo>
                <a:lnTo>
                  <a:pt x="251" y="459"/>
                </a:lnTo>
                <a:lnTo>
                  <a:pt x="248" y="461"/>
                </a:lnTo>
                <a:lnTo>
                  <a:pt x="246" y="463"/>
                </a:lnTo>
                <a:lnTo>
                  <a:pt x="245" y="466"/>
                </a:lnTo>
                <a:lnTo>
                  <a:pt x="244" y="469"/>
                </a:lnTo>
                <a:lnTo>
                  <a:pt x="242" y="474"/>
                </a:lnTo>
                <a:lnTo>
                  <a:pt x="241" y="479"/>
                </a:lnTo>
                <a:lnTo>
                  <a:pt x="239" y="482"/>
                </a:lnTo>
                <a:lnTo>
                  <a:pt x="238" y="486"/>
                </a:lnTo>
                <a:lnTo>
                  <a:pt x="236" y="486"/>
                </a:lnTo>
                <a:lnTo>
                  <a:pt x="231" y="486"/>
                </a:lnTo>
                <a:lnTo>
                  <a:pt x="228" y="487"/>
                </a:lnTo>
                <a:lnTo>
                  <a:pt x="224" y="488"/>
                </a:lnTo>
                <a:lnTo>
                  <a:pt x="221" y="492"/>
                </a:lnTo>
                <a:lnTo>
                  <a:pt x="218" y="493"/>
                </a:lnTo>
                <a:lnTo>
                  <a:pt x="213" y="497"/>
                </a:lnTo>
                <a:lnTo>
                  <a:pt x="210" y="498"/>
                </a:lnTo>
                <a:lnTo>
                  <a:pt x="205" y="498"/>
                </a:lnTo>
                <a:lnTo>
                  <a:pt x="203" y="506"/>
                </a:lnTo>
                <a:lnTo>
                  <a:pt x="203" y="511"/>
                </a:lnTo>
                <a:lnTo>
                  <a:pt x="203" y="515"/>
                </a:lnTo>
                <a:lnTo>
                  <a:pt x="202" y="518"/>
                </a:lnTo>
                <a:lnTo>
                  <a:pt x="202" y="520"/>
                </a:lnTo>
                <a:lnTo>
                  <a:pt x="200" y="521"/>
                </a:lnTo>
                <a:lnTo>
                  <a:pt x="199" y="525"/>
                </a:lnTo>
                <a:lnTo>
                  <a:pt x="197" y="527"/>
                </a:lnTo>
                <a:lnTo>
                  <a:pt x="197" y="529"/>
                </a:lnTo>
                <a:lnTo>
                  <a:pt x="199" y="534"/>
                </a:lnTo>
                <a:lnTo>
                  <a:pt x="200" y="538"/>
                </a:lnTo>
                <a:lnTo>
                  <a:pt x="205" y="543"/>
                </a:lnTo>
                <a:lnTo>
                  <a:pt x="208" y="547"/>
                </a:lnTo>
                <a:lnTo>
                  <a:pt x="210" y="552"/>
                </a:lnTo>
                <a:lnTo>
                  <a:pt x="213" y="554"/>
                </a:lnTo>
                <a:lnTo>
                  <a:pt x="213" y="556"/>
                </a:lnTo>
                <a:lnTo>
                  <a:pt x="213" y="559"/>
                </a:lnTo>
                <a:lnTo>
                  <a:pt x="213" y="562"/>
                </a:lnTo>
                <a:lnTo>
                  <a:pt x="213" y="568"/>
                </a:lnTo>
                <a:lnTo>
                  <a:pt x="215" y="575"/>
                </a:lnTo>
                <a:lnTo>
                  <a:pt x="217" y="582"/>
                </a:lnTo>
                <a:lnTo>
                  <a:pt x="218" y="588"/>
                </a:lnTo>
                <a:lnTo>
                  <a:pt x="220" y="593"/>
                </a:lnTo>
                <a:lnTo>
                  <a:pt x="220" y="598"/>
                </a:lnTo>
                <a:lnTo>
                  <a:pt x="220" y="624"/>
                </a:lnTo>
                <a:lnTo>
                  <a:pt x="221" y="624"/>
                </a:lnTo>
                <a:lnTo>
                  <a:pt x="223" y="623"/>
                </a:lnTo>
                <a:lnTo>
                  <a:pt x="224" y="623"/>
                </a:lnTo>
                <a:lnTo>
                  <a:pt x="226" y="621"/>
                </a:lnTo>
                <a:lnTo>
                  <a:pt x="228" y="620"/>
                </a:lnTo>
                <a:lnTo>
                  <a:pt x="228" y="618"/>
                </a:lnTo>
                <a:lnTo>
                  <a:pt x="228" y="624"/>
                </a:lnTo>
                <a:lnTo>
                  <a:pt x="228" y="629"/>
                </a:lnTo>
                <a:lnTo>
                  <a:pt x="228" y="632"/>
                </a:lnTo>
                <a:lnTo>
                  <a:pt x="228" y="636"/>
                </a:lnTo>
                <a:lnTo>
                  <a:pt x="226" y="637"/>
                </a:lnTo>
                <a:lnTo>
                  <a:pt x="224" y="639"/>
                </a:lnTo>
                <a:lnTo>
                  <a:pt x="224" y="641"/>
                </a:lnTo>
                <a:lnTo>
                  <a:pt x="224" y="643"/>
                </a:lnTo>
                <a:lnTo>
                  <a:pt x="226" y="647"/>
                </a:lnTo>
                <a:lnTo>
                  <a:pt x="226" y="650"/>
                </a:lnTo>
                <a:lnTo>
                  <a:pt x="228" y="654"/>
                </a:lnTo>
                <a:lnTo>
                  <a:pt x="228" y="657"/>
                </a:lnTo>
                <a:lnTo>
                  <a:pt x="228" y="659"/>
                </a:lnTo>
                <a:lnTo>
                  <a:pt x="230" y="662"/>
                </a:lnTo>
                <a:lnTo>
                  <a:pt x="228" y="665"/>
                </a:lnTo>
                <a:lnTo>
                  <a:pt x="224" y="670"/>
                </a:lnTo>
                <a:lnTo>
                  <a:pt x="221" y="678"/>
                </a:lnTo>
                <a:lnTo>
                  <a:pt x="217" y="686"/>
                </a:lnTo>
                <a:lnTo>
                  <a:pt x="213" y="695"/>
                </a:lnTo>
                <a:lnTo>
                  <a:pt x="213" y="701"/>
                </a:lnTo>
                <a:lnTo>
                  <a:pt x="213" y="702"/>
                </a:lnTo>
                <a:lnTo>
                  <a:pt x="215" y="704"/>
                </a:lnTo>
                <a:lnTo>
                  <a:pt x="217" y="706"/>
                </a:lnTo>
                <a:lnTo>
                  <a:pt x="220" y="706"/>
                </a:lnTo>
                <a:lnTo>
                  <a:pt x="221" y="707"/>
                </a:lnTo>
                <a:lnTo>
                  <a:pt x="221" y="711"/>
                </a:lnTo>
                <a:lnTo>
                  <a:pt x="221" y="716"/>
                </a:lnTo>
                <a:lnTo>
                  <a:pt x="220" y="721"/>
                </a:lnTo>
                <a:lnTo>
                  <a:pt x="218" y="725"/>
                </a:lnTo>
                <a:lnTo>
                  <a:pt x="213" y="732"/>
                </a:lnTo>
                <a:lnTo>
                  <a:pt x="206" y="739"/>
                </a:lnTo>
                <a:lnTo>
                  <a:pt x="200" y="747"/>
                </a:lnTo>
                <a:lnTo>
                  <a:pt x="192" y="753"/>
                </a:lnTo>
                <a:lnTo>
                  <a:pt x="181" y="759"/>
                </a:lnTo>
                <a:lnTo>
                  <a:pt x="169" y="765"/>
                </a:lnTo>
                <a:lnTo>
                  <a:pt x="156" y="768"/>
                </a:lnTo>
                <a:lnTo>
                  <a:pt x="145" y="771"/>
                </a:lnTo>
                <a:lnTo>
                  <a:pt x="133" y="775"/>
                </a:lnTo>
                <a:lnTo>
                  <a:pt x="122" y="778"/>
                </a:lnTo>
                <a:lnTo>
                  <a:pt x="117" y="779"/>
                </a:lnTo>
                <a:lnTo>
                  <a:pt x="109" y="782"/>
                </a:lnTo>
                <a:lnTo>
                  <a:pt x="103" y="786"/>
                </a:lnTo>
                <a:lnTo>
                  <a:pt x="97" y="791"/>
                </a:lnTo>
                <a:lnTo>
                  <a:pt x="92" y="796"/>
                </a:lnTo>
                <a:lnTo>
                  <a:pt x="89" y="800"/>
                </a:lnTo>
                <a:lnTo>
                  <a:pt x="86" y="807"/>
                </a:lnTo>
                <a:lnTo>
                  <a:pt x="85" y="816"/>
                </a:lnTo>
                <a:lnTo>
                  <a:pt x="86" y="817"/>
                </a:lnTo>
                <a:lnTo>
                  <a:pt x="86" y="820"/>
                </a:lnTo>
                <a:lnTo>
                  <a:pt x="86" y="822"/>
                </a:lnTo>
                <a:lnTo>
                  <a:pt x="86" y="823"/>
                </a:lnTo>
                <a:lnTo>
                  <a:pt x="88" y="825"/>
                </a:lnTo>
                <a:lnTo>
                  <a:pt x="89" y="827"/>
                </a:lnTo>
                <a:lnTo>
                  <a:pt x="91" y="827"/>
                </a:lnTo>
                <a:lnTo>
                  <a:pt x="91" y="829"/>
                </a:lnTo>
                <a:lnTo>
                  <a:pt x="92" y="829"/>
                </a:lnTo>
                <a:lnTo>
                  <a:pt x="92" y="830"/>
                </a:lnTo>
                <a:lnTo>
                  <a:pt x="94" y="830"/>
                </a:lnTo>
                <a:lnTo>
                  <a:pt x="94" y="832"/>
                </a:lnTo>
                <a:lnTo>
                  <a:pt x="94" y="834"/>
                </a:lnTo>
                <a:lnTo>
                  <a:pt x="94" y="837"/>
                </a:lnTo>
                <a:lnTo>
                  <a:pt x="94" y="840"/>
                </a:lnTo>
                <a:lnTo>
                  <a:pt x="92" y="843"/>
                </a:lnTo>
                <a:lnTo>
                  <a:pt x="92" y="846"/>
                </a:lnTo>
                <a:lnTo>
                  <a:pt x="92" y="848"/>
                </a:lnTo>
                <a:lnTo>
                  <a:pt x="91" y="852"/>
                </a:lnTo>
                <a:lnTo>
                  <a:pt x="91" y="853"/>
                </a:lnTo>
                <a:lnTo>
                  <a:pt x="88" y="855"/>
                </a:lnTo>
                <a:lnTo>
                  <a:pt x="85" y="857"/>
                </a:lnTo>
                <a:lnTo>
                  <a:pt x="84" y="857"/>
                </a:lnTo>
                <a:lnTo>
                  <a:pt x="81" y="857"/>
                </a:lnTo>
                <a:lnTo>
                  <a:pt x="79" y="858"/>
                </a:lnTo>
                <a:lnTo>
                  <a:pt x="78" y="858"/>
                </a:lnTo>
                <a:lnTo>
                  <a:pt x="74" y="858"/>
                </a:lnTo>
                <a:lnTo>
                  <a:pt x="71" y="858"/>
                </a:lnTo>
                <a:lnTo>
                  <a:pt x="68" y="858"/>
                </a:lnTo>
                <a:lnTo>
                  <a:pt x="66" y="858"/>
                </a:lnTo>
                <a:lnTo>
                  <a:pt x="63" y="857"/>
                </a:lnTo>
                <a:lnTo>
                  <a:pt x="61" y="857"/>
                </a:lnTo>
                <a:lnTo>
                  <a:pt x="58" y="857"/>
                </a:lnTo>
                <a:lnTo>
                  <a:pt x="57" y="855"/>
                </a:lnTo>
                <a:lnTo>
                  <a:pt x="53" y="855"/>
                </a:lnTo>
                <a:lnTo>
                  <a:pt x="50" y="853"/>
                </a:lnTo>
                <a:lnTo>
                  <a:pt x="50" y="812"/>
                </a:lnTo>
                <a:lnTo>
                  <a:pt x="45" y="812"/>
                </a:lnTo>
                <a:lnTo>
                  <a:pt x="45" y="811"/>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72" name="Freeform 28"/>
          <p:cNvSpPr>
            <a:spLocks/>
          </p:cNvSpPr>
          <p:nvPr/>
        </p:nvSpPr>
        <p:spPr bwMode="auto">
          <a:xfrm>
            <a:off x="5793447" y="3443288"/>
            <a:ext cx="1042679" cy="757237"/>
          </a:xfrm>
          <a:custGeom>
            <a:avLst/>
            <a:gdLst>
              <a:gd name="T0" fmla="*/ 2147483647 w 529"/>
              <a:gd name="T1" fmla="*/ 2147483647 h 572"/>
              <a:gd name="T2" fmla="*/ 2147483647 w 529"/>
              <a:gd name="T3" fmla="*/ 2147483647 h 572"/>
              <a:gd name="T4" fmla="*/ 2147483647 w 529"/>
              <a:gd name="T5" fmla="*/ 2147483647 h 572"/>
              <a:gd name="T6" fmla="*/ 2147483647 w 529"/>
              <a:gd name="T7" fmla="*/ 2147483647 h 572"/>
              <a:gd name="T8" fmla="*/ 2147483647 w 529"/>
              <a:gd name="T9" fmla="*/ 2147483647 h 572"/>
              <a:gd name="T10" fmla="*/ 2147483647 w 529"/>
              <a:gd name="T11" fmla="*/ 2147483647 h 572"/>
              <a:gd name="T12" fmla="*/ 2147483647 w 529"/>
              <a:gd name="T13" fmla="*/ 2147483647 h 572"/>
              <a:gd name="T14" fmla="*/ 2147483647 w 529"/>
              <a:gd name="T15" fmla="*/ 2147483647 h 572"/>
              <a:gd name="T16" fmla="*/ 2147483647 w 529"/>
              <a:gd name="T17" fmla="*/ 2147483647 h 572"/>
              <a:gd name="T18" fmla="*/ 2147483647 w 529"/>
              <a:gd name="T19" fmla="*/ 2147483647 h 572"/>
              <a:gd name="T20" fmla="*/ 2147483647 w 529"/>
              <a:gd name="T21" fmla="*/ 2147483647 h 572"/>
              <a:gd name="T22" fmla="*/ 2147483647 w 529"/>
              <a:gd name="T23" fmla="*/ 2147483647 h 572"/>
              <a:gd name="T24" fmla="*/ 2147483647 w 529"/>
              <a:gd name="T25" fmla="*/ 2147483647 h 572"/>
              <a:gd name="T26" fmla="*/ 2147483647 w 529"/>
              <a:gd name="T27" fmla="*/ 2147483647 h 572"/>
              <a:gd name="T28" fmla="*/ 2147483647 w 529"/>
              <a:gd name="T29" fmla="*/ 2147483647 h 572"/>
              <a:gd name="T30" fmla="*/ 2147483647 w 529"/>
              <a:gd name="T31" fmla="*/ 2147483647 h 572"/>
              <a:gd name="T32" fmla="*/ 2147483647 w 529"/>
              <a:gd name="T33" fmla="*/ 2147483647 h 572"/>
              <a:gd name="T34" fmla="*/ 2147483647 w 529"/>
              <a:gd name="T35" fmla="*/ 2147483647 h 572"/>
              <a:gd name="T36" fmla="*/ 0 w 529"/>
              <a:gd name="T37" fmla="*/ 2147483647 h 572"/>
              <a:gd name="T38" fmla="*/ 2147483647 w 529"/>
              <a:gd name="T39" fmla="*/ 2147483647 h 572"/>
              <a:gd name="T40" fmla="*/ 2147483647 w 529"/>
              <a:gd name="T41" fmla="*/ 2147483647 h 572"/>
              <a:gd name="T42" fmla="*/ 2147483647 w 529"/>
              <a:gd name="T43" fmla="*/ 2147483647 h 572"/>
              <a:gd name="T44" fmla="*/ 2147483647 w 529"/>
              <a:gd name="T45" fmla="*/ 2147483647 h 572"/>
              <a:gd name="T46" fmla="*/ 2147483647 w 529"/>
              <a:gd name="T47" fmla="*/ 2147483647 h 572"/>
              <a:gd name="T48" fmla="*/ 2147483647 w 529"/>
              <a:gd name="T49" fmla="*/ 2147483647 h 572"/>
              <a:gd name="T50" fmla="*/ 2147483647 w 529"/>
              <a:gd name="T51" fmla="*/ 2147483647 h 572"/>
              <a:gd name="T52" fmla="*/ 2147483647 w 529"/>
              <a:gd name="T53" fmla="*/ 2147483647 h 572"/>
              <a:gd name="T54" fmla="*/ 2147483647 w 529"/>
              <a:gd name="T55" fmla="*/ 2147483647 h 572"/>
              <a:gd name="T56" fmla="*/ 2147483647 w 529"/>
              <a:gd name="T57" fmla="*/ 2147483647 h 572"/>
              <a:gd name="T58" fmla="*/ 2147483647 w 529"/>
              <a:gd name="T59" fmla="*/ 2147483647 h 572"/>
              <a:gd name="T60" fmla="*/ 2147483647 w 529"/>
              <a:gd name="T61" fmla="*/ 2147483647 h 572"/>
              <a:gd name="T62" fmla="*/ 2147483647 w 529"/>
              <a:gd name="T63" fmla="*/ 2147483647 h 572"/>
              <a:gd name="T64" fmla="*/ 2147483647 w 529"/>
              <a:gd name="T65" fmla="*/ 2147483647 h 572"/>
              <a:gd name="T66" fmla="*/ 2147483647 w 529"/>
              <a:gd name="T67" fmla="*/ 2147483647 h 572"/>
              <a:gd name="T68" fmla="*/ 2147483647 w 529"/>
              <a:gd name="T69" fmla="*/ 2147483647 h 572"/>
              <a:gd name="T70" fmla="*/ 2147483647 w 529"/>
              <a:gd name="T71" fmla="*/ 2147483647 h 572"/>
              <a:gd name="T72" fmla="*/ 2147483647 w 529"/>
              <a:gd name="T73" fmla="*/ 2147483647 h 572"/>
              <a:gd name="T74" fmla="*/ 2147483647 w 529"/>
              <a:gd name="T75" fmla="*/ 2147483647 h 572"/>
              <a:gd name="T76" fmla="*/ 2147483647 w 529"/>
              <a:gd name="T77" fmla="*/ 2147483647 h 572"/>
              <a:gd name="T78" fmla="*/ 2147483647 w 529"/>
              <a:gd name="T79" fmla="*/ 2147483647 h 572"/>
              <a:gd name="T80" fmla="*/ 2147483647 w 529"/>
              <a:gd name="T81" fmla="*/ 2147483647 h 572"/>
              <a:gd name="T82" fmla="*/ 2147483647 w 529"/>
              <a:gd name="T83" fmla="*/ 2147483647 h 572"/>
              <a:gd name="T84" fmla="*/ 2147483647 w 529"/>
              <a:gd name="T85" fmla="*/ 2147483647 h 572"/>
              <a:gd name="T86" fmla="*/ 2147483647 w 529"/>
              <a:gd name="T87" fmla="*/ 2147483647 h 572"/>
              <a:gd name="T88" fmla="*/ 2147483647 w 529"/>
              <a:gd name="T89" fmla="*/ 2147483647 h 572"/>
              <a:gd name="T90" fmla="*/ 2147483647 w 529"/>
              <a:gd name="T91" fmla="*/ 2147483647 h 572"/>
              <a:gd name="T92" fmla="*/ 2147483647 w 529"/>
              <a:gd name="T93" fmla="*/ 2147483647 h 572"/>
              <a:gd name="T94" fmla="*/ 2147483647 w 529"/>
              <a:gd name="T95" fmla="*/ 2147483647 h 572"/>
              <a:gd name="T96" fmla="*/ 2147483647 w 529"/>
              <a:gd name="T97" fmla="*/ 2147483647 h 572"/>
              <a:gd name="T98" fmla="*/ 2147483647 w 529"/>
              <a:gd name="T99" fmla="*/ 2147483647 h 572"/>
              <a:gd name="T100" fmla="*/ 2147483647 w 529"/>
              <a:gd name="T101" fmla="*/ 2147483647 h 572"/>
              <a:gd name="T102" fmla="*/ 2147483647 w 529"/>
              <a:gd name="T103" fmla="*/ 2147483647 h 572"/>
              <a:gd name="T104" fmla="*/ 2147483647 w 529"/>
              <a:gd name="T105" fmla="*/ 2147483647 h 572"/>
              <a:gd name="T106" fmla="*/ 2147483647 w 529"/>
              <a:gd name="T107" fmla="*/ 2147483647 h 572"/>
              <a:gd name="T108" fmla="*/ 2147483647 w 529"/>
              <a:gd name="T109" fmla="*/ 2147483647 h 572"/>
              <a:gd name="T110" fmla="*/ 2147483647 w 529"/>
              <a:gd name="T111" fmla="*/ 2147483647 h 572"/>
              <a:gd name="T112" fmla="*/ 2147483647 w 529"/>
              <a:gd name="T113" fmla="*/ 2147483647 h 572"/>
              <a:gd name="T114" fmla="*/ 2147483647 w 529"/>
              <a:gd name="T115" fmla="*/ 2147483647 h 572"/>
              <a:gd name="T116" fmla="*/ 2147483647 w 529"/>
              <a:gd name="T117" fmla="*/ 2147483647 h 5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29" h="572">
                <a:moveTo>
                  <a:pt x="259" y="559"/>
                </a:moveTo>
                <a:lnTo>
                  <a:pt x="257" y="557"/>
                </a:lnTo>
                <a:lnTo>
                  <a:pt x="254" y="554"/>
                </a:lnTo>
                <a:lnTo>
                  <a:pt x="253" y="553"/>
                </a:lnTo>
                <a:lnTo>
                  <a:pt x="252" y="549"/>
                </a:lnTo>
                <a:lnTo>
                  <a:pt x="250" y="547"/>
                </a:lnTo>
                <a:lnTo>
                  <a:pt x="249" y="544"/>
                </a:lnTo>
                <a:lnTo>
                  <a:pt x="247" y="541"/>
                </a:lnTo>
                <a:lnTo>
                  <a:pt x="247" y="537"/>
                </a:lnTo>
                <a:lnTo>
                  <a:pt x="247" y="535"/>
                </a:lnTo>
                <a:lnTo>
                  <a:pt x="247" y="531"/>
                </a:lnTo>
                <a:lnTo>
                  <a:pt x="246" y="528"/>
                </a:lnTo>
                <a:lnTo>
                  <a:pt x="246" y="524"/>
                </a:lnTo>
                <a:lnTo>
                  <a:pt x="244" y="521"/>
                </a:lnTo>
                <a:lnTo>
                  <a:pt x="244" y="518"/>
                </a:lnTo>
                <a:lnTo>
                  <a:pt x="242" y="515"/>
                </a:lnTo>
                <a:lnTo>
                  <a:pt x="242" y="510"/>
                </a:lnTo>
                <a:lnTo>
                  <a:pt x="242" y="503"/>
                </a:lnTo>
                <a:lnTo>
                  <a:pt x="242" y="497"/>
                </a:lnTo>
                <a:lnTo>
                  <a:pt x="241" y="490"/>
                </a:lnTo>
                <a:lnTo>
                  <a:pt x="239" y="483"/>
                </a:lnTo>
                <a:lnTo>
                  <a:pt x="238" y="479"/>
                </a:lnTo>
                <a:lnTo>
                  <a:pt x="236" y="472"/>
                </a:lnTo>
                <a:lnTo>
                  <a:pt x="235" y="469"/>
                </a:lnTo>
                <a:lnTo>
                  <a:pt x="232" y="466"/>
                </a:lnTo>
                <a:lnTo>
                  <a:pt x="231" y="464"/>
                </a:lnTo>
                <a:lnTo>
                  <a:pt x="229" y="462"/>
                </a:lnTo>
                <a:lnTo>
                  <a:pt x="228" y="460"/>
                </a:lnTo>
                <a:lnTo>
                  <a:pt x="225" y="460"/>
                </a:lnTo>
                <a:lnTo>
                  <a:pt x="223" y="458"/>
                </a:lnTo>
                <a:lnTo>
                  <a:pt x="221" y="458"/>
                </a:lnTo>
                <a:lnTo>
                  <a:pt x="220" y="456"/>
                </a:lnTo>
                <a:lnTo>
                  <a:pt x="220" y="454"/>
                </a:lnTo>
                <a:lnTo>
                  <a:pt x="218" y="456"/>
                </a:lnTo>
                <a:lnTo>
                  <a:pt x="216" y="456"/>
                </a:lnTo>
                <a:lnTo>
                  <a:pt x="214" y="458"/>
                </a:lnTo>
                <a:lnTo>
                  <a:pt x="213" y="460"/>
                </a:lnTo>
                <a:lnTo>
                  <a:pt x="211" y="462"/>
                </a:lnTo>
                <a:lnTo>
                  <a:pt x="208" y="460"/>
                </a:lnTo>
                <a:lnTo>
                  <a:pt x="202" y="458"/>
                </a:lnTo>
                <a:lnTo>
                  <a:pt x="198" y="456"/>
                </a:lnTo>
                <a:lnTo>
                  <a:pt x="192" y="454"/>
                </a:lnTo>
                <a:lnTo>
                  <a:pt x="186" y="451"/>
                </a:lnTo>
                <a:lnTo>
                  <a:pt x="180" y="449"/>
                </a:lnTo>
                <a:lnTo>
                  <a:pt x="176" y="449"/>
                </a:lnTo>
                <a:lnTo>
                  <a:pt x="171" y="449"/>
                </a:lnTo>
                <a:lnTo>
                  <a:pt x="169" y="448"/>
                </a:lnTo>
                <a:lnTo>
                  <a:pt x="165" y="446"/>
                </a:lnTo>
                <a:lnTo>
                  <a:pt x="161" y="442"/>
                </a:lnTo>
                <a:lnTo>
                  <a:pt x="153" y="441"/>
                </a:lnTo>
                <a:lnTo>
                  <a:pt x="146" y="438"/>
                </a:lnTo>
                <a:lnTo>
                  <a:pt x="138" y="435"/>
                </a:lnTo>
                <a:lnTo>
                  <a:pt x="130" y="433"/>
                </a:lnTo>
                <a:lnTo>
                  <a:pt x="125" y="431"/>
                </a:lnTo>
                <a:lnTo>
                  <a:pt x="123" y="431"/>
                </a:lnTo>
                <a:lnTo>
                  <a:pt x="120" y="430"/>
                </a:lnTo>
                <a:lnTo>
                  <a:pt x="119" y="428"/>
                </a:lnTo>
                <a:lnTo>
                  <a:pt x="117" y="426"/>
                </a:lnTo>
                <a:lnTo>
                  <a:pt x="116" y="423"/>
                </a:lnTo>
                <a:lnTo>
                  <a:pt x="114" y="421"/>
                </a:lnTo>
                <a:lnTo>
                  <a:pt x="112" y="420"/>
                </a:lnTo>
                <a:lnTo>
                  <a:pt x="111" y="420"/>
                </a:lnTo>
                <a:lnTo>
                  <a:pt x="110" y="419"/>
                </a:lnTo>
                <a:lnTo>
                  <a:pt x="107" y="419"/>
                </a:lnTo>
                <a:lnTo>
                  <a:pt x="104" y="417"/>
                </a:lnTo>
                <a:lnTo>
                  <a:pt x="102" y="417"/>
                </a:lnTo>
                <a:lnTo>
                  <a:pt x="101" y="415"/>
                </a:lnTo>
                <a:lnTo>
                  <a:pt x="99" y="413"/>
                </a:lnTo>
                <a:lnTo>
                  <a:pt x="99" y="410"/>
                </a:lnTo>
                <a:lnTo>
                  <a:pt x="92" y="408"/>
                </a:lnTo>
                <a:lnTo>
                  <a:pt x="86" y="405"/>
                </a:lnTo>
                <a:lnTo>
                  <a:pt x="80" y="403"/>
                </a:lnTo>
                <a:lnTo>
                  <a:pt x="75" y="401"/>
                </a:lnTo>
                <a:lnTo>
                  <a:pt x="71" y="397"/>
                </a:lnTo>
                <a:lnTo>
                  <a:pt x="68" y="394"/>
                </a:lnTo>
                <a:lnTo>
                  <a:pt x="65" y="389"/>
                </a:lnTo>
                <a:lnTo>
                  <a:pt x="63" y="382"/>
                </a:lnTo>
                <a:lnTo>
                  <a:pt x="60" y="376"/>
                </a:lnTo>
                <a:lnTo>
                  <a:pt x="57" y="367"/>
                </a:lnTo>
                <a:lnTo>
                  <a:pt x="55" y="358"/>
                </a:lnTo>
                <a:lnTo>
                  <a:pt x="52" y="349"/>
                </a:lnTo>
                <a:lnTo>
                  <a:pt x="47" y="340"/>
                </a:lnTo>
                <a:lnTo>
                  <a:pt x="44" y="332"/>
                </a:lnTo>
                <a:lnTo>
                  <a:pt x="41" y="323"/>
                </a:lnTo>
                <a:lnTo>
                  <a:pt x="37" y="319"/>
                </a:lnTo>
                <a:lnTo>
                  <a:pt x="32" y="314"/>
                </a:lnTo>
                <a:lnTo>
                  <a:pt x="26" y="308"/>
                </a:lnTo>
                <a:lnTo>
                  <a:pt x="21" y="303"/>
                </a:lnTo>
                <a:lnTo>
                  <a:pt x="14" y="299"/>
                </a:lnTo>
                <a:lnTo>
                  <a:pt x="10" y="292"/>
                </a:lnTo>
                <a:lnTo>
                  <a:pt x="7" y="285"/>
                </a:lnTo>
                <a:lnTo>
                  <a:pt x="4" y="278"/>
                </a:lnTo>
                <a:lnTo>
                  <a:pt x="3" y="269"/>
                </a:lnTo>
                <a:lnTo>
                  <a:pt x="3" y="268"/>
                </a:lnTo>
                <a:lnTo>
                  <a:pt x="4" y="266"/>
                </a:lnTo>
                <a:lnTo>
                  <a:pt x="5" y="266"/>
                </a:lnTo>
                <a:lnTo>
                  <a:pt x="7" y="264"/>
                </a:lnTo>
                <a:lnTo>
                  <a:pt x="7" y="263"/>
                </a:lnTo>
                <a:lnTo>
                  <a:pt x="8" y="263"/>
                </a:lnTo>
                <a:lnTo>
                  <a:pt x="10" y="262"/>
                </a:lnTo>
                <a:lnTo>
                  <a:pt x="10" y="258"/>
                </a:lnTo>
                <a:lnTo>
                  <a:pt x="10" y="251"/>
                </a:lnTo>
                <a:lnTo>
                  <a:pt x="8" y="246"/>
                </a:lnTo>
                <a:lnTo>
                  <a:pt x="7" y="240"/>
                </a:lnTo>
                <a:lnTo>
                  <a:pt x="4" y="233"/>
                </a:lnTo>
                <a:lnTo>
                  <a:pt x="3" y="228"/>
                </a:lnTo>
                <a:lnTo>
                  <a:pt x="1" y="222"/>
                </a:lnTo>
                <a:lnTo>
                  <a:pt x="0" y="215"/>
                </a:lnTo>
                <a:lnTo>
                  <a:pt x="0" y="209"/>
                </a:lnTo>
                <a:lnTo>
                  <a:pt x="0" y="206"/>
                </a:lnTo>
                <a:lnTo>
                  <a:pt x="0" y="203"/>
                </a:lnTo>
                <a:lnTo>
                  <a:pt x="0" y="199"/>
                </a:lnTo>
                <a:lnTo>
                  <a:pt x="0" y="196"/>
                </a:lnTo>
                <a:lnTo>
                  <a:pt x="1" y="194"/>
                </a:lnTo>
                <a:lnTo>
                  <a:pt x="1" y="191"/>
                </a:lnTo>
                <a:lnTo>
                  <a:pt x="1" y="187"/>
                </a:lnTo>
                <a:lnTo>
                  <a:pt x="1" y="185"/>
                </a:lnTo>
                <a:lnTo>
                  <a:pt x="8" y="186"/>
                </a:lnTo>
                <a:lnTo>
                  <a:pt x="13" y="186"/>
                </a:lnTo>
                <a:lnTo>
                  <a:pt x="17" y="186"/>
                </a:lnTo>
                <a:lnTo>
                  <a:pt x="22" y="185"/>
                </a:lnTo>
                <a:lnTo>
                  <a:pt x="28" y="180"/>
                </a:lnTo>
                <a:lnTo>
                  <a:pt x="34" y="173"/>
                </a:lnTo>
                <a:lnTo>
                  <a:pt x="37" y="167"/>
                </a:lnTo>
                <a:lnTo>
                  <a:pt x="40" y="160"/>
                </a:lnTo>
                <a:lnTo>
                  <a:pt x="44" y="155"/>
                </a:lnTo>
                <a:lnTo>
                  <a:pt x="49" y="151"/>
                </a:lnTo>
                <a:lnTo>
                  <a:pt x="50" y="145"/>
                </a:lnTo>
                <a:lnTo>
                  <a:pt x="53" y="139"/>
                </a:lnTo>
                <a:lnTo>
                  <a:pt x="56" y="135"/>
                </a:lnTo>
                <a:lnTo>
                  <a:pt x="60" y="130"/>
                </a:lnTo>
                <a:lnTo>
                  <a:pt x="63" y="126"/>
                </a:lnTo>
                <a:lnTo>
                  <a:pt x="68" y="122"/>
                </a:lnTo>
                <a:lnTo>
                  <a:pt x="70" y="116"/>
                </a:lnTo>
                <a:lnTo>
                  <a:pt x="71" y="110"/>
                </a:lnTo>
                <a:lnTo>
                  <a:pt x="70" y="108"/>
                </a:lnTo>
                <a:lnTo>
                  <a:pt x="68" y="108"/>
                </a:lnTo>
                <a:lnTo>
                  <a:pt x="65" y="106"/>
                </a:lnTo>
                <a:lnTo>
                  <a:pt x="60" y="106"/>
                </a:lnTo>
                <a:lnTo>
                  <a:pt x="57" y="104"/>
                </a:lnTo>
                <a:lnTo>
                  <a:pt x="53" y="103"/>
                </a:lnTo>
                <a:lnTo>
                  <a:pt x="52" y="99"/>
                </a:lnTo>
                <a:lnTo>
                  <a:pt x="50" y="96"/>
                </a:lnTo>
                <a:lnTo>
                  <a:pt x="50" y="93"/>
                </a:lnTo>
                <a:lnTo>
                  <a:pt x="52" y="91"/>
                </a:lnTo>
                <a:lnTo>
                  <a:pt x="52" y="88"/>
                </a:lnTo>
                <a:lnTo>
                  <a:pt x="53" y="87"/>
                </a:lnTo>
                <a:lnTo>
                  <a:pt x="55" y="83"/>
                </a:lnTo>
                <a:lnTo>
                  <a:pt x="55" y="81"/>
                </a:lnTo>
                <a:lnTo>
                  <a:pt x="56" y="80"/>
                </a:lnTo>
                <a:lnTo>
                  <a:pt x="57" y="78"/>
                </a:lnTo>
                <a:lnTo>
                  <a:pt x="60" y="78"/>
                </a:lnTo>
                <a:lnTo>
                  <a:pt x="63" y="78"/>
                </a:lnTo>
                <a:lnTo>
                  <a:pt x="66" y="76"/>
                </a:lnTo>
                <a:lnTo>
                  <a:pt x="70" y="73"/>
                </a:lnTo>
                <a:lnTo>
                  <a:pt x="73" y="69"/>
                </a:lnTo>
                <a:lnTo>
                  <a:pt x="74" y="62"/>
                </a:lnTo>
                <a:lnTo>
                  <a:pt x="74" y="50"/>
                </a:lnTo>
                <a:lnTo>
                  <a:pt x="73" y="42"/>
                </a:lnTo>
                <a:lnTo>
                  <a:pt x="70" y="35"/>
                </a:lnTo>
                <a:lnTo>
                  <a:pt x="68" y="30"/>
                </a:lnTo>
                <a:lnTo>
                  <a:pt x="63" y="24"/>
                </a:lnTo>
                <a:lnTo>
                  <a:pt x="60" y="21"/>
                </a:lnTo>
                <a:lnTo>
                  <a:pt x="57" y="16"/>
                </a:lnTo>
                <a:lnTo>
                  <a:pt x="53" y="11"/>
                </a:lnTo>
                <a:lnTo>
                  <a:pt x="50" y="8"/>
                </a:lnTo>
                <a:lnTo>
                  <a:pt x="52" y="8"/>
                </a:lnTo>
                <a:lnTo>
                  <a:pt x="52" y="6"/>
                </a:lnTo>
                <a:lnTo>
                  <a:pt x="55" y="6"/>
                </a:lnTo>
                <a:lnTo>
                  <a:pt x="56" y="6"/>
                </a:lnTo>
                <a:lnTo>
                  <a:pt x="59" y="5"/>
                </a:lnTo>
                <a:lnTo>
                  <a:pt x="62" y="3"/>
                </a:lnTo>
                <a:lnTo>
                  <a:pt x="63" y="1"/>
                </a:lnTo>
                <a:lnTo>
                  <a:pt x="65" y="0"/>
                </a:lnTo>
                <a:lnTo>
                  <a:pt x="216" y="1"/>
                </a:lnTo>
                <a:lnTo>
                  <a:pt x="218" y="1"/>
                </a:lnTo>
                <a:lnTo>
                  <a:pt x="220" y="1"/>
                </a:lnTo>
                <a:lnTo>
                  <a:pt x="221" y="1"/>
                </a:lnTo>
                <a:lnTo>
                  <a:pt x="223" y="1"/>
                </a:lnTo>
                <a:lnTo>
                  <a:pt x="225" y="1"/>
                </a:lnTo>
                <a:lnTo>
                  <a:pt x="226" y="1"/>
                </a:lnTo>
                <a:lnTo>
                  <a:pt x="399" y="108"/>
                </a:lnTo>
                <a:lnTo>
                  <a:pt x="397" y="108"/>
                </a:lnTo>
                <a:lnTo>
                  <a:pt x="397" y="109"/>
                </a:lnTo>
                <a:lnTo>
                  <a:pt x="397" y="110"/>
                </a:lnTo>
                <a:lnTo>
                  <a:pt x="397" y="112"/>
                </a:lnTo>
                <a:lnTo>
                  <a:pt x="399" y="112"/>
                </a:lnTo>
                <a:lnTo>
                  <a:pt x="399" y="114"/>
                </a:lnTo>
                <a:lnTo>
                  <a:pt x="399" y="116"/>
                </a:lnTo>
                <a:lnTo>
                  <a:pt x="399" y="117"/>
                </a:lnTo>
                <a:lnTo>
                  <a:pt x="397" y="119"/>
                </a:lnTo>
                <a:lnTo>
                  <a:pt x="396" y="121"/>
                </a:lnTo>
                <a:lnTo>
                  <a:pt x="395" y="122"/>
                </a:lnTo>
                <a:lnTo>
                  <a:pt x="395" y="124"/>
                </a:lnTo>
                <a:lnTo>
                  <a:pt x="396" y="130"/>
                </a:lnTo>
                <a:lnTo>
                  <a:pt x="397" y="135"/>
                </a:lnTo>
                <a:lnTo>
                  <a:pt x="402" y="139"/>
                </a:lnTo>
                <a:lnTo>
                  <a:pt x="408" y="142"/>
                </a:lnTo>
                <a:lnTo>
                  <a:pt x="413" y="145"/>
                </a:lnTo>
                <a:lnTo>
                  <a:pt x="418" y="148"/>
                </a:lnTo>
                <a:lnTo>
                  <a:pt x="425" y="151"/>
                </a:lnTo>
                <a:lnTo>
                  <a:pt x="429" y="155"/>
                </a:lnTo>
                <a:lnTo>
                  <a:pt x="433" y="162"/>
                </a:lnTo>
                <a:lnTo>
                  <a:pt x="440" y="167"/>
                </a:lnTo>
                <a:lnTo>
                  <a:pt x="446" y="171"/>
                </a:lnTo>
                <a:lnTo>
                  <a:pt x="450" y="176"/>
                </a:lnTo>
                <a:lnTo>
                  <a:pt x="456" y="180"/>
                </a:lnTo>
                <a:lnTo>
                  <a:pt x="462" y="185"/>
                </a:lnTo>
                <a:lnTo>
                  <a:pt x="469" y="189"/>
                </a:lnTo>
                <a:lnTo>
                  <a:pt x="475" y="196"/>
                </a:lnTo>
                <a:lnTo>
                  <a:pt x="471" y="203"/>
                </a:lnTo>
                <a:lnTo>
                  <a:pt x="468" y="210"/>
                </a:lnTo>
                <a:lnTo>
                  <a:pt x="465" y="219"/>
                </a:lnTo>
                <a:lnTo>
                  <a:pt x="462" y="228"/>
                </a:lnTo>
                <a:lnTo>
                  <a:pt x="459" y="237"/>
                </a:lnTo>
                <a:lnTo>
                  <a:pt x="457" y="246"/>
                </a:lnTo>
                <a:lnTo>
                  <a:pt x="456" y="256"/>
                </a:lnTo>
                <a:lnTo>
                  <a:pt x="456" y="268"/>
                </a:lnTo>
                <a:lnTo>
                  <a:pt x="457" y="278"/>
                </a:lnTo>
                <a:lnTo>
                  <a:pt x="461" y="284"/>
                </a:lnTo>
                <a:lnTo>
                  <a:pt x="465" y="291"/>
                </a:lnTo>
                <a:lnTo>
                  <a:pt x="469" y="296"/>
                </a:lnTo>
                <a:lnTo>
                  <a:pt x="474" y="299"/>
                </a:lnTo>
                <a:lnTo>
                  <a:pt x="478" y="303"/>
                </a:lnTo>
                <a:lnTo>
                  <a:pt x="482" y="308"/>
                </a:lnTo>
                <a:lnTo>
                  <a:pt x="482" y="315"/>
                </a:lnTo>
                <a:lnTo>
                  <a:pt x="482" y="320"/>
                </a:lnTo>
                <a:lnTo>
                  <a:pt x="482" y="323"/>
                </a:lnTo>
                <a:lnTo>
                  <a:pt x="480" y="328"/>
                </a:lnTo>
                <a:lnTo>
                  <a:pt x="478" y="333"/>
                </a:lnTo>
                <a:lnTo>
                  <a:pt x="477" y="338"/>
                </a:lnTo>
                <a:lnTo>
                  <a:pt x="474" y="343"/>
                </a:lnTo>
                <a:lnTo>
                  <a:pt x="472" y="348"/>
                </a:lnTo>
                <a:lnTo>
                  <a:pt x="471" y="351"/>
                </a:lnTo>
                <a:lnTo>
                  <a:pt x="472" y="353"/>
                </a:lnTo>
                <a:lnTo>
                  <a:pt x="474" y="355"/>
                </a:lnTo>
                <a:lnTo>
                  <a:pt x="475" y="356"/>
                </a:lnTo>
                <a:lnTo>
                  <a:pt x="477" y="358"/>
                </a:lnTo>
                <a:lnTo>
                  <a:pt x="478" y="361"/>
                </a:lnTo>
                <a:lnTo>
                  <a:pt x="480" y="362"/>
                </a:lnTo>
                <a:lnTo>
                  <a:pt x="482" y="362"/>
                </a:lnTo>
                <a:lnTo>
                  <a:pt x="480" y="366"/>
                </a:lnTo>
                <a:lnTo>
                  <a:pt x="480" y="369"/>
                </a:lnTo>
                <a:lnTo>
                  <a:pt x="478" y="372"/>
                </a:lnTo>
                <a:lnTo>
                  <a:pt x="478" y="374"/>
                </a:lnTo>
                <a:lnTo>
                  <a:pt x="477" y="378"/>
                </a:lnTo>
                <a:lnTo>
                  <a:pt x="475" y="381"/>
                </a:lnTo>
                <a:lnTo>
                  <a:pt x="474" y="382"/>
                </a:lnTo>
                <a:lnTo>
                  <a:pt x="471" y="384"/>
                </a:lnTo>
                <a:lnTo>
                  <a:pt x="472" y="389"/>
                </a:lnTo>
                <a:lnTo>
                  <a:pt x="472" y="394"/>
                </a:lnTo>
                <a:lnTo>
                  <a:pt x="474" y="401"/>
                </a:lnTo>
                <a:lnTo>
                  <a:pt x="475" y="405"/>
                </a:lnTo>
                <a:lnTo>
                  <a:pt x="477" y="410"/>
                </a:lnTo>
                <a:lnTo>
                  <a:pt x="480" y="415"/>
                </a:lnTo>
                <a:lnTo>
                  <a:pt x="482" y="419"/>
                </a:lnTo>
                <a:lnTo>
                  <a:pt x="485" y="420"/>
                </a:lnTo>
                <a:lnTo>
                  <a:pt x="485" y="425"/>
                </a:lnTo>
                <a:lnTo>
                  <a:pt x="485" y="431"/>
                </a:lnTo>
                <a:lnTo>
                  <a:pt x="485" y="440"/>
                </a:lnTo>
                <a:lnTo>
                  <a:pt x="485" y="449"/>
                </a:lnTo>
                <a:lnTo>
                  <a:pt x="487" y="460"/>
                </a:lnTo>
                <a:lnTo>
                  <a:pt x="487" y="467"/>
                </a:lnTo>
                <a:lnTo>
                  <a:pt x="490" y="476"/>
                </a:lnTo>
                <a:lnTo>
                  <a:pt x="492" y="480"/>
                </a:lnTo>
                <a:lnTo>
                  <a:pt x="495" y="483"/>
                </a:lnTo>
                <a:lnTo>
                  <a:pt x="499" y="485"/>
                </a:lnTo>
                <a:lnTo>
                  <a:pt x="503" y="487"/>
                </a:lnTo>
                <a:lnTo>
                  <a:pt x="508" y="489"/>
                </a:lnTo>
                <a:lnTo>
                  <a:pt x="514" y="490"/>
                </a:lnTo>
                <a:lnTo>
                  <a:pt x="519" y="494"/>
                </a:lnTo>
                <a:lnTo>
                  <a:pt x="523" y="495"/>
                </a:lnTo>
                <a:lnTo>
                  <a:pt x="528" y="498"/>
                </a:lnTo>
                <a:lnTo>
                  <a:pt x="523" y="500"/>
                </a:lnTo>
                <a:lnTo>
                  <a:pt x="520" y="503"/>
                </a:lnTo>
                <a:lnTo>
                  <a:pt x="517" y="506"/>
                </a:lnTo>
                <a:lnTo>
                  <a:pt x="513" y="510"/>
                </a:lnTo>
                <a:lnTo>
                  <a:pt x="510" y="512"/>
                </a:lnTo>
                <a:lnTo>
                  <a:pt x="506" y="515"/>
                </a:lnTo>
                <a:lnTo>
                  <a:pt x="503" y="518"/>
                </a:lnTo>
                <a:lnTo>
                  <a:pt x="499" y="519"/>
                </a:lnTo>
                <a:lnTo>
                  <a:pt x="493" y="521"/>
                </a:lnTo>
                <a:lnTo>
                  <a:pt x="489" y="523"/>
                </a:lnTo>
                <a:lnTo>
                  <a:pt x="483" y="526"/>
                </a:lnTo>
                <a:lnTo>
                  <a:pt x="478" y="528"/>
                </a:lnTo>
                <a:lnTo>
                  <a:pt x="474" y="530"/>
                </a:lnTo>
                <a:lnTo>
                  <a:pt x="471" y="533"/>
                </a:lnTo>
                <a:lnTo>
                  <a:pt x="467" y="536"/>
                </a:lnTo>
                <a:lnTo>
                  <a:pt x="464" y="537"/>
                </a:lnTo>
                <a:lnTo>
                  <a:pt x="446" y="537"/>
                </a:lnTo>
                <a:lnTo>
                  <a:pt x="443" y="539"/>
                </a:lnTo>
                <a:lnTo>
                  <a:pt x="440" y="541"/>
                </a:lnTo>
                <a:lnTo>
                  <a:pt x="435" y="544"/>
                </a:lnTo>
                <a:lnTo>
                  <a:pt x="432" y="546"/>
                </a:lnTo>
                <a:lnTo>
                  <a:pt x="428" y="547"/>
                </a:lnTo>
                <a:lnTo>
                  <a:pt x="425" y="549"/>
                </a:lnTo>
                <a:lnTo>
                  <a:pt x="422" y="551"/>
                </a:lnTo>
                <a:lnTo>
                  <a:pt x="417" y="551"/>
                </a:lnTo>
                <a:lnTo>
                  <a:pt x="415" y="551"/>
                </a:lnTo>
                <a:lnTo>
                  <a:pt x="414" y="549"/>
                </a:lnTo>
                <a:lnTo>
                  <a:pt x="413" y="549"/>
                </a:lnTo>
                <a:lnTo>
                  <a:pt x="411" y="547"/>
                </a:lnTo>
                <a:lnTo>
                  <a:pt x="410" y="546"/>
                </a:lnTo>
                <a:lnTo>
                  <a:pt x="408" y="546"/>
                </a:lnTo>
                <a:lnTo>
                  <a:pt x="407" y="544"/>
                </a:lnTo>
                <a:lnTo>
                  <a:pt x="404" y="544"/>
                </a:lnTo>
                <a:lnTo>
                  <a:pt x="399" y="546"/>
                </a:lnTo>
                <a:lnTo>
                  <a:pt x="396" y="547"/>
                </a:lnTo>
                <a:lnTo>
                  <a:pt x="395" y="551"/>
                </a:lnTo>
                <a:lnTo>
                  <a:pt x="394" y="554"/>
                </a:lnTo>
                <a:lnTo>
                  <a:pt x="394" y="557"/>
                </a:lnTo>
                <a:lnTo>
                  <a:pt x="392" y="560"/>
                </a:lnTo>
                <a:lnTo>
                  <a:pt x="389" y="564"/>
                </a:lnTo>
                <a:lnTo>
                  <a:pt x="384" y="564"/>
                </a:lnTo>
                <a:lnTo>
                  <a:pt x="381" y="564"/>
                </a:lnTo>
                <a:lnTo>
                  <a:pt x="379" y="565"/>
                </a:lnTo>
                <a:lnTo>
                  <a:pt x="376" y="565"/>
                </a:lnTo>
                <a:lnTo>
                  <a:pt x="374" y="567"/>
                </a:lnTo>
                <a:lnTo>
                  <a:pt x="371" y="569"/>
                </a:lnTo>
                <a:lnTo>
                  <a:pt x="369" y="569"/>
                </a:lnTo>
                <a:lnTo>
                  <a:pt x="366" y="571"/>
                </a:lnTo>
                <a:lnTo>
                  <a:pt x="365" y="571"/>
                </a:lnTo>
                <a:lnTo>
                  <a:pt x="363" y="569"/>
                </a:lnTo>
                <a:lnTo>
                  <a:pt x="361" y="569"/>
                </a:lnTo>
                <a:lnTo>
                  <a:pt x="359" y="567"/>
                </a:lnTo>
                <a:lnTo>
                  <a:pt x="358" y="565"/>
                </a:lnTo>
                <a:lnTo>
                  <a:pt x="355" y="564"/>
                </a:lnTo>
                <a:lnTo>
                  <a:pt x="353" y="562"/>
                </a:lnTo>
                <a:lnTo>
                  <a:pt x="350" y="560"/>
                </a:lnTo>
                <a:lnTo>
                  <a:pt x="348" y="560"/>
                </a:lnTo>
                <a:lnTo>
                  <a:pt x="344" y="560"/>
                </a:lnTo>
                <a:lnTo>
                  <a:pt x="343" y="562"/>
                </a:lnTo>
                <a:lnTo>
                  <a:pt x="340" y="564"/>
                </a:lnTo>
                <a:lnTo>
                  <a:pt x="338" y="564"/>
                </a:lnTo>
                <a:lnTo>
                  <a:pt x="337" y="565"/>
                </a:lnTo>
                <a:lnTo>
                  <a:pt x="335" y="567"/>
                </a:lnTo>
                <a:lnTo>
                  <a:pt x="332" y="569"/>
                </a:lnTo>
                <a:lnTo>
                  <a:pt x="327" y="569"/>
                </a:lnTo>
                <a:lnTo>
                  <a:pt x="322" y="567"/>
                </a:lnTo>
                <a:lnTo>
                  <a:pt x="319" y="564"/>
                </a:lnTo>
                <a:lnTo>
                  <a:pt x="316" y="560"/>
                </a:lnTo>
                <a:lnTo>
                  <a:pt x="313" y="557"/>
                </a:lnTo>
                <a:lnTo>
                  <a:pt x="308" y="554"/>
                </a:lnTo>
                <a:lnTo>
                  <a:pt x="306" y="553"/>
                </a:lnTo>
                <a:lnTo>
                  <a:pt x="299" y="554"/>
                </a:lnTo>
                <a:lnTo>
                  <a:pt x="292" y="559"/>
                </a:lnTo>
                <a:lnTo>
                  <a:pt x="289" y="559"/>
                </a:lnTo>
                <a:lnTo>
                  <a:pt x="285" y="559"/>
                </a:lnTo>
                <a:lnTo>
                  <a:pt x="280" y="559"/>
                </a:lnTo>
                <a:lnTo>
                  <a:pt x="275" y="559"/>
                </a:lnTo>
                <a:lnTo>
                  <a:pt x="270" y="559"/>
                </a:lnTo>
                <a:lnTo>
                  <a:pt x="267" y="559"/>
                </a:lnTo>
                <a:lnTo>
                  <a:pt x="262" y="559"/>
                </a:lnTo>
                <a:lnTo>
                  <a:pt x="259" y="559"/>
                </a:lnTo>
              </a:path>
            </a:pathLst>
          </a:custGeom>
          <a:solidFill>
            <a:schemeClr val="accent6">
              <a:lumMod val="60000"/>
              <a:lumOff val="40000"/>
            </a:schemeClr>
          </a:solidFill>
          <a:ln w="12700" cap="rnd" cmpd="sng">
            <a:solidFill>
              <a:schemeClr val="tx1"/>
            </a:solidFill>
            <a:prstDash val="solid"/>
            <a:round/>
            <a:headEnd type="none" w="sm" len="sm"/>
            <a:tailEnd type="none" w="sm" len="sm"/>
          </a:ln>
        </p:spPr>
        <p:txBody>
          <a:bodyPr/>
          <a:lstStyle/>
          <a:p>
            <a:endParaRPr lang="en-US"/>
          </a:p>
        </p:txBody>
      </p:sp>
      <p:sp>
        <p:nvSpPr>
          <p:cNvPr id="6173" name="Freeform 29"/>
          <p:cNvSpPr>
            <a:spLocks/>
          </p:cNvSpPr>
          <p:nvPr/>
        </p:nvSpPr>
        <p:spPr bwMode="auto">
          <a:xfrm>
            <a:off x="6998546" y="4268788"/>
            <a:ext cx="719289" cy="847725"/>
          </a:xfrm>
          <a:custGeom>
            <a:avLst/>
            <a:gdLst>
              <a:gd name="T0" fmla="*/ 2147483647 w 366"/>
              <a:gd name="T1" fmla="*/ 2147483647 h 727"/>
              <a:gd name="T2" fmla="*/ 2147483647 w 366"/>
              <a:gd name="T3" fmla="*/ 2147483647 h 727"/>
              <a:gd name="T4" fmla="*/ 2147483647 w 366"/>
              <a:gd name="T5" fmla="*/ 2147483647 h 727"/>
              <a:gd name="T6" fmla="*/ 2147483647 w 366"/>
              <a:gd name="T7" fmla="*/ 2147483647 h 727"/>
              <a:gd name="T8" fmla="*/ 2147483647 w 366"/>
              <a:gd name="T9" fmla="*/ 2147483647 h 727"/>
              <a:gd name="T10" fmla="*/ 2147483647 w 366"/>
              <a:gd name="T11" fmla="*/ 2147483647 h 727"/>
              <a:gd name="T12" fmla="*/ 2147483647 w 366"/>
              <a:gd name="T13" fmla="*/ 2147483647 h 727"/>
              <a:gd name="T14" fmla="*/ 2147483647 w 366"/>
              <a:gd name="T15" fmla="*/ 2147483647 h 727"/>
              <a:gd name="T16" fmla="*/ 2147483647 w 366"/>
              <a:gd name="T17" fmla="*/ 2147483647 h 727"/>
              <a:gd name="T18" fmla="*/ 2147483647 w 366"/>
              <a:gd name="T19" fmla="*/ 2147483647 h 727"/>
              <a:gd name="T20" fmla="*/ 2147483647 w 366"/>
              <a:gd name="T21" fmla="*/ 2147483647 h 727"/>
              <a:gd name="T22" fmla="*/ 2147483647 w 366"/>
              <a:gd name="T23" fmla="*/ 2147483647 h 727"/>
              <a:gd name="T24" fmla="*/ 2147483647 w 366"/>
              <a:gd name="T25" fmla="*/ 2147483647 h 727"/>
              <a:gd name="T26" fmla="*/ 2147483647 w 366"/>
              <a:gd name="T27" fmla="*/ 2147483647 h 727"/>
              <a:gd name="T28" fmla="*/ 2147483647 w 366"/>
              <a:gd name="T29" fmla="*/ 2147483647 h 727"/>
              <a:gd name="T30" fmla="*/ 2147483647 w 366"/>
              <a:gd name="T31" fmla="*/ 2147483647 h 727"/>
              <a:gd name="T32" fmla="*/ 2147483647 w 366"/>
              <a:gd name="T33" fmla="*/ 2147483647 h 727"/>
              <a:gd name="T34" fmla="*/ 2147483647 w 366"/>
              <a:gd name="T35" fmla="*/ 2147483647 h 727"/>
              <a:gd name="T36" fmla="*/ 2147483647 w 366"/>
              <a:gd name="T37" fmla="*/ 2147483647 h 727"/>
              <a:gd name="T38" fmla="*/ 2147483647 w 366"/>
              <a:gd name="T39" fmla="*/ 2147483647 h 727"/>
              <a:gd name="T40" fmla="*/ 2147483647 w 366"/>
              <a:gd name="T41" fmla="*/ 2147483647 h 727"/>
              <a:gd name="T42" fmla="*/ 2147483647 w 366"/>
              <a:gd name="T43" fmla="*/ 2147483647 h 727"/>
              <a:gd name="T44" fmla="*/ 2147483647 w 366"/>
              <a:gd name="T45" fmla="*/ 2147483647 h 727"/>
              <a:gd name="T46" fmla="*/ 2147483647 w 366"/>
              <a:gd name="T47" fmla="*/ 2147483647 h 727"/>
              <a:gd name="T48" fmla="*/ 2147483647 w 366"/>
              <a:gd name="T49" fmla="*/ 2147483647 h 727"/>
              <a:gd name="T50" fmla="*/ 2147483647 w 366"/>
              <a:gd name="T51" fmla="*/ 2147483647 h 727"/>
              <a:gd name="T52" fmla="*/ 2147483647 w 366"/>
              <a:gd name="T53" fmla="*/ 2147483647 h 727"/>
              <a:gd name="T54" fmla="*/ 2147483647 w 366"/>
              <a:gd name="T55" fmla="*/ 2147483647 h 727"/>
              <a:gd name="T56" fmla="*/ 2147483647 w 366"/>
              <a:gd name="T57" fmla="*/ 2147483647 h 727"/>
              <a:gd name="T58" fmla="*/ 2147483647 w 366"/>
              <a:gd name="T59" fmla="*/ 2147483647 h 727"/>
              <a:gd name="T60" fmla="*/ 2147483647 w 366"/>
              <a:gd name="T61" fmla="*/ 2147483647 h 727"/>
              <a:gd name="T62" fmla="*/ 2147483647 w 366"/>
              <a:gd name="T63" fmla="*/ 2147483647 h 727"/>
              <a:gd name="T64" fmla="*/ 2147483647 w 366"/>
              <a:gd name="T65" fmla="*/ 2147483647 h 727"/>
              <a:gd name="T66" fmla="*/ 2147483647 w 366"/>
              <a:gd name="T67" fmla="*/ 2147483647 h 727"/>
              <a:gd name="T68" fmla="*/ 2147483647 w 366"/>
              <a:gd name="T69" fmla="*/ 2147483647 h 727"/>
              <a:gd name="T70" fmla="*/ 2147483647 w 366"/>
              <a:gd name="T71" fmla="*/ 2147483647 h 727"/>
              <a:gd name="T72" fmla="*/ 2147483647 w 366"/>
              <a:gd name="T73" fmla="*/ 2147483647 h 727"/>
              <a:gd name="T74" fmla="*/ 2147483647 w 366"/>
              <a:gd name="T75" fmla="*/ 2147483647 h 727"/>
              <a:gd name="T76" fmla="*/ 2147483647 w 366"/>
              <a:gd name="T77" fmla="*/ 2147483647 h 727"/>
              <a:gd name="T78" fmla="*/ 2147483647 w 366"/>
              <a:gd name="T79" fmla="*/ 2147483647 h 727"/>
              <a:gd name="T80" fmla="*/ 2147483647 w 366"/>
              <a:gd name="T81" fmla="*/ 2147483647 h 727"/>
              <a:gd name="T82" fmla="*/ 2147483647 w 366"/>
              <a:gd name="T83" fmla="*/ 2147483647 h 727"/>
              <a:gd name="T84" fmla="*/ 2147483647 w 366"/>
              <a:gd name="T85" fmla="*/ 2147483647 h 727"/>
              <a:gd name="T86" fmla="*/ 2147483647 w 366"/>
              <a:gd name="T87" fmla="*/ 2147483647 h 727"/>
              <a:gd name="T88" fmla="*/ 2147483647 w 366"/>
              <a:gd name="T89" fmla="*/ 2147483647 h 727"/>
              <a:gd name="T90" fmla="*/ 2147483647 w 366"/>
              <a:gd name="T91" fmla="*/ 2147483647 h 727"/>
              <a:gd name="T92" fmla="*/ 2147483647 w 366"/>
              <a:gd name="T93" fmla="*/ 2147483647 h 727"/>
              <a:gd name="T94" fmla="*/ 0 w 366"/>
              <a:gd name="T95" fmla="*/ 2147483647 h 727"/>
              <a:gd name="T96" fmla="*/ 2147483647 w 366"/>
              <a:gd name="T97" fmla="*/ 2147483647 h 727"/>
              <a:gd name="T98" fmla="*/ 2147483647 w 366"/>
              <a:gd name="T99" fmla="*/ 2147483647 h 727"/>
              <a:gd name="T100" fmla="*/ 2147483647 w 366"/>
              <a:gd name="T101" fmla="*/ 2147483647 h 727"/>
              <a:gd name="T102" fmla="*/ 2147483647 w 366"/>
              <a:gd name="T103" fmla="*/ 2147483647 h 727"/>
              <a:gd name="T104" fmla="*/ 2147483647 w 366"/>
              <a:gd name="T105" fmla="*/ 2147483647 h 727"/>
              <a:gd name="T106" fmla="*/ 2147483647 w 366"/>
              <a:gd name="T107" fmla="*/ 2147483647 h 727"/>
              <a:gd name="T108" fmla="*/ 2147483647 w 366"/>
              <a:gd name="T109" fmla="*/ 2147483647 h 727"/>
              <a:gd name="T110" fmla="*/ 2147483647 w 366"/>
              <a:gd name="T111" fmla="*/ 2147483647 h 727"/>
              <a:gd name="T112" fmla="*/ 2147483647 w 366"/>
              <a:gd name="T113" fmla="*/ 2147483647 h 7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66" h="727">
                <a:moveTo>
                  <a:pt x="83" y="226"/>
                </a:moveTo>
                <a:lnTo>
                  <a:pt x="94" y="226"/>
                </a:lnTo>
                <a:lnTo>
                  <a:pt x="101" y="224"/>
                </a:lnTo>
                <a:lnTo>
                  <a:pt x="107" y="222"/>
                </a:lnTo>
                <a:lnTo>
                  <a:pt x="110" y="219"/>
                </a:lnTo>
                <a:lnTo>
                  <a:pt x="113" y="217"/>
                </a:lnTo>
                <a:lnTo>
                  <a:pt x="115" y="214"/>
                </a:lnTo>
                <a:lnTo>
                  <a:pt x="117" y="212"/>
                </a:lnTo>
                <a:lnTo>
                  <a:pt x="120" y="209"/>
                </a:lnTo>
                <a:lnTo>
                  <a:pt x="122" y="210"/>
                </a:lnTo>
                <a:lnTo>
                  <a:pt x="122" y="214"/>
                </a:lnTo>
                <a:lnTo>
                  <a:pt x="122" y="215"/>
                </a:lnTo>
                <a:lnTo>
                  <a:pt x="123" y="217"/>
                </a:lnTo>
                <a:lnTo>
                  <a:pt x="125" y="217"/>
                </a:lnTo>
                <a:lnTo>
                  <a:pt x="126" y="219"/>
                </a:lnTo>
                <a:lnTo>
                  <a:pt x="128" y="219"/>
                </a:lnTo>
                <a:lnTo>
                  <a:pt x="129" y="219"/>
                </a:lnTo>
                <a:lnTo>
                  <a:pt x="132" y="219"/>
                </a:lnTo>
                <a:lnTo>
                  <a:pt x="135" y="217"/>
                </a:lnTo>
                <a:lnTo>
                  <a:pt x="136" y="214"/>
                </a:lnTo>
                <a:lnTo>
                  <a:pt x="138" y="210"/>
                </a:lnTo>
                <a:lnTo>
                  <a:pt x="140" y="209"/>
                </a:lnTo>
                <a:lnTo>
                  <a:pt x="141" y="206"/>
                </a:lnTo>
                <a:lnTo>
                  <a:pt x="144" y="204"/>
                </a:lnTo>
                <a:lnTo>
                  <a:pt x="147" y="203"/>
                </a:lnTo>
                <a:lnTo>
                  <a:pt x="149" y="203"/>
                </a:lnTo>
                <a:lnTo>
                  <a:pt x="151" y="203"/>
                </a:lnTo>
                <a:lnTo>
                  <a:pt x="153" y="203"/>
                </a:lnTo>
                <a:lnTo>
                  <a:pt x="156" y="203"/>
                </a:lnTo>
                <a:lnTo>
                  <a:pt x="157" y="203"/>
                </a:lnTo>
                <a:lnTo>
                  <a:pt x="159" y="203"/>
                </a:lnTo>
                <a:lnTo>
                  <a:pt x="161" y="203"/>
                </a:lnTo>
                <a:lnTo>
                  <a:pt x="162" y="201"/>
                </a:lnTo>
                <a:lnTo>
                  <a:pt x="164" y="203"/>
                </a:lnTo>
                <a:lnTo>
                  <a:pt x="164" y="204"/>
                </a:lnTo>
                <a:lnTo>
                  <a:pt x="165" y="204"/>
                </a:lnTo>
                <a:lnTo>
                  <a:pt x="167" y="206"/>
                </a:lnTo>
                <a:lnTo>
                  <a:pt x="168" y="206"/>
                </a:lnTo>
                <a:lnTo>
                  <a:pt x="169" y="206"/>
                </a:lnTo>
                <a:lnTo>
                  <a:pt x="171" y="207"/>
                </a:lnTo>
                <a:lnTo>
                  <a:pt x="171" y="197"/>
                </a:lnTo>
                <a:lnTo>
                  <a:pt x="177" y="194"/>
                </a:lnTo>
                <a:lnTo>
                  <a:pt x="182" y="189"/>
                </a:lnTo>
                <a:lnTo>
                  <a:pt x="185" y="186"/>
                </a:lnTo>
                <a:lnTo>
                  <a:pt x="189" y="183"/>
                </a:lnTo>
                <a:lnTo>
                  <a:pt x="192" y="180"/>
                </a:lnTo>
                <a:lnTo>
                  <a:pt x="196" y="178"/>
                </a:lnTo>
                <a:lnTo>
                  <a:pt x="201" y="176"/>
                </a:lnTo>
                <a:lnTo>
                  <a:pt x="207" y="174"/>
                </a:lnTo>
                <a:lnTo>
                  <a:pt x="207" y="185"/>
                </a:lnTo>
                <a:lnTo>
                  <a:pt x="210" y="185"/>
                </a:lnTo>
                <a:lnTo>
                  <a:pt x="213" y="181"/>
                </a:lnTo>
                <a:lnTo>
                  <a:pt x="213" y="180"/>
                </a:lnTo>
                <a:lnTo>
                  <a:pt x="214" y="178"/>
                </a:lnTo>
                <a:lnTo>
                  <a:pt x="214" y="174"/>
                </a:lnTo>
                <a:lnTo>
                  <a:pt x="214" y="173"/>
                </a:lnTo>
                <a:lnTo>
                  <a:pt x="214" y="169"/>
                </a:lnTo>
                <a:lnTo>
                  <a:pt x="216" y="168"/>
                </a:lnTo>
                <a:lnTo>
                  <a:pt x="217" y="165"/>
                </a:lnTo>
                <a:lnTo>
                  <a:pt x="219" y="162"/>
                </a:lnTo>
                <a:lnTo>
                  <a:pt x="221" y="156"/>
                </a:lnTo>
                <a:lnTo>
                  <a:pt x="221" y="153"/>
                </a:lnTo>
                <a:lnTo>
                  <a:pt x="221" y="151"/>
                </a:lnTo>
                <a:lnTo>
                  <a:pt x="223" y="149"/>
                </a:lnTo>
                <a:lnTo>
                  <a:pt x="224" y="147"/>
                </a:lnTo>
                <a:lnTo>
                  <a:pt x="229" y="147"/>
                </a:lnTo>
                <a:lnTo>
                  <a:pt x="229" y="156"/>
                </a:lnTo>
                <a:lnTo>
                  <a:pt x="234" y="153"/>
                </a:lnTo>
                <a:lnTo>
                  <a:pt x="238" y="149"/>
                </a:lnTo>
                <a:lnTo>
                  <a:pt x="239" y="140"/>
                </a:lnTo>
                <a:lnTo>
                  <a:pt x="242" y="132"/>
                </a:lnTo>
                <a:lnTo>
                  <a:pt x="244" y="124"/>
                </a:lnTo>
                <a:lnTo>
                  <a:pt x="249" y="119"/>
                </a:lnTo>
                <a:lnTo>
                  <a:pt x="250" y="117"/>
                </a:lnTo>
                <a:lnTo>
                  <a:pt x="253" y="117"/>
                </a:lnTo>
                <a:lnTo>
                  <a:pt x="256" y="117"/>
                </a:lnTo>
                <a:lnTo>
                  <a:pt x="259" y="119"/>
                </a:lnTo>
                <a:lnTo>
                  <a:pt x="255" y="106"/>
                </a:lnTo>
                <a:lnTo>
                  <a:pt x="253" y="96"/>
                </a:lnTo>
                <a:lnTo>
                  <a:pt x="252" y="88"/>
                </a:lnTo>
                <a:lnTo>
                  <a:pt x="253" y="85"/>
                </a:lnTo>
                <a:lnTo>
                  <a:pt x="255" y="81"/>
                </a:lnTo>
                <a:lnTo>
                  <a:pt x="257" y="81"/>
                </a:lnTo>
                <a:lnTo>
                  <a:pt x="260" y="83"/>
                </a:lnTo>
                <a:lnTo>
                  <a:pt x="263" y="85"/>
                </a:lnTo>
                <a:lnTo>
                  <a:pt x="263" y="87"/>
                </a:lnTo>
                <a:lnTo>
                  <a:pt x="265" y="88"/>
                </a:lnTo>
                <a:lnTo>
                  <a:pt x="266" y="90"/>
                </a:lnTo>
                <a:lnTo>
                  <a:pt x="266" y="91"/>
                </a:lnTo>
                <a:lnTo>
                  <a:pt x="266" y="92"/>
                </a:lnTo>
                <a:lnTo>
                  <a:pt x="266" y="96"/>
                </a:lnTo>
                <a:lnTo>
                  <a:pt x="274" y="90"/>
                </a:lnTo>
                <a:lnTo>
                  <a:pt x="280" y="85"/>
                </a:lnTo>
                <a:lnTo>
                  <a:pt x="286" y="80"/>
                </a:lnTo>
                <a:lnTo>
                  <a:pt x="292" y="73"/>
                </a:lnTo>
                <a:lnTo>
                  <a:pt x="296" y="67"/>
                </a:lnTo>
                <a:lnTo>
                  <a:pt x="301" y="60"/>
                </a:lnTo>
                <a:lnTo>
                  <a:pt x="302" y="53"/>
                </a:lnTo>
                <a:lnTo>
                  <a:pt x="304" y="44"/>
                </a:lnTo>
                <a:lnTo>
                  <a:pt x="304" y="40"/>
                </a:lnTo>
                <a:lnTo>
                  <a:pt x="304" y="37"/>
                </a:lnTo>
                <a:lnTo>
                  <a:pt x="302" y="35"/>
                </a:lnTo>
                <a:lnTo>
                  <a:pt x="301" y="32"/>
                </a:lnTo>
                <a:lnTo>
                  <a:pt x="301" y="31"/>
                </a:lnTo>
                <a:lnTo>
                  <a:pt x="299" y="29"/>
                </a:lnTo>
                <a:lnTo>
                  <a:pt x="299" y="26"/>
                </a:lnTo>
                <a:lnTo>
                  <a:pt x="298" y="24"/>
                </a:lnTo>
                <a:lnTo>
                  <a:pt x="302" y="23"/>
                </a:lnTo>
                <a:lnTo>
                  <a:pt x="305" y="21"/>
                </a:lnTo>
                <a:lnTo>
                  <a:pt x="308" y="17"/>
                </a:lnTo>
                <a:lnTo>
                  <a:pt x="312" y="14"/>
                </a:lnTo>
                <a:lnTo>
                  <a:pt x="315" y="11"/>
                </a:lnTo>
                <a:lnTo>
                  <a:pt x="319" y="6"/>
                </a:lnTo>
                <a:lnTo>
                  <a:pt x="322" y="3"/>
                </a:lnTo>
                <a:lnTo>
                  <a:pt x="323" y="0"/>
                </a:lnTo>
                <a:lnTo>
                  <a:pt x="325" y="8"/>
                </a:lnTo>
                <a:lnTo>
                  <a:pt x="328" y="17"/>
                </a:lnTo>
                <a:lnTo>
                  <a:pt x="330" y="24"/>
                </a:lnTo>
                <a:lnTo>
                  <a:pt x="333" y="32"/>
                </a:lnTo>
                <a:lnTo>
                  <a:pt x="338" y="39"/>
                </a:lnTo>
                <a:lnTo>
                  <a:pt x="341" y="46"/>
                </a:lnTo>
                <a:lnTo>
                  <a:pt x="344" y="53"/>
                </a:lnTo>
                <a:lnTo>
                  <a:pt x="347" y="60"/>
                </a:lnTo>
                <a:lnTo>
                  <a:pt x="351" y="73"/>
                </a:lnTo>
                <a:lnTo>
                  <a:pt x="354" y="85"/>
                </a:lnTo>
                <a:lnTo>
                  <a:pt x="357" y="92"/>
                </a:lnTo>
                <a:lnTo>
                  <a:pt x="357" y="101"/>
                </a:lnTo>
                <a:lnTo>
                  <a:pt x="359" y="108"/>
                </a:lnTo>
                <a:lnTo>
                  <a:pt x="357" y="116"/>
                </a:lnTo>
                <a:lnTo>
                  <a:pt x="357" y="122"/>
                </a:lnTo>
                <a:lnTo>
                  <a:pt x="357" y="130"/>
                </a:lnTo>
                <a:lnTo>
                  <a:pt x="357" y="132"/>
                </a:lnTo>
                <a:lnTo>
                  <a:pt x="357" y="135"/>
                </a:lnTo>
                <a:lnTo>
                  <a:pt x="357" y="139"/>
                </a:lnTo>
                <a:lnTo>
                  <a:pt x="357" y="144"/>
                </a:lnTo>
                <a:lnTo>
                  <a:pt x="357" y="147"/>
                </a:lnTo>
                <a:lnTo>
                  <a:pt x="357" y="151"/>
                </a:lnTo>
                <a:lnTo>
                  <a:pt x="357" y="155"/>
                </a:lnTo>
                <a:lnTo>
                  <a:pt x="357" y="158"/>
                </a:lnTo>
                <a:lnTo>
                  <a:pt x="361" y="160"/>
                </a:lnTo>
                <a:lnTo>
                  <a:pt x="364" y="162"/>
                </a:lnTo>
                <a:lnTo>
                  <a:pt x="365" y="165"/>
                </a:lnTo>
                <a:lnTo>
                  <a:pt x="365" y="168"/>
                </a:lnTo>
                <a:lnTo>
                  <a:pt x="365" y="171"/>
                </a:lnTo>
                <a:lnTo>
                  <a:pt x="365" y="176"/>
                </a:lnTo>
                <a:lnTo>
                  <a:pt x="365" y="180"/>
                </a:lnTo>
                <a:lnTo>
                  <a:pt x="365" y="185"/>
                </a:lnTo>
                <a:lnTo>
                  <a:pt x="365" y="186"/>
                </a:lnTo>
                <a:lnTo>
                  <a:pt x="362" y="191"/>
                </a:lnTo>
                <a:lnTo>
                  <a:pt x="359" y="196"/>
                </a:lnTo>
                <a:lnTo>
                  <a:pt x="354" y="201"/>
                </a:lnTo>
                <a:lnTo>
                  <a:pt x="351" y="206"/>
                </a:lnTo>
                <a:lnTo>
                  <a:pt x="348" y="210"/>
                </a:lnTo>
                <a:lnTo>
                  <a:pt x="346" y="214"/>
                </a:lnTo>
                <a:lnTo>
                  <a:pt x="346" y="215"/>
                </a:lnTo>
                <a:lnTo>
                  <a:pt x="343" y="214"/>
                </a:lnTo>
                <a:lnTo>
                  <a:pt x="341" y="214"/>
                </a:lnTo>
                <a:lnTo>
                  <a:pt x="340" y="214"/>
                </a:lnTo>
                <a:lnTo>
                  <a:pt x="338" y="212"/>
                </a:lnTo>
                <a:lnTo>
                  <a:pt x="336" y="210"/>
                </a:lnTo>
                <a:lnTo>
                  <a:pt x="336" y="209"/>
                </a:lnTo>
                <a:lnTo>
                  <a:pt x="336" y="207"/>
                </a:lnTo>
                <a:lnTo>
                  <a:pt x="336" y="204"/>
                </a:lnTo>
                <a:lnTo>
                  <a:pt x="336" y="201"/>
                </a:lnTo>
                <a:lnTo>
                  <a:pt x="335" y="199"/>
                </a:lnTo>
                <a:lnTo>
                  <a:pt x="335" y="197"/>
                </a:lnTo>
                <a:lnTo>
                  <a:pt x="333" y="196"/>
                </a:lnTo>
                <a:lnTo>
                  <a:pt x="333" y="194"/>
                </a:lnTo>
                <a:lnTo>
                  <a:pt x="332" y="191"/>
                </a:lnTo>
                <a:lnTo>
                  <a:pt x="332" y="187"/>
                </a:lnTo>
                <a:lnTo>
                  <a:pt x="329" y="186"/>
                </a:lnTo>
                <a:lnTo>
                  <a:pt x="326" y="186"/>
                </a:lnTo>
                <a:lnTo>
                  <a:pt x="325" y="186"/>
                </a:lnTo>
                <a:lnTo>
                  <a:pt x="325" y="187"/>
                </a:lnTo>
                <a:lnTo>
                  <a:pt x="325" y="191"/>
                </a:lnTo>
                <a:lnTo>
                  <a:pt x="325" y="194"/>
                </a:lnTo>
                <a:lnTo>
                  <a:pt x="326" y="197"/>
                </a:lnTo>
                <a:lnTo>
                  <a:pt x="326" y="203"/>
                </a:lnTo>
                <a:lnTo>
                  <a:pt x="326" y="207"/>
                </a:lnTo>
                <a:lnTo>
                  <a:pt x="328" y="210"/>
                </a:lnTo>
                <a:lnTo>
                  <a:pt x="328" y="217"/>
                </a:lnTo>
                <a:lnTo>
                  <a:pt x="329" y="222"/>
                </a:lnTo>
                <a:lnTo>
                  <a:pt x="330" y="226"/>
                </a:lnTo>
                <a:lnTo>
                  <a:pt x="332" y="230"/>
                </a:lnTo>
                <a:lnTo>
                  <a:pt x="333" y="235"/>
                </a:lnTo>
                <a:lnTo>
                  <a:pt x="333" y="237"/>
                </a:lnTo>
                <a:lnTo>
                  <a:pt x="333" y="243"/>
                </a:lnTo>
                <a:lnTo>
                  <a:pt x="332" y="249"/>
                </a:lnTo>
                <a:lnTo>
                  <a:pt x="329" y="255"/>
                </a:lnTo>
                <a:lnTo>
                  <a:pt x="326" y="260"/>
                </a:lnTo>
                <a:lnTo>
                  <a:pt x="322" y="265"/>
                </a:lnTo>
                <a:lnTo>
                  <a:pt x="319" y="267"/>
                </a:lnTo>
                <a:lnTo>
                  <a:pt x="315" y="271"/>
                </a:lnTo>
                <a:lnTo>
                  <a:pt x="312" y="274"/>
                </a:lnTo>
                <a:lnTo>
                  <a:pt x="308" y="283"/>
                </a:lnTo>
                <a:lnTo>
                  <a:pt x="307" y="289"/>
                </a:lnTo>
                <a:lnTo>
                  <a:pt x="307" y="296"/>
                </a:lnTo>
                <a:lnTo>
                  <a:pt x="307" y="302"/>
                </a:lnTo>
                <a:lnTo>
                  <a:pt x="307" y="310"/>
                </a:lnTo>
                <a:lnTo>
                  <a:pt x="307" y="320"/>
                </a:lnTo>
                <a:lnTo>
                  <a:pt x="304" y="331"/>
                </a:lnTo>
                <a:lnTo>
                  <a:pt x="298" y="343"/>
                </a:lnTo>
                <a:lnTo>
                  <a:pt x="292" y="354"/>
                </a:lnTo>
                <a:lnTo>
                  <a:pt x="286" y="365"/>
                </a:lnTo>
                <a:lnTo>
                  <a:pt x="281" y="377"/>
                </a:lnTo>
                <a:lnTo>
                  <a:pt x="278" y="389"/>
                </a:lnTo>
                <a:lnTo>
                  <a:pt x="274" y="400"/>
                </a:lnTo>
                <a:lnTo>
                  <a:pt x="270" y="412"/>
                </a:lnTo>
                <a:lnTo>
                  <a:pt x="265" y="423"/>
                </a:lnTo>
                <a:lnTo>
                  <a:pt x="259" y="435"/>
                </a:lnTo>
                <a:lnTo>
                  <a:pt x="252" y="449"/>
                </a:lnTo>
                <a:lnTo>
                  <a:pt x="244" y="465"/>
                </a:lnTo>
                <a:lnTo>
                  <a:pt x="237" y="482"/>
                </a:lnTo>
                <a:lnTo>
                  <a:pt x="229" y="499"/>
                </a:lnTo>
                <a:lnTo>
                  <a:pt x="223" y="516"/>
                </a:lnTo>
                <a:lnTo>
                  <a:pt x="217" y="534"/>
                </a:lnTo>
                <a:lnTo>
                  <a:pt x="211" y="551"/>
                </a:lnTo>
                <a:lnTo>
                  <a:pt x="207" y="565"/>
                </a:lnTo>
                <a:lnTo>
                  <a:pt x="203" y="577"/>
                </a:lnTo>
                <a:lnTo>
                  <a:pt x="196" y="592"/>
                </a:lnTo>
                <a:lnTo>
                  <a:pt x="189" y="609"/>
                </a:lnTo>
                <a:lnTo>
                  <a:pt x="180" y="627"/>
                </a:lnTo>
                <a:lnTo>
                  <a:pt x="171" y="647"/>
                </a:lnTo>
                <a:lnTo>
                  <a:pt x="164" y="665"/>
                </a:lnTo>
                <a:lnTo>
                  <a:pt x="156" y="679"/>
                </a:lnTo>
                <a:lnTo>
                  <a:pt x="153" y="693"/>
                </a:lnTo>
                <a:lnTo>
                  <a:pt x="149" y="696"/>
                </a:lnTo>
                <a:lnTo>
                  <a:pt x="144" y="699"/>
                </a:lnTo>
                <a:lnTo>
                  <a:pt x="140" y="701"/>
                </a:lnTo>
                <a:lnTo>
                  <a:pt x="135" y="702"/>
                </a:lnTo>
                <a:lnTo>
                  <a:pt x="129" y="702"/>
                </a:lnTo>
                <a:lnTo>
                  <a:pt x="123" y="704"/>
                </a:lnTo>
                <a:lnTo>
                  <a:pt x="117" y="704"/>
                </a:lnTo>
                <a:lnTo>
                  <a:pt x="112" y="704"/>
                </a:lnTo>
                <a:lnTo>
                  <a:pt x="105" y="706"/>
                </a:lnTo>
                <a:lnTo>
                  <a:pt x="98" y="709"/>
                </a:lnTo>
                <a:lnTo>
                  <a:pt x="91" y="714"/>
                </a:lnTo>
                <a:lnTo>
                  <a:pt x="81" y="719"/>
                </a:lnTo>
                <a:lnTo>
                  <a:pt x="76" y="722"/>
                </a:lnTo>
                <a:lnTo>
                  <a:pt x="68" y="726"/>
                </a:lnTo>
                <a:lnTo>
                  <a:pt x="65" y="726"/>
                </a:lnTo>
                <a:lnTo>
                  <a:pt x="62" y="724"/>
                </a:lnTo>
                <a:lnTo>
                  <a:pt x="61" y="722"/>
                </a:lnTo>
                <a:lnTo>
                  <a:pt x="58" y="719"/>
                </a:lnTo>
                <a:lnTo>
                  <a:pt x="56" y="715"/>
                </a:lnTo>
                <a:lnTo>
                  <a:pt x="52" y="713"/>
                </a:lnTo>
                <a:lnTo>
                  <a:pt x="45" y="709"/>
                </a:lnTo>
                <a:lnTo>
                  <a:pt x="40" y="706"/>
                </a:lnTo>
                <a:lnTo>
                  <a:pt x="35" y="702"/>
                </a:lnTo>
                <a:lnTo>
                  <a:pt x="31" y="699"/>
                </a:lnTo>
                <a:lnTo>
                  <a:pt x="28" y="696"/>
                </a:lnTo>
                <a:lnTo>
                  <a:pt x="26" y="694"/>
                </a:lnTo>
                <a:lnTo>
                  <a:pt x="22" y="691"/>
                </a:lnTo>
                <a:lnTo>
                  <a:pt x="19" y="688"/>
                </a:lnTo>
                <a:lnTo>
                  <a:pt x="14" y="683"/>
                </a:lnTo>
                <a:lnTo>
                  <a:pt x="11" y="676"/>
                </a:lnTo>
                <a:lnTo>
                  <a:pt x="10" y="670"/>
                </a:lnTo>
                <a:lnTo>
                  <a:pt x="8" y="663"/>
                </a:lnTo>
                <a:lnTo>
                  <a:pt x="7" y="656"/>
                </a:lnTo>
                <a:lnTo>
                  <a:pt x="7" y="652"/>
                </a:lnTo>
                <a:lnTo>
                  <a:pt x="7" y="649"/>
                </a:lnTo>
                <a:lnTo>
                  <a:pt x="6" y="644"/>
                </a:lnTo>
                <a:lnTo>
                  <a:pt x="6" y="638"/>
                </a:lnTo>
                <a:lnTo>
                  <a:pt x="6" y="634"/>
                </a:lnTo>
                <a:lnTo>
                  <a:pt x="6" y="631"/>
                </a:lnTo>
                <a:lnTo>
                  <a:pt x="6" y="627"/>
                </a:lnTo>
                <a:lnTo>
                  <a:pt x="6" y="624"/>
                </a:lnTo>
                <a:lnTo>
                  <a:pt x="6" y="622"/>
                </a:lnTo>
                <a:lnTo>
                  <a:pt x="6" y="621"/>
                </a:lnTo>
                <a:lnTo>
                  <a:pt x="6" y="617"/>
                </a:lnTo>
                <a:lnTo>
                  <a:pt x="6" y="616"/>
                </a:lnTo>
                <a:lnTo>
                  <a:pt x="7" y="615"/>
                </a:lnTo>
                <a:lnTo>
                  <a:pt x="7" y="611"/>
                </a:lnTo>
                <a:lnTo>
                  <a:pt x="7" y="609"/>
                </a:lnTo>
                <a:lnTo>
                  <a:pt x="7" y="606"/>
                </a:lnTo>
                <a:lnTo>
                  <a:pt x="8" y="604"/>
                </a:lnTo>
                <a:lnTo>
                  <a:pt x="7" y="601"/>
                </a:lnTo>
                <a:lnTo>
                  <a:pt x="7" y="599"/>
                </a:lnTo>
                <a:lnTo>
                  <a:pt x="7" y="597"/>
                </a:lnTo>
                <a:lnTo>
                  <a:pt x="6" y="592"/>
                </a:lnTo>
                <a:lnTo>
                  <a:pt x="4" y="588"/>
                </a:lnTo>
                <a:lnTo>
                  <a:pt x="4" y="585"/>
                </a:lnTo>
                <a:lnTo>
                  <a:pt x="3" y="581"/>
                </a:lnTo>
                <a:lnTo>
                  <a:pt x="3" y="580"/>
                </a:lnTo>
                <a:lnTo>
                  <a:pt x="1" y="575"/>
                </a:lnTo>
                <a:lnTo>
                  <a:pt x="1" y="570"/>
                </a:lnTo>
                <a:lnTo>
                  <a:pt x="0" y="565"/>
                </a:lnTo>
                <a:lnTo>
                  <a:pt x="0" y="560"/>
                </a:lnTo>
                <a:lnTo>
                  <a:pt x="0" y="557"/>
                </a:lnTo>
                <a:lnTo>
                  <a:pt x="0" y="552"/>
                </a:lnTo>
                <a:lnTo>
                  <a:pt x="0" y="547"/>
                </a:lnTo>
                <a:lnTo>
                  <a:pt x="0" y="540"/>
                </a:lnTo>
                <a:lnTo>
                  <a:pt x="0" y="538"/>
                </a:lnTo>
                <a:lnTo>
                  <a:pt x="1" y="534"/>
                </a:lnTo>
                <a:lnTo>
                  <a:pt x="3" y="531"/>
                </a:lnTo>
                <a:lnTo>
                  <a:pt x="4" y="528"/>
                </a:lnTo>
                <a:lnTo>
                  <a:pt x="6" y="526"/>
                </a:lnTo>
                <a:lnTo>
                  <a:pt x="7" y="524"/>
                </a:lnTo>
                <a:lnTo>
                  <a:pt x="8" y="521"/>
                </a:lnTo>
                <a:lnTo>
                  <a:pt x="10" y="519"/>
                </a:lnTo>
                <a:lnTo>
                  <a:pt x="11" y="516"/>
                </a:lnTo>
                <a:lnTo>
                  <a:pt x="11" y="513"/>
                </a:lnTo>
                <a:lnTo>
                  <a:pt x="13" y="510"/>
                </a:lnTo>
                <a:lnTo>
                  <a:pt x="13" y="506"/>
                </a:lnTo>
                <a:lnTo>
                  <a:pt x="13" y="505"/>
                </a:lnTo>
                <a:lnTo>
                  <a:pt x="13" y="501"/>
                </a:lnTo>
                <a:lnTo>
                  <a:pt x="14" y="499"/>
                </a:lnTo>
                <a:lnTo>
                  <a:pt x="16" y="497"/>
                </a:lnTo>
                <a:lnTo>
                  <a:pt x="19" y="495"/>
                </a:lnTo>
                <a:lnTo>
                  <a:pt x="21" y="493"/>
                </a:lnTo>
                <a:lnTo>
                  <a:pt x="22" y="493"/>
                </a:lnTo>
                <a:lnTo>
                  <a:pt x="25" y="493"/>
                </a:lnTo>
                <a:lnTo>
                  <a:pt x="26" y="492"/>
                </a:lnTo>
                <a:lnTo>
                  <a:pt x="28" y="492"/>
                </a:lnTo>
                <a:lnTo>
                  <a:pt x="29" y="490"/>
                </a:lnTo>
                <a:lnTo>
                  <a:pt x="31" y="487"/>
                </a:lnTo>
                <a:lnTo>
                  <a:pt x="32" y="485"/>
                </a:lnTo>
                <a:lnTo>
                  <a:pt x="34" y="482"/>
                </a:lnTo>
                <a:lnTo>
                  <a:pt x="35" y="479"/>
                </a:lnTo>
                <a:lnTo>
                  <a:pt x="35" y="476"/>
                </a:lnTo>
                <a:lnTo>
                  <a:pt x="37" y="474"/>
                </a:lnTo>
                <a:lnTo>
                  <a:pt x="38" y="470"/>
                </a:lnTo>
                <a:lnTo>
                  <a:pt x="42" y="464"/>
                </a:lnTo>
                <a:lnTo>
                  <a:pt x="45" y="458"/>
                </a:lnTo>
                <a:lnTo>
                  <a:pt x="50" y="451"/>
                </a:lnTo>
                <a:lnTo>
                  <a:pt x="55" y="446"/>
                </a:lnTo>
                <a:lnTo>
                  <a:pt x="58" y="440"/>
                </a:lnTo>
                <a:lnTo>
                  <a:pt x="62" y="433"/>
                </a:lnTo>
                <a:lnTo>
                  <a:pt x="65" y="424"/>
                </a:lnTo>
                <a:lnTo>
                  <a:pt x="66" y="415"/>
                </a:lnTo>
                <a:lnTo>
                  <a:pt x="66" y="408"/>
                </a:lnTo>
                <a:lnTo>
                  <a:pt x="66" y="403"/>
                </a:lnTo>
                <a:lnTo>
                  <a:pt x="68" y="402"/>
                </a:lnTo>
                <a:lnTo>
                  <a:pt x="70" y="400"/>
                </a:lnTo>
                <a:lnTo>
                  <a:pt x="70" y="399"/>
                </a:lnTo>
                <a:lnTo>
                  <a:pt x="70" y="394"/>
                </a:lnTo>
                <a:lnTo>
                  <a:pt x="66" y="389"/>
                </a:lnTo>
                <a:lnTo>
                  <a:pt x="62" y="379"/>
                </a:lnTo>
                <a:lnTo>
                  <a:pt x="56" y="346"/>
                </a:lnTo>
                <a:lnTo>
                  <a:pt x="56" y="290"/>
                </a:lnTo>
                <a:lnTo>
                  <a:pt x="83" y="248"/>
                </a:lnTo>
                <a:lnTo>
                  <a:pt x="83" y="226"/>
                </a:lnTo>
              </a:path>
            </a:pathLst>
          </a:custGeom>
          <a:solidFill>
            <a:schemeClr val="accent6">
              <a:lumMod val="60000"/>
              <a:lumOff val="40000"/>
            </a:schemeClr>
          </a:solidFill>
          <a:ln w="12700" cap="rnd" cmpd="sng">
            <a:solidFill>
              <a:schemeClr val="tx1"/>
            </a:solidFill>
            <a:prstDash val="solid"/>
            <a:round/>
            <a:headEnd type="none" w="sm" len="sm"/>
            <a:tailEnd type="none" w="sm" len="sm"/>
          </a:ln>
        </p:spPr>
        <p:txBody>
          <a:bodyPr/>
          <a:lstStyle/>
          <a:p>
            <a:endParaRPr lang="en-US"/>
          </a:p>
        </p:txBody>
      </p:sp>
      <p:sp>
        <p:nvSpPr>
          <p:cNvPr id="6174" name="Freeform 30"/>
          <p:cNvSpPr>
            <a:spLocks/>
          </p:cNvSpPr>
          <p:nvPr/>
        </p:nvSpPr>
        <p:spPr bwMode="auto">
          <a:xfrm>
            <a:off x="6222700" y="3094038"/>
            <a:ext cx="741042" cy="577850"/>
          </a:xfrm>
          <a:custGeom>
            <a:avLst/>
            <a:gdLst>
              <a:gd name="T0" fmla="*/ 2147483647 w 377"/>
              <a:gd name="T1" fmla="*/ 2147483647 h 496"/>
              <a:gd name="T2" fmla="*/ 2147483647 w 377"/>
              <a:gd name="T3" fmla="*/ 2147483647 h 496"/>
              <a:gd name="T4" fmla="*/ 2147483647 w 377"/>
              <a:gd name="T5" fmla="*/ 2147483647 h 496"/>
              <a:gd name="T6" fmla="*/ 2147483647 w 377"/>
              <a:gd name="T7" fmla="*/ 2147483647 h 496"/>
              <a:gd name="T8" fmla="*/ 2147483647 w 377"/>
              <a:gd name="T9" fmla="*/ 2147483647 h 496"/>
              <a:gd name="T10" fmla="*/ 2147483647 w 377"/>
              <a:gd name="T11" fmla="*/ 2147483647 h 496"/>
              <a:gd name="T12" fmla="*/ 2147483647 w 377"/>
              <a:gd name="T13" fmla="*/ 2147483647 h 496"/>
              <a:gd name="T14" fmla="*/ 2147483647 w 377"/>
              <a:gd name="T15" fmla="*/ 2147483647 h 496"/>
              <a:gd name="T16" fmla="*/ 0 w 377"/>
              <a:gd name="T17" fmla="*/ 2147483647 h 496"/>
              <a:gd name="T18" fmla="*/ 0 w 377"/>
              <a:gd name="T19" fmla="*/ 2147483647 h 496"/>
              <a:gd name="T20" fmla="*/ 0 w 377"/>
              <a:gd name="T21" fmla="*/ 2147483647 h 496"/>
              <a:gd name="T22" fmla="*/ 2147483647 w 377"/>
              <a:gd name="T23" fmla="*/ 2147483647 h 496"/>
              <a:gd name="T24" fmla="*/ 2147483647 w 377"/>
              <a:gd name="T25" fmla="*/ 2147483647 h 496"/>
              <a:gd name="T26" fmla="*/ 2147483647 w 377"/>
              <a:gd name="T27" fmla="*/ 2147483647 h 496"/>
              <a:gd name="T28" fmla="*/ 2147483647 w 377"/>
              <a:gd name="T29" fmla="*/ 2147483647 h 496"/>
              <a:gd name="T30" fmla="*/ 2147483647 w 377"/>
              <a:gd name="T31" fmla="*/ 2147483647 h 496"/>
              <a:gd name="T32" fmla="*/ 2147483647 w 377"/>
              <a:gd name="T33" fmla="*/ 2147483647 h 496"/>
              <a:gd name="T34" fmla="*/ 2147483647 w 377"/>
              <a:gd name="T35" fmla="*/ 2147483647 h 496"/>
              <a:gd name="T36" fmla="*/ 2147483647 w 377"/>
              <a:gd name="T37" fmla="*/ 2147483647 h 496"/>
              <a:gd name="T38" fmla="*/ 2147483647 w 377"/>
              <a:gd name="T39" fmla="*/ 2147483647 h 496"/>
              <a:gd name="T40" fmla="*/ 2147483647 w 377"/>
              <a:gd name="T41" fmla="*/ 2147483647 h 496"/>
              <a:gd name="T42" fmla="*/ 2147483647 w 377"/>
              <a:gd name="T43" fmla="*/ 2147483647 h 496"/>
              <a:gd name="T44" fmla="*/ 2147483647 w 377"/>
              <a:gd name="T45" fmla="*/ 2147483647 h 496"/>
              <a:gd name="T46" fmla="*/ 2147483647 w 377"/>
              <a:gd name="T47" fmla="*/ 2147483647 h 496"/>
              <a:gd name="T48" fmla="*/ 2147483647 w 377"/>
              <a:gd name="T49" fmla="*/ 2147483647 h 496"/>
              <a:gd name="T50" fmla="*/ 2147483647 w 377"/>
              <a:gd name="T51" fmla="*/ 0 h 496"/>
              <a:gd name="T52" fmla="*/ 2147483647 w 377"/>
              <a:gd name="T53" fmla="*/ 2147483647 h 496"/>
              <a:gd name="T54" fmla="*/ 2147483647 w 377"/>
              <a:gd name="T55" fmla="*/ 2147483647 h 496"/>
              <a:gd name="T56" fmla="*/ 2147483647 w 377"/>
              <a:gd name="T57" fmla="*/ 2147483647 h 496"/>
              <a:gd name="T58" fmla="*/ 2147483647 w 377"/>
              <a:gd name="T59" fmla="*/ 2147483647 h 496"/>
              <a:gd name="T60" fmla="*/ 2147483647 w 377"/>
              <a:gd name="T61" fmla="*/ 2147483647 h 496"/>
              <a:gd name="T62" fmla="*/ 2147483647 w 377"/>
              <a:gd name="T63" fmla="*/ 2147483647 h 496"/>
              <a:gd name="T64" fmla="*/ 2147483647 w 377"/>
              <a:gd name="T65" fmla="*/ 2147483647 h 496"/>
              <a:gd name="T66" fmla="*/ 2147483647 w 377"/>
              <a:gd name="T67" fmla="*/ 2147483647 h 496"/>
              <a:gd name="T68" fmla="*/ 2147483647 w 377"/>
              <a:gd name="T69" fmla="*/ 2147483647 h 496"/>
              <a:gd name="T70" fmla="*/ 2147483647 w 377"/>
              <a:gd name="T71" fmla="*/ 2147483647 h 496"/>
              <a:gd name="T72" fmla="*/ 2147483647 w 377"/>
              <a:gd name="T73" fmla="*/ 2147483647 h 496"/>
              <a:gd name="T74" fmla="*/ 2147483647 w 377"/>
              <a:gd name="T75" fmla="*/ 2147483647 h 496"/>
              <a:gd name="T76" fmla="*/ 2147483647 w 377"/>
              <a:gd name="T77" fmla="*/ 2147483647 h 496"/>
              <a:gd name="T78" fmla="*/ 2147483647 w 377"/>
              <a:gd name="T79" fmla="*/ 2147483647 h 496"/>
              <a:gd name="T80" fmla="*/ 2147483647 w 377"/>
              <a:gd name="T81" fmla="*/ 2147483647 h 496"/>
              <a:gd name="T82" fmla="*/ 2147483647 w 377"/>
              <a:gd name="T83" fmla="*/ 2147483647 h 496"/>
              <a:gd name="T84" fmla="*/ 2147483647 w 377"/>
              <a:gd name="T85" fmla="*/ 2147483647 h 496"/>
              <a:gd name="T86" fmla="*/ 2147483647 w 377"/>
              <a:gd name="T87" fmla="*/ 2147483647 h 496"/>
              <a:gd name="T88" fmla="*/ 2147483647 w 377"/>
              <a:gd name="T89" fmla="*/ 2147483647 h 496"/>
              <a:gd name="T90" fmla="*/ 2147483647 w 377"/>
              <a:gd name="T91" fmla="*/ 2147483647 h 496"/>
              <a:gd name="T92" fmla="*/ 2147483647 w 377"/>
              <a:gd name="T93" fmla="*/ 2147483647 h 496"/>
              <a:gd name="T94" fmla="*/ 2147483647 w 377"/>
              <a:gd name="T95" fmla="*/ 2147483647 h 496"/>
              <a:gd name="T96" fmla="*/ 2147483647 w 377"/>
              <a:gd name="T97" fmla="*/ 2147483647 h 496"/>
              <a:gd name="T98" fmla="*/ 2147483647 w 377"/>
              <a:gd name="T99" fmla="*/ 2147483647 h 496"/>
              <a:gd name="T100" fmla="*/ 2147483647 w 377"/>
              <a:gd name="T101" fmla="*/ 2147483647 h 496"/>
              <a:gd name="T102" fmla="*/ 2147483647 w 377"/>
              <a:gd name="T103" fmla="*/ 2147483647 h 496"/>
              <a:gd name="T104" fmla="*/ 2147483647 w 377"/>
              <a:gd name="T105" fmla="*/ 2147483647 h 496"/>
              <a:gd name="T106" fmla="*/ 2147483647 w 377"/>
              <a:gd name="T107" fmla="*/ 2147483647 h 496"/>
              <a:gd name="T108" fmla="*/ 2147483647 w 377"/>
              <a:gd name="T109" fmla="*/ 2147483647 h 496"/>
              <a:gd name="T110" fmla="*/ 2147483647 w 377"/>
              <a:gd name="T111" fmla="*/ 2147483647 h 496"/>
              <a:gd name="T112" fmla="*/ 2147483647 w 377"/>
              <a:gd name="T113" fmla="*/ 2147483647 h 496"/>
              <a:gd name="T114" fmla="*/ 2147483647 w 377"/>
              <a:gd name="T115" fmla="*/ 2147483647 h 4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77" h="496">
                <a:moveTo>
                  <a:pt x="257" y="495"/>
                </a:moveTo>
                <a:lnTo>
                  <a:pt x="250" y="488"/>
                </a:lnTo>
                <a:lnTo>
                  <a:pt x="245" y="483"/>
                </a:lnTo>
                <a:lnTo>
                  <a:pt x="239" y="478"/>
                </a:lnTo>
                <a:lnTo>
                  <a:pt x="232" y="475"/>
                </a:lnTo>
                <a:lnTo>
                  <a:pt x="227" y="470"/>
                </a:lnTo>
                <a:lnTo>
                  <a:pt x="222" y="466"/>
                </a:lnTo>
                <a:lnTo>
                  <a:pt x="216" y="460"/>
                </a:lnTo>
                <a:lnTo>
                  <a:pt x="212" y="454"/>
                </a:lnTo>
                <a:lnTo>
                  <a:pt x="207" y="450"/>
                </a:lnTo>
                <a:lnTo>
                  <a:pt x="201" y="447"/>
                </a:lnTo>
                <a:lnTo>
                  <a:pt x="196" y="444"/>
                </a:lnTo>
                <a:lnTo>
                  <a:pt x="191" y="441"/>
                </a:lnTo>
                <a:lnTo>
                  <a:pt x="185" y="437"/>
                </a:lnTo>
                <a:lnTo>
                  <a:pt x="180" y="434"/>
                </a:lnTo>
                <a:lnTo>
                  <a:pt x="179" y="429"/>
                </a:lnTo>
                <a:lnTo>
                  <a:pt x="178" y="423"/>
                </a:lnTo>
                <a:lnTo>
                  <a:pt x="178" y="421"/>
                </a:lnTo>
                <a:lnTo>
                  <a:pt x="179" y="420"/>
                </a:lnTo>
                <a:lnTo>
                  <a:pt x="180" y="418"/>
                </a:lnTo>
                <a:lnTo>
                  <a:pt x="182" y="416"/>
                </a:lnTo>
                <a:lnTo>
                  <a:pt x="182" y="414"/>
                </a:lnTo>
                <a:lnTo>
                  <a:pt x="182" y="413"/>
                </a:lnTo>
                <a:lnTo>
                  <a:pt x="182" y="411"/>
                </a:lnTo>
                <a:lnTo>
                  <a:pt x="180" y="411"/>
                </a:lnTo>
                <a:lnTo>
                  <a:pt x="180" y="409"/>
                </a:lnTo>
                <a:lnTo>
                  <a:pt x="180" y="408"/>
                </a:lnTo>
                <a:lnTo>
                  <a:pt x="180" y="407"/>
                </a:lnTo>
                <a:lnTo>
                  <a:pt x="182" y="407"/>
                </a:lnTo>
                <a:lnTo>
                  <a:pt x="8" y="300"/>
                </a:lnTo>
                <a:lnTo>
                  <a:pt x="7" y="300"/>
                </a:lnTo>
                <a:lnTo>
                  <a:pt x="5" y="300"/>
                </a:lnTo>
                <a:lnTo>
                  <a:pt x="3" y="300"/>
                </a:lnTo>
                <a:lnTo>
                  <a:pt x="2" y="300"/>
                </a:lnTo>
                <a:lnTo>
                  <a:pt x="0" y="300"/>
                </a:lnTo>
                <a:lnTo>
                  <a:pt x="0" y="292"/>
                </a:lnTo>
                <a:lnTo>
                  <a:pt x="0" y="284"/>
                </a:lnTo>
                <a:lnTo>
                  <a:pt x="0" y="274"/>
                </a:lnTo>
                <a:lnTo>
                  <a:pt x="0" y="266"/>
                </a:lnTo>
                <a:lnTo>
                  <a:pt x="0" y="258"/>
                </a:lnTo>
                <a:lnTo>
                  <a:pt x="0" y="250"/>
                </a:lnTo>
                <a:lnTo>
                  <a:pt x="0" y="243"/>
                </a:lnTo>
                <a:lnTo>
                  <a:pt x="0" y="240"/>
                </a:lnTo>
                <a:lnTo>
                  <a:pt x="0" y="238"/>
                </a:lnTo>
                <a:lnTo>
                  <a:pt x="3" y="233"/>
                </a:lnTo>
                <a:lnTo>
                  <a:pt x="7" y="227"/>
                </a:lnTo>
                <a:lnTo>
                  <a:pt x="11" y="220"/>
                </a:lnTo>
                <a:lnTo>
                  <a:pt x="16" y="212"/>
                </a:lnTo>
                <a:lnTo>
                  <a:pt x="20" y="206"/>
                </a:lnTo>
                <a:lnTo>
                  <a:pt x="23" y="201"/>
                </a:lnTo>
                <a:lnTo>
                  <a:pt x="25" y="197"/>
                </a:lnTo>
                <a:lnTo>
                  <a:pt x="29" y="191"/>
                </a:lnTo>
                <a:lnTo>
                  <a:pt x="34" y="186"/>
                </a:lnTo>
                <a:lnTo>
                  <a:pt x="36" y="179"/>
                </a:lnTo>
                <a:lnTo>
                  <a:pt x="41" y="174"/>
                </a:lnTo>
                <a:lnTo>
                  <a:pt x="44" y="170"/>
                </a:lnTo>
                <a:lnTo>
                  <a:pt x="47" y="165"/>
                </a:lnTo>
                <a:lnTo>
                  <a:pt x="49" y="158"/>
                </a:lnTo>
                <a:lnTo>
                  <a:pt x="50" y="152"/>
                </a:lnTo>
                <a:lnTo>
                  <a:pt x="50" y="149"/>
                </a:lnTo>
                <a:lnTo>
                  <a:pt x="50" y="145"/>
                </a:lnTo>
                <a:lnTo>
                  <a:pt x="50" y="143"/>
                </a:lnTo>
                <a:lnTo>
                  <a:pt x="50" y="140"/>
                </a:lnTo>
                <a:lnTo>
                  <a:pt x="50" y="138"/>
                </a:lnTo>
                <a:lnTo>
                  <a:pt x="50" y="137"/>
                </a:lnTo>
                <a:lnTo>
                  <a:pt x="50" y="134"/>
                </a:lnTo>
                <a:lnTo>
                  <a:pt x="50" y="131"/>
                </a:lnTo>
                <a:lnTo>
                  <a:pt x="49" y="120"/>
                </a:lnTo>
                <a:lnTo>
                  <a:pt x="46" y="111"/>
                </a:lnTo>
                <a:lnTo>
                  <a:pt x="41" y="104"/>
                </a:lnTo>
                <a:lnTo>
                  <a:pt x="35" y="96"/>
                </a:lnTo>
                <a:lnTo>
                  <a:pt x="31" y="90"/>
                </a:lnTo>
                <a:lnTo>
                  <a:pt x="26" y="81"/>
                </a:lnTo>
                <a:lnTo>
                  <a:pt x="21" y="74"/>
                </a:lnTo>
                <a:lnTo>
                  <a:pt x="21" y="63"/>
                </a:lnTo>
                <a:lnTo>
                  <a:pt x="21" y="62"/>
                </a:lnTo>
                <a:lnTo>
                  <a:pt x="21" y="60"/>
                </a:lnTo>
                <a:lnTo>
                  <a:pt x="21" y="58"/>
                </a:lnTo>
                <a:lnTo>
                  <a:pt x="23" y="57"/>
                </a:lnTo>
                <a:lnTo>
                  <a:pt x="23" y="56"/>
                </a:lnTo>
                <a:lnTo>
                  <a:pt x="23" y="54"/>
                </a:lnTo>
                <a:lnTo>
                  <a:pt x="23" y="51"/>
                </a:lnTo>
                <a:lnTo>
                  <a:pt x="20" y="49"/>
                </a:lnTo>
                <a:lnTo>
                  <a:pt x="17" y="46"/>
                </a:lnTo>
                <a:lnTo>
                  <a:pt x="14" y="44"/>
                </a:lnTo>
                <a:lnTo>
                  <a:pt x="10" y="40"/>
                </a:lnTo>
                <a:lnTo>
                  <a:pt x="7" y="39"/>
                </a:lnTo>
                <a:lnTo>
                  <a:pt x="3" y="34"/>
                </a:lnTo>
                <a:lnTo>
                  <a:pt x="3" y="29"/>
                </a:lnTo>
                <a:lnTo>
                  <a:pt x="3" y="28"/>
                </a:lnTo>
                <a:lnTo>
                  <a:pt x="3" y="26"/>
                </a:lnTo>
                <a:lnTo>
                  <a:pt x="3" y="24"/>
                </a:lnTo>
                <a:lnTo>
                  <a:pt x="3" y="23"/>
                </a:lnTo>
                <a:lnTo>
                  <a:pt x="5" y="21"/>
                </a:lnTo>
                <a:lnTo>
                  <a:pt x="5" y="19"/>
                </a:lnTo>
                <a:lnTo>
                  <a:pt x="7" y="17"/>
                </a:lnTo>
                <a:lnTo>
                  <a:pt x="8" y="13"/>
                </a:lnTo>
                <a:lnTo>
                  <a:pt x="11" y="11"/>
                </a:lnTo>
                <a:lnTo>
                  <a:pt x="13" y="8"/>
                </a:lnTo>
                <a:lnTo>
                  <a:pt x="14" y="6"/>
                </a:lnTo>
                <a:lnTo>
                  <a:pt x="17" y="5"/>
                </a:lnTo>
                <a:lnTo>
                  <a:pt x="18" y="1"/>
                </a:lnTo>
                <a:lnTo>
                  <a:pt x="21" y="0"/>
                </a:lnTo>
                <a:lnTo>
                  <a:pt x="89" y="0"/>
                </a:lnTo>
                <a:lnTo>
                  <a:pt x="90" y="0"/>
                </a:lnTo>
                <a:lnTo>
                  <a:pt x="90" y="1"/>
                </a:lnTo>
                <a:lnTo>
                  <a:pt x="92" y="1"/>
                </a:lnTo>
                <a:lnTo>
                  <a:pt x="93" y="1"/>
                </a:lnTo>
                <a:lnTo>
                  <a:pt x="95" y="1"/>
                </a:lnTo>
                <a:lnTo>
                  <a:pt x="95" y="3"/>
                </a:lnTo>
                <a:lnTo>
                  <a:pt x="96" y="3"/>
                </a:lnTo>
                <a:lnTo>
                  <a:pt x="98" y="3"/>
                </a:lnTo>
                <a:lnTo>
                  <a:pt x="139" y="5"/>
                </a:lnTo>
                <a:lnTo>
                  <a:pt x="144" y="6"/>
                </a:lnTo>
                <a:lnTo>
                  <a:pt x="147" y="8"/>
                </a:lnTo>
                <a:lnTo>
                  <a:pt x="150" y="10"/>
                </a:lnTo>
                <a:lnTo>
                  <a:pt x="152" y="13"/>
                </a:lnTo>
                <a:lnTo>
                  <a:pt x="153" y="15"/>
                </a:lnTo>
                <a:lnTo>
                  <a:pt x="157" y="17"/>
                </a:lnTo>
                <a:lnTo>
                  <a:pt x="160" y="19"/>
                </a:lnTo>
                <a:lnTo>
                  <a:pt x="164" y="24"/>
                </a:lnTo>
                <a:lnTo>
                  <a:pt x="165" y="24"/>
                </a:lnTo>
                <a:lnTo>
                  <a:pt x="167" y="26"/>
                </a:lnTo>
                <a:lnTo>
                  <a:pt x="170" y="29"/>
                </a:lnTo>
                <a:lnTo>
                  <a:pt x="175" y="31"/>
                </a:lnTo>
                <a:lnTo>
                  <a:pt x="178" y="33"/>
                </a:lnTo>
                <a:lnTo>
                  <a:pt x="180" y="36"/>
                </a:lnTo>
                <a:lnTo>
                  <a:pt x="183" y="37"/>
                </a:lnTo>
                <a:lnTo>
                  <a:pt x="185" y="37"/>
                </a:lnTo>
                <a:lnTo>
                  <a:pt x="188" y="37"/>
                </a:lnTo>
                <a:lnTo>
                  <a:pt x="189" y="39"/>
                </a:lnTo>
                <a:lnTo>
                  <a:pt x="191" y="40"/>
                </a:lnTo>
                <a:lnTo>
                  <a:pt x="194" y="42"/>
                </a:lnTo>
                <a:lnTo>
                  <a:pt x="196" y="44"/>
                </a:lnTo>
                <a:lnTo>
                  <a:pt x="198" y="46"/>
                </a:lnTo>
                <a:lnTo>
                  <a:pt x="200" y="47"/>
                </a:lnTo>
                <a:lnTo>
                  <a:pt x="201" y="47"/>
                </a:lnTo>
                <a:lnTo>
                  <a:pt x="203" y="47"/>
                </a:lnTo>
                <a:lnTo>
                  <a:pt x="204" y="47"/>
                </a:lnTo>
                <a:lnTo>
                  <a:pt x="206" y="47"/>
                </a:lnTo>
                <a:lnTo>
                  <a:pt x="207" y="47"/>
                </a:lnTo>
                <a:lnTo>
                  <a:pt x="209" y="46"/>
                </a:lnTo>
                <a:lnTo>
                  <a:pt x="211" y="46"/>
                </a:lnTo>
                <a:lnTo>
                  <a:pt x="214" y="46"/>
                </a:lnTo>
                <a:lnTo>
                  <a:pt x="221" y="46"/>
                </a:lnTo>
                <a:lnTo>
                  <a:pt x="227" y="47"/>
                </a:lnTo>
                <a:lnTo>
                  <a:pt x="232" y="47"/>
                </a:lnTo>
                <a:lnTo>
                  <a:pt x="239" y="49"/>
                </a:lnTo>
                <a:lnTo>
                  <a:pt x="245" y="51"/>
                </a:lnTo>
                <a:lnTo>
                  <a:pt x="252" y="51"/>
                </a:lnTo>
                <a:lnTo>
                  <a:pt x="260" y="52"/>
                </a:lnTo>
                <a:lnTo>
                  <a:pt x="268" y="52"/>
                </a:lnTo>
                <a:lnTo>
                  <a:pt x="272" y="52"/>
                </a:lnTo>
                <a:lnTo>
                  <a:pt x="273" y="51"/>
                </a:lnTo>
                <a:lnTo>
                  <a:pt x="273" y="47"/>
                </a:lnTo>
                <a:lnTo>
                  <a:pt x="275" y="44"/>
                </a:lnTo>
                <a:lnTo>
                  <a:pt x="275" y="40"/>
                </a:lnTo>
                <a:lnTo>
                  <a:pt x="275" y="37"/>
                </a:lnTo>
                <a:lnTo>
                  <a:pt x="276" y="34"/>
                </a:lnTo>
                <a:lnTo>
                  <a:pt x="278" y="33"/>
                </a:lnTo>
                <a:lnTo>
                  <a:pt x="281" y="29"/>
                </a:lnTo>
                <a:lnTo>
                  <a:pt x="286" y="26"/>
                </a:lnTo>
                <a:lnTo>
                  <a:pt x="291" y="21"/>
                </a:lnTo>
                <a:lnTo>
                  <a:pt x="297" y="17"/>
                </a:lnTo>
                <a:lnTo>
                  <a:pt x="304" y="13"/>
                </a:lnTo>
                <a:lnTo>
                  <a:pt x="311" y="10"/>
                </a:lnTo>
                <a:lnTo>
                  <a:pt x="317" y="8"/>
                </a:lnTo>
                <a:lnTo>
                  <a:pt x="322" y="8"/>
                </a:lnTo>
                <a:lnTo>
                  <a:pt x="325" y="8"/>
                </a:lnTo>
                <a:lnTo>
                  <a:pt x="329" y="10"/>
                </a:lnTo>
                <a:lnTo>
                  <a:pt x="330" y="13"/>
                </a:lnTo>
                <a:lnTo>
                  <a:pt x="333" y="17"/>
                </a:lnTo>
                <a:lnTo>
                  <a:pt x="335" y="17"/>
                </a:lnTo>
                <a:lnTo>
                  <a:pt x="338" y="21"/>
                </a:lnTo>
                <a:lnTo>
                  <a:pt x="340" y="23"/>
                </a:lnTo>
                <a:lnTo>
                  <a:pt x="343" y="24"/>
                </a:lnTo>
                <a:lnTo>
                  <a:pt x="347" y="23"/>
                </a:lnTo>
                <a:lnTo>
                  <a:pt x="351" y="23"/>
                </a:lnTo>
                <a:lnTo>
                  <a:pt x="354" y="23"/>
                </a:lnTo>
                <a:lnTo>
                  <a:pt x="358" y="23"/>
                </a:lnTo>
                <a:lnTo>
                  <a:pt x="361" y="21"/>
                </a:lnTo>
                <a:lnTo>
                  <a:pt x="366" y="21"/>
                </a:lnTo>
                <a:lnTo>
                  <a:pt x="371" y="23"/>
                </a:lnTo>
                <a:lnTo>
                  <a:pt x="376" y="24"/>
                </a:lnTo>
                <a:lnTo>
                  <a:pt x="374" y="26"/>
                </a:lnTo>
                <a:lnTo>
                  <a:pt x="372" y="29"/>
                </a:lnTo>
                <a:lnTo>
                  <a:pt x="369" y="34"/>
                </a:lnTo>
                <a:lnTo>
                  <a:pt x="368" y="39"/>
                </a:lnTo>
                <a:lnTo>
                  <a:pt x="366" y="44"/>
                </a:lnTo>
                <a:lnTo>
                  <a:pt x="363" y="47"/>
                </a:lnTo>
                <a:lnTo>
                  <a:pt x="361" y="52"/>
                </a:lnTo>
                <a:lnTo>
                  <a:pt x="361" y="57"/>
                </a:lnTo>
                <a:lnTo>
                  <a:pt x="358" y="58"/>
                </a:lnTo>
                <a:lnTo>
                  <a:pt x="356" y="62"/>
                </a:lnTo>
                <a:lnTo>
                  <a:pt x="351" y="67"/>
                </a:lnTo>
                <a:lnTo>
                  <a:pt x="347" y="72"/>
                </a:lnTo>
                <a:lnTo>
                  <a:pt x="342" y="76"/>
                </a:lnTo>
                <a:lnTo>
                  <a:pt x="340" y="80"/>
                </a:lnTo>
                <a:lnTo>
                  <a:pt x="336" y="85"/>
                </a:lnTo>
                <a:lnTo>
                  <a:pt x="336" y="86"/>
                </a:lnTo>
                <a:lnTo>
                  <a:pt x="340" y="286"/>
                </a:lnTo>
                <a:lnTo>
                  <a:pt x="366" y="333"/>
                </a:lnTo>
                <a:lnTo>
                  <a:pt x="361" y="338"/>
                </a:lnTo>
                <a:lnTo>
                  <a:pt x="358" y="343"/>
                </a:lnTo>
                <a:lnTo>
                  <a:pt x="353" y="348"/>
                </a:lnTo>
                <a:lnTo>
                  <a:pt x="348" y="351"/>
                </a:lnTo>
                <a:lnTo>
                  <a:pt x="343" y="356"/>
                </a:lnTo>
                <a:lnTo>
                  <a:pt x="340" y="361"/>
                </a:lnTo>
                <a:lnTo>
                  <a:pt x="335" y="366"/>
                </a:lnTo>
                <a:lnTo>
                  <a:pt x="330" y="372"/>
                </a:lnTo>
                <a:lnTo>
                  <a:pt x="329" y="374"/>
                </a:lnTo>
                <a:lnTo>
                  <a:pt x="325" y="375"/>
                </a:lnTo>
                <a:lnTo>
                  <a:pt x="322" y="377"/>
                </a:lnTo>
                <a:lnTo>
                  <a:pt x="318" y="377"/>
                </a:lnTo>
                <a:lnTo>
                  <a:pt x="315" y="377"/>
                </a:lnTo>
                <a:lnTo>
                  <a:pt x="312" y="379"/>
                </a:lnTo>
                <a:lnTo>
                  <a:pt x="309" y="380"/>
                </a:lnTo>
                <a:lnTo>
                  <a:pt x="306" y="382"/>
                </a:lnTo>
                <a:lnTo>
                  <a:pt x="304" y="388"/>
                </a:lnTo>
                <a:lnTo>
                  <a:pt x="300" y="393"/>
                </a:lnTo>
                <a:lnTo>
                  <a:pt x="299" y="400"/>
                </a:lnTo>
                <a:lnTo>
                  <a:pt x="297" y="407"/>
                </a:lnTo>
                <a:lnTo>
                  <a:pt x="296" y="411"/>
                </a:lnTo>
                <a:lnTo>
                  <a:pt x="296" y="416"/>
                </a:lnTo>
                <a:lnTo>
                  <a:pt x="294" y="421"/>
                </a:lnTo>
                <a:lnTo>
                  <a:pt x="294" y="426"/>
                </a:lnTo>
                <a:lnTo>
                  <a:pt x="291" y="434"/>
                </a:lnTo>
                <a:lnTo>
                  <a:pt x="286" y="443"/>
                </a:lnTo>
                <a:lnTo>
                  <a:pt x="282" y="452"/>
                </a:lnTo>
                <a:lnTo>
                  <a:pt x="278" y="460"/>
                </a:lnTo>
                <a:lnTo>
                  <a:pt x="273" y="468"/>
                </a:lnTo>
                <a:lnTo>
                  <a:pt x="268" y="477"/>
                </a:lnTo>
                <a:lnTo>
                  <a:pt x="261" y="485"/>
                </a:lnTo>
                <a:lnTo>
                  <a:pt x="257" y="495"/>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75" name="Freeform 31"/>
          <p:cNvSpPr>
            <a:spLocks/>
          </p:cNvSpPr>
          <p:nvPr/>
        </p:nvSpPr>
        <p:spPr bwMode="auto">
          <a:xfrm>
            <a:off x="4581096" y="4738688"/>
            <a:ext cx="1438703" cy="1539875"/>
          </a:xfrm>
          <a:custGeom>
            <a:avLst/>
            <a:gdLst>
              <a:gd name="T0" fmla="*/ 2147483647 w 736"/>
              <a:gd name="T1" fmla="*/ 2147483647 h 644"/>
              <a:gd name="T2" fmla="*/ 2147483647 w 736"/>
              <a:gd name="T3" fmla="*/ 2147483647 h 644"/>
              <a:gd name="T4" fmla="*/ 2147483647 w 736"/>
              <a:gd name="T5" fmla="*/ 2147483647 h 644"/>
              <a:gd name="T6" fmla="*/ 2147483647 w 736"/>
              <a:gd name="T7" fmla="*/ 2147483647 h 644"/>
              <a:gd name="T8" fmla="*/ 2147483647 w 736"/>
              <a:gd name="T9" fmla="*/ 2147483647 h 644"/>
              <a:gd name="T10" fmla="*/ 2147483647 w 736"/>
              <a:gd name="T11" fmla="*/ 2147483647 h 644"/>
              <a:gd name="T12" fmla="*/ 2147483647 w 736"/>
              <a:gd name="T13" fmla="*/ 2147483647 h 644"/>
              <a:gd name="T14" fmla="*/ 2147483647 w 736"/>
              <a:gd name="T15" fmla="*/ 2147483647 h 644"/>
              <a:gd name="T16" fmla="*/ 2147483647 w 736"/>
              <a:gd name="T17" fmla="*/ 2147483647 h 644"/>
              <a:gd name="T18" fmla="*/ 2147483647 w 736"/>
              <a:gd name="T19" fmla="*/ 2147483647 h 644"/>
              <a:gd name="T20" fmla="*/ 2147483647 w 736"/>
              <a:gd name="T21" fmla="*/ 2147483647 h 644"/>
              <a:gd name="T22" fmla="*/ 2147483647 w 736"/>
              <a:gd name="T23" fmla="*/ 2147483647 h 644"/>
              <a:gd name="T24" fmla="*/ 2147483647 w 736"/>
              <a:gd name="T25" fmla="*/ 2147483647 h 644"/>
              <a:gd name="T26" fmla="*/ 2147483647 w 736"/>
              <a:gd name="T27" fmla="*/ 2147483647 h 644"/>
              <a:gd name="T28" fmla="*/ 2147483647 w 736"/>
              <a:gd name="T29" fmla="*/ 2147483647 h 644"/>
              <a:gd name="T30" fmla="*/ 2147483647 w 736"/>
              <a:gd name="T31" fmla="*/ 0 h 644"/>
              <a:gd name="T32" fmla="*/ 2147483647 w 736"/>
              <a:gd name="T33" fmla="*/ 2147483647 h 644"/>
              <a:gd name="T34" fmla="*/ 2147483647 w 736"/>
              <a:gd name="T35" fmla="*/ 2147483647 h 644"/>
              <a:gd name="T36" fmla="*/ 2147483647 w 736"/>
              <a:gd name="T37" fmla="*/ 2147483647 h 644"/>
              <a:gd name="T38" fmla="*/ 2147483647 w 736"/>
              <a:gd name="T39" fmla="*/ 2147483647 h 644"/>
              <a:gd name="T40" fmla="*/ 2147483647 w 736"/>
              <a:gd name="T41" fmla="*/ 2147483647 h 644"/>
              <a:gd name="T42" fmla="*/ 2147483647 w 736"/>
              <a:gd name="T43" fmla="*/ 2147483647 h 644"/>
              <a:gd name="T44" fmla="*/ 2147483647 w 736"/>
              <a:gd name="T45" fmla="*/ 2147483647 h 644"/>
              <a:gd name="T46" fmla="*/ 2147483647 w 736"/>
              <a:gd name="T47" fmla="*/ 2147483647 h 644"/>
              <a:gd name="T48" fmla="*/ 2147483647 w 736"/>
              <a:gd name="T49" fmla="*/ 2147483647 h 644"/>
              <a:gd name="T50" fmla="*/ 2147483647 w 736"/>
              <a:gd name="T51" fmla="*/ 2147483647 h 644"/>
              <a:gd name="T52" fmla="*/ 2147483647 w 736"/>
              <a:gd name="T53" fmla="*/ 2147483647 h 644"/>
              <a:gd name="T54" fmla="*/ 2147483647 w 736"/>
              <a:gd name="T55" fmla="*/ 2147483647 h 644"/>
              <a:gd name="T56" fmla="*/ 2147483647 w 736"/>
              <a:gd name="T57" fmla="*/ 2147483647 h 644"/>
              <a:gd name="T58" fmla="*/ 2147483647 w 736"/>
              <a:gd name="T59" fmla="*/ 2147483647 h 644"/>
              <a:gd name="T60" fmla="*/ 2147483647 w 736"/>
              <a:gd name="T61" fmla="*/ 2147483647 h 644"/>
              <a:gd name="T62" fmla="*/ 2147483647 w 736"/>
              <a:gd name="T63" fmla="*/ 2147483647 h 644"/>
              <a:gd name="T64" fmla="*/ 2147483647 w 736"/>
              <a:gd name="T65" fmla="*/ 2147483647 h 644"/>
              <a:gd name="T66" fmla="*/ 2147483647 w 736"/>
              <a:gd name="T67" fmla="*/ 2147483647 h 644"/>
              <a:gd name="T68" fmla="*/ 2147483647 w 736"/>
              <a:gd name="T69" fmla="*/ 2147483647 h 644"/>
              <a:gd name="T70" fmla="*/ 2147483647 w 736"/>
              <a:gd name="T71" fmla="*/ 2147483647 h 644"/>
              <a:gd name="T72" fmla="*/ 2147483647 w 736"/>
              <a:gd name="T73" fmla="*/ 2147483647 h 644"/>
              <a:gd name="T74" fmla="*/ 2147483647 w 736"/>
              <a:gd name="T75" fmla="*/ 2147483647 h 644"/>
              <a:gd name="T76" fmla="*/ 2147483647 w 736"/>
              <a:gd name="T77" fmla="*/ 2147483647 h 644"/>
              <a:gd name="T78" fmla="*/ 2147483647 w 736"/>
              <a:gd name="T79" fmla="*/ 2147483647 h 644"/>
              <a:gd name="T80" fmla="*/ 2147483647 w 736"/>
              <a:gd name="T81" fmla="*/ 2147483647 h 644"/>
              <a:gd name="T82" fmla="*/ 2147483647 w 736"/>
              <a:gd name="T83" fmla="*/ 2147483647 h 644"/>
              <a:gd name="T84" fmla="*/ 2147483647 w 736"/>
              <a:gd name="T85" fmla="*/ 2147483647 h 644"/>
              <a:gd name="T86" fmla="*/ 2147483647 w 736"/>
              <a:gd name="T87" fmla="*/ 2147483647 h 644"/>
              <a:gd name="T88" fmla="*/ 2147483647 w 736"/>
              <a:gd name="T89" fmla="*/ 2147483647 h 644"/>
              <a:gd name="T90" fmla="*/ 2147483647 w 736"/>
              <a:gd name="T91" fmla="*/ 2147483647 h 644"/>
              <a:gd name="T92" fmla="*/ 2147483647 w 736"/>
              <a:gd name="T93" fmla="*/ 2147483647 h 644"/>
              <a:gd name="T94" fmla="*/ 2147483647 w 736"/>
              <a:gd name="T95" fmla="*/ 2147483647 h 644"/>
              <a:gd name="T96" fmla="*/ 2147483647 w 736"/>
              <a:gd name="T97" fmla="*/ 2147483647 h 644"/>
              <a:gd name="T98" fmla="*/ 2147483647 w 736"/>
              <a:gd name="T99" fmla="*/ 2147483647 h 644"/>
              <a:gd name="T100" fmla="*/ 2147483647 w 736"/>
              <a:gd name="T101" fmla="*/ 2147483647 h 644"/>
              <a:gd name="T102" fmla="*/ 2147483647 w 736"/>
              <a:gd name="T103" fmla="*/ 2147483647 h 644"/>
              <a:gd name="T104" fmla="*/ 2147483647 w 736"/>
              <a:gd name="T105" fmla="*/ 2147483647 h 644"/>
              <a:gd name="T106" fmla="*/ 2147483647 w 736"/>
              <a:gd name="T107" fmla="*/ 2147483647 h 644"/>
              <a:gd name="T108" fmla="*/ 2147483647 w 736"/>
              <a:gd name="T109" fmla="*/ 2147483647 h 644"/>
              <a:gd name="T110" fmla="*/ 2147483647 w 736"/>
              <a:gd name="T111" fmla="*/ 2147483647 h 644"/>
              <a:gd name="T112" fmla="*/ 2147483647 w 736"/>
              <a:gd name="T113" fmla="*/ 2147483647 h 644"/>
              <a:gd name="T114" fmla="*/ 2147483647 w 736"/>
              <a:gd name="T115" fmla="*/ 2147483647 h 644"/>
              <a:gd name="T116" fmla="*/ 2147483647 w 736"/>
              <a:gd name="T117" fmla="*/ 2147483647 h 644"/>
              <a:gd name="T118" fmla="*/ 2147483647 w 736"/>
              <a:gd name="T119" fmla="*/ 2147483647 h 644"/>
              <a:gd name="T120" fmla="*/ 2147483647 w 736"/>
              <a:gd name="T121" fmla="*/ 2147483647 h 644"/>
              <a:gd name="T122" fmla="*/ 2147483647 w 736"/>
              <a:gd name="T123" fmla="*/ 2147483647 h 644"/>
              <a:gd name="T124" fmla="*/ 2147483647 w 736"/>
              <a:gd name="T125" fmla="*/ 2147483647 h 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36" h="644">
                <a:moveTo>
                  <a:pt x="158" y="134"/>
                </a:moveTo>
                <a:lnTo>
                  <a:pt x="164" y="139"/>
                </a:lnTo>
                <a:lnTo>
                  <a:pt x="170" y="146"/>
                </a:lnTo>
                <a:lnTo>
                  <a:pt x="177" y="153"/>
                </a:lnTo>
                <a:lnTo>
                  <a:pt x="183" y="163"/>
                </a:lnTo>
                <a:lnTo>
                  <a:pt x="188" y="173"/>
                </a:lnTo>
                <a:lnTo>
                  <a:pt x="192" y="183"/>
                </a:lnTo>
                <a:lnTo>
                  <a:pt x="195" y="192"/>
                </a:lnTo>
                <a:lnTo>
                  <a:pt x="196" y="201"/>
                </a:lnTo>
                <a:lnTo>
                  <a:pt x="195" y="204"/>
                </a:lnTo>
                <a:lnTo>
                  <a:pt x="194" y="207"/>
                </a:lnTo>
                <a:lnTo>
                  <a:pt x="192" y="210"/>
                </a:lnTo>
                <a:lnTo>
                  <a:pt x="189" y="214"/>
                </a:lnTo>
                <a:lnTo>
                  <a:pt x="186" y="217"/>
                </a:lnTo>
                <a:lnTo>
                  <a:pt x="185" y="221"/>
                </a:lnTo>
                <a:lnTo>
                  <a:pt x="183" y="224"/>
                </a:lnTo>
                <a:lnTo>
                  <a:pt x="182" y="227"/>
                </a:lnTo>
                <a:lnTo>
                  <a:pt x="183" y="228"/>
                </a:lnTo>
                <a:lnTo>
                  <a:pt x="183" y="230"/>
                </a:lnTo>
                <a:lnTo>
                  <a:pt x="183" y="232"/>
                </a:lnTo>
                <a:lnTo>
                  <a:pt x="185" y="235"/>
                </a:lnTo>
                <a:lnTo>
                  <a:pt x="185" y="237"/>
                </a:lnTo>
                <a:lnTo>
                  <a:pt x="185" y="239"/>
                </a:lnTo>
                <a:lnTo>
                  <a:pt x="186" y="240"/>
                </a:lnTo>
                <a:lnTo>
                  <a:pt x="188" y="240"/>
                </a:lnTo>
                <a:lnTo>
                  <a:pt x="191" y="240"/>
                </a:lnTo>
                <a:lnTo>
                  <a:pt x="194" y="239"/>
                </a:lnTo>
                <a:lnTo>
                  <a:pt x="196" y="239"/>
                </a:lnTo>
                <a:lnTo>
                  <a:pt x="199" y="239"/>
                </a:lnTo>
                <a:lnTo>
                  <a:pt x="204" y="240"/>
                </a:lnTo>
                <a:lnTo>
                  <a:pt x="207" y="242"/>
                </a:lnTo>
                <a:lnTo>
                  <a:pt x="212" y="244"/>
                </a:lnTo>
                <a:lnTo>
                  <a:pt x="213" y="244"/>
                </a:lnTo>
                <a:lnTo>
                  <a:pt x="214" y="244"/>
                </a:lnTo>
                <a:lnTo>
                  <a:pt x="216" y="242"/>
                </a:lnTo>
                <a:lnTo>
                  <a:pt x="219" y="240"/>
                </a:lnTo>
                <a:lnTo>
                  <a:pt x="220" y="240"/>
                </a:lnTo>
                <a:lnTo>
                  <a:pt x="224" y="239"/>
                </a:lnTo>
                <a:lnTo>
                  <a:pt x="225" y="239"/>
                </a:lnTo>
                <a:lnTo>
                  <a:pt x="230" y="239"/>
                </a:lnTo>
                <a:lnTo>
                  <a:pt x="231" y="239"/>
                </a:lnTo>
                <a:lnTo>
                  <a:pt x="232" y="237"/>
                </a:lnTo>
                <a:lnTo>
                  <a:pt x="234" y="235"/>
                </a:lnTo>
                <a:lnTo>
                  <a:pt x="235" y="233"/>
                </a:lnTo>
                <a:lnTo>
                  <a:pt x="237" y="232"/>
                </a:lnTo>
                <a:lnTo>
                  <a:pt x="238" y="232"/>
                </a:lnTo>
                <a:lnTo>
                  <a:pt x="245" y="228"/>
                </a:lnTo>
                <a:lnTo>
                  <a:pt x="250" y="225"/>
                </a:lnTo>
                <a:lnTo>
                  <a:pt x="256" y="221"/>
                </a:lnTo>
                <a:lnTo>
                  <a:pt x="262" y="217"/>
                </a:lnTo>
                <a:lnTo>
                  <a:pt x="268" y="212"/>
                </a:lnTo>
                <a:lnTo>
                  <a:pt x="273" y="207"/>
                </a:lnTo>
                <a:lnTo>
                  <a:pt x="277" y="201"/>
                </a:lnTo>
                <a:lnTo>
                  <a:pt x="279" y="196"/>
                </a:lnTo>
                <a:lnTo>
                  <a:pt x="282" y="189"/>
                </a:lnTo>
                <a:lnTo>
                  <a:pt x="283" y="183"/>
                </a:lnTo>
                <a:lnTo>
                  <a:pt x="286" y="176"/>
                </a:lnTo>
                <a:lnTo>
                  <a:pt x="289" y="169"/>
                </a:lnTo>
                <a:lnTo>
                  <a:pt x="292" y="165"/>
                </a:lnTo>
                <a:lnTo>
                  <a:pt x="297" y="160"/>
                </a:lnTo>
                <a:lnTo>
                  <a:pt x="302" y="158"/>
                </a:lnTo>
                <a:lnTo>
                  <a:pt x="308" y="157"/>
                </a:lnTo>
                <a:lnTo>
                  <a:pt x="311" y="157"/>
                </a:lnTo>
                <a:lnTo>
                  <a:pt x="313" y="158"/>
                </a:lnTo>
                <a:lnTo>
                  <a:pt x="316" y="160"/>
                </a:lnTo>
                <a:lnTo>
                  <a:pt x="319" y="163"/>
                </a:lnTo>
                <a:lnTo>
                  <a:pt x="320" y="165"/>
                </a:lnTo>
                <a:lnTo>
                  <a:pt x="322" y="168"/>
                </a:lnTo>
                <a:lnTo>
                  <a:pt x="325" y="169"/>
                </a:lnTo>
                <a:lnTo>
                  <a:pt x="326" y="169"/>
                </a:lnTo>
                <a:lnTo>
                  <a:pt x="329" y="171"/>
                </a:lnTo>
                <a:lnTo>
                  <a:pt x="332" y="173"/>
                </a:lnTo>
                <a:lnTo>
                  <a:pt x="336" y="175"/>
                </a:lnTo>
                <a:lnTo>
                  <a:pt x="338" y="176"/>
                </a:lnTo>
                <a:lnTo>
                  <a:pt x="341" y="178"/>
                </a:lnTo>
                <a:lnTo>
                  <a:pt x="344" y="180"/>
                </a:lnTo>
                <a:lnTo>
                  <a:pt x="347" y="181"/>
                </a:lnTo>
                <a:lnTo>
                  <a:pt x="352" y="183"/>
                </a:lnTo>
                <a:lnTo>
                  <a:pt x="353" y="185"/>
                </a:lnTo>
                <a:lnTo>
                  <a:pt x="356" y="186"/>
                </a:lnTo>
                <a:lnTo>
                  <a:pt x="357" y="187"/>
                </a:lnTo>
                <a:lnTo>
                  <a:pt x="362" y="189"/>
                </a:lnTo>
                <a:lnTo>
                  <a:pt x="367" y="189"/>
                </a:lnTo>
                <a:lnTo>
                  <a:pt x="372" y="189"/>
                </a:lnTo>
                <a:lnTo>
                  <a:pt x="380" y="187"/>
                </a:lnTo>
                <a:lnTo>
                  <a:pt x="392" y="185"/>
                </a:lnTo>
                <a:lnTo>
                  <a:pt x="393" y="183"/>
                </a:lnTo>
                <a:lnTo>
                  <a:pt x="395" y="183"/>
                </a:lnTo>
                <a:lnTo>
                  <a:pt x="398" y="183"/>
                </a:lnTo>
                <a:lnTo>
                  <a:pt x="402" y="183"/>
                </a:lnTo>
                <a:lnTo>
                  <a:pt x="406" y="181"/>
                </a:lnTo>
                <a:lnTo>
                  <a:pt x="409" y="178"/>
                </a:lnTo>
                <a:lnTo>
                  <a:pt x="413" y="175"/>
                </a:lnTo>
                <a:lnTo>
                  <a:pt x="416" y="168"/>
                </a:lnTo>
                <a:lnTo>
                  <a:pt x="426" y="134"/>
                </a:lnTo>
                <a:lnTo>
                  <a:pt x="430" y="134"/>
                </a:lnTo>
                <a:lnTo>
                  <a:pt x="434" y="132"/>
                </a:lnTo>
                <a:lnTo>
                  <a:pt x="437" y="132"/>
                </a:lnTo>
                <a:lnTo>
                  <a:pt x="441" y="132"/>
                </a:lnTo>
                <a:lnTo>
                  <a:pt x="444" y="130"/>
                </a:lnTo>
                <a:lnTo>
                  <a:pt x="447" y="128"/>
                </a:lnTo>
                <a:lnTo>
                  <a:pt x="448" y="128"/>
                </a:lnTo>
                <a:lnTo>
                  <a:pt x="450" y="126"/>
                </a:lnTo>
                <a:lnTo>
                  <a:pt x="471" y="109"/>
                </a:lnTo>
                <a:lnTo>
                  <a:pt x="471" y="106"/>
                </a:lnTo>
                <a:lnTo>
                  <a:pt x="472" y="101"/>
                </a:lnTo>
                <a:lnTo>
                  <a:pt x="472" y="96"/>
                </a:lnTo>
                <a:lnTo>
                  <a:pt x="474" y="91"/>
                </a:lnTo>
                <a:lnTo>
                  <a:pt x="476" y="87"/>
                </a:lnTo>
                <a:lnTo>
                  <a:pt x="476" y="83"/>
                </a:lnTo>
                <a:lnTo>
                  <a:pt x="477" y="78"/>
                </a:lnTo>
                <a:lnTo>
                  <a:pt x="479" y="76"/>
                </a:lnTo>
                <a:lnTo>
                  <a:pt x="481" y="73"/>
                </a:lnTo>
                <a:lnTo>
                  <a:pt x="484" y="70"/>
                </a:lnTo>
                <a:lnTo>
                  <a:pt x="487" y="69"/>
                </a:lnTo>
                <a:lnTo>
                  <a:pt x="490" y="69"/>
                </a:lnTo>
                <a:lnTo>
                  <a:pt x="495" y="67"/>
                </a:lnTo>
                <a:lnTo>
                  <a:pt x="497" y="67"/>
                </a:lnTo>
                <a:lnTo>
                  <a:pt x="500" y="65"/>
                </a:lnTo>
                <a:lnTo>
                  <a:pt x="504" y="64"/>
                </a:lnTo>
                <a:lnTo>
                  <a:pt x="508" y="60"/>
                </a:lnTo>
                <a:lnTo>
                  <a:pt x="513" y="55"/>
                </a:lnTo>
                <a:lnTo>
                  <a:pt x="515" y="50"/>
                </a:lnTo>
                <a:lnTo>
                  <a:pt x="520" y="46"/>
                </a:lnTo>
                <a:lnTo>
                  <a:pt x="523" y="40"/>
                </a:lnTo>
                <a:lnTo>
                  <a:pt x="528" y="35"/>
                </a:lnTo>
                <a:lnTo>
                  <a:pt x="532" y="32"/>
                </a:lnTo>
                <a:lnTo>
                  <a:pt x="536" y="28"/>
                </a:lnTo>
                <a:lnTo>
                  <a:pt x="542" y="26"/>
                </a:lnTo>
                <a:lnTo>
                  <a:pt x="547" y="24"/>
                </a:lnTo>
                <a:lnTo>
                  <a:pt x="553" y="23"/>
                </a:lnTo>
                <a:lnTo>
                  <a:pt x="560" y="21"/>
                </a:lnTo>
                <a:lnTo>
                  <a:pt x="567" y="19"/>
                </a:lnTo>
                <a:lnTo>
                  <a:pt x="570" y="14"/>
                </a:lnTo>
                <a:lnTo>
                  <a:pt x="575" y="10"/>
                </a:lnTo>
                <a:lnTo>
                  <a:pt x="578" y="3"/>
                </a:lnTo>
                <a:lnTo>
                  <a:pt x="581" y="3"/>
                </a:lnTo>
                <a:lnTo>
                  <a:pt x="584" y="3"/>
                </a:lnTo>
                <a:lnTo>
                  <a:pt x="587" y="1"/>
                </a:lnTo>
                <a:lnTo>
                  <a:pt x="590" y="1"/>
                </a:lnTo>
                <a:lnTo>
                  <a:pt x="593" y="1"/>
                </a:lnTo>
                <a:lnTo>
                  <a:pt x="598" y="0"/>
                </a:lnTo>
                <a:lnTo>
                  <a:pt x="601" y="0"/>
                </a:lnTo>
                <a:lnTo>
                  <a:pt x="605" y="0"/>
                </a:lnTo>
                <a:lnTo>
                  <a:pt x="609" y="0"/>
                </a:lnTo>
                <a:lnTo>
                  <a:pt x="614" y="1"/>
                </a:lnTo>
                <a:lnTo>
                  <a:pt x="617" y="1"/>
                </a:lnTo>
                <a:lnTo>
                  <a:pt x="622" y="3"/>
                </a:lnTo>
                <a:lnTo>
                  <a:pt x="626" y="5"/>
                </a:lnTo>
                <a:lnTo>
                  <a:pt x="629" y="6"/>
                </a:lnTo>
                <a:lnTo>
                  <a:pt x="633" y="6"/>
                </a:lnTo>
                <a:lnTo>
                  <a:pt x="637" y="8"/>
                </a:lnTo>
                <a:lnTo>
                  <a:pt x="640" y="8"/>
                </a:lnTo>
                <a:lnTo>
                  <a:pt x="642" y="8"/>
                </a:lnTo>
                <a:lnTo>
                  <a:pt x="644" y="8"/>
                </a:lnTo>
                <a:lnTo>
                  <a:pt x="645" y="8"/>
                </a:lnTo>
                <a:lnTo>
                  <a:pt x="647" y="8"/>
                </a:lnTo>
                <a:lnTo>
                  <a:pt x="648" y="8"/>
                </a:lnTo>
                <a:lnTo>
                  <a:pt x="650" y="8"/>
                </a:lnTo>
                <a:lnTo>
                  <a:pt x="654" y="8"/>
                </a:lnTo>
                <a:lnTo>
                  <a:pt x="658" y="8"/>
                </a:lnTo>
                <a:lnTo>
                  <a:pt x="660" y="8"/>
                </a:lnTo>
                <a:lnTo>
                  <a:pt x="663" y="10"/>
                </a:lnTo>
                <a:lnTo>
                  <a:pt x="666" y="10"/>
                </a:lnTo>
                <a:lnTo>
                  <a:pt x="669" y="11"/>
                </a:lnTo>
                <a:lnTo>
                  <a:pt x="674" y="11"/>
                </a:lnTo>
                <a:lnTo>
                  <a:pt x="678" y="11"/>
                </a:lnTo>
                <a:lnTo>
                  <a:pt x="681" y="49"/>
                </a:lnTo>
                <a:lnTo>
                  <a:pt x="682" y="55"/>
                </a:lnTo>
                <a:lnTo>
                  <a:pt x="682" y="58"/>
                </a:lnTo>
                <a:lnTo>
                  <a:pt x="682" y="60"/>
                </a:lnTo>
                <a:lnTo>
                  <a:pt x="682" y="62"/>
                </a:lnTo>
                <a:lnTo>
                  <a:pt x="681" y="65"/>
                </a:lnTo>
                <a:lnTo>
                  <a:pt x="681" y="67"/>
                </a:lnTo>
                <a:lnTo>
                  <a:pt x="682" y="70"/>
                </a:lnTo>
                <a:lnTo>
                  <a:pt x="684" y="76"/>
                </a:lnTo>
                <a:lnTo>
                  <a:pt x="687" y="81"/>
                </a:lnTo>
                <a:lnTo>
                  <a:pt x="689" y="87"/>
                </a:lnTo>
                <a:lnTo>
                  <a:pt x="692" y="93"/>
                </a:lnTo>
                <a:lnTo>
                  <a:pt x="694" y="99"/>
                </a:lnTo>
                <a:lnTo>
                  <a:pt x="696" y="105"/>
                </a:lnTo>
                <a:lnTo>
                  <a:pt x="697" y="112"/>
                </a:lnTo>
                <a:lnTo>
                  <a:pt x="699" y="119"/>
                </a:lnTo>
                <a:lnTo>
                  <a:pt x="699" y="128"/>
                </a:lnTo>
                <a:lnTo>
                  <a:pt x="699" y="130"/>
                </a:lnTo>
                <a:lnTo>
                  <a:pt x="699" y="132"/>
                </a:lnTo>
                <a:lnTo>
                  <a:pt x="699" y="134"/>
                </a:lnTo>
                <a:lnTo>
                  <a:pt x="697" y="135"/>
                </a:lnTo>
                <a:lnTo>
                  <a:pt x="697" y="137"/>
                </a:lnTo>
                <a:lnTo>
                  <a:pt x="697" y="140"/>
                </a:lnTo>
                <a:lnTo>
                  <a:pt x="697" y="142"/>
                </a:lnTo>
                <a:lnTo>
                  <a:pt x="697" y="173"/>
                </a:lnTo>
                <a:lnTo>
                  <a:pt x="696" y="175"/>
                </a:lnTo>
                <a:lnTo>
                  <a:pt x="694" y="176"/>
                </a:lnTo>
                <a:lnTo>
                  <a:pt x="693" y="180"/>
                </a:lnTo>
                <a:lnTo>
                  <a:pt x="692" y="183"/>
                </a:lnTo>
                <a:lnTo>
                  <a:pt x="692" y="186"/>
                </a:lnTo>
                <a:lnTo>
                  <a:pt x="690" y="189"/>
                </a:lnTo>
                <a:lnTo>
                  <a:pt x="689" y="194"/>
                </a:lnTo>
                <a:lnTo>
                  <a:pt x="689" y="198"/>
                </a:lnTo>
                <a:lnTo>
                  <a:pt x="686" y="194"/>
                </a:lnTo>
                <a:lnTo>
                  <a:pt x="682" y="192"/>
                </a:lnTo>
                <a:lnTo>
                  <a:pt x="681" y="191"/>
                </a:lnTo>
                <a:lnTo>
                  <a:pt x="678" y="189"/>
                </a:lnTo>
                <a:lnTo>
                  <a:pt x="676" y="187"/>
                </a:lnTo>
                <a:lnTo>
                  <a:pt x="674" y="186"/>
                </a:lnTo>
                <a:lnTo>
                  <a:pt x="671" y="186"/>
                </a:lnTo>
                <a:lnTo>
                  <a:pt x="668" y="185"/>
                </a:lnTo>
                <a:lnTo>
                  <a:pt x="666" y="186"/>
                </a:lnTo>
                <a:lnTo>
                  <a:pt x="665" y="186"/>
                </a:lnTo>
                <a:lnTo>
                  <a:pt x="661" y="187"/>
                </a:lnTo>
                <a:lnTo>
                  <a:pt x="660" y="189"/>
                </a:lnTo>
                <a:lnTo>
                  <a:pt x="658" y="191"/>
                </a:lnTo>
                <a:lnTo>
                  <a:pt x="658" y="192"/>
                </a:lnTo>
                <a:lnTo>
                  <a:pt x="658" y="194"/>
                </a:lnTo>
                <a:lnTo>
                  <a:pt x="656" y="196"/>
                </a:lnTo>
                <a:lnTo>
                  <a:pt x="653" y="201"/>
                </a:lnTo>
                <a:lnTo>
                  <a:pt x="650" y="205"/>
                </a:lnTo>
                <a:lnTo>
                  <a:pt x="647" y="209"/>
                </a:lnTo>
                <a:lnTo>
                  <a:pt x="644" y="214"/>
                </a:lnTo>
                <a:lnTo>
                  <a:pt x="640" y="219"/>
                </a:lnTo>
                <a:lnTo>
                  <a:pt x="638" y="224"/>
                </a:lnTo>
                <a:lnTo>
                  <a:pt x="637" y="228"/>
                </a:lnTo>
                <a:lnTo>
                  <a:pt x="635" y="237"/>
                </a:lnTo>
                <a:lnTo>
                  <a:pt x="635" y="239"/>
                </a:lnTo>
                <a:lnTo>
                  <a:pt x="637" y="240"/>
                </a:lnTo>
                <a:lnTo>
                  <a:pt x="638" y="242"/>
                </a:lnTo>
                <a:lnTo>
                  <a:pt x="640" y="244"/>
                </a:lnTo>
                <a:lnTo>
                  <a:pt x="640" y="245"/>
                </a:lnTo>
                <a:lnTo>
                  <a:pt x="642" y="245"/>
                </a:lnTo>
                <a:lnTo>
                  <a:pt x="647" y="250"/>
                </a:lnTo>
                <a:lnTo>
                  <a:pt x="650" y="253"/>
                </a:lnTo>
                <a:lnTo>
                  <a:pt x="654" y="257"/>
                </a:lnTo>
                <a:lnTo>
                  <a:pt x="658" y="260"/>
                </a:lnTo>
                <a:lnTo>
                  <a:pt x="663" y="263"/>
                </a:lnTo>
                <a:lnTo>
                  <a:pt x="669" y="266"/>
                </a:lnTo>
                <a:lnTo>
                  <a:pt x="674" y="266"/>
                </a:lnTo>
                <a:lnTo>
                  <a:pt x="681" y="268"/>
                </a:lnTo>
                <a:lnTo>
                  <a:pt x="686" y="266"/>
                </a:lnTo>
                <a:lnTo>
                  <a:pt x="689" y="263"/>
                </a:lnTo>
                <a:lnTo>
                  <a:pt x="692" y="260"/>
                </a:lnTo>
                <a:lnTo>
                  <a:pt x="693" y="255"/>
                </a:lnTo>
                <a:lnTo>
                  <a:pt x="693" y="250"/>
                </a:lnTo>
                <a:lnTo>
                  <a:pt x="694" y="245"/>
                </a:lnTo>
                <a:lnTo>
                  <a:pt x="694" y="242"/>
                </a:lnTo>
                <a:lnTo>
                  <a:pt x="694" y="240"/>
                </a:lnTo>
                <a:lnTo>
                  <a:pt x="697" y="242"/>
                </a:lnTo>
                <a:lnTo>
                  <a:pt x="700" y="242"/>
                </a:lnTo>
                <a:lnTo>
                  <a:pt x="702" y="244"/>
                </a:lnTo>
                <a:lnTo>
                  <a:pt x="705" y="244"/>
                </a:lnTo>
                <a:lnTo>
                  <a:pt x="707" y="244"/>
                </a:lnTo>
                <a:lnTo>
                  <a:pt x="710" y="245"/>
                </a:lnTo>
                <a:lnTo>
                  <a:pt x="712" y="245"/>
                </a:lnTo>
                <a:lnTo>
                  <a:pt x="715" y="245"/>
                </a:lnTo>
                <a:lnTo>
                  <a:pt x="718" y="245"/>
                </a:lnTo>
                <a:lnTo>
                  <a:pt x="721" y="245"/>
                </a:lnTo>
                <a:lnTo>
                  <a:pt x="723" y="244"/>
                </a:lnTo>
                <a:lnTo>
                  <a:pt x="724" y="244"/>
                </a:lnTo>
                <a:lnTo>
                  <a:pt x="728" y="244"/>
                </a:lnTo>
                <a:lnTo>
                  <a:pt x="728" y="242"/>
                </a:lnTo>
                <a:lnTo>
                  <a:pt x="731" y="242"/>
                </a:lnTo>
                <a:lnTo>
                  <a:pt x="735" y="240"/>
                </a:lnTo>
                <a:lnTo>
                  <a:pt x="733" y="248"/>
                </a:lnTo>
                <a:lnTo>
                  <a:pt x="730" y="255"/>
                </a:lnTo>
                <a:lnTo>
                  <a:pt x="728" y="262"/>
                </a:lnTo>
                <a:lnTo>
                  <a:pt x="724" y="268"/>
                </a:lnTo>
                <a:lnTo>
                  <a:pt x="721" y="274"/>
                </a:lnTo>
                <a:lnTo>
                  <a:pt x="718" y="280"/>
                </a:lnTo>
                <a:lnTo>
                  <a:pt x="715" y="286"/>
                </a:lnTo>
                <a:lnTo>
                  <a:pt x="712" y="292"/>
                </a:lnTo>
                <a:lnTo>
                  <a:pt x="710" y="299"/>
                </a:lnTo>
                <a:lnTo>
                  <a:pt x="710" y="305"/>
                </a:lnTo>
                <a:lnTo>
                  <a:pt x="707" y="312"/>
                </a:lnTo>
                <a:lnTo>
                  <a:pt x="705" y="317"/>
                </a:lnTo>
                <a:lnTo>
                  <a:pt x="703" y="323"/>
                </a:lnTo>
                <a:lnTo>
                  <a:pt x="702" y="328"/>
                </a:lnTo>
                <a:lnTo>
                  <a:pt x="699" y="333"/>
                </a:lnTo>
                <a:lnTo>
                  <a:pt x="697" y="340"/>
                </a:lnTo>
                <a:lnTo>
                  <a:pt x="696" y="340"/>
                </a:lnTo>
                <a:lnTo>
                  <a:pt x="693" y="343"/>
                </a:lnTo>
                <a:lnTo>
                  <a:pt x="687" y="346"/>
                </a:lnTo>
                <a:lnTo>
                  <a:pt x="681" y="351"/>
                </a:lnTo>
                <a:lnTo>
                  <a:pt x="674" y="356"/>
                </a:lnTo>
                <a:lnTo>
                  <a:pt x="668" y="360"/>
                </a:lnTo>
                <a:lnTo>
                  <a:pt x="665" y="362"/>
                </a:lnTo>
                <a:lnTo>
                  <a:pt x="663" y="364"/>
                </a:lnTo>
                <a:lnTo>
                  <a:pt x="653" y="381"/>
                </a:lnTo>
                <a:lnTo>
                  <a:pt x="644" y="396"/>
                </a:lnTo>
                <a:lnTo>
                  <a:pt x="635" y="409"/>
                </a:lnTo>
                <a:lnTo>
                  <a:pt x="626" y="421"/>
                </a:lnTo>
                <a:lnTo>
                  <a:pt x="617" y="435"/>
                </a:lnTo>
                <a:lnTo>
                  <a:pt x="606" y="448"/>
                </a:lnTo>
                <a:lnTo>
                  <a:pt x="596" y="459"/>
                </a:lnTo>
                <a:lnTo>
                  <a:pt x="586" y="471"/>
                </a:lnTo>
                <a:lnTo>
                  <a:pt x="581" y="478"/>
                </a:lnTo>
                <a:lnTo>
                  <a:pt x="575" y="482"/>
                </a:lnTo>
                <a:lnTo>
                  <a:pt x="570" y="487"/>
                </a:lnTo>
                <a:lnTo>
                  <a:pt x="565" y="492"/>
                </a:lnTo>
                <a:lnTo>
                  <a:pt x="559" y="497"/>
                </a:lnTo>
                <a:lnTo>
                  <a:pt x="554" y="502"/>
                </a:lnTo>
                <a:lnTo>
                  <a:pt x="549" y="507"/>
                </a:lnTo>
                <a:lnTo>
                  <a:pt x="544" y="512"/>
                </a:lnTo>
                <a:lnTo>
                  <a:pt x="539" y="517"/>
                </a:lnTo>
                <a:lnTo>
                  <a:pt x="533" y="523"/>
                </a:lnTo>
                <a:lnTo>
                  <a:pt x="529" y="528"/>
                </a:lnTo>
                <a:lnTo>
                  <a:pt x="525" y="533"/>
                </a:lnTo>
                <a:lnTo>
                  <a:pt x="520" y="537"/>
                </a:lnTo>
                <a:lnTo>
                  <a:pt x="514" y="541"/>
                </a:lnTo>
                <a:lnTo>
                  <a:pt x="510" y="546"/>
                </a:lnTo>
                <a:lnTo>
                  <a:pt x="504" y="549"/>
                </a:lnTo>
                <a:lnTo>
                  <a:pt x="492" y="556"/>
                </a:lnTo>
                <a:lnTo>
                  <a:pt x="483" y="562"/>
                </a:lnTo>
                <a:lnTo>
                  <a:pt x="474" y="571"/>
                </a:lnTo>
                <a:lnTo>
                  <a:pt x="465" y="577"/>
                </a:lnTo>
                <a:lnTo>
                  <a:pt x="455" y="584"/>
                </a:lnTo>
                <a:lnTo>
                  <a:pt x="444" y="589"/>
                </a:lnTo>
                <a:lnTo>
                  <a:pt x="432" y="592"/>
                </a:lnTo>
                <a:lnTo>
                  <a:pt x="417" y="592"/>
                </a:lnTo>
                <a:lnTo>
                  <a:pt x="411" y="594"/>
                </a:lnTo>
                <a:lnTo>
                  <a:pt x="407" y="596"/>
                </a:lnTo>
                <a:lnTo>
                  <a:pt x="404" y="596"/>
                </a:lnTo>
                <a:lnTo>
                  <a:pt x="401" y="598"/>
                </a:lnTo>
                <a:lnTo>
                  <a:pt x="398" y="600"/>
                </a:lnTo>
                <a:lnTo>
                  <a:pt x="395" y="603"/>
                </a:lnTo>
                <a:lnTo>
                  <a:pt x="392" y="603"/>
                </a:lnTo>
                <a:lnTo>
                  <a:pt x="389" y="605"/>
                </a:lnTo>
                <a:lnTo>
                  <a:pt x="386" y="605"/>
                </a:lnTo>
                <a:lnTo>
                  <a:pt x="383" y="605"/>
                </a:lnTo>
                <a:lnTo>
                  <a:pt x="381" y="603"/>
                </a:lnTo>
                <a:lnTo>
                  <a:pt x="378" y="603"/>
                </a:lnTo>
                <a:lnTo>
                  <a:pt x="375" y="603"/>
                </a:lnTo>
                <a:lnTo>
                  <a:pt x="374" y="603"/>
                </a:lnTo>
                <a:lnTo>
                  <a:pt x="371" y="602"/>
                </a:lnTo>
                <a:lnTo>
                  <a:pt x="368" y="602"/>
                </a:lnTo>
                <a:lnTo>
                  <a:pt x="367" y="603"/>
                </a:lnTo>
                <a:lnTo>
                  <a:pt x="365" y="605"/>
                </a:lnTo>
                <a:lnTo>
                  <a:pt x="364" y="607"/>
                </a:lnTo>
                <a:lnTo>
                  <a:pt x="360" y="608"/>
                </a:lnTo>
                <a:lnTo>
                  <a:pt x="359" y="610"/>
                </a:lnTo>
                <a:lnTo>
                  <a:pt x="356" y="610"/>
                </a:lnTo>
                <a:lnTo>
                  <a:pt x="353" y="610"/>
                </a:lnTo>
                <a:lnTo>
                  <a:pt x="347" y="610"/>
                </a:lnTo>
                <a:lnTo>
                  <a:pt x="343" y="610"/>
                </a:lnTo>
                <a:lnTo>
                  <a:pt x="338" y="608"/>
                </a:lnTo>
                <a:lnTo>
                  <a:pt x="332" y="607"/>
                </a:lnTo>
                <a:lnTo>
                  <a:pt x="328" y="605"/>
                </a:lnTo>
                <a:lnTo>
                  <a:pt x="323" y="603"/>
                </a:lnTo>
                <a:lnTo>
                  <a:pt x="318" y="602"/>
                </a:lnTo>
                <a:lnTo>
                  <a:pt x="311" y="602"/>
                </a:lnTo>
                <a:lnTo>
                  <a:pt x="307" y="602"/>
                </a:lnTo>
                <a:lnTo>
                  <a:pt x="304" y="602"/>
                </a:lnTo>
                <a:lnTo>
                  <a:pt x="301" y="603"/>
                </a:lnTo>
                <a:lnTo>
                  <a:pt x="298" y="603"/>
                </a:lnTo>
                <a:lnTo>
                  <a:pt x="295" y="605"/>
                </a:lnTo>
                <a:lnTo>
                  <a:pt x="292" y="605"/>
                </a:lnTo>
                <a:lnTo>
                  <a:pt x="289" y="607"/>
                </a:lnTo>
                <a:lnTo>
                  <a:pt x="284" y="607"/>
                </a:lnTo>
                <a:lnTo>
                  <a:pt x="282" y="607"/>
                </a:lnTo>
                <a:lnTo>
                  <a:pt x="277" y="605"/>
                </a:lnTo>
                <a:lnTo>
                  <a:pt x="274" y="605"/>
                </a:lnTo>
                <a:lnTo>
                  <a:pt x="271" y="603"/>
                </a:lnTo>
                <a:lnTo>
                  <a:pt x="266" y="603"/>
                </a:lnTo>
                <a:lnTo>
                  <a:pt x="264" y="602"/>
                </a:lnTo>
                <a:lnTo>
                  <a:pt x="261" y="602"/>
                </a:lnTo>
                <a:lnTo>
                  <a:pt x="258" y="602"/>
                </a:lnTo>
                <a:lnTo>
                  <a:pt x="252" y="602"/>
                </a:lnTo>
                <a:lnTo>
                  <a:pt x="248" y="605"/>
                </a:lnTo>
                <a:lnTo>
                  <a:pt x="245" y="608"/>
                </a:lnTo>
                <a:lnTo>
                  <a:pt x="241" y="612"/>
                </a:lnTo>
                <a:lnTo>
                  <a:pt x="238" y="615"/>
                </a:lnTo>
                <a:lnTo>
                  <a:pt x="235" y="618"/>
                </a:lnTo>
                <a:lnTo>
                  <a:pt x="231" y="619"/>
                </a:lnTo>
                <a:lnTo>
                  <a:pt x="227" y="621"/>
                </a:lnTo>
                <a:lnTo>
                  <a:pt x="225" y="621"/>
                </a:lnTo>
                <a:lnTo>
                  <a:pt x="224" y="621"/>
                </a:lnTo>
                <a:lnTo>
                  <a:pt x="222" y="621"/>
                </a:lnTo>
                <a:lnTo>
                  <a:pt x="220" y="621"/>
                </a:lnTo>
                <a:lnTo>
                  <a:pt x="219" y="621"/>
                </a:lnTo>
                <a:lnTo>
                  <a:pt x="217" y="621"/>
                </a:lnTo>
                <a:lnTo>
                  <a:pt x="216" y="621"/>
                </a:lnTo>
                <a:lnTo>
                  <a:pt x="214" y="621"/>
                </a:lnTo>
                <a:lnTo>
                  <a:pt x="213" y="623"/>
                </a:lnTo>
                <a:lnTo>
                  <a:pt x="212" y="623"/>
                </a:lnTo>
                <a:lnTo>
                  <a:pt x="210" y="623"/>
                </a:lnTo>
                <a:lnTo>
                  <a:pt x="209" y="625"/>
                </a:lnTo>
                <a:lnTo>
                  <a:pt x="207" y="625"/>
                </a:lnTo>
                <a:lnTo>
                  <a:pt x="204" y="623"/>
                </a:lnTo>
                <a:lnTo>
                  <a:pt x="203" y="623"/>
                </a:lnTo>
                <a:lnTo>
                  <a:pt x="201" y="621"/>
                </a:lnTo>
                <a:lnTo>
                  <a:pt x="199" y="619"/>
                </a:lnTo>
                <a:lnTo>
                  <a:pt x="198" y="619"/>
                </a:lnTo>
                <a:lnTo>
                  <a:pt x="196" y="618"/>
                </a:lnTo>
                <a:lnTo>
                  <a:pt x="195" y="618"/>
                </a:lnTo>
                <a:lnTo>
                  <a:pt x="192" y="618"/>
                </a:lnTo>
                <a:lnTo>
                  <a:pt x="191" y="618"/>
                </a:lnTo>
                <a:lnTo>
                  <a:pt x="189" y="619"/>
                </a:lnTo>
                <a:lnTo>
                  <a:pt x="188" y="619"/>
                </a:lnTo>
                <a:lnTo>
                  <a:pt x="185" y="621"/>
                </a:lnTo>
                <a:lnTo>
                  <a:pt x="183" y="621"/>
                </a:lnTo>
                <a:lnTo>
                  <a:pt x="182" y="623"/>
                </a:lnTo>
                <a:lnTo>
                  <a:pt x="180" y="623"/>
                </a:lnTo>
                <a:lnTo>
                  <a:pt x="176" y="623"/>
                </a:lnTo>
                <a:lnTo>
                  <a:pt x="171" y="626"/>
                </a:lnTo>
                <a:lnTo>
                  <a:pt x="168" y="628"/>
                </a:lnTo>
                <a:lnTo>
                  <a:pt x="165" y="633"/>
                </a:lnTo>
                <a:lnTo>
                  <a:pt x="162" y="636"/>
                </a:lnTo>
                <a:lnTo>
                  <a:pt x="159" y="639"/>
                </a:lnTo>
                <a:lnTo>
                  <a:pt x="157" y="641"/>
                </a:lnTo>
                <a:lnTo>
                  <a:pt x="152" y="643"/>
                </a:lnTo>
                <a:lnTo>
                  <a:pt x="147" y="641"/>
                </a:lnTo>
                <a:lnTo>
                  <a:pt x="143" y="639"/>
                </a:lnTo>
                <a:lnTo>
                  <a:pt x="139" y="636"/>
                </a:lnTo>
                <a:lnTo>
                  <a:pt x="136" y="633"/>
                </a:lnTo>
                <a:lnTo>
                  <a:pt x="131" y="630"/>
                </a:lnTo>
                <a:lnTo>
                  <a:pt x="128" y="626"/>
                </a:lnTo>
                <a:lnTo>
                  <a:pt x="125" y="625"/>
                </a:lnTo>
                <a:lnTo>
                  <a:pt x="122" y="623"/>
                </a:lnTo>
                <a:lnTo>
                  <a:pt x="118" y="621"/>
                </a:lnTo>
                <a:lnTo>
                  <a:pt x="115" y="619"/>
                </a:lnTo>
                <a:lnTo>
                  <a:pt x="110" y="618"/>
                </a:lnTo>
                <a:lnTo>
                  <a:pt x="107" y="616"/>
                </a:lnTo>
                <a:lnTo>
                  <a:pt x="105" y="615"/>
                </a:lnTo>
                <a:lnTo>
                  <a:pt x="101" y="613"/>
                </a:lnTo>
                <a:lnTo>
                  <a:pt x="100" y="610"/>
                </a:lnTo>
                <a:lnTo>
                  <a:pt x="100" y="607"/>
                </a:lnTo>
                <a:lnTo>
                  <a:pt x="98" y="607"/>
                </a:lnTo>
                <a:lnTo>
                  <a:pt x="97" y="607"/>
                </a:lnTo>
                <a:lnTo>
                  <a:pt x="97" y="605"/>
                </a:lnTo>
                <a:lnTo>
                  <a:pt x="95" y="605"/>
                </a:lnTo>
                <a:lnTo>
                  <a:pt x="94" y="605"/>
                </a:lnTo>
                <a:lnTo>
                  <a:pt x="92" y="603"/>
                </a:lnTo>
                <a:lnTo>
                  <a:pt x="91" y="605"/>
                </a:lnTo>
                <a:lnTo>
                  <a:pt x="91" y="607"/>
                </a:lnTo>
                <a:lnTo>
                  <a:pt x="89" y="608"/>
                </a:lnTo>
                <a:lnTo>
                  <a:pt x="89" y="610"/>
                </a:lnTo>
                <a:lnTo>
                  <a:pt x="87" y="610"/>
                </a:lnTo>
                <a:lnTo>
                  <a:pt x="85" y="610"/>
                </a:lnTo>
                <a:lnTo>
                  <a:pt x="82" y="608"/>
                </a:lnTo>
                <a:lnTo>
                  <a:pt x="80" y="607"/>
                </a:lnTo>
                <a:lnTo>
                  <a:pt x="80" y="605"/>
                </a:lnTo>
                <a:lnTo>
                  <a:pt x="79" y="602"/>
                </a:lnTo>
                <a:lnTo>
                  <a:pt x="77" y="600"/>
                </a:lnTo>
                <a:lnTo>
                  <a:pt x="77" y="596"/>
                </a:lnTo>
                <a:lnTo>
                  <a:pt x="79" y="596"/>
                </a:lnTo>
                <a:lnTo>
                  <a:pt x="82" y="596"/>
                </a:lnTo>
                <a:lnTo>
                  <a:pt x="84" y="596"/>
                </a:lnTo>
                <a:lnTo>
                  <a:pt x="85" y="594"/>
                </a:lnTo>
                <a:lnTo>
                  <a:pt x="87" y="592"/>
                </a:lnTo>
                <a:lnTo>
                  <a:pt x="87" y="590"/>
                </a:lnTo>
                <a:lnTo>
                  <a:pt x="87" y="589"/>
                </a:lnTo>
                <a:lnTo>
                  <a:pt x="87" y="587"/>
                </a:lnTo>
                <a:lnTo>
                  <a:pt x="87" y="580"/>
                </a:lnTo>
                <a:lnTo>
                  <a:pt x="87" y="576"/>
                </a:lnTo>
                <a:lnTo>
                  <a:pt x="84" y="572"/>
                </a:lnTo>
                <a:lnTo>
                  <a:pt x="80" y="567"/>
                </a:lnTo>
                <a:lnTo>
                  <a:pt x="77" y="564"/>
                </a:lnTo>
                <a:lnTo>
                  <a:pt x="74" y="559"/>
                </a:lnTo>
                <a:lnTo>
                  <a:pt x="73" y="555"/>
                </a:lnTo>
                <a:lnTo>
                  <a:pt x="71" y="549"/>
                </a:lnTo>
                <a:lnTo>
                  <a:pt x="70" y="549"/>
                </a:lnTo>
                <a:lnTo>
                  <a:pt x="69" y="549"/>
                </a:lnTo>
                <a:lnTo>
                  <a:pt x="66" y="548"/>
                </a:lnTo>
                <a:lnTo>
                  <a:pt x="64" y="548"/>
                </a:lnTo>
                <a:lnTo>
                  <a:pt x="63" y="546"/>
                </a:lnTo>
                <a:lnTo>
                  <a:pt x="61" y="544"/>
                </a:lnTo>
                <a:lnTo>
                  <a:pt x="61" y="543"/>
                </a:lnTo>
                <a:lnTo>
                  <a:pt x="63" y="541"/>
                </a:lnTo>
                <a:lnTo>
                  <a:pt x="64" y="539"/>
                </a:lnTo>
                <a:lnTo>
                  <a:pt x="67" y="537"/>
                </a:lnTo>
                <a:lnTo>
                  <a:pt x="71" y="537"/>
                </a:lnTo>
                <a:lnTo>
                  <a:pt x="74" y="537"/>
                </a:lnTo>
                <a:lnTo>
                  <a:pt x="77" y="537"/>
                </a:lnTo>
                <a:lnTo>
                  <a:pt x="80" y="537"/>
                </a:lnTo>
                <a:lnTo>
                  <a:pt x="82" y="537"/>
                </a:lnTo>
                <a:lnTo>
                  <a:pt x="84" y="535"/>
                </a:lnTo>
                <a:lnTo>
                  <a:pt x="85" y="531"/>
                </a:lnTo>
                <a:lnTo>
                  <a:pt x="85" y="526"/>
                </a:lnTo>
                <a:lnTo>
                  <a:pt x="85" y="521"/>
                </a:lnTo>
                <a:lnTo>
                  <a:pt x="85" y="517"/>
                </a:lnTo>
                <a:lnTo>
                  <a:pt x="85" y="512"/>
                </a:lnTo>
                <a:lnTo>
                  <a:pt x="85" y="508"/>
                </a:lnTo>
                <a:lnTo>
                  <a:pt x="85" y="503"/>
                </a:lnTo>
                <a:lnTo>
                  <a:pt x="84" y="498"/>
                </a:lnTo>
                <a:lnTo>
                  <a:pt x="84" y="492"/>
                </a:lnTo>
                <a:lnTo>
                  <a:pt x="80" y="487"/>
                </a:lnTo>
                <a:lnTo>
                  <a:pt x="79" y="482"/>
                </a:lnTo>
                <a:lnTo>
                  <a:pt x="76" y="479"/>
                </a:lnTo>
                <a:lnTo>
                  <a:pt x="74" y="474"/>
                </a:lnTo>
                <a:lnTo>
                  <a:pt x="71" y="471"/>
                </a:lnTo>
                <a:lnTo>
                  <a:pt x="70" y="467"/>
                </a:lnTo>
                <a:lnTo>
                  <a:pt x="63" y="458"/>
                </a:lnTo>
                <a:lnTo>
                  <a:pt x="55" y="448"/>
                </a:lnTo>
                <a:lnTo>
                  <a:pt x="51" y="438"/>
                </a:lnTo>
                <a:lnTo>
                  <a:pt x="45" y="430"/>
                </a:lnTo>
                <a:lnTo>
                  <a:pt x="40" y="421"/>
                </a:lnTo>
                <a:lnTo>
                  <a:pt x="37" y="412"/>
                </a:lnTo>
                <a:lnTo>
                  <a:pt x="33" y="402"/>
                </a:lnTo>
                <a:lnTo>
                  <a:pt x="30" y="389"/>
                </a:lnTo>
                <a:lnTo>
                  <a:pt x="28" y="384"/>
                </a:lnTo>
                <a:lnTo>
                  <a:pt x="27" y="379"/>
                </a:lnTo>
                <a:lnTo>
                  <a:pt x="25" y="374"/>
                </a:lnTo>
                <a:lnTo>
                  <a:pt x="22" y="369"/>
                </a:lnTo>
                <a:lnTo>
                  <a:pt x="21" y="362"/>
                </a:lnTo>
                <a:lnTo>
                  <a:pt x="19" y="358"/>
                </a:lnTo>
                <a:lnTo>
                  <a:pt x="17" y="353"/>
                </a:lnTo>
                <a:lnTo>
                  <a:pt x="17" y="348"/>
                </a:lnTo>
                <a:lnTo>
                  <a:pt x="15" y="346"/>
                </a:lnTo>
                <a:lnTo>
                  <a:pt x="14" y="343"/>
                </a:lnTo>
                <a:lnTo>
                  <a:pt x="12" y="342"/>
                </a:lnTo>
                <a:lnTo>
                  <a:pt x="9" y="339"/>
                </a:lnTo>
                <a:lnTo>
                  <a:pt x="7" y="337"/>
                </a:lnTo>
                <a:lnTo>
                  <a:pt x="4" y="333"/>
                </a:lnTo>
                <a:lnTo>
                  <a:pt x="3" y="332"/>
                </a:lnTo>
                <a:lnTo>
                  <a:pt x="0" y="328"/>
                </a:lnTo>
                <a:lnTo>
                  <a:pt x="1" y="327"/>
                </a:lnTo>
                <a:lnTo>
                  <a:pt x="3" y="327"/>
                </a:lnTo>
                <a:lnTo>
                  <a:pt x="4" y="325"/>
                </a:lnTo>
                <a:lnTo>
                  <a:pt x="6" y="323"/>
                </a:lnTo>
                <a:lnTo>
                  <a:pt x="7" y="323"/>
                </a:lnTo>
                <a:lnTo>
                  <a:pt x="9" y="322"/>
                </a:lnTo>
                <a:lnTo>
                  <a:pt x="12" y="322"/>
                </a:lnTo>
                <a:lnTo>
                  <a:pt x="14" y="322"/>
                </a:lnTo>
                <a:lnTo>
                  <a:pt x="15" y="321"/>
                </a:lnTo>
                <a:lnTo>
                  <a:pt x="16" y="317"/>
                </a:lnTo>
                <a:lnTo>
                  <a:pt x="16" y="312"/>
                </a:lnTo>
                <a:lnTo>
                  <a:pt x="17" y="309"/>
                </a:lnTo>
                <a:lnTo>
                  <a:pt x="17" y="303"/>
                </a:lnTo>
                <a:lnTo>
                  <a:pt x="19" y="301"/>
                </a:lnTo>
                <a:lnTo>
                  <a:pt x="21" y="299"/>
                </a:lnTo>
                <a:lnTo>
                  <a:pt x="24" y="298"/>
                </a:lnTo>
                <a:lnTo>
                  <a:pt x="30" y="299"/>
                </a:lnTo>
                <a:lnTo>
                  <a:pt x="33" y="301"/>
                </a:lnTo>
                <a:lnTo>
                  <a:pt x="35" y="303"/>
                </a:lnTo>
                <a:lnTo>
                  <a:pt x="37" y="309"/>
                </a:lnTo>
                <a:lnTo>
                  <a:pt x="37" y="314"/>
                </a:lnTo>
                <a:lnTo>
                  <a:pt x="38" y="319"/>
                </a:lnTo>
                <a:lnTo>
                  <a:pt x="38" y="323"/>
                </a:lnTo>
                <a:lnTo>
                  <a:pt x="40" y="327"/>
                </a:lnTo>
                <a:lnTo>
                  <a:pt x="45" y="332"/>
                </a:lnTo>
                <a:lnTo>
                  <a:pt x="48" y="335"/>
                </a:lnTo>
                <a:lnTo>
                  <a:pt x="53" y="337"/>
                </a:lnTo>
                <a:lnTo>
                  <a:pt x="58" y="339"/>
                </a:lnTo>
                <a:lnTo>
                  <a:pt x="64" y="340"/>
                </a:lnTo>
                <a:lnTo>
                  <a:pt x="70" y="340"/>
                </a:lnTo>
                <a:lnTo>
                  <a:pt x="74" y="342"/>
                </a:lnTo>
                <a:lnTo>
                  <a:pt x="80" y="342"/>
                </a:lnTo>
                <a:lnTo>
                  <a:pt x="84" y="342"/>
                </a:lnTo>
                <a:lnTo>
                  <a:pt x="87" y="340"/>
                </a:lnTo>
                <a:lnTo>
                  <a:pt x="89" y="340"/>
                </a:lnTo>
                <a:lnTo>
                  <a:pt x="92" y="340"/>
                </a:lnTo>
                <a:lnTo>
                  <a:pt x="94" y="339"/>
                </a:lnTo>
                <a:lnTo>
                  <a:pt x="97" y="339"/>
                </a:lnTo>
                <a:lnTo>
                  <a:pt x="100" y="337"/>
                </a:lnTo>
                <a:lnTo>
                  <a:pt x="101" y="337"/>
                </a:lnTo>
                <a:lnTo>
                  <a:pt x="113" y="344"/>
                </a:lnTo>
                <a:lnTo>
                  <a:pt x="116" y="343"/>
                </a:lnTo>
                <a:lnTo>
                  <a:pt x="119" y="343"/>
                </a:lnTo>
                <a:lnTo>
                  <a:pt x="121" y="342"/>
                </a:lnTo>
                <a:lnTo>
                  <a:pt x="123" y="339"/>
                </a:lnTo>
                <a:lnTo>
                  <a:pt x="125" y="337"/>
                </a:lnTo>
                <a:lnTo>
                  <a:pt x="126" y="335"/>
                </a:lnTo>
                <a:lnTo>
                  <a:pt x="126" y="332"/>
                </a:lnTo>
                <a:lnTo>
                  <a:pt x="128" y="330"/>
                </a:lnTo>
                <a:lnTo>
                  <a:pt x="133" y="330"/>
                </a:lnTo>
                <a:lnTo>
                  <a:pt x="136" y="328"/>
                </a:lnTo>
                <a:lnTo>
                  <a:pt x="140" y="327"/>
                </a:lnTo>
                <a:lnTo>
                  <a:pt x="143" y="323"/>
                </a:lnTo>
                <a:lnTo>
                  <a:pt x="146" y="322"/>
                </a:lnTo>
                <a:lnTo>
                  <a:pt x="149" y="319"/>
                </a:lnTo>
                <a:lnTo>
                  <a:pt x="152" y="317"/>
                </a:lnTo>
                <a:lnTo>
                  <a:pt x="155" y="315"/>
                </a:lnTo>
                <a:lnTo>
                  <a:pt x="158" y="134"/>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76" name="Freeform 32"/>
          <p:cNvSpPr>
            <a:spLocks/>
          </p:cNvSpPr>
          <p:nvPr/>
        </p:nvSpPr>
        <p:spPr bwMode="auto">
          <a:xfrm>
            <a:off x="1529922" y="2551113"/>
            <a:ext cx="276985" cy="109537"/>
          </a:xfrm>
          <a:custGeom>
            <a:avLst/>
            <a:gdLst>
              <a:gd name="T0" fmla="*/ 2147483647 w 141"/>
              <a:gd name="T1" fmla="*/ 2147483647 h 94"/>
              <a:gd name="T2" fmla="*/ 2147483647 w 141"/>
              <a:gd name="T3" fmla="*/ 2147483647 h 94"/>
              <a:gd name="T4" fmla="*/ 2147483647 w 141"/>
              <a:gd name="T5" fmla="*/ 2147483647 h 94"/>
              <a:gd name="T6" fmla="*/ 2147483647 w 141"/>
              <a:gd name="T7" fmla="*/ 2147483647 h 94"/>
              <a:gd name="T8" fmla="*/ 2147483647 w 141"/>
              <a:gd name="T9" fmla="*/ 2147483647 h 94"/>
              <a:gd name="T10" fmla="*/ 2147483647 w 141"/>
              <a:gd name="T11" fmla="*/ 2147483647 h 94"/>
              <a:gd name="T12" fmla="*/ 2147483647 w 141"/>
              <a:gd name="T13" fmla="*/ 2147483647 h 94"/>
              <a:gd name="T14" fmla="*/ 2147483647 w 141"/>
              <a:gd name="T15" fmla="*/ 2147483647 h 94"/>
              <a:gd name="T16" fmla="*/ 2147483647 w 141"/>
              <a:gd name="T17" fmla="*/ 2147483647 h 94"/>
              <a:gd name="T18" fmla="*/ 2147483647 w 141"/>
              <a:gd name="T19" fmla="*/ 2147483647 h 94"/>
              <a:gd name="T20" fmla="*/ 2147483647 w 141"/>
              <a:gd name="T21" fmla="*/ 2147483647 h 94"/>
              <a:gd name="T22" fmla="*/ 2147483647 w 141"/>
              <a:gd name="T23" fmla="*/ 2147483647 h 94"/>
              <a:gd name="T24" fmla="*/ 2147483647 w 141"/>
              <a:gd name="T25" fmla="*/ 2147483647 h 94"/>
              <a:gd name="T26" fmla="*/ 2147483647 w 141"/>
              <a:gd name="T27" fmla="*/ 2147483647 h 94"/>
              <a:gd name="T28" fmla="*/ 2147483647 w 141"/>
              <a:gd name="T29" fmla="*/ 2147483647 h 94"/>
              <a:gd name="T30" fmla="*/ 2147483647 w 141"/>
              <a:gd name="T31" fmla="*/ 2147483647 h 94"/>
              <a:gd name="T32" fmla="*/ 2147483647 w 141"/>
              <a:gd name="T33" fmla="*/ 2147483647 h 94"/>
              <a:gd name="T34" fmla="*/ 2147483647 w 141"/>
              <a:gd name="T35" fmla="*/ 2147483647 h 94"/>
              <a:gd name="T36" fmla="*/ 2147483647 w 141"/>
              <a:gd name="T37" fmla="*/ 2147483647 h 94"/>
              <a:gd name="T38" fmla="*/ 2147483647 w 141"/>
              <a:gd name="T39" fmla="*/ 2147483647 h 94"/>
              <a:gd name="T40" fmla="*/ 2147483647 w 141"/>
              <a:gd name="T41" fmla="*/ 2147483647 h 94"/>
              <a:gd name="T42" fmla="*/ 2147483647 w 141"/>
              <a:gd name="T43" fmla="*/ 2147483647 h 94"/>
              <a:gd name="T44" fmla="*/ 2147483647 w 141"/>
              <a:gd name="T45" fmla="*/ 2147483647 h 94"/>
              <a:gd name="T46" fmla="*/ 2147483647 w 141"/>
              <a:gd name="T47" fmla="*/ 2147483647 h 94"/>
              <a:gd name="T48" fmla="*/ 2147483647 w 141"/>
              <a:gd name="T49" fmla="*/ 2147483647 h 94"/>
              <a:gd name="T50" fmla="*/ 2147483647 w 141"/>
              <a:gd name="T51" fmla="*/ 2147483647 h 94"/>
              <a:gd name="T52" fmla="*/ 2147483647 w 141"/>
              <a:gd name="T53" fmla="*/ 2147483647 h 94"/>
              <a:gd name="T54" fmla="*/ 2147483647 w 141"/>
              <a:gd name="T55" fmla="*/ 2147483647 h 94"/>
              <a:gd name="T56" fmla="*/ 2147483647 w 141"/>
              <a:gd name="T57" fmla="*/ 2147483647 h 94"/>
              <a:gd name="T58" fmla="*/ 2147483647 w 141"/>
              <a:gd name="T59" fmla="*/ 2147483647 h 94"/>
              <a:gd name="T60" fmla="*/ 2147483647 w 141"/>
              <a:gd name="T61" fmla="*/ 2147483647 h 94"/>
              <a:gd name="T62" fmla="*/ 2147483647 w 141"/>
              <a:gd name="T63" fmla="*/ 2147483647 h 94"/>
              <a:gd name="T64" fmla="*/ 2147483647 w 141"/>
              <a:gd name="T65" fmla="*/ 2147483647 h 94"/>
              <a:gd name="T66" fmla="*/ 2147483647 w 141"/>
              <a:gd name="T67" fmla="*/ 2147483647 h 94"/>
              <a:gd name="T68" fmla="*/ 2147483647 w 141"/>
              <a:gd name="T69" fmla="*/ 2147483647 h 94"/>
              <a:gd name="T70" fmla="*/ 2147483647 w 141"/>
              <a:gd name="T71" fmla="*/ 2147483647 h 94"/>
              <a:gd name="T72" fmla="*/ 2147483647 w 141"/>
              <a:gd name="T73" fmla="*/ 2147483647 h 94"/>
              <a:gd name="T74" fmla="*/ 2147483647 w 141"/>
              <a:gd name="T75" fmla="*/ 2147483647 h 94"/>
              <a:gd name="T76" fmla="*/ 2147483647 w 141"/>
              <a:gd name="T77" fmla="*/ 2147483647 h 94"/>
              <a:gd name="T78" fmla="*/ 2147483647 w 141"/>
              <a:gd name="T79" fmla="*/ 2147483647 h 94"/>
              <a:gd name="T80" fmla="*/ 2147483647 w 141"/>
              <a:gd name="T81" fmla="*/ 2147483647 h 94"/>
              <a:gd name="T82" fmla="*/ 2147483647 w 141"/>
              <a:gd name="T83" fmla="*/ 2147483647 h 94"/>
              <a:gd name="T84" fmla="*/ 2147483647 w 141"/>
              <a:gd name="T85" fmla="*/ 2147483647 h 94"/>
              <a:gd name="T86" fmla="*/ 2147483647 w 141"/>
              <a:gd name="T87" fmla="*/ 2147483647 h 94"/>
              <a:gd name="T88" fmla="*/ 2147483647 w 141"/>
              <a:gd name="T89" fmla="*/ 2147483647 h 94"/>
              <a:gd name="T90" fmla="*/ 2147483647 w 141"/>
              <a:gd name="T91" fmla="*/ 2147483647 h 94"/>
              <a:gd name="T92" fmla="*/ 2147483647 w 141"/>
              <a:gd name="T93" fmla="*/ 2147483647 h 94"/>
              <a:gd name="T94" fmla="*/ 2147483647 w 141"/>
              <a:gd name="T95" fmla="*/ 2147483647 h 94"/>
              <a:gd name="T96" fmla="*/ 2147483647 w 141"/>
              <a:gd name="T97" fmla="*/ 2147483647 h 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1" h="94">
                <a:moveTo>
                  <a:pt x="140" y="6"/>
                </a:moveTo>
                <a:lnTo>
                  <a:pt x="138" y="24"/>
                </a:lnTo>
                <a:lnTo>
                  <a:pt x="136" y="24"/>
                </a:lnTo>
                <a:lnTo>
                  <a:pt x="135" y="26"/>
                </a:lnTo>
                <a:lnTo>
                  <a:pt x="133" y="26"/>
                </a:lnTo>
                <a:lnTo>
                  <a:pt x="133" y="28"/>
                </a:lnTo>
                <a:lnTo>
                  <a:pt x="132" y="28"/>
                </a:lnTo>
                <a:lnTo>
                  <a:pt x="130" y="30"/>
                </a:lnTo>
                <a:lnTo>
                  <a:pt x="129" y="31"/>
                </a:lnTo>
                <a:lnTo>
                  <a:pt x="130" y="33"/>
                </a:lnTo>
                <a:lnTo>
                  <a:pt x="132" y="34"/>
                </a:lnTo>
                <a:lnTo>
                  <a:pt x="132" y="36"/>
                </a:lnTo>
                <a:lnTo>
                  <a:pt x="133" y="39"/>
                </a:lnTo>
                <a:lnTo>
                  <a:pt x="133" y="41"/>
                </a:lnTo>
                <a:lnTo>
                  <a:pt x="135" y="43"/>
                </a:lnTo>
                <a:lnTo>
                  <a:pt x="135" y="44"/>
                </a:lnTo>
                <a:lnTo>
                  <a:pt x="135" y="48"/>
                </a:lnTo>
                <a:lnTo>
                  <a:pt x="135" y="49"/>
                </a:lnTo>
                <a:lnTo>
                  <a:pt x="135" y="51"/>
                </a:lnTo>
                <a:lnTo>
                  <a:pt x="136" y="53"/>
                </a:lnTo>
                <a:lnTo>
                  <a:pt x="135" y="54"/>
                </a:lnTo>
                <a:lnTo>
                  <a:pt x="135" y="55"/>
                </a:lnTo>
                <a:lnTo>
                  <a:pt x="132" y="55"/>
                </a:lnTo>
                <a:lnTo>
                  <a:pt x="130" y="55"/>
                </a:lnTo>
                <a:lnTo>
                  <a:pt x="129" y="57"/>
                </a:lnTo>
                <a:lnTo>
                  <a:pt x="127" y="59"/>
                </a:lnTo>
                <a:lnTo>
                  <a:pt x="125" y="59"/>
                </a:lnTo>
                <a:lnTo>
                  <a:pt x="124" y="61"/>
                </a:lnTo>
                <a:lnTo>
                  <a:pt x="122" y="62"/>
                </a:lnTo>
                <a:lnTo>
                  <a:pt x="120" y="62"/>
                </a:lnTo>
                <a:lnTo>
                  <a:pt x="114" y="62"/>
                </a:lnTo>
                <a:lnTo>
                  <a:pt x="111" y="62"/>
                </a:lnTo>
                <a:lnTo>
                  <a:pt x="106" y="64"/>
                </a:lnTo>
                <a:lnTo>
                  <a:pt x="102" y="66"/>
                </a:lnTo>
                <a:lnTo>
                  <a:pt x="99" y="68"/>
                </a:lnTo>
                <a:lnTo>
                  <a:pt x="94" y="69"/>
                </a:lnTo>
                <a:lnTo>
                  <a:pt x="89" y="69"/>
                </a:lnTo>
                <a:lnTo>
                  <a:pt x="86" y="69"/>
                </a:lnTo>
                <a:lnTo>
                  <a:pt x="84" y="74"/>
                </a:lnTo>
                <a:lnTo>
                  <a:pt x="84" y="77"/>
                </a:lnTo>
                <a:lnTo>
                  <a:pt x="82" y="80"/>
                </a:lnTo>
                <a:lnTo>
                  <a:pt x="82" y="84"/>
                </a:lnTo>
                <a:lnTo>
                  <a:pt x="79" y="86"/>
                </a:lnTo>
                <a:lnTo>
                  <a:pt x="78" y="89"/>
                </a:lnTo>
                <a:lnTo>
                  <a:pt x="75" y="91"/>
                </a:lnTo>
                <a:lnTo>
                  <a:pt x="70" y="93"/>
                </a:lnTo>
                <a:lnTo>
                  <a:pt x="66" y="87"/>
                </a:lnTo>
                <a:lnTo>
                  <a:pt x="63" y="84"/>
                </a:lnTo>
                <a:lnTo>
                  <a:pt x="58" y="82"/>
                </a:lnTo>
                <a:lnTo>
                  <a:pt x="53" y="82"/>
                </a:lnTo>
                <a:lnTo>
                  <a:pt x="50" y="82"/>
                </a:lnTo>
                <a:lnTo>
                  <a:pt x="48" y="82"/>
                </a:lnTo>
                <a:lnTo>
                  <a:pt x="46" y="82"/>
                </a:lnTo>
                <a:lnTo>
                  <a:pt x="45" y="84"/>
                </a:lnTo>
                <a:lnTo>
                  <a:pt x="45" y="80"/>
                </a:lnTo>
                <a:lnTo>
                  <a:pt x="46" y="77"/>
                </a:lnTo>
                <a:lnTo>
                  <a:pt x="48" y="75"/>
                </a:lnTo>
                <a:lnTo>
                  <a:pt x="50" y="74"/>
                </a:lnTo>
                <a:lnTo>
                  <a:pt x="50" y="73"/>
                </a:lnTo>
                <a:lnTo>
                  <a:pt x="52" y="69"/>
                </a:lnTo>
                <a:lnTo>
                  <a:pt x="52" y="68"/>
                </a:lnTo>
                <a:lnTo>
                  <a:pt x="53" y="66"/>
                </a:lnTo>
                <a:lnTo>
                  <a:pt x="53" y="57"/>
                </a:lnTo>
                <a:lnTo>
                  <a:pt x="50" y="57"/>
                </a:lnTo>
                <a:lnTo>
                  <a:pt x="43" y="55"/>
                </a:lnTo>
                <a:lnTo>
                  <a:pt x="39" y="54"/>
                </a:lnTo>
                <a:lnTo>
                  <a:pt x="32" y="51"/>
                </a:lnTo>
                <a:lnTo>
                  <a:pt x="28" y="48"/>
                </a:lnTo>
                <a:lnTo>
                  <a:pt x="25" y="44"/>
                </a:lnTo>
                <a:lnTo>
                  <a:pt x="22" y="39"/>
                </a:lnTo>
                <a:lnTo>
                  <a:pt x="22" y="34"/>
                </a:lnTo>
                <a:lnTo>
                  <a:pt x="22" y="33"/>
                </a:lnTo>
                <a:lnTo>
                  <a:pt x="22" y="31"/>
                </a:lnTo>
                <a:lnTo>
                  <a:pt x="21" y="28"/>
                </a:lnTo>
                <a:lnTo>
                  <a:pt x="17" y="26"/>
                </a:lnTo>
                <a:lnTo>
                  <a:pt x="14" y="23"/>
                </a:lnTo>
                <a:lnTo>
                  <a:pt x="10" y="19"/>
                </a:lnTo>
                <a:lnTo>
                  <a:pt x="7" y="16"/>
                </a:lnTo>
                <a:lnTo>
                  <a:pt x="4" y="14"/>
                </a:lnTo>
                <a:lnTo>
                  <a:pt x="1" y="13"/>
                </a:lnTo>
                <a:lnTo>
                  <a:pt x="0" y="13"/>
                </a:lnTo>
                <a:lnTo>
                  <a:pt x="6" y="12"/>
                </a:lnTo>
                <a:lnTo>
                  <a:pt x="12" y="12"/>
                </a:lnTo>
                <a:lnTo>
                  <a:pt x="16" y="12"/>
                </a:lnTo>
                <a:lnTo>
                  <a:pt x="22" y="12"/>
                </a:lnTo>
                <a:lnTo>
                  <a:pt x="28" y="12"/>
                </a:lnTo>
                <a:lnTo>
                  <a:pt x="32" y="12"/>
                </a:lnTo>
                <a:lnTo>
                  <a:pt x="39" y="13"/>
                </a:lnTo>
                <a:lnTo>
                  <a:pt x="43" y="13"/>
                </a:lnTo>
                <a:lnTo>
                  <a:pt x="48" y="12"/>
                </a:lnTo>
                <a:lnTo>
                  <a:pt x="52" y="12"/>
                </a:lnTo>
                <a:lnTo>
                  <a:pt x="55" y="10"/>
                </a:lnTo>
                <a:lnTo>
                  <a:pt x="60" y="8"/>
                </a:lnTo>
                <a:lnTo>
                  <a:pt x="63" y="5"/>
                </a:lnTo>
                <a:lnTo>
                  <a:pt x="68" y="3"/>
                </a:lnTo>
                <a:lnTo>
                  <a:pt x="70" y="1"/>
                </a:lnTo>
                <a:lnTo>
                  <a:pt x="73" y="0"/>
                </a:lnTo>
                <a:lnTo>
                  <a:pt x="140" y="6"/>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77" name="Freeform 33"/>
          <p:cNvSpPr>
            <a:spLocks/>
          </p:cNvSpPr>
          <p:nvPr/>
        </p:nvSpPr>
        <p:spPr bwMode="auto">
          <a:xfrm>
            <a:off x="4069185" y="3160713"/>
            <a:ext cx="714938" cy="538162"/>
          </a:xfrm>
          <a:custGeom>
            <a:avLst/>
            <a:gdLst>
              <a:gd name="T0" fmla="*/ 2147483647 w 363"/>
              <a:gd name="T1" fmla="*/ 2147483647 h 464"/>
              <a:gd name="T2" fmla="*/ 2147483647 w 363"/>
              <a:gd name="T3" fmla="*/ 2147483647 h 464"/>
              <a:gd name="T4" fmla="*/ 2147483647 w 363"/>
              <a:gd name="T5" fmla="*/ 2147483647 h 464"/>
              <a:gd name="T6" fmla="*/ 2147483647 w 363"/>
              <a:gd name="T7" fmla="*/ 2147483647 h 464"/>
              <a:gd name="T8" fmla="*/ 2147483647 w 363"/>
              <a:gd name="T9" fmla="*/ 2147483647 h 464"/>
              <a:gd name="T10" fmla="*/ 2147483647 w 363"/>
              <a:gd name="T11" fmla="*/ 2147483647 h 464"/>
              <a:gd name="T12" fmla="*/ 2147483647 w 363"/>
              <a:gd name="T13" fmla="*/ 2147483647 h 464"/>
              <a:gd name="T14" fmla="*/ 2147483647 w 363"/>
              <a:gd name="T15" fmla="*/ 2147483647 h 464"/>
              <a:gd name="T16" fmla="*/ 2147483647 w 363"/>
              <a:gd name="T17" fmla="*/ 2147483647 h 464"/>
              <a:gd name="T18" fmla="*/ 2147483647 w 363"/>
              <a:gd name="T19" fmla="*/ 2147483647 h 464"/>
              <a:gd name="T20" fmla="*/ 2147483647 w 363"/>
              <a:gd name="T21" fmla="*/ 2147483647 h 464"/>
              <a:gd name="T22" fmla="*/ 2147483647 w 363"/>
              <a:gd name="T23" fmla="*/ 2147483647 h 464"/>
              <a:gd name="T24" fmla="*/ 2147483647 w 363"/>
              <a:gd name="T25" fmla="*/ 2147483647 h 464"/>
              <a:gd name="T26" fmla="*/ 2147483647 w 363"/>
              <a:gd name="T27" fmla="*/ 2147483647 h 464"/>
              <a:gd name="T28" fmla="*/ 2147483647 w 363"/>
              <a:gd name="T29" fmla="*/ 2147483647 h 464"/>
              <a:gd name="T30" fmla="*/ 2147483647 w 363"/>
              <a:gd name="T31" fmla="*/ 2147483647 h 464"/>
              <a:gd name="T32" fmla="*/ 2147483647 w 363"/>
              <a:gd name="T33" fmla="*/ 2147483647 h 464"/>
              <a:gd name="T34" fmla="*/ 2147483647 w 363"/>
              <a:gd name="T35" fmla="*/ 2147483647 h 464"/>
              <a:gd name="T36" fmla="*/ 2147483647 w 363"/>
              <a:gd name="T37" fmla="*/ 2147483647 h 464"/>
              <a:gd name="T38" fmla="*/ 2147483647 w 363"/>
              <a:gd name="T39" fmla="*/ 2147483647 h 464"/>
              <a:gd name="T40" fmla="*/ 2147483647 w 363"/>
              <a:gd name="T41" fmla="*/ 2147483647 h 464"/>
              <a:gd name="T42" fmla="*/ 2147483647 w 363"/>
              <a:gd name="T43" fmla="*/ 2147483647 h 464"/>
              <a:gd name="T44" fmla="*/ 2147483647 w 363"/>
              <a:gd name="T45" fmla="*/ 2147483647 h 464"/>
              <a:gd name="T46" fmla="*/ 2147483647 w 363"/>
              <a:gd name="T47" fmla="*/ 2147483647 h 464"/>
              <a:gd name="T48" fmla="*/ 2147483647 w 363"/>
              <a:gd name="T49" fmla="*/ 2147483647 h 464"/>
              <a:gd name="T50" fmla="*/ 2147483647 w 363"/>
              <a:gd name="T51" fmla="*/ 2147483647 h 464"/>
              <a:gd name="T52" fmla="*/ 2147483647 w 363"/>
              <a:gd name="T53" fmla="*/ 2147483647 h 464"/>
              <a:gd name="T54" fmla="*/ 2147483647 w 363"/>
              <a:gd name="T55" fmla="*/ 2147483647 h 464"/>
              <a:gd name="T56" fmla="*/ 2147483647 w 363"/>
              <a:gd name="T57" fmla="*/ 2147483647 h 464"/>
              <a:gd name="T58" fmla="*/ 2147483647 w 363"/>
              <a:gd name="T59" fmla="*/ 2147483647 h 464"/>
              <a:gd name="T60" fmla="*/ 2147483647 w 363"/>
              <a:gd name="T61" fmla="*/ 2147483647 h 464"/>
              <a:gd name="T62" fmla="*/ 2147483647 w 363"/>
              <a:gd name="T63" fmla="*/ 2147483647 h 464"/>
              <a:gd name="T64" fmla="*/ 2147483647 w 363"/>
              <a:gd name="T65" fmla="*/ 2147483647 h 464"/>
              <a:gd name="T66" fmla="*/ 2147483647 w 363"/>
              <a:gd name="T67" fmla="*/ 2147483647 h 464"/>
              <a:gd name="T68" fmla="*/ 2147483647 w 363"/>
              <a:gd name="T69" fmla="*/ 2147483647 h 464"/>
              <a:gd name="T70" fmla="*/ 2147483647 w 363"/>
              <a:gd name="T71" fmla="*/ 2147483647 h 464"/>
              <a:gd name="T72" fmla="*/ 2147483647 w 363"/>
              <a:gd name="T73" fmla="*/ 2147483647 h 464"/>
              <a:gd name="T74" fmla="*/ 2147483647 w 363"/>
              <a:gd name="T75" fmla="*/ 2147483647 h 464"/>
              <a:gd name="T76" fmla="*/ 2147483647 w 363"/>
              <a:gd name="T77" fmla="*/ 2147483647 h 464"/>
              <a:gd name="T78" fmla="*/ 2147483647 w 363"/>
              <a:gd name="T79" fmla="*/ 2147483647 h 464"/>
              <a:gd name="T80" fmla="*/ 2147483647 w 363"/>
              <a:gd name="T81" fmla="*/ 2147483647 h 464"/>
              <a:gd name="T82" fmla="*/ 2147483647 w 363"/>
              <a:gd name="T83" fmla="*/ 2147483647 h 464"/>
              <a:gd name="T84" fmla="*/ 2147483647 w 363"/>
              <a:gd name="T85" fmla="*/ 2147483647 h 464"/>
              <a:gd name="T86" fmla="*/ 2147483647 w 363"/>
              <a:gd name="T87" fmla="*/ 2147483647 h 464"/>
              <a:gd name="T88" fmla="*/ 2147483647 w 363"/>
              <a:gd name="T89" fmla="*/ 2147483647 h 464"/>
              <a:gd name="T90" fmla="*/ 2147483647 w 363"/>
              <a:gd name="T91" fmla="*/ 2147483647 h 464"/>
              <a:gd name="T92" fmla="*/ 2147483647 w 363"/>
              <a:gd name="T93" fmla="*/ 2147483647 h 464"/>
              <a:gd name="T94" fmla="*/ 2147483647 w 363"/>
              <a:gd name="T95" fmla="*/ 2147483647 h 464"/>
              <a:gd name="T96" fmla="*/ 2147483647 w 363"/>
              <a:gd name="T97" fmla="*/ 2147483647 h 464"/>
              <a:gd name="T98" fmla="*/ 2147483647 w 363"/>
              <a:gd name="T99" fmla="*/ 2147483647 h 464"/>
              <a:gd name="T100" fmla="*/ 2147483647 w 363"/>
              <a:gd name="T101" fmla="*/ 2147483647 h 464"/>
              <a:gd name="T102" fmla="*/ 2147483647 w 363"/>
              <a:gd name="T103" fmla="*/ 2147483647 h 464"/>
              <a:gd name="T104" fmla="*/ 2147483647 w 363"/>
              <a:gd name="T105" fmla="*/ 2147483647 h 464"/>
              <a:gd name="T106" fmla="*/ 2147483647 w 363"/>
              <a:gd name="T107" fmla="*/ 2147483647 h 464"/>
              <a:gd name="T108" fmla="*/ 2147483647 w 363"/>
              <a:gd name="T109" fmla="*/ 2147483647 h 464"/>
              <a:gd name="T110" fmla="*/ 2147483647 w 363"/>
              <a:gd name="T111" fmla="*/ 2147483647 h 464"/>
              <a:gd name="T112" fmla="*/ 2147483647 w 363"/>
              <a:gd name="T113" fmla="*/ 2147483647 h 464"/>
              <a:gd name="T114" fmla="*/ 2147483647 w 363"/>
              <a:gd name="T115" fmla="*/ 2147483647 h 464"/>
              <a:gd name="T116" fmla="*/ 2147483647 w 363"/>
              <a:gd name="T117" fmla="*/ 2147483647 h 464"/>
              <a:gd name="T118" fmla="*/ 2147483647 w 363"/>
              <a:gd name="T119" fmla="*/ 2147483647 h 464"/>
              <a:gd name="T120" fmla="*/ 2147483647 w 363"/>
              <a:gd name="T121" fmla="*/ 2147483647 h 464"/>
              <a:gd name="T122" fmla="*/ 2147483647 w 363"/>
              <a:gd name="T123" fmla="*/ 2147483647 h 4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63" h="464">
                <a:moveTo>
                  <a:pt x="102" y="83"/>
                </a:moveTo>
                <a:lnTo>
                  <a:pt x="107" y="83"/>
                </a:lnTo>
                <a:lnTo>
                  <a:pt x="110" y="81"/>
                </a:lnTo>
                <a:lnTo>
                  <a:pt x="113" y="81"/>
                </a:lnTo>
                <a:lnTo>
                  <a:pt x="116" y="81"/>
                </a:lnTo>
                <a:lnTo>
                  <a:pt x="119" y="81"/>
                </a:lnTo>
                <a:lnTo>
                  <a:pt x="122" y="81"/>
                </a:lnTo>
                <a:lnTo>
                  <a:pt x="127" y="81"/>
                </a:lnTo>
                <a:lnTo>
                  <a:pt x="130" y="81"/>
                </a:lnTo>
                <a:lnTo>
                  <a:pt x="134" y="81"/>
                </a:lnTo>
                <a:lnTo>
                  <a:pt x="138" y="81"/>
                </a:lnTo>
                <a:lnTo>
                  <a:pt x="141" y="81"/>
                </a:lnTo>
                <a:lnTo>
                  <a:pt x="146" y="83"/>
                </a:lnTo>
                <a:lnTo>
                  <a:pt x="149" y="83"/>
                </a:lnTo>
                <a:lnTo>
                  <a:pt x="153" y="83"/>
                </a:lnTo>
                <a:lnTo>
                  <a:pt x="158" y="83"/>
                </a:lnTo>
                <a:lnTo>
                  <a:pt x="163" y="83"/>
                </a:lnTo>
                <a:lnTo>
                  <a:pt x="167" y="83"/>
                </a:lnTo>
                <a:lnTo>
                  <a:pt x="170" y="85"/>
                </a:lnTo>
                <a:lnTo>
                  <a:pt x="174" y="86"/>
                </a:lnTo>
                <a:lnTo>
                  <a:pt x="177" y="90"/>
                </a:lnTo>
                <a:lnTo>
                  <a:pt x="182" y="92"/>
                </a:lnTo>
                <a:lnTo>
                  <a:pt x="186" y="93"/>
                </a:lnTo>
                <a:lnTo>
                  <a:pt x="191" y="95"/>
                </a:lnTo>
                <a:lnTo>
                  <a:pt x="195" y="95"/>
                </a:lnTo>
                <a:lnTo>
                  <a:pt x="197" y="95"/>
                </a:lnTo>
                <a:lnTo>
                  <a:pt x="198" y="95"/>
                </a:lnTo>
                <a:lnTo>
                  <a:pt x="200" y="95"/>
                </a:lnTo>
                <a:lnTo>
                  <a:pt x="202" y="93"/>
                </a:lnTo>
                <a:lnTo>
                  <a:pt x="203" y="93"/>
                </a:lnTo>
                <a:lnTo>
                  <a:pt x="204" y="93"/>
                </a:lnTo>
                <a:lnTo>
                  <a:pt x="207" y="93"/>
                </a:lnTo>
                <a:lnTo>
                  <a:pt x="209" y="92"/>
                </a:lnTo>
                <a:lnTo>
                  <a:pt x="213" y="93"/>
                </a:lnTo>
                <a:lnTo>
                  <a:pt x="218" y="95"/>
                </a:lnTo>
                <a:lnTo>
                  <a:pt x="221" y="97"/>
                </a:lnTo>
                <a:lnTo>
                  <a:pt x="223" y="99"/>
                </a:lnTo>
                <a:lnTo>
                  <a:pt x="227" y="103"/>
                </a:lnTo>
                <a:lnTo>
                  <a:pt x="230" y="104"/>
                </a:lnTo>
                <a:lnTo>
                  <a:pt x="233" y="106"/>
                </a:lnTo>
                <a:lnTo>
                  <a:pt x="237" y="108"/>
                </a:lnTo>
                <a:lnTo>
                  <a:pt x="239" y="106"/>
                </a:lnTo>
                <a:lnTo>
                  <a:pt x="240" y="104"/>
                </a:lnTo>
                <a:lnTo>
                  <a:pt x="241" y="99"/>
                </a:lnTo>
                <a:lnTo>
                  <a:pt x="241" y="97"/>
                </a:lnTo>
                <a:lnTo>
                  <a:pt x="241" y="92"/>
                </a:lnTo>
                <a:lnTo>
                  <a:pt x="241" y="86"/>
                </a:lnTo>
                <a:lnTo>
                  <a:pt x="240" y="81"/>
                </a:lnTo>
                <a:lnTo>
                  <a:pt x="240" y="78"/>
                </a:lnTo>
                <a:lnTo>
                  <a:pt x="244" y="72"/>
                </a:lnTo>
                <a:lnTo>
                  <a:pt x="249" y="65"/>
                </a:lnTo>
                <a:lnTo>
                  <a:pt x="251" y="58"/>
                </a:lnTo>
                <a:lnTo>
                  <a:pt x="252" y="51"/>
                </a:lnTo>
                <a:lnTo>
                  <a:pt x="254" y="44"/>
                </a:lnTo>
                <a:lnTo>
                  <a:pt x="255" y="36"/>
                </a:lnTo>
                <a:lnTo>
                  <a:pt x="257" y="29"/>
                </a:lnTo>
                <a:lnTo>
                  <a:pt x="258" y="21"/>
                </a:lnTo>
                <a:lnTo>
                  <a:pt x="261" y="17"/>
                </a:lnTo>
                <a:lnTo>
                  <a:pt x="264" y="11"/>
                </a:lnTo>
                <a:lnTo>
                  <a:pt x="270" y="8"/>
                </a:lnTo>
                <a:lnTo>
                  <a:pt x="276" y="5"/>
                </a:lnTo>
                <a:lnTo>
                  <a:pt x="283" y="3"/>
                </a:lnTo>
                <a:lnTo>
                  <a:pt x="290" y="1"/>
                </a:lnTo>
                <a:lnTo>
                  <a:pt x="295" y="0"/>
                </a:lnTo>
                <a:lnTo>
                  <a:pt x="300" y="0"/>
                </a:lnTo>
                <a:lnTo>
                  <a:pt x="303" y="0"/>
                </a:lnTo>
                <a:lnTo>
                  <a:pt x="308" y="1"/>
                </a:lnTo>
                <a:lnTo>
                  <a:pt x="310" y="3"/>
                </a:lnTo>
                <a:lnTo>
                  <a:pt x="315" y="5"/>
                </a:lnTo>
                <a:lnTo>
                  <a:pt x="319" y="6"/>
                </a:lnTo>
                <a:lnTo>
                  <a:pt x="324" y="8"/>
                </a:lnTo>
                <a:lnTo>
                  <a:pt x="327" y="10"/>
                </a:lnTo>
                <a:lnTo>
                  <a:pt x="331" y="10"/>
                </a:lnTo>
                <a:lnTo>
                  <a:pt x="336" y="10"/>
                </a:lnTo>
                <a:lnTo>
                  <a:pt x="339" y="10"/>
                </a:lnTo>
                <a:lnTo>
                  <a:pt x="344" y="10"/>
                </a:lnTo>
                <a:lnTo>
                  <a:pt x="346" y="8"/>
                </a:lnTo>
                <a:lnTo>
                  <a:pt x="349" y="8"/>
                </a:lnTo>
                <a:lnTo>
                  <a:pt x="352" y="8"/>
                </a:lnTo>
                <a:lnTo>
                  <a:pt x="355" y="6"/>
                </a:lnTo>
                <a:lnTo>
                  <a:pt x="358" y="6"/>
                </a:lnTo>
                <a:lnTo>
                  <a:pt x="358" y="8"/>
                </a:lnTo>
                <a:lnTo>
                  <a:pt x="360" y="10"/>
                </a:lnTo>
                <a:lnTo>
                  <a:pt x="360" y="11"/>
                </a:lnTo>
                <a:lnTo>
                  <a:pt x="362" y="13"/>
                </a:lnTo>
                <a:lnTo>
                  <a:pt x="362" y="15"/>
                </a:lnTo>
                <a:lnTo>
                  <a:pt x="362" y="17"/>
                </a:lnTo>
                <a:lnTo>
                  <a:pt x="362" y="18"/>
                </a:lnTo>
                <a:lnTo>
                  <a:pt x="362" y="28"/>
                </a:lnTo>
                <a:lnTo>
                  <a:pt x="358" y="36"/>
                </a:lnTo>
                <a:lnTo>
                  <a:pt x="354" y="44"/>
                </a:lnTo>
                <a:lnTo>
                  <a:pt x="347" y="51"/>
                </a:lnTo>
                <a:lnTo>
                  <a:pt x="344" y="58"/>
                </a:lnTo>
                <a:lnTo>
                  <a:pt x="339" y="67"/>
                </a:lnTo>
                <a:lnTo>
                  <a:pt x="336" y="75"/>
                </a:lnTo>
                <a:lnTo>
                  <a:pt x="334" y="86"/>
                </a:lnTo>
                <a:lnTo>
                  <a:pt x="334" y="99"/>
                </a:lnTo>
                <a:lnTo>
                  <a:pt x="334" y="113"/>
                </a:lnTo>
                <a:lnTo>
                  <a:pt x="331" y="124"/>
                </a:lnTo>
                <a:lnTo>
                  <a:pt x="328" y="136"/>
                </a:lnTo>
                <a:lnTo>
                  <a:pt x="326" y="149"/>
                </a:lnTo>
                <a:lnTo>
                  <a:pt x="322" y="163"/>
                </a:lnTo>
                <a:lnTo>
                  <a:pt x="321" y="179"/>
                </a:lnTo>
                <a:lnTo>
                  <a:pt x="319" y="197"/>
                </a:lnTo>
                <a:lnTo>
                  <a:pt x="319" y="202"/>
                </a:lnTo>
                <a:lnTo>
                  <a:pt x="319" y="206"/>
                </a:lnTo>
                <a:lnTo>
                  <a:pt x="319" y="209"/>
                </a:lnTo>
                <a:lnTo>
                  <a:pt x="319" y="213"/>
                </a:lnTo>
                <a:lnTo>
                  <a:pt x="319" y="215"/>
                </a:lnTo>
                <a:lnTo>
                  <a:pt x="319" y="219"/>
                </a:lnTo>
                <a:lnTo>
                  <a:pt x="318" y="222"/>
                </a:lnTo>
                <a:lnTo>
                  <a:pt x="316" y="225"/>
                </a:lnTo>
                <a:lnTo>
                  <a:pt x="313" y="231"/>
                </a:lnTo>
                <a:lnTo>
                  <a:pt x="310" y="233"/>
                </a:lnTo>
                <a:lnTo>
                  <a:pt x="308" y="238"/>
                </a:lnTo>
                <a:lnTo>
                  <a:pt x="305" y="242"/>
                </a:lnTo>
                <a:lnTo>
                  <a:pt x="301" y="245"/>
                </a:lnTo>
                <a:lnTo>
                  <a:pt x="297" y="248"/>
                </a:lnTo>
                <a:lnTo>
                  <a:pt x="292" y="252"/>
                </a:lnTo>
                <a:lnTo>
                  <a:pt x="288" y="254"/>
                </a:lnTo>
                <a:lnTo>
                  <a:pt x="282" y="260"/>
                </a:lnTo>
                <a:lnTo>
                  <a:pt x="277" y="265"/>
                </a:lnTo>
                <a:lnTo>
                  <a:pt x="273" y="270"/>
                </a:lnTo>
                <a:lnTo>
                  <a:pt x="270" y="274"/>
                </a:lnTo>
                <a:lnTo>
                  <a:pt x="269" y="281"/>
                </a:lnTo>
                <a:lnTo>
                  <a:pt x="266" y="288"/>
                </a:lnTo>
                <a:lnTo>
                  <a:pt x="261" y="292"/>
                </a:lnTo>
                <a:lnTo>
                  <a:pt x="257" y="299"/>
                </a:lnTo>
                <a:lnTo>
                  <a:pt x="255" y="300"/>
                </a:lnTo>
                <a:lnTo>
                  <a:pt x="254" y="302"/>
                </a:lnTo>
                <a:lnTo>
                  <a:pt x="252" y="306"/>
                </a:lnTo>
                <a:lnTo>
                  <a:pt x="251" y="307"/>
                </a:lnTo>
                <a:lnTo>
                  <a:pt x="249" y="309"/>
                </a:lnTo>
                <a:lnTo>
                  <a:pt x="248" y="312"/>
                </a:lnTo>
                <a:lnTo>
                  <a:pt x="248" y="315"/>
                </a:lnTo>
                <a:lnTo>
                  <a:pt x="248" y="318"/>
                </a:lnTo>
                <a:lnTo>
                  <a:pt x="248" y="330"/>
                </a:lnTo>
                <a:lnTo>
                  <a:pt x="246" y="343"/>
                </a:lnTo>
                <a:lnTo>
                  <a:pt x="246" y="354"/>
                </a:lnTo>
                <a:lnTo>
                  <a:pt x="246" y="366"/>
                </a:lnTo>
                <a:lnTo>
                  <a:pt x="243" y="376"/>
                </a:lnTo>
                <a:lnTo>
                  <a:pt x="240" y="387"/>
                </a:lnTo>
                <a:lnTo>
                  <a:pt x="236" y="395"/>
                </a:lnTo>
                <a:lnTo>
                  <a:pt x="231" y="404"/>
                </a:lnTo>
                <a:lnTo>
                  <a:pt x="225" y="409"/>
                </a:lnTo>
                <a:lnTo>
                  <a:pt x="221" y="413"/>
                </a:lnTo>
                <a:lnTo>
                  <a:pt x="215" y="418"/>
                </a:lnTo>
                <a:lnTo>
                  <a:pt x="209" y="422"/>
                </a:lnTo>
                <a:lnTo>
                  <a:pt x="203" y="427"/>
                </a:lnTo>
                <a:lnTo>
                  <a:pt x="197" y="431"/>
                </a:lnTo>
                <a:lnTo>
                  <a:pt x="191" y="436"/>
                </a:lnTo>
                <a:lnTo>
                  <a:pt x="185" y="443"/>
                </a:lnTo>
                <a:lnTo>
                  <a:pt x="185" y="445"/>
                </a:lnTo>
                <a:lnTo>
                  <a:pt x="184" y="446"/>
                </a:lnTo>
                <a:lnTo>
                  <a:pt x="182" y="448"/>
                </a:lnTo>
                <a:lnTo>
                  <a:pt x="181" y="449"/>
                </a:lnTo>
                <a:lnTo>
                  <a:pt x="179" y="452"/>
                </a:lnTo>
                <a:lnTo>
                  <a:pt x="176" y="454"/>
                </a:lnTo>
                <a:lnTo>
                  <a:pt x="174" y="456"/>
                </a:lnTo>
                <a:lnTo>
                  <a:pt x="171" y="456"/>
                </a:lnTo>
                <a:lnTo>
                  <a:pt x="167" y="454"/>
                </a:lnTo>
                <a:lnTo>
                  <a:pt x="164" y="452"/>
                </a:lnTo>
                <a:lnTo>
                  <a:pt x="161" y="449"/>
                </a:lnTo>
                <a:lnTo>
                  <a:pt x="159" y="446"/>
                </a:lnTo>
                <a:lnTo>
                  <a:pt x="158" y="441"/>
                </a:lnTo>
                <a:lnTo>
                  <a:pt x="156" y="436"/>
                </a:lnTo>
                <a:lnTo>
                  <a:pt x="156" y="429"/>
                </a:lnTo>
                <a:lnTo>
                  <a:pt x="156" y="425"/>
                </a:lnTo>
                <a:lnTo>
                  <a:pt x="155" y="425"/>
                </a:lnTo>
                <a:lnTo>
                  <a:pt x="153" y="425"/>
                </a:lnTo>
                <a:lnTo>
                  <a:pt x="152" y="425"/>
                </a:lnTo>
                <a:lnTo>
                  <a:pt x="150" y="425"/>
                </a:lnTo>
                <a:lnTo>
                  <a:pt x="148" y="425"/>
                </a:lnTo>
                <a:lnTo>
                  <a:pt x="143" y="427"/>
                </a:lnTo>
                <a:lnTo>
                  <a:pt x="140" y="428"/>
                </a:lnTo>
                <a:lnTo>
                  <a:pt x="135" y="431"/>
                </a:lnTo>
                <a:lnTo>
                  <a:pt x="132" y="433"/>
                </a:lnTo>
                <a:lnTo>
                  <a:pt x="130" y="436"/>
                </a:lnTo>
                <a:lnTo>
                  <a:pt x="127" y="439"/>
                </a:lnTo>
                <a:lnTo>
                  <a:pt x="127" y="445"/>
                </a:lnTo>
                <a:lnTo>
                  <a:pt x="125" y="445"/>
                </a:lnTo>
                <a:lnTo>
                  <a:pt x="124" y="446"/>
                </a:lnTo>
                <a:lnTo>
                  <a:pt x="120" y="448"/>
                </a:lnTo>
                <a:lnTo>
                  <a:pt x="119" y="449"/>
                </a:lnTo>
                <a:lnTo>
                  <a:pt x="117" y="451"/>
                </a:lnTo>
                <a:lnTo>
                  <a:pt x="116" y="452"/>
                </a:lnTo>
                <a:lnTo>
                  <a:pt x="114" y="454"/>
                </a:lnTo>
                <a:lnTo>
                  <a:pt x="113" y="454"/>
                </a:lnTo>
                <a:lnTo>
                  <a:pt x="110" y="454"/>
                </a:lnTo>
                <a:lnTo>
                  <a:pt x="107" y="452"/>
                </a:lnTo>
                <a:lnTo>
                  <a:pt x="102" y="449"/>
                </a:lnTo>
                <a:lnTo>
                  <a:pt x="99" y="448"/>
                </a:lnTo>
                <a:lnTo>
                  <a:pt x="96" y="445"/>
                </a:lnTo>
                <a:lnTo>
                  <a:pt x="94" y="441"/>
                </a:lnTo>
                <a:lnTo>
                  <a:pt x="92" y="439"/>
                </a:lnTo>
                <a:lnTo>
                  <a:pt x="89" y="438"/>
                </a:lnTo>
                <a:lnTo>
                  <a:pt x="89" y="436"/>
                </a:lnTo>
                <a:lnTo>
                  <a:pt x="88" y="436"/>
                </a:lnTo>
                <a:lnTo>
                  <a:pt x="88" y="434"/>
                </a:lnTo>
                <a:lnTo>
                  <a:pt x="88" y="433"/>
                </a:lnTo>
                <a:lnTo>
                  <a:pt x="86" y="431"/>
                </a:lnTo>
                <a:lnTo>
                  <a:pt x="86" y="429"/>
                </a:lnTo>
                <a:lnTo>
                  <a:pt x="86" y="428"/>
                </a:lnTo>
                <a:lnTo>
                  <a:pt x="81" y="429"/>
                </a:lnTo>
                <a:lnTo>
                  <a:pt x="78" y="431"/>
                </a:lnTo>
                <a:lnTo>
                  <a:pt x="74" y="433"/>
                </a:lnTo>
                <a:lnTo>
                  <a:pt x="71" y="434"/>
                </a:lnTo>
                <a:lnTo>
                  <a:pt x="68" y="438"/>
                </a:lnTo>
                <a:lnTo>
                  <a:pt x="65" y="439"/>
                </a:lnTo>
                <a:lnTo>
                  <a:pt x="60" y="443"/>
                </a:lnTo>
                <a:lnTo>
                  <a:pt x="58" y="445"/>
                </a:lnTo>
                <a:lnTo>
                  <a:pt x="56" y="448"/>
                </a:lnTo>
                <a:lnTo>
                  <a:pt x="55" y="451"/>
                </a:lnTo>
                <a:lnTo>
                  <a:pt x="53" y="452"/>
                </a:lnTo>
                <a:lnTo>
                  <a:pt x="52" y="456"/>
                </a:lnTo>
                <a:lnTo>
                  <a:pt x="49" y="459"/>
                </a:lnTo>
                <a:lnTo>
                  <a:pt x="47" y="461"/>
                </a:lnTo>
                <a:lnTo>
                  <a:pt x="44" y="463"/>
                </a:lnTo>
                <a:lnTo>
                  <a:pt x="40" y="463"/>
                </a:lnTo>
                <a:lnTo>
                  <a:pt x="40" y="459"/>
                </a:lnTo>
                <a:lnTo>
                  <a:pt x="39" y="456"/>
                </a:lnTo>
                <a:lnTo>
                  <a:pt x="37" y="451"/>
                </a:lnTo>
                <a:lnTo>
                  <a:pt x="37" y="448"/>
                </a:lnTo>
                <a:lnTo>
                  <a:pt x="35" y="445"/>
                </a:lnTo>
                <a:lnTo>
                  <a:pt x="35" y="441"/>
                </a:lnTo>
                <a:lnTo>
                  <a:pt x="35" y="438"/>
                </a:lnTo>
                <a:lnTo>
                  <a:pt x="35" y="434"/>
                </a:lnTo>
                <a:lnTo>
                  <a:pt x="32" y="433"/>
                </a:lnTo>
                <a:lnTo>
                  <a:pt x="29" y="431"/>
                </a:lnTo>
                <a:lnTo>
                  <a:pt x="24" y="428"/>
                </a:lnTo>
                <a:lnTo>
                  <a:pt x="22" y="425"/>
                </a:lnTo>
                <a:lnTo>
                  <a:pt x="17" y="420"/>
                </a:lnTo>
                <a:lnTo>
                  <a:pt x="14" y="416"/>
                </a:lnTo>
                <a:lnTo>
                  <a:pt x="13" y="413"/>
                </a:lnTo>
                <a:lnTo>
                  <a:pt x="11" y="411"/>
                </a:lnTo>
                <a:lnTo>
                  <a:pt x="10" y="410"/>
                </a:lnTo>
                <a:lnTo>
                  <a:pt x="8" y="409"/>
                </a:lnTo>
                <a:lnTo>
                  <a:pt x="7" y="407"/>
                </a:lnTo>
                <a:lnTo>
                  <a:pt x="6" y="405"/>
                </a:lnTo>
                <a:lnTo>
                  <a:pt x="4" y="404"/>
                </a:lnTo>
                <a:lnTo>
                  <a:pt x="3" y="404"/>
                </a:lnTo>
                <a:lnTo>
                  <a:pt x="1" y="402"/>
                </a:lnTo>
                <a:lnTo>
                  <a:pt x="0" y="400"/>
                </a:lnTo>
                <a:lnTo>
                  <a:pt x="1" y="395"/>
                </a:lnTo>
                <a:lnTo>
                  <a:pt x="3" y="392"/>
                </a:lnTo>
                <a:lnTo>
                  <a:pt x="4" y="389"/>
                </a:lnTo>
                <a:lnTo>
                  <a:pt x="7" y="386"/>
                </a:lnTo>
                <a:lnTo>
                  <a:pt x="10" y="384"/>
                </a:lnTo>
                <a:lnTo>
                  <a:pt x="13" y="381"/>
                </a:lnTo>
                <a:lnTo>
                  <a:pt x="16" y="379"/>
                </a:lnTo>
                <a:lnTo>
                  <a:pt x="19" y="376"/>
                </a:lnTo>
                <a:lnTo>
                  <a:pt x="21" y="379"/>
                </a:lnTo>
                <a:lnTo>
                  <a:pt x="22" y="381"/>
                </a:lnTo>
                <a:lnTo>
                  <a:pt x="24" y="382"/>
                </a:lnTo>
                <a:lnTo>
                  <a:pt x="26" y="384"/>
                </a:lnTo>
                <a:lnTo>
                  <a:pt x="28" y="386"/>
                </a:lnTo>
                <a:lnTo>
                  <a:pt x="29" y="387"/>
                </a:lnTo>
                <a:lnTo>
                  <a:pt x="32" y="389"/>
                </a:lnTo>
                <a:lnTo>
                  <a:pt x="35" y="389"/>
                </a:lnTo>
                <a:lnTo>
                  <a:pt x="35" y="370"/>
                </a:lnTo>
                <a:lnTo>
                  <a:pt x="32" y="368"/>
                </a:lnTo>
                <a:lnTo>
                  <a:pt x="31" y="368"/>
                </a:lnTo>
                <a:lnTo>
                  <a:pt x="28" y="366"/>
                </a:lnTo>
                <a:lnTo>
                  <a:pt x="26" y="366"/>
                </a:lnTo>
                <a:lnTo>
                  <a:pt x="24" y="364"/>
                </a:lnTo>
                <a:lnTo>
                  <a:pt x="22" y="364"/>
                </a:lnTo>
                <a:lnTo>
                  <a:pt x="22" y="363"/>
                </a:lnTo>
                <a:lnTo>
                  <a:pt x="22" y="361"/>
                </a:lnTo>
                <a:lnTo>
                  <a:pt x="22" y="359"/>
                </a:lnTo>
                <a:lnTo>
                  <a:pt x="22" y="358"/>
                </a:lnTo>
                <a:lnTo>
                  <a:pt x="22" y="356"/>
                </a:lnTo>
                <a:lnTo>
                  <a:pt x="24" y="356"/>
                </a:lnTo>
                <a:lnTo>
                  <a:pt x="24" y="354"/>
                </a:lnTo>
                <a:lnTo>
                  <a:pt x="24" y="353"/>
                </a:lnTo>
                <a:lnTo>
                  <a:pt x="24" y="351"/>
                </a:lnTo>
                <a:lnTo>
                  <a:pt x="24" y="348"/>
                </a:lnTo>
                <a:lnTo>
                  <a:pt x="24" y="347"/>
                </a:lnTo>
                <a:lnTo>
                  <a:pt x="22" y="347"/>
                </a:lnTo>
                <a:lnTo>
                  <a:pt x="22" y="345"/>
                </a:lnTo>
                <a:lnTo>
                  <a:pt x="21" y="345"/>
                </a:lnTo>
                <a:lnTo>
                  <a:pt x="21" y="343"/>
                </a:lnTo>
                <a:lnTo>
                  <a:pt x="21" y="341"/>
                </a:lnTo>
                <a:lnTo>
                  <a:pt x="21" y="338"/>
                </a:lnTo>
                <a:lnTo>
                  <a:pt x="21" y="336"/>
                </a:lnTo>
                <a:lnTo>
                  <a:pt x="21" y="333"/>
                </a:lnTo>
                <a:lnTo>
                  <a:pt x="21" y="331"/>
                </a:lnTo>
                <a:lnTo>
                  <a:pt x="21" y="329"/>
                </a:lnTo>
                <a:lnTo>
                  <a:pt x="21" y="327"/>
                </a:lnTo>
                <a:lnTo>
                  <a:pt x="21" y="324"/>
                </a:lnTo>
                <a:lnTo>
                  <a:pt x="21" y="322"/>
                </a:lnTo>
                <a:lnTo>
                  <a:pt x="24" y="322"/>
                </a:lnTo>
                <a:lnTo>
                  <a:pt x="28" y="322"/>
                </a:lnTo>
                <a:lnTo>
                  <a:pt x="31" y="322"/>
                </a:lnTo>
                <a:lnTo>
                  <a:pt x="34" y="322"/>
                </a:lnTo>
                <a:lnTo>
                  <a:pt x="37" y="322"/>
                </a:lnTo>
                <a:lnTo>
                  <a:pt x="40" y="322"/>
                </a:lnTo>
                <a:lnTo>
                  <a:pt x="42" y="322"/>
                </a:lnTo>
                <a:lnTo>
                  <a:pt x="46" y="322"/>
                </a:lnTo>
                <a:lnTo>
                  <a:pt x="52" y="320"/>
                </a:lnTo>
                <a:lnTo>
                  <a:pt x="56" y="317"/>
                </a:lnTo>
                <a:lnTo>
                  <a:pt x="60" y="313"/>
                </a:lnTo>
                <a:lnTo>
                  <a:pt x="60" y="309"/>
                </a:lnTo>
                <a:lnTo>
                  <a:pt x="63" y="304"/>
                </a:lnTo>
                <a:lnTo>
                  <a:pt x="67" y="299"/>
                </a:lnTo>
                <a:lnTo>
                  <a:pt x="70" y="295"/>
                </a:lnTo>
                <a:lnTo>
                  <a:pt x="76" y="292"/>
                </a:lnTo>
                <a:lnTo>
                  <a:pt x="78" y="299"/>
                </a:lnTo>
                <a:lnTo>
                  <a:pt x="81" y="304"/>
                </a:lnTo>
                <a:lnTo>
                  <a:pt x="85" y="311"/>
                </a:lnTo>
                <a:lnTo>
                  <a:pt x="89" y="313"/>
                </a:lnTo>
                <a:lnTo>
                  <a:pt x="95" y="318"/>
                </a:lnTo>
                <a:lnTo>
                  <a:pt x="99" y="322"/>
                </a:lnTo>
                <a:lnTo>
                  <a:pt x="107" y="324"/>
                </a:lnTo>
                <a:lnTo>
                  <a:pt x="113" y="324"/>
                </a:lnTo>
                <a:lnTo>
                  <a:pt x="114" y="324"/>
                </a:lnTo>
                <a:lnTo>
                  <a:pt x="116" y="322"/>
                </a:lnTo>
                <a:lnTo>
                  <a:pt x="117" y="320"/>
                </a:lnTo>
                <a:lnTo>
                  <a:pt x="120" y="318"/>
                </a:lnTo>
                <a:lnTo>
                  <a:pt x="122" y="315"/>
                </a:lnTo>
                <a:lnTo>
                  <a:pt x="124" y="313"/>
                </a:lnTo>
                <a:lnTo>
                  <a:pt x="127" y="312"/>
                </a:lnTo>
                <a:lnTo>
                  <a:pt x="130" y="312"/>
                </a:lnTo>
                <a:lnTo>
                  <a:pt x="131" y="312"/>
                </a:lnTo>
                <a:lnTo>
                  <a:pt x="132" y="313"/>
                </a:lnTo>
                <a:lnTo>
                  <a:pt x="132" y="315"/>
                </a:lnTo>
                <a:lnTo>
                  <a:pt x="134" y="318"/>
                </a:lnTo>
                <a:lnTo>
                  <a:pt x="134" y="320"/>
                </a:lnTo>
                <a:lnTo>
                  <a:pt x="135" y="322"/>
                </a:lnTo>
                <a:lnTo>
                  <a:pt x="135" y="324"/>
                </a:lnTo>
                <a:lnTo>
                  <a:pt x="137" y="324"/>
                </a:lnTo>
                <a:lnTo>
                  <a:pt x="143" y="324"/>
                </a:lnTo>
                <a:lnTo>
                  <a:pt x="146" y="318"/>
                </a:lnTo>
                <a:lnTo>
                  <a:pt x="150" y="313"/>
                </a:lnTo>
                <a:lnTo>
                  <a:pt x="152" y="307"/>
                </a:lnTo>
                <a:lnTo>
                  <a:pt x="153" y="300"/>
                </a:lnTo>
                <a:lnTo>
                  <a:pt x="155" y="294"/>
                </a:lnTo>
                <a:lnTo>
                  <a:pt x="155" y="289"/>
                </a:lnTo>
                <a:lnTo>
                  <a:pt x="155" y="284"/>
                </a:lnTo>
                <a:lnTo>
                  <a:pt x="155" y="281"/>
                </a:lnTo>
                <a:lnTo>
                  <a:pt x="156" y="279"/>
                </a:lnTo>
                <a:lnTo>
                  <a:pt x="158" y="277"/>
                </a:lnTo>
                <a:lnTo>
                  <a:pt x="159" y="276"/>
                </a:lnTo>
                <a:lnTo>
                  <a:pt x="161" y="274"/>
                </a:lnTo>
                <a:lnTo>
                  <a:pt x="163" y="274"/>
                </a:lnTo>
                <a:lnTo>
                  <a:pt x="163" y="272"/>
                </a:lnTo>
                <a:lnTo>
                  <a:pt x="163" y="270"/>
                </a:lnTo>
                <a:lnTo>
                  <a:pt x="161" y="266"/>
                </a:lnTo>
                <a:lnTo>
                  <a:pt x="161" y="263"/>
                </a:lnTo>
                <a:lnTo>
                  <a:pt x="159" y="260"/>
                </a:lnTo>
                <a:lnTo>
                  <a:pt x="158" y="256"/>
                </a:lnTo>
                <a:lnTo>
                  <a:pt x="158" y="254"/>
                </a:lnTo>
                <a:lnTo>
                  <a:pt x="156" y="252"/>
                </a:lnTo>
                <a:lnTo>
                  <a:pt x="156" y="248"/>
                </a:lnTo>
                <a:lnTo>
                  <a:pt x="156" y="245"/>
                </a:lnTo>
                <a:lnTo>
                  <a:pt x="158" y="243"/>
                </a:lnTo>
                <a:lnTo>
                  <a:pt x="158" y="242"/>
                </a:lnTo>
                <a:lnTo>
                  <a:pt x="159" y="240"/>
                </a:lnTo>
                <a:lnTo>
                  <a:pt x="161" y="237"/>
                </a:lnTo>
                <a:lnTo>
                  <a:pt x="161" y="235"/>
                </a:lnTo>
                <a:lnTo>
                  <a:pt x="163" y="233"/>
                </a:lnTo>
                <a:lnTo>
                  <a:pt x="163" y="232"/>
                </a:lnTo>
                <a:lnTo>
                  <a:pt x="161" y="227"/>
                </a:lnTo>
                <a:lnTo>
                  <a:pt x="158" y="222"/>
                </a:lnTo>
                <a:lnTo>
                  <a:pt x="152" y="219"/>
                </a:lnTo>
                <a:lnTo>
                  <a:pt x="148" y="215"/>
                </a:lnTo>
                <a:lnTo>
                  <a:pt x="141" y="214"/>
                </a:lnTo>
                <a:lnTo>
                  <a:pt x="137" y="211"/>
                </a:lnTo>
                <a:lnTo>
                  <a:pt x="134" y="209"/>
                </a:lnTo>
                <a:lnTo>
                  <a:pt x="132" y="206"/>
                </a:lnTo>
                <a:lnTo>
                  <a:pt x="132" y="204"/>
                </a:lnTo>
                <a:lnTo>
                  <a:pt x="132" y="202"/>
                </a:lnTo>
                <a:lnTo>
                  <a:pt x="134" y="201"/>
                </a:lnTo>
                <a:lnTo>
                  <a:pt x="134" y="199"/>
                </a:lnTo>
                <a:lnTo>
                  <a:pt x="134" y="197"/>
                </a:lnTo>
                <a:lnTo>
                  <a:pt x="134" y="196"/>
                </a:lnTo>
                <a:lnTo>
                  <a:pt x="134" y="195"/>
                </a:lnTo>
                <a:lnTo>
                  <a:pt x="134" y="193"/>
                </a:lnTo>
                <a:lnTo>
                  <a:pt x="134" y="191"/>
                </a:lnTo>
                <a:lnTo>
                  <a:pt x="132" y="190"/>
                </a:lnTo>
                <a:lnTo>
                  <a:pt x="132" y="188"/>
                </a:lnTo>
                <a:lnTo>
                  <a:pt x="131" y="186"/>
                </a:lnTo>
                <a:lnTo>
                  <a:pt x="131" y="185"/>
                </a:lnTo>
                <a:lnTo>
                  <a:pt x="131" y="183"/>
                </a:lnTo>
                <a:lnTo>
                  <a:pt x="131" y="178"/>
                </a:lnTo>
                <a:lnTo>
                  <a:pt x="134" y="175"/>
                </a:lnTo>
                <a:lnTo>
                  <a:pt x="138" y="172"/>
                </a:lnTo>
                <a:lnTo>
                  <a:pt x="143" y="168"/>
                </a:lnTo>
                <a:lnTo>
                  <a:pt x="148" y="165"/>
                </a:lnTo>
                <a:lnTo>
                  <a:pt x="152" y="162"/>
                </a:lnTo>
                <a:lnTo>
                  <a:pt x="156" y="158"/>
                </a:lnTo>
                <a:lnTo>
                  <a:pt x="158" y="156"/>
                </a:lnTo>
                <a:lnTo>
                  <a:pt x="164" y="152"/>
                </a:lnTo>
                <a:lnTo>
                  <a:pt x="163" y="149"/>
                </a:lnTo>
                <a:lnTo>
                  <a:pt x="159" y="145"/>
                </a:lnTo>
                <a:lnTo>
                  <a:pt x="158" y="144"/>
                </a:lnTo>
                <a:lnTo>
                  <a:pt x="155" y="140"/>
                </a:lnTo>
                <a:lnTo>
                  <a:pt x="153" y="137"/>
                </a:lnTo>
                <a:lnTo>
                  <a:pt x="152" y="134"/>
                </a:lnTo>
                <a:lnTo>
                  <a:pt x="150" y="129"/>
                </a:lnTo>
                <a:lnTo>
                  <a:pt x="150" y="126"/>
                </a:lnTo>
                <a:lnTo>
                  <a:pt x="148" y="126"/>
                </a:lnTo>
                <a:lnTo>
                  <a:pt x="145" y="126"/>
                </a:lnTo>
                <a:lnTo>
                  <a:pt x="141" y="126"/>
                </a:lnTo>
                <a:lnTo>
                  <a:pt x="138" y="126"/>
                </a:lnTo>
                <a:lnTo>
                  <a:pt x="137" y="126"/>
                </a:lnTo>
                <a:lnTo>
                  <a:pt x="134" y="126"/>
                </a:lnTo>
                <a:lnTo>
                  <a:pt x="132" y="126"/>
                </a:lnTo>
                <a:lnTo>
                  <a:pt x="131" y="126"/>
                </a:lnTo>
                <a:lnTo>
                  <a:pt x="128" y="126"/>
                </a:lnTo>
                <a:lnTo>
                  <a:pt x="125" y="126"/>
                </a:lnTo>
                <a:lnTo>
                  <a:pt x="122" y="126"/>
                </a:lnTo>
                <a:lnTo>
                  <a:pt x="119" y="127"/>
                </a:lnTo>
                <a:lnTo>
                  <a:pt x="116" y="127"/>
                </a:lnTo>
                <a:lnTo>
                  <a:pt x="113" y="127"/>
                </a:lnTo>
                <a:lnTo>
                  <a:pt x="109" y="127"/>
                </a:lnTo>
                <a:lnTo>
                  <a:pt x="104" y="127"/>
                </a:lnTo>
                <a:lnTo>
                  <a:pt x="101" y="127"/>
                </a:lnTo>
                <a:lnTo>
                  <a:pt x="98" y="127"/>
                </a:lnTo>
                <a:lnTo>
                  <a:pt x="96" y="124"/>
                </a:lnTo>
                <a:lnTo>
                  <a:pt x="96" y="122"/>
                </a:lnTo>
                <a:lnTo>
                  <a:pt x="96" y="121"/>
                </a:lnTo>
                <a:lnTo>
                  <a:pt x="96" y="117"/>
                </a:lnTo>
                <a:lnTo>
                  <a:pt x="98" y="115"/>
                </a:lnTo>
                <a:lnTo>
                  <a:pt x="98" y="111"/>
                </a:lnTo>
                <a:lnTo>
                  <a:pt x="96" y="109"/>
                </a:lnTo>
                <a:lnTo>
                  <a:pt x="96" y="108"/>
                </a:lnTo>
                <a:lnTo>
                  <a:pt x="96" y="106"/>
                </a:lnTo>
                <a:lnTo>
                  <a:pt x="95" y="106"/>
                </a:lnTo>
                <a:lnTo>
                  <a:pt x="95" y="104"/>
                </a:lnTo>
                <a:lnTo>
                  <a:pt x="95" y="99"/>
                </a:lnTo>
                <a:lnTo>
                  <a:pt x="96" y="97"/>
                </a:lnTo>
                <a:lnTo>
                  <a:pt x="98" y="93"/>
                </a:lnTo>
                <a:lnTo>
                  <a:pt x="99" y="90"/>
                </a:lnTo>
                <a:lnTo>
                  <a:pt x="101" y="86"/>
                </a:lnTo>
                <a:lnTo>
                  <a:pt x="102" y="85"/>
                </a:lnTo>
                <a:lnTo>
                  <a:pt x="102" y="83"/>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78" name="Freeform 34"/>
          <p:cNvSpPr>
            <a:spLocks/>
          </p:cNvSpPr>
          <p:nvPr/>
        </p:nvSpPr>
        <p:spPr bwMode="auto">
          <a:xfrm>
            <a:off x="5388847" y="5121275"/>
            <a:ext cx="271183" cy="385763"/>
          </a:xfrm>
          <a:custGeom>
            <a:avLst/>
            <a:gdLst>
              <a:gd name="T0" fmla="*/ 2147483647 w 109"/>
              <a:gd name="T1" fmla="*/ 2147483647 h 108"/>
              <a:gd name="T2" fmla="*/ 2147483647 w 109"/>
              <a:gd name="T3" fmla="*/ 2147483647 h 108"/>
              <a:gd name="T4" fmla="*/ 2147483647 w 109"/>
              <a:gd name="T5" fmla="*/ 2147483647 h 108"/>
              <a:gd name="T6" fmla="*/ 2147483647 w 109"/>
              <a:gd name="T7" fmla="*/ 2147483647 h 108"/>
              <a:gd name="T8" fmla="*/ 2147483647 w 109"/>
              <a:gd name="T9" fmla="*/ 2147483647 h 108"/>
              <a:gd name="T10" fmla="*/ 2147483647 w 109"/>
              <a:gd name="T11" fmla="*/ 2147483647 h 108"/>
              <a:gd name="T12" fmla="*/ 2147483647 w 109"/>
              <a:gd name="T13" fmla="*/ 2147483647 h 108"/>
              <a:gd name="T14" fmla="*/ 2147483647 w 109"/>
              <a:gd name="T15" fmla="*/ 2147483647 h 108"/>
              <a:gd name="T16" fmla="*/ 2147483647 w 109"/>
              <a:gd name="T17" fmla="*/ 2147483647 h 108"/>
              <a:gd name="T18" fmla="*/ 2147483647 w 109"/>
              <a:gd name="T19" fmla="*/ 2147483647 h 108"/>
              <a:gd name="T20" fmla="*/ 2147483647 w 109"/>
              <a:gd name="T21" fmla="*/ 2147483647 h 108"/>
              <a:gd name="T22" fmla="*/ 2147483647 w 109"/>
              <a:gd name="T23" fmla="*/ 2147483647 h 108"/>
              <a:gd name="T24" fmla="*/ 2147483647 w 109"/>
              <a:gd name="T25" fmla="*/ 2147483647 h 108"/>
              <a:gd name="T26" fmla="*/ 2147483647 w 109"/>
              <a:gd name="T27" fmla="*/ 2147483647 h 108"/>
              <a:gd name="T28" fmla="*/ 2147483647 w 109"/>
              <a:gd name="T29" fmla="*/ 2147483647 h 108"/>
              <a:gd name="T30" fmla="*/ 2147483647 w 109"/>
              <a:gd name="T31" fmla="*/ 2147483647 h 108"/>
              <a:gd name="T32" fmla="*/ 2147483647 w 109"/>
              <a:gd name="T33" fmla="*/ 2147483647 h 108"/>
              <a:gd name="T34" fmla="*/ 2147483647 w 109"/>
              <a:gd name="T35" fmla="*/ 2147483647 h 108"/>
              <a:gd name="T36" fmla="*/ 2147483647 w 109"/>
              <a:gd name="T37" fmla="*/ 0 h 108"/>
              <a:gd name="T38" fmla="*/ 2147483647 w 109"/>
              <a:gd name="T39" fmla="*/ 2147483647 h 108"/>
              <a:gd name="T40" fmla="*/ 2147483647 w 109"/>
              <a:gd name="T41" fmla="*/ 2147483647 h 108"/>
              <a:gd name="T42" fmla="*/ 2147483647 w 109"/>
              <a:gd name="T43" fmla="*/ 2147483647 h 108"/>
              <a:gd name="T44" fmla="*/ 2147483647 w 109"/>
              <a:gd name="T45" fmla="*/ 2147483647 h 108"/>
              <a:gd name="T46" fmla="*/ 2147483647 w 109"/>
              <a:gd name="T47" fmla="*/ 2147483647 h 108"/>
              <a:gd name="T48" fmla="*/ 2147483647 w 109"/>
              <a:gd name="T49" fmla="*/ 2147483647 h 108"/>
              <a:gd name="T50" fmla="*/ 2147483647 w 109"/>
              <a:gd name="T51" fmla="*/ 2147483647 h 108"/>
              <a:gd name="T52" fmla="*/ 2147483647 w 109"/>
              <a:gd name="T53" fmla="*/ 2147483647 h 108"/>
              <a:gd name="T54" fmla="*/ 2147483647 w 109"/>
              <a:gd name="T55" fmla="*/ 2147483647 h 108"/>
              <a:gd name="T56" fmla="*/ 2147483647 w 109"/>
              <a:gd name="T57" fmla="*/ 2147483647 h 108"/>
              <a:gd name="T58" fmla="*/ 2147483647 w 109"/>
              <a:gd name="T59" fmla="*/ 2147483647 h 108"/>
              <a:gd name="T60" fmla="*/ 2147483647 w 109"/>
              <a:gd name="T61" fmla="*/ 2147483647 h 108"/>
              <a:gd name="T62" fmla="*/ 2147483647 w 109"/>
              <a:gd name="T63" fmla="*/ 2147483647 h 108"/>
              <a:gd name="T64" fmla="*/ 2147483647 w 109"/>
              <a:gd name="T65" fmla="*/ 2147483647 h 108"/>
              <a:gd name="T66" fmla="*/ 2147483647 w 109"/>
              <a:gd name="T67" fmla="*/ 2147483647 h 108"/>
              <a:gd name="T68" fmla="*/ 2147483647 w 109"/>
              <a:gd name="T69" fmla="*/ 2147483647 h 108"/>
              <a:gd name="T70" fmla="*/ 2147483647 w 109"/>
              <a:gd name="T71" fmla="*/ 2147483647 h 108"/>
              <a:gd name="T72" fmla="*/ 2147483647 w 109"/>
              <a:gd name="T73" fmla="*/ 2147483647 h 108"/>
              <a:gd name="T74" fmla="*/ 2147483647 w 109"/>
              <a:gd name="T75" fmla="*/ 2147483647 h 108"/>
              <a:gd name="T76" fmla="*/ 2147483647 w 109"/>
              <a:gd name="T77" fmla="*/ 2147483647 h 108"/>
              <a:gd name="T78" fmla="*/ 2147483647 w 109"/>
              <a:gd name="T79" fmla="*/ 2147483647 h 108"/>
              <a:gd name="T80" fmla="*/ 2147483647 w 109"/>
              <a:gd name="T81" fmla="*/ 2147483647 h 108"/>
              <a:gd name="T82" fmla="*/ 2147483647 w 109"/>
              <a:gd name="T83" fmla="*/ 2147483647 h 108"/>
              <a:gd name="T84" fmla="*/ 2147483647 w 109"/>
              <a:gd name="T85" fmla="*/ 2147483647 h 108"/>
              <a:gd name="T86" fmla="*/ 2147483647 w 109"/>
              <a:gd name="T87" fmla="*/ 2147483647 h 108"/>
              <a:gd name="T88" fmla="*/ 2147483647 w 109"/>
              <a:gd name="T89" fmla="*/ 2147483647 h 108"/>
              <a:gd name="T90" fmla="*/ 2147483647 w 109"/>
              <a:gd name="T91" fmla="*/ 2147483647 h 108"/>
              <a:gd name="T92" fmla="*/ 2147483647 w 109"/>
              <a:gd name="T93" fmla="*/ 2147483647 h 108"/>
              <a:gd name="T94" fmla="*/ 2147483647 w 109"/>
              <a:gd name="T95" fmla="*/ 2147483647 h 108"/>
              <a:gd name="T96" fmla="*/ 2147483647 w 109"/>
              <a:gd name="T97" fmla="*/ 2147483647 h 108"/>
              <a:gd name="T98" fmla="*/ 2147483647 w 109"/>
              <a:gd name="T99" fmla="*/ 2147483647 h 108"/>
              <a:gd name="T100" fmla="*/ 2147483647 w 109"/>
              <a:gd name="T101" fmla="*/ 2147483647 h 108"/>
              <a:gd name="T102" fmla="*/ 2147483647 w 109"/>
              <a:gd name="T103" fmla="*/ 2147483647 h 108"/>
              <a:gd name="T104" fmla="*/ 0 w 109"/>
              <a:gd name="T105" fmla="*/ 2147483647 h 108"/>
              <a:gd name="T106" fmla="*/ 2147483647 w 109"/>
              <a:gd name="T107" fmla="*/ 2147483647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9" h="108">
                <a:moveTo>
                  <a:pt x="6" y="53"/>
                </a:moveTo>
                <a:lnTo>
                  <a:pt x="9" y="53"/>
                </a:lnTo>
                <a:lnTo>
                  <a:pt x="10" y="51"/>
                </a:lnTo>
                <a:lnTo>
                  <a:pt x="12" y="49"/>
                </a:lnTo>
                <a:lnTo>
                  <a:pt x="14" y="46"/>
                </a:lnTo>
                <a:lnTo>
                  <a:pt x="15" y="44"/>
                </a:lnTo>
                <a:lnTo>
                  <a:pt x="17" y="41"/>
                </a:lnTo>
                <a:lnTo>
                  <a:pt x="17" y="37"/>
                </a:lnTo>
                <a:lnTo>
                  <a:pt x="18" y="35"/>
                </a:lnTo>
                <a:lnTo>
                  <a:pt x="19" y="33"/>
                </a:lnTo>
                <a:lnTo>
                  <a:pt x="21" y="33"/>
                </a:lnTo>
                <a:lnTo>
                  <a:pt x="21" y="31"/>
                </a:lnTo>
                <a:lnTo>
                  <a:pt x="22" y="31"/>
                </a:lnTo>
                <a:lnTo>
                  <a:pt x="24" y="31"/>
                </a:lnTo>
                <a:lnTo>
                  <a:pt x="25" y="31"/>
                </a:lnTo>
                <a:lnTo>
                  <a:pt x="28" y="29"/>
                </a:lnTo>
                <a:lnTo>
                  <a:pt x="28" y="28"/>
                </a:lnTo>
                <a:lnTo>
                  <a:pt x="30" y="26"/>
                </a:lnTo>
                <a:lnTo>
                  <a:pt x="30" y="24"/>
                </a:lnTo>
                <a:lnTo>
                  <a:pt x="30" y="23"/>
                </a:lnTo>
                <a:lnTo>
                  <a:pt x="30" y="21"/>
                </a:lnTo>
                <a:lnTo>
                  <a:pt x="32" y="19"/>
                </a:lnTo>
                <a:lnTo>
                  <a:pt x="32" y="17"/>
                </a:lnTo>
                <a:lnTo>
                  <a:pt x="33" y="17"/>
                </a:lnTo>
                <a:lnTo>
                  <a:pt x="35" y="17"/>
                </a:lnTo>
                <a:lnTo>
                  <a:pt x="36" y="17"/>
                </a:lnTo>
                <a:lnTo>
                  <a:pt x="37" y="17"/>
                </a:lnTo>
                <a:lnTo>
                  <a:pt x="39" y="17"/>
                </a:lnTo>
                <a:lnTo>
                  <a:pt x="40" y="17"/>
                </a:lnTo>
                <a:lnTo>
                  <a:pt x="42" y="17"/>
                </a:lnTo>
                <a:lnTo>
                  <a:pt x="46" y="17"/>
                </a:lnTo>
                <a:lnTo>
                  <a:pt x="51" y="16"/>
                </a:lnTo>
                <a:lnTo>
                  <a:pt x="54" y="13"/>
                </a:lnTo>
                <a:lnTo>
                  <a:pt x="58" y="10"/>
                </a:lnTo>
                <a:lnTo>
                  <a:pt x="61" y="6"/>
                </a:lnTo>
                <a:lnTo>
                  <a:pt x="66" y="3"/>
                </a:lnTo>
                <a:lnTo>
                  <a:pt x="69" y="1"/>
                </a:lnTo>
                <a:lnTo>
                  <a:pt x="75" y="0"/>
                </a:lnTo>
                <a:lnTo>
                  <a:pt x="75" y="1"/>
                </a:lnTo>
                <a:lnTo>
                  <a:pt x="76" y="1"/>
                </a:lnTo>
                <a:lnTo>
                  <a:pt x="78" y="3"/>
                </a:lnTo>
                <a:lnTo>
                  <a:pt x="78" y="5"/>
                </a:lnTo>
                <a:lnTo>
                  <a:pt x="79" y="6"/>
                </a:lnTo>
                <a:lnTo>
                  <a:pt x="79" y="8"/>
                </a:lnTo>
                <a:lnTo>
                  <a:pt x="79" y="10"/>
                </a:lnTo>
                <a:lnTo>
                  <a:pt x="81" y="11"/>
                </a:lnTo>
                <a:lnTo>
                  <a:pt x="82" y="15"/>
                </a:lnTo>
                <a:lnTo>
                  <a:pt x="86" y="16"/>
                </a:lnTo>
                <a:lnTo>
                  <a:pt x="87" y="16"/>
                </a:lnTo>
                <a:lnTo>
                  <a:pt x="90" y="17"/>
                </a:lnTo>
                <a:lnTo>
                  <a:pt x="93" y="19"/>
                </a:lnTo>
                <a:lnTo>
                  <a:pt x="94" y="19"/>
                </a:lnTo>
                <a:lnTo>
                  <a:pt x="96" y="21"/>
                </a:lnTo>
                <a:lnTo>
                  <a:pt x="97" y="24"/>
                </a:lnTo>
                <a:lnTo>
                  <a:pt x="99" y="26"/>
                </a:lnTo>
                <a:lnTo>
                  <a:pt x="100" y="29"/>
                </a:lnTo>
                <a:lnTo>
                  <a:pt x="102" y="33"/>
                </a:lnTo>
                <a:lnTo>
                  <a:pt x="104" y="35"/>
                </a:lnTo>
                <a:lnTo>
                  <a:pt x="105" y="37"/>
                </a:lnTo>
                <a:lnTo>
                  <a:pt x="107" y="41"/>
                </a:lnTo>
                <a:lnTo>
                  <a:pt x="108" y="42"/>
                </a:lnTo>
                <a:lnTo>
                  <a:pt x="108" y="46"/>
                </a:lnTo>
                <a:lnTo>
                  <a:pt x="107" y="47"/>
                </a:lnTo>
                <a:lnTo>
                  <a:pt x="105" y="49"/>
                </a:lnTo>
                <a:lnTo>
                  <a:pt x="104" y="51"/>
                </a:lnTo>
                <a:lnTo>
                  <a:pt x="102" y="53"/>
                </a:lnTo>
                <a:lnTo>
                  <a:pt x="100" y="53"/>
                </a:lnTo>
                <a:lnTo>
                  <a:pt x="99" y="54"/>
                </a:lnTo>
                <a:lnTo>
                  <a:pt x="96" y="59"/>
                </a:lnTo>
                <a:lnTo>
                  <a:pt x="94" y="62"/>
                </a:lnTo>
                <a:lnTo>
                  <a:pt x="91" y="67"/>
                </a:lnTo>
                <a:lnTo>
                  <a:pt x="89" y="71"/>
                </a:lnTo>
                <a:lnTo>
                  <a:pt x="87" y="72"/>
                </a:lnTo>
                <a:lnTo>
                  <a:pt x="82" y="75"/>
                </a:lnTo>
                <a:lnTo>
                  <a:pt x="79" y="77"/>
                </a:lnTo>
                <a:lnTo>
                  <a:pt x="75" y="77"/>
                </a:lnTo>
                <a:lnTo>
                  <a:pt x="71" y="77"/>
                </a:lnTo>
                <a:lnTo>
                  <a:pt x="68" y="78"/>
                </a:lnTo>
                <a:lnTo>
                  <a:pt x="63" y="78"/>
                </a:lnTo>
                <a:lnTo>
                  <a:pt x="60" y="80"/>
                </a:lnTo>
                <a:lnTo>
                  <a:pt x="57" y="82"/>
                </a:lnTo>
                <a:lnTo>
                  <a:pt x="54" y="83"/>
                </a:lnTo>
                <a:lnTo>
                  <a:pt x="53" y="85"/>
                </a:lnTo>
                <a:lnTo>
                  <a:pt x="51" y="89"/>
                </a:lnTo>
                <a:lnTo>
                  <a:pt x="50" y="90"/>
                </a:lnTo>
                <a:lnTo>
                  <a:pt x="48" y="93"/>
                </a:lnTo>
                <a:lnTo>
                  <a:pt x="48" y="96"/>
                </a:lnTo>
                <a:lnTo>
                  <a:pt x="46" y="100"/>
                </a:lnTo>
                <a:lnTo>
                  <a:pt x="45" y="103"/>
                </a:lnTo>
                <a:lnTo>
                  <a:pt x="43" y="105"/>
                </a:lnTo>
                <a:lnTo>
                  <a:pt x="42" y="107"/>
                </a:lnTo>
                <a:lnTo>
                  <a:pt x="39" y="107"/>
                </a:lnTo>
                <a:lnTo>
                  <a:pt x="36" y="107"/>
                </a:lnTo>
                <a:lnTo>
                  <a:pt x="32" y="105"/>
                </a:lnTo>
                <a:lnTo>
                  <a:pt x="27" y="101"/>
                </a:lnTo>
                <a:lnTo>
                  <a:pt x="21" y="98"/>
                </a:lnTo>
                <a:lnTo>
                  <a:pt x="17" y="93"/>
                </a:lnTo>
                <a:lnTo>
                  <a:pt x="12" y="90"/>
                </a:lnTo>
                <a:lnTo>
                  <a:pt x="10" y="89"/>
                </a:lnTo>
                <a:lnTo>
                  <a:pt x="9" y="87"/>
                </a:lnTo>
                <a:lnTo>
                  <a:pt x="6" y="82"/>
                </a:lnTo>
                <a:lnTo>
                  <a:pt x="4" y="75"/>
                </a:lnTo>
                <a:lnTo>
                  <a:pt x="1" y="71"/>
                </a:lnTo>
                <a:lnTo>
                  <a:pt x="1" y="65"/>
                </a:lnTo>
                <a:lnTo>
                  <a:pt x="0" y="60"/>
                </a:lnTo>
                <a:lnTo>
                  <a:pt x="0" y="57"/>
                </a:lnTo>
                <a:lnTo>
                  <a:pt x="3" y="54"/>
                </a:lnTo>
                <a:lnTo>
                  <a:pt x="6" y="53"/>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79" name="Freeform 35"/>
          <p:cNvSpPr>
            <a:spLocks/>
          </p:cNvSpPr>
          <p:nvPr/>
        </p:nvSpPr>
        <p:spPr bwMode="auto">
          <a:xfrm>
            <a:off x="5868856" y="3906838"/>
            <a:ext cx="529316" cy="785812"/>
          </a:xfrm>
          <a:custGeom>
            <a:avLst/>
            <a:gdLst>
              <a:gd name="T0" fmla="*/ 2147483647 w 143"/>
              <a:gd name="T1" fmla="*/ 2147483647 h 406"/>
              <a:gd name="T2" fmla="*/ 2147483647 w 143"/>
              <a:gd name="T3" fmla="*/ 2147483647 h 406"/>
              <a:gd name="T4" fmla="*/ 2147483647 w 143"/>
              <a:gd name="T5" fmla="*/ 2147483647 h 406"/>
              <a:gd name="T6" fmla="*/ 2147483647 w 143"/>
              <a:gd name="T7" fmla="*/ 2147483647 h 406"/>
              <a:gd name="T8" fmla="*/ 2147483647 w 143"/>
              <a:gd name="T9" fmla="*/ 2147483647 h 406"/>
              <a:gd name="T10" fmla="*/ 2147483647 w 143"/>
              <a:gd name="T11" fmla="*/ 2147483647 h 406"/>
              <a:gd name="T12" fmla="*/ 2147483647 w 143"/>
              <a:gd name="T13" fmla="*/ 2147483647 h 406"/>
              <a:gd name="T14" fmla="*/ 2147483647 w 143"/>
              <a:gd name="T15" fmla="*/ 2147483647 h 406"/>
              <a:gd name="T16" fmla="*/ 2147483647 w 143"/>
              <a:gd name="T17" fmla="*/ 2147483647 h 406"/>
              <a:gd name="T18" fmla="*/ 2147483647 w 143"/>
              <a:gd name="T19" fmla="*/ 2147483647 h 406"/>
              <a:gd name="T20" fmla="*/ 2147483647 w 143"/>
              <a:gd name="T21" fmla="*/ 2147483647 h 406"/>
              <a:gd name="T22" fmla="*/ 2147483647 w 143"/>
              <a:gd name="T23" fmla="*/ 2147483647 h 406"/>
              <a:gd name="T24" fmla="*/ 2147483647 w 143"/>
              <a:gd name="T25" fmla="*/ 2147483647 h 406"/>
              <a:gd name="T26" fmla="*/ 2147483647 w 143"/>
              <a:gd name="T27" fmla="*/ 2147483647 h 406"/>
              <a:gd name="T28" fmla="*/ 2147483647 w 143"/>
              <a:gd name="T29" fmla="*/ 2147483647 h 406"/>
              <a:gd name="T30" fmla="*/ 2147483647 w 143"/>
              <a:gd name="T31" fmla="*/ 2147483647 h 406"/>
              <a:gd name="T32" fmla="*/ 2147483647 w 143"/>
              <a:gd name="T33" fmla="*/ 2147483647 h 406"/>
              <a:gd name="T34" fmla="*/ 2147483647 w 143"/>
              <a:gd name="T35" fmla="*/ 2147483647 h 406"/>
              <a:gd name="T36" fmla="*/ 2147483647 w 143"/>
              <a:gd name="T37" fmla="*/ 2147483647 h 406"/>
              <a:gd name="T38" fmla="*/ 2147483647 w 143"/>
              <a:gd name="T39" fmla="*/ 2147483647 h 406"/>
              <a:gd name="T40" fmla="*/ 2147483647 w 143"/>
              <a:gd name="T41" fmla="*/ 2147483647 h 406"/>
              <a:gd name="T42" fmla="*/ 2147483647 w 143"/>
              <a:gd name="T43" fmla="*/ 2147483647 h 406"/>
              <a:gd name="T44" fmla="*/ 2147483647 w 143"/>
              <a:gd name="T45" fmla="*/ 2147483647 h 406"/>
              <a:gd name="T46" fmla="*/ 2147483647 w 143"/>
              <a:gd name="T47" fmla="*/ 2147483647 h 406"/>
              <a:gd name="T48" fmla="*/ 2147483647 w 143"/>
              <a:gd name="T49" fmla="*/ 2147483647 h 406"/>
              <a:gd name="T50" fmla="*/ 2147483647 w 143"/>
              <a:gd name="T51" fmla="*/ 2147483647 h 406"/>
              <a:gd name="T52" fmla="*/ 2147483647 w 143"/>
              <a:gd name="T53" fmla="*/ 2147483647 h 406"/>
              <a:gd name="T54" fmla="*/ 2147483647 w 143"/>
              <a:gd name="T55" fmla="*/ 2147483647 h 406"/>
              <a:gd name="T56" fmla="*/ 2147483647 w 143"/>
              <a:gd name="T57" fmla="*/ 2147483647 h 406"/>
              <a:gd name="T58" fmla="*/ 2147483647 w 143"/>
              <a:gd name="T59" fmla="*/ 2147483647 h 406"/>
              <a:gd name="T60" fmla="*/ 2147483647 w 143"/>
              <a:gd name="T61" fmla="*/ 2147483647 h 406"/>
              <a:gd name="T62" fmla="*/ 2147483647 w 143"/>
              <a:gd name="T63" fmla="*/ 2147483647 h 406"/>
              <a:gd name="T64" fmla="*/ 2147483647 w 143"/>
              <a:gd name="T65" fmla="*/ 2147483647 h 406"/>
              <a:gd name="T66" fmla="*/ 2147483647 w 143"/>
              <a:gd name="T67" fmla="*/ 2147483647 h 406"/>
              <a:gd name="T68" fmla="*/ 2147483647 w 143"/>
              <a:gd name="T69" fmla="*/ 2147483647 h 406"/>
              <a:gd name="T70" fmla="*/ 2147483647 w 143"/>
              <a:gd name="T71" fmla="*/ 2147483647 h 406"/>
              <a:gd name="T72" fmla="*/ 2147483647 w 143"/>
              <a:gd name="T73" fmla="*/ 2147483647 h 406"/>
              <a:gd name="T74" fmla="*/ 2147483647 w 143"/>
              <a:gd name="T75" fmla="*/ 2147483647 h 406"/>
              <a:gd name="T76" fmla="*/ 2147483647 w 143"/>
              <a:gd name="T77" fmla="*/ 2147483647 h 406"/>
              <a:gd name="T78" fmla="*/ 2147483647 w 143"/>
              <a:gd name="T79" fmla="*/ 2147483647 h 406"/>
              <a:gd name="T80" fmla="*/ 2147483647 w 143"/>
              <a:gd name="T81" fmla="*/ 2147483647 h 406"/>
              <a:gd name="T82" fmla="*/ 2147483647 w 143"/>
              <a:gd name="T83" fmla="*/ 2147483647 h 406"/>
              <a:gd name="T84" fmla="*/ 2147483647 w 143"/>
              <a:gd name="T85" fmla="*/ 2147483647 h 406"/>
              <a:gd name="T86" fmla="*/ 2147483647 w 143"/>
              <a:gd name="T87" fmla="*/ 2147483647 h 406"/>
              <a:gd name="T88" fmla="*/ 2147483647 w 143"/>
              <a:gd name="T89" fmla="*/ 2147483647 h 406"/>
              <a:gd name="T90" fmla="*/ 2147483647 w 143"/>
              <a:gd name="T91" fmla="*/ 2147483647 h 406"/>
              <a:gd name="T92" fmla="*/ 2147483647 w 143"/>
              <a:gd name="T93" fmla="*/ 2147483647 h 406"/>
              <a:gd name="T94" fmla="*/ 2147483647 w 143"/>
              <a:gd name="T95" fmla="*/ 2147483647 h 406"/>
              <a:gd name="T96" fmla="*/ 2147483647 w 143"/>
              <a:gd name="T97" fmla="*/ 2147483647 h 406"/>
              <a:gd name="T98" fmla="*/ 2147483647 w 143"/>
              <a:gd name="T99" fmla="*/ 2147483647 h 406"/>
              <a:gd name="T100" fmla="*/ 2147483647 w 143"/>
              <a:gd name="T101" fmla="*/ 2147483647 h 406"/>
              <a:gd name="T102" fmla="*/ 2147483647 w 143"/>
              <a:gd name="T103" fmla="*/ 2147483647 h 406"/>
              <a:gd name="T104" fmla="*/ 2147483647 w 143"/>
              <a:gd name="T105" fmla="*/ 2147483647 h 406"/>
              <a:gd name="T106" fmla="*/ 2147483647 w 143"/>
              <a:gd name="T107" fmla="*/ 2147483647 h 406"/>
              <a:gd name="T108" fmla="*/ 2147483647 w 143"/>
              <a:gd name="T109" fmla="*/ 2147483647 h 406"/>
              <a:gd name="T110" fmla="*/ 2147483647 w 143"/>
              <a:gd name="T111" fmla="*/ 2147483647 h 406"/>
              <a:gd name="T112" fmla="*/ 2147483647 w 143"/>
              <a:gd name="T113" fmla="*/ 2147483647 h 406"/>
              <a:gd name="T114" fmla="*/ 2147483647 w 143"/>
              <a:gd name="T115" fmla="*/ 2147483647 h 406"/>
              <a:gd name="T116" fmla="*/ 2147483647 w 143"/>
              <a:gd name="T117" fmla="*/ 2147483647 h 406"/>
              <a:gd name="T118" fmla="*/ 2147483647 w 143"/>
              <a:gd name="T119" fmla="*/ 2147483647 h 406"/>
              <a:gd name="T120" fmla="*/ 2147483647 w 143"/>
              <a:gd name="T121" fmla="*/ 2147483647 h 406"/>
              <a:gd name="T122" fmla="*/ 2147483647 w 143"/>
              <a:gd name="T123" fmla="*/ 2147483647 h 406"/>
              <a:gd name="T124" fmla="*/ 2147483647 w 143"/>
              <a:gd name="T125" fmla="*/ 2147483647 h 4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3" h="406">
                <a:moveTo>
                  <a:pt x="19" y="0"/>
                </a:moveTo>
                <a:lnTo>
                  <a:pt x="19" y="5"/>
                </a:lnTo>
                <a:lnTo>
                  <a:pt x="19" y="8"/>
                </a:lnTo>
                <a:lnTo>
                  <a:pt x="20" y="10"/>
                </a:lnTo>
                <a:lnTo>
                  <a:pt x="22" y="12"/>
                </a:lnTo>
                <a:lnTo>
                  <a:pt x="23" y="12"/>
                </a:lnTo>
                <a:lnTo>
                  <a:pt x="27" y="14"/>
                </a:lnTo>
                <a:lnTo>
                  <a:pt x="28" y="14"/>
                </a:lnTo>
                <a:lnTo>
                  <a:pt x="30" y="14"/>
                </a:lnTo>
                <a:lnTo>
                  <a:pt x="30" y="16"/>
                </a:lnTo>
                <a:lnTo>
                  <a:pt x="30" y="17"/>
                </a:lnTo>
                <a:lnTo>
                  <a:pt x="30" y="19"/>
                </a:lnTo>
                <a:lnTo>
                  <a:pt x="30" y="21"/>
                </a:lnTo>
                <a:lnTo>
                  <a:pt x="32" y="23"/>
                </a:lnTo>
                <a:lnTo>
                  <a:pt x="32" y="24"/>
                </a:lnTo>
                <a:lnTo>
                  <a:pt x="32" y="26"/>
                </a:lnTo>
                <a:lnTo>
                  <a:pt x="32" y="29"/>
                </a:lnTo>
                <a:lnTo>
                  <a:pt x="33" y="29"/>
                </a:lnTo>
                <a:lnTo>
                  <a:pt x="33" y="30"/>
                </a:lnTo>
                <a:lnTo>
                  <a:pt x="35" y="32"/>
                </a:lnTo>
                <a:lnTo>
                  <a:pt x="37" y="34"/>
                </a:lnTo>
                <a:lnTo>
                  <a:pt x="37" y="35"/>
                </a:lnTo>
                <a:lnTo>
                  <a:pt x="38" y="35"/>
                </a:lnTo>
                <a:lnTo>
                  <a:pt x="40" y="37"/>
                </a:lnTo>
                <a:lnTo>
                  <a:pt x="41" y="39"/>
                </a:lnTo>
                <a:lnTo>
                  <a:pt x="41" y="40"/>
                </a:lnTo>
                <a:lnTo>
                  <a:pt x="43" y="44"/>
                </a:lnTo>
                <a:lnTo>
                  <a:pt x="44" y="47"/>
                </a:lnTo>
                <a:lnTo>
                  <a:pt x="46" y="50"/>
                </a:lnTo>
                <a:lnTo>
                  <a:pt x="47" y="53"/>
                </a:lnTo>
                <a:lnTo>
                  <a:pt x="47" y="57"/>
                </a:lnTo>
                <a:lnTo>
                  <a:pt x="47" y="58"/>
                </a:lnTo>
                <a:lnTo>
                  <a:pt x="47" y="62"/>
                </a:lnTo>
                <a:lnTo>
                  <a:pt x="46" y="63"/>
                </a:lnTo>
                <a:lnTo>
                  <a:pt x="44" y="65"/>
                </a:lnTo>
                <a:lnTo>
                  <a:pt x="41" y="67"/>
                </a:lnTo>
                <a:lnTo>
                  <a:pt x="37" y="68"/>
                </a:lnTo>
                <a:lnTo>
                  <a:pt x="33" y="69"/>
                </a:lnTo>
                <a:lnTo>
                  <a:pt x="30" y="69"/>
                </a:lnTo>
                <a:lnTo>
                  <a:pt x="25" y="69"/>
                </a:lnTo>
                <a:lnTo>
                  <a:pt x="27" y="73"/>
                </a:lnTo>
                <a:lnTo>
                  <a:pt x="27" y="76"/>
                </a:lnTo>
                <a:lnTo>
                  <a:pt x="28" y="80"/>
                </a:lnTo>
                <a:lnTo>
                  <a:pt x="28" y="81"/>
                </a:lnTo>
                <a:lnTo>
                  <a:pt x="30" y="85"/>
                </a:lnTo>
                <a:lnTo>
                  <a:pt x="30" y="86"/>
                </a:lnTo>
                <a:lnTo>
                  <a:pt x="30" y="89"/>
                </a:lnTo>
                <a:lnTo>
                  <a:pt x="30" y="91"/>
                </a:lnTo>
                <a:lnTo>
                  <a:pt x="30" y="94"/>
                </a:lnTo>
                <a:lnTo>
                  <a:pt x="30" y="96"/>
                </a:lnTo>
                <a:lnTo>
                  <a:pt x="28" y="98"/>
                </a:lnTo>
                <a:lnTo>
                  <a:pt x="27" y="98"/>
                </a:lnTo>
                <a:lnTo>
                  <a:pt x="25" y="99"/>
                </a:lnTo>
                <a:lnTo>
                  <a:pt x="23" y="101"/>
                </a:lnTo>
                <a:lnTo>
                  <a:pt x="23" y="103"/>
                </a:lnTo>
                <a:lnTo>
                  <a:pt x="23" y="104"/>
                </a:lnTo>
                <a:lnTo>
                  <a:pt x="23" y="106"/>
                </a:lnTo>
                <a:lnTo>
                  <a:pt x="25" y="109"/>
                </a:lnTo>
                <a:lnTo>
                  <a:pt x="27" y="112"/>
                </a:lnTo>
                <a:lnTo>
                  <a:pt x="28" y="117"/>
                </a:lnTo>
                <a:lnTo>
                  <a:pt x="30" y="122"/>
                </a:lnTo>
                <a:lnTo>
                  <a:pt x="32" y="126"/>
                </a:lnTo>
                <a:lnTo>
                  <a:pt x="33" y="128"/>
                </a:lnTo>
                <a:lnTo>
                  <a:pt x="35" y="132"/>
                </a:lnTo>
                <a:lnTo>
                  <a:pt x="35" y="133"/>
                </a:lnTo>
                <a:lnTo>
                  <a:pt x="35" y="135"/>
                </a:lnTo>
                <a:lnTo>
                  <a:pt x="37" y="140"/>
                </a:lnTo>
                <a:lnTo>
                  <a:pt x="37" y="145"/>
                </a:lnTo>
                <a:lnTo>
                  <a:pt x="37" y="148"/>
                </a:lnTo>
                <a:lnTo>
                  <a:pt x="37" y="153"/>
                </a:lnTo>
                <a:lnTo>
                  <a:pt x="35" y="156"/>
                </a:lnTo>
                <a:lnTo>
                  <a:pt x="32" y="158"/>
                </a:lnTo>
                <a:lnTo>
                  <a:pt x="28" y="162"/>
                </a:lnTo>
                <a:lnTo>
                  <a:pt x="22" y="162"/>
                </a:lnTo>
                <a:lnTo>
                  <a:pt x="17" y="163"/>
                </a:lnTo>
                <a:lnTo>
                  <a:pt x="14" y="166"/>
                </a:lnTo>
                <a:lnTo>
                  <a:pt x="12" y="169"/>
                </a:lnTo>
                <a:lnTo>
                  <a:pt x="10" y="174"/>
                </a:lnTo>
                <a:lnTo>
                  <a:pt x="10" y="181"/>
                </a:lnTo>
                <a:lnTo>
                  <a:pt x="12" y="192"/>
                </a:lnTo>
                <a:lnTo>
                  <a:pt x="13" y="197"/>
                </a:lnTo>
                <a:lnTo>
                  <a:pt x="12" y="201"/>
                </a:lnTo>
                <a:lnTo>
                  <a:pt x="10" y="202"/>
                </a:lnTo>
                <a:lnTo>
                  <a:pt x="7" y="205"/>
                </a:lnTo>
                <a:lnTo>
                  <a:pt x="4" y="207"/>
                </a:lnTo>
                <a:lnTo>
                  <a:pt x="3" y="210"/>
                </a:lnTo>
                <a:lnTo>
                  <a:pt x="0" y="214"/>
                </a:lnTo>
                <a:lnTo>
                  <a:pt x="0" y="217"/>
                </a:lnTo>
                <a:lnTo>
                  <a:pt x="0" y="222"/>
                </a:lnTo>
                <a:lnTo>
                  <a:pt x="1" y="225"/>
                </a:lnTo>
                <a:lnTo>
                  <a:pt x="1" y="228"/>
                </a:lnTo>
                <a:lnTo>
                  <a:pt x="3" y="231"/>
                </a:lnTo>
                <a:lnTo>
                  <a:pt x="4" y="233"/>
                </a:lnTo>
                <a:lnTo>
                  <a:pt x="7" y="237"/>
                </a:lnTo>
                <a:lnTo>
                  <a:pt x="10" y="237"/>
                </a:lnTo>
                <a:lnTo>
                  <a:pt x="13" y="238"/>
                </a:lnTo>
                <a:lnTo>
                  <a:pt x="17" y="240"/>
                </a:lnTo>
                <a:lnTo>
                  <a:pt x="20" y="243"/>
                </a:lnTo>
                <a:lnTo>
                  <a:pt x="25" y="248"/>
                </a:lnTo>
                <a:lnTo>
                  <a:pt x="27" y="253"/>
                </a:lnTo>
                <a:lnTo>
                  <a:pt x="30" y="260"/>
                </a:lnTo>
                <a:lnTo>
                  <a:pt x="32" y="264"/>
                </a:lnTo>
                <a:lnTo>
                  <a:pt x="35" y="267"/>
                </a:lnTo>
                <a:lnTo>
                  <a:pt x="38" y="267"/>
                </a:lnTo>
                <a:lnTo>
                  <a:pt x="43" y="267"/>
                </a:lnTo>
                <a:lnTo>
                  <a:pt x="46" y="267"/>
                </a:lnTo>
                <a:lnTo>
                  <a:pt x="50" y="266"/>
                </a:lnTo>
                <a:lnTo>
                  <a:pt x="54" y="264"/>
                </a:lnTo>
                <a:lnTo>
                  <a:pt x="57" y="263"/>
                </a:lnTo>
                <a:lnTo>
                  <a:pt x="60" y="261"/>
                </a:lnTo>
                <a:lnTo>
                  <a:pt x="65" y="261"/>
                </a:lnTo>
                <a:lnTo>
                  <a:pt x="69" y="261"/>
                </a:lnTo>
                <a:lnTo>
                  <a:pt x="71" y="261"/>
                </a:lnTo>
                <a:lnTo>
                  <a:pt x="72" y="263"/>
                </a:lnTo>
                <a:lnTo>
                  <a:pt x="74" y="264"/>
                </a:lnTo>
                <a:lnTo>
                  <a:pt x="75" y="264"/>
                </a:lnTo>
                <a:lnTo>
                  <a:pt x="75" y="266"/>
                </a:lnTo>
                <a:lnTo>
                  <a:pt x="77" y="266"/>
                </a:lnTo>
                <a:lnTo>
                  <a:pt x="78" y="266"/>
                </a:lnTo>
                <a:lnTo>
                  <a:pt x="78" y="308"/>
                </a:lnTo>
                <a:lnTo>
                  <a:pt x="78" y="310"/>
                </a:lnTo>
                <a:lnTo>
                  <a:pt x="77" y="312"/>
                </a:lnTo>
                <a:lnTo>
                  <a:pt x="75" y="313"/>
                </a:lnTo>
                <a:lnTo>
                  <a:pt x="74" y="313"/>
                </a:lnTo>
                <a:lnTo>
                  <a:pt x="72" y="315"/>
                </a:lnTo>
                <a:lnTo>
                  <a:pt x="72" y="317"/>
                </a:lnTo>
                <a:lnTo>
                  <a:pt x="72" y="318"/>
                </a:lnTo>
                <a:lnTo>
                  <a:pt x="72" y="320"/>
                </a:lnTo>
                <a:lnTo>
                  <a:pt x="74" y="321"/>
                </a:lnTo>
                <a:lnTo>
                  <a:pt x="74" y="323"/>
                </a:lnTo>
                <a:lnTo>
                  <a:pt x="74" y="324"/>
                </a:lnTo>
                <a:lnTo>
                  <a:pt x="74" y="326"/>
                </a:lnTo>
                <a:lnTo>
                  <a:pt x="72" y="326"/>
                </a:lnTo>
                <a:lnTo>
                  <a:pt x="72" y="328"/>
                </a:lnTo>
                <a:lnTo>
                  <a:pt x="69" y="329"/>
                </a:lnTo>
                <a:lnTo>
                  <a:pt x="67" y="329"/>
                </a:lnTo>
                <a:lnTo>
                  <a:pt x="66" y="331"/>
                </a:lnTo>
                <a:lnTo>
                  <a:pt x="65" y="331"/>
                </a:lnTo>
                <a:lnTo>
                  <a:pt x="64" y="333"/>
                </a:lnTo>
                <a:lnTo>
                  <a:pt x="64" y="336"/>
                </a:lnTo>
                <a:lnTo>
                  <a:pt x="65" y="338"/>
                </a:lnTo>
                <a:lnTo>
                  <a:pt x="65" y="340"/>
                </a:lnTo>
                <a:lnTo>
                  <a:pt x="66" y="341"/>
                </a:lnTo>
                <a:lnTo>
                  <a:pt x="67" y="342"/>
                </a:lnTo>
                <a:lnTo>
                  <a:pt x="69" y="344"/>
                </a:lnTo>
                <a:lnTo>
                  <a:pt x="71" y="344"/>
                </a:lnTo>
                <a:lnTo>
                  <a:pt x="71" y="346"/>
                </a:lnTo>
                <a:lnTo>
                  <a:pt x="71" y="347"/>
                </a:lnTo>
                <a:lnTo>
                  <a:pt x="71" y="349"/>
                </a:lnTo>
                <a:lnTo>
                  <a:pt x="71" y="351"/>
                </a:lnTo>
                <a:lnTo>
                  <a:pt x="71" y="352"/>
                </a:lnTo>
                <a:lnTo>
                  <a:pt x="71" y="354"/>
                </a:lnTo>
                <a:lnTo>
                  <a:pt x="71" y="356"/>
                </a:lnTo>
                <a:lnTo>
                  <a:pt x="72" y="358"/>
                </a:lnTo>
                <a:lnTo>
                  <a:pt x="72" y="359"/>
                </a:lnTo>
                <a:lnTo>
                  <a:pt x="74" y="360"/>
                </a:lnTo>
                <a:lnTo>
                  <a:pt x="75" y="360"/>
                </a:lnTo>
                <a:lnTo>
                  <a:pt x="77" y="362"/>
                </a:lnTo>
                <a:lnTo>
                  <a:pt x="78" y="362"/>
                </a:lnTo>
                <a:lnTo>
                  <a:pt x="78" y="364"/>
                </a:lnTo>
                <a:lnTo>
                  <a:pt x="80" y="365"/>
                </a:lnTo>
                <a:lnTo>
                  <a:pt x="81" y="367"/>
                </a:lnTo>
                <a:lnTo>
                  <a:pt x="81" y="369"/>
                </a:lnTo>
                <a:lnTo>
                  <a:pt x="83" y="370"/>
                </a:lnTo>
                <a:lnTo>
                  <a:pt x="84" y="372"/>
                </a:lnTo>
                <a:lnTo>
                  <a:pt x="85" y="374"/>
                </a:lnTo>
                <a:lnTo>
                  <a:pt x="87" y="376"/>
                </a:lnTo>
                <a:lnTo>
                  <a:pt x="88" y="377"/>
                </a:lnTo>
                <a:lnTo>
                  <a:pt x="90" y="379"/>
                </a:lnTo>
                <a:lnTo>
                  <a:pt x="91" y="380"/>
                </a:lnTo>
                <a:lnTo>
                  <a:pt x="93" y="381"/>
                </a:lnTo>
                <a:lnTo>
                  <a:pt x="94" y="385"/>
                </a:lnTo>
                <a:lnTo>
                  <a:pt x="96" y="387"/>
                </a:lnTo>
                <a:lnTo>
                  <a:pt x="96" y="390"/>
                </a:lnTo>
                <a:lnTo>
                  <a:pt x="98" y="393"/>
                </a:lnTo>
                <a:lnTo>
                  <a:pt x="98" y="397"/>
                </a:lnTo>
                <a:lnTo>
                  <a:pt x="99" y="399"/>
                </a:lnTo>
                <a:lnTo>
                  <a:pt x="99" y="401"/>
                </a:lnTo>
                <a:lnTo>
                  <a:pt x="101" y="403"/>
                </a:lnTo>
                <a:lnTo>
                  <a:pt x="103" y="405"/>
                </a:lnTo>
                <a:lnTo>
                  <a:pt x="104" y="403"/>
                </a:lnTo>
                <a:lnTo>
                  <a:pt x="106" y="403"/>
                </a:lnTo>
                <a:lnTo>
                  <a:pt x="106" y="401"/>
                </a:lnTo>
                <a:lnTo>
                  <a:pt x="108" y="399"/>
                </a:lnTo>
                <a:lnTo>
                  <a:pt x="108" y="397"/>
                </a:lnTo>
                <a:lnTo>
                  <a:pt x="108" y="395"/>
                </a:lnTo>
                <a:lnTo>
                  <a:pt x="108" y="393"/>
                </a:lnTo>
                <a:lnTo>
                  <a:pt x="108" y="392"/>
                </a:lnTo>
                <a:lnTo>
                  <a:pt x="108" y="388"/>
                </a:lnTo>
                <a:lnTo>
                  <a:pt x="106" y="385"/>
                </a:lnTo>
                <a:lnTo>
                  <a:pt x="104" y="381"/>
                </a:lnTo>
                <a:lnTo>
                  <a:pt x="104" y="379"/>
                </a:lnTo>
                <a:lnTo>
                  <a:pt x="103" y="377"/>
                </a:lnTo>
                <a:lnTo>
                  <a:pt x="103" y="374"/>
                </a:lnTo>
                <a:lnTo>
                  <a:pt x="103" y="372"/>
                </a:lnTo>
                <a:lnTo>
                  <a:pt x="103" y="364"/>
                </a:lnTo>
                <a:lnTo>
                  <a:pt x="106" y="359"/>
                </a:lnTo>
                <a:lnTo>
                  <a:pt x="111" y="356"/>
                </a:lnTo>
                <a:lnTo>
                  <a:pt x="115" y="354"/>
                </a:lnTo>
                <a:lnTo>
                  <a:pt x="119" y="352"/>
                </a:lnTo>
                <a:lnTo>
                  <a:pt x="125" y="351"/>
                </a:lnTo>
                <a:lnTo>
                  <a:pt x="130" y="349"/>
                </a:lnTo>
                <a:lnTo>
                  <a:pt x="135" y="346"/>
                </a:lnTo>
                <a:lnTo>
                  <a:pt x="135" y="344"/>
                </a:lnTo>
                <a:lnTo>
                  <a:pt x="136" y="342"/>
                </a:lnTo>
                <a:lnTo>
                  <a:pt x="136" y="340"/>
                </a:lnTo>
                <a:lnTo>
                  <a:pt x="136" y="338"/>
                </a:lnTo>
                <a:lnTo>
                  <a:pt x="136" y="335"/>
                </a:lnTo>
                <a:lnTo>
                  <a:pt x="136" y="333"/>
                </a:lnTo>
                <a:lnTo>
                  <a:pt x="136" y="331"/>
                </a:lnTo>
                <a:lnTo>
                  <a:pt x="136" y="329"/>
                </a:lnTo>
                <a:lnTo>
                  <a:pt x="136" y="326"/>
                </a:lnTo>
                <a:lnTo>
                  <a:pt x="136" y="324"/>
                </a:lnTo>
                <a:lnTo>
                  <a:pt x="136" y="321"/>
                </a:lnTo>
                <a:lnTo>
                  <a:pt x="137" y="320"/>
                </a:lnTo>
                <a:lnTo>
                  <a:pt x="137" y="317"/>
                </a:lnTo>
                <a:lnTo>
                  <a:pt x="138" y="315"/>
                </a:lnTo>
                <a:lnTo>
                  <a:pt x="138" y="313"/>
                </a:lnTo>
                <a:lnTo>
                  <a:pt x="138" y="310"/>
                </a:lnTo>
                <a:lnTo>
                  <a:pt x="138" y="308"/>
                </a:lnTo>
                <a:lnTo>
                  <a:pt x="138" y="306"/>
                </a:lnTo>
                <a:lnTo>
                  <a:pt x="138" y="305"/>
                </a:lnTo>
                <a:lnTo>
                  <a:pt x="137" y="303"/>
                </a:lnTo>
                <a:lnTo>
                  <a:pt x="137" y="301"/>
                </a:lnTo>
                <a:lnTo>
                  <a:pt x="137" y="300"/>
                </a:lnTo>
                <a:lnTo>
                  <a:pt x="137" y="299"/>
                </a:lnTo>
                <a:lnTo>
                  <a:pt x="138" y="299"/>
                </a:lnTo>
                <a:lnTo>
                  <a:pt x="137" y="295"/>
                </a:lnTo>
                <a:lnTo>
                  <a:pt x="137" y="294"/>
                </a:lnTo>
                <a:lnTo>
                  <a:pt x="137" y="292"/>
                </a:lnTo>
                <a:lnTo>
                  <a:pt x="138" y="290"/>
                </a:lnTo>
                <a:lnTo>
                  <a:pt x="140" y="289"/>
                </a:lnTo>
                <a:lnTo>
                  <a:pt x="140" y="287"/>
                </a:lnTo>
                <a:lnTo>
                  <a:pt x="142" y="285"/>
                </a:lnTo>
                <a:lnTo>
                  <a:pt x="142" y="283"/>
                </a:lnTo>
                <a:lnTo>
                  <a:pt x="140" y="281"/>
                </a:lnTo>
                <a:lnTo>
                  <a:pt x="140" y="277"/>
                </a:lnTo>
                <a:lnTo>
                  <a:pt x="138" y="274"/>
                </a:lnTo>
                <a:lnTo>
                  <a:pt x="137" y="271"/>
                </a:lnTo>
                <a:lnTo>
                  <a:pt x="136" y="269"/>
                </a:lnTo>
                <a:lnTo>
                  <a:pt x="136" y="266"/>
                </a:lnTo>
                <a:lnTo>
                  <a:pt x="136" y="264"/>
                </a:lnTo>
                <a:lnTo>
                  <a:pt x="88" y="194"/>
                </a:lnTo>
                <a:lnTo>
                  <a:pt x="87" y="192"/>
                </a:lnTo>
                <a:lnTo>
                  <a:pt x="85" y="190"/>
                </a:lnTo>
                <a:lnTo>
                  <a:pt x="84" y="189"/>
                </a:lnTo>
                <a:lnTo>
                  <a:pt x="83" y="189"/>
                </a:lnTo>
                <a:lnTo>
                  <a:pt x="83" y="187"/>
                </a:lnTo>
                <a:lnTo>
                  <a:pt x="81" y="185"/>
                </a:lnTo>
                <a:lnTo>
                  <a:pt x="81" y="183"/>
                </a:lnTo>
                <a:lnTo>
                  <a:pt x="81" y="181"/>
                </a:lnTo>
                <a:lnTo>
                  <a:pt x="81" y="179"/>
                </a:lnTo>
                <a:lnTo>
                  <a:pt x="83" y="178"/>
                </a:lnTo>
                <a:lnTo>
                  <a:pt x="83" y="176"/>
                </a:lnTo>
                <a:lnTo>
                  <a:pt x="84" y="174"/>
                </a:lnTo>
                <a:lnTo>
                  <a:pt x="84" y="171"/>
                </a:lnTo>
                <a:lnTo>
                  <a:pt x="83" y="169"/>
                </a:lnTo>
                <a:lnTo>
                  <a:pt x="81" y="167"/>
                </a:lnTo>
                <a:lnTo>
                  <a:pt x="80" y="166"/>
                </a:lnTo>
                <a:lnTo>
                  <a:pt x="80" y="165"/>
                </a:lnTo>
                <a:lnTo>
                  <a:pt x="78" y="162"/>
                </a:lnTo>
                <a:lnTo>
                  <a:pt x="77" y="160"/>
                </a:lnTo>
                <a:lnTo>
                  <a:pt x="77" y="156"/>
                </a:lnTo>
                <a:lnTo>
                  <a:pt x="77" y="146"/>
                </a:lnTo>
                <a:lnTo>
                  <a:pt x="78" y="137"/>
                </a:lnTo>
                <a:lnTo>
                  <a:pt x="81" y="130"/>
                </a:lnTo>
                <a:lnTo>
                  <a:pt x="84" y="124"/>
                </a:lnTo>
                <a:lnTo>
                  <a:pt x="88" y="119"/>
                </a:lnTo>
                <a:lnTo>
                  <a:pt x="93" y="114"/>
                </a:lnTo>
                <a:lnTo>
                  <a:pt x="99" y="112"/>
                </a:lnTo>
                <a:lnTo>
                  <a:pt x="104" y="109"/>
                </a:lnTo>
                <a:lnTo>
                  <a:pt x="103" y="106"/>
                </a:lnTo>
                <a:lnTo>
                  <a:pt x="101" y="104"/>
                </a:lnTo>
                <a:lnTo>
                  <a:pt x="101" y="101"/>
                </a:lnTo>
                <a:lnTo>
                  <a:pt x="99" y="99"/>
                </a:lnTo>
                <a:lnTo>
                  <a:pt x="98" y="96"/>
                </a:lnTo>
                <a:lnTo>
                  <a:pt x="96" y="94"/>
                </a:lnTo>
                <a:lnTo>
                  <a:pt x="94" y="91"/>
                </a:lnTo>
                <a:lnTo>
                  <a:pt x="94" y="87"/>
                </a:lnTo>
                <a:lnTo>
                  <a:pt x="94" y="85"/>
                </a:lnTo>
                <a:lnTo>
                  <a:pt x="94" y="81"/>
                </a:lnTo>
                <a:lnTo>
                  <a:pt x="93" y="78"/>
                </a:lnTo>
                <a:lnTo>
                  <a:pt x="93" y="75"/>
                </a:lnTo>
                <a:lnTo>
                  <a:pt x="91" y="71"/>
                </a:lnTo>
                <a:lnTo>
                  <a:pt x="91" y="68"/>
                </a:lnTo>
                <a:lnTo>
                  <a:pt x="90" y="65"/>
                </a:lnTo>
                <a:lnTo>
                  <a:pt x="90" y="60"/>
                </a:lnTo>
                <a:lnTo>
                  <a:pt x="90" y="53"/>
                </a:lnTo>
                <a:lnTo>
                  <a:pt x="90" y="47"/>
                </a:lnTo>
                <a:lnTo>
                  <a:pt x="88" y="40"/>
                </a:lnTo>
                <a:lnTo>
                  <a:pt x="87" y="34"/>
                </a:lnTo>
                <a:lnTo>
                  <a:pt x="85" y="29"/>
                </a:lnTo>
                <a:lnTo>
                  <a:pt x="84" y="23"/>
                </a:lnTo>
                <a:lnTo>
                  <a:pt x="83" y="19"/>
                </a:lnTo>
                <a:lnTo>
                  <a:pt x="80" y="16"/>
                </a:lnTo>
                <a:lnTo>
                  <a:pt x="78" y="14"/>
                </a:lnTo>
                <a:lnTo>
                  <a:pt x="77" y="12"/>
                </a:lnTo>
                <a:lnTo>
                  <a:pt x="75" y="11"/>
                </a:lnTo>
                <a:lnTo>
                  <a:pt x="72" y="10"/>
                </a:lnTo>
                <a:lnTo>
                  <a:pt x="71" y="8"/>
                </a:lnTo>
                <a:lnTo>
                  <a:pt x="69" y="8"/>
                </a:lnTo>
                <a:lnTo>
                  <a:pt x="67" y="6"/>
                </a:lnTo>
                <a:lnTo>
                  <a:pt x="67" y="5"/>
                </a:lnTo>
                <a:lnTo>
                  <a:pt x="65" y="6"/>
                </a:lnTo>
                <a:lnTo>
                  <a:pt x="64" y="6"/>
                </a:lnTo>
                <a:lnTo>
                  <a:pt x="62" y="8"/>
                </a:lnTo>
                <a:lnTo>
                  <a:pt x="60" y="10"/>
                </a:lnTo>
                <a:lnTo>
                  <a:pt x="60" y="11"/>
                </a:lnTo>
                <a:lnTo>
                  <a:pt x="59" y="12"/>
                </a:lnTo>
                <a:lnTo>
                  <a:pt x="56" y="11"/>
                </a:lnTo>
                <a:lnTo>
                  <a:pt x="50" y="8"/>
                </a:lnTo>
                <a:lnTo>
                  <a:pt x="46" y="6"/>
                </a:lnTo>
                <a:lnTo>
                  <a:pt x="40" y="5"/>
                </a:lnTo>
                <a:lnTo>
                  <a:pt x="33" y="1"/>
                </a:lnTo>
                <a:lnTo>
                  <a:pt x="28" y="0"/>
                </a:lnTo>
                <a:lnTo>
                  <a:pt x="23" y="0"/>
                </a:lnTo>
                <a:lnTo>
                  <a:pt x="19" y="0"/>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80" name="Freeform 36"/>
          <p:cNvSpPr>
            <a:spLocks/>
          </p:cNvSpPr>
          <p:nvPr/>
        </p:nvSpPr>
        <p:spPr bwMode="auto">
          <a:xfrm>
            <a:off x="1542974" y="2484438"/>
            <a:ext cx="263933" cy="38100"/>
          </a:xfrm>
          <a:custGeom>
            <a:avLst/>
            <a:gdLst>
              <a:gd name="T0" fmla="*/ 0 w 134"/>
              <a:gd name="T1" fmla="*/ 2147483647 h 32"/>
              <a:gd name="T2" fmla="*/ 2147483647 w 134"/>
              <a:gd name="T3" fmla="*/ 2147483647 h 32"/>
              <a:gd name="T4" fmla="*/ 2147483647 w 134"/>
              <a:gd name="T5" fmla="*/ 2147483647 h 32"/>
              <a:gd name="T6" fmla="*/ 2147483647 w 134"/>
              <a:gd name="T7" fmla="*/ 2147483647 h 32"/>
              <a:gd name="T8" fmla="*/ 2147483647 w 134"/>
              <a:gd name="T9" fmla="*/ 2147483647 h 32"/>
              <a:gd name="T10" fmla="*/ 2147483647 w 134"/>
              <a:gd name="T11" fmla="*/ 2147483647 h 32"/>
              <a:gd name="T12" fmla="*/ 2147483647 w 134"/>
              <a:gd name="T13" fmla="*/ 2147483647 h 32"/>
              <a:gd name="T14" fmla="*/ 2147483647 w 134"/>
              <a:gd name="T15" fmla="*/ 2147483647 h 32"/>
              <a:gd name="T16" fmla="*/ 2147483647 w 134"/>
              <a:gd name="T17" fmla="*/ 2147483647 h 32"/>
              <a:gd name="T18" fmla="*/ 2147483647 w 134"/>
              <a:gd name="T19" fmla="*/ 2147483647 h 32"/>
              <a:gd name="T20" fmla="*/ 2147483647 w 134"/>
              <a:gd name="T21" fmla="*/ 2147483647 h 32"/>
              <a:gd name="T22" fmla="*/ 2147483647 w 134"/>
              <a:gd name="T23" fmla="*/ 2147483647 h 32"/>
              <a:gd name="T24" fmla="*/ 2147483647 w 134"/>
              <a:gd name="T25" fmla="*/ 2147483647 h 32"/>
              <a:gd name="T26" fmla="*/ 2147483647 w 134"/>
              <a:gd name="T27" fmla="*/ 2147483647 h 32"/>
              <a:gd name="T28" fmla="*/ 2147483647 w 134"/>
              <a:gd name="T29" fmla="*/ 2147483647 h 32"/>
              <a:gd name="T30" fmla="*/ 2147483647 w 134"/>
              <a:gd name="T31" fmla="*/ 2147483647 h 32"/>
              <a:gd name="T32" fmla="*/ 2147483647 w 134"/>
              <a:gd name="T33" fmla="*/ 0 h 32"/>
              <a:gd name="T34" fmla="*/ 2147483647 w 134"/>
              <a:gd name="T35" fmla="*/ 0 h 32"/>
              <a:gd name="T36" fmla="*/ 2147483647 w 134"/>
              <a:gd name="T37" fmla="*/ 0 h 32"/>
              <a:gd name="T38" fmla="*/ 2147483647 w 134"/>
              <a:gd name="T39" fmla="*/ 0 h 32"/>
              <a:gd name="T40" fmla="*/ 2147483647 w 134"/>
              <a:gd name="T41" fmla="*/ 0 h 32"/>
              <a:gd name="T42" fmla="*/ 2147483647 w 134"/>
              <a:gd name="T43" fmla="*/ 2147483647 h 32"/>
              <a:gd name="T44" fmla="*/ 2147483647 w 134"/>
              <a:gd name="T45" fmla="*/ 2147483647 h 32"/>
              <a:gd name="T46" fmla="*/ 2147483647 w 134"/>
              <a:gd name="T47" fmla="*/ 2147483647 h 32"/>
              <a:gd name="T48" fmla="*/ 2147483647 w 134"/>
              <a:gd name="T49" fmla="*/ 2147483647 h 32"/>
              <a:gd name="T50" fmla="*/ 2147483647 w 134"/>
              <a:gd name="T51" fmla="*/ 2147483647 h 32"/>
              <a:gd name="T52" fmla="*/ 2147483647 w 134"/>
              <a:gd name="T53" fmla="*/ 2147483647 h 32"/>
              <a:gd name="T54" fmla="*/ 2147483647 w 134"/>
              <a:gd name="T55" fmla="*/ 2147483647 h 32"/>
              <a:gd name="T56" fmla="*/ 2147483647 w 134"/>
              <a:gd name="T57" fmla="*/ 2147483647 h 32"/>
              <a:gd name="T58" fmla="*/ 2147483647 w 134"/>
              <a:gd name="T59" fmla="*/ 2147483647 h 32"/>
              <a:gd name="T60" fmla="*/ 2147483647 w 134"/>
              <a:gd name="T61" fmla="*/ 2147483647 h 32"/>
              <a:gd name="T62" fmla="*/ 2147483647 w 134"/>
              <a:gd name="T63" fmla="*/ 2147483647 h 32"/>
              <a:gd name="T64" fmla="*/ 2147483647 w 134"/>
              <a:gd name="T65" fmla="*/ 2147483647 h 32"/>
              <a:gd name="T66" fmla="*/ 2147483647 w 134"/>
              <a:gd name="T67" fmla="*/ 2147483647 h 32"/>
              <a:gd name="T68" fmla="*/ 2147483647 w 134"/>
              <a:gd name="T69" fmla="*/ 2147483647 h 32"/>
              <a:gd name="T70" fmla="*/ 2147483647 w 134"/>
              <a:gd name="T71" fmla="*/ 2147483647 h 32"/>
              <a:gd name="T72" fmla="*/ 2147483647 w 134"/>
              <a:gd name="T73" fmla="*/ 2147483647 h 32"/>
              <a:gd name="T74" fmla="*/ 2147483647 w 134"/>
              <a:gd name="T75" fmla="*/ 2147483647 h 32"/>
              <a:gd name="T76" fmla="*/ 2147483647 w 134"/>
              <a:gd name="T77" fmla="*/ 2147483647 h 32"/>
              <a:gd name="T78" fmla="*/ 2147483647 w 134"/>
              <a:gd name="T79" fmla="*/ 2147483647 h 32"/>
              <a:gd name="T80" fmla="*/ 2147483647 w 134"/>
              <a:gd name="T81" fmla="*/ 2147483647 h 32"/>
              <a:gd name="T82" fmla="*/ 2147483647 w 134"/>
              <a:gd name="T83" fmla="*/ 2147483647 h 32"/>
              <a:gd name="T84" fmla="*/ 2147483647 w 134"/>
              <a:gd name="T85" fmla="*/ 2147483647 h 32"/>
              <a:gd name="T86" fmla="*/ 2147483647 w 134"/>
              <a:gd name="T87" fmla="*/ 2147483647 h 32"/>
              <a:gd name="T88" fmla="*/ 2147483647 w 134"/>
              <a:gd name="T89" fmla="*/ 2147483647 h 32"/>
              <a:gd name="T90" fmla="*/ 2147483647 w 134"/>
              <a:gd name="T91" fmla="*/ 2147483647 h 32"/>
              <a:gd name="T92" fmla="*/ 2147483647 w 134"/>
              <a:gd name="T93" fmla="*/ 2147483647 h 32"/>
              <a:gd name="T94" fmla="*/ 2147483647 w 134"/>
              <a:gd name="T95" fmla="*/ 2147483647 h 32"/>
              <a:gd name="T96" fmla="*/ 2147483647 w 134"/>
              <a:gd name="T97" fmla="*/ 2147483647 h 32"/>
              <a:gd name="T98" fmla="*/ 2147483647 w 134"/>
              <a:gd name="T99" fmla="*/ 2147483647 h 32"/>
              <a:gd name="T100" fmla="*/ 2147483647 w 134"/>
              <a:gd name="T101" fmla="*/ 2147483647 h 32"/>
              <a:gd name="T102" fmla="*/ 2147483647 w 134"/>
              <a:gd name="T103" fmla="*/ 2147483647 h 32"/>
              <a:gd name="T104" fmla="*/ 2147483647 w 134"/>
              <a:gd name="T105" fmla="*/ 2147483647 h 32"/>
              <a:gd name="T106" fmla="*/ 2147483647 w 134"/>
              <a:gd name="T107" fmla="*/ 2147483647 h 32"/>
              <a:gd name="T108" fmla="*/ 0 w 134"/>
              <a:gd name="T109" fmla="*/ 2147483647 h 3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4" h="32">
                <a:moveTo>
                  <a:pt x="0" y="31"/>
                </a:moveTo>
                <a:lnTo>
                  <a:pt x="0" y="29"/>
                </a:lnTo>
                <a:lnTo>
                  <a:pt x="0" y="27"/>
                </a:lnTo>
                <a:lnTo>
                  <a:pt x="1" y="25"/>
                </a:lnTo>
                <a:lnTo>
                  <a:pt x="3" y="24"/>
                </a:lnTo>
                <a:lnTo>
                  <a:pt x="3" y="22"/>
                </a:lnTo>
                <a:lnTo>
                  <a:pt x="3" y="20"/>
                </a:lnTo>
                <a:lnTo>
                  <a:pt x="3" y="19"/>
                </a:lnTo>
                <a:lnTo>
                  <a:pt x="3" y="17"/>
                </a:lnTo>
                <a:lnTo>
                  <a:pt x="3" y="15"/>
                </a:lnTo>
                <a:lnTo>
                  <a:pt x="3" y="14"/>
                </a:lnTo>
                <a:lnTo>
                  <a:pt x="1" y="13"/>
                </a:lnTo>
                <a:lnTo>
                  <a:pt x="1" y="11"/>
                </a:lnTo>
                <a:lnTo>
                  <a:pt x="1" y="10"/>
                </a:lnTo>
                <a:lnTo>
                  <a:pt x="1" y="8"/>
                </a:lnTo>
                <a:lnTo>
                  <a:pt x="1" y="6"/>
                </a:lnTo>
                <a:lnTo>
                  <a:pt x="1" y="5"/>
                </a:lnTo>
                <a:lnTo>
                  <a:pt x="1" y="3"/>
                </a:lnTo>
                <a:lnTo>
                  <a:pt x="3" y="1"/>
                </a:lnTo>
                <a:lnTo>
                  <a:pt x="6" y="1"/>
                </a:lnTo>
                <a:lnTo>
                  <a:pt x="11" y="3"/>
                </a:lnTo>
                <a:lnTo>
                  <a:pt x="17" y="3"/>
                </a:lnTo>
                <a:lnTo>
                  <a:pt x="24" y="3"/>
                </a:lnTo>
                <a:lnTo>
                  <a:pt x="31" y="5"/>
                </a:lnTo>
                <a:lnTo>
                  <a:pt x="37" y="5"/>
                </a:lnTo>
                <a:lnTo>
                  <a:pt x="43" y="5"/>
                </a:lnTo>
                <a:lnTo>
                  <a:pt x="49" y="5"/>
                </a:lnTo>
                <a:lnTo>
                  <a:pt x="52" y="5"/>
                </a:lnTo>
                <a:lnTo>
                  <a:pt x="55" y="5"/>
                </a:lnTo>
                <a:lnTo>
                  <a:pt x="58" y="3"/>
                </a:lnTo>
                <a:lnTo>
                  <a:pt x="59" y="1"/>
                </a:lnTo>
                <a:lnTo>
                  <a:pt x="62" y="1"/>
                </a:lnTo>
                <a:lnTo>
                  <a:pt x="65" y="0"/>
                </a:lnTo>
                <a:lnTo>
                  <a:pt x="68" y="0"/>
                </a:lnTo>
                <a:lnTo>
                  <a:pt x="71" y="0"/>
                </a:lnTo>
                <a:lnTo>
                  <a:pt x="73" y="0"/>
                </a:lnTo>
                <a:lnTo>
                  <a:pt x="74" y="0"/>
                </a:lnTo>
                <a:lnTo>
                  <a:pt x="76" y="0"/>
                </a:lnTo>
                <a:lnTo>
                  <a:pt x="77" y="0"/>
                </a:lnTo>
                <a:lnTo>
                  <a:pt x="79" y="0"/>
                </a:lnTo>
                <a:lnTo>
                  <a:pt x="81" y="0"/>
                </a:lnTo>
                <a:lnTo>
                  <a:pt x="83" y="0"/>
                </a:lnTo>
                <a:lnTo>
                  <a:pt x="86" y="0"/>
                </a:lnTo>
                <a:lnTo>
                  <a:pt x="87" y="1"/>
                </a:lnTo>
                <a:lnTo>
                  <a:pt x="91" y="3"/>
                </a:lnTo>
                <a:lnTo>
                  <a:pt x="94" y="6"/>
                </a:lnTo>
                <a:lnTo>
                  <a:pt x="98" y="11"/>
                </a:lnTo>
                <a:lnTo>
                  <a:pt x="101" y="14"/>
                </a:lnTo>
                <a:lnTo>
                  <a:pt x="105" y="17"/>
                </a:lnTo>
                <a:lnTo>
                  <a:pt x="108" y="19"/>
                </a:lnTo>
                <a:lnTo>
                  <a:pt x="110" y="20"/>
                </a:lnTo>
                <a:lnTo>
                  <a:pt x="126" y="14"/>
                </a:lnTo>
                <a:lnTo>
                  <a:pt x="128" y="15"/>
                </a:lnTo>
                <a:lnTo>
                  <a:pt x="129" y="15"/>
                </a:lnTo>
                <a:lnTo>
                  <a:pt x="129" y="17"/>
                </a:lnTo>
                <a:lnTo>
                  <a:pt x="131" y="17"/>
                </a:lnTo>
                <a:lnTo>
                  <a:pt x="131" y="19"/>
                </a:lnTo>
                <a:lnTo>
                  <a:pt x="133" y="19"/>
                </a:lnTo>
                <a:lnTo>
                  <a:pt x="133" y="22"/>
                </a:lnTo>
                <a:lnTo>
                  <a:pt x="131" y="24"/>
                </a:lnTo>
                <a:lnTo>
                  <a:pt x="129" y="25"/>
                </a:lnTo>
                <a:lnTo>
                  <a:pt x="128" y="27"/>
                </a:lnTo>
                <a:lnTo>
                  <a:pt x="125" y="29"/>
                </a:lnTo>
                <a:lnTo>
                  <a:pt x="122" y="29"/>
                </a:lnTo>
                <a:lnTo>
                  <a:pt x="119" y="31"/>
                </a:lnTo>
                <a:lnTo>
                  <a:pt x="115" y="31"/>
                </a:lnTo>
                <a:lnTo>
                  <a:pt x="112" y="31"/>
                </a:lnTo>
                <a:lnTo>
                  <a:pt x="107" y="29"/>
                </a:lnTo>
                <a:lnTo>
                  <a:pt x="102" y="27"/>
                </a:lnTo>
                <a:lnTo>
                  <a:pt x="99" y="25"/>
                </a:lnTo>
                <a:lnTo>
                  <a:pt x="95" y="24"/>
                </a:lnTo>
                <a:lnTo>
                  <a:pt x="92" y="22"/>
                </a:lnTo>
                <a:lnTo>
                  <a:pt x="89" y="20"/>
                </a:lnTo>
                <a:lnTo>
                  <a:pt x="84" y="17"/>
                </a:lnTo>
                <a:lnTo>
                  <a:pt x="83" y="15"/>
                </a:lnTo>
                <a:lnTo>
                  <a:pt x="81" y="14"/>
                </a:lnTo>
                <a:lnTo>
                  <a:pt x="80" y="13"/>
                </a:lnTo>
                <a:lnTo>
                  <a:pt x="79" y="11"/>
                </a:lnTo>
                <a:lnTo>
                  <a:pt x="77" y="11"/>
                </a:lnTo>
                <a:lnTo>
                  <a:pt x="76" y="10"/>
                </a:lnTo>
                <a:lnTo>
                  <a:pt x="74" y="10"/>
                </a:lnTo>
                <a:lnTo>
                  <a:pt x="73" y="10"/>
                </a:lnTo>
                <a:lnTo>
                  <a:pt x="70" y="11"/>
                </a:lnTo>
                <a:lnTo>
                  <a:pt x="66" y="13"/>
                </a:lnTo>
                <a:lnTo>
                  <a:pt x="63" y="14"/>
                </a:lnTo>
                <a:lnTo>
                  <a:pt x="62" y="15"/>
                </a:lnTo>
                <a:lnTo>
                  <a:pt x="59" y="17"/>
                </a:lnTo>
                <a:lnTo>
                  <a:pt x="56" y="17"/>
                </a:lnTo>
                <a:lnTo>
                  <a:pt x="55" y="17"/>
                </a:lnTo>
                <a:lnTo>
                  <a:pt x="53" y="17"/>
                </a:lnTo>
                <a:lnTo>
                  <a:pt x="52" y="17"/>
                </a:lnTo>
                <a:lnTo>
                  <a:pt x="50" y="17"/>
                </a:lnTo>
                <a:lnTo>
                  <a:pt x="49" y="17"/>
                </a:lnTo>
                <a:lnTo>
                  <a:pt x="47" y="17"/>
                </a:lnTo>
                <a:lnTo>
                  <a:pt x="44" y="19"/>
                </a:lnTo>
                <a:lnTo>
                  <a:pt x="42" y="20"/>
                </a:lnTo>
                <a:lnTo>
                  <a:pt x="38" y="22"/>
                </a:lnTo>
                <a:lnTo>
                  <a:pt x="35" y="24"/>
                </a:lnTo>
                <a:lnTo>
                  <a:pt x="34" y="25"/>
                </a:lnTo>
                <a:lnTo>
                  <a:pt x="31" y="29"/>
                </a:lnTo>
                <a:lnTo>
                  <a:pt x="28" y="29"/>
                </a:lnTo>
                <a:lnTo>
                  <a:pt x="24" y="31"/>
                </a:lnTo>
                <a:lnTo>
                  <a:pt x="10" y="24"/>
                </a:lnTo>
                <a:lnTo>
                  <a:pt x="8" y="24"/>
                </a:lnTo>
                <a:lnTo>
                  <a:pt x="7" y="25"/>
                </a:lnTo>
                <a:lnTo>
                  <a:pt x="6" y="25"/>
                </a:lnTo>
                <a:lnTo>
                  <a:pt x="4" y="27"/>
                </a:lnTo>
                <a:lnTo>
                  <a:pt x="3" y="29"/>
                </a:lnTo>
                <a:lnTo>
                  <a:pt x="1" y="29"/>
                </a:lnTo>
                <a:lnTo>
                  <a:pt x="0" y="31"/>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81" name="Freeform 37"/>
          <p:cNvSpPr>
            <a:spLocks/>
          </p:cNvSpPr>
          <p:nvPr/>
        </p:nvSpPr>
        <p:spPr bwMode="auto">
          <a:xfrm>
            <a:off x="6398172" y="2241550"/>
            <a:ext cx="626477" cy="350838"/>
          </a:xfrm>
          <a:custGeom>
            <a:avLst/>
            <a:gdLst>
              <a:gd name="T0" fmla="*/ 2147483647 w 318"/>
              <a:gd name="T1" fmla="*/ 2147483647 h 301"/>
              <a:gd name="T2" fmla="*/ 2147483647 w 318"/>
              <a:gd name="T3" fmla="*/ 2147483647 h 301"/>
              <a:gd name="T4" fmla="*/ 2147483647 w 318"/>
              <a:gd name="T5" fmla="*/ 2147483647 h 301"/>
              <a:gd name="T6" fmla="*/ 2147483647 w 318"/>
              <a:gd name="T7" fmla="*/ 2147483647 h 301"/>
              <a:gd name="T8" fmla="*/ 2147483647 w 318"/>
              <a:gd name="T9" fmla="*/ 2147483647 h 301"/>
              <a:gd name="T10" fmla="*/ 2147483647 w 318"/>
              <a:gd name="T11" fmla="*/ 2147483647 h 301"/>
              <a:gd name="T12" fmla="*/ 2147483647 w 318"/>
              <a:gd name="T13" fmla="*/ 2147483647 h 301"/>
              <a:gd name="T14" fmla="*/ 2147483647 w 318"/>
              <a:gd name="T15" fmla="*/ 2147483647 h 301"/>
              <a:gd name="T16" fmla="*/ 2147483647 w 318"/>
              <a:gd name="T17" fmla="*/ 2147483647 h 301"/>
              <a:gd name="T18" fmla="*/ 2147483647 w 318"/>
              <a:gd name="T19" fmla="*/ 2147483647 h 301"/>
              <a:gd name="T20" fmla="*/ 2147483647 w 318"/>
              <a:gd name="T21" fmla="*/ 2147483647 h 301"/>
              <a:gd name="T22" fmla="*/ 2147483647 w 318"/>
              <a:gd name="T23" fmla="*/ 2147483647 h 301"/>
              <a:gd name="T24" fmla="*/ 2147483647 w 318"/>
              <a:gd name="T25" fmla="*/ 2147483647 h 301"/>
              <a:gd name="T26" fmla="*/ 2147483647 w 318"/>
              <a:gd name="T27" fmla="*/ 2147483647 h 301"/>
              <a:gd name="T28" fmla="*/ 2147483647 w 318"/>
              <a:gd name="T29" fmla="*/ 2147483647 h 301"/>
              <a:gd name="T30" fmla="*/ 2147483647 w 318"/>
              <a:gd name="T31" fmla="*/ 2147483647 h 301"/>
              <a:gd name="T32" fmla="*/ 2147483647 w 318"/>
              <a:gd name="T33" fmla="*/ 2147483647 h 301"/>
              <a:gd name="T34" fmla="*/ 2147483647 w 318"/>
              <a:gd name="T35" fmla="*/ 2147483647 h 301"/>
              <a:gd name="T36" fmla="*/ 2147483647 w 318"/>
              <a:gd name="T37" fmla="*/ 2147483647 h 301"/>
              <a:gd name="T38" fmla="*/ 2147483647 w 318"/>
              <a:gd name="T39" fmla="*/ 2147483647 h 301"/>
              <a:gd name="T40" fmla="*/ 2147483647 w 318"/>
              <a:gd name="T41" fmla="*/ 2147483647 h 301"/>
              <a:gd name="T42" fmla="*/ 2147483647 w 318"/>
              <a:gd name="T43" fmla="*/ 2147483647 h 301"/>
              <a:gd name="T44" fmla="*/ 2147483647 w 318"/>
              <a:gd name="T45" fmla="*/ 2147483647 h 301"/>
              <a:gd name="T46" fmla="*/ 2147483647 w 318"/>
              <a:gd name="T47" fmla="*/ 2147483647 h 301"/>
              <a:gd name="T48" fmla="*/ 2147483647 w 318"/>
              <a:gd name="T49" fmla="*/ 2147483647 h 301"/>
              <a:gd name="T50" fmla="*/ 2147483647 w 318"/>
              <a:gd name="T51" fmla="*/ 2147483647 h 301"/>
              <a:gd name="T52" fmla="*/ 2147483647 w 318"/>
              <a:gd name="T53" fmla="*/ 2147483647 h 301"/>
              <a:gd name="T54" fmla="*/ 2147483647 w 318"/>
              <a:gd name="T55" fmla="*/ 2147483647 h 301"/>
              <a:gd name="T56" fmla="*/ 2147483647 w 318"/>
              <a:gd name="T57" fmla="*/ 2147483647 h 301"/>
              <a:gd name="T58" fmla="*/ 2147483647 w 318"/>
              <a:gd name="T59" fmla="*/ 2147483647 h 301"/>
              <a:gd name="T60" fmla="*/ 2147483647 w 318"/>
              <a:gd name="T61" fmla="*/ 2147483647 h 301"/>
              <a:gd name="T62" fmla="*/ 2147483647 w 318"/>
              <a:gd name="T63" fmla="*/ 2147483647 h 301"/>
              <a:gd name="T64" fmla="*/ 2147483647 w 318"/>
              <a:gd name="T65" fmla="*/ 2147483647 h 301"/>
              <a:gd name="T66" fmla="*/ 2147483647 w 318"/>
              <a:gd name="T67" fmla="*/ 2147483647 h 301"/>
              <a:gd name="T68" fmla="*/ 2147483647 w 318"/>
              <a:gd name="T69" fmla="*/ 2147483647 h 301"/>
              <a:gd name="T70" fmla="*/ 2147483647 w 318"/>
              <a:gd name="T71" fmla="*/ 2147483647 h 301"/>
              <a:gd name="T72" fmla="*/ 2147483647 w 318"/>
              <a:gd name="T73" fmla="*/ 2147483647 h 301"/>
              <a:gd name="T74" fmla="*/ 2147483647 w 318"/>
              <a:gd name="T75" fmla="*/ 2147483647 h 301"/>
              <a:gd name="T76" fmla="*/ 2147483647 w 318"/>
              <a:gd name="T77" fmla="*/ 2147483647 h 301"/>
              <a:gd name="T78" fmla="*/ 2147483647 w 318"/>
              <a:gd name="T79" fmla="*/ 2147483647 h 301"/>
              <a:gd name="T80" fmla="*/ 2147483647 w 318"/>
              <a:gd name="T81" fmla="*/ 2147483647 h 301"/>
              <a:gd name="T82" fmla="*/ 2147483647 w 318"/>
              <a:gd name="T83" fmla="*/ 2147483647 h 301"/>
              <a:gd name="T84" fmla="*/ 2147483647 w 318"/>
              <a:gd name="T85" fmla="*/ 2147483647 h 301"/>
              <a:gd name="T86" fmla="*/ 2147483647 w 318"/>
              <a:gd name="T87" fmla="*/ 2147483647 h 301"/>
              <a:gd name="T88" fmla="*/ 2147483647 w 318"/>
              <a:gd name="T89" fmla="*/ 2147483647 h 301"/>
              <a:gd name="T90" fmla="*/ 2147483647 w 318"/>
              <a:gd name="T91" fmla="*/ 2147483647 h 301"/>
              <a:gd name="T92" fmla="*/ 2147483647 w 318"/>
              <a:gd name="T93" fmla="*/ 2147483647 h 301"/>
              <a:gd name="T94" fmla="*/ 2147483647 w 318"/>
              <a:gd name="T95" fmla="*/ 2147483647 h 301"/>
              <a:gd name="T96" fmla="*/ 2147483647 w 318"/>
              <a:gd name="T97" fmla="*/ 2147483647 h 301"/>
              <a:gd name="T98" fmla="*/ 2147483647 w 318"/>
              <a:gd name="T99" fmla="*/ 2147483647 h 301"/>
              <a:gd name="T100" fmla="*/ 2147483647 w 318"/>
              <a:gd name="T101" fmla="*/ 2147483647 h 301"/>
              <a:gd name="T102" fmla="*/ 2147483647 w 318"/>
              <a:gd name="T103" fmla="*/ 2147483647 h 301"/>
              <a:gd name="T104" fmla="*/ 2147483647 w 318"/>
              <a:gd name="T105" fmla="*/ 2147483647 h 301"/>
              <a:gd name="T106" fmla="*/ 2147483647 w 318"/>
              <a:gd name="T107" fmla="*/ 2147483647 h 301"/>
              <a:gd name="T108" fmla="*/ 2147483647 w 318"/>
              <a:gd name="T109" fmla="*/ 2147483647 h 301"/>
              <a:gd name="T110" fmla="*/ 2147483647 w 318"/>
              <a:gd name="T111" fmla="*/ 2147483647 h 301"/>
              <a:gd name="T112" fmla="*/ 2147483647 w 318"/>
              <a:gd name="T113" fmla="*/ 2147483647 h 301"/>
              <a:gd name="T114" fmla="*/ 2147483647 w 318"/>
              <a:gd name="T115" fmla="*/ 2147483647 h 301"/>
              <a:gd name="T116" fmla="*/ 2147483647 w 318"/>
              <a:gd name="T117" fmla="*/ 2147483647 h 301"/>
              <a:gd name="T118" fmla="*/ 2147483647 w 318"/>
              <a:gd name="T119" fmla="*/ 2147483647 h 301"/>
              <a:gd name="T120" fmla="*/ 2147483647 w 318"/>
              <a:gd name="T121" fmla="*/ 2147483647 h 3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 h="301">
                <a:moveTo>
                  <a:pt x="288" y="295"/>
                </a:moveTo>
                <a:lnTo>
                  <a:pt x="286" y="292"/>
                </a:lnTo>
                <a:lnTo>
                  <a:pt x="284" y="290"/>
                </a:lnTo>
                <a:lnTo>
                  <a:pt x="281" y="287"/>
                </a:lnTo>
                <a:lnTo>
                  <a:pt x="278" y="285"/>
                </a:lnTo>
                <a:lnTo>
                  <a:pt x="273" y="282"/>
                </a:lnTo>
                <a:lnTo>
                  <a:pt x="270" y="280"/>
                </a:lnTo>
                <a:lnTo>
                  <a:pt x="267" y="277"/>
                </a:lnTo>
                <a:lnTo>
                  <a:pt x="266" y="274"/>
                </a:lnTo>
                <a:lnTo>
                  <a:pt x="263" y="271"/>
                </a:lnTo>
                <a:lnTo>
                  <a:pt x="260" y="267"/>
                </a:lnTo>
                <a:lnTo>
                  <a:pt x="257" y="262"/>
                </a:lnTo>
                <a:lnTo>
                  <a:pt x="252" y="259"/>
                </a:lnTo>
                <a:lnTo>
                  <a:pt x="248" y="256"/>
                </a:lnTo>
                <a:lnTo>
                  <a:pt x="245" y="254"/>
                </a:lnTo>
                <a:lnTo>
                  <a:pt x="243" y="251"/>
                </a:lnTo>
                <a:lnTo>
                  <a:pt x="242" y="251"/>
                </a:lnTo>
                <a:lnTo>
                  <a:pt x="240" y="249"/>
                </a:lnTo>
                <a:lnTo>
                  <a:pt x="235" y="248"/>
                </a:lnTo>
                <a:lnTo>
                  <a:pt x="230" y="242"/>
                </a:lnTo>
                <a:lnTo>
                  <a:pt x="222" y="240"/>
                </a:lnTo>
                <a:lnTo>
                  <a:pt x="214" y="235"/>
                </a:lnTo>
                <a:lnTo>
                  <a:pt x="207" y="230"/>
                </a:lnTo>
                <a:lnTo>
                  <a:pt x="203" y="226"/>
                </a:lnTo>
                <a:lnTo>
                  <a:pt x="200" y="226"/>
                </a:lnTo>
                <a:lnTo>
                  <a:pt x="197" y="225"/>
                </a:lnTo>
                <a:lnTo>
                  <a:pt x="193" y="223"/>
                </a:lnTo>
                <a:lnTo>
                  <a:pt x="186" y="223"/>
                </a:lnTo>
                <a:lnTo>
                  <a:pt x="180" y="222"/>
                </a:lnTo>
                <a:lnTo>
                  <a:pt x="173" y="222"/>
                </a:lnTo>
                <a:lnTo>
                  <a:pt x="167" y="220"/>
                </a:lnTo>
                <a:lnTo>
                  <a:pt x="162" y="220"/>
                </a:lnTo>
                <a:lnTo>
                  <a:pt x="158" y="220"/>
                </a:lnTo>
                <a:lnTo>
                  <a:pt x="155" y="220"/>
                </a:lnTo>
                <a:lnTo>
                  <a:pt x="152" y="220"/>
                </a:lnTo>
                <a:lnTo>
                  <a:pt x="147" y="220"/>
                </a:lnTo>
                <a:lnTo>
                  <a:pt x="143" y="220"/>
                </a:lnTo>
                <a:lnTo>
                  <a:pt x="137" y="220"/>
                </a:lnTo>
                <a:lnTo>
                  <a:pt x="134" y="220"/>
                </a:lnTo>
                <a:lnTo>
                  <a:pt x="130" y="220"/>
                </a:lnTo>
                <a:lnTo>
                  <a:pt x="126" y="222"/>
                </a:lnTo>
                <a:lnTo>
                  <a:pt x="125" y="222"/>
                </a:lnTo>
                <a:lnTo>
                  <a:pt x="123" y="223"/>
                </a:lnTo>
                <a:lnTo>
                  <a:pt x="119" y="223"/>
                </a:lnTo>
                <a:lnTo>
                  <a:pt x="116" y="223"/>
                </a:lnTo>
                <a:lnTo>
                  <a:pt x="115" y="225"/>
                </a:lnTo>
                <a:lnTo>
                  <a:pt x="112" y="225"/>
                </a:lnTo>
                <a:lnTo>
                  <a:pt x="109" y="228"/>
                </a:lnTo>
                <a:lnTo>
                  <a:pt x="105" y="230"/>
                </a:lnTo>
                <a:lnTo>
                  <a:pt x="103" y="231"/>
                </a:lnTo>
                <a:lnTo>
                  <a:pt x="100" y="231"/>
                </a:lnTo>
                <a:lnTo>
                  <a:pt x="97" y="230"/>
                </a:lnTo>
                <a:lnTo>
                  <a:pt x="95" y="225"/>
                </a:lnTo>
                <a:lnTo>
                  <a:pt x="92" y="222"/>
                </a:lnTo>
                <a:lnTo>
                  <a:pt x="91" y="219"/>
                </a:lnTo>
                <a:lnTo>
                  <a:pt x="91" y="215"/>
                </a:lnTo>
                <a:lnTo>
                  <a:pt x="91" y="213"/>
                </a:lnTo>
                <a:lnTo>
                  <a:pt x="79" y="253"/>
                </a:lnTo>
                <a:lnTo>
                  <a:pt x="67" y="233"/>
                </a:lnTo>
                <a:lnTo>
                  <a:pt x="66" y="233"/>
                </a:lnTo>
                <a:lnTo>
                  <a:pt x="61" y="233"/>
                </a:lnTo>
                <a:lnTo>
                  <a:pt x="55" y="235"/>
                </a:lnTo>
                <a:lnTo>
                  <a:pt x="49" y="235"/>
                </a:lnTo>
                <a:lnTo>
                  <a:pt x="42" y="236"/>
                </a:lnTo>
                <a:lnTo>
                  <a:pt x="35" y="238"/>
                </a:lnTo>
                <a:lnTo>
                  <a:pt x="30" y="240"/>
                </a:lnTo>
                <a:lnTo>
                  <a:pt x="27" y="241"/>
                </a:lnTo>
                <a:lnTo>
                  <a:pt x="24" y="242"/>
                </a:lnTo>
                <a:lnTo>
                  <a:pt x="21" y="242"/>
                </a:lnTo>
                <a:lnTo>
                  <a:pt x="17" y="244"/>
                </a:lnTo>
                <a:lnTo>
                  <a:pt x="15" y="244"/>
                </a:lnTo>
                <a:lnTo>
                  <a:pt x="12" y="244"/>
                </a:lnTo>
                <a:lnTo>
                  <a:pt x="9" y="244"/>
                </a:lnTo>
                <a:lnTo>
                  <a:pt x="7" y="244"/>
                </a:lnTo>
                <a:lnTo>
                  <a:pt x="7" y="242"/>
                </a:lnTo>
                <a:lnTo>
                  <a:pt x="7" y="241"/>
                </a:lnTo>
                <a:lnTo>
                  <a:pt x="7" y="240"/>
                </a:lnTo>
                <a:lnTo>
                  <a:pt x="7" y="236"/>
                </a:lnTo>
                <a:lnTo>
                  <a:pt x="7" y="235"/>
                </a:lnTo>
                <a:lnTo>
                  <a:pt x="7" y="231"/>
                </a:lnTo>
                <a:lnTo>
                  <a:pt x="7" y="230"/>
                </a:lnTo>
                <a:lnTo>
                  <a:pt x="7" y="228"/>
                </a:lnTo>
                <a:lnTo>
                  <a:pt x="7" y="223"/>
                </a:lnTo>
                <a:lnTo>
                  <a:pt x="7" y="219"/>
                </a:lnTo>
                <a:lnTo>
                  <a:pt x="7" y="215"/>
                </a:lnTo>
                <a:lnTo>
                  <a:pt x="7" y="212"/>
                </a:lnTo>
                <a:lnTo>
                  <a:pt x="7" y="207"/>
                </a:lnTo>
                <a:lnTo>
                  <a:pt x="7" y="203"/>
                </a:lnTo>
                <a:lnTo>
                  <a:pt x="7" y="201"/>
                </a:lnTo>
                <a:lnTo>
                  <a:pt x="7" y="196"/>
                </a:lnTo>
                <a:lnTo>
                  <a:pt x="7" y="192"/>
                </a:lnTo>
                <a:lnTo>
                  <a:pt x="6" y="190"/>
                </a:lnTo>
                <a:lnTo>
                  <a:pt x="4" y="187"/>
                </a:lnTo>
                <a:lnTo>
                  <a:pt x="4" y="184"/>
                </a:lnTo>
                <a:lnTo>
                  <a:pt x="3" y="183"/>
                </a:lnTo>
                <a:lnTo>
                  <a:pt x="1" y="179"/>
                </a:lnTo>
                <a:lnTo>
                  <a:pt x="0" y="176"/>
                </a:lnTo>
                <a:lnTo>
                  <a:pt x="0" y="173"/>
                </a:lnTo>
                <a:lnTo>
                  <a:pt x="1" y="164"/>
                </a:lnTo>
                <a:lnTo>
                  <a:pt x="1" y="156"/>
                </a:lnTo>
                <a:lnTo>
                  <a:pt x="4" y="150"/>
                </a:lnTo>
                <a:lnTo>
                  <a:pt x="6" y="142"/>
                </a:lnTo>
                <a:lnTo>
                  <a:pt x="9" y="133"/>
                </a:lnTo>
                <a:lnTo>
                  <a:pt x="12" y="125"/>
                </a:lnTo>
                <a:lnTo>
                  <a:pt x="15" y="117"/>
                </a:lnTo>
                <a:lnTo>
                  <a:pt x="17" y="107"/>
                </a:lnTo>
                <a:lnTo>
                  <a:pt x="17" y="105"/>
                </a:lnTo>
                <a:lnTo>
                  <a:pt x="17" y="104"/>
                </a:lnTo>
                <a:lnTo>
                  <a:pt x="17" y="103"/>
                </a:lnTo>
                <a:lnTo>
                  <a:pt x="19" y="103"/>
                </a:lnTo>
                <a:lnTo>
                  <a:pt x="19" y="101"/>
                </a:lnTo>
                <a:lnTo>
                  <a:pt x="19" y="99"/>
                </a:lnTo>
                <a:lnTo>
                  <a:pt x="19" y="98"/>
                </a:lnTo>
                <a:lnTo>
                  <a:pt x="19" y="96"/>
                </a:lnTo>
                <a:lnTo>
                  <a:pt x="19" y="94"/>
                </a:lnTo>
                <a:lnTo>
                  <a:pt x="19" y="92"/>
                </a:lnTo>
                <a:lnTo>
                  <a:pt x="19" y="91"/>
                </a:lnTo>
                <a:lnTo>
                  <a:pt x="17" y="91"/>
                </a:lnTo>
                <a:lnTo>
                  <a:pt x="17" y="89"/>
                </a:lnTo>
                <a:lnTo>
                  <a:pt x="15" y="87"/>
                </a:lnTo>
                <a:lnTo>
                  <a:pt x="15" y="86"/>
                </a:lnTo>
                <a:lnTo>
                  <a:pt x="14" y="85"/>
                </a:lnTo>
                <a:lnTo>
                  <a:pt x="17" y="83"/>
                </a:lnTo>
                <a:lnTo>
                  <a:pt x="19" y="81"/>
                </a:lnTo>
                <a:lnTo>
                  <a:pt x="19" y="80"/>
                </a:lnTo>
                <a:lnTo>
                  <a:pt x="21" y="78"/>
                </a:lnTo>
                <a:lnTo>
                  <a:pt x="21" y="75"/>
                </a:lnTo>
                <a:lnTo>
                  <a:pt x="19" y="73"/>
                </a:lnTo>
                <a:lnTo>
                  <a:pt x="19" y="69"/>
                </a:lnTo>
                <a:lnTo>
                  <a:pt x="19" y="68"/>
                </a:lnTo>
                <a:lnTo>
                  <a:pt x="19" y="66"/>
                </a:lnTo>
                <a:lnTo>
                  <a:pt x="21" y="65"/>
                </a:lnTo>
                <a:lnTo>
                  <a:pt x="22" y="65"/>
                </a:lnTo>
                <a:lnTo>
                  <a:pt x="24" y="65"/>
                </a:lnTo>
                <a:lnTo>
                  <a:pt x="25" y="65"/>
                </a:lnTo>
                <a:lnTo>
                  <a:pt x="27" y="65"/>
                </a:lnTo>
                <a:lnTo>
                  <a:pt x="30" y="65"/>
                </a:lnTo>
                <a:lnTo>
                  <a:pt x="33" y="63"/>
                </a:lnTo>
                <a:lnTo>
                  <a:pt x="35" y="62"/>
                </a:lnTo>
                <a:lnTo>
                  <a:pt x="38" y="60"/>
                </a:lnTo>
                <a:lnTo>
                  <a:pt x="40" y="58"/>
                </a:lnTo>
                <a:lnTo>
                  <a:pt x="42" y="55"/>
                </a:lnTo>
                <a:lnTo>
                  <a:pt x="43" y="51"/>
                </a:lnTo>
                <a:lnTo>
                  <a:pt x="45" y="50"/>
                </a:lnTo>
                <a:lnTo>
                  <a:pt x="45" y="48"/>
                </a:lnTo>
                <a:lnTo>
                  <a:pt x="49" y="44"/>
                </a:lnTo>
                <a:lnTo>
                  <a:pt x="53" y="40"/>
                </a:lnTo>
                <a:lnTo>
                  <a:pt x="59" y="37"/>
                </a:lnTo>
                <a:lnTo>
                  <a:pt x="66" y="37"/>
                </a:lnTo>
                <a:lnTo>
                  <a:pt x="71" y="35"/>
                </a:lnTo>
                <a:lnTo>
                  <a:pt x="76" y="32"/>
                </a:lnTo>
                <a:lnTo>
                  <a:pt x="79" y="28"/>
                </a:lnTo>
                <a:lnTo>
                  <a:pt x="81" y="23"/>
                </a:lnTo>
                <a:lnTo>
                  <a:pt x="81" y="21"/>
                </a:lnTo>
                <a:lnTo>
                  <a:pt x="82" y="19"/>
                </a:lnTo>
                <a:lnTo>
                  <a:pt x="82" y="16"/>
                </a:lnTo>
                <a:lnTo>
                  <a:pt x="84" y="12"/>
                </a:lnTo>
                <a:lnTo>
                  <a:pt x="85" y="7"/>
                </a:lnTo>
                <a:lnTo>
                  <a:pt x="85" y="5"/>
                </a:lnTo>
                <a:lnTo>
                  <a:pt x="87" y="1"/>
                </a:lnTo>
                <a:lnTo>
                  <a:pt x="88" y="0"/>
                </a:lnTo>
                <a:lnTo>
                  <a:pt x="91" y="11"/>
                </a:lnTo>
                <a:lnTo>
                  <a:pt x="95" y="21"/>
                </a:lnTo>
                <a:lnTo>
                  <a:pt x="100" y="28"/>
                </a:lnTo>
                <a:lnTo>
                  <a:pt x="105" y="39"/>
                </a:lnTo>
                <a:lnTo>
                  <a:pt x="110" y="48"/>
                </a:lnTo>
                <a:lnTo>
                  <a:pt x="115" y="58"/>
                </a:lnTo>
                <a:lnTo>
                  <a:pt x="119" y="68"/>
                </a:lnTo>
                <a:lnTo>
                  <a:pt x="123" y="80"/>
                </a:lnTo>
                <a:lnTo>
                  <a:pt x="126" y="89"/>
                </a:lnTo>
                <a:lnTo>
                  <a:pt x="130" y="101"/>
                </a:lnTo>
                <a:lnTo>
                  <a:pt x="133" y="114"/>
                </a:lnTo>
                <a:lnTo>
                  <a:pt x="137" y="125"/>
                </a:lnTo>
                <a:lnTo>
                  <a:pt x="141" y="137"/>
                </a:lnTo>
                <a:lnTo>
                  <a:pt x="147" y="144"/>
                </a:lnTo>
                <a:lnTo>
                  <a:pt x="151" y="144"/>
                </a:lnTo>
                <a:lnTo>
                  <a:pt x="154" y="146"/>
                </a:lnTo>
                <a:lnTo>
                  <a:pt x="157" y="146"/>
                </a:lnTo>
                <a:lnTo>
                  <a:pt x="159" y="144"/>
                </a:lnTo>
                <a:lnTo>
                  <a:pt x="165" y="144"/>
                </a:lnTo>
                <a:lnTo>
                  <a:pt x="169" y="148"/>
                </a:lnTo>
                <a:lnTo>
                  <a:pt x="172" y="150"/>
                </a:lnTo>
                <a:lnTo>
                  <a:pt x="173" y="153"/>
                </a:lnTo>
                <a:lnTo>
                  <a:pt x="175" y="156"/>
                </a:lnTo>
                <a:lnTo>
                  <a:pt x="176" y="161"/>
                </a:lnTo>
                <a:lnTo>
                  <a:pt x="177" y="164"/>
                </a:lnTo>
                <a:lnTo>
                  <a:pt x="180" y="169"/>
                </a:lnTo>
                <a:lnTo>
                  <a:pt x="203" y="173"/>
                </a:lnTo>
                <a:lnTo>
                  <a:pt x="203" y="174"/>
                </a:lnTo>
                <a:lnTo>
                  <a:pt x="204" y="176"/>
                </a:lnTo>
                <a:lnTo>
                  <a:pt x="206" y="178"/>
                </a:lnTo>
                <a:lnTo>
                  <a:pt x="209" y="178"/>
                </a:lnTo>
                <a:lnTo>
                  <a:pt x="211" y="179"/>
                </a:lnTo>
                <a:lnTo>
                  <a:pt x="213" y="179"/>
                </a:lnTo>
                <a:lnTo>
                  <a:pt x="214" y="179"/>
                </a:lnTo>
                <a:lnTo>
                  <a:pt x="216" y="181"/>
                </a:lnTo>
                <a:lnTo>
                  <a:pt x="221" y="185"/>
                </a:lnTo>
                <a:lnTo>
                  <a:pt x="224" y="190"/>
                </a:lnTo>
                <a:lnTo>
                  <a:pt x="228" y="196"/>
                </a:lnTo>
                <a:lnTo>
                  <a:pt x="231" y="201"/>
                </a:lnTo>
                <a:lnTo>
                  <a:pt x="235" y="205"/>
                </a:lnTo>
                <a:lnTo>
                  <a:pt x="239" y="210"/>
                </a:lnTo>
                <a:lnTo>
                  <a:pt x="242" y="213"/>
                </a:lnTo>
                <a:lnTo>
                  <a:pt x="246" y="219"/>
                </a:lnTo>
                <a:lnTo>
                  <a:pt x="252" y="223"/>
                </a:lnTo>
                <a:lnTo>
                  <a:pt x="258" y="226"/>
                </a:lnTo>
                <a:lnTo>
                  <a:pt x="264" y="231"/>
                </a:lnTo>
                <a:lnTo>
                  <a:pt x="270" y="235"/>
                </a:lnTo>
                <a:lnTo>
                  <a:pt x="274" y="238"/>
                </a:lnTo>
                <a:lnTo>
                  <a:pt x="279" y="242"/>
                </a:lnTo>
                <a:lnTo>
                  <a:pt x="282" y="248"/>
                </a:lnTo>
                <a:lnTo>
                  <a:pt x="284" y="256"/>
                </a:lnTo>
                <a:lnTo>
                  <a:pt x="284" y="258"/>
                </a:lnTo>
                <a:lnTo>
                  <a:pt x="284" y="259"/>
                </a:lnTo>
                <a:lnTo>
                  <a:pt x="285" y="259"/>
                </a:lnTo>
                <a:lnTo>
                  <a:pt x="285" y="260"/>
                </a:lnTo>
                <a:lnTo>
                  <a:pt x="286" y="260"/>
                </a:lnTo>
                <a:lnTo>
                  <a:pt x="288" y="260"/>
                </a:lnTo>
                <a:lnTo>
                  <a:pt x="289" y="260"/>
                </a:lnTo>
                <a:lnTo>
                  <a:pt x="292" y="262"/>
                </a:lnTo>
                <a:lnTo>
                  <a:pt x="295" y="265"/>
                </a:lnTo>
                <a:lnTo>
                  <a:pt x="299" y="269"/>
                </a:lnTo>
                <a:lnTo>
                  <a:pt x="302" y="272"/>
                </a:lnTo>
                <a:lnTo>
                  <a:pt x="304" y="274"/>
                </a:lnTo>
                <a:lnTo>
                  <a:pt x="307" y="277"/>
                </a:lnTo>
                <a:lnTo>
                  <a:pt x="312" y="279"/>
                </a:lnTo>
                <a:lnTo>
                  <a:pt x="317" y="279"/>
                </a:lnTo>
                <a:lnTo>
                  <a:pt x="313" y="282"/>
                </a:lnTo>
                <a:lnTo>
                  <a:pt x="312" y="283"/>
                </a:lnTo>
                <a:lnTo>
                  <a:pt x="309" y="285"/>
                </a:lnTo>
                <a:lnTo>
                  <a:pt x="307" y="288"/>
                </a:lnTo>
                <a:lnTo>
                  <a:pt x="306" y="290"/>
                </a:lnTo>
                <a:lnTo>
                  <a:pt x="306" y="294"/>
                </a:lnTo>
                <a:lnTo>
                  <a:pt x="304" y="295"/>
                </a:lnTo>
                <a:lnTo>
                  <a:pt x="304" y="299"/>
                </a:lnTo>
                <a:lnTo>
                  <a:pt x="302" y="300"/>
                </a:lnTo>
                <a:lnTo>
                  <a:pt x="300" y="299"/>
                </a:lnTo>
                <a:lnTo>
                  <a:pt x="299" y="299"/>
                </a:lnTo>
                <a:lnTo>
                  <a:pt x="297" y="297"/>
                </a:lnTo>
                <a:lnTo>
                  <a:pt x="294" y="297"/>
                </a:lnTo>
                <a:lnTo>
                  <a:pt x="292" y="295"/>
                </a:lnTo>
                <a:lnTo>
                  <a:pt x="289" y="295"/>
                </a:lnTo>
                <a:lnTo>
                  <a:pt x="288" y="295"/>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82" name="Line 38"/>
          <p:cNvSpPr>
            <a:spLocks noChangeShapeType="1"/>
          </p:cNvSpPr>
          <p:nvPr/>
        </p:nvSpPr>
        <p:spPr bwMode="auto">
          <a:xfrm>
            <a:off x="3397752" y="3308350"/>
            <a:ext cx="24653"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Freeform 39"/>
          <p:cNvSpPr>
            <a:spLocks/>
          </p:cNvSpPr>
          <p:nvPr/>
        </p:nvSpPr>
        <p:spPr bwMode="auto">
          <a:xfrm>
            <a:off x="3918366" y="3248025"/>
            <a:ext cx="40605" cy="106363"/>
          </a:xfrm>
          <a:custGeom>
            <a:avLst/>
            <a:gdLst>
              <a:gd name="T0" fmla="*/ 0 w 20"/>
              <a:gd name="T1" fmla="*/ 2147483647 h 90"/>
              <a:gd name="T2" fmla="*/ 2147483647 w 20"/>
              <a:gd name="T3" fmla="*/ 0 h 90"/>
              <a:gd name="T4" fmla="*/ 2147483647 w 20"/>
              <a:gd name="T5" fmla="*/ 2147483647 h 90"/>
              <a:gd name="T6" fmla="*/ 2147483647 w 20"/>
              <a:gd name="T7" fmla="*/ 2147483647 h 90"/>
              <a:gd name="T8" fmla="*/ 0 w 20"/>
              <a:gd name="T9" fmla="*/ 2147483647 h 90"/>
              <a:gd name="T10" fmla="*/ 0 w 20"/>
              <a:gd name="T11" fmla="*/ 2147483647 h 90"/>
              <a:gd name="T12" fmla="*/ 0 w 20"/>
              <a:gd name="T13" fmla="*/ 2147483647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90">
                <a:moveTo>
                  <a:pt x="0" y="5"/>
                </a:moveTo>
                <a:lnTo>
                  <a:pt x="19" y="0"/>
                </a:lnTo>
                <a:lnTo>
                  <a:pt x="19" y="15"/>
                </a:lnTo>
                <a:lnTo>
                  <a:pt x="14" y="31"/>
                </a:lnTo>
                <a:lnTo>
                  <a:pt x="0" y="52"/>
                </a:lnTo>
                <a:lnTo>
                  <a:pt x="0" y="68"/>
                </a:lnTo>
                <a:lnTo>
                  <a:pt x="0" y="89"/>
                </a:lnTo>
              </a:path>
            </a:pathLst>
          </a:custGeom>
          <a:solidFill>
            <a:schemeClr val="accent6">
              <a:lumMod val="60000"/>
              <a:lumOff val="40000"/>
            </a:schemeClr>
          </a:solidFill>
          <a:ln w="12700" cap="rnd" cmpd="sng">
            <a:solidFill>
              <a:schemeClr val="bg2"/>
            </a:solidFill>
            <a:prstDash val="solid"/>
            <a:round/>
            <a:headEnd type="none" w="sm" len="sm"/>
            <a:tailEnd type="none" w="sm" len="sm"/>
          </a:ln>
          <a:effectLst/>
          <a:extLst/>
        </p:spPr>
        <p:txBody>
          <a:bodyPr/>
          <a:lstStyle/>
          <a:p>
            <a:endParaRPr lang="en-US"/>
          </a:p>
        </p:txBody>
      </p:sp>
      <p:sp>
        <p:nvSpPr>
          <p:cNvPr id="2089" name="Freeform 41"/>
          <p:cNvSpPr>
            <a:spLocks/>
          </p:cNvSpPr>
          <p:nvPr/>
        </p:nvSpPr>
        <p:spPr bwMode="auto">
          <a:xfrm>
            <a:off x="5271383" y="1445266"/>
            <a:ext cx="999656" cy="594275"/>
          </a:xfrm>
          <a:custGeom>
            <a:avLst/>
            <a:gdLst>
              <a:gd name="T0" fmla="*/ 498 w 507"/>
              <a:gd name="T1" fmla="*/ 435 h 510"/>
              <a:gd name="T2" fmla="*/ 489 w 507"/>
              <a:gd name="T3" fmla="*/ 446 h 510"/>
              <a:gd name="T4" fmla="*/ 474 w 507"/>
              <a:gd name="T5" fmla="*/ 451 h 510"/>
              <a:gd name="T6" fmla="*/ 468 w 507"/>
              <a:gd name="T7" fmla="*/ 467 h 510"/>
              <a:gd name="T8" fmla="*/ 448 w 507"/>
              <a:gd name="T9" fmla="*/ 479 h 510"/>
              <a:gd name="T10" fmla="*/ 437 w 507"/>
              <a:gd name="T11" fmla="*/ 500 h 510"/>
              <a:gd name="T12" fmla="*/ 419 w 507"/>
              <a:gd name="T13" fmla="*/ 509 h 510"/>
              <a:gd name="T14" fmla="*/ 407 w 507"/>
              <a:gd name="T15" fmla="*/ 502 h 510"/>
              <a:gd name="T16" fmla="*/ 325 w 507"/>
              <a:gd name="T17" fmla="*/ 494 h 510"/>
              <a:gd name="T18" fmla="*/ 322 w 507"/>
              <a:gd name="T19" fmla="*/ 489 h 510"/>
              <a:gd name="T20" fmla="*/ 313 w 507"/>
              <a:gd name="T21" fmla="*/ 497 h 510"/>
              <a:gd name="T22" fmla="*/ 13 w 507"/>
              <a:gd name="T23" fmla="*/ 132 h 510"/>
              <a:gd name="T24" fmla="*/ 3 w 507"/>
              <a:gd name="T25" fmla="*/ 103 h 510"/>
              <a:gd name="T26" fmla="*/ 5 w 507"/>
              <a:gd name="T27" fmla="*/ 46 h 510"/>
              <a:gd name="T28" fmla="*/ 1 w 507"/>
              <a:gd name="T29" fmla="*/ 35 h 510"/>
              <a:gd name="T30" fmla="*/ 3 w 507"/>
              <a:gd name="T31" fmla="*/ 23 h 510"/>
              <a:gd name="T32" fmla="*/ 16 w 507"/>
              <a:gd name="T33" fmla="*/ 14 h 510"/>
              <a:gd name="T34" fmla="*/ 21 w 507"/>
              <a:gd name="T35" fmla="*/ 23 h 510"/>
              <a:gd name="T36" fmla="*/ 35 w 507"/>
              <a:gd name="T37" fmla="*/ 21 h 510"/>
              <a:gd name="T38" fmla="*/ 52 w 507"/>
              <a:gd name="T39" fmla="*/ 12 h 510"/>
              <a:gd name="T40" fmla="*/ 80 w 507"/>
              <a:gd name="T41" fmla="*/ 14 h 510"/>
              <a:gd name="T42" fmla="*/ 119 w 507"/>
              <a:gd name="T43" fmla="*/ 29 h 510"/>
              <a:gd name="T44" fmla="*/ 173 w 507"/>
              <a:gd name="T45" fmla="*/ 41 h 510"/>
              <a:gd name="T46" fmla="*/ 202 w 507"/>
              <a:gd name="T47" fmla="*/ 35 h 510"/>
              <a:gd name="T48" fmla="*/ 230 w 507"/>
              <a:gd name="T49" fmla="*/ 14 h 510"/>
              <a:gd name="T50" fmla="*/ 244 w 507"/>
              <a:gd name="T51" fmla="*/ 11 h 510"/>
              <a:gd name="T52" fmla="*/ 259 w 507"/>
              <a:gd name="T53" fmla="*/ 9 h 510"/>
              <a:gd name="T54" fmla="*/ 265 w 507"/>
              <a:gd name="T55" fmla="*/ 1 h 510"/>
              <a:gd name="T56" fmla="*/ 276 w 507"/>
              <a:gd name="T57" fmla="*/ 5 h 510"/>
              <a:gd name="T58" fmla="*/ 288 w 507"/>
              <a:gd name="T59" fmla="*/ 7 h 510"/>
              <a:gd name="T60" fmla="*/ 295 w 507"/>
              <a:gd name="T61" fmla="*/ 6 h 510"/>
              <a:gd name="T62" fmla="*/ 304 w 507"/>
              <a:gd name="T63" fmla="*/ 21 h 510"/>
              <a:gd name="T64" fmla="*/ 318 w 507"/>
              <a:gd name="T65" fmla="*/ 29 h 510"/>
              <a:gd name="T66" fmla="*/ 326 w 507"/>
              <a:gd name="T67" fmla="*/ 52 h 510"/>
              <a:gd name="T68" fmla="*/ 331 w 507"/>
              <a:gd name="T69" fmla="*/ 66 h 510"/>
              <a:gd name="T70" fmla="*/ 337 w 507"/>
              <a:gd name="T71" fmla="*/ 75 h 510"/>
              <a:gd name="T72" fmla="*/ 334 w 507"/>
              <a:gd name="T73" fmla="*/ 88 h 510"/>
              <a:gd name="T74" fmla="*/ 332 w 507"/>
              <a:gd name="T75" fmla="*/ 103 h 510"/>
              <a:gd name="T76" fmla="*/ 340 w 507"/>
              <a:gd name="T77" fmla="*/ 109 h 510"/>
              <a:gd name="T78" fmla="*/ 347 w 507"/>
              <a:gd name="T79" fmla="*/ 131 h 510"/>
              <a:gd name="T80" fmla="*/ 355 w 507"/>
              <a:gd name="T81" fmla="*/ 149 h 510"/>
              <a:gd name="T82" fmla="*/ 360 w 507"/>
              <a:gd name="T83" fmla="*/ 155 h 510"/>
              <a:gd name="T84" fmla="*/ 373 w 507"/>
              <a:gd name="T85" fmla="*/ 168 h 510"/>
              <a:gd name="T86" fmla="*/ 386 w 507"/>
              <a:gd name="T87" fmla="*/ 188 h 510"/>
              <a:gd name="T88" fmla="*/ 396 w 507"/>
              <a:gd name="T89" fmla="*/ 211 h 510"/>
              <a:gd name="T90" fmla="*/ 406 w 507"/>
              <a:gd name="T91" fmla="*/ 231 h 510"/>
              <a:gd name="T92" fmla="*/ 422 w 507"/>
              <a:gd name="T93" fmla="*/ 261 h 510"/>
              <a:gd name="T94" fmla="*/ 498 w 507"/>
              <a:gd name="T95" fmla="*/ 382 h 510"/>
              <a:gd name="T96" fmla="*/ 500 w 507"/>
              <a:gd name="T97" fmla="*/ 389 h 510"/>
              <a:gd name="T98" fmla="*/ 497 w 507"/>
              <a:gd name="T99" fmla="*/ 395 h 510"/>
              <a:gd name="T100" fmla="*/ 502 w 507"/>
              <a:gd name="T101" fmla="*/ 415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7" h="510">
                <a:moveTo>
                  <a:pt x="506" y="423"/>
                </a:moveTo>
                <a:lnTo>
                  <a:pt x="504" y="425"/>
                </a:lnTo>
                <a:lnTo>
                  <a:pt x="502" y="426"/>
                </a:lnTo>
                <a:lnTo>
                  <a:pt x="502" y="430"/>
                </a:lnTo>
                <a:lnTo>
                  <a:pt x="498" y="435"/>
                </a:lnTo>
                <a:lnTo>
                  <a:pt x="495" y="437"/>
                </a:lnTo>
                <a:lnTo>
                  <a:pt x="494" y="443"/>
                </a:lnTo>
                <a:lnTo>
                  <a:pt x="492" y="444"/>
                </a:lnTo>
                <a:lnTo>
                  <a:pt x="491" y="446"/>
                </a:lnTo>
                <a:lnTo>
                  <a:pt x="489" y="446"/>
                </a:lnTo>
                <a:lnTo>
                  <a:pt x="486" y="446"/>
                </a:lnTo>
                <a:lnTo>
                  <a:pt x="484" y="448"/>
                </a:lnTo>
                <a:lnTo>
                  <a:pt x="481" y="448"/>
                </a:lnTo>
                <a:lnTo>
                  <a:pt x="477" y="449"/>
                </a:lnTo>
                <a:lnTo>
                  <a:pt x="474" y="451"/>
                </a:lnTo>
                <a:lnTo>
                  <a:pt x="473" y="451"/>
                </a:lnTo>
                <a:lnTo>
                  <a:pt x="473" y="453"/>
                </a:lnTo>
                <a:lnTo>
                  <a:pt x="471" y="459"/>
                </a:lnTo>
                <a:lnTo>
                  <a:pt x="470" y="464"/>
                </a:lnTo>
                <a:lnTo>
                  <a:pt x="468" y="467"/>
                </a:lnTo>
                <a:lnTo>
                  <a:pt x="466" y="471"/>
                </a:lnTo>
                <a:lnTo>
                  <a:pt x="463" y="474"/>
                </a:lnTo>
                <a:lnTo>
                  <a:pt x="458" y="476"/>
                </a:lnTo>
                <a:lnTo>
                  <a:pt x="453" y="477"/>
                </a:lnTo>
                <a:lnTo>
                  <a:pt x="448" y="479"/>
                </a:lnTo>
                <a:lnTo>
                  <a:pt x="445" y="482"/>
                </a:lnTo>
                <a:lnTo>
                  <a:pt x="442" y="485"/>
                </a:lnTo>
                <a:lnTo>
                  <a:pt x="440" y="491"/>
                </a:lnTo>
                <a:lnTo>
                  <a:pt x="440" y="496"/>
                </a:lnTo>
                <a:lnTo>
                  <a:pt x="437" y="500"/>
                </a:lnTo>
                <a:lnTo>
                  <a:pt x="435" y="505"/>
                </a:lnTo>
                <a:lnTo>
                  <a:pt x="431" y="509"/>
                </a:lnTo>
                <a:lnTo>
                  <a:pt x="427" y="509"/>
                </a:lnTo>
                <a:lnTo>
                  <a:pt x="422" y="509"/>
                </a:lnTo>
                <a:lnTo>
                  <a:pt x="419" y="509"/>
                </a:lnTo>
                <a:lnTo>
                  <a:pt x="416" y="509"/>
                </a:lnTo>
                <a:lnTo>
                  <a:pt x="413" y="507"/>
                </a:lnTo>
                <a:lnTo>
                  <a:pt x="410" y="505"/>
                </a:lnTo>
                <a:lnTo>
                  <a:pt x="409" y="503"/>
                </a:lnTo>
                <a:lnTo>
                  <a:pt x="407" y="502"/>
                </a:lnTo>
                <a:lnTo>
                  <a:pt x="406" y="498"/>
                </a:lnTo>
                <a:lnTo>
                  <a:pt x="325" y="498"/>
                </a:lnTo>
                <a:lnTo>
                  <a:pt x="325" y="497"/>
                </a:lnTo>
                <a:lnTo>
                  <a:pt x="325" y="496"/>
                </a:lnTo>
                <a:lnTo>
                  <a:pt x="325" y="494"/>
                </a:lnTo>
                <a:lnTo>
                  <a:pt x="325" y="492"/>
                </a:lnTo>
                <a:lnTo>
                  <a:pt x="325" y="491"/>
                </a:lnTo>
                <a:lnTo>
                  <a:pt x="323" y="491"/>
                </a:lnTo>
                <a:lnTo>
                  <a:pt x="323" y="489"/>
                </a:lnTo>
                <a:lnTo>
                  <a:pt x="322" y="489"/>
                </a:lnTo>
                <a:lnTo>
                  <a:pt x="321" y="491"/>
                </a:lnTo>
                <a:lnTo>
                  <a:pt x="318" y="491"/>
                </a:lnTo>
                <a:lnTo>
                  <a:pt x="316" y="492"/>
                </a:lnTo>
                <a:lnTo>
                  <a:pt x="314" y="494"/>
                </a:lnTo>
                <a:lnTo>
                  <a:pt x="313" y="497"/>
                </a:lnTo>
                <a:lnTo>
                  <a:pt x="313" y="498"/>
                </a:lnTo>
                <a:lnTo>
                  <a:pt x="311" y="500"/>
                </a:lnTo>
                <a:lnTo>
                  <a:pt x="311" y="502"/>
                </a:lnTo>
                <a:lnTo>
                  <a:pt x="31" y="509"/>
                </a:lnTo>
                <a:lnTo>
                  <a:pt x="13" y="132"/>
                </a:lnTo>
                <a:lnTo>
                  <a:pt x="11" y="127"/>
                </a:lnTo>
                <a:lnTo>
                  <a:pt x="8" y="121"/>
                </a:lnTo>
                <a:lnTo>
                  <a:pt x="7" y="116"/>
                </a:lnTo>
                <a:lnTo>
                  <a:pt x="5" y="109"/>
                </a:lnTo>
                <a:lnTo>
                  <a:pt x="3" y="103"/>
                </a:lnTo>
                <a:lnTo>
                  <a:pt x="2" y="96"/>
                </a:lnTo>
                <a:lnTo>
                  <a:pt x="1" y="89"/>
                </a:lnTo>
                <a:lnTo>
                  <a:pt x="0" y="82"/>
                </a:lnTo>
                <a:lnTo>
                  <a:pt x="7" y="47"/>
                </a:lnTo>
                <a:lnTo>
                  <a:pt x="5" y="46"/>
                </a:lnTo>
                <a:lnTo>
                  <a:pt x="5" y="44"/>
                </a:lnTo>
                <a:lnTo>
                  <a:pt x="3" y="42"/>
                </a:lnTo>
                <a:lnTo>
                  <a:pt x="2" y="41"/>
                </a:lnTo>
                <a:lnTo>
                  <a:pt x="2" y="37"/>
                </a:lnTo>
                <a:lnTo>
                  <a:pt x="1" y="35"/>
                </a:lnTo>
                <a:lnTo>
                  <a:pt x="1" y="34"/>
                </a:lnTo>
                <a:lnTo>
                  <a:pt x="1" y="30"/>
                </a:lnTo>
                <a:lnTo>
                  <a:pt x="1" y="27"/>
                </a:lnTo>
                <a:lnTo>
                  <a:pt x="2" y="24"/>
                </a:lnTo>
                <a:lnTo>
                  <a:pt x="3" y="23"/>
                </a:lnTo>
                <a:lnTo>
                  <a:pt x="5" y="19"/>
                </a:lnTo>
                <a:lnTo>
                  <a:pt x="7" y="17"/>
                </a:lnTo>
                <a:lnTo>
                  <a:pt x="10" y="16"/>
                </a:lnTo>
                <a:lnTo>
                  <a:pt x="13" y="16"/>
                </a:lnTo>
                <a:lnTo>
                  <a:pt x="16" y="14"/>
                </a:lnTo>
                <a:lnTo>
                  <a:pt x="16" y="16"/>
                </a:lnTo>
                <a:lnTo>
                  <a:pt x="17" y="19"/>
                </a:lnTo>
                <a:lnTo>
                  <a:pt x="19" y="19"/>
                </a:lnTo>
                <a:lnTo>
                  <a:pt x="20" y="21"/>
                </a:lnTo>
                <a:lnTo>
                  <a:pt x="21" y="23"/>
                </a:lnTo>
                <a:lnTo>
                  <a:pt x="23" y="23"/>
                </a:lnTo>
                <a:lnTo>
                  <a:pt x="26" y="24"/>
                </a:lnTo>
                <a:lnTo>
                  <a:pt x="28" y="24"/>
                </a:lnTo>
                <a:lnTo>
                  <a:pt x="32" y="23"/>
                </a:lnTo>
                <a:lnTo>
                  <a:pt x="35" y="21"/>
                </a:lnTo>
                <a:lnTo>
                  <a:pt x="38" y="19"/>
                </a:lnTo>
                <a:lnTo>
                  <a:pt x="41" y="17"/>
                </a:lnTo>
                <a:lnTo>
                  <a:pt x="44" y="16"/>
                </a:lnTo>
                <a:lnTo>
                  <a:pt x="49" y="12"/>
                </a:lnTo>
                <a:lnTo>
                  <a:pt x="52" y="12"/>
                </a:lnTo>
                <a:lnTo>
                  <a:pt x="55" y="11"/>
                </a:lnTo>
                <a:lnTo>
                  <a:pt x="59" y="11"/>
                </a:lnTo>
                <a:lnTo>
                  <a:pt x="65" y="12"/>
                </a:lnTo>
                <a:lnTo>
                  <a:pt x="73" y="12"/>
                </a:lnTo>
                <a:lnTo>
                  <a:pt x="80" y="14"/>
                </a:lnTo>
                <a:lnTo>
                  <a:pt x="88" y="16"/>
                </a:lnTo>
                <a:lnTo>
                  <a:pt x="95" y="17"/>
                </a:lnTo>
                <a:lnTo>
                  <a:pt x="101" y="19"/>
                </a:lnTo>
                <a:lnTo>
                  <a:pt x="104" y="21"/>
                </a:lnTo>
                <a:lnTo>
                  <a:pt x="119" y="29"/>
                </a:lnTo>
                <a:lnTo>
                  <a:pt x="132" y="34"/>
                </a:lnTo>
                <a:lnTo>
                  <a:pt x="145" y="37"/>
                </a:lnTo>
                <a:lnTo>
                  <a:pt x="156" y="39"/>
                </a:lnTo>
                <a:lnTo>
                  <a:pt x="165" y="39"/>
                </a:lnTo>
                <a:lnTo>
                  <a:pt x="173" y="41"/>
                </a:lnTo>
                <a:lnTo>
                  <a:pt x="180" y="42"/>
                </a:lnTo>
                <a:lnTo>
                  <a:pt x="184" y="46"/>
                </a:lnTo>
                <a:lnTo>
                  <a:pt x="191" y="44"/>
                </a:lnTo>
                <a:lnTo>
                  <a:pt x="198" y="41"/>
                </a:lnTo>
                <a:lnTo>
                  <a:pt x="202" y="35"/>
                </a:lnTo>
                <a:lnTo>
                  <a:pt x="208" y="32"/>
                </a:lnTo>
                <a:lnTo>
                  <a:pt x="213" y="27"/>
                </a:lnTo>
                <a:lnTo>
                  <a:pt x="219" y="23"/>
                </a:lnTo>
                <a:lnTo>
                  <a:pt x="223" y="19"/>
                </a:lnTo>
                <a:lnTo>
                  <a:pt x="230" y="14"/>
                </a:lnTo>
                <a:lnTo>
                  <a:pt x="233" y="12"/>
                </a:lnTo>
                <a:lnTo>
                  <a:pt x="235" y="12"/>
                </a:lnTo>
                <a:lnTo>
                  <a:pt x="238" y="11"/>
                </a:lnTo>
                <a:lnTo>
                  <a:pt x="241" y="11"/>
                </a:lnTo>
                <a:lnTo>
                  <a:pt x="244" y="11"/>
                </a:lnTo>
                <a:lnTo>
                  <a:pt x="247" y="9"/>
                </a:lnTo>
                <a:lnTo>
                  <a:pt x="252" y="9"/>
                </a:lnTo>
                <a:lnTo>
                  <a:pt x="254" y="9"/>
                </a:lnTo>
                <a:lnTo>
                  <a:pt x="258" y="9"/>
                </a:lnTo>
                <a:lnTo>
                  <a:pt x="259" y="9"/>
                </a:lnTo>
                <a:lnTo>
                  <a:pt x="261" y="7"/>
                </a:lnTo>
                <a:lnTo>
                  <a:pt x="262" y="6"/>
                </a:lnTo>
                <a:lnTo>
                  <a:pt x="264" y="5"/>
                </a:lnTo>
                <a:lnTo>
                  <a:pt x="264" y="3"/>
                </a:lnTo>
                <a:lnTo>
                  <a:pt x="265" y="1"/>
                </a:lnTo>
                <a:lnTo>
                  <a:pt x="265" y="0"/>
                </a:lnTo>
                <a:lnTo>
                  <a:pt x="268" y="1"/>
                </a:lnTo>
                <a:lnTo>
                  <a:pt x="271" y="3"/>
                </a:lnTo>
                <a:lnTo>
                  <a:pt x="274" y="5"/>
                </a:lnTo>
                <a:lnTo>
                  <a:pt x="276" y="5"/>
                </a:lnTo>
                <a:lnTo>
                  <a:pt x="279" y="6"/>
                </a:lnTo>
                <a:lnTo>
                  <a:pt x="280" y="7"/>
                </a:lnTo>
                <a:lnTo>
                  <a:pt x="283" y="7"/>
                </a:lnTo>
                <a:lnTo>
                  <a:pt x="286" y="7"/>
                </a:lnTo>
                <a:lnTo>
                  <a:pt x="288" y="7"/>
                </a:lnTo>
                <a:lnTo>
                  <a:pt x="289" y="7"/>
                </a:lnTo>
                <a:lnTo>
                  <a:pt x="290" y="7"/>
                </a:lnTo>
                <a:lnTo>
                  <a:pt x="292" y="7"/>
                </a:lnTo>
                <a:lnTo>
                  <a:pt x="293" y="7"/>
                </a:lnTo>
                <a:lnTo>
                  <a:pt x="295" y="6"/>
                </a:lnTo>
                <a:lnTo>
                  <a:pt x="297" y="6"/>
                </a:lnTo>
                <a:lnTo>
                  <a:pt x="298" y="11"/>
                </a:lnTo>
                <a:lnTo>
                  <a:pt x="300" y="14"/>
                </a:lnTo>
                <a:lnTo>
                  <a:pt x="303" y="17"/>
                </a:lnTo>
                <a:lnTo>
                  <a:pt x="304" y="21"/>
                </a:lnTo>
                <a:lnTo>
                  <a:pt x="307" y="23"/>
                </a:lnTo>
                <a:lnTo>
                  <a:pt x="310" y="23"/>
                </a:lnTo>
                <a:lnTo>
                  <a:pt x="314" y="24"/>
                </a:lnTo>
                <a:lnTo>
                  <a:pt x="318" y="24"/>
                </a:lnTo>
                <a:lnTo>
                  <a:pt x="318" y="29"/>
                </a:lnTo>
                <a:lnTo>
                  <a:pt x="319" y="35"/>
                </a:lnTo>
                <a:lnTo>
                  <a:pt x="321" y="41"/>
                </a:lnTo>
                <a:lnTo>
                  <a:pt x="322" y="44"/>
                </a:lnTo>
                <a:lnTo>
                  <a:pt x="325" y="48"/>
                </a:lnTo>
                <a:lnTo>
                  <a:pt x="326" y="52"/>
                </a:lnTo>
                <a:lnTo>
                  <a:pt x="326" y="57"/>
                </a:lnTo>
                <a:lnTo>
                  <a:pt x="328" y="62"/>
                </a:lnTo>
                <a:lnTo>
                  <a:pt x="328" y="64"/>
                </a:lnTo>
                <a:lnTo>
                  <a:pt x="329" y="65"/>
                </a:lnTo>
                <a:lnTo>
                  <a:pt x="331" y="66"/>
                </a:lnTo>
                <a:lnTo>
                  <a:pt x="332" y="68"/>
                </a:lnTo>
                <a:lnTo>
                  <a:pt x="334" y="70"/>
                </a:lnTo>
                <a:lnTo>
                  <a:pt x="336" y="70"/>
                </a:lnTo>
                <a:lnTo>
                  <a:pt x="337" y="71"/>
                </a:lnTo>
                <a:lnTo>
                  <a:pt x="337" y="75"/>
                </a:lnTo>
                <a:lnTo>
                  <a:pt x="337" y="77"/>
                </a:lnTo>
                <a:lnTo>
                  <a:pt x="336" y="80"/>
                </a:lnTo>
                <a:lnTo>
                  <a:pt x="336" y="83"/>
                </a:lnTo>
                <a:lnTo>
                  <a:pt x="334" y="85"/>
                </a:lnTo>
                <a:lnTo>
                  <a:pt x="334" y="88"/>
                </a:lnTo>
                <a:lnTo>
                  <a:pt x="332" y="89"/>
                </a:lnTo>
                <a:lnTo>
                  <a:pt x="332" y="93"/>
                </a:lnTo>
                <a:lnTo>
                  <a:pt x="331" y="96"/>
                </a:lnTo>
                <a:lnTo>
                  <a:pt x="332" y="100"/>
                </a:lnTo>
                <a:lnTo>
                  <a:pt x="332" y="103"/>
                </a:lnTo>
                <a:lnTo>
                  <a:pt x="334" y="105"/>
                </a:lnTo>
                <a:lnTo>
                  <a:pt x="336" y="106"/>
                </a:lnTo>
                <a:lnTo>
                  <a:pt x="337" y="107"/>
                </a:lnTo>
                <a:lnTo>
                  <a:pt x="339" y="109"/>
                </a:lnTo>
                <a:lnTo>
                  <a:pt x="340" y="109"/>
                </a:lnTo>
                <a:lnTo>
                  <a:pt x="341" y="113"/>
                </a:lnTo>
                <a:lnTo>
                  <a:pt x="343" y="118"/>
                </a:lnTo>
                <a:lnTo>
                  <a:pt x="344" y="123"/>
                </a:lnTo>
                <a:lnTo>
                  <a:pt x="346" y="125"/>
                </a:lnTo>
                <a:lnTo>
                  <a:pt x="347" y="131"/>
                </a:lnTo>
                <a:lnTo>
                  <a:pt x="349" y="136"/>
                </a:lnTo>
                <a:lnTo>
                  <a:pt x="350" y="139"/>
                </a:lnTo>
                <a:lnTo>
                  <a:pt x="352" y="144"/>
                </a:lnTo>
                <a:lnTo>
                  <a:pt x="353" y="147"/>
                </a:lnTo>
                <a:lnTo>
                  <a:pt x="355" y="149"/>
                </a:lnTo>
                <a:lnTo>
                  <a:pt x="357" y="152"/>
                </a:lnTo>
                <a:lnTo>
                  <a:pt x="358" y="152"/>
                </a:lnTo>
                <a:lnTo>
                  <a:pt x="358" y="154"/>
                </a:lnTo>
                <a:lnTo>
                  <a:pt x="359" y="154"/>
                </a:lnTo>
                <a:lnTo>
                  <a:pt x="360" y="155"/>
                </a:lnTo>
                <a:lnTo>
                  <a:pt x="362" y="157"/>
                </a:lnTo>
                <a:lnTo>
                  <a:pt x="365" y="161"/>
                </a:lnTo>
                <a:lnTo>
                  <a:pt x="368" y="163"/>
                </a:lnTo>
                <a:lnTo>
                  <a:pt x="370" y="165"/>
                </a:lnTo>
                <a:lnTo>
                  <a:pt x="373" y="168"/>
                </a:lnTo>
                <a:lnTo>
                  <a:pt x="375" y="170"/>
                </a:lnTo>
                <a:lnTo>
                  <a:pt x="377" y="173"/>
                </a:lnTo>
                <a:lnTo>
                  <a:pt x="382" y="179"/>
                </a:lnTo>
                <a:lnTo>
                  <a:pt x="386" y="185"/>
                </a:lnTo>
                <a:lnTo>
                  <a:pt x="386" y="188"/>
                </a:lnTo>
                <a:lnTo>
                  <a:pt x="388" y="193"/>
                </a:lnTo>
                <a:lnTo>
                  <a:pt x="389" y="198"/>
                </a:lnTo>
                <a:lnTo>
                  <a:pt x="392" y="203"/>
                </a:lnTo>
                <a:lnTo>
                  <a:pt x="394" y="208"/>
                </a:lnTo>
                <a:lnTo>
                  <a:pt x="396" y="211"/>
                </a:lnTo>
                <a:lnTo>
                  <a:pt x="398" y="215"/>
                </a:lnTo>
                <a:lnTo>
                  <a:pt x="399" y="218"/>
                </a:lnTo>
                <a:lnTo>
                  <a:pt x="401" y="220"/>
                </a:lnTo>
                <a:lnTo>
                  <a:pt x="403" y="224"/>
                </a:lnTo>
                <a:lnTo>
                  <a:pt x="406" y="231"/>
                </a:lnTo>
                <a:lnTo>
                  <a:pt x="409" y="239"/>
                </a:lnTo>
                <a:lnTo>
                  <a:pt x="412" y="247"/>
                </a:lnTo>
                <a:lnTo>
                  <a:pt x="414" y="254"/>
                </a:lnTo>
                <a:lnTo>
                  <a:pt x="419" y="259"/>
                </a:lnTo>
                <a:lnTo>
                  <a:pt x="422" y="261"/>
                </a:lnTo>
                <a:lnTo>
                  <a:pt x="491" y="377"/>
                </a:lnTo>
                <a:lnTo>
                  <a:pt x="494" y="377"/>
                </a:lnTo>
                <a:lnTo>
                  <a:pt x="495" y="379"/>
                </a:lnTo>
                <a:lnTo>
                  <a:pt x="497" y="380"/>
                </a:lnTo>
                <a:lnTo>
                  <a:pt x="498" y="382"/>
                </a:lnTo>
                <a:lnTo>
                  <a:pt x="500" y="383"/>
                </a:lnTo>
                <a:lnTo>
                  <a:pt x="502" y="385"/>
                </a:lnTo>
                <a:lnTo>
                  <a:pt x="502" y="385"/>
                </a:lnTo>
                <a:lnTo>
                  <a:pt x="502" y="387"/>
                </a:lnTo>
                <a:lnTo>
                  <a:pt x="500" y="389"/>
                </a:lnTo>
                <a:lnTo>
                  <a:pt x="500" y="390"/>
                </a:lnTo>
                <a:lnTo>
                  <a:pt x="498" y="390"/>
                </a:lnTo>
                <a:lnTo>
                  <a:pt x="498" y="392"/>
                </a:lnTo>
                <a:lnTo>
                  <a:pt x="497" y="394"/>
                </a:lnTo>
                <a:lnTo>
                  <a:pt x="497" y="395"/>
                </a:lnTo>
                <a:lnTo>
                  <a:pt x="497" y="399"/>
                </a:lnTo>
                <a:lnTo>
                  <a:pt x="498" y="403"/>
                </a:lnTo>
                <a:lnTo>
                  <a:pt x="498" y="407"/>
                </a:lnTo>
                <a:lnTo>
                  <a:pt x="500" y="410"/>
                </a:lnTo>
                <a:lnTo>
                  <a:pt x="502" y="415"/>
                </a:lnTo>
                <a:lnTo>
                  <a:pt x="502" y="417"/>
                </a:lnTo>
                <a:lnTo>
                  <a:pt x="504" y="419"/>
                </a:lnTo>
                <a:lnTo>
                  <a:pt x="506" y="423"/>
                </a:lnTo>
              </a:path>
            </a:pathLst>
          </a:custGeom>
          <a:solidFill>
            <a:schemeClr val="accent6">
              <a:lumMod val="60000"/>
              <a:lumOff val="40000"/>
            </a:schemeClr>
          </a:solidFill>
          <a:ln w="12700" cap="rnd" cmpd="sng">
            <a:solidFill>
              <a:srgbClr val="1C1C1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090" name="Freeform 42"/>
          <p:cNvSpPr>
            <a:spLocks/>
          </p:cNvSpPr>
          <p:nvPr/>
        </p:nvSpPr>
        <p:spPr bwMode="auto">
          <a:xfrm>
            <a:off x="5868811" y="1438275"/>
            <a:ext cx="236605" cy="194596"/>
          </a:xfrm>
          <a:custGeom>
            <a:avLst/>
            <a:gdLst>
              <a:gd name="T0" fmla="*/ 0 w 120"/>
              <a:gd name="T1" fmla="*/ 15 h 167"/>
              <a:gd name="T2" fmla="*/ 19 w 120"/>
              <a:gd name="T3" fmla="*/ 20 h 167"/>
              <a:gd name="T4" fmla="*/ 33 w 120"/>
              <a:gd name="T5" fmla="*/ 20 h 167"/>
              <a:gd name="T6" fmla="*/ 47 w 120"/>
              <a:gd name="T7" fmla="*/ 20 h 167"/>
              <a:gd name="T8" fmla="*/ 61 w 120"/>
              <a:gd name="T9" fmla="*/ 10 h 167"/>
              <a:gd name="T10" fmla="*/ 76 w 120"/>
              <a:gd name="T11" fmla="*/ 0 h 167"/>
              <a:gd name="T12" fmla="*/ 80 w 120"/>
              <a:gd name="T13" fmla="*/ 15 h 167"/>
              <a:gd name="T14" fmla="*/ 85 w 120"/>
              <a:gd name="T15" fmla="*/ 31 h 167"/>
              <a:gd name="T16" fmla="*/ 99 w 120"/>
              <a:gd name="T17" fmla="*/ 41 h 167"/>
              <a:gd name="T18" fmla="*/ 114 w 120"/>
              <a:gd name="T19" fmla="*/ 57 h 167"/>
              <a:gd name="T20" fmla="*/ 119 w 120"/>
              <a:gd name="T21" fmla="*/ 72 h 167"/>
              <a:gd name="T22" fmla="*/ 119 w 120"/>
              <a:gd name="T23" fmla="*/ 88 h 167"/>
              <a:gd name="T24" fmla="*/ 119 w 120"/>
              <a:gd name="T25" fmla="*/ 103 h 167"/>
              <a:gd name="T26" fmla="*/ 119 w 120"/>
              <a:gd name="T27" fmla="*/ 119 h 167"/>
              <a:gd name="T28" fmla="*/ 119 w 120"/>
              <a:gd name="T29" fmla="*/ 134 h 167"/>
              <a:gd name="T30" fmla="*/ 119 w 120"/>
              <a:gd name="T31" fmla="*/ 150 h 167"/>
              <a:gd name="T32" fmla="*/ 119 w 120"/>
              <a:gd name="T33" fmla="*/ 166 h 167"/>
              <a:gd name="T34" fmla="*/ 104 w 120"/>
              <a:gd name="T35" fmla="*/ 166 h 167"/>
              <a:gd name="T36" fmla="*/ 90 w 120"/>
              <a:gd name="T37" fmla="*/ 166 h 167"/>
              <a:gd name="T38" fmla="*/ 85 w 120"/>
              <a:gd name="T39" fmla="*/ 150 h 167"/>
              <a:gd name="T40" fmla="*/ 76 w 120"/>
              <a:gd name="T41" fmla="*/ 134 h 167"/>
              <a:gd name="T42" fmla="*/ 61 w 120"/>
              <a:gd name="T43" fmla="*/ 124 h 167"/>
              <a:gd name="T44" fmla="*/ 57 w 120"/>
              <a:gd name="T45" fmla="*/ 108 h 167"/>
              <a:gd name="T46" fmla="*/ 52 w 120"/>
              <a:gd name="T47" fmla="*/ 93 h 167"/>
              <a:gd name="T48" fmla="*/ 47 w 120"/>
              <a:gd name="T49" fmla="*/ 77 h 167"/>
              <a:gd name="T50" fmla="*/ 33 w 120"/>
              <a:gd name="T51" fmla="*/ 67 h 167"/>
              <a:gd name="T52" fmla="*/ 23 w 120"/>
              <a:gd name="T53" fmla="*/ 51 h 167"/>
              <a:gd name="T54" fmla="*/ 38 w 120"/>
              <a:gd name="T55" fmla="*/ 5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67">
                <a:moveTo>
                  <a:pt x="0" y="15"/>
                </a:moveTo>
                <a:lnTo>
                  <a:pt x="19" y="20"/>
                </a:lnTo>
                <a:lnTo>
                  <a:pt x="33" y="20"/>
                </a:lnTo>
                <a:lnTo>
                  <a:pt x="47" y="20"/>
                </a:lnTo>
                <a:lnTo>
                  <a:pt x="61" y="10"/>
                </a:lnTo>
                <a:lnTo>
                  <a:pt x="76" y="0"/>
                </a:lnTo>
                <a:lnTo>
                  <a:pt x="80" y="15"/>
                </a:lnTo>
                <a:lnTo>
                  <a:pt x="85" y="31"/>
                </a:lnTo>
                <a:lnTo>
                  <a:pt x="99" y="41"/>
                </a:lnTo>
                <a:lnTo>
                  <a:pt x="114" y="57"/>
                </a:lnTo>
                <a:lnTo>
                  <a:pt x="119" y="72"/>
                </a:lnTo>
                <a:lnTo>
                  <a:pt x="119" y="88"/>
                </a:lnTo>
                <a:lnTo>
                  <a:pt x="119" y="103"/>
                </a:lnTo>
                <a:lnTo>
                  <a:pt x="119" y="119"/>
                </a:lnTo>
                <a:lnTo>
                  <a:pt x="119" y="134"/>
                </a:lnTo>
                <a:lnTo>
                  <a:pt x="119" y="150"/>
                </a:lnTo>
                <a:lnTo>
                  <a:pt x="119" y="166"/>
                </a:lnTo>
                <a:lnTo>
                  <a:pt x="104" y="166"/>
                </a:lnTo>
                <a:lnTo>
                  <a:pt x="90" y="166"/>
                </a:lnTo>
                <a:lnTo>
                  <a:pt x="85" y="150"/>
                </a:lnTo>
                <a:lnTo>
                  <a:pt x="76" y="134"/>
                </a:lnTo>
                <a:lnTo>
                  <a:pt x="61" y="124"/>
                </a:lnTo>
                <a:lnTo>
                  <a:pt x="57" y="108"/>
                </a:lnTo>
                <a:lnTo>
                  <a:pt x="52" y="93"/>
                </a:lnTo>
                <a:lnTo>
                  <a:pt x="47" y="77"/>
                </a:lnTo>
                <a:lnTo>
                  <a:pt x="33" y="67"/>
                </a:lnTo>
                <a:lnTo>
                  <a:pt x="23" y="51"/>
                </a:lnTo>
                <a:lnTo>
                  <a:pt x="38" y="57"/>
                </a:lnTo>
              </a:path>
            </a:pathLst>
          </a:custGeom>
          <a:solidFill>
            <a:schemeClr val="accent6">
              <a:lumMod val="60000"/>
              <a:lumOff val="40000"/>
            </a:schemeClr>
          </a:solidFill>
          <a:ln w="12700" cap="rnd" cmpd="sng">
            <a:solidFill>
              <a:srgbClr val="1C1C1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095" name="Freeform 47"/>
          <p:cNvSpPr>
            <a:spLocks/>
          </p:cNvSpPr>
          <p:nvPr/>
        </p:nvSpPr>
        <p:spPr bwMode="auto">
          <a:xfrm>
            <a:off x="4151845" y="4336256"/>
            <a:ext cx="857023" cy="1291400"/>
          </a:xfrm>
          <a:custGeom>
            <a:avLst/>
            <a:gdLst>
              <a:gd name="T0" fmla="*/ 431 w 437"/>
              <a:gd name="T1" fmla="*/ 95 h 611"/>
              <a:gd name="T2" fmla="*/ 431 w 437"/>
              <a:gd name="T3" fmla="*/ 127 h 611"/>
              <a:gd name="T4" fmla="*/ 431 w 437"/>
              <a:gd name="T5" fmla="*/ 159 h 611"/>
              <a:gd name="T6" fmla="*/ 431 w 437"/>
              <a:gd name="T7" fmla="*/ 190 h 611"/>
              <a:gd name="T8" fmla="*/ 431 w 437"/>
              <a:gd name="T9" fmla="*/ 222 h 611"/>
              <a:gd name="T10" fmla="*/ 431 w 437"/>
              <a:gd name="T11" fmla="*/ 254 h 611"/>
              <a:gd name="T12" fmla="*/ 381 w 437"/>
              <a:gd name="T13" fmla="*/ 270 h 611"/>
              <a:gd name="T14" fmla="*/ 381 w 437"/>
              <a:gd name="T15" fmla="*/ 302 h 611"/>
              <a:gd name="T16" fmla="*/ 381 w 437"/>
              <a:gd name="T17" fmla="*/ 334 h 611"/>
              <a:gd name="T18" fmla="*/ 381 w 437"/>
              <a:gd name="T19" fmla="*/ 366 h 611"/>
              <a:gd name="T20" fmla="*/ 376 w 437"/>
              <a:gd name="T21" fmla="*/ 397 h 611"/>
              <a:gd name="T22" fmla="*/ 376 w 437"/>
              <a:gd name="T23" fmla="*/ 429 h 611"/>
              <a:gd name="T24" fmla="*/ 371 w 437"/>
              <a:gd name="T25" fmla="*/ 461 h 611"/>
              <a:gd name="T26" fmla="*/ 371 w 437"/>
              <a:gd name="T27" fmla="*/ 493 h 611"/>
              <a:gd name="T28" fmla="*/ 371 w 437"/>
              <a:gd name="T29" fmla="*/ 525 h 611"/>
              <a:gd name="T30" fmla="*/ 371 w 437"/>
              <a:gd name="T31" fmla="*/ 556 h 611"/>
              <a:gd name="T32" fmla="*/ 371 w 437"/>
              <a:gd name="T33" fmla="*/ 588 h 611"/>
              <a:gd name="T34" fmla="*/ 356 w 437"/>
              <a:gd name="T35" fmla="*/ 604 h 611"/>
              <a:gd name="T36" fmla="*/ 327 w 437"/>
              <a:gd name="T37" fmla="*/ 610 h 611"/>
              <a:gd name="T38" fmla="*/ 297 w 437"/>
              <a:gd name="T39" fmla="*/ 610 h 611"/>
              <a:gd name="T40" fmla="*/ 262 w 437"/>
              <a:gd name="T41" fmla="*/ 610 h 611"/>
              <a:gd name="T42" fmla="*/ 252 w 437"/>
              <a:gd name="T43" fmla="*/ 578 h 611"/>
              <a:gd name="T44" fmla="*/ 232 w 437"/>
              <a:gd name="T45" fmla="*/ 594 h 611"/>
              <a:gd name="T46" fmla="*/ 222 w 437"/>
              <a:gd name="T47" fmla="*/ 562 h 611"/>
              <a:gd name="T48" fmla="*/ 208 w 437"/>
              <a:gd name="T49" fmla="*/ 530 h 611"/>
              <a:gd name="T50" fmla="*/ 198 w 437"/>
              <a:gd name="T51" fmla="*/ 498 h 611"/>
              <a:gd name="T52" fmla="*/ 178 w 437"/>
              <a:gd name="T53" fmla="*/ 466 h 611"/>
              <a:gd name="T54" fmla="*/ 148 w 437"/>
              <a:gd name="T55" fmla="*/ 456 h 611"/>
              <a:gd name="T56" fmla="*/ 128 w 437"/>
              <a:gd name="T57" fmla="*/ 424 h 611"/>
              <a:gd name="T58" fmla="*/ 123 w 437"/>
              <a:gd name="T59" fmla="*/ 392 h 611"/>
              <a:gd name="T60" fmla="*/ 118 w 437"/>
              <a:gd name="T61" fmla="*/ 360 h 611"/>
              <a:gd name="T62" fmla="*/ 109 w 437"/>
              <a:gd name="T63" fmla="*/ 328 h 611"/>
              <a:gd name="T64" fmla="*/ 104 w 437"/>
              <a:gd name="T65" fmla="*/ 297 h 611"/>
              <a:gd name="T66" fmla="*/ 94 w 437"/>
              <a:gd name="T67" fmla="*/ 265 h 611"/>
              <a:gd name="T68" fmla="*/ 84 w 437"/>
              <a:gd name="T69" fmla="*/ 233 h 611"/>
              <a:gd name="T70" fmla="*/ 84 w 437"/>
              <a:gd name="T71" fmla="*/ 201 h 611"/>
              <a:gd name="T72" fmla="*/ 84 w 437"/>
              <a:gd name="T73" fmla="*/ 169 h 611"/>
              <a:gd name="T74" fmla="*/ 79 w 437"/>
              <a:gd name="T75" fmla="*/ 137 h 611"/>
              <a:gd name="T76" fmla="*/ 59 w 437"/>
              <a:gd name="T77" fmla="*/ 111 h 611"/>
              <a:gd name="T78" fmla="*/ 39 w 437"/>
              <a:gd name="T79" fmla="*/ 90 h 611"/>
              <a:gd name="T80" fmla="*/ 14 w 437"/>
              <a:gd name="T81" fmla="*/ 58 h 611"/>
              <a:gd name="T82" fmla="*/ 4 w 437"/>
              <a:gd name="T83" fmla="*/ 26 h 611"/>
              <a:gd name="T84" fmla="*/ 14 w 437"/>
              <a:gd name="T85" fmla="*/ 15 h 611"/>
              <a:gd name="T86" fmla="*/ 44 w 437"/>
              <a:gd name="T87" fmla="*/ 15 h 611"/>
              <a:gd name="T88" fmla="*/ 74 w 437"/>
              <a:gd name="T89" fmla="*/ 0 h 611"/>
              <a:gd name="T90" fmla="*/ 104 w 437"/>
              <a:gd name="T91" fmla="*/ 0 h 611"/>
              <a:gd name="T92" fmla="*/ 123 w 437"/>
              <a:gd name="T93" fmla="*/ 21 h 611"/>
              <a:gd name="T94" fmla="*/ 153 w 437"/>
              <a:gd name="T95" fmla="*/ 3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7" h="611">
                <a:moveTo>
                  <a:pt x="436" y="74"/>
                </a:moveTo>
                <a:lnTo>
                  <a:pt x="431" y="95"/>
                </a:lnTo>
                <a:lnTo>
                  <a:pt x="431" y="111"/>
                </a:lnTo>
                <a:lnTo>
                  <a:pt x="431" y="127"/>
                </a:lnTo>
                <a:lnTo>
                  <a:pt x="431" y="143"/>
                </a:lnTo>
                <a:lnTo>
                  <a:pt x="431" y="159"/>
                </a:lnTo>
                <a:lnTo>
                  <a:pt x="431" y="175"/>
                </a:lnTo>
                <a:lnTo>
                  <a:pt x="431" y="190"/>
                </a:lnTo>
                <a:lnTo>
                  <a:pt x="431" y="206"/>
                </a:lnTo>
                <a:lnTo>
                  <a:pt x="431" y="222"/>
                </a:lnTo>
                <a:lnTo>
                  <a:pt x="431" y="238"/>
                </a:lnTo>
                <a:lnTo>
                  <a:pt x="431" y="254"/>
                </a:lnTo>
                <a:lnTo>
                  <a:pt x="391" y="254"/>
                </a:lnTo>
                <a:lnTo>
                  <a:pt x="381" y="270"/>
                </a:lnTo>
                <a:lnTo>
                  <a:pt x="381" y="286"/>
                </a:lnTo>
                <a:lnTo>
                  <a:pt x="381" y="302"/>
                </a:lnTo>
                <a:lnTo>
                  <a:pt x="381" y="318"/>
                </a:lnTo>
                <a:lnTo>
                  <a:pt x="381" y="334"/>
                </a:lnTo>
                <a:lnTo>
                  <a:pt x="381" y="350"/>
                </a:lnTo>
                <a:lnTo>
                  <a:pt x="381" y="366"/>
                </a:lnTo>
                <a:lnTo>
                  <a:pt x="376" y="381"/>
                </a:lnTo>
                <a:lnTo>
                  <a:pt x="376" y="397"/>
                </a:lnTo>
                <a:lnTo>
                  <a:pt x="376" y="413"/>
                </a:lnTo>
                <a:lnTo>
                  <a:pt x="376" y="429"/>
                </a:lnTo>
                <a:lnTo>
                  <a:pt x="371" y="445"/>
                </a:lnTo>
                <a:lnTo>
                  <a:pt x="371" y="461"/>
                </a:lnTo>
                <a:lnTo>
                  <a:pt x="371" y="477"/>
                </a:lnTo>
                <a:lnTo>
                  <a:pt x="371" y="493"/>
                </a:lnTo>
                <a:lnTo>
                  <a:pt x="371" y="509"/>
                </a:lnTo>
                <a:lnTo>
                  <a:pt x="371" y="525"/>
                </a:lnTo>
                <a:lnTo>
                  <a:pt x="371" y="541"/>
                </a:lnTo>
                <a:lnTo>
                  <a:pt x="371" y="556"/>
                </a:lnTo>
                <a:lnTo>
                  <a:pt x="371" y="572"/>
                </a:lnTo>
                <a:lnTo>
                  <a:pt x="371" y="588"/>
                </a:lnTo>
                <a:lnTo>
                  <a:pt x="356" y="588"/>
                </a:lnTo>
                <a:lnTo>
                  <a:pt x="356" y="604"/>
                </a:lnTo>
                <a:lnTo>
                  <a:pt x="341" y="610"/>
                </a:lnTo>
                <a:lnTo>
                  <a:pt x="327" y="610"/>
                </a:lnTo>
                <a:lnTo>
                  <a:pt x="312" y="610"/>
                </a:lnTo>
                <a:lnTo>
                  <a:pt x="297" y="610"/>
                </a:lnTo>
                <a:lnTo>
                  <a:pt x="282" y="610"/>
                </a:lnTo>
                <a:lnTo>
                  <a:pt x="262" y="610"/>
                </a:lnTo>
                <a:lnTo>
                  <a:pt x="262" y="594"/>
                </a:lnTo>
                <a:lnTo>
                  <a:pt x="252" y="578"/>
                </a:lnTo>
                <a:lnTo>
                  <a:pt x="237" y="578"/>
                </a:lnTo>
                <a:lnTo>
                  <a:pt x="232" y="594"/>
                </a:lnTo>
                <a:lnTo>
                  <a:pt x="222" y="578"/>
                </a:lnTo>
                <a:lnTo>
                  <a:pt x="222" y="562"/>
                </a:lnTo>
                <a:lnTo>
                  <a:pt x="218" y="546"/>
                </a:lnTo>
                <a:lnTo>
                  <a:pt x="208" y="530"/>
                </a:lnTo>
                <a:lnTo>
                  <a:pt x="203" y="514"/>
                </a:lnTo>
                <a:lnTo>
                  <a:pt x="198" y="498"/>
                </a:lnTo>
                <a:lnTo>
                  <a:pt x="188" y="482"/>
                </a:lnTo>
                <a:lnTo>
                  <a:pt x="178" y="466"/>
                </a:lnTo>
                <a:lnTo>
                  <a:pt x="163" y="456"/>
                </a:lnTo>
                <a:lnTo>
                  <a:pt x="148" y="456"/>
                </a:lnTo>
                <a:lnTo>
                  <a:pt x="138" y="440"/>
                </a:lnTo>
                <a:lnTo>
                  <a:pt x="128" y="424"/>
                </a:lnTo>
                <a:lnTo>
                  <a:pt x="128" y="408"/>
                </a:lnTo>
                <a:lnTo>
                  <a:pt x="123" y="392"/>
                </a:lnTo>
                <a:lnTo>
                  <a:pt x="118" y="376"/>
                </a:lnTo>
                <a:lnTo>
                  <a:pt x="118" y="360"/>
                </a:lnTo>
                <a:lnTo>
                  <a:pt x="113" y="344"/>
                </a:lnTo>
                <a:lnTo>
                  <a:pt x="109" y="328"/>
                </a:lnTo>
                <a:lnTo>
                  <a:pt x="104" y="312"/>
                </a:lnTo>
                <a:lnTo>
                  <a:pt x="104" y="297"/>
                </a:lnTo>
                <a:lnTo>
                  <a:pt x="99" y="281"/>
                </a:lnTo>
                <a:lnTo>
                  <a:pt x="94" y="265"/>
                </a:lnTo>
                <a:lnTo>
                  <a:pt x="84" y="249"/>
                </a:lnTo>
                <a:lnTo>
                  <a:pt x="84" y="233"/>
                </a:lnTo>
                <a:lnTo>
                  <a:pt x="84" y="217"/>
                </a:lnTo>
                <a:lnTo>
                  <a:pt x="84" y="201"/>
                </a:lnTo>
                <a:lnTo>
                  <a:pt x="84" y="185"/>
                </a:lnTo>
                <a:lnTo>
                  <a:pt x="84" y="169"/>
                </a:lnTo>
                <a:lnTo>
                  <a:pt x="84" y="153"/>
                </a:lnTo>
                <a:lnTo>
                  <a:pt x="79" y="137"/>
                </a:lnTo>
                <a:lnTo>
                  <a:pt x="64" y="127"/>
                </a:lnTo>
                <a:lnTo>
                  <a:pt x="59" y="111"/>
                </a:lnTo>
                <a:lnTo>
                  <a:pt x="44" y="106"/>
                </a:lnTo>
                <a:lnTo>
                  <a:pt x="39" y="90"/>
                </a:lnTo>
                <a:lnTo>
                  <a:pt x="24" y="74"/>
                </a:lnTo>
                <a:lnTo>
                  <a:pt x="14" y="58"/>
                </a:lnTo>
                <a:lnTo>
                  <a:pt x="9" y="42"/>
                </a:lnTo>
                <a:lnTo>
                  <a:pt x="4" y="26"/>
                </a:lnTo>
                <a:lnTo>
                  <a:pt x="0" y="10"/>
                </a:lnTo>
                <a:lnTo>
                  <a:pt x="14" y="15"/>
                </a:lnTo>
                <a:lnTo>
                  <a:pt x="29" y="15"/>
                </a:lnTo>
                <a:lnTo>
                  <a:pt x="44" y="15"/>
                </a:lnTo>
                <a:lnTo>
                  <a:pt x="59" y="10"/>
                </a:lnTo>
                <a:lnTo>
                  <a:pt x="74" y="0"/>
                </a:lnTo>
                <a:lnTo>
                  <a:pt x="89" y="0"/>
                </a:lnTo>
                <a:lnTo>
                  <a:pt x="104" y="0"/>
                </a:lnTo>
                <a:lnTo>
                  <a:pt x="109" y="15"/>
                </a:lnTo>
                <a:lnTo>
                  <a:pt x="123" y="21"/>
                </a:lnTo>
                <a:lnTo>
                  <a:pt x="138" y="37"/>
                </a:lnTo>
                <a:lnTo>
                  <a:pt x="153" y="37"/>
                </a:lnTo>
                <a:lnTo>
                  <a:pt x="158" y="31"/>
                </a:lnTo>
              </a:path>
            </a:pathLst>
          </a:custGeom>
          <a:solidFill>
            <a:schemeClr val="accent6">
              <a:lumMod val="60000"/>
              <a:lumOff val="40000"/>
            </a:schemeClr>
          </a:solidFill>
          <a:ln w="12700" cap="rnd" cmpd="sng">
            <a:solidFill>
              <a:srgbClr val="1C1C1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096" name="Freeform 48"/>
          <p:cNvSpPr>
            <a:spLocks/>
          </p:cNvSpPr>
          <p:nvPr/>
        </p:nvSpPr>
        <p:spPr bwMode="auto">
          <a:xfrm>
            <a:off x="4773530" y="4401777"/>
            <a:ext cx="607956" cy="221926"/>
          </a:xfrm>
          <a:custGeom>
            <a:avLst/>
            <a:gdLst>
              <a:gd name="T0" fmla="*/ 0 w 310"/>
              <a:gd name="T1" fmla="*/ 10 h 105"/>
              <a:gd name="T2" fmla="*/ 24 w 310"/>
              <a:gd name="T3" fmla="*/ 15 h 105"/>
              <a:gd name="T4" fmla="*/ 39 w 310"/>
              <a:gd name="T5" fmla="*/ 15 h 105"/>
              <a:gd name="T6" fmla="*/ 54 w 310"/>
              <a:gd name="T7" fmla="*/ 15 h 105"/>
              <a:gd name="T8" fmla="*/ 69 w 310"/>
              <a:gd name="T9" fmla="*/ 20 h 105"/>
              <a:gd name="T10" fmla="*/ 84 w 310"/>
              <a:gd name="T11" fmla="*/ 26 h 105"/>
              <a:gd name="T12" fmla="*/ 99 w 310"/>
              <a:gd name="T13" fmla="*/ 31 h 105"/>
              <a:gd name="T14" fmla="*/ 114 w 310"/>
              <a:gd name="T15" fmla="*/ 31 h 105"/>
              <a:gd name="T16" fmla="*/ 129 w 310"/>
              <a:gd name="T17" fmla="*/ 31 h 105"/>
              <a:gd name="T18" fmla="*/ 144 w 310"/>
              <a:gd name="T19" fmla="*/ 31 h 105"/>
              <a:gd name="T20" fmla="*/ 159 w 310"/>
              <a:gd name="T21" fmla="*/ 20 h 105"/>
              <a:gd name="T22" fmla="*/ 174 w 310"/>
              <a:gd name="T23" fmla="*/ 20 h 105"/>
              <a:gd name="T24" fmla="*/ 189 w 310"/>
              <a:gd name="T25" fmla="*/ 20 h 105"/>
              <a:gd name="T26" fmla="*/ 204 w 310"/>
              <a:gd name="T27" fmla="*/ 20 h 105"/>
              <a:gd name="T28" fmla="*/ 219 w 310"/>
              <a:gd name="T29" fmla="*/ 20 h 105"/>
              <a:gd name="T30" fmla="*/ 234 w 310"/>
              <a:gd name="T31" fmla="*/ 10 h 105"/>
              <a:gd name="T32" fmla="*/ 249 w 310"/>
              <a:gd name="T33" fmla="*/ 10 h 105"/>
              <a:gd name="T34" fmla="*/ 264 w 310"/>
              <a:gd name="T35" fmla="*/ 10 h 105"/>
              <a:gd name="T36" fmla="*/ 279 w 310"/>
              <a:gd name="T37" fmla="*/ 10 h 105"/>
              <a:gd name="T38" fmla="*/ 294 w 310"/>
              <a:gd name="T39" fmla="*/ 0 h 105"/>
              <a:gd name="T40" fmla="*/ 309 w 310"/>
              <a:gd name="T41" fmla="*/ 0 h 105"/>
              <a:gd name="T42" fmla="*/ 309 w 310"/>
              <a:gd name="T43" fmla="*/ 15 h 105"/>
              <a:gd name="T44" fmla="*/ 294 w 310"/>
              <a:gd name="T45" fmla="*/ 20 h 105"/>
              <a:gd name="T46" fmla="*/ 279 w 310"/>
              <a:gd name="T47" fmla="*/ 26 h 105"/>
              <a:gd name="T48" fmla="*/ 264 w 310"/>
              <a:gd name="T49" fmla="*/ 31 h 105"/>
              <a:gd name="T50" fmla="*/ 249 w 310"/>
              <a:gd name="T51" fmla="*/ 36 h 105"/>
              <a:gd name="T52" fmla="*/ 234 w 310"/>
              <a:gd name="T53" fmla="*/ 41 h 105"/>
              <a:gd name="T54" fmla="*/ 219 w 310"/>
              <a:gd name="T55" fmla="*/ 41 h 105"/>
              <a:gd name="T56" fmla="*/ 204 w 310"/>
              <a:gd name="T57" fmla="*/ 41 h 105"/>
              <a:gd name="T58" fmla="*/ 189 w 310"/>
              <a:gd name="T59" fmla="*/ 41 h 105"/>
              <a:gd name="T60" fmla="*/ 174 w 310"/>
              <a:gd name="T61" fmla="*/ 41 h 105"/>
              <a:gd name="T62" fmla="*/ 159 w 310"/>
              <a:gd name="T63" fmla="*/ 41 h 105"/>
              <a:gd name="T64" fmla="*/ 144 w 310"/>
              <a:gd name="T65" fmla="*/ 41 h 105"/>
              <a:gd name="T66" fmla="*/ 129 w 310"/>
              <a:gd name="T67" fmla="*/ 41 h 105"/>
              <a:gd name="T68" fmla="*/ 114 w 310"/>
              <a:gd name="T69" fmla="*/ 41 h 105"/>
              <a:gd name="T70" fmla="*/ 114 w 310"/>
              <a:gd name="T71" fmla="*/ 57 h 105"/>
              <a:gd name="T72" fmla="*/ 109 w 310"/>
              <a:gd name="T73" fmla="*/ 72 h 105"/>
              <a:gd name="T74" fmla="*/ 109 w 310"/>
              <a:gd name="T75" fmla="*/ 88 h 105"/>
              <a:gd name="T76" fmla="*/ 109 w 310"/>
              <a:gd name="T77" fmla="*/ 104 h 105"/>
              <a:gd name="T78" fmla="*/ 119 w 310"/>
              <a:gd name="T79"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0" h="105">
                <a:moveTo>
                  <a:pt x="0" y="10"/>
                </a:moveTo>
                <a:lnTo>
                  <a:pt x="24" y="15"/>
                </a:lnTo>
                <a:lnTo>
                  <a:pt x="39" y="15"/>
                </a:lnTo>
                <a:lnTo>
                  <a:pt x="54" y="15"/>
                </a:lnTo>
                <a:lnTo>
                  <a:pt x="69" y="20"/>
                </a:lnTo>
                <a:lnTo>
                  <a:pt x="84" y="26"/>
                </a:lnTo>
                <a:lnTo>
                  <a:pt x="99" y="31"/>
                </a:lnTo>
                <a:lnTo>
                  <a:pt x="114" y="31"/>
                </a:lnTo>
                <a:lnTo>
                  <a:pt x="129" y="31"/>
                </a:lnTo>
                <a:lnTo>
                  <a:pt x="144" y="31"/>
                </a:lnTo>
                <a:lnTo>
                  <a:pt x="159" y="20"/>
                </a:lnTo>
                <a:lnTo>
                  <a:pt x="174" y="20"/>
                </a:lnTo>
                <a:lnTo>
                  <a:pt x="189" y="20"/>
                </a:lnTo>
                <a:lnTo>
                  <a:pt x="204" y="20"/>
                </a:lnTo>
                <a:lnTo>
                  <a:pt x="219" y="20"/>
                </a:lnTo>
                <a:lnTo>
                  <a:pt x="234" y="10"/>
                </a:lnTo>
                <a:lnTo>
                  <a:pt x="249" y="10"/>
                </a:lnTo>
                <a:lnTo>
                  <a:pt x="264" y="10"/>
                </a:lnTo>
                <a:lnTo>
                  <a:pt x="279" y="10"/>
                </a:lnTo>
                <a:lnTo>
                  <a:pt x="294" y="0"/>
                </a:lnTo>
                <a:lnTo>
                  <a:pt x="309" y="0"/>
                </a:lnTo>
                <a:lnTo>
                  <a:pt x="309" y="15"/>
                </a:lnTo>
                <a:lnTo>
                  <a:pt x="294" y="20"/>
                </a:lnTo>
                <a:lnTo>
                  <a:pt x="279" y="26"/>
                </a:lnTo>
                <a:lnTo>
                  <a:pt x="264" y="31"/>
                </a:lnTo>
                <a:lnTo>
                  <a:pt x="249" y="36"/>
                </a:lnTo>
                <a:lnTo>
                  <a:pt x="234" y="41"/>
                </a:lnTo>
                <a:lnTo>
                  <a:pt x="219" y="41"/>
                </a:lnTo>
                <a:lnTo>
                  <a:pt x="204" y="41"/>
                </a:lnTo>
                <a:lnTo>
                  <a:pt x="189" y="41"/>
                </a:lnTo>
                <a:lnTo>
                  <a:pt x="174" y="41"/>
                </a:lnTo>
                <a:lnTo>
                  <a:pt x="159" y="41"/>
                </a:lnTo>
                <a:lnTo>
                  <a:pt x="144" y="41"/>
                </a:lnTo>
                <a:lnTo>
                  <a:pt x="129" y="41"/>
                </a:lnTo>
                <a:lnTo>
                  <a:pt x="114" y="41"/>
                </a:lnTo>
                <a:lnTo>
                  <a:pt x="114" y="57"/>
                </a:lnTo>
                <a:lnTo>
                  <a:pt x="109" y="72"/>
                </a:lnTo>
                <a:lnTo>
                  <a:pt x="109" y="88"/>
                </a:lnTo>
                <a:lnTo>
                  <a:pt x="109" y="104"/>
                </a:lnTo>
                <a:lnTo>
                  <a:pt x="119" y="93"/>
                </a:lnTo>
              </a:path>
            </a:pathLst>
          </a:custGeom>
          <a:solidFill>
            <a:schemeClr val="accent6">
              <a:lumMod val="60000"/>
              <a:lumOff val="40000"/>
            </a:schemeClr>
          </a:solidFill>
          <a:ln w="12700" cap="rnd" cmpd="sng">
            <a:solidFill>
              <a:srgbClr val="1C1C1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097" name="Freeform 49"/>
          <p:cNvSpPr>
            <a:spLocks/>
          </p:cNvSpPr>
          <p:nvPr/>
        </p:nvSpPr>
        <p:spPr bwMode="auto">
          <a:xfrm>
            <a:off x="4151845" y="4336256"/>
            <a:ext cx="1237486" cy="1325217"/>
          </a:xfrm>
          <a:custGeom>
            <a:avLst/>
            <a:gdLst>
              <a:gd name="T0" fmla="*/ 24 w 631"/>
              <a:gd name="T1" fmla="*/ 15 h 627"/>
              <a:gd name="T2" fmla="*/ 54 w 631"/>
              <a:gd name="T3" fmla="*/ 15 h 627"/>
              <a:gd name="T4" fmla="*/ 79 w 631"/>
              <a:gd name="T5" fmla="*/ 0 h 627"/>
              <a:gd name="T6" fmla="*/ 109 w 631"/>
              <a:gd name="T7" fmla="*/ 5 h 627"/>
              <a:gd name="T8" fmla="*/ 128 w 631"/>
              <a:gd name="T9" fmla="*/ 26 h 627"/>
              <a:gd name="T10" fmla="*/ 158 w 631"/>
              <a:gd name="T11" fmla="*/ 26 h 627"/>
              <a:gd name="T12" fmla="*/ 188 w 631"/>
              <a:gd name="T13" fmla="*/ 26 h 627"/>
              <a:gd name="T14" fmla="*/ 218 w 631"/>
              <a:gd name="T15" fmla="*/ 26 h 627"/>
              <a:gd name="T16" fmla="*/ 248 w 631"/>
              <a:gd name="T17" fmla="*/ 26 h 627"/>
              <a:gd name="T18" fmla="*/ 277 w 631"/>
              <a:gd name="T19" fmla="*/ 26 h 627"/>
              <a:gd name="T20" fmla="*/ 307 w 631"/>
              <a:gd name="T21" fmla="*/ 31 h 627"/>
              <a:gd name="T22" fmla="*/ 337 w 631"/>
              <a:gd name="T23" fmla="*/ 46 h 627"/>
              <a:gd name="T24" fmla="*/ 367 w 631"/>
              <a:gd name="T25" fmla="*/ 46 h 627"/>
              <a:gd name="T26" fmla="*/ 396 w 631"/>
              <a:gd name="T27" fmla="*/ 52 h 627"/>
              <a:gd name="T28" fmla="*/ 421 w 631"/>
              <a:gd name="T29" fmla="*/ 67 h 627"/>
              <a:gd name="T30" fmla="*/ 451 w 631"/>
              <a:gd name="T31" fmla="*/ 62 h 627"/>
              <a:gd name="T32" fmla="*/ 481 w 631"/>
              <a:gd name="T33" fmla="*/ 57 h 627"/>
              <a:gd name="T34" fmla="*/ 510 w 631"/>
              <a:gd name="T35" fmla="*/ 57 h 627"/>
              <a:gd name="T36" fmla="*/ 540 w 631"/>
              <a:gd name="T37" fmla="*/ 41 h 627"/>
              <a:gd name="T38" fmla="*/ 570 w 631"/>
              <a:gd name="T39" fmla="*/ 41 h 627"/>
              <a:gd name="T40" fmla="*/ 600 w 631"/>
              <a:gd name="T41" fmla="*/ 36 h 627"/>
              <a:gd name="T42" fmla="*/ 630 w 631"/>
              <a:gd name="T43" fmla="*/ 36 h 627"/>
              <a:gd name="T44" fmla="*/ 615 w 631"/>
              <a:gd name="T45" fmla="*/ 52 h 627"/>
              <a:gd name="T46" fmla="*/ 585 w 631"/>
              <a:gd name="T47" fmla="*/ 67 h 627"/>
              <a:gd name="T48" fmla="*/ 555 w 631"/>
              <a:gd name="T49" fmla="*/ 78 h 627"/>
              <a:gd name="T50" fmla="*/ 525 w 631"/>
              <a:gd name="T51" fmla="*/ 83 h 627"/>
              <a:gd name="T52" fmla="*/ 496 w 631"/>
              <a:gd name="T53" fmla="*/ 73 h 627"/>
              <a:gd name="T54" fmla="*/ 466 w 631"/>
              <a:gd name="T55" fmla="*/ 73 h 627"/>
              <a:gd name="T56" fmla="*/ 441 w 631"/>
              <a:gd name="T57" fmla="*/ 88 h 627"/>
              <a:gd name="T58" fmla="*/ 426 w 631"/>
              <a:gd name="T59" fmla="*/ 109 h 627"/>
              <a:gd name="T60" fmla="*/ 421 w 631"/>
              <a:gd name="T61" fmla="*/ 140 h 627"/>
              <a:gd name="T62" fmla="*/ 421 w 631"/>
              <a:gd name="T63" fmla="*/ 172 h 627"/>
              <a:gd name="T64" fmla="*/ 421 w 631"/>
              <a:gd name="T65" fmla="*/ 203 h 627"/>
              <a:gd name="T66" fmla="*/ 426 w 631"/>
              <a:gd name="T67" fmla="*/ 234 h 627"/>
              <a:gd name="T68" fmla="*/ 426 w 631"/>
              <a:gd name="T69" fmla="*/ 266 h 627"/>
              <a:gd name="T70" fmla="*/ 396 w 631"/>
              <a:gd name="T71" fmla="*/ 266 h 627"/>
              <a:gd name="T72" fmla="*/ 386 w 631"/>
              <a:gd name="T73" fmla="*/ 297 h 627"/>
              <a:gd name="T74" fmla="*/ 386 w 631"/>
              <a:gd name="T75" fmla="*/ 328 h 627"/>
              <a:gd name="T76" fmla="*/ 386 w 631"/>
              <a:gd name="T77" fmla="*/ 359 h 627"/>
              <a:gd name="T78" fmla="*/ 381 w 631"/>
              <a:gd name="T79" fmla="*/ 391 h 627"/>
              <a:gd name="T80" fmla="*/ 381 w 631"/>
              <a:gd name="T81" fmla="*/ 422 h 627"/>
              <a:gd name="T82" fmla="*/ 377 w 631"/>
              <a:gd name="T83" fmla="*/ 453 h 627"/>
              <a:gd name="T84" fmla="*/ 372 w 631"/>
              <a:gd name="T85" fmla="*/ 485 h 627"/>
              <a:gd name="T86" fmla="*/ 372 w 631"/>
              <a:gd name="T87" fmla="*/ 516 h 627"/>
              <a:gd name="T88" fmla="*/ 372 w 631"/>
              <a:gd name="T89" fmla="*/ 547 h 627"/>
              <a:gd name="T90" fmla="*/ 372 w 631"/>
              <a:gd name="T91" fmla="*/ 579 h 627"/>
              <a:gd name="T92" fmla="*/ 352 w 631"/>
              <a:gd name="T93" fmla="*/ 610 h 627"/>
              <a:gd name="T94" fmla="*/ 307 w 631"/>
              <a:gd name="T95" fmla="*/ 620 h 627"/>
              <a:gd name="T96" fmla="*/ 277 w 631"/>
              <a:gd name="T97" fmla="*/ 626 h 627"/>
              <a:gd name="T98" fmla="*/ 257 w 631"/>
              <a:gd name="T99" fmla="*/ 594 h 627"/>
              <a:gd name="T100" fmla="*/ 228 w 631"/>
              <a:gd name="T101" fmla="*/ 584 h 627"/>
              <a:gd name="T102" fmla="*/ 213 w 631"/>
              <a:gd name="T103" fmla="*/ 605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1" h="627">
                <a:moveTo>
                  <a:pt x="0" y="0"/>
                </a:moveTo>
                <a:lnTo>
                  <a:pt x="24" y="15"/>
                </a:lnTo>
                <a:lnTo>
                  <a:pt x="39" y="15"/>
                </a:lnTo>
                <a:lnTo>
                  <a:pt x="54" y="15"/>
                </a:lnTo>
                <a:lnTo>
                  <a:pt x="64" y="0"/>
                </a:lnTo>
                <a:lnTo>
                  <a:pt x="79" y="0"/>
                </a:lnTo>
                <a:lnTo>
                  <a:pt x="94" y="0"/>
                </a:lnTo>
                <a:lnTo>
                  <a:pt x="109" y="5"/>
                </a:lnTo>
                <a:lnTo>
                  <a:pt x="114" y="20"/>
                </a:lnTo>
                <a:lnTo>
                  <a:pt x="128" y="26"/>
                </a:lnTo>
                <a:lnTo>
                  <a:pt x="143" y="26"/>
                </a:lnTo>
                <a:lnTo>
                  <a:pt x="158" y="26"/>
                </a:lnTo>
                <a:lnTo>
                  <a:pt x="173" y="26"/>
                </a:lnTo>
                <a:lnTo>
                  <a:pt x="188" y="26"/>
                </a:lnTo>
                <a:lnTo>
                  <a:pt x="203" y="26"/>
                </a:lnTo>
                <a:lnTo>
                  <a:pt x="218" y="26"/>
                </a:lnTo>
                <a:lnTo>
                  <a:pt x="233" y="26"/>
                </a:lnTo>
                <a:lnTo>
                  <a:pt x="248" y="26"/>
                </a:lnTo>
                <a:lnTo>
                  <a:pt x="262" y="26"/>
                </a:lnTo>
                <a:lnTo>
                  <a:pt x="277" y="26"/>
                </a:lnTo>
                <a:lnTo>
                  <a:pt x="292" y="26"/>
                </a:lnTo>
                <a:lnTo>
                  <a:pt x="307" y="31"/>
                </a:lnTo>
                <a:lnTo>
                  <a:pt x="322" y="41"/>
                </a:lnTo>
                <a:lnTo>
                  <a:pt x="337" y="46"/>
                </a:lnTo>
                <a:lnTo>
                  <a:pt x="352" y="46"/>
                </a:lnTo>
                <a:lnTo>
                  <a:pt x="367" y="46"/>
                </a:lnTo>
                <a:lnTo>
                  <a:pt x="381" y="46"/>
                </a:lnTo>
                <a:lnTo>
                  <a:pt x="396" y="52"/>
                </a:lnTo>
                <a:lnTo>
                  <a:pt x="406" y="67"/>
                </a:lnTo>
                <a:lnTo>
                  <a:pt x="421" y="67"/>
                </a:lnTo>
                <a:lnTo>
                  <a:pt x="436" y="62"/>
                </a:lnTo>
                <a:lnTo>
                  <a:pt x="451" y="62"/>
                </a:lnTo>
                <a:lnTo>
                  <a:pt x="466" y="57"/>
                </a:lnTo>
                <a:lnTo>
                  <a:pt x="481" y="57"/>
                </a:lnTo>
                <a:lnTo>
                  <a:pt x="496" y="57"/>
                </a:lnTo>
                <a:lnTo>
                  <a:pt x="510" y="57"/>
                </a:lnTo>
                <a:lnTo>
                  <a:pt x="525" y="46"/>
                </a:lnTo>
                <a:lnTo>
                  <a:pt x="540" y="41"/>
                </a:lnTo>
                <a:lnTo>
                  <a:pt x="555" y="41"/>
                </a:lnTo>
                <a:lnTo>
                  <a:pt x="570" y="41"/>
                </a:lnTo>
                <a:lnTo>
                  <a:pt x="585" y="36"/>
                </a:lnTo>
                <a:lnTo>
                  <a:pt x="600" y="36"/>
                </a:lnTo>
                <a:lnTo>
                  <a:pt x="615" y="36"/>
                </a:lnTo>
                <a:lnTo>
                  <a:pt x="630" y="36"/>
                </a:lnTo>
                <a:lnTo>
                  <a:pt x="630" y="52"/>
                </a:lnTo>
                <a:lnTo>
                  <a:pt x="615" y="52"/>
                </a:lnTo>
                <a:lnTo>
                  <a:pt x="600" y="57"/>
                </a:lnTo>
                <a:lnTo>
                  <a:pt x="585" y="67"/>
                </a:lnTo>
                <a:lnTo>
                  <a:pt x="570" y="67"/>
                </a:lnTo>
                <a:lnTo>
                  <a:pt x="555" y="78"/>
                </a:lnTo>
                <a:lnTo>
                  <a:pt x="540" y="83"/>
                </a:lnTo>
                <a:lnTo>
                  <a:pt x="525" y="83"/>
                </a:lnTo>
                <a:lnTo>
                  <a:pt x="510" y="78"/>
                </a:lnTo>
                <a:lnTo>
                  <a:pt x="496" y="73"/>
                </a:lnTo>
                <a:lnTo>
                  <a:pt x="481" y="73"/>
                </a:lnTo>
                <a:lnTo>
                  <a:pt x="466" y="73"/>
                </a:lnTo>
                <a:lnTo>
                  <a:pt x="451" y="73"/>
                </a:lnTo>
                <a:lnTo>
                  <a:pt x="441" y="88"/>
                </a:lnTo>
                <a:lnTo>
                  <a:pt x="426" y="93"/>
                </a:lnTo>
                <a:lnTo>
                  <a:pt x="426" y="109"/>
                </a:lnTo>
                <a:lnTo>
                  <a:pt x="421" y="125"/>
                </a:lnTo>
                <a:lnTo>
                  <a:pt x="421" y="140"/>
                </a:lnTo>
                <a:lnTo>
                  <a:pt x="421" y="156"/>
                </a:lnTo>
                <a:lnTo>
                  <a:pt x="421" y="172"/>
                </a:lnTo>
                <a:lnTo>
                  <a:pt x="421" y="187"/>
                </a:lnTo>
                <a:lnTo>
                  <a:pt x="421" y="203"/>
                </a:lnTo>
                <a:lnTo>
                  <a:pt x="426" y="219"/>
                </a:lnTo>
                <a:lnTo>
                  <a:pt x="426" y="234"/>
                </a:lnTo>
                <a:lnTo>
                  <a:pt x="426" y="250"/>
                </a:lnTo>
                <a:lnTo>
                  <a:pt x="426" y="266"/>
                </a:lnTo>
                <a:lnTo>
                  <a:pt x="411" y="276"/>
                </a:lnTo>
                <a:lnTo>
                  <a:pt x="396" y="266"/>
                </a:lnTo>
                <a:lnTo>
                  <a:pt x="386" y="281"/>
                </a:lnTo>
                <a:lnTo>
                  <a:pt x="386" y="297"/>
                </a:lnTo>
                <a:lnTo>
                  <a:pt x="386" y="313"/>
                </a:lnTo>
                <a:lnTo>
                  <a:pt x="386" y="328"/>
                </a:lnTo>
                <a:lnTo>
                  <a:pt x="386" y="344"/>
                </a:lnTo>
                <a:lnTo>
                  <a:pt x="386" y="359"/>
                </a:lnTo>
                <a:lnTo>
                  <a:pt x="386" y="375"/>
                </a:lnTo>
                <a:lnTo>
                  <a:pt x="381" y="391"/>
                </a:lnTo>
                <a:lnTo>
                  <a:pt x="381" y="406"/>
                </a:lnTo>
                <a:lnTo>
                  <a:pt x="381" y="422"/>
                </a:lnTo>
                <a:lnTo>
                  <a:pt x="377" y="438"/>
                </a:lnTo>
                <a:lnTo>
                  <a:pt x="377" y="453"/>
                </a:lnTo>
                <a:lnTo>
                  <a:pt x="372" y="469"/>
                </a:lnTo>
                <a:lnTo>
                  <a:pt x="372" y="485"/>
                </a:lnTo>
                <a:lnTo>
                  <a:pt x="372" y="500"/>
                </a:lnTo>
                <a:lnTo>
                  <a:pt x="372" y="516"/>
                </a:lnTo>
                <a:lnTo>
                  <a:pt x="372" y="532"/>
                </a:lnTo>
                <a:lnTo>
                  <a:pt x="372" y="547"/>
                </a:lnTo>
                <a:lnTo>
                  <a:pt x="372" y="563"/>
                </a:lnTo>
                <a:lnTo>
                  <a:pt x="372" y="579"/>
                </a:lnTo>
                <a:lnTo>
                  <a:pt x="362" y="594"/>
                </a:lnTo>
                <a:lnTo>
                  <a:pt x="352" y="610"/>
                </a:lnTo>
                <a:lnTo>
                  <a:pt x="337" y="615"/>
                </a:lnTo>
                <a:lnTo>
                  <a:pt x="307" y="620"/>
                </a:lnTo>
                <a:lnTo>
                  <a:pt x="292" y="626"/>
                </a:lnTo>
                <a:lnTo>
                  <a:pt x="277" y="626"/>
                </a:lnTo>
                <a:lnTo>
                  <a:pt x="267" y="610"/>
                </a:lnTo>
                <a:lnTo>
                  <a:pt x="257" y="594"/>
                </a:lnTo>
                <a:lnTo>
                  <a:pt x="243" y="584"/>
                </a:lnTo>
                <a:lnTo>
                  <a:pt x="228" y="584"/>
                </a:lnTo>
                <a:lnTo>
                  <a:pt x="228" y="599"/>
                </a:lnTo>
                <a:lnTo>
                  <a:pt x="213" y="605"/>
                </a:lnTo>
                <a:lnTo>
                  <a:pt x="238" y="584"/>
                </a:lnTo>
              </a:path>
            </a:pathLst>
          </a:custGeom>
          <a:solidFill>
            <a:schemeClr val="accent6">
              <a:lumMod val="60000"/>
              <a:lumOff val="40000"/>
            </a:schemeClr>
          </a:solidFill>
          <a:ln w="12700" cap="rnd" cmpd="sng">
            <a:solidFill>
              <a:srgbClr val="1C1C1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098" name="Freeform 50"/>
          <p:cNvSpPr>
            <a:spLocks/>
          </p:cNvSpPr>
          <p:nvPr/>
        </p:nvSpPr>
        <p:spPr bwMode="auto">
          <a:xfrm>
            <a:off x="4216563" y="4511683"/>
            <a:ext cx="113747" cy="321265"/>
          </a:xfrm>
          <a:custGeom>
            <a:avLst/>
            <a:gdLst>
              <a:gd name="T0" fmla="*/ 5 w 58"/>
              <a:gd name="T1" fmla="*/ 0 h 152"/>
              <a:gd name="T2" fmla="*/ 0 w 58"/>
              <a:gd name="T3" fmla="*/ 20 h 152"/>
              <a:gd name="T4" fmla="*/ 10 w 58"/>
              <a:gd name="T5" fmla="*/ 36 h 152"/>
              <a:gd name="T6" fmla="*/ 15 w 58"/>
              <a:gd name="T7" fmla="*/ 52 h 152"/>
              <a:gd name="T8" fmla="*/ 25 w 58"/>
              <a:gd name="T9" fmla="*/ 67 h 152"/>
              <a:gd name="T10" fmla="*/ 36 w 58"/>
              <a:gd name="T11" fmla="*/ 83 h 152"/>
              <a:gd name="T12" fmla="*/ 46 w 58"/>
              <a:gd name="T13" fmla="*/ 98 h 152"/>
              <a:gd name="T14" fmla="*/ 51 w 58"/>
              <a:gd name="T15" fmla="*/ 114 h 152"/>
              <a:gd name="T16" fmla="*/ 51 w 58"/>
              <a:gd name="T17" fmla="*/ 130 h 152"/>
              <a:gd name="T18" fmla="*/ 57 w 58"/>
              <a:gd name="T19" fmla="*/ 151 h 152"/>
              <a:gd name="T20" fmla="*/ 46 w 58"/>
              <a:gd name="T21" fmla="*/ 1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2">
                <a:moveTo>
                  <a:pt x="5" y="0"/>
                </a:moveTo>
                <a:lnTo>
                  <a:pt x="0" y="20"/>
                </a:lnTo>
                <a:lnTo>
                  <a:pt x="10" y="36"/>
                </a:lnTo>
                <a:lnTo>
                  <a:pt x="15" y="52"/>
                </a:lnTo>
                <a:lnTo>
                  <a:pt x="25" y="67"/>
                </a:lnTo>
                <a:lnTo>
                  <a:pt x="36" y="83"/>
                </a:lnTo>
                <a:lnTo>
                  <a:pt x="46" y="98"/>
                </a:lnTo>
                <a:lnTo>
                  <a:pt x="51" y="114"/>
                </a:lnTo>
                <a:lnTo>
                  <a:pt x="51" y="130"/>
                </a:lnTo>
                <a:lnTo>
                  <a:pt x="57" y="151"/>
                </a:lnTo>
                <a:lnTo>
                  <a:pt x="46" y="124"/>
                </a:lnTo>
              </a:path>
            </a:pathLst>
          </a:custGeom>
          <a:solidFill>
            <a:schemeClr val="accent6">
              <a:lumMod val="60000"/>
              <a:lumOff val="40000"/>
            </a:schemeClr>
          </a:solidFill>
          <a:ln w="12700" cap="rnd" cmpd="sng">
            <a:solidFill>
              <a:srgbClr val="1C1C1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099" name="Freeform 51"/>
          <p:cNvSpPr>
            <a:spLocks/>
          </p:cNvSpPr>
          <p:nvPr/>
        </p:nvSpPr>
        <p:spPr bwMode="auto">
          <a:xfrm>
            <a:off x="4151845" y="4425027"/>
            <a:ext cx="78446" cy="109906"/>
          </a:xfrm>
          <a:custGeom>
            <a:avLst/>
            <a:gdLst>
              <a:gd name="T0" fmla="*/ 0 w 40"/>
              <a:gd name="T1" fmla="*/ 0 h 52"/>
              <a:gd name="T2" fmla="*/ 14 w 40"/>
              <a:gd name="T3" fmla="*/ 20 h 52"/>
              <a:gd name="T4" fmla="*/ 19 w 40"/>
              <a:gd name="T5" fmla="*/ 35 h 52"/>
              <a:gd name="T6" fmla="*/ 34 w 40"/>
              <a:gd name="T7" fmla="*/ 35 h 52"/>
              <a:gd name="T8" fmla="*/ 39 w 40"/>
              <a:gd name="T9" fmla="*/ 51 h 52"/>
              <a:gd name="T10" fmla="*/ 39 w 40"/>
              <a:gd name="T11" fmla="*/ 40 h 52"/>
            </a:gdLst>
            <a:ahLst/>
            <a:cxnLst>
              <a:cxn ang="0">
                <a:pos x="T0" y="T1"/>
              </a:cxn>
              <a:cxn ang="0">
                <a:pos x="T2" y="T3"/>
              </a:cxn>
              <a:cxn ang="0">
                <a:pos x="T4" y="T5"/>
              </a:cxn>
              <a:cxn ang="0">
                <a:pos x="T6" y="T7"/>
              </a:cxn>
              <a:cxn ang="0">
                <a:pos x="T8" y="T9"/>
              </a:cxn>
              <a:cxn ang="0">
                <a:pos x="T10" y="T11"/>
              </a:cxn>
            </a:cxnLst>
            <a:rect l="0" t="0" r="r" b="b"/>
            <a:pathLst>
              <a:path w="40" h="52">
                <a:moveTo>
                  <a:pt x="0" y="0"/>
                </a:moveTo>
                <a:lnTo>
                  <a:pt x="14" y="20"/>
                </a:lnTo>
                <a:lnTo>
                  <a:pt x="19" y="35"/>
                </a:lnTo>
                <a:lnTo>
                  <a:pt x="34" y="35"/>
                </a:lnTo>
                <a:lnTo>
                  <a:pt x="39" y="51"/>
                </a:lnTo>
                <a:lnTo>
                  <a:pt x="39" y="40"/>
                </a:lnTo>
              </a:path>
            </a:pathLst>
          </a:custGeom>
          <a:solidFill>
            <a:schemeClr val="accent6">
              <a:lumMod val="60000"/>
              <a:lumOff val="40000"/>
            </a:schemeClr>
          </a:solidFill>
          <a:ln w="12700" cap="rnd" cmpd="sng">
            <a:solidFill>
              <a:srgbClr val="1C1C1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6186" name="Freeform 52"/>
          <p:cNvSpPr>
            <a:spLocks/>
          </p:cNvSpPr>
          <p:nvPr/>
        </p:nvSpPr>
        <p:spPr bwMode="auto">
          <a:xfrm>
            <a:off x="4151845" y="3698875"/>
            <a:ext cx="39155" cy="90488"/>
          </a:xfrm>
          <a:custGeom>
            <a:avLst/>
            <a:gdLst>
              <a:gd name="T0" fmla="*/ 0 w 21"/>
              <a:gd name="T1" fmla="*/ 0 h 78"/>
              <a:gd name="T2" fmla="*/ 2147483647 w 21"/>
              <a:gd name="T3" fmla="*/ 2147483647 h 78"/>
              <a:gd name="T4" fmla="*/ 2147483647 w 21"/>
              <a:gd name="T5" fmla="*/ 2147483647 h 78"/>
              <a:gd name="T6" fmla="*/ 2147483647 w 21"/>
              <a:gd name="T7" fmla="*/ 2147483647 h 78"/>
              <a:gd name="T8" fmla="*/ 2147483647 w 21"/>
              <a:gd name="T9" fmla="*/ 2147483647 h 78"/>
              <a:gd name="T10" fmla="*/ 2147483647 w 21"/>
              <a:gd name="T11" fmla="*/ 2147483647 h 78"/>
              <a:gd name="T12" fmla="*/ 2147483647 w 21"/>
              <a:gd name="T13" fmla="*/ 2147483647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78">
                <a:moveTo>
                  <a:pt x="0" y="0"/>
                </a:moveTo>
                <a:lnTo>
                  <a:pt x="2" y="19"/>
                </a:lnTo>
                <a:lnTo>
                  <a:pt x="2" y="33"/>
                </a:lnTo>
                <a:lnTo>
                  <a:pt x="5" y="48"/>
                </a:lnTo>
                <a:lnTo>
                  <a:pt x="7" y="62"/>
                </a:lnTo>
                <a:lnTo>
                  <a:pt x="15" y="62"/>
                </a:lnTo>
                <a:lnTo>
                  <a:pt x="20" y="77"/>
                </a:lnTo>
              </a:path>
            </a:pathLst>
          </a:custGeom>
          <a:solidFill>
            <a:schemeClr val="accent6">
              <a:lumMod val="60000"/>
              <a:lumOff val="40000"/>
            </a:schemeClr>
          </a:solidFill>
          <a:ln w="12700" cap="rnd" cmpd="sng">
            <a:solidFill>
              <a:schemeClr val="bg2"/>
            </a:solidFill>
            <a:prstDash val="solid"/>
            <a:round/>
            <a:headEnd type="none" w="sm" len="sm"/>
            <a:tailEnd type="none" w="sm" len="sm"/>
          </a:ln>
          <a:effectLst/>
          <a:extLst/>
        </p:spPr>
        <p:txBody>
          <a:bodyPr/>
          <a:lstStyle/>
          <a:p>
            <a:endParaRPr lang="en-US"/>
          </a:p>
        </p:txBody>
      </p:sp>
      <p:sp>
        <p:nvSpPr>
          <p:cNvPr id="2102" name="Freeform 54"/>
          <p:cNvSpPr>
            <a:spLocks/>
          </p:cNvSpPr>
          <p:nvPr/>
        </p:nvSpPr>
        <p:spPr bwMode="auto">
          <a:xfrm>
            <a:off x="4128642" y="3666430"/>
            <a:ext cx="1206549" cy="829370"/>
          </a:xfrm>
          <a:custGeom>
            <a:avLst/>
            <a:gdLst>
              <a:gd name="T0" fmla="*/ 31 w 582"/>
              <a:gd name="T1" fmla="*/ 41 h 634"/>
              <a:gd name="T2" fmla="*/ 44 w 582"/>
              <a:gd name="T3" fmla="*/ 55 h 634"/>
              <a:gd name="T4" fmla="*/ 53 w 582"/>
              <a:gd name="T5" fmla="*/ 82 h 634"/>
              <a:gd name="T6" fmla="*/ 63 w 582"/>
              <a:gd name="T7" fmla="*/ 117 h 634"/>
              <a:gd name="T8" fmla="*/ 70 w 582"/>
              <a:gd name="T9" fmla="*/ 152 h 634"/>
              <a:gd name="T10" fmla="*/ 58 w 582"/>
              <a:gd name="T11" fmla="*/ 171 h 634"/>
              <a:gd name="T12" fmla="*/ 68 w 582"/>
              <a:gd name="T13" fmla="*/ 205 h 634"/>
              <a:gd name="T14" fmla="*/ 98 w 582"/>
              <a:gd name="T15" fmla="*/ 268 h 634"/>
              <a:gd name="T16" fmla="*/ 89 w 582"/>
              <a:gd name="T17" fmla="*/ 330 h 634"/>
              <a:gd name="T18" fmla="*/ 56 w 582"/>
              <a:gd name="T19" fmla="*/ 369 h 634"/>
              <a:gd name="T20" fmla="*/ 35 w 582"/>
              <a:gd name="T21" fmla="*/ 411 h 634"/>
              <a:gd name="T22" fmla="*/ 23 w 582"/>
              <a:gd name="T23" fmla="*/ 469 h 634"/>
              <a:gd name="T24" fmla="*/ 3 w 582"/>
              <a:gd name="T25" fmla="*/ 525 h 634"/>
              <a:gd name="T26" fmla="*/ 5 w 582"/>
              <a:gd name="T27" fmla="*/ 561 h 634"/>
              <a:gd name="T28" fmla="*/ 0 w 582"/>
              <a:gd name="T29" fmla="*/ 567 h 634"/>
              <a:gd name="T30" fmla="*/ 8 w 582"/>
              <a:gd name="T31" fmla="*/ 590 h 634"/>
              <a:gd name="T32" fmla="*/ 44 w 582"/>
              <a:gd name="T33" fmla="*/ 588 h 634"/>
              <a:gd name="T34" fmla="*/ 78 w 582"/>
              <a:gd name="T35" fmla="*/ 582 h 634"/>
              <a:gd name="T36" fmla="*/ 117 w 582"/>
              <a:gd name="T37" fmla="*/ 602 h 634"/>
              <a:gd name="T38" fmla="*/ 428 w 582"/>
              <a:gd name="T39" fmla="*/ 631 h 634"/>
              <a:gd name="T40" fmla="*/ 442 w 582"/>
              <a:gd name="T41" fmla="*/ 629 h 634"/>
              <a:gd name="T42" fmla="*/ 460 w 582"/>
              <a:gd name="T43" fmla="*/ 633 h 634"/>
              <a:gd name="T44" fmla="*/ 542 w 582"/>
              <a:gd name="T45" fmla="*/ 615 h 634"/>
              <a:gd name="T46" fmla="*/ 484 w 582"/>
              <a:gd name="T47" fmla="*/ 541 h 634"/>
              <a:gd name="T48" fmla="*/ 575 w 582"/>
              <a:gd name="T49" fmla="*/ 366 h 634"/>
              <a:gd name="T50" fmla="*/ 573 w 582"/>
              <a:gd name="T51" fmla="*/ 352 h 634"/>
              <a:gd name="T52" fmla="*/ 579 w 582"/>
              <a:gd name="T53" fmla="*/ 341 h 634"/>
              <a:gd name="T54" fmla="*/ 579 w 582"/>
              <a:gd name="T55" fmla="*/ 323 h 634"/>
              <a:gd name="T56" fmla="*/ 581 w 582"/>
              <a:gd name="T57" fmla="*/ 291 h 634"/>
              <a:gd name="T58" fmla="*/ 577 w 582"/>
              <a:gd name="T59" fmla="*/ 269 h 634"/>
              <a:gd name="T60" fmla="*/ 567 w 582"/>
              <a:gd name="T61" fmla="*/ 271 h 634"/>
              <a:gd name="T62" fmla="*/ 556 w 582"/>
              <a:gd name="T63" fmla="*/ 269 h 634"/>
              <a:gd name="T64" fmla="*/ 545 w 582"/>
              <a:gd name="T65" fmla="*/ 271 h 634"/>
              <a:gd name="T66" fmla="*/ 517 w 582"/>
              <a:gd name="T67" fmla="*/ 275 h 634"/>
              <a:gd name="T68" fmla="*/ 494 w 582"/>
              <a:gd name="T69" fmla="*/ 274 h 634"/>
              <a:gd name="T70" fmla="*/ 492 w 582"/>
              <a:gd name="T71" fmla="*/ 261 h 634"/>
              <a:gd name="T72" fmla="*/ 499 w 582"/>
              <a:gd name="T73" fmla="*/ 245 h 634"/>
              <a:gd name="T74" fmla="*/ 492 w 582"/>
              <a:gd name="T75" fmla="*/ 220 h 634"/>
              <a:gd name="T76" fmla="*/ 473 w 582"/>
              <a:gd name="T77" fmla="*/ 179 h 634"/>
              <a:gd name="T78" fmla="*/ 479 w 582"/>
              <a:gd name="T79" fmla="*/ 145 h 634"/>
              <a:gd name="T80" fmla="*/ 476 w 582"/>
              <a:gd name="T81" fmla="*/ 120 h 634"/>
              <a:gd name="T82" fmla="*/ 474 w 582"/>
              <a:gd name="T83" fmla="*/ 100 h 634"/>
              <a:gd name="T84" fmla="*/ 474 w 582"/>
              <a:gd name="T85" fmla="*/ 82 h 634"/>
              <a:gd name="T86" fmla="*/ 414 w 582"/>
              <a:gd name="T87" fmla="*/ 71 h 634"/>
              <a:gd name="T88" fmla="*/ 418 w 582"/>
              <a:gd name="T89" fmla="*/ 58 h 634"/>
              <a:gd name="T90" fmla="*/ 364 w 582"/>
              <a:gd name="T91" fmla="*/ 79 h 634"/>
              <a:gd name="T92" fmla="*/ 357 w 582"/>
              <a:gd name="T93" fmla="*/ 109 h 634"/>
              <a:gd name="T94" fmla="*/ 329 w 582"/>
              <a:gd name="T95" fmla="*/ 109 h 634"/>
              <a:gd name="T96" fmla="*/ 308 w 582"/>
              <a:gd name="T97" fmla="*/ 109 h 634"/>
              <a:gd name="T98" fmla="*/ 276 w 582"/>
              <a:gd name="T99" fmla="*/ 114 h 634"/>
              <a:gd name="T100" fmla="*/ 243 w 582"/>
              <a:gd name="T101" fmla="*/ 73 h 634"/>
              <a:gd name="T102" fmla="*/ 243 w 582"/>
              <a:gd name="T103" fmla="*/ 55 h 634"/>
              <a:gd name="T104" fmla="*/ 233 w 582"/>
              <a:gd name="T105" fmla="*/ 39 h 634"/>
              <a:gd name="T106" fmla="*/ 228 w 582"/>
              <a:gd name="T107" fmla="*/ 20 h 634"/>
              <a:gd name="T108" fmla="*/ 223 w 582"/>
              <a:gd name="T109" fmla="*/ 5 h 634"/>
              <a:gd name="T110" fmla="*/ 42 w 582"/>
              <a:gd name="T111" fmla="*/ 4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2" h="634">
                <a:moveTo>
                  <a:pt x="22" y="12"/>
                </a:moveTo>
                <a:lnTo>
                  <a:pt x="23" y="19"/>
                </a:lnTo>
                <a:lnTo>
                  <a:pt x="24" y="23"/>
                </a:lnTo>
                <a:lnTo>
                  <a:pt x="26" y="29"/>
                </a:lnTo>
                <a:lnTo>
                  <a:pt x="28" y="34"/>
                </a:lnTo>
                <a:lnTo>
                  <a:pt x="29" y="37"/>
                </a:lnTo>
                <a:lnTo>
                  <a:pt x="31" y="41"/>
                </a:lnTo>
                <a:lnTo>
                  <a:pt x="32" y="45"/>
                </a:lnTo>
                <a:lnTo>
                  <a:pt x="35" y="48"/>
                </a:lnTo>
                <a:lnTo>
                  <a:pt x="37" y="50"/>
                </a:lnTo>
                <a:lnTo>
                  <a:pt x="40" y="52"/>
                </a:lnTo>
                <a:lnTo>
                  <a:pt x="41" y="53"/>
                </a:lnTo>
                <a:lnTo>
                  <a:pt x="42" y="55"/>
                </a:lnTo>
                <a:lnTo>
                  <a:pt x="44" y="55"/>
                </a:lnTo>
                <a:lnTo>
                  <a:pt x="46" y="57"/>
                </a:lnTo>
                <a:lnTo>
                  <a:pt x="47" y="58"/>
                </a:lnTo>
                <a:lnTo>
                  <a:pt x="49" y="61"/>
                </a:lnTo>
                <a:lnTo>
                  <a:pt x="50" y="66"/>
                </a:lnTo>
                <a:lnTo>
                  <a:pt x="52" y="73"/>
                </a:lnTo>
                <a:lnTo>
                  <a:pt x="52" y="78"/>
                </a:lnTo>
                <a:lnTo>
                  <a:pt x="53" y="82"/>
                </a:lnTo>
                <a:lnTo>
                  <a:pt x="55" y="87"/>
                </a:lnTo>
                <a:lnTo>
                  <a:pt x="55" y="93"/>
                </a:lnTo>
                <a:lnTo>
                  <a:pt x="56" y="98"/>
                </a:lnTo>
                <a:lnTo>
                  <a:pt x="58" y="102"/>
                </a:lnTo>
                <a:lnTo>
                  <a:pt x="59" y="107"/>
                </a:lnTo>
                <a:lnTo>
                  <a:pt x="62" y="112"/>
                </a:lnTo>
                <a:lnTo>
                  <a:pt x="63" y="117"/>
                </a:lnTo>
                <a:lnTo>
                  <a:pt x="67" y="120"/>
                </a:lnTo>
                <a:lnTo>
                  <a:pt x="68" y="125"/>
                </a:lnTo>
                <a:lnTo>
                  <a:pt x="70" y="130"/>
                </a:lnTo>
                <a:lnTo>
                  <a:pt x="71" y="137"/>
                </a:lnTo>
                <a:lnTo>
                  <a:pt x="71" y="143"/>
                </a:lnTo>
                <a:lnTo>
                  <a:pt x="71" y="148"/>
                </a:lnTo>
                <a:lnTo>
                  <a:pt x="70" y="152"/>
                </a:lnTo>
                <a:lnTo>
                  <a:pt x="68" y="157"/>
                </a:lnTo>
                <a:lnTo>
                  <a:pt x="67" y="159"/>
                </a:lnTo>
                <a:lnTo>
                  <a:pt x="65" y="161"/>
                </a:lnTo>
                <a:lnTo>
                  <a:pt x="62" y="164"/>
                </a:lnTo>
                <a:lnTo>
                  <a:pt x="60" y="168"/>
                </a:lnTo>
                <a:lnTo>
                  <a:pt x="58" y="169"/>
                </a:lnTo>
                <a:lnTo>
                  <a:pt x="58" y="171"/>
                </a:lnTo>
                <a:lnTo>
                  <a:pt x="59" y="171"/>
                </a:lnTo>
                <a:lnTo>
                  <a:pt x="60" y="171"/>
                </a:lnTo>
                <a:lnTo>
                  <a:pt x="60" y="177"/>
                </a:lnTo>
                <a:lnTo>
                  <a:pt x="62" y="184"/>
                </a:lnTo>
                <a:lnTo>
                  <a:pt x="63" y="191"/>
                </a:lnTo>
                <a:lnTo>
                  <a:pt x="65" y="197"/>
                </a:lnTo>
                <a:lnTo>
                  <a:pt x="68" y="205"/>
                </a:lnTo>
                <a:lnTo>
                  <a:pt x="70" y="212"/>
                </a:lnTo>
                <a:lnTo>
                  <a:pt x="73" y="216"/>
                </a:lnTo>
                <a:lnTo>
                  <a:pt x="74" y="222"/>
                </a:lnTo>
                <a:lnTo>
                  <a:pt x="83" y="238"/>
                </a:lnTo>
                <a:lnTo>
                  <a:pt x="91" y="250"/>
                </a:lnTo>
                <a:lnTo>
                  <a:pt x="95" y="259"/>
                </a:lnTo>
                <a:lnTo>
                  <a:pt x="98" y="268"/>
                </a:lnTo>
                <a:lnTo>
                  <a:pt x="99" y="274"/>
                </a:lnTo>
                <a:lnTo>
                  <a:pt x="99" y="281"/>
                </a:lnTo>
                <a:lnTo>
                  <a:pt x="98" y="291"/>
                </a:lnTo>
                <a:lnTo>
                  <a:pt x="96" y="300"/>
                </a:lnTo>
                <a:lnTo>
                  <a:pt x="95" y="312"/>
                </a:lnTo>
                <a:lnTo>
                  <a:pt x="92" y="322"/>
                </a:lnTo>
                <a:lnTo>
                  <a:pt x="89" y="330"/>
                </a:lnTo>
                <a:lnTo>
                  <a:pt x="85" y="338"/>
                </a:lnTo>
                <a:lnTo>
                  <a:pt x="78" y="343"/>
                </a:lnTo>
                <a:lnTo>
                  <a:pt x="74" y="350"/>
                </a:lnTo>
                <a:lnTo>
                  <a:pt x="70" y="352"/>
                </a:lnTo>
                <a:lnTo>
                  <a:pt x="65" y="357"/>
                </a:lnTo>
                <a:lnTo>
                  <a:pt x="60" y="363"/>
                </a:lnTo>
                <a:lnTo>
                  <a:pt x="56" y="369"/>
                </a:lnTo>
                <a:lnTo>
                  <a:pt x="50" y="377"/>
                </a:lnTo>
                <a:lnTo>
                  <a:pt x="46" y="384"/>
                </a:lnTo>
                <a:lnTo>
                  <a:pt x="41" y="392"/>
                </a:lnTo>
                <a:lnTo>
                  <a:pt x="38" y="398"/>
                </a:lnTo>
                <a:lnTo>
                  <a:pt x="37" y="404"/>
                </a:lnTo>
                <a:lnTo>
                  <a:pt x="35" y="407"/>
                </a:lnTo>
                <a:lnTo>
                  <a:pt x="35" y="411"/>
                </a:lnTo>
                <a:lnTo>
                  <a:pt x="34" y="418"/>
                </a:lnTo>
                <a:lnTo>
                  <a:pt x="32" y="427"/>
                </a:lnTo>
                <a:lnTo>
                  <a:pt x="31" y="434"/>
                </a:lnTo>
                <a:lnTo>
                  <a:pt x="28" y="445"/>
                </a:lnTo>
                <a:lnTo>
                  <a:pt x="26" y="454"/>
                </a:lnTo>
                <a:lnTo>
                  <a:pt x="24" y="463"/>
                </a:lnTo>
                <a:lnTo>
                  <a:pt x="23" y="469"/>
                </a:lnTo>
                <a:lnTo>
                  <a:pt x="21" y="482"/>
                </a:lnTo>
                <a:lnTo>
                  <a:pt x="17" y="495"/>
                </a:lnTo>
                <a:lnTo>
                  <a:pt x="13" y="504"/>
                </a:lnTo>
                <a:lnTo>
                  <a:pt x="10" y="511"/>
                </a:lnTo>
                <a:lnTo>
                  <a:pt x="7" y="516"/>
                </a:lnTo>
                <a:lnTo>
                  <a:pt x="4" y="521"/>
                </a:lnTo>
                <a:lnTo>
                  <a:pt x="3" y="525"/>
                </a:lnTo>
                <a:lnTo>
                  <a:pt x="1" y="529"/>
                </a:lnTo>
                <a:lnTo>
                  <a:pt x="3" y="533"/>
                </a:lnTo>
                <a:lnTo>
                  <a:pt x="3" y="536"/>
                </a:lnTo>
                <a:lnTo>
                  <a:pt x="3" y="543"/>
                </a:lnTo>
                <a:lnTo>
                  <a:pt x="4" y="547"/>
                </a:lnTo>
                <a:lnTo>
                  <a:pt x="4" y="554"/>
                </a:lnTo>
                <a:lnTo>
                  <a:pt x="5" y="561"/>
                </a:lnTo>
                <a:lnTo>
                  <a:pt x="5" y="566"/>
                </a:lnTo>
                <a:lnTo>
                  <a:pt x="5" y="568"/>
                </a:lnTo>
                <a:lnTo>
                  <a:pt x="4" y="568"/>
                </a:lnTo>
                <a:lnTo>
                  <a:pt x="3" y="568"/>
                </a:lnTo>
                <a:lnTo>
                  <a:pt x="3" y="567"/>
                </a:lnTo>
                <a:lnTo>
                  <a:pt x="1" y="567"/>
                </a:lnTo>
                <a:lnTo>
                  <a:pt x="0" y="567"/>
                </a:lnTo>
                <a:lnTo>
                  <a:pt x="0" y="566"/>
                </a:lnTo>
                <a:lnTo>
                  <a:pt x="1" y="593"/>
                </a:lnTo>
                <a:lnTo>
                  <a:pt x="3" y="593"/>
                </a:lnTo>
                <a:lnTo>
                  <a:pt x="4" y="593"/>
                </a:lnTo>
                <a:lnTo>
                  <a:pt x="5" y="591"/>
                </a:lnTo>
                <a:lnTo>
                  <a:pt x="7" y="591"/>
                </a:lnTo>
                <a:lnTo>
                  <a:pt x="8" y="590"/>
                </a:lnTo>
                <a:lnTo>
                  <a:pt x="10" y="590"/>
                </a:lnTo>
                <a:lnTo>
                  <a:pt x="11" y="590"/>
                </a:lnTo>
                <a:lnTo>
                  <a:pt x="14" y="590"/>
                </a:lnTo>
                <a:lnTo>
                  <a:pt x="32" y="593"/>
                </a:lnTo>
                <a:lnTo>
                  <a:pt x="37" y="593"/>
                </a:lnTo>
                <a:lnTo>
                  <a:pt x="41" y="591"/>
                </a:lnTo>
                <a:lnTo>
                  <a:pt x="44" y="588"/>
                </a:lnTo>
                <a:lnTo>
                  <a:pt x="49" y="586"/>
                </a:lnTo>
                <a:lnTo>
                  <a:pt x="52" y="584"/>
                </a:lnTo>
                <a:lnTo>
                  <a:pt x="56" y="580"/>
                </a:lnTo>
                <a:lnTo>
                  <a:pt x="60" y="579"/>
                </a:lnTo>
                <a:lnTo>
                  <a:pt x="65" y="577"/>
                </a:lnTo>
                <a:lnTo>
                  <a:pt x="73" y="579"/>
                </a:lnTo>
                <a:lnTo>
                  <a:pt x="78" y="582"/>
                </a:lnTo>
                <a:lnTo>
                  <a:pt x="85" y="586"/>
                </a:lnTo>
                <a:lnTo>
                  <a:pt x="89" y="591"/>
                </a:lnTo>
                <a:lnTo>
                  <a:pt x="94" y="597"/>
                </a:lnTo>
                <a:lnTo>
                  <a:pt x="99" y="600"/>
                </a:lnTo>
                <a:lnTo>
                  <a:pt x="106" y="603"/>
                </a:lnTo>
                <a:lnTo>
                  <a:pt x="113" y="605"/>
                </a:lnTo>
                <a:lnTo>
                  <a:pt x="117" y="602"/>
                </a:lnTo>
                <a:lnTo>
                  <a:pt x="310" y="602"/>
                </a:lnTo>
                <a:lnTo>
                  <a:pt x="331" y="625"/>
                </a:lnTo>
                <a:lnTo>
                  <a:pt x="401" y="627"/>
                </a:lnTo>
                <a:lnTo>
                  <a:pt x="421" y="633"/>
                </a:lnTo>
                <a:lnTo>
                  <a:pt x="424" y="633"/>
                </a:lnTo>
                <a:lnTo>
                  <a:pt x="427" y="633"/>
                </a:lnTo>
                <a:lnTo>
                  <a:pt x="428" y="631"/>
                </a:lnTo>
                <a:lnTo>
                  <a:pt x="432" y="629"/>
                </a:lnTo>
                <a:lnTo>
                  <a:pt x="434" y="627"/>
                </a:lnTo>
                <a:lnTo>
                  <a:pt x="435" y="627"/>
                </a:lnTo>
                <a:lnTo>
                  <a:pt x="437" y="626"/>
                </a:lnTo>
                <a:lnTo>
                  <a:pt x="439" y="626"/>
                </a:lnTo>
                <a:lnTo>
                  <a:pt x="440" y="627"/>
                </a:lnTo>
                <a:lnTo>
                  <a:pt x="442" y="629"/>
                </a:lnTo>
                <a:lnTo>
                  <a:pt x="443" y="631"/>
                </a:lnTo>
                <a:lnTo>
                  <a:pt x="445" y="631"/>
                </a:lnTo>
                <a:lnTo>
                  <a:pt x="448" y="633"/>
                </a:lnTo>
                <a:lnTo>
                  <a:pt x="449" y="633"/>
                </a:lnTo>
                <a:lnTo>
                  <a:pt x="452" y="633"/>
                </a:lnTo>
                <a:lnTo>
                  <a:pt x="453" y="633"/>
                </a:lnTo>
                <a:lnTo>
                  <a:pt x="460" y="633"/>
                </a:lnTo>
                <a:lnTo>
                  <a:pt x="470" y="631"/>
                </a:lnTo>
                <a:lnTo>
                  <a:pt x="484" y="627"/>
                </a:lnTo>
                <a:lnTo>
                  <a:pt x="499" y="625"/>
                </a:lnTo>
                <a:lnTo>
                  <a:pt x="515" y="621"/>
                </a:lnTo>
                <a:lnTo>
                  <a:pt x="528" y="618"/>
                </a:lnTo>
                <a:lnTo>
                  <a:pt x="538" y="616"/>
                </a:lnTo>
                <a:lnTo>
                  <a:pt x="542" y="615"/>
                </a:lnTo>
                <a:lnTo>
                  <a:pt x="485" y="552"/>
                </a:lnTo>
                <a:lnTo>
                  <a:pt x="485" y="549"/>
                </a:lnTo>
                <a:lnTo>
                  <a:pt x="485" y="547"/>
                </a:lnTo>
                <a:lnTo>
                  <a:pt x="484" y="546"/>
                </a:lnTo>
                <a:lnTo>
                  <a:pt x="484" y="545"/>
                </a:lnTo>
                <a:lnTo>
                  <a:pt x="484" y="543"/>
                </a:lnTo>
                <a:lnTo>
                  <a:pt x="484" y="541"/>
                </a:lnTo>
                <a:lnTo>
                  <a:pt x="482" y="541"/>
                </a:lnTo>
                <a:lnTo>
                  <a:pt x="481" y="539"/>
                </a:lnTo>
                <a:lnTo>
                  <a:pt x="481" y="372"/>
                </a:lnTo>
                <a:lnTo>
                  <a:pt x="576" y="372"/>
                </a:lnTo>
                <a:lnTo>
                  <a:pt x="576" y="369"/>
                </a:lnTo>
                <a:lnTo>
                  <a:pt x="575" y="368"/>
                </a:lnTo>
                <a:lnTo>
                  <a:pt x="575" y="366"/>
                </a:lnTo>
                <a:lnTo>
                  <a:pt x="573" y="366"/>
                </a:lnTo>
                <a:lnTo>
                  <a:pt x="573" y="364"/>
                </a:lnTo>
                <a:lnTo>
                  <a:pt x="572" y="364"/>
                </a:lnTo>
                <a:lnTo>
                  <a:pt x="572" y="363"/>
                </a:lnTo>
                <a:lnTo>
                  <a:pt x="572" y="357"/>
                </a:lnTo>
                <a:lnTo>
                  <a:pt x="573" y="354"/>
                </a:lnTo>
                <a:lnTo>
                  <a:pt x="573" y="352"/>
                </a:lnTo>
                <a:lnTo>
                  <a:pt x="575" y="351"/>
                </a:lnTo>
                <a:lnTo>
                  <a:pt x="576" y="350"/>
                </a:lnTo>
                <a:lnTo>
                  <a:pt x="577" y="348"/>
                </a:lnTo>
                <a:lnTo>
                  <a:pt x="579" y="346"/>
                </a:lnTo>
                <a:lnTo>
                  <a:pt x="581" y="345"/>
                </a:lnTo>
                <a:lnTo>
                  <a:pt x="579" y="343"/>
                </a:lnTo>
                <a:lnTo>
                  <a:pt x="579" y="341"/>
                </a:lnTo>
                <a:lnTo>
                  <a:pt x="577" y="338"/>
                </a:lnTo>
                <a:lnTo>
                  <a:pt x="577" y="336"/>
                </a:lnTo>
                <a:lnTo>
                  <a:pt x="577" y="333"/>
                </a:lnTo>
                <a:lnTo>
                  <a:pt x="579" y="332"/>
                </a:lnTo>
                <a:lnTo>
                  <a:pt x="579" y="330"/>
                </a:lnTo>
                <a:lnTo>
                  <a:pt x="579" y="328"/>
                </a:lnTo>
                <a:lnTo>
                  <a:pt x="579" y="323"/>
                </a:lnTo>
                <a:lnTo>
                  <a:pt x="579" y="318"/>
                </a:lnTo>
                <a:lnTo>
                  <a:pt x="579" y="313"/>
                </a:lnTo>
                <a:lnTo>
                  <a:pt x="579" y="309"/>
                </a:lnTo>
                <a:lnTo>
                  <a:pt x="579" y="305"/>
                </a:lnTo>
                <a:lnTo>
                  <a:pt x="579" y="300"/>
                </a:lnTo>
                <a:lnTo>
                  <a:pt x="581" y="295"/>
                </a:lnTo>
                <a:lnTo>
                  <a:pt x="581" y="291"/>
                </a:lnTo>
                <a:lnTo>
                  <a:pt x="579" y="286"/>
                </a:lnTo>
                <a:lnTo>
                  <a:pt x="579" y="282"/>
                </a:lnTo>
                <a:lnTo>
                  <a:pt x="579" y="281"/>
                </a:lnTo>
                <a:lnTo>
                  <a:pt x="579" y="277"/>
                </a:lnTo>
                <a:lnTo>
                  <a:pt x="577" y="274"/>
                </a:lnTo>
                <a:lnTo>
                  <a:pt x="577" y="273"/>
                </a:lnTo>
                <a:lnTo>
                  <a:pt x="577" y="269"/>
                </a:lnTo>
                <a:lnTo>
                  <a:pt x="577" y="266"/>
                </a:lnTo>
                <a:lnTo>
                  <a:pt x="575" y="266"/>
                </a:lnTo>
                <a:lnTo>
                  <a:pt x="573" y="268"/>
                </a:lnTo>
                <a:lnTo>
                  <a:pt x="572" y="269"/>
                </a:lnTo>
                <a:lnTo>
                  <a:pt x="570" y="269"/>
                </a:lnTo>
                <a:lnTo>
                  <a:pt x="569" y="271"/>
                </a:lnTo>
                <a:lnTo>
                  <a:pt x="567" y="271"/>
                </a:lnTo>
                <a:lnTo>
                  <a:pt x="566" y="273"/>
                </a:lnTo>
                <a:lnTo>
                  <a:pt x="564" y="273"/>
                </a:lnTo>
                <a:lnTo>
                  <a:pt x="563" y="273"/>
                </a:lnTo>
                <a:lnTo>
                  <a:pt x="561" y="271"/>
                </a:lnTo>
                <a:lnTo>
                  <a:pt x="559" y="271"/>
                </a:lnTo>
                <a:lnTo>
                  <a:pt x="558" y="271"/>
                </a:lnTo>
                <a:lnTo>
                  <a:pt x="556" y="269"/>
                </a:lnTo>
                <a:lnTo>
                  <a:pt x="554" y="269"/>
                </a:lnTo>
                <a:lnTo>
                  <a:pt x="554" y="268"/>
                </a:lnTo>
                <a:lnTo>
                  <a:pt x="552" y="268"/>
                </a:lnTo>
                <a:lnTo>
                  <a:pt x="551" y="268"/>
                </a:lnTo>
                <a:lnTo>
                  <a:pt x="548" y="269"/>
                </a:lnTo>
                <a:lnTo>
                  <a:pt x="546" y="269"/>
                </a:lnTo>
                <a:lnTo>
                  <a:pt x="545" y="271"/>
                </a:lnTo>
                <a:lnTo>
                  <a:pt x="543" y="273"/>
                </a:lnTo>
                <a:lnTo>
                  <a:pt x="542" y="273"/>
                </a:lnTo>
                <a:lnTo>
                  <a:pt x="541" y="274"/>
                </a:lnTo>
                <a:lnTo>
                  <a:pt x="534" y="275"/>
                </a:lnTo>
                <a:lnTo>
                  <a:pt x="528" y="275"/>
                </a:lnTo>
                <a:lnTo>
                  <a:pt x="523" y="275"/>
                </a:lnTo>
                <a:lnTo>
                  <a:pt x="517" y="275"/>
                </a:lnTo>
                <a:lnTo>
                  <a:pt x="512" y="275"/>
                </a:lnTo>
                <a:lnTo>
                  <a:pt x="506" y="277"/>
                </a:lnTo>
                <a:lnTo>
                  <a:pt x="502" y="279"/>
                </a:lnTo>
                <a:lnTo>
                  <a:pt x="499" y="282"/>
                </a:lnTo>
                <a:lnTo>
                  <a:pt x="497" y="281"/>
                </a:lnTo>
                <a:lnTo>
                  <a:pt x="495" y="277"/>
                </a:lnTo>
                <a:lnTo>
                  <a:pt x="494" y="274"/>
                </a:lnTo>
                <a:lnTo>
                  <a:pt x="494" y="273"/>
                </a:lnTo>
                <a:lnTo>
                  <a:pt x="492" y="269"/>
                </a:lnTo>
                <a:lnTo>
                  <a:pt x="491" y="268"/>
                </a:lnTo>
                <a:lnTo>
                  <a:pt x="491" y="266"/>
                </a:lnTo>
                <a:lnTo>
                  <a:pt x="489" y="264"/>
                </a:lnTo>
                <a:lnTo>
                  <a:pt x="491" y="263"/>
                </a:lnTo>
                <a:lnTo>
                  <a:pt x="492" y="261"/>
                </a:lnTo>
                <a:lnTo>
                  <a:pt x="494" y="259"/>
                </a:lnTo>
                <a:lnTo>
                  <a:pt x="495" y="257"/>
                </a:lnTo>
                <a:lnTo>
                  <a:pt x="497" y="256"/>
                </a:lnTo>
                <a:lnTo>
                  <a:pt x="499" y="254"/>
                </a:lnTo>
                <a:lnTo>
                  <a:pt x="499" y="253"/>
                </a:lnTo>
                <a:lnTo>
                  <a:pt x="500" y="250"/>
                </a:lnTo>
                <a:lnTo>
                  <a:pt x="499" y="245"/>
                </a:lnTo>
                <a:lnTo>
                  <a:pt x="499" y="241"/>
                </a:lnTo>
                <a:lnTo>
                  <a:pt x="497" y="236"/>
                </a:lnTo>
                <a:lnTo>
                  <a:pt x="497" y="234"/>
                </a:lnTo>
                <a:lnTo>
                  <a:pt x="495" y="230"/>
                </a:lnTo>
                <a:lnTo>
                  <a:pt x="494" y="227"/>
                </a:lnTo>
                <a:lnTo>
                  <a:pt x="492" y="223"/>
                </a:lnTo>
                <a:lnTo>
                  <a:pt x="492" y="220"/>
                </a:lnTo>
                <a:lnTo>
                  <a:pt x="488" y="218"/>
                </a:lnTo>
                <a:lnTo>
                  <a:pt x="485" y="214"/>
                </a:lnTo>
                <a:lnTo>
                  <a:pt x="482" y="207"/>
                </a:lnTo>
                <a:lnTo>
                  <a:pt x="479" y="200"/>
                </a:lnTo>
                <a:lnTo>
                  <a:pt x="476" y="193"/>
                </a:lnTo>
                <a:lnTo>
                  <a:pt x="474" y="184"/>
                </a:lnTo>
                <a:lnTo>
                  <a:pt x="473" y="179"/>
                </a:lnTo>
                <a:lnTo>
                  <a:pt x="473" y="175"/>
                </a:lnTo>
                <a:lnTo>
                  <a:pt x="473" y="169"/>
                </a:lnTo>
                <a:lnTo>
                  <a:pt x="474" y="164"/>
                </a:lnTo>
                <a:lnTo>
                  <a:pt x="476" y="159"/>
                </a:lnTo>
                <a:lnTo>
                  <a:pt x="476" y="155"/>
                </a:lnTo>
                <a:lnTo>
                  <a:pt x="478" y="150"/>
                </a:lnTo>
                <a:lnTo>
                  <a:pt x="479" y="145"/>
                </a:lnTo>
                <a:lnTo>
                  <a:pt x="481" y="140"/>
                </a:lnTo>
                <a:lnTo>
                  <a:pt x="481" y="135"/>
                </a:lnTo>
                <a:lnTo>
                  <a:pt x="481" y="132"/>
                </a:lnTo>
                <a:lnTo>
                  <a:pt x="479" y="127"/>
                </a:lnTo>
                <a:lnTo>
                  <a:pt x="478" y="125"/>
                </a:lnTo>
                <a:lnTo>
                  <a:pt x="476" y="122"/>
                </a:lnTo>
                <a:lnTo>
                  <a:pt x="476" y="120"/>
                </a:lnTo>
                <a:lnTo>
                  <a:pt x="474" y="117"/>
                </a:lnTo>
                <a:lnTo>
                  <a:pt x="473" y="114"/>
                </a:lnTo>
                <a:lnTo>
                  <a:pt x="473" y="111"/>
                </a:lnTo>
                <a:lnTo>
                  <a:pt x="473" y="107"/>
                </a:lnTo>
                <a:lnTo>
                  <a:pt x="473" y="104"/>
                </a:lnTo>
                <a:lnTo>
                  <a:pt x="474" y="102"/>
                </a:lnTo>
                <a:lnTo>
                  <a:pt x="474" y="100"/>
                </a:lnTo>
                <a:lnTo>
                  <a:pt x="474" y="98"/>
                </a:lnTo>
                <a:lnTo>
                  <a:pt x="476" y="96"/>
                </a:lnTo>
                <a:lnTo>
                  <a:pt x="476" y="94"/>
                </a:lnTo>
                <a:lnTo>
                  <a:pt x="476" y="91"/>
                </a:lnTo>
                <a:lnTo>
                  <a:pt x="476" y="87"/>
                </a:lnTo>
                <a:lnTo>
                  <a:pt x="476" y="86"/>
                </a:lnTo>
                <a:lnTo>
                  <a:pt x="474" y="82"/>
                </a:lnTo>
                <a:lnTo>
                  <a:pt x="474" y="81"/>
                </a:lnTo>
                <a:lnTo>
                  <a:pt x="474" y="79"/>
                </a:lnTo>
                <a:lnTo>
                  <a:pt x="474" y="78"/>
                </a:lnTo>
                <a:lnTo>
                  <a:pt x="474" y="75"/>
                </a:lnTo>
                <a:lnTo>
                  <a:pt x="476" y="73"/>
                </a:lnTo>
                <a:lnTo>
                  <a:pt x="412" y="75"/>
                </a:lnTo>
                <a:lnTo>
                  <a:pt x="414" y="71"/>
                </a:lnTo>
                <a:lnTo>
                  <a:pt x="414" y="70"/>
                </a:lnTo>
                <a:lnTo>
                  <a:pt x="415" y="68"/>
                </a:lnTo>
                <a:lnTo>
                  <a:pt x="415" y="64"/>
                </a:lnTo>
                <a:lnTo>
                  <a:pt x="415" y="63"/>
                </a:lnTo>
                <a:lnTo>
                  <a:pt x="416" y="61"/>
                </a:lnTo>
                <a:lnTo>
                  <a:pt x="416" y="59"/>
                </a:lnTo>
                <a:lnTo>
                  <a:pt x="418" y="58"/>
                </a:lnTo>
                <a:lnTo>
                  <a:pt x="371" y="58"/>
                </a:lnTo>
                <a:lnTo>
                  <a:pt x="370" y="61"/>
                </a:lnTo>
                <a:lnTo>
                  <a:pt x="368" y="64"/>
                </a:lnTo>
                <a:lnTo>
                  <a:pt x="367" y="68"/>
                </a:lnTo>
                <a:lnTo>
                  <a:pt x="365" y="71"/>
                </a:lnTo>
                <a:lnTo>
                  <a:pt x="365" y="75"/>
                </a:lnTo>
                <a:lnTo>
                  <a:pt x="364" y="79"/>
                </a:lnTo>
                <a:lnTo>
                  <a:pt x="364" y="81"/>
                </a:lnTo>
                <a:lnTo>
                  <a:pt x="364" y="84"/>
                </a:lnTo>
                <a:lnTo>
                  <a:pt x="362" y="91"/>
                </a:lnTo>
                <a:lnTo>
                  <a:pt x="362" y="96"/>
                </a:lnTo>
                <a:lnTo>
                  <a:pt x="361" y="100"/>
                </a:lnTo>
                <a:lnTo>
                  <a:pt x="358" y="104"/>
                </a:lnTo>
                <a:lnTo>
                  <a:pt x="357" y="109"/>
                </a:lnTo>
                <a:lnTo>
                  <a:pt x="352" y="111"/>
                </a:lnTo>
                <a:lnTo>
                  <a:pt x="349" y="112"/>
                </a:lnTo>
                <a:lnTo>
                  <a:pt x="344" y="114"/>
                </a:lnTo>
                <a:lnTo>
                  <a:pt x="342" y="112"/>
                </a:lnTo>
                <a:lnTo>
                  <a:pt x="337" y="112"/>
                </a:lnTo>
                <a:lnTo>
                  <a:pt x="334" y="111"/>
                </a:lnTo>
                <a:lnTo>
                  <a:pt x="329" y="109"/>
                </a:lnTo>
                <a:lnTo>
                  <a:pt x="326" y="109"/>
                </a:lnTo>
                <a:lnTo>
                  <a:pt x="322" y="107"/>
                </a:lnTo>
                <a:lnTo>
                  <a:pt x="321" y="105"/>
                </a:lnTo>
                <a:lnTo>
                  <a:pt x="319" y="105"/>
                </a:lnTo>
                <a:lnTo>
                  <a:pt x="315" y="105"/>
                </a:lnTo>
                <a:lnTo>
                  <a:pt x="310" y="107"/>
                </a:lnTo>
                <a:lnTo>
                  <a:pt x="308" y="109"/>
                </a:lnTo>
                <a:lnTo>
                  <a:pt x="304" y="112"/>
                </a:lnTo>
                <a:lnTo>
                  <a:pt x="301" y="114"/>
                </a:lnTo>
                <a:lnTo>
                  <a:pt x="298" y="116"/>
                </a:lnTo>
                <a:lnTo>
                  <a:pt x="295" y="117"/>
                </a:lnTo>
                <a:lnTo>
                  <a:pt x="290" y="117"/>
                </a:lnTo>
                <a:lnTo>
                  <a:pt x="283" y="117"/>
                </a:lnTo>
                <a:lnTo>
                  <a:pt x="276" y="114"/>
                </a:lnTo>
                <a:lnTo>
                  <a:pt x="269" y="109"/>
                </a:lnTo>
                <a:lnTo>
                  <a:pt x="262" y="104"/>
                </a:lnTo>
                <a:lnTo>
                  <a:pt x="256" y="98"/>
                </a:lnTo>
                <a:lnTo>
                  <a:pt x="251" y="91"/>
                </a:lnTo>
                <a:lnTo>
                  <a:pt x="246" y="82"/>
                </a:lnTo>
                <a:lnTo>
                  <a:pt x="243" y="76"/>
                </a:lnTo>
                <a:lnTo>
                  <a:pt x="243" y="73"/>
                </a:lnTo>
                <a:lnTo>
                  <a:pt x="243" y="70"/>
                </a:lnTo>
                <a:lnTo>
                  <a:pt x="243" y="68"/>
                </a:lnTo>
                <a:lnTo>
                  <a:pt x="243" y="64"/>
                </a:lnTo>
                <a:lnTo>
                  <a:pt x="243" y="63"/>
                </a:lnTo>
                <a:lnTo>
                  <a:pt x="243" y="59"/>
                </a:lnTo>
                <a:lnTo>
                  <a:pt x="243" y="58"/>
                </a:lnTo>
                <a:lnTo>
                  <a:pt x="243" y="55"/>
                </a:lnTo>
                <a:lnTo>
                  <a:pt x="241" y="52"/>
                </a:lnTo>
                <a:lnTo>
                  <a:pt x="240" y="50"/>
                </a:lnTo>
                <a:lnTo>
                  <a:pt x="238" y="46"/>
                </a:lnTo>
                <a:lnTo>
                  <a:pt x="236" y="45"/>
                </a:lnTo>
                <a:lnTo>
                  <a:pt x="234" y="41"/>
                </a:lnTo>
                <a:lnTo>
                  <a:pt x="233" y="40"/>
                </a:lnTo>
                <a:lnTo>
                  <a:pt x="233" y="39"/>
                </a:lnTo>
                <a:lnTo>
                  <a:pt x="231" y="37"/>
                </a:lnTo>
                <a:lnTo>
                  <a:pt x="231" y="35"/>
                </a:lnTo>
                <a:lnTo>
                  <a:pt x="230" y="32"/>
                </a:lnTo>
                <a:lnTo>
                  <a:pt x="230" y="30"/>
                </a:lnTo>
                <a:lnTo>
                  <a:pt x="230" y="27"/>
                </a:lnTo>
                <a:lnTo>
                  <a:pt x="228" y="23"/>
                </a:lnTo>
                <a:lnTo>
                  <a:pt x="228" y="20"/>
                </a:lnTo>
                <a:lnTo>
                  <a:pt x="228" y="19"/>
                </a:lnTo>
                <a:lnTo>
                  <a:pt x="228" y="16"/>
                </a:lnTo>
                <a:lnTo>
                  <a:pt x="228" y="12"/>
                </a:lnTo>
                <a:lnTo>
                  <a:pt x="228" y="11"/>
                </a:lnTo>
                <a:lnTo>
                  <a:pt x="226" y="9"/>
                </a:lnTo>
                <a:lnTo>
                  <a:pt x="225" y="7"/>
                </a:lnTo>
                <a:lnTo>
                  <a:pt x="223" y="5"/>
                </a:lnTo>
                <a:lnTo>
                  <a:pt x="222" y="4"/>
                </a:lnTo>
                <a:lnTo>
                  <a:pt x="220" y="2"/>
                </a:lnTo>
                <a:lnTo>
                  <a:pt x="220" y="0"/>
                </a:lnTo>
                <a:lnTo>
                  <a:pt x="53" y="0"/>
                </a:lnTo>
                <a:lnTo>
                  <a:pt x="50" y="0"/>
                </a:lnTo>
                <a:lnTo>
                  <a:pt x="46" y="2"/>
                </a:lnTo>
                <a:lnTo>
                  <a:pt x="42" y="4"/>
                </a:lnTo>
                <a:lnTo>
                  <a:pt x="38" y="7"/>
                </a:lnTo>
                <a:lnTo>
                  <a:pt x="34" y="9"/>
                </a:lnTo>
                <a:lnTo>
                  <a:pt x="29" y="11"/>
                </a:lnTo>
                <a:lnTo>
                  <a:pt x="24" y="12"/>
                </a:lnTo>
                <a:lnTo>
                  <a:pt x="22" y="12"/>
                </a:lnTo>
              </a:path>
            </a:pathLst>
          </a:custGeom>
          <a:solidFill>
            <a:schemeClr val="accent6">
              <a:lumMod val="60000"/>
              <a:lumOff val="40000"/>
            </a:schemeClr>
          </a:solidFill>
          <a:ln w="12700" cap="rnd" cmpd="sng">
            <a:solidFill>
              <a:srgbClr val="1C1C1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03" name="Freeform 55"/>
          <p:cNvSpPr>
            <a:spLocks/>
          </p:cNvSpPr>
          <p:nvPr/>
        </p:nvSpPr>
        <p:spPr bwMode="auto">
          <a:xfrm>
            <a:off x="4136934" y="3581400"/>
            <a:ext cx="70486" cy="75873"/>
          </a:xfrm>
          <a:custGeom>
            <a:avLst/>
            <a:gdLst>
              <a:gd name="T0" fmla="*/ 0 w 34"/>
              <a:gd name="T1" fmla="*/ 57 h 58"/>
              <a:gd name="T2" fmla="*/ 23 w 34"/>
              <a:gd name="T3" fmla="*/ 51 h 58"/>
              <a:gd name="T4" fmla="*/ 33 w 34"/>
              <a:gd name="T5" fmla="*/ 36 h 58"/>
              <a:gd name="T6" fmla="*/ 33 w 34"/>
              <a:gd name="T7" fmla="*/ 20 h 58"/>
              <a:gd name="T8" fmla="*/ 33 w 34"/>
              <a:gd name="T9" fmla="*/ 5 h 58"/>
              <a:gd name="T10" fmla="*/ 18 w 34"/>
              <a:gd name="T11" fmla="*/ 0 h 58"/>
              <a:gd name="T12" fmla="*/ 4 w 34"/>
              <a:gd name="T13" fmla="*/ 15 h 58"/>
              <a:gd name="T14" fmla="*/ 4 w 34"/>
              <a:gd name="T15" fmla="*/ 31 h 58"/>
              <a:gd name="T16" fmla="*/ 0 w 34"/>
              <a:gd name="T17" fmla="*/ 57 h 58"/>
              <a:gd name="T18" fmla="*/ 0 w 34"/>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8">
                <a:moveTo>
                  <a:pt x="0" y="57"/>
                </a:moveTo>
                <a:lnTo>
                  <a:pt x="23" y="51"/>
                </a:lnTo>
                <a:lnTo>
                  <a:pt x="33" y="36"/>
                </a:lnTo>
                <a:lnTo>
                  <a:pt x="33" y="20"/>
                </a:lnTo>
                <a:lnTo>
                  <a:pt x="33" y="5"/>
                </a:lnTo>
                <a:lnTo>
                  <a:pt x="18" y="0"/>
                </a:lnTo>
                <a:lnTo>
                  <a:pt x="4" y="15"/>
                </a:lnTo>
                <a:lnTo>
                  <a:pt x="4" y="31"/>
                </a:lnTo>
                <a:lnTo>
                  <a:pt x="0" y="57"/>
                </a:lnTo>
                <a:lnTo>
                  <a:pt x="0" y="57"/>
                </a:lnTo>
              </a:path>
            </a:pathLst>
          </a:custGeom>
          <a:solidFill>
            <a:schemeClr val="accent6">
              <a:lumMod val="60000"/>
              <a:lumOff val="40000"/>
            </a:schemeClr>
          </a:solidFill>
          <a:ln w="12700" cap="rnd" cmpd="sng">
            <a:solidFill>
              <a:srgbClr val="1C1C1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6225" name="Freeform 57"/>
          <p:cNvSpPr>
            <a:spLocks/>
          </p:cNvSpPr>
          <p:nvPr/>
        </p:nvSpPr>
        <p:spPr bwMode="auto">
          <a:xfrm>
            <a:off x="6744764" y="3675063"/>
            <a:ext cx="36255" cy="20126"/>
          </a:xfrm>
          <a:custGeom>
            <a:avLst/>
            <a:gdLst>
              <a:gd name="T0" fmla="*/ 7 w 17"/>
              <a:gd name="T1" fmla="*/ 0 h 17"/>
              <a:gd name="T2" fmla="*/ 2 w 17"/>
              <a:gd name="T3" fmla="*/ 2 h 17"/>
              <a:gd name="T4" fmla="*/ 0 w 17"/>
              <a:gd name="T5" fmla="*/ 10 h 17"/>
              <a:gd name="T6" fmla="*/ 0 w 17"/>
              <a:gd name="T7" fmla="*/ 16 h 17"/>
              <a:gd name="T8" fmla="*/ 14 w 17"/>
              <a:gd name="T9" fmla="*/ 14 h 17"/>
              <a:gd name="T10" fmla="*/ 16 w 17"/>
              <a:gd name="T11" fmla="*/ 8 h 17"/>
              <a:gd name="T12" fmla="*/ 12 w 17"/>
              <a:gd name="T13" fmla="*/ 4 h 17"/>
              <a:gd name="T14" fmla="*/ 7 w 17"/>
              <a:gd name="T15" fmla="*/ 0 h 17"/>
              <a:gd name="T16" fmla="*/ 7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7" y="0"/>
                </a:moveTo>
                <a:lnTo>
                  <a:pt x="2" y="2"/>
                </a:lnTo>
                <a:lnTo>
                  <a:pt x="0" y="10"/>
                </a:lnTo>
                <a:lnTo>
                  <a:pt x="0" y="16"/>
                </a:lnTo>
                <a:lnTo>
                  <a:pt x="14" y="14"/>
                </a:lnTo>
                <a:lnTo>
                  <a:pt x="16" y="8"/>
                </a:lnTo>
                <a:lnTo>
                  <a:pt x="12" y="4"/>
                </a:lnTo>
                <a:lnTo>
                  <a:pt x="7" y="0"/>
                </a:lnTo>
              </a:path>
            </a:pathLst>
          </a:custGeom>
          <a:solidFill>
            <a:schemeClr val="accent6">
              <a:lumMod val="60000"/>
              <a:lumOff val="40000"/>
            </a:schemeClr>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 name="Freeform 58"/>
          <p:cNvSpPr>
            <a:spLocks/>
          </p:cNvSpPr>
          <p:nvPr/>
        </p:nvSpPr>
        <p:spPr bwMode="auto">
          <a:xfrm>
            <a:off x="6744764" y="3724787"/>
            <a:ext cx="36255" cy="20126"/>
          </a:xfrm>
          <a:custGeom>
            <a:avLst/>
            <a:gdLst>
              <a:gd name="T0" fmla="*/ 7 w 17"/>
              <a:gd name="T1" fmla="*/ 0 h 17"/>
              <a:gd name="T2" fmla="*/ 2 w 17"/>
              <a:gd name="T3" fmla="*/ 2 h 17"/>
              <a:gd name="T4" fmla="*/ 0 w 17"/>
              <a:gd name="T5" fmla="*/ 10 h 17"/>
              <a:gd name="T6" fmla="*/ 0 w 17"/>
              <a:gd name="T7" fmla="*/ 16 h 17"/>
              <a:gd name="T8" fmla="*/ 14 w 17"/>
              <a:gd name="T9" fmla="*/ 14 h 17"/>
              <a:gd name="T10" fmla="*/ 16 w 17"/>
              <a:gd name="T11" fmla="*/ 8 h 17"/>
              <a:gd name="T12" fmla="*/ 12 w 17"/>
              <a:gd name="T13" fmla="*/ 4 h 17"/>
              <a:gd name="T14" fmla="*/ 7 w 17"/>
              <a:gd name="T15" fmla="*/ 0 h 17"/>
              <a:gd name="T16" fmla="*/ 7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7" y="0"/>
                </a:moveTo>
                <a:lnTo>
                  <a:pt x="2" y="2"/>
                </a:lnTo>
                <a:lnTo>
                  <a:pt x="0" y="10"/>
                </a:lnTo>
                <a:lnTo>
                  <a:pt x="0" y="16"/>
                </a:lnTo>
                <a:lnTo>
                  <a:pt x="14" y="14"/>
                </a:lnTo>
                <a:lnTo>
                  <a:pt x="16" y="8"/>
                </a:lnTo>
                <a:lnTo>
                  <a:pt x="12" y="4"/>
                </a:lnTo>
                <a:lnTo>
                  <a:pt x="7" y="0"/>
                </a:lnTo>
              </a:path>
            </a:pathLst>
          </a:custGeom>
          <a:solidFill>
            <a:schemeClr val="accent6">
              <a:lumMod val="60000"/>
              <a:lumOff val="40000"/>
            </a:schemeClr>
          </a:solidFill>
          <a:ln w="12700" cap="rnd"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9" name="Freeform 61"/>
          <p:cNvSpPr>
            <a:spLocks/>
          </p:cNvSpPr>
          <p:nvPr/>
        </p:nvSpPr>
        <p:spPr bwMode="auto">
          <a:xfrm>
            <a:off x="7903981" y="3754044"/>
            <a:ext cx="58365" cy="75790"/>
          </a:xfrm>
          <a:custGeom>
            <a:avLst/>
            <a:gdLst>
              <a:gd name="T0" fmla="*/ 0 w 30"/>
              <a:gd name="T1" fmla="*/ 0 h 65"/>
              <a:gd name="T2" fmla="*/ 23 w 30"/>
              <a:gd name="T3" fmla="*/ 21 h 65"/>
              <a:gd name="T4" fmla="*/ 29 w 30"/>
              <a:gd name="T5" fmla="*/ 42 h 65"/>
              <a:gd name="T6" fmla="*/ 29 w 30"/>
              <a:gd name="T7" fmla="*/ 64 h 65"/>
              <a:gd name="T8" fmla="*/ 11 w 30"/>
              <a:gd name="T9" fmla="*/ 64 h 65"/>
              <a:gd name="T10" fmla="*/ 5 w 30"/>
              <a:gd name="T11" fmla="*/ 42 h 65"/>
              <a:gd name="T12" fmla="*/ 0 w 30"/>
              <a:gd name="T13" fmla="*/ 0 h 65"/>
              <a:gd name="T14" fmla="*/ 0 w 30"/>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5">
                <a:moveTo>
                  <a:pt x="0" y="0"/>
                </a:moveTo>
                <a:lnTo>
                  <a:pt x="23" y="21"/>
                </a:lnTo>
                <a:lnTo>
                  <a:pt x="29" y="42"/>
                </a:lnTo>
                <a:lnTo>
                  <a:pt x="29" y="64"/>
                </a:lnTo>
                <a:lnTo>
                  <a:pt x="11" y="64"/>
                </a:lnTo>
                <a:lnTo>
                  <a:pt x="5" y="42"/>
                </a:lnTo>
                <a:lnTo>
                  <a:pt x="0" y="0"/>
                </a:lnTo>
                <a:lnTo>
                  <a:pt x="0"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10" name="Freeform 62"/>
          <p:cNvSpPr>
            <a:spLocks/>
          </p:cNvSpPr>
          <p:nvPr/>
        </p:nvSpPr>
        <p:spPr bwMode="auto">
          <a:xfrm>
            <a:off x="7740558" y="3810012"/>
            <a:ext cx="33073" cy="57134"/>
          </a:xfrm>
          <a:custGeom>
            <a:avLst/>
            <a:gdLst>
              <a:gd name="T0" fmla="*/ 0 w 17"/>
              <a:gd name="T1" fmla="*/ 0 h 49"/>
              <a:gd name="T2" fmla="*/ 12 w 17"/>
              <a:gd name="T3" fmla="*/ 16 h 49"/>
              <a:gd name="T4" fmla="*/ 16 w 17"/>
              <a:gd name="T5" fmla="*/ 32 h 49"/>
              <a:gd name="T6" fmla="*/ 16 w 17"/>
              <a:gd name="T7" fmla="*/ 48 h 49"/>
              <a:gd name="T8" fmla="*/ 6 w 17"/>
              <a:gd name="T9" fmla="*/ 48 h 49"/>
              <a:gd name="T10" fmla="*/ 3 w 17"/>
              <a:gd name="T11" fmla="*/ 32 h 49"/>
              <a:gd name="T12" fmla="*/ 0 w 17"/>
              <a:gd name="T13" fmla="*/ 0 h 49"/>
              <a:gd name="T14" fmla="*/ 0 w 1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9">
                <a:moveTo>
                  <a:pt x="0" y="0"/>
                </a:moveTo>
                <a:lnTo>
                  <a:pt x="12" y="16"/>
                </a:lnTo>
                <a:lnTo>
                  <a:pt x="16" y="32"/>
                </a:lnTo>
                <a:lnTo>
                  <a:pt x="16" y="48"/>
                </a:lnTo>
                <a:lnTo>
                  <a:pt x="6" y="48"/>
                </a:lnTo>
                <a:lnTo>
                  <a:pt x="3" y="32"/>
                </a:lnTo>
                <a:lnTo>
                  <a:pt x="0" y="0"/>
                </a:lnTo>
                <a:lnTo>
                  <a:pt x="0"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11" name="Freeform 63"/>
          <p:cNvSpPr>
            <a:spLocks/>
          </p:cNvSpPr>
          <p:nvPr/>
        </p:nvSpPr>
        <p:spPr bwMode="auto">
          <a:xfrm>
            <a:off x="7773631" y="3889299"/>
            <a:ext cx="95330" cy="33814"/>
          </a:xfrm>
          <a:custGeom>
            <a:avLst/>
            <a:gdLst>
              <a:gd name="T0" fmla="*/ 0 w 49"/>
              <a:gd name="T1" fmla="*/ 0 h 29"/>
              <a:gd name="T2" fmla="*/ 38 w 49"/>
              <a:gd name="T3" fmla="*/ 9 h 29"/>
              <a:gd name="T4" fmla="*/ 48 w 49"/>
              <a:gd name="T5" fmla="*/ 18 h 29"/>
              <a:gd name="T6" fmla="*/ 48 w 49"/>
              <a:gd name="T7" fmla="*/ 28 h 29"/>
              <a:gd name="T8" fmla="*/ 19 w 49"/>
              <a:gd name="T9" fmla="*/ 28 h 29"/>
              <a:gd name="T10" fmla="*/ 9 w 49"/>
              <a:gd name="T11" fmla="*/ 18 h 29"/>
              <a:gd name="T12" fmla="*/ 0 w 49"/>
              <a:gd name="T13" fmla="*/ 0 h 29"/>
              <a:gd name="T14" fmla="*/ 0 w 49"/>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9">
                <a:moveTo>
                  <a:pt x="0" y="0"/>
                </a:moveTo>
                <a:lnTo>
                  <a:pt x="38" y="9"/>
                </a:lnTo>
                <a:lnTo>
                  <a:pt x="48" y="18"/>
                </a:lnTo>
                <a:lnTo>
                  <a:pt x="48" y="28"/>
                </a:lnTo>
                <a:lnTo>
                  <a:pt x="19" y="28"/>
                </a:lnTo>
                <a:lnTo>
                  <a:pt x="9" y="18"/>
                </a:lnTo>
                <a:lnTo>
                  <a:pt x="0" y="0"/>
                </a:lnTo>
                <a:lnTo>
                  <a:pt x="0"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12" name="Freeform 64"/>
          <p:cNvSpPr>
            <a:spLocks/>
          </p:cNvSpPr>
          <p:nvPr/>
        </p:nvSpPr>
        <p:spPr bwMode="auto">
          <a:xfrm>
            <a:off x="8001255" y="3828668"/>
            <a:ext cx="54475" cy="33814"/>
          </a:xfrm>
          <a:custGeom>
            <a:avLst/>
            <a:gdLst>
              <a:gd name="T0" fmla="*/ 0 w 28"/>
              <a:gd name="T1" fmla="*/ 0 h 29"/>
              <a:gd name="T2" fmla="*/ 21 w 28"/>
              <a:gd name="T3" fmla="*/ 9 h 29"/>
              <a:gd name="T4" fmla="*/ 27 w 28"/>
              <a:gd name="T5" fmla="*/ 18 h 29"/>
              <a:gd name="T6" fmla="*/ 27 w 28"/>
              <a:gd name="T7" fmla="*/ 28 h 29"/>
              <a:gd name="T8" fmla="*/ 10 w 28"/>
              <a:gd name="T9" fmla="*/ 28 h 29"/>
              <a:gd name="T10" fmla="*/ 5 w 28"/>
              <a:gd name="T11" fmla="*/ 18 h 29"/>
              <a:gd name="T12" fmla="*/ 0 w 28"/>
              <a:gd name="T13" fmla="*/ 0 h 29"/>
              <a:gd name="T14" fmla="*/ 0 w 2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9">
                <a:moveTo>
                  <a:pt x="0" y="0"/>
                </a:moveTo>
                <a:lnTo>
                  <a:pt x="21" y="9"/>
                </a:lnTo>
                <a:lnTo>
                  <a:pt x="27" y="18"/>
                </a:lnTo>
                <a:lnTo>
                  <a:pt x="27" y="28"/>
                </a:lnTo>
                <a:lnTo>
                  <a:pt x="10" y="28"/>
                </a:lnTo>
                <a:lnTo>
                  <a:pt x="5" y="18"/>
                </a:lnTo>
                <a:lnTo>
                  <a:pt x="0" y="0"/>
                </a:lnTo>
                <a:lnTo>
                  <a:pt x="0"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13" name="Freeform 65"/>
          <p:cNvSpPr>
            <a:spLocks/>
          </p:cNvSpPr>
          <p:nvPr/>
        </p:nvSpPr>
        <p:spPr bwMode="auto">
          <a:xfrm>
            <a:off x="7870906" y="3847323"/>
            <a:ext cx="33073" cy="33814"/>
          </a:xfrm>
          <a:custGeom>
            <a:avLst/>
            <a:gdLst>
              <a:gd name="T0" fmla="*/ 0 w 17"/>
              <a:gd name="T1" fmla="*/ 0 h 29"/>
              <a:gd name="T2" fmla="*/ 12 w 17"/>
              <a:gd name="T3" fmla="*/ 9 h 29"/>
              <a:gd name="T4" fmla="*/ 16 w 17"/>
              <a:gd name="T5" fmla="*/ 18 h 29"/>
              <a:gd name="T6" fmla="*/ 16 w 17"/>
              <a:gd name="T7" fmla="*/ 28 h 29"/>
              <a:gd name="T8" fmla="*/ 6 w 17"/>
              <a:gd name="T9" fmla="*/ 28 h 29"/>
              <a:gd name="T10" fmla="*/ 3 w 17"/>
              <a:gd name="T11" fmla="*/ 18 h 29"/>
              <a:gd name="T12" fmla="*/ 0 w 17"/>
              <a:gd name="T13" fmla="*/ 0 h 29"/>
              <a:gd name="T14" fmla="*/ 0 w 17"/>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9">
                <a:moveTo>
                  <a:pt x="0" y="0"/>
                </a:moveTo>
                <a:lnTo>
                  <a:pt x="12" y="9"/>
                </a:lnTo>
                <a:lnTo>
                  <a:pt x="16" y="18"/>
                </a:lnTo>
                <a:lnTo>
                  <a:pt x="16" y="28"/>
                </a:lnTo>
                <a:lnTo>
                  <a:pt x="6" y="28"/>
                </a:lnTo>
                <a:lnTo>
                  <a:pt x="3" y="18"/>
                </a:lnTo>
                <a:lnTo>
                  <a:pt x="0" y="0"/>
                </a:lnTo>
                <a:lnTo>
                  <a:pt x="0"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17" name="Freeform 69"/>
          <p:cNvSpPr>
            <a:spLocks/>
          </p:cNvSpPr>
          <p:nvPr/>
        </p:nvSpPr>
        <p:spPr bwMode="auto">
          <a:xfrm>
            <a:off x="7019331" y="4270132"/>
            <a:ext cx="39190" cy="20882"/>
          </a:xfrm>
          <a:custGeom>
            <a:avLst/>
            <a:gdLst>
              <a:gd name="T0" fmla="*/ 8 w 20"/>
              <a:gd name="T1" fmla="*/ 0 h 18"/>
              <a:gd name="T2" fmla="*/ 2 w 20"/>
              <a:gd name="T3" fmla="*/ 2 h 18"/>
              <a:gd name="T4" fmla="*/ 0 w 20"/>
              <a:gd name="T5" fmla="*/ 10 h 18"/>
              <a:gd name="T6" fmla="*/ 0 w 20"/>
              <a:gd name="T7" fmla="*/ 17 h 18"/>
              <a:gd name="T8" fmla="*/ 17 w 20"/>
              <a:gd name="T9" fmla="*/ 14 h 18"/>
              <a:gd name="T10" fmla="*/ 19 w 20"/>
              <a:gd name="T11" fmla="*/ 8 h 18"/>
              <a:gd name="T12" fmla="*/ 14 w 20"/>
              <a:gd name="T13" fmla="*/ 4 h 18"/>
              <a:gd name="T14" fmla="*/ 8 w 20"/>
              <a:gd name="T15" fmla="*/ 0 h 18"/>
              <a:gd name="T16" fmla="*/ 8 w 20"/>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8">
                <a:moveTo>
                  <a:pt x="8" y="0"/>
                </a:moveTo>
                <a:lnTo>
                  <a:pt x="2" y="2"/>
                </a:lnTo>
                <a:lnTo>
                  <a:pt x="0" y="10"/>
                </a:lnTo>
                <a:lnTo>
                  <a:pt x="0" y="17"/>
                </a:lnTo>
                <a:lnTo>
                  <a:pt x="17" y="14"/>
                </a:lnTo>
                <a:lnTo>
                  <a:pt x="19" y="8"/>
                </a:lnTo>
                <a:lnTo>
                  <a:pt x="14" y="4"/>
                </a:lnTo>
                <a:lnTo>
                  <a:pt x="8" y="0"/>
                </a:lnTo>
                <a:lnTo>
                  <a:pt x="8"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18" name="Freeform 70"/>
          <p:cNvSpPr>
            <a:spLocks/>
          </p:cNvSpPr>
          <p:nvPr/>
        </p:nvSpPr>
        <p:spPr bwMode="auto">
          <a:xfrm>
            <a:off x="7191769" y="4270132"/>
            <a:ext cx="37231" cy="20882"/>
          </a:xfrm>
          <a:custGeom>
            <a:avLst/>
            <a:gdLst>
              <a:gd name="T0" fmla="*/ 8 w 19"/>
              <a:gd name="T1" fmla="*/ 0 h 18"/>
              <a:gd name="T2" fmla="*/ 2 w 19"/>
              <a:gd name="T3" fmla="*/ 2 h 18"/>
              <a:gd name="T4" fmla="*/ 0 w 19"/>
              <a:gd name="T5" fmla="*/ 10 h 18"/>
              <a:gd name="T6" fmla="*/ 0 w 19"/>
              <a:gd name="T7" fmla="*/ 17 h 18"/>
              <a:gd name="T8" fmla="*/ 16 w 19"/>
              <a:gd name="T9" fmla="*/ 14 h 18"/>
              <a:gd name="T10" fmla="*/ 18 w 19"/>
              <a:gd name="T11" fmla="*/ 8 h 18"/>
              <a:gd name="T12" fmla="*/ 13 w 19"/>
              <a:gd name="T13" fmla="*/ 4 h 18"/>
              <a:gd name="T14" fmla="*/ 8 w 19"/>
              <a:gd name="T15" fmla="*/ 0 h 18"/>
              <a:gd name="T16" fmla="*/ 8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8" y="0"/>
                </a:moveTo>
                <a:lnTo>
                  <a:pt x="2" y="2"/>
                </a:lnTo>
                <a:lnTo>
                  <a:pt x="0" y="10"/>
                </a:lnTo>
                <a:lnTo>
                  <a:pt x="0" y="17"/>
                </a:lnTo>
                <a:lnTo>
                  <a:pt x="16" y="14"/>
                </a:lnTo>
                <a:lnTo>
                  <a:pt x="18" y="8"/>
                </a:lnTo>
                <a:lnTo>
                  <a:pt x="13" y="4"/>
                </a:lnTo>
                <a:lnTo>
                  <a:pt x="8" y="0"/>
                </a:lnTo>
                <a:lnTo>
                  <a:pt x="8"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19" name="Freeform 71"/>
          <p:cNvSpPr>
            <a:spLocks/>
          </p:cNvSpPr>
          <p:nvPr/>
        </p:nvSpPr>
        <p:spPr bwMode="auto">
          <a:xfrm>
            <a:off x="7127105" y="4200526"/>
            <a:ext cx="39190" cy="41764"/>
          </a:xfrm>
          <a:custGeom>
            <a:avLst/>
            <a:gdLst>
              <a:gd name="T0" fmla="*/ 8 w 20"/>
              <a:gd name="T1" fmla="*/ 0 h 36"/>
              <a:gd name="T2" fmla="*/ 2 w 20"/>
              <a:gd name="T3" fmla="*/ 4 h 36"/>
              <a:gd name="T4" fmla="*/ 0 w 20"/>
              <a:gd name="T5" fmla="*/ 21 h 36"/>
              <a:gd name="T6" fmla="*/ 0 w 20"/>
              <a:gd name="T7" fmla="*/ 35 h 36"/>
              <a:gd name="T8" fmla="*/ 17 w 20"/>
              <a:gd name="T9" fmla="*/ 30 h 36"/>
              <a:gd name="T10" fmla="*/ 19 w 20"/>
              <a:gd name="T11" fmla="*/ 17 h 36"/>
              <a:gd name="T12" fmla="*/ 14 w 20"/>
              <a:gd name="T13" fmla="*/ 8 h 36"/>
              <a:gd name="T14" fmla="*/ 8 w 20"/>
              <a:gd name="T15" fmla="*/ 0 h 36"/>
              <a:gd name="T16" fmla="*/ 8 w 20"/>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8" y="0"/>
                </a:moveTo>
                <a:lnTo>
                  <a:pt x="2" y="4"/>
                </a:lnTo>
                <a:lnTo>
                  <a:pt x="0" y="21"/>
                </a:lnTo>
                <a:lnTo>
                  <a:pt x="0" y="35"/>
                </a:lnTo>
                <a:lnTo>
                  <a:pt x="17" y="30"/>
                </a:lnTo>
                <a:lnTo>
                  <a:pt x="19" y="17"/>
                </a:lnTo>
                <a:lnTo>
                  <a:pt x="14" y="8"/>
                </a:lnTo>
                <a:lnTo>
                  <a:pt x="8" y="0"/>
                </a:lnTo>
                <a:lnTo>
                  <a:pt x="8"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20" name="Freeform 72"/>
          <p:cNvSpPr>
            <a:spLocks/>
          </p:cNvSpPr>
          <p:nvPr/>
        </p:nvSpPr>
        <p:spPr bwMode="auto">
          <a:xfrm>
            <a:off x="7274070" y="4241130"/>
            <a:ext cx="37231" cy="42924"/>
          </a:xfrm>
          <a:custGeom>
            <a:avLst/>
            <a:gdLst>
              <a:gd name="T0" fmla="*/ 0 w 19"/>
              <a:gd name="T1" fmla="*/ 0 h 37"/>
              <a:gd name="T2" fmla="*/ 18 w 19"/>
              <a:gd name="T3" fmla="*/ 26 h 37"/>
              <a:gd name="T4" fmla="*/ 18 w 19"/>
              <a:gd name="T5" fmla="*/ 36 h 37"/>
              <a:gd name="T6" fmla="*/ 18 w 19"/>
              <a:gd name="T7" fmla="*/ 26 h 37"/>
              <a:gd name="T8" fmla="*/ 18 w 19"/>
              <a:gd name="T9" fmla="*/ 16 h 37"/>
              <a:gd name="T10" fmla="*/ 0 w 19"/>
              <a:gd name="T11" fmla="*/ 0 h 37"/>
              <a:gd name="T12" fmla="*/ 18 w 19"/>
              <a:gd name="T13" fmla="*/ 13 h 37"/>
              <a:gd name="T14" fmla="*/ 18 w 19"/>
              <a:gd name="T15" fmla="*/ 22 h 37"/>
              <a:gd name="T16" fmla="*/ 18 w 19"/>
              <a:gd name="T17" fmla="*/ 32 h 37"/>
              <a:gd name="T18" fmla="*/ 0 w 19"/>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0" y="0"/>
                </a:moveTo>
                <a:lnTo>
                  <a:pt x="18" y="26"/>
                </a:lnTo>
                <a:lnTo>
                  <a:pt x="18" y="36"/>
                </a:lnTo>
                <a:lnTo>
                  <a:pt x="18" y="26"/>
                </a:lnTo>
                <a:lnTo>
                  <a:pt x="18" y="16"/>
                </a:lnTo>
                <a:lnTo>
                  <a:pt x="0" y="0"/>
                </a:lnTo>
                <a:lnTo>
                  <a:pt x="18" y="13"/>
                </a:lnTo>
                <a:lnTo>
                  <a:pt x="18" y="22"/>
                </a:lnTo>
                <a:lnTo>
                  <a:pt x="18" y="32"/>
                </a:lnTo>
                <a:lnTo>
                  <a:pt x="0" y="26"/>
                </a:lnTo>
              </a:path>
            </a:pathLst>
          </a:custGeom>
          <a:solidFill>
            <a:schemeClr val="accent6">
              <a:lumMod val="60000"/>
              <a:lumOff val="40000"/>
            </a:schemeClr>
          </a:solidFill>
          <a:ln w="3175"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26" name="Freeform 78"/>
          <p:cNvSpPr>
            <a:spLocks/>
          </p:cNvSpPr>
          <p:nvPr/>
        </p:nvSpPr>
        <p:spPr bwMode="auto">
          <a:xfrm>
            <a:off x="3838606" y="3156348"/>
            <a:ext cx="33112" cy="50523"/>
          </a:xfrm>
          <a:custGeom>
            <a:avLst/>
            <a:gdLst>
              <a:gd name="T0" fmla="*/ 2 w 17"/>
              <a:gd name="T1" fmla="*/ 0 h 43"/>
              <a:gd name="T2" fmla="*/ 5 w 17"/>
              <a:gd name="T3" fmla="*/ 15 h 43"/>
              <a:gd name="T4" fmla="*/ 0 w 17"/>
              <a:gd name="T5" fmla="*/ 26 h 43"/>
              <a:gd name="T6" fmla="*/ 0 w 17"/>
              <a:gd name="T7" fmla="*/ 38 h 43"/>
              <a:gd name="T8" fmla="*/ 8 w 17"/>
              <a:gd name="T9" fmla="*/ 42 h 43"/>
              <a:gd name="T10" fmla="*/ 10 w 17"/>
              <a:gd name="T11" fmla="*/ 30 h 43"/>
              <a:gd name="T12" fmla="*/ 16 w 17"/>
              <a:gd name="T13" fmla="*/ 19 h 43"/>
              <a:gd name="T14" fmla="*/ 16 w 17"/>
              <a:gd name="T15" fmla="*/ 7 h 43"/>
              <a:gd name="T16" fmla="*/ 2 w 17"/>
              <a:gd name="T17" fmla="*/ 0 h 43"/>
              <a:gd name="T18" fmla="*/ 2 w 17"/>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3">
                <a:moveTo>
                  <a:pt x="2" y="0"/>
                </a:moveTo>
                <a:lnTo>
                  <a:pt x="5" y="15"/>
                </a:lnTo>
                <a:lnTo>
                  <a:pt x="0" y="26"/>
                </a:lnTo>
                <a:lnTo>
                  <a:pt x="0" y="38"/>
                </a:lnTo>
                <a:lnTo>
                  <a:pt x="8" y="42"/>
                </a:lnTo>
                <a:lnTo>
                  <a:pt x="10" y="30"/>
                </a:lnTo>
                <a:lnTo>
                  <a:pt x="16" y="19"/>
                </a:lnTo>
                <a:lnTo>
                  <a:pt x="16" y="7"/>
                </a:lnTo>
                <a:lnTo>
                  <a:pt x="2" y="0"/>
                </a:lnTo>
                <a:lnTo>
                  <a:pt x="2" y="0"/>
                </a:lnTo>
              </a:path>
            </a:pathLst>
          </a:custGeom>
          <a:solidFill>
            <a:schemeClr val="accent6">
              <a:lumMod val="60000"/>
              <a:lumOff val="40000"/>
            </a:schemeClr>
          </a:solidFill>
          <a:ln w="3175" cap="rnd" cmpd="sng">
            <a:solidFill>
              <a:srgbClr val="1C1C1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27" name="Freeform 79"/>
          <p:cNvSpPr>
            <a:spLocks/>
          </p:cNvSpPr>
          <p:nvPr/>
        </p:nvSpPr>
        <p:spPr bwMode="auto">
          <a:xfrm>
            <a:off x="3916517" y="3247995"/>
            <a:ext cx="186989" cy="86947"/>
          </a:xfrm>
          <a:custGeom>
            <a:avLst/>
            <a:gdLst>
              <a:gd name="T0" fmla="*/ 0 w 96"/>
              <a:gd name="T1" fmla="*/ 5 h 74"/>
              <a:gd name="T2" fmla="*/ 5 w 96"/>
              <a:gd name="T3" fmla="*/ 26 h 74"/>
              <a:gd name="T4" fmla="*/ 0 w 96"/>
              <a:gd name="T5" fmla="*/ 41 h 74"/>
              <a:gd name="T6" fmla="*/ 0 w 96"/>
              <a:gd name="T7" fmla="*/ 57 h 74"/>
              <a:gd name="T8" fmla="*/ 0 w 96"/>
              <a:gd name="T9" fmla="*/ 73 h 74"/>
              <a:gd name="T10" fmla="*/ 15 w 96"/>
              <a:gd name="T11" fmla="*/ 73 h 74"/>
              <a:gd name="T12" fmla="*/ 35 w 96"/>
              <a:gd name="T13" fmla="*/ 73 h 74"/>
              <a:gd name="T14" fmla="*/ 50 w 96"/>
              <a:gd name="T15" fmla="*/ 73 h 74"/>
              <a:gd name="T16" fmla="*/ 65 w 96"/>
              <a:gd name="T17" fmla="*/ 73 h 74"/>
              <a:gd name="T18" fmla="*/ 80 w 96"/>
              <a:gd name="T19" fmla="*/ 73 h 74"/>
              <a:gd name="T20" fmla="*/ 95 w 96"/>
              <a:gd name="T21" fmla="*/ 62 h 74"/>
              <a:gd name="T22" fmla="*/ 95 w 96"/>
              <a:gd name="T23" fmla="*/ 46 h 74"/>
              <a:gd name="T24" fmla="*/ 95 w 96"/>
              <a:gd name="T25" fmla="*/ 31 h 74"/>
              <a:gd name="T26" fmla="*/ 95 w 96"/>
              <a:gd name="T27" fmla="*/ 15 h 74"/>
              <a:gd name="T28" fmla="*/ 80 w 96"/>
              <a:gd name="T29" fmla="*/ 10 h 74"/>
              <a:gd name="T30" fmla="*/ 60 w 96"/>
              <a:gd name="T31" fmla="*/ 5 h 74"/>
              <a:gd name="T32" fmla="*/ 45 w 96"/>
              <a:gd name="T33" fmla="*/ 0 h 74"/>
              <a:gd name="T34" fmla="*/ 30 w 96"/>
              <a:gd name="T35" fmla="*/ 0 h 74"/>
              <a:gd name="T36" fmla="*/ 0 w 96"/>
              <a:gd name="T37" fmla="*/ 5 h 74"/>
              <a:gd name="T38" fmla="*/ 0 w 96"/>
              <a:gd name="T39" fmla="*/ 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74">
                <a:moveTo>
                  <a:pt x="0" y="5"/>
                </a:moveTo>
                <a:lnTo>
                  <a:pt x="5" y="26"/>
                </a:lnTo>
                <a:lnTo>
                  <a:pt x="0" y="41"/>
                </a:lnTo>
                <a:lnTo>
                  <a:pt x="0" y="57"/>
                </a:lnTo>
                <a:lnTo>
                  <a:pt x="0" y="73"/>
                </a:lnTo>
                <a:lnTo>
                  <a:pt x="15" y="73"/>
                </a:lnTo>
                <a:lnTo>
                  <a:pt x="35" y="73"/>
                </a:lnTo>
                <a:lnTo>
                  <a:pt x="50" y="73"/>
                </a:lnTo>
                <a:lnTo>
                  <a:pt x="65" y="73"/>
                </a:lnTo>
                <a:lnTo>
                  <a:pt x="80" y="73"/>
                </a:lnTo>
                <a:lnTo>
                  <a:pt x="95" y="62"/>
                </a:lnTo>
                <a:lnTo>
                  <a:pt x="95" y="46"/>
                </a:lnTo>
                <a:lnTo>
                  <a:pt x="95" y="31"/>
                </a:lnTo>
                <a:lnTo>
                  <a:pt x="95" y="15"/>
                </a:lnTo>
                <a:lnTo>
                  <a:pt x="80" y="10"/>
                </a:lnTo>
                <a:lnTo>
                  <a:pt x="60" y="5"/>
                </a:lnTo>
                <a:lnTo>
                  <a:pt x="45" y="0"/>
                </a:lnTo>
                <a:lnTo>
                  <a:pt x="30" y="0"/>
                </a:lnTo>
                <a:lnTo>
                  <a:pt x="0" y="5"/>
                </a:lnTo>
                <a:lnTo>
                  <a:pt x="0" y="5"/>
                </a:lnTo>
              </a:path>
            </a:pathLst>
          </a:custGeom>
          <a:solidFill>
            <a:schemeClr val="accent6">
              <a:lumMod val="60000"/>
              <a:lumOff val="40000"/>
            </a:schemeClr>
          </a:solidFill>
          <a:ln w="3175" cap="rnd" cmpd="sng">
            <a:solidFill>
              <a:srgbClr val="1C1C1C"/>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33" name="Freeform 85"/>
          <p:cNvSpPr>
            <a:spLocks/>
          </p:cNvSpPr>
          <p:nvPr/>
        </p:nvSpPr>
        <p:spPr bwMode="auto">
          <a:xfrm>
            <a:off x="1223301" y="2147379"/>
            <a:ext cx="39319" cy="19848"/>
          </a:xfrm>
          <a:custGeom>
            <a:avLst/>
            <a:gdLst>
              <a:gd name="T0" fmla="*/ 0 w 20"/>
              <a:gd name="T1" fmla="*/ 6 h 17"/>
              <a:gd name="T2" fmla="*/ 12 w 20"/>
              <a:gd name="T3" fmla="*/ 0 h 17"/>
              <a:gd name="T4" fmla="*/ 19 w 20"/>
              <a:gd name="T5" fmla="*/ 6 h 17"/>
              <a:gd name="T6" fmla="*/ 19 w 20"/>
              <a:gd name="T7" fmla="*/ 12 h 17"/>
              <a:gd name="T8" fmla="*/ 9 w 20"/>
              <a:gd name="T9" fmla="*/ 16 h 17"/>
              <a:gd name="T10" fmla="*/ 0 w 20"/>
              <a:gd name="T11" fmla="*/ 6 h 17"/>
              <a:gd name="T12" fmla="*/ 0 w 20"/>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20" h="17">
                <a:moveTo>
                  <a:pt x="0" y="6"/>
                </a:moveTo>
                <a:lnTo>
                  <a:pt x="12" y="0"/>
                </a:lnTo>
                <a:lnTo>
                  <a:pt x="19" y="6"/>
                </a:lnTo>
                <a:lnTo>
                  <a:pt x="19" y="12"/>
                </a:lnTo>
                <a:lnTo>
                  <a:pt x="9" y="16"/>
                </a:lnTo>
                <a:lnTo>
                  <a:pt x="0" y="6"/>
                </a:lnTo>
                <a:lnTo>
                  <a:pt x="0" y="6"/>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34" name="Freeform 86"/>
          <p:cNvSpPr>
            <a:spLocks/>
          </p:cNvSpPr>
          <p:nvPr/>
        </p:nvSpPr>
        <p:spPr bwMode="auto">
          <a:xfrm>
            <a:off x="1339291" y="2222099"/>
            <a:ext cx="37353" cy="19848"/>
          </a:xfrm>
          <a:custGeom>
            <a:avLst/>
            <a:gdLst>
              <a:gd name="T0" fmla="*/ 12 w 19"/>
              <a:gd name="T1" fmla="*/ 0 h 17"/>
              <a:gd name="T2" fmla="*/ 0 w 19"/>
              <a:gd name="T3" fmla="*/ 4 h 17"/>
              <a:gd name="T4" fmla="*/ 0 w 19"/>
              <a:gd name="T5" fmla="*/ 7 h 17"/>
              <a:gd name="T6" fmla="*/ 0 w 19"/>
              <a:gd name="T7" fmla="*/ 10 h 17"/>
              <a:gd name="T8" fmla="*/ 0 w 19"/>
              <a:gd name="T9" fmla="*/ 13 h 17"/>
              <a:gd name="T10" fmla="*/ 18 w 19"/>
              <a:gd name="T11" fmla="*/ 16 h 17"/>
              <a:gd name="T12" fmla="*/ 18 w 19"/>
              <a:gd name="T13" fmla="*/ 11 h 17"/>
              <a:gd name="T14" fmla="*/ 18 w 19"/>
              <a:gd name="T15" fmla="*/ 8 h 17"/>
              <a:gd name="T16" fmla="*/ 18 w 19"/>
              <a:gd name="T17" fmla="*/ 5 h 17"/>
              <a:gd name="T18" fmla="*/ 0 w 19"/>
              <a:gd name="T19" fmla="*/ 4 h 17"/>
              <a:gd name="T20" fmla="*/ 12 w 1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7">
                <a:moveTo>
                  <a:pt x="12" y="0"/>
                </a:moveTo>
                <a:lnTo>
                  <a:pt x="0" y="4"/>
                </a:lnTo>
                <a:lnTo>
                  <a:pt x="0" y="7"/>
                </a:lnTo>
                <a:lnTo>
                  <a:pt x="0" y="10"/>
                </a:lnTo>
                <a:lnTo>
                  <a:pt x="0" y="13"/>
                </a:lnTo>
                <a:lnTo>
                  <a:pt x="18" y="16"/>
                </a:lnTo>
                <a:lnTo>
                  <a:pt x="18" y="11"/>
                </a:lnTo>
                <a:lnTo>
                  <a:pt x="18" y="8"/>
                </a:lnTo>
                <a:lnTo>
                  <a:pt x="18" y="5"/>
                </a:lnTo>
                <a:lnTo>
                  <a:pt x="0" y="4"/>
                </a:lnTo>
                <a:lnTo>
                  <a:pt x="12"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35" name="Freeform 87"/>
          <p:cNvSpPr>
            <a:spLocks/>
          </p:cNvSpPr>
          <p:nvPr/>
        </p:nvSpPr>
        <p:spPr bwMode="auto">
          <a:xfrm>
            <a:off x="1331427" y="2049309"/>
            <a:ext cx="39319" cy="50203"/>
          </a:xfrm>
          <a:custGeom>
            <a:avLst/>
            <a:gdLst>
              <a:gd name="T0" fmla="*/ 12 w 20"/>
              <a:gd name="T1" fmla="*/ 0 h 43"/>
              <a:gd name="T2" fmla="*/ 19 w 20"/>
              <a:gd name="T3" fmla="*/ 12 h 43"/>
              <a:gd name="T4" fmla="*/ 19 w 20"/>
              <a:gd name="T5" fmla="*/ 22 h 43"/>
              <a:gd name="T6" fmla="*/ 12 w 20"/>
              <a:gd name="T7" fmla="*/ 32 h 43"/>
              <a:gd name="T8" fmla="*/ 9 w 20"/>
              <a:gd name="T9" fmla="*/ 42 h 43"/>
              <a:gd name="T10" fmla="*/ 0 w 20"/>
              <a:gd name="T11" fmla="*/ 42 h 43"/>
              <a:gd name="T12" fmla="*/ 0 w 20"/>
              <a:gd name="T13" fmla="*/ 32 h 43"/>
              <a:gd name="T14" fmla="*/ 0 w 20"/>
              <a:gd name="T15" fmla="*/ 22 h 43"/>
              <a:gd name="T16" fmla="*/ 0 w 20"/>
              <a:gd name="T17" fmla="*/ 12 h 43"/>
              <a:gd name="T18" fmla="*/ 9 w 20"/>
              <a:gd name="T19" fmla="*/ 12 h 43"/>
              <a:gd name="T20" fmla="*/ 12 w 20"/>
              <a:gd name="T21" fmla="*/ 0 h 43"/>
              <a:gd name="T22" fmla="*/ 12 w 20"/>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43">
                <a:moveTo>
                  <a:pt x="12" y="0"/>
                </a:moveTo>
                <a:lnTo>
                  <a:pt x="19" y="12"/>
                </a:lnTo>
                <a:lnTo>
                  <a:pt x="19" y="22"/>
                </a:lnTo>
                <a:lnTo>
                  <a:pt x="12" y="32"/>
                </a:lnTo>
                <a:lnTo>
                  <a:pt x="9" y="42"/>
                </a:lnTo>
                <a:lnTo>
                  <a:pt x="0" y="42"/>
                </a:lnTo>
                <a:lnTo>
                  <a:pt x="0" y="32"/>
                </a:lnTo>
                <a:lnTo>
                  <a:pt x="0" y="22"/>
                </a:lnTo>
                <a:lnTo>
                  <a:pt x="0" y="12"/>
                </a:lnTo>
                <a:lnTo>
                  <a:pt x="9" y="12"/>
                </a:lnTo>
                <a:lnTo>
                  <a:pt x="12" y="0"/>
                </a:lnTo>
                <a:lnTo>
                  <a:pt x="12"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36" name="Freeform 88"/>
          <p:cNvSpPr>
            <a:spLocks/>
          </p:cNvSpPr>
          <p:nvPr/>
        </p:nvSpPr>
        <p:spPr bwMode="auto">
          <a:xfrm>
            <a:off x="1514259" y="2147379"/>
            <a:ext cx="70773" cy="19848"/>
          </a:xfrm>
          <a:custGeom>
            <a:avLst/>
            <a:gdLst>
              <a:gd name="T0" fmla="*/ 35 w 36"/>
              <a:gd name="T1" fmla="*/ 0 h 17"/>
              <a:gd name="T2" fmla="*/ 28 w 36"/>
              <a:gd name="T3" fmla="*/ 7 h 17"/>
              <a:gd name="T4" fmla="*/ 28 w 36"/>
              <a:gd name="T5" fmla="*/ 12 h 17"/>
              <a:gd name="T6" fmla="*/ 7 w 36"/>
              <a:gd name="T7" fmla="*/ 16 h 17"/>
              <a:gd name="T8" fmla="*/ 7 w 36"/>
              <a:gd name="T9" fmla="*/ 10 h 17"/>
              <a:gd name="T10" fmla="*/ 0 w 36"/>
              <a:gd name="T11" fmla="*/ 5 h 17"/>
              <a:gd name="T12" fmla="*/ 0 w 36"/>
              <a:gd name="T13" fmla="*/ 0 h 17"/>
              <a:gd name="T14" fmla="*/ 35 w 36"/>
              <a:gd name="T15" fmla="*/ 0 h 17"/>
              <a:gd name="T16" fmla="*/ 35 w 36"/>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7">
                <a:moveTo>
                  <a:pt x="35" y="0"/>
                </a:moveTo>
                <a:lnTo>
                  <a:pt x="28" y="7"/>
                </a:lnTo>
                <a:lnTo>
                  <a:pt x="28" y="12"/>
                </a:lnTo>
                <a:lnTo>
                  <a:pt x="7" y="16"/>
                </a:lnTo>
                <a:lnTo>
                  <a:pt x="7" y="10"/>
                </a:lnTo>
                <a:lnTo>
                  <a:pt x="0" y="5"/>
                </a:lnTo>
                <a:lnTo>
                  <a:pt x="0" y="0"/>
                </a:lnTo>
                <a:lnTo>
                  <a:pt x="35" y="0"/>
                </a:lnTo>
                <a:lnTo>
                  <a:pt x="35"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37" name="Freeform 89"/>
          <p:cNvSpPr>
            <a:spLocks/>
          </p:cNvSpPr>
          <p:nvPr/>
        </p:nvSpPr>
        <p:spPr bwMode="auto">
          <a:xfrm>
            <a:off x="1115175" y="2001441"/>
            <a:ext cx="37353" cy="49035"/>
          </a:xfrm>
          <a:custGeom>
            <a:avLst/>
            <a:gdLst>
              <a:gd name="T0" fmla="*/ 18 w 19"/>
              <a:gd name="T1" fmla="*/ 0 h 42"/>
              <a:gd name="T2" fmla="*/ 10 w 19"/>
              <a:gd name="T3" fmla="*/ 11 h 42"/>
              <a:gd name="T4" fmla="*/ 2 w 19"/>
              <a:gd name="T5" fmla="*/ 17 h 42"/>
              <a:gd name="T6" fmla="*/ 0 w 19"/>
              <a:gd name="T7" fmla="*/ 26 h 42"/>
              <a:gd name="T8" fmla="*/ 0 w 19"/>
              <a:gd name="T9" fmla="*/ 35 h 42"/>
              <a:gd name="T10" fmla="*/ 7 w 19"/>
              <a:gd name="T11" fmla="*/ 41 h 42"/>
              <a:gd name="T12" fmla="*/ 18 w 19"/>
              <a:gd name="T13" fmla="*/ 38 h 42"/>
              <a:gd name="T14" fmla="*/ 18 w 19"/>
              <a:gd name="T15" fmla="*/ 26 h 42"/>
              <a:gd name="T16" fmla="*/ 18 w 19"/>
              <a:gd name="T17" fmla="*/ 17 h 42"/>
              <a:gd name="T18" fmla="*/ 18 w 19"/>
              <a:gd name="T19" fmla="*/ 0 h 42"/>
              <a:gd name="T20" fmla="*/ 18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18" y="0"/>
                </a:moveTo>
                <a:lnTo>
                  <a:pt x="10" y="11"/>
                </a:lnTo>
                <a:lnTo>
                  <a:pt x="2" y="17"/>
                </a:lnTo>
                <a:lnTo>
                  <a:pt x="0" y="26"/>
                </a:lnTo>
                <a:lnTo>
                  <a:pt x="0" y="35"/>
                </a:lnTo>
                <a:lnTo>
                  <a:pt x="7" y="41"/>
                </a:lnTo>
                <a:lnTo>
                  <a:pt x="18" y="38"/>
                </a:lnTo>
                <a:lnTo>
                  <a:pt x="18" y="26"/>
                </a:lnTo>
                <a:lnTo>
                  <a:pt x="18" y="17"/>
                </a:lnTo>
                <a:lnTo>
                  <a:pt x="18" y="0"/>
                </a:lnTo>
                <a:lnTo>
                  <a:pt x="18"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38" name="Freeform 90"/>
          <p:cNvSpPr>
            <a:spLocks/>
          </p:cNvSpPr>
          <p:nvPr/>
        </p:nvSpPr>
        <p:spPr bwMode="auto">
          <a:xfrm>
            <a:off x="1474940" y="2001441"/>
            <a:ext cx="39319" cy="30355"/>
          </a:xfrm>
          <a:custGeom>
            <a:avLst/>
            <a:gdLst>
              <a:gd name="T0" fmla="*/ 0 w 20"/>
              <a:gd name="T1" fmla="*/ 0 h 26"/>
              <a:gd name="T2" fmla="*/ 19 w 20"/>
              <a:gd name="T3" fmla="*/ 7 h 26"/>
              <a:gd name="T4" fmla="*/ 19 w 20"/>
              <a:gd name="T5" fmla="*/ 13 h 26"/>
              <a:gd name="T6" fmla="*/ 19 w 20"/>
              <a:gd name="T7" fmla="*/ 19 h 26"/>
              <a:gd name="T8" fmla="*/ 19 w 20"/>
              <a:gd name="T9" fmla="*/ 25 h 26"/>
              <a:gd name="T10" fmla="*/ 0 w 20"/>
              <a:gd name="T11" fmla="*/ 19 h 26"/>
              <a:gd name="T12" fmla="*/ 0 w 20"/>
              <a:gd name="T13" fmla="*/ 13 h 26"/>
              <a:gd name="T14" fmla="*/ 0 w 20"/>
              <a:gd name="T15" fmla="*/ 7 h 26"/>
              <a:gd name="T16" fmla="*/ 0 w 20"/>
              <a:gd name="T17" fmla="*/ 0 h 26"/>
              <a:gd name="T18" fmla="*/ 0 w 20"/>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6">
                <a:moveTo>
                  <a:pt x="0" y="0"/>
                </a:moveTo>
                <a:lnTo>
                  <a:pt x="19" y="7"/>
                </a:lnTo>
                <a:lnTo>
                  <a:pt x="19" y="13"/>
                </a:lnTo>
                <a:lnTo>
                  <a:pt x="19" y="19"/>
                </a:lnTo>
                <a:lnTo>
                  <a:pt x="19" y="25"/>
                </a:lnTo>
                <a:lnTo>
                  <a:pt x="0" y="19"/>
                </a:lnTo>
                <a:lnTo>
                  <a:pt x="0" y="13"/>
                </a:lnTo>
                <a:lnTo>
                  <a:pt x="0" y="7"/>
                </a:lnTo>
                <a:lnTo>
                  <a:pt x="0" y="0"/>
                </a:lnTo>
                <a:lnTo>
                  <a:pt x="0"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42" name="Freeform 94"/>
          <p:cNvSpPr>
            <a:spLocks/>
          </p:cNvSpPr>
          <p:nvPr/>
        </p:nvSpPr>
        <p:spPr bwMode="auto">
          <a:xfrm>
            <a:off x="3338418" y="3543303"/>
            <a:ext cx="69002" cy="36555"/>
          </a:xfrm>
          <a:custGeom>
            <a:avLst/>
            <a:gdLst>
              <a:gd name="T0" fmla="*/ 19 w 35"/>
              <a:gd name="T1" fmla="*/ 0 h 31"/>
              <a:gd name="T2" fmla="*/ 7 w 35"/>
              <a:gd name="T3" fmla="*/ 14 h 31"/>
              <a:gd name="T4" fmla="*/ 0 w 35"/>
              <a:gd name="T5" fmla="*/ 22 h 31"/>
              <a:gd name="T6" fmla="*/ 2 w 35"/>
              <a:gd name="T7" fmla="*/ 30 h 31"/>
              <a:gd name="T8" fmla="*/ 10 w 35"/>
              <a:gd name="T9" fmla="*/ 28 h 31"/>
              <a:gd name="T10" fmla="*/ 19 w 35"/>
              <a:gd name="T11" fmla="*/ 20 h 31"/>
              <a:gd name="T12" fmla="*/ 26 w 35"/>
              <a:gd name="T13" fmla="*/ 11 h 31"/>
              <a:gd name="T14" fmla="*/ 34 w 35"/>
              <a:gd name="T15" fmla="*/ 2 h 31"/>
              <a:gd name="T16" fmla="*/ 19 w 35"/>
              <a:gd name="T17" fmla="*/ 0 h 31"/>
              <a:gd name="T18" fmla="*/ 19 w 35"/>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1">
                <a:moveTo>
                  <a:pt x="19" y="0"/>
                </a:moveTo>
                <a:lnTo>
                  <a:pt x="7" y="14"/>
                </a:lnTo>
                <a:lnTo>
                  <a:pt x="0" y="22"/>
                </a:lnTo>
                <a:lnTo>
                  <a:pt x="2" y="30"/>
                </a:lnTo>
                <a:lnTo>
                  <a:pt x="10" y="28"/>
                </a:lnTo>
                <a:lnTo>
                  <a:pt x="19" y="20"/>
                </a:lnTo>
                <a:lnTo>
                  <a:pt x="26" y="11"/>
                </a:lnTo>
                <a:lnTo>
                  <a:pt x="34" y="2"/>
                </a:lnTo>
                <a:lnTo>
                  <a:pt x="19" y="0"/>
                </a:lnTo>
                <a:lnTo>
                  <a:pt x="19" y="0"/>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2143" name="Freeform 95"/>
          <p:cNvSpPr>
            <a:spLocks/>
          </p:cNvSpPr>
          <p:nvPr/>
        </p:nvSpPr>
        <p:spPr bwMode="auto">
          <a:xfrm>
            <a:off x="3105783" y="3619950"/>
            <a:ext cx="124204" cy="45988"/>
          </a:xfrm>
          <a:custGeom>
            <a:avLst/>
            <a:gdLst>
              <a:gd name="T0" fmla="*/ 62 w 63"/>
              <a:gd name="T1" fmla="*/ 19 h 39"/>
              <a:gd name="T2" fmla="*/ 50 w 63"/>
              <a:gd name="T3" fmla="*/ 4 h 39"/>
              <a:gd name="T4" fmla="*/ 35 w 63"/>
              <a:gd name="T5" fmla="*/ 0 h 39"/>
              <a:gd name="T6" fmla="*/ 27 w 63"/>
              <a:gd name="T7" fmla="*/ 2 h 39"/>
              <a:gd name="T8" fmla="*/ 16 w 63"/>
              <a:gd name="T9" fmla="*/ 1 h 39"/>
              <a:gd name="T10" fmla="*/ 8 w 63"/>
              <a:gd name="T11" fmla="*/ 3 h 39"/>
              <a:gd name="T12" fmla="*/ 4 w 63"/>
              <a:gd name="T13" fmla="*/ 8 h 39"/>
              <a:gd name="T14" fmla="*/ 0 w 63"/>
              <a:gd name="T15" fmla="*/ 13 h 39"/>
              <a:gd name="T16" fmla="*/ 7 w 63"/>
              <a:gd name="T17" fmla="*/ 26 h 39"/>
              <a:gd name="T18" fmla="*/ 17 w 63"/>
              <a:gd name="T19" fmla="*/ 36 h 39"/>
              <a:gd name="T20" fmla="*/ 28 w 63"/>
              <a:gd name="T21" fmla="*/ 37 h 39"/>
              <a:gd name="T22" fmla="*/ 39 w 63"/>
              <a:gd name="T23" fmla="*/ 38 h 39"/>
              <a:gd name="T24" fmla="*/ 48 w 63"/>
              <a:gd name="T25" fmla="*/ 34 h 39"/>
              <a:gd name="T26" fmla="*/ 57 w 63"/>
              <a:gd name="T27" fmla="*/ 31 h 39"/>
              <a:gd name="T28" fmla="*/ 62 w 63"/>
              <a:gd name="T29" fmla="*/ 19 h 39"/>
              <a:gd name="T30" fmla="*/ 62 w 63"/>
              <a:gd name="T31"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39">
                <a:moveTo>
                  <a:pt x="62" y="19"/>
                </a:moveTo>
                <a:lnTo>
                  <a:pt x="50" y="4"/>
                </a:lnTo>
                <a:lnTo>
                  <a:pt x="35" y="0"/>
                </a:lnTo>
                <a:lnTo>
                  <a:pt x="27" y="2"/>
                </a:lnTo>
                <a:lnTo>
                  <a:pt x="16" y="1"/>
                </a:lnTo>
                <a:lnTo>
                  <a:pt x="8" y="3"/>
                </a:lnTo>
                <a:lnTo>
                  <a:pt x="4" y="8"/>
                </a:lnTo>
                <a:lnTo>
                  <a:pt x="0" y="13"/>
                </a:lnTo>
                <a:lnTo>
                  <a:pt x="7" y="26"/>
                </a:lnTo>
                <a:lnTo>
                  <a:pt x="17" y="36"/>
                </a:lnTo>
                <a:lnTo>
                  <a:pt x="28" y="37"/>
                </a:lnTo>
                <a:lnTo>
                  <a:pt x="39" y="38"/>
                </a:lnTo>
                <a:lnTo>
                  <a:pt x="48" y="34"/>
                </a:lnTo>
                <a:lnTo>
                  <a:pt x="57" y="31"/>
                </a:lnTo>
                <a:lnTo>
                  <a:pt x="62" y="19"/>
                </a:lnTo>
                <a:lnTo>
                  <a:pt x="62" y="19"/>
                </a:lnTo>
              </a:path>
            </a:pathLst>
          </a:custGeom>
          <a:solidFill>
            <a:schemeClr val="accent6">
              <a:lumMod val="60000"/>
              <a:lumOff val="40000"/>
            </a:schemeClr>
          </a:solidFill>
          <a:ln w="3175"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p>
        </p:txBody>
      </p:sp>
      <p:sp>
        <p:nvSpPr>
          <p:cNvPr id="6194" name="Freeform 114"/>
          <p:cNvSpPr>
            <a:spLocks/>
          </p:cNvSpPr>
          <p:nvPr/>
        </p:nvSpPr>
        <p:spPr bwMode="auto">
          <a:xfrm>
            <a:off x="4296862" y="1951038"/>
            <a:ext cx="968719" cy="982662"/>
          </a:xfrm>
          <a:custGeom>
            <a:avLst/>
            <a:gdLst>
              <a:gd name="T0" fmla="*/ 2147483647 w 492"/>
              <a:gd name="T1" fmla="*/ 2147483647 h 843"/>
              <a:gd name="T2" fmla="*/ 2147483647 w 492"/>
              <a:gd name="T3" fmla="*/ 2147483647 h 843"/>
              <a:gd name="T4" fmla="*/ 0 w 492"/>
              <a:gd name="T5" fmla="*/ 2147483647 h 843"/>
              <a:gd name="T6" fmla="*/ 2147483647 w 492"/>
              <a:gd name="T7" fmla="*/ 2147483647 h 843"/>
              <a:gd name="T8" fmla="*/ 2147483647 w 492"/>
              <a:gd name="T9" fmla="*/ 2147483647 h 843"/>
              <a:gd name="T10" fmla="*/ 2147483647 w 492"/>
              <a:gd name="T11" fmla="*/ 2147483647 h 843"/>
              <a:gd name="T12" fmla="*/ 2147483647 w 492"/>
              <a:gd name="T13" fmla="*/ 2147483647 h 843"/>
              <a:gd name="T14" fmla="*/ 2147483647 w 492"/>
              <a:gd name="T15" fmla="*/ 2147483647 h 843"/>
              <a:gd name="T16" fmla="*/ 2147483647 w 492"/>
              <a:gd name="T17" fmla="*/ 2147483647 h 843"/>
              <a:gd name="T18" fmla="*/ 2147483647 w 492"/>
              <a:gd name="T19" fmla="*/ 2147483647 h 843"/>
              <a:gd name="T20" fmla="*/ 2147483647 w 492"/>
              <a:gd name="T21" fmla="*/ 2147483647 h 843"/>
              <a:gd name="T22" fmla="*/ 2147483647 w 492"/>
              <a:gd name="T23" fmla="*/ 2147483647 h 843"/>
              <a:gd name="T24" fmla="*/ 2147483647 w 492"/>
              <a:gd name="T25" fmla="*/ 2147483647 h 843"/>
              <a:gd name="T26" fmla="*/ 2147483647 w 492"/>
              <a:gd name="T27" fmla="*/ 2147483647 h 843"/>
              <a:gd name="T28" fmla="*/ 2147483647 w 492"/>
              <a:gd name="T29" fmla="*/ 2147483647 h 843"/>
              <a:gd name="T30" fmla="*/ 2147483647 w 492"/>
              <a:gd name="T31" fmla="*/ 2147483647 h 843"/>
              <a:gd name="T32" fmla="*/ 2147483647 w 492"/>
              <a:gd name="T33" fmla="*/ 2147483647 h 843"/>
              <a:gd name="T34" fmla="*/ 2147483647 w 492"/>
              <a:gd name="T35" fmla="*/ 2147483647 h 843"/>
              <a:gd name="T36" fmla="*/ 2147483647 w 492"/>
              <a:gd name="T37" fmla="*/ 2147483647 h 843"/>
              <a:gd name="T38" fmla="*/ 2147483647 w 492"/>
              <a:gd name="T39" fmla="*/ 2147483647 h 843"/>
              <a:gd name="T40" fmla="*/ 2147483647 w 492"/>
              <a:gd name="T41" fmla="*/ 2147483647 h 843"/>
              <a:gd name="T42" fmla="*/ 2147483647 w 492"/>
              <a:gd name="T43" fmla="*/ 2147483647 h 843"/>
              <a:gd name="T44" fmla="*/ 2147483647 w 492"/>
              <a:gd name="T45" fmla="*/ 2147483647 h 843"/>
              <a:gd name="T46" fmla="*/ 2147483647 w 492"/>
              <a:gd name="T47" fmla="*/ 2147483647 h 843"/>
              <a:gd name="T48" fmla="*/ 2147483647 w 492"/>
              <a:gd name="T49" fmla="*/ 2147483647 h 843"/>
              <a:gd name="T50" fmla="*/ 2147483647 w 492"/>
              <a:gd name="T51" fmla="*/ 2147483647 h 843"/>
              <a:gd name="T52" fmla="*/ 2147483647 w 492"/>
              <a:gd name="T53" fmla="*/ 2147483647 h 843"/>
              <a:gd name="T54" fmla="*/ 2147483647 w 492"/>
              <a:gd name="T55" fmla="*/ 2147483647 h 843"/>
              <a:gd name="T56" fmla="*/ 2147483647 w 492"/>
              <a:gd name="T57" fmla="*/ 2147483647 h 843"/>
              <a:gd name="T58" fmla="*/ 2147483647 w 492"/>
              <a:gd name="T59" fmla="*/ 2147483647 h 843"/>
              <a:gd name="T60" fmla="*/ 2147483647 w 492"/>
              <a:gd name="T61" fmla="*/ 2147483647 h 843"/>
              <a:gd name="T62" fmla="*/ 2147483647 w 492"/>
              <a:gd name="T63" fmla="*/ 2147483647 h 843"/>
              <a:gd name="T64" fmla="*/ 2147483647 w 492"/>
              <a:gd name="T65" fmla="*/ 2147483647 h 843"/>
              <a:gd name="T66" fmla="*/ 2147483647 w 492"/>
              <a:gd name="T67" fmla="*/ 2147483647 h 843"/>
              <a:gd name="T68" fmla="*/ 2147483647 w 492"/>
              <a:gd name="T69" fmla="*/ 2147483647 h 843"/>
              <a:gd name="T70" fmla="*/ 2147483647 w 492"/>
              <a:gd name="T71" fmla="*/ 2147483647 h 843"/>
              <a:gd name="T72" fmla="*/ 2147483647 w 492"/>
              <a:gd name="T73" fmla="*/ 2147483647 h 843"/>
              <a:gd name="T74" fmla="*/ 2147483647 w 492"/>
              <a:gd name="T75" fmla="*/ 2147483647 h 843"/>
              <a:gd name="T76" fmla="*/ 2147483647 w 492"/>
              <a:gd name="T77" fmla="*/ 2147483647 h 843"/>
              <a:gd name="T78" fmla="*/ 2147483647 w 492"/>
              <a:gd name="T79" fmla="*/ 2147483647 h 843"/>
              <a:gd name="T80" fmla="*/ 2147483647 w 492"/>
              <a:gd name="T81" fmla="*/ 2147483647 h 843"/>
              <a:gd name="T82" fmla="*/ 2147483647 w 492"/>
              <a:gd name="T83" fmla="*/ 2147483647 h 843"/>
              <a:gd name="T84" fmla="*/ 2147483647 w 492"/>
              <a:gd name="T85" fmla="*/ 2147483647 h 843"/>
              <a:gd name="T86" fmla="*/ 2147483647 w 492"/>
              <a:gd name="T87" fmla="*/ 2147483647 h 843"/>
              <a:gd name="T88" fmla="*/ 2147483647 w 492"/>
              <a:gd name="T89" fmla="*/ 2147483647 h 843"/>
              <a:gd name="T90" fmla="*/ 2147483647 w 492"/>
              <a:gd name="T91" fmla="*/ 2147483647 h 843"/>
              <a:gd name="T92" fmla="*/ 2147483647 w 492"/>
              <a:gd name="T93" fmla="*/ 2147483647 h 843"/>
              <a:gd name="T94" fmla="*/ 2147483647 w 492"/>
              <a:gd name="T95" fmla="*/ 2147483647 h 843"/>
              <a:gd name="T96" fmla="*/ 2147483647 w 492"/>
              <a:gd name="T97" fmla="*/ 2147483647 h 843"/>
              <a:gd name="T98" fmla="*/ 2147483647 w 492"/>
              <a:gd name="T99" fmla="*/ 2147483647 h 843"/>
              <a:gd name="T100" fmla="*/ 2147483647 w 492"/>
              <a:gd name="T101" fmla="*/ 2147483647 h 843"/>
              <a:gd name="T102" fmla="*/ 2147483647 w 492"/>
              <a:gd name="T103" fmla="*/ 2147483647 h 843"/>
              <a:gd name="T104" fmla="*/ 2147483647 w 492"/>
              <a:gd name="T105" fmla="*/ 2147483647 h 843"/>
              <a:gd name="T106" fmla="*/ 2147483647 w 492"/>
              <a:gd name="T107" fmla="*/ 2147483647 h 843"/>
              <a:gd name="T108" fmla="*/ 2147483647 w 492"/>
              <a:gd name="T109" fmla="*/ 2147483647 h 843"/>
              <a:gd name="T110" fmla="*/ 2147483647 w 492"/>
              <a:gd name="T111" fmla="*/ 2147483647 h 843"/>
              <a:gd name="T112" fmla="*/ 2147483647 w 492"/>
              <a:gd name="T113" fmla="*/ 2147483647 h 8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2" h="843">
                <a:moveTo>
                  <a:pt x="28" y="548"/>
                </a:moveTo>
                <a:lnTo>
                  <a:pt x="25" y="545"/>
                </a:lnTo>
                <a:lnTo>
                  <a:pt x="22" y="540"/>
                </a:lnTo>
                <a:lnTo>
                  <a:pt x="19" y="533"/>
                </a:lnTo>
                <a:lnTo>
                  <a:pt x="15" y="527"/>
                </a:lnTo>
                <a:lnTo>
                  <a:pt x="12" y="522"/>
                </a:lnTo>
                <a:lnTo>
                  <a:pt x="9" y="517"/>
                </a:lnTo>
                <a:lnTo>
                  <a:pt x="7" y="513"/>
                </a:lnTo>
                <a:lnTo>
                  <a:pt x="6" y="512"/>
                </a:lnTo>
                <a:lnTo>
                  <a:pt x="6" y="510"/>
                </a:lnTo>
                <a:lnTo>
                  <a:pt x="4" y="507"/>
                </a:lnTo>
                <a:lnTo>
                  <a:pt x="3" y="506"/>
                </a:lnTo>
                <a:lnTo>
                  <a:pt x="3" y="502"/>
                </a:lnTo>
                <a:lnTo>
                  <a:pt x="1" y="500"/>
                </a:lnTo>
                <a:lnTo>
                  <a:pt x="0" y="499"/>
                </a:lnTo>
                <a:lnTo>
                  <a:pt x="0" y="495"/>
                </a:lnTo>
                <a:lnTo>
                  <a:pt x="0" y="494"/>
                </a:lnTo>
                <a:lnTo>
                  <a:pt x="0" y="490"/>
                </a:lnTo>
                <a:lnTo>
                  <a:pt x="0" y="489"/>
                </a:lnTo>
                <a:lnTo>
                  <a:pt x="0" y="486"/>
                </a:lnTo>
                <a:lnTo>
                  <a:pt x="0" y="484"/>
                </a:lnTo>
                <a:lnTo>
                  <a:pt x="0" y="482"/>
                </a:lnTo>
                <a:lnTo>
                  <a:pt x="0" y="481"/>
                </a:lnTo>
                <a:lnTo>
                  <a:pt x="0" y="479"/>
                </a:lnTo>
                <a:lnTo>
                  <a:pt x="0" y="476"/>
                </a:lnTo>
                <a:lnTo>
                  <a:pt x="0" y="474"/>
                </a:lnTo>
                <a:lnTo>
                  <a:pt x="1" y="474"/>
                </a:lnTo>
                <a:lnTo>
                  <a:pt x="1" y="472"/>
                </a:lnTo>
                <a:lnTo>
                  <a:pt x="3" y="472"/>
                </a:lnTo>
                <a:lnTo>
                  <a:pt x="3" y="471"/>
                </a:lnTo>
                <a:lnTo>
                  <a:pt x="4" y="471"/>
                </a:lnTo>
                <a:lnTo>
                  <a:pt x="7" y="468"/>
                </a:lnTo>
                <a:lnTo>
                  <a:pt x="9" y="465"/>
                </a:lnTo>
                <a:lnTo>
                  <a:pt x="9" y="461"/>
                </a:lnTo>
                <a:lnTo>
                  <a:pt x="10" y="458"/>
                </a:lnTo>
                <a:lnTo>
                  <a:pt x="12" y="454"/>
                </a:lnTo>
                <a:lnTo>
                  <a:pt x="12" y="452"/>
                </a:lnTo>
                <a:lnTo>
                  <a:pt x="14" y="448"/>
                </a:lnTo>
                <a:lnTo>
                  <a:pt x="15" y="447"/>
                </a:lnTo>
                <a:lnTo>
                  <a:pt x="96" y="343"/>
                </a:lnTo>
                <a:lnTo>
                  <a:pt x="96" y="340"/>
                </a:lnTo>
                <a:lnTo>
                  <a:pt x="96" y="335"/>
                </a:lnTo>
                <a:lnTo>
                  <a:pt x="96" y="332"/>
                </a:lnTo>
                <a:lnTo>
                  <a:pt x="96" y="327"/>
                </a:lnTo>
                <a:lnTo>
                  <a:pt x="97" y="323"/>
                </a:lnTo>
                <a:lnTo>
                  <a:pt x="97" y="320"/>
                </a:lnTo>
                <a:lnTo>
                  <a:pt x="96" y="317"/>
                </a:lnTo>
                <a:lnTo>
                  <a:pt x="96" y="315"/>
                </a:lnTo>
                <a:lnTo>
                  <a:pt x="106" y="188"/>
                </a:lnTo>
                <a:lnTo>
                  <a:pt x="107" y="186"/>
                </a:lnTo>
                <a:lnTo>
                  <a:pt x="110" y="182"/>
                </a:lnTo>
                <a:lnTo>
                  <a:pt x="112" y="181"/>
                </a:lnTo>
                <a:lnTo>
                  <a:pt x="115" y="179"/>
                </a:lnTo>
                <a:lnTo>
                  <a:pt x="117" y="176"/>
                </a:lnTo>
                <a:lnTo>
                  <a:pt x="118" y="173"/>
                </a:lnTo>
                <a:lnTo>
                  <a:pt x="118" y="171"/>
                </a:lnTo>
                <a:lnTo>
                  <a:pt x="118" y="168"/>
                </a:lnTo>
                <a:lnTo>
                  <a:pt x="118" y="163"/>
                </a:lnTo>
                <a:lnTo>
                  <a:pt x="117" y="159"/>
                </a:lnTo>
                <a:lnTo>
                  <a:pt x="113" y="158"/>
                </a:lnTo>
                <a:lnTo>
                  <a:pt x="110" y="155"/>
                </a:lnTo>
                <a:lnTo>
                  <a:pt x="106" y="153"/>
                </a:lnTo>
                <a:lnTo>
                  <a:pt x="103" y="152"/>
                </a:lnTo>
                <a:lnTo>
                  <a:pt x="102" y="148"/>
                </a:lnTo>
                <a:lnTo>
                  <a:pt x="99" y="147"/>
                </a:lnTo>
                <a:lnTo>
                  <a:pt x="99" y="127"/>
                </a:lnTo>
                <a:lnTo>
                  <a:pt x="97" y="123"/>
                </a:lnTo>
                <a:lnTo>
                  <a:pt x="94" y="120"/>
                </a:lnTo>
                <a:lnTo>
                  <a:pt x="92" y="117"/>
                </a:lnTo>
                <a:lnTo>
                  <a:pt x="91" y="114"/>
                </a:lnTo>
                <a:lnTo>
                  <a:pt x="88" y="111"/>
                </a:lnTo>
                <a:lnTo>
                  <a:pt x="87" y="109"/>
                </a:lnTo>
                <a:lnTo>
                  <a:pt x="85" y="105"/>
                </a:lnTo>
                <a:lnTo>
                  <a:pt x="84" y="102"/>
                </a:lnTo>
                <a:lnTo>
                  <a:pt x="82" y="71"/>
                </a:lnTo>
                <a:lnTo>
                  <a:pt x="81" y="68"/>
                </a:lnTo>
                <a:lnTo>
                  <a:pt x="81" y="64"/>
                </a:lnTo>
                <a:lnTo>
                  <a:pt x="79" y="61"/>
                </a:lnTo>
                <a:lnTo>
                  <a:pt x="79" y="58"/>
                </a:lnTo>
                <a:lnTo>
                  <a:pt x="79" y="55"/>
                </a:lnTo>
                <a:lnTo>
                  <a:pt x="79" y="50"/>
                </a:lnTo>
                <a:lnTo>
                  <a:pt x="78" y="47"/>
                </a:lnTo>
                <a:lnTo>
                  <a:pt x="78" y="43"/>
                </a:lnTo>
                <a:lnTo>
                  <a:pt x="74" y="25"/>
                </a:lnTo>
                <a:lnTo>
                  <a:pt x="121" y="0"/>
                </a:lnTo>
                <a:lnTo>
                  <a:pt x="486" y="202"/>
                </a:lnTo>
                <a:lnTo>
                  <a:pt x="491" y="406"/>
                </a:lnTo>
                <a:lnTo>
                  <a:pt x="489" y="406"/>
                </a:lnTo>
                <a:lnTo>
                  <a:pt x="487" y="406"/>
                </a:lnTo>
                <a:lnTo>
                  <a:pt x="484" y="406"/>
                </a:lnTo>
                <a:lnTo>
                  <a:pt x="483" y="406"/>
                </a:lnTo>
                <a:lnTo>
                  <a:pt x="481" y="406"/>
                </a:lnTo>
                <a:lnTo>
                  <a:pt x="480" y="406"/>
                </a:lnTo>
                <a:lnTo>
                  <a:pt x="479" y="406"/>
                </a:lnTo>
                <a:lnTo>
                  <a:pt x="477" y="406"/>
                </a:lnTo>
                <a:lnTo>
                  <a:pt x="471" y="406"/>
                </a:lnTo>
                <a:lnTo>
                  <a:pt x="465" y="406"/>
                </a:lnTo>
                <a:lnTo>
                  <a:pt x="461" y="406"/>
                </a:lnTo>
                <a:lnTo>
                  <a:pt x="455" y="407"/>
                </a:lnTo>
                <a:lnTo>
                  <a:pt x="448" y="409"/>
                </a:lnTo>
                <a:lnTo>
                  <a:pt x="445" y="411"/>
                </a:lnTo>
                <a:lnTo>
                  <a:pt x="443" y="415"/>
                </a:lnTo>
                <a:lnTo>
                  <a:pt x="441" y="420"/>
                </a:lnTo>
                <a:lnTo>
                  <a:pt x="443" y="420"/>
                </a:lnTo>
                <a:lnTo>
                  <a:pt x="443" y="422"/>
                </a:lnTo>
                <a:lnTo>
                  <a:pt x="444" y="423"/>
                </a:lnTo>
                <a:lnTo>
                  <a:pt x="445" y="423"/>
                </a:lnTo>
                <a:lnTo>
                  <a:pt x="445" y="425"/>
                </a:lnTo>
                <a:lnTo>
                  <a:pt x="447" y="425"/>
                </a:lnTo>
                <a:lnTo>
                  <a:pt x="444" y="429"/>
                </a:lnTo>
                <a:lnTo>
                  <a:pt x="440" y="432"/>
                </a:lnTo>
                <a:lnTo>
                  <a:pt x="437" y="436"/>
                </a:lnTo>
                <a:lnTo>
                  <a:pt x="434" y="440"/>
                </a:lnTo>
                <a:lnTo>
                  <a:pt x="430" y="443"/>
                </a:lnTo>
                <a:lnTo>
                  <a:pt x="429" y="447"/>
                </a:lnTo>
                <a:lnTo>
                  <a:pt x="429" y="450"/>
                </a:lnTo>
                <a:lnTo>
                  <a:pt x="430" y="454"/>
                </a:lnTo>
                <a:lnTo>
                  <a:pt x="429" y="456"/>
                </a:lnTo>
                <a:lnTo>
                  <a:pt x="427" y="458"/>
                </a:lnTo>
                <a:lnTo>
                  <a:pt x="425" y="459"/>
                </a:lnTo>
                <a:lnTo>
                  <a:pt x="423" y="461"/>
                </a:lnTo>
                <a:lnTo>
                  <a:pt x="420" y="463"/>
                </a:lnTo>
                <a:lnTo>
                  <a:pt x="419" y="463"/>
                </a:lnTo>
                <a:lnTo>
                  <a:pt x="417" y="465"/>
                </a:lnTo>
                <a:lnTo>
                  <a:pt x="417" y="468"/>
                </a:lnTo>
                <a:lnTo>
                  <a:pt x="417" y="470"/>
                </a:lnTo>
                <a:lnTo>
                  <a:pt x="417" y="471"/>
                </a:lnTo>
                <a:lnTo>
                  <a:pt x="419" y="474"/>
                </a:lnTo>
                <a:lnTo>
                  <a:pt x="420" y="477"/>
                </a:lnTo>
                <a:lnTo>
                  <a:pt x="422" y="481"/>
                </a:lnTo>
                <a:lnTo>
                  <a:pt x="422" y="484"/>
                </a:lnTo>
                <a:lnTo>
                  <a:pt x="423" y="488"/>
                </a:lnTo>
                <a:lnTo>
                  <a:pt x="423" y="489"/>
                </a:lnTo>
                <a:lnTo>
                  <a:pt x="422" y="490"/>
                </a:lnTo>
                <a:lnTo>
                  <a:pt x="420" y="492"/>
                </a:lnTo>
                <a:lnTo>
                  <a:pt x="417" y="494"/>
                </a:lnTo>
                <a:lnTo>
                  <a:pt x="414" y="495"/>
                </a:lnTo>
                <a:lnTo>
                  <a:pt x="411" y="499"/>
                </a:lnTo>
                <a:lnTo>
                  <a:pt x="409" y="500"/>
                </a:lnTo>
                <a:lnTo>
                  <a:pt x="409" y="502"/>
                </a:lnTo>
                <a:lnTo>
                  <a:pt x="407" y="506"/>
                </a:lnTo>
                <a:lnTo>
                  <a:pt x="409" y="507"/>
                </a:lnTo>
                <a:lnTo>
                  <a:pt x="409" y="510"/>
                </a:lnTo>
                <a:lnTo>
                  <a:pt x="409" y="513"/>
                </a:lnTo>
                <a:lnTo>
                  <a:pt x="411" y="517"/>
                </a:lnTo>
                <a:lnTo>
                  <a:pt x="411" y="522"/>
                </a:lnTo>
                <a:lnTo>
                  <a:pt x="412" y="525"/>
                </a:lnTo>
                <a:lnTo>
                  <a:pt x="412" y="529"/>
                </a:lnTo>
                <a:lnTo>
                  <a:pt x="412" y="531"/>
                </a:lnTo>
                <a:lnTo>
                  <a:pt x="411" y="536"/>
                </a:lnTo>
                <a:lnTo>
                  <a:pt x="409" y="540"/>
                </a:lnTo>
                <a:lnTo>
                  <a:pt x="407" y="541"/>
                </a:lnTo>
                <a:lnTo>
                  <a:pt x="402" y="545"/>
                </a:lnTo>
                <a:lnTo>
                  <a:pt x="399" y="547"/>
                </a:lnTo>
                <a:lnTo>
                  <a:pt x="394" y="549"/>
                </a:lnTo>
                <a:lnTo>
                  <a:pt x="393" y="553"/>
                </a:lnTo>
                <a:lnTo>
                  <a:pt x="391" y="558"/>
                </a:lnTo>
                <a:lnTo>
                  <a:pt x="393" y="559"/>
                </a:lnTo>
                <a:lnTo>
                  <a:pt x="393" y="561"/>
                </a:lnTo>
                <a:lnTo>
                  <a:pt x="394" y="563"/>
                </a:lnTo>
                <a:lnTo>
                  <a:pt x="396" y="566"/>
                </a:lnTo>
                <a:lnTo>
                  <a:pt x="398" y="568"/>
                </a:lnTo>
                <a:lnTo>
                  <a:pt x="399" y="569"/>
                </a:lnTo>
                <a:lnTo>
                  <a:pt x="402" y="571"/>
                </a:lnTo>
                <a:lnTo>
                  <a:pt x="404" y="571"/>
                </a:lnTo>
                <a:lnTo>
                  <a:pt x="405" y="571"/>
                </a:lnTo>
                <a:lnTo>
                  <a:pt x="407" y="571"/>
                </a:lnTo>
                <a:lnTo>
                  <a:pt x="409" y="569"/>
                </a:lnTo>
                <a:lnTo>
                  <a:pt x="409" y="568"/>
                </a:lnTo>
                <a:lnTo>
                  <a:pt x="411" y="566"/>
                </a:lnTo>
                <a:lnTo>
                  <a:pt x="414" y="566"/>
                </a:lnTo>
                <a:lnTo>
                  <a:pt x="416" y="565"/>
                </a:lnTo>
                <a:lnTo>
                  <a:pt x="417" y="569"/>
                </a:lnTo>
                <a:lnTo>
                  <a:pt x="420" y="576"/>
                </a:lnTo>
                <a:lnTo>
                  <a:pt x="422" y="581"/>
                </a:lnTo>
                <a:lnTo>
                  <a:pt x="425" y="588"/>
                </a:lnTo>
                <a:lnTo>
                  <a:pt x="426" y="594"/>
                </a:lnTo>
                <a:lnTo>
                  <a:pt x="429" y="599"/>
                </a:lnTo>
                <a:lnTo>
                  <a:pt x="430" y="606"/>
                </a:lnTo>
                <a:lnTo>
                  <a:pt x="430" y="610"/>
                </a:lnTo>
                <a:lnTo>
                  <a:pt x="430" y="612"/>
                </a:lnTo>
                <a:lnTo>
                  <a:pt x="430" y="613"/>
                </a:lnTo>
                <a:lnTo>
                  <a:pt x="430" y="615"/>
                </a:lnTo>
                <a:lnTo>
                  <a:pt x="430" y="617"/>
                </a:lnTo>
                <a:lnTo>
                  <a:pt x="430" y="618"/>
                </a:lnTo>
                <a:lnTo>
                  <a:pt x="430" y="620"/>
                </a:lnTo>
                <a:lnTo>
                  <a:pt x="430" y="622"/>
                </a:lnTo>
                <a:lnTo>
                  <a:pt x="430" y="625"/>
                </a:lnTo>
                <a:lnTo>
                  <a:pt x="432" y="627"/>
                </a:lnTo>
                <a:lnTo>
                  <a:pt x="434" y="630"/>
                </a:lnTo>
                <a:lnTo>
                  <a:pt x="437" y="631"/>
                </a:lnTo>
                <a:lnTo>
                  <a:pt x="438" y="635"/>
                </a:lnTo>
                <a:lnTo>
                  <a:pt x="441" y="636"/>
                </a:lnTo>
                <a:lnTo>
                  <a:pt x="444" y="638"/>
                </a:lnTo>
                <a:lnTo>
                  <a:pt x="447" y="638"/>
                </a:lnTo>
                <a:lnTo>
                  <a:pt x="443" y="658"/>
                </a:lnTo>
                <a:lnTo>
                  <a:pt x="441" y="658"/>
                </a:lnTo>
                <a:lnTo>
                  <a:pt x="440" y="658"/>
                </a:lnTo>
                <a:lnTo>
                  <a:pt x="438" y="656"/>
                </a:lnTo>
                <a:lnTo>
                  <a:pt x="437" y="656"/>
                </a:lnTo>
                <a:lnTo>
                  <a:pt x="435" y="656"/>
                </a:lnTo>
                <a:lnTo>
                  <a:pt x="434" y="656"/>
                </a:lnTo>
                <a:lnTo>
                  <a:pt x="432" y="654"/>
                </a:lnTo>
                <a:lnTo>
                  <a:pt x="429" y="654"/>
                </a:lnTo>
                <a:lnTo>
                  <a:pt x="425" y="656"/>
                </a:lnTo>
                <a:lnTo>
                  <a:pt x="422" y="656"/>
                </a:lnTo>
                <a:lnTo>
                  <a:pt x="419" y="658"/>
                </a:lnTo>
                <a:lnTo>
                  <a:pt x="416" y="659"/>
                </a:lnTo>
                <a:lnTo>
                  <a:pt x="412" y="663"/>
                </a:lnTo>
                <a:lnTo>
                  <a:pt x="409" y="665"/>
                </a:lnTo>
                <a:lnTo>
                  <a:pt x="409" y="666"/>
                </a:lnTo>
                <a:lnTo>
                  <a:pt x="405" y="669"/>
                </a:lnTo>
                <a:lnTo>
                  <a:pt x="402" y="669"/>
                </a:lnTo>
                <a:lnTo>
                  <a:pt x="399" y="671"/>
                </a:lnTo>
                <a:lnTo>
                  <a:pt x="396" y="672"/>
                </a:lnTo>
                <a:lnTo>
                  <a:pt x="393" y="674"/>
                </a:lnTo>
                <a:lnTo>
                  <a:pt x="391" y="676"/>
                </a:lnTo>
                <a:lnTo>
                  <a:pt x="391" y="679"/>
                </a:lnTo>
                <a:lnTo>
                  <a:pt x="389" y="681"/>
                </a:lnTo>
                <a:lnTo>
                  <a:pt x="389" y="683"/>
                </a:lnTo>
                <a:lnTo>
                  <a:pt x="389" y="684"/>
                </a:lnTo>
                <a:lnTo>
                  <a:pt x="389" y="686"/>
                </a:lnTo>
                <a:lnTo>
                  <a:pt x="391" y="687"/>
                </a:lnTo>
                <a:lnTo>
                  <a:pt x="391" y="692"/>
                </a:lnTo>
                <a:lnTo>
                  <a:pt x="387" y="697"/>
                </a:lnTo>
                <a:lnTo>
                  <a:pt x="383" y="700"/>
                </a:lnTo>
                <a:lnTo>
                  <a:pt x="380" y="704"/>
                </a:lnTo>
                <a:lnTo>
                  <a:pt x="375" y="706"/>
                </a:lnTo>
                <a:lnTo>
                  <a:pt x="371" y="710"/>
                </a:lnTo>
                <a:lnTo>
                  <a:pt x="366" y="715"/>
                </a:lnTo>
                <a:lnTo>
                  <a:pt x="362" y="718"/>
                </a:lnTo>
                <a:lnTo>
                  <a:pt x="355" y="726"/>
                </a:lnTo>
                <a:lnTo>
                  <a:pt x="347" y="735"/>
                </a:lnTo>
                <a:lnTo>
                  <a:pt x="338" y="741"/>
                </a:lnTo>
                <a:lnTo>
                  <a:pt x="330" y="747"/>
                </a:lnTo>
                <a:lnTo>
                  <a:pt x="321" y="753"/>
                </a:lnTo>
                <a:lnTo>
                  <a:pt x="311" y="756"/>
                </a:lnTo>
                <a:lnTo>
                  <a:pt x="299" y="759"/>
                </a:lnTo>
                <a:lnTo>
                  <a:pt x="284" y="759"/>
                </a:lnTo>
                <a:lnTo>
                  <a:pt x="281" y="759"/>
                </a:lnTo>
                <a:lnTo>
                  <a:pt x="280" y="759"/>
                </a:lnTo>
                <a:lnTo>
                  <a:pt x="278" y="759"/>
                </a:lnTo>
                <a:lnTo>
                  <a:pt x="277" y="759"/>
                </a:lnTo>
                <a:lnTo>
                  <a:pt x="275" y="758"/>
                </a:lnTo>
                <a:lnTo>
                  <a:pt x="273" y="758"/>
                </a:lnTo>
                <a:lnTo>
                  <a:pt x="272" y="758"/>
                </a:lnTo>
                <a:lnTo>
                  <a:pt x="269" y="758"/>
                </a:lnTo>
                <a:lnTo>
                  <a:pt x="267" y="758"/>
                </a:lnTo>
                <a:lnTo>
                  <a:pt x="265" y="758"/>
                </a:lnTo>
                <a:lnTo>
                  <a:pt x="263" y="758"/>
                </a:lnTo>
                <a:lnTo>
                  <a:pt x="260" y="758"/>
                </a:lnTo>
                <a:lnTo>
                  <a:pt x="259" y="759"/>
                </a:lnTo>
                <a:lnTo>
                  <a:pt x="257" y="759"/>
                </a:lnTo>
                <a:lnTo>
                  <a:pt x="256" y="761"/>
                </a:lnTo>
                <a:lnTo>
                  <a:pt x="256" y="764"/>
                </a:lnTo>
                <a:lnTo>
                  <a:pt x="257" y="765"/>
                </a:lnTo>
                <a:lnTo>
                  <a:pt x="257" y="769"/>
                </a:lnTo>
                <a:lnTo>
                  <a:pt x="259" y="772"/>
                </a:lnTo>
                <a:lnTo>
                  <a:pt x="262" y="774"/>
                </a:lnTo>
                <a:lnTo>
                  <a:pt x="263" y="776"/>
                </a:lnTo>
                <a:lnTo>
                  <a:pt x="265" y="777"/>
                </a:lnTo>
                <a:lnTo>
                  <a:pt x="266" y="777"/>
                </a:lnTo>
                <a:lnTo>
                  <a:pt x="265" y="783"/>
                </a:lnTo>
                <a:lnTo>
                  <a:pt x="262" y="790"/>
                </a:lnTo>
                <a:lnTo>
                  <a:pt x="257" y="797"/>
                </a:lnTo>
                <a:lnTo>
                  <a:pt x="252" y="802"/>
                </a:lnTo>
                <a:lnTo>
                  <a:pt x="247" y="806"/>
                </a:lnTo>
                <a:lnTo>
                  <a:pt x="241" y="810"/>
                </a:lnTo>
                <a:lnTo>
                  <a:pt x="233" y="813"/>
                </a:lnTo>
                <a:lnTo>
                  <a:pt x="226" y="813"/>
                </a:lnTo>
                <a:lnTo>
                  <a:pt x="218" y="813"/>
                </a:lnTo>
                <a:lnTo>
                  <a:pt x="212" y="815"/>
                </a:lnTo>
                <a:lnTo>
                  <a:pt x="205" y="815"/>
                </a:lnTo>
                <a:lnTo>
                  <a:pt x="199" y="817"/>
                </a:lnTo>
                <a:lnTo>
                  <a:pt x="193" y="818"/>
                </a:lnTo>
                <a:lnTo>
                  <a:pt x="187" y="820"/>
                </a:lnTo>
                <a:lnTo>
                  <a:pt x="181" y="823"/>
                </a:lnTo>
                <a:lnTo>
                  <a:pt x="176" y="826"/>
                </a:lnTo>
                <a:lnTo>
                  <a:pt x="175" y="826"/>
                </a:lnTo>
                <a:lnTo>
                  <a:pt x="174" y="828"/>
                </a:lnTo>
                <a:lnTo>
                  <a:pt x="172" y="830"/>
                </a:lnTo>
                <a:lnTo>
                  <a:pt x="169" y="831"/>
                </a:lnTo>
                <a:lnTo>
                  <a:pt x="167" y="833"/>
                </a:lnTo>
                <a:lnTo>
                  <a:pt x="166" y="835"/>
                </a:lnTo>
                <a:lnTo>
                  <a:pt x="163" y="836"/>
                </a:lnTo>
                <a:lnTo>
                  <a:pt x="161" y="836"/>
                </a:lnTo>
                <a:lnTo>
                  <a:pt x="158" y="836"/>
                </a:lnTo>
                <a:lnTo>
                  <a:pt x="156" y="835"/>
                </a:lnTo>
                <a:lnTo>
                  <a:pt x="152" y="831"/>
                </a:lnTo>
                <a:lnTo>
                  <a:pt x="151" y="830"/>
                </a:lnTo>
                <a:lnTo>
                  <a:pt x="149" y="826"/>
                </a:lnTo>
                <a:lnTo>
                  <a:pt x="146" y="823"/>
                </a:lnTo>
                <a:lnTo>
                  <a:pt x="143" y="822"/>
                </a:lnTo>
                <a:lnTo>
                  <a:pt x="141" y="822"/>
                </a:lnTo>
                <a:lnTo>
                  <a:pt x="138" y="822"/>
                </a:lnTo>
                <a:lnTo>
                  <a:pt x="135" y="824"/>
                </a:lnTo>
                <a:lnTo>
                  <a:pt x="131" y="828"/>
                </a:lnTo>
                <a:lnTo>
                  <a:pt x="127" y="831"/>
                </a:lnTo>
                <a:lnTo>
                  <a:pt x="121" y="835"/>
                </a:lnTo>
                <a:lnTo>
                  <a:pt x="117" y="838"/>
                </a:lnTo>
                <a:lnTo>
                  <a:pt x="112" y="840"/>
                </a:lnTo>
                <a:lnTo>
                  <a:pt x="106" y="842"/>
                </a:lnTo>
                <a:lnTo>
                  <a:pt x="105" y="842"/>
                </a:lnTo>
                <a:lnTo>
                  <a:pt x="103" y="842"/>
                </a:lnTo>
                <a:lnTo>
                  <a:pt x="102" y="842"/>
                </a:lnTo>
                <a:lnTo>
                  <a:pt x="100" y="842"/>
                </a:lnTo>
                <a:lnTo>
                  <a:pt x="99" y="842"/>
                </a:lnTo>
                <a:lnTo>
                  <a:pt x="97" y="842"/>
                </a:lnTo>
                <a:lnTo>
                  <a:pt x="96" y="842"/>
                </a:lnTo>
                <a:lnTo>
                  <a:pt x="96" y="840"/>
                </a:lnTo>
                <a:lnTo>
                  <a:pt x="96" y="838"/>
                </a:lnTo>
                <a:lnTo>
                  <a:pt x="96" y="836"/>
                </a:lnTo>
                <a:lnTo>
                  <a:pt x="96" y="835"/>
                </a:lnTo>
                <a:lnTo>
                  <a:pt x="96" y="833"/>
                </a:lnTo>
                <a:lnTo>
                  <a:pt x="96" y="831"/>
                </a:lnTo>
                <a:lnTo>
                  <a:pt x="96" y="830"/>
                </a:lnTo>
                <a:lnTo>
                  <a:pt x="94" y="823"/>
                </a:lnTo>
                <a:lnTo>
                  <a:pt x="92" y="818"/>
                </a:lnTo>
                <a:lnTo>
                  <a:pt x="91" y="812"/>
                </a:lnTo>
                <a:lnTo>
                  <a:pt x="88" y="806"/>
                </a:lnTo>
                <a:lnTo>
                  <a:pt x="85" y="802"/>
                </a:lnTo>
                <a:lnTo>
                  <a:pt x="84" y="797"/>
                </a:lnTo>
                <a:lnTo>
                  <a:pt x="81" y="792"/>
                </a:lnTo>
                <a:lnTo>
                  <a:pt x="81" y="787"/>
                </a:lnTo>
                <a:lnTo>
                  <a:pt x="78" y="787"/>
                </a:lnTo>
                <a:lnTo>
                  <a:pt x="76" y="785"/>
                </a:lnTo>
                <a:lnTo>
                  <a:pt x="74" y="783"/>
                </a:lnTo>
                <a:lnTo>
                  <a:pt x="73" y="783"/>
                </a:lnTo>
                <a:lnTo>
                  <a:pt x="71" y="783"/>
                </a:lnTo>
                <a:lnTo>
                  <a:pt x="71" y="781"/>
                </a:lnTo>
                <a:lnTo>
                  <a:pt x="70" y="779"/>
                </a:lnTo>
                <a:lnTo>
                  <a:pt x="69" y="777"/>
                </a:lnTo>
                <a:lnTo>
                  <a:pt x="66" y="776"/>
                </a:lnTo>
                <a:lnTo>
                  <a:pt x="63" y="774"/>
                </a:lnTo>
                <a:lnTo>
                  <a:pt x="60" y="772"/>
                </a:lnTo>
                <a:lnTo>
                  <a:pt x="58" y="771"/>
                </a:lnTo>
                <a:lnTo>
                  <a:pt x="56" y="767"/>
                </a:lnTo>
                <a:lnTo>
                  <a:pt x="55" y="765"/>
                </a:lnTo>
                <a:lnTo>
                  <a:pt x="53" y="763"/>
                </a:lnTo>
                <a:lnTo>
                  <a:pt x="51" y="759"/>
                </a:lnTo>
                <a:lnTo>
                  <a:pt x="48" y="756"/>
                </a:lnTo>
                <a:lnTo>
                  <a:pt x="43" y="753"/>
                </a:lnTo>
                <a:lnTo>
                  <a:pt x="39" y="747"/>
                </a:lnTo>
                <a:lnTo>
                  <a:pt x="34" y="743"/>
                </a:lnTo>
                <a:lnTo>
                  <a:pt x="32" y="740"/>
                </a:lnTo>
                <a:lnTo>
                  <a:pt x="28" y="733"/>
                </a:lnTo>
                <a:lnTo>
                  <a:pt x="27" y="728"/>
                </a:lnTo>
                <a:lnTo>
                  <a:pt x="25" y="724"/>
                </a:lnTo>
                <a:lnTo>
                  <a:pt x="25" y="720"/>
                </a:lnTo>
                <a:lnTo>
                  <a:pt x="27" y="718"/>
                </a:lnTo>
                <a:lnTo>
                  <a:pt x="30" y="717"/>
                </a:lnTo>
                <a:lnTo>
                  <a:pt x="33" y="715"/>
                </a:lnTo>
                <a:lnTo>
                  <a:pt x="35" y="713"/>
                </a:lnTo>
                <a:lnTo>
                  <a:pt x="39" y="712"/>
                </a:lnTo>
                <a:lnTo>
                  <a:pt x="40" y="712"/>
                </a:lnTo>
                <a:lnTo>
                  <a:pt x="43" y="710"/>
                </a:lnTo>
                <a:lnTo>
                  <a:pt x="46" y="712"/>
                </a:lnTo>
                <a:lnTo>
                  <a:pt x="52" y="712"/>
                </a:lnTo>
                <a:lnTo>
                  <a:pt x="63" y="712"/>
                </a:lnTo>
                <a:lnTo>
                  <a:pt x="73" y="712"/>
                </a:lnTo>
                <a:lnTo>
                  <a:pt x="84" y="712"/>
                </a:lnTo>
                <a:lnTo>
                  <a:pt x="94" y="712"/>
                </a:lnTo>
                <a:lnTo>
                  <a:pt x="100" y="712"/>
                </a:lnTo>
                <a:lnTo>
                  <a:pt x="102" y="710"/>
                </a:lnTo>
                <a:lnTo>
                  <a:pt x="87" y="690"/>
                </a:lnTo>
                <a:lnTo>
                  <a:pt x="78" y="674"/>
                </a:lnTo>
                <a:lnTo>
                  <a:pt x="73" y="659"/>
                </a:lnTo>
                <a:lnTo>
                  <a:pt x="71" y="649"/>
                </a:lnTo>
                <a:lnTo>
                  <a:pt x="73" y="641"/>
                </a:lnTo>
                <a:lnTo>
                  <a:pt x="74" y="636"/>
                </a:lnTo>
                <a:lnTo>
                  <a:pt x="78" y="631"/>
                </a:lnTo>
                <a:lnTo>
                  <a:pt x="79" y="628"/>
                </a:lnTo>
                <a:lnTo>
                  <a:pt x="78" y="625"/>
                </a:lnTo>
                <a:lnTo>
                  <a:pt x="76" y="620"/>
                </a:lnTo>
                <a:lnTo>
                  <a:pt x="73" y="615"/>
                </a:lnTo>
                <a:lnTo>
                  <a:pt x="70" y="610"/>
                </a:lnTo>
                <a:lnTo>
                  <a:pt x="69" y="606"/>
                </a:lnTo>
                <a:lnTo>
                  <a:pt x="66" y="602"/>
                </a:lnTo>
                <a:lnTo>
                  <a:pt x="64" y="599"/>
                </a:lnTo>
                <a:lnTo>
                  <a:pt x="66" y="599"/>
                </a:lnTo>
                <a:lnTo>
                  <a:pt x="66" y="597"/>
                </a:lnTo>
                <a:lnTo>
                  <a:pt x="66" y="595"/>
                </a:lnTo>
                <a:lnTo>
                  <a:pt x="66" y="594"/>
                </a:lnTo>
                <a:lnTo>
                  <a:pt x="66" y="590"/>
                </a:lnTo>
                <a:lnTo>
                  <a:pt x="66" y="588"/>
                </a:lnTo>
                <a:lnTo>
                  <a:pt x="66" y="584"/>
                </a:lnTo>
                <a:lnTo>
                  <a:pt x="66" y="582"/>
                </a:lnTo>
                <a:lnTo>
                  <a:pt x="64" y="576"/>
                </a:lnTo>
                <a:lnTo>
                  <a:pt x="61" y="572"/>
                </a:lnTo>
                <a:lnTo>
                  <a:pt x="58" y="569"/>
                </a:lnTo>
                <a:lnTo>
                  <a:pt x="55" y="568"/>
                </a:lnTo>
                <a:lnTo>
                  <a:pt x="52" y="565"/>
                </a:lnTo>
                <a:lnTo>
                  <a:pt x="49" y="561"/>
                </a:lnTo>
                <a:lnTo>
                  <a:pt x="48" y="556"/>
                </a:lnTo>
                <a:lnTo>
                  <a:pt x="48" y="547"/>
                </a:lnTo>
                <a:lnTo>
                  <a:pt x="46" y="543"/>
                </a:lnTo>
                <a:lnTo>
                  <a:pt x="45" y="543"/>
                </a:lnTo>
                <a:lnTo>
                  <a:pt x="43" y="543"/>
                </a:lnTo>
                <a:lnTo>
                  <a:pt x="40" y="545"/>
                </a:lnTo>
                <a:lnTo>
                  <a:pt x="37" y="547"/>
                </a:lnTo>
                <a:lnTo>
                  <a:pt x="33" y="548"/>
                </a:lnTo>
                <a:lnTo>
                  <a:pt x="30" y="548"/>
                </a:lnTo>
                <a:lnTo>
                  <a:pt x="28" y="548"/>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95" name="Freeform 115"/>
          <p:cNvSpPr>
            <a:spLocks/>
          </p:cNvSpPr>
          <p:nvPr/>
        </p:nvSpPr>
        <p:spPr bwMode="auto">
          <a:xfrm>
            <a:off x="3078712" y="1949450"/>
            <a:ext cx="1457430" cy="711200"/>
          </a:xfrm>
          <a:custGeom>
            <a:avLst/>
            <a:gdLst>
              <a:gd name="T0" fmla="*/ 2147483647 w 743"/>
              <a:gd name="T1" fmla="*/ 2147483647 h 612"/>
              <a:gd name="T2" fmla="*/ 2147483647 w 743"/>
              <a:gd name="T3" fmla="*/ 2147483647 h 612"/>
              <a:gd name="T4" fmla="*/ 2147483647 w 743"/>
              <a:gd name="T5" fmla="*/ 2147483647 h 612"/>
              <a:gd name="T6" fmla="*/ 2147483647 w 743"/>
              <a:gd name="T7" fmla="*/ 2147483647 h 612"/>
              <a:gd name="T8" fmla="*/ 2147483647 w 743"/>
              <a:gd name="T9" fmla="*/ 2147483647 h 612"/>
              <a:gd name="T10" fmla="*/ 2147483647 w 743"/>
              <a:gd name="T11" fmla="*/ 2147483647 h 612"/>
              <a:gd name="T12" fmla="*/ 2147483647 w 743"/>
              <a:gd name="T13" fmla="*/ 2147483647 h 612"/>
              <a:gd name="T14" fmla="*/ 2147483647 w 743"/>
              <a:gd name="T15" fmla="*/ 2147483647 h 612"/>
              <a:gd name="T16" fmla="*/ 2147483647 w 743"/>
              <a:gd name="T17" fmla="*/ 2147483647 h 612"/>
              <a:gd name="T18" fmla="*/ 2147483647 w 743"/>
              <a:gd name="T19" fmla="*/ 2147483647 h 612"/>
              <a:gd name="T20" fmla="*/ 2147483647 w 743"/>
              <a:gd name="T21" fmla="*/ 2147483647 h 612"/>
              <a:gd name="T22" fmla="*/ 2147483647 w 743"/>
              <a:gd name="T23" fmla="*/ 2147483647 h 612"/>
              <a:gd name="T24" fmla="*/ 2147483647 w 743"/>
              <a:gd name="T25" fmla="*/ 2147483647 h 612"/>
              <a:gd name="T26" fmla="*/ 2147483647 w 743"/>
              <a:gd name="T27" fmla="*/ 2147483647 h 612"/>
              <a:gd name="T28" fmla="*/ 2147483647 w 743"/>
              <a:gd name="T29" fmla="*/ 2147483647 h 612"/>
              <a:gd name="T30" fmla="*/ 2147483647 w 743"/>
              <a:gd name="T31" fmla="*/ 2147483647 h 612"/>
              <a:gd name="T32" fmla="*/ 2147483647 w 743"/>
              <a:gd name="T33" fmla="*/ 2147483647 h 612"/>
              <a:gd name="T34" fmla="*/ 2147483647 w 743"/>
              <a:gd name="T35" fmla="*/ 2147483647 h 612"/>
              <a:gd name="T36" fmla="*/ 2147483647 w 743"/>
              <a:gd name="T37" fmla="*/ 2147483647 h 612"/>
              <a:gd name="T38" fmla="*/ 2147483647 w 743"/>
              <a:gd name="T39" fmla="*/ 2147483647 h 612"/>
              <a:gd name="T40" fmla="*/ 2147483647 w 743"/>
              <a:gd name="T41" fmla="*/ 2147483647 h 612"/>
              <a:gd name="T42" fmla="*/ 2147483647 w 743"/>
              <a:gd name="T43" fmla="*/ 2147483647 h 612"/>
              <a:gd name="T44" fmla="*/ 2147483647 w 743"/>
              <a:gd name="T45" fmla="*/ 0 h 612"/>
              <a:gd name="T46" fmla="*/ 2147483647 w 743"/>
              <a:gd name="T47" fmla="*/ 2147483647 h 612"/>
              <a:gd name="T48" fmla="*/ 2147483647 w 743"/>
              <a:gd name="T49" fmla="*/ 2147483647 h 612"/>
              <a:gd name="T50" fmla="*/ 2147483647 w 743"/>
              <a:gd name="T51" fmla="*/ 2147483647 h 612"/>
              <a:gd name="T52" fmla="*/ 2147483647 w 743"/>
              <a:gd name="T53" fmla="*/ 2147483647 h 612"/>
              <a:gd name="T54" fmla="*/ 2147483647 w 743"/>
              <a:gd name="T55" fmla="*/ 2147483647 h 612"/>
              <a:gd name="T56" fmla="*/ 2147483647 w 743"/>
              <a:gd name="T57" fmla="*/ 2147483647 h 612"/>
              <a:gd name="T58" fmla="*/ 2147483647 w 743"/>
              <a:gd name="T59" fmla="*/ 2147483647 h 612"/>
              <a:gd name="T60" fmla="*/ 2147483647 w 743"/>
              <a:gd name="T61" fmla="*/ 2147483647 h 612"/>
              <a:gd name="T62" fmla="*/ 2147483647 w 743"/>
              <a:gd name="T63" fmla="*/ 2147483647 h 612"/>
              <a:gd name="T64" fmla="*/ 2147483647 w 743"/>
              <a:gd name="T65" fmla="*/ 2147483647 h 612"/>
              <a:gd name="T66" fmla="*/ 2147483647 w 743"/>
              <a:gd name="T67" fmla="*/ 2147483647 h 612"/>
              <a:gd name="T68" fmla="*/ 2147483647 w 743"/>
              <a:gd name="T69" fmla="*/ 2147483647 h 612"/>
              <a:gd name="T70" fmla="*/ 2147483647 w 743"/>
              <a:gd name="T71" fmla="*/ 2147483647 h 612"/>
              <a:gd name="T72" fmla="*/ 2147483647 w 743"/>
              <a:gd name="T73" fmla="*/ 2147483647 h 612"/>
              <a:gd name="T74" fmla="*/ 2147483647 w 743"/>
              <a:gd name="T75" fmla="*/ 2147483647 h 612"/>
              <a:gd name="T76" fmla="*/ 2147483647 w 743"/>
              <a:gd name="T77" fmla="*/ 2147483647 h 612"/>
              <a:gd name="T78" fmla="*/ 2147483647 w 743"/>
              <a:gd name="T79" fmla="*/ 2147483647 h 612"/>
              <a:gd name="T80" fmla="*/ 2147483647 w 743"/>
              <a:gd name="T81" fmla="*/ 2147483647 h 612"/>
              <a:gd name="T82" fmla="*/ 2147483647 w 743"/>
              <a:gd name="T83" fmla="*/ 2147483647 h 612"/>
              <a:gd name="T84" fmla="*/ 2147483647 w 743"/>
              <a:gd name="T85" fmla="*/ 2147483647 h 612"/>
              <a:gd name="T86" fmla="*/ 2147483647 w 743"/>
              <a:gd name="T87" fmla="*/ 2147483647 h 612"/>
              <a:gd name="T88" fmla="*/ 2147483647 w 743"/>
              <a:gd name="T89" fmla="*/ 2147483647 h 612"/>
              <a:gd name="T90" fmla="*/ 2147483647 w 743"/>
              <a:gd name="T91" fmla="*/ 2147483647 h 612"/>
              <a:gd name="T92" fmla="*/ 2147483647 w 743"/>
              <a:gd name="T93" fmla="*/ 2147483647 h 612"/>
              <a:gd name="T94" fmla="*/ 2147483647 w 743"/>
              <a:gd name="T95" fmla="*/ 2147483647 h 612"/>
              <a:gd name="T96" fmla="*/ 2147483647 w 743"/>
              <a:gd name="T97" fmla="*/ 2147483647 h 612"/>
              <a:gd name="T98" fmla="*/ 2147483647 w 743"/>
              <a:gd name="T99" fmla="*/ 2147483647 h 612"/>
              <a:gd name="T100" fmla="*/ 2147483647 w 743"/>
              <a:gd name="T101" fmla="*/ 2147483647 h 612"/>
              <a:gd name="T102" fmla="*/ 2147483647 w 743"/>
              <a:gd name="T103" fmla="*/ 2147483647 h 612"/>
              <a:gd name="T104" fmla="*/ 2147483647 w 743"/>
              <a:gd name="T105" fmla="*/ 2147483647 h 612"/>
              <a:gd name="T106" fmla="*/ 2147483647 w 743"/>
              <a:gd name="T107" fmla="*/ 2147483647 h 612"/>
              <a:gd name="T108" fmla="*/ 2147483647 w 743"/>
              <a:gd name="T109" fmla="*/ 2147483647 h 612"/>
              <a:gd name="T110" fmla="*/ 2147483647 w 743"/>
              <a:gd name="T111" fmla="*/ 2147483647 h 612"/>
              <a:gd name="T112" fmla="*/ 2147483647 w 743"/>
              <a:gd name="T113" fmla="*/ 2147483647 h 612"/>
              <a:gd name="T114" fmla="*/ 2147483647 w 743"/>
              <a:gd name="T115" fmla="*/ 2147483647 h 612"/>
              <a:gd name="T116" fmla="*/ 2147483647 w 743"/>
              <a:gd name="T117" fmla="*/ 2147483647 h 612"/>
              <a:gd name="T118" fmla="*/ 2147483647 w 743"/>
              <a:gd name="T119" fmla="*/ 2147483647 h 612"/>
              <a:gd name="T120" fmla="*/ 2147483647 w 743"/>
              <a:gd name="T121" fmla="*/ 2147483647 h 612"/>
              <a:gd name="T122" fmla="*/ 2147483647 w 743"/>
              <a:gd name="T123" fmla="*/ 2147483647 h 6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3" h="612">
                <a:moveTo>
                  <a:pt x="98" y="600"/>
                </a:moveTo>
                <a:lnTo>
                  <a:pt x="96" y="597"/>
                </a:lnTo>
                <a:lnTo>
                  <a:pt x="96" y="596"/>
                </a:lnTo>
                <a:lnTo>
                  <a:pt x="92" y="592"/>
                </a:lnTo>
                <a:lnTo>
                  <a:pt x="91" y="591"/>
                </a:lnTo>
                <a:lnTo>
                  <a:pt x="88" y="587"/>
                </a:lnTo>
                <a:lnTo>
                  <a:pt x="86" y="585"/>
                </a:lnTo>
                <a:lnTo>
                  <a:pt x="85" y="583"/>
                </a:lnTo>
                <a:lnTo>
                  <a:pt x="85" y="579"/>
                </a:lnTo>
                <a:lnTo>
                  <a:pt x="85" y="576"/>
                </a:lnTo>
                <a:lnTo>
                  <a:pt x="86" y="574"/>
                </a:lnTo>
                <a:lnTo>
                  <a:pt x="88" y="572"/>
                </a:lnTo>
                <a:lnTo>
                  <a:pt x="89" y="571"/>
                </a:lnTo>
                <a:lnTo>
                  <a:pt x="91" y="571"/>
                </a:lnTo>
                <a:lnTo>
                  <a:pt x="92" y="571"/>
                </a:lnTo>
                <a:lnTo>
                  <a:pt x="94" y="570"/>
                </a:lnTo>
                <a:lnTo>
                  <a:pt x="94" y="566"/>
                </a:lnTo>
                <a:lnTo>
                  <a:pt x="94" y="564"/>
                </a:lnTo>
                <a:lnTo>
                  <a:pt x="94" y="563"/>
                </a:lnTo>
                <a:lnTo>
                  <a:pt x="92" y="561"/>
                </a:lnTo>
                <a:lnTo>
                  <a:pt x="92" y="559"/>
                </a:lnTo>
                <a:lnTo>
                  <a:pt x="91" y="557"/>
                </a:lnTo>
                <a:lnTo>
                  <a:pt x="89" y="557"/>
                </a:lnTo>
                <a:lnTo>
                  <a:pt x="89" y="555"/>
                </a:lnTo>
                <a:lnTo>
                  <a:pt x="70" y="559"/>
                </a:lnTo>
                <a:lnTo>
                  <a:pt x="65" y="557"/>
                </a:lnTo>
                <a:lnTo>
                  <a:pt x="59" y="557"/>
                </a:lnTo>
                <a:lnTo>
                  <a:pt x="53" y="553"/>
                </a:lnTo>
                <a:lnTo>
                  <a:pt x="48" y="550"/>
                </a:lnTo>
                <a:lnTo>
                  <a:pt x="43" y="544"/>
                </a:lnTo>
                <a:lnTo>
                  <a:pt x="38" y="540"/>
                </a:lnTo>
                <a:lnTo>
                  <a:pt x="35" y="535"/>
                </a:lnTo>
                <a:lnTo>
                  <a:pt x="34" y="530"/>
                </a:lnTo>
                <a:lnTo>
                  <a:pt x="34" y="529"/>
                </a:lnTo>
                <a:lnTo>
                  <a:pt x="35" y="525"/>
                </a:lnTo>
                <a:lnTo>
                  <a:pt x="37" y="524"/>
                </a:lnTo>
                <a:lnTo>
                  <a:pt x="38" y="524"/>
                </a:lnTo>
                <a:lnTo>
                  <a:pt x="40" y="522"/>
                </a:lnTo>
                <a:lnTo>
                  <a:pt x="43" y="522"/>
                </a:lnTo>
                <a:lnTo>
                  <a:pt x="44" y="520"/>
                </a:lnTo>
                <a:lnTo>
                  <a:pt x="44" y="518"/>
                </a:lnTo>
                <a:lnTo>
                  <a:pt x="43" y="517"/>
                </a:lnTo>
                <a:lnTo>
                  <a:pt x="40" y="514"/>
                </a:lnTo>
                <a:lnTo>
                  <a:pt x="38" y="512"/>
                </a:lnTo>
                <a:lnTo>
                  <a:pt x="35" y="511"/>
                </a:lnTo>
                <a:lnTo>
                  <a:pt x="33" y="511"/>
                </a:lnTo>
                <a:lnTo>
                  <a:pt x="29" y="509"/>
                </a:lnTo>
                <a:lnTo>
                  <a:pt x="26" y="507"/>
                </a:lnTo>
                <a:lnTo>
                  <a:pt x="24" y="505"/>
                </a:lnTo>
                <a:lnTo>
                  <a:pt x="19" y="502"/>
                </a:lnTo>
                <a:lnTo>
                  <a:pt x="16" y="498"/>
                </a:lnTo>
                <a:lnTo>
                  <a:pt x="13" y="492"/>
                </a:lnTo>
                <a:lnTo>
                  <a:pt x="11" y="486"/>
                </a:lnTo>
                <a:lnTo>
                  <a:pt x="9" y="479"/>
                </a:lnTo>
                <a:lnTo>
                  <a:pt x="9" y="472"/>
                </a:lnTo>
                <a:lnTo>
                  <a:pt x="7" y="468"/>
                </a:lnTo>
                <a:lnTo>
                  <a:pt x="7" y="461"/>
                </a:lnTo>
                <a:lnTo>
                  <a:pt x="5" y="461"/>
                </a:lnTo>
                <a:lnTo>
                  <a:pt x="4" y="459"/>
                </a:lnTo>
                <a:lnTo>
                  <a:pt x="4" y="458"/>
                </a:lnTo>
                <a:lnTo>
                  <a:pt x="3" y="457"/>
                </a:lnTo>
                <a:lnTo>
                  <a:pt x="1" y="455"/>
                </a:lnTo>
                <a:lnTo>
                  <a:pt x="1" y="453"/>
                </a:lnTo>
                <a:lnTo>
                  <a:pt x="0" y="451"/>
                </a:lnTo>
                <a:lnTo>
                  <a:pt x="0" y="450"/>
                </a:lnTo>
                <a:lnTo>
                  <a:pt x="3" y="448"/>
                </a:lnTo>
                <a:lnTo>
                  <a:pt x="4" y="446"/>
                </a:lnTo>
                <a:lnTo>
                  <a:pt x="4" y="444"/>
                </a:lnTo>
                <a:lnTo>
                  <a:pt x="5" y="444"/>
                </a:lnTo>
                <a:lnTo>
                  <a:pt x="5" y="442"/>
                </a:lnTo>
                <a:lnTo>
                  <a:pt x="7" y="440"/>
                </a:lnTo>
                <a:lnTo>
                  <a:pt x="7" y="437"/>
                </a:lnTo>
                <a:lnTo>
                  <a:pt x="7" y="435"/>
                </a:lnTo>
                <a:lnTo>
                  <a:pt x="25" y="435"/>
                </a:lnTo>
                <a:lnTo>
                  <a:pt x="35" y="433"/>
                </a:lnTo>
                <a:lnTo>
                  <a:pt x="43" y="431"/>
                </a:lnTo>
                <a:lnTo>
                  <a:pt x="49" y="427"/>
                </a:lnTo>
                <a:lnTo>
                  <a:pt x="53" y="422"/>
                </a:lnTo>
                <a:lnTo>
                  <a:pt x="61" y="418"/>
                </a:lnTo>
                <a:lnTo>
                  <a:pt x="72" y="417"/>
                </a:lnTo>
                <a:lnTo>
                  <a:pt x="88" y="417"/>
                </a:lnTo>
                <a:lnTo>
                  <a:pt x="92" y="417"/>
                </a:lnTo>
                <a:lnTo>
                  <a:pt x="96" y="417"/>
                </a:lnTo>
                <a:lnTo>
                  <a:pt x="103" y="418"/>
                </a:lnTo>
                <a:lnTo>
                  <a:pt x="109" y="418"/>
                </a:lnTo>
                <a:lnTo>
                  <a:pt x="113" y="418"/>
                </a:lnTo>
                <a:lnTo>
                  <a:pt x="120" y="418"/>
                </a:lnTo>
                <a:lnTo>
                  <a:pt x="124" y="418"/>
                </a:lnTo>
                <a:lnTo>
                  <a:pt x="128" y="418"/>
                </a:lnTo>
                <a:lnTo>
                  <a:pt x="131" y="418"/>
                </a:lnTo>
                <a:lnTo>
                  <a:pt x="134" y="417"/>
                </a:lnTo>
                <a:lnTo>
                  <a:pt x="134" y="416"/>
                </a:lnTo>
                <a:lnTo>
                  <a:pt x="135" y="416"/>
                </a:lnTo>
                <a:lnTo>
                  <a:pt x="135" y="414"/>
                </a:lnTo>
                <a:lnTo>
                  <a:pt x="137" y="412"/>
                </a:lnTo>
                <a:lnTo>
                  <a:pt x="139" y="411"/>
                </a:lnTo>
                <a:lnTo>
                  <a:pt x="142" y="411"/>
                </a:lnTo>
                <a:lnTo>
                  <a:pt x="143" y="412"/>
                </a:lnTo>
                <a:lnTo>
                  <a:pt x="144" y="414"/>
                </a:lnTo>
                <a:lnTo>
                  <a:pt x="148" y="416"/>
                </a:lnTo>
                <a:lnTo>
                  <a:pt x="150" y="417"/>
                </a:lnTo>
                <a:lnTo>
                  <a:pt x="154" y="418"/>
                </a:lnTo>
                <a:lnTo>
                  <a:pt x="157" y="420"/>
                </a:lnTo>
                <a:lnTo>
                  <a:pt x="159" y="420"/>
                </a:lnTo>
                <a:lnTo>
                  <a:pt x="159" y="417"/>
                </a:lnTo>
                <a:lnTo>
                  <a:pt x="161" y="412"/>
                </a:lnTo>
                <a:lnTo>
                  <a:pt x="164" y="409"/>
                </a:lnTo>
                <a:lnTo>
                  <a:pt x="166" y="405"/>
                </a:lnTo>
                <a:lnTo>
                  <a:pt x="168" y="403"/>
                </a:lnTo>
                <a:lnTo>
                  <a:pt x="172" y="401"/>
                </a:lnTo>
                <a:lnTo>
                  <a:pt x="174" y="399"/>
                </a:lnTo>
                <a:lnTo>
                  <a:pt x="178" y="401"/>
                </a:lnTo>
                <a:lnTo>
                  <a:pt x="178" y="392"/>
                </a:lnTo>
                <a:lnTo>
                  <a:pt x="181" y="385"/>
                </a:lnTo>
                <a:lnTo>
                  <a:pt x="182" y="378"/>
                </a:lnTo>
                <a:lnTo>
                  <a:pt x="185" y="373"/>
                </a:lnTo>
                <a:lnTo>
                  <a:pt x="189" y="368"/>
                </a:lnTo>
                <a:lnTo>
                  <a:pt x="191" y="365"/>
                </a:lnTo>
                <a:lnTo>
                  <a:pt x="194" y="363"/>
                </a:lnTo>
                <a:lnTo>
                  <a:pt x="194" y="360"/>
                </a:lnTo>
                <a:lnTo>
                  <a:pt x="196" y="351"/>
                </a:lnTo>
                <a:lnTo>
                  <a:pt x="196" y="338"/>
                </a:lnTo>
                <a:lnTo>
                  <a:pt x="197" y="325"/>
                </a:lnTo>
                <a:lnTo>
                  <a:pt x="197" y="311"/>
                </a:lnTo>
                <a:lnTo>
                  <a:pt x="198" y="299"/>
                </a:lnTo>
                <a:lnTo>
                  <a:pt x="198" y="290"/>
                </a:lnTo>
                <a:lnTo>
                  <a:pt x="200" y="285"/>
                </a:lnTo>
                <a:lnTo>
                  <a:pt x="200" y="281"/>
                </a:lnTo>
                <a:lnTo>
                  <a:pt x="200" y="273"/>
                </a:lnTo>
                <a:lnTo>
                  <a:pt x="200" y="263"/>
                </a:lnTo>
                <a:lnTo>
                  <a:pt x="200" y="253"/>
                </a:lnTo>
                <a:lnTo>
                  <a:pt x="200" y="242"/>
                </a:lnTo>
                <a:lnTo>
                  <a:pt x="200" y="232"/>
                </a:lnTo>
                <a:lnTo>
                  <a:pt x="198" y="225"/>
                </a:lnTo>
                <a:lnTo>
                  <a:pt x="198" y="222"/>
                </a:lnTo>
                <a:lnTo>
                  <a:pt x="274" y="209"/>
                </a:lnTo>
                <a:lnTo>
                  <a:pt x="363" y="126"/>
                </a:lnTo>
                <a:lnTo>
                  <a:pt x="561" y="0"/>
                </a:lnTo>
                <a:lnTo>
                  <a:pt x="625" y="18"/>
                </a:lnTo>
                <a:lnTo>
                  <a:pt x="626" y="19"/>
                </a:lnTo>
                <a:lnTo>
                  <a:pt x="630" y="21"/>
                </a:lnTo>
                <a:lnTo>
                  <a:pt x="632" y="23"/>
                </a:lnTo>
                <a:lnTo>
                  <a:pt x="636" y="24"/>
                </a:lnTo>
                <a:lnTo>
                  <a:pt x="639" y="26"/>
                </a:lnTo>
                <a:lnTo>
                  <a:pt x="641" y="27"/>
                </a:lnTo>
                <a:lnTo>
                  <a:pt x="645" y="31"/>
                </a:lnTo>
                <a:lnTo>
                  <a:pt x="646" y="34"/>
                </a:lnTo>
                <a:lnTo>
                  <a:pt x="648" y="34"/>
                </a:lnTo>
                <a:lnTo>
                  <a:pt x="649" y="36"/>
                </a:lnTo>
                <a:lnTo>
                  <a:pt x="650" y="39"/>
                </a:lnTo>
                <a:lnTo>
                  <a:pt x="652" y="40"/>
                </a:lnTo>
                <a:lnTo>
                  <a:pt x="654" y="42"/>
                </a:lnTo>
                <a:lnTo>
                  <a:pt x="656" y="44"/>
                </a:lnTo>
                <a:lnTo>
                  <a:pt x="658" y="44"/>
                </a:lnTo>
                <a:lnTo>
                  <a:pt x="660" y="46"/>
                </a:lnTo>
                <a:lnTo>
                  <a:pt x="671" y="46"/>
                </a:lnTo>
                <a:lnTo>
                  <a:pt x="698" y="29"/>
                </a:lnTo>
                <a:lnTo>
                  <a:pt x="702" y="46"/>
                </a:lnTo>
                <a:lnTo>
                  <a:pt x="702" y="49"/>
                </a:lnTo>
                <a:lnTo>
                  <a:pt x="703" y="52"/>
                </a:lnTo>
                <a:lnTo>
                  <a:pt x="703" y="57"/>
                </a:lnTo>
                <a:lnTo>
                  <a:pt x="703" y="60"/>
                </a:lnTo>
                <a:lnTo>
                  <a:pt x="703" y="64"/>
                </a:lnTo>
                <a:lnTo>
                  <a:pt x="704" y="66"/>
                </a:lnTo>
                <a:lnTo>
                  <a:pt x="704" y="70"/>
                </a:lnTo>
                <a:lnTo>
                  <a:pt x="706" y="73"/>
                </a:lnTo>
                <a:lnTo>
                  <a:pt x="708" y="105"/>
                </a:lnTo>
                <a:lnTo>
                  <a:pt x="709" y="107"/>
                </a:lnTo>
                <a:lnTo>
                  <a:pt x="710" y="111"/>
                </a:lnTo>
                <a:lnTo>
                  <a:pt x="712" y="112"/>
                </a:lnTo>
                <a:lnTo>
                  <a:pt x="715" y="116"/>
                </a:lnTo>
                <a:lnTo>
                  <a:pt x="717" y="119"/>
                </a:lnTo>
                <a:lnTo>
                  <a:pt x="717" y="122"/>
                </a:lnTo>
                <a:lnTo>
                  <a:pt x="721" y="126"/>
                </a:lnTo>
                <a:lnTo>
                  <a:pt x="722" y="129"/>
                </a:lnTo>
                <a:lnTo>
                  <a:pt x="722" y="149"/>
                </a:lnTo>
                <a:lnTo>
                  <a:pt x="726" y="150"/>
                </a:lnTo>
                <a:lnTo>
                  <a:pt x="727" y="153"/>
                </a:lnTo>
                <a:lnTo>
                  <a:pt x="730" y="155"/>
                </a:lnTo>
                <a:lnTo>
                  <a:pt x="734" y="157"/>
                </a:lnTo>
                <a:lnTo>
                  <a:pt x="737" y="160"/>
                </a:lnTo>
                <a:lnTo>
                  <a:pt x="741" y="162"/>
                </a:lnTo>
                <a:lnTo>
                  <a:pt x="742" y="165"/>
                </a:lnTo>
                <a:lnTo>
                  <a:pt x="742" y="170"/>
                </a:lnTo>
                <a:lnTo>
                  <a:pt x="742" y="173"/>
                </a:lnTo>
                <a:lnTo>
                  <a:pt x="742" y="175"/>
                </a:lnTo>
                <a:lnTo>
                  <a:pt x="741" y="178"/>
                </a:lnTo>
                <a:lnTo>
                  <a:pt x="739" y="181"/>
                </a:lnTo>
                <a:lnTo>
                  <a:pt x="736" y="183"/>
                </a:lnTo>
                <a:lnTo>
                  <a:pt x="734" y="185"/>
                </a:lnTo>
                <a:lnTo>
                  <a:pt x="732" y="188"/>
                </a:lnTo>
                <a:lnTo>
                  <a:pt x="730" y="190"/>
                </a:lnTo>
                <a:lnTo>
                  <a:pt x="719" y="318"/>
                </a:lnTo>
                <a:lnTo>
                  <a:pt x="721" y="322"/>
                </a:lnTo>
                <a:lnTo>
                  <a:pt x="721" y="325"/>
                </a:lnTo>
                <a:lnTo>
                  <a:pt x="719" y="329"/>
                </a:lnTo>
                <a:lnTo>
                  <a:pt x="719" y="333"/>
                </a:lnTo>
                <a:lnTo>
                  <a:pt x="719" y="337"/>
                </a:lnTo>
                <a:lnTo>
                  <a:pt x="719" y="342"/>
                </a:lnTo>
                <a:lnTo>
                  <a:pt x="719" y="345"/>
                </a:lnTo>
                <a:lnTo>
                  <a:pt x="639" y="448"/>
                </a:lnTo>
                <a:lnTo>
                  <a:pt x="637" y="450"/>
                </a:lnTo>
                <a:lnTo>
                  <a:pt x="636" y="453"/>
                </a:lnTo>
                <a:lnTo>
                  <a:pt x="636" y="457"/>
                </a:lnTo>
                <a:lnTo>
                  <a:pt x="634" y="459"/>
                </a:lnTo>
                <a:lnTo>
                  <a:pt x="632" y="463"/>
                </a:lnTo>
                <a:lnTo>
                  <a:pt x="632" y="466"/>
                </a:lnTo>
                <a:lnTo>
                  <a:pt x="631" y="470"/>
                </a:lnTo>
                <a:lnTo>
                  <a:pt x="628" y="472"/>
                </a:lnTo>
                <a:lnTo>
                  <a:pt x="626" y="472"/>
                </a:lnTo>
                <a:lnTo>
                  <a:pt x="626" y="474"/>
                </a:lnTo>
                <a:lnTo>
                  <a:pt x="625" y="474"/>
                </a:lnTo>
                <a:lnTo>
                  <a:pt x="625" y="476"/>
                </a:lnTo>
                <a:lnTo>
                  <a:pt x="624" y="476"/>
                </a:lnTo>
                <a:lnTo>
                  <a:pt x="624" y="478"/>
                </a:lnTo>
                <a:lnTo>
                  <a:pt x="624" y="481"/>
                </a:lnTo>
                <a:lnTo>
                  <a:pt x="624" y="483"/>
                </a:lnTo>
                <a:lnTo>
                  <a:pt x="624" y="484"/>
                </a:lnTo>
                <a:lnTo>
                  <a:pt x="624" y="486"/>
                </a:lnTo>
                <a:lnTo>
                  <a:pt x="624" y="487"/>
                </a:lnTo>
                <a:lnTo>
                  <a:pt x="624" y="491"/>
                </a:lnTo>
                <a:lnTo>
                  <a:pt x="624" y="492"/>
                </a:lnTo>
                <a:lnTo>
                  <a:pt x="624" y="496"/>
                </a:lnTo>
                <a:lnTo>
                  <a:pt x="624" y="498"/>
                </a:lnTo>
                <a:lnTo>
                  <a:pt x="624" y="501"/>
                </a:lnTo>
                <a:lnTo>
                  <a:pt x="625" y="502"/>
                </a:lnTo>
                <a:lnTo>
                  <a:pt x="626" y="504"/>
                </a:lnTo>
                <a:lnTo>
                  <a:pt x="628" y="507"/>
                </a:lnTo>
                <a:lnTo>
                  <a:pt x="630" y="509"/>
                </a:lnTo>
                <a:lnTo>
                  <a:pt x="630" y="512"/>
                </a:lnTo>
                <a:lnTo>
                  <a:pt x="631" y="514"/>
                </a:lnTo>
                <a:lnTo>
                  <a:pt x="626" y="515"/>
                </a:lnTo>
                <a:lnTo>
                  <a:pt x="621" y="515"/>
                </a:lnTo>
                <a:lnTo>
                  <a:pt x="615" y="517"/>
                </a:lnTo>
                <a:lnTo>
                  <a:pt x="609" y="518"/>
                </a:lnTo>
                <a:lnTo>
                  <a:pt x="604" y="522"/>
                </a:lnTo>
                <a:lnTo>
                  <a:pt x="598" y="525"/>
                </a:lnTo>
                <a:lnTo>
                  <a:pt x="593" y="527"/>
                </a:lnTo>
                <a:lnTo>
                  <a:pt x="591" y="530"/>
                </a:lnTo>
                <a:lnTo>
                  <a:pt x="587" y="533"/>
                </a:lnTo>
                <a:lnTo>
                  <a:pt x="586" y="537"/>
                </a:lnTo>
                <a:lnTo>
                  <a:pt x="585" y="540"/>
                </a:lnTo>
                <a:lnTo>
                  <a:pt x="582" y="542"/>
                </a:lnTo>
                <a:lnTo>
                  <a:pt x="580" y="544"/>
                </a:lnTo>
                <a:lnTo>
                  <a:pt x="578" y="546"/>
                </a:lnTo>
                <a:lnTo>
                  <a:pt x="574" y="548"/>
                </a:lnTo>
                <a:lnTo>
                  <a:pt x="570" y="548"/>
                </a:lnTo>
                <a:lnTo>
                  <a:pt x="563" y="548"/>
                </a:lnTo>
                <a:lnTo>
                  <a:pt x="554" y="546"/>
                </a:lnTo>
                <a:lnTo>
                  <a:pt x="547" y="543"/>
                </a:lnTo>
                <a:lnTo>
                  <a:pt x="541" y="540"/>
                </a:lnTo>
                <a:lnTo>
                  <a:pt x="534" y="535"/>
                </a:lnTo>
                <a:lnTo>
                  <a:pt x="525" y="531"/>
                </a:lnTo>
                <a:lnTo>
                  <a:pt x="515" y="530"/>
                </a:lnTo>
                <a:lnTo>
                  <a:pt x="505" y="530"/>
                </a:lnTo>
                <a:lnTo>
                  <a:pt x="496" y="530"/>
                </a:lnTo>
                <a:lnTo>
                  <a:pt x="489" y="530"/>
                </a:lnTo>
                <a:lnTo>
                  <a:pt x="481" y="531"/>
                </a:lnTo>
                <a:lnTo>
                  <a:pt x="474" y="533"/>
                </a:lnTo>
                <a:lnTo>
                  <a:pt x="468" y="535"/>
                </a:lnTo>
                <a:lnTo>
                  <a:pt x="462" y="538"/>
                </a:lnTo>
                <a:lnTo>
                  <a:pt x="456" y="542"/>
                </a:lnTo>
                <a:lnTo>
                  <a:pt x="450" y="546"/>
                </a:lnTo>
                <a:lnTo>
                  <a:pt x="448" y="548"/>
                </a:lnTo>
                <a:lnTo>
                  <a:pt x="447" y="551"/>
                </a:lnTo>
                <a:lnTo>
                  <a:pt x="446" y="553"/>
                </a:lnTo>
                <a:lnTo>
                  <a:pt x="444" y="557"/>
                </a:lnTo>
                <a:lnTo>
                  <a:pt x="441" y="557"/>
                </a:lnTo>
                <a:lnTo>
                  <a:pt x="439" y="561"/>
                </a:lnTo>
                <a:lnTo>
                  <a:pt x="435" y="561"/>
                </a:lnTo>
                <a:lnTo>
                  <a:pt x="432" y="563"/>
                </a:lnTo>
                <a:lnTo>
                  <a:pt x="415" y="559"/>
                </a:lnTo>
                <a:lnTo>
                  <a:pt x="408" y="557"/>
                </a:lnTo>
                <a:lnTo>
                  <a:pt x="400" y="553"/>
                </a:lnTo>
                <a:lnTo>
                  <a:pt x="393" y="548"/>
                </a:lnTo>
                <a:lnTo>
                  <a:pt x="385" y="543"/>
                </a:lnTo>
                <a:lnTo>
                  <a:pt x="380" y="538"/>
                </a:lnTo>
                <a:lnTo>
                  <a:pt x="372" y="535"/>
                </a:lnTo>
                <a:lnTo>
                  <a:pt x="366" y="531"/>
                </a:lnTo>
                <a:lnTo>
                  <a:pt x="359" y="530"/>
                </a:lnTo>
                <a:lnTo>
                  <a:pt x="354" y="531"/>
                </a:lnTo>
                <a:lnTo>
                  <a:pt x="348" y="533"/>
                </a:lnTo>
                <a:lnTo>
                  <a:pt x="344" y="537"/>
                </a:lnTo>
                <a:lnTo>
                  <a:pt x="341" y="540"/>
                </a:lnTo>
                <a:lnTo>
                  <a:pt x="337" y="544"/>
                </a:lnTo>
                <a:lnTo>
                  <a:pt x="332" y="548"/>
                </a:lnTo>
                <a:lnTo>
                  <a:pt x="327" y="550"/>
                </a:lnTo>
                <a:lnTo>
                  <a:pt x="322" y="550"/>
                </a:lnTo>
                <a:lnTo>
                  <a:pt x="318" y="550"/>
                </a:lnTo>
                <a:lnTo>
                  <a:pt x="315" y="548"/>
                </a:lnTo>
                <a:lnTo>
                  <a:pt x="313" y="544"/>
                </a:lnTo>
                <a:lnTo>
                  <a:pt x="311" y="542"/>
                </a:lnTo>
                <a:lnTo>
                  <a:pt x="309" y="538"/>
                </a:lnTo>
                <a:lnTo>
                  <a:pt x="308" y="535"/>
                </a:lnTo>
                <a:lnTo>
                  <a:pt x="305" y="531"/>
                </a:lnTo>
                <a:lnTo>
                  <a:pt x="303" y="529"/>
                </a:lnTo>
                <a:lnTo>
                  <a:pt x="298" y="524"/>
                </a:lnTo>
                <a:lnTo>
                  <a:pt x="291" y="520"/>
                </a:lnTo>
                <a:lnTo>
                  <a:pt x="287" y="517"/>
                </a:lnTo>
                <a:lnTo>
                  <a:pt x="281" y="515"/>
                </a:lnTo>
                <a:lnTo>
                  <a:pt x="276" y="514"/>
                </a:lnTo>
                <a:lnTo>
                  <a:pt x="270" y="511"/>
                </a:lnTo>
                <a:lnTo>
                  <a:pt x="266" y="507"/>
                </a:lnTo>
                <a:lnTo>
                  <a:pt x="260" y="504"/>
                </a:lnTo>
                <a:lnTo>
                  <a:pt x="259" y="502"/>
                </a:lnTo>
                <a:lnTo>
                  <a:pt x="259" y="501"/>
                </a:lnTo>
                <a:lnTo>
                  <a:pt x="257" y="501"/>
                </a:lnTo>
                <a:lnTo>
                  <a:pt x="255" y="499"/>
                </a:lnTo>
                <a:lnTo>
                  <a:pt x="254" y="498"/>
                </a:lnTo>
                <a:lnTo>
                  <a:pt x="252" y="498"/>
                </a:lnTo>
                <a:lnTo>
                  <a:pt x="248" y="499"/>
                </a:lnTo>
                <a:lnTo>
                  <a:pt x="246" y="501"/>
                </a:lnTo>
                <a:lnTo>
                  <a:pt x="244" y="502"/>
                </a:lnTo>
                <a:lnTo>
                  <a:pt x="240" y="504"/>
                </a:lnTo>
                <a:lnTo>
                  <a:pt x="237" y="505"/>
                </a:lnTo>
                <a:lnTo>
                  <a:pt x="235" y="507"/>
                </a:lnTo>
                <a:lnTo>
                  <a:pt x="231" y="507"/>
                </a:lnTo>
                <a:lnTo>
                  <a:pt x="227" y="507"/>
                </a:lnTo>
                <a:lnTo>
                  <a:pt x="203" y="507"/>
                </a:lnTo>
                <a:lnTo>
                  <a:pt x="200" y="509"/>
                </a:lnTo>
                <a:lnTo>
                  <a:pt x="198" y="511"/>
                </a:lnTo>
                <a:lnTo>
                  <a:pt x="196" y="512"/>
                </a:lnTo>
                <a:lnTo>
                  <a:pt x="192" y="512"/>
                </a:lnTo>
                <a:lnTo>
                  <a:pt x="189" y="514"/>
                </a:lnTo>
                <a:lnTo>
                  <a:pt x="188" y="517"/>
                </a:lnTo>
                <a:lnTo>
                  <a:pt x="185" y="520"/>
                </a:lnTo>
                <a:lnTo>
                  <a:pt x="183" y="524"/>
                </a:lnTo>
                <a:lnTo>
                  <a:pt x="182" y="529"/>
                </a:lnTo>
                <a:lnTo>
                  <a:pt x="182" y="533"/>
                </a:lnTo>
                <a:lnTo>
                  <a:pt x="181" y="538"/>
                </a:lnTo>
                <a:lnTo>
                  <a:pt x="179" y="542"/>
                </a:lnTo>
                <a:lnTo>
                  <a:pt x="178" y="546"/>
                </a:lnTo>
                <a:lnTo>
                  <a:pt x="176" y="551"/>
                </a:lnTo>
                <a:lnTo>
                  <a:pt x="174" y="555"/>
                </a:lnTo>
                <a:lnTo>
                  <a:pt x="172" y="557"/>
                </a:lnTo>
                <a:lnTo>
                  <a:pt x="168" y="559"/>
                </a:lnTo>
                <a:lnTo>
                  <a:pt x="166" y="561"/>
                </a:lnTo>
                <a:lnTo>
                  <a:pt x="164" y="564"/>
                </a:lnTo>
                <a:lnTo>
                  <a:pt x="161" y="566"/>
                </a:lnTo>
                <a:lnTo>
                  <a:pt x="159" y="570"/>
                </a:lnTo>
                <a:lnTo>
                  <a:pt x="157" y="572"/>
                </a:lnTo>
                <a:lnTo>
                  <a:pt x="155" y="576"/>
                </a:lnTo>
                <a:lnTo>
                  <a:pt x="155" y="581"/>
                </a:lnTo>
                <a:lnTo>
                  <a:pt x="155" y="584"/>
                </a:lnTo>
                <a:lnTo>
                  <a:pt x="155" y="589"/>
                </a:lnTo>
                <a:lnTo>
                  <a:pt x="157" y="591"/>
                </a:lnTo>
                <a:lnTo>
                  <a:pt x="157" y="594"/>
                </a:lnTo>
                <a:lnTo>
                  <a:pt x="157" y="597"/>
                </a:lnTo>
                <a:lnTo>
                  <a:pt x="157" y="600"/>
                </a:lnTo>
                <a:lnTo>
                  <a:pt x="155" y="605"/>
                </a:lnTo>
                <a:lnTo>
                  <a:pt x="154" y="611"/>
                </a:lnTo>
                <a:lnTo>
                  <a:pt x="150" y="607"/>
                </a:lnTo>
                <a:lnTo>
                  <a:pt x="148" y="602"/>
                </a:lnTo>
                <a:lnTo>
                  <a:pt x="142" y="597"/>
                </a:lnTo>
                <a:lnTo>
                  <a:pt x="137" y="591"/>
                </a:lnTo>
                <a:lnTo>
                  <a:pt x="131" y="584"/>
                </a:lnTo>
                <a:lnTo>
                  <a:pt x="127" y="579"/>
                </a:lnTo>
                <a:lnTo>
                  <a:pt x="122" y="576"/>
                </a:lnTo>
                <a:lnTo>
                  <a:pt x="120" y="574"/>
                </a:lnTo>
                <a:lnTo>
                  <a:pt x="116" y="574"/>
                </a:lnTo>
                <a:lnTo>
                  <a:pt x="113" y="576"/>
                </a:lnTo>
                <a:lnTo>
                  <a:pt x="111" y="576"/>
                </a:lnTo>
                <a:lnTo>
                  <a:pt x="109" y="577"/>
                </a:lnTo>
                <a:lnTo>
                  <a:pt x="106" y="579"/>
                </a:lnTo>
                <a:lnTo>
                  <a:pt x="104" y="581"/>
                </a:lnTo>
                <a:lnTo>
                  <a:pt x="101" y="581"/>
                </a:lnTo>
                <a:lnTo>
                  <a:pt x="98" y="583"/>
                </a:lnTo>
                <a:lnTo>
                  <a:pt x="98" y="585"/>
                </a:lnTo>
                <a:lnTo>
                  <a:pt x="98" y="589"/>
                </a:lnTo>
                <a:lnTo>
                  <a:pt x="98" y="592"/>
                </a:lnTo>
                <a:lnTo>
                  <a:pt x="98" y="596"/>
                </a:lnTo>
                <a:lnTo>
                  <a:pt x="98" y="597"/>
                </a:lnTo>
                <a:lnTo>
                  <a:pt x="98" y="599"/>
                </a:lnTo>
                <a:lnTo>
                  <a:pt x="98" y="600"/>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96" name="Freeform 122"/>
          <p:cNvSpPr>
            <a:spLocks/>
          </p:cNvSpPr>
          <p:nvPr/>
        </p:nvSpPr>
        <p:spPr bwMode="auto">
          <a:xfrm>
            <a:off x="5823901" y="3122613"/>
            <a:ext cx="519164" cy="357187"/>
          </a:xfrm>
          <a:custGeom>
            <a:avLst/>
            <a:gdLst>
              <a:gd name="T0" fmla="*/ 2147483647 w 261"/>
              <a:gd name="T1" fmla="*/ 2147483647 h 307"/>
              <a:gd name="T2" fmla="*/ 2147483647 w 261"/>
              <a:gd name="T3" fmla="*/ 2147483647 h 307"/>
              <a:gd name="T4" fmla="*/ 2147483647 w 261"/>
              <a:gd name="T5" fmla="*/ 2147483647 h 307"/>
              <a:gd name="T6" fmla="*/ 2147483647 w 261"/>
              <a:gd name="T7" fmla="*/ 2147483647 h 307"/>
              <a:gd name="T8" fmla="*/ 2147483647 w 261"/>
              <a:gd name="T9" fmla="*/ 2147483647 h 307"/>
              <a:gd name="T10" fmla="*/ 2147483647 w 261"/>
              <a:gd name="T11" fmla="*/ 2147483647 h 307"/>
              <a:gd name="T12" fmla="*/ 2147483647 w 261"/>
              <a:gd name="T13" fmla="*/ 2147483647 h 307"/>
              <a:gd name="T14" fmla="*/ 2147483647 w 261"/>
              <a:gd name="T15" fmla="*/ 2147483647 h 307"/>
              <a:gd name="T16" fmla="*/ 2147483647 w 261"/>
              <a:gd name="T17" fmla="*/ 2147483647 h 307"/>
              <a:gd name="T18" fmla="*/ 2147483647 w 261"/>
              <a:gd name="T19" fmla="*/ 2147483647 h 307"/>
              <a:gd name="T20" fmla="*/ 2147483647 w 261"/>
              <a:gd name="T21" fmla="*/ 2147483647 h 307"/>
              <a:gd name="T22" fmla="*/ 2147483647 w 261"/>
              <a:gd name="T23" fmla="*/ 2147483647 h 307"/>
              <a:gd name="T24" fmla="*/ 2147483647 w 261"/>
              <a:gd name="T25" fmla="*/ 2147483647 h 307"/>
              <a:gd name="T26" fmla="*/ 2147483647 w 261"/>
              <a:gd name="T27" fmla="*/ 2147483647 h 307"/>
              <a:gd name="T28" fmla="*/ 2147483647 w 261"/>
              <a:gd name="T29" fmla="*/ 2147483647 h 307"/>
              <a:gd name="T30" fmla="*/ 2147483647 w 261"/>
              <a:gd name="T31" fmla="*/ 0 h 307"/>
              <a:gd name="T32" fmla="*/ 2147483647 w 261"/>
              <a:gd name="T33" fmla="*/ 2147483647 h 307"/>
              <a:gd name="T34" fmla="*/ 2147483647 w 261"/>
              <a:gd name="T35" fmla="*/ 2147483647 h 307"/>
              <a:gd name="T36" fmla="*/ 2147483647 w 261"/>
              <a:gd name="T37" fmla="*/ 2147483647 h 307"/>
              <a:gd name="T38" fmla="*/ 2147483647 w 261"/>
              <a:gd name="T39" fmla="*/ 2147483647 h 307"/>
              <a:gd name="T40" fmla="*/ 2147483647 w 261"/>
              <a:gd name="T41" fmla="*/ 2147483647 h 307"/>
              <a:gd name="T42" fmla="*/ 2147483647 w 261"/>
              <a:gd name="T43" fmla="*/ 2147483647 h 307"/>
              <a:gd name="T44" fmla="*/ 2147483647 w 261"/>
              <a:gd name="T45" fmla="*/ 2147483647 h 307"/>
              <a:gd name="T46" fmla="*/ 2147483647 w 261"/>
              <a:gd name="T47" fmla="*/ 2147483647 h 307"/>
              <a:gd name="T48" fmla="*/ 2147483647 w 261"/>
              <a:gd name="T49" fmla="*/ 2147483647 h 307"/>
              <a:gd name="T50" fmla="*/ 2147483647 w 261"/>
              <a:gd name="T51" fmla="*/ 2147483647 h 307"/>
              <a:gd name="T52" fmla="*/ 2147483647 w 261"/>
              <a:gd name="T53" fmla="*/ 2147483647 h 307"/>
              <a:gd name="T54" fmla="*/ 2147483647 w 261"/>
              <a:gd name="T55" fmla="*/ 2147483647 h 307"/>
              <a:gd name="T56" fmla="*/ 2147483647 w 261"/>
              <a:gd name="T57" fmla="*/ 2147483647 h 307"/>
              <a:gd name="T58" fmla="*/ 2147483647 w 261"/>
              <a:gd name="T59" fmla="*/ 2147483647 h 307"/>
              <a:gd name="T60" fmla="*/ 2147483647 w 261"/>
              <a:gd name="T61" fmla="*/ 2147483647 h 307"/>
              <a:gd name="T62" fmla="*/ 2147483647 w 261"/>
              <a:gd name="T63" fmla="*/ 2147483647 h 307"/>
              <a:gd name="T64" fmla="*/ 2147483647 w 261"/>
              <a:gd name="T65" fmla="*/ 2147483647 h 307"/>
              <a:gd name="T66" fmla="*/ 2147483647 w 261"/>
              <a:gd name="T67" fmla="*/ 2147483647 h 307"/>
              <a:gd name="T68" fmla="*/ 2147483647 w 261"/>
              <a:gd name="T69" fmla="*/ 2147483647 h 307"/>
              <a:gd name="T70" fmla="*/ 2147483647 w 261"/>
              <a:gd name="T71" fmla="*/ 2147483647 h 307"/>
              <a:gd name="T72" fmla="*/ 2147483647 w 261"/>
              <a:gd name="T73" fmla="*/ 2147483647 h 307"/>
              <a:gd name="T74" fmla="*/ 2147483647 w 261"/>
              <a:gd name="T75" fmla="*/ 2147483647 h 307"/>
              <a:gd name="T76" fmla="*/ 2147483647 w 261"/>
              <a:gd name="T77" fmla="*/ 2147483647 h 307"/>
              <a:gd name="T78" fmla="*/ 2147483647 w 261"/>
              <a:gd name="T79" fmla="*/ 2147483647 h 307"/>
              <a:gd name="T80" fmla="*/ 2147483647 w 261"/>
              <a:gd name="T81" fmla="*/ 2147483647 h 307"/>
              <a:gd name="T82" fmla="*/ 2147483647 w 261"/>
              <a:gd name="T83" fmla="*/ 2147483647 h 307"/>
              <a:gd name="T84" fmla="*/ 2147483647 w 261"/>
              <a:gd name="T85" fmla="*/ 2147483647 h 307"/>
              <a:gd name="T86" fmla="*/ 2147483647 w 261"/>
              <a:gd name="T87" fmla="*/ 2147483647 h 307"/>
              <a:gd name="T88" fmla="*/ 2147483647 w 261"/>
              <a:gd name="T89" fmla="*/ 2147483647 h 307"/>
              <a:gd name="T90" fmla="*/ 2147483647 w 261"/>
              <a:gd name="T91" fmla="*/ 2147483647 h 307"/>
              <a:gd name="T92" fmla="*/ 2147483647 w 261"/>
              <a:gd name="T93" fmla="*/ 2147483647 h 307"/>
              <a:gd name="T94" fmla="*/ 2147483647 w 261"/>
              <a:gd name="T95" fmla="*/ 2147483647 h 307"/>
              <a:gd name="T96" fmla="*/ 2147483647 w 261"/>
              <a:gd name="T97" fmla="*/ 2147483647 h 307"/>
              <a:gd name="T98" fmla="*/ 2147483647 w 261"/>
              <a:gd name="T99" fmla="*/ 2147483647 h 307"/>
              <a:gd name="T100" fmla="*/ 2147483647 w 261"/>
              <a:gd name="T101" fmla="*/ 2147483647 h 307"/>
              <a:gd name="T102" fmla="*/ 2147483647 w 261"/>
              <a:gd name="T103" fmla="*/ 2147483647 h 3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1" h="307">
                <a:moveTo>
                  <a:pt x="59" y="39"/>
                </a:moveTo>
                <a:lnTo>
                  <a:pt x="63" y="35"/>
                </a:lnTo>
                <a:lnTo>
                  <a:pt x="64" y="33"/>
                </a:lnTo>
                <a:lnTo>
                  <a:pt x="68" y="33"/>
                </a:lnTo>
                <a:lnTo>
                  <a:pt x="68" y="31"/>
                </a:lnTo>
                <a:lnTo>
                  <a:pt x="72" y="29"/>
                </a:lnTo>
                <a:lnTo>
                  <a:pt x="75" y="29"/>
                </a:lnTo>
                <a:lnTo>
                  <a:pt x="78" y="27"/>
                </a:lnTo>
                <a:lnTo>
                  <a:pt x="81" y="27"/>
                </a:lnTo>
                <a:lnTo>
                  <a:pt x="83" y="27"/>
                </a:lnTo>
                <a:lnTo>
                  <a:pt x="85" y="29"/>
                </a:lnTo>
                <a:lnTo>
                  <a:pt x="87" y="29"/>
                </a:lnTo>
                <a:lnTo>
                  <a:pt x="88" y="31"/>
                </a:lnTo>
                <a:lnTo>
                  <a:pt x="90" y="33"/>
                </a:lnTo>
                <a:lnTo>
                  <a:pt x="91" y="33"/>
                </a:lnTo>
                <a:lnTo>
                  <a:pt x="93" y="33"/>
                </a:lnTo>
                <a:lnTo>
                  <a:pt x="94" y="33"/>
                </a:lnTo>
                <a:lnTo>
                  <a:pt x="96" y="33"/>
                </a:lnTo>
                <a:lnTo>
                  <a:pt x="98" y="33"/>
                </a:lnTo>
                <a:lnTo>
                  <a:pt x="100" y="31"/>
                </a:lnTo>
                <a:lnTo>
                  <a:pt x="102" y="29"/>
                </a:lnTo>
                <a:lnTo>
                  <a:pt x="103" y="29"/>
                </a:lnTo>
                <a:lnTo>
                  <a:pt x="105" y="27"/>
                </a:lnTo>
                <a:lnTo>
                  <a:pt x="107" y="27"/>
                </a:lnTo>
                <a:lnTo>
                  <a:pt x="109" y="29"/>
                </a:lnTo>
                <a:lnTo>
                  <a:pt x="111" y="29"/>
                </a:lnTo>
                <a:lnTo>
                  <a:pt x="112" y="31"/>
                </a:lnTo>
                <a:lnTo>
                  <a:pt x="114" y="33"/>
                </a:lnTo>
                <a:lnTo>
                  <a:pt x="115" y="35"/>
                </a:lnTo>
                <a:lnTo>
                  <a:pt x="117" y="37"/>
                </a:lnTo>
                <a:lnTo>
                  <a:pt x="120" y="39"/>
                </a:lnTo>
                <a:lnTo>
                  <a:pt x="122" y="40"/>
                </a:lnTo>
                <a:lnTo>
                  <a:pt x="124" y="35"/>
                </a:lnTo>
                <a:lnTo>
                  <a:pt x="126" y="33"/>
                </a:lnTo>
                <a:lnTo>
                  <a:pt x="129" y="31"/>
                </a:lnTo>
                <a:lnTo>
                  <a:pt x="132" y="27"/>
                </a:lnTo>
                <a:lnTo>
                  <a:pt x="135" y="27"/>
                </a:lnTo>
                <a:lnTo>
                  <a:pt x="139" y="27"/>
                </a:lnTo>
                <a:lnTo>
                  <a:pt x="142" y="27"/>
                </a:lnTo>
                <a:lnTo>
                  <a:pt x="147" y="27"/>
                </a:lnTo>
                <a:lnTo>
                  <a:pt x="163" y="20"/>
                </a:lnTo>
                <a:lnTo>
                  <a:pt x="165" y="20"/>
                </a:lnTo>
                <a:lnTo>
                  <a:pt x="165" y="22"/>
                </a:lnTo>
                <a:lnTo>
                  <a:pt x="166" y="24"/>
                </a:lnTo>
                <a:lnTo>
                  <a:pt x="169" y="24"/>
                </a:lnTo>
                <a:lnTo>
                  <a:pt x="171" y="26"/>
                </a:lnTo>
                <a:lnTo>
                  <a:pt x="172" y="26"/>
                </a:lnTo>
                <a:lnTo>
                  <a:pt x="176" y="26"/>
                </a:lnTo>
                <a:lnTo>
                  <a:pt x="181" y="26"/>
                </a:lnTo>
                <a:lnTo>
                  <a:pt x="186" y="24"/>
                </a:lnTo>
                <a:lnTo>
                  <a:pt x="191" y="22"/>
                </a:lnTo>
                <a:lnTo>
                  <a:pt x="195" y="19"/>
                </a:lnTo>
                <a:lnTo>
                  <a:pt x="198" y="18"/>
                </a:lnTo>
                <a:lnTo>
                  <a:pt x="202" y="14"/>
                </a:lnTo>
                <a:lnTo>
                  <a:pt x="206" y="9"/>
                </a:lnTo>
                <a:lnTo>
                  <a:pt x="208" y="6"/>
                </a:lnTo>
                <a:lnTo>
                  <a:pt x="208" y="5"/>
                </a:lnTo>
                <a:lnTo>
                  <a:pt x="210" y="5"/>
                </a:lnTo>
                <a:lnTo>
                  <a:pt x="210" y="3"/>
                </a:lnTo>
                <a:lnTo>
                  <a:pt x="211" y="1"/>
                </a:lnTo>
                <a:lnTo>
                  <a:pt x="211" y="0"/>
                </a:lnTo>
                <a:lnTo>
                  <a:pt x="213" y="0"/>
                </a:lnTo>
                <a:lnTo>
                  <a:pt x="215" y="0"/>
                </a:lnTo>
                <a:lnTo>
                  <a:pt x="215" y="1"/>
                </a:lnTo>
                <a:lnTo>
                  <a:pt x="213" y="3"/>
                </a:lnTo>
                <a:lnTo>
                  <a:pt x="213" y="5"/>
                </a:lnTo>
                <a:lnTo>
                  <a:pt x="213" y="6"/>
                </a:lnTo>
                <a:lnTo>
                  <a:pt x="213" y="7"/>
                </a:lnTo>
                <a:lnTo>
                  <a:pt x="213" y="9"/>
                </a:lnTo>
                <a:lnTo>
                  <a:pt x="213" y="14"/>
                </a:lnTo>
                <a:lnTo>
                  <a:pt x="215" y="19"/>
                </a:lnTo>
                <a:lnTo>
                  <a:pt x="219" y="20"/>
                </a:lnTo>
                <a:lnTo>
                  <a:pt x="223" y="24"/>
                </a:lnTo>
                <a:lnTo>
                  <a:pt x="226" y="26"/>
                </a:lnTo>
                <a:lnTo>
                  <a:pt x="230" y="29"/>
                </a:lnTo>
                <a:lnTo>
                  <a:pt x="232" y="31"/>
                </a:lnTo>
                <a:lnTo>
                  <a:pt x="232" y="33"/>
                </a:lnTo>
                <a:lnTo>
                  <a:pt x="232" y="35"/>
                </a:lnTo>
                <a:lnTo>
                  <a:pt x="232" y="37"/>
                </a:lnTo>
                <a:lnTo>
                  <a:pt x="231" y="39"/>
                </a:lnTo>
                <a:lnTo>
                  <a:pt x="231" y="40"/>
                </a:lnTo>
                <a:lnTo>
                  <a:pt x="231" y="42"/>
                </a:lnTo>
                <a:lnTo>
                  <a:pt x="231" y="44"/>
                </a:lnTo>
                <a:lnTo>
                  <a:pt x="231" y="53"/>
                </a:lnTo>
                <a:lnTo>
                  <a:pt x="235" y="61"/>
                </a:lnTo>
                <a:lnTo>
                  <a:pt x="240" y="70"/>
                </a:lnTo>
                <a:lnTo>
                  <a:pt x="245" y="76"/>
                </a:lnTo>
                <a:lnTo>
                  <a:pt x="250" y="85"/>
                </a:lnTo>
                <a:lnTo>
                  <a:pt x="255" y="91"/>
                </a:lnTo>
                <a:lnTo>
                  <a:pt x="258" y="101"/>
                </a:lnTo>
                <a:lnTo>
                  <a:pt x="260" y="111"/>
                </a:lnTo>
                <a:lnTo>
                  <a:pt x="260" y="114"/>
                </a:lnTo>
                <a:lnTo>
                  <a:pt x="260" y="118"/>
                </a:lnTo>
                <a:lnTo>
                  <a:pt x="260" y="119"/>
                </a:lnTo>
                <a:lnTo>
                  <a:pt x="260" y="120"/>
                </a:lnTo>
                <a:lnTo>
                  <a:pt x="260" y="124"/>
                </a:lnTo>
                <a:lnTo>
                  <a:pt x="260" y="126"/>
                </a:lnTo>
                <a:lnTo>
                  <a:pt x="260" y="129"/>
                </a:lnTo>
                <a:lnTo>
                  <a:pt x="260" y="132"/>
                </a:lnTo>
                <a:lnTo>
                  <a:pt x="258" y="139"/>
                </a:lnTo>
                <a:lnTo>
                  <a:pt x="256" y="146"/>
                </a:lnTo>
                <a:lnTo>
                  <a:pt x="254" y="150"/>
                </a:lnTo>
                <a:lnTo>
                  <a:pt x="250" y="155"/>
                </a:lnTo>
                <a:lnTo>
                  <a:pt x="246" y="159"/>
                </a:lnTo>
                <a:lnTo>
                  <a:pt x="243" y="166"/>
                </a:lnTo>
                <a:lnTo>
                  <a:pt x="239" y="172"/>
                </a:lnTo>
                <a:lnTo>
                  <a:pt x="234" y="178"/>
                </a:lnTo>
                <a:lnTo>
                  <a:pt x="232" y="181"/>
                </a:lnTo>
                <a:lnTo>
                  <a:pt x="230" y="186"/>
                </a:lnTo>
                <a:lnTo>
                  <a:pt x="225" y="192"/>
                </a:lnTo>
                <a:lnTo>
                  <a:pt x="220" y="201"/>
                </a:lnTo>
                <a:lnTo>
                  <a:pt x="215" y="207"/>
                </a:lnTo>
                <a:lnTo>
                  <a:pt x="213" y="214"/>
                </a:lnTo>
                <a:lnTo>
                  <a:pt x="210" y="219"/>
                </a:lnTo>
                <a:lnTo>
                  <a:pt x="210" y="220"/>
                </a:lnTo>
                <a:lnTo>
                  <a:pt x="208" y="224"/>
                </a:lnTo>
                <a:lnTo>
                  <a:pt x="208" y="230"/>
                </a:lnTo>
                <a:lnTo>
                  <a:pt x="208" y="239"/>
                </a:lnTo>
                <a:lnTo>
                  <a:pt x="208" y="246"/>
                </a:lnTo>
                <a:lnTo>
                  <a:pt x="208" y="255"/>
                </a:lnTo>
                <a:lnTo>
                  <a:pt x="208" y="265"/>
                </a:lnTo>
                <a:lnTo>
                  <a:pt x="210" y="272"/>
                </a:lnTo>
                <a:lnTo>
                  <a:pt x="210" y="281"/>
                </a:lnTo>
                <a:lnTo>
                  <a:pt x="55" y="279"/>
                </a:lnTo>
                <a:lnTo>
                  <a:pt x="53" y="281"/>
                </a:lnTo>
                <a:lnTo>
                  <a:pt x="52" y="283"/>
                </a:lnTo>
                <a:lnTo>
                  <a:pt x="49" y="285"/>
                </a:lnTo>
                <a:lnTo>
                  <a:pt x="46" y="285"/>
                </a:lnTo>
                <a:lnTo>
                  <a:pt x="44" y="285"/>
                </a:lnTo>
                <a:lnTo>
                  <a:pt x="42" y="286"/>
                </a:lnTo>
                <a:lnTo>
                  <a:pt x="40" y="286"/>
                </a:lnTo>
                <a:lnTo>
                  <a:pt x="37" y="287"/>
                </a:lnTo>
                <a:lnTo>
                  <a:pt x="34" y="289"/>
                </a:lnTo>
                <a:lnTo>
                  <a:pt x="31" y="292"/>
                </a:lnTo>
                <a:lnTo>
                  <a:pt x="29" y="296"/>
                </a:lnTo>
                <a:lnTo>
                  <a:pt x="29" y="299"/>
                </a:lnTo>
                <a:lnTo>
                  <a:pt x="25" y="302"/>
                </a:lnTo>
                <a:lnTo>
                  <a:pt x="24" y="304"/>
                </a:lnTo>
                <a:lnTo>
                  <a:pt x="21" y="306"/>
                </a:lnTo>
                <a:lnTo>
                  <a:pt x="18" y="304"/>
                </a:lnTo>
                <a:lnTo>
                  <a:pt x="16" y="304"/>
                </a:lnTo>
                <a:lnTo>
                  <a:pt x="14" y="302"/>
                </a:lnTo>
                <a:lnTo>
                  <a:pt x="13" y="300"/>
                </a:lnTo>
                <a:lnTo>
                  <a:pt x="12" y="299"/>
                </a:lnTo>
                <a:lnTo>
                  <a:pt x="9" y="299"/>
                </a:lnTo>
                <a:lnTo>
                  <a:pt x="4" y="299"/>
                </a:lnTo>
                <a:lnTo>
                  <a:pt x="0" y="302"/>
                </a:lnTo>
                <a:lnTo>
                  <a:pt x="1" y="292"/>
                </a:lnTo>
                <a:lnTo>
                  <a:pt x="1" y="286"/>
                </a:lnTo>
                <a:lnTo>
                  <a:pt x="3" y="278"/>
                </a:lnTo>
                <a:lnTo>
                  <a:pt x="3" y="272"/>
                </a:lnTo>
                <a:lnTo>
                  <a:pt x="4" y="263"/>
                </a:lnTo>
                <a:lnTo>
                  <a:pt x="4" y="255"/>
                </a:lnTo>
                <a:lnTo>
                  <a:pt x="4" y="248"/>
                </a:lnTo>
                <a:lnTo>
                  <a:pt x="4" y="239"/>
                </a:lnTo>
                <a:lnTo>
                  <a:pt x="5" y="232"/>
                </a:lnTo>
                <a:lnTo>
                  <a:pt x="7" y="226"/>
                </a:lnTo>
                <a:lnTo>
                  <a:pt x="9" y="219"/>
                </a:lnTo>
                <a:lnTo>
                  <a:pt x="12" y="214"/>
                </a:lnTo>
                <a:lnTo>
                  <a:pt x="14" y="207"/>
                </a:lnTo>
                <a:lnTo>
                  <a:pt x="16" y="201"/>
                </a:lnTo>
                <a:lnTo>
                  <a:pt x="18" y="194"/>
                </a:lnTo>
                <a:lnTo>
                  <a:pt x="19" y="188"/>
                </a:lnTo>
                <a:lnTo>
                  <a:pt x="19" y="185"/>
                </a:lnTo>
                <a:lnTo>
                  <a:pt x="21" y="183"/>
                </a:lnTo>
                <a:lnTo>
                  <a:pt x="21" y="181"/>
                </a:lnTo>
                <a:lnTo>
                  <a:pt x="24" y="181"/>
                </a:lnTo>
                <a:lnTo>
                  <a:pt x="25" y="179"/>
                </a:lnTo>
                <a:lnTo>
                  <a:pt x="27" y="179"/>
                </a:lnTo>
                <a:lnTo>
                  <a:pt x="29" y="178"/>
                </a:lnTo>
                <a:lnTo>
                  <a:pt x="36" y="172"/>
                </a:lnTo>
                <a:lnTo>
                  <a:pt x="44" y="165"/>
                </a:lnTo>
                <a:lnTo>
                  <a:pt x="51" y="157"/>
                </a:lnTo>
                <a:lnTo>
                  <a:pt x="59" y="148"/>
                </a:lnTo>
                <a:lnTo>
                  <a:pt x="68" y="140"/>
                </a:lnTo>
                <a:lnTo>
                  <a:pt x="73" y="132"/>
                </a:lnTo>
                <a:lnTo>
                  <a:pt x="78" y="124"/>
                </a:lnTo>
                <a:lnTo>
                  <a:pt x="79" y="116"/>
                </a:lnTo>
                <a:lnTo>
                  <a:pt x="78" y="109"/>
                </a:lnTo>
                <a:lnTo>
                  <a:pt x="76" y="106"/>
                </a:lnTo>
                <a:lnTo>
                  <a:pt x="73" y="104"/>
                </a:lnTo>
                <a:lnTo>
                  <a:pt x="68" y="104"/>
                </a:lnTo>
                <a:lnTo>
                  <a:pt x="64" y="103"/>
                </a:lnTo>
                <a:lnTo>
                  <a:pt x="61" y="101"/>
                </a:lnTo>
                <a:lnTo>
                  <a:pt x="57" y="99"/>
                </a:lnTo>
                <a:lnTo>
                  <a:pt x="53" y="94"/>
                </a:lnTo>
                <a:lnTo>
                  <a:pt x="52" y="91"/>
                </a:lnTo>
                <a:lnTo>
                  <a:pt x="52" y="90"/>
                </a:lnTo>
                <a:lnTo>
                  <a:pt x="53" y="88"/>
                </a:lnTo>
                <a:lnTo>
                  <a:pt x="55" y="85"/>
                </a:lnTo>
                <a:lnTo>
                  <a:pt x="57" y="83"/>
                </a:lnTo>
                <a:lnTo>
                  <a:pt x="58" y="81"/>
                </a:lnTo>
                <a:lnTo>
                  <a:pt x="59" y="78"/>
                </a:lnTo>
                <a:lnTo>
                  <a:pt x="59" y="76"/>
                </a:lnTo>
                <a:lnTo>
                  <a:pt x="59" y="73"/>
                </a:lnTo>
                <a:lnTo>
                  <a:pt x="59" y="72"/>
                </a:lnTo>
                <a:lnTo>
                  <a:pt x="59" y="68"/>
                </a:lnTo>
                <a:lnTo>
                  <a:pt x="59" y="63"/>
                </a:lnTo>
                <a:lnTo>
                  <a:pt x="61" y="60"/>
                </a:lnTo>
                <a:lnTo>
                  <a:pt x="61" y="55"/>
                </a:lnTo>
                <a:lnTo>
                  <a:pt x="61" y="52"/>
                </a:lnTo>
                <a:lnTo>
                  <a:pt x="63" y="50"/>
                </a:lnTo>
                <a:lnTo>
                  <a:pt x="59" y="39"/>
                </a:lnTo>
                <a:lnTo>
                  <a:pt x="61" y="39"/>
                </a:lnTo>
                <a:lnTo>
                  <a:pt x="59" y="39"/>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97" name="Freeform 123"/>
          <p:cNvSpPr>
            <a:spLocks/>
          </p:cNvSpPr>
          <p:nvPr/>
        </p:nvSpPr>
        <p:spPr bwMode="auto">
          <a:xfrm>
            <a:off x="5754292" y="3451225"/>
            <a:ext cx="194324" cy="106363"/>
          </a:xfrm>
          <a:custGeom>
            <a:avLst/>
            <a:gdLst>
              <a:gd name="T0" fmla="*/ 2147483647 w 99"/>
              <a:gd name="T1" fmla="*/ 2147483647 h 92"/>
              <a:gd name="T2" fmla="*/ 2147483647 w 99"/>
              <a:gd name="T3" fmla="*/ 2147483647 h 92"/>
              <a:gd name="T4" fmla="*/ 2147483647 w 99"/>
              <a:gd name="T5" fmla="*/ 2147483647 h 92"/>
              <a:gd name="T6" fmla="*/ 2147483647 w 99"/>
              <a:gd name="T7" fmla="*/ 2147483647 h 92"/>
              <a:gd name="T8" fmla="*/ 2147483647 w 99"/>
              <a:gd name="T9" fmla="*/ 2147483647 h 92"/>
              <a:gd name="T10" fmla="*/ 2147483647 w 99"/>
              <a:gd name="T11" fmla="*/ 2147483647 h 92"/>
              <a:gd name="T12" fmla="*/ 2147483647 w 99"/>
              <a:gd name="T13" fmla="*/ 2147483647 h 92"/>
              <a:gd name="T14" fmla="*/ 2147483647 w 99"/>
              <a:gd name="T15" fmla="*/ 2147483647 h 92"/>
              <a:gd name="T16" fmla="*/ 2147483647 w 99"/>
              <a:gd name="T17" fmla="*/ 0 h 92"/>
              <a:gd name="T18" fmla="*/ 2147483647 w 99"/>
              <a:gd name="T19" fmla="*/ 2147483647 h 92"/>
              <a:gd name="T20" fmla="*/ 2147483647 w 99"/>
              <a:gd name="T21" fmla="*/ 2147483647 h 92"/>
              <a:gd name="T22" fmla="*/ 2147483647 w 99"/>
              <a:gd name="T23" fmla="*/ 2147483647 h 92"/>
              <a:gd name="T24" fmla="*/ 2147483647 w 99"/>
              <a:gd name="T25" fmla="*/ 2147483647 h 92"/>
              <a:gd name="T26" fmla="*/ 2147483647 w 99"/>
              <a:gd name="T27" fmla="*/ 2147483647 h 92"/>
              <a:gd name="T28" fmla="*/ 2147483647 w 99"/>
              <a:gd name="T29" fmla="*/ 2147483647 h 92"/>
              <a:gd name="T30" fmla="*/ 2147483647 w 99"/>
              <a:gd name="T31" fmla="*/ 2147483647 h 92"/>
              <a:gd name="T32" fmla="*/ 2147483647 w 99"/>
              <a:gd name="T33" fmla="*/ 2147483647 h 92"/>
              <a:gd name="T34" fmla="*/ 2147483647 w 99"/>
              <a:gd name="T35" fmla="*/ 2147483647 h 92"/>
              <a:gd name="T36" fmla="*/ 2147483647 w 99"/>
              <a:gd name="T37" fmla="*/ 2147483647 h 92"/>
              <a:gd name="T38" fmla="*/ 2147483647 w 99"/>
              <a:gd name="T39" fmla="*/ 2147483647 h 92"/>
              <a:gd name="T40" fmla="*/ 2147483647 w 99"/>
              <a:gd name="T41" fmla="*/ 2147483647 h 92"/>
              <a:gd name="T42" fmla="*/ 2147483647 w 99"/>
              <a:gd name="T43" fmla="*/ 2147483647 h 92"/>
              <a:gd name="T44" fmla="*/ 2147483647 w 99"/>
              <a:gd name="T45" fmla="*/ 2147483647 h 92"/>
              <a:gd name="T46" fmla="*/ 2147483647 w 99"/>
              <a:gd name="T47" fmla="*/ 2147483647 h 92"/>
              <a:gd name="T48" fmla="*/ 2147483647 w 99"/>
              <a:gd name="T49" fmla="*/ 2147483647 h 92"/>
              <a:gd name="T50" fmla="*/ 2147483647 w 99"/>
              <a:gd name="T51" fmla="*/ 2147483647 h 92"/>
              <a:gd name="T52" fmla="*/ 2147483647 w 99"/>
              <a:gd name="T53" fmla="*/ 2147483647 h 92"/>
              <a:gd name="T54" fmla="*/ 2147483647 w 99"/>
              <a:gd name="T55" fmla="*/ 2147483647 h 92"/>
              <a:gd name="T56" fmla="*/ 2147483647 w 99"/>
              <a:gd name="T57" fmla="*/ 2147483647 h 92"/>
              <a:gd name="T58" fmla="*/ 0 w 99"/>
              <a:gd name="T59" fmla="*/ 2147483647 h 92"/>
              <a:gd name="T60" fmla="*/ 0 w 99"/>
              <a:gd name="T61" fmla="*/ 2147483647 h 92"/>
              <a:gd name="T62" fmla="*/ 2147483647 w 99"/>
              <a:gd name="T63" fmla="*/ 2147483647 h 92"/>
              <a:gd name="T64" fmla="*/ 2147483647 w 99"/>
              <a:gd name="T65" fmla="*/ 2147483647 h 92"/>
              <a:gd name="T66" fmla="*/ 2147483647 w 99"/>
              <a:gd name="T67" fmla="*/ 2147483647 h 92"/>
              <a:gd name="T68" fmla="*/ 2147483647 w 99"/>
              <a:gd name="T69" fmla="*/ 2147483647 h 92"/>
              <a:gd name="T70" fmla="*/ 2147483647 w 99"/>
              <a:gd name="T71" fmla="*/ 2147483647 h 92"/>
              <a:gd name="T72" fmla="*/ 2147483647 w 99"/>
              <a:gd name="T73" fmla="*/ 2147483647 h 92"/>
              <a:gd name="T74" fmla="*/ 2147483647 w 99"/>
              <a:gd name="T75" fmla="*/ 2147483647 h 92"/>
              <a:gd name="T76" fmla="*/ 2147483647 w 99"/>
              <a:gd name="T77" fmla="*/ 2147483647 h 92"/>
              <a:gd name="T78" fmla="*/ 2147483647 w 99"/>
              <a:gd name="T79" fmla="*/ 2147483647 h 92"/>
              <a:gd name="T80" fmla="*/ 2147483647 w 99"/>
              <a:gd name="T81" fmla="*/ 2147483647 h 92"/>
              <a:gd name="T82" fmla="*/ 2147483647 w 99"/>
              <a:gd name="T83" fmla="*/ 2147483647 h 92"/>
              <a:gd name="T84" fmla="*/ 2147483647 w 99"/>
              <a:gd name="T85" fmla="*/ 2147483647 h 92"/>
              <a:gd name="T86" fmla="*/ 2147483647 w 99"/>
              <a:gd name="T87" fmla="*/ 2147483647 h 92"/>
              <a:gd name="T88" fmla="*/ 2147483647 w 99"/>
              <a:gd name="T89" fmla="*/ 2147483647 h 92"/>
              <a:gd name="T90" fmla="*/ 2147483647 w 99"/>
              <a:gd name="T91" fmla="*/ 2147483647 h 92"/>
              <a:gd name="T92" fmla="*/ 2147483647 w 99"/>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9" h="92">
                <a:moveTo>
                  <a:pt x="78" y="71"/>
                </a:moveTo>
                <a:lnTo>
                  <a:pt x="79" y="71"/>
                </a:lnTo>
                <a:lnTo>
                  <a:pt x="81" y="71"/>
                </a:lnTo>
                <a:lnTo>
                  <a:pt x="85" y="72"/>
                </a:lnTo>
                <a:lnTo>
                  <a:pt x="88" y="71"/>
                </a:lnTo>
                <a:lnTo>
                  <a:pt x="93" y="70"/>
                </a:lnTo>
                <a:lnTo>
                  <a:pt x="96" y="65"/>
                </a:lnTo>
                <a:lnTo>
                  <a:pt x="98" y="56"/>
                </a:lnTo>
                <a:lnTo>
                  <a:pt x="98" y="43"/>
                </a:lnTo>
                <a:lnTo>
                  <a:pt x="96" y="35"/>
                </a:lnTo>
                <a:lnTo>
                  <a:pt x="93" y="28"/>
                </a:lnTo>
                <a:lnTo>
                  <a:pt x="90" y="22"/>
                </a:lnTo>
                <a:lnTo>
                  <a:pt x="87" y="17"/>
                </a:lnTo>
                <a:lnTo>
                  <a:pt x="84" y="13"/>
                </a:lnTo>
                <a:lnTo>
                  <a:pt x="79" y="7"/>
                </a:lnTo>
                <a:lnTo>
                  <a:pt x="77" y="2"/>
                </a:lnTo>
                <a:lnTo>
                  <a:pt x="73" y="0"/>
                </a:lnTo>
                <a:lnTo>
                  <a:pt x="70" y="0"/>
                </a:lnTo>
                <a:lnTo>
                  <a:pt x="68" y="2"/>
                </a:lnTo>
                <a:lnTo>
                  <a:pt x="64" y="6"/>
                </a:lnTo>
                <a:lnTo>
                  <a:pt x="63" y="9"/>
                </a:lnTo>
                <a:lnTo>
                  <a:pt x="62" y="13"/>
                </a:lnTo>
                <a:lnTo>
                  <a:pt x="58" y="15"/>
                </a:lnTo>
                <a:lnTo>
                  <a:pt x="57" y="17"/>
                </a:lnTo>
                <a:lnTo>
                  <a:pt x="54" y="19"/>
                </a:lnTo>
                <a:lnTo>
                  <a:pt x="51" y="17"/>
                </a:lnTo>
                <a:lnTo>
                  <a:pt x="49" y="17"/>
                </a:lnTo>
                <a:lnTo>
                  <a:pt x="48" y="15"/>
                </a:lnTo>
                <a:lnTo>
                  <a:pt x="46" y="13"/>
                </a:lnTo>
                <a:lnTo>
                  <a:pt x="44" y="13"/>
                </a:lnTo>
                <a:lnTo>
                  <a:pt x="40" y="13"/>
                </a:lnTo>
                <a:lnTo>
                  <a:pt x="36" y="13"/>
                </a:lnTo>
                <a:lnTo>
                  <a:pt x="31" y="15"/>
                </a:lnTo>
                <a:lnTo>
                  <a:pt x="30" y="19"/>
                </a:lnTo>
                <a:lnTo>
                  <a:pt x="27" y="22"/>
                </a:lnTo>
                <a:lnTo>
                  <a:pt x="24" y="26"/>
                </a:lnTo>
                <a:lnTo>
                  <a:pt x="19" y="27"/>
                </a:lnTo>
                <a:lnTo>
                  <a:pt x="16" y="30"/>
                </a:lnTo>
                <a:lnTo>
                  <a:pt x="14" y="33"/>
                </a:lnTo>
                <a:lnTo>
                  <a:pt x="12" y="37"/>
                </a:lnTo>
                <a:lnTo>
                  <a:pt x="10" y="42"/>
                </a:lnTo>
                <a:lnTo>
                  <a:pt x="10" y="43"/>
                </a:lnTo>
                <a:lnTo>
                  <a:pt x="10" y="46"/>
                </a:lnTo>
                <a:lnTo>
                  <a:pt x="12" y="48"/>
                </a:lnTo>
                <a:lnTo>
                  <a:pt x="12" y="52"/>
                </a:lnTo>
                <a:lnTo>
                  <a:pt x="12" y="53"/>
                </a:lnTo>
                <a:lnTo>
                  <a:pt x="12" y="55"/>
                </a:lnTo>
                <a:lnTo>
                  <a:pt x="14" y="56"/>
                </a:lnTo>
                <a:lnTo>
                  <a:pt x="14" y="58"/>
                </a:lnTo>
                <a:lnTo>
                  <a:pt x="10" y="59"/>
                </a:lnTo>
                <a:lnTo>
                  <a:pt x="9" y="61"/>
                </a:lnTo>
                <a:lnTo>
                  <a:pt x="6" y="63"/>
                </a:lnTo>
                <a:lnTo>
                  <a:pt x="4" y="65"/>
                </a:lnTo>
                <a:lnTo>
                  <a:pt x="3" y="66"/>
                </a:lnTo>
                <a:lnTo>
                  <a:pt x="1" y="70"/>
                </a:lnTo>
                <a:lnTo>
                  <a:pt x="1" y="71"/>
                </a:lnTo>
                <a:lnTo>
                  <a:pt x="1" y="74"/>
                </a:lnTo>
                <a:lnTo>
                  <a:pt x="1" y="76"/>
                </a:lnTo>
                <a:lnTo>
                  <a:pt x="1" y="78"/>
                </a:lnTo>
                <a:lnTo>
                  <a:pt x="0" y="79"/>
                </a:lnTo>
                <a:lnTo>
                  <a:pt x="0" y="81"/>
                </a:lnTo>
                <a:lnTo>
                  <a:pt x="0" y="83"/>
                </a:lnTo>
                <a:lnTo>
                  <a:pt x="1" y="85"/>
                </a:lnTo>
                <a:lnTo>
                  <a:pt x="1" y="87"/>
                </a:lnTo>
                <a:lnTo>
                  <a:pt x="3" y="85"/>
                </a:lnTo>
                <a:lnTo>
                  <a:pt x="4" y="84"/>
                </a:lnTo>
                <a:lnTo>
                  <a:pt x="6" y="84"/>
                </a:lnTo>
                <a:lnTo>
                  <a:pt x="7" y="84"/>
                </a:lnTo>
                <a:lnTo>
                  <a:pt x="9" y="83"/>
                </a:lnTo>
                <a:lnTo>
                  <a:pt x="10" y="83"/>
                </a:lnTo>
                <a:lnTo>
                  <a:pt x="12" y="83"/>
                </a:lnTo>
                <a:lnTo>
                  <a:pt x="16" y="83"/>
                </a:lnTo>
                <a:lnTo>
                  <a:pt x="19" y="84"/>
                </a:lnTo>
                <a:lnTo>
                  <a:pt x="21" y="85"/>
                </a:lnTo>
                <a:lnTo>
                  <a:pt x="23" y="87"/>
                </a:lnTo>
                <a:lnTo>
                  <a:pt x="24" y="89"/>
                </a:lnTo>
                <a:lnTo>
                  <a:pt x="25" y="91"/>
                </a:lnTo>
                <a:lnTo>
                  <a:pt x="27" y="91"/>
                </a:lnTo>
                <a:lnTo>
                  <a:pt x="30" y="91"/>
                </a:lnTo>
                <a:lnTo>
                  <a:pt x="34" y="91"/>
                </a:lnTo>
                <a:lnTo>
                  <a:pt x="39" y="89"/>
                </a:lnTo>
                <a:lnTo>
                  <a:pt x="44" y="87"/>
                </a:lnTo>
                <a:lnTo>
                  <a:pt x="46" y="84"/>
                </a:lnTo>
                <a:lnTo>
                  <a:pt x="48" y="81"/>
                </a:lnTo>
                <a:lnTo>
                  <a:pt x="51" y="78"/>
                </a:lnTo>
                <a:lnTo>
                  <a:pt x="53" y="74"/>
                </a:lnTo>
                <a:lnTo>
                  <a:pt x="54" y="72"/>
                </a:lnTo>
                <a:lnTo>
                  <a:pt x="57" y="70"/>
                </a:lnTo>
                <a:lnTo>
                  <a:pt x="60" y="70"/>
                </a:lnTo>
                <a:lnTo>
                  <a:pt x="63" y="70"/>
                </a:lnTo>
                <a:lnTo>
                  <a:pt x="66" y="70"/>
                </a:lnTo>
                <a:lnTo>
                  <a:pt x="69" y="70"/>
                </a:lnTo>
                <a:lnTo>
                  <a:pt x="72" y="70"/>
                </a:lnTo>
                <a:lnTo>
                  <a:pt x="75" y="70"/>
                </a:lnTo>
                <a:lnTo>
                  <a:pt x="78" y="71"/>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98" name="Freeform 124"/>
          <p:cNvSpPr>
            <a:spLocks/>
          </p:cNvSpPr>
          <p:nvPr/>
        </p:nvSpPr>
        <p:spPr bwMode="auto">
          <a:xfrm>
            <a:off x="5758642" y="3532188"/>
            <a:ext cx="184173" cy="128587"/>
          </a:xfrm>
          <a:custGeom>
            <a:avLst/>
            <a:gdLst>
              <a:gd name="T0" fmla="*/ 2147483647 w 94"/>
              <a:gd name="T1" fmla="*/ 2147483647 h 111"/>
              <a:gd name="T2" fmla="*/ 2147483647 w 94"/>
              <a:gd name="T3" fmla="*/ 2147483647 h 111"/>
              <a:gd name="T4" fmla="*/ 2147483647 w 94"/>
              <a:gd name="T5" fmla="*/ 2147483647 h 111"/>
              <a:gd name="T6" fmla="*/ 2147483647 w 94"/>
              <a:gd name="T7" fmla="*/ 2147483647 h 111"/>
              <a:gd name="T8" fmla="*/ 2147483647 w 94"/>
              <a:gd name="T9" fmla="*/ 2147483647 h 111"/>
              <a:gd name="T10" fmla="*/ 2147483647 w 94"/>
              <a:gd name="T11" fmla="*/ 2147483647 h 111"/>
              <a:gd name="T12" fmla="*/ 2147483647 w 94"/>
              <a:gd name="T13" fmla="*/ 2147483647 h 111"/>
              <a:gd name="T14" fmla="*/ 2147483647 w 94"/>
              <a:gd name="T15" fmla="*/ 2147483647 h 111"/>
              <a:gd name="T16" fmla="*/ 2147483647 w 94"/>
              <a:gd name="T17" fmla="*/ 2147483647 h 111"/>
              <a:gd name="T18" fmla="*/ 2147483647 w 94"/>
              <a:gd name="T19" fmla="*/ 2147483647 h 111"/>
              <a:gd name="T20" fmla="*/ 2147483647 w 94"/>
              <a:gd name="T21" fmla="*/ 2147483647 h 111"/>
              <a:gd name="T22" fmla="*/ 2147483647 w 94"/>
              <a:gd name="T23" fmla="*/ 2147483647 h 111"/>
              <a:gd name="T24" fmla="*/ 2147483647 w 94"/>
              <a:gd name="T25" fmla="*/ 2147483647 h 111"/>
              <a:gd name="T26" fmla="*/ 2147483647 w 94"/>
              <a:gd name="T27" fmla="*/ 2147483647 h 111"/>
              <a:gd name="T28" fmla="*/ 2147483647 w 94"/>
              <a:gd name="T29" fmla="*/ 2147483647 h 111"/>
              <a:gd name="T30" fmla="*/ 2147483647 w 94"/>
              <a:gd name="T31" fmla="*/ 2147483647 h 111"/>
              <a:gd name="T32" fmla="*/ 2147483647 w 94"/>
              <a:gd name="T33" fmla="*/ 2147483647 h 111"/>
              <a:gd name="T34" fmla="*/ 2147483647 w 94"/>
              <a:gd name="T35" fmla="*/ 2147483647 h 111"/>
              <a:gd name="T36" fmla="*/ 2147483647 w 94"/>
              <a:gd name="T37" fmla="*/ 2147483647 h 111"/>
              <a:gd name="T38" fmla="*/ 2147483647 w 94"/>
              <a:gd name="T39" fmla="*/ 2147483647 h 111"/>
              <a:gd name="T40" fmla="*/ 2147483647 w 94"/>
              <a:gd name="T41" fmla="*/ 2147483647 h 111"/>
              <a:gd name="T42" fmla="*/ 2147483647 w 94"/>
              <a:gd name="T43" fmla="*/ 2147483647 h 111"/>
              <a:gd name="T44" fmla="*/ 2147483647 w 94"/>
              <a:gd name="T45" fmla="*/ 2147483647 h 111"/>
              <a:gd name="T46" fmla="*/ 2147483647 w 94"/>
              <a:gd name="T47" fmla="*/ 2147483647 h 111"/>
              <a:gd name="T48" fmla="*/ 2147483647 w 94"/>
              <a:gd name="T49" fmla="*/ 2147483647 h 111"/>
              <a:gd name="T50" fmla="*/ 2147483647 w 94"/>
              <a:gd name="T51" fmla="*/ 2147483647 h 111"/>
              <a:gd name="T52" fmla="*/ 2147483647 w 94"/>
              <a:gd name="T53" fmla="*/ 2147483647 h 111"/>
              <a:gd name="T54" fmla="*/ 2147483647 w 94"/>
              <a:gd name="T55" fmla="*/ 2147483647 h 111"/>
              <a:gd name="T56" fmla="*/ 0 w 94"/>
              <a:gd name="T57" fmla="*/ 2147483647 h 111"/>
              <a:gd name="T58" fmla="*/ 2147483647 w 94"/>
              <a:gd name="T59" fmla="*/ 2147483647 h 111"/>
              <a:gd name="T60" fmla="*/ 2147483647 w 94"/>
              <a:gd name="T61" fmla="*/ 2147483647 h 111"/>
              <a:gd name="T62" fmla="*/ 2147483647 w 94"/>
              <a:gd name="T63" fmla="*/ 2147483647 h 111"/>
              <a:gd name="T64" fmla="*/ 2147483647 w 94"/>
              <a:gd name="T65" fmla="*/ 2147483647 h 111"/>
              <a:gd name="T66" fmla="*/ 2147483647 w 94"/>
              <a:gd name="T67" fmla="*/ 2147483647 h 111"/>
              <a:gd name="T68" fmla="*/ 2147483647 w 94"/>
              <a:gd name="T69" fmla="*/ 2147483647 h 111"/>
              <a:gd name="T70" fmla="*/ 2147483647 w 94"/>
              <a:gd name="T71" fmla="*/ 2147483647 h 111"/>
              <a:gd name="T72" fmla="*/ 2147483647 w 94"/>
              <a:gd name="T73" fmla="*/ 2147483647 h 111"/>
              <a:gd name="T74" fmla="*/ 2147483647 w 94"/>
              <a:gd name="T75" fmla="*/ 2147483647 h 111"/>
              <a:gd name="T76" fmla="*/ 2147483647 w 94"/>
              <a:gd name="T77" fmla="*/ 2147483647 h 111"/>
              <a:gd name="T78" fmla="*/ 2147483647 w 94"/>
              <a:gd name="T79" fmla="*/ 2147483647 h 111"/>
              <a:gd name="T80" fmla="*/ 2147483647 w 94"/>
              <a:gd name="T81" fmla="*/ 2147483647 h 111"/>
              <a:gd name="T82" fmla="*/ 2147483647 w 94"/>
              <a:gd name="T83" fmla="*/ 0 h 111"/>
              <a:gd name="T84" fmla="*/ 2147483647 w 94"/>
              <a:gd name="T85" fmla="*/ 0 h 111"/>
              <a:gd name="T86" fmla="*/ 2147483647 w 94"/>
              <a:gd name="T87" fmla="*/ 0 h 111"/>
              <a:gd name="T88" fmla="*/ 2147483647 w 94"/>
              <a:gd name="T89" fmla="*/ 0 h 1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4" h="111">
                <a:moveTo>
                  <a:pt x="79" y="0"/>
                </a:moveTo>
                <a:lnTo>
                  <a:pt x="78" y="2"/>
                </a:lnTo>
                <a:lnTo>
                  <a:pt x="76" y="4"/>
                </a:lnTo>
                <a:lnTo>
                  <a:pt x="76" y="6"/>
                </a:lnTo>
                <a:lnTo>
                  <a:pt x="75" y="9"/>
                </a:lnTo>
                <a:lnTo>
                  <a:pt x="73" y="11"/>
                </a:lnTo>
                <a:lnTo>
                  <a:pt x="73" y="13"/>
                </a:lnTo>
                <a:lnTo>
                  <a:pt x="72" y="15"/>
                </a:lnTo>
                <a:lnTo>
                  <a:pt x="72" y="19"/>
                </a:lnTo>
                <a:lnTo>
                  <a:pt x="73" y="22"/>
                </a:lnTo>
                <a:lnTo>
                  <a:pt x="75" y="26"/>
                </a:lnTo>
                <a:lnTo>
                  <a:pt x="79" y="27"/>
                </a:lnTo>
                <a:lnTo>
                  <a:pt x="83" y="28"/>
                </a:lnTo>
                <a:lnTo>
                  <a:pt x="87" y="28"/>
                </a:lnTo>
                <a:lnTo>
                  <a:pt x="90" y="30"/>
                </a:lnTo>
                <a:lnTo>
                  <a:pt x="91" y="30"/>
                </a:lnTo>
                <a:lnTo>
                  <a:pt x="93" y="34"/>
                </a:lnTo>
                <a:lnTo>
                  <a:pt x="91" y="39"/>
                </a:lnTo>
                <a:lnTo>
                  <a:pt x="90" y="45"/>
                </a:lnTo>
                <a:lnTo>
                  <a:pt x="85" y="48"/>
                </a:lnTo>
                <a:lnTo>
                  <a:pt x="83" y="54"/>
                </a:lnTo>
                <a:lnTo>
                  <a:pt x="78" y="58"/>
                </a:lnTo>
                <a:lnTo>
                  <a:pt x="75" y="61"/>
                </a:lnTo>
                <a:lnTo>
                  <a:pt x="72" y="68"/>
                </a:lnTo>
                <a:lnTo>
                  <a:pt x="70" y="75"/>
                </a:lnTo>
                <a:lnTo>
                  <a:pt x="66" y="78"/>
                </a:lnTo>
                <a:lnTo>
                  <a:pt x="61" y="83"/>
                </a:lnTo>
                <a:lnTo>
                  <a:pt x="58" y="89"/>
                </a:lnTo>
                <a:lnTo>
                  <a:pt x="55" y="96"/>
                </a:lnTo>
                <a:lnTo>
                  <a:pt x="49" y="103"/>
                </a:lnTo>
                <a:lnTo>
                  <a:pt x="44" y="108"/>
                </a:lnTo>
                <a:lnTo>
                  <a:pt x="39" y="110"/>
                </a:lnTo>
                <a:lnTo>
                  <a:pt x="34" y="110"/>
                </a:lnTo>
                <a:lnTo>
                  <a:pt x="29" y="110"/>
                </a:lnTo>
                <a:lnTo>
                  <a:pt x="22" y="108"/>
                </a:lnTo>
                <a:lnTo>
                  <a:pt x="22" y="103"/>
                </a:lnTo>
                <a:lnTo>
                  <a:pt x="21" y="96"/>
                </a:lnTo>
                <a:lnTo>
                  <a:pt x="19" y="91"/>
                </a:lnTo>
                <a:lnTo>
                  <a:pt x="16" y="86"/>
                </a:lnTo>
                <a:lnTo>
                  <a:pt x="14" y="82"/>
                </a:lnTo>
                <a:lnTo>
                  <a:pt x="14" y="76"/>
                </a:lnTo>
                <a:lnTo>
                  <a:pt x="12" y="71"/>
                </a:lnTo>
                <a:lnTo>
                  <a:pt x="12" y="65"/>
                </a:lnTo>
                <a:lnTo>
                  <a:pt x="12" y="61"/>
                </a:lnTo>
                <a:lnTo>
                  <a:pt x="12" y="58"/>
                </a:lnTo>
                <a:lnTo>
                  <a:pt x="12" y="55"/>
                </a:lnTo>
                <a:lnTo>
                  <a:pt x="12" y="54"/>
                </a:lnTo>
                <a:lnTo>
                  <a:pt x="12" y="52"/>
                </a:lnTo>
                <a:lnTo>
                  <a:pt x="12" y="50"/>
                </a:lnTo>
                <a:lnTo>
                  <a:pt x="12" y="47"/>
                </a:lnTo>
                <a:lnTo>
                  <a:pt x="12" y="45"/>
                </a:lnTo>
                <a:lnTo>
                  <a:pt x="12" y="39"/>
                </a:lnTo>
                <a:lnTo>
                  <a:pt x="12" y="34"/>
                </a:lnTo>
                <a:lnTo>
                  <a:pt x="9" y="30"/>
                </a:lnTo>
                <a:lnTo>
                  <a:pt x="7" y="27"/>
                </a:lnTo>
                <a:lnTo>
                  <a:pt x="4" y="26"/>
                </a:lnTo>
                <a:lnTo>
                  <a:pt x="1" y="22"/>
                </a:lnTo>
                <a:lnTo>
                  <a:pt x="0" y="20"/>
                </a:lnTo>
                <a:lnTo>
                  <a:pt x="0" y="17"/>
                </a:lnTo>
                <a:lnTo>
                  <a:pt x="1" y="15"/>
                </a:lnTo>
                <a:lnTo>
                  <a:pt x="3" y="13"/>
                </a:lnTo>
                <a:lnTo>
                  <a:pt x="4" y="13"/>
                </a:lnTo>
                <a:lnTo>
                  <a:pt x="5" y="13"/>
                </a:lnTo>
                <a:lnTo>
                  <a:pt x="7" y="13"/>
                </a:lnTo>
                <a:lnTo>
                  <a:pt x="9" y="13"/>
                </a:lnTo>
                <a:lnTo>
                  <a:pt x="10" y="13"/>
                </a:lnTo>
                <a:lnTo>
                  <a:pt x="14" y="13"/>
                </a:lnTo>
                <a:lnTo>
                  <a:pt x="18" y="13"/>
                </a:lnTo>
                <a:lnTo>
                  <a:pt x="19" y="15"/>
                </a:lnTo>
                <a:lnTo>
                  <a:pt x="21" y="17"/>
                </a:lnTo>
                <a:lnTo>
                  <a:pt x="22" y="19"/>
                </a:lnTo>
                <a:lnTo>
                  <a:pt x="24" y="20"/>
                </a:lnTo>
                <a:lnTo>
                  <a:pt x="25" y="20"/>
                </a:lnTo>
                <a:lnTo>
                  <a:pt x="29" y="20"/>
                </a:lnTo>
                <a:lnTo>
                  <a:pt x="33" y="20"/>
                </a:lnTo>
                <a:lnTo>
                  <a:pt x="37" y="19"/>
                </a:lnTo>
                <a:lnTo>
                  <a:pt x="42" y="17"/>
                </a:lnTo>
                <a:lnTo>
                  <a:pt x="44" y="13"/>
                </a:lnTo>
                <a:lnTo>
                  <a:pt x="46" y="11"/>
                </a:lnTo>
                <a:lnTo>
                  <a:pt x="49" y="7"/>
                </a:lnTo>
                <a:lnTo>
                  <a:pt x="51" y="4"/>
                </a:lnTo>
                <a:lnTo>
                  <a:pt x="53" y="2"/>
                </a:lnTo>
                <a:lnTo>
                  <a:pt x="55" y="0"/>
                </a:lnTo>
                <a:lnTo>
                  <a:pt x="58" y="0"/>
                </a:lnTo>
                <a:lnTo>
                  <a:pt x="61" y="0"/>
                </a:lnTo>
                <a:lnTo>
                  <a:pt x="64" y="0"/>
                </a:lnTo>
                <a:lnTo>
                  <a:pt x="68" y="0"/>
                </a:lnTo>
                <a:lnTo>
                  <a:pt x="72" y="0"/>
                </a:lnTo>
                <a:lnTo>
                  <a:pt x="76" y="0"/>
                </a:lnTo>
                <a:lnTo>
                  <a:pt x="79" y="0"/>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199" name="Line 125"/>
          <p:cNvSpPr>
            <a:spLocks noChangeShapeType="1"/>
          </p:cNvSpPr>
          <p:nvPr/>
        </p:nvSpPr>
        <p:spPr bwMode="auto">
          <a:xfrm>
            <a:off x="5712237" y="3498850"/>
            <a:ext cx="81210" cy="317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0" name="Freeform 149"/>
          <p:cNvSpPr>
            <a:spLocks/>
          </p:cNvSpPr>
          <p:nvPr/>
        </p:nvSpPr>
        <p:spPr bwMode="auto">
          <a:xfrm>
            <a:off x="5771695" y="4953000"/>
            <a:ext cx="184172" cy="268288"/>
          </a:xfrm>
          <a:custGeom>
            <a:avLst/>
            <a:gdLst>
              <a:gd name="T0" fmla="*/ 2147483647 w 61"/>
              <a:gd name="T1" fmla="*/ 2147483647 h 85"/>
              <a:gd name="T2" fmla="*/ 2147483647 w 61"/>
              <a:gd name="T3" fmla="*/ 2147483647 h 85"/>
              <a:gd name="T4" fmla="*/ 2147483647 w 61"/>
              <a:gd name="T5" fmla="*/ 2147483647 h 85"/>
              <a:gd name="T6" fmla="*/ 2147483647 w 61"/>
              <a:gd name="T7" fmla="*/ 2147483647 h 85"/>
              <a:gd name="T8" fmla="*/ 2147483647 w 61"/>
              <a:gd name="T9" fmla="*/ 2147483647 h 85"/>
              <a:gd name="T10" fmla="*/ 2147483647 w 61"/>
              <a:gd name="T11" fmla="*/ 2147483647 h 85"/>
              <a:gd name="T12" fmla="*/ 2147483647 w 61"/>
              <a:gd name="T13" fmla="*/ 2147483647 h 85"/>
              <a:gd name="T14" fmla="*/ 2147483647 w 61"/>
              <a:gd name="T15" fmla="*/ 2147483647 h 85"/>
              <a:gd name="T16" fmla="*/ 2147483647 w 61"/>
              <a:gd name="T17" fmla="*/ 2147483647 h 85"/>
              <a:gd name="T18" fmla="*/ 2147483647 w 61"/>
              <a:gd name="T19" fmla="*/ 2147483647 h 85"/>
              <a:gd name="T20" fmla="*/ 2147483647 w 61"/>
              <a:gd name="T21" fmla="*/ 0 h 85"/>
              <a:gd name="T22" fmla="*/ 2147483647 w 61"/>
              <a:gd name="T23" fmla="*/ 2147483647 h 85"/>
              <a:gd name="T24" fmla="*/ 2147483647 w 61"/>
              <a:gd name="T25" fmla="*/ 2147483647 h 85"/>
              <a:gd name="T26" fmla="*/ 2147483647 w 61"/>
              <a:gd name="T27" fmla="*/ 2147483647 h 85"/>
              <a:gd name="T28" fmla="*/ 2147483647 w 61"/>
              <a:gd name="T29" fmla="*/ 2147483647 h 85"/>
              <a:gd name="T30" fmla="*/ 2147483647 w 61"/>
              <a:gd name="T31" fmla="*/ 2147483647 h 85"/>
              <a:gd name="T32" fmla="*/ 2147483647 w 61"/>
              <a:gd name="T33" fmla="*/ 2147483647 h 85"/>
              <a:gd name="T34" fmla="*/ 2147483647 w 61"/>
              <a:gd name="T35" fmla="*/ 2147483647 h 85"/>
              <a:gd name="T36" fmla="*/ 2147483647 w 61"/>
              <a:gd name="T37" fmla="*/ 2147483647 h 85"/>
              <a:gd name="T38" fmla="*/ 2147483647 w 61"/>
              <a:gd name="T39" fmla="*/ 2147483647 h 85"/>
              <a:gd name="T40" fmla="*/ 2147483647 w 61"/>
              <a:gd name="T41" fmla="*/ 2147483647 h 85"/>
              <a:gd name="T42" fmla="*/ 2147483647 w 61"/>
              <a:gd name="T43" fmla="*/ 2147483647 h 85"/>
              <a:gd name="T44" fmla="*/ 2147483647 w 61"/>
              <a:gd name="T45" fmla="*/ 2147483647 h 85"/>
              <a:gd name="T46" fmla="*/ 2147483647 w 61"/>
              <a:gd name="T47" fmla="*/ 2147483647 h 85"/>
              <a:gd name="T48" fmla="*/ 2147483647 w 61"/>
              <a:gd name="T49" fmla="*/ 2147483647 h 85"/>
              <a:gd name="T50" fmla="*/ 2147483647 w 61"/>
              <a:gd name="T51" fmla="*/ 2147483647 h 85"/>
              <a:gd name="T52" fmla="*/ 0 w 61"/>
              <a:gd name="T53" fmla="*/ 2147483647 h 85"/>
              <a:gd name="T54" fmla="*/ 0 w 61"/>
              <a:gd name="T55" fmla="*/ 2147483647 h 85"/>
              <a:gd name="T56" fmla="*/ 2147483647 w 61"/>
              <a:gd name="T57" fmla="*/ 2147483647 h 85"/>
              <a:gd name="T58" fmla="*/ 2147483647 w 61"/>
              <a:gd name="T59" fmla="*/ 2147483647 h 85"/>
              <a:gd name="T60" fmla="*/ 2147483647 w 61"/>
              <a:gd name="T61" fmla="*/ 2147483647 h 85"/>
              <a:gd name="T62" fmla="*/ 2147483647 w 61"/>
              <a:gd name="T63" fmla="*/ 2147483647 h 85"/>
              <a:gd name="T64" fmla="*/ 2147483647 w 61"/>
              <a:gd name="T65" fmla="*/ 2147483647 h 85"/>
              <a:gd name="T66" fmla="*/ 2147483647 w 61"/>
              <a:gd name="T67" fmla="*/ 2147483647 h 85"/>
              <a:gd name="T68" fmla="*/ 2147483647 w 61"/>
              <a:gd name="T69" fmla="*/ 2147483647 h 85"/>
              <a:gd name="T70" fmla="*/ 2147483647 w 61"/>
              <a:gd name="T71" fmla="*/ 2147483647 h 85"/>
              <a:gd name="T72" fmla="*/ 2147483647 w 61"/>
              <a:gd name="T73" fmla="*/ 2147483647 h 85"/>
              <a:gd name="T74" fmla="*/ 2147483647 w 61"/>
              <a:gd name="T75" fmla="*/ 2147483647 h 85"/>
              <a:gd name="T76" fmla="*/ 2147483647 w 61"/>
              <a:gd name="T77" fmla="*/ 2147483647 h 85"/>
              <a:gd name="T78" fmla="*/ 2147483647 w 61"/>
              <a:gd name="T79" fmla="*/ 2147483647 h 85"/>
              <a:gd name="T80" fmla="*/ 2147483647 w 61"/>
              <a:gd name="T81" fmla="*/ 2147483647 h 85"/>
              <a:gd name="T82" fmla="*/ 2147483647 w 61"/>
              <a:gd name="T83" fmla="*/ 2147483647 h 85"/>
              <a:gd name="T84" fmla="*/ 2147483647 w 61"/>
              <a:gd name="T85" fmla="*/ 2147483647 h 85"/>
              <a:gd name="T86" fmla="*/ 2147483647 w 61"/>
              <a:gd name="T87" fmla="*/ 2147483647 h 85"/>
              <a:gd name="T88" fmla="*/ 2147483647 w 61"/>
              <a:gd name="T89" fmla="*/ 2147483647 h 85"/>
              <a:gd name="T90" fmla="*/ 2147483647 w 61"/>
              <a:gd name="T91" fmla="*/ 2147483647 h 85"/>
              <a:gd name="T92" fmla="*/ 2147483647 w 61"/>
              <a:gd name="T93" fmla="*/ 2147483647 h 85"/>
              <a:gd name="T94" fmla="*/ 2147483647 w 61"/>
              <a:gd name="T95" fmla="*/ 2147483647 h 85"/>
              <a:gd name="T96" fmla="*/ 2147483647 w 61"/>
              <a:gd name="T97" fmla="*/ 2147483647 h 85"/>
              <a:gd name="T98" fmla="*/ 2147483647 w 61"/>
              <a:gd name="T99" fmla="*/ 2147483647 h 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1" h="85">
                <a:moveTo>
                  <a:pt x="60" y="56"/>
                </a:moveTo>
                <a:lnTo>
                  <a:pt x="60" y="14"/>
                </a:lnTo>
                <a:lnTo>
                  <a:pt x="53" y="14"/>
                </a:lnTo>
                <a:lnTo>
                  <a:pt x="50" y="13"/>
                </a:lnTo>
                <a:lnTo>
                  <a:pt x="47" y="9"/>
                </a:lnTo>
                <a:lnTo>
                  <a:pt x="46" y="7"/>
                </a:lnTo>
                <a:lnTo>
                  <a:pt x="43" y="6"/>
                </a:lnTo>
                <a:lnTo>
                  <a:pt x="41" y="2"/>
                </a:lnTo>
                <a:lnTo>
                  <a:pt x="38" y="1"/>
                </a:lnTo>
                <a:lnTo>
                  <a:pt x="36" y="1"/>
                </a:lnTo>
                <a:lnTo>
                  <a:pt x="32" y="0"/>
                </a:lnTo>
                <a:lnTo>
                  <a:pt x="31" y="1"/>
                </a:lnTo>
                <a:lnTo>
                  <a:pt x="29" y="1"/>
                </a:lnTo>
                <a:lnTo>
                  <a:pt x="27" y="2"/>
                </a:lnTo>
                <a:lnTo>
                  <a:pt x="25" y="4"/>
                </a:lnTo>
                <a:lnTo>
                  <a:pt x="23" y="6"/>
                </a:lnTo>
                <a:lnTo>
                  <a:pt x="22" y="7"/>
                </a:lnTo>
                <a:lnTo>
                  <a:pt x="22" y="9"/>
                </a:lnTo>
                <a:lnTo>
                  <a:pt x="21" y="11"/>
                </a:lnTo>
                <a:lnTo>
                  <a:pt x="18" y="16"/>
                </a:lnTo>
                <a:lnTo>
                  <a:pt x="14" y="21"/>
                </a:lnTo>
                <a:lnTo>
                  <a:pt x="12" y="24"/>
                </a:lnTo>
                <a:lnTo>
                  <a:pt x="9" y="29"/>
                </a:lnTo>
                <a:lnTo>
                  <a:pt x="5" y="34"/>
                </a:lnTo>
                <a:lnTo>
                  <a:pt x="3" y="39"/>
                </a:lnTo>
                <a:lnTo>
                  <a:pt x="1" y="44"/>
                </a:lnTo>
                <a:lnTo>
                  <a:pt x="0" y="52"/>
                </a:lnTo>
                <a:lnTo>
                  <a:pt x="0" y="54"/>
                </a:lnTo>
                <a:lnTo>
                  <a:pt x="1" y="56"/>
                </a:lnTo>
                <a:lnTo>
                  <a:pt x="3" y="57"/>
                </a:lnTo>
                <a:lnTo>
                  <a:pt x="4" y="59"/>
                </a:lnTo>
                <a:lnTo>
                  <a:pt x="5" y="59"/>
                </a:lnTo>
                <a:lnTo>
                  <a:pt x="5" y="60"/>
                </a:lnTo>
                <a:lnTo>
                  <a:pt x="7" y="60"/>
                </a:lnTo>
                <a:lnTo>
                  <a:pt x="12" y="65"/>
                </a:lnTo>
                <a:lnTo>
                  <a:pt x="14" y="69"/>
                </a:lnTo>
                <a:lnTo>
                  <a:pt x="19" y="72"/>
                </a:lnTo>
                <a:lnTo>
                  <a:pt x="23" y="75"/>
                </a:lnTo>
                <a:lnTo>
                  <a:pt x="28" y="78"/>
                </a:lnTo>
                <a:lnTo>
                  <a:pt x="34" y="82"/>
                </a:lnTo>
                <a:lnTo>
                  <a:pt x="38" y="82"/>
                </a:lnTo>
                <a:lnTo>
                  <a:pt x="46" y="84"/>
                </a:lnTo>
                <a:lnTo>
                  <a:pt x="50" y="82"/>
                </a:lnTo>
                <a:lnTo>
                  <a:pt x="53" y="78"/>
                </a:lnTo>
                <a:lnTo>
                  <a:pt x="56" y="75"/>
                </a:lnTo>
                <a:lnTo>
                  <a:pt x="58" y="70"/>
                </a:lnTo>
                <a:lnTo>
                  <a:pt x="58" y="65"/>
                </a:lnTo>
                <a:lnTo>
                  <a:pt x="60" y="60"/>
                </a:lnTo>
                <a:lnTo>
                  <a:pt x="60" y="57"/>
                </a:lnTo>
                <a:lnTo>
                  <a:pt x="60" y="56"/>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201" name="Freeform 150"/>
          <p:cNvSpPr>
            <a:spLocks/>
          </p:cNvSpPr>
          <p:nvPr/>
        </p:nvSpPr>
        <p:spPr bwMode="auto">
          <a:xfrm>
            <a:off x="4191000" y="3048000"/>
            <a:ext cx="1799671" cy="1152525"/>
          </a:xfrm>
          <a:custGeom>
            <a:avLst/>
            <a:gdLst>
              <a:gd name="T0" fmla="*/ 2147483647 w 915"/>
              <a:gd name="T1" fmla="*/ 2147483647 h 989"/>
              <a:gd name="T2" fmla="*/ 2147483647 w 915"/>
              <a:gd name="T3" fmla="*/ 2147483647 h 989"/>
              <a:gd name="T4" fmla="*/ 2147483647 w 915"/>
              <a:gd name="T5" fmla="*/ 2147483647 h 989"/>
              <a:gd name="T6" fmla="*/ 2147483647 w 915"/>
              <a:gd name="T7" fmla="*/ 2147483647 h 989"/>
              <a:gd name="T8" fmla="*/ 2147483647 w 915"/>
              <a:gd name="T9" fmla="*/ 2147483647 h 989"/>
              <a:gd name="T10" fmla="*/ 2147483647 w 915"/>
              <a:gd name="T11" fmla="*/ 2147483647 h 989"/>
              <a:gd name="T12" fmla="*/ 2147483647 w 915"/>
              <a:gd name="T13" fmla="*/ 2147483647 h 989"/>
              <a:gd name="T14" fmla="*/ 2147483647 w 915"/>
              <a:gd name="T15" fmla="*/ 2147483647 h 989"/>
              <a:gd name="T16" fmla="*/ 2147483647 w 915"/>
              <a:gd name="T17" fmla="*/ 2147483647 h 989"/>
              <a:gd name="T18" fmla="*/ 2147483647 w 915"/>
              <a:gd name="T19" fmla="*/ 2147483647 h 989"/>
              <a:gd name="T20" fmla="*/ 2147483647 w 915"/>
              <a:gd name="T21" fmla="*/ 2147483647 h 989"/>
              <a:gd name="T22" fmla="*/ 2147483647 w 915"/>
              <a:gd name="T23" fmla="*/ 2147483647 h 989"/>
              <a:gd name="T24" fmla="*/ 2147483647 w 915"/>
              <a:gd name="T25" fmla="*/ 2147483647 h 989"/>
              <a:gd name="T26" fmla="*/ 2147483647 w 915"/>
              <a:gd name="T27" fmla="*/ 2147483647 h 989"/>
              <a:gd name="T28" fmla="*/ 2147483647 w 915"/>
              <a:gd name="T29" fmla="*/ 2147483647 h 989"/>
              <a:gd name="T30" fmla="*/ 2147483647 w 915"/>
              <a:gd name="T31" fmla="*/ 2147483647 h 989"/>
              <a:gd name="T32" fmla="*/ 2147483647 w 915"/>
              <a:gd name="T33" fmla="*/ 2147483647 h 989"/>
              <a:gd name="T34" fmla="*/ 2147483647 w 915"/>
              <a:gd name="T35" fmla="*/ 2147483647 h 989"/>
              <a:gd name="T36" fmla="*/ 2147483647 w 915"/>
              <a:gd name="T37" fmla="*/ 2147483647 h 989"/>
              <a:gd name="T38" fmla="*/ 2147483647 w 915"/>
              <a:gd name="T39" fmla="*/ 2147483647 h 989"/>
              <a:gd name="T40" fmla="*/ 2147483647 w 915"/>
              <a:gd name="T41" fmla="*/ 2147483647 h 989"/>
              <a:gd name="T42" fmla="*/ 2147483647 w 915"/>
              <a:gd name="T43" fmla="*/ 2147483647 h 989"/>
              <a:gd name="T44" fmla="*/ 2147483647 w 915"/>
              <a:gd name="T45" fmla="*/ 2147483647 h 989"/>
              <a:gd name="T46" fmla="*/ 2147483647 w 915"/>
              <a:gd name="T47" fmla="*/ 2147483647 h 989"/>
              <a:gd name="T48" fmla="*/ 2147483647 w 915"/>
              <a:gd name="T49" fmla="*/ 2147483647 h 989"/>
              <a:gd name="T50" fmla="*/ 2147483647 w 915"/>
              <a:gd name="T51" fmla="*/ 2147483647 h 989"/>
              <a:gd name="T52" fmla="*/ 2147483647 w 915"/>
              <a:gd name="T53" fmla="*/ 2147483647 h 989"/>
              <a:gd name="T54" fmla="*/ 2147483647 w 915"/>
              <a:gd name="T55" fmla="*/ 2147483647 h 989"/>
              <a:gd name="T56" fmla="*/ 2147483647 w 915"/>
              <a:gd name="T57" fmla="*/ 2147483647 h 989"/>
              <a:gd name="T58" fmla="*/ 2147483647 w 915"/>
              <a:gd name="T59" fmla="*/ 2147483647 h 989"/>
              <a:gd name="T60" fmla="*/ 2147483647 w 915"/>
              <a:gd name="T61" fmla="*/ 2147483647 h 989"/>
              <a:gd name="T62" fmla="*/ 2147483647 w 915"/>
              <a:gd name="T63" fmla="*/ 2147483647 h 989"/>
              <a:gd name="T64" fmla="*/ 2147483647 w 915"/>
              <a:gd name="T65" fmla="*/ 2147483647 h 989"/>
              <a:gd name="T66" fmla="*/ 2147483647 w 915"/>
              <a:gd name="T67" fmla="*/ 2147483647 h 989"/>
              <a:gd name="T68" fmla="*/ 2147483647 w 915"/>
              <a:gd name="T69" fmla="*/ 2147483647 h 989"/>
              <a:gd name="T70" fmla="*/ 2147483647 w 915"/>
              <a:gd name="T71" fmla="*/ 2147483647 h 989"/>
              <a:gd name="T72" fmla="*/ 2147483647 w 915"/>
              <a:gd name="T73" fmla="*/ 2147483647 h 989"/>
              <a:gd name="T74" fmla="*/ 2147483647 w 915"/>
              <a:gd name="T75" fmla="*/ 2147483647 h 989"/>
              <a:gd name="T76" fmla="*/ 2147483647 w 915"/>
              <a:gd name="T77" fmla="*/ 2147483647 h 989"/>
              <a:gd name="T78" fmla="*/ 2147483647 w 915"/>
              <a:gd name="T79" fmla="*/ 2147483647 h 989"/>
              <a:gd name="T80" fmla="*/ 2147483647 w 915"/>
              <a:gd name="T81" fmla="*/ 2147483647 h 989"/>
              <a:gd name="T82" fmla="*/ 2147483647 w 915"/>
              <a:gd name="T83" fmla="*/ 2147483647 h 989"/>
              <a:gd name="T84" fmla="*/ 2147483647 w 915"/>
              <a:gd name="T85" fmla="*/ 2147483647 h 989"/>
              <a:gd name="T86" fmla="*/ 2147483647 w 915"/>
              <a:gd name="T87" fmla="*/ 2147483647 h 989"/>
              <a:gd name="T88" fmla="*/ 2147483647 w 915"/>
              <a:gd name="T89" fmla="*/ 2147483647 h 989"/>
              <a:gd name="T90" fmla="*/ 2147483647 w 915"/>
              <a:gd name="T91" fmla="*/ 2147483647 h 989"/>
              <a:gd name="T92" fmla="*/ 2147483647 w 915"/>
              <a:gd name="T93" fmla="*/ 2147483647 h 989"/>
              <a:gd name="T94" fmla="*/ 2147483647 w 915"/>
              <a:gd name="T95" fmla="*/ 2147483647 h 989"/>
              <a:gd name="T96" fmla="*/ 2147483647 w 915"/>
              <a:gd name="T97" fmla="*/ 2147483647 h 989"/>
              <a:gd name="T98" fmla="*/ 2147483647 w 915"/>
              <a:gd name="T99" fmla="*/ 2147483647 h 989"/>
              <a:gd name="T100" fmla="*/ 2147483647 w 915"/>
              <a:gd name="T101" fmla="*/ 2147483647 h 989"/>
              <a:gd name="T102" fmla="*/ 2147483647 w 915"/>
              <a:gd name="T103" fmla="*/ 2147483647 h 989"/>
              <a:gd name="T104" fmla="*/ 2147483647 w 915"/>
              <a:gd name="T105" fmla="*/ 2147483647 h 989"/>
              <a:gd name="T106" fmla="*/ 2147483647 w 915"/>
              <a:gd name="T107" fmla="*/ 2147483647 h 989"/>
              <a:gd name="T108" fmla="*/ 2147483647 w 915"/>
              <a:gd name="T109" fmla="*/ 2147483647 h 989"/>
              <a:gd name="T110" fmla="*/ 2147483647 w 915"/>
              <a:gd name="T111" fmla="*/ 2147483647 h 989"/>
              <a:gd name="T112" fmla="*/ 2147483647 w 915"/>
              <a:gd name="T113" fmla="*/ 2147483647 h 989"/>
              <a:gd name="T114" fmla="*/ 2147483647 w 915"/>
              <a:gd name="T115" fmla="*/ 2147483647 h 989"/>
              <a:gd name="T116" fmla="*/ 2147483647 w 915"/>
              <a:gd name="T117" fmla="*/ 2147483647 h 989"/>
              <a:gd name="T118" fmla="*/ 2147483647 w 915"/>
              <a:gd name="T119" fmla="*/ 2147483647 h 989"/>
              <a:gd name="T120" fmla="*/ 2147483647 w 915"/>
              <a:gd name="T121" fmla="*/ 2147483647 h 9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5" h="989">
                <a:moveTo>
                  <a:pt x="37" y="523"/>
                </a:moveTo>
                <a:lnTo>
                  <a:pt x="40" y="525"/>
                </a:lnTo>
                <a:lnTo>
                  <a:pt x="42" y="526"/>
                </a:lnTo>
                <a:lnTo>
                  <a:pt x="46" y="530"/>
                </a:lnTo>
                <a:lnTo>
                  <a:pt x="49" y="533"/>
                </a:lnTo>
                <a:lnTo>
                  <a:pt x="52" y="536"/>
                </a:lnTo>
                <a:lnTo>
                  <a:pt x="55" y="538"/>
                </a:lnTo>
                <a:lnTo>
                  <a:pt x="57" y="540"/>
                </a:lnTo>
                <a:lnTo>
                  <a:pt x="61" y="540"/>
                </a:lnTo>
                <a:lnTo>
                  <a:pt x="62" y="540"/>
                </a:lnTo>
                <a:lnTo>
                  <a:pt x="64" y="538"/>
                </a:lnTo>
                <a:lnTo>
                  <a:pt x="65" y="536"/>
                </a:lnTo>
                <a:lnTo>
                  <a:pt x="66" y="534"/>
                </a:lnTo>
                <a:lnTo>
                  <a:pt x="68" y="533"/>
                </a:lnTo>
                <a:lnTo>
                  <a:pt x="71" y="531"/>
                </a:lnTo>
                <a:lnTo>
                  <a:pt x="72" y="530"/>
                </a:lnTo>
                <a:lnTo>
                  <a:pt x="74" y="530"/>
                </a:lnTo>
                <a:lnTo>
                  <a:pt x="74" y="525"/>
                </a:lnTo>
                <a:lnTo>
                  <a:pt x="77" y="521"/>
                </a:lnTo>
                <a:lnTo>
                  <a:pt x="80" y="518"/>
                </a:lnTo>
                <a:lnTo>
                  <a:pt x="83" y="517"/>
                </a:lnTo>
                <a:lnTo>
                  <a:pt x="88" y="513"/>
                </a:lnTo>
                <a:lnTo>
                  <a:pt x="90" y="512"/>
                </a:lnTo>
                <a:lnTo>
                  <a:pt x="95" y="510"/>
                </a:lnTo>
                <a:lnTo>
                  <a:pt x="98" y="510"/>
                </a:lnTo>
                <a:lnTo>
                  <a:pt x="99" y="510"/>
                </a:lnTo>
                <a:lnTo>
                  <a:pt x="101" y="510"/>
                </a:lnTo>
                <a:lnTo>
                  <a:pt x="103" y="510"/>
                </a:lnTo>
                <a:lnTo>
                  <a:pt x="104" y="510"/>
                </a:lnTo>
                <a:lnTo>
                  <a:pt x="104" y="515"/>
                </a:lnTo>
                <a:lnTo>
                  <a:pt x="104" y="521"/>
                </a:lnTo>
                <a:lnTo>
                  <a:pt x="105" y="526"/>
                </a:lnTo>
                <a:lnTo>
                  <a:pt x="107" y="531"/>
                </a:lnTo>
                <a:lnTo>
                  <a:pt x="109" y="534"/>
                </a:lnTo>
                <a:lnTo>
                  <a:pt x="111" y="538"/>
                </a:lnTo>
                <a:lnTo>
                  <a:pt x="114" y="540"/>
                </a:lnTo>
                <a:lnTo>
                  <a:pt x="119" y="541"/>
                </a:lnTo>
                <a:lnTo>
                  <a:pt x="122" y="541"/>
                </a:lnTo>
                <a:lnTo>
                  <a:pt x="123" y="540"/>
                </a:lnTo>
                <a:lnTo>
                  <a:pt x="127" y="538"/>
                </a:lnTo>
                <a:lnTo>
                  <a:pt x="128" y="534"/>
                </a:lnTo>
                <a:lnTo>
                  <a:pt x="129" y="533"/>
                </a:lnTo>
                <a:lnTo>
                  <a:pt x="131" y="531"/>
                </a:lnTo>
                <a:lnTo>
                  <a:pt x="133" y="530"/>
                </a:lnTo>
                <a:lnTo>
                  <a:pt x="133" y="528"/>
                </a:lnTo>
                <a:lnTo>
                  <a:pt x="138" y="521"/>
                </a:lnTo>
                <a:lnTo>
                  <a:pt x="144" y="517"/>
                </a:lnTo>
                <a:lnTo>
                  <a:pt x="150" y="512"/>
                </a:lnTo>
                <a:lnTo>
                  <a:pt x="157" y="507"/>
                </a:lnTo>
                <a:lnTo>
                  <a:pt x="162" y="503"/>
                </a:lnTo>
                <a:lnTo>
                  <a:pt x="168" y="499"/>
                </a:lnTo>
                <a:lnTo>
                  <a:pt x="173" y="494"/>
                </a:lnTo>
                <a:lnTo>
                  <a:pt x="179" y="488"/>
                </a:lnTo>
                <a:lnTo>
                  <a:pt x="183" y="480"/>
                </a:lnTo>
                <a:lnTo>
                  <a:pt x="188" y="473"/>
                </a:lnTo>
                <a:lnTo>
                  <a:pt x="190" y="461"/>
                </a:lnTo>
                <a:lnTo>
                  <a:pt x="194" y="451"/>
                </a:lnTo>
                <a:lnTo>
                  <a:pt x="194" y="440"/>
                </a:lnTo>
                <a:lnTo>
                  <a:pt x="194" y="428"/>
                </a:lnTo>
                <a:lnTo>
                  <a:pt x="195" y="415"/>
                </a:lnTo>
                <a:lnTo>
                  <a:pt x="195" y="404"/>
                </a:lnTo>
                <a:lnTo>
                  <a:pt x="195" y="401"/>
                </a:lnTo>
                <a:lnTo>
                  <a:pt x="195" y="397"/>
                </a:lnTo>
                <a:lnTo>
                  <a:pt x="196" y="394"/>
                </a:lnTo>
                <a:lnTo>
                  <a:pt x="198" y="392"/>
                </a:lnTo>
                <a:lnTo>
                  <a:pt x="199" y="390"/>
                </a:lnTo>
                <a:lnTo>
                  <a:pt x="201" y="388"/>
                </a:lnTo>
                <a:lnTo>
                  <a:pt x="203" y="386"/>
                </a:lnTo>
                <a:lnTo>
                  <a:pt x="204" y="384"/>
                </a:lnTo>
                <a:lnTo>
                  <a:pt x="209" y="377"/>
                </a:lnTo>
                <a:lnTo>
                  <a:pt x="213" y="373"/>
                </a:lnTo>
                <a:lnTo>
                  <a:pt x="216" y="366"/>
                </a:lnTo>
                <a:lnTo>
                  <a:pt x="218" y="360"/>
                </a:lnTo>
                <a:lnTo>
                  <a:pt x="220" y="355"/>
                </a:lnTo>
                <a:lnTo>
                  <a:pt x="225" y="349"/>
                </a:lnTo>
                <a:lnTo>
                  <a:pt x="229" y="345"/>
                </a:lnTo>
                <a:lnTo>
                  <a:pt x="235" y="340"/>
                </a:lnTo>
                <a:lnTo>
                  <a:pt x="240" y="336"/>
                </a:lnTo>
                <a:lnTo>
                  <a:pt x="244" y="334"/>
                </a:lnTo>
                <a:lnTo>
                  <a:pt x="249" y="330"/>
                </a:lnTo>
                <a:lnTo>
                  <a:pt x="252" y="327"/>
                </a:lnTo>
                <a:lnTo>
                  <a:pt x="255" y="323"/>
                </a:lnTo>
                <a:lnTo>
                  <a:pt x="258" y="319"/>
                </a:lnTo>
                <a:lnTo>
                  <a:pt x="261" y="316"/>
                </a:lnTo>
                <a:lnTo>
                  <a:pt x="264" y="310"/>
                </a:lnTo>
                <a:lnTo>
                  <a:pt x="266" y="307"/>
                </a:lnTo>
                <a:lnTo>
                  <a:pt x="266" y="304"/>
                </a:lnTo>
                <a:lnTo>
                  <a:pt x="266" y="301"/>
                </a:lnTo>
                <a:lnTo>
                  <a:pt x="266" y="297"/>
                </a:lnTo>
                <a:lnTo>
                  <a:pt x="266" y="294"/>
                </a:lnTo>
                <a:lnTo>
                  <a:pt x="266" y="291"/>
                </a:lnTo>
                <a:lnTo>
                  <a:pt x="266" y="288"/>
                </a:lnTo>
                <a:lnTo>
                  <a:pt x="266" y="283"/>
                </a:lnTo>
                <a:lnTo>
                  <a:pt x="268" y="264"/>
                </a:lnTo>
                <a:lnTo>
                  <a:pt x="270" y="249"/>
                </a:lnTo>
                <a:lnTo>
                  <a:pt x="273" y="234"/>
                </a:lnTo>
                <a:lnTo>
                  <a:pt x="276" y="221"/>
                </a:lnTo>
                <a:lnTo>
                  <a:pt x="279" y="209"/>
                </a:lnTo>
                <a:lnTo>
                  <a:pt x="281" y="197"/>
                </a:lnTo>
                <a:lnTo>
                  <a:pt x="281" y="184"/>
                </a:lnTo>
                <a:lnTo>
                  <a:pt x="281" y="171"/>
                </a:lnTo>
                <a:lnTo>
                  <a:pt x="283" y="160"/>
                </a:lnTo>
                <a:lnTo>
                  <a:pt x="286" y="151"/>
                </a:lnTo>
                <a:lnTo>
                  <a:pt x="290" y="144"/>
                </a:lnTo>
                <a:lnTo>
                  <a:pt x="295" y="136"/>
                </a:lnTo>
                <a:lnTo>
                  <a:pt x="301" y="129"/>
                </a:lnTo>
                <a:lnTo>
                  <a:pt x="305" y="121"/>
                </a:lnTo>
                <a:lnTo>
                  <a:pt x="309" y="112"/>
                </a:lnTo>
                <a:lnTo>
                  <a:pt x="309" y="103"/>
                </a:lnTo>
                <a:lnTo>
                  <a:pt x="309" y="101"/>
                </a:lnTo>
                <a:lnTo>
                  <a:pt x="309" y="99"/>
                </a:lnTo>
                <a:lnTo>
                  <a:pt x="307" y="98"/>
                </a:lnTo>
                <a:lnTo>
                  <a:pt x="307" y="96"/>
                </a:lnTo>
                <a:lnTo>
                  <a:pt x="305" y="96"/>
                </a:lnTo>
                <a:lnTo>
                  <a:pt x="305" y="95"/>
                </a:lnTo>
                <a:lnTo>
                  <a:pt x="305" y="92"/>
                </a:lnTo>
                <a:lnTo>
                  <a:pt x="305" y="86"/>
                </a:lnTo>
                <a:lnTo>
                  <a:pt x="305" y="83"/>
                </a:lnTo>
                <a:lnTo>
                  <a:pt x="305" y="79"/>
                </a:lnTo>
                <a:lnTo>
                  <a:pt x="305" y="73"/>
                </a:lnTo>
                <a:lnTo>
                  <a:pt x="305" y="70"/>
                </a:lnTo>
                <a:lnTo>
                  <a:pt x="305" y="65"/>
                </a:lnTo>
                <a:lnTo>
                  <a:pt x="305" y="60"/>
                </a:lnTo>
                <a:lnTo>
                  <a:pt x="305" y="57"/>
                </a:lnTo>
                <a:lnTo>
                  <a:pt x="305" y="55"/>
                </a:lnTo>
                <a:lnTo>
                  <a:pt x="307" y="53"/>
                </a:lnTo>
                <a:lnTo>
                  <a:pt x="309" y="52"/>
                </a:lnTo>
                <a:lnTo>
                  <a:pt x="310" y="51"/>
                </a:lnTo>
                <a:lnTo>
                  <a:pt x="312" y="51"/>
                </a:lnTo>
                <a:lnTo>
                  <a:pt x="313" y="49"/>
                </a:lnTo>
                <a:lnTo>
                  <a:pt x="314" y="47"/>
                </a:lnTo>
                <a:lnTo>
                  <a:pt x="319" y="40"/>
                </a:lnTo>
                <a:lnTo>
                  <a:pt x="322" y="34"/>
                </a:lnTo>
                <a:lnTo>
                  <a:pt x="327" y="27"/>
                </a:lnTo>
                <a:lnTo>
                  <a:pt x="333" y="23"/>
                </a:lnTo>
                <a:lnTo>
                  <a:pt x="337" y="16"/>
                </a:lnTo>
                <a:lnTo>
                  <a:pt x="344" y="11"/>
                </a:lnTo>
                <a:lnTo>
                  <a:pt x="351" y="10"/>
                </a:lnTo>
                <a:lnTo>
                  <a:pt x="358" y="8"/>
                </a:lnTo>
                <a:lnTo>
                  <a:pt x="362" y="10"/>
                </a:lnTo>
                <a:lnTo>
                  <a:pt x="368" y="11"/>
                </a:lnTo>
                <a:lnTo>
                  <a:pt x="373" y="16"/>
                </a:lnTo>
                <a:lnTo>
                  <a:pt x="379" y="19"/>
                </a:lnTo>
                <a:lnTo>
                  <a:pt x="385" y="26"/>
                </a:lnTo>
                <a:lnTo>
                  <a:pt x="390" y="31"/>
                </a:lnTo>
                <a:lnTo>
                  <a:pt x="392" y="34"/>
                </a:lnTo>
                <a:lnTo>
                  <a:pt x="394" y="38"/>
                </a:lnTo>
                <a:lnTo>
                  <a:pt x="394" y="39"/>
                </a:lnTo>
                <a:lnTo>
                  <a:pt x="394" y="40"/>
                </a:lnTo>
                <a:lnTo>
                  <a:pt x="394" y="42"/>
                </a:lnTo>
                <a:lnTo>
                  <a:pt x="394" y="44"/>
                </a:lnTo>
                <a:lnTo>
                  <a:pt x="394" y="46"/>
                </a:lnTo>
                <a:lnTo>
                  <a:pt x="394" y="47"/>
                </a:lnTo>
                <a:lnTo>
                  <a:pt x="395" y="47"/>
                </a:lnTo>
                <a:lnTo>
                  <a:pt x="398" y="49"/>
                </a:lnTo>
                <a:lnTo>
                  <a:pt x="401" y="49"/>
                </a:lnTo>
                <a:lnTo>
                  <a:pt x="405" y="49"/>
                </a:lnTo>
                <a:lnTo>
                  <a:pt x="410" y="51"/>
                </a:lnTo>
                <a:lnTo>
                  <a:pt x="414" y="51"/>
                </a:lnTo>
                <a:lnTo>
                  <a:pt x="416" y="51"/>
                </a:lnTo>
                <a:lnTo>
                  <a:pt x="418" y="51"/>
                </a:lnTo>
                <a:lnTo>
                  <a:pt x="419" y="51"/>
                </a:lnTo>
                <a:lnTo>
                  <a:pt x="422" y="51"/>
                </a:lnTo>
                <a:lnTo>
                  <a:pt x="423" y="52"/>
                </a:lnTo>
                <a:lnTo>
                  <a:pt x="427" y="53"/>
                </a:lnTo>
                <a:lnTo>
                  <a:pt x="428" y="55"/>
                </a:lnTo>
                <a:lnTo>
                  <a:pt x="429" y="57"/>
                </a:lnTo>
                <a:lnTo>
                  <a:pt x="433" y="57"/>
                </a:lnTo>
                <a:lnTo>
                  <a:pt x="436" y="57"/>
                </a:lnTo>
                <a:lnTo>
                  <a:pt x="453" y="52"/>
                </a:lnTo>
                <a:lnTo>
                  <a:pt x="458" y="53"/>
                </a:lnTo>
                <a:lnTo>
                  <a:pt x="461" y="55"/>
                </a:lnTo>
                <a:lnTo>
                  <a:pt x="466" y="57"/>
                </a:lnTo>
                <a:lnTo>
                  <a:pt x="468" y="59"/>
                </a:lnTo>
                <a:lnTo>
                  <a:pt x="471" y="60"/>
                </a:lnTo>
                <a:lnTo>
                  <a:pt x="476" y="62"/>
                </a:lnTo>
                <a:lnTo>
                  <a:pt x="480" y="64"/>
                </a:lnTo>
                <a:lnTo>
                  <a:pt x="485" y="64"/>
                </a:lnTo>
                <a:lnTo>
                  <a:pt x="491" y="62"/>
                </a:lnTo>
                <a:lnTo>
                  <a:pt x="495" y="59"/>
                </a:lnTo>
                <a:lnTo>
                  <a:pt x="499" y="52"/>
                </a:lnTo>
                <a:lnTo>
                  <a:pt x="501" y="46"/>
                </a:lnTo>
                <a:lnTo>
                  <a:pt x="504" y="40"/>
                </a:lnTo>
                <a:lnTo>
                  <a:pt x="507" y="34"/>
                </a:lnTo>
                <a:lnTo>
                  <a:pt x="512" y="31"/>
                </a:lnTo>
                <a:lnTo>
                  <a:pt x="518" y="29"/>
                </a:lnTo>
                <a:lnTo>
                  <a:pt x="519" y="29"/>
                </a:lnTo>
                <a:lnTo>
                  <a:pt x="521" y="29"/>
                </a:lnTo>
                <a:lnTo>
                  <a:pt x="522" y="31"/>
                </a:lnTo>
                <a:lnTo>
                  <a:pt x="525" y="32"/>
                </a:lnTo>
                <a:lnTo>
                  <a:pt x="527" y="34"/>
                </a:lnTo>
                <a:lnTo>
                  <a:pt x="530" y="36"/>
                </a:lnTo>
                <a:lnTo>
                  <a:pt x="531" y="38"/>
                </a:lnTo>
                <a:lnTo>
                  <a:pt x="533" y="39"/>
                </a:lnTo>
                <a:lnTo>
                  <a:pt x="536" y="38"/>
                </a:lnTo>
                <a:lnTo>
                  <a:pt x="540" y="34"/>
                </a:lnTo>
                <a:lnTo>
                  <a:pt x="543" y="32"/>
                </a:lnTo>
                <a:lnTo>
                  <a:pt x="547" y="29"/>
                </a:lnTo>
                <a:lnTo>
                  <a:pt x="551" y="27"/>
                </a:lnTo>
                <a:lnTo>
                  <a:pt x="555" y="26"/>
                </a:lnTo>
                <a:lnTo>
                  <a:pt x="560" y="25"/>
                </a:lnTo>
                <a:lnTo>
                  <a:pt x="564" y="23"/>
                </a:lnTo>
                <a:lnTo>
                  <a:pt x="567" y="21"/>
                </a:lnTo>
                <a:lnTo>
                  <a:pt x="570" y="19"/>
                </a:lnTo>
                <a:lnTo>
                  <a:pt x="573" y="18"/>
                </a:lnTo>
                <a:lnTo>
                  <a:pt x="576" y="16"/>
                </a:lnTo>
                <a:lnTo>
                  <a:pt x="579" y="14"/>
                </a:lnTo>
                <a:lnTo>
                  <a:pt x="582" y="13"/>
                </a:lnTo>
                <a:lnTo>
                  <a:pt x="585" y="11"/>
                </a:lnTo>
                <a:lnTo>
                  <a:pt x="590" y="11"/>
                </a:lnTo>
                <a:lnTo>
                  <a:pt x="591" y="11"/>
                </a:lnTo>
                <a:lnTo>
                  <a:pt x="594" y="13"/>
                </a:lnTo>
                <a:lnTo>
                  <a:pt x="595" y="13"/>
                </a:lnTo>
                <a:lnTo>
                  <a:pt x="597" y="14"/>
                </a:lnTo>
                <a:lnTo>
                  <a:pt x="599" y="16"/>
                </a:lnTo>
                <a:lnTo>
                  <a:pt x="599" y="18"/>
                </a:lnTo>
                <a:lnTo>
                  <a:pt x="603" y="18"/>
                </a:lnTo>
                <a:lnTo>
                  <a:pt x="604" y="18"/>
                </a:lnTo>
                <a:lnTo>
                  <a:pt x="606" y="18"/>
                </a:lnTo>
                <a:lnTo>
                  <a:pt x="609" y="18"/>
                </a:lnTo>
                <a:lnTo>
                  <a:pt x="612" y="16"/>
                </a:lnTo>
                <a:lnTo>
                  <a:pt x="616" y="14"/>
                </a:lnTo>
                <a:lnTo>
                  <a:pt x="621" y="13"/>
                </a:lnTo>
                <a:lnTo>
                  <a:pt x="625" y="13"/>
                </a:lnTo>
                <a:lnTo>
                  <a:pt x="628" y="11"/>
                </a:lnTo>
                <a:lnTo>
                  <a:pt x="630" y="11"/>
                </a:lnTo>
                <a:lnTo>
                  <a:pt x="628" y="8"/>
                </a:lnTo>
                <a:lnTo>
                  <a:pt x="628" y="6"/>
                </a:lnTo>
                <a:lnTo>
                  <a:pt x="628" y="5"/>
                </a:lnTo>
                <a:lnTo>
                  <a:pt x="630" y="3"/>
                </a:lnTo>
                <a:lnTo>
                  <a:pt x="631" y="1"/>
                </a:lnTo>
                <a:lnTo>
                  <a:pt x="633" y="0"/>
                </a:lnTo>
                <a:lnTo>
                  <a:pt x="634" y="0"/>
                </a:lnTo>
                <a:lnTo>
                  <a:pt x="637" y="0"/>
                </a:lnTo>
                <a:lnTo>
                  <a:pt x="640" y="0"/>
                </a:lnTo>
                <a:lnTo>
                  <a:pt x="642" y="0"/>
                </a:lnTo>
                <a:lnTo>
                  <a:pt x="643" y="1"/>
                </a:lnTo>
                <a:lnTo>
                  <a:pt x="645" y="3"/>
                </a:lnTo>
                <a:lnTo>
                  <a:pt x="647" y="3"/>
                </a:lnTo>
                <a:lnTo>
                  <a:pt x="652" y="3"/>
                </a:lnTo>
                <a:lnTo>
                  <a:pt x="658" y="3"/>
                </a:lnTo>
                <a:lnTo>
                  <a:pt x="664" y="1"/>
                </a:lnTo>
                <a:lnTo>
                  <a:pt x="669" y="3"/>
                </a:lnTo>
                <a:lnTo>
                  <a:pt x="671" y="5"/>
                </a:lnTo>
                <a:lnTo>
                  <a:pt x="676" y="6"/>
                </a:lnTo>
                <a:lnTo>
                  <a:pt x="680" y="8"/>
                </a:lnTo>
                <a:lnTo>
                  <a:pt x="685" y="10"/>
                </a:lnTo>
                <a:lnTo>
                  <a:pt x="690" y="10"/>
                </a:lnTo>
                <a:lnTo>
                  <a:pt x="694" y="11"/>
                </a:lnTo>
                <a:lnTo>
                  <a:pt x="697" y="11"/>
                </a:lnTo>
                <a:lnTo>
                  <a:pt x="700" y="11"/>
                </a:lnTo>
                <a:lnTo>
                  <a:pt x="701" y="10"/>
                </a:lnTo>
                <a:lnTo>
                  <a:pt x="703" y="8"/>
                </a:lnTo>
                <a:lnTo>
                  <a:pt x="704" y="8"/>
                </a:lnTo>
                <a:lnTo>
                  <a:pt x="706" y="6"/>
                </a:lnTo>
                <a:lnTo>
                  <a:pt x="708" y="5"/>
                </a:lnTo>
                <a:lnTo>
                  <a:pt x="709" y="5"/>
                </a:lnTo>
                <a:lnTo>
                  <a:pt x="710" y="3"/>
                </a:lnTo>
                <a:lnTo>
                  <a:pt x="714" y="3"/>
                </a:lnTo>
                <a:lnTo>
                  <a:pt x="715" y="5"/>
                </a:lnTo>
                <a:lnTo>
                  <a:pt x="718" y="5"/>
                </a:lnTo>
                <a:lnTo>
                  <a:pt x="719" y="6"/>
                </a:lnTo>
                <a:lnTo>
                  <a:pt x="723" y="8"/>
                </a:lnTo>
                <a:lnTo>
                  <a:pt x="727" y="10"/>
                </a:lnTo>
                <a:lnTo>
                  <a:pt x="728" y="10"/>
                </a:lnTo>
                <a:lnTo>
                  <a:pt x="730" y="11"/>
                </a:lnTo>
                <a:lnTo>
                  <a:pt x="733" y="13"/>
                </a:lnTo>
                <a:lnTo>
                  <a:pt x="734" y="14"/>
                </a:lnTo>
                <a:lnTo>
                  <a:pt x="736" y="16"/>
                </a:lnTo>
                <a:lnTo>
                  <a:pt x="737" y="16"/>
                </a:lnTo>
                <a:lnTo>
                  <a:pt x="739" y="18"/>
                </a:lnTo>
                <a:lnTo>
                  <a:pt x="740" y="18"/>
                </a:lnTo>
                <a:lnTo>
                  <a:pt x="743" y="19"/>
                </a:lnTo>
                <a:lnTo>
                  <a:pt x="743" y="21"/>
                </a:lnTo>
                <a:lnTo>
                  <a:pt x="745" y="25"/>
                </a:lnTo>
                <a:lnTo>
                  <a:pt x="745" y="26"/>
                </a:lnTo>
                <a:lnTo>
                  <a:pt x="747" y="27"/>
                </a:lnTo>
                <a:lnTo>
                  <a:pt x="747" y="29"/>
                </a:lnTo>
                <a:lnTo>
                  <a:pt x="747" y="31"/>
                </a:lnTo>
                <a:lnTo>
                  <a:pt x="747" y="32"/>
                </a:lnTo>
                <a:lnTo>
                  <a:pt x="747" y="36"/>
                </a:lnTo>
                <a:lnTo>
                  <a:pt x="749" y="38"/>
                </a:lnTo>
                <a:lnTo>
                  <a:pt x="754" y="39"/>
                </a:lnTo>
                <a:lnTo>
                  <a:pt x="758" y="42"/>
                </a:lnTo>
                <a:lnTo>
                  <a:pt x="762" y="44"/>
                </a:lnTo>
                <a:lnTo>
                  <a:pt x="767" y="47"/>
                </a:lnTo>
                <a:lnTo>
                  <a:pt x="771" y="49"/>
                </a:lnTo>
                <a:lnTo>
                  <a:pt x="775" y="49"/>
                </a:lnTo>
                <a:lnTo>
                  <a:pt x="776" y="51"/>
                </a:lnTo>
                <a:lnTo>
                  <a:pt x="779" y="49"/>
                </a:lnTo>
                <a:lnTo>
                  <a:pt x="782" y="47"/>
                </a:lnTo>
                <a:lnTo>
                  <a:pt x="784" y="46"/>
                </a:lnTo>
                <a:lnTo>
                  <a:pt x="785" y="42"/>
                </a:lnTo>
                <a:lnTo>
                  <a:pt x="788" y="39"/>
                </a:lnTo>
                <a:lnTo>
                  <a:pt x="790" y="38"/>
                </a:lnTo>
                <a:lnTo>
                  <a:pt x="791" y="36"/>
                </a:lnTo>
                <a:lnTo>
                  <a:pt x="794" y="36"/>
                </a:lnTo>
                <a:lnTo>
                  <a:pt x="797" y="36"/>
                </a:lnTo>
                <a:lnTo>
                  <a:pt x="799" y="36"/>
                </a:lnTo>
                <a:lnTo>
                  <a:pt x="800" y="36"/>
                </a:lnTo>
                <a:lnTo>
                  <a:pt x="801" y="36"/>
                </a:lnTo>
                <a:lnTo>
                  <a:pt x="803" y="36"/>
                </a:lnTo>
                <a:lnTo>
                  <a:pt x="804" y="36"/>
                </a:lnTo>
                <a:lnTo>
                  <a:pt x="806" y="36"/>
                </a:lnTo>
                <a:lnTo>
                  <a:pt x="808" y="36"/>
                </a:lnTo>
                <a:lnTo>
                  <a:pt x="809" y="38"/>
                </a:lnTo>
                <a:lnTo>
                  <a:pt x="809" y="39"/>
                </a:lnTo>
                <a:lnTo>
                  <a:pt x="810" y="39"/>
                </a:lnTo>
                <a:lnTo>
                  <a:pt x="810" y="40"/>
                </a:lnTo>
                <a:lnTo>
                  <a:pt x="810" y="42"/>
                </a:lnTo>
                <a:lnTo>
                  <a:pt x="812" y="44"/>
                </a:lnTo>
                <a:lnTo>
                  <a:pt x="814" y="44"/>
                </a:lnTo>
                <a:lnTo>
                  <a:pt x="817" y="44"/>
                </a:lnTo>
                <a:lnTo>
                  <a:pt x="819" y="42"/>
                </a:lnTo>
                <a:lnTo>
                  <a:pt x="821" y="40"/>
                </a:lnTo>
                <a:lnTo>
                  <a:pt x="824" y="38"/>
                </a:lnTo>
                <a:lnTo>
                  <a:pt x="825" y="36"/>
                </a:lnTo>
                <a:lnTo>
                  <a:pt x="827" y="34"/>
                </a:lnTo>
                <a:lnTo>
                  <a:pt x="830" y="32"/>
                </a:lnTo>
                <a:lnTo>
                  <a:pt x="833" y="32"/>
                </a:lnTo>
                <a:lnTo>
                  <a:pt x="836" y="32"/>
                </a:lnTo>
                <a:lnTo>
                  <a:pt x="837" y="32"/>
                </a:lnTo>
                <a:lnTo>
                  <a:pt x="839" y="34"/>
                </a:lnTo>
                <a:lnTo>
                  <a:pt x="840" y="36"/>
                </a:lnTo>
                <a:lnTo>
                  <a:pt x="842" y="38"/>
                </a:lnTo>
                <a:lnTo>
                  <a:pt x="842" y="39"/>
                </a:lnTo>
                <a:lnTo>
                  <a:pt x="843" y="39"/>
                </a:lnTo>
                <a:lnTo>
                  <a:pt x="843" y="40"/>
                </a:lnTo>
                <a:lnTo>
                  <a:pt x="847" y="47"/>
                </a:lnTo>
                <a:lnTo>
                  <a:pt x="851" y="52"/>
                </a:lnTo>
                <a:lnTo>
                  <a:pt x="854" y="55"/>
                </a:lnTo>
                <a:lnTo>
                  <a:pt x="856" y="59"/>
                </a:lnTo>
                <a:lnTo>
                  <a:pt x="860" y="62"/>
                </a:lnTo>
                <a:lnTo>
                  <a:pt x="864" y="65"/>
                </a:lnTo>
                <a:lnTo>
                  <a:pt x="869" y="68"/>
                </a:lnTo>
                <a:lnTo>
                  <a:pt x="873" y="72"/>
                </a:lnTo>
                <a:lnTo>
                  <a:pt x="876" y="75"/>
                </a:lnTo>
                <a:lnTo>
                  <a:pt x="879" y="79"/>
                </a:lnTo>
                <a:lnTo>
                  <a:pt x="884" y="80"/>
                </a:lnTo>
                <a:lnTo>
                  <a:pt x="886" y="81"/>
                </a:lnTo>
                <a:lnTo>
                  <a:pt x="890" y="83"/>
                </a:lnTo>
                <a:lnTo>
                  <a:pt x="893" y="85"/>
                </a:lnTo>
                <a:lnTo>
                  <a:pt x="894" y="85"/>
                </a:lnTo>
                <a:lnTo>
                  <a:pt x="894" y="86"/>
                </a:lnTo>
                <a:lnTo>
                  <a:pt x="897" y="98"/>
                </a:lnTo>
                <a:lnTo>
                  <a:pt x="895" y="99"/>
                </a:lnTo>
                <a:lnTo>
                  <a:pt x="895" y="103"/>
                </a:lnTo>
                <a:lnTo>
                  <a:pt x="895" y="108"/>
                </a:lnTo>
                <a:lnTo>
                  <a:pt x="894" y="111"/>
                </a:lnTo>
                <a:lnTo>
                  <a:pt x="894" y="116"/>
                </a:lnTo>
                <a:lnTo>
                  <a:pt x="894" y="119"/>
                </a:lnTo>
                <a:lnTo>
                  <a:pt x="894" y="121"/>
                </a:lnTo>
                <a:lnTo>
                  <a:pt x="894" y="124"/>
                </a:lnTo>
                <a:lnTo>
                  <a:pt x="894" y="125"/>
                </a:lnTo>
                <a:lnTo>
                  <a:pt x="893" y="129"/>
                </a:lnTo>
                <a:lnTo>
                  <a:pt x="891" y="131"/>
                </a:lnTo>
                <a:lnTo>
                  <a:pt x="890" y="132"/>
                </a:lnTo>
                <a:lnTo>
                  <a:pt x="888" y="136"/>
                </a:lnTo>
                <a:lnTo>
                  <a:pt x="886" y="138"/>
                </a:lnTo>
                <a:lnTo>
                  <a:pt x="888" y="142"/>
                </a:lnTo>
                <a:lnTo>
                  <a:pt x="891" y="147"/>
                </a:lnTo>
                <a:lnTo>
                  <a:pt x="895" y="149"/>
                </a:lnTo>
                <a:lnTo>
                  <a:pt x="899" y="151"/>
                </a:lnTo>
                <a:lnTo>
                  <a:pt x="903" y="151"/>
                </a:lnTo>
                <a:lnTo>
                  <a:pt x="908" y="151"/>
                </a:lnTo>
                <a:lnTo>
                  <a:pt x="910" y="153"/>
                </a:lnTo>
                <a:lnTo>
                  <a:pt x="912" y="157"/>
                </a:lnTo>
                <a:lnTo>
                  <a:pt x="914" y="164"/>
                </a:lnTo>
                <a:lnTo>
                  <a:pt x="912" y="171"/>
                </a:lnTo>
                <a:lnTo>
                  <a:pt x="908" y="179"/>
                </a:lnTo>
                <a:lnTo>
                  <a:pt x="902" y="188"/>
                </a:lnTo>
                <a:lnTo>
                  <a:pt x="894" y="196"/>
                </a:lnTo>
                <a:lnTo>
                  <a:pt x="885" y="204"/>
                </a:lnTo>
                <a:lnTo>
                  <a:pt x="878" y="212"/>
                </a:lnTo>
                <a:lnTo>
                  <a:pt x="871" y="219"/>
                </a:lnTo>
                <a:lnTo>
                  <a:pt x="864" y="225"/>
                </a:lnTo>
                <a:lnTo>
                  <a:pt x="863" y="225"/>
                </a:lnTo>
                <a:lnTo>
                  <a:pt x="861" y="227"/>
                </a:lnTo>
                <a:lnTo>
                  <a:pt x="860" y="227"/>
                </a:lnTo>
                <a:lnTo>
                  <a:pt x="858" y="229"/>
                </a:lnTo>
                <a:lnTo>
                  <a:pt x="856" y="229"/>
                </a:lnTo>
                <a:lnTo>
                  <a:pt x="856" y="230"/>
                </a:lnTo>
                <a:lnTo>
                  <a:pt x="854" y="232"/>
                </a:lnTo>
                <a:lnTo>
                  <a:pt x="854" y="236"/>
                </a:lnTo>
                <a:lnTo>
                  <a:pt x="852" y="242"/>
                </a:lnTo>
                <a:lnTo>
                  <a:pt x="851" y="249"/>
                </a:lnTo>
                <a:lnTo>
                  <a:pt x="849" y="255"/>
                </a:lnTo>
                <a:lnTo>
                  <a:pt x="847" y="262"/>
                </a:lnTo>
                <a:lnTo>
                  <a:pt x="843" y="266"/>
                </a:lnTo>
                <a:lnTo>
                  <a:pt x="842" y="273"/>
                </a:lnTo>
                <a:lnTo>
                  <a:pt x="840" y="279"/>
                </a:lnTo>
                <a:lnTo>
                  <a:pt x="839" y="286"/>
                </a:lnTo>
                <a:lnTo>
                  <a:pt x="839" y="296"/>
                </a:lnTo>
                <a:lnTo>
                  <a:pt x="839" y="302"/>
                </a:lnTo>
                <a:lnTo>
                  <a:pt x="839" y="310"/>
                </a:lnTo>
                <a:lnTo>
                  <a:pt x="837" y="319"/>
                </a:lnTo>
                <a:lnTo>
                  <a:pt x="837" y="325"/>
                </a:lnTo>
                <a:lnTo>
                  <a:pt x="836" y="334"/>
                </a:lnTo>
                <a:lnTo>
                  <a:pt x="836" y="340"/>
                </a:lnTo>
                <a:lnTo>
                  <a:pt x="834" y="349"/>
                </a:lnTo>
                <a:lnTo>
                  <a:pt x="833" y="353"/>
                </a:lnTo>
                <a:lnTo>
                  <a:pt x="830" y="356"/>
                </a:lnTo>
                <a:lnTo>
                  <a:pt x="825" y="360"/>
                </a:lnTo>
                <a:lnTo>
                  <a:pt x="823" y="362"/>
                </a:lnTo>
                <a:lnTo>
                  <a:pt x="818" y="362"/>
                </a:lnTo>
                <a:lnTo>
                  <a:pt x="815" y="366"/>
                </a:lnTo>
                <a:lnTo>
                  <a:pt x="814" y="371"/>
                </a:lnTo>
                <a:lnTo>
                  <a:pt x="812" y="376"/>
                </a:lnTo>
                <a:lnTo>
                  <a:pt x="812" y="377"/>
                </a:lnTo>
                <a:lnTo>
                  <a:pt x="812" y="381"/>
                </a:lnTo>
                <a:lnTo>
                  <a:pt x="814" y="382"/>
                </a:lnTo>
                <a:lnTo>
                  <a:pt x="814" y="386"/>
                </a:lnTo>
                <a:lnTo>
                  <a:pt x="814" y="388"/>
                </a:lnTo>
                <a:lnTo>
                  <a:pt x="814" y="389"/>
                </a:lnTo>
                <a:lnTo>
                  <a:pt x="815" y="390"/>
                </a:lnTo>
                <a:lnTo>
                  <a:pt x="815" y="392"/>
                </a:lnTo>
                <a:lnTo>
                  <a:pt x="812" y="394"/>
                </a:lnTo>
                <a:lnTo>
                  <a:pt x="810" y="395"/>
                </a:lnTo>
                <a:lnTo>
                  <a:pt x="808" y="397"/>
                </a:lnTo>
                <a:lnTo>
                  <a:pt x="806" y="399"/>
                </a:lnTo>
                <a:lnTo>
                  <a:pt x="804" y="401"/>
                </a:lnTo>
                <a:lnTo>
                  <a:pt x="803" y="404"/>
                </a:lnTo>
                <a:lnTo>
                  <a:pt x="803" y="405"/>
                </a:lnTo>
                <a:lnTo>
                  <a:pt x="803" y="408"/>
                </a:lnTo>
                <a:lnTo>
                  <a:pt x="803" y="410"/>
                </a:lnTo>
                <a:lnTo>
                  <a:pt x="803" y="412"/>
                </a:lnTo>
                <a:lnTo>
                  <a:pt x="801" y="414"/>
                </a:lnTo>
                <a:lnTo>
                  <a:pt x="801" y="415"/>
                </a:lnTo>
                <a:lnTo>
                  <a:pt x="801" y="417"/>
                </a:lnTo>
                <a:lnTo>
                  <a:pt x="803" y="420"/>
                </a:lnTo>
                <a:lnTo>
                  <a:pt x="803" y="421"/>
                </a:lnTo>
                <a:lnTo>
                  <a:pt x="803" y="425"/>
                </a:lnTo>
                <a:lnTo>
                  <a:pt x="804" y="427"/>
                </a:lnTo>
                <a:lnTo>
                  <a:pt x="806" y="428"/>
                </a:lnTo>
                <a:lnTo>
                  <a:pt x="809" y="430"/>
                </a:lnTo>
                <a:lnTo>
                  <a:pt x="812" y="432"/>
                </a:lnTo>
                <a:lnTo>
                  <a:pt x="814" y="434"/>
                </a:lnTo>
                <a:lnTo>
                  <a:pt x="815" y="440"/>
                </a:lnTo>
                <a:lnTo>
                  <a:pt x="815" y="447"/>
                </a:lnTo>
                <a:lnTo>
                  <a:pt x="815" y="449"/>
                </a:lnTo>
                <a:lnTo>
                  <a:pt x="815" y="453"/>
                </a:lnTo>
                <a:lnTo>
                  <a:pt x="815" y="456"/>
                </a:lnTo>
                <a:lnTo>
                  <a:pt x="815" y="460"/>
                </a:lnTo>
                <a:lnTo>
                  <a:pt x="815" y="462"/>
                </a:lnTo>
                <a:lnTo>
                  <a:pt x="817" y="466"/>
                </a:lnTo>
                <a:lnTo>
                  <a:pt x="817" y="467"/>
                </a:lnTo>
                <a:lnTo>
                  <a:pt x="817" y="469"/>
                </a:lnTo>
                <a:lnTo>
                  <a:pt x="817" y="475"/>
                </a:lnTo>
                <a:lnTo>
                  <a:pt x="818" y="480"/>
                </a:lnTo>
                <a:lnTo>
                  <a:pt x="818" y="486"/>
                </a:lnTo>
                <a:lnTo>
                  <a:pt x="819" y="490"/>
                </a:lnTo>
                <a:lnTo>
                  <a:pt x="821" y="495"/>
                </a:lnTo>
                <a:lnTo>
                  <a:pt x="823" y="500"/>
                </a:lnTo>
                <a:lnTo>
                  <a:pt x="824" y="507"/>
                </a:lnTo>
                <a:lnTo>
                  <a:pt x="825" y="512"/>
                </a:lnTo>
                <a:lnTo>
                  <a:pt x="825" y="517"/>
                </a:lnTo>
                <a:lnTo>
                  <a:pt x="825" y="518"/>
                </a:lnTo>
                <a:lnTo>
                  <a:pt x="825" y="521"/>
                </a:lnTo>
                <a:lnTo>
                  <a:pt x="824" y="523"/>
                </a:lnTo>
                <a:lnTo>
                  <a:pt x="824" y="526"/>
                </a:lnTo>
                <a:lnTo>
                  <a:pt x="824" y="530"/>
                </a:lnTo>
                <a:lnTo>
                  <a:pt x="824" y="533"/>
                </a:lnTo>
                <a:lnTo>
                  <a:pt x="824" y="536"/>
                </a:lnTo>
                <a:lnTo>
                  <a:pt x="824" y="543"/>
                </a:lnTo>
                <a:lnTo>
                  <a:pt x="825" y="549"/>
                </a:lnTo>
                <a:lnTo>
                  <a:pt x="827" y="556"/>
                </a:lnTo>
                <a:lnTo>
                  <a:pt x="828" y="560"/>
                </a:lnTo>
                <a:lnTo>
                  <a:pt x="832" y="567"/>
                </a:lnTo>
                <a:lnTo>
                  <a:pt x="833" y="573"/>
                </a:lnTo>
                <a:lnTo>
                  <a:pt x="834" y="579"/>
                </a:lnTo>
                <a:lnTo>
                  <a:pt x="834" y="586"/>
                </a:lnTo>
                <a:lnTo>
                  <a:pt x="834" y="588"/>
                </a:lnTo>
                <a:lnTo>
                  <a:pt x="833" y="590"/>
                </a:lnTo>
                <a:lnTo>
                  <a:pt x="832" y="590"/>
                </a:lnTo>
                <a:lnTo>
                  <a:pt x="832" y="592"/>
                </a:lnTo>
                <a:lnTo>
                  <a:pt x="830" y="593"/>
                </a:lnTo>
                <a:lnTo>
                  <a:pt x="828" y="593"/>
                </a:lnTo>
                <a:lnTo>
                  <a:pt x="827" y="595"/>
                </a:lnTo>
                <a:lnTo>
                  <a:pt x="827" y="597"/>
                </a:lnTo>
                <a:lnTo>
                  <a:pt x="828" y="605"/>
                </a:lnTo>
                <a:lnTo>
                  <a:pt x="832" y="613"/>
                </a:lnTo>
                <a:lnTo>
                  <a:pt x="834" y="619"/>
                </a:lnTo>
                <a:lnTo>
                  <a:pt x="839" y="626"/>
                </a:lnTo>
                <a:lnTo>
                  <a:pt x="845" y="631"/>
                </a:lnTo>
                <a:lnTo>
                  <a:pt x="851" y="636"/>
                </a:lnTo>
                <a:lnTo>
                  <a:pt x="856" y="641"/>
                </a:lnTo>
                <a:lnTo>
                  <a:pt x="861" y="645"/>
                </a:lnTo>
                <a:lnTo>
                  <a:pt x="866" y="651"/>
                </a:lnTo>
                <a:lnTo>
                  <a:pt x="869" y="658"/>
                </a:lnTo>
                <a:lnTo>
                  <a:pt x="871" y="667"/>
                </a:lnTo>
                <a:lnTo>
                  <a:pt x="876" y="677"/>
                </a:lnTo>
                <a:lnTo>
                  <a:pt x="879" y="685"/>
                </a:lnTo>
                <a:lnTo>
                  <a:pt x="882" y="695"/>
                </a:lnTo>
                <a:lnTo>
                  <a:pt x="885" y="703"/>
                </a:lnTo>
                <a:lnTo>
                  <a:pt x="888" y="710"/>
                </a:lnTo>
                <a:lnTo>
                  <a:pt x="876" y="713"/>
                </a:lnTo>
                <a:lnTo>
                  <a:pt x="864" y="716"/>
                </a:lnTo>
                <a:lnTo>
                  <a:pt x="854" y="717"/>
                </a:lnTo>
                <a:lnTo>
                  <a:pt x="843" y="721"/>
                </a:lnTo>
                <a:lnTo>
                  <a:pt x="833" y="723"/>
                </a:lnTo>
                <a:lnTo>
                  <a:pt x="823" y="724"/>
                </a:lnTo>
                <a:lnTo>
                  <a:pt x="812" y="724"/>
                </a:lnTo>
                <a:lnTo>
                  <a:pt x="801" y="724"/>
                </a:lnTo>
                <a:lnTo>
                  <a:pt x="801" y="729"/>
                </a:lnTo>
                <a:lnTo>
                  <a:pt x="800" y="734"/>
                </a:lnTo>
                <a:lnTo>
                  <a:pt x="800" y="737"/>
                </a:lnTo>
                <a:lnTo>
                  <a:pt x="799" y="742"/>
                </a:lnTo>
                <a:lnTo>
                  <a:pt x="797" y="745"/>
                </a:lnTo>
                <a:lnTo>
                  <a:pt x="795" y="749"/>
                </a:lnTo>
                <a:lnTo>
                  <a:pt x="793" y="752"/>
                </a:lnTo>
                <a:lnTo>
                  <a:pt x="791" y="756"/>
                </a:lnTo>
                <a:lnTo>
                  <a:pt x="790" y="756"/>
                </a:lnTo>
                <a:lnTo>
                  <a:pt x="788" y="757"/>
                </a:lnTo>
                <a:lnTo>
                  <a:pt x="785" y="758"/>
                </a:lnTo>
                <a:lnTo>
                  <a:pt x="784" y="758"/>
                </a:lnTo>
                <a:lnTo>
                  <a:pt x="780" y="760"/>
                </a:lnTo>
                <a:lnTo>
                  <a:pt x="779" y="762"/>
                </a:lnTo>
                <a:lnTo>
                  <a:pt x="778" y="764"/>
                </a:lnTo>
                <a:lnTo>
                  <a:pt x="776" y="765"/>
                </a:lnTo>
                <a:lnTo>
                  <a:pt x="778" y="769"/>
                </a:lnTo>
                <a:lnTo>
                  <a:pt x="778" y="771"/>
                </a:lnTo>
                <a:lnTo>
                  <a:pt x="778" y="773"/>
                </a:lnTo>
                <a:lnTo>
                  <a:pt x="779" y="777"/>
                </a:lnTo>
                <a:lnTo>
                  <a:pt x="780" y="780"/>
                </a:lnTo>
                <a:lnTo>
                  <a:pt x="780" y="782"/>
                </a:lnTo>
                <a:lnTo>
                  <a:pt x="782" y="784"/>
                </a:lnTo>
                <a:lnTo>
                  <a:pt x="784" y="786"/>
                </a:lnTo>
                <a:lnTo>
                  <a:pt x="784" y="834"/>
                </a:lnTo>
                <a:lnTo>
                  <a:pt x="784" y="837"/>
                </a:lnTo>
                <a:lnTo>
                  <a:pt x="782" y="839"/>
                </a:lnTo>
                <a:lnTo>
                  <a:pt x="782" y="843"/>
                </a:lnTo>
                <a:lnTo>
                  <a:pt x="782" y="847"/>
                </a:lnTo>
                <a:lnTo>
                  <a:pt x="780" y="850"/>
                </a:lnTo>
                <a:lnTo>
                  <a:pt x="780" y="855"/>
                </a:lnTo>
                <a:lnTo>
                  <a:pt x="780" y="858"/>
                </a:lnTo>
                <a:lnTo>
                  <a:pt x="779" y="863"/>
                </a:lnTo>
                <a:lnTo>
                  <a:pt x="778" y="865"/>
                </a:lnTo>
                <a:lnTo>
                  <a:pt x="776" y="868"/>
                </a:lnTo>
                <a:lnTo>
                  <a:pt x="775" y="869"/>
                </a:lnTo>
                <a:lnTo>
                  <a:pt x="773" y="873"/>
                </a:lnTo>
                <a:lnTo>
                  <a:pt x="771" y="876"/>
                </a:lnTo>
                <a:lnTo>
                  <a:pt x="771" y="880"/>
                </a:lnTo>
                <a:lnTo>
                  <a:pt x="770" y="882"/>
                </a:lnTo>
                <a:lnTo>
                  <a:pt x="770" y="886"/>
                </a:lnTo>
                <a:lnTo>
                  <a:pt x="771" y="895"/>
                </a:lnTo>
                <a:lnTo>
                  <a:pt x="775" y="899"/>
                </a:lnTo>
                <a:lnTo>
                  <a:pt x="779" y="906"/>
                </a:lnTo>
                <a:lnTo>
                  <a:pt x="784" y="910"/>
                </a:lnTo>
                <a:lnTo>
                  <a:pt x="790" y="914"/>
                </a:lnTo>
                <a:lnTo>
                  <a:pt x="794" y="919"/>
                </a:lnTo>
                <a:lnTo>
                  <a:pt x="800" y="924"/>
                </a:lnTo>
                <a:lnTo>
                  <a:pt x="803" y="930"/>
                </a:lnTo>
                <a:lnTo>
                  <a:pt x="821" y="934"/>
                </a:lnTo>
                <a:lnTo>
                  <a:pt x="821" y="932"/>
                </a:lnTo>
                <a:lnTo>
                  <a:pt x="821" y="930"/>
                </a:lnTo>
                <a:lnTo>
                  <a:pt x="823" y="928"/>
                </a:lnTo>
                <a:lnTo>
                  <a:pt x="823" y="927"/>
                </a:lnTo>
                <a:lnTo>
                  <a:pt x="824" y="925"/>
                </a:lnTo>
                <a:lnTo>
                  <a:pt x="825" y="924"/>
                </a:lnTo>
                <a:lnTo>
                  <a:pt x="827" y="922"/>
                </a:lnTo>
                <a:lnTo>
                  <a:pt x="828" y="921"/>
                </a:lnTo>
                <a:lnTo>
                  <a:pt x="839" y="921"/>
                </a:lnTo>
                <a:lnTo>
                  <a:pt x="837" y="988"/>
                </a:lnTo>
                <a:lnTo>
                  <a:pt x="836" y="986"/>
                </a:lnTo>
                <a:lnTo>
                  <a:pt x="834" y="984"/>
                </a:lnTo>
                <a:lnTo>
                  <a:pt x="833" y="982"/>
                </a:lnTo>
                <a:lnTo>
                  <a:pt x="832" y="982"/>
                </a:lnTo>
                <a:lnTo>
                  <a:pt x="830" y="981"/>
                </a:lnTo>
                <a:lnTo>
                  <a:pt x="827" y="980"/>
                </a:lnTo>
                <a:lnTo>
                  <a:pt x="825" y="978"/>
                </a:lnTo>
                <a:lnTo>
                  <a:pt x="824" y="978"/>
                </a:lnTo>
                <a:lnTo>
                  <a:pt x="823" y="978"/>
                </a:lnTo>
                <a:lnTo>
                  <a:pt x="819" y="980"/>
                </a:lnTo>
                <a:lnTo>
                  <a:pt x="818" y="981"/>
                </a:lnTo>
                <a:lnTo>
                  <a:pt x="815" y="982"/>
                </a:lnTo>
                <a:lnTo>
                  <a:pt x="814" y="984"/>
                </a:lnTo>
                <a:lnTo>
                  <a:pt x="812" y="986"/>
                </a:lnTo>
                <a:lnTo>
                  <a:pt x="809" y="986"/>
                </a:lnTo>
                <a:lnTo>
                  <a:pt x="808" y="988"/>
                </a:lnTo>
                <a:lnTo>
                  <a:pt x="801" y="986"/>
                </a:lnTo>
                <a:lnTo>
                  <a:pt x="799" y="982"/>
                </a:lnTo>
                <a:lnTo>
                  <a:pt x="795" y="978"/>
                </a:lnTo>
                <a:lnTo>
                  <a:pt x="793" y="971"/>
                </a:lnTo>
                <a:lnTo>
                  <a:pt x="791" y="966"/>
                </a:lnTo>
                <a:lnTo>
                  <a:pt x="788" y="961"/>
                </a:lnTo>
                <a:lnTo>
                  <a:pt x="784" y="958"/>
                </a:lnTo>
                <a:lnTo>
                  <a:pt x="778" y="956"/>
                </a:lnTo>
                <a:lnTo>
                  <a:pt x="778" y="955"/>
                </a:lnTo>
                <a:lnTo>
                  <a:pt x="776" y="952"/>
                </a:lnTo>
                <a:lnTo>
                  <a:pt x="775" y="948"/>
                </a:lnTo>
                <a:lnTo>
                  <a:pt x="773" y="945"/>
                </a:lnTo>
                <a:lnTo>
                  <a:pt x="771" y="941"/>
                </a:lnTo>
                <a:lnTo>
                  <a:pt x="771" y="940"/>
                </a:lnTo>
                <a:lnTo>
                  <a:pt x="771" y="938"/>
                </a:lnTo>
                <a:lnTo>
                  <a:pt x="770" y="937"/>
                </a:lnTo>
                <a:lnTo>
                  <a:pt x="767" y="935"/>
                </a:lnTo>
                <a:lnTo>
                  <a:pt x="764" y="935"/>
                </a:lnTo>
                <a:lnTo>
                  <a:pt x="761" y="934"/>
                </a:lnTo>
                <a:lnTo>
                  <a:pt x="758" y="932"/>
                </a:lnTo>
                <a:lnTo>
                  <a:pt x="754" y="930"/>
                </a:lnTo>
                <a:lnTo>
                  <a:pt x="752" y="928"/>
                </a:lnTo>
                <a:lnTo>
                  <a:pt x="751" y="925"/>
                </a:lnTo>
                <a:lnTo>
                  <a:pt x="749" y="925"/>
                </a:lnTo>
                <a:lnTo>
                  <a:pt x="749" y="927"/>
                </a:lnTo>
                <a:lnTo>
                  <a:pt x="747" y="927"/>
                </a:lnTo>
                <a:lnTo>
                  <a:pt x="747" y="928"/>
                </a:lnTo>
                <a:lnTo>
                  <a:pt x="745" y="928"/>
                </a:lnTo>
                <a:lnTo>
                  <a:pt x="743" y="930"/>
                </a:lnTo>
                <a:lnTo>
                  <a:pt x="737" y="928"/>
                </a:lnTo>
                <a:lnTo>
                  <a:pt x="734" y="927"/>
                </a:lnTo>
                <a:lnTo>
                  <a:pt x="731" y="922"/>
                </a:lnTo>
                <a:lnTo>
                  <a:pt x="730" y="917"/>
                </a:lnTo>
                <a:lnTo>
                  <a:pt x="730" y="912"/>
                </a:lnTo>
                <a:lnTo>
                  <a:pt x="728" y="906"/>
                </a:lnTo>
                <a:lnTo>
                  <a:pt x="727" y="899"/>
                </a:lnTo>
                <a:lnTo>
                  <a:pt x="727" y="895"/>
                </a:lnTo>
                <a:lnTo>
                  <a:pt x="725" y="893"/>
                </a:lnTo>
                <a:lnTo>
                  <a:pt x="723" y="893"/>
                </a:lnTo>
                <a:lnTo>
                  <a:pt x="723" y="891"/>
                </a:lnTo>
                <a:lnTo>
                  <a:pt x="721" y="891"/>
                </a:lnTo>
                <a:lnTo>
                  <a:pt x="719" y="889"/>
                </a:lnTo>
                <a:lnTo>
                  <a:pt x="718" y="889"/>
                </a:lnTo>
                <a:lnTo>
                  <a:pt x="716" y="888"/>
                </a:lnTo>
                <a:lnTo>
                  <a:pt x="715" y="886"/>
                </a:lnTo>
                <a:lnTo>
                  <a:pt x="714" y="888"/>
                </a:lnTo>
                <a:lnTo>
                  <a:pt x="710" y="891"/>
                </a:lnTo>
                <a:lnTo>
                  <a:pt x="708" y="895"/>
                </a:lnTo>
                <a:lnTo>
                  <a:pt x="706" y="901"/>
                </a:lnTo>
                <a:lnTo>
                  <a:pt x="703" y="904"/>
                </a:lnTo>
                <a:lnTo>
                  <a:pt x="700" y="909"/>
                </a:lnTo>
                <a:lnTo>
                  <a:pt x="697" y="910"/>
                </a:lnTo>
                <a:lnTo>
                  <a:pt x="694" y="912"/>
                </a:lnTo>
                <a:lnTo>
                  <a:pt x="691" y="912"/>
                </a:lnTo>
                <a:lnTo>
                  <a:pt x="688" y="910"/>
                </a:lnTo>
                <a:lnTo>
                  <a:pt x="685" y="910"/>
                </a:lnTo>
                <a:lnTo>
                  <a:pt x="682" y="909"/>
                </a:lnTo>
                <a:lnTo>
                  <a:pt x="680" y="908"/>
                </a:lnTo>
                <a:lnTo>
                  <a:pt x="677" y="908"/>
                </a:lnTo>
                <a:lnTo>
                  <a:pt x="675" y="906"/>
                </a:lnTo>
                <a:lnTo>
                  <a:pt x="670" y="906"/>
                </a:lnTo>
                <a:lnTo>
                  <a:pt x="664" y="906"/>
                </a:lnTo>
                <a:lnTo>
                  <a:pt x="656" y="904"/>
                </a:lnTo>
                <a:lnTo>
                  <a:pt x="651" y="904"/>
                </a:lnTo>
                <a:lnTo>
                  <a:pt x="645" y="901"/>
                </a:lnTo>
                <a:lnTo>
                  <a:pt x="638" y="897"/>
                </a:lnTo>
                <a:lnTo>
                  <a:pt x="633" y="895"/>
                </a:lnTo>
                <a:lnTo>
                  <a:pt x="630" y="891"/>
                </a:lnTo>
                <a:lnTo>
                  <a:pt x="630" y="884"/>
                </a:lnTo>
                <a:lnTo>
                  <a:pt x="630" y="882"/>
                </a:lnTo>
                <a:lnTo>
                  <a:pt x="630" y="880"/>
                </a:lnTo>
                <a:lnTo>
                  <a:pt x="630" y="878"/>
                </a:lnTo>
                <a:lnTo>
                  <a:pt x="630" y="876"/>
                </a:lnTo>
                <a:lnTo>
                  <a:pt x="630" y="875"/>
                </a:lnTo>
                <a:lnTo>
                  <a:pt x="630" y="873"/>
                </a:lnTo>
                <a:lnTo>
                  <a:pt x="630" y="869"/>
                </a:lnTo>
                <a:lnTo>
                  <a:pt x="628" y="869"/>
                </a:lnTo>
                <a:lnTo>
                  <a:pt x="625" y="871"/>
                </a:lnTo>
                <a:lnTo>
                  <a:pt x="623" y="871"/>
                </a:lnTo>
                <a:lnTo>
                  <a:pt x="619" y="871"/>
                </a:lnTo>
                <a:lnTo>
                  <a:pt x="616" y="871"/>
                </a:lnTo>
                <a:lnTo>
                  <a:pt x="614" y="873"/>
                </a:lnTo>
                <a:lnTo>
                  <a:pt x="612" y="873"/>
                </a:lnTo>
                <a:lnTo>
                  <a:pt x="610" y="873"/>
                </a:lnTo>
                <a:lnTo>
                  <a:pt x="606" y="873"/>
                </a:lnTo>
                <a:lnTo>
                  <a:pt x="603" y="875"/>
                </a:lnTo>
                <a:lnTo>
                  <a:pt x="601" y="875"/>
                </a:lnTo>
                <a:lnTo>
                  <a:pt x="599" y="876"/>
                </a:lnTo>
                <a:lnTo>
                  <a:pt x="599" y="878"/>
                </a:lnTo>
                <a:lnTo>
                  <a:pt x="595" y="880"/>
                </a:lnTo>
                <a:lnTo>
                  <a:pt x="594" y="882"/>
                </a:lnTo>
                <a:lnTo>
                  <a:pt x="591" y="882"/>
                </a:lnTo>
                <a:lnTo>
                  <a:pt x="579" y="882"/>
                </a:lnTo>
                <a:lnTo>
                  <a:pt x="579" y="880"/>
                </a:lnTo>
                <a:lnTo>
                  <a:pt x="580" y="878"/>
                </a:lnTo>
                <a:lnTo>
                  <a:pt x="580" y="876"/>
                </a:lnTo>
                <a:lnTo>
                  <a:pt x="582" y="876"/>
                </a:lnTo>
                <a:lnTo>
                  <a:pt x="582" y="875"/>
                </a:lnTo>
                <a:lnTo>
                  <a:pt x="582" y="873"/>
                </a:lnTo>
                <a:lnTo>
                  <a:pt x="582" y="871"/>
                </a:lnTo>
                <a:lnTo>
                  <a:pt x="582" y="869"/>
                </a:lnTo>
                <a:lnTo>
                  <a:pt x="582" y="868"/>
                </a:lnTo>
                <a:lnTo>
                  <a:pt x="582" y="867"/>
                </a:lnTo>
                <a:lnTo>
                  <a:pt x="582" y="865"/>
                </a:lnTo>
                <a:lnTo>
                  <a:pt x="582" y="863"/>
                </a:lnTo>
                <a:lnTo>
                  <a:pt x="580" y="863"/>
                </a:lnTo>
                <a:lnTo>
                  <a:pt x="579" y="862"/>
                </a:lnTo>
                <a:lnTo>
                  <a:pt x="577" y="862"/>
                </a:lnTo>
                <a:lnTo>
                  <a:pt x="576" y="860"/>
                </a:lnTo>
                <a:lnTo>
                  <a:pt x="573" y="858"/>
                </a:lnTo>
                <a:lnTo>
                  <a:pt x="571" y="855"/>
                </a:lnTo>
                <a:lnTo>
                  <a:pt x="571" y="854"/>
                </a:lnTo>
                <a:lnTo>
                  <a:pt x="570" y="850"/>
                </a:lnTo>
                <a:lnTo>
                  <a:pt x="568" y="850"/>
                </a:lnTo>
                <a:lnTo>
                  <a:pt x="567" y="850"/>
                </a:lnTo>
                <a:lnTo>
                  <a:pt x="566" y="850"/>
                </a:lnTo>
                <a:lnTo>
                  <a:pt x="564" y="850"/>
                </a:lnTo>
                <a:lnTo>
                  <a:pt x="562" y="850"/>
                </a:lnTo>
                <a:lnTo>
                  <a:pt x="562" y="852"/>
                </a:lnTo>
                <a:lnTo>
                  <a:pt x="562" y="854"/>
                </a:lnTo>
                <a:lnTo>
                  <a:pt x="562" y="855"/>
                </a:lnTo>
                <a:lnTo>
                  <a:pt x="562" y="856"/>
                </a:lnTo>
                <a:lnTo>
                  <a:pt x="560" y="856"/>
                </a:lnTo>
                <a:lnTo>
                  <a:pt x="558" y="858"/>
                </a:lnTo>
                <a:lnTo>
                  <a:pt x="556" y="860"/>
                </a:lnTo>
                <a:lnTo>
                  <a:pt x="555" y="860"/>
                </a:lnTo>
                <a:lnTo>
                  <a:pt x="553" y="862"/>
                </a:lnTo>
                <a:lnTo>
                  <a:pt x="552" y="862"/>
                </a:lnTo>
                <a:lnTo>
                  <a:pt x="551" y="863"/>
                </a:lnTo>
                <a:lnTo>
                  <a:pt x="549" y="863"/>
                </a:lnTo>
                <a:lnTo>
                  <a:pt x="547" y="863"/>
                </a:lnTo>
                <a:lnTo>
                  <a:pt x="546" y="862"/>
                </a:lnTo>
                <a:lnTo>
                  <a:pt x="545" y="862"/>
                </a:lnTo>
                <a:lnTo>
                  <a:pt x="543" y="862"/>
                </a:lnTo>
                <a:lnTo>
                  <a:pt x="540" y="860"/>
                </a:lnTo>
                <a:lnTo>
                  <a:pt x="538" y="860"/>
                </a:lnTo>
                <a:lnTo>
                  <a:pt x="538" y="858"/>
                </a:lnTo>
                <a:lnTo>
                  <a:pt x="537" y="858"/>
                </a:lnTo>
                <a:lnTo>
                  <a:pt x="536" y="858"/>
                </a:lnTo>
                <a:lnTo>
                  <a:pt x="533" y="860"/>
                </a:lnTo>
                <a:lnTo>
                  <a:pt x="531" y="860"/>
                </a:lnTo>
                <a:lnTo>
                  <a:pt x="530" y="862"/>
                </a:lnTo>
                <a:lnTo>
                  <a:pt x="528" y="863"/>
                </a:lnTo>
                <a:lnTo>
                  <a:pt x="527" y="863"/>
                </a:lnTo>
                <a:lnTo>
                  <a:pt x="525" y="865"/>
                </a:lnTo>
                <a:lnTo>
                  <a:pt x="519" y="867"/>
                </a:lnTo>
                <a:lnTo>
                  <a:pt x="514" y="867"/>
                </a:lnTo>
                <a:lnTo>
                  <a:pt x="507" y="867"/>
                </a:lnTo>
                <a:lnTo>
                  <a:pt x="501" y="867"/>
                </a:lnTo>
                <a:lnTo>
                  <a:pt x="497" y="867"/>
                </a:lnTo>
                <a:lnTo>
                  <a:pt x="491" y="868"/>
                </a:lnTo>
                <a:lnTo>
                  <a:pt x="486" y="869"/>
                </a:lnTo>
                <a:lnTo>
                  <a:pt x="483" y="873"/>
                </a:lnTo>
                <a:lnTo>
                  <a:pt x="482" y="871"/>
                </a:lnTo>
                <a:lnTo>
                  <a:pt x="480" y="868"/>
                </a:lnTo>
                <a:lnTo>
                  <a:pt x="479" y="865"/>
                </a:lnTo>
                <a:lnTo>
                  <a:pt x="479" y="863"/>
                </a:lnTo>
                <a:lnTo>
                  <a:pt x="477" y="860"/>
                </a:lnTo>
                <a:lnTo>
                  <a:pt x="476" y="858"/>
                </a:lnTo>
                <a:lnTo>
                  <a:pt x="476" y="856"/>
                </a:lnTo>
                <a:lnTo>
                  <a:pt x="475" y="855"/>
                </a:lnTo>
                <a:lnTo>
                  <a:pt x="476" y="854"/>
                </a:lnTo>
                <a:lnTo>
                  <a:pt x="477" y="852"/>
                </a:lnTo>
                <a:lnTo>
                  <a:pt x="479" y="850"/>
                </a:lnTo>
                <a:lnTo>
                  <a:pt x="480" y="849"/>
                </a:lnTo>
                <a:lnTo>
                  <a:pt x="482" y="847"/>
                </a:lnTo>
                <a:lnTo>
                  <a:pt x="483" y="845"/>
                </a:lnTo>
                <a:lnTo>
                  <a:pt x="483" y="843"/>
                </a:lnTo>
                <a:lnTo>
                  <a:pt x="485" y="840"/>
                </a:lnTo>
                <a:lnTo>
                  <a:pt x="483" y="836"/>
                </a:lnTo>
                <a:lnTo>
                  <a:pt x="483" y="832"/>
                </a:lnTo>
                <a:lnTo>
                  <a:pt x="482" y="827"/>
                </a:lnTo>
                <a:lnTo>
                  <a:pt x="482" y="824"/>
                </a:lnTo>
                <a:lnTo>
                  <a:pt x="480" y="821"/>
                </a:lnTo>
                <a:lnTo>
                  <a:pt x="479" y="817"/>
                </a:lnTo>
                <a:lnTo>
                  <a:pt x="477" y="814"/>
                </a:lnTo>
                <a:lnTo>
                  <a:pt x="477" y="811"/>
                </a:lnTo>
                <a:lnTo>
                  <a:pt x="473" y="810"/>
                </a:lnTo>
                <a:lnTo>
                  <a:pt x="470" y="804"/>
                </a:lnTo>
                <a:lnTo>
                  <a:pt x="467" y="797"/>
                </a:lnTo>
                <a:lnTo>
                  <a:pt x="464" y="791"/>
                </a:lnTo>
                <a:lnTo>
                  <a:pt x="461" y="783"/>
                </a:lnTo>
                <a:lnTo>
                  <a:pt x="460" y="775"/>
                </a:lnTo>
                <a:lnTo>
                  <a:pt x="458" y="770"/>
                </a:lnTo>
                <a:lnTo>
                  <a:pt x="458" y="765"/>
                </a:lnTo>
                <a:lnTo>
                  <a:pt x="458" y="760"/>
                </a:lnTo>
                <a:lnTo>
                  <a:pt x="460" y="756"/>
                </a:lnTo>
                <a:lnTo>
                  <a:pt x="461" y="750"/>
                </a:lnTo>
                <a:lnTo>
                  <a:pt x="461" y="745"/>
                </a:lnTo>
                <a:lnTo>
                  <a:pt x="462" y="741"/>
                </a:lnTo>
                <a:lnTo>
                  <a:pt x="464" y="736"/>
                </a:lnTo>
                <a:lnTo>
                  <a:pt x="466" y="731"/>
                </a:lnTo>
                <a:lnTo>
                  <a:pt x="466" y="726"/>
                </a:lnTo>
                <a:lnTo>
                  <a:pt x="466" y="723"/>
                </a:lnTo>
                <a:lnTo>
                  <a:pt x="464" y="717"/>
                </a:lnTo>
                <a:lnTo>
                  <a:pt x="462" y="716"/>
                </a:lnTo>
                <a:lnTo>
                  <a:pt x="461" y="713"/>
                </a:lnTo>
                <a:lnTo>
                  <a:pt x="461" y="711"/>
                </a:lnTo>
                <a:lnTo>
                  <a:pt x="460" y="708"/>
                </a:lnTo>
                <a:lnTo>
                  <a:pt x="458" y="704"/>
                </a:lnTo>
                <a:lnTo>
                  <a:pt x="458" y="701"/>
                </a:lnTo>
                <a:lnTo>
                  <a:pt x="458" y="698"/>
                </a:lnTo>
                <a:lnTo>
                  <a:pt x="458" y="695"/>
                </a:lnTo>
                <a:lnTo>
                  <a:pt x="460" y="693"/>
                </a:lnTo>
                <a:lnTo>
                  <a:pt x="460" y="691"/>
                </a:lnTo>
                <a:lnTo>
                  <a:pt x="460" y="688"/>
                </a:lnTo>
                <a:lnTo>
                  <a:pt x="461" y="686"/>
                </a:lnTo>
                <a:lnTo>
                  <a:pt x="461" y="685"/>
                </a:lnTo>
                <a:lnTo>
                  <a:pt x="461" y="682"/>
                </a:lnTo>
                <a:lnTo>
                  <a:pt x="461" y="678"/>
                </a:lnTo>
                <a:lnTo>
                  <a:pt x="461" y="677"/>
                </a:lnTo>
                <a:lnTo>
                  <a:pt x="460" y="673"/>
                </a:lnTo>
                <a:lnTo>
                  <a:pt x="460" y="671"/>
                </a:lnTo>
                <a:lnTo>
                  <a:pt x="460" y="669"/>
                </a:lnTo>
                <a:lnTo>
                  <a:pt x="460" y="665"/>
                </a:lnTo>
                <a:lnTo>
                  <a:pt x="461" y="664"/>
                </a:lnTo>
                <a:lnTo>
                  <a:pt x="397" y="665"/>
                </a:lnTo>
                <a:lnTo>
                  <a:pt x="398" y="662"/>
                </a:lnTo>
                <a:lnTo>
                  <a:pt x="398" y="660"/>
                </a:lnTo>
                <a:lnTo>
                  <a:pt x="399" y="658"/>
                </a:lnTo>
                <a:lnTo>
                  <a:pt x="399" y="656"/>
                </a:lnTo>
                <a:lnTo>
                  <a:pt x="399" y="654"/>
                </a:lnTo>
                <a:lnTo>
                  <a:pt x="401" y="652"/>
                </a:lnTo>
                <a:lnTo>
                  <a:pt x="401" y="651"/>
                </a:lnTo>
                <a:lnTo>
                  <a:pt x="403" y="649"/>
                </a:lnTo>
                <a:lnTo>
                  <a:pt x="357" y="649"/>
                </a:lnTo>
                <a:lnTo>
                  <a:pt x="355" y="652"/>
                </a:lnTo>
                <a:lnTo>
                  <a:pt x="353" y="656"/>
                </a:lnTo>
                <a:lnTo>
                  <a:pt x="352" y="658"/>
                </a:lnTo>
                <a:lnTo>
                  <a:pt x="351" y="662"/>
                </a:lnTo>
                <a:lnTo>
                  <a:pt x="351" y="665"/>
                </a:lnTo>
                <a:lnTo>
                  <a:pt x="349" y="671"/>
                </a:lnTo>
                <a:lnTo>
                  <a:pt x="349" y="675"/>
                </a:lnTo>
                <a:lnTo>
                  <a:pt x="347" y="682"/>
                </a:lnTo>
                <a:lnTo>
                  <a:pt x="347" y="686"/>
                </a:lnTo>
                <a:lnTo>
                  <a:pt x="346" y="691"/>
                </a:lnTo>
                <a:lnTo>
                  <a:pt x="343" y="695"/>
                </a:lnTo>
                <a:lnTo>
                  <a:pt x="342" y="699"/>
                </a:lnTo>
                <a:lnTo>
                  <a:pt x="337" y="701"/>
                </a:lnTo>
                <a:lnTo>
                  <a:pt x="334" y="703"/>
                </a:lnTo>
                <a:lnTo>
                  <a:pt x="329" y="704"/>
                </a:lnTo>
                <a:lnTo>
                  <a:pt x="327" y="703"/>
                </a:lnTo>
                <a:lnTo>
                  <a:pt x="322" y="703"/>
                </a:lnTo>
                <a:lnTo>
                  <a:pt x="319" y="701"/>
                </a:lnTo>
                <a:lnTo>
                  <a:pt x="314" y="699"/>
                </a:lnTo>
                <a:lnTo>
                  <a:pt x="312" y="699"/>
                </a:lnTo>
                <a:lnTo>
                  <a:pt x="307" y="698"/>
                </a:lnTo>
                <a:lnTo>
                  <a:pt x="305" y="697"/>
                </a:lnTo>
                <a:lnTo>
                  <a:pt x="304" y="697"/>
                </a:lnTo>
                <a:lnTo>
                  <a:pt x="299" y="697"/>
                </a:lnTo>
                <a:lnTo>
                  <a:pt x="295" y="698"/>
                </a:lnTo>
                <a:lnTo>
                  <a:pt x="292" y="699"/>
                </a:lnTo>
                <a:lnTo>
                  <a:pt x="290" y="703"/>
                </a:lnTo>
                <a:lnTo>
                  <a:pt x="286" y="704"/>
                </a:lnTo>
                <a:lnTo>
                  <a:pt x="283" y="706"/>
                </a:lnTo>
                <a:lnTo>
                  <a:pt x="280" y="708"/>
                </a:lnTo>
                <a:lnTo>
                  <a:pt x="276" y="708"/>
                </a:lnTo>
                <a:lnTo>
                  <a:pt x="268" y="708"/>
                </a:lnTo>
                <a:lnTo>
                  <a:pt x="261" y="704"/>
                </a:lnTo>
                <a:lnTo>
                  <a:pt x="253" y="699"/>
                </a:lnTo>
                <a:lnTo>
                  <a:pt x="247" y="695"/>
                </a:lnTo>
                <a:lnTo>
                  <a:pt x="242" y="688"/>
                </a:lnTo>
                <a:lnTo>
                  <a:pt x="235" y="682"/>
                </a:lnTo>
                <a:lnTo>
                  <a:pt x="231" y="673"/>
                </a:lnTo>
                <a:lnTo>
                  <a:pt x="228" y="667"/>
                </a:lnTo>
                <a:lnTo>
                  <a:pt x="228" y="664"/>
                </a:lnTo>
                <a:lnTo>
                  <a:pt x="228" y="660"/>
                </a:lnTo>
                <a:lnTo>
                  <a:pt x="228" y="658"/>
                </a:lnTo>
                <a:lnTo>
                  <a:pt x="228" y="656"/>
                </a:lnTo>
                <a:lnTo>
                  <a:pt x="228" y="654"/>
                </a:lnTo>
                <a:lnTo>
                  <a:pt x="228" y="651"/>
                </a:lnTo>
                <a:lnTo>
                  <a:pt x="228" y="649"/>
                </a:lnTo>
                <a:lnTo>
                  <a:pt x="228" y="645"/>
                </a:lnTo>
                <a:lnTo>
                  <a:pt x="227" y="643"/>
                </a:lnTo>
                <a:lnTo>
                  <a:pt x="225" y="641"/>
                </a:lnTo>
                <a:lnTo>
                  <a:pt x="223" y="638"/>
                </a:lnTo>
                <a:lnTo>
                  <a:pt x="220" y="636"/>
                </a:lnTo>
                <a:lnTo>
                  <a:pt x="219" y="632"/>
                </a:lnTo>
                <a:lnTo>
                  <a:pt x="218" y="631"/>
                </a:lnTo>
                <a:lnTo>
                  <a:pt x="218" y="629"/>
                </a:lnTo>
                <a:lnTo>
                  <a:pt x="216" y="628"/>
                </a:lnTo>
                <a:lnTo>
                  <a:pt x="216" y="626"/>
                </a:lnTo>
                <a:lnTo>
                  <a:pt x="214" y="623"/>
                </a:lnTo>
                <a:lnTo>
                  <a:pt x="214" y="621"/>
                </a:lnTo>
                <a:lnTo>
                  <a:pt x="214" y="618"/>
                </a:lnTo>
                <a:lnTo>
                  <a:pt x="213" y="615"/>
                </a:lnTo>
                <a:lnTo>
                  <a:pt x="213" y="612"/>
                </a:lnTo>
                <a:lnTo>
                  <a:pt x="213" y="610"/>
                </a:lnTo>
                <a:lnTo>
                  <a:pt x="213" y="606"/>
                </a:lnTo>
                <a:lnTo>
                  <a:pt x="213" y="603"/>
                </a:lnTo>
                <a:lnTo>
                  <a:pt x="213" y="601"/>
                </a:lnTo>
                <a:lnTo>
                  <a:pt x="212" y="600"/>
                </a:lnTo>
                <a:lnTo>
                  <a:pt x="210" y="599"/>
                </a:lnTo>
                <a:lnTo>
                  <a:pt x="209" y="597"/>
                </a:lnTo>
                <a:lnTo>
                  <a:pt x="207" y="595"/>
                </a:lnTo>
                <a:lnTo>
                  <a:pt x="205" y="593"/>
                </a:lnTo>
                <a:lnTo>
                  <a:pt x="205" y="590"/>
                </a:lnTo>
                <a:lnTo>
                  <a:pt x="38" y="590"/>
                </a:lnTo>
                <a:lnTo>
                  <a:pt x="35" y="592"/>
                </a:lnTo>
                <a:lnTo>
                  <a:pt x="31" y="593"/>
                </a:lnTo>
                <a:lnTo>
                  <a:pt x="28" y="595"/>
                </a:lnTo>
                <a:lnTo>
                  <a:pt x="23" y="599"/>
                </a:lnTo>
                <a:lnTo>
                  <a:pt x="19" y="600"/>
                </a:lnTo>
                <a:lnTo>
                  <a:pt x="14" y="601"/>
                </a:lnTo>
                <a:lnTo>
                  <a:pt x="10" y="603"/>
                </a:lnTo>
                <a:lnTo>
                  <a:pt x="7" y="603"/>
                </a:lnTo>
                <a:lnTo>
                  <a:pt x="7" y="600"/>
                </a:lnTo>
                <a:lnTo>
                  <a:pt x="5" y="599"/>
                </a:lnTo>
                <a:lnTo>
                  <a:pt x="4" y="595"/>
                </a:lnTo>
                <a:lnTo>
                  <a:pt x="3" y="592"/>
                </a:lnTo>
                <a:lnTo>
                  <a:pt x="1" y="590"/>
                </a:lnTo>
                <a:lnTo>
                  <a:pt x="0" y="588"/>
                </a:lnTo>
                <a:lnTo>
                  <a:pt x="0" y="586"/>
                </a:lnTo>
                <a:lnTo>
                  <a:pt x="0" y="584"/>
                </a:lnTo>
                <a:lnTo>
                  <a:pt x="1" y="584"/>
                </a:lnTo>
                <a:lnTo>
                  <a:pt x="3" y="584"/>
                </a:lnTo>
                <a:lnTo>
                  <a:pt x="4" y="584"/>
                </a:lnTo>
                <a:lnTo>
                  <a:pt x="5" y="584"/>
                </a:lnTo>
                <a:lnTo>
                  <a:pt x="7" y="584"/>
                </a:lnTo>
                <a:lnTo>
                  <a:pt x="9" y="584"/>
                </a:lnTo>
                <a:lnTo>
                  <a:pt x="10" y="584"/>
                </a:lnTo>
                <a:lnTo>
                  <a:pt x="11" y="584"/>
                </a:lnTo>
                <a:lnTo>
                  <a:pt x="11" y="582"/>
                </a:lnTo>
                <a:lnTo>
                  <a:pt x="13" y="582"/>
                </a:lnTo>
                <a:lnTo>
                  <a:pt x="14" y="580"/>
                </a:lnTo>
                <a:lnTo>
                  <a:pt x="14" y="579"/>
                </a:lnTo>
                <a:lnTo>
                  <a:pt x="16" y="575"/>
                </a:lnTo>
                <a:lnTo>
                  <a:pt x="16" y="573"/>
                </a:lnTo>
                <a:lnTo>
                  <a:pt x="16" y="569"/>
                </a:lnTo>
                <a:lnTo>
                  <a:pt x="16" y="567"/>
                </a:lnTo>
                <a:lnTo>
                  <a:pt x="16" y="564"/>
                </a:lnTo>
                <a:lnTo>
                  <a:pt x="16" y="560"/>
                </a:lnTo>
                <a:lnTo>
                  <a:pt x="16" y="558"/>
                </a:lnTo>
                <a:lnTo>
                  <a:pt x="16" y="554"/>
                </a:lnTo>
                <a:lnTo>
                  <a:pt x="16" y="549"/>
                </a:lnTo>
                <a:lnTo>
                  <a:pt x="16" y="547"/>
                </a:lnTo>
                <a:lnTo>
                  <a:pt x="18" y="545"/>
                </a:lnTo>
                <a:lnTo>
                  <a:pt x="19" y="541"/>
                </a:lnTo>
                <a:lnTo>
                  <a:pt x="22" y="538"/>
                </a:lnTo>
                <a:lnTo>
                  <a:pt x="25" y="534"/>
                </a:lnTo>
                <a:lnTo>
                  <a:pt x="29" y="530"/>
                </a:lnTo>
                <a:lnTo>
                  <a:pt x="33" y="526"/>
                </a:lnTo>
                <a:lnTo>
                  <a:pt x="37" y="523"/>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202" name="Freeform 159"/>
          <p:cNvSpPr>
            <a:spLocks/>
          </p:cNvSpPr>
          <p:nvPr/>
        </p:nvSpPr>
        <p:spPr bwMode="auto">
          <a:xfrm>
            <a:off x="7858501" y="5027613"/>
            <a:ext cx="102963" cy="80962"/>
          </a:xfrm>
          <a:custGeom>
            <a:avLst/>
            <a:gdLst>
              <a:gd name="T0" fmla="*/ 2147483647 w 53"/>
              <a:gd name="T1" fmla="*/ 0 h 70"/>
              <a:gd name="T2" fmla="*/ 2147483647 w 53"/>
              <a:gd name="T3" fmla="*/ 2147483647 h 70"/>
              <a:gd name="T4" fmla="*/ 2147483647 w 53"/>
              <a:gd name="T5" fmla="*/ 2147483647 h 70"/>
              <a:gd name="T6" fmla="*/ 2147483647 w 53"/>
              <a:gd name="T7" fmla="*/ 2147483647 h 70"/>
              <a:gd name="T8" fmla="*/ 2147483647 w 53"/>
              <a:gd name="T9" fmla="*/ 2147483647 h 70"/>
              <a:gd name="T10" fmla="*/ 2147483647 w 53"/>
              <a:gd name="T11" fmla="*/ 2147483647 h 70"/>
              <a:gd name="T12" fmla="*/ 2147483647 w 53"/>
              <a:gd name="T13" fmla="*/ 2147483647 h 70"/>
              <a:gd name="T14" fmla="*/ 2147483647 w 53"/>
              <a:gd name="T15" fmla="*/ 2147483647 h 70"/>
              <a:gd name="T16" fmla="*/ 0 w 53"/>
              <a:gd name="T17" fmla="*/ 2147483647 h 70"/>
              <a:gd name="T18" fmla="*/ 2147483647 w 53"/>
              <a:gd name="T19" fmla="*/ 2147483647 h 70"/>
              <a:gd name="T20" fmla="*/ 2147483647 w 53"/>
              <a:gd name="T21" fmla="*/ 2147483647 h 70"/>
              <a:gd name="T22" fmla="*/ 2147483647 w 53"/>
              <a:gd name="T23" fmla="*/ 2147483647 h 70"/>
              <a:gd name="T24" fmla="*/ 2147483647 w 53"/>
              <a:gd name="T25" fmla="*/ 2147483647 h 70"/>
              <a:gd name="T26" fmla="*/ 2147483647 w 53"/>
              <a:gd name="T27" fmla="*/ 2147483647 h 70"/>
              <a:gd name="T28" fmla="*/ 2147483647 w 53"/>
              <a:gd name="T29" fmla="*/ 2147483647 h 70"/>
              <a:gd name="T30" fmla="*/ 2147483647 w 53"/>
              <a:gd name="T31" fmla="*/ 2147483647 h 70"/>
              <a:gd name="T32" fmla="*/ 2147483647 w 53"/>
              <a:gd name="T33" fmla="*/ 2147483647 h 70"/>
              <a:gd name="T34" fmla="*/ 2147483647 w 53"/>
              <a:gd name="T35" fmla="*/ 2147483647 h 70"/>
              <a:gd name="T36" fmla="*/ 2147483647 w 53"/>
              <a:gd name="T37" fmla="*/ 2147483647 h 70"/>
              <a:gd name="T38" fmla="*/ 2147483647 w 53"/>
              <a:gd name="T39" fmla="*/ 2147483647 h 70"/>
              <a:gd name="T40" fmla="*/ 2147483647 w 53"/>
              <a:gd name="T41" fmla="*/ 2147483647 h 70"/>
              <a:gd name="T42" fmla="*/ 2147483647 w 53"/>
              <a:gd name="T43" fmla="*/ 2147483647 h 70"/>
              <a:gd name="T44" fmla="*/ 2147483647 w 53"/>
              <a:gd name="T45" fmla="*/ 2147483647 h 70"/>
              <a:gd name="T46" fmla="*/ 2147483647 w 53"/>
              <a:gd name="T47" fmla="*/ 2147483647 h 70"/>
              <a:gd name="T48" fmla="*/ 2147483647 w 53"/>
              <a:gd name="T49" fmla="*/ 2147483647 h 70"/>
              <a:gd name="T50" fmla="*/ 2147483647 w 53"/>
              <a:gd name="T51" fmla="*/ 2147483647 h 70"/>
              <a:gd name="T52" fmla="*/ 2147483647 w 53"/>
              <a:gd name="T53" fmla="*/ 0 h 70"/>
              <a:gd name="T54" fmla="*/ 2147483647 w 53"/>
              <a:gd name="T55" fmla="*/ 0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70">
                <a:moveTo>
                  <a:pt x="40" y="0"/>
                </a:moveTo>
                <a:lnTo>
                  <a:pt x="29" y="9"/>
                </a:lnTo>
                <a:lnTo>
                  <a:pt x="21" y="14"/>
                </a:lnTo>
                <a:lnTo>
                  <a:pt x="17" y="21"/>
                </a:lnTo>
                <a:lnTo>
                  <a:pt x="9" y="28"/>
                </a:lnTo>
                <a:lnTo>
                  <a:pt x="8" y="34"/>
                </a:lnTo>
                <a:lnTo>
                  <a:pt x="7" y="39"/>
                </a:lnTo>
                <a:lnTo>
                  <a:pt x="1" y="48"/>
                </a:lnTo>
                <a:lnTo>
                  <a:pt x="0" y="54"/>
                </a:lnTo>
                <a:lnTo>
                  <a:pt x="2" y="57"/>
                </a:lnTo>
                <a:lnTo>
                  <a:pt x="4" y="61"/>
                </a:lnTo>
                <a:lnTo>
                  <a:pt x="6" y="65"/>
                </a:lnTo>
                <a:lnTo>
                  <a:pt x="8" y="69"/>
                </a:lnTo>
                <a:lnTo>
                  <a:pt x="17" y="65"/>
                </a:lnTo>
                <a:lnTo>
                  <a:pt x="26" y="61"/>
                </a:lnTo>
                <a:lnTo>
                  <a:pt x="34" y="55"/>
                </a:lnTo>
                <a:lnTo>
                  <a:pt x="46" y="49"/>
                </a:lnTo>
                <a:lnTo>
                  <a:pt x="47" y="43"/>
                </a:lnTo>
                <a:lnTo>
                  <a:pt x="45" y="39"/>
                </a:lnTo>
                <a:lnTo>
                  <a:pt x="48" y="31"/>
                </a:lnTo>
                <a:lnTo>
                  <a:pt x="52" y="24"/>
                </a:lnTo>
                <a:lnTo>
                  <a:pt x="50" y="20"/>
                </a:lnTo>
                <a:lnTo>
                  <a:pt x="48" y="16"/>
                </a:lnTo>
                <a:lnTo>
                  <a:pt x="46" y="13"/>
                </a:lnTo>
                <a:lnTo>
                  <a:pt x="44" y="9"/>
                </a:lnTo>
                <a:lnTo>
                  <a:pt x="42" y="5"/>
                </a:lnTo>
                <a:lnTo>
                  <a:pt x="40" y="0"/>
                </a:lnTo>
              </a:path>
            </a:pathLst>
          </a:custGeom>
          <a:solidFill>
            <a:schemeClr val="accent6">
              <a:lumMod val="60000"/>
              <a:lumOff val="40000"/>
            </a:schemeClr>
          </a:solidFill>
          <a:ln w="3175" cap="rnd" cmpd="sng">
            <a:solidFill>
              <a:schemeClr val="tx1"/>
            </a:solidFill>
            <a:prstDash val="solid"/>
            <a:round/>
            <a:headEnd/>
            <a:tailEnd/>
          </a:ln>
        </p:spPr>
        <p:txBody>
          <a:bodyPr/>
          <a:lstStyle/>
          <a:p>
            <a:endParaRPr lang="en-US"/>
          </a:p>
        </p:txBody>
      </p:sp>
      <p:sp>
        <p:nvSpPr>
          <p:cNvPr id="6203" name="Freeform 165"/>
          <p:cNvSpPr>
            <a:spLocks/>
          </p:cNvSpPr>
          <p:nvPr/>
        </p:nvSpPr>
        <p:spPr bwMode="auto">
          <a:xfrm>
            <a:off x="5374346" y="4335463"/>
            <a:ext cx="848354" cy="636587"/>
          </a:xfrm>
          <a:custGeom>
            <a:avLst/>
            <a:gdLst>
              <a:gd name="T0" fmla="*/ 2147483647 w 374"/>
              <a:gd name="T1" fmla="*/ 2147483647 h 352"/>
              <a:gd name="T2" fmla="*/ 2147483647 w 374"/>
              <a:gd name="T3" fmla="*/ 2147483647 h 352"/>
              <a:gd name="T4" fmla="*/ 2147483647 w 374"/>
              <a:gd name="T5" fmla="*/ 2147483647 h 352"/>
              <a:gd name="T6" fmla="*/ 2147483647 w 374"/>
              <a:gd name="T7" fmla="*/ 2147483647 h 352"/>
              <a:gd name="T8" fmla="*/ 2147483647 w 374"/>
              <a:gd name="T9" fmla="*/ 2147483647 h 352"/>
              <a:gd name="T10" fmla="*/ 2147483647 w 374"/>
              <a:gd name="T11" fmla="*/ 2147483647 h 352"/>
              <a:gd name="T12" fmla="*/ 2147483647 w 374"/>
              <a:gd name="T13" fmla="*/ 2147483647 h 352"/>
              <a:gd name="T14" fmla="*/ 2147483647 w 374"/>
              <a:gd name="T15" fmla="*/ 2147483647 h 352"/>
              <a:gd name="T16" fmla="*/ 2147483647 w 374"/>
              <a:gd name="T17" fmla="*/ 2147483647 h 352"/>
              <a:gd name="T18" fmla="*/ 2147483647 w 374"/>
              <a:gd name="T19" fmla="*/ 2147483647 h 352"/>
              <a:gd name="T20" fmla="*/ 2147483647 w 374"/>
              <a:gd name="T21" fmla="*/ 2147483647 h 352"/>
              <a:gd name="T22" fmla="*/ 2147483647 w 374"/>
              <a:gd name="T23" fmla="*/ 2147483647 h 352"/>
              <a:gd name="T24" fmla="*/ 2147483647 w 374"/>
              <a:gd name="T25" fmla="*/ 0 h 352"/>
              <a:gd name="T26" fmla="*/ 2147483647 w 374"/>
              <a:gd name="T27" fmla="*/ 0 h 352"/>
              <a:gd name="T28" fmla="*/ 2147483647 w 374"/>
              <a:gd name="T29" fmla="*/ 2147483647 h 352"/>
              <a:gd name="T30" fmla="*/ 2147483647 w 374"/>
              <a:gd name="T31" fmla="*/ 2147483647 h 352"/>
              <a:gd name="T32" fmla="*/ 2147483647 w 374"/>
              <a:gd name="T33" fmla="*/ 2147483647 h 352"/>
              <a:gd name="T34" fmla="*/ 2147483647 w 374"/>
              <a:gd name="T35" fmla="*/ 2147483647 h 352"/>
              <a:gd name="T36" fmla="*/ 2147483647 w 374"/>
              <a:gd name="T37" fmla="*/ 2147483647 h 352"/>
              <a:gd name="T38" fmla="*/ 2147483647 w 374"/>
              <a:gd name="T39" fmla="*/ 2147483647 h 352"/>
              <a:gd name="T40" fmla="*/ 2147483647 w 374"/>
              <a:gd name="T41" fmla="*/ 2147483647 h 352"/>
              <a:gd name="T42" fmla="*/ 2147483647 w 374"/>
              <a:gd name="T43" fmla="*/ 2147483647 h 352"/>
              <a:gd name="T44" fmla="*/ 2147483647 w 374"/>
              <a:gd name="T45" fmla="*/ 2147483647 h 352"/>
              <a:gd name="T46" fmla="*/ 2147483647 w 374"/>
              <a:gd name="T47" fmla="*/ 2147483647 h 352"/>
              <a:gd name="T48" fmla="*/ 2147483647 w 374"/>
              <a:gd name="T49" fmla="*/ 2147483647 h 352"/>
              <a:gd name="T50" fmla="*/ 2147483647 w 374"/>
              <a:gd name="T51" fmla="*/ 2147483647 h 352"/>
              <a:gd name="T52" fmla="*/ 2147483647 w 374"/>
              <a:gd name="T53" fmla="*/ 2147483647 h 352"/>
              <a:gd name="T54" fmla="*/ 2147483647 w 374"/>
              <a:gd name="T55" fmla="*/ 2147483647 h 352"/>
              <a:gd name="T56" fmla="*/ 2147483647 w 374"/>
              <a:gd name="T57" fmla="*/ 2147483647 h 352"/>
              <a:gd name="T58" fmla="*/ 2147483647 w 374"/>
              <a:gd name="T59" fmla="*/ 2147483647 h 352"/>
              <a:gd name="T60" fmla="*/ 2147483647 w 374"/>
              <a:gd name="T61" fmla="*/ 2147483647 h 352"/>
              <a:gd name="T62" fmla="*/ 2147483647 w 374"/>
              <a:gd name="T63" fmla="*/ 2147483647 h 352"/>
              <a:gd name="T64" fmla="*/ 2147483647 w 374"/>
              <a:gd name="T65" fmla="*/ 2147483647 h 352"/>
              <a:gd name="T66" fmla="*/ 2147483647 w 374"/>
              <a:gd name="T67" fmla="*/ 2147483647 h 352"/>
              <a:gd name="T68" fmla="*/ 2147483647 w 374"/>
              <a:gd name="T69" fmla="*/ 2147483647 h 352"/>
              <a:gd name="T70" fmla="*/ 2147483647 w 374"/>
              <a:gd name="T71" fmla="*/ 2147483647 h 352"/>
              <a:gd name="T72" fmla="*/ 2147483647 w 374"/>
              <a:gd name="T73" fmla="*/ 2147483647 h 352"/>
              <a:gd name="T74" fmla="*/ 2147483647 w 374"/>
              <a:gd name="T75" fmla="*/ 2147483647 h 352"/>
              <a:gd name="T76" fmla="*/ 2147483647 w 374"/>
              <a:gd name="T77" fmla="*/ 2147483647 h 352"/>
              <a:gd name="T78" fmla="*/ 2147483647 w 374"/>
              <a:gd name="T79" fmla="*/ 2147483647 h 352"/>
              <a:gd name="T80" fmla="*/ 2147483647 w 374"/>
              <a:gd name="T81" fmla="*/ 2147483647 h 352"/>
              <a:gd name="T82" fmla="*/ 2147483647 w 374"/>
              <a:gd name="T83" fmla="*/ 2147483647 h 352"/>
              <a:gd name="T84" fmla="*/ 2147483647 w 374"/>
              <a:gd name="T85" fmla="*/ 2147483647 h 352"/>
              <a:gd name="T86" fmla="*/ 2147483647 w 374"/>
              <a:gd name="T87" fmla="*/ 2147483647 h 352"/>
              <a:gd name="T88" fmla="*/ 2147483647 w 374"/>
              <a:gd name="T89" fmla="*/ 2147483647 h 352"/>
              <a:gd name="T90" fmla="*/ 2147483647 w 374"/>
              <a:gd name="T91" fmla="*/ 2147483647 h 352"/>
              <a:gd name="T92" fmla="*/ 2147483647 w 374"/>
              <a:gd name="T93" fmla="*/ 2147483647 h 352"/>
              <a:gd name="T94" fmla="*/ 2147483647 w 374"/>
              <a:gd name="T95" fmla="*/ 2147483647 h 352"/>
              <a:gd name="T96" fmla="*/ 2147483647 w 374"/>
              <a:gd name="T97" fmla="*/ 2147483647 h 352"/>
              <a:gd name="T98" fmla="*/ 2147483647 w 374"/>
              <a:gd name="T99" fmla="*/ 2147483647 h 352"/>
              <a:gd name="T100" fmla="*/ 2147483647 w 374"/>
              <a:gd name="T101" fmla="*/ 2147483647 h 352"/>
              <a:gd name="T102" fmla="*/ 2147483647 w 374"/>
              <a:gd name="T103" fmla="*/ 2147483647 h 352"/>
              <a:gd name="T104" fmla="*/ 2147483647 w 374"/>
              <a:gd name="T105" fmla="*/ 2147483647 h 352"/>
              <a:gd name="T106" fmla="*/ 2147483647 w 374"/>
              <a:gd name="T107" fmla="*/ 2147483647 h 352"/>
              <a:gd name="T108" fmla="*/ 2147483647 w 374"/>
              <a:gd name="T109" fmla="*/ 2147483647 h 352"/>
              <a:gd name="T110" fmla="*/ 2147483647 w 374"/>
              <a:gd name="T111" fmla="*/ 2147483647 h 3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74" h="352">
                <a:moveTo>
                  <a:pt x="0" y="115"/>
                </a:moveTo>
                <a:lnTo>
                  <a:pt x="0" y="113"/>
                </a:lnTo>
                <a:lnTo>
                  <a:pt x="2" y="113"/>
                </a:lnTo>
                <a:lnTo>
                  <a:pt x="6" y="115"/>
                </a:lnTo>
                <a:lnTo>
                  <a:pt x="10" y="115"/>
                </a:lnTo>
                <a:lnTo>
                  <a:pt x="15" y="115"/>
                </a:lnTo>
                <a:lnTo>
                  <a:pt x="18" y="115"/>
                </a:lnTo>
                <a:lnTo>
                  <a:pt x="23" y="117"/>
                </a:lnTo>
                <a:lnTo>
                  <a:pt x="27" y="117"/>
                </a:lnTo>
                <a:lnTo>
                  <a:pt x="29" y="117"/>
                </a:lnTo>
                <a:lnTo>
                  <a:pt x="32" y="117"/>
                </a:lnTo>
                <a:lnTo>
                  <a:pt x="34" y="118"/>
                </a:lnTo>
                <a:lnTo>
                  <a:pt x="38" y="118"/>
                </a:lnTo>
                <a:lnTo>
                  <a:pt x="39" y="119"/>
                </a:lnTo>
                <a:lnTo>
                  <a:pt x="42" y="121"/>
                </a:lnTo>
                <a:lnTo>
                  <a:pt x="45" y="121"/>
                </a:lnTo>
                <a:lnTo>
                  <a:pt x="47" y="121"/>
                </a:lnTo>
                <a:lnTo>
                  <a:pt x="50" y="121"/>
                </a:lnTo>
                <a:lnTo>
                  <a:pt x="53" y="123"/>
                </a:lnTo>
                <a:lnTo>
                  <a:pt x="56" y="125"/>
                </a:lnTo>
                <a:lnTo>
                  <a:pt x="59" y="126"/>
                </a:lnTo>
                <a:lnTo>
                  <a:pt x="62" y="126"/>
                </a:lnTo>
                <a:lnTo>
                  <a:pt x="65" y="128"/>
                </a:lnTo>
                <a:lnTo>
                  <a:pt x="66" y="130"/>
                </a:lnTo>
                <a:lnTo>
                  <a:pt x="70" y="130"/>
                </a:lnTo>
                <a:lnTo>
                  <a:pt x="74" y="130"/>
                </a:lnTo>
                <a:lnTo>
                  <a:pt x="77" y="128"/>
                </a:lnTo>
                <a:lnTo>
                  <a:pt x="81" y="126"/>
                </a:lnTo>
                <a:lnTo>
                  <a:pt x="83" y="123"/>
                </a:lnTo>
                <a:lnTo>
                  <a:pt x="87" y="121"/>
                </a:lnTo>
                <a:lnTo>
                  <a:pt x="88" y="118"/>
                </a:lnTo>
                <a:lnTo>
                  <a:pt x="89" y="115"/>
                </a:lnTo>
                <a:lnTo>
                  <a:pt x="91" y="112"/>
                </a:lnTo>
                <a:lnTo>
                  <a:pt x="96" y="105"/>
                </a:lnTo>
                <a:lnTo>
                  <a:pt x="100" y="97"/>
                </a:lnTo>
                <a:lnTo>
                  <a:pt x="108" y="89"/>
                </a:lnTo>
                <a:lnTo>
                  <a:pt x="115" y="78"/>
                </a:lnTo>
                <a:lnTo>
                  <a:pt x="123" y="71"/>
                </a:lnTo>
                <a:lnTo>
                  <a:pt x="132" y="64"/>
                </a:lnTo>
                <a:lnTo>
                  <a:pt x="140" y="59"/>
                </a:lnTo>
                <a:lnTo>
                  <a:pt x="147" y="57"/>
                </a:lnTo>
                <a:lnTo>
                  <a:pt x="149" y="57"/>
                </a:lnTo>
                <a:lnTo>
                  <a:pt x="151" y="56"/>
                </a:lnTo>
                <a:lnTo>
                  <a:pt x="158" y="52"/>
                </a:lnTo>
                <a:lnTo>
                  <a:pt x="162" y="50"/>
                </a:lnTo>
                <a:lnTo>
                  <a:pt x="167" y="48"/>
                </a:lnTo>
                <a:lnTo>
                  <a:pt x="172" y="46"/>
                </a:lnTo>
                <a:lnTo>
                  <a:pt x="176" y="43"/>
                </a:lnTo>
                <a:lnTo>
                  <a:pt x="178" y="43"/>
                </a:lnTo>
                <a:lnTo>
                  <a:pt x="178" y="39"/>
                </a:lnTo>
                <a:lnTo>
                  <a:pt x="178" y="36"/>
                </a:lnTo>
                <a:lnTo>
                  <a:pt x="178" y="33"/>
                </a:lnTo>
                <a:lnTo>
                  <a:pt x="178" y="30"/>
                </a:lnTo>
                <a:lnTo>
                  <a:pt x="178" y="26"/>
                </a:lnTo>
                <a:lnTo>
                  <a:pt x="179" y="23"/>
                </a:lnTo>
                <a:lnTo>
                  <a:pt x="179" y="21"/>
                </a:lnTo>
                <a:lnTo>
                  <a:pt x="181" y="18"/>
                </a:lnTo>
                <a:lnTo>
                  <a:pt x="185" y="15"/>
                </a:lnTo>
                <a:lnTo>
                  <a:pt x="190" y="11"/>
                </a:lnTo>
                <a:lnTo>
                  <a:pt x="193" y="8"/>
                </a:lnTo>
                <a:lnTo>
                  <a:pt x="198" y="5"/>
                </a:lnTo>
                <a:lnTo>
                  <a:pt x="204" y="3"/>
                </a:lnTo>
                <a:lnTo>
                  <a:pt x="208" y="2"/>
                </a:lnTo>
                <a:lnTo>
                  <a:pt x="213" y="0"/>
                </a:lnTo>
                <a:lnTo>
                  <a:pt x="219" y="0"/>
                </a:lnTo>
                <a:lnTo>
                  <a:pt x="223" y="0"/>
                </a:lnTo>
                <a:lnTo>
                  <a:pt x="228" y="0"/>
                </a:lnTo>
                <a:lnTo>
                  <a:pt x="232" y="0"/>
                </a:lnTo>
                <a:lnTo>
                  <a:pt x="238" y="0"/>
                </a:lnTo>
                <a:lnTo>
                  <a:pt x="243" y="0"/>
                </a:lnTo>
                <a:lnTo>
                  <a:pt x="247" y="0"/>
                </a:lnTo>
                <a:lnTo>
                  <a:pt x="251" y="0"/>
                </a:lnTo>
                <a:lnTo>
                  <a:pt x="251" y="3"/>
                </a:lnTo>
                <a:lnTo>
                  <a:pt x="251" y="6"/>
                </a:lnTo>
                <a:lnTo>
                  <a:pt x="251" y="8"/>
                </a:lnTo>
                <a:lnTo>
                  <a:pt x="251" y="11"/>
                </a:lnTo>
                <a:lnTo>
                  <a:pt x="251" y="13"/>
                </a:lnTo>
                <a:lnTo>
                  <a:pt x="251" y="15"/>
                </a:lnTo>
                <a:lnTo>
                  <a:pt x="251" y="18"/>
                </a:lnTo>
                <a:lnTo>
                  <a:pt x="251" y="20"/>
                </a:lnTo>
                <a:lnTo>
                  <a:pt x="292" y="21"/>
                </a:lnTo>
                <a:lnTo>
                  <a:pt x="302" y="26"/>
                </a:lnTo>
                <a:lnTo>
                  <a:pt x="311" y="31"/>
                </a:lnTo>
                <a:lnTo>
                  <a:pt x="316" y="36"/>
                </a:lnTo>
                <a:lnTo>
                  <a:pt x="321" y="39"/>
                </a:lnTo>
                <a:lnTo>
                  <a:pt x="324" y="41"/>
                </a:lnTo>
                <a:lnTo>
                  <a:pt x="328" y="43"/>
                </a:lnTo>
                <a:lnTo>
                  <a:pt x="334" y="43"/>
                </a:lnTo>
                <a:lnTo>
                  <a:pt x="343" y="43"/>
                </a:lnTo>
                <a:lnTo>
                  <a:pt x="347" y="43"/>
                </a:lnTo>
                <a:lnTo>
                  <a:pt x="349" y="46"/>
                </a:lnTo>
                <a:lnTo>
                  <a:pt x="353" y="48"/>
                </a:lnTo>
                <a:lnTo>
                  <a:pt x="356" y="50"/>
                </a:lnTo>
                <a:lnTo>
                  <a:pt x="358" y="54"/>
                </a:lnTo>
                <a:lnTo>
                  <a:pt x="362" y="56"/>
                </a:lnTo>
                <a:lnTo>
                  <a:pt x="366" y="56"/>
                </a:lnTo>
                <a:lnTo>
                  <a:pt x="371" y="54"/>
                </a:lnTo>
                <a:lnTo>
                  <a:pt x="373" y="54"/>
                </a:lnTo>
                <a:lnTo>
                  <a:pt x="373" y="56"/>
                </a:lnTo>
                <a:lnTo>
                  <a:pt x="371" y="57"/>
                </a:lnTo>
                <a:lnTo>
                  <a:pt x="369" y="63"/>
                </a:lnTo>
                <a:lnTo>
                  <a:pt x="368" y="71"/>
                </a:lnTo>
                <a:lnTo>
                  <a:pt x="366" y="80"/>
                </a:lnTo>
                <a:lnTo>
                  <a:pt x="368" y="91"/>
                </a:lnTo>
                <a:lnTo>
                  <a:pt x="373" y="106"/>
                </a:lnTo>
                <a:lnTo>
                  <a:pt x="373" y="110"/>
                </a:lnTo>
                <a:lnTo>
                  <a:pt x="371" y="113"/>
                </a:lnTo>
                <a:lnTo>
                  <a:pt x="369" y="118"/>
                </a:lnTo>
                <a:lnTo>
                  <a:pt x="368" y="123"/>
                </a:lnTo>
                <a:lnTo>
                  <a:pt x="366" y="128"/>
                </a:lnTo>
                <a:lnTo>
                  <a:pt x="366" y="133"/>
                </a:lnTo>
                <a:lnTo>
                  <a:pt x="368" y="138"/>
                </a:lnTo>
                <a:lnTo>
                  <a:pt x="371" y="143"/>
                </a:lnTo>
                <a:lnTo>
                  <a:pt x="371" y="146"/>
                </a:lnTo>
                <a:lnTo>
                  <a:pt x="369" y="149"/>
                </a:lnTo>
                <a:lnTo>
                  <a:pt x="364" y="154"/>
                </a:lnTo>
                <a:lnTo>
                  <a:pt x="362" y="159"/>
                </a:lnTo>
                <a:lnTo>
                  <a:pt x="357" y="164"/>
                </a:lnTo>
                <a:lnTo>
                  <a:pt x="354" y="171"/>
                </a:lnTo>
                <a:lnTo>
                  <a:pt x="353" y="175"/>
                </a:lnTo>
                <a:lnTo>
                  <a:pt x="356" y="179"/>
                </a:lnTo>
                <a:lnTo>
                  <a:pt x="357" y="182"/>
                </a:lnTo>
                <a:lnTo>
                  <a:pt x="358" y="186"/>
                </a:lnTo>
                <a:lnTo>
                  <a:pt x="358" y="187"/>
                </a:lnTo>
                <a:lnTo>
                  <a:pt x="358" y="189"/>
                </a:lnTo>
                <a:lnTo>
                  <a:pt x="357" y="190"/>
                </a:lnTo>
                <a:lnTo>
                  <a:pt x="357" y="192"/>
                </a:lnTo>
                <a:lnTo>
                  <a:pt x="356" y="193"/>
                </a:lnTo>
                <a:lnTo>
                  <a:pt x="356" y="197"/>
                </a:lnTo>
                <a:lnTo>
                  <a:pt x="354" y="200"/>
                </a:lnTo>
                <a:lnTo>
                  <a:pt x="354" y="204"/>
                </a:lnTo>
                <a:lnTo>
                  <a:pt x="353" y="207"/>
                </a:lnTo>
                <a:lnTo>
                  <a:pt x="354" y="210"/>
                </a:lnTo>
                <a:lnTo>
                  <a:pt x="356" y="214"/>
                </a:lnTo>
                <a:lnTo>
                  <a:pt x="358" y="217"/>
                </a:lnTo>
                <a:lnTo>
                  <a:pt x="364" y="221"/>
                </a:lnTo>
                <a:lnTo>
                  <a:pt x="366" y="223"/>
                </a:lnTo>
                <a:lnTo>
                  <a:pt x="366" y="228"/>
                </a:lnTo>
                <a:lnTo>
                  <a:pt x="364" y="233"/>
                </a:lnTo>
                <a:lnTo>
                  <a:pt x="360" y="238"/>
                </a:lnTo>
                <a:lnTo>
                  <a:pt x="356" y="243"/>
                </a:lnTo>
                <a:lnTo>
                  <a:pt x="351" y="248"/>
                </a:lnTo>
                <a:lnTo>
                  <a:pt x="348" y="251"/>
                </a:lnTo>
                <a:lnTo>
                  <a:pt x="345" y="256"/>
                </a:lnTo>
                <a:lnTo>
                  <a:pt x="342" y="258"/>
                </a:lnTo>
                <a:lnTo>
                  <a:pt x="339" y="260"/>
                </a:lnTo>
                <a:lnTo>
                  <a:pt x="336" y="261"/>
                </a:lnTo>
                <a:lnTo>
                  <a:pt x="334" y="264"/>
                </a:lnTo>
                <a:lnTo>
                  <a:pt x="333" y="268"/>
                </a:lnTo>
                <a:lnTo>
                  <a:pt x="334" y="273"/>
                </a:lnTo>
                <a:lnTo>
                  <a:pt x="337" y="277"/>
                </a:lnTo>
                <a:lnTo>
                  <a:pt x="337" y="279"/>
                </a:lnTo>
                <a:lnTo>
                  <a:pt x="336" y="281"/>
                </a:lnTo>
                <a:lnTo>
                  <a:pt x="334" y="282"/>
                </a:lnTo>
                <a:lnTo>
                  <a:pt x="332" y="286"/>
                </a:lnTo>
                <a:lnTo>
                  <a:pt x="330" y="288"/>
                </a:lnTo>
                <a:lnTo>
                  <a:pt x="330" y="290"/>
                </a:lnTo>
                <a:lnTo>
                  <a:pt x="330" y="296"/>
                </a:lnTo>
                <a:lnTo>
                  <a:pt x="332" y="301"/>
                </a:lnTo>
                <a:lnTo>
                  <a:pt x="327" y="305"/>
                </a:lnTo>
                <a:lnTo>
                  <a:pt x="321" y="312"/>
                </a:lnTo>
                <a:lnTo>
                  <a:pt x="313" y="318"/>
                </a:lnTo>
                <a:lnTo>
                  <a:pt x="305" y="327"/>
                </a:lnTo>
                <a:lnTo>
                  <a:pt x="296" y="335"/>
                </a:lnTo>
                <a:lnTo>
                  <a:pt x="287" y="342"/>
                </a:lnTo>
                <a:lnTo>
                  <a:pt x="281" y="348"/>
                </a:lnTo>
                <a:lnTo>
                  <a:pt x="275" y="351"/>
                </a:lnTo>
                <a:lnTo>
                  <a:pt x="270" y="351"/>
                </a:lnTo>
                <a:lnTo>
                  <a:pt x="266" y="351"/>
                </a:lnTo>
                <a:lnTo>
                  <a:pt x="263" y="350"/>
                </a:lnTo>
                <a:lnTo>
                  <a:pt x="260" y="350"/>
                </a:lnTo>
                <a:lnTo>
                  <a:pt x="258" y="348"/>
                </a:lnTo>
                <a:lnTo>
                  <a:pt x="255" y="348"/>
                </a:lnTo>
                <a:lnTo>
                  <a:pt x="252" y="348"/>
                </a:lnTo>
                <a:lnTo>
                  <a:pt x="247" y="348"/>
                </a:lnTo>
                <a:lnTo>
                  <a:pt x="245" y="348"/>
                </a:lnTo>
                <a:lnTo>
                  <a:pt x="243" y="348"/>
                </a:lnTo>
                <a:lnTo>
                  <a:pt x="241" y="348"/>
                </a:lnTo>
                <a:lnTo>
                  <a:pt x="240" y="348"/>
                </a:lnTo>
                <a:lnTo>
                  <a:pt x="238" y="348"/>
                </a:lnTo>
                <a:lnTo>
                  <a:pt x="237" y="348"/>
                </a:lnTo>
                <a:lnTo>
                  <a:pt x="234" y="348"/>
                </a:lnTo>
                <a:lnTo>
                  <a:pt x="231" y="346"/>
                </a:lnTo>
                <a:lnTo>
                  <a:pt x="226" y="346"/>
                </a:lnTo>
                <a:lnTo>
                  <a:pt x="223" y="345"/>
                </a:lnTo>
                <a:lnTo>
                  <a:pt x="219" y="343"/>
                </a:lnTo>
                <a:lnTo>
                  <a:pt x="215" y="342"/>
                </a:lnTo>
                <a:lnTo>
                  <a:pt x="211" y="342"/>
                </a:lnTo>
                <a:lnTo>
                  <a:pt x="207" y="340"/>
                </a:lnTo>
                <a:lnTo>
                  <a:pt x="202" y="340"/>
                </a:lnTo>
                <a:lnTo>
                  <a:pt x="198" y="340"/>
                </a:lnTo>
                <a:lnTo>
                  <a:pt x="194" y="340"/>
                </a:lnTo>
                <a:lnTo>
                  <a:pt x="190" y="342"/>
                </a:lnTo>
                <a:lnTo>
                  <a:pt x="187" y="342"/>
                </a:lnTo>
                <a:lnTo>
                  <a:pt x="183" y="342"/>
                </a:lnTo>
                <a:lnTo>
                  <a:pt x="181" y="343"/>
                </a:lnTo>
                <a:lnTo>
                  <a:pt x="178" y="343"/>
                </a:lnTo>
                <a:lnTo>
                  <a:pt x="175" y="343"/>
                </a:lnTo>
                <a:lnTo>
                  <a:pt x="175" y="342"/>
                </a:lnTo>
                <a:lnTo>
                  <a:pt x="173" y="340"/>
                </a:lnTo>
                <a:lnTo>
                  <a:pt x="172" y="338"/>
                </a:lnTo>
                <a:lnTo>
                  <a:pt x="172" y="337"/>
                </a:lnTo>
                <a:lnTo>
                  <a:pt x="170" y="337"/>
                </a:lnTo>
                <a:lnTo>
                  <a:pt x="170" y="335"/>
                </a:lnTo>
                <a:lnTo>
                  <a:pt x="170" y="333"/>
                </a:lnTo>
                <a:lnTo>
                  <a:pt x="170" y="331"/>
                </a:lnTo>
                <a:lnTo>
                  <a:pt x="170" y="330"/>
                </a:lnTo>
                <a:lnTo>
                  <a:pt x="172" y="329"/>
                </a:lnTo>
                <a:lnTo>
                  <a:pt x="172" y="327"/>
                </a:lnTo>
                <a:lnTo>
                  <a:pt x="173" y="325"/>
                </a:lnTo>
                <a:lnTo>
                  <a:pt x="168" y="322"/>
                </a:lnTo>
                <a:lnTo>
                  <a:pt x="164" y="318"/>
                </a:lnTo>
                <a:lnTo>
                  <a:pt x="161" y="316"/>
                </a:lnTo>
                <a:lnTo>
                  <a:pt x="156" y="316"/>
                </a:lnTo>
                <a:lnTo>
                  <a:pt x="151" y="314"/>
                </a:lnTo>
                <a:lnTo>
                  <a:pt x="147" y="312"/>
                </a:lnTo>
                <a:lnTo>
                  <a:pt x="144" y="310"/>
                </a:lnTo>
                <a:lnTo>
                  <a:pt x="140" y="309"/>
                </a:lnTo>
                <a:lnTo>
                  <a:pt x="138" y="307"/>
                </a:lnTo>
                <a:lnTo>
                  <a:pt x="135" y="307"/>
                </a:lnTo>
                <a:lnTo>
                  <a:pt x="134" y="307"/>
                </a:lnTo>
                <a:lnTo>
                  <a:pt x="132" y="307"/>
                </a:lnTo>
                <a:lnTo>
                  <a:pt x="130" y="309"/>
                </a:lnTo>
                <a:lnTo>
                  <a:pt x="129" y="309"/>
                </a:lnTo>
                <a:lnTo>
                  <a:pt x="128" y="309"/>
                </a:lnTo>
                <a:lnTo>
                  <a:pt x="126" y="309"/>
                </a:lnTo>
                <a:lnTo>
                  <a:pt x="124" y="307"/>
                </a:lnTo>
                <a:lnTo>
                  <a:pt x="123" y="305"/>
                </a:lnTo>
                <a:lnTo>
                  <a:pt x="123" y="303"/>
                </a:lnTo>
                <a:lnTo>
                  <a:pt x="123" y="301"/>
                </a:lnTo>
                <a:lnTo>
                  <a:pt x="123" y="299"/>
                </a:lnTo>
                <a:lnTo>
                  <a:pt x="121" y="297"/>
                </a:lnTo>
                <a:lnTo>
                  <a:pt x="121" y="296"/>
                </a:lnTo>
                <a:lnTo>
                  <a:pt x="119" y="294"/>
                </a:lnTo>
                <a:lnTo>
                  <a:pt x="119" y="290"/>
                </a:lnTo>
                <a:lnTo>
                  <a:pt x="117" y="288"/>
                </a:lnTo>
                <a:lnTo>
                  <a:pt x="114" y="286"/>
                </a:lnTo>
                <a:lnTo>
                  <a:pt x="112" y="282"/>
                </a:lnTo>
                <a:lnTo>
                  <a:pt x="112" y="279"/>
                </a:lnTo>
                <a:lnTo>
                  <a:pt x="111" y="275"/>
                </a:lnTo>
                <a:lnTo>
                  <a:pt x="111" y="271"/>
                </a:lnTo>
                <a:lnTo>
                  <a:pt x="111" y="251"/>
                </a:lnTo>
                <a:lnTo>
                  <a:pt x="109" y="251"/>
                </a:lnTo>
                <a:lnTo>
                  <a:pt x="108" y="251"/>
                </a:lnTo>
                <a:lnTo>
                  <a:pt x="104" y="253"/>
                </a:lnTo>
                <a:lnTo>
                  <a:pt x="102" y="253"/>
                </a:lnTo>
                <a:lnTo>
                  <a:pt x="100" y="253"/>
                </a:lnTo>
                <a:lnTo>
                  <a:pt x="97" y="253"/>
                </a:lnTo>
                <a:lnTo>
                  <a:pt x="96" y="251"/>
                </a:lnTo>
                <a:lnTo>
                  <a:pt x="94" y="249"/>
                </a:lnTo>
                <a:lnTo>
                  <a:pt x="93" y="246"/>
                </a:lnTo>
                <a:lnTo>
                  <a:pt x="91" y="243"/>
                </a:lnTo>
                <a:lnTo>
                  <a:pt x="91" y="240"/>
                </a:lnTo>
                <a:lnTo>
                  <a:pt x="89" y="236"/>
                </a:lnTo>
                <a:lnTo>
                  <a:pt x="89" y="233"/>
                </a:lnTo>
                <a:lnTo>
                  <a:pt x="88" y="232"/>
                </a:lnTo>
                <a:lnTo>
                  <a:pt x="85" y="228"/>
                </a:lnTo>
                <a:lnTo>
                  <a:pt x="82" y="225"/>
                </a:lnTo>
                <a:lnTo>
                  <a:pt x="77" y="223"/>
                </a:lnTo>
                <a:lnTo>
                  <a:pt x="74" y="221"/>
                </a:lnTo>
                <a:lnTo>
                  <a:pt x="70" y="220"/>
                </a:lnTo>
                <a:lnTo>
                  <a:pt x="65" y="218"/>
                </a:lnTo>
                <a:lnTo>
                  <a:pt x="62" y="217"/>
                </a:lnTo>
                <a:lnTo>
                  <a:pt x="57" y="215"/>
                </a:lnTo>
                <a:lnTo>
                  <a:pt x="55" y="214"/>
                </a:lnTo>
                <a:lnTo>
                  <a:pt x="50" y="208"/>
                </a:lnTo>
                <a:lnTo>
                  <a:pt x="47" y="204"/>
                </a:lnTo>
                <a:lnTo>
                  <a:pt x="42" y="197"/>
                </a:lnTo>
                <a:lnTo>
                  <a:pt x="36" y="189"/>
                </a:lnTo>
                <a:lnTo>
                  <a:pt x="32" y="179"/>
                </a:lnTo>
                <a:lnTo>
                  <a:pt x="27" y="169"/>
                </a:lnTo>
                <a:lnTo>
                  <a:pt x="24" y="159"/>
                </a:lnTo>
                <a:lnTo>
                  <a:pt x="21" y="151"/>
                </a:lnTo>
                <a:lnTo>
                  <a:pt x="19" y="143"/>
                </a:lnTo>
                <a:lnTo>
                  <a:pt x="19" y="141"/>
                </a:lnTo>
                <a:lnTo>
                  <a:pt x="17" y="139"/>
                </a:lnTo>
                <a:lnTo>
                  <a:pt x="13" y="134"/>
                </a:lnTo>
                <a:lnTo>
                  <a:pt x="10" y="130"/>
                </a:lnTo>
                <a:lnTo>
                  <a:pt x="6" y="125"/>
                </a:lnTo>
                <a:lnTo>
                  <a:pt x="2" y="119"/>
                </a:lnTo>
                <a:lnTo>
                  <a:pt x="0" y="117"/>
                </a:lnTo>
                <a:lnTo>
                  <a:pt x="0" y="115"/>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206" name="Freeform 111"/>
          <p:cNvSpPr>
            <a:spLocks/>
          </p:cNvSpPr>
          <p:nvPr/>
        </p:nvSpPr>
        <p:spPr bwMode="auto">
          <a:xfrm>
            <a:off x="2513143" y="2344738"/>
            <a:ext cx="884609" cy="512762"/>
          </a:xfrm>
          <a:custGeom>
            <a:avLst/>
            <a:gdLst>
              <a:gd name="T0" fmla="*/ 2147483647 w 400"/>
              <a:gd name="T1" fmla="*/ 2147483647 h 297"/>
              <a:gd name="T2" fmla="*/ 2147483647 w 400"/>
              <a:gd name="T3" fmla="*/ 2147483647 h 297"/>
              <a:gd name="T4" fmla="*/ 2147483647 w 400"/>
              <a:gd name="T5" fmla="*/ 2147483647 h 297"/>
              <a:gd name="T6" fmla="*/ 2147483647 w 400"/>
              <a:gd name="T7" fmla="*/ 2147483647 h 297"/>
              <a:gd name="T8" fmla="*/ 2147483647 w 400"/>
              <a:gd name="T9" fmla="*/ 2147483647 h 297"/>
              <a:gd name="T10" fmla="*/ 2147483647 w 400"/>
              <a:gd name="T11" fmla="*/ 2147483647 h 297"/>
              <a:gd name="T12" fmla="*/ 2147483647 w 400"/>
              <a:gd name="T13" fmla="*/ 2147483647 h 297"/>
              <a:gd name="T14" fmla="*/ 2147483647 w 400"/>
              <a:gd name="T15" fmla="*/ 2147483647 h 297"/>
              <a:gd name="T16" fmla="*/ 2147483647 w 400"/>
              <a:gd name="T17" fmla="*/ 2147483647 h 297"/>
              <a:gd name="T18" fmla="*/ 2147483647 w 400"/>
              <a:gd name="T19" fmla="*/ 2147483647 h 297"/>
              <a:gd name="T20" fmla="*/ 2147483647 w 400"/>
              <a:gd name="T21" fmla="*/ 2147483647 h 297"/>
              <a:gd name="T22" fmla="*/ 2147483647 w 400"/>
              <a:gd name="T23" fmla="*/ 2147483647 h 297"/>
              <a:gd name="T24" fmla="*/ 2147483647 w 400"/>
              <a:gd name="T25" fmla="*/ 2147483647 h 297"/>
              <a:gd name="T26" fmla="*/ 2147483647 w 400"/>
              <a:gd name="T27" fmla="*/ 2147483647 h 297"/>
              <a:gd name="T28" fmla="*/ 2147483647 w 400"/>
              <a:gd name="T29" fmla="*/ 2147483647 h 297"/>
              <a:gd name="T30" fmla="*/ 2147483647 w 400"/>
              <a:gd name="T31" fmla="*/ 2147483647 h 297"/>
              <a:gd name="T32" fmla="*/ 2147483647 w 400"/>
              <a:gd name="T33" fmla="*/ 2147483647 h 297"/>
              <a:gd name="T34" fmla="*/ 2147483647 w 400"/>
              <a:gd name="T35" fmla="*/ 2147483647 h 297"/>
              <a:gd name="T36" fmla="*/ 2147483647 w 400"/>
              <a:gd name="T37" fmla="*/ 2147483647 h 297"/>
              <a:gd name="T38" fmla="*/ 2147483647 w 400"/>
              <a:gd name="T39" fmla="*/ 2147483647 h 297"/>
              <a:gd name="T40" fmla="*/ 2147483647 w 400"/>
              <a:gd name="T41" fmla="*/ 2147483647 h 297"/>
              <a:gd name="T42" fmla="*/ 2147483647 w 400"/>
              <a:gd name="T43" fmla="*/ 2147483647 h 297"/>
              <a:gd name="T44" fmla="*/ 2147483647 w 400"/>
              <a:gd name="T45" fmla="*/ 2147483647 h 297"/>
              <a:gd name="T46" fmla="*/ 2147483647 w 400"/>
              <a:gd name="T47" fmla="*/ 2147483647 h 297"/>
              <a:gd name="T48" fmla="*/ 2147483647 w 400"/>
              <a:gd name="T49" fmla="*/ 2147483647 h 297"/>
              <a:gd name="T50" fmla="*/ 2147483647 w 400"/>
              <a:gd name="T51" fmla="*/ 2147483647 h 297"/>
              <a:gd name="T52" fmla="*/ 2147483647 w 400"/>
              <a:gd name="T53" fmla="*/ 2147483647 h 297"/>
              <a:gd name="T54" fmla="*/ 2147483647 w 400"/>
              <a:gd name="T55" fmla="*/ 2147483647 h 297"/>
              <a:gd name="T56" fmla="*/ 2147483647 w 400"/>
              <a:gd name="T57" fmla="*/ 2147483647 h 297"/>
              <a:gd name="T58" fmla="*/ 2147483647 w 400"/>
              <a:gd name="T59" fmla="*/ 2147483647 h 297"/>
              <a:gd name="T60" fmla="*/ 2147483647 w 400"/>
              <a:gd name="T61" fmla="*/ 2147483647 h 297"/>
              <a:gd name="T62" fmla="*/ 2147483647 w 400"/>
              <a:gd name="T63" fmla="*/ 2147483647 h 297"/>
              <a:gd name="T64" fmla="*/ 2147483647 w 400"/>
              <a:gd name="T65" fmla="*/ 2147483647 h 297"/>
              <a:gd name="T66" fmla="*/ 2147483647 w 400"/>
              <a:gd name="T67" fmla="*/ 0 h 297"/>
              <a:gd name="T68" fmla="*/ 2147483647 w 400"/>
              <a:gd name="T69" fmla="*/ 2147483647 h 297"/>
              <a:gd name="T70" fmla="*/ 2147483647 w 400"/>
              <a:gd name="T71" fmla="*/ 2147483647 h 297"/>
              <a:gd name="T72" fmla="*/ 2147483647 w 400"/>
              <a:gd name="T73" fmla="*/ 2147483647 h 297"/>
              <a:gd name="T74" fmla="*/ 2147483647 w 400"/>
              <a:gd name="T75" fmla="*/ 2147483647 h 297"/>
              <a:gd name="T76" fmla="*/ 2147483647 w 400"/>
              <a:gd name="T77" fmla="*/ 2147483647 h 297"/>
              <a:gd name="T78" fmla="*/ 2147483647 w 400"/>
              <a:gd name="T79" fmla="*/ 2147483647 h 297"/>
              <a:gd name="T80" fmla="*/ 2147483647 w 400"/>
              <a:gd name="T81" fmla="*/ 2147483647 h 297"/>
              <a:gd name="T82" fmla="*/ 2147483647 w 400"/>
              <a:gd name="T83" fmla="*/ 2147483647 h 297"/>
              <a:gd name="T84" fmla="*/ 2147483647 w 400"/>
              <a:gd name="T85" fmla="*/ 2147483647 h 297"/>
              <a:gd name="T86" fmla="*/ 2147483647 w 400"/>
              <a:gd name="T87" fmla="*/ 2147483647 h 297"/>
              <a:gd name="T88" fmla="*/ 2147483647 w 400"/>
              <a:gd name="T89" fmla="*/ 2147483647 h 297"/>
              <a:gd name="T90" fmla="*/ 2147483647 w 400"/>
              <a:gd name="T91" fmla="*/ 2147483647 h 297"/>
              <a:gd name="T92" fmla="*/ 2147483647 w 400"/>
              <a:gd name="T93" fmla="*/ 2147483647 h 297"/>
              <a:gd name="T94" fmla="*/ 2147483647 w 400"/>
              <a:gd name="T95" fmla="*/ 2147483647 h 297"/>
              <a:gd name="T96" fmla="*/ 2147483647 w 400"/>
              <a:gd name="T97" fmla="*/ 2147483647 h 297"/>
              <a:gd name="T98" fmla="*/ 2147483647 w 400"/>
              <a:gd name="T99" fmla="*/ 2147483647 h 297"/>
              <a:gd name="T100" fmla="*/ 2147483647 w 400"/>
              <a:gd name="T101" fmla="*/ 2147483647 h 297"/>
              <a:gd name="T102" fmla="*/ 2147483647 w 400"/>
              <a:gd name="T103" fmla="*/ 2147483647 h 297"/>
              <a:gd name="T104" fmla="*/ 2147483647 w 400"/>
              <a:gd name="T105" fmla="*/ 2147483647 h 297"/>
              <a:gd name="T106" fmla="*/ 2147483647 w 400"/>
              <a:gd name="T107" fmla="*/ 2147483647 h 297"/>
              <a:gd name="T108" fmla="*/ 2147483647 w 400"/>
              <a:gd name="T109" fmla="*/ 2147483647 h 2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0" h="297">
                <a:moveTo>
                  <a:pt x="0" y="242"/>
                </a:moveTo>
                <a:lnTo>
                  <a:pt x="4" y="244"/>
                </a:lnTo>
                <a:lnTo>
                  <a:pt x="7" y="246"/>
                </a:lnTo>
                <a:lnTo>
                  <a:pt x="9" y="246"/>
                </a:lnTo>
                <a:lnTo>
                  <a:pt x="10" y="246"/>
                </a:lnTo>
                <a:lnTo>
                  <a:pt x="12" y="248"/>
                </a:lnTo>
                <a:lnTo>
                  <a:pt x="15" y="251"/>
                </a:lnTo>
                <a:lnTo>
                  <a:pt x="19" y="255"/>
                </a:lnTo>
                <a:lnTo>
                  <a:pt x="20" y="256"/>
                </a:lnTo>
                <a:lnTo>
                  <a:pt x="24" y="260"/>
                </a:lnTo>
                <a:lnTo>
                  <a:pt x="24" y="264"/>
                </a:lnTo>
                <a:lnTo>
                  <a:pt x="28" y="269"/>
                </a:lnTo>
                <a:lnTo>
                  <a:pt x="31" y="274"/>
                </a:lnTo>
                <a:lnTo>
                  <a:pt x="34" y="279"/>
                </a:lnTo>
                <a:lnTo>
                  <a:pt x="36" y="283"/>
                </a:lnTo>
                <a:lnTo>
                  <a:pt x="38" y="283"/>
                </a:lnTo>
                <a:lnTo>
                  <a:pt x="41" y="284"/>
                </a:lnTo>
                <a:lnTo>
                  <a:pt x="42" y="285"/>
                </a:lnTo>
                <a:lnTo>
                  <a:pt x="43" y="285"/>
                </a:lnTo>
                <a:lnTo>
                  <a:pt x="45" y="287"/>
                </a:lnTo>
                <a:lnTo>
                  <a:pt x="47" y="287"/>
                </a:lnTo>
                <a:lnTo>
                  <a:pt x="48" y="289"/>
                </a:lnTo>
                <a:lnTo>
                  <a:pt x="50" y="289"/>
                </a:lnTo>
                <a:lnTo>
                  <a:pt x="52" y="289"/>
                </a:lnTo>
                <a:lnTo>
                  <a:pt x="57" y="289"/>
                </a:lnTo>
                <a:lnTo>
                  <a:pt x="61" y="285"/>
                </a:lnTo>
                <a:lnTo>
                  <a:pt x="66" y="284"/>
                </a:lnTo>
                <a:lnTo>
                  <a:pt x="72" y="281"/>
                </a:lnTo>
                <a:lnTo>
                  <a:pt x="79" y="278"/>
                </a:lnTo>
                <a:lnTo>
                  <a:pt x="83" y="274"/>
                </a:lnTo>
                <a:lnTo>
                  <a:pt x="90" y="272"/>
                </a:lnTo>
                <a:lnTo>
                  <a:pt x="97" y="271"/>
                </a:lnTo>
                <a:lnTo>
                  <a:pt x="102" y="272"/>
                </a:lnTo>
                <a:lnTo>
                  <a:pt x="109" y="274"/>
                </a:lnTo>
                <a:lnTo>
                  <a:pt x="114" y="278"/>
                </a:lnTo>
                <a:lnTo>
                  <a:pt x="117" y="281"/>
                </a:lnTo>
                <a:lnTo>
                  <a:pt x="120" y="284"/>
                </a:lnTo>
                <a:lnTo>
                  <a:pt x="125" y="289"/>
                </a:lnTo>
                <a:lnTo>
                  <a:pt x="128" y="292"/>
                </a:lnTo>
                <a:lnTo>
                  <a:pt x="135" y="296"/>
                </a:lnTo>
                <a:lnTo>
                  <a:pt x="133" y="290"/>
                </a:lnTo>
                <a:lnTo>
                  <a:pt x="133" y="287"/>
                </a:lnTo>
                <a:lnTo>
                  <a:pt x="133" y="283"/>
                </a:lnTo>
                <a:lnTo>
                  <a:pt x="133" y="279"/>
                </a:lnTo>
                <a:lnTo>
                  <a:pt x="133" y="274"/>
                </a:lnTo>
                <a:lnTo>
                  <a:pt x="133" y="271"/>
                </a:lnTo>
                <a:lnTo>
                  <a:pt x="135" y="266"/>
                </a:lnTo>
                <a:lnTo>
                  <a:pt x="135" y="263"/>
                </a:lnTo>
                <a:lnTo>
                  <a:pt x="133" y="260"/>
                </a:lnTo>
                <a:lnTo>
                  <a:pt x="133" y="256"/>
                </a:lnTo>
                <a:lnTo>
                  <a:pt x="133" y="253"/>
                </a:lnTo>
                <a:lnTo>
                  <a:pt x="131" y="249"/>
                </a:lnTo>
                <a:lnTo>
                  <a:pt x="131" y="248"/>
                </a:lnTo>
                <a:lnTo>
                  <a:pt x="130" y="244"/>
                </a:lnTo>
                <a:lnTo>
                  <a:pt x="130" y="242"/>
                </a:lnTo>
                <a:lnTo>
                  <a:pt x="130" y="238"/>
                </a:lnTo>
                <a:lnTo>
                  <a:pt x="135" y="222"/>
                </a:lnTo>
                <a:lnTo>
                  <a:pt x="135" y="220"/>
                </a:lnTo>
                <a:lnTo>
                  <a:pt x="135" y="219"/>
                </a:lnTo>
                <a:lnTo>
                  <a:pt x="135" y="217"/>
                </a:lnTo>
                <a:lnTo>
                  <a:pt x="239" y="217"/>
                </a:lnTo>
                <a:lnTo>
                  <a:pt x="248" y="224"/>
                </a:lnTo>
                <a:lnTo>
                  <a:pt x="249" y="222"/>
                </a:lnTo>
                <a:lnTo>
                  <a:pt x="249" y="220"/>
                </a:lnTo>
                <a:lnTo>
                  <a:pt x="251" y="220"/>
                </a:lnTo>
                <a:lnTo>
                  <a:pt x="251" y="219"/>
                </a:lnTo>
                <a:lnTo>
                  <a:pt x="251" y="217"/>
                </a:lnTo>
                <a:lnTo>
                  <a:pt x="251" y="215"/>
                </a:lnTo>
                <a:lnTo>
                  <a:pt x="251" y="214"/>
                </a:lnTo>
                <a:lnTo>
                  <a:pt x="252" y="214"/>
                </a:lnTo>
                <a:lnTo>
                  <a:pt x="255" y="214"/>
                </a:lnTo>
                <a:lnTo>
                  <a:pt x="257" y="214"/>
                </a:lnTo>
                <a:lnTo>
                  <a:pt x="257" y="212"/>
                </a:lnTo>
                <a:lnTo>
                  <a:pt x="258" y="212"/>
                </a:lnTo>
                <a:lnTo>
                  <a:pt x="260" y="212"/>
                </a:lnTo>
                <a:lnTo>
                  <a:pt x="262" y="212"/>
                </a:lnTo>
                <a:lnTo>
                  <a:pt x="265" y="212"/>
                </a:lnTo>
                <a:lnTo>
                  <a:pt x="267" y="212"/>
                </a:lnTo>
                <a:lnTo>
                  <a:pt x="270" y="212"/>
                </a:lnTo>
                <a:lnTo>
                  <a:pt x="271" y="212"/>
                </a:lnTo>
                <a:lnTo>
                  <a:pt x="272" y="214"/>
                </a:lnTo>
                <a:lnTo>
                  <a:pt x="276" y="214"/>
                </a:lnTo>
                <a:lnTo>
                  <a:pt x="276" y="215"/>
                </a:lnTo>
                <a:lnTo>
                  <a:pt x="277" y="215"/>
                </a:lnTo>
                <a:lnTo>
                  <a:pt x="284" y="217"/>
                </a:lnTo>
                <a:lnTo>
                  <a:pt x="289" y="219"/>
                </a:lnTo>
                <a:lnTo>
                  <a:pt x="293" y="220"/>
                </a:lnTo>
                <a:lnTo>
                  <a:pt x="298" y="222"/>
                </a:lnTo>
                <a:lnTo>
                  <a:pt x="303" y="224"/>
                </a:lnTo>
                <a:lnTo>
                  <a:pt x="309" y="224"/>
                </a:lnTo>
                <a:lnTo>
                  <a:pt x="316" y="224"/>
                </a:lnTo>
                <a:lnTo>
                  <a:pt x="324" y="222"/>
                </a:lnTo>
                <a:lnTo>
                  <a:pt x="324" y="220"/>
                </a:lnTo>
                <a:lnTo>
                  <a:pt x="326" y="220"/>
                </a:lnTo>
                <a:lnTo>
                  <a:pt x="327" y="219"/>
                </a:lnTo>
                <a:lnTo>
                  <a:pt x="330" y="215"/>
                </a:lnTo>
                <a:lnTo>
                  <a:pt x="331" y="214"/>
                </a:lnTo>
                <a:lnTo>
                  <a:pt x="335" y="212"/>
                </a:lnTo>
                <a:lnTo>
                  <a:pt x="336" y="208"/>
                </a:lnTo>
                <a:lnTo>
                  <a:pt x="340" y="207"/>
                </a:lnTo>
                <a:lnTo>
                  <a:pt x="341" y="207"/>
                </a:lnTo>
                <a:lnTo>
                  <a:pt x="341" y="205"/>
                </a:lnTo>
                <a:lnTo>
                  <a:pt x="343" y="205"/>
                </a:lnTo>
                <a:lnTo>
                  <a:pt x="345" y="204"/>
                </a:lnTo>
                <a:lnTo>
                  <a:pt x="346" y="203"/>
                </a:lnTo>
                <a:lnTo>
                  <a:pt x="347" y="201"/>
                </a:lnTo>
                <a:lnTo>
                  <a:pt x="349" y="201"/>
                </a:lnTo>
                <a:lnTo>
                  <a:pt x="354" y="201"/>
                </a:lnTo>
                <a:lnTo>
                  <a:pt x="357" y="201"/>
                </a:lnTo>
                <a:lnTo>
                  <a:pt x="360" y="201"/>
                </a:lnTo>
                <a:lnTo>
                  <a:pt x="362" y="201"/>
                </a:lnTo>
                <a:lnTo>
                  <a:pt x="365" y="201"/>
                </a:lnTo>
                <a:lnTo>
                  <a:pt x="368" y="201"/>
                </a:lnTo>
                <a:lnTo>
                  <a:pt x="369" y="201"/>
                </a:lnTo>
                <a:lnTo>
                  <a:pt x="373" y="201"/>
                </a:lnTo>
                <a:lnTo>
                  <a:pt x="376" y="201"/>
                </a:lnTo>
                <a:lnTo>
                  <a:pt x="381" y="197"/>
                </a:lnTo>
                <a:lnTo>
                  <a:pt x="384" y="196"/>
                </a:lnTo>
                <a:lnTo>
                  <a:pt x="387" y="192"/>
                </a:lnTo>
                <a:lnTo>
                  <a:pt x="390" y="187"/>
                </a:lnTo>
                <a:lnTo>
                  <a:pt x="394" y="185"/>
                </a:lnTo>
                <a:lnTo>
                  <a:pt x="397" y="179"/>
                </a:lnTo>
                <a:lnTo>
                  <a:pt x="399" y="176"/>
                </a:lnTo>
                <a:lnTo>
                  <a:pt x="397" y="173"/>
                </a:lnTo>
                <a:lnTo>
                  <a:pt x="395" y="171"/>
                </a:lnTo>
                <a:lnTo>
                  <a:pt x="392" y="168"/>
                </a:lnTo>
                <a:lnTo>
                  <a:pt x="390" y="166"/>
                </a:lnTo>
                <a:lnTo>
                  <a:pt x="387" y="163"/>
                </a:lnTo>
                <a:lnTo>
                  <a:pt x="385" y="162"/>
                </a:lnTo>
                <a:lnTo>
                  <a:pt x="384" y="158"/>
                </a:lnTo>
                <a:lnTo>
                  <a:pt x="384" y="155"/>
                </a:lnTo>
                <a:lnTo>
                  <a:pt x="384" y="151"/>
                </a:lnTo>
                <a:lnTo>
                  <a:pt x="385" y="150"/>
                </a:lnTo>
                <a:lnTo>
                  <a:pt x="387" y="148"/>
                </a:lnTo>
                <a:lnTo>
                  <a:pt x="389" y="146"/>
                </a:lnTo>
                <a:lnTo>
                  <a:pt x="390" y="146"/>
                </a:lnTo>
                <a:lnTo>
                  <a:pt x="392" y="146"/>
                </a:lnTo>
                <a:lnTo>
                  <a:pt x="394" y="145"/>
                </a:lnTo>
                <a:lnTo>
                  <a:pt x="394" y="142"/>
                </a:lnTo>
                <a:lnTo>
                  <a:pt x="394" y="140"/>
                </a:lnTo>
                <a:lnTo>
                  <a:pt x="394" y="139"/>
                </a:lnTo>
                <a:lnTo>
                  <a:pt x="392" y="137"/>
                </a:lnTo>
                <a:lnTo>
                  <a:pt x="392" y="135"/>
                </a:lnTo>
                <a:lnTo>
                  <a:pt x="390" y="133"/>
                </a:lnTo>
                <a:lnTo>
                  <a:pt x="389" y="132"/>
                </a:lnTo>
                <a:lnTo>
                  <a:pt x="389" y="130"/>
                </a:lnTo>
                <a:lnTo>
                  <a:pt x="368" y="135"/>
                </a:lnTo>
                <a:lnTo>
                  <a:pt x="364" y="133"/>
                </a:lnTo>
                <a:lnTo>
                  <a:pt x="357" y="132"/>
                </a:lnTo>
                <a:lnTo>
                  <a:pt x="350" y="128"/>
                </a:lnTo>
                <a:lnTo>
                  <a:pt x="345" y="126"/>
                </a:lnTo>
                <a:lnTo>
                  <a:pt x="340" y="121"/>
                </a:lnTo>
                <a:lnTo>
                  <a:pt x="335" y="116"/>
                </a:lnTo>
                <a:lnTo>
                  <a:pt x="331" y="110"/>
                </a:lnTo>
                <a:lnTo>
                  <a:pt x="330" y="106"/>
                </a:lnTo>
                <a:lnTo>
                  <a:pt x="330" y="104"/>
                </a:lnTo>
                <a:lnTo>
                  <a:pt x="331" y="101"/>
                </a:lnTo>
                <a:lnTo>
                  <a:pt x="333" y="99"/>
                </a:lnTo>
                <a:lnTo>
                  <a:pt x="335" y="99"/>
                </a:lnTo>
                <a:lnTo>
                  <a:pt x="336" y="98"/>
                </a:lnTo>
                <a:lnTo>
                  <a:pt x="340" y="98"/>
                </a:lnTo>
                <a:lnTo>
                  <a:pt x="341" y="96"/>
                </a:lnTo>
                <a:lnTo>
                  <a:pt x="341" y="94"/>
                </a:lnTo>
                <a:lnTo>
                  <a:pt x="340" y="92"/>
                </a:lnTo>
                <a:lnTo>
                  <a:pt x="336" y="89"/>
                </a:lnTo>
                <a:lnTo>
                  <a:pt x="335" y="87"/>
                </a:lnTo>
                <a:lnTo>
                  <a:pt x="331" y="87"/>
                </a:lnTo>
                <a:lnTo>
                  <a:pt x="328" y="87"/>
                </a:lnTo>
                <a:lnTo>
                  <a:pt x="326" y="85"/>
                </a:lnTo>
                <a:lnTo>
                  <a:pt x="322" y="83"/>
                </a:lnTo>
                <a:lnTo>
                  <a:pt x="319" y="81"/>
                </a:lnTo>
                <a:lnTo>
                  <a:pt x="314" y="78"/>
                </a:lnTo>
                <a:lnTo>
                  <a:pt x="311" y="73"/>
                </a:lnTo>
                <a:lnTo>
                  <a:pt x="308" y="68"/>
                </a:lnTo>
                <a:lnTo>
                  <a:pt x="306" y="62"/>
                </a:lnTo>
                <a:lnTo>
                  <a:pt x="303" y="55"/>
                </a:lnTo>
                <a:lnTo>
                  <a:pt x="303" y="49"/>
                </a:lnTo>
                <a:lnTo>
                  <a:pt x="301" y="44"/>
                </a:lnTo>
                <a:lnTo>
                  <a:pt x="301" y="37"/>
                </a:lnTo>
                <a:lnTo>
                  <a:pt x="300" y="37"/>
                </a:lnTo>
                <a:lnTo>
                  <a:pt x="298" y="35"/>
                </a:lnTo>
                <a:lnTo>
                  <a:pt x="298" y="34"/>
                </a:lnTo>
                <a:lnTo>
                  <a:pt x="296" y="32"/>
                </a:lnTo>
                <a:lnTo>
                  <a:pt x="295" y="30"/>
                </a:lnTo>
                <a:lnTo>
                  <a:pt x="295" y="29"/>
                </a:lnTo>
                <a:lnTo>
                  <a:pt x="293" y="28"/>
                </a:lnTo>
                <a:lnTo>
                  <a:pt x="293" y="26"/>
                </a:lnTo>
                <a:lnTo>
                  <a:pt x="296" y="24"/>
                </a:lnTo>
                <a:lnTo>
                  <a:pt x="298" y="23"/>
                </a:lnTo>
                <a:lnTo>
                  <a:pt x="298" y="21"/>
                </a:lnTo>
                <a:lnTo>
                  <a:pt x="300" y="19"/>
                </a:lnTo>
                <a:lnTo>
                  <a:pt x="300" y="17"/>
                </a:lnTo>
                <a:lnTo>
                  <a:pt x="301" y="16"/>
                </a:lnTo>
                <a:lnTo>
                  <a:pt x="301" y="12"/>
                </a:lnTo>
                <a:lnTo>
                  <a:pt x="301" y="11"/>
                </a:lnTo>
                <a:lnTo>
                  <a:pt x="296" y="11"/>
                </a:lnTo>
                <a:lnTo>
                  <a:pt x="291" y="10"/>
                </a:lnTo>
                <a:lnTo>
                  <a:pt x="286" y="8"/>
                </a:lnTo>
                <a:lnTo>
                  <a:pt x="279" y="5"/>
                </a:lnTo>
                <a:lnTo>
                  <a:pt x="274" y="3"/>
                </a:lnTo>
                <a:lnTo>
                  <a:pt x="268" y="1"/>
                </a:lnTo>
                <a:lnTo>
                  <a:pt x="263" y="0"/>
                </a:lnTo>
                <a:lnTo>
                  <a:pt x="258" y="0"/>
                </a:lnTo>
                <a:lnTo>
                  <a:pt x="253" y="0"/>
                </a:lnTo>
                <a:lnTo>
                  <a:pt x="249" y="3"/>
                </a:lnTo>
                <a:lnTo>
                  <a:pt x="244" y="6"/>
                </a:lnTo>
                <a:lnTo>
                  <a:pt x="241" y="10"/>
                </a:lnTo>
                <a:lnTo>
                  <a:pt x="236" y="12"/>
                </a:lnTo>
                <a:lnTo>
                  <a:pt x="232" y="16"/>
                </a:lnTo>
                <a:lnTo>
                  <a:pt x="227" y="19"/>
                </a:lnTo>
                <a:lnTo>
                  <a:pt x="220" y="19"/>
                </a:lnTo>
                <a:lnTo>
                  <a:pt x="215" y="21"/>
                </a:lnTo>
                <a:lnTo>
                  <a:pt x="213" y="21"/>
                </a:lnTo>
                <a:lnTo>
                  <a:pt x="208" y="23"/>
                </a:lnTo>
                <a:lnTo>
                  <a:pt x="204" y="23"/>
                </a:lnTo>
                <a:lnTo>
                  <a:pt x="199" y="24"/>
                </a:lnTo>
                <a:lnTo>
                  <a:pt x="196" y="28"/>
                </a:lnTo>
                <a:lnTo>
                  <a:pt x="194" y="29"/>
                </a:lnTo>
                <a:lnTo>
                  <a:pt x="192" y="32"/>
                </a:lnTo>
                <a:lnTo>
                  <a:pt x="192" y="34"/>
                </a:lnTo>
                <a:lnTo>
                  <a:pt x="190" y="37"/>
                </a:lnTo>
                <a:lnTo>
                  <a:pt x="190" y="39"/>
                </a:lnTo>
                <a:lnTo>
                  <a:pt x="190" y="42"/>
                </a:lnTo>
                <a:lnTo>
                  <a:pt x="189" y="44"/>
                </a:lnTo>
                <a:lnTo>
                  <a:pt x="189" y="46"/>
                </a:lnTo>
                <a:lnTo>
                  <a:pt x="185" y="47"/>
                </a:lnTo>
                <a:lnTo>
                  <a:pt x="184" y="47"/>
                </a:lnTo>
                <a:lnTo>
                  <a:pt x="182" y="47"/>
                </a:lnTo>
                <a:lnTo>
                  <a:pt x="180" y="46"/>
                </a:lnTo>
                <a:lnTo>
                  <a:pt x="179" y="46"/>
                </a:lnTo>
                <a:lnTo>
                  <a:pt x="177" y="44"/>
                </a:lnTo>
                <a:lnTo>
                  <a:pt x="175" y="44"/>
                </a:lnTo>
                <a:lnTo>
                  <a:pt x="175" y="42"/>
                </a:lnTo>
                <a:lnTo>
                  <a:pt x="173" y="40"/>
                </a:lnTo>
                <a:lnTo>
                  <a:pt x="171" y="39"/>
                </a:lnTo>
                <a:lnTo>
                  <a:pt x="168" y="40"/>
                </a:lnTo>
                <a:lnTo>
                  <a:pt x="165" y="42"/>
                </a:lnTo>
                <a:lnTo>
                  <a:pt x="161" y="44"/>
                </a:lnTo>
                <a:lnTo>
                  <a:pt x="158" y="44"/>
                </a:lnTo>
                <a:lnTo>
                  <a:pt x="155" y="44"/>
                </a:lnTo>
                <a:lnTo>
                  <a:pt x="152" y="46"/>
                </a:lnTo>
                <a:lnTo>
                  <a:pt x="150" y="49"/>
                </a:lnTo>
                <a:lnTo>
                  <a:pt x="147" y="52"/>
                </a:lnTo>
                <a:lnTo>
                  <a:pt x="145" y="53"/>
                </a:lnTo>
                <a:lnTo>
                  <a:pt x="144" y="57"/>
                </a:lnTo>
                <a:lnTo>
                  <a:pt x="141" y="60"/>
                </a:lnTo>
                <a:lnTo>
                  <a:pt x="139" y="63"/>
                </a:lnTo>
                <a:lnTo>
                  <a:pt x="137" y="65"/>
                </a:lnTo>
                <a:lnTo>
                  <a:pt x="135" y="68"/>
                </a:lnTo>
                <a:lnTo>
                  <a:pt x="133" y="69"/>
                </a:lnTo>
                <a:lnTo>
                  <a:pt x="133" y="71"/>
                </a:lnTo>
                <a:lnTo>
                  <a:pt x="131" y="71"/>
                </a:lnTo>
                <a:lnTo>
                  <a:pt x="130" y="71"/>
                </a:lnTo>
                <a:lnTo>
                  <a:pt x="128" y="71"/>
                </a:lnTo>
                <a:lnTo>
                  <a:pt x="126" y="71"/>
                </a:lnTo>
                <a:lnTo>
                  <a:pt x="125" y="71"/>
                </a:lnTo>
                <a:lnTo>
                  <a:pt x="123" y="71"/>
                </a:lnTo>
                <a:lnTo>
                  <a:pt x="120" y="71"/>
                </a:lnTo>
                <a:lnTo>
                  <a:pt x="120" y="73"/>
                </a:lnTo>
                <a:lnTo>
                  <a:pt x="120" y="76"/>
                </a:lnTo>
                <a:lnTo>
                  <a:pt x="120" y="78"/>
                </a:lnTo>
                <a:lnTo>
                  <a:pt x="120" y="80"/>
                </a:lnTo>
                <a:lnTo>
                  <a:pt x="120" y="83"/>
                </a:lnTo>
                <a:lnTo>
                  <a:pt x="120" y="85"/>
                </a:lnTo>
                <a:lnTo>
                  <a:pt x="118" y="87"/>
                </a:lnTo>
                <a:lnTo>
                  <a:pt x="118" y="89"/>
                </a:lnTo>
                <a:lnTo>
                  <a:pt x="117" y="91"/>
                </a:lnTo>
                <a:lnTo>
                  <a:pt x="116" y="92"/>
                </a:lnTo>
                <a:lnTo>
                  <a:pt x="114" y="92"/>
                </a:lnTo>
                <a:lnTo>
                  <a:pt x="112" y="94"/>
                </a:lnTo>
                <a:lnTo>
                  <a:pt x="111" y="96"/>
                </a:lnTo>
                <a:lnTo>
                  <a:pt x="111" y="98"/>
                </a:lnTo>
                <a:lnTo>
                  <a:pt x="106" y="96"/>
                </a:lnTo>
                <a:lnTo>
                  <a:pt x="102" y="94"/>
                </a:lnTo>
                <a:lnTo>
                  <a:pt x="99" y="92"/>
                </a:lnTo>
                <a:lnTo>
                  <a:pt x="95" y="91"/>
                </a:lnTo>
                <a:lnTo>
                  <a:pt x="92" y="89"/>
                </a:lnTo>
                <a:lnTo>
                  <a:pt x="88" y="87"/>
                </a:lnTo>
                <a:lnTo>
                  <a:pt x="85" y="85"/>
                </a:lnTo>
                <a:lnTo>
                  <a:pt x="82" y="83"/>
                </a:lnTo>
                <a:lnTo>
                  <a:pt x="80" y="85"/>
                </a:lnTo>
                <a:lnTo>
                  <a:pt x="77" y="85"/>
                </a:lnTo>
                <a:lnTo>
                  <a:pt x="76" y="87"/>
                </a:lnTo>
                <a:lnTo>
                  <a:pt x="72" y="87"/>
                </a:lnTo>
                <a:lnTo>
                  <a:pt x="71" y="91"/>
                </a:lnTo>
                <a:lnTo>
                  <a:pt x="69" y="91"/>
                </a:lnTo>
                <a:lnTo>
                  <a:pt x="68" y="92"/>
                </a:lnTo>
                <a:lnTo>
                  <a:pt x="68" y="94"/>
                </a:lnTo>
                <a:lnTo>
                  <a:pt x="68" y="96"/>
                </a:lnTo>
                <a:lnTo>
                  <a:pt x="68" y="98"/>
                </a:lnTo>
                <a:lnTo>
                  <a:pt x="68" y="99"/>
                </a:lnTo>
                <a:lnTo>
                  <a:pt x="69" y="101"/>
                </a:lnTo>
                <a:lnTo>
                  <a:pt x="71" y="103"/>
                </a:lnTo>
                <a:lnTo>
                  <a:pt x="72" y="103"/>
                </a:lnTo>
                <a:lnTo>
                  <a:pt x="72" y="104"/>
                </a:lnTo>
                <a:lnTo>
                  <a:pt x="72" y="106"/>
                </a:lnTo>
                <a:lnTo>
                  <a:pt x="72" y="107"/>
                </a:lnTo>
                <a:lnTo>
                  <a:pt x="72" y="109"/>
                </a:lnTo>
                <a:lnTo>
                  <a:pt x="72" y="110"/>
                </a:lnTo>
                <a:lnTo>
                  <a:pt x="72" y="112"/>
                </a:lnTo>
                <a:lnTo>
                  <a:pt x="72" y="116"/>
                </a:lnTo>
                <a:lnTo>
                  <a:pt x="69" y="116"/>
                </a:lnTo>
                <a:lnTo>
                  <a:pt x="66" y="117"/>
                </a:lnTo>
                <a:lnTo>
                  <a:pt x="64" y="119"/>
                </a:lnTo>
                <a:lnTo>
                  <a:pt x="61" y="121"/>
                </a:lnTo>
                <a:lnTo>
                  <a:pt x="60" y="124"/>
                </a:lnTo>
                <a:lnTo>
                  <a:pt x="58" y="127"/>
                </a:lnTo>
                <a:lnTo>
                  <a:pt x="57" y="130"/>
                </a:lnTo>
                <a:lnTo>
                  <a:pt x="57" y="133"/>
                </a:lnTo>
                <a:lnTo>
                  <a:pt x="55" y="142"/>
                </a:lnTo>
                <a:lnTo>
                  <a:pt x="52" y="148"/>
                </a:lnTo>
                <a:lnTo>
                  <a:pt x="45" y="151"/>
                </a:lnTo>
                <a:lnTo>
                  <a:pt x="39" y="155"/>
                </a:lnTo>
                <a:lnTo>
                  <a:pt x="33" y="158"/>
                </a:lnTo>
                <a:lnTo>
                  <a:pt x="24" y="160"/>
                </a:lnTo>
                <a:lnTo>
                  <a:pt x="17" y="163"/>
                </a:lnTo>
                <a:lnTo>
                  <a:pt x="10" y="166"/>
                </a:lnTo>
                <a:lnTo>
                  <a:pt x="10" y="168"/>
                </a:lnTo>
                <a:lnTo>
                  <a:pt x="12" y="169"/>
                </a:lnTo>
                <a:lnTo>
                  <a:pt x="14" y="169"/>
                </a:lnTo>
                <a:lnTo>
                  <a:pt x="15" y="185"/>
                </a:lnTo>
                <a:lnTo>
                  <a:pt x="14" y="203"/>
                </a:lnTo>
                <a:lnTo>
                  <a:pt x="12" y="203"/>
                </a:lnTo>
                <a:lnTo>
                  <a:pt x="10" y="203"/>
                </a:lnTo>
                <a:lnTo>
                  <a:pt x="9" y="203"/>
                </a:lnTo>
                <a:lnTo>
                  <a:pt x="7" y="203"/>
                </a:lnTo>
                <a:lnTo>
                  <a:pt x="5" y="203"/>
                </a:lnTo>
                <a:lnTo>
                  <a:pt x="4" y="207"/>
                </a:lnTo>
                <a:lnTo>
                  <a:pt x="4" y="212"/>
                </a:lnTo>
                <a:lnTo>
                  <a:pt x="4" y="217"/>
                </a:lnTo>
                <a:lnTo>
                  <a:pt x="3" y="224"/>
                </a:lnTo>
                <a:lnTo>
                  <a:pt x="3" y="228"/>
                </a:lnTo>
                <a:lnTo>
                  <a:pt x="3" y="233"/>
                </a:lnTo>
                <a:lnTo>
                  <a:pt x="1" y="238"/>
                </a:lnTo>
                <a:lnTo>
                  <a:pt x="0" y="242"/>
                </a:lnTo>
              </a:path>
            </a:pathLst>
          </a:custGeom>
          <a:solidFill>
            <a:schemeClr val="accent6">
              <a:lumMod val="60000"/>
              <a:lumOff val="40000"/>
            </a:schemeClr>
          </a:solidFill>
          <a:ln w="12700" cap="rnd" cmpd="sng">
            <a:solidFill>
              <a:srgbClr val="1C1C1C"/>
            </a:solidFill>
            <a:prstDash val="solid"/>
            <a:round/>
            <a:headEnd type="none" w="sm" len="sm"/>
            <a:tailEnd type="none" w="sm" len="sm"/>
          </a:ln>
        </p:spPr>
        <p:txBody>
          <a:bodyPr/>
          <a:lstStyle/>
          <a:p>
            <a:endParaRPr lang="en-US"/>
          </a:p>
        </p:txBody>
      </p:sp>
      <p:sp>
        <p:nvSpPr>
          <p:cNvPr id="6221" name="ZoneTexte 1"/>
          <p:cNvSpPr txBox="1">
            <a:spLocks noChangeArrowheads="1"/>
          </p:cNvSpPr>
          <p:nvPr/>
        </p:nvSpPr>
        <p:spPr bwMode="auto">
          <a:xfrm>
            <a:off x="0" y="16701"/>
            <a:ext cx="9144000" cy="954107"/>
          </a:xfrm>
          <a:prstGeom prst="rect">
            <a:avLst/>
          </a:prstGeom>
          <a:solidFill>
            <a:srgbClr val="008E40"/>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smtClean="0">
                <a:solidFill>
                  <a:schemeClr val="bg1"/>
                </a:solidFill>
              </a:rPr>
              <a:t>Overview of the 2011 ICP </a:t>
            </a:r>
            <a:r>
              <a:rPr lang="en-US" altLang="en-US" sz="2400" b="1" dirty="0" smtClean="0">
                <a:solidFill>
                  <a:schemeClr val="bg1"/>
                </a:solidFill>
              </a:rPr>
              <a:t>- Participating countries in Africa </a:t>
            </a:r>
            <a:r>
              <a:rPr lang="en-US" altLang="en-US" sz="2800" b="1" dirty="0" smtClean="0">
                <a:solidFill>
                  <a:schemeClr val="bg1"/>
                </a:solidFill>
              </a:rPr>
              <a:t>2/3</a:t>
            </a:r>
            <a:endParaRPr lang="en-US" altLang="en-US" sz="2800" b="1" dirty="0">
              <a:solidFill>
                <a:schemeClr val="bg1"/>
              </a:solidFill>
            </a:endParaRPr>
          </a:p>
        </p:txBody>
      </p:sp>
      <p:pic>
        <p:nvPicPr>
          <p:cNvPr id="512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971800"/>
            <a:ext cx="1828800" cy="106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676400" y="5486400"/>
            <a:ext cx="2667000" cy="523862"/>
            <a:chOff x="1676400" y="5486400"/>
            <a:chExt cx="2667000" cy="523862"/>
          </a:xfrm>
        </p:grpSpPr>
        <p:sp>
          <p:nvSpPr>
            <p:cNvPr id="115" name="Rectangle 172"/>
            <p:cNvSpPr>
              <a:spLocks noChangeArrowheads="1"/>
            </p:cNvSpPr>
            <p:nvPr/>
          </p:nvSpPr>
          <p:spPr bwMode="auto">
            <a:xfrm>
              <a:off x="2209800" y="5486400"/>
              <a:ext cx="21336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t>Non participating </a:t>
              </a:r>
              <a:r>
                <a:rPr lang="en-US" altLang="en-US" sz="1400" b="1" dirty="0" smtClean="0"/>
                <a:t>countries</a:t>
              </a:r>
              <a:endParaRPr lang="en-US" altLang="en-US" sz="1400" b="1" dirty="0"/>
            </a:p>
          </p:txBody>
        </p:sp>
        <p:sp>
          <p:nvSpPr>
            <p:cNvPr id="116" name="Rectangle 154"/>
            <p:cNvSpPr>
              <a:spLocks noChangeArrowheads="1"/>
            </p:cNvSpPr>
            <p:nvPr/>
          </p:nvSpPr>
          <p:spPr bwMode="auto">
            <a:xfrm>
              <a:off x="1676400" y="5562600"/>
              <a:ext cx="498475" cy="158750"/>
            </a:xfrm>
            <a:prstGeom prst="rect">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2" name="TextBox 1"/>
          <p:cNvSpPr txBox="1"/>
          <p:nvPr/>
        </p:nvSpPr>
        <p:spPr>
          <a:xfrm>
            <a:off x="914400" y="3505200"/>
            <a:ext cx="2286000" cy="1446550"/>
          </a:xfrm>
          <a:prstGeom prst="rect">
            <a:avLst/>
          </a:prstGeom>
          <a:noFill/>
        </p:spPr>
        <p:txBody>
          <a:bodyPr wrap="square" rtlCol="0">
            <a:spAutoFit/>
          </a:bodyPr>
          <a:lstStyle/>
          <a:p>
            <a:pPr algn="ctr"/>
            <a:r>
              <a:rPr lang="en-US" sz="2000" b="1" dirty="0" smtClean="0">
                <a:solidFill>
                  <a:schemeClr val="tx1">
                    <a:lumMod val="95000"/>
                    <a:lumOff val="5000"/>
                  </a:schemeClr>
                </a:solidFill>
                <a:latin typeface="Arial" panose="020B0604020202020204" pitchFamily="34" charset="0"/>
                <a:cs typeface="Arial" panose="020B0604020202020204" pitchFamily="34" charset="0"/>
              </a:rPr>
              <a:t>50</a:t>
            </a:r>
            <a:endParaRPr lang="en-US" sz="2000" dirty="0" smtClean="0">
              <a:solidFill>
                <a:schemeClr val="tx1">
                  <a:lumMod val="95000"/>
                  <a:lumOff val="5000"/>
                </a:schemeClr>
              </a:solidFill>
              <a:latin typeface="Arial" panose="020B0604020202020204" pitchFamily="34" charset="0"/>
              <a:cs typeface="Arial" panose="020B0604020202020204" pitchFamily="34" charset="0"/>
            </a:endParaRPr>
          </a:p>
          <a:p>
            <a:pPr algn="ctr"/>
            <a:r>
              <a:rPr lang="en-US" sz="1600" dirty="0" smtClean="0">
                <a:solidFill>
                  <a:schemeClr val="tx1">
                    <a:lumMod val="95000"/>
                    <a:lumOff val="5000"/>
                  </a:schemeClr>
                </a:solidFill>
                <a:latin typeface="Arial" panose="020B0604020202020204" pitchFamily="34" charset="0"/>
                <a:cs typeface="Arial" panose="020B0604020202020204" pitchFamily="34" charset="0"/>
              </a:rPr>
              <a:t>participating countries</a:t>
            </a:r>
          </a:p>
          <a:p>
            <a:pPr algn="ctr"/>
            <a:r>
              <a:rPr lang="en-US" sz="2000" b="1" dirty="0" smtClean="0">
                <a:solidFill>
                  <a:schemeClr val="tx1">
                    <a:lumMod val="95000"/>
                    <a:lumOff val="5000"/>
                  </a:schemeClr>
                </a:solidFill>
                <a:latin typeface="Arial" panose="020B0604020202020204" pitchFamily="34" charset="0"/>
                <a:cs typeface="Arial" panose="020B0604020202020204" pitchFamily="34" charset="0"/>
              </a:rPr>
              <a:t>26%</a:t>
            </a:r>
          </a:p>
          <a:p>
            <a:pPr algn="ctr"/>
            <a:r>
              <a:rPr lang="en-US" sz="1600" dirty="0">
                <a:solidFill>
                  <a:schemeClr val="tx1">
                    <a:lumMod val="95000"/>
                    <a:lumOff val="5000"/>
                  </a:schemeClr>
                </a:solidFill>
                <a:latin typeface="Arial" panose="020B0604020202020204" pitchFamily="34" charset="0"/>
                <a:cs typeface="Arial" panose="020B0604020202020204" pitchFamily="34" charset="0"/>
              </a:rPr>
              <a:t>o</a:t>
            </a:r>
            <a:r>
              <a:rPr lang="en-US" sz="1600" dirty="0" smtClean="0">
                <a:solidFill>
                  <a:schemeClr val="tx1">
                    <a:lumMod val="95000"/>
                    <a:lumOff val="5000"/>
                  </a:schemeClr>
                </a:solidFill>
                <a:latin typeface="Arial" panose="020B0604020202020204" pitchFamily="34" charset="0"/>
                <a:cs typeface="Arial" panose="020B0604020202020204" pitchFamily="34" charset="0"/>
              </a:rPr>
              <a:t>f ICP participating countries</a:t>
            </a:r>
            <a:endParaRPr lang="en-GB" sz="1600" dirty="0">
              <a:solidFill>
                <a:schemeClr val="tx1">
                  <a:lumMod val="95000"/>
                  <a:lumOff val="5000"/>
                </a:schemeClr>
              </a:solidFill>
            </a:endParaRPr>
          </a:p>
        </p:txBody>
      </p:sp>
      <p:pic>
        <p:nvPicPr>
          <p:cNvPr id="89" name="Picture 7" descr="African Development Bank Group Logo"/>
          <p:cNvPicPr>
            <a:picLocks noChangeAspect="1" noChangeArrowheads="1"/>
          </p:cNvPicPr>
          <p:nvPr/>
        </p:nvPicPr>
        <p:blipFill>
          <a:blip r:embed="rId4"/>
          <a:srcRect/>
          <a:stretch>
            <a:fillRect/>
          </a:stretch>
        </p:blipFill>
        <p:spPr bwMode="auto">
          <a:xfrm>
            <a:off x="6019799" y="5748331"/>
            <a:ext cx="2637693" cy="791979"/>
          </a:xfrm>
          <a:prstGeom prst="rect">
            <a:avLst/>
          </a:prstGeom>
          <a:noFill/>
          <a:ln w="9525">
            <a:noFill/>
            <a:miter lim="800000"/>
            <a:headEnd/>
            <a:tailEnd/>
          </a:ln>
        </p:spPr>
      </p:pic>
      <p:sp>
        <p:nvSpPr>
          <p:cNvPr id="3" name="TextBox 2"/>
          <p:cNvSpPr txBox="1"/>
          <p:nvPr/>
        </p:nvSpPr>
        <p:spPr>
          <a:xfrm>
            <a:off x="2082440" y="1628089"/>
            <a:ext cx="311788" cy="91440"/>
          </a:xfrm>
          <a:prstGeom prst="rect">
            <a:avLst/>
          </a:prstGeom>
          <a:solidFill>
            <a:schemeClr val="accent6">
              <a:lumMod val="60000"/>
              <a:lumOff val="40000"/>
            </a:schemeClr>
          </a:solidFill>
        </p:spPr>
        <p:txBody>
          <a:bodyPr wrap="square" rtlCol="0">
            <a:spAutoFit/>
          </a:bodyPr>
          <a:lstStyle/>
          <a:p>
            <a:endParaRPr lang="en-US" dirty="0"/>
          </a:p>
        </p:txBody>
      </p:sp>
    </p:spTree>
    <p:extLst>
      <p:ext uri="{BB962C8B-B14F-4D97-AF65-F5344CB8AC3E}">
        <p14:creationId xmlns:p14="http://schemas.microsoft.com/office/powerpoint/2010/main" val="331683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19"/>
                                          </p:stCondLst>
                                        </p:cTn>
                                        <p:tgtEl>
                                          <p:spTgt spid="6146"/>
                                        </p:tgtEl>
                                        <p:attrNameLst>
                                          <p:attrName>style.visibility</p:attrName>
                                        </p:attrNameLst>
                                      </p:cBhvr>
                                      <p:to>
                                        <p:strVal val="visible"/>
                                      </p:to>
                                    </p:set>
                                  </p:childTnLst>
                                </p:cTn>
                              </p:par>
                            </p:childTnLst>
                          </p:cTn>
                        </p:par>
                        <p:par>
                          <p:cTn id="7" fill="hold">
                            <p:stCondLst>
                              <p:cond delay="20"/>
                            </p:stCondLst>
                            <p:childTnLst>
                              <p:par>
                                <p:cTn id="8" presetID="1" presetClass="entr" presetSubtype="0" fill="hold" grpId="0" nodeType="afterEffect">
                                  <p:stCondLst>
                                    <p:cond delay="0"/>
                                  </p:stCondLst>
                                  <p:childTnLst>
                                    <p:set>
                                      <p:cBhvr>
                                        <p:cTn id="9" dur="1" fill="hold">
                                          <p:stCondLst>
                                            <p:cond delay="19"/>
                                          </p:stCondLst>
                                        </p:cTn>
                                        <p:tgtEl>
                                          <p:spTgt spid="6147"/>
                                        </p:tgtEl>
                                        <p:attrNameLst>
                                          <p:attrName>style.visibility</p:attrName>
                                        </p:attrNameLst>
                                      </p:cBhvr>
                                      <p:to>
                                        <p:strVal val="visible"/>
                                      </p:to>
                                    </p:set>
                                  </p:childTnLst>
                                </p:cTn>
                              </p:par>
                            </p:childTnLst>
                          </p:cTn>
                        </p:par>
                        <p:par>
                          <p:cTn id="10" fill="hold">
                            <p:stCondLst>
                              <p:cond delay="40"/>
                            </p:stCondLst>
                            <p:childTnLst>
                              <p:par>
                                <p:cTn id="11" presetID="1" presetClass="entr" presetSubtype="0" fill="hold" grpId="0" nodeType="afterEffect">
                                  <p:stCondLst>
                                    <p:cond delay="0"/>
                                  </p:stCondLst>
                                  <p:childTnLst>
                                    <p:set>
                                      <p:cBhvr>
                                        <p:cTn id="12" dur="1" fill="hold">
                                          <p:stCondLst>
                                            <p:cond delay="19"/>
                                          </p:stCondLst>
                                        </p:cTn>
                                        <p:tgtEl>
                                          <p:spTgt spid="6148"/>
                                        </p:tgtEl>
                                        <p:attrNameLst>
                                          <p:attrName>style.visibility</p:attrName>
                                        </p:attrNameLst>
                                      </p:cBhvr>
                                      <p:to>
                                        <p:strVal val="visible"/>
                                      </p:to>
                                    </p:set>
                                  </p:childTnLst>
                                </p:cTn>
                              </p:par>
                            </p:childTnLst>
                          </p:cTn>
                        </p:par>
                        <p:par>
                          <p:cTn id="13" fill="hold">
                            <p:stCondLst>
                              <p:cond delay="60"/>
                            </p:stCondLst>
                            <p:childTnLst>
                              <p:par>
                                <p:cTn id="14" presetID="1" presetClass="entr" presetSubtype="0" fill="hold" grpId="0" nodeType="afterEffect">
                                  <p:stCondLst>
                                    <p:cond delay="0"/>
                                  </p:stCondLst>
                                  <p:childTnLst>
                                    <p:set>
                                      <p:cBhvr>
                                        <p:cTn id="15" dur="1" fill="hold">
                                          <p:stCondLst>
                                            <p:cond delay="19"/>
                                          </p:stCondLst>
                                        </p:cTn>
                                        <p:tgtEl>
                                          <p:spTgt spid="6149"/>
                                        </p:tgtEl>
                                        <p:attrNameLst>
                                          <p:attrName>style.visibility</p:attrName>
                                        </p:attrNameLst>
                                      </p:cBhvr>
                                      <p:to>
                                        <p:strVal val="visible"/>
                                      </p:to>
                                    </p:set>
                                  </p:childTnLst>
                                </p:cTn>
                              </p:par>
                            </p:childTnLst>
                          </p:cTn>
                        </p:par>
                        <p:par>
                          <p:cTn id="16" fill="hold">
                            <p:stCondLst>
                              <p:cond delay="80"/>
                            </p:stCondLst>
                            <p:childTnLst>
                              <p:par>
                                <p:cTn id="17" presetID="1" presetClass="entr" presetSubtype="0" fill="hold" grpId="0" nodeType="afterEffect">
                                  <p:stCondLst>
                                    <p:cond delay="0"/>
                                  </p:stCondLst>
                                  <p:childTnLst>
                                    <p:set>
                                      <p:cBhvr>
                                        <p:cTn id="18" dur="1" fill="hold">
                                          <p:stCondLst>
                                            <p:cond delay="19"/>
                                          </p:stCondLst>
                                        </p:cTn>
                                        <p:tgtEl>
                                          <p:spTgt spid="6150"/>
                                        </p:tgtEl>
                                        <p:attrNameLst>
                                          <p:attrName>style.visibility</p:attrName>
                                        </p:attrNameLst>
                                      </p:cBhvr>
                                      <p:to>
                                        <p:strVal val="visible"/>
                                      </p:to>
                                    </p:set>
                                  </p:childTnLst>
                                </p:cTn>
                              </p:par>
                            </p:childTnLst>
                          </p:cTn>
                        </p:par>
                        <p:par>
                          <p:cTn id="19" fill="hold">
                            <p:stCondLst>
                              <p:cond delay="100"/>
                            </p:stCondLst>
                            <p:childTnLst>
                              <p:par>
                                <p:cTn id="20" presetID="1" presetClass="entr" presetSubtype="0" fill="hold" grpId="0" nodeType="afterEffect">
                                  <p:stCondLst>
                                    <p:cond delay="0"/>
                                  </p:stCondLst>
                                  <p:childTnLst>
                                    <p:set>
                                      <p:cBhvr>
                                        <p:cTn id="21" dur="1" fill="hold">
                                          <p:stCondLst>
                                            <p:cond delay="19"/>
                                          </p:stCondLst>
                                        </p:cTn>
                                        <p:tgtEl>
                                          <p:spTgt spid="6151"/>
                                        </p:tgtEl>
                                        <p:attrNameLst>
                                          <p:attrName>style.visibility</p:attrName>
                                        </p:attrNameLst>
                                      </p:cBhvr>
                                      <p:to>
                                        <p:strVal val="visible"/>
                                      </p:to>
                                    </p:set>
                                  </p:childTnLst>
                                </p:cTn>
                              </p:par>
                            </p:childTnLst>
                          </p:cTn>
                        </p:par>
                        <p:par>
                          <p:cTn id="22" fill="hold">
                            <p:stCondLst>
                              <p:cond delay="120"/>
                            </p:stCondLst>
                            <p:childTnLst>
                              <p:par>
                                <p:cTn id="23" presetID="1" presetClass="entr" presetSubtype="0" fill="hold" grpId="0" nodeType="afterEffect">
                                  <p:stCondLst>
                                    <p:cond delay="0"/>
                                  </p:stCondLst>
                                  <p:childTnLst>
                                    <p:set>
                                      <p:cBhvr>
                                        <p:cTn id="24" dur="1" fill="hold">
                                          <p:stCondLst>
                                            <p:cond delay="19"/>
                                          </p:stCondLst>
                                        </p:cTn>
                                        <p:tgtEl>
                                          <p:spTgt spid="6152"/>
                                        </p:tgtEl>
                                        <p:attrNameLst>
                                          <p:attrName>style.visibility</p:attrName>
                                        </p:attrNameLst>
                                      </p:cBhvr>
                                      <p:to>
                                        <p:strVal val="visible"/>
                                      </p:to>
                                    </p:set>
                                  </p:childTnLst>
                                </p:cTn>
                              </p:par>
                            </p:childTnLst>
                          </p:cTn>
                        </p:par>
                        <p:par>
                          <p:cTn id="25" fill="hold">
                            <p:stCondLst>
                              <p:cond delay="140"/>
                            </p:stCondLst>
                            <p:childTnLst>
                              <p:par>
                                <p:cTn id="26" presetID="1" presetClass="entr" presetSubtype="0" fill="hold" grpId="0" nodeType="afterEffect">
                                  <p:stCondLst>
                                    <p:cond delay="0"/>
                                  </p:stCondLst>
                                  <p:childTnLst>
                                    <p:set>
                                      <p:cBhvr>
                                        <p:cTn id="27" dur="1" fill="hold">
                                          <p:stCondLst>
                                            <p:cond delay="19"/>
                                          </p:stCondLst>
                                        </p:cTn>
                                        <p:tgtEl>
                                          <p:spTgt spid="6153"/>
                                        </p:tgtEl>
                                        <p:attrNameLst>
                                          <p:attrName>style.visibility</p:attrName>
                                        </p:attrNameLst>
                                      </p:cBhvr>
                                      <p:to>
                                        <p:strVal val="visible"/>
                                      </p:to>
                                    </p:set>
                                  </p:childTnLst>
                                </p:cTn>
                              </p:par>
                            </p:childTnLst>
                          </p:cTn>
                        </p:par>
                        <p:par>
                          <p:cTn id="28" fill="hold">
                            <p:stCondLst>
                              <p:cond delay="160"/>
                            </p:stCondLst>
                            <p:childTnLst>
                              <p:par>
                                <p:cTn id="29" presetID="1" presetClass="entr" presetSubtype="0" fill="hold" grpId="0" nodeType="afterEffect">
                                  <p:stCondLst>
                                    <p:cond delay="0"/>
                                  </p:stCondLst>
                                  <p:childTnLst>
                                    <p:set>
                                      <p:cBhvr>
                                        <p:cTn id="30" dur="1" fill="hold">
                                          <p:stCondLst>
                                            <p:cond delay="19"/>
                                          </p:stCondLst>
                                        </p:cTn>
                                        <p:tgtEl>
                                          <p:spTgt spid="6154"/>
                                        </p:tgtEl>
                                        <p:attrNameLst>
                                          <p:attrName>style.visibility</p:attrName>
                                        </p:attrNameLst>
                                      </p:cBhvr>
                                      <p:to>
                                        <p:strVal val="visible"/>
                                      </p:to>
                                    </p:set>
                                  </p:childTnLst>
                                </p:cTn>
                              </p:par>
                            </p:childTnLst>
                          </p:cTn>
                        </p:par>
                        <p:par>
                          <p:cTn id="31" fill="hold">
                            <p:stCondLst>
                              <p:cond delay="180"/>
                            </p:stCondLst>
                            <p:childTnLst>
                              <p:par>
                                <p:cTn id="32" presetID="1" presetClass="entr" presetSubtype="0" fill="hold" grpId="0" nodeType="afterEffect">
                                  <p:stCondLst>
                                    <p:cond delay="0"/>
                                  </p:stCondLst>
                                  <p:childTnLst>
                                    <p:set>
                                      <p:cBhvr>
                                        <p:cTn id="33" dur="1" fill="hold">
                                          <p:stCondLst>
                                            <p:cond delay="19"/>
                                          </p:stCondLst>
                                        </p:cTn>
                                        <p:tgtEl>
                                          <p:spTgt spid="6155"/>
                                        </p:tgtEl>
                                        <p:attrNameLst>
                                          <p:attrName>style.visibility</p:attrName>
                                        </p:attrNameLst>
                                      </p:cBhvr>
                                      <p:to>
                                        <p:strVal val="visible"/>
                                      </p:to>
                                    </p:set>
                                  </p:childTnLst>
                                </p:cTn>
                              </p:par>
                            </p:childTnLst>
                          </p:cTn>
                        </p:par>
                        <p:par>
                          <p:cTn id="34" fill="hold">
                            <p:stCondLst>
                              <p:cond delay="200"/>
                            </p:stCondLst>
                            <p:childTnLst>
                              <p:par>
                                <p:cTn id="35" presetID="1" presetClass="entr" presetSubtype="0" fill="hold" grpId="0" nodeType="afterEffect">
                                  <p:stCondLst>
                                    <p:cond delay="0"/>
                                  </p:stCondLst>
                                  <p:childTnLst>
                                    <p:set>
                                      <p:cBhvr>
                                        <p:cTn id="36" dur="1" fill="hold">
                                          <p:stCondLst>
                                            <p:cond delay="19"/>
                                          </p:stCondLst>
                                        </p:cTn>
                                        <p:tgtEl>
                                          <p:spTgt spid="6156"/>
                                        </p:tgtEl>
                                        <p:attrNameLst>
                                          <p:attrName>style.visibility</p:attrName>
                                        </p:attrNameLst>
                                      </p:cBhvr>
                                      <p:to>
                                        <p:strVal val="visible"/>
                                      </p:to>
                                    </p:set>
                                  </p:childTnLst>
                                </p:cTn>
                              </p:par>
                            </p:childTnLst>
                          </p:cTn>
                        </p:par>
                        <p:par>
                          <p:cTn id="37" fill="hold">
                            <p:stCondLst>
                              <p:cond delay="220"/>
                            </p:stCondLst>
                            <p:childTnLst>
                              <p:par>
                                <p:cTn id="38" presetID="1" presetClass="entr" presetSubtype="0" fill="hold" grpId="0" nodeType="afterEffect">
                                  <p:stCondLst>
                                    <p:cond delay="0"/>
                                  </p:stCondLst>
                                  <p:childTnLst>
                                    <p:set>
                                      <p:cBhvr>
                                        <p:cTn id="39" dur="1" fill="hold">
                                          <p:stCondLst>
                                            <p:cond delay="19"/>
                                          </p:stCondLst>
                                        </p:cTn>
                                        <p:tgtEl>
                                          <p:spTgt spid="6157"/>
                                        </p:tgtEl>
                                        <p:attrNameLst>
                                          <p:attrName>style.visibility</p:attrName>
                                        </p:attrNameLst>
                                      </p:cBhvr>
                                      <p:to>
                                        <p:strVal val="visible"/>
                                      </p:to>
                                    </p:set>
                                  </p:childTnLst>
                                </p:cTn>
                              </p:par>
                            </p:childTnLst>
                          </p:cTn>
                        </p:par>
                        <p:par>
                          <p:cTn id="40" fill="hold">
                            <p:stCondLst>
                              <p:cond delay="240"/>
                            </p:stCondLst>
                            <p:childTnLst>
                              <p:par>
                                <p:cTn id="41" presetID="1" presetClass="entr" presetSubtype="0" fill="hold" grpId="0" nodeType="afterEffect">
                                  <p:stCondLst>
                                    <p:cond delay="0"/>
                                  </p:stCondLst>
                                  <p:childTnLst>
                                    <p:set>
                                      <p:cBhvr>
                                        <p:cTn id="42" dur="1" fill="hold">
                                          <p:stCondLst>
                                            <p:cond delay="19"/>
                                          </p:stCondLst>
                                        </p:cTn>
                                        <p:tgtEl>
                                          <p:spTgt spid="6158"/>
                                        </p:tgtEl>
                                        <p:attrNameLst>
                                          <p:attrName>style.visibility</p:attrName>
                                        </p:attrNameLst>
                                      </p:cBhvr>
                                      <p:to>
                                        <p:strVal val="visible"/>
                                      </p:to>
                                    </p:set>
                                  </p:childTnLst>
                                </p:cTn>
                              </p:par>
                            </p:childTnLst>
                          </p:cTn>
                        </p:par>
                        <p:par>
                          <p:cTn id="43" fill="hold">
                            <p:stCondLst>
                              <p:cond delay="260"/>
                            </p:stCondLst>
                            <p:childTnLst>
                              <p:par>
                                <p:cTn id="44" presetID="1" presetClass="entr" presetSubtype="0" fill="hold" grpId="0" nodeType="afterEffect">
                                  <p:stCondLst>
                                    <p:cond delay="0"/>
                                  </p:stCondLst>
                                  <p:childTnLst>
                                    <p:set>
                                      <p:cBhvr>
                                        <p:cTn id="45" dur="1" fill="hold">
                                          <p:stCondLst>
                                            <p:cond delay="19"/>
                                          </p:stCondLst>
                                        </p:cTn>
                                        <p:tgtEl>
                                          <p:spTgt spid="6159"/>
                                        </p:tgtEl>
                                        <p:attrNameLst>
                                          <p:attrName>style.visibility</p:attrName>
                                        </p:attrNameLst>
                                      </p:cBhvr>
                                      <p:to>
                                        <p:strVal val="visible"/>
                                      </p:to>
                                    </p:set>
                                  </p:childTnLst>
                                </p:cTn>
                              </p:par>
                            </p:childTnLst>
                          </p:cTn>
                        </p:par>
                        <p:par>
                          <p:cTn id="46" fill="hold">
                            <p:stCondLst>
                              <p:cond delay="280"/>
                            </p:stCondLst>
                            <p:childTnLst>
                              <p:par>
                                <p:cTn id="47" presetID="1" presetClass="entr" presetSubtype="0" fill="hold" grpId="0" nodeType="afterEffect">
                                  <p:stCondLst>
                                    <p:cond delay="0"/>
                                  </p:stCondLst>
                                  <p:childTnLst>
                                    <p:set>
                                      <p:cBhvr>
                                        <p:cTn id="48" dur="1" fill="hold">
                                          <p:stCondLst>
                                            <p:cond delay="19"/>
                                          </p:stCondLst>
                                        </p:cTn>
                                        <p:tgtEl>
                                          <p:spTgt spid="6160"/>
                                        </p:tgtEl>
                                        <p:attrNameLst>
                                          <p:attrName>style.visibility</p:attrName>
                                        </p:attrNameLst>
                                      </p:cBhvr>
                                      <p:to>
                                        <p:strVal val="visible"/>
                                      </p:to>
                                    </p:set>
                                  </p:childTnLst>
                                </p:cTn>
                              </p:par>
                            </p:childTnLst>
                          </p:cTn>
                        </p:par>
                        <p:par>
                          <p:cTn id="49" fill="hold">
                            <p:stCondLst>
                              <p:cond delay="300"/>
                            </p:stCondLst>
                            <p:childTnLst>
                              <p:par>
                                <p:cTn id="50" presetID="1" presetClass="entr" presetSubtype="0" fill="hold" grpId="0" nodeType="afterEffect">
                                  <p:stCondLst>
                                    <p:cond delay="0"/>
                                  </p:stCondLst>
                                  <p:childTnLst>
                                    <p:set>
                                      <p:cBhvr>
                                        <p:cTn id="51" dur="1" fill="hold">
                                          <p:stCondLst>
                                            <p:cond delay="19"/>
                                          </p:stCondLst>
                                        </p:cTn>
                                        <p:tgtEl>
                                          <p:spTgt spid="6161"/>
                                        </p:tgtEl>
                                        <p:attrNameLst>
                                          <p:attrName>style.visibility</p:attrName>
                                        </p:attrNameLst>
                                      </p:cBhvr>
                                      <p:to>
                                        <p:strVal val="visible"/>
                                      </p:to>
                                    </p:set>
                                  </p:childTnLst>
                                </p:cTn>
                              </p:par>
                            </p:childTnLst>
                          </p:cTn>
                        </p:par>
                        <p:par>
                          <p:cTn id="52" fill="hold">
                            <p:stCondLst>
                              <p:cond delay="320"/>
                            </p:stCondLst>
                            <p:childTnLst>
                              <p:par>
                                <p:cTn id="53" presetID="1" presetClass="entr" presetSubtype="0" fill="hold" grpId="0" nodeType="afterEffect">
                                  <p:stCondLst>
                                    <p:cond delay="0"/>
                                  </p:stCondLst>
                                  <p:childTnLst>
                                    <p:set>
                                      <p:cBhvr>
                                        <p:cTn id="54" dur="1" fill="hold">
                                          <p:stCondLst>
                                            <p:cond delay="19"/>
                                          </p:stCondLst>
                                        </p:cTn>
                                        <p:tgtEl>
                                          <p:spTgt spid="6162"/>
                                        </p:tgtEl>
                                        <p:attrNameLst>
                                          <p:attrName>style.visibility</p:attrName>
                                        </p:attrNameLst>
                                      </p:cBhvr>
                                      <p:to>
                                        <p:strVal val="visible"/>
                                      </p:to>
                                    </p:set>
                                  </p:childTnLst>
                                </p:cTn>
                              </p:par>
                            </p:childTnLst>
                          </p:cTn>
                        </p:par>
                        <p:par>
                          <p:cTn id="55" fill="hold">
                            <p:stCondLst>
                              <p:cond delay="340"/>
                            </p:stCondLst>
                            <p:childTnLst>
                              <p:par>
                                <p:cTn id="56" presetID="1" presetClass="entr" presetSubtype="0" fill="hold" grpId="0" nodeType="afterEffect">
                                  <p:stCondLst>
                                    <p:cond delay="0"/>
                                  </p:stCondLst>
                                  <p:childTnLst>
                                    <p:set>
                                      <p:cBhvr>
                                        <p:cTn id="57" dur="1" fill="hold">
                                          <p:stCondLst>
                                            <p:cond delay="19"/>
                                          </p:stCondLst>
                                        </p:cTn>
                                        <p:tgtEl>
                                          <p:spTgt spid="6163"/>
                                        </p:tgtEl>
                                        <p:attrNameLst>
                                          <p:attrName>style.visibility</p:attrName>
                                        </p:attrNameLst>
                                      </p:cBhvr>
                                      <p:to>
                                        <p:strVal val="visible"/>
                                      </p:to>
                                    </p:set>
                                  </p:childTnLst>
                                </p:cTn>
                              </p:par>
                            </p:childTnLst>
                          </p:cTn>
                        </p:par>
                        <p:par>
                          <p:cTn id="58" fill="hold">
                            <p:stCondLst>
                              <p:cond delay="360"/>
                            </p:stCondLst>
                            <p:childTnLst>
                              <p:par>
                                <p:cTn id="59" presetID="1" presetClass="entr" presetSubtype="0" fill="hold" grpId="0" nodeType="afterEffect">
                                  <p:stCondLst>
                                    <p:cond delay="0"/>
                                  </p:stCondLst>
                                  <p:childTnLst>
                                    <p:set>
                                      <p:cBhvr>
                                        <p:cTn id="60" dur="1" fill="hold">
                                          <p:stCondLst>
                                            <p:cond delay="19"/>
                                          </p:stCondLst>
                                        </p:cTn>
                                        <p:tgtEl>
                                          <p:spTgt spid="6164"/>
                                        </p:tgtEl>
                                        <p:attrNameLst>
                                          <p:attrName>style.visibility</p:attrName>
                                        </p:attrNameLst>
                                      </p:cBhvr>
                                      <p:to>
                                        <p:strVal val="visible"/>
                                      </p:to>
                                    </p:set>
                                  </p:childTnLst>
                                </p:cTn>
                              </p:par>
                            </p:childTnLst>
                          </p:cTn>
                        </p:par>
                        <p:par>
                          <p:cTn id="61" fill="hold">
                            <p:stCondLst>
                              <p:cond delay="380"/>
                            </p:stCondLst>
                            <p:childTnLst>
                              <p:par>
                                <p:cTn id="62" presetID="1" presetClass="entr" presetSubtype="0" fill="hold" grpId="0" nodeType="afterEffect">
                                  <p:stCondLst>
                                    <p:cond delay="0"/>
                                  </p:stCondLst>
                                  <p:childTnLst>
                                    <p:set>
                                      <p:cBhvr>
                                        <p:cTn id="63" dur="1" fill="hold">
                                          <p:stCondLst>
                                            <p:cond delay="19"/>
                                          </p:stCondLst>
                                        </p:cTn>
                                        <p:tgtEl>
                                          <p:spTgt spid="6165"/>
                                        </p:tgtEl>
                                        <p:attrNameLst>
                                          <p:attrName>style.visibility</p:attrName>
                                        </p:attrNameLst>
                                      </p:cBhvr>
                                      <p:to>
                                        <p:strVal val="visible"/>
                                      </p:to>
                                    </p:set>
                                  </p:childTnLst>
                                </p:cTn>
                              </p:par>
                            </p:childTnLst>
                          </p:cTn>
                        </p:par>
                        <p:par>
                          <p:cTn id="64" fill="hold">
                            <p:stCondLst>
                              <p:cond delay="400"/>
                            </p:stCondLst>
                            <p:childTnLst>
                              <p:par>
                                <p:cTn id="65" presetID="1" presetClass="entr" presetSubtype="0" fill="hold" grpId="0" nodeType="afterEffect">
                                  <p:stCondLst>
                                    <p:cond delay="0"/>
                                  </p:stCondLst>
                                  <p:childTnLst>
                                    <p:set>
                                      <p:cBhvr>
                                        <p:cTn id="66" dur="1" fill="hold">
                                          <p:stCondLst>
                                            <p:cond delay="19"/>
                                          </p:stCondLst>
                                        </p:cTn>
                                        <p:tgtEl>
                                          <p:spTgt spid="6166"/>
                                        </p:tgtEl>
                                        <p:attrNameLst>
                                          <p:attrName>style.visibility</p:attrName>
                                        </p:attrNameLst>
                                      </p:cBhvr>
                                      <p:to>
                                        <p:strVal val="visible"/>
                                      </p:to>
                                    </p:set>
                                  </p:childTnLst>
                                </p:cTn>
                              </p:par>
                            </p:childTnLst>
                          </p:cTn>
                        </p:par>
                        <p:par>
                          <p:cTn id="67" fill="hold">
                            <p:stCondLst>
                              <p:cond delay="420"/>
                            </p:stCondLst>
                            <p:childTnLst>
                              <p:par>
                                <p:cTn id="68" presetID="1" presetClass="entr" presetSubtype="0" fill="hold" grpId="0" nodeType="afterEffect">
                                  <p:stCondLst>
                                    <p:cond delay="0"/>
                                  </p:stCondLst>
                                  <p:childTnLst>
                                    <p:set>
                                      <p:cBhvr>
                                        <p:cTn id="69" dur="1" fill="hold">
                                          <p:stCondLst>
                                            <p:cond delay="19"/>
                                          </p:stCondLst>
                                        </p:cTn>
                                        <p:tgtEl>
                                          <p:spTgt spid="6167"/>
                                        </p:tgtEl>
                                        <p:attrNameLst>
                                          <p:attrName>style.visibility</p:attrName>
                                        </p:attrNameLst>
                                      </p:cBhvr>
                                      <p:to>
                                        <p:strVal val="visible"/>
                                      </p:to>
                                    </p:set>
                                  </p:childTnLst>
                                </p:cTn>
                              </p:par>
                            </p:childTnLst>
                          </p:cTn>
                        </p:par>
                        <p:par>
                          <p:cTn id="70" fill="hold">
                            <p:stCondLst>
                              <p:cond delay="440"/>
                            </p:stCondLst>
                            <p:childTnLst>
                              <p:par>
                                <p:cTn id="71" presetID="1" presetClass="entr" presetSubtype="0" fill="hold" grpId="0" nodeType="afterEffect">
                                  <p:stCondLst>
                                    <p:cond delay="0"/>
                                  </p:stCondLst>
                                  <p:childTnLst>
                                    <p:set>
                                      <p:cBhvr>
                                        <p:cTn id="72" dur="1" fill="hold">
                                          <p:stCondLst>
                                            <p:cond delay="19"/>
                                          </p:stCondLst>
                                        </p:cTn>
                                        <p:tgtEl>
                                          <p:spTgt spid="6168"/>
                                        </p:tgtEl>
                                        <p:attrNameLst>
                                          <p:attrName>style.visibility</p:attrName>
                                        </p:attrNameLst>
                                      </p:cBhvr>
                                      <p:to>
                                        <p:strVal val="visible"/>
                                      </p:to>
                                    </p:set>
                                  </p:childTnLst>
                                </p:cTn>
                              </p:par>
                            </p:childTnLst>
                          </p:cTn>
                        </p:par>
                        <p:par>
                          <p:cTn id="73" fill="hold">
                            <p:stCondLst>
                              <p:cond delay="460"/>
                            </p:stCondLst>
                            <p:childTnLst>
                              <p:par>
                                <p:cTn id="74" presetID="1" presetClass="entr" presetSubtype="0" fill="hold" grpId="0" nodeType="afterEffect">
                                  <p:stCondLst>
                                    <p:cond delay="0"/>
                                  </p:stCondLst>
                                  <p:childTnLst>
                                    <p:set>
                                      <p:cBhvr>
                                        <p:cTn id="75" dur="1" fill="hold">
                                          <p:stCondLst>
                                            <p:cond delay="19"/>
                                          </p:stCondLst>
                                        </p:cTn>
                                        <p:tgtEl>
                                          <p:spTgt spid="6169"/>
                                        </p:tgtEl>
                                        <p:attrNameLst>
                                          <p:attrName>style.visibility</p:attrName>
                                        </p:attrNameLst>
                                      </p:cBhvr>
                                      <p:to>
                                        <p:strVal val="visible"/>
                                      </p:to>
                                    </p:set>
                                  </p:childTnLst>
                                </p:cTn>
                              </p:par>
                            </p:childTnLst>
                          </p:cTn>
                        </p:par>
                        <p:par>
                          <p:cTn id="76" fill="hold">
                            <p:stCondLst>
                              <p:cond delay="480"/>
                            </p:stCondLst>
                            <p:childTnLst>
                              <p:par>
                                <p:cTn id="77" presetID="1" presetClass="entr" presetSubtype="0" fill="hold" grpId="0" nodeType="afterEffect">
                                  <p:stCondLst>
                                    <p:cond delay="0"/>
                                  </p:stCondLst>
                                  <p:childTnLst>
                                    <p:set>
                                      <p:cBhvr>
                                        <p:cTn id="78" dur="1" fill="hold">
                                          <p:stCondLst>
                                            <p:cond delay="19"/>
                                          </p:stCondLst>
                                        </p:cTn>
                                        <p:tgtEl>
                                          <p:spTgt spid="6170"/>
                                        </p:tgtEl>
                                        <p:attrNameLst>
                                          <p:attrName>style.visibility</p:attrName>
                                        </p:attrNameLst>
                                      </p:cBhvr>
                                      <p:to>
                                        <p:strVal val="visible"/>
                                      </p:to>
                                    </p:se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19"/>
                                          </p:stCondLst>
                                        </p:cTn>
                                        <p:tgtEl>
                                          <p:spTgt spid="6171"/>
                                        </p:tgtEl>
                                        <p:attrNameLst>
                                          <p:attrName>style.visibility</p:attrName>
                                        </p:attrNameLst>
                                      </p:cBhvr>
                                      <p:to>
                                        <p:strVal val="visible"/>
                                      </p:to>
                                    </p:set>
                                  </p:childTnLst>
                                </p:cTn>
                              </p:par>
                            </p:childTnLst>
                          </p:cTn>
                        </p:par>
                        <p:par>
                          <p:cTn id="82" fill="hold">
                            <p:stCondLst>
                              <p:cond delay="520"/>
                            </p:stCondLst>
                            <p:childTnLst>
                              <p:par>
                                <p:cTn id="83" presetID="1" presetClass="entr" presetSubtype="0" fill="hold" grpId="0" nodeType="afterEffect">
                                  <p:stCondLst>
                                    <p:cond delay="0"/>
                                  </p:stCondLst>
                                  <p:childTnLst>
                                    <p:set>
                                      <p:cBhvr>
                                        <p:cTn id="84" dur="1" fill="hold">
                                          <p:stCondLst>
                                            <p:cond delay="19"/>
                                          </p:stCondLst>
                                        </p:cTn>
                                        <p:tgtEl>
                                          <p:spTgt spid="6172"/>
                                        </p:tgtEl>
                                        <p:attrNameLst>
                                          <p:attrName>style.visibility</p:attrName>
                                        </p:attrNameLst>
                                      </p:cBhvr>
                                      <p:to>
                                        <p:strVal val="visible"/>
                                      </p:to>
                                    </p:set>
                                  </p:childTnLst>
                                </p:cTn>
                              </p:par>
                            </p:childTnLst>
                          </p:cTn>
                        </p:par>
                        <p:par>
                          <p:cTn id="85" fill="hold">
                            <p:stCondLst>
                              <p:cond delay="540"/>
                            </p:stCondLst>
                            <p:childTnLst>
                              <p:par>
                                <p:cTn id="86" presetID="1" presetClass="entr" presetSubtype="0" fill="hold" grpId="0" nodeType="afterEffect">
                                  <p:stCondLst>
                                    <p:cond delay="0"/>
                                  </p:stCondLst>
                                  <p:childTnLst>
                                    <p:set>
                                      <p:cBhvr>
                                        <p:cTn id="87" dur="1" fill="hold">
                                          <p:stCondLst>
                                            <p:cond delay="19"/>
                                          </p:stCondLst>
                                        </p:cTn>
                                        <p:tgtEl>
                                          <p:spTgt spid="6173"/>
                                        </p:tgtEl>
                                        <p:attrNameLst>
                                          <p:attrName>style.visibility</p:attrName>
                                        </p:attrNameLst>
                                      </p:cBhvr>
                                      <p:to>
                                        <p:strVal val="visible"/>
                                      </p:to>
                                    </p:set>
                                  </p:childTnLst>
                                </p:cTn>
                              </p:par>
                            </p:childTnLst>
                          </p:cTn>
                        </p:par>
                        <p:par>
                          <p:cTn id="88" fill="hold">
                            <p:stCondLst>
                              <p:cond delay="560"/>
                            </p:stCondLst>
                            <p:childTnLst>
                              <p:par>
                                <p:cTn id="89" presetID="1" presetClass="entr" presetSubtype="0" fill="hold" grpId="0" nodeType="afterEffect">
                                  <p:stCondLst>
                                    <p:cond delay="0"/>
                                  </p:stCondLst>
                                  <p:childTnLst>
                                    <p:set>
                                      <p:cBhvr>
                                        <p:cTn id="90" dur="1" fill="hold">
                                          <p:stCondLst>
                                            <p:cond delay="19"/>
                                          </p:stCondLst>
                                        </p:cTn>
                                        <p:tgtEl>
                                          <p:spTgt spid="6174"/>
                                        </p:tgtEl>
                                        <p:attrNameLst>
                                          <p:attrName>style.visibility</p:attrName>
                                        </p:attrNameLst>
                                      </p:cBhvr>
                                      <p:to>
                                        <p:strVal val="visible"/>
                                      </p:to>
                                    </p:set>
                                  </p:childTnLst>
                                </p:cTn>
                              </p:par>
                            </p:childTnLst>
                          </p:cTn>
                        </p:par>
                        <p:par>
                          <p:cTn id="91" fill="hold">
                            <p:stCondLst>
                              <p:cond delay="580"/>
                            </p:stCondLst>
                            <p:childTnLst>
                              <p:par>
                                <p:cTn id="92" presetID="1" presetClass="entr" presetSubtype="0" fill="hold" grpId="0" nodeType="afterEffect">
                                  <p:stCondLst>
                                    <p:cond delay="0"/>
                                  </p:stCondLst>
                                  <p:childTnLst>
                                    <p:set>
                                      <p:cBhvr>
                                        <p:cTn id="93" dur="1" fill="hold">
                                          <p:stCondLst>
                                            <p:cond delay="19"/>
                                          </p:stCondLst>
                                        </p:cTn>
                                        <p:tgtEl>
                                          <p:spTgt spid="6175"/>
                                        </p:tgtEl>
                                        <p:attrNameLst>
                                          <p:attrName>style.visibility</p:attrName>
                                        </p:attrNameLst>
                                      </p:cBhvr>
                                      <p:to>
                                        <p:strVal val="visible"/>
                                      </p:to>
                                    </p:set>
                                  </p:childTnLst>
                                </p:cTn>
                              </p:par>
                            </p:childTnLst>
                          </p:cTn>
                        </p:par>
                        <p:par>
                          <p:cTn id="94" fill="hold">
                            <p:stCondLst>
                              <p:cond delay="600"/>
                            </p:stCondLst>
                            <p:childTnLst>
                              <p:par>
                                <p:cTn id="95" presetID="1" presetClass="entr" presetSubtype="0" fill="hold" grpId="0" nodeType="afterEffect">
                                  <p:stCondLst>
                                    <p:cond delay="0"/>
                                  </p:stCondLst>
                                  <p:childTnLst>
                                    <p:set>
                                      <p:cBhvr>
                                        <p:cTn id="96" dur="1" fill="hold">
                                          <p:stCondLst>
                                            <p:cond delay="19"/>
                                          </p:stCondLst>
                                        </p:cTn>
                                        <p:tgtEl>
                                          <p:spTgt spid="6176"/>
                                        </p:tgtEl>
                                        <p:attrNameLst>
                                          <p:attrName>style.visibility</p:attrName>
                                        </p:attrNameLst>
                                      </p:cBhvr>
                                      <p:to>
                                        <p:strVal val="visible"/>
                                      </p:to>
                                    </p:set>
                                  </p:childTnLst>
                                </p:cTn>
                              </p:par>
                            </p:childTnLst>
                          </p:cTn>
                        </p:par>
                        <p:par>
                          <p:cTn id="97" fill="hold">
                            <p:stCondLst>
                              <p:cond delay="620"/>
                            </p:stCondLst>
                            <p:childTnLst>
                              <p:par>
                                <p:cTn id="98" presetID="1" presetClass="entr" presetSubtype="0" fill="hold" grpId="0" nodeType="afterEffect">
                                  <p:stCondLst>
                                    <p:cond delay="0"/>
                                  </p:stCondLst>
                                  <p:childTnLst>
                                    <p:set>
                                      <p:cBhvr>
                                        <p:cTn id="99" dur="1" fill="hold">
                                          <p:stCondLst>
                                            <p:cond delay="19"/>
                                          </p:stCondLst>
                                        </p:cTn>
                                        <p:tgtEl>
                                          <p:spTgt spid="6177"/>
                                        </p:tgtEl>
                                        <p:attrNameLst>
                                          <p:attrName>style.visibility</p:attrName>
                                        </p:attrNameLst>
                                      </p:cBhvr>
                                      <p:to>
                                        <p:strVal val="visible"/>
                                      </p:to>
                                    </p:set>
                                  </p:childTnLst>
                                </p:cTn>
                              </p:par>
                            </p:childTnLst>
                          </p:cTn>
                        </p:par>
                        <p:par>
                          <p:cTn id="100" fill="hold">
                            <p:stCondLst>
                              <p:cond delay="640"/>
                            </p:stCondLst>
                            <p:childTnLst>
                              <p:par>
                                <p:cTn id="101" presetID="1" presetClass="entr" presetSubtype="0" fill="hold" grpId="0" nodeType="afterEffect">
                                  <p:stCondLst>
                                    <p:cond delay="0"/>
                                  </p:stCondLst>
                                  <p:childTnLst>
                                    <p:set>
                                      <p:cBhvr>
                                        <p:cTn id="102" dur="1" fill="hold">
                                          <p:stCondLst>
                                            <p:cond delay="19"/>
                                          </p:stCondLst>
                                        </p:cTn>
                                        <p:tgtEl>
                                          <p:spTgt spid="6178"/>
                                        </p:tgtEl>
                                        <p:attrNameLst>
                                          <p:attrName>style.visibility</p:attrName>
                                        </p:attrNameLst>
                                      </p:cBhvr>
                                      <p:to>
                                        <p:strVal val="visible"/>
                                      </p:to>
                                    </p:set>
                                  </p:childTnLst>
                                </p:cTn>
                              </p:par>
                            </p:childTnLst>
                          </p:cTn>
                        </p:par>
                        <p:par>
                          <p:cTn id="103" fill="hold">
                            <p:stCondLst>
                              <p:cond delay="660"/>
                            </p:stCondLst>
                            <p:childTnLst>
                              <p:par>
                                <p:cTn id="104" presetID="1" presetClass="entr" presetSubtype="0" fill="hold" grpId="0" nodeType="afterEffect">
                                  <p:stCondLst>
                                    <p:cond delay="0"/>
                                  </p:stCondLst>
                                  <p:childTnLst>
                                    <p:set>
                                      <p:cBhvr>
                                        <p:cTn id="105" dur="1" fill="hold">
                                          <p:stCondLst>
                                            <p:cond delay="19"/>
                                          </p:stCondLst>
                                        </p:cTn>
                                        <p:tgtEl>
                                          <p:spTgt spid="6179"/>
                                        </p:tgtEl>
                                        <p:attrNameLst>
                                          <p:attrName>style.visibility</p:attrName>
                                        </p:attrNameLst>
                                      </p:cBhvr>
                                      <p:to>
                                        <p:strVal val="visible"/>
                                      </p:to>
                                    </p:set>
                                  </p:childTnLst>
                                </p:cTn>
                              </p:par>
                            </p:childTnLst>
                          </p:cTn>
                        </p:par>
                        <p:par>
                          <p:cTn id="106" fill="hold">
                            <p:stCondLst>
                              <p:cond delay="680"/>
                            </p:stCondLst>
                            <p:childTnLst>
                              <p:par>
                                <p:cTn id="107" presetID="1" presetClass="entr" presetSubtype="0" fill="hold" grpId="0" nodeType="afterEffect">
                                  <p:stCondLst>
                                    <p:cond delay="0"/>
                                  </p:stCondLst>
                                  <p:childTnLst>
                                    <p:set>
                                      <p:cBhvr>
                                        <p:cTn id="108" dur="1" fill="hold">
                                          <p:stCondLst>
                                            <p:cond delay="19"/>
                                          </p:stCondLst>
                                        </p:cTn>
                                        <p:tgtEl>
                                          <p:spTgt spid="6180"/>
                                        </p:tgtEl>
                                        <p:attrNameLst>
                                          <p:attrName>style.visibility</p:attrName>
                                        </p:attrNameLst>
                                      </p:cBhvr>
                                      <p:to>
                                        <p:strVal val="visible"/>
                                      </p:to>
                                    </p:set>
                                  </p:childTnLst>
                                </p:cTn>
                              </p:par>
                            </p:childTnLst>
                          </p:cTn>
                        </p:par>
                        <p:par>
                          <p:cTn id="109" fill="hold">
                            <p:stCondLst>
                              <p:cond delay="700"/>
                            </p:stCondLst>
                            <p:childTnLst>
                              <p:par>
                                <p:cTn id="110" presetID="1" presetClass="entr" presetSubtype="0" fill="hold" grpId="0" nodeType="afterEffect">
                                  <p:stCondLst>
                                    <p:cond delay="0"/>
                                  </p:stCondLst>
                                  <p:childTnLst>
                                    <p:set>
                                      <p:cBhvr>
                                        <p:cTn id="111" dur="1" fill="hold">
                                          <p:stCondLst>
                                            <p:cond delay="19"/>
                                          </p:stCondLst>
                                        </p:cTn>
                                        <p:tgtEl>
                                          <p:spTgt spid="6181"/>
                                        </p:tgtEl>
                                        <p:attrNameLst>
                                          <p:attrName>style.visibility</p:attrName>
                                        </p:attrNameLst>
                                      </p:cBhvr>
                                      <p:to>
                                        <p:strVal val="visible"/>
                                      </p:to>
                                    </p:set>
                                  </p:childTnLst>
                                </p:cTn>
                              </p:par>
                            </p:childTnLst>
                          </p:cTn>
                        </p:par>
                        <p:par>
                          <p:cTn id="112" fill="hold">
                            <p:stCondLst>
                              <p:cond delay="720"/>
                            </p:stCondLst>
                            <p:childTnLst>
                              <p:par>
                                <p:cTn id="113" presetID="1" presetClass="entr" presetSubtype="0" fill="hold" grpId="0" nodeType="afterEffect">
                                  <p:stCondLst>
                                    <p:cond delay="0"/>
                                  </p:stCondLst>
                                  <p:childTnLst>
                                    <p:set>
                                      <p:cBhvr>
                                        <p:cTn id="114" dur="1" fill="hold">
                                          <p:stCondLst>
                                            <p:cond delay="19"/>
                                          </p:stCondLst>
                                        </p:cTn>
                                        <p:tgtEl>
                                          <p:spTgt spid="6182"/>
                                        </p:tgtEl>
                                        <p:attrNameLst>
                                          <p:attrName>style.visibility</p:attrName>
                                        </p:attrNameLst>
                                      </p:cBhvr>
                                      <p:to>
                                        <p:strVal val="visible"/>
                                      </p:to>
                                    </p:set>
                                  </p:childTnLst>
                                </p:cTn>
                              </p:par>
                            </p:childTnLst>
                          </p:cTn>
                        </p:par>
                        <p:par>
                          <p:cTn id="115" fill="hold">
                            <p:stCondLst>
                              <p:cond delay="740"/>
                            </p:stCondLst>
                            <p:childTnLst>
                              <p:par>
                                <p:cTn id="116" presetID="1" presetClass="entr" presetSubtype="0" fill="hold" grpId="0" nodeType="afterEffect">
                                  <p:stCondLst>
                                    <p:cond delay="0"/>
                                  </p:stCondLst>
                                  <p:childTnLst>
                                    <p:set>
                                      <p:cBhvr>
                                        <p:cTn id="117" dur="1" fill="hold">
                                          <p:stCondLst>
                                            <p:cond delay="19"/>
                                          </p:stCondLst>
                                        </p:cTn>
                                        <p:tgtEl>
                                          <p:spTgt spid="6183"/>
                                        </p:tgtEl>
                                        <p:attrNameLst>
                                          <p:attrName>style.visibility</p:attrName>
                                        </p:attrNameLst>
                                      </p:cBhvr>
                                      <p:to>
                                        <p:strVal val="visible"/>
                                      </p:to>
                                    </p:set>
                                  </p:childTnLst>
                                </p:cTn>
                              </p:par>
                            </p:childTnLst>
                          </p:cTn>
                        </p:par>
                        <p:par>
                          <p:cTn id="118" fill="hold">
                            <p:stCondLst>
                              <p:cond delay="760"/>
                            </p:stCondLst>
                            <p:childTnLst>
                              <p:par>
                                <p:cTn id="119" presetID="1" presetClass="entr" presetSubtype="0" fill="hold" grpId="0" nodeType="afterEffect">
                                  <p:stCondLst>
                                    <p:cond delay="0"/>
                                  </p:stCondLst>
                                  <p:childTnLst>
                                    <p:set>
                                      <p:cBhvr>
                                        <p:cTn id="120" dur="1" fill="hold">
                                          <p:stCondLst>
                                            <p:cond delay="19"/>
                                          </p:stCondLst>
                                        </p:cTn>
                                        <p:tgtEl>
                                          <p:spTgt spid="2089"/>
                                        </p:tgtEl>
                                        <p:attrNameLst>
                                          <p:attrName>style.visibility</p:attrName>
                                        </p:attrNameLst>
                                      </p:cBhvr>
                                      <p:to>
                                        <p:strVal val="visible"/>
                                      </p:to>
                                    </p:set>
                                  </p:childTnLst>
                                </p:cTn>
                              </p:par>
                            </p:childTnLst>
                          </p:cTn>
                        </p:par>
                        <p:par>
                          <p:cTn id="121" fill="hold">
                            <p:stCondLst>
                              <p:cond delay="780"/>
                            </p:stCondLst>
                            <p:childTnLst>
                              <p:par>
                                <p:cTn id="122" presetID="1" presetClass="entr" presetSubtype="0" fill="hold" grpId="0" nodeType="afterEffect">
                                  <p:stCondLst>
                                    <p:cond delay="0"/>
                                  </p:stCondLst>
                                  <p:childTnLst>
                                    <p:set>
                                      <p:cBhvr>
                                        <p:cTn id="123" dur="1" fill="hold">
                                          <p:stCondLst>
                                            <p:cond delay="19"/>
                                          </p:stCondLst>
                                        </p:cTn>
                                        <p:tgtEl>
                                          <p:spTgt spid="2090"/>
                                        </p:tgtEl>
                                        <p:attrNameLst>
                                          <p:attrName>style.visibility</p:attrName>
                                        </p:attrNameLst>
                                      </p:cBhvr>
                                      <p:to>
                                        <p:strVal val="visible"/>
                                      </p:to>
                                    </p:set>
                                  </p:childTnLst>
                                </p:cTn>
                              </p:par>
                            </p:childTnLst>
                          </p:cTn>
                        </p:par>
                        <p:par>
                          <p:cTn id="124" fill="hold">
                            <p:stCondLst>
                              <p:cond delay="800"/>
                            </p:stCondLst>
                            <p:childTnLst>
                              <p:par>
                                <p:cTn id="125" presetID="1" presetClass="entr" presetSubtype="0" fill="hold" grpId="0" nodeType="afterEffect">
                                  <p:stCondLst>
                                    <p:cond delay="0"/>
                                  </p:stCondLst>
                                  <p:childTnLst>
                                    <p:set>
                                      <p:cBhvr>
                                        <p:cTn id="126" dur="1" fill="hold">
                                          <p:stCondLst>
                                            <p:cond delay="19"/>
                                          </p:stCondLst>
                                        </p:cTn>
                                        <p:tgtEl>
                                          <p:spTgt spid="2095"/>
                                        </p:tgtEl>
                                        <p:attrNameLst>
                                          <p:attrName>style.visibility</p:attrName>
                                        </p:attrNameLst>
                                      </p:cBhvr>
                                      <p:to>
                                        <p:strVal val="visible"/>
                                      </p:to>
                                    </p:set>
                                  </p:childTnLst>
                                </p:cTn>
                              </p:par>
                            </p:childTnLst>
                          </p:cTn>
                        </p:par>
                        <p:par>
                          <p:cTn id="127" fill="hold">
                            <p:stCondLst>
                              <p:cond delay="820"/>
                            </p:stCondLst>
                            <p:childTnLst>
                              <p:par>
                                <p:cTn id="128" presetID="1" presetClass="entr" presetSubtype="0" fill="hold" grpId="0" nodeType="afterEffect">
                                  <p:stCondLst>
                                    <p:cond delay="0"/>
                                  </p:stCondLst>
                                  <p:childTnLst>
                                    <p:set>
                                      <p:cBhvr>
                                        <p:cTn id="129" dur="1" fill="hold">
                                          <p:stCondLst>
                                            <p:cond delay="19"/>
                                          </p:stCondLst>
                                        </p:cTn>
                                        <p:tgtEl>
                                          <p:spTgt spid="2096"/>
                                        </p:tgtEl>
                                        <p:attrNameLst>
                                          <p:attrName>style.visibility</p:attrName>
                                        </p:attrNameLst>
                                      </p:cBhvr>
                                      <p:to>
                                        <p:strVal val="visible"/>
                                      </p:to>
                                    </p:set>
                                  </p:childTnLst>
                                </p:cTn>
                              </p:par>
                            </p:childTnLst>
                          </p:cTn>
                        </p:par>
                        <p:par>
                          <p:cTn id="130" fill="hold">
                            <p:stCondLst>
                              <p:cond delay="840"/>
                            </p:stCondLst>
                            <p:childTnLst>
                              <p:par>
                                <p:cTn id="131" presetID="1" presetClass="entr" presetSubtype="0" fill="hold" grpId="0" nodeType="afterEffect">
                                  <p:stCondLst>
                                    <p:cond delay="0"/>
                                  </p:stCondLst>
                                  <p:childTnLst>
                                    <p:set>
                                      <p:cBhvr>
                                        <p:cTn id="132" dur="1" fill="hold">
                                          <p:stCondLst>
                                            <p:cond delay="19"/>
                                          </p:stCondLst>
                                        </p:cTn>
                                        <p:tgtEl>
                                          <p:spTgt spid="2097"/>
                                        </p:tgtEl>
                                        <p:attrNameLst>
                                          <p:attrName>style.visibility</p:attrName>
                                        </p:attrNameLst>
                                      </p:cBhvr>
                                      <p:to>
                                        <p:strVal val="visible"/>
                                      </p:to>
                                    </p:set>
                                  </p:childTnLst>
                                </p:cTn>
                              </p:par>
                            </p:childTnLst>
                          </p:cTn>
                        </p:par>
                        <p:par>
                          <p:cTn id="133" fill="hold">
                            <p:stCondLst>
                              <p:cond delay="860"/>
                            </p:stCondLst>
                            <p:childTnLst>
                              <p:par>
                                <p:cTn id="134" presetID="1" presetClass="entr" presetSubtype="0" fill="hold" grpId="0" nodeType="afterEffect">
                                  <p:stCondLst>
                                    <p:cond delay="0"/>
                                  </p:stCondLst>
                                  <p:childTnLst>
                                    <p:set>
                                      <p:cBhvr>
                                        <p:cTn id="135" dur="1" fill="hold">
                                          <p:stCondLst>
                                            <p:cond delay="19"/>
                                          </p:stCondLst>
                                        </p:cTn>
                                        <p:tgtEl>
                                          <p:spTgt spid="2098"/>
                                        </p:tgtEl>
                                        <p:attrNameLst>
                                          <p:attrName>style.visibility</p:attrName>
                                        </p:attrNameLst>
                                      </p:cBhvr>
                                      <p:to>
                                        <p:strVal val="visible"/>
                                      </p:to>
                                    </p:set>
                                  </p:childTnLst>
                                </p:cTn>
                              </p:par>
                            </p:childTnLst>
                          </p:cTn>
                        </p:par>
                        <p:par>
                          <p:cTn id="136" fill="hold">
                            <p:stCondLst>
                              <p:cond delay="880"/>
                            </p:stCondLst>
                            <p:childTnLst>
                              <p:par>
                                <p:cTn id="137" presetID="1" presetClass="entr" presetSubtype="0" fill="hold" grpId="0" nodeType="afterEffect">
                                  <p:stCondLst>
                                    <p:cond delay="0"/>
                                  </p:stCondLst>
                                  <p:childTnLst>
                                    <p:set>
                                      <p:cBhvr>
                                        <p:cTn id="138" dur="1" fill="hold">
                                          <p:stCondLst>
                                            <p:cond delay="19"/>
                                          </p:stCondLst>
                                        </p:cTn>
                                        <p:tgtEl>
                                          <p:spTgt spid="2099"/>
                                        </p:tgtEl>
                                        <p:attrNameLst>
                                          <p:attrName>style.visibility</p:attrName>
                                        </p:attrNameLst>
                                      </p:cBhvr>
                                      <p:to>
                                        <p:strVal val="visible"/>
                                      </p:to>
                                    </p:set>
                                  </p:childTnLst>
                                </p:cTn>
                              </p:par>
                            </p:childTnLst>
                          </p:cTn>
                        </p:par>
                        <p:par>
                          <p:cTn id="139" fill="hold">
                            <p:stCondLst>
                              <p:cond delay="900"/>
                            </p:stCondLst>
                            <p:childTnLst>
                              <p:par>
                                <p:cTn id="140" presetID="1" presetClass="entr" presetSubtype="0" fill="hold" grpId="0" nodeType="afterEffect">
                                  <p:stCondLst>
                                    <p:cond delay="0"/>
                                  </p:stCondLst>
                                  <p:childTnLst>
                                    <p:set>
                                      <p:cBhvr>
                                        <p:cTn id="141" dur="1" fill="hold">
                                          <p:stCondLst>
                                            <p:cond delay="19"/>
                                          </p:stCondLst>
                                        </p:cTn>
                                        <p:tgtEl>
                                          <p:spTgt spid="6186"/>
                                        </p:tgtEl>
                                        <p:attrNameLst>
                                          <p:attrName>style.visibility</p:attrName>
                                        </p:attrNameLst>
                                      </p:cBhvr>
                                      <p:to>
                                        <p:strVal val="visible"/>
                                      </p:to>
                                    </p:set>
                                  </p:childTnLst>
                                </p:cTn>
                              </p:par>
                            </p:childTnLst>
                          </p:cTn>
                        </p:par>
                        <p:par>
                          <p:cTn id="142" fill="hold">
                            <p:stCondLst>
                              <p:cond delay="920"/>
                            </p:stCondLst>
                            <p:childTnLst>
                              <p:par>
                                <p:cTn id="143" presetID="1" presetClass="entr" presetSubtype="0" fill="hold" grpId="0" nodeType="afterEffect">
                                  <p:stCondLst>
                                    <p:cond delay="0"/>
                                  </p:stCondLst>
                                  <p:childTnLst>
                                    <p:set>
                                      <p:cBhvr>
                                        <p:cTn id="144" dur="1" fill="hold">
                                          <p:stCondLst>
                                            <p:cond delay="19"/>
                                          </p:stCondLst>
                                        </p:cTn>
                                        <p:tgtEl>
                                          <p:spTgt spid="2102"/>
                                        </p:tgtEl>
                                        <p:attrNameLst>
                                          <p:attrName>style.visibility</p:attrName>
                                        </p:attrNameLst>
                                      </p:cBhvr>
                                      <p:to>
                                        <p:strVal val="visible"/>
                                      </p:to>
                                    </p:set>
                                  </p:childTnLst>
                                </p:cTn>
                              </p:par>
                            </p:childTnLst>
                          </p:cTn>
                        </p:par>
                        <p:par>
                          <p:cTn id="145" fill="hold">
                            <p:stCondLst>
                              <p:cond delay="940"/>
                            </p:stCondLst>
                            <p:childTnLst>
                              <p:par>
                                <p:cTn id="146" presetID="1" presetClass="entr" presetSubtype="0" fill="hold" grpId="0" nodeType="afterEffect">
                                  <p:stCondLst>
                                    <p:cond delay="0"/>
                                  </p:stCondLst>
                                  <p:childTnLst>
                                    <p:set>
                                      <p:cBhvr>
                                        <p:cTn id="147" dur="1" fill="hold">
                                          <p:stCondLst>
                                            <p:cond delay="19"/>
                                          </p:stCondLst>
                                        </p:cTn>
                                        <p:tgtEl>
                                          <p:spTgt spid="2103"/>
                                        </p:tgtEl>
                                        <p:attrNameLst>
                                          <p:attrName>style.visibility</p:attrName>
                                        </p:attrNameLst>
                                      </p:cBhvr>
                                      <p:to>
                                        <p:strVal val="visible"/>
                                      </p:to>
                                    </p:set>
                                  </p:childTnLst>
                                </p:cTn>
                              </p:par>
                            </p:childTnLst>
                          </p:cTn>
                        </p:par>
                        <p:par>
                          <p:cTn id="148" fill="hold">
                            <p:stCondLst>
                              <p:cond delay="960"/>
                            </p:stCondLst>
                            <p:childTnLst>
                              <p:par>
                                <p:cTn id="149" presetID="1" presetClass="entr" presetSubtype="0" fill="hold" grpId="0" nodeType="afterEffect">
                                  <p:stCondLst>
                                    <p:cond delay="0"/>
                                  </p:stCondLst>
                                  <p:childTnLst>
                                    <p:set>
                                      <p:cBhvr>
                                        <p:cTn id="150" dur="1" fill="hold">
                                          <p:stCondLst>
                                            <p:cond delay="19"/>
                                          </p:stCondLst>
                                        </p:cTn>
                                        <p:tgtEl>
                                          <p:spTgt spid="6225"/>
                                        </p:tgtEl>
                                        <p:attrNameLst>
                                          <p:attrName>style.visibility</p:attrName>
                                        </p:attrNameLst>
                                      </p:cBhvr>
                                      <p:to>
                                        <p:strVal val="visible"/>
                                      </p:to>
                                    </p:set>
                                  </p:childTnLst>
                                </p:cTn>
                              </p:par>
                            </p:childTnLst>
                          </p:cTn>
                        </p:par>
                        <p:par>
                          <p:cTn id="151" fill="hold">
                            <p:stCondLst>
                              <p:cond delay="980"/>
                            </p:stCondLst>
                            <p:childTnLst>
                              <p:par>
                                <p:cTn id="152" presetID="1" presetClass="entr" presetSubtype="0" fill="hold" grpId="0" nodeType="afterEffect">
                                  <p:stCondLst>
                                    <p:cond delay="0"/>
                                  </p:stCondLst>
                                  <p:childTnLst>
                                    <p:set>
                                      <p:cBhvr>
                                        <p:cTn id="153" dur="1" fill="hold">
                                          <p:stCondLst>
                                            <p:cond delay="19"/>
                                          </p:stCondLst>
                                        </p:cTn>
                                        <p:tgtEl>
                                          <p:spTgt spid="6226"/>
                                        </p:tgtEl>
                                        <p:attrNameLst>
                                          <p:attrName>style.visibility</p:attrName>
                                        </p:attrNameLst>
                                      </p:cBhvr>
                                      <p:to>
                                        <p:strVal val="visible"/>
                                      </p:to>
                                    </p:set>
                                  </p:childTnLst>
                                </p:cTn>
                              </p:par>
                            </p:childTnLst>
                          </p:cTn>
                        </p:par>
                        <p:par>
                          <p:cTn id="154" fill="hold">
                            <p:stCondLst>
                              <p:cond delay="1000"/>
                            </p:stCondLst>
                            <p:childTnLst>
                              <p:par>
                                <p:cTn id="155" presetID="1" presetClass="entr" presetSubtype="0" fill="hold" grpId="0" nodeType="afterEffect">
                                  <p:stCondLst>
                                    <p:cond delay="0"/>
                                  </p:stCondLst>
                                  <p:childTnLst>
                                    <p:set>
                                      <p:cBhvr>
                                        <p:cTn id="156" dur="1" fill="hold">
                                          <p:stCondLst>
                                            <p:cond delay="19"/>
                                          </p:stCondLst>
                                        </p:cTn>
                                        <p:tgtEl>
                                          <p:spTgt spid="2109"/>
                                        </p:tgtEl>
                                        <p:attrNameLst>
                                          <p:attrName>style.visibility</p:attrName>
                                        </p:attrNameLst>
                                      </p:cBhvr>
                                      <p:to>
                                        <p:strVal val="visible"/>
                                      </p:to>
                                    </p:set>
                                  </p:childTnLst>
                                </p:cTn>
                              </p:par>
                            </p:childTnLst>
                          </p:cTn>
                        </p:par>
                        <p:par>
                          <p:cTn id="157" fill="hold">
                            <p:stCondLst>
                              <p:cond delay="1020"/>
                            </p:stCondLst>
                            <p:childTnLst>
                              <p:par>
                                <p:cTn id="158" presetID="1" presetClass="entr" presetSubtype="0" fill="hold" grpId="0" nodeType="afterEffect">
                                  <p:stCondLst>
                                    <p:cond delay="0"/>
                                  </p:stCondLst>
                                  <p:childTnLst>
                                    <p:set>
                                      <p:cBhvr>
                                        <p:cTn id="159" dur="1" fill="hold">
                                          <p:stCondLst>
                                            <p:cond delay="19"/>
                                          </p:stCondLst>
                                        </p:cTn>
                                        <p:tgtEl>
                                          <p:spTgt spid="2110"/>
                                        </p:tgtEl>
                                        <p:attrNameLst>
                                          <p:attrName>style.visibility</p:attrName>
                                        </p:attrNameLst>
                                      </p:cBhvr>
                                      <p:to>
                                        <p:strVal val="visible"/>
                                      </p:to>
                                    </p:set>
                                  </p:childTnLst>
                                </p:cTn>
                              </p:par>
                            </p:childTnLst>
                          </p:cTn>
                        </p:par>
                        <p:par>
                          <p:cTn id="160" fill="hold">
                            <p:stCondLst>
                              <p:cond delay="1040"/>
                            </p:stCondLst>
                            <p:childTnLst>
                              <p:par>
                                <p:cTn id="161" presetID="1" presetClass="entr" presetSubtype="0" fill="hold" grpId="0" nodeType="afterEffect">
                                  <p:stCondLst>
                                    <p:cond delay="0"/>
                                  </p:stCondLst>
                                  <p:childTnLst>
                                    <p:set>
                                      <p:cBhvr>
                                        <p:cTn id="162" dur="1" fill="hold">
                                          <p:stCondLst>
                                            <p:cond delay="19"/>
                                          </p:stCondLst>
                                        </p:cTn>
                                        <p:tgtEl>
                                          <p:spTgt spid="2111"/>
                                        </p:tgtEl>
                                        <p:attrNameLst>
                                          <p:attrName>style.visibility</p:attrName>
                                        </p:attrNameLst>
                                      </p:cBhvr>
                                      <p:to>
                                        <p:strVal val="visible"/>
                                      </p:to>
                                    </p:set>
                                  </p:childTnLst>
                                </p:cTn>
                              </p:par>
                            </p:childTnLst>
                          </p:cTn>
                        </p:par>
                        <p:par>
                          <p:cTn id="163" fill="hold">
                            <p:stCondLst>
                              <p:cond delay="1060"/>
                            </p:stCondLst>
                            <p:childTnLst>
                              <p:par>
                                <p:cTn id="164" presetID="1" presetClass="entr" presetSubtype="0" fill="hold" grpId="0" nodeType="afterEffect">
                                  <p:stCondLst>
                                    <p:cond delay="0"/>
                                  </p:stCondLst>
                                  <p:childTnLst>
                                    <p:set>
                                      <p:cBhvr>
                                        <p:cTn id="165" dur="1" fill="hold">
                                          <p:stCondLst>
                                            <p:cond delay="19"/>
                                          </p:stCondLst>
                                        </p:cTn>
                                        <p:tgtEl>
                                          <p:spTgt spid="2112"/>
                                        </p:tgtEl>
                                        <p:attrNameLst>
                                          <p:attrName>style.visibility</p:attrName>
                                        </p:attrNameLst>
                                      </p:cBhvr>
                                      <p:to>
                                        <p:strVal val="visible"/>
                                      </p:to>
                                    </p:set>
                                  </p:childTnLst>
                                </p:cTn>
                              </p:par>
                            </p:childTnLst>
                          </p:cTn>
                        </p:par>
                        <p:par>
                          <p:cTn id="166" fill="hold">
                            <p:stCondLst>
                              <p:cond delay="1080"/>
                            </p:stCondLst>
                            <p:childTnLst>
                              <p:par>
                                <p:cTn id="167" presetID="1" presetClass="entr" presetSubtype="0" fill="hold" grpId="0" nodeType="afterEffect">
                                  <p:stCondLst>
                                    <p:cond delay="0"/>
                                  </p:stCondLst>
                                  <p:childTnLst>
                                    <p:set>
                                      <p:cBhvr>
                                        <p:cTn id="168" dur="1" fill="hold">
                                          <p:stCondLst>
                                            <p:cond delay="19"/>
                                          </p:stCondLst>
                                        </p:cTn>
                                        <p:tgtEl>
                                          <p:spTgt spid="2113"/>
                                        </p:tgtEl>
                                        <p:attrNameLst>
                                          <p:attrName>style.visibility</p:attrName>
                                        </p:attrNameLst>
                                      </p:cBhvr>
                                      <p:to>
                                        <p:strVal val="visible"/>
                                      </p:to>
                                    </p:set>
                                  </p:childTnLst>
                                </p:cTn>
                              </p:par>
                            </p:childTnLst>
                          </p:cTn>
                        </p:par>
                        <p:par>
                          <p:cTn id="169" fill="hold">
                            <p:stCondLst>
                              <p:cond delay="1100"/>
                            </p:stCondLst>
                            <p:childTnLst>
                              <p:par>
                                <p:cTn id="170" presetID="1" presetClass="entr" presetSubtype="0" fill="hold" grpId="0" nodeType="afterEffect">
                                  <p:stCondLst>
                                    <p:cond delay="0"/>
                                  </p:stCondLst>
                                  <p:childTnLst>
                                    <p:set>
                                      <p:cBhvr>
                                        <p:cTn id="171" dur="1" fill="hold">
                                          <p:stCondLst>
                                            <p:cond delay="19"/>
                                          </p:stCondLst>
                                        </p:cTn>
                                        <p:tgtEl>
                                          <p:spTgt spid="2117"/>
                                        </p:tgtEl>
                                        <p:attrNameLst>
                                          <p:attrName>style.visibility</p:attrName>
                                        </p:attrNameLst>
                                      </p:cBhvr>
                                      <p:to>
                                        <p:strVal val="visible"/>
                                      </p:to>
                                    </p:set>
                                  </p:childTnLst>
                                </p:cTn>
                              </p:par>
                            </p:childTnLst>
                          </p:cTn>
                        </p:par>
                        <p:par>
                          <p:cTn id="172" fill="hold">
                            <p:stCondLst>
                              <p:cond delay="1120"/>
                            </p:stCondLst>
                            <p:childTnLst>
                              <p:par>
                                <p:cTn id="173" presetID="1" presetClass="entr" presetSubtype="0" fill="hold" grpId="0" nodeType="afterEffect">
                                  <p:stCondLst>
                                    <p:cond delay="0"/>
                                  </p:stCondLst>
                                  <p:childTnLst>
                                    <p:set>
                                      <p:cBhvr>
                                        <p:cTn id="174" dur="1" fill="hold">
                                          <p:stCondLst>
                                            <p:cond delay="19"/>
                                          </p:stCondLst>
                                        </p:cTn>
                                        <p:tgtEl>
                                          <p:spTgt spid="2118"/>
                                        </p:tgtEl>
                                        <p:attrNameLst>
                                          <p:attrName>style.visibility</p:attrName>
                                        </p:attrNameLst>
                                      </p:cBhvr>
                                      <p:to>
                                        <p:strVal val="visible"/>
                                      </p:to>
                                    </p:set>
                                  </p:childTnLst>
                                </p:cTn>
                              </p:par>
                            </p:childTnLst>
                          </p:cTn>
                        </p:par>
                        <p:par>
                          <p:cTn id="175" fill="hold">
                            <p:stCondLst>
                              <p:cond delay="1140"/>
                            </p:stCondLst>
                            <p:childTnLst>
                              <p:par>
                                <p:cTn id="176" presetID="1" presetClass="entr" presetSubtype="0" fill="hold" grpId="0" nodeType="afterEffect">
                                  <p:stCondLst>
                                    <p:cond delay="0"/>
                                  </p:stCondLst>
                                  <p:childTnLst>
                                    <p:set>
                                      <p:cBhvr>
                                        <p:cTn id="177" dur="1" fill="hold">
                                          <p:stCondLst>
                                            <p:cond delay="19"/>
                                          </p:stCondLst>
                                        </p:cTn>
                                        <p:tgtEl>
                                          <p:spTgt spid="2119"/>
                                        </p:tgtEl>
                                        <p:attrNameLst>
                                          <p:attrName>style.visibility</p:attrName>
                                        </p:attrNameLst>
                                      </p:cBhvr>
                                      <p:to>
                                        <p:strVal val="visible"/>
                                      </p:to>
                                    </p:set>
                                  </p:childTnLst>
                                </p:cTn>
                              </p:par>
                            </p:childTnLst>
                          </p:cTn>
                        </p:par>
                        <p:par>
                          <p:cTn id="178" fill="hold">
                            <p:stCondLst>
                              <p:cond delay="1160"/>
                            </p:stCondLst>
                            <p:childTnLst>
                              <p:par>
                                <p:cTn id="179" presetID="1" presetClass="entr" presetSubtype="0" fill="hold" grpId="0" nodeType="afterEffect">
                                  <p:stCondLst>
                                    <p:cond delay="0"/>
                                  </p:stCondLst>
                                  <p:childTnLst>
                                    <p:set>
                                      <p:cBhvr>
                                        <p:cTn id="180" dur="1" fill="hold">
                                          <p:stCondLst>
                                            <p:cond delay="19"/>
                                          </p:stCondLst>
                                        </p:cTn>
                                        <p:tgtEl>
                                          <p:spTgt spid="2120"/>
                                        </p:tgtEl>
                                        <p:attrNameLst>
                                          <p:attrName>style.visibility</p:attrName>
                                        </p:attrNameLst>
                                      </p:cBhvr>
                                      <p:to>
                                        <p:strVal val="visible"/>
                                      </p:to>
                                    </p:set>
                                  </p:childTnLst>
                                </p:cTn>
                              </p:par>
                            </p:childTnLst>
                          </p:cTn>
                        </p:par>
                        <p:par>
                          <p:cTn id="181" fill="hold">
                            <p:stCondLst>
                              <p:cond delay="1180"/>
                            </p:stCondLst>
                            <p:childTnLst>
                              <p:par>
                                <p:cTn id="182" presetID="1" presetClass="entr" presetSubtype="0" fill="hold" grpId="0" nodeType="afterEffect">
                                  <p:stCondLst>
                                    <p:cond delay="0"/>
                                  </p:stCondLst>
                                  <p:childTnLst>
                                    <p:set>
                                      <p:cBhvr>
                                        <p:cTn id="183" dur="1" fill="hold">
                                          <p:stCondLst>
                                            <p:cond delay="19"/>
                                          </p:stCondLst>
                                        </p:cTn>
                                        <p:tgtEl>
                                          <p:spTgt spid="2126"/>
                                        </p:tgtEl>
                                        <p:attrNameLst>
                                          <p:attrName>style.visibility</p:attrName>
                                        </p:attrNameLst>
                                      </p:cBhvr>
                                      <p:to>
                                        <p:strVal val="visible"/>
                                      </p:to>
                                    </p:set>
                                  </p:childTnLst>
                                </p:cTn>
                              </p:par>
                            </p:childTnLst>
                          </p:cTn>
                        </p:par>
                        <p:par>
                          <p:cTn id="184" fill="hold">
                            <p:stCondLst>
                              <p:cond delay="1200"/>
                            </p:stCondLst>
                            <p:childTnLst>
                              <p:par>
                                <p:cTn id="185" presetID="1" presetClass="entr" presetSubtype="0" fill="hold" grpId="0" nodeType="afterEffect">
                                  <p:stCondLst>
                                    <p:cond delay="0"/>
                                  </p:stCondLst>
                                  <p:childTnLst>
                                    <p:set>
                                      <p:cBhvr>
                                        <p:cTn id="186" dur="1" fill="hold">
                                          <p:stCondLst>
                                            <p:cond delay="19"/>
                                          </p:stCondLst>
                                        </p:cTn>
                                        <p:tgtEl>
                                          <p:spTgt spid="2127"/>
                                        </p:tgtEl>
                                        <p:attrNameLst>
                                          <p:attrName>style.visibility</p:attrName>
                                        </p:attrNameLst>
                                      </p:cBhvr>
                                      <p:to>
                                        <p:strVal val="visible"/>
                                      </p:to>
                                    </p:set>
                                  </p:childTnLst>
                                </p:cTn>
                              </p:par>
                            </p:childTnLst>
                          </p:cTn>
                        </p:par>
                        <p:par>
                          <p:cTn id="187" fill="hold">
                            <p:stCondLst>
                              <p:cond delay="1220"/>
                            </p:stCondLst>
                            <p:childTnLst>
                              <p:par>
                                <p:cTn id="188" presetID="1" presetClass="entr" presetSubtype="0" fill="hold" grpId="0" nodeType="afterEffect">
                                  <p:stCondLst>
                                    <p:cond delay="0"/>
                                  </p:stCondLst>
                                  <p:childTnLst>
                                    <p:set>
                                      <p:cBhvr>
                                        <p:cTn id="189" dur="1" fill="hold">
                                          <p:stCondLst>
                                            <p:cond delay="19"/>
                                          </p:stCondLst>
                                        </p:cTn>
                                        <p:tgtEl>
                                          <p:spTgt spid="2133"/>
                                        </p:tgtEl>
                                        <p:attrNameLst>
                                          <p:attrName>style.visibility</p:attrName>
                                        </p:attrNameLst>
                                      </p:cBhvr>
                                      <p:to>
                                        <p:strVal val="visible"/>
                                      </p:to>
                                    </p:set>
                                  </p:childTnLst>
                                </p:cTn>
                              </p:par>
                            </p:childTnLst>
                          </p:cTn>
                        </p:par>
                        <p:par>
                          <p:cTn id="190" fill="hold">
                            <p:stCondLst>
                              <p:cond delay="1240"/>
                            </p:stCondLst>
                            <p:childTnLst>
                              <p:par>
                                <p:cTn id="191" presetID="1" presetClass="entr" presetSubtype="0" fill="hold" grpId="0" nodeType="afterEffect">
                                  <p:stCondLst>
                                    <p:cond delay="0"/>
                                  </p:stCondLst>
                                  <p:childTnLst>
                                    <p:set>
                                      <p:cBhvr>
                                        <p:cTn id="192" dur="1" fill="hold">
                                          <p:stCondLst>
                                            <p:cond delay="19"/>
                                          </p:stCondLst>
                                        </p:cTn>
                                        <p:tgtEl>
                                          <p:spTgt spid="2134"/>
                                        </p:tgtEl>
                                        <p:attrNameLst>
                                          <p:attrName>style.visibility</p:attrName>
                                        </p:attrNameLst>
                                      </p:cBhvr>
                                      <p:to>
                                        <p:strVal val="visible"/>
                                      </p:to>
                                    </p:set>
                                  </p:childTnLst>
                                </p:cTn>
                              </p:par>
                            </p:childTnLst>
                          </p:cTn>
                        </p:par>
                        <p:par>
                          <p:cTn id="193" fill="hold">
                            <p:stCondLst>
                              <p:cond delay="1260"/>
                            </p:stCondLst>
                            <p:childTnLst>
                              <p:par>
                                <p:cTn id="194" presetID="1" presetClass="entr" presetSubtype="0" fill="hold" grpId="0" nodeType="afterEffect">
                                  <p:stCondLst>
                                    <p:cond delay="0"/>
                                  </p:stCondLst>
                                  <p:childTnLst>
                                    <p:set>
                                      <p:cBhvr>
                                        <p:cTn id="195" dur="1" fill="hold">
                                          <p:stCondLst>
                                            <p:cond delay="19"/>
                                          </p:stCondLst>
                                        </p:cTn>
                                        <p:tgtEl>
                                          <p:spTgt spid="2135"/>
                                        </p:tgtEl>
                                        <p:attrNameLst>
                                          <p:attrName>style.visibility</p:attrName>
                                        </p:attrNameLst>
                                      </p:cBhvr>
                                      <p:to>
                                        <p:strVal val="visible"/>
                                      </p:to>
                                    </p:set>
                                  </p:childTnLst>
                                </p:cTn>
                              </p:par>
                            </p:childTnLst>
                          </p:cTn>
                        </p:par>
                        <p:par>
                          <p:cTn id="196" fill="hold">
                            <p:stCondLst>
                              <p:cond delay="1280"/>
                            </p:stCondLst>
                            <p:childTnLst>
                              <p:par>
                                <p:cTn id="197" presetID="1" presetClass="entr" presetSubtype="0" fill="hold" grpId="0" nodeType="afterEffect">
                                  <p:stCondLst>
                                    <p:cond delay="0"/>
                                  </p:stCondLst>
                                  <p:childTnLst>
                                    <p:set>
                                      <p:cBhvr>
                                        <p:cTn id="198" dur="1" fill="hold">
                                          <p:stCondLst>
                                            <p:cond delay="19"/>
                                          </p:stCondLst>
                                        </p:cTn>
                                        <p:tgtEl>
                                          <p:spTgt spid="2136"/>
                                        </p:tgtEl>
                                        <p:attrNameLst>
                                          <p:attrName>style.visibility</p:attrName>
                                        </p:attrNameLst>
                                      </p:cBhvr>
                                      <p:to>
                                        <p:strVal val="visible"/>
                                      </p:to>
                                    </p:set>
                                  </p:childTnLst>
                                </p:cTn>
                              </p:par>
                            </p:childTnLst>
                          </p:cTn>
                        </p:par>
                        <p:par>
                          <p:cTn id="199" fill="hold">
                            <p:stCondLst>
                              <p:cond delay="1300"/>
                            </p:stCondLst>
                            <p:childTnLst>
                              <p:par>
                                <p:cTn id="200" presetID="1" presetClass="entr" presetSubtype="0" fill="hold" grpId="0" nodeType="afterEffect">
                                  <p:stCondLst>
                                    <p:cond delay="0"/>
                                  </p:stCondLst>
                                  <p:childTnLst>
                                    <p:set>
                                      <p:cBhvr>
                                        <p:cTn id="201" dur="1" fill="hold">
                                          <p:stCondLst>
                                            <p:cond delay="19"/>
                                          </p:stCondLst>
                                        </p:cTn>
                                        <p:tgtEl>
                                          <p:spTgt spid="2137"/>
                                        </p:tgtEl>
                                        <p:attrNameLst>
                                          <p:attrName>style.visibility</p:attrName>
                                        </p:attrNameLst>
                                      </p:cBhvr>
                                      <p:to>
                                        <p:strVal val="visible"/>
                                      </p:to>
                                    </p:set>
                                  </p:childTnLst>
                                </p:cTn>
                              </p:par>
                            </p:childTnLst>
                          </p:cTn>
                        </p:par>
                        <p:par>
                          <p:cTn id="202" fill="hold">
                            <p:stCondLst>
                              <p:cond delay="1320"/>
                            </p:stCondLst>
                            <p:childTnLst>
                              <p:par>
                                <p:cTn id="203" presetID="1" presetClass="entr" presetSubtype="0" fill="hold" grpId="0" nodeType="afterEffect">
                                  <p:stCondLst>
                                    <p:cond delay="0"/>
                                  </p:stCondLst>
                                  <p:childTnLst>
                                    <p:set>
                                      <p:cBhvr>
                                        <p:cTn id="204" dur="1" fill="hold">
                                          <p:stCondLst>
                                            <p:cond delay="19"/>
                                          </p:stCondLst>
                                        </p:cTn>
                                        <p:tgtEl>
                                          <p:spTgt spid="2138"/>
                                        </p:tgtEl>
                                        <p:attrNameLst>
                                          <p:attrName>style.visibility</p:attrName>
                                        </p:attrNameLst>
                                      </p:cBhvr>
                                      <p:to>
                                        <p:strVal val="visible"/>
                                      </p:to>
                                    </p:set>
                                  </p:childTnLst>
                                </p:cTn>
                              </p:par>
                            </p:childTnLst>
                          </p:cTn>
                        </p:par>
                        <p:par>
                          <p:cTn id="205" fill="hold">
                            <p:stCondLst>
                              <p:cond delay="1340"/>
                            </p:stCondLst>
                            <p:childTnLst>
                              <p:par>
                                <p:cTn id="206" presetID="1" presetClass="entr" presetSubtype="0" fill="hold" grpId="0" nodeType="afterEffect">
                                  <p:stCondLst>
                                    <p:cond delay="0"/>
                                  </p:stCondLst>
                                  <p:childTnLst>
                                    <p:set>
                                      <p:cBhvr>
                                        <p:cTn id="207" dur="1" fill="hold">
                                          <p:stCondLst>
                                            <p:cond delay="19"/>
                                          </p:stCondLst>
                                        </p:cTn>
                                        <p:tgtEl>
                                          <p:spTgt spid="2142"/>
                                        </p:tgtEl>
                                        <p:attrNameLst>
                                          <p:attrName>style.visibility</p:attrName>
                                        </p:attrNameLst>
                                      </p:cBhvr>
                                      <p:to>
                                        <p:strVal val="visible"/>
                                      </p:to>
                                    </p:set>
                                  </p:childTnLst>
                                </p:cTn>
                              </p:par>
                            </p:childTnLst>
                          </p:cTn>
                        </p:par>
                        <p:par>
                          <p:cTn id="208" fill="hold">
                            <p:stCondLst>
                              <p:cond delay="1360"/>
                            </p:stCondLst>
                            <p:childTnLst>
                              <p:par>
                                <p:cTn id="209" presetID="1" presetClass="entr" presetSubtype="0" fill="hold" grpId="0" nodeType="afterEffect">
                                  <p:stCondLst>
                                    <p:cond delay="0"/>
                                  </p:stCondLst>
                                  <p:childTnLst>
                                    <p:set>
                                      <p:cBhvr>
                                        <p:cTn id="210" dur="1" fill="hold">
                                          <p:stCondLst>
                                            <p:cond delay="19"/>
                                          </p:stCondLst>
                                        </p:cTn>
                                        <p:tgtEl>
                                          <p:spTgt spid="2143"/>
                                        </p:tgtEl>
                                        <p:attrNameLst>
                                          <p:attrName>style.visibility</p:attrName>
                                        </p:attrNameLst>
                                      </p:cBhvr>
                                      <p:to>
                                        <p:strVal val="visible"/>
                                      </p:to>
                                    </p:set>
                                  </p:childTnLst>
                                </p:cTn>
                              </p:par>
                            </p:childTnLst>
                          </p:cTn>
                        </p:par>
                        <p:par>
                          <p:cTn id="211" fill="hold">
                            <p:stCondLst>
                              <p:cond delay="1380"/>
                            </p:stCondLst>
                            <p:childTnLst>
                              <p:par>
                                <p:cTn id="212" presetID="1" presetClass="entr" presetSubtype="0" fill="hold" grpId="0" nodeType="afterEffect">
                                  <p:stCondLst>
                                    <p:cond delay="0"/>
                                  </p:stCondLst>
                                  <p:childTnLst>
                                    <p:set>
                                      <p:cBhvr>
                                        <p:cTn id="213" dur="1" fill="hold">
                                          <p:stCondLst>
                                            <p:cond delay="19"/>
                                          </p:stCondLst>
                                        </p:cTn>
                                        <p:tgtEl>
                                          <p:spTgt spid="6194"/>
                                        </p:tgtEl>
                                        <p:attrNameLst>
                                          <p:attrName>style.visibility</p:attrName>
                                        </p:attrNameLst>
                                      </p:cBhvr>
                                      <p:to>
                                        <p:strVal val="visible"/>
                                      </p:to>
                                    </p:set>
                                  </p:childTnLst>
                                </p:cTn>
                              </p:par>
                            </p:childTnLst>
                          </p:cTn>
                        </p:par>
                        <p:par>
                          <p:cTn id="214" fill="hold">
                            <p:stCondLst>
                              <p:cond delay="1400"/>
                            </p:stCondLst>
                            <p:childTnLst>
                              <p:par>
                                <p:cTn id="215" presetID="1" presetClass="entr" presetSubtype="0" fill="hold" grpId="0" nodeType="afterEffect">
                                  <p:stCondLst>
                                    <p:cond delay="0"/>
                                  </p:stCondLst>
                                  <p:childTnLst>
                                    <p:set>
                                      <p:cBhvr>
                                        <p:cTn id="216" dur="1" fill="hold">
                                          <p:stCondLst>
                                            <p:cond delay="19"/>
                                          </p:stCondLst>
                                        </p:cTn>
                                        <p:tgtEl>
                                          <p:spTgt spid="6195"/>
                                        </p:tgtEl>
                                        <p:attrNameLst>
                                          <p:attrName>style.visibility</p:attrName>
                                        </p:attrNameLst>
                                      </p:cBhvr>
                                      <p:to>
                                        <p:strVal val="visible"/>
                                      </p:to>
                                    </p:set>
                                  </p:childTnLst>
                                </p:cTn>
                              </p:par>
                            </p:childTnLst>
                          </p:cTn>
                        </p:par>
                        <p:par>
                          <p:cTn id="217" fill="hold">
                            <p:stCondLst>
                              <p:cond delay="1420"/>
                            </p:stCondLst>
                            <p:childTnLst>
                              <p:par>
                                <p:cTn id="218" presetID="1" presetClass="entr" presetSubtype="0" fill="hold" grpId="0" nodeType="afterEffect">
                                  <p:stCondLst>
                                    <p:cond delay="0"/>
                                  </p:stCondLst>
                                  <p:childTnLst>
                                    <p:set>
                                      <p:cBhvr>
                                        <p:cTn id="219" dur="1" fill="hold">
                                          <p:stCondLst>
                                            <p:cond delay="19"/>
                                          </p:stCondLst>
                                        </p:cTn>
                                        <p:tgtEl>
                                          <p:spTgt spid="6196"/>
                                        </p:tgtEl>
                                        <p:attrNameLst>
                                          <p:attrName>style.visibility</p:attrName>
                                        </p:attrNameLst>
                                      </p:cBhvr>
                                      <p:to>
                                        <p:strVal val="visible"/>
                                      </p:to>
                                    </p:set>
                                  </p:childTnLst>
                                </p:cTn>
                              </p:par>
                            </p:childTnLst>
                          </p:cTn>
                        </p:par>
                        <p:par>
                          <p:cTn id="220" fill="hold">
                            <p:stCondLst>
                              <p:cond delay="1440"/>
                            </p:stCondLst>
                            <p:childTnLst>
                              <p:par>
                                <p:cTn id="221" presetID="1" presetClass="entr" presetSubtype="0" fill="hold" grpId="0" nodeType="afterEffect">
                                  <p:stCondLst>
                                    <p:cond delay="0"/>
                                  </p:stCondLst>
                                  <p:childTnLst>
                                    <p:set>
                                      <p:cBhvr>
                                        <p:cTn id="222" dur="1" fill="hold">
                                          <p:stCondLst>
                                            <p:cond delay="19"/>
                                          </p:stCondLst>
                                        </p:cTn>
                                        <p:tgtEl>
                                          <p:spTgt spid="6197"/>
                                        </p:tgtEl>
                                        <p:attrNameLst>
                                          <p:attrName>style.visibility</p:attrName>
                                        </p:attrNameLst>
                                      </p:cBhvr>
                                      <p:to>
                                        <p:strVal val="visible"/>
                                      </p:to>
                                    </p:set>
                                  </p:childTnLst>
                                </p:cTn>
                              </p:par>
                            </p:childTnLst>
                          </p:cTn>
                        </p:par>
                        <p:par>
                          <p:cTn id="223" fill="hold">
                            <p:stCondLst>
                              <p:cond delay="1460"/>
                            </p:stCondLst>
                            <p:childTnLst>
                              <p:par>
                                <p:cTn id="224" presetID="1" presetClass="entr" presetSubtype="0" fill="hold" grpId="0" nodeType="afterEffect">
                                  <p:stCondLst>
                                    <p:cond delay="0"/>
                                  </p:stCondLst>
                                  <p:childTnLst>
                                    <p:set>
                                      <p:cBhvr>
                                        <p:cTn id="225" dur="1" fill="hold">
                                          <p:stCondLst>
                                            <p:cond delay="19"/>
                                          </p:stCondLst>
                                        </p:cTn>
                                        <p:tgtEl>
                                          <p:spTgt spid="6198"/>
                                        </p:tgtEl>
                                        <p:attrNameLst>
                                          <p:attrName>style.visibility</p:attrName>
                                        </p:attrNameLst>
                                      </p:cBhvr>
                                      <p:to>
                                        <p:strVal val="visible"/>
                                      </p:to>
                                    </p:set>
                                  </p:childTnLst>
                                </p:cTn>
                              </p:par>
                            </p:childTnLst>
                          </p:cTn>
                        </p:par>
                        <p:par>
                          <p:cTn id="226" fill="hold">
                            <p:stCondLst>
                              <p:cond delay="1480"/>
                            </p:stCondLst>
                            <p:childTnLst>
                              <p:par>
                                <p:cTn id="227" presetID="1" presetClass="entr" presetSubtype="0" fill="hold" grpId="0" nodeType="afterEffect">
                                  <p:stCondLst>
                                    <p:cond delay="0"/>
                                  </p:stCondLst>
                                  <p:childTnLst>
                                    <p:set>
                                      <p:cBhvr>
                                        <p:cTn id="228" dur="1" fill="hold">
                                          <p:stCondLst>
                                            <p:cond delay="19"/>
                                          </p:stCondLst>
                                        </p:cTn>
                                        <p:tgtEl>
                                          <p:spTgt spid="6199"/>
                                        </p:tgtEl>
                                        <p:attrNameLst>
                                          <p:attrName>style.visibility</p:attrName>
                                        </p:attrNameLst>
                                      </p:cBhvr>
                                      <p:to>
                                        <p:strVal val="visible"/>
                                      </p:to>
                                    </p:set>
                                  </p:childTnLst>
                                </p:cTn>
                              </p:par>
                            </p:childTnLst>
                          </p:cTn>
                        </p:par>
                        <p:par>
                          <p:cTn id="229" fill="hold">
                            <p:stCondLst>
                              <p:cond delay="1500"/>
                            </p:stCondLst>
                            <p:childTnLst>
                              <p:par>
                                <p:cTn id="230" presetID="1" presetClass="entr" presetSubtype="0" fill="hold" grpId="0" nodeType="afterEffect">
                                  <p:stCondLst>
                                    <p:cond delay="0"/>
                                  </p:stCondLst>
                                  <p:childTnLst>
                                    <p:set>
                                      <p:cBhvr>
                                        <p:cTn id="231" dur="1" fill="hold">
                                          <p:stCondLst>
                                            <p:cond delay="19"/>
                                          </p:stCondLst>
                                        </p:cTn>
                                        <p:tgtEl>
                                          <p:spTgt spid="6200"/>
                                        </p:tgtEl>
                                        <p:attrNameLst>
                                          <p:attrName>style.visibility</p:attrName>
                                        </p:attrNameLst>
                                      </p:cBhvr>
                                      <p:to>
                                        <p:strVal val="visible"/>
                                      </p:to>
                                    </p:set>
                                  </p:childTnLst>
                                </p:cTn>
                              </p:par>
                            </p:childTnLst>
                          </p:cTn>
                        </p:par>
                        <p:par>
                          <p:cTn id="232" fill="hold">
                            <p:stCondLst>
                              <p:cond delay="1520"/>
                            </p:stCondLst>
                            <p:childTnLst>
                              <p:par>
                                <p:cTn id="233" presetID="1" presetClass="entr" presetSubtype="0" fill="hold" grpId="0" nodeType="afterEffect">
                                  <p:stCondLst>
                                    <p:cond delay="0"/>
                                  </p:stCondLst>
                                  <p:childTnLst>
                                    <p:set>
                                      <p:cBhvr>
                                        <p:cTn id="234" dur="1" fill="hold">
                                          <p:stCondLst>
                                            <p:cond delay="19"/>
                                          </p:stCondLst>
                                        </p:cTn>
                                        <p:tgtEl>
                                          <p:spTgt spid="6201"/>
                                        </p:tgtEl>
                                        <p:attrNameLst>
                                          <p:attrName>style.visibility</p:attrName>
                                        </p:attrNameLst>
                                      </p:cBhvr>
                                      <p:to>
                                        <p:strVal val="visible"/>
                                      </p:to>
                                    </p:set>
                                  </p:childTnLst>
                                </p:cTn>
                              </p:par>
                            </p:childTnLst>
                          </p:cTn>
                        </p:par>
                        <p:par>
                          <p:cTn id="235" fill="hold">
                            <p:stCondLst>
                              <p:cond delay="1540"/>
                            </p:stCondLst>
                            <p:childTnLst>
                              <p:par>
                                <p:cTn id="236" presetID="1" presetClass="entr" presetSubtype="0" fill="hold" grpId="0" nodeType="afterEffect">
                                  <p:stCondLst>
                                    <p:cond delay="0"/>
                                  </p:stCondLst>
                                  <p:childTnLst>
                                    <p:set>
                                      <p:cBhvr>
                                        <p:cTn id="237" dur="1" fill="hold">
                                          <p:stCondLst>
                                            <p:cond delay="19"/>
                                          </p:stCondLst>
                                        </p:cTn>
                                        <p:tgtEl>
                                          <p:spTgt spid="6202"/>
                                        </p:tgtEl>
                                        <p:attrNameLst>
                                          <p:attrName>style.visibility</p:attrName>
                                        </p:attrNameLst>
                                      </p:cBhvr>
                                      <p:to>
                                        <p:strVal val="visible"/>
                                      </p:to>
                                    </p:set>
                                  </p:childTnLst>
                                </p:cTn>
                              </p:par>
                            </p:childTnLst>
                          </p:cTn>
                        </p:par>
                        <p:par>
                          <p:cTn id="238" fill="hold">
                            <p:stCondLst>
                              <p:cond delay="1560"/>
                            </p:stCondLst>
                            <p:childTnLst>
                              <p:par>
                                <p:cTn id="239" presetID="1" presetClass="entr" presetSubtype="0" fill="hold" grpId="0" nodeType="afterEffect">
                                  <p:stCondLst>
                                    <p:cond delay="0"/>
                                  </p:stCondLst>
                                  <p:childTnLst>
                                    <p:set>
                                      <p:cBhvr>
                                        <p:cTn id="240" dur="1" fill="hold">
                                          <p:stCondLst>
                                            <p:cond delay="19"/>
                                          </p:stCondLst>
                                        </p:cTn>
                                        <p:tgtEl>
                                          <p:spTgt spid="6203"/>
                                        </p:tgtEl>
                                        <p:attrNameLst>
                                          <p:attrName>style.visibility</p:attrName>
                                        </p:attrNameLst>
                                      </p:cBhvr>
                                      <p:to>
                                        <p:strVal val="visible"/>
                                      </p:to>
                                    </p:set>
                                  </p:childTnLst>
                                </p:cTn>
                              </p:par>
                            </p:childTnLst>
                          </p:cTn>
                        </p:par>
                        <p:par>
                          <p:cTn id="241" fill="hold">
                            <p:stCondLst>
                              <p:cond delay="1580"/>
                            </p:stCondLst>
                            <p:childTnLst>
                              <p:par>
                                <p:cTn id="242" presetID="1" presetClass="entr" presetSubtype="0" fill="hold" grpId="0" nodeType="afterEffect">
                                  <p:stCondLst>
                                    <p:cond delay="0"/>
                                  </p:stCondLst>
                                  <p:childTnLst>
                                    <p:set>
                                      <p:cBhvr>
                                        <p:cTn id="243" dur="1" fill="hold">
                                          <p:stCondLst>
                                            <p:cond delay="19"/>
                                          </p:stCondLst>
                                        </p:cTn>
                                        <p:tgtEl>
                                          <p:spTgt spid="6206"/>
                                        </p:tgtEl>
                                        <p:attrNameLst>
                                          <p:attrName>style.visibility</p:attrName>
                                        </p:attrNameLst>
                                      </p:cBhvr>
                                      <p:to>
                                        <p:strVal val="visible"/>
                                      </p:to>
                                    </p:set>
                                  </p:childTnLst>
                                </p:cTn>
                              </p:par>
                            </p:childTnLst>
                          </p:cTn>
                        </p:par>
                      </p:childTnLst>
                    </p:cTn>
                  </p:par>
                  <p:par>
                    <p:cTn id="244" fill="hold">
                      <p:stCondLst>
                        <p:cond delay="indefinite"/>
                      </p:stCondLst>
                      <p:childTnLst>
                        <p:par>
                          <p:cTn id="245" fill="hold">
                            <p:stCondLst>
                              <p:cond delay="0"/>
                            </p:stCondLst>
                            <p:childTnLst>
                              <p:par>
                                <p:cTn id="246" presetID="19" presetClass="emph" presetSubtype="0" fill="hold" grpId="1" nodeType="clickEffect">
                                  <p:stCondLst>
                                    <p:cond delay="0"/>
                                  </p:stCondLst>
                                  <p:childTnLst>
                                    <p:animClr clrSpc="rgb" dir="cw">
                                      <p:cBhvr override="childStyle">
                                        <p:cTn id="247" dur="500" fill="hold"/>
                                        <p:tgtEl>
                                          <p:spTgt spid="6156"/>
                                        </p:tgtEl>
                                        <p:attrNameLst>
                                          <p:attrName>style.color</p:attrName>
                                        </p:attrNameLst>
                                      </p:cBhvr>
                                      <p:to>
                                        <a:schemeClr val="accent2"/>
                                      </p:to>
                                    </p:animClr>
                                    <p:animClr clrSpc="rgb" dir="cw">
                                      <p:cBhvr>
                                        <p:cTn id="248" dur="500" fill="hold"/>
                                        <p:tgtEl>
                                          <p:spTgt spid="6156"/>
                                        </p:tgtEl>
                                        <p:attrNameLst>
                                          <p:attrName>fillcolor</p:attrName>
                                        </p:attrNameLst>
                                      </p:cBhvr>
                                      <p:to>
                                        <a:schemeClr val="accent2"/>
                                      </p:to>
                                    </p:animClr>
                                    <p:set>
                                      <p:cBhvr>
                                        <p:cTn id="249" dur="500" fill="hold"/>
                                        <p:tgtEl>
                                          <p:spTgt spid="6156"/>
                                        </p:tgtEl>
                                        <p:attrNameLst>
                                          <p:attrName>fill.type</p:attrName>
                                        </p:attrNameLst>
                                      </p:cBhvr>
                                      <p:to>
                                        <p:strVal val="solid"/>
                                      </p:to>
                                    </p:set>
                                    <p:set>
                                      <p:cBhvr>
                                        <p:cTn id="250" dur="500" fill="hold"/>
                                        <p:tgtEl>
                                          <p:spTgt spid="6156"/>
                                        </p:tgtEl>
                                        <p:attrNameLst>
                                          <p:attrName>fill.on</p:attrName>
                                        </p:attrNameLst>
                                      </p:cBhvr>
                                      <p:to>
                                        <p:strVal val="true"/>
                                      </p:to>
                                    </p:set>
                                  </p:childTnLst>
                                </p:cTn>
                              </p:par>
                            </p:childTnLst>
                          </p:cTn>
                        </p:par>
                        <p:par>
                          <p:cTn id="251" fill="hold">
                            <p:stCondLst>
                              <p:cond delay="500"/>
                            </p:stCondLst>
                            <p:childTnLst>
                              <p:par>
                                <p:cTn id="252" presetID="19" presetClass="emph" presetSubtype="0" fill="hold" grpId="1" nodeType="afterEffect">
                                  <p:stCondLst>
                                    <p:cond delay="0"/>
                                  </p:stCondLst>
                                  <p:childTnLst>
                                    <p:animClr clrSpc="rgb" dir="cw">
                                      <p:cBhvr override="childStyle">
                                        <p:cTn id="253" dur="500" fill="hold"/>
                                        <p:tgtEl>
                                          <p:spTgt spid="6181"/>
                                        </p:tgtEl>
                                        <p:attrNameLst>
                                          <p:attrName>style.color</p:attrName>
                                        </p:attrNameLst>
                                      </p:cBhvr>
                                      <p:to>
                                        <a:schemeClr val="accent2"/>
                                      </p:to>
                                    </p:animClr>
                                    <p:animClr clrSpc="rgb" dir="cw">
                                      <p:cBhvr>
                                        <p:cTn id="254" dur="500" fill="hold"/>
                                        <p:tgtEl>
                                          <p:spTgt spid="6181"/>
                                        </p:tgtEl>
                                        <p:attrNameLst>
                                          <p:attrName>fillcolor</p:attrName>
                                        </p:attrNameLst>
                                      </p:cBhvr>
                                      <p:to>
                                        <a:schemeClr val="accent2"/>
                                      </p:to>
                                    </p:animClr>
                                    <p:set>
                                      <p:cBhvr>
                                        <p:cTn id="255" dur="500" fill="hold"/>
                                        <p:tgtEl>
                                          <p:spTgt spid="6181"/>
                                        </p:tgtEl>
                                        <p:attrNameLst>
                                          <p:attrName>fill.type</p:attrName>
                                        </p:attrNameLst>
                                      </p:cBhvr>
                                      <p:to>
                                        <p:strVal val="solid"/>
                                      </p:to>
                                    </p:set>
                                    <p:set>
                                      <p:cBhvr>
                                        <p:cTn id="256" dur="500" fill="hold"/>
                                        <p:tgtEl>
                                          <p:spTgt spid="6181"/>
                                        </p:tgtEl>
                                        <p:attrNameLst>
                                          <p:attrName>fill.on</p:attrName>
                                        </p:attrNameLst>
                                      </p:cBhvr>
                                      <p:to>
                                        <p:strVal val="true"/>
                                      </p:to>
                                    </p:set>
                                  </p:childTnLst>
                                </p:cTn>
                              </p:par>
                            </p:childTnLst>
                          </p:cTn>
                        </p:par>
                        <p:par>
                          <p:cTn id="257" fill="hold">
                            <p:stCondLst>
                              <p:cond delay="1000"/>
                            </p:stCondLst>
                            <p:childTnLst>
                              <p:par>
                                <p:cTn id="258" presetID="19" presetClass="emph" presetSubtype="0" fill="hold" grpId="1" nodeType="afterEffect">
                                  <p:stCondLst>
                                    <p:cond delay="0"/>
                                  </p:stCondLst>
                                  <p:childTnLst>
                                    <p:animClr clrSpc="rgb" dir="cw">
                                      <p:cBhvr override="childStyle">
                                        <p:cTn id="259" dur="500" fill="hold"/>
                                        <p:tgtEl>
                                          <p:spTgt spid="6157"/>
                                        </p:tgtEl>
                                        <p:attrNameLst>
                                          <p:attrName>style.color</p:attrName>
                                        </p:attrNameLst>
                                      </p:cBhvr>
                                      <p:to>
                                        <a:schemeClr val="accent2"/>
                                      </p:to>
                                    </p:animClr>
                                    <p:animClr clrSpc="rgb" dir="cw">
                                      <p:cBhvr>
                                        <p:cTn id="260" dur="500" fill="hold"/>
                                        <p:tgtEl>
                                          <p:spTgt spid="6157"/>
                                        </p:tgtEl>
                                        <p:attrNameLst>
                                          <p:attrName>fillcolor</p:attrName>
                                        </p:attrNameLst>
                                      </p:cBhvr>
                                      <p:to>
                                        <a:schemeClr val="accent2"/>
                                      </p:to>
                                    </p:animClr>
                                    <p:set>
                                      <p:cBhvr>
                                        <p:cTn id="261" dur="500" fill="hold"/>
                                        <p:tgtEl>
                                          <p:spTgt spid="6157"/>
                                        </p:tgtEl>
                                        <p:attrNameLst>
                                          <p:attrName>fill.type</p:attrName>
                                        </p:attrNameLst>
                                      </p:cBhvr>
                                      <p:to>
                                        <p:strVal val="solid"/>
                                      </p:to>
                                    </p:set>
                                    <p:set>
                                      <p:cBhvr>
                                        <p:cTn id="262" dur="500" fill="hold"/>
                                        <p:tgtEl>
                                          <p:spTgt spid="6157"/>
                                        </p:tgtEl>
                                        <p:attrNameLst>
                                          <p:attrName>fill.on</p:attrName>
                                        </p:attrNameLst>
                                      </p:cBhvr>
                                      <p:to>
                                        <p:strVal val="true"/>
                                      </p:to>
                                    </p:set>
                                  </p:childTnLst>
                                </p:cTn>
                              </p:par>
                              <p:par>
                                <p:cTn id="263" presetID="10" presetClass="entr" presetSubtype="0" fill="hold" nodeType="withEffect">
                                  <p:stCondLst>
                                    <p:cond delay="0"/>
                                  </p:stCondLst>
                                  <p:childTnLst>
                                    <p:set>
                                      <p:cBhvr>
                                        <p:cTn id="264" dur="1" fill="hold">
                                          <p:stCondLst>
                                            <p:cond delay="0"/>
                                          </p:stCondLst>
                                        </p:cTn>
                                        <p:tgtEl>
                                          <p:spTgt spid="4"/>
                                        </p:tgtEl>
                                        <p:attrNameLst>
                                          <p:attrName>style.visibility</p:attrName>
                                        </p:attrNameLst>
                                      </p:cBhvr>
                                      <p:to>
                                        <p:strVal val="visible"/>
                                      </p:to>
                                    </p:set>
                                    <p:animEffect transition="in" filter="fade">
                                      <p:cBhvr>
                                        <p:cTn id="265" dur="500"/>
                                        <p:tgtEl>
                                          <p:spTgt spid="4"/>
                                        </p:tgtEl>
                                      </p:cBhvr>
                                    </p:animEffect>
                                  </p:childTnLst>
                                </p:cTn>
                              </p:par>
                            </p:childTnLst>
                          </p:cTn>
                        </p:par>
                        <p:par>
                          <p:cTn id="266" fill="hold">
                            <p:stCondLst>
                              <p:cond delay="1500"/>
                            </p:stCondLst>
                            <p:childTnLst>
                              <p:par>
                                <p:cTn id="267" presetID="19" presetClass="emph" presetSubtype="0" fill="hold" grpId="1" nodeType="afterEffect">
                                  <p:stCondLst>
                                    <p:cond delay="0"/>
                                  </p:stCondLst>
                                  <p:childTnLst>
                                    <p:animClr clrSpc="rgb" dir="cw">
                                      <p:cBhvr override="childStyle">
                                        <p:cTn id="268" dur="500" fill="hold"/>
                                        <p:tgtEl>
                                          <p:spTgt spid="6146"/>
                                        </p:tgtEl>
                                        <p:attrNameLst>
                                          <p:attrName>style.color</p:attrName>
                                        </p:attrNameLst>
                                      </p:cBhvr>
                                      <p:to>
                                        <a:srgbClr val="D8D8D8"/>
                                      </p:to>
                                    </p:animClr>
                                    <p:animClr clrSpc="rgb" dir="cw">
                                      <p:cBhvr>
                                        <p:cTn id="269" dur="500" fill="hold"/>
                                        <p:tgtEl>
                                          <p:spTgt spid="6146"/>
                                        </p:tgtEl>
                                        <p:attrNameLst>
                                          <p:attrName>fillcolor</p:attrName>
                                        </p:attrNameLst>
                                      </p:cBhvr>
                                      <p:to>
                                        <a:srgbClr val="D8D8D8"/>
                                      </p:to>
                                    </p:animClr>
                                    <p:set>
                                      <p:cBhvr>
                                        <p:cTn id="270" dur="500" fill="hold"/>
                                        <p:tgtEl>
                                          <p:spTgt spid="6146"/>
                                        </p:tgtEl>
                                        <p:attrNameLst>
                                          <p:attrName>fill.type</p:attrName>
                                        </p:attrNameLst>
                                      </p:cBhvr>
                                      <p:to>
                                        <p:strVal val="solid"/>
                                      </p:to>
                                    </p:set>
                                    <p:set>
                                      <p:cBhvr>
                                        <p:cTn id="271" dur="500" fill="hold"/>
                                        <p:tgtEl>
                                          <p:spTgt spid="6146"/>
                                        </p:tgtEl>
                                        <p:attrNameLst>
                                          <p:attrName>fill.on</p:attrName>
                                        </p:attrNameLst>
                                      </p:cBhvr>
                                      <p:to>
                                        <p:strVal val="true"/>
                                      </p:to>
                                    </p:set>
                                  </p:childTnLst>
                                </p:cTn>
                              </p:par>
                              <p:par>
                                <p:cTn id="272" presetID="19" presetClass="emph" presetSubtype="0" fill="hold" grpId="1" nodeType="withEffect">
                                  <p:stCondLst>
                                    <p:cond delay="0"/>
                                  </p:stCondLst>
                                  <p:childTnLst>
                                    <p:animClr clrSpc="rgb" dir="cw">
                                      <p:cBhvr override="childStyle">
                                        <p:cTn id="273" dur="500" fill="hold"/>
                                        <p:tgtEl>
                                          <p:spTgt spid="6147"/>
                                        </p:tgtEl>
                                        <p:attrNameLst>
                                          <p:attrName>style.color</p:attrName>
                                        </p:attrNameLst>
                                      </p:cBhvr>
                                      <p:to>
                                        <a:srgbClr val="D8D8D8"/>
                                      </p:to>
                                    </p:animClr>
                                    <p:animClr clrSpc="rgb" dir="cw">
                                      <p:cBhvr>
                                        <p:cTn id="274" dur="500" fill="hold"/>
                                        <p:tgtEl>
                                          <p:spTgt spid="6147"/>
                                        </p:tgtEl>
                                        <p:attrNameLst>
                                          <p:attrName>fillcolor</p:attrName>
                                        </p:attrNameLst>
                                      </p:cBhvr>
                                      <p:to>
                                        <a:srgbClr val="D8D8D8"/>
                                      </p:to>
                                    </p:animClr>
                                    <p:set>
                                      <p:cBhvr>
                                        <p:cTn id="275" dur="500" fill="hold"/>
                                        <p:tgtEl>
                                          <p:spTgt spid="6147"/>
                                        </p:tgtEl>
                                        <p:attrNameLst>
                                          <p:attrName>fill.type</p:attrName>
                                        </p:attrNameLst>
                                      </p:cBhvr>
                                      <p:to>
                                        <p:strVal val="solid"/>
                                      </p:to>
                                    </p:set>
                                    <p:set>
                                      <p:cBhvr>
                                        <p:cTn id="276" dur="500" fill="hold"/>
                                        <p:tgtEl>
                                          <p:spTgt spid="6147"/>
                                        </p:tgtEl>
                                        <p:attrNameLst>
                                          <p:attrName>fill.on</p:attrName>
                                        </p:attrNameLst>
                                      </p:cBhvr>
                                      <p:to>
                                        <p:strVal val="true"/>
                                      </p:to>
                                    </p:set>
                                  </p:childTnLst>
                                </p:cTn>
                              </p:par>
                              <p:par>
                                <p:cTn id="277" presetID="19" presetClass="emph" presetSubtype="0" fill="hold" grpId="1" nodeType="withEffect">
                                  <p:stCondLst>
                                    <p:cond delay="0"/>
                                  </p:stCondLst>
                                  <p:childTnLst>
                                    <p:animClr clrSpc="rgb" dir="cw">
                                      <p:cBhvr override="childStyle">
                                        <p:cTn id="278" dur="500" fill="hold"/>
                                        <p:tgtEl>
                                          <p:spTgt spid="6148"/>
                                        </p:tgtEl>
                                        <p:attrNameLst>
                                          <p:attrName>style.color</p:attrName>
                                        </p:attrNameLst>
                                      </p:cBhvr>
                                      <p:to>
                                        <a:srgbClr val="D8D8D8"/>
                                      </p:to>
                                    </p:animClr>
                                    <p:animClr clrSpc="rgb" dir="cw">
                                      <p:cBhvr>
                                        <p:cTn id="279" dur="500" fill="hold"/>
                                        <p:tgtEl>
                                          <p:spTgt spid="6148"/>
                                        </p:tgtEl>
                                        <p:attrNameLst>
                                          <p:attrName>fillcolor</p:attrName>
                                        </p:attrNameLst>
                                      </p:cBhvr>
                                      <p:to>
                                        <a:srgbClr val="D8D8D8"/>
                                      </p:to>
                                    </p:animClr>
                                    <p:set>
                                      <p:cBhvr>
                                        <p:cTn id="280" dur="500" fill="hold"/>
                                        <p:tgtEl>
                                          <p:spTgt spid="6148"/>
                                        </p:tgtEl>
                                        <p:attrNameLst>
                                          <p:attrName>fill.type</p:attrName>
                                        </p:attrNameLst>
                                      </p:cBhvr>
                                      <p:to>
                                        <p:strVal val="solid"/>
                                      </p:to>
                                    </p:set>
                                    <p:set>
                                      <p:cBhvr>
                                        <p:cTn id="281" dur="500" fill="hold"/>
                                        <p:tgtEl>
                                          <p:spTgt spid="6148"/>
                                        </p:tgtEl>
                                        <p:attrNameLst>
                                          <p:attrName>fill.on</p:attrName>
                                        </p:attrNameLst>
                                      </p:cBhvr>
                                      <p:to>
                                        <p:strVal val="true"/>
                                      </p:to>
                                    </p:set>
                                  </p:childTnLst>
                                </p:cTn>
                              </p:par>
                              <p:par>
                                <p:cTn id="282" presetID="19" presetClass="emph" presetSubtype="0" fill="hold" grpId="1" nodeType="withEffect">
                                  <p:stCondLst>
                                    <p:cond delay="0"/>
                                  </p:stCondLst>
                                  <p:childTnLst>
                                    <p:animClr clrSpc="rgb" dir="cw">
                                      <p:cBhvr override="childStyle">
                                        <p:cTn id="283" dur="500" fill="hold"/>
                                        <p:tgtEl>
                                          <p:spTgt spid="6149"/>
                                        </p:tgtEl>
                                        <p:attrNameLst>
                                          <p:attrName>style.color</p:attrName>
                                        </p:attrNameLst>
                                      </p:cBhvr>
                                      <p:to>
                                        <a:srgbClr val="D8D8D8"/>
                                      </p:to>
                                    </p:animClr>
                                    <p:animClr clrSpc="rgb" dir="cw">
                                      <p:cBhvr>
                                        <p:cTn id="284" dur="500" fill="hold"/>
                                        <p:tgtEl>
                                          <p:spTgt spid="6149"/>
                                        </p:tgtEl>
                                        <p:attrNameLst>
                                          <p:attrName>fillcolor</p:attrName>
                                        </p:attrNameLst>
                                      </p:cBhvr>
                                      <p:to>
                                        <a:srgbClr val="D8D8D8"/>
                                      </p:to>
                                    </p:animClr>
                                    <p:set>
                                      <p:cBhvr>
                                        <p:cTn id="285" dur="500" fill="hold"/>
                                        <p:tgtEl>
                                          <p:spTgt spid="6149"/>
                                        </p:tgtEl>
                                        <p:attrNameLst>
                                          <p:attrName>fill.type</p:attrName>
                                        </p:attrNameLst>
                                      </p:cBhvr>
                                      <p:to>
                                        <p:strVal val="solid"/>
                                      </p:to>
                                    </p:set>
                                    <p:set>
                                      <p:cBhvr>
                                        <p:cTn id="286" dur="500" fill="hold"/>
                                        <p:tgtEl>
                                          <p:spTgt spid="6149"/>
                                        </p:tgtEl>
                                        <p:attrNameLst>
                                          <p:attrName>fill.on</p:attrName>
                                        </p:attrNameLst>
                                      </p:cBhvr>
                                      <p:to>
                                        <p:strVal val="true"/>
                                      </p:to>
                                    </p:set>
                                  </p:childTnLst>
                                </p:cTn>
                              </p:par>
                              <p:par>
                                <p:cTn id="287" presetID="19" presetClass="emph" presetSubtype="0" fill="hold" grpId="1" nodeType="withEffect">
                                  <p:stCondLst>
                                    <p:cond delay="0"/>
                                  </p:stCondLst>
                                  <p:childTnLst>
                                    <p:animClr clrSpc="rgb" dir="cw">
                                      <p:cBhvr override="childStyle">
                                        <p:cTn id="288" dur="500" fill="hold"/>
                                        <p:tgtEl>
                                          <p:spTgt spid="6150"/>
                                        </p:tgtEl>
                                        <p:attrNameLst>
                                          <p:attrName>style.color</p:attrName>
                                        </p:attrNameLst>
                                      </p:cBhvr>
                                      <p:to>
                                        <a:srgbClr val="D8D8D8"/>
                                      </p:to>
                                    </p:animClr>
                                    <p:animClr clrSpc="rgb" dir="cw">
                                      <p:cBhvr>
                                        <p:cTn id="289" dur="500" fill="hold"/>
                                        <p:tgtEl>
                                          <p:spTgt spid="6150"/>
                                        </p:tgtEl>
                                        <p:attrNameLst>
                                          <p:attrName>fillcolor</p:attrName>
                                        </p:attrNameLst>
                                      </p:cBhvr>
                                      <p:to>
                                        <a:srgbClr val="D8D8D8"/>
                                      </p:to>
                                    </p:animClr>
                                    <p:set>
                                      <p:cBhvr>
                                        <p:cTn id="290" dur="500" fill="hold"/>
                                        <p:tgtEl>
                                          <p:spTgt spid="6150"/>
                                        </p:tgtEl>
                                        <p:attrNameLst>
                                          <p:attrName>fill.type</p:attrName>
                                        </p:attrNameLst>
                                      </p:cBhvr>
                                      <p:to>
                                        <p:strVal val="solid"/>
                                      </p:to>
                                    </p:set>
                                    <p:set>
                                      <p:cBhvr>
                                        <p:cTn id="291" dur="500" fill="hold"/>
                                        <p:tgtEl>
                                          <p:spTgt spid="6150"/>
                                        </p:tgtEl>
                                        <p:attrNameLst>
                                          <p:attrName>fill.on</p:attrName>
                                        </p:attrNameLst>
                                      </p:cBhvr>
                                      <p:to>
                                        <p:strVal val="true"/>
                                      </p:to>
                                    </p:set>
                                  </p:childTnLst>
                                </p:cTn>
                              </p:par>
                              <p:par>
                                <p:cTn id="292" presetID="19" presetClass="emph" presetSubtype="0" fill="hold" grpId="1" nodeType="withEffect">
                                  <p:stCondLst>
                                    <p:cond delay="0"/>
                                  </p:stCondLst>
                                  <p:childTnLst>
                                    <p:animClr clrSpc="rgb" dir="cw">
                                      <p:cBhvr override="childStyle">
                                        <p:cTn id="293" dur="500" fill="hold"/>
                                        <p:tgtEl>
                                          <p:spTgt spid="6151"/>
                                        </p:tgtEl>
                                        <p:attrNameLst>
                                          <p:attrName>style.color</p:attrName>
                                        </p:attrNameLst>
                                      </p:cBhvr>
                                      <p:to>
                                        <a:srgbClr val="D8D8D8"/>
                                      </p:to>
                                    </p:animClr>
                                    <p:animClr clrSpc="rgb" dir="cw">
                                      <p:cBhvr>
                                        <p:cTn id="294" dur="500" fill="hold"/>
                                        <p:tgtEl>
                                          <p:spTgt spid="6151"/>
                                        </p:tgtEl>
                                        <p:attrNameLst>
                                          <p:attrName>fillcolor</p:attrName>
                                        </p:attrNameLst>
                                      </p:cBhvr>
                                      <p:to>
                                        <a:srgbClr val="D8D8D8"/>
                                      </p:to>
                                    </p:animClr>
                                    <p:set>
                                      <p:cBhvr>
                                        <p:cTn id="295" dur="500" fill="hold"/>
                                        <p:tgtEl>
                                          <p:spTgt spid="6151"/>
                                        </p:tgtEl>
                                        <p:attrNameLst>
                                          <p:attrName>fill.type</p:attrName>
                                        </p:attrNameLst>
                                      </p:cBhvr>
                                      <p:to>
                                        <p:strVal val="solid"/>
                                      </p:to>
                                    </p:set>
                                    <p:set>
                                      <p:cBhvr>
                                        <p:cTn id="296" dur="500" fill="hold"/>
                                        <p:tgtEl>
                                          <p:spTgt spid="6151"/>
                                        </p:tgtEl>
                                        <p:attrNameLst>
                                          <p:attrName>fill.on</p:attrName>
                                        </p:attrNameLst>
                                      </p:cBhvr>
                                      <p:to>
                                        <p:strVal val="true"/>
                                      </p:to>
                                    </p:set>
                                  </p:childTnLst>
                                </p:cTn>
                              </p:par>
                              <p:par>
                                <p:cTn id="297" presetID="19" presetClass="emph" presetSubtype="0" fill="hold" grpId="1" nodeType="withEffect">
                                  <p:stCondLst>
                                    <p:cond delay="0"/>
                                  </p:stCondLst>
                                  <p:childTnLst>
                                    <p:animClr clrSpc="rgb" dir="cw">
                                      <p:cBhvr override="childStyle">
                                        <p:cTn id="298" dur="500" fill="hold"/>
                                        <p:tgtEl>
                                          <p:spTgt spid="6152"/>
                                        </p:tgtEl>
                                        <p:attrNameLst>
                                          <p:attrName>style.color</p:attrName>
                                        </p:attrNameLst>
                                      </p:cBhvr>
                                      <p:to>
                                        <a:srgbClr val="D8D8D8"/>
                                      </p:to>
                                    </p:animClr>
                                    <p:animClr clrSpc="rgb" dir="cw">
                                      <p:cBhvr>
                                        <p:cTn id="299" dur="500" fill="hold"/>
                                        <p:tgtEl>
                                          <p:spTgt spid="6152"/>
                                        </p:tgtEl>
                                        <p:attrNameLst>
                                          <p:attrName>fillcolor</p:attrName>
                                        </p:attrNameLst>
                                      </p:cBhvr>
                                      <p:to>
                                        <a:srgbClr val="D8D8D8"/>
                                      </p:to>
                                    </p:animClr>
                                    <p:set>
                                      <p:cBhvr>
                                        <p:cTn id="300" dur="500" fill="hold"/>
                                        <p:tgtEl>
                                          <p:spTgt spid="6152"/>
                                        </p:tgtEl>
                                        <p:attrNameLst>
                                          <p:attrName>fill.type</p:attrName>
                                        </p:attrNameLst>
                                      </p:cBhvr>
                                      <p:to>
                                        <p:strVal val="solid"/>
                                      </p:to>
                                    </p:set>
                                    <p:set>
                                      <p:cBhvr>
                                        <p:cTn id="301" dur="500" fill="hold"/>
                                        <p:tgtEl>
                                          <p:spTgt spid="6152"/>
                                        </p:tgtEl>
                                        <p:attrNameLst>
                                          <p:attrName>fill.on</p:attrName>
                                        </p:attrNameLst>
                                      </p:cBhvr>
                                      <p:to>
                                        <p:strVal val="true"/>
                                      </p:to>
                                    </p:set>
                                  </p:childTnLst>
                                </p:cTn>
                              </p:par>
                              <p:par>
                                <p:cTn id="302" presetID="19" presetClass="emph" presetSubtype="0" fill="hold" grpId="1" nodeType="withEffect">
                                  <p:stCondLst>
                                    <p:cond delay="0"/>
                                  </p:stCondLst>
                                  <p:childTnLst>
                                    <p:animClr clrSpc="rgb" dir="cw">
                                      <p:cBhvr override="childStyle">
                                        <p:cTn id="303" dur="500" fill="hold"/>
                                        <p:tgtEl>
                                          <p:spTgt spid="6153"/>
                                        </p:tgtEl>
                                        <p:attrNameLst>
                                          <p:attrName>style.color</p:attrName>
                                        </p:attrNameLst>
                                      </p:cBhvr>
                                      <p:to>
                                        <a:srgbClr val="D8D8D8"/>
                                      </p:to>
                                    </p:animClr>
                                    <p:animClr clrSpc="rgb" dir="cw">
                                      <p:cBhvr>
                                        <p:cTn id="304" dur="500" fill="hold"/>
                                        <p:tgtEl>
                                          <p:spTgt spid="6153"/>
                                        </p:tgtEl>
                                        <p:attrNameLst>
                                          <p:attrName>fillcolor</p:attrName>
                                        </p:attrNameLst>
                                      </p:cBhvr>
                                      <p:to>
                                        <a:srgbClr val="D8D8D8"/>
                                      </p:to>
                                    </p:animClr>
                                    <p:set>
                                      <p:cBhvr>
                                        <p:cTn id="305" dur="500" fill="hold"/>
                                        <p:tgtEl>
                                          <p:spTgt spid="6153"/>
                                        </p:tgtEl>
                                        <p:attrNameLst>
                                          <p:attrName>fill.type</p:attrName>
                                        </p:attrNameLst>
                                      </p:cBhvr>
                                      <p:to>
                                        <p:strVal val="solid"/>
                                      </p:to>
                                    </p:set>
                                    <p:set>
                                      <p:cBhvr>
                                        <p:cTn id="306" dur="500" fill="hold"/>
                                        <p:tgtEl>
                                          <p:spTgt spid="6153"/>
                                        </p:tgtEl>
                                        <p:attrNameLst>
                                          <p:attrName>fill.on</p:attrName>
                                        </p:attrNameLst>
                                      </p:cBhvr>
                                      <p:to>
                                        <p:strVal val="true"/>
                                      </p:to>
                                    </p:set>
                                  </p:childTnLst>
                                </p:cTn>
                              </p:par>
                              <p:par>
                                <p:cTn id="307" presetID="19" presetClass="emph" presetSubtype="0" fill="hold" grpId="1" nodeType="withEffect">
                                  <p:stCondLst>
                                    <p:cond delay="0"/>
                                  </p:stCondLst>
                                  <p:childTnLst>
                                    <p:animClr clrSpc="rgb" dir="cw">
                                      <p:cBhvr override="childStyle">
                                        <p:cTn id="308" dur="500" fill="hold"/>
                                        <p:tgtEl>
                                          <p:spTgt spid="6154"/>
                                        </p:tgtEl>
                                        <p:attrNameLst>
                                          <p:attrName>style.color</p:attrName>
                                        </p:attrNameLst>
                                      </p:cBhvr>
                                      <p:to>
                                        <a:srgbClr val="D8D8D8"/>
                                      </p:to>
                                    </p:animClr>
                                    <p:animClr clrSpc="rgb" dir="cw">
                                      <p:cBhvr>
                                        <p:cTn id="309" dur="500" fill="hold"/>
                                        <p:tgtEl>
                                          <p:spTgt spid="6154"/>
                                        </p:tgtEl>
                                        <p:attrNameLst>
                                          <p:attrName>fillcolor</p:attrName>
                                        </p:attrNameLst>
                                      </p:cBhvr>
                                      <p:to>
                                        <a:srgbClr val="D8D8D8"/>
                                      </p:to>
                                    </p:animClr>
                                    <p:set>
                                      <p:cBhvr>
                                        <p:cTn id="310" dur="500" fill="hold"/>
                                        <p:tgtEl>
                                          <p:spTgt spid="6154"/>
                                        </p:tgtEl>
                                        <p:attrNameLst>
                                          <p:attrName>fill.type</p:attrName>
                                        </p:attrNameLst>
                                      </p:cBhvr>
                                      <p:to>
                                        <p:strVal val="solid"/>
                                      </p:to>
                                    </p:set>
                                    <p:set>
                                      <p:cBhvr>
                                        <p:cTn id="311" dur="500" fill="hold"/>
                                        <p:tgtEl>
                                          <p:spTgt spid="6154"/>
                                        </p:tgtEl>
                                        <p:attrNameLst>
                                          <p:attrName>fill.on</p:attrName>
                                        </p:attrNameLst>
                                      </p:cBhvr>
                                      <p:to>
                                        <p:strVal val="true"/>
                                      </p:to>
                                    </p:set>
                                  </p:childTnLst>
                                </p:cTn>
                              </p:par>
                              <p:par>
                                <p:cTn id="312" presetID="19" presetClass="emph" presetSubtype="0" fill="hold" grpId="1" nodeType="withEffect">
                                  <p:stCondLst>
                                    <p:cond delay="0"/>
                                  </p:stCondLst>
                                  <p:childTnLst>
                                    <p:animClr clrSpc="rgb" dir="cw">
                                      <p:cBhvr override="childStyle">
                                        <p:cTn id="313" dur="500" fill="hold"/>
                                        <p:tgtEl>
                                          <p:spTgt spid="6155"/>
                                        </p:tgtEl>
                                        <p:attrNameLst>
                                          <p:attrName>style.color</p:attrName>
                                        </p:attrNameLst>
                                      </p:cBhvr>
                                      <p:to>
                                        <a:srgbClr val="D8D8D8"/>
                                      </p:to>
                                    </p:animClr>
                                    <p:animClr clrSpc="rgb" dir="cw">
                                      <p:cBhvr>
                                        <p:cTn id="314" dur="500" fill="hold"/>
                                        <p:tgtEl>
                                          <p:spTgt spid="6155"/>
                                        </p:tgtEl>
                                        <p:attrNameLst>
                                          <p:attrName>fillcolor</p:attrName>
                                        </p:attrNameLst>
                                      </p:cBhvr>
                                      <p:to>
                                        <a:srgbClr val="D8D8D8"/>
                                      </p:to>
                                    </p:animClr>
                                    <p:set>
                                      <p:cBhvr>
                                        <p:cTn id="315" dur="500" fill="hold"/>
                                        <p:tgtEl>
                                          <p:spTgt spid="6155"/>
                                        </p:tgtEl>
                                        <p:attrNameLst>
                                          <p:attrName>fill.type</p:attrName>
                                        </p:attrNameLst>
                                      </p:cBhvr>
                                      <p:to>
                                        <p:strVal val="solid"/>
                                      </p:to>
                                    </p:set>
                                    <p:set>
                                      <p:cBhvr>
                                        <p:cTn id="316" dur="500" fill="hold"/>
                                        <p:tgtEl>
                                          <p:spTgt spid="6155"/>
                                        </p:tgtEl>
                                        <p:attrNameLst>
                                          <p:attrName>fill.on</p:attrName>
                                        </p:attrNameLst>
                                      </p:cBhvr>
                                      <p:to>
                                        <p:strVal val="true"/>
                                      </p:to>
                                    </p:set>
                                  </p:childTnLst>
                                </p:cTn>
                              </p:par>
                              <p:par>
                                <p:cTn id="317" presetID="19" presetClass="emph" presetSubtype="0" fill="hold" grpId="1" nodeType="withEffect">
                                  <p:stCondLst>
                                    <p:cond delay="0"/>
                                  </p:stCondLst>
                                  <p:childTnLst>
                                    <p:animClr clrSpc="rgb" dir="cw">
                                      <p:cBhvr override="childStyle">
                                        <p:cTn id="318" dur="500" fill="hold"/>
                                        <p:tgtEl>
                                          <p:spTgt spid="6158"/>
                                        </p:tgtEl>
                                        <p:attrNameLst>
                                          <p:attrName>style.color</p:attrName>
                                        </p:attrNameLst>
                                      </p:cBhvr>
                                      <p:to>
                                        <a:srgbClr val="D8D8D8"/>
                                      </p:to>
                                    </p:animClr>
                                    <p:animClr clrSpc="rgb" dir="cw">
                                      <p:cBhvr>
                                        <p:cTn id="319" dur="500" fill="hold"/>
                                        <p:tgtEl>
                                          <p:spTgt spid="6158"/>
                                        </p:tgtEl>
                                        <p:attrNameLst>
                                          <p:attrName>fillcolor</p:attrName>
                                        </p:attrNameLst>
                                      </p:cBhvr>
                                      <p:to>
                                        <a:srgbClr val="D8D8D8"/>
                                      </p:to>
                                    </p:animClr>
                                    <p:set>
                                      <p:cBhvr>
                                        <p:cTn id="320" dur="500" fill="hold"/>
                                        <p:tgtEl>
                                          <p:spTgt spid="6158"/>
                                        </p:tgtEl>
                                        <p:attrNameLst>
                                          <p:attrName>fill.type</p:attrName>
                                        </p:attrNameLst>
                                      </p:cBhvr>
                                      <p:to>
                                        <p:strVal val="solid"/>
                                      </p:to>
                                    </p:set>
                                    <p:set>
                                      <p:cBhvr>
                                        <p:cTn id="321" dur="500" fill="hold"/>
                                        <p:tgtEl>
                                          <p:spTgt spid="6158"/>
                                        </p:tgtEl>
                                        <p:attrNameLst>
                                          <p:attrName>fill.on</p:attrName>
                                        </p:attrNameLst>
                                      </p:cBhvr>
                                      <p:to>
                                        <p:strVal val="true"/>
                                      </p:to>
                                    </p:set>
                                  </p:childTnLst>
                                </p:cTn>
                              </p:par>
                              <p:par>
                                <p:cTn id="322" presetID="19" presetClass="emph" presetSubtype="0" fill="hold" grpId="1" nodeType="withEffect">
                                  <p:stCondLst>
                                    <p:cond delay="0"/>
                                  </p:stCondLst>
                                  <p:childTnLst>
                                    <p:animClr clrSpc="rgb" dir="cw">
                                      <p:cBhvr override="childStyle">
                                        <p:cTn id="323" dur="500" fill="hold"/>
                                        <p:tgtEl>
                                          <p:spTgt spid="6159"/>
                                        </p:tgtEl>
                                        <p:attrNameLst>
                                          <p:attrName>style.color</p:attrName>
                                        </p:attrNameLst>
                                      </p:cBhvr>
                                      <p:to>
                                        <a:srgbClr val="D8D8D8"/>
                                      </p:to>
                                    </p:animClr>
                                    <p:animClr clrSpc="rgb" dir="cw">
                                      <p:cBhvr>
                                        <p:cTn id="324" dur="500" fill="hold"/>
                                        <p:tgtEl>
                                          <p:spTgt spid="6159"/>
                                        </p:tgtEl>
                                        <p:attrNameLst>
                                          <p:attrName>fillcolor</p:attrName>
                                        </p:attrNameLst>
                                      </p:cBhvr>
                                      <p:to>
                                        <a:srgbClr val="D8D8D8"/>
                                      </p:to>
                                    </p:animClr>
                                    <p:set>
                                      <p:cBhvr>
                                        <p:cTn id="325" dur="500" fill="hold"/>
                                        <p:tgtEl>
                                          <p:spTgt spid="6159"/>
                                        </p:tgtEl>
                                        <p:attrNameLst>
                                          <p:attrName>fill.type</p:attrName>
                                        </p:attrNameLst>
                                      </p:cBhvr>
                                      <p:to>
                                        <p:strVal val="solid"/>
                                      </p:to>
                                    </p:set>
                                    <p:set>
                                      <p:cBhvr>
                                        <p:cTn id="326" dur="500" fill="hold"/>
                                        <p:tgtEl>
                                          <p:spTgt spid="6159"/>
                                        </p:tgtEl>
                                        <p:attrNameLst>
                                          <p:attrName>fill.on</p:attrName>
                                        </p:attrNameLst>
                                      </p:cBhvr>
                                      <p:to>
                                        <p:strVal val="true"/>
                                      </p:to>
                                    </p:set>
                                  </p:childTnLst>
                                </p:cTn>
                              </p:par>
                              <p:par>
                                <p:cTn id="327" presetID="19" presetClass="emph" presetSubtype="0" fill="hold" grpId="1" nodeType="withEffect">
                                  <p:stCondLst>
                                    <p:cond delay="0"/>
                                  </p:stCondLst>
                                  <p:childTnLst>
                                    <p:animClr clrSpc="rgb" dir="cw">
                                      <p:cBhvr override="childStyle">
                                        <p:cTn id="328" dur="500" fill="hold"/>
                                        <p:tgtEl>
                                          <p:spTgt spid="6160"/>
                                        </p:tgtEl>
                                        <p:attrNameLst>
                                          <p:attrName>style.color</p:attrName>
                                        </p:attrNameLst>
                                      </p:cBhvr>
                                      <p:to>
                                        <a:srgbClr val="D8D8D8"/>
                                      </p:to>
                                    </p:animClr>
                                    <p:animClr clrSpc="rgb" dir="cw">
                                      <p:cBhvr>
                                        <p:cTn id="329" dur="500" fill="hold"/>
                                        <p:tgtEl>
                                          <p:spTgt spid="6160"/>
                                        </p:tgtEl>
                                        <p:attrNameLst>
                                          <p:attrName>fillcolor</p:attrName>
                                        </p:attrNameLst>
                                      </p:cBhvr>
                                      <p:to>
                                        <a:srgbClr val="D8D8D8"/>
                                      </p:to>
                                    </p:animClr>
                                    <p:set>
                                      <p:cBhvr>
                                        <p:cTn id="330" dur="500" fill="hold"/>
                                        <p:tgtEl>
                                          <p:spTgt spid="6160"/>
                                        </p:tgtEl>
                                        <p:attrNameLst>
                                          <p:attrName>fill.type</p:attrName>
                                        </p:attrNameLst>
                                      </p:cBhvr>
                                      <p:to>
                                        <p:strVal val="solid"/>
                                      </p:to>
                                    </p:set>
                                    <p:set>
                                      <p:cBhvr>
                                        <p:cTn id="331" dur="500" fill="hold"/>
                                        <p:tgtEl>
                                          <p:spTgt spid="6160"/>
                                        </p:tgtEl>
                                        <p:attrNameLst>
                                          <p:attrName>fill.on</p:attrName>
                                        </p:attrNameLst>
                                      </p:cBhvr>
                                      <p:to>
                                        <p:strVal val="true"/>
                                      </p:to>
                                    </p:set>
                                  </p:childTnLst>
                                </p:cTn>
                              </p:par>
                              <p:par>
                                <p:cTn id="332" presetID="19" presetClass="emph" presetSubtype="0" fill="hold" grpId="1" nodeType="withEffect">
                                  <p:stCondLst>
                                    <p:cond delay="0"/>
                                  </p:stCondLst>
                                  <p:childTnLst>
                                    <p:animClr clrSpc="rgb" dir="cw">
                                      <p:cBhvr override="childStyle">
                                        <p:cTn id="333" dur="500" fill="hold"/>
                                        <p:tgtEl>
                                          <p:spTgt spid="6161"/>
                                        </p:tgtEl>
                                        <p:attrNameLst>
                                          <p:attrName>style.color</p:attrName>
                                        </p:attrNameLst>
                                      </p:cBhvr>
                                      <p:to>
                                        <a:srgbClr val="D8D8D8"/>
                                      </p:to>
                                    </p:animClr>
                                    <p:animClr clrSpc="rgb" dir="cw">
                                      <p:cBhvr>
                                        <p:cTn id="334" dur="500" fill="hold"/>
                                        <p:tgtEl>
                                          <p:spTgt spid="6161"/>
                                        </p:tgtEl>
                                        <p:attrNameLst>
                                          <p:attrName>fillcolor</p:attrName>
                                        </p:attrNameLst>
                                      </p:cBhvr>
                                      <p:to>
                                        <a:srgbClr val="D8D8D8"/>
                                      </p:to>
                                    </p:animClr>
                                    <p:set>
                                      <p:cBhvr>
                                        <p:cTn id="335" dur="500" fill="hold"/>
                                        <p:tgtEl>
                                          <p:spTgt spid="6161"/>
                                        </p:tgtEl>
                                        <p:attrNameLst>
                                          <p:attrName>fill.type</p:attrName>
                                        </p:attrNameLst>
                                      </p:cBhvr>
                                      <p:to>
                                        <p:strVal val="solid"/>
                                      </p:to>
                                    </p:set>
                                    <p:set>
                                      <p:cBhvr>
                                        <p:cTn id="336" dur="500" fill="hold"/>
                                        <p:tgtEl>
                                          <p:spTgt spid="6161"/>
                                        </p:tgtEl>
                                        <p:attrNameLst>
                                          <p:attrName>fill.on</p:attrName>
                                        </p:attrNameLst>
                                      </p:cBhvr>
                                      <p:to>
                                        <p:strVal val="true"/>
                                      </p:to>
                                    </p:set>
                                  </p:childTnLst>
                                </p:cTn>
                              </p:par>
                              <p:par>
                                <p:cTn id="337" presetID="19" presetClass="emph" presetSubtype="0" fill="hold" grpId="1" nodeType="withEffect">
                                  <p:stCondLst>
                                    <p:cond delay="0"/>
                                  </p:stCondLst>
                                  <p:childTnLst>
                                    <p:animClr clrSpc="rgb" dir="cw">
                                      <p:cBhvr override="childStyle">
                                        <p:cTn id="338" dur="500" fill="hold"/>
                                        <p:tgtEl>
                                          <p:spTgt spid="6162"/>
                                        </p:tgtEl>
                                        <p:attrNameLst>
                                          <p:attrName>style.color</p:attrName>
                                        </p:attrNameLst>
                                      </p:cBhvr>
                                      <p:to>
                                        <a:srgbClr val="D8D8D8"/>
                                      </p:to>
                                    </p:animClr>
                                    <p:animClr clrSpc="rgb" dir="cw">
                                      <p:cBhvr>
                                        <p:cTn id="339" dur="500" fill="hold"/>
                                        <p:tgtEl>
                                          <p:spTgt spid="6162"/>
                                        </p:tgtEl>
                                        <p:attrNameLst>
                                          <p:attrName>fillcolor</p:attrName>
                                        </p:attrNameLst>
                                      </p:cBhvr>
                                      <p:to>
                                        <a:srgbClr val="D8D8D8"/>
                                      </p:to>
                                    </p:animClr>
                                    <p:set>
                                      <p:cBhvr>
                                        <p:cTn id="340" dur="500" fill="hold"/>
                                        <p:tgtEl>
                                          <p:spTgt spid="6162"/>
                                        </p:tgtEl>
                                        <p:attrNameLst>
                                          <p:attrName>fill.type</p:attrName>
                                        </p:attrNameLst>
                                      </p:cBhvr>
                                      <p:to>
                                        <p:strVal val="solid"/>
                                      </p:to>
                                    </p:set>
                                    <p:set>
                                      <p:cBhvr>
                                        <p:cTn id="341" dur="500" fill="hold"/>
                                        <p:tgtEl>
                                          <p:spTgt spid="6162"/>
                                        </p:tgtEl>
                                        <p:attrNameLst>
                                          <p:attrName>fill.on</p:attrName>
                                        </p:attrNameLst>
                                      </p:cBhvr>
                                      <p:to>
                                        <p:strVal val="true"/>
                                      </p:to>
                                    </p:set>
                                  </p:childTnLst>
                                </p:cTn>
                              </p:par>
                              <p:par>
                                <p:cTn id="342" presetID="19" presetClass="emph" presetSubtype="0" fill="hold" grpId="1" nodeType="withEffect">
                                  <p:stCondLst>
                                    <p:cond delay="0"/>
                                  </p:stCondLst>
                                  <p:childTnLst>
                                    <p:animClr clrSpc="rgb" dir="cw">
                                      <p:cBhvr override="childStyle">
                                        <p:cTn id="343" dur="500" fill="hold"/>
                                        <p:tgtEl>
                                          <p:spTgt spid="6163"/>
                                        </p:tgtEl>
                                        <p:attrNameLst>
                                          <p:attrName>style.color</p:attrName>
                                        </p:attrNameLst>
                                      </p:cBhvr>
                                      <p:to>
                                        <a:srgbClr val="D8D8D8"/>
                                      </p:to>
                                    </p:animClr>
                                    <p:animClr clrSpc="rgb" dir="cw">
                                      <p:cBhvr>
                                        <p:cTn id="344" dur="500" fill="hold"/>
                                        <p:tgtEl>
                                          <p:spTgt spid="6163"/>
                                        </p:tgtEl>
                                        <p:attrNameLst>
                                          <p:attrName>fillcolor</p:attrName>
                                        </p:attrNameLst>
                                      </p:cBhvr>
                                      <p:to>
                                        <a:srgbClr val="D8D8D8"/>
                                      </p:to>
                                    </p:animClr>
                                    <p:set>
                                      <p:cBhvr>
                                        <p:cTn id="345" dur="500" fill="hold"/>
                                        <p:tgtEl>
                                          <p:spTgt spid="6163"/>
                                        </p:tgtEl>
                                        <p:attrNameLst>
                                          <p:attrName>fill.type</p:attrName>
                                        </p:attrNameLst>
                                      </p:cBhvr>
                                      <p:to>
                                        <p:strVal val="solid"/>
                                      </p:to>
                                    </p:set>
                                    <p:set>
                                      <p:cBhvr>
                                        <p:cTn id="346" dur="500" fill="hold"/>
                                        <p:tgtEl>
                                          <p:spTgt spid="6163"/>
                                        </p:tgtEl>
                                        <p:attrNameLst>
                                          <p:attrName>fill.on</p:attrName>
                                        </p:attrNameLst>
                                      </p:cBhvr>
                                      <p:to>
                                        <p:strVal val="true"/>
                                      </p:to>
                                    </p:set>
                                  </p:childTnLst>
                                </p:cTn>
                              </p:par>
                              <p:par>
                                <p:cTn id="347" presetID="19" presetClass="emph" presetSubtype="0" fill="hold" grpId="1" nodeType="withEffect">
                                  <p:stCondLst>
                                    <p:cond delay="0"/>
                                  </p:stCondLst>
                                  <p:childTnLst>
                                    <p:animClr clrSpc="rgb" dir="cw">
                                      <p:cBhvr override="childStyle">
                                        <p:cTn id="348" dur="500" fill="hold"/>
                                        <p:tgtEl>
                                          <p:spTgt spid="6164"/>
                                        </p:tgtEl>
                                        <p:attrNameLst>
                                          <p:attrName>style.color</p:attrName>
                                        </p:attrNameLst>
                                      </p:cBhvr>
                                      <p:to>
                                        <a:srgbClr val="D8D8D8"/>
                                      </p:to>
                                    </p:animClr>
                                    <p:animClr clrSpc="rgb" dir="cw">
                                      <p:cBhvr>
                                        <p:cTn id="349" dur="500" fill="hold"/>
                                        <p:tgtEl>
                                          <p:spTgt spid="6164"/>
                                        </p:tgtEl>
                                        <p:attrNameLst>
                                          <p:attrName>fillcolor</p:attrName>
                                        </p:attrNameLst>
                                      </p:cBhvr>
                                      <p:to>
                                        <a:srgbClr val="D8D8D8"/>
                                      </p:to>
                                    </p:animClr>
                                    <p:set>
                                      <p:cBhvr>
                                        <p:cTn id="350" dur="500" fill="hold"/>
                                        <p:tgtEl>
                                          <p:spTgt spid="6164"/>
                                        </p:tgtEl>
                                        <p:attrNameLst>
                                          <p:attrName>fill.type</p:attrName>
                                        </p:attrNameLst>
                                      </p:cBhvr>
                                      <p:to>
                                        <p:strVal val="solid"/>
                                      </p:to>
                                    </p:set>
                                    <p:set>
                                      <p:cBhvr>
                                        <p:cTn id="351" dur="500" fill="hold"/>
                                        <p:tgtEl>
                                          <p:spTgt spid="6164"/>
                                        </p:tgtEl>
                                        <p:attrNameLst>
                                          <p:attrName>fill.on</p:attrName>
                                        </p:attrNameLst>
                                      </p:cBhvr>
                                      <p:to>
                                        <p:strVal val="true"/>
                                      </p:to>
                                    </p:set>
                                  </p:childTnLst>
                                </p:cTn>
                              </p:par>
                              <p:par>
                                <p:cTn id="352" presetID="19" presetClass="emph" presetSubtype="0" fill="hold" grpId="1" nodeType="withEffect">
                                  <p:stCondLst>
                                    <p:cond delay="0"/>
                                  </p:stCondLst>
                                  <p:childTnLst>
                                    <p:animClr clrSpc="rgb" dir="cw">
                                      <p:cBhvr override="childStyle">
                                        <p:cTn id="353" dur="500" fill="hold"/>
                                        <p:tgtEl>
                                          <p:spTgt spid="6165"/>
                                        </p:tgtEl>
                                        <p:attrNameLst>
                                          <p:attrName>style.color</p:attrName>
                                        </p:attrNameLst>
                                      </p:cBhvr>
                                      <p:to>
                                        <a:srgbClr val="D8D8D8"/>
                                      </p:to>
                                    </p:animClr>
                                    <p:animClr clrSpc="rgb" dir="cw">
                                      <p:cBhvr>
                                        <p:cTn id="354" dur="500" fill="hold"/>
                                        <p:tgtEl>
                                          <p:spTgt spid="6165"/>
                                        </p:tgtEl>
                                        <p:attrNameLst>
                                          <p:attrName>fillcolor</p:attrName>
                                        </p:attrNameLst>
                                      </p:cBhvr>
                                      <p:to>
                                        <a:srgbClr val="D8D8D8"/>
                                      </p:to>
                                    </p:animClr>
                                    <p:set>
                                      <p:cBhvr>
                                        <p:cTn id="355" dur="500" fill="hold"/>
                                        <p:tgtEl>
                                          <p:spTgt spid="6165"/>
                                        </p:tgtEl>
                                        <p:attrNameLst>
                                          <p:attrName>fill.type</p:attrName>
                                        </p:attrNameLst>
                                      </p:cBhvr>
                                      <p:to>
                                        <p:strVal val="solid"/>
                                      </p:to>
                                    </p:set>
                                    <p:set>
                                      <p:cBhvr>
                                        <p:cTn id="356" dur="500" fill="hold"/>
                                        <p:tgtEl>
                                          <p:spTgt spid="6165"/>
                                        </p:tgtEl>
                                        <p:attrNameLst>
                                          <p:attrName>fill.on</p:attrName>
                                        </p:attrNameLst>
                                      </p:cBhvr>
                                      <p:to>
                                        <p:strVal val="true"/>
                                      </p:to>
                                    </p:set>
                                  </p:childTnLst>
                                </p:cTn>
                              </p:par>
                              <p:par>
                                <p:cTn id="357" presetID="19" presetClass="emph" presetSubtype="0" fill="hold" grpId="1" nodeType="withEffect">
                                  <p:stCondLst>
                                    <p:cond delay="0"/>
                                  </p:stCondLst>
                                  <p:childTnLst>
                                    <p:animClr clrSpc="rgb" dir="cw">
                                      <p:cBhvr override="childStyle">
                                        <p:cTn id="358" dur="500" fill="hold"/>
                                        <p:tgtEl>
                                          <p:spTgt spid="6166"/>
                                        </p:tgtEl>
                                        <p:attrNameLst>
                                          <p:attrName>style.color</p:attrName>
                                        </p:attrNameLst>
                                      </p:cBhvr>
                                      <p:to>
                                        <a:srgbClr val="D8D8D8"/>
                                      </p:to>
                                    </p:animClr>
                                    <p:animClr clrSpc="rgb" dir="cw">
                                      <p:cBhvr>
                                        <p:cTn id="359" dur="500" fill="hold"/>
                                        <p:tgtEl>
                                          <p:spTgt spid="6166"/>
                                        </p:tgtEl>
                                        <p:attrNameLst>
                                          <p:attrName>fillcolor</p:attrName>
                                        </p:attrNameLst>
                                      </p:cBhvr>
                                      <p:to>
                                        <a:srgbClr val="D8D8D8"/>
                                      </p:to>
                                    </p:animClr>
                                    <p:set>
                                      <p:cBhvr>
                                        <p:cTn id="360" dur="500" fill="hold"/>
                                        <p:tgtEl>
                                          <p:spTgt spid="6166"/>
                                        </p:tgtEl>
                                        <p:attrNameLst>
                                          <p:attrName>fill.type</p:attrName>
                                        </p:attrNameLst>
                                      </p:cBhvr>
                                      <p:to>
                                        <p:strVal val="solid"/>
                                      </p:to>
                                    </p:set>
                                    <p:set>
                                      <p:cBhvr>
                                        <p:cTn id="361" dur="500" fill="hold"/>
                                        <p:tgtEl>
                                          <p:spTgt spid="6166"/>
                                        </p:tgtEl>
                                        <p:attrNameLst>
                                          <p:attrName>fill.on</p:attrName>
                                        </p:attrNameLst>
                                      </p:cBhvr>
                                      <p:to>
                                        <p:strVal val="true"/>
                                      </p:to>
                                    </p:set>
                                  </p:childTnLst>
                                </p:cTn>
                              </p:par>
                              <p:par>
                                <p:cTn id="362" presetID="19" presetClass="emph" presetSubtype="0" fill="hold" grpId="1" nodeType="withEffect">
                                  <p:stCondLst>
                                    <p:cond delay="0"/>
                                  </p:stCondLst>
                                  <p:childTnLst>
                                    <p:animClr clrSpc="rgb" dir="cw">
                                      <p:cBhvr override="childStyle">
                                        <p:cTn id="363" dur="500" fill="hold"/>
                                        <p:tgtEl>
                                          <p:spTgt spid="6167"/>
                                        </p:tgtEl>
                                        <p:attrNameLst>
                                          <p:attrName>style.color</p:attrName>
                                        </p:attrNameLst>
                                      </p:cBhvr>
                                      <p:to>
                                        <a:srgbClr val="D8D8D8"/>
                                      </p:to>
                                    </p:animClr>
                                    <p:animClr clrSpc="rgb" dir="cw">
                                      <p:cBhvr>
                                        <p:cTn id="364" dur="500" fill="hold"/>
                                        <p:tgtEl>
                                          <p:spTgt spid="6167"/>
                                        </p:tgtEl>
                                        <p:attrNameLst>
                                          <p:attrName>fillcolor</p:attrName>
                                        </p:attrNameLst>
                                      </p:cBhvr>
                                      <p:to>
                                        <a:srgbClr val="D8D8D8"/>
                                      </p:to>
                                    </p:animClr>
                                    <p:set>
                                      <p:cBhvr>
                                        <p:cTn id="365" dur="500" fill="hold"/>
                                        <p:tgtEl>
                                          <p:spTgt spid="6167"/>
                                        </p:tgtEl>
                                        <p:attrNameLst>
                                          <p:attrName>fill.type</p:attrName>
                                        </p:attrNameLst>
                                      </p:cBhvr>
                                      <p:to>
                                        <p:strVal val="solid"/>
                                      </p:to>
                                    </p:set>
                                    <p:set>
                                      <p:cBhvr>
                                        <p:cTn id="366" dur="500" fill="hold"/>
                                        <p:tgtEl>
                                          <p:spTgt spid="6167"/>
                                        </p:tgtEl>
                                        <p:attrNameLst>
                                          <p:attrName>fill.on</p:attrName>
                                        </p:attrNameLst>
                                      </p:cBhvr>
                                      <p:to>
                                        <p:strVal val="true"/>
                                      </p:to>
                                    </p:set>
                                  </p:childTnLst>
                                </p:cTn>
                              </p:par>
                              <p:par>
                                <p:cTn id="367" presetID="19" presetClass="emph" presetSubtype="0" fill="hold" grpId="1" nodeType="withEffect">
                                  <p:stCondLst>
                                    <p:cond delay="0"/>
                                  </p:stCondLst>
                                  <p:childTnLst>
                                    <p:animClr clrSpc="rgb" dir="cw">
                                      <p:cBhvr override="childStyle">
                                        <p:cTn id="368" dur="500" fill="hold"/>
                                        <p:tgtEl>
                                          <p:spTgt spid="6168"/>
                                        </p:tgtEl>
                                        <p:attrNameLst>
                                          <p:attrName>style.color</p:attrName>
                                        </p:attrNameLst>
                                      </p:cBhvr>
                                      <p:to>
                                        <a:srgbClr val="D8D8D8"/>
                                      </p:to>
                                    </p:animClr>
                                    <p:animClr clrSpc="rgb" dir="cw">
                                      <p:cBhvr>
                                        <p:cTn id="369" dur="500" fill="hold"/>
                                        <p:tgtEl>
                                          <p:spTgt spid="6168"/>
                                        </p:tgtEl>
                                        <p:attrNameLst>
                                          <p:attrName>fillcolor</p:attrName>
                                        </p:attrNameLst>
                                      </p:cBhvr>
                                      <p:to>
                                        <a:srgbClr val="D8D8D8"/>
                                      </p:to>
                                    </p:animClr>
                                    <p:set>
                                      <p:cBhvr>
                                        <p:cTn id="370" dur="500" fill="hold"/>
                                        <p:tgtEl>
                                          <p:spTgt spid="6168"/>
                                        </p:tgtEl>
                                        <p:attrNameLst>
                                          <p:attrName>fill.type</p:attrName>
                                        </p:attrNameLst>
                                      </p:cBhvr>
                                      <p:to>
                                        <p:strVal val="solid"/>
                                      </p:to>
                                    </p:set>
                                    <p:set>
                                      <p:cBhvr>
                                        <p:cTn id="371" dur="500" fill="hold"/>
                                        <p:tgtEl>
                                          <p:spTgt spid="6168"/>
                                        </p:tgtEl>
                                        <p:attrNameLst>
                                          <p:attrName>fill.on</p:attrName>
                                        </p:attrNameLst>
                                      </p:cBhvr>
                                      <p:to>
                                        <p:strVal val="true"/>
                                      </p:to>
                                    </p:set>
                                  </p:childTnLst>
                                </p:cTn>
                              </p:par>
                              <p:par>
                                <p:cTn id="372" presetID="19" presetClass="emph" presetSubtype="0" fill="hold" grpId="1" nodeType="withEffect">
                                  <p:stCondLst>
                                    <p:cond delay="0"/>
                                  </p:stCondLst>
                                  <p:childTnLst>
                                    <p:animClr clrSpc="rgb" dir="cw">
                                      <p:cBhvr override="childStyle">
                                        <p:cTn id="373" dur="500" fill="hold"/>
                                        <p:tgtEl>
                                          <p:spTgt spid="6169"/>
                                        </p:tgtEl>
                                        <p:attrNameLst>
                                          <p:attrName>style.color</p:attrName>
                                        </p:attrNameLst>
                                      </p:cBhvr>
                                      <p:to>
                                        <a:srgbClr val="D8D8D8"/>
                                      </p:to>
                                    </p:animClr>
                                    <p:animClr clrSpc="rgb" dir="cw">
                                      <p:cBhvr>
                                        <p:cTn id="374" dur="500" fill="hold"/>
                                        <p:tgtEl>
                                          <p:spTgt spid="6169"/>
                                        </p:tgtEl>
                                        <p:attrNameLst>
                                          <p:attrName>fillcolor</p:attrName>
                                        </p:attrNameLst>
                                      </p:cBhvr>
                                      <p:to>
                                        <a:srgbClr val="D8D8D8"/>
                                      </p:to>
                                    </p:animClr>
                                    <p:set>
                                      <p:cBhvr>
                                        <p:cTn id="375" dur="500" fill="hold"/>
                                        <p:tgtEl>
                                          <p:spTgt spid="6169"/>
                                        </p:tgtEl>
                                        <p:attrNameLst>
                                          <p:attrName>fill.type</p:attrName>
                                        </p:attrNameLst>
                                      </p:cBhvr>
                                      <p:to>
                                        <p:strVal val="solid"/>
                                      </p:to>
                                    </p:set>
                                    <p:set>
                                      <p:cBhvr>
                                        <p:cTn id="376" dur="500" fill="hold"/>
                                        <p:tgtEl>
                                          <p:spTgt spid="6169"/>
                                        </p:tgtEl>
                                        <p:attrNameLst>
                                          <p:attrName>fill.on</p:attrName>
                                        </p:attrNameLst>
                                      </p:cBhvr>
                                      <p:to>
                                        <p:strVal val="true"/>
                                      </p:to>
                                    </p:set>
                                  </p:childTnLst>
                                </p:cTn>
                              </p:par>
                              <p:par>
                                <p:cTn id="377" presetID="19" presetClass="emph" presetSubtype="0" fill="hold" grpId="1" nodeType="withEffect">
                                  <p:stCondLst>
                                    <p:cond delay="0"/>
                                  </p:stCondLst>
                                  <p:childTnLst>
                                    <p:animClr clrSpc="rgb" dir="cw">
                                      <p:cBhvr override="childStyle">
                                        <p:cTn id="378" dur="500" fill="hold"/>
                                        <p:tgtEl>
                                          <p:spTgt spid="6170"/>
                                        </p:tgtEl>
                                        <p:attrNameLst>
                                          <p:attrName>style.color</p:attrName>
                                        </p:attrNameLst>
                                      </p:cBhvr>
                                      <p:to>
                                        <a:srgbClr val="D8D8D8"/>
                                      </p:to>
                                    </p:animClr>
                                    <p:animClr clrSpc="rgb" dir="cw">
                                      <p:cBhvr>
                                        <p:cTn id="379" dur="500" fill="hold"/>
                                        <p:tgtEl>
                                          <p:spTgt spid="6170"/>
                                        </p:tgtEl>
                                        <p:attrNameLst>
                                          <p:attrName>fillcolor</p:attrName>
                                        </p:attrNameLst>
                                      </p:cBhvr>
                                      <p:to>
                                        <a:srgbClr val="D8D8D8"/>
                                      </p:to>
                                    </p:animClr>
                                    <p:set>
                                      <p:cBhvr>
                                        <p:cTn id="380" dur="500" fill="hold"/>
                                        <p:tgtEl>
                                          <p:spTgt spid="6170"/>
                                        </p:tgtEl>
                                        <p:attrNameLst>
                                          <p:attrName>fill.type</p:attrName>
                                        </p:attrNameLst>
                                      </p:cBhvr>
                                      <p:to>
                                        <p:strVal val="solid"/>
                                      </p:to>
                                    </p:set>
                                    <p:set>
                                      <p:cBhvr>
                                        <p:cTn id="381" dur="500" fill="hold"/>
                                        <p:tgtEl>
                                          <p:spTgt spid="6170"/>
                                        </p:tgtEl>
                                        <p:attrNameLst>
                                          <p:attrName>fill.on</p:attrName>
                                        </p:attrNameLst>
                                      </p:cBhvr>
                                      <p:to>
                                        <p:strVal val="true"/>
                                      </p:to>
                                    </p:set>
                                  </p:childTnLst>
                                </p:cTn>
                              </p:par>
                              <p:par>
                                <p:cTn id="382" presetID="19" presetClass="emph" presetSubtype="0" fill="hold" grpId="1" nodeType="withEffect">
                                  <p:stCondLst>
                                    <p:cond delay="0"/>
                                  </p:stCondLst>
                                  <p:childTnLst>
                                    <p:animClr clrSpc="rgb" dir="cw">
                                      <p:cBhvr override="childStyle">
                                        <p:cTn id="383" dur="500" fill="hold"/>
                                        <p:tgtEl>
                                          <p:spTgt spid="6171"/>
                                        </p:tgtEl>
                                        <p:attrNameLst>
                                          <p:attrName>style.color</p:attrName>
                                        </p:attrNameLst>
                                      </p:cBhvr>
                                      <p:to>
                                        <a:srgbClr val="D8D8D8"/>
                                      </p:to>
                                    </p:animClr>
                                    <p:animClr clrSpc="rgb" dir="cw">
                                      <p:cBhvr>
                                        <p:cTn id="384" dur="500" fill="hold"/>
                                        <p:tgtEl>
                                          <p:spTgt spid="6171"/>
                                        </p:tgtEl>
                                        <p:attrNameLst>
                                          <p:attrName>fillcolor</p:attrName>
                                        </p:attrNameLst>
                                      </p:cBhvr>
                                      <p:to>
                                        <a:srgbClr val="D8D8D8"/>
                                      </p:to>
                                    </p:animClr>
                                    <p:set>
                                      <p:cBhvr>
                                        <p:cTn id="385" dur="500" fill="hold"/>
                                        <p:tgtEl>
                                          <p:spTgt spid="6171"/>
                                        </p:tgtEl>
                                        <p:attrNameLst>
                                          <p:attrName>fill.type</p:attrName>
                                        </p:attrNameLst>
                                      </p:cBhvr>
                                      <p:to>
                                        <p:strVal val="solid"/>
                                      </p:to>
                                    </p:set>
                                    <p:set>
                                      <p:cBhvr>
                                        <p:cTn id="386" dur="500" fill="hold"/>
                                        <p:tgtEl>
                                          <p:spTgt spid="6171"/>
                                        </p:tgtEl>
                                        <p:attrNameLst>
                                          <p:attrName>fill.on</p:attrName>
                                        </p:attrNameLst>
                                      </p:cBhvr>
                                      <p:to>
                                        <p:strVal val="true"/>
                                      </p:to>
                                    </p:set>
                                  </p:childTnLst>
                                </p:cTn>
                              </p:par>
                              <p:par>
                                <p:cTn id="387" presetID="19" presetClass="emph" presetSubtype="0" fill="hold" grpId="1" nodeType="withEffect">
                                  <p:stCondLst>
                                    <p:cond delay="0"/>
                                  </p:stCondLst>
                                  <p:childTnLst>
                                    <p:animClr clrSpc="rgb" dir="cw">
                                      <p:cBhvr override="childStyle">
                                        <p:cTn id="388" dur="500" fill="hold"/>
                                        <p:tgtEl>
                                          <p:spTgt spid="6172"/>
                                        </p:tgtEl>
                                        <p:attrNameLst>
                                          <p:attrName>style.color</p:attrName>
                                        </p:attrNameLst>
                                      </p:cBhvr>
                                      <p:to>
                                        <a:srgbClr val="D8D8D8"/>
                                      </p:to>
                                    </p:animClr>
                                    <p:animClr clrSpc="rgb" dir="cw">
                                      <p:cBhvr>
                                        <p:cTn id="389" dur="500" fill="hold"/>
                                        <p:tgtEl>
                                          <p:spTgt spid="6172"/>
                                        </p:tgtEl>
                                        <p:attrNameLst>
                                          <p:attrName>fillcolor</p:attrName>
                                        </p:attrNameLst>
                                      </p:cBhvr>
                                      <p:to>
                                        <a:srgbClr val="D8D8D8"/>
                                      </p:to>
                                    </p:animClr>
                                    <p:set>
                                      <p:cBhvr>
                                        <p:cTn id="390" dur="500" fill="hold"/>
                                        <p:tgtEl>
                                          <p:spTgt spid="6172"/>
                                        </p:tgtEl>
                                        <p:attrNameLst>
                                          <p:attrName>fill.type</p:attrName>
                                        </p:attrNameLst>
                                      </p:cBhvr>
                                      <p:to>
                                        <p:strVal val="solid"/>
                                      </p:to>
                                    </p:set>
                                    <p:set>
                                      <p:cBhvr>
                                        <p:cTn id="391" dur="500" fill="hold"/>
                                        <p:tgtEl>
                                          <p:spTgt spid="6172"/>
                                        </p:tgtEl>
                                        <p:attrNameLst>
                                          <p:attrName>fill.on</p:attrName>
                                        </p:attrNameLst>
                                      </p:cBhvr>
                                      <p:to>
                                        <p:strVal val="true"/>
                                      </p:to>
                                    </p:set>
                                  </p:childTnLst>
                                </p:cTn>
                              </p:par>
                              <p:par>
                                <p:cTn id="392" presetID="19" presetClass="emph" presetSubtype="0" fill="hold" grpId="1" nodeType="withEffect">
                                  <p:stCondLst>
                                    <p:cond delay="0"/>
                                  </p:stCondLst>
                                  <p:childTnLst>
                                    <p:animClr clrSpc="rgb" dir="cw">
                                      <p:cBhvr override="childStyle">
                                        <p:cTn id="393" dur="500" fill="hold"/>
                                        <p:tgtEl>
                                          <p:spTgt spid="6173"/>
                                        </p:tgtEl>
                                        <p:attrNameLst>
                                          <p:attrName>style.color</p:attrName>
                                        </p:attrNameLst>
                                      </p:cBhvr>
                                      <p:to>
                                        <a:srgbClr val="D8D8D8"/>
                                      </p:to>
                                    </p:animClr>
                                    <p:animClr clrSpc="rgb" dir="cw">
                                      <p:cBhvr>
                                        <p:cTn id="394" dur="500" fill="hold"/>
                                        <p:tgtEl>
                                          <p:spTgt spid="6173"/>
                                        </p:tgtEl>
                                        <p:attrNameLst>
                                          <p:attrName>fillcolor</p:attrName>
                                        </p:attrNameLst>
                                      </p:cBhvr>
                                      <p:to>
                                        <a:srgbClr val="D8D8D8"/>
                                      </p:to>
                                    </p:animClr>
                                    <p:set>
                                      <p:cBhvr>
                                        <p:cTn id="395" dur="500" fill="hold"/>
                                        <p:tgtEl>
                                          <p:spTgt spid="6173"/>
                                        </p:tgtEl>
                                        <p:attrNameLst>
                                          <p:attrName>fill.type</p:attrName>
                                        </p:attrNameLst>
                                      </p:cBhvr>
                                      <p:to>
                                        <p:strVal val="solid"/>
                                      </p:to>
                                    </p:set>
                                    <p:set>
                                      <p:cBhvr>
                                        <p:cTn id="396" dur="500" fill="hold"/>
                                        <p:tgtEl>
                                          <p:spTgt spid="6173"/>
                                        </p:tgtEl>
                                        <p:attrNameLst>
                                          <p:attrName>fill.on</p:attrName>
                                        </p:attrNameLst>
                                      </p:cBhvr>
                                      <p:to>
                                        <p:strVal val="true"/>
                                      </p:to>
                                    </p:set>
                                  </p:childTnLst>
                                </p:cTn>
                              </p:par>
                              <p:par>
                                <p:cTn id="397" presetID="19" presetClass="emph" presetSubtype="0" fill="hold" grpId="1" nodeType="withEffect">
                                  <p:stCondLst>
                                    <p:cond delay="0"/>
                                  </p:stCondLst>
                                  <p:childTnLst>
                                    <p:animClr clrSpc="rgb" dir="cw">
                                      <p:cBhvr override="childStyle">
                                        <p:cTn id="398" dur="500" fill="hold"/>
                                        <p:tgtEl>
                                          <p:spTgt spid="6174"/>
                                        </p:tgtEl>
                                        <p:attrNameLst>
                                          <p:attrName>style.color</p:attrName>
                                        </p:attrNameLst>
                                      </p:cBhvr>
                                      <p:to>
                                        <a:srgbClr val="D8D8D8"/>
                                      </p:to>
                                    </p:animClr>
                                    <p:animClr clrSpc="rgb" dir="cw">
                                      <p:cBhvr>
                                        <p:cTn id="399" dur="500" fill="hold"/>
                                        <p:tgtEl>
                                          <p:spTgt spid="6174"/>
                                        </p:tgtEl>
                                        <p:attrNameLst>
                                          <p:attrName>fillcolor</p:attrName>
                                        </p:attrNameLst>
                                      </p:cBhvr>
                                      <p:to>
                                        <a:srgbClr val="D8D8D8"/>
                                      </p:to>
                                    </p:animClr>
                                    <p:set>
                                      <p:cBhvr>
                                        <p:cTn id="400" dur="500" fill="hold"/>
                                        <p:tgtEl>
                                          <p:spTgt spid="6174"/>
                                        </p:tgtEl>
                                        <p:attrNameLst>
                                          <p:attrName>fill.type</p:attrName>
                                        </p:attrNameLst>
                                      </p:cBhvr>
                                      <p:to>
                                        <p:strVal val="solid"/>
                                      </p:to>
                                    </p:set>
                                    <p:set>
                                      <p:cBhvr>
                                        <p:cTn id="401" dur="500" fill="hold"/>
                                        <p:tgtEl>
                                          <p:spTgt spid="6174"/>
                                        </p:tgtEl>
                                        <p:attrNameLst>
                                          <p:attrName>fill.on</p:attrName>
                                        </p:attrNameLst>
                                      </p:cBhvr>
                                      <p:to>
                                        <p:strVal val="true"/>
                                      </p:to>
                                    </p:set>
                                  </p:childTnLst>
                                </p:cTn>
                              </p:par>
                              <p:par>
                                <p:cTn id="402" presetID="19" presetClass="emph" presetSubtype="0" fill="hold" grpId="1" nodeType="withEffect">
                                  <p:stCondLst>
                                    <p:cond delay="0"/>
                                  </p:stCondLst>
                                  <p:childTnLst>
                                    <p:animClr clrSpc="rgb" dir="cw">
                                      <p:cBhvr override="childStyle">
                                        <p:cTn id="403" dur="500" fill="hold"/>
                                        <p:tgtEl>
                                          <p:spTgt spid="6175"/>
                                        </p:tgtEl>
                                        <p:attrNameLst>
                                          <p:attrName>style.color</p:attrName>
                                        </p:attrNameLst>
                                      </p:cBhvr>
                                      <p:to>
                                        <a:srgbClr val="D8D8D8"/>
                                      </p:to>
                                    </p:animClr>
                                    <p:animClr clrSpc="rgb" dir="cw">
                                      <p:cBhvr>
                                        <p:cTn id="404" dur="500" fill="hold"/>
                                        <p:tgtEl>
                                          <p:spTgt spid="6175"/>
                                        </p:tgtEl>
                                        <p:attrNameLst>
                                          <p:attrName>fillcolor</p:attrName>
                                        </p:attrNameLst>
                                      </p:cBhvr>
                                      <p:to>
                                        <a:srgbClr val="D8D8D8"/>
                                      </p:to>
                                    </p:animClr>
                                    <p:set>
                                      <p:cBhvr>
                                        <p:cTn id="405" dur="500" fill="hold"/>
                                        <p:tgtEl>
                                          <p:spTgt spid="6175"/>
                                        </p:tgtEl>
                                        <p:attrNameLst>
                                          <p:attrName>fill.type</p:attrName>
                                        </p:attrNameLst>
                                      </p:cBhvr>
                                      <p:to>
                                        <p:strVal val="solid"/>
                                      </p:to>
                                    </p:set>
                                    <p:set>
                                      <p:cBhvr>
                                        <p:cTn id="406" dur="500" fill="hold"/>
                                        <p:tgtEl>
                                          <p:spTgt spid="6175"/>
                                        </p:tgtEl>
                                        <p:attrNameLst>
                                          <p:attrName>fill.on</p:attrName>
                                        </p:attrNameLst>
                                      </p:cBhvr>
                                      <p:to>
                                        <p:strVal val="true"/>
                                      </p:to>
                                    </p:set>
                                  </p:childTnLst>
                                </p:cTn>
                              </p:par>
                              <p:par>
                                <p:cTn id="407" presetID="19" presetClass="emph" presetSubtype="0" fill="hold" grpId="1" nodeType="withEffect">
                                  <p:stCondLst>
                                    <p:cond delay="0"/>
                                  </p:stCondLst>
                                  <p:childTnLst>
                                    <p:animClr clrSpc="rgb" dir="cw">
                                      <p:cBhvr override="childStyle">
                                        <p:cTn id="408" dur="500" fill="hold"/>
                                        <p:tgtEl>
                                          <p:spTgt spid="6176"/>
                                        </p:tgtEl>
                                        <p:attrNameLst>
                                          <p:attrName>style.color</p:attrName>
                                        </p:attrNameLst>
                                      </p:cBhvr>
                                      <p:to>
                                        <a:srgbClr val="D8D8D8"/>
                                      </p:to>
                                    </p:animClr>
                                    <p:animClr clrSpc="rgb" dir="cw">
                                      <p:cBhvr>
                                        <p:cTn id="409" dur="500" fill="hold"/>
                                        <p:tgtEl>
                                          <p:spTgt spid="6176"/>
                                        </p:tgtEl>
                                        <p:attrNameLst>
                                          <p:attrName>fillcolor</p:attrName>
                                        </p:attrNameLst>
                                      </p:cBhvr>
                                      <p:to>
                                        <a:srgbClr val="D8D8D8"/>
                                      </p:to>
                                    </p:animClr>
                                    <p:set>
                                      <p:cBhvr>
                                        <p:cTn id="410" dur="500" fill="hold"/>
                                        <p:tgtEl>
                                          <p:spTgt spid="6176"/>
                                        </p:tgtEl>
                                        <p:attrNameLst>
                                          <p:attrName>fill.type</p:attrName>
                                        </p:attrNameLst>
                                      </p:cBhvr>
                                      <p:to>
                                        <p:strVal val="solid"/>
                                      </p:to>
                                    </p:set>
                                    <p:set>
                                      <p:cBhvr>
                                        <p:cTn id="411" dur="500" fill="hold"/>
                                        <p:tgtEl>
                                          <p:spTgt spid="6176"/>
                                        </p:tgtEl>
                                        <p:attrNameLst>
                                          <p:attrName>fill.on</p:attrName>
                                        </p:attrNameLst>
                                      </p:cBhvr>
                                      <p:to>
                                        <p:strVal val="true"/>
                                      </p:to>
                                    </p:set>
                                  </p:childTnLst>
                                </p:cTn>
                              </p:par>
                              <p:par>
                                <p:cTn id="412" presetID="19" presetClass="emph" presetSubtype="0" fill="hold" grpId="1" nodeType="withEffect">
                                  <p:stCondLst>
                                    <p:cond delay="0"/>
                                  </p:stCondLst>
                                  <p:childTnLst>
                                    <p:animClr clrSpc="rgb" dir="cw">
                                      <p:cBhvr override="childStyle">
                                        <p:cTn id="413" dur="500" fill="hold"/>
                                        <p:tgtEl>
                                          <p:spTgt spid="6177"/>
                                        </p:tgtEl>
                                        <p:attrNameLst>
                                          <p:attrName>style.color</p:attrName>
                                        </p:attrNameLst>
                                      </p:cBhvr>
                                      <p:to>
                                        <a:srgbClr val="D8D8D8"/>
                                      </p:to>
                                    </p:animClr>
                                    <p:animClr clrSpc="rgb" dir="cw">
                                      <p:cBhvr>
                                        <p:cTn id="414" dur="500" fill="hold"/>
                                        <p:tgtEl>
                                          <p:spTgt spid="6177"/>
                                        </p:tgtEl>
                                        <p:attrNameLst>
                                          <p:attrName>fillcolor</p:attrName>
                                        </p:attrNameLst>
                                      </p:cBhvr>
                                      <p:to>
                                        <a:srgbClr val="D8D8D8"/>
                                      </p:to>
                                    </p:animClr>
                                    <p:set>
                                      <p:cBhvr>
                                        <p:cTn id="415" dur="500" fill="hold"/>
                                        <p:tgtEl>
                                          <p:spTgt spid="6177"/>
                                        </p:tgtEl>
                                        <p:attrNameLst>
                                          <p:attrName>fill.type</p:attrName>
                                        </p:attrNameLst>
                                      </p:cBhvr>
                                      <p:to>
                                        <p:strVal val="solid"/>
                                      </p:to>
                                    </p:set>
                                    <p:set>
                                      <p:cBhvr>
                                        <p:cTn id="416" dur="500" fill="hold"/>
                                        <p:tgtEl>
                                          <p:spTgt spid="6177"/>
                                        </p:tgtEl>
                                        <p:attrNameLst>
                                          <p:attrName>fill.on</p:attrName>
                                        </p:attrNameLst>
                                      </p:cBhvr>
                                      <p:to>
                                        <p:strVal val="true"/>
                                      </p:to>
                                    </p:set>
                                  </p:childTnLst>
                                </p:cTn>
                              </p:par>
                              <p:par>
                                <p:cTn id="417" presetID="19" presetClass="emph" presetSubtype="0" fill="hold" grpId="1" nodeType="withEffect">
                                  <p:stCondLst>
                                    <p:cond delay="0"/>
                                  </p:stCondLst>
                                  <p:childTnLst>
                                    <p:animClr clrSpc="rgb" dir="cw">
                                      <p:cBhvr override="childStyle">
                                        <p:cTn id="418" dur="500" fill="hold"/>
                                        <p:tgtEl>
                                          <p:spTgt spid="6178"/>
                                        </p:tgtEl>
                                        <p:attrNameLst>
                                          <p:attrName>style.color</p:attrName>
                                        </p:attrNameLst>
                                      </p:cBhvr>
                                      <p:to>
                                        <a:srgbClr val="D8D8D8"/>
                                      </p:to>
                                    </p:animClr>
                                    <p:animClr clrSpc="rgb" dir="cw">
                                      <p:cBhvr>
                                        <p:cTn id="419" dur="500" fill="hold"/>
                                        <p:tgtEl>
                                          <p:spTgt spid="6178"/>
                                        </p:tgtEl>
                                        <p:attrNameLst>
                                          <p:attrName>fillcolor</p:attrName>
                                        </p:attrNameLst>
                                      </p:cBhvr>
                                      <p:to>
                                        <a:srgbClr val="D8D8D8"/>
                                      </p:to>
                                    </p:animClr>
                                    <p:set>
                                      <p:cBhvr>
                                        <p:cTn id="420" dur="500" fill="hold"/>
                                        <p:tgtEl>
                                          <p:spTgt spid="6178"/>
                                        </p:tgtEl>
                                        <p:attrNameLst>
                                          <p:attrName>fill.type</p:attrName>
                                        </p:attrNameLst>
                                      </p:cBhvr>
                                      <p:to>
                                        <p:strVal val="solid"/>
                                      </p:to>
                                    </p:set>
                                    <p:set>
                                      <p:cBhvr>
                                        <p:cTn id="421" dur="500" fill="hold"/>
                                        <p:tgtEl>
                                          <p:spTgt spid="6178"/>
                                        </p:tgtEl>
                                        <p:attrNameLst>
                                          <p:attrName>fill.on</p:attrName>
                                        </p:attrNameLst>
                                      </p:cBhvr>
                                      <p:to>
                                        <p:strVal val="true"/>
                                      </p:to>
                                    </p:set>
                                  </p:childTnLst>
                                </p:cTn>
                              </p:par>
                              <p:par>
                                <p:cTn id="422" presetID="19" presetClass="emph" presetSubtype="0" fill="hold" grpId="1" nodeType="withEffect">
                                  <p:stCondLst>
                                    <p:cond delay="0"/>
                                  </p:stCondLst>
                                  <p:childTnLst>
                                    <p:animClr clrSpc="rgb" dir="cw">
                                      <p:cBhvr override="childStyle">
                                        <p:cTn id="423" dur="500" fill="hold"/>
                                        <p:tgtEl>
                                          <p:spTgt spid="6179"/>
                                        </p:tgtEl>
                                        <p:attrNameLst>
                                          <p:attrName>style.color</p:attrName>
                                        </p:attrNameLst>
                                      </p:cBhvr>
                                      <p:to>
                                        <a:srgbClr val="D8D8D8"/>
                                      </p:to>
                                    </p:animClr>
                                    <p:animClr clrSpc="rgb" dir="cw">
                                      <p:cBhvr>
                                        <p:cTn id="424" dur="500" fill="hold"/>
                                        <p:tgtEl>
                                          <p:spTgt spid="6179"/>
                                        </p:tgtEl>
                                        <p:attrNameLst>
                                          <p:attrName>fillcolor</p:attrName>
                                        </p:attrNameLst>
                                      </p:cBhvr>
                                      <p:to>
                                        <a:srgbClr val="D8D8D8"/>
                                      </p:to>
                                    </p:animClr>
                                    <p:set>
                                      <p:cBhvr>
                                        <p:cTn id="425" dur="500" fill="hold"/>
                                        <p:tgtEl>
                                          <p:spTgt spid="6179"/>
                                        </p:tgtEl>
                                        <p:attrNameLst>
                                          <p:attrName>fill.type</p:attrName>
                                        </p:attrNameLst>
                                      </p:cBhvr>
                                      <p:to>
                                        <p:strVal val="solid"/>
                                      </p:to>
                                    </p:set>
                                    <p:set>
                                      <p:cBhvr>
                                        <p:cTn id="426" dur="500" fill="hold"/>
                                        <p:tgtEl>
                                          <p:spTgt spid="6179"/>
                                        </p:tgtEl>
                                        <p:attrNameLst>
                                          <p:attrName>fill.on</p:attrName>
                                        </p:attrNameLst>
                                      </p:cBhvr>
                                      <p:to>
                                        <p:strVal val="true"/>
                                      </p:to>
                                    </p:set>
                                  </p:childTnLst>
                                </p:cTn>
                              </p:par>
                              <p:par>
                                <p:cTn id="427" presetID="19" presetClass="emph" presetSubtype="0" fill="hold" grpId="1" nodeType="withEffect">
                                  <p:stCondLst>
                                    <p:cond delay="0"/>
                                  </p:stCondLst>
                                  <p:childTnLst>
                                    <p:animClr clrSpc="rgb" dir="cw">
                                      <p:cBhvr override="childStyle">
                                        <p:cTn id="428" dur="500" fill="hold"/>
                                        <p:tgtEl>
                                          <p:spTgt spid="6180"/>
                                        </p:tgtEl>
                                        <p:attrNameLst>
                                          <p:attrName>style.color</p:attrName>
                                        </p:attrNameLst>
                                      </p:cBhvr>
                                      <p:to>
                                        <a:srgbClr val="D8D8D8"/>
                                      </p:to>
                                    </p:animClr>
                                    <p:animClr clrSpc="rgb" dir="cw">
                                      <p:cBhvr>
                                        <p:cTn id="429" dur="500" fill="hold"/>
                                        <p:tgtEl>
                                          <p:spTgt spid="6180"/>
                                        </p:tgtEl>
                                        <p:attrNameLst>
                                          <p:attrName>fillcolor</p:attrName>
                                        </p:attrNameLst>
                                      </p:cBhvr>
                                      <p:to>
                                        <a:srgbClr val="D8D8D8"/>
                                      </p:to>
                                    </p:animClr>
                                    <p:set>
                                      <p:cBhvr>
                                        <p:cTn id="430" dur="500" fill="hold"/>
                                        <p:tgtEl>
                                          <p:spTgt spid="6180"/>
                                        </p:tgtEl>
                                        <p:attrNameLst>
                                          <p:attrName>fill.type</p:attrName>
                                        </p:attrNameLst>
                                      </p:cBhvr>
                                      <p:to>
                                        <p:strVal val="solid"/>
                                      </p:to>
                                    </p:set>
                                    <p:set>
                                      <p:cBhvr>
                                        <p:cTn id="431" dur="500" fill="hold"/>
                                        <p:tgtEl>
                                          <p:spTgt spid="6180"/>
                                        </p:tgtEl>
                                        <p:attrNameLst>
                                          <p:attrName>fill.on</p:attrName>
                                        </p:attrNameLst>
                                      </p:cBhvr>
                                      <p:to>
                                        <p:strVal val="true"/>
                                      </p:to>
                                    </p:set>
                                  </p:childTnLst>
                                </p:cTn>
                              </p:par>
                              <p:par>
                                <p:cTn id="432" presetID="19" presetClass="emph" presetSubtype="0" fill="hold" grpId="1" nodeType="withEffect">
                                  <p:stCondLst>
                                    <p:cond delay="0"/>
                                  </p:stCondLst>
                                  <p:childTnLst>
                                    <p:animClr clrSpc="rgb" dir="cw">
                                      <p:cBhvr override="childStyle">
                                        <p:cTn id="433" dur="500" fill="hold"/>
                                        <p:tgtEl>
                                          <p:spTgt spid="6182"/>
                                        </p:tgtEl>
                                        <p:attrNameLst>
                                          <p:attrName>style.color</p:attrName>
                                        </p:attrNameLst>
                                      </p:cBhvr>
                                      <p:to>
                                        <a:srgbClr val="D8D8D8"/>
                                      </p:to>
                                    </p:animClr>
                                    <p:animClr clrSpc="rgb" dir="cw">
                                      <p:cBhvr>
                                        <p:cTn id="434" dur="500" fill="hold"/>
                                        <p:tgtEl>
                                          <p:spTgt spid="6182"/>
                                        </p:tgtEl>
                                        <p:attrNameLst>
                                          <p:attrName>fillcolor</p:attrName>
                                        </p:attrNameLst>
                                      </p:cBhvr>
                                      <p:to>
                                        <a:srgbClr val="D8D8D8"/>
                                      </p:to>
                                    </p:animClr>
                                    <p:set>
                                      <p:cBhvr>
                                        <p:cTn id="435" dur="500" fill="hold"/>
                                        <p:tgtEl>
                                          <p:spTgt spid="6182"/>
                                        </p:tgtEl>
                                        <p:attrNameLst>
                                          <p:attrName>fill.type</p:attrName>
                                        </p:attrNameLst>
                                      </p:cBhvr>
                                      <p:to>
                                        <p:strVal val="solid"/>
                                      </p:to>
                                    </p:set>
                                    <p:set>
                                      <p:cBhvr>
                                        <p:cTn id="436" dur="500" fill="hold"/>
                                        <p:tgtEl>
                                          <p:spTgt spid="6182"/>
                                        </p:tgtEl>
                                        <p:attrNameLst>
                                          <p:attrName>fill.on</p:attrName>
                                        </p:attrNameLst>
                                      </p:cBhvr>
                                      <p:to>
                                        <p:strVal val="true"/>
                                      </p:to>
                                    </p:set>
                                  </p:childTnLst>
                                </p:cTn>
                              </p:par>
                              <p:par>
                                <p:cTn id="437" presetID="19" presetClass="emph" presetSubtype="0" fill="hold" grpId="1" nodeType="withEffect">
                                  <p:stCondLst>
                                    <p:cond delay="0"/>
                                  </p:stCondLst>
                                  <p:childTnLst>
                                    <p:animClr clrSpc="rgb" dir="cw">
                                      <p:cBhvr override="childStyle">
                                        <p:cTn id="438" dur="500" fill="hold"/>
                                        <p:tgtEl>
                                          <p:spTgt spid="6183"/>
                                        </p:tgtEl>
                                        <p:attrNameLst>
                                          <p:attrName>style.color</p:attrName>
                                        </p:attrNameLst>
                                      </p:cBhvr>
                                      <p:to>
                                        <a:srgbClr val="D8D8D8"/>
                                      </p:to>
                                    </p:animClr>
                                    <p:animClr clrSpc="rgb" dir="cw">
                                      <p:cBhvr>
                                        <p:cTn id="439" dur="500" fill="hold"/>
                                        <p:tgtEl>
                                          <p:spTgt spid="6183"/>
                                        </p:tgtEl>
                                        <p:attrNameLst>
                                          <p:attrName>fillcolor</p:attrName>
                                        </p:attrNameLst>
                                      </p:cBhvr>
                                      <p:to>
                                        <a:srgbClr val="D8D8D8"/>
                                      </p:to>
                                    </p:animClr>
                                    <p:set>
                                      <p:cBhvr>
                                        <p:cTn id="440" dur="500" fill="hold"/>
                                        <p:tgtEl>
                                          <p:spTgt spid="6183"/>
                                        </p:tgtEl>
                                        <p:attrNameLst>
                                          <p:attrName>fill.type</p:attrName>
                                        </p:attrNameLst>
                                      </p:cBhvr>
                                      <p:to>
                                        <p:strVal val="solid"/>
                                      </p:to>
                                    </p:set>
                                    <p:set>
                                      <p:cBhvr>
                                        <p:cTn id="441" dur="500" fill="hold"/>
                                        <p:tgtEl>
                                          <p:spTgt spid="6183"/>
                                        </p:tgtEl>
                                        <p:attrNameLst>
                                          <p:attrName>fill.on</p:attrName>
                                        </p:attrNameLst>
                                      </p:cBhvr>
                                      <p:to>
                                        <p:strVal val="true"/>
                                      </p:to>
                                    </p:set>
                                  </p:childTnLst>
                                </p:cTn>
                              </p:par>
                              <p:par>
                                <p:cTn id="442" presetID="19" presetClass="emph" presetSubtype="0" fill="hold" grpId="1" nodeType="withEffect">
                                  <p:stCondLst>
                                    <p:cond delay="0"/>
                                  </p:stCondLst>
                                  <p:childTnLst>
                                    <p:animClr clrSpc="rgb" dir="cw">
                                      <p:cBhvr override="childStyle">
                                        <p:cTn id="443" dur="500" fill="hold"/>
                                        <p:tgtEl>
                                          <p:spTgt spid="2089"/>
                                        </p:tgtEl>
                                        <p:attrNameLst>
                                          <p:attrName>style.color</p:attrName>
                                        </p:attrNameLst>
                                      </p:cBhvr>
                                      <p:to>
                                        <a:srgbClr val="D8D8D8"/>
                                      </p:to>
                                    </p:animClr>
                                    <p:animClr clrSpc="rgb" dir="cw">
                                      <p:cBhvr>
                                        <p:cTn id="444" dur="500" fill="hold"/>
                                        <p:tgtEl>
                                          <p:spTgt spid="2089"/>
                                        </p:tgtEl>
                                        <p:attrNameLst>
                                          <p:attrName>fillcolor</p:attrName>
                                        </p:attrNameLst>
                                      </p:cBhvr>
                                      <p:to>
                                        <a:srgbClr val="D8D8D8"/>
                                      </p:to>
                                    </p:animClr>
                                    <p:set>
                                      <p:cBhvr>
                                        <p:cTn id="445" dur="500" fill="hold"/>
                                        <p:tgtEl>
                                          <p:spTgt spid="2089"/>
                                        </p:tgtEl>
                                        <p:attrNameLst>
                                          <p:attrName>fill.type</p:attrName>
                                        </p:attrNameLst>
                                      </p:cBhvr>
                                      <p:to>
                                        <p:strVal val="solid"/>
                                      </p:to>
                                    </p:set>
                                    <p:set>
                                      <p:cBhvr>
                                        <p:cTn id="446" dur="500" fill="hold"/>
                                        <p:tgtEl>
                                          <p:spTgt spid="2089"/>
                                        </p:tgtEl>
                                        <p:attrNameLst>
                                          <p:attrName>fill.on</p:attrName>
                                        </p:attrNameLst>
                                      </p:cBhvr>
                                      <p:to>
                                        <p:strVal val="true"/>
                                      </p:to>
                                    </p:set>
                                  </p:childTnLst>
                                </p:cTn>
                              </p:par>
                              <p:par>
                                <p:cTn id="447" presetID="19" presetClass="emph" presetSubtype="0" fill="hold" grpId="1" nodeType="withEffect">
                                  <p:stCondLst>
                                    <p:cond delay="0"/>
                                  </p:stCondLst>
                                  <p:childTnLst>
                                    <p:animClr clrSpc="rgb" dir="cw">
                                      <p:cBhvr override="childStyle">
                                        <p:cTn id="448" dur="500" fill="hold"/>
                                        <p:tgtEl>
                                          <p:spTgt spid="2090"/>
                                        </p:tgtEl>
                                        <p:attrNameLst>
                                          <p:attrName>style.color</p:attrName>
                                        </p:attrNameLst>
                                      </p:cBhvr>
                                      <p:to>
                                        <a:srgbClr val="D8D8D8"/>
                                      </p:to>
                                    </p:animClr>
                                    <p:animClr clrSpc="rgb" dir="cw">
                                      <p:cBhvr>
                                        <p:cTn id="449" dur="500" fill="hold"/>
                                        <p:tgtEl>
                                          <p:spTgt spid="2090"/>
                                        </p:tgtEl>
                                        <p:attrNameLst>
                                          <p:attrName>fillcolor</p:attrName>
                                        </p:attrNameLst>
                                      </p:cBhvr>
                                      <p:to>
                                        <a:srgbClr val="D8D8D8"/>
                                      </p:to>
                                    </p:animClr>
                                    <p:set>
                                      <p:cBhvr>
                                        <p:cTn id="450" dur="500" fill="hold"/>
                                        <p:tgtEl>
                                          <p:spTgt spid="2090"/>
                                        </p:tgtEl>
                                        <p:attrNameLst>
                                          <p:attrName>fill.type</p:attrName>
                                        </p:attrNameLst>
                                      </p:cBhvr>
                                      <p:to>
                                        <p:strVal val="solid"/>
                                      </p:to>
                                    </p:set>
                                    <p:set>
                                      <p:cBhvr>
                                        <p:cTn id="451" dur="500" fill="hold"/>
                                        <p:tgtEl>
                                          <p:spTgt spid="2090"/>
                                        </p:tgtEl>
                                        <p:attrNameLst>
                                          <p:attrName>fill.on</p:attrName>
                                        </p:attrNameLst>
                                      </p:cBhvr>
                                      <p:to>
                                        <p:strVal val="true"/>
                                      </p:to>
                                    </p:set>
                                  </p:childTnLst>
                                </p:cTn>
                              </p:par>
                              <p:par>
                                <p:cTn id="452" presetID="19" presetClass="emph" presetSubtype="0" fill="hold" grpId="1" nodeType="withEffect">
                                  <p:stCondLst>
                                    <p:cond delay="0"/>
                                  </p:stCondLst>
                                  <p:childTnLst>
                                    <p:animClr clrSpc="rgb" dir="cw">
                                      <p:cBhvr override="childStyle">
                                        <p:cTn id="453" dur="500" fill="hold"/>
                                        <p:tgtEl>
                                          <p:spTgt spid="2095"/>
                                        </p:tgtEl>
                                        <p:attrNameLst>
                                          <p:attrName>style.color</p:attrName>
                                        </p:attrNameLst>
                                      </p:cBhvr>
                                      <p:to>
                                        <a:srgbClr val="D8D8D8"/>
                                      </p:to>
                                    </p:animClr>
                                    <p:animClr clrSpc="rgb" dir="cw">
                                      <p:cBhvr>
                                        <p:cTn id="454" dur="500" fill="hold"/>
                                        <p:tgtEl>
                                          <p:spTgt spid="2095"/>
                                        </p:tgtEl>
                                        <p:attrNameLst>
                                          <p:attrName>fillcolor</p:attrName>
                                        </p:attrNameLst>
                                      </p:cBhvr>
                                      <p:to>
                                        <a:srgbClr val="D8D8D8"/>
                                      </p:to>
                                    </p:animClr>
                                    <p:set>
                                      <p:cBhvr>
                                        <p:cTn id="455" dur="500" fill="hold"/>
                                        <p:tgtEl>
                                          <p:spTgt spid="2095"/>
                                        </p:tgtEl>
                                        <p:attrNameLst>
                                          <p:attrName>fill.type</p:attrName>
                                        </p:attrNameLst>
                                      </p:cBhvr>
                                      <p:to>
                                        <p:strVal val="solid"/>
                                      </p:to>
                                    </p:set>
                                    <p:set>
                                      <p:cBhvr>
                                        <p:cTn id="456" dur="500" fill="hold"/>
                                        <p:tgtEl>
                                          <p:spTgt spid="2095"/>
                                        </p:tgtEl>
                                        <p:attrNameLst>
                                          <p:attrName>fill.on</p:attrName>
                                        </p:attrNameLst>
                                      </p:cBhvr>
                                      <p:to>
                                        <p:strVal val="true"/>
                                      </p:to>
                                    </p:set>
                                  </p:childTnLst>
                                </p:cTn>
                              </p:par>
                              <p:par>
                                <p:cTn id="457" presetID="19" presetClass="emph" presetSubtype="0" fill="hold" grpId="1" nodeType="withEffect">
                                  <p:stCondLst>
                                    <p:cond delay="0"/>
                                  </p:stCondLst>
                                  <p:childTnLst>
                                    <p:animClr clrSpc="rgb" dir="cw">
                                      <p:cBhvr override="childStyle">
                                        <p:cTn id="458" dur="500" fill="hold"/>
                                        <p:tgtEl>
                                          <p:spTgt spid="2096"/>
                                        </p:tgtEl>
                                        <p:attrNameLst>
                                          <p:attrName>style.color</p:attrName>
                                        </p:attrNameLst>
                                      </p:cBhvr>
                                      <p:to>
                                        <a:srgbClr val="D8D8D8"/>
                                      </p:to>
                                    </p:animClr>
                                    <p:animClr clrSpc="rgb" dir="cw">
                                      <p:cBhvr>
                                        <p:cTn id="459" dur="500" fill="hold"/>
                                        <p:tgtEl>
                                          <p:spTgt spid="2096"/>
                                        </p:tgtEl>
                                        <p:attrNameLst>
                                          <p:attrName>fillcolor</p:attrName>
                                        </p:attrNameLst>
                                      </p:cBhvr>
                                      <p:to>
                                        <a:srgbClr val="D8D8D8"/>
                                      </p:to>
                                    </p:animClr>
                                    <p:set>
                                      <p:cBhvr>
                                        <p:cTn id="460" dur="500" fill="hold"/>
                                        <p:tgtEl>
                                          <p:spTgt spid="2096"/>
                                        </p:tgtEl>
                                        <p:attrNameLst>
                                          <p:attrName>fill.type</p:attrName>
                                        </p:attrNameLst>
                                      </p:cBhvr>
                                      <p:to>
                                        <p:strVal val="solid"/>
                                      </p:to>
                                    </p:set>
                                    <p:set>
                                      <p:cBhvr>
                                        <p:cTn id="461" dur="500" fill="hold"/>
                                        <p:tgtEl>
                                          <p:spTgt spid="2096"/>
                                        </p:tgtEl>
                                        <p:attrNameLst>
                                          <p:attrName>fill.on</p:attrName>
                                        </p:attrNameLst>
                                      </p:cBhvr>
                                      <p:to>
                                        <p:strVal val="true"/>
                                      </p:to>
                                    </p:set>
                                  </p:childTnLst>
                                </p:cTn>
                              </p:par>
                              <p:par>
                                <p:cTn id="462" presetID="19" presetClass="emph" presetSubtype="0" fill="hold" grpId="1" nodeType="withEffect">
                                  <p:stCondLst>
                                    <p:cond delay="0"/>
                                  </p:stCondLst>
                                  <p:childTnLst>
                                    <p:animClr clrSpc="rgb" dir="cw">
                                      <p:cBhvr override="childStyle">
                                        <p:cTn id="463" dur="500" fill="hold"/>
                                        <p:tgtEl>
                                          <p:spTgt spid="2097"/>
                                        </p:tgtEl>
                                        <p:attrNameLst>
                                          <p:attrName>style.color</p:attrName>
                                        </p:attrNameLst>
                                      </p:cBhvr>
                                      <p:to>
                                        <a:srgbClr val="D8D8D8"/>
                                      </p:to>
                                    </p:animClr>
                                    <p:animClr clrSpc="rgb" dir="cw">
                                      <p:cBhvr>
                                        <p:cTn id="464" dur="500" fill="hold"/>
                                        <p:tgtEl>
                                          <p:spTgt spid="2097"/>
                                        </p:tgtEl>
                                        <p:attrNameLst>
                                          <p:attrName>fillcolor</p:attrName>
                                        </p:attrNameLst>
                                      </p:cBhvr>
                                      <p:to>
                                        <a:srgbClr val="D8D8D8"/>
                                      </p:to>
                                    </p:animClr>
                                    <p:set>
                                      <p:cBhvr>
                                        <p:cTn id="465" dur="500" fill="hold"/>
                                        <p:tgtEl>
                                          <p:spTgt spid="2097"/>
                                        </p:tgtEl>
                                        <p:attrNameLst>
                                          <p:attrName>fill.type</p:attrName>
                                        </p:attrNameLst>
                                      </p:cBhvr>
                                      <p:to>
                                        <p:strVal val="solid"/>
                                      </p:to>
                                    </p:set>
                                    <p:set>
                                      <p:cBhvr>
                                        <p:cTn id="466" dur="500" fill="hold"/>
                                        <p:tgtEl>
                                          <p:spTgt spid="2097"/>
                                        </p:tgtEl>
                                        <p:attrNameLst>
                                          <p:attrName>fill.on</p:attrName>
                                        </p:attrNameLst>
                                      </p:cBhvr>
                                      <p:to>
                                        <p:strVal val="true"/>
                                      </p:to>
                                    </p:set>
                                  </p:childTnLst>
                                </p:cTn>
                              </p:par>
                              <p:par>
                                <p:cTn id="467" presetID="19" presetClass="emph" presetSubtype="0" fill="hold" grpId="1" nodeType="withEffect">
                                  <p:stCondLst>
                                    <p:cond delay="0"/>
                                  </p:stCondLst>
                                  <p:childTnLst>
                                    <p:animClr clrSpc="rgb" dir="cw">
                                      <p:cBhvr override="childStyle">
                                        <p:cTn id="468" dur="500" fill="hold"/>
                                        <p:tgtEl>
                                          <p:spTgt spid="2098"/>
                                        </p:tgtEl>
                                        <p:attrNameLst>
                                          <p:attrName>style.color</p:attrName>
                                        </p:attrNameLst>
                                      </p:cBhvr>
                                      <p:to>
                                        <a:srgbClr val="D8D8D8"/>
                                      </p:to>
                                    </p:animClr>
                                    <p:animClr clrSpc="rgb" dir="cw">
                                      <p:cBhvr>
                                        <p:cTn id="469" dur="500" fill="hold"/>
                                        <p:tgtEl>
                                          <p:spTgt spid="2098"/>
                                        </p:tgtEl>
                                        <p:attrNameLst>
                                          <p:attrName>fillcolor</p:attrName>
                                        </p:attrNameLst>
                                      </p:cBhvr>
                                      <p:to>
                                        <a:srgbClr val="D8D8D8"/>
                                      </p:to>
                                    </p:animClr>
                                    <p:set>
                                      <p:cBhvr>
                                        <p:cTn id="470" dur="500" fill="hold"/>
                                        <p:tgtEl>
                                          <p:spTgt spid="2098"/>
                                        </p:tgtEl>
                                        <p:attrNameLst>
                                          <p:attrName>fill.type</p:attrName>
                                        </p:attrNameLst>
                                      </p:cBhvr>
                                      <p:to>
                                        <p:strVal val="solid"/>
                                      </p:to>
                                    </p:set>
                                    <p:set>
                                      <p:cBhvr>
                                        <p:cTn id="471" dur="500" fill="hold"/>
                                        <p:tgtEl>
                                          <p:spTgt spid="2098"/>
                                        </p:tgtEl>
                                        <p:attrNameLst>
                                          <p:attrName>fill.on</p:attrName>
                                        </p:attrNameLst>
                                      </p:cBhvr>
                                      <p:to>
                                        <p:strVal val="true"/>
                                      </p:to>
                                    </p:set>
                                  </p:childTnLst>
                                </p:cTn>
                              </p:par>
                              <p:par>
                                <p:cTn id="472" presetID="19" presetClass="emph" presetSubtype="0" fill="hold" grpId="1" nodeType="withEffect">
                                  <p:stCondLst>
                                    <p:cond delay="0"/>
                                  </p:stCondLst>
                                  <p:childTnLst>
                                    <p:animClr clrSpc="rgb" dir="cw">
                                      <p:cBhvr override="childStyle">
                                        <p:cTn id="473" dur="500" fill="hold"/>
                                        <p:tgtEl>
                                          <p:spTgt spid="2099"/>
                                        </p:tgtEl>
                                        <p:attrNameLst>
                                          <p:attrName>style.color</p:attrName>
                                        </p:attrNameLst>
                                      </p:cBhvr>
                                      <p:to>
                                        <a:srgbClr val="D8D8D8"/>
                                      </p:to>
                                    </p:animClr>
                                    <p:animClr clrSpc="rgb" dir="cw">
                                      <p:cBhvr>
                                        <p:cTn id="474" dur="500" fill="hold"/>
                                        <p:tgtEl>
                                          <p:spTgt spid="2099"/>
                                        </p:tgtEl>
                                        <p:attrNameLst>
                                          <p:attrName>fillcolor</p:attrName>
                                        </p:attrNameLst>
                                      </p:cBhvr>
                                      <p:to>
                                        <a:srgbClr val="D8D8D8"/>
                                      </p:to>
                                    </p:animClr>
                                    <p:set>
                                      <p:cBhvr>
                                        <p:cTn id="475" dur="500" fill="hold"/>
                                        <p:tgtEl>
                                          <p:spTgt spid="2099"/>
                                        </p:tgtEl>
                                        <p:attrNameLst>
                                          <p:attrName>fill.type</p:attrName>
                                        </p:attrNameLst>
                                      </p:cBhvr>
                                      <p:to>
                                        <p:strVal val="solid"/>
                                      </p:to>
                                    </p:set>
                                    <p:set>
                                      <p:cBhvr>
                                        <p:cTn id="476" dur="500" fill="hold"/>
                                        <p:tgtEl>
                                          <p:spTgt spid="2099"/>
                                        </p:tgtEl>
                                        <p:attrNameLst>
                                          <p:attrName>fill.on</p:attrName>
                                        </p:attrNameLst>
                                      </p:cBhvr>
                                      <p:to>
                                        <p:strVal val="true"/>
                                      </p:to>
                                    </p:set>
                                  </p:childTnLst>
                                </p:cTn>
                              </p:par>
                              <p:par>
                                <p:cTn id="477" presetID="19" presetClass="emph" presetSubtype="0" fill="hold" grpId="1" nodeType="withEffect">
                                  <p:stCondLst>
                                    <p:cond delay="0"/>
                                  </p:stCondLst>
                                  <p:childTnLst>
                                    <p:animClr clrSpc="rgb" dir="cw">
                                      <p:cBhvr override="childStyle">
                                        <p:cTn id="478" dur="500" fill="hold"/>
                                        <p:tgtEl>
                                          <p:spTgt spid="6186"/>
                                        </p:tgtEl>
                                        <p:attrNameLst>
                                          <p:attrName>style.color</p:attrName>
                                        </p:attrNameLst>
                                      </p:cBhvr>
                                      <p:to>
                                        <a:srgbClr val="D8D8D8"/>
                                      </p:to>
                                    </p:animClr>
                                    <p:animClr clrSpc="rgb" dir="cw">
                                      <p:cBhvr>
                                        <p:cTn id="479" dur="500" fill="hold"/>
                                        <p:tgtEl>
                                          <p:spTgt spid="6186"/>
                                        </p:tgtEl>
                                        <p:attrNameLst>
                                          <p:attrName>fillcolor</p:attrName>
                                        </p:attrNameLst>
                                      </p:cBhvr>
                                      <p:to>
                                        <a:srgbClr val="D8D8D8"/>
                                      </p:to>
                                    </p:animClr>
                                    <p:set>
                                      <p:cBhvr>
                                        <p:cTn id="480" dur="500" fill="hold"/>
                                        <p:tgtEl>
                                          <p:spTgt spid="6186"/>
                                        </p:tgtEl>
                                        <p:attrNameLst>
                                          <p:attrName>fill.type</p:attrName>
                                        </p:attrNameLst>
                                      </p:cBhvr>
                                      <p:to>
                                        <p:strVal val="solid"/>
                                      </p:to>
                                    </p:set>
                                    <p:set>
                                      <p:cBhvr>
                                        <p:cTn id="481" dur="500" fill="hold"/>
                                        <p:tgtEl>
                                          <p:spTgt spid="6186"/>
                                        </p:tgtEl>
                                        <p:attrNameLst>
                                          <p:attrName>fill.on</p:attrName>
                                        </p:attrNameLst>
                                      </p:cBhvr>
                                      <p:to>
                                        <p:strVal val="true"/>
                                      </p:to>
                                    </p:set>
                                  </p:childTnLst>
                                </p:cTn>
                              </p:par>
                              <p:par>
                                <p:cTn id="482" presetID="19" presetClass="emph" presetSubtype="0" fill="hold" grpId="1" nodeType="withEffect">
                                  <p:stCondLst>
                                    <p:cond delay="0"/>
                                  </p:stCondLst>
                                  <p:childTnLst>
                                    <p:animClr clrSpc="rgb" dir="cw">
                                      <p:cBhvr override="childStyle">
                                        <p:cTn id="483" dur="500" fill="hold"/>
                                        <p:tgtEl>
                                          <p:spTgt spid="2102"/>
                                        </p:tgtEl>
                                        <p:attrNameLst>
                                          <p:attrName>style.color</p:attrName>
                                        </p:attrNameLst>
                                      </p:cBhvr>
                                      <p:to>
                                        <a:srgbClr val="D8D8D8"/>
                                      </p:to>
                                    </p:animClr>
                                    <p:animClr clrSpc="rgb" dir="cw">
                                      <p:cBhvr>
                                        <p:cTn id="484" dur="500" fill="hold"/>
                                        <p:tgtEl>
                                          <p:spTgt spid="2102"/>
                                        </p:tgtEl>
                                        <p:attrNameLst>
                                          <p:attrName>fillcolor</p:attrName>
                                        </p:attrNameLst>
                                      </p:cBhvr>
                                      <p:to>
                                        <a:srgbClr val="D8D8D8"/>
                                      </p:to>
                                    </p:animClr>
                                    <p:set>
                                      <p:cBhvr>
                                        <p:cTn id="485" dur="500" fill="hold"/>
                                        <p:tgtEl>
                                          <p:spTgt spid="2102"/>
                                        </p:tgtEl>
                                        <p:attrNameLst>
                                          <p:attrName>fill.type</p:attrName>
                                        </p:attrNameLst>
                                      </p:cBhvr>
                                      <p:to>
                                        <p:strVal val="solid"/>
                                      </p:to>
                                    </p:set>
                                    <p:set>
                                      <p:cBhvr>
                                        <p:cTn id="486" dur="500" fill="hold"/>
                                        <p:tgtEl>
                                          <p:spTgt spid="2102"/>
                                        </p:tgtEl>
                                        <p:attrNameLst>
                                          <p:attrName>fill.on</p:attrName>
                                        </p:attrNameLst>
                                      </p:cBhvr>
                                      <p:to>
                                        <p:strVal val="true"/>
                                      </p:to>
                                    </p:set>
                                  </p:childTnLst>
                                </p:cTn>
                              </p:par>
                              <p:par>
                                <p:cTn id="487" presetID="19" presetClass="emph" presetSubtype="0" fill="hold" grpId="1" nodeType="withEffect">
                                  <p:stCondLst>
                                    <p:cond delay="0"/>
                                  </p:stCondLst>
                                  <p:childTnLst>
                                    <p:animClr clrSpc="rgb" dir="cw">
                                      <p:cBhvr override="childStyle">
                                        <p:cTn id="488" dur="500" fill="hold"/>
                                        <p:tgtEl>
                                          <p:spTgt spid="2103"/>
                                        </p:tgtEl>
                                        <p:attrNameLst>
                                          <p:attrName>style.color</p:attrName>
                                        </p:attrNameLst>
                                      </p:cBhvr>
                                      <p:to>
                                        <a:srgbClr val="D8D8D8"/>
                                      </p:to>
                                    </p:animClr>
                                    <p:animClr clrSpc="rgb" dir="cw">
                                      <p:cBhvr>
                                        <p:cTn id="489" dur="500" fill="hold"/>
                                        <p:tgtEl>
                                          <p:spTgt spid="2103"/>
                                        </p:tgtEl>
                                        <p:attrNameLst>
                                          <p:attrName>fillcolor</p:attrName>
                                        </p:attrNameLst>
                                      </p:cBhvr>
                                      <p:to>
                                        <a:srgbClr val="D8D8D8"/>
                                      </p:to>
                                    </p:animClr>
                                    <p:set>
                                      <p:cBhvr>
                                        <p:cTn id="490" dur="500" fill="hold"/>
                                        <p:tgtEl>
                                          <p:spTgt spid="2103"/>
                                        </p:tgtEl>
                                        <p:attrNameLst>
                                          <p:attrName>fill.type</p:attrName>
                                        </p:attrNameLst>
                                      </p:cBhvr>
                                      <p:to>
                                        <p:strVal val="solid"/>
                                      </p:to>
                                    </p:set>
                                    <p:set>
                                      <p:cBhvr>
                                        <p:cTn id="491" dur="500" fill="hold"/>
                                        <p:tgtEl>
                                          <p:spTgt spid="2103"/>
                                        </p:tgtEl>
                                        <p:attrNameLst>
                                          <p:attrName>fill.on</p:attrName>
                                        </p:attrNameLst>
                                      </p:cBhvr>
                                      <p:to>
                                        <p:strVal val="true"/>
                                      </p:to>
                                    </p:set>
                                  </p:childTnLst>
                                </p:cTn>
                              </p:par>
                              <p:par>
                                <p:cTn id="492" presetID="19" presetClass="emph" presetSubtype="0" fill="hold" grpId="1" nodeType="withEffect">
                                  <p:stCondLst>
                                    <p:cond delay="0"/>
                                  </p:stCondLst>
                                  <p:childTnLst>
                                    <p:animClr clrSpc="rgb" dir="cw">
                                      <p:cBhvr override="childStyle">
                                        <p:cTn id="493" dur="500" fill="hold"/>
                                        <p:tgtEl>
                                          <p:spTgt spid="6225"/>
                                        </p:tgtEl>
                                        <p:attrNameLst>
                                          <p:attrName>style.color</p:attrName>
                                        </p:attrNameLst>
                                      </p:cBhvr>
                                      <p:to>
                                        <a:srgbClr val="D8D8D8"/>
                                      </p:to>
                                    </p:animClr>
                                    <p:animClr clrSpc="rgb" dir="cw">
                                      <p:cBhvr>
                                        <p:cTn id="494" dur="500" fill="hold"/>
                                        <p:tgtEl>
                                          <p:spTgt spid="6225"/>
                                        </p:tgtEl>
                                        <p:attrNameLst>
                                          <p:attrName>fillcolor</p:attrName>
                                        </p:attrNameLst>
                                      </p:cBhvr>
                                      <p:to>
                                        <a:srgbClr val="D8D8D8"/>
                                      </p:to>
                                    </p:animClr>
                                    <p:set>
                                      <p:cBhvr>
                                        <p:cTn id="495" dur="500" fill="hold"/>
                                        <p:tgtEl>
                                          <p:spTgt spid="6225"/>
                                        </p:tgtEl>
                                        <p:attrNameLst>
                                          <p:attrName>fill.type</p:attrName>
                                        </p:attrNameLst>
                                      </p:cBhvr>
                                      <p:to>
                                        <p:strVal val="solid"/>
                                      </p:to>
                                    </p:set>
                                    <p:set>
                                      <p:cBhvr>
                                        <p:cTn id="496" dur="500" fill="hold"/>
                                        <p:tgtEl>
                                          <p:spTgt spid="6225"/>
                                        </p:tgtEl>
                                        <p:attrNameLst>
                                          <p:attrName>fill.on</p:attrName>
                                        </p:attrNameLst>
                                      </p:cBhvr>
                                      <p:to>
                                        <p:strVal val="true"/>
                                      </p:to>
                                    </p:set>
                                  </p:childTnLst>
                                </p:cTn>
                              </p:par>
                              <p:par>
                                <p:cTn id="497" presetID="19" presetClass="emph" presetSubtype="0" fill="hold" grpId="1" nodeType="withEffect">
                                  <p:stCondLst>
                                    <p:cond delay="0"/>
                                  </p:stCondLst>
                                  <p:childTnLst>
                                    <p:animClr clrSpc="rgb" dir="cw">
                                      <p:cBhvr override="childStyle">
                                        <p:cTn id="498" dur="500" fill="hold"/>
                                        <p:tgtEl>
                                          <p:spTgt spid="6226"/>
                                        </p:tgtEl>
                                        <p:attrNameLst>
                                          <p:attrName>style.color</p:attrName>
                                        </p:attrNameLst>
                                      </p:cBhvr>
                                      <p:to>
                                        <a:srgbClr val="D8D8D8"/>
                                      </p:to>
                                    </p:animClr>
                                    <p:animClr clrSpc="rgb" dir="cw">
                                      <p:cBhvr>
                                        <p:cTn id="499" dur="500" fill="hold"/>
                                        <p:tgtEl>
                                          <p:spTgt spid="6226"/>
                                        </p:tgtEl>
                                        <p:attrNameLst>
                                          <p:attrName>fillcolor</p:attrName>
                                        </p:attrNameLst>
                                      </p:cBhvr>
                                      <p:to>
                                        <a:srgbClr val="D8D8D8"/>
                                      </p:to>
                                    </p:animClr>
                                    <p:set>
                                      <p:cBhvr>
                                        <p:cTn id="500" dur="500" fill="hold"/>
                                        <p:tgtEl>
                                          <p:spTgt spid="6226"/>
                                        </p:tgtEl>
                                        <p:attrNameLst>
                                          <p:attrName>fill.type</p:attrName>
                                        </p:attrNameLst>
                                      </p:cBhvr>
                                      <p:to>
                                        <p:strVal val="solid"/>
                                      </p:to>
                                    </p:set>
                                    <p:set>
                                      <p:cBhvr>
                                        <p:cTn id="501" dur="500" fill="hold"/>
                                        <p:tgtEl>
                                          <p:spTgt spid="6226"/>
                                        </p:tgtEl>
                                        <p:attrNameLst>
                                          <p:attrName>fill.on</p:attrName>
                                        </p:attrNameLst>
                                      </p:cBhvr>
                                      <p:to>
                                        <p:strVal val="true"/>
                                      </p:to>
                                    </p:set>
                                  </p:childTnLst>
                                </p:cTn>
                              </p:par>
                              <p:par>
                                <p:cTn id="502" presetID="19" presetClass="emph" presetSubtype="0" fill="hold" grpId="1" nodeType="withEffect">
                                  <p:stCondLst>
                                    <p:cond delay="0"/>
                                  </p:stCondLst>
                                  <p:childTnLst>
                                    <p:animClr clrSpc="rgb" dir="cw">
                                      <p:cBhvr override="childStyle">
                                        <p:cTn id="503" dur="500" fill="hold"/>
                                        <p:tgtEl>
                                          <p:spTgt spid="2109"/>
                                        </p:tgtEl>
                                        <p:attrNameLst>
                                          <p:attrName>style.color</p:attrName>
                                        </p:attrNameLst>
                                      </p:cBhvr>
                                      <p:to>
                                        <a:srgbClr val="D8D8D8"/>
                                      </p:to>
                                    </p:animClr>
                                    <p:animClr clrSpc="rgb" dir="cw">
                                      <p:cBhvr>
                                        <p:cTn id="504" dur="500" fill="hold"/>
                                        <p:tgtEl>
                                          <p:spTgt spid="2109"/>
                                        </p:tgtEl>
                                        <p:attrNameLst>
                                          <p:attrName>fillcolor</p:attrName>
                                        </p:attrNameLst>
                                      </p:cBhvr>
                                      <p:to>
                                        <a:srgbClr val="D8D8D8"/>
                                      </p:to>
                                    </p:animClr>
                                    <p:set>
                                      <p:cBhvr>
                                        <p:cTn id="505" dur="500" fill="hold"/>
                                        <p:tgtEl>
                                          <p:spTgt spid="2109"/>
                                        </p:tgtEl>
                                        <p:attrNameLst>
                                          <p:attrName>fill.type</p:attrName>
                                        </p:attrNameLst>
                                      </p:cBhvr>
                                      <p:to>
                                        <p:strVal val="solid"/>
                                      </p:to>
                                    </p:set>
                                    <p:set>
                                      <p:cBhvr>
                                        <p:cTn id="506" dur="500" fill="hold"/>
                                        <p:tgtEl>
                                          <p:spTgt spid="2109"/>
                                        </p:tgtEl>
                                        <p:attrNameLst>
                                          <p:attrName>fill.on</p:attrName>
                                        </p:attrNameLst>
                                      </p:cBhvr>
                                      <p:to>
                                        <p:strVal val="true"/>
                                      </p:to>
                                    </p:set>
                                  </p:childTnLst>
                                </p:cTn>
                              </p:par>
                              <p:par>
                                <p:cTn id="507" presetID="19" presetClass="emph" presetSubtype="0" fill="hold" grpId="1" nodeType="withEffect">
                                  <p:stCondLst>
                                    <p:cond delay="0"/>
                                  </p:stCondLst>
                                  <p:childTnLst>
                                    <p:animClr clrSpc="rgb" dir="cw">
                                      <p:cBhvr override="childStyle">
                                        <p:cTn id="508" dur="500" fill="hold"/>
                                        <p:tgtEl>
                                          <p:spTgt spid="2110"/>
                                        </p:tgtEl>
                                        <p:attrNameLst>
                                          <p:attrName>style.color</p:attrName>
                                        </p:attrNameLst>
                                      </p:cBhvr>
                                      <p:to>
                                        <a:srgbClr val="D8D8D8"/>
                                      </p:to>
                                    </p:animClr>
                                    <p:animClr clrSpc="rgb" dir="cw">
                                      <p:cBhvr>
                                        <p:cTn id="509" dur="500" fill="hold"/>
                                        <p:tgtEl>
                                          <p:spTgt spid="2110"/>
                                        </p:tgtEl>
                                        <p:attrNameLst>
                                          <p:attrName>fillcolor</p:attrName>
                                        </p:attrNameLst>
                                      </p:cBhvr>
                                      <p:to>
                                        <a:srgbClr val="D8D8D8"/>
                                      </p:to>
                                    </p:animClr>
                                    <p:set>
                                      <p:cBhvr>
                                        <p:cTn id="510" dur="500" fill="hold"/>
                                        <p:tgtEl>
                                          <p:spTgt spid="2110"/>
                                        </p:tgtEl>
                                        <p:attrNameLst>
                                          <p:attrName>fill.type</p:attrName>
                                        </p:attrNameLst>
                                      </p:cBhvr>
                                      <p:to>
                                        <p:strVal val="solid"/>
                                      </p:to>
                                    </p:set>
                                    <p:set>
                                      <p:cBhvr>
                                        <p:cTn id="511" dur="500" fill="hold"/>
                                        <p:tgtEl>
                                          <p:spTgt spid="2110"/>
                                        </p:tgtEl>
                                        <p:attrNameLst>
                                          <p:attrName>fill.on</p:attrName>
                                        </p:attrNameLst>
                                      </p:cBhvr>
                                      <p:to>
                                        <p:strVal val="true"/>
                                      </p:to>
                                    </p:set>
                                  </p:childTnLst>
                                </p:cTn>
                              </p:par>
                              <p:par>
                                <p:cTn id="512" presetID="19" presetClass="emph" presetSubtype="0" fill="hold" grpId="1" nodeType="withEffect">
                                  <p:stCondLst>
                                    <p:cond delay="0"/>
                                  </p:stCondLst>
                                  <p:childTnLst>
                                    <p:animClr clrSpc="rgb" dir="cw">
                                      <p:cBhvr override="childStyle">
                                        <p:cTn id="513" dur="500" fill="hold"/>
                                        <p:tgtEl>
                                          <p:spTgt spid="2111"/>
                                        </p:tgtEl>
                                        <p:attrNameLst>
                                          <p:attrName>style.color</p:attrName>
                                        </p:attrNameLst>
                                      </p:cBhvr>
                                      <p:to>
                                        <a:srgbClr val="D8D8D8"/>
                                      </p:to>
                                    </p:animClr>
                                    <p:animClr clrSpc="rgb" dir="cw">
                                      <p:cBhvr>
                                        <p:cTn id="514" dur="500" fill="hold"/>
                                        <p:tgtEl>
                                          <p:spTgt spid="2111"/>
                                        </p:tgtEl>
                                        <p:attrNameLst>
                                          <p:attrName>fillcolor</p:attrName>
                                        </p:attrNameLst>
                                      </p:cBhvr>
                                      <p:to>
                                        <a:srgbClr val="D8D8D8"/>
                                      </p:to>
                                    </p:animClr>
                                    <p:set>
                                      <p:cBhvr>
                                        <p:cTn id="515" dur="500" fill="hold"/>
                                        <p:tgtEl>
                                          <p:spTgt spid="2111"/>
                                        </p:tgtEl>
                                        <p:attrNameLst>
                                          <p:attrName>fill.type</p:attrName>
                                        </p:attrNameLst>
                                      </p:cBhvr>
                                      <p:to>
                                        <p:strVal val="solid"/>
                                      </p:to>
                                    </p:set>
                                    <p:set>
                                      <p:cBhvr>
                                        <p:cTn id="516" dur="500" fill="hold"/>
                                        <p:tgtEl>
                                          <p:spTgt spid="2111"/>
                                        </p:tgtEl>
                                        <p:attrNameLst>
                                          <p:attrName>fill.on</p:attrName>
                                        </p:attrNameLst>
                                      </p:cBhvr>
                                      <p:to>
                                        <p:strVal val="true"/>
                                      </p:to>
                                    </p:set>
                                  </p:childTnLst>
                                </p:cTn>
                              </p:par>
                              <p:par>
                                <p:cTn id="517" presetID="19" presetClass="emph" presetSubtype="0" fill="hold" grpId="1" nodeType="withEffect">
                                  <p:stCondLst>
                                    <p:cond delay="0"/>
                                  </p:stCondLst>
                                  <p:childTnLst>
                                    <p:animClr clrSpc="rgb" dir="cw">
                                      <p:cBhvr override="childStyle">
                                        <p:cTn id="518" dur="500" fill="hold"/>
                                        <p:tgtEl>
                                          <p:spTgt spid="2112"/>
                                        </p:tgtEl>
                                        <p:attrNameLst>
                                          <p:attrName>style.color</p:attrName>
                                        </p:attrNameLst>
                                      </p:cBhvr>
                                      <p:to>
                                        <a:srgbClr val="D8D8D8"/>
                                      </p:to>
                                    </p:animClr>
                                    <p:animClr clrSpc="rgb" dir="cw">
                                      <p:cBhvr>
                                        <p:cTn id="519" dur="500" fill="hold"/>
                                        <p:tgtEl>
                                          <p:spTgt spid="2112"/>
                                        </p:tgtEl>
                                        <p:attrNameLst>
                                          <p:attrName>fillcolor</p:attrName>
                                        </p:attrNameLst>
                                      </p:cBhvr>
                                      <p:to>
                                        <a:srgbClr val="D8D8D8"/>
                                      </p:to>
                                    </p:animClr>
                                    <p:set>
                                      <p:cBhvr>
                                        <p:cTn id="520" dur="500" fill="hold"/>
                                        <p:tgtEl>
                                          <p:spTgt spid="2112"/>
                                        </p:tgtEl>
                                        <p:attrNameLst>
                                          <p:attrName>fill.type</p:attrName>
                                        </p:attrNameLst>
                                      </p:cBhvr>
                                      <p:to>
                                        <p:strVal val="solid"/>
                                      </p:to>
                                    </p:set>
                                    <p:set>
                                      <p:cBhvr>
                                        <p:cTn id="521" dur="500" fill="hold"/>
                                        <p:tgtEl>
                                          <p:spTgt spid="2112"/>
                                        </p:tgtEl>
                                        <p:attrNameLst>
                                          <p:attrName>fill.on</p:attrName>
                                        </p:attrNameLst>
                                      </p:cBhvr>
                                      <p:to>
                                        <p:strVal val="true"/>
                                      </p:to>
                                    </p:set>
                                  </p:childTnLst>
                                </p:cTn>
                              </p:par>
                              <p:par>
                                <p:cTn id="522" presetID="19" presetClass="emph" presetSubtype="0" fill="hold" grpId="1" nodeType="withEffect">
                                  <p:stCondLst>
                                    <p:cond delay="0"/>
                                  </p:stCondLst>
                                  <p:childTnLst>
                                    <p:animClr clrSpc="rgb" dir="cw">
                                      <p:cBhvr override="childStyle">
                                        <p:cTn id="523" dur="500" fill="hold"/>
                                        <p:tgtEl>
                                          <p:spTgt spid="2113"/>
                                        </p:tgtEl>
                                        <p:attrNameLst>
                                          <p:attrName>style.color</p:attrName>
                                        </p:attrNameLst>
                                      </p:cBhvr>
                                      <p:to>
                                        <a:srgbClr val="D8D8D8"/>
                                      </p:to>
                                    </p:animClr>
                                    <p:animClr clrSpc="rgb" dir="cw">
                                      <p:cBhvr>
                                        <p:cTn id="524" dur="500" fill="hold"/>
                                        <p:tgtEl>
                                          <p:spTgt spid="2113"/>
                                        </p:tgtEl>
                                        <p:attrNameLst>
                                          <p:attrName>fillcolor</p:attrName>
                                        </p:attrNameLst>
                                      </p:cBhvr>
                                      <p:to>
                                        <a:srgbClr val="D8D8D8"/>
                                      </p:to>
                                    </p:animClr>
                                    <p:set>
                                      <p:cBhvr>
                                        <p:cTn id="525" dur="500" fill="hold"/>
                                        <p:tgtEl>
                                          <p:spTgt spid="2113"/>
                                        </p:tgtEl>
                                        <p:attrNameLst>
                                          <p:attrName>fill.type</p:attrName>
                                        </p:attrNameLst>
                                      </p:cBhvr>
                                      <p:to>
                                        <p:strVal val="solid"/>
                                      </p:to>
                                    </p:set>
                                    <p:set>
                                      <p:cBhvr>
                                        <p:cTn id="526" dur="500" fill="hold"/>
                                        <p:tgtEl>
                                          <p:spTgt spid="2113"/>
                                        </p:tgtEl>
                                        <p:attrNameLst>
                                          <p:attrName>fill.on</p:attrName>
                                        </p:attrNameLst>
                                      </p:cBhvr>
                                      <p:to>
                                        <p:strVal val="true"/>
                                      </p:to>
                                    </p:set>
                                  </p:childTnLst>
                                </p:cTn>
                              </p:par>
                              <p:par>
                                <p:cTn id="527" presetID="19" presetClass="emph" presetSubtype="0" fill="hold" grpId="1" nodeType="withEffect">
                                  <p:stCondLst>
                                    <p:cond delay="0"/>
                                  </p:stCondLst>
                                  <p:childTnLst>
                                    <p:animClr clrSpc="rgb" dir="cw">
                                      <p:cBhvr override="childStyle">
                                        <p:cTn id="528" dur="500" fill="hold"/>
                                        <p:tgtEl>
                                          <p:spTgt spid="2117"/>
                                        </p:tgtEl>
                                        <p:attrNameLst>
                                          <p:attrName>style.color</p:attrName>
                                        </p:attrNameLst>
                                      </p:cBhvr>
                                      <p:to>
                                        <a:srgbClr val="D8D8D8"/>
                                      </p:to>
                                    </p:animClr>
                                    <p:animClr clrSpc="rgb" dir="cw">
                                      <p:cBhvr>
                                        <p:cTn id="529" dur="500" fill="hold"/>
                                        <p:tgtEl>
                                          <p:spTgt spid="2117"/>
                                        </p:tgtEl>
                                        <p:attrNameLst>
                                          <p:attrName>fillcolor</p:attrName>
                                        </p:attrNameLst>
                                      </p:cBhvr>
                                      <p:to>
                                        <a:srgbClr val="D8D8D8"/>
                                      </p:to>
                                    </p:animClr>
                                    <p:set>
                                      <p:cBhvr>
                                        <p:cTn id="530" dur="500" fill="hold"/>
                                        <p:tgtEl>
                                          <p:spTgt spid="2117"/>
                                        </p:tgtEl>
                                        <p:attrNameLst>
                                          <p:attrName>fill.type</p:attrName>
                                        </p:attrNameLst>
                                      </p:cBhvr>
                                      <p:to>
                                        <p:strVal val="solid"/>
                                      </p:to>
                                    </p:set>
                                    <p:set>
                                      <p:cBhvr>
                                        <p:cTn id="531" dur="500" fill="hold"/>
                                        <p:tgtEl>
                                          <p:spTgt spid="2117"/>
                                        </p:tgtEl>
                                        <p:attrNameLst>
                                          <p:attrName>fill.on</p:attrName>
                                        </p:attrNameLst>
                                      </p:cBhvr>
                                      <p:to>
                                        <p:strVal val="true"/>
                                      </p:to>
                                    </p:set>
                                  </p:childTnLst>
                                </p:cTn>
                              </p:par>
                              <p:par>
                                <p:cTn id="532" presetID="19" presetClass="emph" presetSubtype="0" fill="hold" grpId="1" nodeType="withEffect">
                                  <p:stCondLst>
                                    <p:cond delay="0"/>
                                  </p:stCondLst>
                                  <p:childTnLst>
                                    <p:animClr clrSpc="rgb" dir="cw">
                                      <p:cBhvr override="childStyle">
                                        <p:cTn id="533" dur="500" fill="hold"/>
                                        <p:tgtEl>
                                          <p:spTgt spid="2118"/>
                                        </p:tgtEl>
                                        <p:attrNameLst>
                                          <p:attrName>style.color</p:attrName>
                                        </p:attrNameLst>
                                      </p:cBhvr>
                                      <p:to>
                                        <a:srgbClr val="D8D8D8"/>
                                      </p:to>
                                    </p:animClr>
                                    <p:animClr clrSpc="rgb" dir="cw">
                                      <p:cBhvr>
                                        <p:cTn id="534" dur="500" fill="hold"/>
                                        <p:tgtEl>
                                          <p:spTgt spid="2118"/>
                                        </p:tgtEl>
                                        <p:attrNameLst>
                                          <p:attrName>fillcolor</p:attrName>
                                        </p:attrNameLst>
                                      </p:cBhvr>
                                      <p:to>
                                        <a:srgbClr val="D8D8D8"/>
                                      </p:to>
                                    </p:animClr>
                                    <p:set>
                                      <p:cBhvr>
                                        <p:cTn id="535" dur="500" fill="hold"/>
                                        <p:tgtEl>
                                          <p:spTgt spid="2118"/>
                                        </p:tgtEl>
                                        <p:attrNameLst>
                                          <p:attrName>fill.type</p:attrName>
                                        </p:attrNameLst>
                                      </p:cBhvr>
                                      <p:to>
                                        <p:strVal val="solid"/>
                                      </p:to>
                                    </p:set>
                                    <p:set>
                                      <p:cBhvr>
                                        <p:cTn id="536" dur="500" fill="hold"/>
                                        <p:tgtEl>
                                          <p:spTgt spid="2118"/>
                                        </p:tgtEl>
                                        <p:attrNameLst>
                                          <p:attrName>fill.on</p:attrName>
                                        </p:attrNameLst>
                                      </p:cBhvr>
                                      <p:to>
                                        <p:strVal val="true"/>
                                      </p:to>
                                    </p:set>
                                  </p:childTnLst>
                                </p:cTn>
                              </p:par>
                              <p:par>
                                <p:cTn id="537" presetID="19" presetClass="emph" presetSubtype="0" fill="hold" grpId="1" nodeType="withEffect">
                                  <p:stCondLst>
                                    <p:cond delay="0"/>
                                  </p:stCondLst>
                                  <p:childTnLst>
                                    <p:animClr clrSpc="rgb" dir="cw">
                                      <p:cBhvr override="childStyle">
                                        <p:cTn id="538" dur="500" fill="hold"/>
                                        <p:tgtEl>
                                          <p:spTgt spid="2119"/>
                                        </p:tgtEl>
                                        <p:attrNameLst>
                                          <p:attrName>style.color</p:attrName>
                                        </p:attrNameLst>
                                      </p:cBhvr>
                                      <p:to>
                                        <a:srgbClr val="D8D8D8"/>
                                      </p:to>
                                    </p:animClr>
                                    <p:animClr clrSpc="rgb" dir="cw">
                                      <p:cBhvr>
                                        <p:cTn id="539" dur="500" fill="hold"/>
                                        <p:tgtEl>
                                          <p:spTgt spid="2119"/>
                                        </p:tgtEl>
                                        <p:attrNameLst>
                                          <p:attrName>fillcolor</p:attrName>
                                        </p:attrNameLst>
                                      </p:cBhvr>
                                      <p:to>
                                        <a:srgbClr val="D8D8D8"/>
                                      </p:to>
                                    </p:animClr>
                                    <p:set>
                                      <p:cBhvr>
                                        <p:cTn id="540" dur="500" fill="hold"/>
                                        <p:tgtEl>
                                          <p:spTgt spid="2119"/>
                                        </p:tgtEl>
                                        <p:attrNameLst>
                                          <p:attrName>fill.type</p:attrName>
                                        </p:attrNameLst>
                                      </p:cBhvr>
                                      <p:to>
                                        <p:strVal val="solid"/>
                                      </p:to>
                                    </p:set>
                                    <p:set>
                                      <p:cBhvr>
                                        <p:cTn id="541" dur="500" fill="hold"/>
                                        <p:tgtEl>
                                          <p:spTgt spid="2119"/>
                                        </p:tgtEl>
                                        <p:attrNameLst>
                                          <p:attrName>fill.on</p:attrName>
                                        </p:attrNameLst>
                                      </p:cBhvr>
                                      <p:to>
                                        <p:strVal val="true"/>
                                      </p:to>
                                    </p:set>
                                  </p:childTnLst>
                                </p:cTn>
                              </p:par>
                              <p:par>
                                <p:cTn id="542" presetID="19" presetClass="emph" presetSubtype="0" fill="hold" grpId="1" nodeType="withEffect">
                                  <p:stCondLst>
                                    <p:cond delay="0"/>
                                  </p:stCondLst>
                                  <p:childTnLst>
                                    <p:animClr clrSpc="rgb" dir="cw">
                                      <p:cBhvr override="childStyle">
                                        <p:cTn id="543" dur="500" fill="hold"/>
                                        <p:tgtEl>
                                          <p:spTgt spid="2120"/>
                                        </p:tgtEl>
                                        <p:attrNameLst>
                                          <p:attrName>style.color</p:attrName>
                                        </p:attrNameLst>
                                      </p:cBhvr>
                                      <p:to>
                                        <a:srgbClr val="D8D8D8"/>
                                      </p:to>
                                    </p:animClr>
                                    <p:animClr clrSpc="rgb" dir="cw">
                                      <p:cBhvr>
                                        <p:cTn id="544" dur="500" fill="hold"/>
                                        <p:tgtEl>
                                          <p:spTgt spid="2120"/>
                                        </p:tgtEl>
                                        <p:attrNameLst>
                                          <p:attrName>fillcolor</p:attrName>
                                        </p:attrNameLst>
                                      </p:cBhvr>
                                      <p:to>
                                        <a:srgbClr val="D8D8D8"/>
                                      </p:to>
                                    </p:animClr>
                                    <p:set>
                                      <p:cBhvr>
                                        <p:cTn id="545" dur="500" fill="hold"/>
                                        <p:tgtEl>
                                          <p:spTgt spid="2120"/>
                                        </p:tgtEl>
                                        <p:attrNameLst>
                                          <p:attrName>fill.type</p:attrName>
                                        </p:attrNameLst>
                                      </p:cBhvr>
                                      <p:to>
                                        <p:strVal val="solid"/>
                                      </p:to>
                                    </p:set>
                                    <p:set>
                                      <p:cBhvr>
                                        <p:cTn id="546" dur="500" fill="hold"/>
                                        <p:tgtEl>
                                          <p:spTgt spid="2120"/>
                                        </p:tgtEl>
                                        <p:attrNameLst>
                                          <p:attrName>fill.on</p:attrName>
                                        </p:attrNameLst>
                                      </p:cBhvr>
                                      <p:to>
                                        <p:strVal val="true"/>
                                      </p:to>
                                    </p:set>
                                  </p:childTnLst>
                                </p:cTn>
                              </p:par>
                              <p:par>
                                <p:cTn id="547" presetID="19" presetClass="emph" presetSubtype="0" fill="hold" grpId="1" nodeType="withEffect">
                                  <p:stCondLst>
                                    <p:cond delay="0"/>
                                  </p:stCondLst>
                                  <p:childTnLst>
                                    <p:animClr clrSpc="rgb" dir="cw">
                                      <p:cBhvr override="childStyle">
                                        <p:cTn id="548" dur="500" fill="hold"/>
                                        <p:tgtEl>
                                          <p:spTgt spid="2126"/>
                                        </p:tgtEl>
                                        <p:attrNameLst>
                                          <p:attrName>style.color</p:attrName>
                                        </p:attrNameLst>
                                      </p:cBhvr>
                                      <p:to>
                                        <a:srgbClr val="D8D8D8"/>
                                      </p:to>
                                    </p:animClr>
                                    <p:animClr clrSpc="rgb" dir="cw">
                                      <p:cBhvr>
                                        <p:cTn id="549" dur="500" fill="hold"/>
                                        <p:tgtEl>
                                          <p:spTgt spid="2126"/>
                                        </p:tgtEl>
                                        <p:attrNameLst>
                                          <p:attrName>fillcolor</p:attrName>
                                        </p:attrNameLst>
                                      </p:cBhvr>
                                      <p:to>
                                        <a:srgbClr val="D8D8D8"/>
                                      </p:to>
                                    </p:animClr>
                                    <p:set>
                                      <p:cBhvr>
                                        <p:cTn id="550" dur="500" fill="hold"/>
                                        <p:tgtEl>
                                          <p:spTgt spid="2126"/>
                                        </p:tgtEl>
                                        <p:attrNameLst>
                                          <p:attrName>fill.type</p:attrName>
                                        </p:attrNameLst>
                                      </p:cBhvr>
                                      <p:to>
                                        <p:strVal val="solid"/>
                                      </p:to>
                                    </p:set>
                                    <p:set>
                                      <p:cBhvr>
                                        <p:cTn id="551" dur="500" fill="hold"/>
                                        <p:tgtEl>
                                          <p:spTgt spid="2126"/>
                                        </p:tgtEl>
                                        <p:attrNameLst>
                                          <p:attrName>fill.on</p:attrName>
                                        </p:attrNameLst>
                                      </p:cBhvr>
                                      <p:to>
                                        <p:strVal val="true"/>
                                      </p:to>
                                    </p:set>
                                  </p:childTnLst>
                                </p:cTn>
                              </p:par>
                              <p:par>
                                <p:cTn id="552" presetID="19" presetClass="emph" presetSubtype="0" fill="hold" grpId="1" nodeType="withEffect">
                                  <p:stCondLst>
                                    <p:cond delay="0"/>
                                  </p:stCondLst>
                                  <p:childTnLst>
                                    <p:animClr clrSpc="rgb" dir="cw">
                                      <p:cBhvr override="childStyle">
                                        <p:cTn id="553" dur="500" fill="hold"/>
                                        <p:tgtEl>
                                          <p:spTgt spid="2127"/>
                                        </p:tgtEl>
                                        <p:attrNameLst>
                                          <p:attrName>style.color</p:attrName>
                                        </p:attrNameLst>
                                      </p:cBhvr>
                                      <p:to>
                                        <a:srgbClr val="D8D8D8"/>
                                      </p:to>
                                    </p:animClr>
                                    <p:animClr clrSpc="rgb" dir="cw">
                                      <p:cBhvr>
                                        <p:cTn id="554" dur="500" fill="hold"/>
                                        <p:tgtEl>
                                          <p:spTgt spid="2127"/>
                                        </p:tgtEl>
                                        <p:attrNameLst>
                                          <p:attrName>fillcolor</p:attrName>
                                        </p:attrNameLst>
                                      </p:cBhvr>
                                      <p:to>
                                        <a:srgbClr val="D8D8D8"/>
                                      </p:to>
                                    </p:animClr>
                                    <p:set>
                                      <p:cBhvr>
                                        <p:cTn id="555" dur="500" fill="hold"/>
                                        <p:tgtEl>
                                          <p:spTgt spid="2127"/>
                                        </p:tgtEl>
                                        <p:attrNameLst>
                                          <p:attrName>fill.type</p:attrName>
                                        </p:attrNameLst>
                                      </p:cBhvr>
                                      <p:to>
                                        <p:strVal val="solid"/>
                                      </p:to>
                                    </p:set>
                                    <p:set>
                                      <p:cBhvr>
                                        <p:cTn id="556" dur="500" fill="hold"/>
                                        <p:tgtEl>
                                          <p:spTgt spid="2127"/>
                                        </p:tgtEl>
                                        <p:attrNameLst>
                                          <p:attrName>fill.on</p:attrName>
                                        </p:attrNameLst>
                                      </p:cBhvr>
                                      <p:to>
                                        <p:strVal val="true"/>
                                      </p:to>
                                    </p:set>
                                  </p:childTnLst>
                                </p:cTn>
                              </p:par>
                              <p:par>
                                <p:cTn id="557" presetID="19" presetClass="emph" presetSubtype="0" fill="hold" grpId="1" nodeType="withEffect">
                                  <p:stCondLst>
                                    <p:cond delay="0"/>
                                  </p:stCondLst>
                                  <p:childTnLst>
                                    <p:animClr clrSpc="rgb" dir="cw">
                                      <p:cBhvr override="childStyle">
                                        <p:cTn id="558" dur="500" fill="hold"/>
                                        <p:tgtEl>
                                          <p:spTgt spid="2133"/>
                                        </p:tgtEl>
                                        <p:attrNameLst>
                                          <p:attrName>style.color</p:attrName>
                                        </p:attrNameLst>
                                      </p:cBhvr>
                                      <p:to>
                                        <a:srgbClr val="D8D8D8"/>
                                      </p:to>
                                    </p:animClr>
                                    <p:animClr clrSpc="rgb" dir="cw">
                                      <p:cBhvr>
                                        <p:cTn id="559" dur="500" fill="hold"/>
                                        <p:tgtEl>
                                          <p:spTgt spid="2133"/>
                                        </p:tgtEl>
                                        <p:attrNameLst>
                                          <p:attrName>fillcolor</p:attrName>
                                        </p:attrNameLst>
                                      </p:cBhvr>
                                      <p:to>
                                        <a:srgbClr val="D8D8D8"/>
                                      </p:to>
                                    </p:animClr>
                                    <p:set>
                                      <p:cBhvr>
                                        <p:cTn id="560" dur="500" fill="hold"/>
                                        <p:tgtEl>
                                          <p:spTgt spid="2133"/>
                                        </p:tgtEl>
                                        <p:attrNameLst>
                                          <p:attrName>fill.type</p:attrName>
                                        </p:attrNameLst>
                                      </p:cBhvr>
                                      <p:to>
                                        <p:strVal val="solid"/>
                                      </p:to>
                                    </p:set>
                                    <p:set>
                                      <p:cBhvr>
                                        <p:cTn id="561" dur="500" fill="hold"/>
                                        <p:tgtEl>
                                          <p:spTgt spid="2133"/>
                                        </p:tgtEl>
                                        <p:attrNameLst>
                                          <p:attrName>fill.on</p:attrName>
                                        </p:attrNameLst>
                                      </p:cBhvr>
                                      <p:to>
                                        <p:strVal val="true"/>
                                      </p:to>
                                    </p:set>
                                  </p:childTnLst>
                                </p:cTn>
                              </p:par>
                              <p:par>
                                <p:cTn id="562" presetID="19" presetClass="emph" presetSubtype="0" fill="hold" grpId="1" nodeType="withEffect">
                                  <p:stCondLst>
                                    <p:cond delay="0"/>
                                  </p:stCondLst>
                                  <p:childTnLst>
                                    <p:animClr clrSpc="rgb" dir="cw">
                                      <p:cBhvr override="childStyle">
                                        <p:cTn id="563" dur="500" fill="hold"/>
                                        <p:tgtEl>
                                          <p:spTgt spid="2134"/>
                                        </p:tgtEl>
                                        <p:attrNameLst>
                                          <p:attrName>style.color</p:attrName>
                                        </p:attrNameLst>
                                      </p:cBhvr>
                                      <p:to>
                                        <a:srgbClr val="D8D8D8"/>
                                      </p:to>
                                    </p:animClr>
                                    <p:animClr clrSpc="rgb" dir="cw">
                                      <p:cBhvr>
                                        <p:cTn id="564" dur="500" fill="hold"/>
                                        <p:tgtEl>
                                          <p:spTgt spid="2134"/>
                                        </p:tgtEl>
                                        <p:attrNameLst>
                                          <p:attrName>fillcolor</p:attrName>
                                        </p:attrNameLst>
                                      </p:cBhvr>
                                      <p:to>
                                        <a:srgbClr val="D8D8D8"/>
                                      </p:to>
                                    </p:animClr>
                                    <p:set>
                                      <p:cBhvr>
                                        <p:cTn id="565" dur="500" fill="hold"/>
                                        <p:tgtEl>
                                          <p:spTgt spid="2134"/>
                                        </p:tgtEl>
                                        <p:attrNameLst>
                                          <p:attrName>fill.type</p:attrName>
                                        </p:attrNameLst>
                                      </p:cBhvr>
                                      <p:to>
                                        <p:strVal val="solid"/>
                                      </p:to>
                                    </p:set>
                                    <p:set>
                                      <p:cBhvr>
                                        <p:cTn id="566" dur="500" fill="hold"/>
                                        <p:tgtEl>
                                          <p:spTgt spid="2134"/>
                                        </p:tgtEl>
                                        <p:attrNameLst>
                                          <p:attrName>fill.on</p:attrName>
                                        </p:attrNameLst>
                                      </p:cBhvr>
                                      <p:to>
                                        <p:strVal val="true"/>
                                      </p:to>
                                    </p:set>
                                  </p:childTnLst>
                                </p:cTn>
                              </p:par>
                              <p:par>
                                <p:cTn id="567" presetID="19" presetClass="emph" presetSubtype="0" fill="hold" grpId="1" nodeType="withEffect">
                                  <p:stCondLst>
                                    <p:cond delay="0"/>
                                  </p:stCondLst>
                                  <p:childTnLst>
                                    <p:animClr clrSpc="rgb" dir="cw">
                                      <p:cBhvr override="childStyle">
                                        <p:cTn id="568" dur="500" fill="hold"/>
                                        <p:tgtEl>
                                          <p:spTgt spid="2135"/>
                                        </p:tgtEl>
                                        <p:attrNameLst>
                                          <p:attrName>style.color</p:attrName>
                                        </p:attrNameLst>
                                      </p:cBhvr>
                                      <p:to>
                                        <a:srgbClr val="D8D8D8"/>
                                      </p:to>
                                    </p:animClr>
                                    <p:animClr clrSpc="rgb" dir="cw">
                                      <p:cBhvr>
                                        <p:cTn id="569" dur="500" fill="hold"/>
                                        <p:tgtEl>
                                          <p:spTgt spid="2135"/>
                                        </p:tgtEl>
                                        <p:attrNameLst>
                                          <p:attrName>fillcolor</p:attrName>
                                        </p:attrNameLst>
                                      </p:cBhvr>
                                      <p:to>
                                        <a:srgbClr val="D8D8D8"/>
                                      </p:to>
                                    </p:animClr>
                                    <p:set>
                                      <p:cBhvr>
                                        <p:cTn id="570" dur="500" fill="hold"/>
                                        <p:tgtEl>
                                          <p:spTgt spid="2135"/>
                                        </p:tgtEl>
                                        <p:attrNameLst>
                                          <p:attrName>fill.type</p:attrName>
                                        </p:attrNameLst>
                                      </p:cBhvr>
                                      <p:to>
                                        <p:strVal val="solid"/>
                                      </p:to>
                                    </p:set>
                                    <p:set>
                                      <p:cBhvr>
                                        <p:cTn id="571" dur="500" fill="hold"/>
                                        <p:tgtEl>
                                          <p:spTgt spid="2135"/>
                                        </p:tgtEl>
                                        <p:attrNameLst>
                                          <p:attrName>fill.on</p:attrName>
                                        </p:attrNameLst>
                                      </p:cBhvr>
                                      <p:to>
                                        <p:strVal val="true"/>
                                      </p:to>
                                    </p:set>
                                  </p:childTnLst>
                                </p:cTn>
                              </p:par>
                              <p:par>
                                <p:cTn id="572" presetID="19" presetClass="emph" presetSubtype="0" fill="hold" grpId="1" nodeType="withEffect">
                                  <p:stCondLst>
                                    <p:cond delay="0"/>
                                  </p:stCondLst>
                                  <p:childTnLst>
                                    <p:animClr clrSpc="rgb" dir="cw">
                                      <p:cBhvr override="childStyle">
                                        <p:cTn id="573" dur="500" fill="hold"/>
                                        <p:tgtEl>
                                          <p:spTgt spid="2136"/>
                                        </p:tgtEl>
                                        <p:attrNameLst>
                                          <p:attrName>style.color</p:attrName>
                                        </p:attrNameLst>
                                      </p:cBhvr>
                                      <p:to>
                                        <a:srgbClr val="D8D8D8"/>
                                      </p:to>
                                    </p:animClr>
                                    <p:animClr clrSpc="rgb" dir="cw">
                                      <p:cBhvr>
                                        <p:cTn id="574" dur="500" fill="hold"/>
                                        <p:tgtEl>
                                          <p:spTgt spid="2136"/>
                                        </p:tgtEl>
                                        <p:attrNameLst>
                                          <p:attrName>fillcolor</p:attrName>
                                        </p:attrNameLst>
                                      </p:cBhvr>
                                      <p:to>
                                        <a:srgbClr val="D8D8D8"/>
                                      </p:to>
                                    </p:animClr>
                                    <p:set>
                                      <p:cBhvr>
                                        <p:cTn id="575" dur="500" fill="hold"/>
                                        <p:tgtEl>
                                          <p:spTgt spid="2136"/>
                                        </p:tgtEl>
                                        <p:attrNameLst>
                                          <p:attrName>fill.type</p:attrName>
                                        </p:attrNameLst>
                                      </p:cBhvr>
                                      <p:to>
                                        <p:strVal val="solid"/>
                                      </p:to>
                                    </p:set>
                                    <p:set>
                                      <p:cBhvr>
                                        <p:cTn id="576" dur="500" fill="hold"/>
                                        <p:tgtEl>
                                          <p:spTgt spid="2136"/>
                                        </p:tgtEl>
                                        <p:attrNameLst>
                                          <p:attrName>fill.on</p:attrName>
                                        </p:attrNameLst>
                                      </p:cBhvr>
                                      <p:to>
                                        <p:strVal val="true"/>
                                      </p:to>
                                    </p:set>
                                  </p:childTnLst>
                                </p:cTn>
                              </p:par>
                              <p:par>
                                <p:cTn id="577" presetID="19" presetClass="emph" presetSubtype="0" fill="hold" grpId="1" nodeType="withEffect">
                                  <p:stCondLst>
                                    <p:cond delay="0"/>
                                  </p:stCondLst>
                                  <p:childTnLst>
                                    <p:animClr clrSpc="rgb" dir="cw">
                                      <p:cBhvr override="childStyle">
                                        <p:cTn id="578" dur="500" fill="hold"/>
                                        <p:tgtEl>
                                          <p:spTgt spid="2137"/>
                                        </p:tgtEl>
                                        <p:attrNameLst>
                                          <p:attrName>style.color</p:attrName>
                                        </p:attrNameLst>
                                      </p:cBhvr>
                                      <p:to>
                                        <a:srgbClr val="D8D8D8"/>
                                      </p:to>
                                    </p:animClr>
                                    <p:animClr clrSpc="rgb" dir="cw">
                                      <p:cBhvr>
                                        <p:cTn id="579" dur="500" fill="hold"/>
                                        <p:tgtEl>
                                          <p:spTgt spid="2137"/>
                                        </p:tgtEl>
                                        <p:attrNameLst>
                                          <p:attrName>fillcolor</p:attrName>
                                        </p:attrNameLst>
                                      </p:cBhvr>
                                      <p:to>
                                        <a:srgbClr val="D8D8D8"/>
                                      </p:to>
                                    </p:animClr>
                                    <p:set>
                                      <p:cBhvr>
                                        <p:cTn id="580" dur="500" fill="hold"/>
                                        <p:tgtEl>
                                          <p:spTgt spid="2137"/>
                                        </p:tgtEl>
                                        <p:attrNameLst>
                                          <p:attrName>fill.type</p:attrName>
                                        </p:attrNameLst>
                                      </p:cBhvr>
                                      <p:to>
                                        <p:strVal val="solid"/>
                                      </p:to>
                                    </p:set>
                                    <p:set>
                                      <p:cBhvr>
                                        <p:cTn id="581" dur="500" fill="hold"/>
                                        <p:tgtEl>
                                          <p:spTgt spid="2137"/>
                                        </p:tgtEl>
                                        <p:attrNameLst>
                                          <p:attrName>fill.on</p:attrName>
                                        </p:attrNameLst>
                                      </p:cBhvr>
                                      <p:to>
                                        <p:strVal val="true"/>
                                      </p:to>
                                    </p:set>
                                  </p:childTnLst>
                                </p:cTn>
                              </p:par>
                              <p:par>
                                <p:cTn id="582" presetID="19" presetClass="emph" presetSubtype="0" fill="hold" grpId="1" nodeType="withEffect">
                                  <p:stCondLst>
                                    <p:cond delay="0"/>
                                  </p:stCondLst>
                                  <p:childTnLst>
                                    <p:animClr clrSpc="rgb" dir="cw">
                                      <p:cBhvr override="childStyle">
                                        <p:cTn id="583" dur="500" fill="hold"/>
                                        <p:tgtEl>
                                          <p:spTgt spid="2138"/>
                                        </p:tgtEl>
                                        <p:attrNameLst>
                                          <p:attrName>style.color</p:attrName>
                                        </p:attrNameLst>
                                      </p:cBhvr>
                                      <p:to>
                                        <a:srgbClr val="D8D8D8"/>
                                      </p:to>
                                    </p:animClr>
                                    <p:animClr clrSpc="rgb" dir="cw">
                                      <p:cBhvr>
                                        <p:cTn id="584" dur="500" fill="hold"/>
                                        <p:tgtEl>
                                          <p:spTgt spid="2138"/>
                                        </p:tgtEl>
                                        <p:attrNameLst>
                                          <p:attrName>fillcolor</p:attrName>
                                        </p:attrNameLst>
                                      </p:cBhvr>
                                      <p:to>
                                        <a:srgbClr val="D8D8D8"/>
                                      </p:to>
                                    </p:animClr>
                                    <p:set>
                                      <p:cBhvr>
                                        <p:cTn id="585" dur="500" fill="hold"/>
                                        <p:tgtEl>
                                          <p:spTgt spid="2138"/>
                                        </p:tgtEl>
                                        <p:attrNameLst>
                                          <p:attrName>fill.type</p:attrName>
                                        </p:attrNameLst>
                                      </p:cBhvr>
                                      <p:to>
                                        <p:strVal val="solid"/>
                                      </p:to>
                                    </p:set>
                                    <p:set>
                                      <p:cBhvr>
                                        <p:cTn id="586" dur="500" fill="hold"/>
                                        <p:tgtEl>
                                          <p:spTgt spid="2138"/>
                                        </p:tgtEl>
                                        <p:attrNameLst>
                                          <p:attrName>fill.on</p:attrName>
                                        </p:attrNameLst>
                                      </p:cBhvr>
                                      <p:to>
                                        <p:strVal val="true"/>
                                      </p:to>
                                    </p:set>
                                  </p:childTnLst>
                                </p:cTn>
                              </p:par>
                              <p:par>
                                <p:cTn id="587" presetID="19" presetClass="emph" presetSubtype="0" fill="hold" grpId="1" nodeType="withEffect">
                                  <p:stCondLst>
                                    <p:cond delay="0"/>
                                  </p:stCondLst>
                                  <p:childTnLst>
                                    <p:animClr clrSpc="rgb" dir="cw">
                                      <p:cBhvr override="childStyle">
                                        <p:cTn id="588" dur="500" fill="hold"/>
                                        <p:tgtEl>
                                          <p:spTgt spid="2142"/>
                                        </p:tgtEl>
                                        <p:attrNameLst>
                                          <p:attrName>style.color</p:attrName>
                                        </p:attrNameLst>
                                      </p:cBhvr>
                                      <p:to>
                                        <a:srgbClr val="D8D8D8"/>
                                      </p:to>
                                    </p:animClr>
                                    <p:animClr clrSpc="rgb" dir="cw">
                                      <p:cBhvr>
                                        <p:cTn id="589" dur="500" fill="hold"/>
                                        <p:tgtEl>
                                          <p:spTgt spid="2142"/>
                                        </p:tgtEl>
                                        <p:attrNameLst>
                                          <p:attrName>fillcolor</p:attrName>
                                        </p:attrNameLst>
                                      </p:cBhvr>
                                      <p:to>
                                        <a:srgbClr val="D8D8D8"/>
                                      </p:to>
                                    </p:animClr>
                                    <p:set>
                                      <p:cBhvr>
                                        <p:cTn id="590" dur="500" fill="hold"/>
                                        <p:tgtEl>
                                          <p:spTgt spid="2142"/>
                                        </p:tgtEl>
                                        <p:attrNameLst>
                                          <p:attrName>fill.type</p:attrName>
                                        </p:attrNameLst>
                                      </p:cBhvr>
                                      <p:to>
                                        <p:strVal val="solid"/>
                                      </p:to>
                                    </p:set>
                                    <p:set>
                                      <p:cBhvr>
                                        <p:cTn id="591" dur="500" fill="hold"/>
                                        <p:tgtEl>
                                          <p:spTgt spid="2142"/>
                                        </p:tgtEl>
                                        <p:attrNameLst>
                                          <p:attrName>fill.on</p:attrName>
                                        </p:attrNameLst>
                                      </p:cBhvr>
                                      <p:to>
                                        <p:strVal val="true"/>
                                      </p:to>
                                    </p:set>
                                  </p:childTnLst>
                                </p:cTn>
                              </p:par>
                              <p:par>
                                <p:cTn id="592" presetID="19" presetClass="emph" presetSubtype="0" fill="hold" grpId="1" nodeType="withEffect">
                                  <p:stCondLst>
                                    <p:cond delay="0"/>
                                  </p:stCondLst>
                                  <p:childTnLst>
                                    <p:animClr clrSpc="rgb" dir="cw">
                                      <p:cBhvr override="childStyle">
                                        <p:cTn id="593" dur="500" fill="hold"/>
                                        <p:tgtEl>
                                          <p:spTgt spid="2143"/>
                                        </p:tgtEl>
                                        <p:attrNameLst>
                                          <p:attrName>style.color</p:attrName>
                                        </p:attrNameLst>
                                      </p:cBhvr>
                                      <p:to>
                                        <a:srgbClr val="D8D8D8"/>
                                      </p:to>
                                    </p:animClr>
                                    <p:animClr clrSpc="rgb" dir="cw">
                                      <p:cBhvr>
                                        <p:cTn id="594" dur="500" fill="hold"/>
                                        <p:tgtEl>
                                          <p:spTgt spid="2143"/>
                                        </p:tgtEl>
                                        <p:attrNameLst>
                                          <p:attrName>fillcolor</p:attrName>
                                        </p:attrNameLst>
                                      </p:cBhvr>
                                      <p:to>
                                        <a:srgbClr val="D8D8D8"/>
                                      </p:to>
                                    </p:animClr>
                                    <p:set>
                                      <p:cBhvr>
                                        <p:cTn id="595" dur="500" fill="hold"/>
                                        <p:tgtEl>
                                          <p:spTgt spid="2143"/>
                                        </p:tgtEl>
                                        <p:attrNameLst>
                                          <p:attrName>fill.type</p:attrName>
                                        </p:attrNameLst>
                                      </p:cBhvr>
                                      <p:to>
                                        <p:strVal val="solid"/>
                                      </p:to>
                                    </p:set>
                                    <p:set>
                                      <p:cBhvr>
                                        <p:cTn id="596" dur="500" fill="hold"/>
                                        <p:tgtEl>
                                          <p:spTgt spid="2143"/>
                                        </p:tgtEl>
                                        <p:attrNameLst>
                                          <p:attrName>fill.on</p:attrName>
                                        </p:attrNameLst>
                                      </p:cBhvr>
                                      <p:to>
                                        <p:strVal val="true"/>
                                      </p:to>
                                    </p:set>
                                  </p:childTnLst>
                                </p:cTn>
                              </p:par>
                              <p:par>
                                <p:cTn id="597" presetID="19" presetClass="emph" presetSubtype="0" fill="hold" grpId="1" nodeType="withEffect">
                                  <p:stCondLst>
                                    <p:cond delay="0"/>
                                  </p:stCondLst>
                                  <p:childTnLst>
                                    <p:animClr clrSpc="rgb" dir="cw">
                                      <p:cBhvr override="childStyle">
                                        <p:cTn id="598" dur="500" fill="hold"/>
                                        <p:tgtEl>
                                          <p:spTgt spid="6194"/>
                                        </p:tgtEl>
                                        <p:attrNameLst>
                                          <p:attrName>style.color</p:attrName>
                                        </p:attrNameLst>
                                      </p:cBhvr>
                                      <p:to>
                                        <a:srgbClr val="D8D8D8"/>
                                      </p:to>
                                    </p:animClr>
                                    <p:animClr clrSpc="rgb" dir="cw">
                                      <p:cBhvr>
                                        <p:cTn id="599" dur="500" fill="hold"/>
                                        <p:tgtEl>
                                          <p:spTgt spid="6194"/>
                                        </p:tgtEl>
                                        <p:attrNameLst>
                                          <p:attrName>fillcolor</p:attrName>
                                        </p:attrNameLst>
                                      </p:cBhvr>
                                      <p:to>
                                        <a:srgbClr val="D8D8D8"/>
                                      </p:to>
                                    </p:animClr>
                                    <p:set>
                                      <p:cBhvr>
                                        <p:cTn id="600" dur="500" fill="hold"/>
                                        <p:tgtEl>
                                          <p:spTgt spid="6194"/>
                                        </p:tgtEl>
                                        <p:attrNameLst>
                                          <p:attrName>fill.type</p:attrName>
                                        </p:attrNameLst>
                                      </p:cBhvr>
                                      <p:to>
                                        <p:strVal val="solid"/>
                                      </p:to>
                                    </p:set>
                                    <p:set>
                                      <p:cBhvr>
                                        <p:cTn id="601" dur="500" fill="hold"/>
                                        <p:tgtEl>
                                          <p:spTgt spid="6194"/>
                                        </p:tgtEl>
                                        <p:attrNameLst>
                                          <p:attrName>fill.on</p:attrName>
                                        </p:attrNameLst>
                                      </p:cBhvr>
                                      <p:to>
                                        <p:strVal val="true"/>
                                      </p:to>
                                    </p:set>
                                  </p:childTnLst>
                                </p:cTn>
                              </p:par>
                              <p:par>
                                <p:cTn id="602" presetID="19" presetClass="emph" presetSubtype="0" fill="hold" grpId="1" nodeType="withEffect">
                                  <p:stCondLst>
                                    <p:cond delay="0"/>
                                  </p:stCondLst>
                                  <p:childTnLst>
                                    <p:animClr clrSpc="rgb" dir="cw">
                                      <p:cBhvr override="childStyle">
                                        <p:cTn id="603" dur="500" fill="hold"/>
                                        <p:tgtEl>
                                          <p:spTgt spid="6195"/>
                                        </p:tgtEl>
                                        <p:attrNameLst>
                                          <p:attrName>style.color</p:attrName>
                                        </p:attrNameLst>
                                      </p:cBhvr>
                                      <p:to>
                                        <a:srgbClr val="D8D8D8"/>
                                      </p:to>
                                    </p:animClr>
                                    <p:animClr clrSpc="rgb" dir="cw">
                                      <p:cBhvr>
                                        <p:cTn id="604" dur="500" fill="hold"/>
                                        <p:tgtEl>
                                          <p:spTgt spid="6195"/>
                                        </p:tgtEl>
                                        <p:attrNameLst>
                                          <p:attrName>fillcolor</p:attrName>
                                        </p:attrNameLst>
                                      </p:cBhvr>
                                      <p:to>
                                        <a:srgbClr val="D8D8D8"/>
                                      </p:to>
                                    </p:animClr>
                                    <p:set>
                                      <p:cBhvr>
                                        <p:cTn id="605" dur="500" fill="hold"/>
                                        <p:tgtEl>
                                          <p:spTgt spid="6195"/>
                                        </p:tgtEl>
                                        <p:attrNameLst>
                                          <p:attrName>fill.type</p:attrName>
                                        </p:attrNameLst>
                                      </p:cBhvr>
                                      <p:to>
                                        <p:strVal val="solid"/>
                                      </p:to>
                                    </p:set>
                                    <p:set>
                                      <p:cBhvr>
                                        <p:cTn id="606" dur="500" fill="hold"/>
                                        <p:tgtEl>
                                          <p:spTgt spid="6195"/>
                                        </p:tgtEl>
                                        <p:attrNameLst>
                                          <p:attrName>fill.on</p:attrName>
                                        </p:attrNameLst>
                                      </p:cBhvr>
                                      <p:to>
                                        <p:strVal val="true"/>
                                      </p:to>
                                    </p:set>
                                  </p:childTnLst>
                                </p:cTn>
                              </p:par>
                              <p:par>
                                <p:cTn id="607" presetID="19" presetClass="emph" presetSubtype="0" fill="hold" grpId="1" nodeType="withEffect">
                                  <p:stCondLst>
                                    <p:cond delay="0"/>
                                  </p:stCondLst>
                                  <p:childTnLst>
                                    <p:animClr clrSpc="rgb" dir="cw">
                                      <p:cBhvr override="childStyle">
                                        <p:cTn id="608" dur="500" fill="hold"/>
                                        <p:tgtEl>
                                          <p:spTgt spid="6196"/>
                                        </p:tgtEl>
                                        <p:attrNameLst>
                                          <p:attrName>style.color</p:attrName>
                                        </p:attrNameLst>
                                      </p:cBhvr>
                                      <p:to>
                                        <a:srgbClr val="D8D8D8"/>
                                      </p:to>
                                    </p:animClr>
                                    <p:animClr clrSpc="rgb" dir="cw">
                                      <p:cBhvr>
                                        <p:cTn id="609" dur="500" fill="hold"/>
                                        <p:tgtEl>
                                          <p:spTgt spid="6196"/>
                                        </p:tgtEl>
                                        <p:attrNameLst>
                                          <p:attrName>fillcolor</p:attrName>
                                        </p:attrNameLst>
                                      </p:cBhvr>
                                      <p:to>
                                        <a:srgbClr val="D8D8D8"/>
                                      </p:to>
                                    </p:animClr>
                                    <p:set>
                                      <p:cBhvr>
                                        <p:cTn id="610" dur="500" fill="hold"/>
                                        <p:tgtEl>
                                          <p:spTgt spid="6196"/>
                                        </p:tgtEl>
                                        <p:attrNameLst>
                                          <p:attrName>fill.type</p:attrName>
                                        </p:attrNameLst>
                                      </p:cBhvr>
                                      <p:to>
                                        <p:strVal val="solid"/>
                                      </p:to>
                                    </p:set>
                                    <p:set>
                                      <p:cBhvr>
                                        <p:cTn id="611" dur="500" fill="hold"/>
                                        <p:tgtEl>
                                          <p:spTgt spid="6196"/>
                                        </p:tgtEl>
                                        <p:attrNameLst>
                                          <p:attrName>fill.on</p:attrName>
                                        </p:attrNameLst>
                                      </p:cBhvr>
                                      <p:to>
                                        <p:strVal val="true"/>
                                      </p:to>
                                    </p:set>
                                  </p:childTnLst>
                                </p:cTn>
                              </p:par>
                              <p:par>
                                <p:cTn id="612" presetID="19" presetClass="emph" presetSubtype="0" fill="hold" grpId="1" nodeType="withEffect">
                                  <p:stCondLst>
                                    <p:cond delay="0"/>
                                  </p:stCondLst>
                                  <p:childTnLst>
                                    <p:animClr clrSpc="rgb" dir="cw">
                                      <p:cBhvr override="childStyle">
                                        <p:cTn id="613" dur="500" fill="hold"/>
                                        <p:tgtEl>
                                          <p:spTgt spid="6197"/>
                                        </p:tgtEl>
                                        <p:attrNameLst>
                                          <p:attrName>style.color</p:attrName>
                                        </p:attrNameLst>
                                      </p:cBhvr>
                                      <p:to>
                                        <a:srgbClr val="D8D8D8"/>
                                      </p:to>
                                    </p:animClr>
                                    <p:animClr clrSpc="rgb" dir="cw">
                                      <p:cBhvr>
                                        <p:cTn id="614" dur="500" fill="hold"/>
                                        <p:tgtEl>
                                          <p:spTgt spid="6197"/>
                                        </p:tgtEl>
                                        <p:attrNameLst>
                                          <p:attrName>fillcolor</p:attrName>
                                        </p:attrNameLst>
                                      </p:cBhvr>
                                      <p:to>
                                        <a:srgbClr val="D8D8D8"/>
                                      </p:to>
                                    </p:animClr>
                                    <p:set>
                                      <p:cBhvr>
                                        <p:cTn id="615" dur="500" fill="hold"/>
                                        <p:tgtEl>
                                          <p:spTgt spid="6197"/>
                                        </p:tgtEl>
                                        <p:attrNameLst>
                                          <p:attrName>fill.type</p:attrName>
                                        </p:attrNameLst>
                                      </p:cBhvr>
                                      <p:to>
                                        <p:strVal val="solid"/>
                                      </p:to>
                                    </p:set>
                                    <p:set>
                                      <p:cBhvr>
                                        <p:cTn id="616" dur="500" fill="hold"/>
                                        <p:tgtEl>
                                          <p:spTgt spid="6197"/>
                                        </p:tgtEl>
                                        <p:attrNameLst>
                                          <p:attrName>fill.on</p:attrName>
                                        </p:attrNameLst>
                                      </p:cBhvr>
                                      <p:to>
                                        <p:strVal val="true"/>
                                      </p:to>
                                    </p:set>
                                  </p:childTnLst>
                                </p:cTn>
                              </p:par>
                              <p:par>
                                <p:cTn id="617" presetID="19" presetClass="emph" presetSubtype="0" fill="hold" grpId="1" nodeType="withEffect">
                                  <p:stCondLst>
                                    <p:cond delay="0"/>
                                  </p:stCondLst>
                                  <p:childTnLst>
                                    <p:animClr clrSpc="rgb" dir="cw">
                                      <p:cBhvr override="childStyle">
                                        <p:cTn id="618" dur="500" fill="hold"/>
                                        <p:tgtEl>
                                          <p:spTgt spid="6198"/>
                                        </p:tgtEl>
                                        <p:attrNameLst>
                                          <p:attrName>style.color</p:attrName>
                                        </p:attrNameLst>
                                      </p:cBhvr>
                                      <p:to>
                                        <a:srgbClr val="D8D8D8"/>
                                      </p:to>
                                    </p:animClr>
                                    <p:animClr clrSpc="rgb" dir="cw">
                                      <p:cBhvr>
                                        <p:cTn id="619" dur="500" fill="hold"/>
                                        <p:tgtEl>
                                          <p:spTgt spid="6198"/>
                                        </p:tgtEl>
                                        <p:attrNameLst>
                                          <p:attrName>fillcolor</p:attrName>
                                        </p:attrNameLst>
                                      </p:cBhvr>
                                      <p:to>
                                        <a:srgbClr val="D8D8D8"/>
                                      </p:to>
                                    </p:animClr>
                                    <p:set>
                                      <p:cBhvr>
                                        <p:cTn id="620" dur="500" fill="hold"/>
                                        <p:tgtEl>
                                          <p:spTgt spid="6198"/>
                                        </p:tgtEl>
                                        <p:attrNameLst>
                                          <p:attrName>fill.type</p:attrName>
                                        </p:attrNameLst>
                                      </p:cBhvr>
                                      <p:to>
                                        <p:strVal val="solid"/>
                                      </p:to>
                                    </p:set>
                                    <p:set>
                                      <p:cBhvr>
                                        <p:cTn id="621" dur="500" fill="hold"/>
                                        <p:tgtEl>
                                          <p:spTgt spid="6198"/>
                                        </p:tgtEl>
                                        <p:attrNameLst>
                                          <p:attrName>fill.on</p:attrName>
                                        </p:attrNameLst>
                                      </p:cBhvr>
                                      <p:to>
                                        <p:strVal val="true"/>
                                      </p:to>
                                    </p:set>
                                  </p:childTnLst>
                                </p:cTn>
                              </p:par>
                              <p:par>
                                <p:cTn id="622" presetID="19" presetClass="emph" presetSubtype="0" fill="hold" grpId="1" nodeType="withEffect">
                                  <p:stCondLst>
                                    <p:cond delay="0"/>
                                  </p:stCondLst>
                                  <p:childTnLst>
                                    <p:animClr clrSpc="rgb" dir="cw">
                                      <p:cBhvr override="childStyle">
                                        <p:cTn id="623" dur="500" fill="hold"/>
                                        <p:tgtEl>
                                          <p:spTgt spid="6199"/>
                                        </p:tgtEl>
                                        <p:attrNameLst>
                                          <p:attrName>style.color</p:attrName>
                                        </p:attrNameLst>
                                      </p:cBhvr>
                                      <p:to>
                                        <a:srgbClr val="D8D8D8"/>
                                      </p:to>
                                    </p:animClr>
                                    <p:animClr clrSpc="rgb" dir="cw">
                                      <p:cBhvr>
                                        <p:cTn id="624" dur="500" fill="hold"/>
                                        <p:tgtEl>
                                          <p:spTgt spid="6199"/>
                                        </p:tgtEl>
                                        <p:attrNameLst>
                                          <p:attrName>fillcolor</p:attrName>
                                        </p:attrNameLst>
                                      </p:cBhvr>
                                      <p:to>
                                        <a:srgbClr val="D8D8D8"/>
                                      </p:to>
                                    </p:animClr>
                                    <p:set>
                                      <p:cBhvr>
                                        <p:cTn id="625" dur="500" fill="hold"/>
                                        <p:tgtEl>
                                          <p:spTgt spid="6199"/>
                                        </p:tgtEl>
                                        <p:attrNameLst>
                                          <p:attrName>fill.type</p:attrName>
                                        </p:attrNameLst>
                                      </p:cBhvr>
                                      <p:to>
                                        <p:strVal val="solid"/>
                                      </p:to>
                                    </p:set>
                                    <p:set>
                                      <p:cBhvr>
                                        <p:cTn id="626" dur="500" fill="hold"/>
                                        <p:tgtEl>
                                          <p:spTgt spid="6199"/>
                                        </p:tgtEl>
                                        <p:attrNameLst>
                                          <p:attrName>fill.on</p:attrName>
                                        </p:attrNameLst>
                                      </p:cBhvr>
                                      <p:to>
                                        <p:strVal val="true"/>
                                      </p:to>
                                    </p:set>
                                  </p:childTnLst>
                                </p:cTn>
                              </p:par>
                              <p:par>
                                <p:cTn id="627" presetID="19" presetClass="emph" presetSubtype="0" fill="hold" grpId="1" nodeType="withEffect">
                                  <p:stCondLst>
                                    <p:cond delay="0"/>
                                  </p:stCondLst>
                                  <p:childTnLst>
                                    <p:animClr clrSpc="rgb" dir="cw">
                                      <p:cBhvr override="childStyle">
                                        <p:cTn id="628" dur="500" fill="hold"/>
                                        <p:tgtEl>
                                          <p:spTgt spid="6200"/>
                                        </p:tgtEl>
                                        <p:attrNameLst>
                                          <p:attrName>style.color</p:attrName>
                                        </p:attrNameLst>
                                      </p:cBhvr>
                                      <p:to>
                                        <a:srgbClr val="D8D8D8"/>
                                      </p:to>
                                    </p:animClr>
                                    <p:animClr clrSpc="rgb" dir="cw">
                                      <p:cBhvr>
                                        <p:cTn id="629" dur="500" fill="hold"/>
                                        <p:tgtEl>
                                          <p:spTgt spid="6200"/>
                                        </p:tgtEl>
                                        <p:attrNameLst>
                                          <p:attrName>fillcolor</p:attrName>
                                        </p:attrNameLst>
                                      </p:cBhvr>
                                      <p:to>
                                        <a:srgbClr val="D8D8D8"/>
                                      </p:to>
                                    </p:animClr>
                                    <p:set>
                                      <p:cBhvr>
                                        <p:cTn id="630" dur="500" fill="hold"/>
                                        <p:tgtEl>
                                          <p:spTgt spid="6200"/>
                                        </p:tgtEl>
                                        <p:attrNameLst>
                                          <p:attrName>fill.type</p:attrName>
                                        </p:attrNameLst>
                                      </p:cBhvr>
                                      <p:to>
                                        <p:strVal val="solid"/>
                                      </p:to>
                                    </p:set>
                                    <p:set>
                                      <p:cBhvr>
                                        <p:cTn id="631" dur="500" fill="hold"/>
                                        <p:tgtEl>
                                          <p:spTgt spid="6200"/>
                                        </p:tgtEl>
                                        <p:attrNameLst>
                                          <p:attrName>fill.on</p:attrName>
                                        </p:attrNameLst>
                                      </p:cBhvr>
                                      <p:to>
                                        <p:strVal val="true"/>
                                      </p:to>
                                    </p:set>
                                  </p:childTnLst>
                                </p:cTn>
                              </p:par>
                              <p:par>
                                <p:cTn id="632" presetID="19" presetClass="emph" presetSubtype="0" fill="hold" grpId="1" nodeType="withEffect">
                                  <p:stCondLst>
                                    <p:cond delay="0"/>
                                  </p:stCondLst>
                                  <p:childTnLst>
                                    <p:animClr clrSpc="rgb" dir="cw">
                                      <p:cBhvr override="childStyle">
                                        <p:cTn id="633" dur="500" fill="hold"/>
                                        <p:tgtEl>
                                          <p:spTgt spid="6201"/>
                                        </p:tgtEl>
                                        <p:attrNameLst>
                                          <p:attrName>style.color</p:attrName>
                                        </p:attrNameLst>
                                      </p:cBhvr>
                                      <p:to>
                                        <a:srgbClr val="D8D8D8"/>
                                      </p:to>
                                    </p:animClr>
                                    <p:animClr clrSpc="rgb" dir="cw">
                                      <p:cBhvr>
                                        <p:cTn id="634" dur="500" fill="hold"/>
                                        <p:tgtEl>
                                          <p:spTgt spid="6201"/>
                                        </p:tgtEl>
                                        <p:attrNameLst>
                                          <p:attrName>fillcolor</p:attrName>
                                        </p:attrNameLst>
                                      </p:cBhvr>
                                      <p:to>
                                        <a:srgbClr val="D8D8D8"/>
                                      </p:to>
                                    </p:animClr>
                                    <p:set>
                                      <p:cBhvr>
                                        <p:cTn id="635" dur="500" fill="hold"/>
                                        <p:tgtEl>
                                          <p:spTgt spid="6201"/>
                                        </p:tgtEl>
                                        <p:attrNameLst>
                                          <p:attrName>fill.type</p:attrName>
                                        </p:attrNameLst>
                                      </p:cBhvr>
                                      <p:to>
                                        <p:strVal val="solid"/>
                                      </p:to>
                                    </p:set>
                                    <p:set>
                                      <p:cBhvr>
                                        <p:cTn id="636" dur="500" fill="hold"/>
                                        <p:tgtEl>
                                          <p:spTgt spid="6201"/>
                                        </p:tgtEl>
                                        <p:attrNameLst>
                                          <p:attrName>fill.on</p:attrName>
                                        </p:attrNameLst>
                                      </p:cBhvr>
                                      <p:to>
                                        <p:strVal val="true"/>
                                      </p:to>
                                    </p:set>
                                  </p:childTnLst>
                                </p:cTn>
                              </p:par>
                              <p:par>
                                <p:cTn id="637" presetID="19" presetClass="emph" presetSubtype="0" fill="hold" grpId="1" nodeType="withEffect">
                                  <p:stCondLst>
                                    <p:cond delay="0"/>
                                  </p:stCondLst>
                                  <p:childTnLst>
                                    <p:animClr clrSpc="rgb" dir="cw">
                                      <p:cBhvr override="childStyle">
                                        <p:cTn id="638" dur="500" fill="hold"/>
                                        <p:tgtEl>
                                          <p:spTgt spid="6202"/>
                                        </p:tgtEl>
                                        <p:attrNameLst>
                                          <p:attrName>style.color</p:attrName>
                                        </p:attrNameLst>
                                      </p:cBhvr>
                                      <p:to>
                                        <a:srgbClr val="D8D8D8"/>
                                      </p:to>
                                    </p:animClr>
                                    <p:animClr clrSpc="rgb" dir="cw">
                                      <p:cBhvr>
                                        <p:cTn id="639" dur="500" fill="hold"/>
                                        <p:tgtEl>
                                          <p:spTgt spid="6202"/>
                                        </p:tgtEl>
                                        <p:attrNameLst>
                                          <p:attrName>fillcolor</p:attrName>
                                        </p:attrNameLst>
                                      </p:cBhvr>
                                      <p:to>
                                        <a:srgbClr val="D8D8D8"/>
                                      </p:to>
                                    </p:animClr>
                                    <p:set>
                                      <p:cBhvr>
                                        <p:cTn id="640" dur="500" fill="hold"/>
                                        <p:tgtEl>
                                          <p:spTgt spid="6202"/>
                                        </p:tgtEl>
                                        <p:attrNameLst>
                                          <p:attrName>fill.type</p:attrName>
                                        </p:attrNameLst>
                                      </p:cBhvr>
                                      <p:to>
                                        <p:strVal val="solid"/>
                                      </p:to>
                                    </p:set>
                                    <p:set>
                                      <p:cBhvr>
                                        <p:cTn id="641" dur="500" fill="hold"/>
                                        <p:tgtEl>
                                          <p:spTgt spid="6202"/>
                                        </p:tgtEl>
                                        <p:attrNameLst>
                                          <p:attrName>fill.on</p:attrName>
                                        </p:attrNameLst>
                                      </p:cBhvr>
                                      <p:to>
                                        <p:strVal val="true"/>
                                      </p:to>
                                    </p:set>
                                  </p:childTnLst>
                                </p:cTn>
                              </p:par>
                              <p:par>
                                <p:cTn id="642" presetID="19" presetClass="emph" presetSubtype="0" fill="hold" grpId="1" nodeType="withEffect">
                                  <p:stCondLst>
                                    <p:cond delay="0"/>
                                  </p:stCondLst>
                                  <p:childTnLst>
                                    <p:animClr clrSpc="rgb" dir="cw">
                                      <p:cBhvr override="childStyle">
                                        <p:cTn id="643" dur="500" fill="hold"/>
                                        <p:tgtEl>
                                          <p:spTgt spid="6203"/>
                                        </p:tgtEl>
                                        <p:attrNameLst>
                                          <p:attrName>style.color</p:attrName>
                                        </p:attrNameLst>
                                      </p:cBhvr>
                                      <p:to>
                                        <a:srgbClr val="D8D8D8"/>
                                      </p:to>
                                    </p:animClr>
                                    <p:animClr clrSpc="rgb" dir="cw">
                                      <p:cBhvr>
                                        <p:cTn id="644" dur="500" fill="hold"/>
                                        <p:tgtEl>
                                          <p:spTgt spid="6203"/>
                                        </p:tgtEl>
                                        <p:attrNameLst>
                                          <p:attrName>fillcolor</p:attrName>
                                        </p:attrNameLst>
                                      </p:cBhvr>
                                      <p:to>
                                        <a:srgbClr val="D8D8D8"/>
                                      </p:to>
                                    </p:animClr>
                                    <p:set>
                                      <p:cBhvr>
                                        <p:cTn id="645" dur="500" fill="hold"/>
                                        <p:tgtEl>
                                          <p:spTgt spid="6203"/>
                                        </p:tgtEl>
                                        <p:attrNameLst>
                                          <p:attrName>fill.type</p:attrName>
                                        </p:attrNameLst>
                                      </p:cBhvr>
                                      <p:to>
                                        <p:strVal val="solid"/>
                                      </p:to>
                                    </p:set>
                                    <p:set>
                                      <p:cBhvr>
                                        <p:cTn id="646" dur="500" fill="hold"/>
                                        <p:tgtEl>
                                          <p:spTgt spid="6203"/>
                                        </p:tgtEl>
                                        <p:attrNameLst>
                                          <p:attrName>fill.on</p:attrName>
                                        </p:attrNameLst>
                                      </p:cBhvr>
                                      <p:to>
                                        <p:strVal val="true"/>
                                      </p:to>
                                    </p:set>
                                  </p:childTnLst>
                                </p:cTn>
                              </p:par>
                              <p:par>
                                <p:cTn id="647" presetID="19" presetClass="emph" presetSubtype="0" fill="hold" grpId="1" nodeType="withEffect">
                                  <p:stCondLst>
                                    <p:cond delay="0"/>
                                  </p:stCondLst>
                                  <p:childTnLst>
                                    <p:animClr clrSpc="rgb" dir="cw">
                                      <p:cBhvr override="childStyle">
                                        <p:cTn id="648" dur="500" fill="hold"/>
                                        <p:tgtEl>
                                          <p:spTgt spid="6206"/>
                                        </p:tgtEl>
                                        <p:attrNameLst>
                                          <p:attrName>style.color</p:attrName>
                                        </p:attrNameLst>
                                      </p:cBhvr>
                                      <p:to>
                                        <a:srgbClr val="D8D8D8"/>
                                      </p:to>
                                    </p:animClr>
                                    <p:animClr clrSpc="rgb" dir="cw">
                                      <p:cBhvr>
                                        <p:cTn id="649" dur="500" fill="hold"/>
                                        <p:tgtEl>
                                          <p:spTgt spid="6206"/>
                                        </p:tgtEl>
                                        <p:attrNameLst>
                                          <p:attrName>fillcolor</p:attrName>
                                        </p:attrNameLst>
                                      </p:cBhvr>
                                      <p:to>
                                        <a:srgbClr val="D8D8D8"/>
                                      </p:to>
                                    </p:animClr>
                                    <p:set>
                                      <p:cBhvr>
                                        <p:cTn id="650" dur="500" fill="hold"/>
                                        <p:tgtEl>
                                          <p:spTgt spid="6206"/>
                                        </p:tgtEl>
                                        <p:attrNameLst>
                                          <p:attrName>fill.type</p:attrName>
                                        </p:attrNameLst>
                                      </p:cBhvr>
                                      <p:to>
                                        <p:strVal val="solid"/>
                                      </p:to>
                                    </p:set>
                                    <p:set>
                                      <p:cBhvr>
                                        <p:cTn id="651" dur="500" fill="hold"/>
                                        <p:tgtEl>
                                          <p:spTgt spid="6206"/>
                                        </p:tgtEl>
                                        <p:attrNameLst>
                                          <p:attrName>fill.on</p:attrName>
                                        </p:attrNameLst>
                                      </p:cBhvr>
                                      <p:to>
                                        <p:strVal val="true"/>
                                      </p:to>
                                    </p:set>
                                  </p:childTnLst>
                                </p:cTn>
                              </p:par>
                              <p:par>
                                <p:cTn id="652" presetID="7" presetClass="emph" presetSubtype="2" fill="hold" nodeType="withEffect">
                                  <p:stCondLst>
                                    <p:cond delay="0"/>
                                  </p:stCondLst>
                                  <p:childTnLst>
                                    <p:animClr clrSpc="rgb" dir="cw">
                                      <p:cBhvr>
                                        <p:cTn id="653" dur="1000" fill="hold"/>
                                        <p:tgtEl>
                                          <p:spTgt spid="6146"/>
                                        </p:tgtEl>
                                        <p:attrNameLst>
                                          <p:attrName>stroke.color</p:attrName>
                                        </p:attrNameLst>
                                      </p:cBhvr>
                                      <p:to>
                                        <a:srgbClr val="D8D8D8"/>
                                      </p:to>
                                    </p:animClr>
                                    <p:set>
                                      <p:cBhvr>
                                        <p:cTn id="654" dur="1000" fill="hold"/>
                                        <p:tgtEl>
                                          <p:spTgt spid="6146"/>
                                        </p:tgtEl>
                                        <p:attrNameLst>
                                          <p:attrName>stroke.on</p:attrName>
                                        </p:attrNameLst>
                                      </p:cBhvr>
                                      <p:to>
                                        <p:strVal val="true"/>
                                      </p:to>
                                    </p:set>
                                  </p:childTnLst>
                                </p:cTn>
                              </p:par>
                              <p:par>
                                <p:cTn id="655" presetID="7" presetClass="emph" presetSubtype="2" fill="hold" nodeType="withEffect">
                                  <p:stCondLst>
                                    <p:cond delay="0"/>
                                  </p:stCondLst>
                                  <p:childTnLst>
                                    <p:animClr clrSpc="rgb" dir="cw">
                                      <p:cBhvr>
                                        <p:cTn id="656" dur="1000" fill="hold"/>
                                        <p:tgtEl>
                                          <p:spTgt spid="6147"/>
                                        </p:tgtEl>
                                        <p:attrNameLst>
                                          <p:attrName>stroke.color</p:attrName>
                                        </p:attrNameLst>
                                      </p:cBhvr>
                                      <p:to>
                                        <a:srgbClr val="D8D8D8"/>
                                      </p:to>
                                    </p:animClr>
                                    <p:set>
                                      <p:cBhvr>
                                        <p:cTn id="657" dur="1000" fill="hold"/>
                                        <p:tgtEl>
                                          <p:spTgt spid="6147"/>
                                        </p:tgtEl>
                                        <p:attrNameLst>
                                          <p:attrName>stroke.on</p:attrName>
                                        </p:attrNameLst>
                                      </p:cBhvr>
                                      <p:to>
                                        <p:strVal val="true"/>
                                      </p:to>
                                    </p:set>
                                  </p:childTnLst>
                                </p:cTn>
                              </p:par>
                              <p:par>
                                <p:cTn id="658" presetID="7" presetClass="emph" presetSubtype="2" fill="hold" nodeType="withEffect">
                                  <p:stCondLst>
                                    <p:cond delay="0"/>
                                  </p:stCondLst>
                                  <p:childTnLst>
                                    <p:animClr clrSpc="rgb" dir="cw">
                                      <p:cBhvr>
                                        <p:cTn id="659" dur="1000" fill="hold"/>
                                        <p:tgtEl>
                                          <p:spTgt spid="6148"/>
                                        </p:tgtEl>
                                        <p:attrNameLst>
                                          <p:attrName>stroke.color</p:attrName>
                                        </p:attrNameLst>
                                      </p:cBhvr>
                                      <p:to>
                                        <a:srgbClr val="D8D8D8"/>
                                      </p:to>
                                    </p:animClr>
                                    <p:set>
                                      <p:cBhvr>
                                        <p:cTn id="660" dur="1000" fill="hold"/>
                                        <p:tgtEl>
                                          <p:spTgt spid="6148"/>
                                        </p:tgtEl>
                                        <p:attrNameLst>
                                          <p:attrName>stroke.on</p:attrName>
                                        </p:attrNameLst>
                                      </p:cBhvr>
                                      <p:to>
                                        <p:strVal val="true"/>
                                      </p:to>
                                    </p:set>
                                  </p:childTnLst>
                                </p:cTn>
                              </p:par>
                              <p:par>
                                <p:cTn id="661" presetID="7" presetClass="emph" presetSubtype="2" fill="hold" nodeType="withEffect">
                                  <p:stCondLst>
                                    <p:cond delay="0"/>
                                  </p:stCondLst>
                                  <p:childTnLst>
                                    <p:animClr clrSpc="rgb" dir="cw">
                                      <p:cBhvr>
                                        <p:cTn id="662" dur="1000" fill="hold"/>
                                        <p:tgtEl>
                                          <p:spTgt spid="6149"/>
                                        </p:tgtEl>
                                        <p:attrNameLst>
                                          <p:attrName>stroke.color</p:attrName>
                                        </p:attrNameLst>
                                      </p:cBhvr>
                                      <p:to>
                                        <a:srgbClr val="D8D8D8"/>
                                      </p:to>
                                    </p:animClr>
                                    <p:set>
                                      <p:cBhvr>
                                        <p:cTn id="663" dur="1000" fill="hold"/>
                                        <p:tgtEl>
                                          <p:spTgt spid="6149"/>
                                        </p:tgtEl>
                                        <p:attrNameLst>
                                          <p:attrName>stroke.on</p:attrName>
                                        </p:attrNameLst>
                                      </p:cBhvr>
                                      <p:to>
                                        <p:strVal val="true"/>
                                      </p:to>
                                    </p:set>
                                  </p:childTnLst>
                                </p:cTn>
                              </p:par>
                              <p:par>
                                <p:cTn id="664" presetID="7" presetClass="emph" presetSubtype="2" fill="hold" nodeType="withEffect">
                                  <p:stCondLst>
                                    <p:cond delay="0"/>
                                  </p:stCondLst>
                                  <p:childTnLst>
                                    <p:animClr clrSpc="rgb" dir="cw">
                                      <p:cBhvr>
                                        <p:cTn id="665" dur="1000" fill="hold"/>
                                        <p:tgtEl>
                                          <p:spTgt spid="6150"/>
                                        </p:tgtEl>
                                        <p:attrNameLst>
                                          <p:attrName>stroke.color</p:attrName>
                                        </p:attrNameLst>
                                      </p:cBhvr>
                                      <p:to>
                                        <a:srgbClr val="D8D8D8"/>
                                      </p:to>
                                    </p:animClr>
                                    <p:set>
                                      <p:cBhvr>
                                        <p:cTn id="666" dur="1000" fill="hold"/>
                                        <p:tgtEl>
                                          <p:spTgt spid="6150"/>
                                        </p:tgtEl>
                                        <p:attrNameLst>
                                          <p:attrName>stroke.on</p:attrName>
                                        </p:attrNameLst>
                                      </p:cBhvr>
                                      <p:to>
                                        <p:strVal val="true"/>
                                      </p:to>
                                    </p:set>
                                  </p:childTnLst>
                                </p:cTn>
                              </p:par>
                              <p:par>
                                <p:cTn id="667" presetID="7" presetClass="emph" presetSubtype="2" fill="hold" nodeType="withEffect">
                                  <p:stCondLst>
                                    <p:cond delay="0"/>
                                  </p:stCondLst>
                                  <p:childTnLst>
                                    <p:animClr clrSpc="rgb" dir="cw">
                                      <p:cBhvr>
                                        <p:cTn id="668" dur="1000" fill="hold"/>
                                        <p:tgtEl>
                                          <p:spTgt spid="6151"/>
                                        </p:tgtEl>
                                        <p:attrNameLst>
                                          <p:attrName>stroke.color</p:attrName>
                                        </p:attrNameLst>
                                      </p:cBhvr>
                                      <p:to>
                                        <a:srgbClr val="D8D8D8"/>
                                      </p:to>
                                    </p:animClr>
                                    <p:set>
                                      <p:cBhvr>
                                        <p:cTn id="669" dur="1000" fill="hold"/>
                                        <p:tgtEl>
                                          <p:spTgt spid="6151"/>
                                        </p:tgtEl>
                                        <p:attrNameLst>
                                          <p:attrName>stroke.on</p:attrName>
                                        </p:attrNameLst>
                                      </p:cBhvr>
                                      <p:to>
                                        <p:strVal val="true"/>
                                      </p:to>
                                    </p:set>
                                  </p:childTnLst>
                                </p:cTn>
                              </p:par>
                              <p:par>
                                <p:cTn id="670" presetID="7" presetClass="emph" presetSubtype="2" fill="hold" nodeType="withEffect">
                                  <p:stCondLst>
                                    <p:cond delay="0"/>
                                  </p:stCondLst>
                                  <p:childTnLst>
                                    <p:animClr clrSpc="rgb" dir="cw">
                                      <p:cBhvr>
                                        <p:cTn id="671" dur="1000" fill="hold"/>
                                        <p:tgtEl>
                                          <p:spTgt spid="6152"/>
                                        </p:tgtEl>
                                        <p:attrNameLst>
                                          <p:attrName>stroke.color</p:attrName>
                                        </p:attrNameLst>
                                      </p:cBhvr>
                                      <p:to>
                                        <a:srgbClr val="D8D8D8"/>
                                      </p:to>
                                    </p:animClr>
                                    <p:set>
                                      <p:cBhvr>
                                        <p:cTn id="672" dur="1000" fill="hold"/>
                                        <p:tgtEl>
                                          <p:spTgt spid="6152"/>
                                        </p:tgtEl>
                                        <p:attrNameLst>
                                          <p:attrName>stroke.on</p:attrName>
                                        </p:attrNameLst>
                                      </p:cBhvr>
                                      <p:to>
                                        <p:strVal val="true"/>
                                      </p:to>
                                    </p:set>
                                  </p:childTnLst>
                                </p:cTn>
                              </p:par>
                              <p:par>
                                <p:cTn id="673" presetID="7" presetClass="emph" presetSubtype="2" fill="hold" nodeType="withEffect">
                                  <p:stCondLst>
                                    <p:cond delay="0"/>
                                  </p:stCondLst>
                                  <p:childTnLst>
                                    <p:animClr clrSpc="rgb" dir="cw">
                                      <p:cBhvr>
                                        <p:cTn id="674" dur="1000" fill="hold"/>
                                        <p:tgtEl>
                                          <p:spTgt spid="6153"/>
                                        </p:tgtEl>
                                        <p:attrNameLst>
                                          <p:attrName>stroke.color</p:attrName>
                                        </p:attrNameLst>
                                      </p:cBhvr>
                                      <p:to>
                                        <a:srgbClr val="D8D8D8"/>
                                      </p:to>
                                    </p:animClr>
                                    <p:set>
                                      <p:cBhvr>
                                        <p:cTn id="675" dur="1000" fill="hold"/>
                                        <p:tgtEl>
                                          <p:spTgt spid="6153"/>
                                        </p:tgtEl>
                                        <p:attrNameLst>
                                          <p:attrName>stroke.on</p:attrName>
                                        </p:attrNameLst>
                                      </p:cBhvr>
                                      <p:to>
                                        <p:strVal val="true"/>
                                      </p:to>
                                    </p:set>
                                  </p:childTnLst>
                                </p:cTn>
                              </p:par>
                              <p:par>
                                <p:cTn id="676" presetID="7" presetClass="emph" presetSubtype="2" fill="hold" nodeType="withEffect">
                                  <p:stCondLst>
                                    <p:cond delay="0"/>
                                  </p:stCondLst>
                                  <p:childTnLst>
                                    <p:animClr clrSpc="rgb" dir="cw">
                                      <p:cBhvr>
                                        <p:cTn id="677" dur="1000" fill="hold"/>
                                        <p:tgtEl>
                                          <p:spTgt spid="6154"/>
                                        </p:tgtEl>
                                        <p:attrNameLst>
                                          <p:attrName>stroke.color</p:attrName>
                                        </p:attrNameLst>
                                      </p:cBhvr>
                                      <p:to>
                                        <a:srgbClr val="D8D8D8"/>
                                      </p:to>
                                    </p:animClr>
                                    <p:set>
                                      <p:cBhvr>
                                        <p:cTn id="678" dur="1000" fill="hold"/>
                                        <p:tgtEl>
                                          <p:spTgt spid="6154"/>
                                        </p:tgtEl>
                                        <p:attrNameLst>
                                          <p:attrName>stroke.on</p:attrName>
                                        </p:attrNameLst>
                                      </p:cBhvr>
                                      <p:to>
                                        <p:strVal val="true"/>
                                      </p:to>
                                    </p:set>
                                  </p:childTnLst>
                                </p:cTn>
                              </p:par>
                              <p:par>
                                <p:cTn id="679" presetID="7" presetClass="emph" presetSubtype="2" fill="hold" nodeType="withEffect">
                                  <p:stCondLst>
                                    <p:cond delay="0"/>
                                  </p:stCondLst>
                                  <p:childTnLst>
                                    <p:animClr clrSpc="rgb" dir="cw">
                                      <p:cBhvr>
                                        <p:cTn id="680" dur="1000" fill="hold"/>
                                        <p:tgtEl>
                                          <p:spTgt spid="6155"/>
                                        </p:tgtEl>
                                        <p:attrNameLst>
                                          <p:attrName>stroke.color</p:attrName>
                                        </p:attrNameLst>
                                      </p:cBhvr>
                                      <p:to>
                                        <a:srgbClr val="D8D8D8"/>
                                      </p:to>
                                    </p:animClr>
                                    <p:set>
                                      <p:cBhvr>
                                        <p:cTn id="681" dur="1000" fill="hold"/>
                                        <p:tgtEl>
                                          <p:spTgt spid="6155"/>
                                        </p:tgtEl>
                                        <p:attrNameLst>
                                          <p:attrName>stroke.on</p:attrName>
                                        </p:attrNameLst>
                                      </p:cBhvr>
                                      <p:to>
                                        <p:strVal val="true"/>
                                      </p:to>
                                    </p:set>
                                  </p:childTnLst>
                                </p:cTn>
                              </p:par>
                              <p:par>
                                <p:cTn id="682" presetID="7" presetClass="emph" presetSubtype="2" fill="hold" nodeType="withEffect">
                                  <p:stCondLst>
                                    <p:cond delay="0"/>
                                  </p:stCondLst>
                                  <p:childTnLst>
                                    <p:animClr clrSpc="rgb" dir="cw">
                                      <p:cBhvr>
                                        <p:cTn id="683" dur="1000" fill="hold"/>
                                        <p:tgtEl>
                                          <p:spTgt spid="6156"/>
                                        </p:tgtEl>
                                        <p:attrNameLst>
                                          <p:attrName>stroke.color</p:attrName>
                                        </p:attrNameLst>
                                      </p:cBhvr>
                                      <p:to>
                                        <a:srgbClr val="D8D8D8"/>
                                      </p:to>
                                    </p:animClr>
                                    <p:set>
                                      <p:cBhvr>
                                        <p:cTn id="684" dur="1000" fill="hold"/>
                                        <p:tgtEl>
                                          <p:spTgt spid="6156"/>
                                        </p:tgtEl>
                                        <p:attrNameLst>
                                          <p:attrName>stroke.on</p:attrName>
                                        </p:attrNameLst>
                                      </p:cBhvr>
                                      <p:to>
                                        <p:strVal val="true"/>
                                      </p:to>
                                    </p:set>
                                  </p:childTnLst>
                                </p:cTn>
                              </p:par>
                              <p:par>
                                <p:cTn id="685" presetID="7" presetClass="emph" presetSubtype="2" fill="hold" nodeType="withEffect">
                                  <p:stCondLst>
                                    <p:cond delay="0"/>
                                  </p:stCondLst>
                                  <p:childTnLst>
                                    <p:animClr clrSpc="rgb" dir="cw">
                                      <p:cBhvr>
                                        <p:cTn id="686" dur="1000" fill="hold"/>
                                        <p:tgtEl>
                                          <p:spTgt spid="6157"/>
                                        </p:tgtEl>
                                        <p:attrNameLst>
                                          <p:attrName>stroke.color</p:attrName>
                                        </p:attrNameLst>
                                      </p:cBhvr>
                                      <p:to>
                                        <a:srgbClr val="D8D8D8"/>
                                      </p:to>
                                    </p:animClr>
                                    <p:set>
                                      <p:cBhvr>
                                        <p:cTn id="687" dur="1000" fill="hold"/>
                                        <p:tgtEl>
                                          <p:spTgt spid="6157"/>
                                        </p:tgtEl>
                                        <p:attrNameLst>
                                          <p:attrName>stroke.on</p:attrName>
                                        </p:attrNameLst>
                                      </p:cBhvr>
                                      <p:to>
                                        <p:strVal val="true"/>
                                      </p:to>
                                    </p:set>
                                  </p:childTnLst>
                                </p:cTn>
                              </p:par>
                              <p:par>
                                <p:cTn id="688" presetID="7" presetClass="emph" presetSubtype="2" fill="hold" nodeType="withEffect">
                                  <p:stCondLst>
                                    <p:cond delay="0"/>
                                  </p:stCondLst>
                                  <p:childTnLst>
                                    <p:animClr clrSpc="rgb" dir="cw">
                                      <p:cBhvr>
                                        <p:cTn id="689" dur="1000" fill="hold"/>
                                        <p:tgtEl>
                                          <p:spTgt spid="6158"/>
                                        </p:tgtEl>
                                        <p:attrNameLst>
                                          <p:attrName>stroke.color</p:attrName>
                                        </p:attrNameLst>
                                      </p:cBhvr>
                                      <p:to>
                                        <a:srgbClr val="D8D8D8"/>
                                      </p:to>
                                    </p:animClr>
                                    <p:set>
                                      <p:cBhvr>
                                        <p:cTn id="690" dur="1000" fill="hold"/>
                                        <p:tgtEl>
                                          <p:spTgt spid="6158"/>
                                        </p:tgtEl>
                                        <p:attrNameLst>
                                          <p:attrName>stroke.on</p:attrName>
                                        </p:attrNameLst>
                                      </p:cBhvr>
                                      <p:to>
                                        <p:strVal val="true"/>
                                      </p:to>
                                    </p:set>
                                  </p:childTnLst>
                                </p:cTn>
                              </p:par>
                              <p:par>
                                <p:cTn id="691" presetID="7" presetClass="emph" presetSubtype="2" fill="hold" nodeType="withEffect">
                                  <p:stCondLst>
                                    <p:cond delay="0"/>
                                  </p:stCondLst>
                                  <p:childTnLst>
                                    <p:animClr clrSpc="rgb" dir="cw">
                                      <p:cBhvr>
                                        <p:cTn id="692" dur="1000" fill="hold"/>
                                        <p:tgtEl>
                                          <p:spTgt spid="6159"/>
                                        </p:tgtEl>
                                        <p:attrNameLst>
                                          <p:attrName>stroke.color</p:attrName>
                                        </p:attrNameLst>
                                      </p:cBhvr>
                                      <p:to>
                                        <a:srgbClr val="D8D8D8"/>
                                      </p:to>
                                    </p:animClr>
                                    <p:set>
                                      <p:cBhvr>
                                        <p:cTn id="693" dur="1000" fill="hold"/>
                                        <p:tgtEl>
                                          <p:spTgt spid="6159"/>
                                        </p:tgtEl>
                                        <p:attrNameLst>
                                          <p:attrName>stroke.on</p:attrName>
                                        </p:attrNameLst>
                                      </p:cBhvr>
                                      <p:to>
                                        <p:strVal val="true"/>
                                      </p:to>
                                    </p:set>
                                  </p:childTnLst>
                                </p:cTn>
                              </p:par>
                              <p:par>
                                <p:cTn id="694" presetID="7" presetClass="emph" presetSubtype="2" fill="hold" nodeType="withEffect">
                                  <p:stCondLst>
                                    <p:cond delay="0"/>
                                  </p:stCondLst>
                                  <p:childTnLst>
                                    <p:animClr clrSpc="rgb" dir="cw">
                                      <p:cBhvr>
                                        <p:cTn id="695" dur="1000" fill="hold"/>
                                        <p:tgtEl>
                                          <p:spTgt spid="6160"/>
                                        </p:tgtEl>
                                        <p:attrNameLst>
                                          <p:attrName>stroke.color</p:attrName>
                                        </p:attrNameLst>
                                      </p:cBhvr>
                                      <p:to>
                                        <a:srgbClr val="D8D8D8"/>
                                      </p:to>
                                    </p:animClr>
                                    <p:set>
                                      <p:cBhvr>
                                        <p:cTn id="696" dur="1000" fill="hold"/>
                                        <p:tgtEl>
                                          <p:spTgt spid="6160"/>
                                        </p:tgtEl>
                                        <p:attrNameLst>
                                          <p:attrName>stroke.on</p:attrName>
                                        </p:attrNameLst>
                                      </p:cBhvr>
                                      <p:to>
                                        <p:strVal val="true"/>
                                      </p:to>
                                    </p:set>
                                  </p:childTnLst>
                                </p:cTn>
                              </p:par>
                              <p:par>
                                <p:cTn id="697" presetID="7" presetClass="emph" presetSubtype="2" fill="hold" nodeType="withEffect">
                                  <p:stCondLst>
                                    <p:cond delay="0"/>
                                  </p:stCondLst>
                                  <p:childTnLst>
                                    <p:animClr clrSpc="rgb" dir="cw">
                                      <p:cBhvr>
                                        <p:cTn id="698" dur="1000" fill="hold"/>
                                        <p:tgtEl>
                                          <p:spTgt spid="6161"/>
                                        </p:tgtEl>
                                        <p:attrNameLst>
                                          <p:attrName>stroke.color</p:attrName>
                                        </p:attrNameLst>
                                      </p:cBhvr>
                                      <p:to>
                                        <a:srgbClr val="D8D8D8"/>
                                      </p:to>
                                    </p:animClr>
                                    <p:set>
                                      <p:cBhvr>
                                        <p:cTn id="699" dur="1000" fill="hold"/>
                                        <p:tgtEl>
                                          <p:spTgt spid="6161"/>
                                        </p:tgtEl>
                                        <p:attrNameLst>
                                          <p:attrName>stroke.on</p:attrName>
                                        </p:attrNameLst>
                                      </p:cBhvr>
                                      <p:to>
                                        <p:strVal val="true"/>
                                      </p:to>
                                    </p:set>
                                  </p:childTnLst>
                                </p:cTn>
                              </p:par>
                              <p:par>
                                <p:cTn id="700" presetID="7" presetClass="emph" presetSubtype="2" fill="hold" nodeType="withEffect">
                                  <p:stCondLst>
                                    <p:cond delay="0"/>
                                  </p:stCondLst>
                                  <p:childTnLst>
                                    <p:animClr clrSpc="rgb" dir="cw">
                                      <p:cBhvr>
                                        <p:cTn id="701" dur="1000" fill="hold"/>
                                        <p:tgtEl>
                                          <p:spTgt spid="6162"/>
                                        </p:tgtEl>
                                        <p:attrNameLst>
                                          <p:attrName>stroke.color</p:attrName>
                                        </p:attrNameLst>
                                      </p:cBhvr>
                                      <p:to>
                                        <a:srgbClr val="D8D8D8"/>
                                      </p:to>
                                    </p:animClr>
                                    <p:set>
                                      <p:cBhvr>
                                        <p:cTn id="702" dur="1000" fill="hold"/>
                                        <p:tgtEl>
                                          <p:spTgt spid="6162"/>
                                        </p:tgtEl>
                                        <p:attrNameLst>
                                          <p:attrName>stroke.on</p:attrName>
                                        </p:attrNameLst>
                                      </p:cBhvr>
                                      <p:to>
                                        <p:strVal val="true"/>
                                      </p:to>
                                    </p:set>
                                  </p:childTnLst>
                                </p:cTn>
                              </p:par>
                              <p:par>
                                <p:cTn id="703" presetID="7" presetClass="emph" presetSubtype="2" fill="hold" nodeType="withEffect">
                                  <p:stCondLst>
                                    <p:cond delay="0"/>
                                  </p:stCondLst>
                                  <p:childTnLst>
                                    <p:animClr clrSpc="rgb" dir="cw">
                                      <p:cBhvr>
                                        <p:cTn id="704" dur="1000" fill="hold"/>
                                        <p:tgtEl>
                                          <p:spTgt spid="6163"/>
                                        </p:tgtEl>
                                        <p:attrNameLst>
                                          <p:attrName>stroke.color</p:attrName>
                                        </p:attrNameLst>
                                      </p:cBhvr>
                                      <p:to>
                                        <a:srgbClr val="D8D8D8"/>
                                      </p:to>
                                    </p:animClr>
                                    <p:set>
                                      <p:cBhvr>
                                        <p:cTn id="705" dur="1000" fill="hold"/>
                                        <p:tgtEl>
                                          <p:spTgt spid="6163"/>
                                        </p:tgtEl>
                                        <p:attrNameLst>
                                          <p:attrName>stroke.on</p:attrName>
                                        </p:attrNameLst>
                                      </p:cBhvr>
                                      <p:to>
                                        <p:strVal val="true"/>
                                      </p:to>
                                    </p:set>
                                  </p:childTnLst>
                                </p:cTn>
                              </p:par>
                              <p:par>
                                <p:cTn id="706" presetID="7" presetClass="emph" presetSubtype="2" fill="hold" nodeType="withEffect">
                                  <p:stCondLst>
                                    <p:cond delay="0"/>
                                  </p:stCondLst>
                                  <p:childTnLst>
                                    <p:animClr clrSpc="rgb" dir="cw">
                                      <p:cBhvr>
                                        <p:cTn id="707" dur="1000" fill="hold"/>
                                        <p:tgtEl>
                                          <p:spTgt spid="6164"/>
                                        </p:tgtEl>
                                        <p:attrNameLst>
                                          <p:attrName>stroke.color</p:attrName>
                                        </p:attrNameLst>
                                      </p:cBhvr>
                                      <p:to>
                                        <a:srgbClr val="D8D8D8"/>
                                      </p:to>
                                    </p:animClr>
                                    <p:set>
                                      <p:cBhvr>
                                        <p:cTn id="708" dur="1000" fill="hold"/>
                                        <p:tgtEl>
                                          <p:spTgt spid="6164"/>
                                        </p:tgtEl>
                                        <p:attrNameLst>
                                          <p:attrName>stroke.on</p:attrName>
                                        </p:attrNameLst>
                                      </p:cBhvr>
                                      <p:to>
                                        <p:strVal val="true"/>
                                      </p:to>
                                    </p:set>
                                  </p:childTnLst>
                                </p:cTn>
                              </p:par>
                              <p:par>
                                <p:cTn id="709" presetID="7" presetClass="emph" presetSubtype="2" fill="hold" nodeType="withEffect">
                                  <p:stCondLst>
                                    <p:cond delay="0"/>
                                  </p:stCondLst>
                                  <p:childTnLst>
                                    <p:animClr clrSpc="rgb" dir="cw">
                                      <p:cBhvr>
                                        <p:cTn id="710" dur="1000" fill="hold"/>
                                        <p:tgtEl>
                                          <p:spTgt spid="6165"/>
                                        </p:tgtEl>
                                        <p:attrNameLst>
                                          <p:attrName>stroke.color</p:attrName>
                                        </p:attrNameLst>
                                      </p:cBhvr>
                                      <p:to>
                                        <a:srgbClr val="D8D8D8"/>
                                      </p:to>
                                    </p:animClr>
                                    <p:set>
                                      <p:cBhvr>
                                        <p:cTn id="711" dur="1000" fill="hold"/>
                                        <p:tgtEl>
                                          <p:spTgt spid="6165"/>
                                        </p:tgtEl>
                                        <p:attrNameLst>
                                          <p:attrName>stroke.on</p:attrName>
                                        </p:attrNameLst>
                                      </p:cBhvr>
                                      <p:to>
                                        <p:strVal val="true"/>
                                      </p:to>
                                    </p:set>
                                  </p:childTnLst>
                                </p:cTn>
                              </p:par>
                              <p:par>
                                <p:cTn id="712" presetID="7" presetClass="emph" presetSubtype="2" fill="hold" nodeType="withEffect">
                                  <p:stCondLst>
                                    <p:cond delay="0"/>
                                  </p:stCondLst>
                                  <p:childTnLst>
                                    <p:animClr clrSpc="rgb" dir="cw">
                                      <p:cBhvr>
                                        <p:cTn id="713" dur="1000" fill="hold"/>
                                        <p:tgtEl>
                                          <p:spTgt spid="6166"/>
                                        </p:tgtEl>
                                        <p:attrNameLst>
                                          <p:attrName>stroke.color</p:attrName>
                                        </p:attrNameLst>
                                      </p:cBhvr>
                                      <p:to>
                                        <a:srgbClr val="D8D8D8"/>
                                      </p:to>
                                    </p:animClr>
                                    <p:set>
                                      <p:cBhvr>
                                        <p:cTn id="714" dur="1000" fill="hold"/>
                                        <p:tgtEl>
                                          <p:spTgt spid="6166"/>
                                        </p:tgtEl>
                                        <p:attrNameLst>
                                          <p:attrName>stroke.on</p:attrName>
                                        </p:attrNameLst>
                                      </p:cBhvr>
                                      <p:to>
                                        <p:strVal val="true"/>
                                      </p:to>
                                    </p:set>
                                  </p:childTnLst>
                                </p:cTn>
                              </p:par>
                              <p:par>
                                <p:cTn id="715" presetID="7" presetClass="emph" presetSubtype="2" fill="hold" nodeType="withEffect">
                                  <p:stCondLst>
                                    <p:cond delay="0"/>
                                  </p:stCondLst>
                                  <p:childTnLst>
                                    <p:animClr clrSpc="rgb" dir="cw">
                                      <p:cBhvr>
                                        <p:cTn id="716" dur="1000" fill="hold"/>
                                        <p:tgtEl>
                                          <p:spTgt spid="6167"/>
                                        </p:tgtEl>
                                        <p:attrNameLst>
                                          <p:attrName>stroke.color</p:attrName>
                                        </p:attrNameLst>
                                      </p:cBhvr>
                                      <p:to>
                                        <a:srgbClr val="D8D8D8"/>
                                      </p:to>
                                    </p:animClr>
                                    <p:set>
                                      <p:cBhvr>
                                        <p:cTn id="717" dur="1000" fill="hold"/>
                                        <p:tgtEl>
                                          <p:spTgt spid="6167"/>
                                        </p:tgtEl>
                                        <p:attrNameLst>
                                          <p:attrName>stroke.on</p:attrName>
                                        </p:attrNameLst>
                                      </p:cBhvr>
                                      <p:to>
                                        <p:strVal val="true"/>
                                      </p:to>
                                    </p:set>
                                  </p:childTnLst>
                                </p:cTn>
                              </p:par>
                              <p:par>
                                <p:cTn id="718" presetID="7" presetClass="emph" presetSubtype="2" fill="hold" nodeType="withEffect">
                                  <p:stCondLst>
                                    <p:cond delay="0"/>
                                  </p:stCondLst>
                                  <p:childTnLst>
                                    <p:animClr clrSpc="rgb" dir="cw">
                                      <p:cBhvr>
                                        <p:cTn id="719" dur="1000" fill="hold"/>
                                        <p:tgtEl>
                                          <p:spTgt spid="6168"/>
                                        </p:tgtEl>
                                        <p:attrNameLst>
                                          <p:attrName>stroke.color</p:attrName>
                                        </p:attrNameLst>
                                      </p:cBhvr>
                                      <p:to>
                                        <a:srgbClr val="D8D8D8"/>
                                      </p:to>
                                    </p:animClr>
                                    <p:set>
                                      <p:cBhvr>
                                        <p:cTn id="720" dur="1000" fill="hold"/>
                                        <p:tgtEl>
                                          <p:spTgt spid="6168"/>
                                        </p:tgtEl>
                                        <p:attrNameLst>
                                          <p:attrName>stroke.on</p:attrName>
                                        </p:attrNameLst>
                                      </p:cBhvr>
                                      <p:to>
                                        <p:strVal val="true"/>
                                      </p:to>
                                    </p:set>
                                  </p:childTnLst>
                                </p:cTn>
                              </p:par>
                              <p:par>
                                <p:cTn id="721" presetID="7" presetClass="emph" presetSubtype="2" fill="hold" nodeType="withEffect">
                                  <p:stCondLst>
                                    <p:cond delay="0"/>
                                  </p:stCondLst>
                                  <p:childTnLst>
                                    <p:animClr clrSpc="rgb" dir="cw">
                                      <p:cBhvr>
                                        <p:cTn id="722" dur="1000" fill="hold"/>
                                        <p:tgtEl>
                                          <p:spTgt spid="6169"/>
                                        </p:tgtEl>
                                        <p:attrNameLst>
                                          <p:attrName>stroke.color</p:attrName>
                                        </p:attrNameLst>
                                      </p:cBhvr>
                                      <p:to>
                                        <a:srgbClr val="D8D8D8"/>
                                      </p:to>
                                    </p:animClr>
                                    <p:set>
                                      <p:cBhvr>
                                        <p:cTn id="723" dur="1000" fill="hold"/>
                                        <p:tgtEl>
                                          <p:spTgt spid="6169"/>
                                        </p:tgtEl>
                                        <p:attrNameLst>
                                          <p:attrName>stroke.on</p:attrName>
                                        </p:attrNameLst>
                                      </p:cBhvr>
                                      <p:to>
                                        <p:strVal val="true"/>
                                      </p:to>
                                    </p:set>
                                  </p:childTnLst>
                                </p:cTn>
                              </p:par>
                              <p:par>
                                <p:cTn id="724" presetID="7" presetClass="emph" presetSubtype="2" fill="hold" nodeType="withEffect">
                                  <p:stCondLst>
                                    <p:cond delay="0"/>
                                  </p:stCondLst>
                                  <p:childTnLst>
                                    <p:animClr clrSpc="rgb" dir="cw">
                                      <p:cBhvr>
                                        <p:cTn id="725" dur="1000" fill="hold"/>
                                        <p:tgtEl>
                                          <p:spTgt spid="6170"/>
                                        </p:tgtEl>
                                        <p:attrNameLst>
                                          <p:attrName>stroke.color</p:attrName>
                                        </p:attrNameLst>
                                      </p:cBhvr>
                                      <p:to>
                                        <a:srgbClr val="D8D8D8"/>
                                      </p:to>
                                    </p:animClr>
                                    <p:set>
                                      <p:cBhvr>
                                        <p:cTn id="726" dur="1000" fill="hold"/>
                                        <p:tgtEl>
                                          <p:spTgt spid="6170"/>
                                        </p:tgtEl>
                                        <p:attrNameLst>
                                          <p:attrName>stroke.on</p:attrName>
                                        </p:attrNameLst>
                                      </p:cBhvr>
                                      <p:to>
                                        <p:strVal val="true"/>
                                      </p:to>
                                    </p:set>
                                  </p:childTnLst>
                                </p:cTn>
                              </p:par>
                              <p:par>
                                <p:cTn id="727" presetID="7" presetClass="emph" presetSubtype="2" fill="hold" nodeType="withEffect">
                                  <p:stCondLst>
                                    <p:cond delay="0"/>
                                  </p:stCondLst>
                                  <p:childTnLst>
                                    <p:animClr clrSpc="rgb" dir="cw">
                                      <p:cBhvr>
                                        <p:cTn id="728" dur="1000" fill="hold"/>
                                        <p:tgtEl>
                                          <p:spTgt spid="6171"/>
                                        </p:tgtEl>
                                        <p:attrNameLst>
                                          <p:attrName>stroke.color</p:attrName>
                                        </p:attrNameLst>
                                      </p:cBhvr>
                                      <p:to>
                                        <a:srgbClr val="D8D8D8"/>
                                      </p:to>
                                    </p:animClr>
                                    <p:set>
                                      <p:cBhvr>
                                        <p:cTn id="729" dur="1000" fill="hold"/>
                                        <p:tgtEl>
                                          <p:spTgt spid="6171"/>
                                        </p:tgtEl>
                                        <p:attrNameLst>
                                          <p:attrName>stroke.on</p:attrName>
                                        </p:attrNameLst>
                                      </p:cBhvr>
                                      <p:to>
                                        <p:strVal val="true"/>
                                      </p:to>
                                    </p:set>
                                  </p:childTnLst>
                                </p:cTn>
                              </p:par>
                              <p:par>
                                <p:cTn id="730" presetID="7" presetClass="emph" presetSubtype="2" fill="hold" nodeType="withEffect">
                                  <p:stCondLst>
                                    <p:cond delay="0"/>
                                  </p:stCondLst>
                                  <p:childTnLst>
                                    <p:animClr clrSpc="rgb" dir="cw">
                                      <p:cBhvr>
                                        <p:cTn id="731" dur="1000" fill="hold"/>
                                        <p:tgtEl>
                                          <p:spTgt spid="6172"/>
                                        </p:tgtEl>
                                        <p:attrNameLst>
                                          <p:attrName>stroke.color</p:attrName>
                                        </p:attrNameLst>
                                      </p:cBhvr>
                                      <p:to>
                                        <a:srgbClr val="D8D8D8"/>
                                      </p:to>
                                    </p:animClr>
                                    <p:set>
                                      <p:cBhvr>
                                        <p:cTn id="732" dur="1000" fill="hold"/>
                                        <p:tgtEl>
                                          <p:spTgt spid="6172"/>
                                        </p:tgtEl>
                                        <p:attrNameLst>
                                          <p:attrName>stroke.on</p:attrName>
                                        </p:attrNameLst>
                                      </p:cBhvr>
                                      <p:to>
                                        <p:strVal val="true"/>
                                      </p:to>
                                    </p:set>
                                  </p:childTnLst>
                                </p:cTn>
                              </p:par>
                              <p:par>
                                <p:cTn id="733" presetID="7" presetClass="emph" presetSubtype="2" fill="hold" nodeType="withEffect">
                                  <p:stCondLst>
                                    <p:cond delay="0"/>
                                  </p:stCondLst>
                                  <p:childTnLst>
                                    <p:animClr clrSpc="rgb" dir="cw">
                                      <p:cBhvr>
                                        <p:cTn id="734" dur="1000" fill="hold"/>
                                        <p:tgtEl>
                                          <p:spTgt spid="6173"/>
                                        </p:tgtEl>
                                        <p:attrNameLst>
                                          <p:attrName>stroke.color</p:attrName>
                                        </p:attrNameLst>
                                      </p:cBhvr>
                                      <p:to>
                                        <a:srgbClr val="D8D8D8"/>
                                      </p:to>
                                    </p:animClr>
                                    <p:set>
                                      <p:cBhvr>
                                        <p:cTn id="735" dur="1000" fill="hold"/>
                                        <p:tgtEl>
                                          <p:spTgt spid="6173"/>
                                        </p:tgtEl>
                                        <p:attrNameLst>
                                          <p:attrName>stroke.on</p:attrName>
                                        </p:attrNameLst>
                                      </p:cBhvr>
                                      <p:to>
                                        <p:strVal val="true"/>
                                      </p:to>
                                    </p:set>
                                  </p:childTnLst>
                                </p:cTn>
                              </p:par>
                              <p:par>
                                <p:cTn id="736" presetID="7" presetClass="emph" presetSubtype="2" fill="hold" nodeType="withEffect">
                                  <p:stCondLst>
                                    <p:cond delay="0"/>
                                  </p:stCondLst>
                                  <p:childTnLst>
                                    <p:animClr clrSpc="rgb" dir="cw">
                                      <p:cBhvr>
                                        <p:cTn id="737" dur="1000" fill="hold"/>
                                        <p:tgtEl>
                                          <p:spTgt spid="6174"/>
                                        </p:tgtEl>
                                        <p:attrNameLst>
                                          <p:attrName>stroke.color</p:attrName>
                                        </p:attrNameLst>
                                      </p:cBhvr>
                                      <p:to>
                                        <a:srgbClr val="D8D8D8"/>
                                      </p:to>
                                    </p:animClr>
                                    <p:set>
                                      <p:cBhvr>
                                        <p:cTn id="738" dur="1000" fill="hold"/>
                                        <p:tgtEl>
                                          <p:spTgt spid="6174"/>
                                        </p:tgtEl>
                                        <p:attrNameLst>
                                          <p:attrName>stroke.on</p:attrName>
                                        </p:attrNameLst>
                                      </p:cBhvr>
                                      <p:to>
                                        <p:strVal val="true"/>
                                      </p:to>
                                    </p:set>
                                  </p:childTnLst>
                                </p:cTn>
                              </p:par>
                              <p:par>
                                <p:cTn id="739" presetID="7" presetClass="emph" presetSubtype="2" fill="hold" nodeType="withEffect">
                                  <p:stCondLst>
                                    <p:cond delay="0"/>
                                  </p:stCondLst>
                                  <p:childTnLst>
                                    <p:animClr clrSpc="rgb" dir="cw">
                                      <p:cBhvr>
                                        <p:cTn id="740" dur="1000" fill="hold"/>
                                        <p:tgtEl>
                                          <p:spTgt spid="6175"/>
                                        </p:tgtEl>
                                        <p:attrNameLst>
                                          <p:attrName>stroke.color</p:attrName>
                                        </p:attrNameLst>
                                      </p:cBhvr>
                                      <p:to>
                                        <a:srgbClr val="D8D8D8"/>
                                      </p:to>
                                    </p:animClr>
                                    <p:set>
                                      <p:cBhvr>
                                        <p:cTn id="741" dur="1000" fill="hold"/>
                                        <p:tgtEl>
                                          <p:spTgt spid="6175"/>
                                        </p:tgtEl>
                                        <p:attrNameLst>
                                          <p:attrName>stroke.on</p:attrName>
                                        </p:attrNameLst>
                                      </p:cBhvr>
                                      <p:to>
                                        <p:strVal val="true"/>
                                      </p:to>
                                    </p:set>
                                  </p:childTnLst>
                                </p:cTn>
                              </p:par>
                              <p:par>
                                <p:cTn id="742" presetID="7" presetClass="emph" presetSubtype="2" fill="hold" nodeType="withEffect">
                                  <p:stCondLst>
                                    <p:cond delay="0"/>
                                  </p:stCondLst>
                                  <p:childTnLst>
                                    <p:animClr clrSpc="rgb" dir="cw">
                                      <p:cBhvr>
                                        <p:cTn id="743" dur="1000" fill="hold"/>
                                        <p:tgtEl>
                                          <p:spTgt spid="6176"/>
                                        </p:tgtEl>
                                        <p:attrNameLst>
                                          <p:attrName>stroke.color</p:attrName>
                                        </p:attrNameLst>
                                      </p:cBhvr>
                                      <p:to>
                                        <a:srgbClr val="D8D8D8"/>
                                      </p:to>
                                    </p:animClr>
                                    <p:set>
                                      <p:cBhvr>
                                        <p:cTn id="744" dur="1000" fill="hold"/>
                                        <p:tgtEl>
                                          <p:spTgt spid="6176"/>
                                        </p:tgtEl>
                                        <p:attrNameLst>
                                          <p:attrName>stroke.on</p:attrName>
                                        </p:attrNameLst>
                                      </p:cBhvr>
                                      <p:to>
                                        <p:strVal val="true"/>
                                      </p:to>
                                    </p:set>
                                  </p:childTnLst>
                                </p:cTn>
                              </p:par>
                              <p:par>
                                <p:cTn id="745" presetID="7" presetClass="emph" presetSubtype="2" fill="hold" nodeType="withEffect">
                                  <p:stCondLst>
                                    <p:cond delay="0"/>
                                  </p:stCondLst>
                                  <p:childTnLst>
                                    <p:animClr clrSpc="rgb" dir="cw">
                                      <p:cBhvr>
                                        <p:cTn id="746" dur="1000" fill="hold"/>
                                        <p:tgtEl>
                                          <p:spTgt spid="6177"/>
                                        </p:tgtEl>
                                        <p:attrNameLst>
                                          <p:attrName>stroke.color</p:attrName>
                                        </p:attrNameLst>
                                      </p:cBhvr>
                                      <p:to>
                                        <a:srgbClr val="D8D8D8"/>
                                      </p:to>
                                    </p:animClr>
                                    <p:set>
                                      <p:cBhvr>
                                        <p:cTn id="747" dur="1000" fill="hold"/>
                                        <p:tgtEl>
                                          <p:spTgt spid="6177"/>
                                        </p:tgtEl>
                                        <p:attrNameLst>
                                          <p:attrName>stroke.on</p:attrName>
                                        </p:attrNameLst>
                                      </p:cBhvr>
                                      <p:to>
                                        <p:strVal val="true"/>
                                      </p:to>
                                    </p:set>
                                  </p:childTnLst>
                                </p:cTn>
                              </p:par>
                              <p:par>
                                <p:cTn id="748" presetID="7" presetClass="emph" presetSubtype="2" fill="hold" nodeType="withEffect">
                                  <p:stCondLst>
                                    <p:cond delay="0"/>
                                  </p:stCondLst>
                                  <p:childTnLst>
                                    <p:animClr clrSpc="rgb" dir="cw">
                                      <p:cBhvr>
                                        <p:cTn id="749" dur="1000" fill="hold"/>
                                        <p:tgtEl>
                                          <p:spTgt spid="6178"/>
                                        </p:tgtEl>
                                        <p:attrNameLst>
                                          <p:attrName>stroke.color</p:attrName>
                                        </p:attrNameLst>
                                      </p:cBhvr>
                                      <p:to>
                                        <a:srgbClr val="D8D8D8"/>
                                      </p:to>
                                    </p:animClr>
                                    <p:set>
                                      <p:cBhvr>
                                        <p:cTn id="750" dur="1000" fill="hold"/>
                                        <p:tgtEl>
                                          <p:spTgt spid="6178"/>
                                        </p:tgtEl>
                                        <p:attrNameLst>
                                          <p:attrName>stroke.on</p:attrName>
                                        </p:attrNameLst>
                                      </p:cBhvr>
                                      <p:to>
                                        <p:strVal val="true"/>
                                      </p:to>
                                    </p:set>
                                  </p:childTnLst>
                                </p:cTn>
                              </p:par>
                              <p:par>
                                <p:cTn id="751" presetID="7" presetClass="emph" presetSubtype="2" fill="hold" nodeType="withEffect">
                                  <p:stCondLst>
                                    <p:cond delay="0"/>
                                  </p:stCondLst>
                                  <p:childTnLst>
                                    <p:animClr clrSpc="rgb" dir="cw">
                                      <p:cBhvr>
                                        <p:cTn id="752" dur="1000" fill="hold"/>
                                        <p:tgtEl>
                                          <p:spTgt spid="6179"/>
                                        </p:tgtEl>
                                        <p:attrNameLst>
                                          <p:attrName>stroke.color</p:attrName>
                                        </p:attrNameLst>
                                      </p:cBhvr>
                                      <p:to>
                                        <a:srgbClr val="D8D8D8"/>
                                      </p:to>
                                    </p:animClr>
                                    <p:set>
                                      <p:cBhvr>
                                        <p:cTn id="753" dur="1000" fill="hold"/>
                                        <p:tgtEl>
                                          <p:spTgt spid="6179"/>
                                        </p:tgtEl>
                                        <p:attrNameLst>
                                          <p:attrName>stroke.on</p:attrName>
                                        </p:attrNameLst>
                                      </p:cBhvr>
                                      <p:to>
                                        <p:strVal val="true"/>
                                      </p:to>
                                    </p:set>
                                  </p:childTnLst>
                                </p:cTn>
                              </p:par>
                              <p:par>
                                <p:cTn id="754" presetID="7" presetClass="emph" presetSubtype="2" fill="hold" nodeType="withEffect">
                                  <p:stCondLst>
                                    <p:cond delay="0"/>
                                  </p:stCondLst>
                                  <p:childTnLst>
                                    <p:animClr clrSpc="rgb" dir="cw">
                                      <p:cBhvr>
                                        <p:cTn id="755" dur="1000" fill="hold"/>
                                        <p:tgtEl>
                                          <p:spTgt spid="6180"/>
                                        </p:tgtEl>
                                        <p:attrNameLst>
                                          <p:attrName>stroke.color</p:attrName>
                                        </p:attrNameLst>
                                      </p:cBhvr>
                                      <p:to>
                                        <a:srgbClr val="D8D8D8"/>
                                      </p:to>
                                    </p:animClr>
                                    <p:set>
                                      <p:cBhvr>
                                        <p:cTn id="756" dur="1000" fill="hold"/>
                                        <p:tgtEl>
                                          <p:spTgt spid="6180"/>
                                        </p:tgtEl>
                                        <p:attrNameLst>
                                          <p:attrName>stroke.on</p:attrName>
                                        </p:attrNameLst>
                                      </p:cBhvr>
                                      <p:to>
                                        <p:strVal val="true"/>
                                      </p:to>
                                    </p:set>
                                  </p:childTnLst>
                                </p:cTn>
                              </p:par>
                              <p:par>
                                <p:cTn id="757" presetID="7" presetClass="emph" presetSubtype="2" fill="hold" nodeType="withEffect">
                                  <p:stCondLst>
                                    <p:cond delay="0"/>
                                  </p:stCondLst>
                                  <p:childTnLst>
                                    <p:animClr clrSpc="rgb" dir="cw">
                                      <p:cBhvr>
                                        <p:cTn id="758" dur="1000" fill="hold"/>
                                        <p:tgtEl>
                                          <p:spTgt spid="6181"/>
                                        </p:tgtEl>
                                        <p:attrNameLst>
                                          <p:attrName>stroke.color</p:attrName>
                                        </p:attrNameLst>
                                      </p:cBhvr>
                                      <p:to>
                                        <a:srgbClr val="D8D8D8"/>
                                      </p:to>
                                    </p:animClr>
                                    <p:set>
                                      <p:cBhvr>
                                        <p:cTn id="759" dur="1000" fill="hold"/>
                                        <p:tgtEl>
                                          <p:spTgt spid="6181"/>
                                        </p:tgtEl>
                                        <p:attrNameLst>
                                          <p:attrName>stroke.on</p:attrName>
                                        </p:attrNameLst>
                                      </p:cBhvr>
                                      <p:to>
                                        <p:strVal val="true"/>
                                      </p:to>
                                    </p:set>
                                  </p:childTnLst>
                                </p:cTn>
                              </p:par>
                              <p:par>
                                <p:cTn id="760" presetID="7" presetClass="emph" presetSubtype="2" fill="hold" nodeType="withEffect">
                                  <p:stCondLst>
                                    <p:cond delay="0"/>
                                  </p:stCondLst>
                                  <p:childTnLst>
                                    <p:animClr clrSpc="rgb" dir="cw">
                                      <p:cBhvr>
                                        <p:cTn id="761" dur="1000" fill="hold"/>
                                        <p:tgtEl>
                                          <p:spTgt spid="6182"/>
                                        </p:tgtEl>
                                        <p:attrNameLst>
                                          <p:attrName>stroke.color</p:attrName>
                                        </p:attrNameLst>
                                      </p:cBhvr>
                                      <p:to>
                                        <a:srgbClr val="D8D8D8"/>
                                      </p:to>
                                    </p:animClr>
                                    <p:set>
                                      <p:cBhvr>
                                        <p:cTn id="762" dur="1000" fill="hold"/>
                                        <p:tgtEl>
                                          <p:spTgt spid="6182"/>
                                        </p:tgtEl>
                                        <p:attrNameLst>
                                          <p:attrName>stroke.on</p:attrName>
                                        </p:attrNameLst>
                                      </p:cBhvr>
                                      <p:to>
                                        <p:strVal val="true"/>
                                      </p:to>
                                    </p:set>
                                  </p:childTnLst>
                                </p:cTn>
                              </p:par>
                              <p:par>
                                <p:cTn id="763" presetID="7" presetClass="emph" presetSubtype="2" fill="hold" nodeType="withEffect">
                                  <p:stCondLst>
                                    <p:cond delay="0"/>
                                  </p:stCondLst>
                                  <p:childTnLst>
                                    <p:animClr clrSpc="rgb" dir="cw">
                                      <p:cBhvr>
                                        <p:cTn id="764" dur="1000" fill="hold"/>
                                        <p:tgtEl>
                                          <p:spTgt spid="6183"/>
                                        </p:tgtEl>
                                        <p:attrNameLst>
                                          <p:attrName>stroke.color</p:attrName>
                                        </p:attrNameLst>
                                      </p:cBhvr>
                                      <p:to>
                                        <a:srgbClr val="D8D8D8"/>
                                      </p:to>
                                    </p:animClr>
                                    <p:set>
                                      <p:cBhvr>
                                        <p:cTn id="765" dur="1000" fill="hold"/>
                                        <p:tgtEl>
                                          <p:spTgt spid="6183"/>
                                        </p:tgtEl>
                                        <p:attrNameLst>
                                          <p:attrName>stroke.on</p:attrName>
                                        </p:attrNameLst>
                                      </p:cBhvr>
                                      <p:to>
                                        <p:strVal val="true"/>
                                      </p:to>
                                    </p:set>
                                  </p:childTnLst>
                                </p:cTn>
                              </p:par>
                              <p:par>
                                <p:cTn id="766" presetID="7" presetClass="emph" presetSubtype="2" fill="hold" nodeType="withEffect">
                                  <p:stCondLst>
                                    <p:cond delay="0"/>
                                  </p:stCondLst>
                                  <p:childTnLst>
                                    <p:animClr clrSpc="rgb" dir="cw">
                                      <p:cBhvr>
                                        <p:cTn id="767" dur="1000" fill="hold"/>
                                        <p:tgtEl>
                                          <p:spTgt spid="2089"/>
                                        </p:tgtEl>
                                        <p:attrNameLst>
                                          <p:attrName>stroke.color</p:attrName>
                                        </p:attrNameLst>
                                      </p:cBhvr>
                                      <p:to>
                                        <a:srgbClr val="D8D8D8"/>
                                      </p:to>
                                    </p:animClr>
                                    <p:set>
                                      <p:cBhvr>
                                        <p:cTn id="768" dur="1000" fill="hold"/>
                                        <p:tgtEl>
                                          <p:spTgt spid="2089"/>
                                        </p:tgtEl>
                                        <p:attrNameLst>
                                          <p:attrName>stroke.on</p:attrName>
                                        </p:attrNameLst>
                                      </p:cBhvr>
                                      <p:to>
                                        <p:strVal val="true"/>
                                      </p:to>
                                    </p:set>
                                  </p:childTnLst>
                                </p:cTn>
                              </p:par>
                              <p:par>
                                <p:cTn id="769" presetID="7" presetClass="emph" presetSubtype="2" fill="hold" nodeType="withEffect">
                                  <p:stCondLst>
                                    <p:cond delay="0"/>
                                  </p:stCondLst>
                                  <p:childTnLst>
                                    <p:animClr clrSpc="rgb" dir="cw">
                                      <p:cBhvr>
                                        <p:cTn id="770" dur="1000" fill="hold"/>
                                        <p:tgtEl>
                                          <p:spTgt spid="2090"/>
                                        </p:tgtEl>
                                        <p:attrNameLst>
                                          <p:attrName>stroke.color</p:attrName>
                                        </p:attrNameLst>
                                      </p:cBhvr>
                                      <p:to>
                                        <a:srgbClr val="D8D8D8"/>
                                      </p:to>
                                    </p:animClr>
                                    <p:set>
                                      <p:cBhvr>
                                        <p:cTn id="771" dur="1000" fill="hold"/>
                                        <p:tgtEl>
                                          <p:spTgt spid="2090"/>
                                        </p:tgtEl>
                                        <p:attrNameLst>
                                          <p:attrName>stroke.on</p:attrName>
                                        </p:attrNameLst>
                                      </p:cBhvr>
                                      <p:to>
                                        <p:strVal val="true"/>
                                      </p:to>
                                    </p:set>
                                  </p:childTnLst>
                                </p:cTn>
                              </p:par>
                              <p:par>
                                <p:cTn id="772" presetID="7" presetClass="emph" presetSubtype="2" fill="hold" nodeType="withEffect">
                                  <p:stCondLst>
                                    <p:cond delay="0"/>
                                  </p:stCondLst>
                                  <p:childTnLst>
                                    <p:animClr clrSpc="rgb" dir="cw">
                                      <p:cBhvr>
                                        <p:cTn id="773" dur="1000" fill="hold"/>
                                        <p:tgtEl>
                                          <p:spTgt spid="2095"/>
                                        </p:tgtEl>
                                        <p:attrNameLst>
                                          <p:attrName>stroke.color</p:attrName>
                                        </p:attrNameLst>
                                      </p:cBhvr>
                                      <p:to>
                                        <a:srgbClr val="D8D8D8"/>
                                      </p:to>
                                    </p:animClr>
                                    <p:set>
                                      <p:cBhvr>
                                        <p:cTn id="774" dur="1000" fill="hold"/>
                                        <p:tgtEl>
                                          <p:spTgt spid="2095"/>
                                        </p:tgtEl>
                                        <p:attrNameLst>
                                          <p:attrName>stroke.on</p:attrName>
                                        </p:attrNameLst>
                                      </p:cBhvr>
                                      <p:to>
                                        <p:strVal val="true"/>
                                      </p:to>
                                    </p:set>
                                  </p:childTnLst>
                                </p:cTn>
                              </p:par>
                              <p:par>
                                <p:cTn id="775" presetID="7" presetClass="emph" presetSubtype="2" fill="hold" nodeType="withEffect">
                                  <p:stCondLst>
                                    <p:cond delay="0"/>
                                  </p:stCondLst>
                                  <p:childTnLst>
                                    <p:animClr clrSpc="rgb" dir="cw">
                                      <p:cBhvr>
                                        <p:cTn id="776" dur="1000" fill="hold"/>
                                        <p:tgtEl>
                                          <p:spTgt spid="2096"/>
                                        </p:tgtEl>
                                        <p:attrNameLst>
                                          <p:attrName>stroke.color</p:attrName>
                                        </p:attrNameLst>
                                      </p:cBhvr>
                                      <p:to>
                                        <a:srgbClr val="D8D8D8"/>
                                      </p:to>
                                    </p:animClr>
                                    <p:set>
                                      <p:cBhvr>
                                        <p:cTn id="777" dur="1000" fill="hold"/>
                                        <p:tgtEl>
                                          <p:spTgt spid="2096"/>
                                        </p:tgtEl>
                                        <p:attrNameLst>
                                          <p:attrName>stroke.on</p:attrName>
                                        </p:attrNameLst>
                                      </p:cBhvr>
                                      <p:to>
                                        <p:strVal val="true"/>
                                      </p:to>
                                    </p:set>
                                  </p:childTnLst>
                                </p:cTn>
                              </p:par>
                              <p:par>
                                <p:cTn id="778" presetID="7" presetClass="emph" presetSubtype="2" fill="hold" nodeType="withEffect">
                                  <p:stCondLst>
                                    <p:cond delay="0"/>
                                  </p:stCondLst>
                                  <p:childTnLst>
                                    <p:animClr clrSpc="rgb" dir="cw">
                                      <p:cBhvr>
                                        <p:cTn id="779" dur="1000" fill="hold"/>
                                        <p:tgtEl>
                                          <p:spTgt spid="2097"/>
                                        </p:tgtEl>
                                        <p:attrNameLst>
                                          <p:attrName>stroke.color</p:attrName>
                                        </p:attrNameLst>
                                      </p:cBhvr>
                                      <p:to>
                                        <a:srgbClr val="D8D8D8"/>
                                      </p:to>
                                    </p:animClr>
                                    <p:set>
                                      <p:cBhvr>
                                        <p:cTn id="780" dur="1000" fill="hold"/>
                                        <p:tgtEl>
                                          <p:spTgt spid="2097"/>
                                        </p:tgtEl>
                                        <p:attrNameLst>
                                          <p:attrName>stroke.on</p:attrName>
                                        </p:attrNameLst>
                                      </p:cBhvr>
                                      <p:to>
                                        <p:strVal val="true"/>
                                      </p:to>
                                    </p:set>
                                  </p:childTnLst>
                                </p:cTn>
                              </p:par>
                              <p:par>
                                <p:cTn id="781" presetID="7" presetClass="emph" presetSubtype="2" fill="hold" nodeType="withEffect">
                                  <p:stCondLst>
                                    <p:cond delay="0"/>
                                  </p:stCondLst>
                                  <p:childTnLst>
                                    <p:animClr clrSpc="rgb" dir="cw">
                                      <p:cBhvr>
                                        <p:cTn id="782" dur="1000" fill="hold"/>
                                        <p:tgtEl>
                                          <p:spTgt spid="2098"/>
                                        </p:tgtEl>
                                        <p:attrNameLst>
                                          <p:attrName>stroke.color</p:attrName>
                                        </p:attrNameLst>
                                      </p:cBhvr>
                                      <p:to>
                                        <a:srgbClr val="D8D8D8"/>
                                      </p:to>
                                    </p:animClr>
                                    <p:set>
                                      <p:cBhvr>
                                        <p:cTn id="783" dur="1000" fill="hold"/>
                                        <p:tgtEl>
                                          <p:spTgt spid="2098"/>
                                        </p:tgtEl>
                                        <p:attrNameLst>
                                          <p:attrName>stroke.on</p:attrName>
                                        </p:attrNameLst>
                                      </p:cBhvr>
                                      <p:to>
                                        <p:strVal val="true"/>
                                      </p:to>
                                    </p:set>
                                  </p:childTnLst>
                                </p:cTn>
                              </p:par>
                              <p:par>
                                <p:cTn id="784" presetID="7" presetClass="emph" presetSubtype="2" fill="hold" nodeType="withEffect">
                                  <p:stCondLst>
                                    <p:cond delay="0"/>
                                  </p:stCondLst>
                                  <p:childTnLst>
                                    <p:animClr clrSpc="rgb" dir="cw">
                                      <p:cBhvr>
                                        <p:cTn id="785" dur="1000" fill="hold"/>
                                        <p:tgtEl>
                                          <p:spTgt spid="2099"/>
                                        </p:tgtEl>
                                        <p:attrNameLst>
                                          <p:attrName>stroke.color</p:attrName>
                                        </p:attrNameLst>
                                      </p:cBhvr>
                                      <p:to>
                                        <a:srgbClr val="D8D8D8"/>
                                      </p:to>
                                    </p:animClr>
                                    <p:set>
                                      <p:cBhvr>
                                        <p:cTn id="786" dur="1000" fill="hold"/>
                                        <p:tgtEl>
                                          <p:spTgt spid="2099"/>
                                        </p:tgtEl>
                                        <p:attrNameLst>
                                          <p:attrName>stroke.on</p:attrName>
                                        </p:attrNameLst>
                                      </p:cBhvr>
                                      <p:to>
                                        <p:strVal val="true"/>
                                      </p:to>
                                    </p:set>
                                  </p:childTnLst>
                                </p:cTn>
                              </p:par>
                              <p:par>
                                <p:cTn id="787" presetID="7" presetClass="emph" presetSubtype="2" fill="hold" nodeType="withEffect">
                                  <p:stCondLst>
                                    <p:cond delay="0"/>
                                  </p:stCondLst>
                                  <p:childTnLst>
                                    <p:animClr clrSpc="rgb" dir="cw">
                                      <p:cBhvr>
                                        <p:cTn id="788" dur="1000" fill="hold"/>
                                        <p:tgtEl>
                                          <p:spTgt spid="6186"/>
                                        </p:tgtEl>
                                        <p:attrNameLst>
                                          <p:attrName>stroke.color</p:attrName>
                                        </p:attrNameLst>
                                      </p:cBhvr>
                                      <p:to>
                                        <a:srgbClr val="D8D8D8"/>
                                      </p:to>
                                    </p:animClr>
                                    <p:set>
                                      <p:cBhvr>
                                        <p:cTn id="789" dur="1000" fill="hold"/>
                                        <p:tgtEl>
                                          <p:spTgt spid="6186"/>
                                        </p:tgtEl>
                                        <p:attrNameLst>
                                          <p:attrName>stroke.on</p:attrName>
                                        </p:attrNameLst>
                                      </p:cBhvr>
                                      <p:to>
                                        <p:strVal val="true"/>
                                      </p:to>
                                    </p:set>
                                  </p:childTnLst>
                                </p:cTn>
                              </p:par>
                              <p:par>
                                <p:cTn id="790" presetID="7" presetClass="emph" presetSubtype="2" fill="hold" nodeType="withEffect">
                                  <p:stCondLst>
                                    <p:cond delay="0"/>
                                  </p:stCondLst>
                                  <p:childTnLst>
                                    <p:animClr clrSpc="rgb" dir="cw">
                                      <p:cBhvr>
                                        <p:cTn id="791" dur="1000" fill="hold"/>
                                        <p:tgtEl>
                                          <p:spTgt spid="2102"/>
                                        </p:tgtEl>
                                        <p:attrNameLst>
                                          <p:attrName>stroke.color</p:attrName>
                                        </p:attrNameLst>
                                      </p:cBhvr>
                                      <p:to>
                                        <a:srgbClr val="D8D8D8"/>
                                      </p:to>
                                    </p:animClr>
                                    <p:set>
                                      <p:cBhvr>
                                        <p:cTn id="792" dur="1000" fill="hold"/>
                                        <p:tgtEl>
                                          <p:spTgt spid="2102"/>
                                        </p:tgtEl>
                                        <p:attrNameLst>
                                          <p:attrName>stroke.on</p:attrName>
                                        </p:attrNameLst>
                                      </p:cBhvr>
                                      <p:to>
                                        <p:strVal val="true"/>
                                      </p:to>
                                    </p:set>
                                  </p:childTnLst>
                                </p:cTn>
                              </p:par>
                              <p:par>
                                <p:cTn id="793" presetID="7" presetClass="emph" presetSubtype="2" fill="hold" nodeType="withEffect">
                                  <p:stCondLst>
                                    <p:cond delay="0"/>
                                  </p:stCondLst>
                                  <p:childTnLst>
                                    <p:animClr clrSpc="rgb" dir="cw">
                                      <p:cBhvr>
                                        <p:cTn id="794" dur="1000" fill="hold"/>
                                        <p:tgtEl>
                                          <p:spTgt spid="2103"/>
                                        </p:tgtEl>
                                        <p:attrNameLst>
                                          <p:attrName>stroke.color</p:attrName>
                                        </p:attrNameLst>
                                      </p:cBhvr>
                                      <p:to>
                                        <a:srgbClr val="D8D8D8"/>
                                      </p:to>
                                    </p:animClr>
                                    <p:set>
                                      <p:cBhvr>
                                        <p:cTn id="795" dur="1000" fill="hold"/>
                                        <p:tgtEl>
                                          <p:spTgt spid="2103"/>
                                        </p:tgtEl>
                                        <p:attrNameLst>
                                          <p:attrName>stroke.on</p:attrName>
                                        </p:attrNameLst>
                                      </p:cBhvr>
                                      <p:to>
                                        <p:strVal val="true"/>
                                      </p:to>
                                    </p:set>
                                  </p:childTnLst>
                                </p:cTn>
                              </p:par>
                              <p:par>
                                <p:cTn id="796" presetID="7" presetClass="emph" presetSubtype="2" fill="hold" nodeType="withEffect">
                                  <p:stCondLst>
                                    <p:cond delay="0"/>
                                  </p:stCondLst>
                                  <p:childTnLst>
                                    <p:animClr clrSpc="rgb" dir="cw">
                                      <p:cBhvr>
                                        <p:cTn id="797" dur="1000" fill="hold"/>
                                        <p:tgtEl>
                                          <p:spTgt spid="6225"/>
                                        </p:tgtEl>
                                        <p:attrNameLst>
                                          <p:attrName>stroke.color</p:attrName>
                                        </p:attrNameLst>
                                      </p:cBhvr>
                                      <p:to>
                                        <a:srgbClr val="D8D8D8"/>
                                      </p:to>
                                    </p:animClr>
                                    <p:set>
                                      <p:cBhvr>
                                        <p:cTn id="798" dur="1000" fill="hold"/>
                                        <p:tgtEl>
                                          <p:spTgt spid="6225"/>
                                        </p:tgtEl>
                                        <p:attrNameLst>
                                          <p:attrName>stroke.on</p:attrName>
                                        </p:attrNameLst>
                                      </p:cBhvr>
                                      <p:to>
                                        <p:strVal val="true"/>
                                      </p:to>
                                    </p:set>
                                  </p:childTnLst>
                                </p:cTn>
                              </p:par>
                              <p:par>
                                <p:cTn id="799" presetID="7" presetClass="emph" presetSubtype="2" fill="hold" nodeType="withEffect">
                                  <p:stCondLst>
                                    <p:cond delay="0"/>
                                  </p:stCondLst>
                                  <p:childTnLst>
                                    <p:animClr clrSpc="rgb" dir="cw">
                                      <p:cBhvr>
                                        <p:cTn id="800" dur="1000" fill="hold"/>
                                        <p:tgtEl>
                                          <p:spTgt spid="6226"/>
                                        </p:tgtEl>
                                        <p:attrNameLst>
                                          <p:attrName>stroke.color</p:attrName>
                                        </p:attrNameLst>
                                      </p:cBhvr>
                                      <p:to>
                                        <a:srgbClr val="D8D8D8"/>
                                      </p:to>
                                    </p:animClr>
                                    <p:set>
                                      <p:cBhvr>
                                        <p:cTn id="801" dur="1000" fill="hold"/>
                                        <p:tgtEl>
                                          <p:spTgt spid="6226"/>
                                        </p:tgtEl>
                                        <p:attrNameLst>
                                          <p:attrName>stroke.on</p:attrName>
                                        </p:attrNameLst>
                                      </p:cBhvr>
                                      <p:to>
                                        <p:strVal val="true"/>
                                      </p:to>
                                    </p:set>
                                  </p:childTnLst>
                                </p:cTn>
                              </p:par>
                              <p:par>
                                <p:cTn id="802" presetID="7" presetClass="emph" presetSubtype="2" fill="hold" nodeType="withEffect">
                                  <p:stCondLst>
                                    <p:cond delay="0"/>
                                  </p:stCondLst>
                                  <p:childTnLst>
                                    <p:animClr clrSpc="rgb" dir="cw">
                                      <p:cBhvr>
                                        <p:cTn id="803" dur="1000" fill="hold"/>
                                        <p:tgtEl>
                                          <p:spTgt spid="2109"/>
                                        </p:tgtEl>
                                        <p:attrNameLst>
                                          <p:attrName>stroke.color</p:attrName>
                                        </p:attrNameLst>
                                      </p:cBhvr>
                                      <p:to>
                                        <a:srgbClr val="D8D8D8"/>
                                      </p:to>
                                    </p:animClr>
                                    <p:set>
                                      <p:cBhvr>
                                        <p:cTn id="804" dur="1000" fill="hold"/>
                                        <p:tgtEl>
                                          <p:spTgt spid="2109"/>
                                        </p:tgtEl>
                                        <p:attrNameLst>
                                          <p:attrName>stroke.on</p:attrName>
                                        </p:attrNameLst>
                                      </p:cBhvr>
                                      <p:to>
                                        <p:strVal val="true"/>
                                      </p:to>
                                    </p:set>
                                  </p:childTnLst>
                                </p:cTn>
                              </p:par>
                              <p:par>
                                <p:cTn id="805" presetID="7" presetClass="emph" presetSubtype="2" fill="hold" nodeType="withEffect">
                                  <p:stCondLst>
                                    <p:cond delay="0"/>
                                  </p:stCondLst>
                                  <p:childTnLst>
                                    <p:animClr clrSpc="rgb" dir="cw">
                                      <p:cBhvr>
                                        <p:cTn id="806" dur="1000" fill="hold"/>
                                        <p:tgtEl>
                                          <p:spTgt spid="2110"/>
                                        </p:tgtEl>
                                        <p:attrNameLst>
                                          <p:attrName>stroke.color</p:attrName>
                                        </p:attrNameLst>
                                      </p:cBhvr>
                                      <p:to>
                                        <a:srgbClr val="D8D8D8"/>
                                      </p:to>
                                    </p:animClr>
                                    <p:set>
                                      <p:cBhvr>
                                        <p:cTn id="807" dur="1000" fill="hold"/>
                                        <p:tgtEl>
                                          <p:spTgt spid="2110"/>
                                        </p:tgtEl>
                                        <p:attrNameLst>
                                          <p:attrName>stroke.on</p:attrName>
                                        </p:attrNameLst>
                                      </p:cBhvr>
                                      <p:to>
                                        <p:strVal val="true"/>
                                      </p:to>
                                    </p:set>
                                  </p:childTnLst>
                                </p:cTn>
                              </p:par>
                              <p:par>
                                <p:cTn id="808" presetID="7" presetClass="emph" presetSubtype="2" fill="hold" nodeType="withEffect">
                                  <p:stCondLst>
                                    <p:cond delay="0"/>
                                  </p:stCondLst>
                                  <p:childTnLst>
                                    <p:animClr clrSpc="rgb" dir="cw">
                                      <p:cBhvr>
                                        <p:cTn id="809" dur="1000" fill="hold"/>
                                        <p:tgtEl>
                                          <p:spTgt spid="2111"/>
                                        </p:tgtEl>
                                        <p:attrNameLst>
                                          <p:attrName>stroke.color</p:attrName>
                                        </p:attrNameLst>
                                      </p:cBhvr>
                                      <p:to>
                                        <a:srgbClr val="D8D8D8"/>
                                      </p:to>
                                    </p:animClr>
                                    <p:set>
                                      <p:cBhvr>
                                        <p:cTn id="810" dur="1000" fill="hold"/>
                                        <p:tgtEl>
                                          <p:spTgt spid="2111"/>
                                        </p:tgtEl>
                                        <p:attrNameLst>
                                          <p:attrName>stroke.on</p:attrName>
                                        </p:attrNameLst>
                                      </p:cBhvr>
                                      <p:to>
                                        <p:strVal val="true"/>
                                      </p:to>
                                    </p:set>
                                  </p:childTnLst>
                                </p:cTn>
                              </p:par>
                              <p:par>
                                <p:cTn id="811" presetID="7" presetClass="emph" presetSubtype="2" fill="hold" nodeType="withEffect">
                                  <p:stCondLst>
                                    <p:cond delay="0"/>
                                  </p:stCondLst>
                                  <p:childTnLst>
                                    <p:animClr clrSpc="rgb" dir="cw">
                                      <p:cBhvr>
                                        <p:cTn id="812" dur="1000" fill="hold"/>
                                        <p:tgtEl>
                                          <p:spTgt spid="2112"/>
                                        </p:tgtEl>
                                        <p:attrNameLst>
                                          <p:attrName>stroke.color</p:attrName>
                                        </p:attrNameLst>
                                      </p:cBhvr>
                                      <p:to>
                                        <a:srgbClr val="D8D8D8"/>
                                      </p:to>
                                    </p:animClr>
                                    <p:set>
                                      <p:cBhvr>
                                        <p:cTn id="813" dur="1000" fill="hold"/>
                                        <p:tgtEl>
                                          <p:spTgt spid="2112"/>
                                        </p:tgtEl>
                                        <p:attrNameLst>
                                          <p:attrName>stroke.on</p:attrName>
                                        </p:attrNameLst>
                                      </p:cBhvr>
                                      <p:to>
                                        <p:strVal val="true"/>
                                      </p:to>
                                    </p:set>
                                  </p:childTnLst>
                                </p:cTn>
                              </p:par>
                              <p:par>
                                <p:cTn id="814" presetID="7" presetClass="emph" presetSubtype="2" fill="hold" nodeType="withEffect">
                                  <p:stCondLst>
                                    <p:cond delay="0"/>
                                  </p:stCondLst>
                                  <p:childTnLst>
                                    <p:animClr clrSpc="rgb" dir="cw">
                                      <p:cBhvr>
                                        <p:cTn id="815" dur="1000" fill="hold"/>
                                        <p:tgtEl>
                                          <p:spTgt spid="2113"/>
                                        </p:tgtEl>
                                        <p:attrNameLst>
                                          <p:attrName>stroke.color</p:attrName>
                                        </p:attrNameLst>
                                      </p:cBhvr>
                                      <p:to>
                                        <a:srgbClr val="D8D8D8"/>
                                      </p:to>
                                    </p:animClr>
                                    <p:set>
                                      <p:cBhvr>
                                        <p:cTn id="816" dur="1000" fill="hold"/>
                                        <p:tgtEl>
                                          <p:spTgt spid="2113"/>
                                        </p:tgtEl>
                                        <p:attrNameLst>
                                          <p:attrName>stroke.on</p:attrName>
                                        </p:attrNameLst>
                                      </p:cBhvr>
                                      <p:to>
                                        <p:strVal val="true"/>
                                      </p:to>
                                    </p:set>
                                  </p:childTnLst>
                                </p:cTn>
                              </p:par>
                              <p:par>
                                <p:cTn id="817" presetID="7" presetClass="emph" presetSubtype="2" fill="hold" nodeType="withEffect">
                                  <p:stCondLst>
                                    <p:cond delay="0"/>
                                  </p:stCondLst>
                                  <p:childTnLst>
                                    <p:animClr clrSpc="rgb" dir="cw">
                                      <p:cBhvr>
                                        <p:cTn id="818" dur="1000" fill="hold"/>
                                        <p:tgtEl>
                                          <p:spTgt spid="2117"/>
                                        </p:tgtEl>
                                        <p:attrNameLst>
                                          <p:attrName>stroke.color</p:attrName>
                                        </p:attrNameLst>
                                      </p:cBhvr>
                                      <p:to>
                                        <a:srgbClr val="D8D8D8"/>
                                      </p:to>
                                    </p:animClr>
                                    <p:set>
                                      <p:cBhvr>
                                        <p:cTn id="819" dur="1000" fill="hold"/>
                                        <p:tgtEl>
                                          <p:spTgt spid="2117"/>
                                        </p:tgtEl>
                                        <p:attrNameLst>
                                          <p:attrName>stroke.on</p:attrName>
                                        </p:attrNameLst>
                                      </p:cBhvr>
                                      <p:to>
                                        <p:strVal val="true"/>
                                      </p:to>
                                    </p:set>
                                  </p:childTnLst>
                                </p:cTn>
                              </p:par>
                              <p:par>
                                <p:cTn id="820" presetID="7" presetClass="emph" presetSubtype="2" fill="hold" nodeType="withEffect">
                                  <p:stCondLst>
                                    <p:cond delay="0"/>
                                  </p:stCondLst>
                                  <p:childTnLst>
                                    <p:animClr clrSpc="rgb" dir="cw">
                                      <p:cBhvr>
                                        <p:cTn id="821" dur="1000" fill="hold"/>
                                        <p:tgtEl>
                                          <p:spTgt spid="2118"/>
                                        </p:tgtEl>
                                        <p:attrNameLst>
                                          <p:attrName>stroke.color</p:attrName>
                                        </p:attrNameLst>
                                      </p:cBhvr>
                                      <p:to>
                                        <a:srgbClr val="D8D8D8"/>
                                      </p:to>
                                    </p:animClr>
                                    <p:set>
                                      <p:cBhvr>
                                        <p:cTn id="822" dur="1000" fill="hold"/>
                                        <p:tgtEl>
                                          <p:spTgt spid="2118"/>
                                        </p:tgtEl>
                                        <p:attrNameLst>
                                          <p:attrName>stroke.on</p:attrName>
                                        </p:attrNameLst>
                                      </p:cBhvr>
                                      <p:to>
                                        <p:strVal val="true"/>
                                      </p:to>
                                    </p:set>
                                  </p:childTnLst>
                                </p:cTn>
                              </p:par>
                              <p:par>
                                <p:cTn id="823" presetID="7" presetClass="emph" presetSubtype="2" fill="hold" nodeType="withEffect">
                                  <p:stCondLst>
                                    <p:cond delay="0"/>
                                  </p:stCondLst>
                                  <p:childTnLst>
                                    <p:animClr clrSpc="rgb" dir="cw">
                                      <p:cBhvr>
                                        <p:cTn id="824" dur="1000" fill="hold"/>
                                        <p:tgtEl>
                                          <p:spTgt spid="2119"/>
                                        </p:tgtEl>
                                        <p:attrNameLst>
                                          <p:attrName>stroke.color</p:attrName>
                                        </p:attrNameLst>
                                      </p:cBhvr>
                                      <p:to>
                                        <a:srgbClr val="D8D8D8"/>
                                      </p:to>
                                    </p:animClr>
                                    <p:set>
                                      <p:cBhvr>
                                        <p:cTn id="825" dur="1000" fill="hold"/>
                                        <p:tgtEl>
                                          <p:spTgt spid="2119"/>
                                        </p:tgtEl>
                                        <p:attrNameLst>
                                          <p:attrName>stroke.on</p:attrName>
                                        </p:attrNameLst>
                                      </p:cBhvr>
                                      <p:to>
                                        <p:strVal val="true"/>
                                      </p:to>
                                    </p:set>
                                  </p:childTnLst>
                                </p:cTn>
                              </p:par>
                              <p:par>
                                <p:cTn id="826" presetID="7" presetClass="emph" presetSubtype="2" fill="hold" nodeType="withEffect">
                                  <p:stCondLst>
                                    <p:cond delay="0"/>
                                  </p:stCondLst>
                                  <p:childTnLst>
                                    <p:animClr clrSpc="rgb" dir="cw">
                                      <p:cBhvr>
                                        <p:cTn id="827" dur="1000" fill="hold"/>
                                        <p:tgtEl>
                                          <p:spTgt spid="2120"/>
                                        </p:tgtEl>
                                        <p:attrNameLst>
                                          <p:attrName>stroke.color</p:attrName>
                                        </p:attrNameLst>
                                      </p:cBhvr>
                                      <p:to>
                                        <a:srgbClr val="D8D8D8"/>
                                      </p:to>
                                    </p:animClr>
                                    <p:set>
                                      <p:cBhvr>
                                        <p:cTn id="828" dur="1000" fill="hold"/>
                                        <p:tgtEl>
                                          <p:spTgt spid="2120"/>
                                        </p:tgtEl>
                                        <p:attrNameLst>
                                          <p:attrName>stroke.on</p:attrName>
                                        </p:attrNameLst>
                                      </p:cBhvr>
                                      <p:to>
                                        <p:strVal val="true"/>
                                      </p:to>
                                    </p:set>
                                  </p:childTnLst>
                                </p:cTn>
                              </p:par>
                              <p:par>
                                <p:cTn id="829" presetID="7" presetClass="emph" presetSubtype="2" fill="hold" nodeType="withEffect">
                                  <p:stCondLst>
                                    <p:cond delay="0"/>
                                  </p:stCondLst>
                                  <p:childTnLst>
                                    <p:animClr clrSpc="rgb" dir="cw">
                                      <p:cBhvr>
                                        <p:cTn id="830" dur="1000" fill="hold"/>
                                        <p:tgtEl>
                                          <p:spTgt spid="2126"/>
                                        </p:tgtEl>
                                        <p:attrNameLst>
                                          <p:attrName>stroke.color</p:attrName>
                                        </p:attrNameLst>
                                      </p:cBhvr>
                                      <p:to>
                                        <a:srgbClr val="D8D8D8"/>
                                      </p:to>
                                    </p:animClr>
                                    <p:set>
                                      <p:cBhvr>
                                        <p:cTn id="831" dur="1000" fill="hold"/>
                                        <p:tgtEl>
                                          <p:spTgt spid="2126"/>
                                        </p:tgtEl>
                                        <p:attrNameLst>
                                          <p:attrName>stroke.on</p:attrName>
                                        </p:attrNameLst>
                                      </p:cBhvr>
                                      <p:to>
                                        <p:strVal val="true"/>
                                      </p:to>
                                    </p:set>
                                  </p:childTnLst>
                                </p:cTn>
                              </p:par>
                              <p:par>
                                <p:cTn id="832" presetID="7" presetClass="emph" presetSubtype="2" fill="hold" nodeType="withEffect">
                                  <p:stCondLst>
                                    <p:cond delay="0"/>
                                  </p:stCondLst>
                                  <p:childTnLst>
                                    <p:animClr clrSpc="rgb" dir="cw">
                                      <p:cBhvr>
                                        <p:cTn id="833" dur="1000" fill="hold"/>
                                        <p:tgtEl>
                                          <p:spTgt spid="2127"/>
                                        </p:tgtEl>
                                        <p:attrNameLst>
                                          <p:attrName>stroke.color</p:attrName>
                                        </p:attrNameLst>
                                      </p:cBhvr>
                                      <p:to>
                                        <a:srgbClr val="D8D8D8"/>
                                      </p:to>
                                    </p:animClr>
                                    <p:set>
                                      <p:cBhvr>
                                        <p:cTn id="834" dur="1000" fill="hold"/>
                                        <p:tgtEl>
                                          <p:spTgt spid="2127"/>
                                        </p:tgtEl>
                                        <p:attrNameLst>
                                          <p:attrName>stroke.on</p:attrName>
                                        </p:attrNameLst>
                                      </p:cBhvr>
                                      <p:to>
                                        <p:strVal val="true"/>
                                      </p:to>
                                    </p:set>
                                  </p:childTnLst>
                                </p:cTn>
                              </p:par>
                              <p:par>
                                <p:cTn id="835" presetID="7" presetClass="emph" presetSubtype="2" fill="hold" nodeType="withEffect">
                                  <p:stCondLst>
                                    <p:cond delay="0"/>
                                  </p:stCondLst>
                                  <p:childTnLst>
                                    <p:animClr clrSpc="rgb" dir="cw">
                                      <p:cBhvr>
                                        <p:cTn id="836" dur="1000" fill="hold"/>
                                        <p:tgtEl>
                                          <p:spTgt spid="2133"/>
                                        </p:tgtEl>
                                        <p:attrNameLst>
                                          <p:attrName>stroke.color</p:attrName>
                                        </p:attrNameLst>
                                      </p:cBhvr>
                                      <p:to>
                                        <a:srgbClr val="D8D8D8"/>
                                      </p:to>
                                    </p:animClr>
                                    <p:set>
                                      <p:cBhvr>
                                        <p:cTn id="837" dur="1000" fill="hold"/>
                                        <p:tgtEl>
                                          <p:spTgt spid="2133"/>
                                        </p:tgtEl>
                                        <p:attrNameLst>
                                          <p:attrName>stroke.on</p:attrName>
                                        </p:attrNameLst>
                                      </p:cBhvr>
                                      <p:to>
                                        <p:strVal val="true"/>
                                      </p:to>
                                    </p:set>
                                  </p:childTnLst>
                                </p:cTn>
                              </p:par>
                              <p:par>
                                <p:cTn id="838" presetID="7" presetClass="emph" presetSubtype="2" fill="hold" nodeType="withEffect">
                                  <p:stCondLst>
                                    <p:cond delay="0"/>
                                  </p:stCondLst>
                                  <p:childTnLst>
                                    <p:animClr clrSpc="rgb" dir="cw">
                                      <p:cBhvr>
                                        <p:cTn id="839" dur="1000" fill="hold"/>
                                        <p:tgtEl>
                                          <p:spTgt spid="2134"/>
                                        </p:tgtEl>
                                        <p:attrNameLst>
                                          <p:attrName>stroke.color</p:attrName>
                                        </p:attrNameLst>
                                      </p:cBhvr>
                                      <p:to>
                                        <a:srgbClr val="D8D8D8"/>
                                      </p:to>
                                    </p:animClr>
                                    <p:set>
                                      <p:cBhvr>
                                        <p:cTn id="840" dur="1000" fill="hold"/>
                                        <p:tgtEl>
                                          <p:spTgt spid="2134"/>
                                        </p:tgtEl>
                                        <p:attrNameLst>
                                          <p:attrName>stroke.on</p:attrName>
                                        </p:attrNameLst>
                                      </p:cBhvr>
                                      <p:to>
                                        <p:strVal val="true"/>
                                      </p:to>
                                    </p:set>
                                  </p:childTnLst>
                                </p:cTn>
                              </p:par>
                              <p:par>
                                <p:cTn id="841" presetID="7" presetClass="emph" presetSubtype="2" fill="hold" nodeType="withEffect">
                                  <p:stCondLst>
                                    <p:cond delay="0"/>
                                  </p:stCondLst>
                                  <p:childTnLst>
                                    <p:animClr clrSpc="rgb" dir="cw">
                                      <p:cBhvr>
                                        <p:cTn id="842" dur="1000" fill="hold"/>
                                        <p:tgtEl>
                                          <p:spTgt spid="2135"/>
                                        </p:tgtEl>
                                        <p:attrNameLst>
                                          <p:attrName>stroke.color</p:attrName>
                                        </p:attrNameLst>
                                      </p:cBhvr>
                                      <p:to>
                                        <a:srgbClr val="D8D8D8"/>
                                      </p:to>
                                    </p:animClr>
                                    <p:set>
                                      <p:cBhvr>
                                        <p:cTn id="843" dur="1000" fill="hold"/>
                                        <p:tgtEl>
                                          <p:spTgt spid="2135"/>
                                        </p:tgtEl>
                                        <p:attrNameLst>
                                          <p:attrName>stroke.on</p:attrName>
                                        </p:attrNameLst>
                                      </p:cBhvr>
                                      <p:to>
                                        <p:strVal val="true"/>
                                      </p:to>
                                    </p:set>
                                  </p:childTnLst>
                                </p:cTn>
                              </p:par>
                              <p:par>
                                <p:cTn id="844" presetID="7" presetClass="emph" presetSubtype="2" fill="hold" nodeType="withEffect">
                                  <p:stCondLst>
                                    <p:cond delay="0"/>
                                  </p:stCondLst>
                                  <p:childTnLst>
                                    <p:animClr clrSpc="rgb" dir="cw">
                                      <p:cBhvr>
                                        <p:cTn id="845" dur="1000" fill="hold"/>
                                        <p:tgtEl>
                                          <p:spTgt spid="2136"/>
                                        </p:tgtEl>
                                        <p:attrNameLst>
                                          <p:attrName>stroke.color</p:attrName>
                                        </p:attrNameLst>
                                      </p:cBhvr>
                                      <p:to>
                                        <a:srgbClr val="D8D8D8"/>
                                      </p:to>
                                    </p:animClr>
                                    <p:set>
                                      <p:cBhvr>
                                        <p:cTn id="846" dur="1000" fill="hold"/>
                                        <p:tgtEl>
                                          <p:spTgt spid="2136"/>
                                        </p:tgtEl>
                                        <p:attrNameLst>
                                          <p:attrName>stroke.on</p:attrName>
                                        </p:attrNameLst>
                                      </p:cBhvr>
                                      <p:to>
                                        <p:strVal val="true"/>
                                      </p:to>
                                    </p:set>
                                  </p:childTnLst>
                                </p:cTn>
                              </p:par>
                              <p:par>
                                <p:cTn id="847" presetID="7" presetClass="emph" presetSubtype="2" fill="hold" nodeType="withEffect">
                                  <p:stCondLst>
                                    <p:cond delay="0"/>
                                  </p:stCondLst>
                                  <p:childTnLst>
                                    <p:animClr clrSpc="rgb" dir="cw">
                                      <p:cBhvr>
                                        <p:cTn id="848" dur="1000" fill="hold"/>
                                        <p:tgtEl>
                                          <p:spTgt spid="2137"/>
                                        </p:tgtEl>
                                        <p:attrNameLst>
                                          <p:attrName>stroke.color</p:attrName>
                                        </p:attrNameLst>
                                      </p:cBhvr>
                                      <p:to>
                                        <a:srgbClr val="D8D8D8"/>
                                      </p:to>
                                    </p:animClr>
                                    <p:set>
                                      <p:cBhvr>
                                        <p:cTn id="849" dur="1000" fill="hold"/>
                                        <p:tgtEl>
                                          <p:spTgt spid="2137"/>
                                        </p:tgtEl>
                                        <p:attrNameLst>
                                          <p:attrName>stroke.on</p:attrName>
                                        </p:attrNameLst>
                                      </p:cBhvr>
                                      <p:to>
                                        <p:strVal val="true"/>
                                      </p:to>
                                    </p:set>
                                  </p:childTnLst>
                                </p:cTn>
                              </p:par>
                              <p:par>
                                <p:cTn id="850" presetID="7" presetClass="emph" presetSubtype="2" fill="hold" nodeType="withEffect">
                                  <p:stCondLst>
                                    <p:cond delay="0"/>
                                  </p:stCondLst>
                                  <p:childTnLst>
                                    <p:animClr clrSpc="rgb" dir="cw">
                                      <p:cBhvr>
                                        <p:cTn id="851" dur="1000" fill="hold"/>
                                        <p:tgtEl>
                                          <p:spTgt spid="2138"/>
                                        </p:tgtEl>
                                        <p:attrNameLst>
                                          <p:attrName>stroke.color</p:attrName>
                                        </p:attrNameLst>
                                      </p:cBhvr>
                                      <p:to>
                                        <a:srgbClr val="D8D8D8"/>
                                      </p:to>
                                    </p:animClr>
                                    <p:set>
                                      <p:cBhvr>
                                        <p:cTn id="852" dur="1000" fill="hold"/>
                                        <p:tgtEl>
                                          <p:spTgt spid="2138"/>
                                        </p:tgtEl>
                                        <p:attrNameLst>
                                          <p:attrName>stroke.on</p:attrName>
                                        </p:attrNameLst>
                                      </p:cBhvr>
                                      <p:to>
                                        <p:strVal val="true"/>
                                      </p:to>
                                    </p:set>
                                  </p:childTnLst>
                                </p:cTn>
                              </p:par>
                              <p:par>
                                <p:cTn id="853" presetID="7" presetClass="emph" presetSubtype="2" fill="hold" nodeType="withEffect">
                                  <p:stCondLst>
                                    <p:cond delay="0"/>
                                  </p:stCondLst>
                                  <p:childTnLst>
                                    <p:animClr clrSpc="rgb" dir="cw">
                                      <p:cBhvr>
                                        <p:cTn id="854" dur="1000" fill="hold"/>
                                        <p:tgtEl>
                                          <p:spTgt spid="2142"/>
                                        </p:tgtEl>
                                        <p:attrNameLst>
                                          <p:attrName>stroke.color</p:attrName>
                                        </p:attrNameLst>
                                      </p:cBhvr>
                                      <p:to>
                                        <a:srgbClr val="D8D8D8"/>
                                      </p:to>
                                    </p:animClr>
                                    <p:set>
                                      <p:cBhvr>
                                        <p:cTn id="855" dur="1000" fill="hold"/>
                                        <p:tgtEl>
                                          <p:spTgt spid="2142"/>
                                        </p:tgtEl>
                                        <p:attrNameLst>
                                          <p:attrName>stroke.on</p:attrName>
                                        </p:attrNameLst>
                                      </p:cBhvr>
                                      <p:to>
                                        <p:strVal val="true"/>
                                      </p:to>
                                    </p:set>
                                  </p:childTnLst>
                                </p:cTn>
                              </p:par>
                              <p:par>
                                <p:cTn id="856" presetID="7" presetClass="emph" presetSubtype="2" fill="hold" nodeType="withEffect">
                                  <p:stCondLst>
                                    <p:cond delay="0"/>
                                  </p:stCondLst>
                                  <p:childTnLst>
                                    <p:animClr clrSpc="rgb" dir="cw">
                                      <p:cBhvr>
                                        <p:cTn id="857" dur="1000" fill="hold"/>
                                        <p:tgtEl>
                                          <p:spTgt spid="2143"/>
                                        </p:tgtEl>
                                        <p:attrNameLst>
                                          <p:attrName>stroke.color</p:attrName>
                                        </p:attrNameLst>
                                      </p:cBhvr>
                                      <p:to>
                                        <a:srgbClr val="D8D8D8"/>
                                      </p:to>
                                    </p:animClr>
                                    <p:set>
                                      <p:cBhvr>
                                        <p:cTn id="858" dur="1000" fill="hold"/>
                                        <p:tgtEl>
                                          <p:spTgt spid="2143"/>
                                        </p:tgtEl>
                                        <p:attrNameLst>
                                          <p:attrName>stroke.on</p:attrName>
                                        </p:attrNameLst>
                                      </p:cBhvr>
                                      <p:to>
                                        <p:strVal val="true"/>
                                      </p:to>
                                    </p:set>
                                  </p:childTnLst>
                                </p:cTn>
                              </p:par>
                              <p:par>
                                <p:cTn id="859" presetID="7" presetClass="emph" presetSubtype="2" fill="hold" nodeType="withEffect">
                                  <p:stCondLst>
                                    <p:cond delay="0"/>
                                  </p:stCondLst>
                                  <p:childTnLst>
                                    <p:animClr clrSpc="rgb" dir="cw">
                                      <p:cBhvr>
                                        <p:cTn id="860" dur="1000" fill="hold"/>
                                        <p:tgtEl>
                                          <p:spTgt spid="6194"/>
                                        </p:tgtEl>
                                        <p:attrNameLst>
                                          <p:attrName>stroke.color</p:attrName>
                                        </p:attrNameLst>
                                      </p:cBhvr>
                                      <p:to>
                                        <a:srgbClr val="D8D8D8"/>
                                      </p:to>
                                    </p:animClr>
                                    <p:set>
                                      <p:cBhvr>
                                        <p:cTn id="861" dur="1000" fill="hold"/>
                                        <p:tgtEl>
                                          <p:spTgt spid="6194"/>
                                        </p:tgtEl>
                                        <p:attrNameLst>
                                          <p:attrName>stroke.on</p:attrName>
                                        </p:attrNameLst>
                                      </p:cBhvr>
                                      <p:to>
                                        <p:strVal val="true"/>
                                      </p:to>
                                    </p:set>
                                  </p:childTnLst>
                                </p:cTn>
                              </p:par>
                              <p:par>
                                <p:cTn id="862" presetID="7" presetClass="emph" presetSubtype="2" fill="hold" nodeType="withEffect">
                                  <p:stCondLst>
                                    <p:cond delay="0"/>
                                  </p:stCondLst>
                                  <p:childTnLst>
                                    <p:animClr clrSpc="rgb" dir="cw">
                                      <p:cBhvr>
                                        <p:cTn id="863" dur="1000" fill="hold"/>
                                        <p:tgtEl>
                                          <p:spTgt spid="6195"/>
                                        </p:tgtEl>
                                        <p:attrNameLst>
                                          <p:attrName>stroke.color</p:attrName>
                                        </p:attrNameLst>
                                      </p:cBhvr>
                                      <p:to>
                                        <a:srgbClr val="D8D8D8"/>
                                      </p:to>
                                    </p:animClr>
                                    <p:set>
                                      <p:cBhvr>
                                        <p:cTn id="864" dur="1000" fill="hold"/>
                                        <p:tgtEl>
                                          <p:spTgt spid="6195"/>
                                        </p:tgtEl>
                                        <p:attrNameLst>
                                          <p:attrName>stroke.on</p:attrName>
                                        </p:attrNameLst>
                                      </p:cBhvr>
                                      <p:to>
                                        <p:strVal val="true"/>
                                      </p:to>
                                    </p:set>
                                  </p:childTnLst>
                                </p:cTn>
                              </p:par>
                              <p:par>
                                <p:cTn id="865" presetID="7" presetClass="emph" presetSubtype="2" fill="hold" nodeType="withEffect">
                                  <p:stCondLst>
                                    <p:cond delay="0"/>
                                  </p:stCondLst>
                                  <p:childTnLst>
                                    <p:animClr clrSpc="rgb" dir="cw">
                                      <p:cBhvr>
                                        <p:cTn id="866" dur="1000" fill="hold"/>
                                        <p:tgtEl>
                                          <p:spTgt spid="6196"/>
                                        </p:tgtEl>
                                        <p:attrNameLst>
                                          <p:attrName>stroke.color</p:attrName>
                                        </p:attrNameLst>
                                      </p:cBhvr>
                                      <p:to>
                                        <a:srgbClr val="D8D8D8"/>
                                      </p:to>
                                    </p:animClr>
                                    <p:set>
                                      <p:cBhvr>
                                        <p:cTn id="867" dur="1000" fill="hold"/>
                                        <p:tgtEl>
                                          <p:spTgt spid="6196"/>
                                        </p:tgtEl>
                                        <p:attrNameLst>
                                          <p:attrName>stroke.on</p:attrName>
                                        </p:attrNameLst>
                                      </p:cBhvr>
                                      <p:to>
                                        <p:strVal val="true"/>
                                      </p:to>
                                    </p:set>
                                  </p:childTnLst>
                                </p:cTn>
                              </p:par>
                              <p:par>
                                <p:cTn id="868" presetID="7" presetClass="emph" presetSubtype="2" fill="hold" nodeType="withEffect">
                                  <p:stCondLst>
                                    <p:cond delay="0"/>
                                  </p:stCondLst>
                                  <p:childTnLst>
                                    <p:animClr clrSpc="rgb" dir="cw">
                                      <p:cBhvr>
                                        <p:cTn id="869" dur="1000" fill="hold"/>
                                        <p:tgtEl>
                                          <p:spTgt spid="6197"/>
                                        </p:tgtEl>
                                        <p:attrNameLst>
                                          <p:attrName>stroke.color</p:attrName>
                                        </p:attrNameLst>
                                      </p:cBhvr>
                                      <p:to>
                                        <a:srgbClr val="D8D8D8"/>
                                      </p:to>
                                    </p:animClr>
                                    <p:set>
                                      <p:cBhvr>
                                        <p:cTn id="870" dur="1000" fill="hold"/>
                                        <p:tgtEl>
                                          <p:spTgt spid="6197"/>
                                        </p:tgtEl>
                                        <p:attrNameLst>
                                          <p:attrName>stroke.on</p:attrName>
                                        </p:attrNameLst>
                                      </p:cBhvr>
                                      <p:to>
                                        <p:strVal val="true"/>
                                      </p:to>
                                    </p:set>
                                  </p:childTnLst>
                                </p:cTn>
                              </p:par>
                              <p:par>
                                <p:cTn id="871" presetID="7" presetClass="emph" presetSubtype="2" fill="hold" nodeType="withEffect">
                                  <p:stCondLst>
                                    <p:cond delay="0"/>
                                  </p:stCondLst>
                                  <p:childTnLst>
                                    <p:animClr clrSpc="rgb" dir="cw">
                                      <p:cBhvr>
                                        <p:cTn id="872" dur="1000" fill="hold"/>
                                        <p:tgtEl>
                                          <p:spTgt spid="6198"/>
                                        </p:tgtEl>
                                        <p:attrNameLst>
                                          <p:attrName>stroke.color</p:attrName>
                                        </p:attrNameLst>
                                      </p:cBhvr>
                                      <p:to>
                                        <a:srgbClr val="D8D8D8"/>
                                      </p:to>
                                    </p:animClr>
                                    <p:set>
                                      <p:cBhvr>
                                        <p:cTn id="873" dur="1000" fill="hold"/>
                                        <p:tgtEl>
                                          <p:spTgt spid="6198"/>
                                        </p:tgtEl>
                                        <p:attrNameLst>
                                          <p:attrName>stroke.on</p:attrName>
                                        </p:attrNameLst>
                                      </p:cBhvr>
                                      <p:to>
                                        <p:strVal val="true"/>
                                      </p:to>
                                    </p:set>
                                  </p:childTnLst>
                                </p:cTn>
                              </p:par>
                              <p:par>
                                <p:cTn id="874" presetID="7" presetClass="emph" presetSubtype="2" fill="hold" nodeType="withEffect">
                                  <p:stCondLst>
                                    <p:cond delay="0"/>
                                  </p:stCondLst>
                                  <p:childTnLst>
                                    <p:animClr clrSpc="rgb" dir="cw">
                                      <p:cBhvr>
                                        <p:cTn id="875" dur="1000" fill="hold"/>
                                        <p:tgtEl>
                                          <p:spTgt spid="6199"/>
                                        </p:tgtEl>
                                        <p:attrNameLst>
                                          <p:attrName>stroke.color</p:attrName>
                                        </p:attrNameLst>
                                      </p:cBhvr>
                                      <p:to>
                                        <a:srgbClr val="D8D8D8"/>
                                      </p:to>
                                    </p:animClr>
                                    <p:set>
                                      <p:cBhvr>
                                        <p:cTn id="876" dur="1000" fill="hold"/>
                                        <p:tgtEl>
                                          <p:spTgt spid="6199"/>
                                        </p:tgtEl>
                                        <p:attrNameLst>
                                          <p:attrName>stroke.on</p:attrName>
                                        </p:attrNameLst>
                                      </p:cBhvr>
                                      <p:to>
                                        <p:strVal val="true"/>
                                      </p:to>
                                    </p:set>
                                  </p:childTnLst>
                                </p:cTn>
                              </p:par>
                              <p:par>
                                <p:cTn id="877" presetID="7" presetClass="emph" presetSubtype="2" fill="hold" nodeType="withEffect">
                                  <p:stCondLst>
                                    <p:cond delay="0"/>
                                  </p:stCondLst>
                                  <p:childTnLst>
                                    <p:animClr clrSpc="rgb" dir="cw">
                                      <p:cBhvr>
                                        <p:cTn id="878" dur="1000" fill="hold"/>
                                        <p:tgtEl>
                                          <p:spTgt spid="6200"/>
                                        </p:tgtEl>
                                        <p:attrNameLst>
                                          <p:attrName>stroke.color</p:attrName>
                                        </p:attrNameLst>
                                      </p:cBhvr>
                                      <p:to>
                                        <a:srgbClr val="D8D8D8"/>
                                      </p:to>
                                    </p:animClr>
                                    <p:set>
                                      <p:cBhvr>
                                        <p:cTn id="879" dur="1000" fill="hold"/>
                                        <p:tgtEl>
                                          <p:spTgt spid="6200"/>
                                        </p:tgtEl>
                                        <p:attrNameLst>
                                          <p:attrName>stroke.on</p:attrName>
                                        </p:attrNameLst>
                                      </p:cBhvr>
                                      <p:to>
                                        <p:strVal val="true"/>
                                      </p:to>
                                    </p:set>
                                  </p:childTnLst>
                                </p:cTn>
                              </p:par>
                              <p:par>
                                <p:cTn id="880" presetID="7" presetClass="emph" presetSubtype="2" fill="hold" nodeType="withEffect">
                                  <p:stCondLst>
                                    <p:cond delay="0"/>
                                  </p:stCondLst>
                                  <p:childTnLst>
                                    <p:animClr clrSpc="rgb" dir="cw">
                                      <p:cBhvr>
                                        <p:cTn id="881" dur="1000" fill="hold"/>
                                        <p:tgtEl>
                                          <p:spTgt spid="6201"/>
                                        </p:tgtEl>
                                        <p:attrNameLst>
                                          <p:attrName>stroke.color</p:attrName>
                                        </p:attrNameLst>
                                      </p:cBhvr>
                                      <p:to>
                                        <a:srgbClr val="D8D8D8"/>
                                      </p:to>
                                    </p:animClr>
                                    <p:set>
                                      <p:cBhvr>
                                        <p:cTn id="882" dur="1000" fill="hold"/>
                                        <p:tgtEl>
                                          <p:spTgt spid="6201"/>
                                        </p:tgtEl>
                                        <p:attrNameLst>
                                          <p:attrName>stroke.on</p:attrName>
                                        </p:attrNameLst>
                                      </p:cBhvr>
                                      <p:to>
                                        <p:strVal val="true"/>
                                      </p:to>
                                    </p:set>
                                  </p:childTnLst>
                                </p:cTn>
                              </p:par>
                              <p:par>
                                <p:cTn id="883" presetID="7" presetClass="emph" presetSubtype="2" fill="hold" nodeType="withEffect">
                                  <p:stCondLst>
                                    <p:cond delay="0"/>
                                  </p:stCondLst>
                                  <p:childTnLst>
                                    <p:animClr clrSpc="rgb" dir="cw">
                                      <p:cBhvr>
                                        <p:cTn id="884" dur="1000" fill="hold"/>
                                        <p:tgtEl>
                                          <p:spTgt spid="6202"/>
                                        </p:tgtEl>
                                        <p:attrNameLst>
                                          <p:attrName>stroke.color</p:attrName>
                                        </p:attrNameLst>
                                      </p:cBhvr>
                                      <p:to>
                                        <a:srgbClr val="D8D8D8"/>
                                      </p:to>
                                    </p:animClr>
                                    <p:set>
                                      <p:cBhvr>
                                        <p:cTn id="885" dur="1000" fill="hold"/>
                                        <p:tgtEl>
                                          <p:spTgt spid="6202"/>
                                        </p:tgtEl>
                                        <p:attrNameLst>
                                          <p:attrName>stroke.on</p:attrName>
                                        </p:attrNameLst>
                                      </p:cBhvr>
                                      <p:to>
                                        <p:strVal val="true"/>
                                      </p:to>
                                    </p:set>
                                  </p:childTnLst>
                                </p:cTn>
                              </p:par>
                              <p:par>
                                <p:cTn id="886" presetID="7" presetClass="emph" presetSubtype="2" fill="hold" nodeType="withEffect">
                                  <p:stCondLst>
                                    <p:cond delay="0"/>
                                  </p:stCondLst>
                                  <p:childTnLst>
                                    <p:animClr clrSpc="rgb" dir="cw">
                                      <p:cBhvr>
                                        <p:cTn id="887" dur="1000" fill="hold"/>
                                        <p:tgtEl>
                                          <p:spTgt spid="6203"/>
                                        </p:tgtEl>
                                        <p:attrNameLst>
                                          <p:attrName>stroke.color</p:attrName>
                                        </p:attrNameLst>
                                      </p:cBhvr>
                                      <p:to>
                                        <a:srgbClr val="D8D8D8"/>
                                      </p:to>
                                    </p:animClr>
                                    <p:set>
                                      <p:cBhvr>
                                        <p:cTn id="888" dur="1000" fill="hold"/>
                                        <p:tgtEl>
                                          <p:spTgt spid="6203"/>
                                        </p:tgtEl>
                                        <p:attrNameLst>
                                          <p:attrName>stroke.on</p:attrName>
                                        </p:attrNameLst>
                                      </p:cBhvr>
                                      <p:to>
                                        <p:strVal val="true"/>
                                      </p:to>
                                    </p:set>
                                  </p:childTnLst>
                                </p:cTn>
                              </p:par>
                              <p:par>
                                <p:cTn id="889" presetID="7" presetClass="emph" presetSubtype="2" fill="hold" nodeType="withEffect">
                                  <p:stCondLst>
                                    <p:cond delay="0"/>
                                  </p:stCondLst>
                                  <p:childTnLst>
                                    <p:animClr clrSpc="rgb" dir="cw">
                                      <p:cBhvr>
                                        <p:cTn id="890" dur="1000" fill="hold"/>
                                        <p:tgtEl>
                                          <p:spTgt spid="6206"/>
                                        </p:tgtEl>
                                        <p:attrNameLst>
                                          <p:attrName>stroke.color</p:attrName>
                                        </p:attrNameLst>
                                      </p:cBhvr>
                                      <p:to>
                                        <a:srgbClr val="D8D8D8"/>
                                      </p:to>
                                    </p:animClr>
                                    <p:set>
                                      <p:cBhvr>
                                        <p:cTn id="891" dur="1000" fill="hold"/>
                                        <p:tgtEl>
                                          <p:spTgt spid="6206"/>
                                        </p:tgtEl>
                                        <p:attrNameLst>
                                          <p:attrName>stroke.on</p:attrName>
                                        </p:attrNameLst>
                                      </p:cBhvr>
                                      <p:to>
                                        <p:strVal val="true"/>
                                      </p:to>
                                    </p:set>
                                  </p:childTnLst>
                                </p:cTn>
                              </p:par>
                            </p:childTnLst>
                          </p:cTn>
                        </p:par>
                        <p:par>
                          <p:cTn id="892" fill="hold">
                            <p:stCondLst>
                              <p:cond delay="2500"/>
                            </p:stCondLst>
                            <p:childTnLst>
                              <p:par>
                                <p:cTn id="893" presetID="53" presetClass="entr" presetSubtype="16" fill="hold" nodeType="afterEffect">
                                  <p:stCondLst>
                                    <p:cond delay="0"/>
                                  </p:stCondLst>
                                  <p:childTnLst>
                                    <p:set>
                                      <p:cBhvr>
                                        <p:cTn id="894" dur="1" fill="hold">
                                          <p:stCondLst>
                                            <p:cond delay="0"/>
                                          </p:stCondLst>
                                        </p:cTn>
                                        <p:tgtEl>
                                          <p:spTgt spid="5122"/>
                                        </p:tgtEl>
                                        <p:attrNameLst>
                                          <p:attrName>style.visibility</p:attrName>
                                        </p:attrNameLst>
                                      </p:cBhvr>
                                      <p:to>
                                        <p:strVal val="visible"/>
                                      </p:to>
                                    </p:set>
                                    <p:anim calcmode="lin" valueType="num">
                                      <p:cBhvr>
                                        <p:cTn id="895" dur="500" fill="hold"/>
                                        <p:tgtEl>
                                          <p:spTgt spid="5122"/>
                                        </p:tgtEl>
                                        <p:attrNameLst>
                                          <p:attrName>ppt_w</p:attrName>
                                        </p:attrNameLst>
                                      </p:cBhvr>
                                      <p:tavLst>
                                        <p:tav tm="0">
                                          <p:val>
                                            <p:fltVal val="0"/>
                                          </p:val>
                                        </p:tav>
                                        <p:tav tm="100000">
                                          <p:val>
                                            <p:strVal val="#ppt_w"/>
                                          </p:val>
                                        </p:tav>
                                      </p:tavLst>
                                    </p:anim>
                                    <p:anim calcmode="lin" valueType="num">
                                      <p:cBhvr>
                                        <p:cTn id="896" dur="500" fill="hold"/>
                                        <p:tgtEl>
                                          <p:spTgt spid="5122"/>
                                        </p:tgtEl>
                                        <p:attrNameLst>
                                          <p:attrName>ppt_h</p:attrName>
                                        </p:attrNameLst>
                                      </p:cBhvr>
                                      <p:tavLst>
                                        <p:tav tm="0">
                                          <p:val>
                                            <p:fltVal val="0"/>
                                          </p:val>
                                        </p:tav>
                                        <p:tav tm="100000">
                                          <p:val>
                                            <p:strVal val="#ppt_h"/>
                                          </p:val>
                                        </p:tav>
                                      </p:tavLst>
                                    </p:anim>
                                    <p:animEffect transition="in" filter="fade">
                                      <p:cBhvr>
                                        <p:cTn id="897" dur="500"/>
                                        <p:tgtEl>
                                          <p:spTgt spid="5122"/>
                                        </p:tgtEl>
                                      </p:cBhvr>
                                    </p:animEffect>
                                  </p:childTnLst>
                                </p:cTn>
                              </p:par>
                              <p:par>
                                <p:cTn id="898" presetID="10" presetClass="entr" presetSubtype="0" fill="hold" grpId="0" nodeType="withEffect">
                                  <p:stCondLst>
                                    <p:cond delay="0"/>
                                  </p:stCondLst>
                                  <p:childTnLst>
                                    <p:set>
                                      <p:cBhvr>
                                        <p:cTn id="899" dur="1" fill="hold">
                                          <p:stCondLst>
                                            <p:cond delay="0"/>
                                          </p:stCondLst>
                                        </p:cTn>
                                        <p:tgtEl>
                                          <p:spTgt spid="2"/>
                                        </p:tgtEl>
                                        <p:attrNameLst>
                                          <p:attrName>style.visibility</p:attrName>
                                        </p:attrNameLst>
                                      </p:cBhvr>
                                      <p:to>
                                        <p:strVal val="visible"/>
                                      </p:to>
                                    </p:set>
                                    <p:animEffect transition="in" filter="fade">
                                      <p:cBhvr>
                                        <p:cTn id="900" dur="500"/>
                                        <p:tgtEl>
                                          <p:spTgt spid="2"/>
                                        </p:tgtEl>
                                      </p:cBhvr>
                                    </p:animEffect>
                                  </p:childTnLst>
                                </p:cTn>
                              </p:par>
                            </p:childTnLst>
                          </p:cTn>
                        </p:par>
                      </p:childTnLst>
                    </p:cTn>
                  </p:par>
                  <p:par>
                    <p:cTn id="901" fill="hold">
                      <p:stCondLst>
                        <p:cond delay="indefinite"/>
                      </p:stCondLst>
                      <p:childTnLst>
                        <p:par>
                          <p:cTn id="902" fill="hold">
                            <p:stCondLst>
                              <p:cond delay="0"/>
                            </p:stCondLst>
                            <p:childTnLst>
                              <p:par>
                                <p:cTn id="903" presetID="1" presetClass="entr" presetSubtype="0" fill="hold" grpId="0" nodeType="clickEffect">
                                  <p:stCondLst>
                                    <p:cond delay="0"/>
                                  </p:stCondLst>
                                  <p:childTnLst>
                                    <p:set>
                                      <p:cBhvr>
                                        <p:cTn id="904" dur="1" fill="hold">
                                          <p:stCondLst>
                                            <p:cond delay="0"/>
                                          </p:stCondLst>
                                        </p:cTn>
                                        <p:tgtEl>
                                          <p:spTgt spid="6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6" grpId="1" animBg="1"/>
      <p:bldP spid="6147" grpId="0" animBg="1"/>
      <p:bldP spid="6147" grpId="1" animBg="1"/>
      <p:bldP spid="6148" grpId="0" animBg="1"/>
      <p:bldP spid="6148" grpId="1" animBg="1"/>
      <p:bldP spid="6149" grpId="0" animBg="1"/>
      <p:bldP spid="6149" grpId="1" animBg="1"/>
      <p:bldP spid="6150" grpId="0" animBg="1"/>
      <p:bldP spid="6150" grpId="1" animBg="1"/>
      <p:bldP spid="6151" grpId="0" animBg="1"/>
      <p:bldP spid="6151" grpId="1" animBg="1"/>
      <p:bldP spid="6152" grpId="0" animBg="1"/>
      <p:bldP spid="6152" grpId="1" animBg="1"/>
      <p:bldP spid="6153" grpId="0" animBg="1"/>
      <p:bldP spid="6153" grpId="1" animBg="1"/>
      <p:bldP spid="6154" grpId="0" animBg="1"/>
      <p:bldP spid="6154" grpId="1" animBg="1"/>
      <p:bldP spid="6155" grpId="0" animBg="1"/>
      <p:bldP spid="6155" grpId="1" animBg="1"/>
      <p:bldP spid="6156" grpId="0" animBg="1"/>
      <p:bldP spid="6156" grpId="1" animBg="1"/>
      <p:bldP spid="6157" grpId="0" animBg="1"/>
      <p:bldP spid="6157" grpId="1" animBg="1"/>
      <p:bldP spid="6158" grpId="0" animBg="1"/>
      <p:bldP spid="6158" grpId="1" animBg="1"/>
      <p:bldP spid="6159" grpId="0" animBg="1"/>
      <p:bldP spid="6159" grpId="1" animBg="1"/>
      <p:bldP spid="6160" grpId="0" animBg="1"/>
      <p:bldP spid="6160" grpId="1" animBg="1"/>
      <p:bldP spid="6161" grpId="0" animBg="1"/>
      <p:bldP spid="6161" grpId="1" animBg="1"/>
      <p:bldP spid="6162" grpId="0" animBg="1"/>
      <p:bldP spid="6162" grpId="1" animBg="1"/>
      <p:bldP spid="6163" grpId="0" animBg="1"/>
      <p:bldP spid="6163" grpId="1" animBg="1"/>
      <p:bldP spid="6164" grpId="0" animBg="1"/>
      <p:bldP spid="6164" grpId="1" animBg="1"/>
      <p:bldP spid="6165" grpId="0" animBg="1"/>
      <p:bldP spid="6165" grpId="1" animBg="1"/>
      <p:bldP spid="6166" grpId="0" animBg="1"/>
      <p:bldP spid="6166" grpId="1" animBg="1"/>
      <p:bldP spid="6167" grpId="0" animBg="1"/>
      <p:bldP spid="6167" grpId="1" animBg="1"/>
      <p:bldP spid="6168" grpId="0" animBg="1"/>
      <p:bldP spid="6168" grpId="1" animBg="1"/>
      <p:bldP spid="6169" grpId="0" animBg="1"/>
      <p:bldP spid="6169" grpId="1" animBg="1"/>
      <p:bldP spid="6170" grpId="0" animBg="1"/>
      <p:bldP spid="6170" grpId="1" animBg="1"/>
      <p:bldP spid="6171" grpId="0" animBg="1"/>
      <p:bldP spid="6171" grpId="1" animBg="1"/>
      <p:bldP spid="6172" grpId="0" animBg="1"/>
      <p:bldP spid="6172" grpId="1" animBg="1"/>
      <p:bldP spid="6173" grpId="0" animBg="1"/>
      <p:bldP spid="6173" grpId="1" animBg="1"/>
      <p:bldP spid="6174" grpId="0" animBg="1"/>
      <p:bldP spid="6174" grpId="1" animBg="1"/>
      <p:bldP spid="6175" grpId="0" animBg="1"/>
      <p:bldP spid="6175" grpId="1" animBg="1"/>
      <p:bldP spid="6176" grpId="0" animBg="1"/>
      <p:bldP spid="6176" grpId="1" animBg="1"/>
      <p:bldP spid="6177" grpId="0" animBg="1"/>
      <p:bldP spid="6177" grpId="1" animBg="1"/>
      <p:bldP spid="6178" grpId="0" animBg="1"/>
      <p:bldP spid="6178" grpId="1" animBg="1"/>
      <p:bldP spid="6179" grpId="0" animBg="1"/>
      <p:bldP spid="6179" grpId="1" animBg="1"/>
      <p:bldP spid="6180" grpId="0" animBg="1"/>
      <p:bldP spid="6180" grpId="1" animBg="1"/>
      <p:bldP spid="6181" grpId="0" animBg="1"/>
      <p:bldP spid="6181" grpId="1" animBg="1"/>
      <p:bldP spid="6182" grpId="0" animBg="1"/>
      <p:bldP spid="6182" grpId="1" animBg="1"/>
      <p:bldP spid="6183" grpId="0" animBg="1"/>
      <p:bldP spid="6183" grpId="1" animBg="1"/>
      <p:bldP spid="2089" grpId="0" animBg="1"/>
      <p:bldP spid="2089" grpId="1" animBg="1"/>
      <p:bldP spid="2090" grpId="0" animBg="1"/>
      <p:bldP spid="2090" grpId="1" animBg="1"/>
      <p:bldP spid="2095" grpId="0" animBg="1"/>
      <p:bldP spid="2095" grpId="1" animBg="1"/>
      <p:bldP spid="2096" grpId="0" animBg="1"/>
      <p:bldP spid="2096" grpId="1" animBg="1"/>
      <p:bldP spid="2097" grpId="0" animBg="1"/>
      <p:bldP spid="2097" grpId="1" animBg="1"/>
      <p:bldP spid="2098" grpId="0" animBg="1"/>
      <p:bldP spid="2098" grpId="1" animBg="1"/>
      <p:bldP spid="2099" grpId="0" animBg="1"/>
      <p:bldP spid="2099" grpId="1" animBg="1"/>
      <p:bldP spid="6186" grpId="0" animBg="1"/>
      <p:bldP spid="6186" grpId="1" animBg="1"/>
      <p:bldP spid="2102" grpId="0" animBg="1"/>
      <p:bldP spid="2102" grpId="1" animBg="1"/>
      <p:bldP spid="2103" grpId="0" animBg="1"/>
      <p:bldP spid="2103" grpId="1" animBg="1"/>
      <p:bldP spid="6225" grpId="0" animBg="1"/>
      <p:bldP spid="6225" grpId="1" animBg="1"/>
      <p:bldP spid="6226" grpId="0" animBg="1"/>
      <p:bldP spid="6226" grpId="1" animBg="1"/>
      <p:bldP spid="2109" grpId="0" animBg="1"/>
      <p:bldP spid="2109" grpId="1" animBg="1"/>
      <p:bldP spid="2110" grpId="0" animBg="1"/>
      <p:bldP spid="2110" grpId="1" animBg="1"/>
      <p:bldP spid="2111" grpId="0" animBg="1"/>
      <p:bldP spid="2111" grpId="1" animBg="1"/>
      <p:bldP spid="2112" grpId="0" animBg="1"/>
      <p:bldP spid="2112" grpId="1" animBg="1"/>
      <p:bldP spid="2113" grpId="0" animBg="1"/>
      <p:bldP spid="2113" grpId="1" animBg="1"/>
      <p:bldP spid="2117" grpId="0" animBg="1"/>
      <p:bldP spid="2117" grpId="1" animBg="1"/>
      <p:bldP spid="2118" grpId="0" animBg="1"/>
      <p:bldP spid="2118" grpId="1" animBg="1"/>
      <p:bldP spid="2119" grpId="0" animBg="1"/>
      <p:bldP spid="2119" grpId="1" animBg="1"/>
      <p:bldP spid="2120" grpId="0" animBg="1"/>
      <p:bldP spid="2120" grpId="1" animBg="1"/>
      <p:bldP spid="2126" grpId="0" animBg="1"/>
      <p:bldP spid="2126" grpId="1" animBg="1"/>
      <p:bldP spid="2127" grpId="0" animBg="1"/>
      <p:bldP spid="2127" grpId="1" animBg="1"/>
      <p:bldP spid="2133" grpId="0" animBg="1"/>
      <p:bldP spid="2133" grpId="1" animBg="1"/>
      <p:bldP spid="2134" grpId="0" animBg="1"/>
      <p:bldP spid="2134" grpId="1" animBg="1"/>
      <p:bldP spid="2135" grpId="0" animBg="1"/>
      <p:bldP spid="2135" grpId="1" animBg="1"/>
      <p:bldP spid="2136" grpId="0" animBg="1"/>
      <p:bldP spid="2136" grpId="1" animBg="1"/>
      <p:bldP spid="2137" grpId="0" animBg="1"/>
      <p:bldP spid="2137" grpId="1" animBg="1"/>
      <p:bldP spid="2138" grpId="0" animBg="1"/>
      <p:bldP spid="2138" grpId="1" animBg="1"/>
      <p:bldP spid="2142" grpId="0" animBg="1"/>
      <p:bldP spid="2142" grpId="1" animBg="1"/>
      <p:bldP spid="2143" grpId="0" animBg="1"/>
      <p:bldP spid="2143" grpId="1" animBg="1"/>
      <p:bldP spid="6194" grpId="0" animBg="1"/>
      <p:bldP spid="6194" grpId="1" animBg="1"/>
      <p:bldP spid="6195" grpId="0" animBg="1"/>
      <p:bldP spid="6195" grpId="1" animBg="1"/>
      <p:bldP spid="6196" grpId="0" animBg="1"/>
      <p:bldP spid="6196" grpId="1" animBg="1"/>
      <p:bldP spid="6197" grpId="0" animBg="1"/>
      <p:bldP spid="6197" grpId="1" animBg="1"/>
      <p:bldP spid="6198" grpId="0" animBg="1"/>
      <p:bldP spid="6198" grpId="1" animBg="1"/>
      <p:bldP spid="6199" grpId="0" animBg="1"/>
      <p:bldP spid="6199" grpId="1" animBg="1"/>
      <p:bldP spid="6200" grpId="0" animBg="1"/>
      <p:bldP spid="6200" grpId="1" animBg="1"/>
      <p:bldP spid="6201" grpId="0" animBg="1"/>
      <p:bldP spid="6201" grpId="1" animBg="1"/>
      <p:bldP spid="6202" grpId="0" animBg="1"/>
      <p:bldP spid="6202" grpId="1" animBg="1"/>
      <p:bldP spid="6203" grpId="0" animBg="1"/>
      <p:bldP spid="6203" grpId="1" animBg="1"/>
      <p:bldP spid="6206" grpId="0" animBg="1"/>
      <p:bldP spid="6206" grpId="1" animBg="1"/>
      <p:bldP spid="6221"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D7209A5-2B9B-4944-8E98-AF343FD05A47}" type="slidenum">
              <a:rPr lang="en-US" smtClean="0">
                <a:solidFill>
                  <a:srgbClr val="04617B"/>
                </a:solidFill>
              </a:rPr>
              <a:pPr>
                <a:defRPr/>
              </a:pPr>
              <a:t>9</a:t>
            </a:fld>
            <a:endParaRPr lang="en-US">
              <a:solidFill>
                <a:srgbClr val="04617B"/>
              </a:solidFill>
            </a:endParaRPr>
          </a:p>
        </p:txBody>
      </p:sp>
      <p:sp>
        <p:nvSpPr>
          <p:cNvPr id="3" name="ZoneTexte 1"/>
          <p:cNvSpPr txBox="1">
            <a:spLocks noChangeArrowheads="1"/>
          </p:cNvSpPr>
          <p:nvPr/>
        </p:nvSpPr>
        <p:spPr bwMode="auto">
          <a:xfrm>
            <a:off x="12700" y="-2"/>
            <a:ext cx="9144000" cy="523220"/>
          </a:xfrm>
          <a:prstGeom prst="rect">
            <a:avLst/>
          </a:prstGeom>
          <a:solidFill>
            <a:srgbClr val="008E40"/>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dirty="0">
                <a:solidFill>
                  <a:schemeClr val="bg1"/>
                </a:solidFill>
              </a:rPr>
              <a:t>Overview of the 2011 ICP </a:t>
            </a:r>
            <a:r>
              <a:rPr lang="en-US" altLang="en-US" sz="2000" b="1" dirty="0">
                <a:solidFill>
                  <a:schemeClr val="bg1"/>
                </a:solidFill>
              </a:rPr>
              <a:t>Regional</a:t>
            </a:r>
            <a:r>
              <a:rPr lang="en-US" altLang="en-US" sz="2400" b="1" dirty="0">
                <a:solidFill>
                  <a:schemeClr val="bg1"/>
                </a:solidFill>
              </a:rPr>
              <a:t> </a:t>
            </a:r>
            <a:r>
              <a:rPr lang="en-US" altLang="en-US" sz="2000" b="1" dirty="0" smtClean="0">
                <a:solidFill>
                  <a:schemeClr val="bg1"/>
                </a:solidFill>
              </a:rPr>
              <a:t>coordination and Activities  </a:t>
            </a:r>
            <a:r>
              <a:rPr lang="en-US" altLang="en-US" sz="2800" b="1" dirty="0" smtClean="0">
                <a:solidFill>
                  <a:schemeClr val="bg1"/>
                </a:solidFill>
              </a:rPr>
              <a:t>3/3</a:t>
            </a:r>
            <a:endParaRPr lang="en-US" altLang="en-US" sz="2800" b="1" dirty="0">
              <a:solidFill>
                <a:schemeClr val="bg1"/>
              </a:solidFill>
            </a:endParaRPr>
          </a:p>
        </p:txBody>
      </p:sp>
      <p:sp>
        <p:nvSpPr>
          <p:cNvPr id="4" name="Rectangle 3"/>
          <p:cNvSpPr/>
          <p:nvPr/>
        </p:nvSpPr>
        <p:spPr>
          <a:xfrm>
            <a:off x="171361" y="739676"/>
            <a:ext cx="8972637" cy="2308324"/>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a:t>
            </a:r>
            <a:r>
              <a:rPr lang="en-US" sz="2400" dirty="0" err="1" smtClean="0">
                <a:latin typeface="Arial" panose="020B0604020202020204" pitchFamily="34" charset="0"/>
                <a:cs typeface="Arial" panose="020B0604020202020204" pitchFamily="34" charset="0"/>
              </a:rPr>
              <a:t>AfDB</a:t>
            </a:r>
            <a:r>
              <a:rPr lang="en-US" sz="2400" dirty="0" smtClean="0">
                <a:latin typeface="Arial" panose="020B0604020202020204" pitchFamily="34" charset="0"/>
                <a:cs typeface="Arial" panose="020B0604020202020204" pitchFamily="34" charset="0"/>
              </a:rPr>
              <a:t> provided </a:t>
            </a:r>
            <a:r>
              <a:rPr lang="en-US" sz="2400" dirty="0">
                <a:latin typeface="Arial" panose="020B0604020202020204" pitchFamily="34" charset="0"/>
                <a:cs typeface="Arial" panose="020B0604020202020204" pitchFamily="34" charset="0"/>
              </a:rPr>
              <a:t>the overall management and coordination of the 2011 International Comparison Program (ICP) in </a:t>
            </a:r>
            <a:r>
              <a:rPr lang="en-US" sz="2400" dirty="0" smtClean="0">
                <a:latin typeface="Arial" panose="020B0604020202020204" pitchFamily="34" charset="0"/>
                <a:cs typeface="Arial" panose="020B0604020202020204" pitchFamily="34" charset="0"/>
              </a:rPr>
              <a:t>Africa</a:t>
            </a:r>
          </a:p>
          <a:p>
            <a:endParaRPr lang="fr-FR"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Activities </a:t>
            </a:r>
            <a:r>
              <a:rPr lang="en-US" sz="2400" dirty="0">
                <a:latin typeface="Arial" panose="020B0604020202020204" pitchFamily="34" charset="0"/>
                <a:cs typeface="Arial" panose="020B0604020202020204" pitchFamily="34" charset="0"/>
              </a:rPr>
              <a:t>were conducted in close collaboration with participating countries and sub-regional Organizations, AFRISTAT, COMESA, ECOWAS and SADC</a:t>
            </a:r>
          </a:p>
        </p:txBody>
      </p:sp>
      <p:pic>
        <p:nvPicPr>
          <p:cNvPr id="151" name="Picture 150"/>
          <p:cNvPicPr/>
          <p:nvPr/>
        </p:nvPicPr>
        <p:blipFill>
          <a:blip r:embed="rId2">
            <a:extLst>
              <a:ext uri="{28A0092B-C50C-407E-A947-70E740481C1C}">
                <a14:useLocalDpi xmlns:a14="http://schemas.microsoft.com/office/drawing/2010/main" val="0"/>
              </a:ext>
            </a:extLst>
          </a:blip>
          <a:srcRect/>
          <a:stretch>
            <a:fillRect/>
          </a:stretch>
        </p:blipFill>
        <p:spPr bwMode="auto">
          <a:xfrm>
            <a:off x="171362" y="3048000"/>
            <a:ext cx="8744038" cy="1600200"/>
          </a:xfrm>
          <a:prstGeom prst="rect">
            <a:avLst/>
          </a:prstGeom>
          <a:noFill/>
          <a:ln>
            <a:noFill/>
          </a:ln>
        </p:spPr>
      </p:pic>
      <p:pic>
        <p:nvPicPr>
          <p:cNvPr id="152" name="Picture 151"/>
          <p:cNvPicPr/>
          <p:nvPr/>
        </p:nvPicPr>
        <p:blipFill>
          <a:blip r:embed="rId3">
            <a:extLst>
              <a:ext uri="{28A0092B-C50C-407E-A947-70E740481C1C}">
                <a14:useLocalDpi xmlns:a14="http://schemas.microsoft.com/office/drawing/2010/main" val="0"/>
              </a:ext>
            </a:extLst>
          </a:blip>
          <a:srcRect/>
          <a:stretch>
            <a:fillRect/>
          </a:stretch>
        </p:blipFill>
        <p:spPr bwMode="auto">
          <a:xfrm>
            <a:off x="172406" y="4800600"/>
            <a:ext cx="8742994" cy="1600200"/>
          </a:xfrm>
          <a:prstGeom prst="rect">
            <a:avLst/>
          </a:prstGeom>
          <a:noFill/>
          <a:ln>
            <a:noFill/>
          </a:ln>
        </p:spPr>
      </p:pic>
    </p:spTree>
    <p:extLst>
      <p:ext uri="{BB962C8B-B14F-4D97-AF65-F5344CB8AC3E}">
        <p14:creationId xmlns:p14="http://schemas.microsoft.com/office/powerpoint/2010/main" val="290948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21895</TotalTime>
  <Words>1635</Words>
  <Application>Microsoft Office PowerPoint</Application>
  <PresentationFormat>On-screen Show (4:3)</PresentationFormat>
  <Paragraphs>415</Paragraphs>
  <Slides>40</Slides>
  <Notes>10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        International Comparison Program for Africa (ICP-Africa)     Highlights of the results of the ICP-Africa 2011 round  “Comparing the Real Size of African Economies” </vt:lpstr>
      <vt:lpstr>Outline</vt:lpstr>
      <vt:lpstr>Introduction 1/4</vt:lpstr>
      <vt:lpstr>Introduction Size of African Economies unadjusted for currency &amp; price levels   2/4</vt:lpstr>
      <vt:lpstr>Introduction Size of African Economies unadjusted for currency and price levels  3/4</vt:lpstr>
      <vt:lpstr>Introduction 4/4</vt:lpstr>
      <vt:lpstr>Overview of the ICP 2011 Number of participating countries  1/3</vt:lpstr>
      <vt:lpstr>PowerPoint Presentation</vt:lpstr>
      <vt:lpstr>PowerPoint Presentation</vt:lpstr>
      <vt:lpstr>PowerPoint Presentation</vt:lpstr>
      <vt:lpstr>Nominal GDP Country Shares ( Africa = 100%)   1/18 With 48 participating Countries (excluding Algeria &amp; Seychelles)   </vt:lpstr>
      <vt:lpstr>Nominal GDP Country Shares ( Africa = 100%)  2/18 With 50 participating countries (including Algeria &amp; Seychelles)   </vt:lpstr>
      <vt:lpstr>Real GDP Country Shares ( Africa = 100%)  3/18 With 48 participating Countries (excluding Algeria &amp; Seychelles)  </vt:lpstr>
      <vt:lpstr>Real GDP Country Shares ( Africa = 100%)  4/18 (With 50 participating Countries (including Algeria &amp; Seychelles) </vt:lpstr>
      <vt:lpstr>PowerPoint Presentation</vt:lpstr>
      <vt:lpstr>New Scenario: GDP Country Shares ( Africa = 100%)  6/18 Using Nigeria new revised figures for 2013</vt:lpstr>
      <vt:lpstr>PowerPoint Presentation</vt:lpstr>
      <vt:lpstr>Africa’s share to World in 2011    8/18</vt:lpstr>
      <vt:lpstr>High and Low income countries and their distribution 9/18</vt:lpstr>
      <vt:lpstr>Investment: Gross Fixed Capital Formation per capita (ZAR)       10/18</vt:lpstr>
      <vt:lpstr>Income and Investment     11/18</vt:lpstr>
      <vt:lpstr>2011 Price Level Index For GDP By Country, Africa Average = 1.0</vt:lpstr>
      <vt:lpstr>2011 Price Level Index For GDP By Country, Africa Average = 1.0</vt:lpstr>
      <vt:lpstr>PowerPoint Presentation</vt:lpstr>
      <vt:lpstr>PowerPoint Presentation</vt:lpstr>
      <vt:lpstr>PowerPoint Presentation</vt:lpstr>
      <vt:lpstr>Household welfare       17/18</vt:lpstr>
      <vt:lpstr>Household welfare    18/18</vt:lpstr>
      <vt:lpstr>PowerPoint Presentation</vt:lpstr>
      <vt:lpstr>PowerPoint Presentation</vt:lpstr>
      <vt:lpstr>PowerPoint Presentation</vt:lpstr>
      <vt:lpstr>PowerPoint Presentation</vt:lpstr>
      <vt:lpstr>PowerPoint Presentation</vt:lpstr>
      <vt:lpstr>Some examples on the uses of ICP  1/3 data</vt:lpstr>
      <vt:lpstr>Potential Uses of ICP data  2/3</vt:lpstr>
      <vt:lpstr>Potential Uses of ICP data  3/3</vt:lpstr>
      <vt:lpstr>Main Lessons Learnt and Recommendations  1/1</vt:lpstr>
      <vt:lpstr>The Way Forward    1/2</vt:lpstr>
      <vt:lpstr>The Way Forward    2/2</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Report</dc:title>
  <dc:creator>Oliver Chingany</dc:creator>
  <cp:lastModifiedBy>ADAM A</cp:lastModifiedBy>
  <cp:revision>1190</cp:revision>
  <cp:lastPrinted>2013-02-14T16:42:20Z</cp:lastPrinted>
  <dcterms:created xsi:type="dcterms:W3CDTF">2012-02-09T14:14:42Z</dcterms:created>
  <dcterms:modified xsi:type="dcterms:W3CDTF">2014-12-09T15:59:20Z</dcterms:modified>
</cp:coreProperties>
</file>