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388" r:id="rId5"/>
    <p:sldId id="384" r:id="rId6"/>
    <p:sldId id="353" r:id="rId7"/>
    <p:sldId id="385" r:id="rId8"/>
    <p:sldId id="375" r:id="rId9"/>
    <p:sldId id="359" r:id="rId10"/>
    <p:sldId id="361" r:id="rId11"/>
    <p:sldId id="362" r:id="rId12"/>
    <p:sldId id="363" r:id="rId13"/>
    <p:sldId id="364" r:id="rId14"/>
    <p:sldId id="365" r:id="rId15"/>
    <p:sldId id="366" r:id="rId16"/>
    <p:sldId id="373" r:id="rId17"/>
    <p:sldId id="376" r:id="rId18"/>
    <p:sldId id="367" r:id="rId19"/>
    <p:sldId id="386" r:id="rId20"/>
    <p:sldId id="379" r:id="rId21"/>
    <p:sldId id="380" r:id="rId22"/>
    <p:sldId id="387" r:id="rId23"/>
    <p:sldId id="381" r:id="rId24"/>
    <p:sldId id="383" r:id="rId25"/>
    <p:sldId id="382" r:id="rId26"/>
  </p:sldIdLst>
  <p:sldSz cx="9144000" cy="6858000" type="screen4x3"/>
  <p:notesSz cx="9144000" cy="6858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6266"/>
    <a:srgbClr val="D3B473"/>
    <a:srgbClr val="D3BD8D"/>
    <a:srgbClr val="153862"/>
    <a:srgbClr val="D4E0E0"/>
    <a:srgbClr val="A9C0C2"/>
    <a:srgbClr val="E8EBEF"/>
    <a:srgbClr val="D0D7E0"/>
    <a:srgbClr val="B9C3D0"/>
    <a:srgbClr val="A1AF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65" autoAdjust="0"/>
    <p:restoredTop sz="95755" autoAdjust="0"/>
  </p:normalViewPr>
  <p:slideViewPr>
    <p:cSldViewPr snapToGrid="0" snapToObjects="1">
      <p:cViewPr varScale="1">
        <p:scale>
          <a:sx n="108" d="100"/>
          <a:sy n="108" d="100"/>
        </p:scale>
        <p:origin x="-20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B2C5259-52D2-49F5-B87A-F99DC4419DA0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95157C7-B82B-4E21-9E87-04FCC044E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712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935D2D7-ADBF-412D-97C6-303BCA7AE022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287242E-7D4C-4A46-AAE9-088BC84B3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60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63B9A-DDB1-4BE0-A619-66C52CB65A3C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6829E-D09C-46E0-9650-4ECF2A035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291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01C0F-DEA4-46A5-9F01-6756059577E7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5E5BF-E8AF-4134-9FAB-C15D8BE76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676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C6AA7-11D1-45B5-9784-052B7B2BDAFE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462AF-DB19-4B51-8E63-1E9E9CCB40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36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E82B5-C936-4833-A330-722BF8384E85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AB57E-90AC-42B1-8F3B-DFF7288483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85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5699D-3FD7-4569-A877-2096EF5EF080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A6AB4-56AA-4D09-B96C-359BAC6327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492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AFBC9-2147-4EFE-B778-8410BEE58552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B9A72-A643-416D-B096-8CB870D8A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24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0833A-AE1B-4A53-A7A9-C43D0FF4BB08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BB4D8-3246-4A8C-B8C6-3C1C79664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875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CE02B-D9DC-4E65-BC88-A5435143CD72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35111-FD1B-48B7-9754-D9F18AFE7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21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EFBFB-9B16-423A-877A-49505AB29FF4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A4528-7C2E-4EC2-8DC8-B9F915B2A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1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833B3-8096-4B3E-A662-6B34639C1485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4F2CE-0C88-4A7E-8D72-14C359516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564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9306B-9E0A-4A57-AC08-379E026C9CAD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40255-0669-4696-A5DC-922078C54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28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38952EE-5112-4BD4-93C7-4154B5F0A002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8B7DCC6-AA3E-44D6-BD80-1D6D251F37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32"/>
          <p:cNvSpPr>
            <a:spLocks noChangeArrowheads="1"/>
          </p:cNvSpPr>
          <p:nvPr userDrawn="1"/>
        </p:nvSpPr>
        <p:spPr bwMode="auto">
          <a:xfrm>
            <a:off x="0" y="6207125"/>
            <a:ext cx="9144000" cy="660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 defTabSz="457200"/>
            <a:endParaRPr lang="en-US" altLang="en-US">
              <a:solidFill>
                <a:srgbClr val="40404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8" name="TextBox 34"/>
          <p:cNvSpPr txBox="1">
            <a:spLocks noChangeArrowheads="1"/>
          </p:cNvSpPr>
          <p:nvPr userDrawn="1"/>
        </p:nvSpPr>
        <p:spPr bwMode="auto">
          <a:xfrm>
            <a:off x="6062663" y="6559550"/>
            <a:ext cx="2868612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en-US" altLang="en-US" sz="700" dirty="0">
                <a:solidFill>
                  <a:srgbClr val="7F7F7F"/>
                </a:solidFill>
                <a:latin typeface="Open Sans"/>
                <a:ea typeface="Open Sans"/>
                <a:cs typeface="Open Sans"/>
              </a:rPr>
              <a:t>The South Africa I know, the home I understand</a:t>
            </a:r>
          </a:p>
        </p:txBody>
      </p:sp>
      <p:pic>
        <p:nvPicPr>
          <p:cNvPr id="9" name="Picture 33" descr="Statssa logo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0038" y="6342063"/>
            <a:ext cx="13716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:\Other\Images\Infographics\Stock_Images\file00036060522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18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1912" y="1331957"/>
            <a:ext cx="5815584" cy="1764791"/>
          </a:xfrm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None/>
              <a:defRPr/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glow rad="190500">
                    <a:schemeClr val="bg1"/>
                  </a:glow>
                </a:effectLst>
                <a:cs typeface="Times New Roman" pitchFamily="18" charset="0"/>
              </a:rPr>
              <a:t>The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ffectLst>
                  <a:glow rad="190500">
                    <a:schemeClr val="bg1"/>
                  </a:glow>
                </a:effectLst>
                <a:cs typeface="Times New Roman" pitchFamily="18" charset="0"/>
              </a:rPr>
              <a:t>implementation of the 2008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None/>
              <a:defRPr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ffectLst>
                  <a:glow rad="190500">
                    <a:schemeClr val="bg1"/>
                  </a:glow>
                </a:effectLst>
                <a:cs typeface="Times New Roman" pitchFamily="18" charset="0"/>
              </a:rPr>
              <a:t>System of National Accounts in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glow rad="190500">
                    <a:schemeClr val="bg1"/>
                  </a:glow>
                </a:effectLst>
                <a:cs typeface="Times New Roman" pitchFamily="18" charset="0"/>
              </a:rPr>
              <a:t>Africa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None/>
              <a:defRPr/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glow rad="190500">
                    <a:schemeClr val="bg1"/>
                  </a:glow>
                </a:effectLst>
                <a:cs typeface="Times New Roman" pitchFamily="18" charset="0"/>
              </a:rPr>
              <a:t>How far have we come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glow rad="190500">
                    <a:schemeClr val="bg1"/>
                  </a:glow>
                </a:effectLst>
                <a:cs typeface="Times New Roman" pitchFamily="18" charset="0"/>
              </a:rPr>
              <a:t>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85216" y="4663633"/>
            <a:ext cx="7955280" cy="129751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glow rad="190500">
                    <a:schemeClr val="bg1"/>
                  </a:glow>
                </a:effectLst>
                <a:cs typeface="Times New Roman" pitchFamily="18" charset="0"/>
              </a:rPr>
              <a:t>Joe de Beer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None/>
              <a:defRPr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effectLst>
                  <a:glow rad="190500">
                    <a:schemeClr val="bg1"/>
                  </a:glow>
                </a:effectLst>
                <a:cs typeface="Times New Roman" pitchFamily="18" charset="0"/>
              </a:rPr>
              <a:t>Deputy Director-General for Economic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effectLst>
                  <a:glow rad="190500">
                    <a:schemeClr val="bg1"/>
                  </a:glow>
                </a:effectLst>
                <a:cs typeface="Times New Roman" pitchFamily="18" charset="0"/>
              </a:rPr>
              <a:t>Statistics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None/>
              <a:defRPr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effectLst>
                  <a:glow rad="190500">
                    <a:schemeClr val="bg1"/>
                  </a:glow>
                </a:effectLst>
                <a:cs typeface="Times New Roman" pitchFamily="18" charset="0"/>
              </a:rPr>
              <a:t>Statistics South Africa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354515" y="147927"/>
            <a:ext cx="3675185" cy="529082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None/>
              <a:defRPr/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glow rad="190500">
                    <a:schemeClr val="bg1"/>
                  </a:glow>
                </a:effectLst>
                <a:cs typeface="Times New Roman" pitchFamily="18" charset="0"/>
              </a:rPr>
              <a:t> </a:t>
            </a:r>
            <a:r>
              <a:rPr lang="en-GB" sz="2800" b="1" dirty="0" smtClean="0">
                <a:solidFill>
                  <a:schemeClr val="accent1">
                    <a:lumMod val="50000"/>
                  </a:schemeClr>
                </a:solidFill>
                <a:effectLst>
                  <a:glow rad="190500">
                    <a:schemeClr val="bg1"/>
                  </a:glow>
                </a:effectLst>
                <a:cs typeface="Times New Roman" pitchFamily="18" charset="0"/>
              </a:rPr>
              <a:t>E/ECA/STATCOM/4/4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effectLst>
                <a:glow rad="190500">
                  <a:schemeClr val="bg1"/>
                </a:glo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240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0" y="0"/>
            <a:ext cx="9144000" cy="10012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4328" y="2115730"/>
            <a:ext cx="4953911" cy="2822030"/>
          </a:xfrm>
          <a:solidFill>
            <a:schemeClr val="accent3">
              <a:lumMod val="40000"/>
              <a:lumOff val="60000"/>
            </a:schemeClr>
          </a:solidFill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None/>
              <a:defRPr/>
            </a:pP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    </a:t>
            </a: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3</a:t>
            </a:r>
            <a:r>
              <a:rPr lang="en-US" sz="1800" i="1" baseline="30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rd</a:t>
            </a: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meeting 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of the Statistical Commission for </a:t>
            </a: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Africa</a:t>
            </a:r>
          </a:p>
          <a:p>
            <a:pPr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defRPr/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Final version of project document adopted</a:t>
            </a:r>
          </a:p>
          <a:p>
            <a:pPr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defRPr/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African countries asked to work together to adopt 2008 SNA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None/>
              <a:defRPr/>
            </a:pPr>
            <a:endParaRPr lang="en-US" sz="1800" i="1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None/>
              <a:defRPr/>
            </a:pP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    5</a:t>
            </a:r>
            <a:r>
              <a:rPr lang="en-US" sz="1800" i="1" baseline="30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th</a:t>
            </a: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AU-ECA Joint Annual Meeting</a:t>
            </a:r>
          </a:p>
          <a:p>
            <a:pPr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defRPr/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Document endorsed and adopted</a:t>
            </a:r>
          </a:p>
          <a:p>
            <a:pPr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defRPr/>
            </a:pPr>
            <a:endParaRPr lang="en-GB" sz="1600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99497" y="1014407"/>
            <a:ext cx="8078742" cy="0"/>
          </a:xfrm>
          <a:prstGeom prst="line">
            <a:avLst/>
          </a:prstGeom>
          <a:ln>
            <a:solidFill>
              <a:schemeClr val="tx2"/>
            </a:solidFill>
            <a:headEnd type="oval" w="lg" len="lg"/>
            <a:tailEnd type="triangle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547664" y="908720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042636" y="889066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657960" y="889514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>
            <a:off x="1205935" y="631100"/>
            <a:ext cx="1525" cy="393193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 bwMode="auto">
          <a:xfrm>
            <a:off x="1716192" y="978688"/>
            <a:ext cx="73025" cy="714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508000" y="169435"/>
            <a:ext cx="14528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Call for implementation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23062" y="1246960"/>
            <a:ext cx="736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2011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64968" y="1212613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2012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80291" y="1213520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2013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219384" y="864468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752021" y="895625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841716" y="1188015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2014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74353" y="1200785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>
            <a:stCxn id="20" idx="0"/>
            <a:endCxn id="13" idx="4"/>
          </p:cNvCxnSpPr>
          <p:nvPr/>
        </p:nvCxnSpPr>
        <p:spPr bwMode="auto">
          <a:xfrm flipV="1">
            <a:off x="1752704" y="1050126"/>
            <a:ext cx="1" cy="542384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 bwMode="auto">
          <a:xfrm>
            <a:off x="1026264" y="1592510"/>
            <a:ext cx="14528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Assessment completed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1170947" y="976587"/>
            <a:ext cx="73025" cy="714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2013016" y="978688"/>
            <a:ext cx="73025" cy="714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Straight Connector 31"/>
          <p:cNvCxnSpPr>
            <a:endCxn id="29" idx="4"/>
          </p:cNvCxnSpPr>
          <p:nvPr/>
        </p:nvCxnSpPr>
        <p:spPr bwMode="auto">
          <a:xfrm>
            <a:off x="2049528" y="431045"/>
            <a:ext cx="1" cy="619081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 bwMode="auto">
          <a:xfrm>
            <a:off x="1323088" y="-57289"/>
            <a:ext cx="14528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1st version discussed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2281136" y="987073"/>
            <a:ext cx="73025" cy="714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Straight Connector 35"/>
          <p:cNvCxnSpPr>
            <a:stCxn id="37" idx="0"/>
            <a:endCxn id="27" idx="4"/>
          </p:cNvCxnSpPr>
          <p:nvPr/>
        </p:nvCxnSpPr>
        <p:spPr bwMode="auto">
          <a:xfrm flipV="1">
            <a:off x="2317649" y="1058511"/>
            <a:ext cx="0" cy="1057219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 bwMode="auto">
          <a:xfrm>
            <a:off x="1591209" y="2115730"/>
            <a:ext cx="14528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400" baseline="30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version </a:t>
            </a:r>
            <a:r>
              <a:rPr lang="en-US" sz="1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scrutinised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3206623" y="976587"/>
            <a:ext cx="73025" cy="7143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>
            <a:off x="3395757" y="660815"/>
            <a:ext cx="1" cy="199954"/>
          </a:xfrm>
          <a:prstGeom prst="line">
            <a:avLst/>
          </a:prstGeom>
          <a:ln>
            <a:solidFill>
              <a:schemeClr val="accent2"/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 bwMode="auto">
          <a:xfrm>
            <a:off x="2669318" y="164264"/>
            <a:ext cx="14528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Final version adopted</a:t>
            </a:r>
            <a:endParaRPr lang="en-US" sz="14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3395756" y="1169268"/>
            <a:ext cx="645891" cy="1135020"/>
          </a:xfrm>
          <a:custGeom>
            <a:avLst/>
            <a:gdLst>
              <a:gd name="connsiteX0" fmla="*/ 0 w 1056640"/>
              <a:gd name="connsiteY0" fmla="*/ 0 h 2418080"/>
              <a:gd name="connsiteX1" fmla="*/ 0 w 1056640"/>
              <a:gd name="connsiteY1" fmla="*/ 2407920 h 2418080"/>
              <a:gd name="connsiteX2" fmla="*/ 1056640 w 1056640"/>
              <a:gd name="connsiteY2" fmla="*/ 2407920 h 2418080"/>
              <a:gd name="connsiteX3" fmla="*/ 1046480 w 1056640"/>
              <a:gd name="connsiteY3" fmla="*/ 2418080 h 2418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6640" h="2418080">
                <a:moveTo>
                  <a:pt x="0" y="0"/>
                </a:moveTo>
                <a:lnTo>
                  <a:pt x="0" y="2407920"/>
                </a:lnTo>
                <a:lnTo>
                  <a:pt x="1056640" y="2407920"/>
                </a:lnTo>
                <a:lnTo>
                  <a:pt x="1046480" y="2418080"/>
                </a:lnTo>
              </a:path>
            </a:pathLst>
          </a:custGeom>
          <a:ln>
            <a:solidFill>
              <a:schemeClr val="accent3">
                <a:lumMod val="75000"/>
              </a:schemeClr>
            </a:solidFill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 bwMode="auto">
          <a:xfrm>
            <a:off x="3518758" y="969250"/>
            <a:ext cx="73025" cy="7143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3242310" y="853440"/>
            <a:ext cx="308610" cy="144780"/>
          </a:xfrm>
          <a:custGeom>
            <a:avLst/>
            <a:gdLst>
              <a:gd name="connsiteX0" fmla="*/ 3810 w 308610"/>
              <a:gd name="connsiteY0" fmla="*/ 144780 h 144780"/>
              <a:gd name="connsiteX1" fmla="*/ 0 w 308610"/>
              <a:gd name="connsiteY1" fmla="*/ 3810 h 144780"/>
              <a:gd name="connsiteX2" fmla="*/ 308610 w 308610"/>
              <a:gd name="connsiteY2" fmla="*/ 0 h 144780"/>
              <a:gd name="connsiteX3" fmla="*/ 308610 w 308610"/>
              <a:gd name="connsiteY3" fmla="*/ 140970 h 144780"/>
              <a:gd name="connsiteX4" fmla="*/ 308610 w 308610"/>
              <a:gd name="connsiteY4" fmla="*/ 133350 h 144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610" h="144780">
                <a:moveTo>
                  <a:pt x="3810" y="144780"/>
                </a:moveTo>
                <a:lnTo>
                  <a:pt x="0" y="3810"/>
                </a:lnTo>
                <a:lnTo>
                  <a:pt x="308610" y="0"/>
                </a:lnTo>
                <a:lnTo>
                  <a:pt x="308610" y="140970"/>
                </a:lnTo>
                <a:lnTo>
                  <a:pt x="308610" y="133350"/>
                </a:lnTo>
              </a:path>
            </a:pathLst>
          </a:custGeom>
          <a:ln>
            <a:solidFill>
              <a:schemeClr val="accent2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3396615" y="2304288"/>
            <a:ext cx="645891" cy="1983232"/>
          </a:xfrm>
          <a:custGeom>
            <a:avLst/>
            <a:gdLst>
              <a:gd name="connsiteX0" fmla="*/ 0 w 1056640"/>
              <a:gd name="connsiteY0" fmla="*/ 0 h 2418080"/>
              <a:gd name="connsiteX1" fmla="*/ 0 w 1056640"/>
              <a:gd name="connsiteY1" fmla="*/ 2407920 h 2418080"/>
              <a:gd name="connsiteX2" fmla="*/ 1056640 w 1056640"/>
              <a:gd name="connsiteY2" fmla="*/ 2407920 h 2418080"/>
              <a:gd name="connsiteX3" fmla="*/ 1046480 w 1056640"/>
              <a:gd name="connsiteY3" fmla="*/ 2418080 h 2418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6640" h="2418080">
                <a:moveTo>
                  <a:pt x="0" y="0"/>
                </a:moveTo>
                <a:lnTo>
                  <a:pt x="0" y="2407920"/>
                </a:lnTo>
                <a:lnTo>
                  <a:pt x="1056640" y="2407920"/>
                </a:lnTo>
                <a:lnTo>
                  <a:pt x="1046480" y="2418080"/>
                </a:lnTo>
              </a:path>
            </a:pathLst>
          </a:custGeom>
          <a:ln>
            <a:solidFill>
              <a:schemeClr val="accent3">
                <a:lumMod val="75000"/>
              </a:schemeClr>
            </a:solidFill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235960" y="1040688"/>
            <a:ext cx="330200" cy="117552"/>
          </a:xfrm>
          <a:custGeom>
            <a:avLst/>
            <a:gdLst>
              <a:gd name="connsiteX0" fmla="*/ 0 w 335280"/>
              <a:gd name="connsiteY0" fmla="*/ 10160 h 157480"/>
              <a:gd name="connsiteX1" fmla="*/ 0 w 335280"/>
              <a:gd name="connsiteY1" fmla="*/ 157480 h 157480"/>
              <a:gd name="connsiteX2" fmla="*/ 330200 w 335280"/>
              <a:gd name="connsiteY2" fmla="*/ 157480 h 157480"/>
              <a:gd name="connsiteX3" fmla="*/ 335280 w 335280"/>
              <a:gd name="connsiteY3" fmla="*/ 0 h 157480"/>
              <a:gd name="connsiteX4" fmla="*/ 325120 w 335280"/>
              <a:gd name="connsiteY4" fmla="*/ 15240 h 157480"/>
              <a:gd name="connsiteX5" fmla="*/ 335280 w 335280"/>
              <a:gd name="connsiteY5" fmla="*/ 10160 h 157480"/>
              <a:gd name="connsiteX0" fmla="*/ 0 w 335280"/>
              <a:gd name="connsiteY0" fmla="*/ 10160 h 157480"/>
              <a:gd name="connsiteX1" fmla="*/ 0 w 335280"/>
              <a:gd name="connsiteY1" fmla="*/ 157480 h 157480"/>
              <a:gd name="connsiteX2" fmla="*/ 330200 w 335280"/>
              <a:gd name="connsiteY2" fmla="*/ 157480 h 157480"/>
              <a:gd name="connsiteX3" fmla="*/ 335280 w 335280"/>
              <a:gd name="connsiteY3" fmla="*/ 0 h 157480"/>
              <a:gd name="connsiteX4" fmla="*/ 325120 w 335280"/>
              <a:gd name="connsiteY4" fmla="*/ 15240 h 157480"/>
              <a:gd name="connsiteX0" fmla="*/ 0 w 330200"/>
              <a:gd name="connsiteY0" fmla="*/ 0 h 147320"/>
              <a:gd name="connsiteX1" fmla="*/ 0 w 330200"/>
              <a:gd name="connsiteY1" fmla="*/ 147320 h 147320"/>
              <a:gd name="connsiteX2" fmla="*/ 330200 w 330200"/>
              <a:gd name="connsiteY2" fmla="*/ 147320 h 147320"/>
              <a:gd name="connsiteX3" fmla="*/ 325120 w 330200"/>
              <a:gd name="connsiteY3" fmla="*/ 5080 h 147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0200" h="147320">
                <a:moveTo>
                  <a:pt x="0" y="0"/>
                </a:moveTo>
                <a:lnTo>
                  <a:pt x="0" y="147320"/>
                </a:lnTo>
                <a:lnTo>
                  <a:pt x="330200" y="147320"/>
                </a:lnTo>
                <a:lnTo>
                  <a:pt x="325120" y="5080"/>
                </a:lnTo>
              </a:path>
            </a:pathLst>
          </a:cu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4215802" y="202724"/>
            <a:ext cx="1498718" cy="650716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None/>
              <a:defRPr/>
            </a:pP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Timeline</a:t>
            </a:r>
          </a:p>
        </p:txBody>
      </p:sp>
      <p:sp>
        <p:nvSpPr>
          <p:cNvPr id="48" name="Freeform 47"/>
          <p:cNvSpPr/>
          <p:nvPr/>
        </p:nvSpPr>
        <p:spPr>
          <a:xfrm>
            <a:off x="0" y="5455920"/>
            <a:ext cx="664464" cy="749808"/>
          </a:xfrm>
          <a:custGeom>
            <a:avLst/>
            <a:gdLst>
              <a:gd name="connsiteX0" fmla="*/ 0 w 664464"/>
              <a:gd name="connsiteY0" fmla="*/ 0 h 749808"/>
              <a:gd name="connsiteX1" fmla="*/ 6096 w 664464"/>
              <a:gd name="connsiteY1" fmla="*/ 743712 h 749808"/>
              <a:gd name="connsiteX2" fmla="*/ 664464 w 664464"/>
              <a:gd name="connsiteY2" fmla="*/ 749808 h 749808"/>
              <a:gd name="connsiteX3" fmla="*/ 0 w 664464"/>
              <a:gd name="connsiteY3" fmla="*/ 0 h 749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4464" h="749808">
                <a:moveTo>
                  <a:pt x="0" y="0"/>
                </a:moveTo>
                <a:lnTo>
                  <a:pt x="6096" y="743712"/>
                </a:lnTo>
                <a:lnTo>
                  <a:pt x="664464" y="74980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 rot="16200000">
            <a:off x="8436864" y="5498592"/>
            <a:ext cx="664464" cy="749808"/>
          </a:xfrm>
          <a:custGeom>
            <a:avLst/>
            <a:gdLst>
              <a:gd name="connsiteX0" fmla="*/ 0 w 664464"/>
              <a:gd name="connsiteY0" fmla="*/ 0 h 749808"/>
              <a:gd name="connsiteX1" fmla="*/ 6096 w 664464"/>
              <a:gd name="connsiteY1" fmla="*/ 743712 h 749808"/>
              <a:gd name="connsiteX2" fmla="*/ 664464 w 664464"/>
              <a:gd name="connsiteY2" fmla="*/ 749808 h 749808"/>
              <a:gd name="connsiteX3" fmla="*/ 0 w 664464"/>
              <a:gd name="connsiteY3" fmla="*/ 0 h 749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4464" h="749808">
                <a:moveTo>
                  <a:pt x="0" y="0"/>
                </a:moveTo>
                <a:lnTo>
                  <a:pt x="6096" y="743712"/>
                </a:lnTo>
                <a:lnTo>
                  <a:pt x="664464" y="74980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72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0" y="0"/>
            <a:ext cx="9144000" cy="10012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1" y="2862072"/>
            <a:ext cx="6061094" cy="1506728"/>
          </a:xfrm>
          <a:solidFill>
            <a:schemeClr val="accent3">
              <a:lumMod val="40000"/>
              <a:lumOff val="60000"/>
            </a:schemeClr>
          </a:solidFill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None/>
              <a:defRPr/>
            </a:pP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Special 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session of the African Group on National </a:t>
            </a: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Accounts</a:t>
            </a:r>
          </a:p>
          <a:p>
            <a:pPr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defRPr/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Five-year African project would be carried out in a phased approach</a:t>
            </a:r>
          </a:p>
          <a:p>
            <a:pPr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defRPr/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14 activities identified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699497" y="1014407"/>
            <a:ext cx="8078742" cy="0"/>
          </a:xfrm>
          <a:prstGeom prst="line">
            <a:avLst/>
          </a:prstGeom>
          <a:ln>
            <a:solidFill>
              <a:schemeClr val="tx2"/>
            </a:solidFill>
            <a:headEnd type="oval" w="lg" len="lg"/>
            <a:tailEnd type="triangle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547664" y="908720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042636" y="889066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657960" y="889514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>
            <a:off x="1205935" y="631100"/>
            <a:ext cx="1525" cy="393193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 bwMode="auto">
          <a:xfrm>
            <a:off x="1716192" y="978688"/>
            <a:ext cx="73025" cy="714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508000" y="169435"/>
            <a:ext cx="14528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Call for implementation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23062" y="1246960"/>
            <a:ext cx="736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2011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64968" y="1212613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2012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80291" y="1213520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2013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219384" y="864468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752021" y="895625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841716" y="1188015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2014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74353" y="1200785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>
            <a:stCxn id="20" idx="0"/>
            <a:endCxn id="13" idx="4"/>
          </p:cNvCxnSpPr>
          <p:nvPr/>
        </p:nvCxnSpPr>
        <p:spPr bwMode="auto">
          <a:xfrm flipV="1">
            <a:off x="1752704" y="1050126"/>
            <a:ext cx="1" cy="542384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 bwMode="auto">
          <a:xfrm>
            <a:off x="1026264" y="1592510"/>
            <a:ext cx="14528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Assessment completed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1170947" y="976587"/>
            <a:ext cx="73025" cy="714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2013016" y="978688"/>
            <a:ext cx="73025" cy="714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Straight Connector 31"/>
          <p:cNvCxnSpPr>
            <a:endCxn id="29" idx="4"/>
          </p:cNvCxnSpPr>
          <p:nvPr/>
        </p:nvCxnSpPr>
        <p:spPr bwMode="auto">
          <a:xfrm>
            <a:off x="2049528" y="431045"/>
            <a:ext cx="1" cy="619081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 bwMode="auto">
          <a:xfrm>
            <a:off x="1323088" y="-57289"/>
            <a:ext cx="14528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1st version discussed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2281136" y="987073"/>
            <a:ext cx="73025" cy="714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Straight Connector 35"/>
          <p:cNvCxnSpPr>
            <a:stCxn id="37" idx="0"/>
            <a:endCxn id="27" idx="4"/>
          </p:cNvCxnSpPr>
          <p:nvPr/>
        </p:nvCxnSpPr>
        <p:spPr bwMode="auto">
          <a:xfrm flipV="1">
            <a:off x="2317649" y="1058511"/>
            <a:ext cx="0" cy="1057219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 bwMode="auto">
          <a:xfrm>
            <a:off x="1591209" y="2115730"/>
            <a:ext cx="14528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400" baseline="30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version </a:t>
            </a:r>
            <a:r>
              <a:rPr lang="en-US" sz="1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scrutinised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3206623" y="976587"/>
            <a:ext cx="73025" cy="714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>
            <a:off x="3395757" y="660815"/>
            <a:ext cx="1" cy="199954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 bwMode="auto">
          <a:xfrm>
            <a:off x="2669318" y="164264"/>
            <a:ext cx="14528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Final version adopted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3518758" y="969250"/>
            <a:ext cx="73025" cy="714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3242310" y="853440"/>
            <a:ext cx="308610" cy="144780"/>
          </a:xfrm>
          <a:custGeom>
            <a:avLst/>
            <a:gdLst>
              <a:gd name="connsiteX0" fmla="*/ 3810 w 308610"/>
              <a:gd name="connsiteY0" fmla="*/ 144780 h 144780"/>
              <a:gd name="connsiteX1" fmla="*/ 0 w 308610"/>
              <a:gd name="connsiteY1" fmla="*/ 3810 h 144780"/>
              <a:gd name="connsiteX2" fmla="*/ 308610 w 308610"/>
              <a:gd name="connsiteY2" fmla="*/ 0 h 144780"/>
              <a:gd name="connsiteX3" fmla="*/ 308610 w 308610"/>
              <a:gd name="connsiteY3" fmla="*/ 140970 h 144780"/>
              <a:gd name="connsiteX4" fmla="*/ 308610 w 308610"/>
              <a:gd name="connsiteY4" fmla="*/ 133350 h 144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610" h="144780">
                <a:moveTo>
                  <a:pt x="3810" y="144780"/>
                </a:moveTo>
                <a:lnTo>
                  <a:pt x="0" y="3810"/>
                </a:lnTo>
                <a:lnTo>
                  <a:pt x="308610" y="0"/>
                </a:lnTo>
                <a:lnTo>
                  <a:pt x="308610" y="140970"/>
                </a:lnTo>
                <a:lnTo>
                  <a:pt x="308610" y="133350"/>
                </a:lnTo>
              </a:path>
            </a:pathLst>
          </a:custGeom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 bwMode="auto">
          <a:xfrm>
            <a:off x="4892136" y="974777"/>
            <a:ext cx="73025" cy="7143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Straight Connector 44"/>
          <p:cNvCxnSpPr>
            <a:stCxn id="46" idx="0"/>
            <a:endCxn id="44" idx="4"/>
          </p:cNvCxnSpPr>
          <p:nvPr/>
        </p:nvCxnSpPr>
        <p:spPr bwMode="auto">
          <a:xfrm flipV="1">
            <a:off x="4928648" y="1046215"/>
            <a:ext cx="1" cy="562597"/>
          </a:xfrm>
          <a:prstGeom prst="line">
            <a:avLst/>
          </a:prstGeom>
          <a:ln>
            <a:solidFill>
              <a:schemeClr val="accent2"/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 bwMode="auto">
          <a:xfrm>
            <a:off x="4068889" y="1608812"/>
            <a:ext cx="17195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Agreement on a phased approach</a:t>
            </a:r>
            <a:endParaRPr lang="en-US" sz="14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Freeform 46"/>
          <p:cNvSpPr/>
          <p:nvPr/>
        </p:nvSpPr>
        <p:spPr>
          <a:xfrm flipH="1">
            <a:off x="4928648" y="2135943"/>
            <a:ext cx="2325592" cy="917535"/>
          </a:xfrm>
          <a:custGeom>
            <a:avLst/>
            <a:gdLst>
              <a:gd name="connsiteX0" fmla="*/ 1531620 w 1531620"/>
              <a:gd name="connsiteY0" fmla="*/ 0 h 701040"/>
              <a:gd name="connsiteX1" fmla="*/ 1531620 w 1531620"/>
              <a:gd name="connsiteY1" fmla="*/ 259080 h 701040"/>
              <a:gd name="connsiteX2" fmla="*/ 0 w 1531620"/>
              <a:gd name="connsiteY2" fmla="*/ 259080 h 701040"/>
              <a:gd name="connsiteX3" fmla="*/ 0 w 1531620"/>
              <a:gd name="connsiteY3" fmla="*/ 693420 h 701040"/>
              <a:gd name="connsiteX4" fmla="*/ 396240 w 1531620"/>
              <a:gd name="connsiteY4" fmla="*/ 701040 h 701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1620" h="701040">
                <a:moveTo>
                  <a:pt x="1531620" y="0"/>
                </a:moveTo>
                <a:lnTo>
                  <a:pt x="1531620" y="259080"/>
                </a:lnTo>
                <a:lnTo>
                  <a:pt x="0" y="259080"/>
                </a:lnTo>
                <a:lnTo>
                  <a:pt x="0" y="693420"/>
                </a:lnTo>
                <a:lnTo>
                  <a:pt x="396240" y="701040"/>
                </a:lnTo>
              </a:path>
            </a:pathLst>
          </a:custGeom>
          <a:ln>
            <a:solidFill>
              <a:schemeClr val="accent3">
                <a:lumMod val="75000"/>
              </a:schemeClr>
            </a:solidFill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ontent Placeholder 2"/>
          <p:cNvSpPr txBox="1">
            <a:spLocks/>
          </p:cNvSpPr>
          <p:nvPr/>
        </p:nvSpPr>
        <p:spPr bwMode="auto">
          <a:xfrm>
            <a:off x="4215802" y="202724"/>
            <a:ext cx="1498718" cy="650716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None/>
              <a:defRPr/>
            </a:pP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Timeline</a:t>
            </a:r>
          </a:p>
        </p:txBody>
      </p:sp>
      <p:sp>
        <p:nvSpPr>
          <p:cNvPr id="43" name="Freeform 42"/>
          <p:cNvSpPr/>
          <p:nvPr/>
        </p:nvSpPr>
        <p:spPr>
          <a:xfrm>
            <a:off x="0" y="5455920"/>
            <a:ext cx="664464" cy="749808"/>
          </a:xfrm>
          <a:custGeom>
            <a:avLst/>
            <a:gdLst>
              <a:gd name="connsiteX0" fmla="*/ 0 w 664464"/>
              <a:gd name="connsiteY0" fmla="*/ 0 h 749808"/>
              <a:gd name="connsiteX1" fmla="*/ 6096 w 664464"/>
              <a:gd name="connsiteY1" fmla="*/ 743712 h 749808"/>
              <a:gd name="connsiteX2" fmla="*/ 664464 w 664464"/>
              <a:gd name="connsiteY2" fmla="*/ 749808 h 749808"/>
              <a:gd name="connsiteX3" fmla="*/ 0 w 664464"/>
              <a:gd name="connsiteY3" fmla="*/ 0 h 749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4464" h="749808">
                <a:moveTo>
                  <a:pt x="0" y="0"/>
                </a:moveTo>
                <a:lnTo>
                  <a:pt x="6096" y="743712"/>
                </a:lnTo>
                <a:lnTo>
                  <a:pt x="664464" y="74980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 rot="16200000">
            <a:off x="8436864" y="5498592"/>
            <a:ext cx="664464" cy="749808"/>
          </a:xfrm>
          <a:custGeom>
            <a:avLst/>
            <a:gdLst>
              <a:gd name="connsiteX0" fmla="*/ 0 w 664464"/>
              <a:gd name="connsiteY0" fmla="*/ 0 h 749808"/>
              <a:gd name="connsiteX1" fmla="*/ 6096 w 664464"/>
              <a:gd name="connsiteY1" fmla="*/ 743712 h 749808"/>
              <a:gd name="connsiteX2" fmla="*/ 664464 w 664464"/>
              <a:gd name="connsiteY2" fmla="*/ 749808 h 749808"/>
              <a:gd name="connsiteX3" fmla="*/ 0 w 664464"/>
              <a:gd name="connsiteY3" fmla="*/ 0 h 749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4464" h="749808">
                <a:moveTo>
                  <a:pt x="0" y="0"/>
                </a:moveTo>
                <a:lnTo>
                  <a:pt x="6096" y="743712"/>
                </a:lnTo>
                <a:lnTo>
                  <a:pt x="664464" y="74980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38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0" y="0"/>
            <a:ext cx="9144000" cy="10012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8649" y="2377240"/>
            <a:ext cx="5559806" cy="2258768"/>
          </a:xfrm>
          <a:solidFill>
            <a:schemeClr val="accent3">
              <a:lumMod val="40000"/>
              <a:lumOff val="60000"/>
            </a:schemeClr>
          </a:solidFill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None/>
              <a:defRPr/>
            </a:pP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11</a:t>
            </a:r>
            <a:r>
              <a:rPr lang="en-US" sz="1800" i="1" baseline="30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th</a:t>
            </a: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Meeting 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of the African Group on National </a:t>
            </a: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Accounts</a:t>
            </a:r>
          </a:p>
          <a:p>
            <a:pPr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defRPr/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List of activities increases to 17</a:t>
            </a:r>
          </a:p>
          <a:p>
            <a:pPr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defRPr/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Document outlines governance structure</a:t>
            </a:r>
          </a:p>
          <a:p>
            <a:pPr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defRPr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Launch of the implementation of the project</a:t>
            </a:r>
          </a:p>
          <a:p>
            <a:pPr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defRPr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Detailed calendar of phase 1 activities</a:t>
            </a:r>
          </a:p>
          <a:p>
            <a:pPr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defRPr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Development of a project implementation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plan</a:t>
            </a:r>
            <a:endParaRPr lang="en-US" sz="20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99497" y="1014407"/>
            <a:ext cx="8078742" cy="0"/>
          </a:xfrm>
          <a:prstGeom prst="line">
            <a:avLst/>
          </a:prstGeom>
          <a:ln>
            <a:solidFill>
              <a:schemeClr val="tx2"/>
            </a:solidFill>
            <a:headEnd type="oval" w="lg" len="lg"/>
            <a:tailEnd type="triangle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547664" y="908720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042636" y="889066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657960" y="889514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>
            <a:off x="1205935" y="631100"/>
            <a:ext cx="1525" cy="393193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 bwMode="auto">
          <a:xfrm>
            <a:off x="1716192" y="978688"/>
            <a:ext cx="73025" cy="714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508000" y="169435"/>
            <a:ext cx="14528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Call for implementation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23062" y="1246960"/>
            <a:ext cx="736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2011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64968" y="1212613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2012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80291" y="1213520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2013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219384" y="864468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752021" y="895625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841716" y="1188015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2014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74353" y="1200785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>
            <a:stCxn id="20" idx="0"/>
            <a:endCxn id="13" idx="4"/>
          </p:cNvCxnSpPr>
          <p:nvPr/>
        </p:nvCxnSpPr>
        <p:spPr bwMode="auto">
          <a:xfrm flipV="1">
            <a:off x="1752704" y="1050126"/>
            <a:ext cx="1" cy="542384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 bwMode="auto">
          <a:xfrm>
            <a:off x="1026264" y="1592510"/>
            <a:ext cx="14528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Assessment completed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1170947" y="976587"/>
            <a:ext cx="73025" cy="714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2013016" y="978688"/>
            <a:ext cx="73025" cy="714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Straight Connector 31"/>
          <p:cNvCxnSpPr>
            <a:endCxn id="29" idx="4"/>
          </p:cNvCxnSpPr>
          <p:nvPr/>
        </p:nvCxnSpPr>
        <p:spPr bwMode="auto">
          <a:xfrm>
            <a:off x="2049528" y="431045"/>
            <a:ext cx="1" cy="619081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 bwMode="auto">
          <a:xfrm>
            <a:off x="1323088" y="-57289"/>
            <a:ext cx="14528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1st version discussed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2281136" y="987073"/>
            <a:ext cx="73025" cy="714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Straight Connector 35"/>
          <p:cNvCxnSpPr>
            <a:stCxn id="37" idx="0"/>
            <a:endCxn id="27" idx="4"/>
          </p:cNvCxnSpPr>
          <p:nvPr/>
        </p:nvCxnSpPr>
        <p:spPr bwMode="auto">
          <a:xfrm flipV="1">
            <a:off x="2317649" y="1058511"/>
            <a:ext cx="0" cy="1057219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 bwMode="auto">
          <a:xfrm>
            <a:off x="1591209" y="2115730"/>
            <a:ext cx="14528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400" baseline="30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version </a:t>
            </a:r>
            <a:r>
              <a:rPr lang="en-US" sz="1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scrutinised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3206623" y="976587"/>
            <a:ext cx="73025" cy="714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>
            <a:off x="3395757" y="660815"/>
            <a:ext cx="1" cy="199954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 bwMode="auto">
          <a:xfrm>
            <a:off x="2669318" y="164264"/>
            <a:ext cx="14528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Final version adopted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3518758" y="969250"/>
            <a:ext cx="73025" cy="714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3242310" y="853440"/>
            <a:ext cx="308610" cy="144780"/>
          </a:xfrm>
          <a:custGeom>
            <a:avLst/>
            <a:gdLst>
              <a:gd name="connsiteX0" fmla="*/ 3810 w 308610"/>
              <a:gd name="connsiteY0" fmla="*/ 144780 h 144780"/>
              <a:gd name="connsiteX1" fmla="*/ 0 w 308610"/>
              <a:gd name="connsiteY1" fmla="*/ 3810 h 144780"/>
              <a:gd name="connsiteX2" fmla="*/ 308610 w 308610"/>
              <a:gd name="connsiteY2" fmla="*/ 0 h 144780"/>
              <a:gd name="connsiteX3" fmla="*/ 308610 w 308610"/>
              <a:gd name="connsiteY3" fmla="*/ 140970 h 144780"/>
              <a:gd name="connsiteX4" fmla="*/ 308610 w 308610"/>
              <a:gd name="connsiteY4" fmla="*/ 133350 h 144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610" h="144780">
                <a:moveTo>
                  <a:pt x="3810" y="144780"/>
                </a:moveTo>
                <a:lnTo>
                  <a:pt x="0" y="3810"/>
                </a:lnTo>
                <a:lnTo>
                  <a:pt x="308610" y="0"/>
                </a:lnTo>
                <a:lnTo>
                  <a:pt x="308610" y="140970"/>
                </a:lnTo>
                <a:lnTo>
                  <a:pt x="308610" y="133350"/>
                </a:lnTo>
              </a:path>
            </a:pathLst>
          </a:custGeom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 bwMode="auto">
          <a:xfrm>
            <a:off x="4892136" y="974777"/>
            <a:ext cx="73025" cy="714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Straight Connector 44"/>
          <p:cNvCxnSpPr>
            <a:stCxn id="46" idx="0"/>
            <a:endCxn id="44" idx="4"/>
          </p:cNvCxnSpPr>
          <p:nvPr/>
        </p:nvCxnSpPr>
        <p:spPr bwMode="auto">
          <a:xfrm flipV="1">
            <a:off x="4928648" y="1046215"/>
            <a:ext cx="1" cy="562597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 bwMode="auto">
          <a:xfrm>
            <a:off x="4068889" y="1608812"/>
            <a:ext cx="17195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Agreement on a phased approach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9" name="Straight Connector 48"/>
          <p:cNvCxnSpPr/>
          <p:nvPr/>
        </p:nvCxnSpPr>
        <p:spPr bwMode="auto">
          <a:xfrm>
            <a:off x="6486342" y="642835"/>
            <a:ext cx="1525" cy="393193"/>
          </a:xfrm>
          <a:prstGeom prst="line">
            <a:avLst/>
          </a:prstGeom>
          <a:ln>
            <a:solidFill>
              <a:schemeClr val="accent2"/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 bwMode="auto">
          <a:xfrm>
            <a:off x="5760664" y="353267"/>
            <a:ext cx="14528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Launch!</a:t>
            </a:r>
            <a:endParaRPr lang="en-US" sz="14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6451354" y="988322"/>
            <a:ext cx="73025" cy="7143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6486340" y="1050126"/>
            <a:ext cx="2078539" cy="1491906"/>
          </a:xfrm>
          <a:custGeom>
            <a:avLst/>
            <a:gdLst>
              <a:gd name="connsiteX0" fmla="*/ 0 w 1463040"/>
              <a:gd name="connsiteY0" fmla="*/ 0 h 1536192"/>
              <a:gd name="connsiteX1" fmla="*/ 9144 w 1463040"/>
              <a:gd name="connsiteY1" fmla="*/ 1078992 h 1536192"/>
              <a:gd name="connsiteX2" fmla="*/ 1463040 w 1463040"/>
              <a:gd name="connsiteY2" fmla="*/ 1078992 h 1536192"/>
              <a:gd name="connsiteX3" fmla="*/ 1463040 w 1463040"/>
              <a:gd name="connsiteY3" fmla="*/ 1527048 h 1536192"/>
              <a:gd name="connsiteX4" fmla="*/ 1243584 w 1463040"/>
              <a:gd name="connsiteY4" fmla="*/ 1536192 h 1536192"/>
              <a:gd name="connsiteX5" fmla="*/ 1280160 w 1463040"/>
              <a:gd name="connsiteY5" fmla="*/ 1536192 h 1536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3040" h="1536192">
                <a:moveTo>
                  <a:pt x="0" y="0"/>
                </a:moveTo>
                <a:lnTo>
                  <a:pt x="9144" y="1078992"/>
                </a:lnTo>
                <a:lnTo>
                  <a:pt x="1463040" y="1078992"/>
                </a:lnTo>
                <a:lnTo>
                  <a:pt x="1463040" y="1527048"/>
                </a:lnTo>
                <a:lnTo>
                  <a:pt x="1243584" y="1536192"/>
                </a:lnTo>
                <a:lnTo>
                  <a:pt x="1280160" y="1536192"/>
                </a:lnTo>
              </a:path>
            </a:pathLst>
          </a:custGeom>
          <a:ln>
            <a:solidFill>
              <a:schemeClr val="accent3">
                <a:lumMod val="75000"/>
              </a:schemeClr>
            </a:solidFill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Content Placeholder 2"/>
          <p:cNvSpPr txBox="1">
            <a:spLocks/>
          </p:cNvSpPr>
          <p:nvPr/>
        </p:nvSpPr>
        <p:spPr bwMode="auto">
          <a:xfrm>
            <a:off x="4215802" y="202724"/>
            <a:ext cx="1498718" cy="650716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None/>
              <a:defRPr/>
            </a:pP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Timeline</a:t>
            </a:r>
          </a:p>
        </p:txBody>
      </p:sp>
      <p:sp>
        <p:nvSpPr>
          <p:cNvPr id="43" name="Freeform 42"/>
          <p:cNvSpPr/>
          <p:nvPr/>
        </p:nvSpPr>
        <p:spPr>
          <a:xfrm>
            <a:off x="0" y="5455920"/>
            <a:ext cx="664464" cy="749808"/>
          </a:xfrm>
          <a:custGeom>
            <a:avLst/>
            <a:gdLst>
              <a:gd name="connsiteX0" fmla="*/ 0 w 664464"/>
              <a:gd name="connsiteY0" fmla="*/ 0 h 749808"/>
              <a:gd name="connsiteX1" fmla="*/ 6096 w 664464"/>
              <a:gd name="connsiteY1" fmla="*/ 743712 h 749808"/>
              <a:gd name="connsiteX2" fmla="*/ 664464 w 664464"/>
              <a:gd name="connsiteY2" fmla="*/ 749808 h 749808"/>
              <a:gd name="connsiteX3" fmla="*/ 0 w 664464"/>
              <a:gd name="connsiteY3" fmla="*/ 0 h 749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4464" h="749808">
                <a:moveTo>
                  <a:pt x="0" y="0"/>
                </a:moveTo>
                <a:lnTo>
                  <a:pt x="6096" y="743712"/>
                </a:lnTo>
                <a:lnTo>
                  <a:pt x="664464" y="74980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 rot="16200000">
            <a:off x="8436864" y="5498592"/>
            <a:ext cx="664464" cy="749808"/>
          </a:xfrm>
          <a:custGeom>
            <a:avLst/>
            <a:gdLst>
              <a:gd name="connsiteX0" fmla="*/ 0 w 664464"/>
              <a:gd name="connsiteY0" fmla="*/ 0 h 749808"/>
              <a:gd name="connsiteX1" fmla="*/ 6096 w 664464"/>
              <a:gd name="connsiteY1" fmla="*/ 743712 h 749808"/>
              <a:gd name="connsiteX2" fmla="*/ 664464 w 664464"/>
              <a:gd name="connsiteY2" fmla="*/ 749808 h 749808"/>
              <a:gd name="connsiteX3" fmla="*/ 0 w 664464"/>
              <a:gd name="connsiteY3" fmla="*/ 0 h 749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4464" h="749808">
                <a:moveTo>
                  <a:pt x="0" y="0"/>
                </a:moveTo>
                <a:lnTo>
                  <a:pt x="6096" y="743712"/>
                </a:lnTo>
                <a:lnTo>
                  <a:pt x="664464" y="74980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55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ounded Rectangle 113"/>
          <p:cNvSpPr/>
          <p:nvPr/>
        </p:nvSpPr>
        <p:spPr>
          <a:xfrm>
            <a:off x="2880360" y="4315468"/>
            <a:ext cx="1871077" cy="959758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ounded Rectangle 111"/>
          <p:cNvSpPr/>
          <p:nvPr/>
        </p:nvSpPr>
        <p:spPr>
          <a:xfrm>
            <a:off x="3672841" y="2736018"/>
            <a:ext cx="1737360" cy="959758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ounded Rectangle 110"/>
          <p:cNvSpPr/>
          <p:nvPr/>
        </p:nvSpPr>
        <p:spPr>
          <a:xfrm>
            <a:off x="2651761" y="1070900"/>
            <a:ext cx="1737360" cy="959758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5412" y="1138106"/>
            <a:ext cx="24944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Improved capacities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26476" y="2800398"/>
            <a:ext cx="22667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Increased resources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0011" y="953440"/>
            <a:ext cx="2525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C0504D"/>
                </a:solidFill>
              </a:rPr>
              <a:t>Country plan and actions</a:t>
            </a:r>
          </a:p>
        </p:txBody>
      </p:sp>
      <p:cxnSp>
        <p:nvCxnSpPr>
          <p:cNvPr id="8" name="Curved Connector 7"/>
          <p:cNvCxnSpPr/>
          <p:nvPr/>
        </p:nvCxnSpPr>
        <p:spPr>
          <a:xfrm flipV="1">
            <a:off x="-6025" y="1584382"/>
            <a:ext cx="2776658" cy="2329746"/>
          </a:xfrm>
          <a:prstGeom prst="curvedConnector3">
            <a:avLst>
              <a:gd name="adj1" fmla="val 50000"/>
            </a:avLst>
          </a:prstGeom>
          <a:ln w="254000">
            <a:gradFill>
              <a:gsLst>
                <a:gs pos="0">
                  <a:srgbClr val="4F81BD"/>
                </a:gs>
                <a:gs pos="100000">
                  <a:srgbClr val="C0504D"/>
                </a:gs>
              </a:gsLst>
              <a:lin ang="5400000" scaled="0"/>
            </a:gra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/>
          <p:nvPr/>
        </p:nvCxnSpPr>
        <p:spPr>
          <a:xfrm flipV="1">
            <a:off x="-6025" y="3271370"/>
            <a:ext cx="3755066" cy="642758"/>
          </a:xfrm>
          <a:prstGeom prst="curvedConnector3">
            <a:avLst>
              <a:gd name="adj1" fmla="val 50000"/>
            </a:avLst>
          </a:prstGeom>
          <a:ln w="254000">
            <a:gradFill flip="none" rotWithShape="1">
              <a:gsLst>
                <a:gs pos="0">
                  <a:srgbClr val="4F81BD"/>
                </a:gs>
                <a:gs pos="100000">
                  <a:srgbClr val="9BBB59"/>
                </a:gs>
              </a:gsLst>
              <a:lin ang="0" scaled="1"/>
              <a:tileRect/>
            </a:gra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 flipV="1">
            <a:off x="4251966" y="1138106"/>
            <a:ext cx="1023558" cy="504298"/>
          </a:xfrm>
          <a:prstGeom prst="curvedConnector3">
            <a:avLst>
              <a:gd name="adj1" fmla="val 50000"/>
            </a:avLst>
          </a:prstGeom>
          <a:ln w="76200">
            <a:solidFill>
              <a:srgbClr val="C0504D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22154" y="4406873"/>
            <a:ext cx="19576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Completion of phase 1</a:t>
            </a:r>
          </a:p>
        </p:txBody>
      </p:sp>
      <p:cxnSp>
        <p:nvCxnSpPr>
          <p:cNvPr id="14" name="Curved Connector 13"/>
          <p:cNvCxnSpPr/>
          <p:nvPr/>
        </p:nvCxnSpPr>
        <p:spPr>
          <a:xfrm>
            <a:off x="-6025" y="3914128"/>
            <a:ext cx="2959538" cy="931230"/>
          </a:xfrm>
          <a:prstGeom prst="curvedConnector3">
            <a:avLst>
              <a:gd name="adj1" fmla="val 50000"/>
            </a:avLst>
          </a:prstGeom>
          <a:ln w="254000">
            <a:gradFill flip="none" rotWithShape="1">
              <a:gsLst>
                <a:gs pos="0">
                  <a:srgbClr val="4F81BD"/>
                </a:gs>
                <a:gs pos="100000">
                  <a:srgbClr val="F79646"/>
                </a:gs>
              </a:gsLst>
              <a:lin ang="0" scaled="1"/>
              <a:tileRect/>
            </a:gra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/>
          <p:nvPr/>
        </p:nvCxnSpPr>
        <p:spPr>
          <a:xfrm flipV="1">
            <a:off x="4273134" y="1610396"/>
            <a:ext cx="1420073" cy="32008"/>
          </a:xfrm>
          <a:prstGeom prst="curvedConnector3">
            <a:avLst>
              <a:gd name="adj1" fmla="val 50000"/>
            </a:avLst>
          </a:prstGeom>
          <a:ln w="76200">
            <a:solidFill>
              <a:srgbClr val="C0504D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847379" y="1418735"/>
            <a:ext cx="2048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C0504D"/>
                </a:solidFill>
              </a:rPr>
              <a:t>Technical assistance</a:t>
            </a:r>
          </a:p>
        </p:txBody>
      </p:sp>
      <p:cxnSp>
        <p:nvCxnSpPr>
          <p:cNvPr id="48" name="Curved Connector 47"/>
          <p:cNvCxnSpPr/>
          <p:nvPr/>
        </p:nvCxnSpPr>
        <p:spPr>
          <a:xfrm>
            <a:off x="4257297" y="1648500"/>
            <a:ext cx="1037396" cy="421574"/>
          </a:xfrm>
          <a:prstGeom prst="curvedConnector3">
            <a:avLst>
              <a:gd name="adj1" fmla="val 50000"/>
            </a:avLst>
          </a:prstGeom>
          <a:ln w="76200">
            <a:solidFill>
              <a:srgbClr val="C0504D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462442" y="1885408"/>
            <a:ext cx="2673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C0504D"/>
                </a:solidFill>
              </a:rPr>
              <a:t>Institutional strengthening</a:t>
            </a:r>
          </a:p>
        </p:txBody>
      </p:sp>
      <p:cxnSp>
        <p:nvCxnSpPr>
          <p:cNvPr id="59" name="Curved Connector 58"/>
          <p:cNvCxnSpPr/>
          <p:nvPr/>
        </p:nvCxnSpPr>
        <p:spPr>
          <a:xfrm flipV="1">
            <a:off x="5275524" y="2791189"/>
            <a:ext cx="945289" cy="406366"/>
          </a:xfrm>
          <a:prstGeom prst="curvedConnector3">
            <a:avLst>
              <a:gd name="adj1" fmla="val 50000"/>
            </a:avLst>
          </a:prstGeom>
          <a:ln w="7620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urved Connector 59"/>
          <p:cNvCxnSpPr/>
          <p:nvPr/>
        </p:nvCxnSpPr>
        <p:spPr>
          <a:xfrm>
            <a:off x="5275524" y="3203844"/>
            <a:ext cx="951541" cy="52472"/>
          </a:xfrm>
          <a:prstGeom prst="curvedConnector3">
            <a:avLst>
              <a:gd name="adj1" fmla="val 50000"/>
            </a:avLst>
          </a:prstGeom>
          <a:ln w="7620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6256866" y="2615732"/>
            <a:ext cx="2227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Compiling documents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256866" y="3071650"/>
            <a:ext cx="2031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Advocacy campaign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243526" y="3538668"/>
            <a:ext cx="1926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Organise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 meetings</a:t>
            </a:r>
          </a:p>
        </p:txBody>
      </p:sp>
      <p:cxnSp>
        <p:nvCxnSpPr>
          <p:cNvPr id="78" name="Curved Connector 77"/>
          <p:cNvCxnSpPr/>
          <p:nvPr/>
        </p:nvCxnSpPr>
        <p:spPr>
          <a:xfrm flipV="1">
            <a:off x="4730270" y="3750092"/>
            <a:ext cx="1414499" cy="1060718"/>
          </a:xfrm>
          <a:prstGeom prst="curvedConnector3">
            <a:avLst>
              <a:gd name="adj1" fmla="val 50000"/>
            </a:avLst>
          </a:prstGeom>
          <a:ln w="76200">
            <a:solidFill>
              <a:schemeClr val="accent6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urved Connector 78"/>
          <p:cNvCxnSpPr/>
          <p:nvPr/>
        </p:nvCxnSpPr>
        <p:spPr>
          <a:xfrm flipV="1">
            <a:off x="4751438" y="4198148"/>
            <a:ext cx="1492088" cy="612662"/>
          </a:xfrm>
          <a:prstGeom prst="curvedConnector3">
            <a:avLst>
              <a:gd name="adj1" fmla="val 50000"/>
            </a:avLst>
          </a:prstGeom>
          <a:ln w="76200">
            <a:solidFill>
              <a:schemeClr val="accent6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6341633" y="4013482"/>
            <a:ext cx="2058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Establish secretariat</a:t>
            </a:r>
          </a:p>
        </p:txBody>
      </p:sp>
      <p:cxnSp>
        <p:nvCxnSpPr>
          <p:cNvPr id="81" name="Curved Connector 80"/>
          <p:cNvCxnSpPr/>
          <p:nvPr/>
        </p:nvCxnSpPr>
        <p:spPr>
          <a:xfrm flipV="1">
            <a:off x="4735601" y="4660692"/>
            <a:ext cx="1729208" cy="156213"/>
          </a:xfrm>
          <a:prstGeom prst="curvedConnector3">
            <a:avLst>
              <a:gd name="adj1" fmla="val 50000"/>
            </a:avLst>
          </a:prstGeom>
          <a:ln w="76200">
            <a:solidFill>
              <a:schemeClr val="accent6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6341633" y="4476026"/>
            <a:ext cx="2339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Further assessment</a:t>
            </a:r>
          </a:p>
        </p:txBody>
      </p:sp>
      <p:cxnSp>
        <p:nvCxnSpPr>
          <p:cNvPr id="86" name="Curved Connector 85"/>
          <p:cNvCxnSpPr/>
          <p:nvPr/>
        </p:nvCxnSpPr>
        <p:spPr>
          <a:xfrm>
            <a:off x="4774566" y="4822372"/>
            <a:ext cx="1468960" cy="300386"/>
          </a:xfrm>
          <a:prstGeom prst="curvedConnector3">
            <a:avLst>
              <a:gd name="adj1" fmla="val 50000"/>
            </a:avLst>
          </a:prstGeom>
          <a:ln w="76200">
            <a:solidFill>
              <a:schemeClr val="accent6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urved Connector 87"/>
          <p:cNvCxnSpPr/>
          <p:nvPr/>
        </p:nvCxnSpPr>
        <p:spPr>
          <a:xfrm>
            <a:off x="4711339" y="4810810"/>
            <a:ext cx="1532187" cy="843561"/>
          </a:xfrm>
          <a:prstGeom prst="curvedConnector3">
            <a:avLst>
              <a:gd name="adj1" fmla="val 50000"/>
            </a:avLst>
          </a:prstGeom>
          <a:ln w="76200">
            <a:solidFill>
              <a:schemeClr val="accent6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6341354" y="4938092"/>
            <a:ext cx="2702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Monitoring &amp; evaluation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6357668" y="5469705"/>
            <a:ext cx="2702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Produce reports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22072" y="-40865"/>
            <a:ext cx="4526680" cy="99430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itchFamily="18" charset="0"/>
              </a:rPr>
              <a:t>Expected accomplishments and outcomes</a:t>
            </a:r>
            <a:endParaRPr lang="en-GB" sz="2800" dirty="0" smtClean="0">
              <a:solidFill>
                <a:schemeClr val="tx1">
                  <a:lumMod val="50000"/>
                  <a:lumOff val="5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55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4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6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7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8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9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1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2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3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4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5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6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3" grpId="0"/>
      <p:bldP spid="47" grpId="0"/>
      <p:bldP spid="50" grpId="0"/>
      <p:bldP spid="71" grpId="0"/>
      <p:bldP spid="72" grpId="0"/>
      <p:bldP spid="77" grpId="0"/>
      <p:bldP spid="80" grpId="0"/>
      <p:bldP spid="82" grpId="0"/>
      <p:bldP spid="108" grpId="0"/>
      <p:bldP spid="10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kevinp.STATSSA\Desktop\file0001120706068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9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4240" y="237744"/>
            <a:ext cx="2370464" cy="1245615"/>
          </a:xfrm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None/>
              <a:defRPr/>
            </a:pP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cs typeface="Times New Roman" pitchFamily="18" charset="0"/>
              </a:rPr>
              <a:t>The six pillars</a:t>
            </a:r>
          </a:p>
        </p:txBody>
      </p:sp>
    </p:spTree>
    <p:extLst>
      <p:ext uri="{BB962C8B-B14F-4D97-AF65-F5344CB8AC3E}">
        <p14:creationId xmlns:p14="http://schemas.microsoft.com/office/powerpoint/2010/main" val="4272033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49365"/>
            <a:ext cx="9144000" cy="2066400"/>
          </a:xfrm>
          <a:prstGeom prst="rect">
            <a:avLst/>
          </a:prstGeom>
          <a:solidFill>
            <a:srgbClr val="D0D7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066400"/>
          </a:xfrm>
          <a:prstGeom prst="rect">
            <a:avLst/>
          </a:prstGeom>
          <a:solidFill>
            <a:srgbClr val="E8EBE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137355" y="417884"/>
            <a:ext cx="8869290" cy="1461716"/>
          </a:xfrm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None/>
              <a:defRPr/>
            </a:pPr>
            <a:r>
              <a:rPr lang="en-US" sz="2800" b="1" dirty="0" smtClean="0">
                <a:solidFill>
                  <a:srgbClr val="153862"/>
                </a:solidFill>
                <a:cs typeface="Times New Roman" pitchFamily="18" charset="0"/>
              </a:rPr>
              <a:t>Pillar 1: Country plans and actions</a:t>
            </a:r>
          </a:p>
          <a:p>
            <a:pPr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defRPr/>
            </a:pPr>
            <a:r>
              <a:rPr lang="en-US" sz="2400" dirty="0" smtClean="0">
                <a:solidFill>
                  <a:srgbClr val="153862"/>
                </a:solidFill>
                <a:cs typeface="Times New Roman" pitchFamily="18" charset="0"/>
              </a:rPr>
              <a:t>Allows member states to align 2008 SNA with African statistical strategies and macroeconomic priorities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203590" y="2161607"/>
            <a:ext cx="8496944" cy="184191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rgbClr val="153862"/>
                </a:solidFill>
                <a:cs typeface="Times New Roman" pitchFamily="18" charset="0"/>
              </a:rPr>
              <a:t>Pillar 2: Technical assistance (</a:t>
            </a:r>
            <a:r>
              <a:rPr lang="en-US" sz="2800" b="1" dirty="0" err="1" smtClean="0">
                <a:solidFill>
                  <a:srgbClr val="153862"/>
                </a:solidFill>
                <a:cs typeface="Times New Roman" pitchFamily="18" charset="0"/>
              </a:rPr>
              <a:t>AfDB</a:t>
            </a:r>
            <a:r>
              <a:rPr lang="en-US" sz="2800" b="1" dirty="0" smtClean="0">
                <a:solidFill>
                  <a:srgbClr val="153862"/>
                </a:solidFill>
                <a:cs typeface="Times New Roman" pitchFamily="18" charset="0"/>
              </a:rPr>
              <a:t>)</a:t>
            </a:r>
          </a:p>
          <a:p>
            <a:pPr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defRPr/>
            </a:pPr>
            <a:r>
              <a:rPr lang="en-US" sz="2400" dirty="0" smtClean="0">
                <a:solidFill>
                  <a:srgbClr val="153862"/>
                </a:solidFill>
                <a:cs typeface="Times New Roman" pitchFamily="18" charset="0"/>
              </a:rPr>
              <a:t>Strengthen statistical institutions and the capacity of national statistics systems</a:t>
            </a:r>
          </a:p>
          <a:p>
            <a:pPr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defRPr/>
            </a:pPr>
            <a:r>
              <a:rPr lang="en-US" sz="2400" dirty="0" smtClean="0">
                <a:solidFill>
                  <a:srgbClr val="153862"/>
                </a:solidFill>
                <a:cs typeface="Times New Roman" pitchFamily="18" charset="0"/>
              </a:rPr>
              <a:t>Adopt IT tools, conduct seminars and training workshops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4115765"/>
            <a:ext cx="9144000" cy="2066400"/>
          </a:xfrm>
          <a:prstGeom prst="rect">
            <a:avLst/>
          </a:prstGeom>
          <a:solidFill>
            <a:srgbClr val="B9C3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7355" y="4253390"/>
            <a:ext cx="900664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None/>
              <a:defRPr/>
            </a:pPr>
            <a:r>
              <a:rPr lang="en-US" sz="2800" b="1" dirty="0">
                <a:solidFill>
                  <a:srgbClr val="153862"/>
                </a:solidFill>
                <a:cs typeface="Times New Roman" pitchFamily="18" charset="0"/>
              </a:rPr>
              <a:t>Pillar 3: Institutional </a:t>
            </a:r>
            <a:r>
              <a:rPr lang="en-US" sz="2800" b="1" dirty="0" smtClean="0">
                <a:solidFill>
                  <a:srgbClr val="153862"/>
                </a:solidFill>
                <a:cs typeface="Times New Roman" pitchFamily="18" charset="0"/>
              </a:rPr>
              <a:t>strengthening (</a:t>
            </a:r>
            <a:r>
              <a:rPr lang="en-US" sz="2800" b="1" dirty="0" err="1" smtClean="0">
                <a:solidFill>
                  <a:srgbClr val="153862"/>
                </a:solidFill>
                <a:cs typeface="Times New Roman" pitchFamily="18" charset="0"/>
              </a:rPr>
              <a:t>Afristat</a:t>
            </a:r>
            <a:r>
              <a:rPr lang="en-US" sz="2800" b="1" smtClean="0">
                <a:solidFill>
                  <a:srgbClr val="153862"/>
                </a:solidFill>
                <a:cs typeface="Times New Roman" pitchFamily="18" charset="0"/>
              </a:rPr>
              <a:t> and RECs)</a:t>
            </a:r>
            <a:endParaRPr lang="en-US" sz="2800" b="1" dirty="0">
              <a:solidFill>
                <a:srgbClr val="153862"/>
              </a:solidFill>
              <a:cs typeface="Times New Roman" pitchFamily="18" charset="0"/>
            </a:endParaRPr>
          </a:p>
          <a:p>
            <a:pPr marL="342900" indent="-342900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153862"/>
                </a:solidFill>
                <a:cs typeface="Times New Roman" pitchFamily="18" charset="0"/>
              </a:rPr>
              <a:t>Develop </a:t>
            </a:r>
            <a:r>
              <a:rPr lang="en-US" dirty="0">
                <a:solidFill>
                  <a:srgbClr val="153862"/>
                </a:solidFill>
                <a:cs typeface="Times New Roman" pitchFamily="18" charset="0"/>
              </a:rPr>
              <a:t>and strengthen coordination structures and systems</a:t>
            </a:r>
          </a:p>
        </p:txBody>
      </p:sp>
    </p:spTree>
    <p:extLst>
      <p:ext uri="{BB962C8B-B14F-4D97-AF65-F5344CB8AC3E}">
        <p14:creationId xmlns:p14="http://schemas.microsoft.com/office/powerpoint/2010/main" val="3561915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2049365"/>
            <a:ext cx="9144000" cy="2066400"/>
          </a:xfrm>
          <a:prstGeom prst="rect">
            <a:avLst/>
          </a:prstGeom>
          <a:solidFill>
            <a:srgbClr val="D0D7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2066400"/>
          </a:xfrm>
          <a:prstGeom prst="rect">
            <a:avLst/>
          </a:prstGeom>
          <a:solidFill>
            <a:srgbClr val="E8EBE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4115765"/>
            <a:ext cx="9144000" cy="2066400"/>
          </a:xfrm>
          <a:prstGeom prst="rect">
            <a:avLst/>
          </a:prstGeom>
          <a:solidFill>
            <a:srgbClr val="B9C3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3590" y="309156"/>
            <a:ext cx="872705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None/>
              <a:defRPr/>
            </a:pPr>
            <a:r>
              <a:rPr lang="en-US" sz="2800" b="1" dirty="0">
                <a:solidFill>
                  <a:srgbClr val="153862"/>
                </a:solidFill>
                <a:cs typeface="Times New Roman" pitchFamily="18" charset="0"/>
              </a:rPr>
              <a:t>Pillar 4: Technical </a:t>
            </a:r>
            <a:r>
              <a:rPr lang="en-US" sz="2800" b="1" dirty="0" smtClean="0">
                <a:solidFill>
                  <a:srgbClr val="153862"/>
                </a:solidFill>
                <a:cs typeface="Times New Roman" pitchFamily="18" charset="0"/>
              </a:rPr>
              <a:t>documents (ECA)</a:t>
            </a:r>
            <a:endParaRPr lang="en-US" sz="2800" b="1" dirty="0">
              <a:solidFill>
                <a:srgbClr val="153862"/>
              </a:solidFill>
              <a:cs typeface="Times New Roman" pitchFamily="18" charset="0"/>
            </a:endParaRPr>
          </a:p>
          <a:p>
            <a:pPr marL="342900" indent="-342900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53862"/>
                </a:solidFill>
                <a:cs typeface="Times New Roman" pitchFamily="18" charset="0"/>
              </a:rPr>
              <a:t>Serve as operational guides for the compilation of national </a:t>
            </a:r>
            <a:r>
              <a:rPr lang="en-US" dirty="0" smtClean="0">
                <a:solidFill>
                  <a:srgbClr val="153862"/>
                </a:solidFill>
                <a:cs typeface="Times New Roman" pitchFamily="18" charset="0"/>
              </a:rPr>
              <a:t>accounts</a:t>
            </a:r>
          </a:p>
          <a:p>
            <a:pPr marL="342900" indent="-342900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153862"/>
                </a:solidFill>
                <a:cs typeface="Times New Roman" pitchFamily="18" charset="0"/>
              </a:rPr>
              <a:t>Development of a guidebook and handbook</a:t>
            </a:r>
            <a:endParaRPr lang="en-US" dirty="0">
              <a:solidFill>
                <a:srgbClr val="153862"/>
              </a:solidFill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2755" y="2323703"/>
            <a:ext cx="861529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None/>
              <a:defRPr/>
            </a:pPr>
            <a:r>
              <a:rPr lang="en-US" sz="2800" b="1" dirty="0">
                <a:solidFill>
                  <a:srgbClr val="153862"/>
                </a:solidFill>
                <a:cs typeface="Times New Roman" pitchFamily="18" charset="0"/>
              </a:rPr>
              <a:t>Pillar 5: Advocacy </a:t>
            </a:r>
            <a:r>
              <a:rPr lang="en-US" sz="2800" b="1" dirty="0" smtClean="0">
                <a:solidFill>
                  <a:srgbClr val="153862"/>
                </a:solidFill>
                <a:cs typeface="Times New Roman" pitchFamily="18" charset="0"/>
              </a:rPr>
              <a:t>campaign (AUC)</a:t>
            </a:r>
            <a:endParaRPr lang="en-US" sz="2800" b="1" dirty="0">
              <a:solidFill>
                <a:srgbClr val="153862"/>
              </a:solidFill>
              <a:cs typeface="Times New Roman" pitchFamily="18" charset="0"/>
            </a:endParaRPr>
          </a:p>
          <a:p>
            <a:pPr marL="342900" indent="-342900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Font typeface="Arial" pitchFamily="34" charset="0"/>
              <a:buChar char="•"/>
              <a:defRPr/>
            </a:pPr>
            <a:r>
              <a:rPr lang="en-US" dirty="0" err="1">
                <a:solidFill>
                  <a:srgbClr val="153862"/>
                </a:solidFill>
                <a:cs typeface="Times New Roman" pitchFamily="18" charset="0"/>
              </a:rPr>
              <a:t>Organised</a:t>
            </a:r>
            <a:r>
              <a:rPr lang="en-US" dirty="0">
                <a:solidFill>
                  <a:srgbClr val="153862"/>
                </a:solidFill>
                <a:cs typeface="Times New Roman" pitchFamily="18" charset="0"/>
              </a:rPr>
              <a:t> at a continental, regional and national levels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1920" y="4133515"/>
            <a:ext cx="86969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None/>
              <a:defRPr/>
            </a:pPr>
            <a:r>
              <a:rPr lang="en-US" sz="2800" b="1" dirty="0">
                <a:solidFill>
                  <a:srgbClr val="153862"/>
                </a:solidFill>
                <a:cs typeface="Times New Roman" pitchFamily="18" charset="0"/>
              </a:rPr>
              <a:t>Pillar 6: Coordination, monitoring, evaluation and reporting </a:t>
            </a:r>
          </a:p>
          <a:p>
            <a:pPr marL="342900" indent="-342900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53862"/>
                </a:solidFill>
                <a:cs typeface="Times New Roman" pitchFamily="18" charset="0"/>
              </a:rPr>
              <a:t>Close monitoring of the project implementation </a:t>
            </a:r>
            <a:r>
              <a:rPr lang="en-US" dirty="0" smtClean="0">
                <a:solidFill>
                  <a:srgbClr val="153862"/>
                </a:solidFill>
                <a:cs typeface="Times New Roman" pitchFamily="18" charset="0"/>
              </a:rPr>
              <a:t>plan</a:t>
            </a:r>
          </a:p>
          <a:p>
            <a:pPr marL="342900" indent="-342900" fontAlgn="auto">
              <a:spcAft>
                <a:spcPts val="0"/>
              </a:spcAft>
              <a:buClr>
                <a:schemeClr val="accent1"/>
              </a:buClr>
              <a:buSzPct val="105000"/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53862"/>
                </a:solidFill>
                <a:cs typeface="Times New Roman" pitchFamily="18" charset="0"/>
              </a:rPr>
              <a:t>P</a:t>
            </a:r>
            <a:r>
              <a:rPr lang="en-US" dirty="0" smtClean="0">
                <a:solidFill>
                  <a:srgbClr val="153862"/>
                </a:solidFill>
                <a:cs typeface="Times New Roman" pitchFamily="18" charset="0"/>
              </a:rPr>
              <a:t>roduction </a:t>
            </a:r>
            <a:r>
              <a:rPr lang="en-US" dirty="0">
                <a:solidFill>
                  <a:srgbClr val="153862"/>
                </a:solidFill>
                <a:cs typeface="Times New Roman" pitchFamily="18" charset="0"/>
              </a:rPr>
              <a:t>and </a:t>
            </a:r>
            <a:r>
              <a:rPr lang="en-US" dirty="0" smtClean="0">
                <a:solidFill>
                  <a:srgbClr val="153862"/>
                </a:solidFill>
                <a:cs typeface="Times New Roman" pitchFamily="18" charset="0"/>
              </a:rPr>
              <a:t>dissemination of </a:t>
            </a:r>
            <a:r>
              <a:rPr lang="en-US" dirty="0">
                <a:solidFill>
                  <a:srgbClr val="153862"/>
                </a:solidFill>
                <a:cs typeface="Times New Roman" pitchFamily="18" charset="0"/>
              </a:rPr>
              <a:t>monitoring and evaluation </a:t>
            </a:r>
            <a:r>
              <a:rPr lang="en-US" dirty="0" smtClean="0">
                <a:solidFill>
                  <a:srgbClr val="153862"/>
                </a:solidFill>
                <a:cs typeface="Times New Roman" pitchFamily="18" charset="0"/>
              </a:rPr>
              <a:t>reports</a:t>
            </a:r>
            <a:endParaRPr lang="en-US" dirty="0">
              <a:solidFill>
                <a:srgbClr val="153862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73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evinp.STATSSA\AppData\Local\Microsoft\Windows\Temporary Internet Files\Content.IE5\J2OSRZMD\MP90030963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19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360" y="250954"/>
            <a:ext cx="4386653" cy="557784"/>
          </a:xfrm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None/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glow rad="127000">
                    <a:srgbClr val="D3B473">
                      <a:alpha val="61000"/>
                    </a:srgbClr>
                  </a:glow>
                </a:effectLst>
                <a:cs typeface="Times New Roman" pitchFamily="18" charset="0"/>
              </a:rPr>
              <a:t>Upcoming activities and the way forward</a:t>
            </a:r>
          </a:p>
        </p:txBody>
      </p:sp>
    </p:spTree>
    <p:extLst>
      <p:ext uri="{BB962C8B-B14F-4D97-AF65-F5344CB8AC3E}">
        <p14:creationId xmlns:p14="http://schemas.microsoft.com/office/powerpoint/2010/main" val="2839042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0" y="0"/>
            <a:ext cx="9144000" cy="10012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4161" y="3200200"/>
            <a:ext cx="5559806" cy="1893008"/>
          </a:xfrm>
          <a:solidFill>
            <a:schemeClr val="accent3">
              <a:lumMod val="40000"/>
              <a:lumOff val="60000"/>
            </a:schemeClr>
          </a:solidFill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None/>
              <a:defRPr/>
            </a:pP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Meeting 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of the Continental Steering Committee </a:t>
            </a:r>
            <a:endParaRPr lang="en-US" sz="1800" i="1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None/>
              <a:defRPr/>
            </a:pP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- </a:t>
            </a: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December 2014-</a:t>
            </a:r>
            <a:endParaRPr lang="en-GB" sz="1800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defRPr/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Review and assess project progress</a:t>
            </a:r>
          </a:p>
          <a:p>
            <a:pPr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defRPr/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Provide guidance in 2008 SNA implementation</a:t>
            </a:r>
          </a:p>
          <a:p>
            <a:pPr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defRPr/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Oversee overall coordination of the project</a:t>
            </a:r>
            <a:endParaRPr lang="en-GB" sz="1800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99497" y="1014407"/>
            <a:ext cx="8078742" cy="0"/>
          </a:xfrm>
          <a:prstGeom prst="line">
            <a:avLst/>
          </a:prstGeom>
          <a:ln>
            <a:solidFill>
              <a:schemeClr val="tx2"/>
            </a:solidFill>
            <a:headEnd type="oval" w="lg" len="lg"/>
            <a:tailEnd type="triangle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547664" y="908720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042636" y="889066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657960" y="889514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>
            <a:off x="1205935" y="631100"/>
            <a:ext cx="1525" cy="393193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 bwMode="auto">
          <a:xfrm>
            <a:off x="1716192" y="978688"/>
            <a:ext cx="73025" cy="714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508000" y="169435"/>
            <a:ext cx="14528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Call for implementation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23062" y="1246960"/>
            <a:ext cx="736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2011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64968" y="1212613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2012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80291" y="1213520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2013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219384" y="864468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752021" y="895625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841716" y="1188015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2014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74353" y="1200785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>
            <a:stCxn id="20" idx="0"/>
            <a:endCxn id="13" idx="4"/>
          </p:cNvCxnSpPr>
          <p:nvPr/>
        </p:nvCxnSpPr>
        <p:spPr bwMode="auto">
          <a:xfrm flipV="1">
            <a:off x="1752704" y="1050126"/>
            <a:ext cx="1" cy="542384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 bwMode="auto">
          <a:xfrm>
            <a:off x="1026264" y="1592510"/>
            <a:ext cx="14528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Assessment completed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1170947" y="976587"/>
            <a:ext cx="73025" cy="714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2013016" y="978688"/>
            <a:ext cx="73025" cy="714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Straight Connector 31"/>
          <p:cNvCxnSpPr>
            <a:endCxn id="29" idx="4"/>
          </p:cNvCxnSpPr>
          <p:nvPr/>
        </p:nvCxnSpPr>
        <p:spPr bwMode="auto">
          <a:xfrm>
            <a:off x="2049528" y="431045"/>
            <a:ext cx="1" cy="619081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 bwMode="auto">
          <a:xfrm>
            <a:off x="1323088" y="-57289"/>
            <a:ext cx="14528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1st version discussed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2281136" y="987073"/>
            <a:ext cx="73025" cy="714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Straight Connector 35"/>
          <p:cNvCxnSpPr>
            <a:stCxn id="37" idx="0"/>
            <a:endCxn id="27" idx="4"/>
          </p:cNvCxnSpPr>
          <p:nvPr/>
        </p:nvCxnSpPr>
        <p:spPr bwMode="auto">
          <a:xfrm flipV="1">
            <a:off x="2317649" y="1058511"/>
            <a:ext cx="0" cy="1057219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 bwMode="auto">
          <a:xfrm>
            <a:off x="1591209" y="2115730"/>
            <a:ext cx="14528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400" baseline="30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version </a:t>
            </a:r>
            <a:r>
              <a:rPr lang="en-US" sz="1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scrutinised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3206623" y="976587"/>
            <a:ext cx="73025" cy="714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>
            <a:off x="3395757" y="660815"/>
            <a:ext cx="1" cy="199954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 bwMode="auto">
          <a:xfrm>
            <a:off x="2669318" y="164264"/>
            <a:ext cx="14528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Final version adopted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3518758" y="969250"/>
            <a:ext cx="73025" cy="714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3242310" y="853440"/>
            <a:ext cx="308610" cy="144780"/>
          </a:xfrm>
          <a:custGeom>
            <a:avLst/>
            <a:gdLst>
              <a:gd name="connsiteX0" fmla="*/ 3810 w 308610"/>
              <a:gd name="connsiteY0" fmla="*/ 144780 h 144780"/>
              <a:gd name="connsiteX1" fmla="*/ 0 w 308610"/>
              <a:gd name="connsiteY1" fmla="*/ 3810 h 144780"/>
              <a:gd name="connsiteX2" fmla="*/ 308610 w 308610"/>
              <a:gd name="connsiteY2" fmla="*/ 0 h 144780"/>
              <a:gd name="connsiteX3" fmla="*/ 308610 w 308610"/>
              <a:gd name="connsiteY3" fmla="*/ 140970 h 144780"/>
              <a:gd name="connsiteX4" fmla="*/ 308610 w 308610"/>
              <a:gd name="connsiteY4" fmla="*/ 133350 h 144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610" h="144780">
                <a:moveTo>
                  <a:pt x="3810" y="144780"/>
                </a:moveTo>
                <a:lnTo>
                  <a:pt x="0" y="3810"/>
                </a:lnTo>
                <a:lnTo>
                  <a:pt x="308610" y="0"/>
                </a:lnTo>
                <a:lnTo>
                  <a:pt x="308610" y="140970"/>
                </a:lnTo>
                <a:lnTo>
                  <a:pt x="308610" y="133350"/>
                </a:lnTo>
              </a:path>
            </a:pathLst>
          </a:custGeom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 bwMode="auto">
          <a:xfrm>
            <a:off x="4892136" y="974777"/>
            <a:ext cx="73025" cy="714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Straight Connector 44"/>
          <p:cNvCxnSpPr>
            <a:stCxn id="46" idx="0"/>
            <a:endCxn id="44" idx="4"/>
          </p:cNvCxnSpPr>
          <p:nvPr/>
        </p:nvCxnSpPr>
        <p:spPr bwMode="auto">
          <a:xfrm flipV="1">
            <a:off x="4928648" y="1046215"/>
            <a:ext cx="1" cy="562597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 bwMode="auto">
          <a:xfrm>
            <a:off x="4068889" y="1608812"/>
            <a:ext cx="17195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Agreement on a phased approach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9" name="Straight Connector 48"/>
          <p:cNvCxnSpPr/>
          <p:nvPr/>
        </p:nvCxnSpPr>
        <p:spPr bwMode="auto">
          <a:xfrm>
            <a:off x="6486342" y="642835"/>
            <a:ext cx="1525" cy="393193"/>
          </a:xfrm>
          <a:prstGeom prst="line">
            <a:avLst/>
          </a:prstGeom>
          <a:ln>
            <a:solidFill>
              <a:schemeClr val="accent2"/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 bwMode="auto">
          <a:xfrm>
            <a:off x="5760664" y="353267"/>
            <a:ext cx="14528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Launch!</a:t>
            </a:r>
            <a:endParaRPr lang="en-US" sz="14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6451354" y="988322"/>
            <a:ext cx="73025" cy="7143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7562152" y="985504"/>
            <a:ext cx="73025" cy="7143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2" name="Straight Connector 51"/>
          <p:cNvCxnSpPr>
            <a:stCxn id="53" idx="0"/>
            <a:endCxn id="48" idx="4"/>
          </p:cNvCxnSpPr>
          <p:nvPr/>
        </p:nvCxnSpPr>
        <p:spPr bwMode="auto">
          <a:xfrm flipH="1" flipV="1">
            <a:off x="7598665" y="1056942"/>
            <a:ext cx="17304" cy="758446"/>
          </a:xfrm>
          <a:prstGeom prst="line">
            <a:avLst/>
          </a:prstGeom>
          <a:ln>
            <a:solidFill>
              <a:schemeClr val="accent2"/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 bwMode="auto">
          <a:xfrm>
            <a:off x="6756210" y="1815388"/>
            <a:ext cx="17195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Assessment of implementation</a:t>
            </a:r>
            <a:endParaRPr lang="en-US" sz="14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>
            <a:stCxn id="53" idx="2"/>
          </p:cNvCxnSpPr>
          <p:nvPr/>
        </p:nvCxnSpPr>
        <p:spPr>
          <a:xfrm>
            <a:off x="7615969" y="2338608"/>
            <a:ext cx="19208" cy="1053816"/>
          </a:xfrm>
          <a:prstGeom prst="line">
            <a:avLst/>
          </a:prstGeom>
          <a:ln>
            <a:solidFill>
              <a:schemeClr val="accent3"/>
            </a:solidFill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Content Placeholder 2"/>
          <p:cNvSpPr txBox="1">
            <a:spLocks/>
          </p:cNvSpPr>
          <p:nvPr/>
        </p:nvSpPr>
        <p:spPr bwMode="auto">
          <a:xfrm>
            <a:off x="4215802" y="202724"/>
            <a:ext cx="1498718" cy="650716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None/>
              <a:defRPr/>
            </a:pP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Timeline</a:t>
            </a:r>
          </a:p>
        </p:txBody>
      </p:sp>
      <p:sp>
        <p:nvSpPr>
          <p:cNvPr id="47" name="Freeform 46"/>
          <p:cNvSpPr/>
          <p:nvPr/>
        </p:nvSpPr>
        <p:spPr>
          <a:xfrm>
            <a:off x="0" y="5455920"/>
            <a:ext cx="664464" cy="749808"/>
          </a:xfrm>
          <a:custGeom>
            <a:avLst/>
            <a:gdLst>
              <a:gd name="connsiteX0" fmla="*/ 0 w 664464"/>
              <a:gd name="connsiteY0" fmla="*/ 0 h 749808"/>
              <a:gd name="connsiteX1" fmla="*/ 6096 w 664464"/>
              <a:gd name="connsiteY1" fmla="*/ 743712 h 749808"/>
              <a:gd name="connsiteX2" fmla="*/ 664464 w 664464"/>
              <a:gd name="connsiteY2" fmla="*/ 749808 h 749808"/>
              <a:gd name="connsiteX3" fmla="*/ 0 w 664464"/>
              <a:gd name="connsiteY3" fmla="*/ 0 h 749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4464" h="749808">
                <a:moveTo>
                  <a:pt x="0" y="0"/>
                </a:moveTo>
                <a:lnTo>
                  <a:pt x="6096" y="743712"/>
                </a:lnTo>
                <a:lnTo>
                  <a:pt x="664464" y="74980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 rot="16200000">
            <a:off x="8436864" y="5498592"/>
            <a:ext cx="664464" cy="749808"/>
          </a:xfrm>
          <a:custGeom>
            <a:avLst/>
            <a:gdLst>
              <a:gd name="connsiteX0" fmla="*/ 0 w 664464"/>
              <a:gd name="connsiteY0" fmla="*/ 0 h 749808"/>
              <a:gd name="connsiteX1" fmla="*/ 6096 w 664464"/>
              <a:gd name="connsiteY1" fmla="*/ 743712 h 749808"/>
              <a:gd name="connsiteX2" fmla="*/ 664464 w 664464"/>
              <a:gd name="connsiteY2" fmla="*/ 749808 h 749808"/>
              <a:gd name="connsiteX3" fmla="*/ 0 w 664464"/>
              <a:gd name="connsiteY3" fmla="*/ 0 h 749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4464" h="749808">
                <a:moveTo>
                  <a:pt x="0" y="0"/>
                </a:moveTo>
                <a:lnTo>
                  <a:pt x="6096" y="743712"/>
                </a:lnTo>
                <a:lnTo>
                  <a:pt x="664464" y="74980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16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0" y="0"/>
            <a:ext cx="9144000" cy="10012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760600"/>
            <a:ext cx="8055708" cy="3112896"/>
          </a:xfrm>
          <a:solidFill>
            <a:schemeClr val="accent3">
              <a:lumMod val="40000"/>
              <a:lumOff val="60000"/>
            </a:schemeClr>
          </a:solidFill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None/>
              <a:defRPr/>
            </a:pP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Country progress on SNA2008 implementation - </a:t>
            </a:r>
            <a:r>
              <a:rPr lang="en-US" sz="1800" i="1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December 2014</a:t>
            </a:r>
            <a:endParaRPr lang="en-GB" sz="1800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None/>
              <a:defRPr/>
            </a:pPr>
            <a:endParaRPr lang="en-GB" sz="1800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99497" y="1014407"/>
            <a:ext cx="8078742" cy="0"/>
          </a:xfrm>
          <a:prstGeom prst="line">
            <a:avLst/>
          </a:prstGeom>
          <a:ln>
            <a:solidFill>
              <a:schemeClr val="tx2"/>
            </a:solidFill>
            <a:headEnd type="oval" w="lg" len="lg"/>
            <a:tailEnd type="triangle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547664" y="908720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042636" y="889066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657960" y="889514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>
            <a:off x="1205935" y="631100"/>
            <a:ext cx="1525" cy="393193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 bwMode="auto">
          <a:xfrm>
            <a:off x="1716192" y="978688"/>
            <a:ext cx="73025" cy="714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508000" y="169435"/>
            <a:ext cx="14528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Call for implementation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23062" y="1246960"/>
            <a:ext cx="736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2011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64968" y="1212613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2012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80291" y="1213520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2013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219384" y="864468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752021" y="895625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841716" y="1188015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2014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74353" y="1200785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>
            <a:stCxn id="20" idx="0"/>
            <a:endCxn id="13" idx="4"/>
          </p:cNvCxnSpPr>
          <p:nvPr/>
        </p:nvCxnSpPr>
        <p:spPr bwMode="auto">
          <a:xfrm flipV="1">
            <a:off x="1752704" y="1050126"/>
            <a:ext cx="1" cy="542384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 bwMode="auto">
          <a:xfrm>
            <a:off x="1026264" y="1592510"/>
            <a:ext cx="14528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Assessment completed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1170947" y="976587"/>
            <a:ext cx="73025" cy="714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2013016" y="978688"/>
            <a:ext cx="73025" cy="714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Straight Connector 31"/>
          <p:cNvCxnSpPr>
            <a:endCxn id="29" idx="4"/>
          </p:cNvCxnSpPr>
          <p:nvPr/>
        </p:nvCxnSpPr>
        <p:spPr bwMode="auto">
          <a:xfrm>
            <a:off x="2049528" y="431045"/>
            <a:ext cx="1" cy="619081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 bwMode="auto">
          <a:xfrm>
            <a:off x="1323088" y="-57289"/>
            <a:ext cx="14528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1st version discussed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2281136" y="987073"/>
            <a:ext cx="73025" cy="714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Straight Connector 35"/>
          <p:cNvCxnSpPr>
            <a:stCxn id="37" idx="0"/>
            <a:endCxn id="27" idx="4"/>
          </p:cNvCxnSpPr>
          <p:nvPr/>
        </p:nvCxnSpPr>
        <p:spPr bwMode="auto">
          <a:xfrm flipV="1">
            <a:off x="2317649" y="1058511"/>
            <a:ext cx="0" cy="1057219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 bwMode="auto">
          <a:xfrm>
            <a:off x="1591209" y="2115730"/>
            <a:ext cx="14528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400" baseline="30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version </a:t>
            </a:r>
            <a:r>
              <a:rPr lang="en-US" sz="1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scrutinised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3206623" y="976587"/>
            <a:ext cx="73025" cy="714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>
            <a:off x="3395757" y="660815"/>
            <a:ext cx="1" cy="199954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 bwMode="auto">
          <a:xfrm>
            <a:off x="2669318" y="164264"/>
            <a:ext cx="14528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Final version adopted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3518758" y="969250"/>
            <a:ext cx="73025" cy="714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3242310" y="853440"/>
            <a:ext cx="308610" cy="144780"/>
          </a:xfrm>
          <a:custGeom>
            <a:avLst/>
            <a:gdLst>
              <a:gd name="connsiteX0" fmla="*/ 3810 w 308610"/>
              <a:gd name="connsiteY0" fmla="*/ 144780 h 144780"/>
              <a:gd name="connsiteX1" fmla="*/ 0 w 308610"/>
              <a:gd name="connsiteY1" fmla="*/ 3810 h 144780"/>
              <a:gd name="connsiteX2" fmla="*/ 308610 w 308610"/>
              <a:gd name="connsiteY2" fmla="*/ 0 h 144780"/>
              <a:gd name="connsiteX3" fmla="*/ 308610 w 308610"/>
              <a:gd name="connsiteY3" fmla="*/ 140970 h 144780"/>
              <a:gd name="connsiteX4" fmla="*/ 308610 w 308610"/>
              <a:gd name="connsiteY4" fmla="*/ 133350 h 144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610" h="144780">
                <a:moveTo>
                  <a:pt x="3810" y="144780"/>
                </a:moveTo>
                <a:lnTo>
                  <a:pt x="0" y="3810"/>
                </a:lnTo>
                <a:lnTo>
                  <a:pt x="308610" y="0"/>
                </a:lnTo>
                <a:lnTo>
                  <a:pt x="308610" y="140970"/>
                </a:lnTo>
                <a:lnTo>
                  <a:pt x="308610" y="133350"/>
                </a:lnTo>
              </a:path>
            </a:pathLst>
          </a:custGeom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 bwMode="auto">
          <a:xfrm>
            <a:off x="4892136" y="974777"/>
            <a:ext cx="73025" cy="714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Straight Connector 44"/>
          <p:cNvCxnSpPr>
            <a:stCxn id="46" idx="0"/>
            <a:endCxn id="44" idx="4"/>
          </p:cNvCxnSpPr>
          <p:nvPr/>
        </p:nvCxnSpPr>
        <p:spPr bwMode="auto">
          <a:xfrm flipV="1">
            <a:off x="4928648" y="1046215"/>
            <a:ext cx="1" cy="562597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 bwMode="auto">
          <a:xfrm>
            <a:off x="4068889" y="1608812"/>
            <a:ext cx="17195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Agreement on a phased approach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9" name="Straight Connector 48"/>
          <p:cNvCxnSpPr/>
          <p:nvPr/>
        </p:nvCxnSpPr>
        <p:spPr bwMode="auto">
          <a:xfrm>
            <a:off x="6486342" y="642835"/>
            <a:ext cx="1525" cy="393193"/>
          </a:xfrm>
          <a:prstGeom prst="line">
            <a:avLst/>
          </a:prstGeom>
          <a:ln>
            <a:solidFill>
              <a:schemeClr val="accent2"/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 bwMode="auto">
          <a:xfrm>
            <a:off x="5760664" y="353267"/>
            <a:ext cx="14528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Launch!</a:t>
            </a:r>
            <a:endParaRPr lang="en-US" sz="14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6451354" y="988322"/>
            <a:ext cx="73025" cy="7143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7562152" y="985504"/>
            <a:ext cx="73025" cy="7143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2" name="Straight Connector 51"/>
          <p:cNvCxnSpPr>
            <a:stCxn id="53" idx="0"/>
            <a:endCxn id="48" idx="4"/>
          </p:cNvCxnSpPr>
          <p:nvPr/>
        </p:nvCxnSpPr>
        <p:spPr bwMode="auto">
          <a:xfrm flipH="1" flipV="1">
            <a:off x="7598665" y="1056942"/>
            <a:ext cx="17304" cy="758446"/>
          </a:xfrm>
          <a:prstGeom prst="line">
            <a:avLst/>
          </a:prstGeom>
          <a:ln>
            <a:solidFill>
              <a:schemeClr val="accent2"/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 bwMode="auto">
          <a:xfrm>
            <a:off x="6756210" y="1815388"/>
            <a:ext cx="17195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Assessment of implementation</a:t>
            </a:r>
            <a:endParaRPr lang="en-US" sz="14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>
            <a:stCxn id="53" idx="2"/>
          </p:cNvCxnSpPr>
          <p:nvPr/>
        </p:nvCxnSpPr>
        <p:spPr>
          <a:xfrm>
            <a:off x="7615969" y="2338608"/>
            <a:ext cx="9604" cy="650777"/>
          </a:xfrm>
          <a:prstGeom prst="line">
            <a:avLst/>
          </a:prstGeom>
          <a:ln>
            <a:solidFill>
              <a:schemeClr val="accent3"/>
            </a:solidFill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Content Placeholder 2"/>
          <p:cNvSpPr txBox="1">
            <a:spLocks/>
          </p:cNvSpPr>
          <p:nvPr/>
        </p:nvSpPr>
        <p:spPr bwMode="auto">
          <a:xfrm>
            <a:off x="4215802" y="202724"/>
            <a:ext cx="1498718" cy="650716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None/>
              <a:defRPr/>
            </a:pP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Timeline</a:t>
            </a:r>
          </a:p>
        </p:txBody>
      </p:sp>
      <p:sp>
        <p:nvSpPr>
          <p:cNvPr id="47" name="Freeform 46"/>
          <p:cNvSpPr/>
          <p:nvPr/>
        </p:nvSpPr>
        <p:spPr>
          <a:xfrm>
            <a:off x="0" y="5455920"/>
            <a:ext cx="664464" cy="749808"/>
          </a:xfrm>
          <a:custGeom>
            <a:avLst/>
            <a:gdLst>
              <a:gd name="connsiteX0" fmla="*/ 0 w 664464"/>
              <a:gd name="connsiteY0" fmla="*/ 0 h 749808"/>
              <a:gd name="connsiteX1" fmla="*/ 6096 w 664464"/>
              <a:gd name="connsiteY1" fmla="*/ 743712 h 749808"/>
              <a:gd name="connsiteX2" fmla="*/ 664464 w 664464"/>
              <a:gd name="connsiteY2" fmla="*/ 749808 h 749808"/>
              <a:gd name="connsiteX3" fmla="*/ 0 w 664464"/>
              <a:gd name="connsiteY3" fmla="*/ 0 h 749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4464" h="749808">
                <a:moveTo>
                  <a:pt x="0" y="0"/>
                </a:moveTo>
                <a:lnTo>
                  <a:pt x="6096" y="743712"/>
                </a:lnTo>
                <a:lnTo>
                  <a:pt x="664464" y="74980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 rot="16200000">
            <a:off x="8436864" y="5498592"/>
            <a:ext cx="664464" cy="749808"/>
          </a:xfrm>
          <a:custGeom>
            <a:avLst/>
            <a:gdLst>
              <a:gd name="connsiteX0" fmla="*/ 0 w 664464"/>
              <a:gd name="connsiteY0" fmla="*/ 0 h 749808"/>
              <a:gd name="connsiteX1" fmla="*/ 6096 w 664464"/>
              <a:gd name="connsiteY1" fmla="*/ 743712 h 749808"/>
              <a:gd name="connsiteX2" fmla="*/ 664464 w 664464"/>
              <a:gd name="connsiteY2" fmla="*/ 749808 h 749808"/>
              <a:gd name="connsiteX3" fmla="*/ 0 w 664464"/>
              <a:gd name="connsiteY3" fmla="*/ 0 h 749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4464" h="749808">
                <a:moveTo>
                  <a:pt x="0" y="0"/>
                </a:moveTo>
                <a:lnTo>
                  <a:pt x="6096" y="743712"/>
                </a:lnTo>
                <a:lnTo>
                  <a:pt x="664464" y="74980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736438"/>
              </p:ext>
            </p:extLst>
          </p:nvPr>
        </p:nvGraphicFramePr>
        <p:xfrm>
          <a:off x="1415632" y="3158563"/>
          <a:ext cx="5413132" cy="2804674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706566"/>
                <a:gridCol w="2706566"/>
              </a:tblGrid>
              <a:tr h="2394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Period</a:t>
                      </a:r>
                      <a:endParaRPr lang="en-SG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Number of countries</a:t>
                      </a:r>
                      <a:endParaRPr lang="en-SG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50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 be decided</a:t>
                      </a:r>
                      <a:endParaRPr lang="en-S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SG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50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2010</a:t>
                      </a:r>
                      <a:endParaRPr lang="en-S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S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50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2011</a:t>
                      </a:r>
                      <a:endParaRPr lang="en-S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SG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50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2012</a:t>
                      </a:r>
                      <a:endParaRPr lang="en-SG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S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50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2013</a:t>
                      </a:r>
                      <a:endParaRPr lang="en-SG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S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50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2014</a:t>
                      </a:r>
                      <a:endParaRPr lang="en-S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S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50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2015</a:t>
                      </a:r>
                      <a:endParaRPr lang="en-SG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n-SG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50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2016</a:t>
                      </a:r>
                      <a:endParaRPr lang="en-SG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S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50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2017</a:t>
                      </a:r>
                      <a:endParaRPr lang="en-SG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S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50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2018</a:t>
                      </a:r>
                      <a:endParaRPr lang="en-SG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S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50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S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en-SG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677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6684" y="797960"/>
            <a:ext cx="2233304" cy="557784"/>
          </a:xfrm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None/>
              <a:defRPr/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Introduction</a:t>
            </a:r>
          </a:p>
        </p:txBody>
      </p:sp>
      <p:pic>
        <p:nvPicPr>
          <p:cNvPr id="4" name="Picture 2" descr="W:\Other\Images\Infographics\Stock_Images\file00036060522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18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281680" y="0"/>
            <a:ext cx="5862320" cy="618744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745911" y="2582866"/>
            <a:ext cx="3076095" cy="648014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chemeClr val="bg1"/>
                </a:solidFill>
                <a:cs typeface="Times New Roman" pitchFamily="18" charset="0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2848633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0" y="0"/>
            <a:ext cx="9144000" cy="10012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4161" y="3200200"/>
            <a:ext cx="5559806" cy="1471813"/>
          </a:xfrm>
          <a:solidFill>
            <a:schemeClr val="accent3">
              <a:lumMod val="40000"/>
              <a:lumOff val="60000"/>
            </a:schemeClr>
          </a:solidFill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None/>
              <a:defRPr/>
            </a:pP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African Group on National </a:t>
            </a: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Accounts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None/>
              <a:defRPr/>
            </a:pP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- First half of 2015</a:t>
            </a:r>
            <a:endParaRPr lang="en-GB" sz="1800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defRPr/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Next meeting of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African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Group on National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Accounts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699497" y="1014407"/>
            <a:ext cx="8078742" cy="0"/>
          </a:xfrm>
          <a:prstGeom prst="line">
            <a:avLst/>
          </a:prstGeom>
          <a:ln>
            <a:solidFill>
              <a:schemeClr val="tx2"/>
            </a:solidFill>
            <a:headEnd type="oval" w="lg" len="lg"/>
            <a:tailEnd type="triangle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547664" y="908720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042636" y="889066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657960" y="889514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>
            <a:off x="1205935" y="631100"/>
            <a:ext cx="1525" cy="393193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 bwMode="auto">
          <a:xfrm>
            <a:off x="1716192" y="978688"/>
            <a:ext cx="73025" cy="714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508000" y="169435"/>
            <a:ext cx="14528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Call for implementation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23062" y="1246960"/>
            <a:ext cx="736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2011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64968" y="1212613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2012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80291" y="1213520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2013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219384" y="864468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752021" y="895625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841716" y="1188015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2014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4215802" y="202724"/>
            <a:ext cx="1498718" cy="650716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None/>
              <a:defRPr/>
            </a:pP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Timeline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374353" y="1200785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>
            <a:stCxn id="20" idx="0"/>
            <a:endCxn id="13" idx="4"/>
          </p:cNvCxnSpPr>
          <p:nvPr/>
        </p:nvCxnSpPr>
        <p:spPr bwMode="auto">
          <a:xfrm flipV="1">
            <a:off x="1752704" y="1050126"/>
            <a:ext cx="1" cy="542384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 bwMode="auto">
          <a:xfrm>
            <a:off x="1026264" y="1592510"/>
            <a:ext cx="14528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Assessment completed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1170947" y="976587"/>
            <a:ext cx="73025" cy="714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2013016" y="978688"/>
            <a:ext cx="73025" cy="714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Straight Connector 31"/>
          <p:cNvCxnSpPr>
            <a:endCxn id="29" idx="4"/>
          </p:cNvCxnSpPr>
          <p:nvPr/>
        </p:nvCxnSpPr>
        <p:spPr bwMode="auto">
          <a:xfrm>
            <a:off x="2049528" y="431045"/>
            <a:ext cx="1" cy="619081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 bwMode="auto">
          <a:xfrm>
            <a:off x="1323088" y="-57289"/>
            <a:ext cx="14528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1st version discussed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2281136" y="987073"/>
            <a:ext cx="73025" cy="714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Straight Connector 35"/>
          <p:cNvCxnSpPr>
            <a:stCxn id="37" idx="0"/>
            <a:endCxn id="27" idx="4"/>
          </p:cNvCxnSpPr>
          <p:nvPr/>
        </p:nvCxnSpPr>
        <p:spPr bwMode="auto">
          <a:xfrm flipV="1">
            <a:off x="2317649" y="1058511"/>
            <a:ext cx="0" cy="1057219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 bwMode="auto">
          <a:xfrm>
            <a:off x="1591209" y="2115730"/>
            <a:ext cx="14528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400" baseline="30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version </a:t>
            </a:r>
            <a:r>
              <a:rPr lang="en-US" sz="1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scrutinised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3206623" y="976587"/>
            <a:ext cx="73025" cy="714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>
            <a:off x="3395757" y="660815"/>
            <a:ext cx="1" cy="199954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 bwMode="auto">
          <a:xfrm>
            <a:off x="2669318" y="164264"/>
            <a:ext cx="14528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Final version adopted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3518758" y="969250"/>
            <a:ext cx="73025" cy="714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3242310" y="853440"/>
            <a:ext cx="308610" cy="144780"/>
          </a:xfrm>
          <a:custGeom>
            <a:avLst/>
            <a:gdLst>
              <a:gd name="connsiteX0" fmla="*/ 3810 w 308610"/>
              <a:gd name="connsiteY0" fmla="*/ 144780 h 144780"/>
              <a:gd name="connsiteX1" fmla="*/ 0 w 308610"/>
              <a:gd name="connsiteY1" fmla="*/ 3810 h 144780"/>
              <a:gd name="connsiteX2" fmla="*/ 308610 w 308610"/>
              <a:gd name="connsiteY2" fmla="*/ 0 h 144780"/>
              <a:gd name="connsiteX3" fmla="*/ 308610 w 308610"/>
              <a:gd name="connsiteY3" fmla="*/ 140970 h 144780"/>
              <a:gd name="connsiteX4" fmla="*/ 308610 w 308610"/>
              <a:gd name="connsiteY4" fmla="*/ 133350 h 144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610" h="144780">
                <a:moveTo>
                  <a:pt x="3810" y="144780"/>
                </a:moveTo>
                <a:lnTo>
                  <a:pt x="0" y="3810"/>
                </a:lnTo>
                <a:lnTo>
                  <a:pt x="308610" y="0"/>
                </a:lnTo>
                <a:lnTo>
                  <a:pt x="308610" y="140970"/>
                </a:lnTo>
                <a:lnTo>
                  <a:pt x="308610" y="133350"/>
                </a:lnTo>
              </a:path>
            </a:pathLst>
          </a:custGeom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 bwMode="auto">
          <a:xfrm>
            <a:off x="4892136" y="974777"/>
            <a:ext cx="73025" cy="714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Straight Connector 44"/>
          <p:cNvCxnSpPr>
            <a:stCxn id="46" idx="0"/>
            <a:endCxn id="44" idx="4"/>
          </p:cNvCxnSpPr>
          <p:nvPr/>
        </p:nvCxnSpPr>
        <p:spPr bwMode="auto">
          <a:xfrm flipV="1">
            <a:off x="4928648" y="1046215"/>
            <a:ext cx="1" cy="562597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 bwMode="auto">
          <a:xfrm>
            <a:off x="4068889" y="1608812"/>
            <a:ext cx="17195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Agreement on a phased approach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9" name="Straight Connector 48"/>
          <p:cNvCxnSpPr/>
          <p:nvPr/>
        </p:nvCxnSpPr>
        <p:spPr bwMode="auto">
          <a:xfrm>
            <a:off x="6486342" y="642835"/>
            <a:ext cx="1525" cy="393193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 bwMode="auto">
          <a:xfrm>
            <a:off x="5760664" y="353267"/>
            <a:ext cx="14528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Launch!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6451354" y="988322"/>
            <a:ext cx="73025" cy="714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7562152" y="985504"/>
            <a:ext cx="73025" cy="714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2" name="Straight Connector 51"/>
          <p:cNvCxnSpPr>
            <a:stCxn id="53" idx="0"/>
            <a:endCxn id="48" idx="4"/>
          </p:cNvCxnSpPr>
          <p:nvPr/>
        </p:nvCxnSpPr>
        <p:spPr bwMode="auto">
          <a:xfrm flipH="1" flipV="1">
            <a:off x="7598665" y="1056942"/>
            <a:ext cx="17304" cy="758446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 bwMode="auto">
          <a:xfrm>
            <a:off x="6756210" y="1815388"/>
            <a:ext cx="17195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Assessment of implementation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8177982" y="637133"/>
            <a:ext cx="1525" cy="393193"/>
          </a:xfrm>
          <a:prstGeom prst="line">
            <a:avLst/>
          </a:prstGeom>
          <a:ln>
            <a:solidFill>
              <a:schemeClr val="accent2"/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 bwMode="auto">
          <a:xfrm>
            <a:off x="7452304" y="347565"/>
            <a:ext cx="14528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AGNA meeting</a:t>
            </a:r>
            <a:endParaRPr lang="en-US" sz="14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8142994" y="982620"/>
            <a:ext cx="73025" cy="7143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Freeform 56"/>
          <p:cNvSpPr/>
          <p:nvPr/>
        </p:nvSpPr>
        <p:spPr>
          <a:xfrm flipH="1">
            <a:off x="7642448" y="1030326"/>
            <a:ext cx="535534" cy="2394204"/>
          </a:xfrm>
          <a:custGeom>
            <a:avLst/>
            <a:gdLst>
              <a:gd name="connsiteX0" fmla="*/ 0 w 1056640"/>
              <a:gd name="connsiteY0" fmla="*/ 0 h 2418080"/>
              <a:gd name="connsiteX1" fmla="*/ 0 w 1056640"/>
              <a:gd name="connsiteY1" fmla="*/ 2407920 h 2418080"/>
              <a:gd name="connsiteX2" fmla="*/ 1056640 w 1056640"/>
              <a:gd name="connsiteY2" fmla="*/ 2407920 h 2418080"/>
              <a:gd name="connsiteX3" fmla="*/ 1046480 w 1056640"/>
              <a:gd name="connsiteY3" fmla="*/ 2418080 h 2418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6640" h="2418080">
                <a:moveTo>
                  <a:pt x="0" y="0"/>
                </a:moveTo>
                <a:lnTo>
                  <a:pt x="0" y="2407920"/>
                </a:lnTo>
                <a:lnTo>
                  <a:pt x="1056640" y="2407920"/>
                </a:lnTo>
                <a:lnTo>
                  <a:pt x="1046480" y="2418080"/>
                </a:lnTo>
              </a:path>
            </a:pathLst>
          </a:custGeom>
          <a:ln>
            <a:solidFill>
              <a:schemeClr val="accent3">
                <a:lumMod val="75000"/>
              </a:schemeClr>
            </a:solidFill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0" y="5455920"/>
            <a:ext cx="664464" cy="749808"/>
          </a:xfrm>
          <a:custGeom>
            <a:avLst/>
            <a:gdLst>
              <a:gd name="connsiteX0" fmla="*/ 0 w 664464"/>
              <a:gd name="connsiteY0" fmla="*/ 0 h 749808"/>
              <a:gd name="connsiteX1" fmla="*/ 6096 w 664464"/>
              <a:gd name="connsiteY1" fmla="*/ 743712 h 749808"/>
              <a:gd name="connsiteX2" fmla="*/ 664464 w 664464"/>
              <a:gd name="connsiteY2" fmla="*/ 749808 h 749808"/>
              <a:gd name="connsiteX3" fmla="*/ 0 w 664464"/>
              <a:gd name="connsiteY3" fmla="*/ 0 h 749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4464" h="749808">
                <a:moveTo>
                  <a:pt x="0" y="0"/>
                </a:moveTo>
                <a:lnTo>
                  <a:pt x="6096" y="743712"/>
                </a:lnTo>
                <a:lnTo>
                  <a:pt x="664464" y="74980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 rot="16200000">
            <a:off x="8436864" y="5498592"/>
            <a:ext cx="664464" cy="749808"/>
          </a:xfrm>
          <a:custGeom>
            <a:avLst/>
            <a:gdLst>
              <a:gd name="connsiteX0" fmla="*/ 0 w 664464"/>
              <a:gd name="connsiteY0" fmla="*/ 0 h 749808"/>
              <a:gd name="connsiteX1" fmla="*/ 6096 w 664464"/>
              <a:gd name="connsiteY1" fmla="*/ 743712 h 749808"/>
              <a:gd name="connsiteX2" fmla="*/ 664464 w 664464"/>
              <a:gd name="connsiteY2" fmla="*/ 749808 h 749808"/>
              <a:gd name="connsiteX3" fmla="*/ 0 w 664464"/>
              <a:gd name="connsiteY3" fmla="*/ 0 h 749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4464" h="749808">
                <a:moveTo>
                  <a:pt x="0" y="0"/>
                </a:moveTo>
                <a:lnTo>
                  <a:pt x="6096" y="743712"/>
                </a:lnTo>
                <a:lnTo>
                  <a:pt x="664464" y="74980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891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ecision mak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"/>
            <a:ext cx="9144000" cy="615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57813" y="237744"/>
            <a:ext cx="3576891" cy="1245615"/>
          </a:xfrm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None/>
              <a:defRPr/>
            </a:pP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cs typeface="Times New Roman" pitchFamily="18" charset="0"/>
              </a:rPr>
              <a:t>Points for </a:t>
            </a: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effectLst>
                  <a:glow rad="101600">
                    <a:schemeClr val="bg1">
                      <a:alpha val="72000"/>
                    </a:schemeClr>
                  </a:glow>
                </a:effectLst>
                <a:cs typeface="Times New Roman" pitchFamily="18" charset="0"/>
              </a:rPr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1709796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589280" y="676688"/>
            <a:ext cx="7868848" cy="3867880"/>
          </a:xfrm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None/>
              <a:defRPr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You are invited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to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: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defRPr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Express views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on the activities undertaken in implementing the 2008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SNA</a:t>
            </a:r>
            <a:endParaRPr lang="en-US" sz="24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defRPr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Provide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guidance on how to strengthen implementation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activities</a:t>
            </a:r>
            <a:endParaRPr lang="en-US" sz="24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defRPr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Provide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guidance on how to strengthen the reporting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framework</a:t>
            </a:r>
            <a:endParaRPr lang="en-US" sz="24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defRPr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Express views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on resource mobilization for the implementation of phase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1 activities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8554720" y="0"/>
            <a:ext cx="589280" cy="61874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589280" cy="61874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25137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3016" y="473979"/>
            <a:ext cx="2615184" cy="2068053"/>
          </a:xfrm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None/>
              <a:defRPr/>
            </a:pP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developed by the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None/>
              <a:defRPr/>
            </a:pP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African 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Group on National Accounts </a:t>
            </a:r>
            <a:endParaRPr lang="en-US" sz="2000" b="1" dirty="0" smtClean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None/>
              <a:defRPr/>
            </a:pP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under 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the umbrella of the </a:t>
            </a:r>
            <a:endParaRPr lang="en-US" sz="1800" dirty="0" smtClean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None/>
              <a:defRPr/>
            </a:pP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Statistical 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Commission for 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Africa</a:t>
            </a:r>
            <a:endParaRPr lang="en-GB" sz="2000" b="1" dirty="0" smtClean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813816" y="292608"/>
            <a:ext cx="2304288" cy="224942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5" name="Straight Connector 4"/>
          <p:cNvCxnSpPr>
            <a:stCxn id="2" idx="6"/>
          </p:cNvCxnSpPr>
          <p:nvPr/>
        </p:nvCxnSpPr>
        <p:spPr>
          <a:xfrm>
            <a:off x="3118104" y="1417320"/>
            <a:ext cx="2615184" cy="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59714" y="675147"/>
            <a:ext cx="2358390" cy="1484343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None/>
              <a:defRPr/>
            </a:pPr>
            <a:r>
              <a:rPr lang="en-US" sz="21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The African Strategy for the Implementation of the </a:t>
            </a:r>
            <a:r>
              <a:rPr lang="en-US" sz="21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2008 SNA</a:t>
            </a:r>
            <a:endParaRPr lang="en-GB" sz="2100" b="1" dirty="0" smtClean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2346960" y="4027947"/>
            <a:ext cx="2615184" cy="2068053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Aim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overcome statistical weaknesses by brining together all African countries to work together to implement SNA 2008</a:t>
            </a:r>
            <a:endParaRPr lang="en-GB" sz="1800" b="1" dirty="0" smtClean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877312" y="2072640"/>
            <a:ext cx="2700528" cy="1347216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5327904" y="3358925"/>
            <a:ext cx="2615184" cy="112926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Objective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Implementation of 2008 SNA in all African countries</a:t>
            </a:r>
            <a:endParaRPr lang="en-GB" sz="1800" b="1" dirty="0" smtClean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346960" y="2453640"/>
            <a:ext cx="935736" cy="1574307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8554720" y="0"/>
            <a:ext cx="589280" cy="61874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589280" cy="61874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65491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/>
      <p:bldP spid="2" grpId="0" animBg="1"/>
      <p:bldP spid="7" grpId="0"/>
      <p:bldP spid="9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6"/>
          <p:cNvSpPr/>
          <p:nvPr/>
        </p:nvSpPr>
        <p:spPr>
          <a:xfrm>
            <a:off x="2936226" y="1689062"/>
            <a:ext cx="3139440" cy="3129280"/>
          </a:xfrm>
          <a:custGeom>
            <a:avLst/>
            <a:gdLst>
              <a:gd name="connsiteX0" fmla="*/ 1371600 w 3139440"/>
              <a:gd name="connsiteY0" fmla="*/ 0 h 3129280"/>
              <a:gd name="connsiteX1" fmla="*/ 1564640 w 3139440"/>
              <a:gd name="connsiteY1" fmla="*/ 132080 h 3129280"/>
              <a:gd name="connsiteX2" fmla="*/ 1625600 w 3139440"/>
              <a:gd name="connsiteY2" fmla="*/ 172720 h 3129280"/>
              <a:gd name="connsiteX3" fmla="*/ 1788160 w 3139440"/>
              <a:gd name="connsiteY3" fmla="*/ 203200 h 3129280"/>
              <a:gd name="connsiteX4" fmla="*/ 1879600 w 3139440"/>
              <a:gd name="connsiteY4" fmla="*/ 203200 h 3129280"/>
              <a:gd name="connsiteX5" fmla="*/ 1981200 w 3139440"/>
              <a:gd name="connsiteY5" fmla="*/ 172720 h 3129280"/>
              <a:gd name="connsiteX6" fmla="*/ 2092960 w 3139440"/>
              <a:gd name="connsiteY6" fmla="*/ 111760 h 3129280"/>
              <a:gd name="connsiteX7" fmla="*/ 3139440 w 3139440"/>
              <a:gd name="connsiteY7" fmla="*/ 304800 h 3129280"/>
              <a:gd name="connsiteX8" fmla="*/ 3078480 w 3139440"/>
              <a:gd name="connsiteY8" fmla="*/ 1168400 h 3129280"/>
              <a:gd name="connsiteX9" fmla="*/ 2966720 w 3139440"/>
              <a:gd name="connsiteY9" fmla="*/ 1259840 h 3129280"/>
              <a:gd name="connsiteX10" fmla="*/ 2895600 w 3139440"/>
              <a:gd name="connsiteY10" fmla="*/ 1381760 h 3129280"/>
              <a:gd name="connsiteX11" fmla="*/ 2875280 w 3139440"/>
              <a:gd name="connsiteY11" fmla="*/ 1524000 h 3129280"/>
              <a:gd name="connsiteX12" fmla="*/ 2865120 w 3139440"/>
              <a:gd name="connsiteY12" fmla="*/ 1717040 h 3129280"/>
              <a:gd name="connsiteX13" fmla="*/ 2895600 w 3139440"/>
              <a:gd name="connsiteY13" fmla="*/ 1899920 h 3129280"/>
              <a:gd name="connsiteX14" fmla="*/ 2987040 w 3139440"/>
              <a:gd name="connsiteY14" fmla="*/ 2042160 h 3129280"/>
              <a:gd name="connsiteX15" fmla="*/ 2966720 w 3139440"/>
              <a:gd name="connsiteY15" fmla="*/ 2113280 h 3129280"/>
              <a:gd name="connsiteX16" fmla="*/ 2895600 w 3139440"/>
              <a:gd name="connsiteY16" fmla="*/ 2225040 h 3129280"/>
              <a:gd name="connsiteX17" fmla="*/ 2885440 w 3139440"/>
              <a:gd name="connsiteY17" fmla="*/ 2265680 h 3129280"/>
              <a:gd name="connsiteX18" fmla="*/ 2865120 w 3139440"/>
              <a:gd name="connsiteY18" fmla="*/ 2296160 h 3129280"/>
              <a:gd name="connsiteX19" fmla="*/ 2834640 w 3139440"/>
              <a:gd name="connsiteY19" fmla="*/ 2397760 h 3129280"/>
              <a:gd name="connsiteX20" fmla="*/ 2834640 w 3139440"/>
              <a:gd name="connsiteY20" fmla="*/ 2418080 h 3129280"/>
              <a:gd name="connsiteX21" fmla="*/ 2346960 w 3139440"/>
              <a:gd name="connsiteY21" fmla="*/ 3129280 h 3129280"/>
              <a:gd name="connsiteX22" fmla="*/ 2184400 w 3139440"/>
              <a:gd name="connsiteY22" fmla="*/ 3017520 h 3129280"/>
              <a:gd name="connsiteX23" fmla="*/ 2001520 w 3139440"/>
              <a:gd name="connsiteY23" fmla="*/ 2956560 h 3129280"/>
              <a:gd name="connsiteX24" fmla="*/ 1645920 w 3139440"/>
              <a:gd name="connsiteY24" fmla="*/ 2895600 h 3129280"/>
              <a:gd name="connsiteX25" fmla="*/ 1280160 w 3139440"/>
              <a:gd name="connsiteY25" fmla="*/ 2875280 h 3129280"/>
              <a:gd name="connsiteX26" fmla="*/ 1056640 w 3139440"/>
              <a:gd name="connsiteY26" fmla="*/ 2885440 h 3129280"/>
              <a:gd name="connsiteX27" fmla="*/ 965200 w 3139440"/>
              <a:gd name="connsiteY27" fmla="*/ 2915920 h 3129280"/>
              <a:gd name="connsiteX28" fmla="*/ 833120 w 3139440"/>
              <a:gd name="connsiteY28" fmla="*/ 2976880 h 3129280"/>
              <a:gd name="connsiteX29" fmla="*/ 741680 w 3139440"/>
              <a:gd name="connsiteY29" fmla="*/ 3007360 h 3129280"/>
              <a:gd name="connsiteX30" fmla="*/ 396240 w 3139440"/>
              <a:gd name="connsiteY30" fmla="*/ 2346960 h 3129280"/>
              <a:gd name="connsiteX31" fmla="*/ 335280 w 3139440"/>
              <a:gd name="connsiteY31" fmla="*/ 2245360 h 3129280"/>
              <a:gd name="connsiteX32" fmla="*/ 294640 w 3139440"/>
              <a:gd name="connsiteY32" fmla="*/ 2225040 h 3129280"/>
              <a:gd name="connsiteX33" fmla="*/ 254000 w 3139440"/>
              <a:gd name="connsiteY33" fmla="*/ 2194560 h 3129280"/>
              <a:gd name="connsiteX34" fmla="*/ 10160 w 3139440"/>
              <a:gd name="connsiteY34" fmla="*/ 1899920 h 3129280"/>
              <a:gd name="connsiteX35" fmla="*/ 0 w 3139440"/>
              <a:gd name="connsiteY35" fmla="*/ 1727200 h 3129280"/>
              <a:gd name="connsiteX36" fmla="*/ 172720 w 3139440"/>
              <a:gd name="connsiteY36" fmla="*/ 1696720 h 3129280"/>
              <a:gd name="connsiteX37" fmla="*/ 254000 w 3139440"/>
              <a:gd name="connsiteY37" fmla="*/ 1656080 h 3129280"/>
              <a:gd name="connsiteX38" fmla="*/ 314960 w 3139440"/>
              <a:gd name="connsiteY38" fmla="*/ 1524000 h 3129280"/>
              <a:gd name="connsiteX39" fmla="*/ 345440 w 3139440"/>
              <a:gd name="connsiteY39" fmla="*/ 1320800 h 3129280"/>
              <a:gd name="connsiteX40" fmla="*/ 345440 w 3139440"/>
              <a:gd name="connsiteY40" fmla="*/ 1188720 h 3129280"/>
              <a:gd name="connsiteX41" fmla="*/ 314960 w 3139440"/>
              <a:gd name="connsiteY41" fmla="*/ 1036320 h 3129280"/>
              <a:gd name="connsiteX42" fmla="*/ 894080 w 3139440"/>
              <a:gd name="connsiteY42" fmla="*/ 548640 h 3129280"/>
              <a:gd name="connsiteX43" fmla="*/ 1270000 w 3139440"/>
              <a:gd name="connsiteY43" fmla="*/ 162560 h 3129280"/>
              <a:gd name="connsiteX44" fmla="*/ 1341120 w 3139440"/>
              <a:gd name="connsiteY44" fmla="*/ 81280 h 3129280"/>
              <a:gd name="connsiteX45" fmla="*/ 1371600 w 3139440"/>
              <a:gd name="connsiteY45" fmla="*/ 0 h 3129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139440" h="3129280">
                <a:moveTo>
                  <a:pt x="1371600" y="0"/>
                </a:moveTo>
                <a:lnTo>
                  <a:pt x="1564640" y="132080"/>
                </a:lnTo>
                <a:lnTo>
                  <a:pt x="1625600" y="172720"/>
                </a:lnTo>
                <a:lnTo>
                  <a:pt x="1788160" y="203200"/>
                </a:lnTo>
                <a:lnTo>
                  <a:pt x="1879600" y="203200"/>
                </a:lnTo>
                <a:lnTo>
                  <a:pt x="1981200" y="172720"/>
                </a:lnTo>
                <a:lnTo>
                  <a:pt x="2092960" y="111760"/>
                </a:lnTo>
                <a:lnTo>
                  <a:pt x="3139440" y="304800"/>
                </a:lnTo>
                <a:lnTo>
                  <a:pt x="3078480" y="1168400"/>
                </a:lnTo>
                <a:lnTo>
                  <a:pt x="2966720" y="1259840"/>
                </a:lnTo>
                <a:lnTo>
                  <a:pt x="2895600" y="1381760"/>
                </a:lnTo>
                <a:lnTo>
                  <a:pt x="2875280" y="1524000"/>
                </a:lnTo>
                <a:lnTo>
                  <a:pt x="2865120" y="1717040"/>
                </a:lnTo>
                <a:lnTo>
                  <a:pt x="2895600" y="1899920"/>
                </a:lnTo>
                <a:lnTo>
                  <a:pt x="2987040" y="2042160"/>
                </a:lnTo>
                <a:lnTo>
                  <a:pt x="2966720" y="2113280"/>
                </a:lnTo>
                <a:cubicBezTo>
                  <a:pt x="2943013" y="2150533"/>
                  <a:pt x="2906310" y="2182202"/>
                  <a:pt x="2895600" y="2225040"/>
                </a:cubicBezTo>
                <a:cubicBezTo>
                  <a:pt x="2892213" y="2238587"/>
                  <a:pt x="2890941" y="2252845"/>
                  <a:pt x="2885440" y="2265680"/>
                </a:cubicBezTo>
                <a:cubicBezTo>
                  <a:pt x="2880630" y="2276903"/>
                  <a:pt x="2870581" y="2285238"/>
                  <a:pt x="2865120" y="2296160"/>
                </a:cubicBezTo>
                <a:cubicBezTo>
                  <a:pt x="2846863" y="2332674"/>
                  <a:pt x="2840351" y="2357785"/>
                  <a:pt x="2834640" y="2397760"/>
                </a:cubicBezTo>
                <a:cubicBezTo>
                  <a:pt x="2833682" y="2404465"/>
                  <a:pt x="2834640" y="2411307"/>
                  <a:pt x="2834640" y="2418080"/>
                </a:cubicBezTo>
                <a:lnTo>
                  <a:pt x="2346960" y="3129280"/>
                </a:lnTo>
                <a:lnTo>
                  <a:pt x="2184400" y="3017520"/>
                </a:lnTo>
                <a:lnTo>
                  <a:pt x="2001520" y="2956560"/>
                </a:lnTo>
                <a:lnTo>
                  <a:pt x="1645920" y="2895600"/>
                </a:lnTo>
                <a:lnTo>
                  <a:pt x="1280160" y="2875280"/>
                </a:lnTo>
                <a:lnTo>
                  <a:pt x="1056640" y="2885440"/>
                </a:lnTo>
                <a:lnTo>
                  <a:pt x="965200" y="2915920"/>
                </a:lnTo>
                <a:lnTo>
                  <a:pt x="833120" y="2976880"/>
                </a:lnTo>
                <a:lnTo>
                  <a:pt x="741680" y="3007360"/>
                </a:lnTo>
                <a:lnTo>
                  <a:pt x="396240" y="2346960"/>
                </a:lnTo>
                <a:cubicBezTo>
                  <a:pt x="375920" y="2313093"/>
                  <a:pt x="360564" y="2275701"/>
                  <a:pt x="335280" y="2245360"/>
                </a:cubicBezTo>
                <a:cubicBezTo>
                  <a:pt x="325584" y="2233725"/>
                  <a:pt x="307483" y="2233067"/>
                  <a:pt x="294640" y="2225040"/>
                </a:cubicBezTo>
                <a:cubicBezTo>
                  <a:pt x="280281" y="2216065"/>
                  <a:pt x="254000" y="2194560"/>
                  <a:pt x="254000" y="2194560"/>
                </a:cubicBezTo>
                <a:lnTo>
                  <a:pt x="10160" y="1899920"/>
                </a:lnTo>
                <a:lnTo>
                  <a:pt x="0" y="1727200"/>
                </a:lnTo>
                <a:lnTo>
                  <a:pt x="172720" y="1696720"/>
                </a:lnTo>
                <a:lnTo>
                  <a:pt x="254000" y="1656080"/>
                </a:lnTo>
                <a:lnTo>
                  <a:pt x="314960" y="1524000"/>
                </a:lnTo>
                <a:lnTo>
                  <a:pt x="345440" y="1320800"/>
                </a:lnTo>
                <a:lnTo>
                  <a:pt x="345440" y="1188720"/>
                </a:lnTo>
                <a:lnTo>
                  <a:pt x="314960" y="1036320"/>
                </a:lnTo>
                <a:lnTo>
                  <a:pt x="894080" y="548640"/>
                </a:lnTo>
                <a:lnTo>
                  <a:pt x="1270000" y="162560"/>
                </a:lnTo>
                <a:lnTo>
                  <a:pt x="1341120" y="81280"/>
                </a:lnTo>
                <a:lnTo>
                  <a:pt x="137160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846803" y="2614114"/>
            <a:ext cx="1494000" cy="149560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5054587" y="3496039"/>
            <a:ext cx="2664000" cy="2664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237426" y="3296691"/>
            <a:ext cx="2664000" cy="2664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861804" y="302392"/>
            <a:ext cx="2664000" cy="2664000"/>
          </a:xfrm>
          <a:prstGeom prst="ellipse">
            <a:avLst/>
          </a:prstGeom>
          <a:solidFill>
            <a:srgbClr val="EDE0B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29803" y="168677"/>
            <a:ext cx="2664000" cy="2664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059" y="513079"/>
            <a:ext cx="1551489" cy="155148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211075" y="2212470"/>
            <a:ext cx="19654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defRPr/>
            </a:pPr>
            <a:r>
              <a:rPr lang="en-US" sz="1600" b="1" dirty="0">
                <a:solidFill>
                  <a:srgbClr val="806722"/>
                </a:solidFill>
                <a:cs typeface="Times New Roman" pitchFamily="18" charset="0"/>
              </a:rPr>
              <a:t>African Union </a:t>
            </a:r>
            <a:r>
              <a:rPr lang="en-US" sz="1600" b="1" dirty="0" smtClean="0">
                <a:solidFill>
                  <a:srgbClr val="806722"/>
                </a:solidFill>
                <a:cs typeface="Times New Roman" pitchFamily="18" charset="0"/>
              </a:rPr>
              <a:t>Commission</a:t>
            </a:r>
            <a:endParaRPr lang="en-US" sz="1600" b="1" dirty="0">
              <a:solidFill>
                <a:srgbClr val="806722"/>
              </a:solidFill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5760" y="3817598"/>
            <a:ext cx="2127332" cy="106137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426426" y="5026970"/>
            <a:ext cx="228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defRPr/>
            </a:pP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African </a:t>
            </a:r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Development  Bank</a:t>
            </a:r>
            <a:endParaRPr lang="en-US" sz="1600" b="1" dirty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31257" y="1838382"/>
            <a:ext cx="22453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United Nations Economic Commission for Africa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47370" y="4535651"/>
            <a:ext cx="2278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defRPr/>
            </a:pPr>
            <a:r>
              <a:rPr lang="en-US" sz="1600" b="1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African Group on National Accounts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254" y="329752"/>
            <a:ext cx="1658579" cy="1431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3754349" y="2966392"/>
            <a:ext cx="16789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defRPr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Major roll players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554720" y="0"/>
            <a:ext cx="589280" cy="61874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17" name="Rectangle 16"/>
          <p:cNvSpPr/>
          <p:nvPr/>
        </p:nvSpPr>
        <p:spPr>
          <a:xfrm>
            <a:off x="0" y="0"/>
            <a:ext cx="589280" cy="61874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4816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5" grpId="0" animBg="1"/>
      <p:bldP spid="14" grpId="0" animBg="1"/>
      <p:bldP spid="13" grpId="0" animBg="1"/>
      <p:bldP spid="7" grpId="0" animBg="1"/>
      <p:bldP spid="5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evinp.STATSSA\AppData\Local\Microsoft\Windows\Temporary Internet Files\Content.IE5\J2OSRZMD\MP90040251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9768" y="0"/>
            <a:ext cx="4574232" cy="6187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0"/>
            <a:ext cx="5862320" cy="6187440"/>
          </a:xfrm>
          <a:prstGeom prst="rect">
            <a:avLst/>
          </a:prstGeom>
          <a:solidFill>
            <a:srgbClr val="2962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3112" y="2054546"/>
            <a:ext cx="3076095" cy="2243134"/>
          </a:xfrm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None/>
              <a:defRPr/>
            </a:pPr>
            <a:r>
              <a:rPr lang="en-US" sz="3600" b="1" dirty="0" smtClean="0">
                <a:solidFill>
                  <a:schemeClr val="bg1"/>
                </a:solidFill>
                <a:cs typeface="Times New Roman" pitchFamily="18" charset="0"/>
              </a:rPr>
              <a:t>A brief history of where we have come from</a:t>
            </a:r>
          </a:p>
        </p:txBody>
      </p:sp>
    </p:spTree>
    <p:extLst>
      <p:ext uri="{BB962C8B-B14F-4D97-AF65-F5344CB8AC3E}">
        <p14:creationId xmlns:p14="http://schemas.microsoft.com/office/powerpoint/2010/main" val="279963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1029"/>
            <a:ext cx="9144000" cy="10012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699497" y="1014407"/>
            <a:ext cx="8078742" cy="0"/>
          </a:xfrm>
          <a:prstGeom prst="line">
            <a:avLst/>
          </a:prstGeom>
          <a:ln>
            <a:solidFill>
              <a:schemeClr val="tx2"/>
            </a:solidFill>
            <a:headEnd type="oval" w="lg" len="lg"/>
            <a:tailEnd type="triangle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547664" y="908720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042636" y="889066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657960" y="889514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>
            <a:off x="1205935" y="631100"/>
            <a:ext cx="1525" cy="393193"/>
          </a:xfrm>
          <a:prstGeom prst="line">
            <a:avLst/>
          </a:prstGeom>
          <a:ln>
            <a:solidFill>
              <a:schemeClr val="accent2"/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 bwMode="auto">
          <a:xfrm>
            <a:off x="408164" y="169435"/>
            <a:ext cx="15985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Call for implementation</a:t>
            </a:r>
            <a:endParaRPr lang="en-US" sz="14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23062" y="1246960"/>
            <a:ext cx="736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2011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64968" y="1212613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2012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80291" y="1213520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2013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219384" y="864468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752021" y="895625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841716" y="1188015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2014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74353" y="1200785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1170947" y="976587"/>
            <a:ext cx="73025" cy="7143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2288417" y="3300398"/>
            <a:ext cx="4900901" cy="141447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63" indent="0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Font typeface="Arial" pitchFamily="34" charset="0"/>
              <a:buNone/>
              <a:defRPr/>
            </a:pP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5</a:t>
            </a:r>
            <a:r>
              <a:rPr lang="en-US" sz="1800" i="1" baseline="30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th</a:t>
            </a: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meeting of the Committee of Directors General of National Statistics Offices of African countries</a:t>
            </a:r>
          </a:p>
          <a:p>
            <a:pPr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defRPr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Call to implement the project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Font typeface="Arial" pitchFamily="34" charset="0"/>
              <a:buNone/>
              <a:defRPr/>
            </a:pPr>
            <a:endParaRPr lang="en-GB" sz="1800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1207460" y="1070832"/>
            <a:ext cx="1180140" cy="2418080"/>
          </a:xfrm>
          <a:custGeom>
            <a:avLst/>
            <a:gdLst>
              <a:gd name="connsiteX0" fmla="*/ 0 w 1056640"/>
              <a:gd name="connsiteY0" fmla="*/ 0 h 2418080"/>
              <a:gd name="connsiteX1" fmla="*/ 0 w 1056640"/>
              <a:gd name="connsiteY1" fmla="*/ 2407920 h 2418080"/>
              <a:gd name="connsiteX2" fmla="*/ 1056640 w 1056640"/>
              <a:gd name="connsiteY2" fmla="*/ 2407920 h 2418080"/>
              <a:gd name="connsiteX3" fmla="*/ 1046480 w 1056640"/>
              <a:gd name="connsiteY3" fmla="*/ 2418080 h 2418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6640" h="2418080">
                <a:moveTo>
                  <a:pt x="0" y="0"/>
                </a:moveTo>
                <a:lnTo>
                  <a:pt x="0" y="2407920"/>
                </a:lnTo>
                <a:lnTo>
                  <a:pt x="1056640" y="2407920"/>
                </a:lnTo>
                <a:lnTo>
                  <a:pt x="1046480" y="2418080"/>
                </a:lnTo>
              </a:path>
            </a:pathLst>
          </a:custGeom>
          <a:ln>
            <a:solidFill>
              <a:schemeClr val="accent3">
                <a:lumMod val="75000"/>
              </a:schemeClr>
            </a:solidFill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4215802" y="202724"/>
            <a:ext cx="1498718" cy="650716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None/>
              <a:defRPr/>
            </a:pP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Timeline</a:t>
            </a:r>
          </a:p>
        </p:txBody>
      </p:sp>
      <p:sp>
        <p:nvSpPr>
          <p:cNvPr id="10" name="Freeform 9"/>
          <p:cNvSpPr/>
          <p:nvPr/>
        </p:nvSpPr>
        <p:spPr>
          <a:xfrm>
            <a:off x="0" y="5455920"/>
            <a:ext cx="664464" cy="749808"/>
          </a:xfrm>
          <a:custGeom>
            <a:avLst/>
            <a:gdLst>
              <a:gd name="connsiteX0" fmla="*/ 0 w 664464"/>
              <a:gd name="connsiteY0" fmla="*/ 0 h 749808"/>
              <a:gd name="connsiteX1" fmla="*/ 6096 w 664464"/>
              <a:gd name="connsiteY1" fmla="*/ 743712 h 749808"/>
              <a:gd name="connsiteX2" fmla="*/ 664464 w 664464"/>
              <a:gd name="connsiteY2" fmla="*/ 749808 h 749808"/>
              <a:gd name="connsiteX3" fmla="*/ 0 w 664464"/>
              <a:gd name="connsiteY3" fmla="*/ 0 h 749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4464" h="749808">
                <a:moveTo>
                  <a:pt x="0" y="0"/>
                </a:moveTo>
                <a:lnTo>
                  <a:pt x="6096" y="743712"/>
                </a:lnTo>
                <a:lnTo>
                  <a:pt x="664464" y="74980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 rot="16200000">
            <a:off x="8436864" y="5498592"/>
            <a:ext cx="664464" cy="749808"/>
          </a:xfrm>
          <a:custGeom>
            <a:avLst/>
            <a:gdLst>
              <a:gd name="connsiteX0" fmla="*/ 0 w 664464"/>
              <a:gd name="connsiteY0" fmla="*/ 0 h 749808"/>
              <a:gd name="connsiteX1" fmla="*/ 6096 w 664464"/>
              <a:gd name="connsiteY1" fmla="*/ 743712 h 749808"/>
              <a:gd name="connsiteX2" fmla="*/ 664464 w 664464"/>
              <a:gd name="connsiteY2" fmla="*/ 749808 h 749808"/>
              <a:gd name="connsiteX3" fmla="*/ 0 w 664464"/>
              <a:gd name="connsiteY3" fmla="*/ 0 h 749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4464" h="749808">
                <a:moveTo>
                  <a:pt x="0" y="0"/>
                </a:moveTo>
                <a:lnTo>
                  <a:pt x="6096" y="743712"/>
                </a:lnTo>
                <a:lnTo>
                  <a:pt x="664464" y="74980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90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11029"/>
            <a:ext cx="9144000" cy="10012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0561" y="2115730"/>
            <a:ext cx="6718423" cy="2405470"/>
          </a:xfrm>
          <a:solidFill>
            <a:schemeClr val="accent3">
              <a:lumMod val="40000"/>
              <a:lumOff val="60000"/>
            </a:schemeClr>
          </a:solidFill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None/>
              <a:defRPr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    Problem areas identified and interventions proposed</a:t>
            </a:r>
          </a:p>
          <a:p>
            <a:pPr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defRPr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Limited resources</a:t>
            </a:r>
          </a:p>
          <a:p>
            <a:pPr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defRPr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Weak capacity </a:t>
            </a:r>
          </a:p>
          <a:p>
            <a:pPr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defRPr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Unharmonious systems</a:t>
            </a:r>
          </a:p>
          <a:p>
            <a:pPr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defRPr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Inconsistent  coverage</a:t>
            </a:r>
          </a:p>
          <a:p>
            <a:pPr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defRPr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Early stages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699497" y="1014407"/>
            <a:ext cx="8078742" cy="0"/>
          </a:xfrm>
          <a:prstGeom prst="line">
            <a:avLst/>
          </a:prstGeom>
          <a:ln>
            <a:solidFill>
              <a:schemeClr val="tx2"/>
            </a:solidFill>
            <a:headEnd type="oval" w="lg" len="lg"/>
            <a:tailEnd type="triangle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547664" y="908720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042636" y="889066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657960" y="889514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>
            <a:off x="1205935" y="631100"/>
            <a:ext cx="1525" cy="393193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 bwMode="auto">
          <a:xfrm>
            <a:off x="1716192" y="978688"/>
            <a:ext cx="73025" cy="7143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508000" y="169435"/>
            <a:ext cx="14528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Call for implementation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23062" y="1246960"/>
            <a:ext cx="736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2011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64968" y="1212613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2012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80291" y="1213520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2013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219384" y="864468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752021" y="895625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841716" y="1188015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2014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Freeform 1024"/>
          <p:cNvSpPr/>
          <p:nvPr/>
        </p:nvSpPr>
        <p:spPr>
          <a:xfrm>
            <a:off x="1752704" y="2115730"/>
            <a:ext cx="521472" cy="225134"/>
          </a:xfrm>
          <a:custGeom>
            <a:avLst/>
            <a:gdLst>
              <a:gd name="connsiteX0" fmla="*/ 0 w 1056640"/>
              <a:gd name="connsiteY0" fmla="*/ 0 h 2418080"/>
              <a:gd name="connsiteX1" fmla="*/ 0 w 1056640"/>
              <a:gd name="connsiteY1" fmla="*/ 2407920 h 2418080"/>
              <a:gd name="connsiteX2" fmla="*/ 1056640 w 1056640"/>
              <a:gd name="connsiteY2" fmla="*/ 2407920 h 2418080"/>
              <a:gd name="connsiteX3" fmla="*/ 1046480 w 1056640"/>
              <a:gd name="connsiteY3" fmla="*/ 2418080 h 2418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6640" h="2418080">
                <a:moveTo>
                  <a:pt x="0" y="0"/>
                </a:moveTo>
                <a:lnTo>
                  <a:pt x="0" y="2407920"/>
                </a:lnTo>
                <a:lnTo>
                  <a:pt x="1056640" y="2407920"/>
                </a:lnTo>
                <a:lnTo>
                  <a:pt x="1046480" y="2418080"/>
                </a:lnTo>
              </a:path>
            </a:pathLst>
          </a:custGeom>
          <a:ln>
            <a:solidFill>
              <a:schemeClr val="accent3">
                <a:lumMod val="75000"/>
              </a:schemeClr>
            </a:solidFill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374353" y="1200785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>
            <a:stCxn id="20" idx="0"/>
            <a:endCxn id="13" idx="4"/>
          </p:cNvCxnSpPr>
          <p:nvPr/>
        </p:nvCxnSpPr>
        <p:spPr bwMode="auto">
          <a:xfrm flipV="1">
            <a:off x="1752704" y="1050126"/>
            <a:ext cx="1" cy="542384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 bwMode="auto">
          <a:xfrm>
            <a:off x="1026264" y="1592510"/>
            <a:ext cx="14528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Assessment completed</a:t>
            </a:r>
            <a:endParaRPr lang="en-US" sz="14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1170947" y="976587"/>
            <a:ext cx="73025" cy="714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4215802" y="202724"/>
            <a:ext cx="1498718" cy="650716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None/>
              <a:defRPr/>
            </a:pP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Timeline</a:t>
            </a:r>
          </a:p>
        </p:txBody>
      </p:sp>
      <p:sp>
        <p:nvSpPr>
          <p:cNvPr id="32" name="Freeform 31"/>
          <p:cNvSpPr/>
          <p:nvPr/>
        </p:nvSpPr>
        <p:spPr>
          <a:xfrm>
            <a:off x="0" y="5455920"/>
            <a:ext cx="664464" cy="749808"/>
          </a:xfrm>
          <a:custGeom>
            <a:avLst/>
            <a:gdLst>
              <a:gd name="connsiteX0" fmla="*/ 0 w 664464"/>
              <a:gd name="connsiteY0" fmla="*/ 0 h 749808"/>
              <a:gd name="connsiteX1" fmla="*/ 6096 w 664464"/>
              <a:gd name="connsiteY1" fmla="*/ 743712 h 749808"/>
              <a:gd name="connsiteX2" fmla="*/ 664464 w 664464"/>
              <a:gd name="connsiteY2" fmla="*/ 749808 h 749808"/>
              <a:gd name="connsiteX3" fmla="*/ 0 w 664464"/>
              <a:gd name="connsiteY3" fmla="*/ 0 h 749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4464" h="749808">
                <a:moveTo>
                  <a:pt x="0" y="0"/>
                </a:moveTo>
                <a:lnTo>
                  <a:pt x="6096" y="743712"/>
                </a:lnTo>
                <a:lnTo>
                  <a:pt x="664464" y="74980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 rot="16200000">
            <a:off x="8436864" y="5498592"/>
            <a:ext cx="664464" cy="749808"/>
          </a:xfrm>
          <a:custGeom>
            <a:avLst/>
            <a:gdLst>
              <a:gd name="connsiteX0" fmla="*/ 0 w 664464"/>
              <a:gd name="connsiteY0" fmla="*/ 0 h 749808"/>
              <a:gd name="connsiteX1" fmla="*/ 6096 w 664464"/>
              <a:gd name="connsiteY1" fmla="*/ 743712 h 749808"/>
              <a:gd name="connsiteX2" fmla="*/ 664464 w 664464"/>
              <a:gd name="connsiteY2" fmla="*/ 749808 h 749808"/>
              <a:gd name="connsiteX3" fmla="*/ 0 w 664464"/>
              <a:gd name="connsiteY3" fmla="*/ 0 h 749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4464" h="749808">
                <a:moveTo>
                  <a:pt x="0" y="0"/>
                </a:moveTo>
                <a:lnTo>
                  <a:pt x="6096" y="743712"/>
                </a:lnTo>
                <a:lnTo>
                  <a:pt x="664464" y="74980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89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0"/>
            <a:ext cx="9144000" cy="10012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801" y="1883664"/>
            <a:ext cx="5784919" cy="1273874"/>
          </a:xfrm>
          <a:solidFill>
            <a:schemeClr val="accent3">
              <a:lumMod val="40000"/>
              <a:lumOff val="60000"/>
            </a:schemeClr>
          </a:solidFill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None/>
              <a:defRPr/>
            </a:pP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    </a:t>
            </a: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9</a:t>
            </a:r>
            <a:r>
              <a:rPr lang="en-US" sz="1800" i="1" baseline="30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th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meeting 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of the African Group on National </a:t>
            </a: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Accounts</a:t>
            </a:r>
          </a:p>
          <a:p>
            <a:pPr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defRPr/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1</a:t>
            </a:r>
            <a:r>
              <a:rPr lang="en-GB" sz="2000" baseline="30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st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version of project document discussed</a:t>
            </a:r>
          </a:p>
          <a:p>
            <a:pPr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defRPr/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Document outlines key activities and timelines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699497" y="1014407"/>
            <a:ext cx="8078742" cy="0"/>
          </a:xfrm>
          <a:prstGeom prst="line">
            <a:avLst/>
          </a:prstGeom>
          <a:ln>
            <a:solidFill>
              <a:schemeClr val="tx2"/>
            </a:solidFill>
            <a:headEnd type="oval" w="lg" len="lg"/>
            <a:tailEnd type="triangle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547664" y="908720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042636" y="889066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657960" y="889514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>
            <a:off x="1205935" y="631100"/>
            <a:ext cx="1525" cy="393193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 bwMode="auto">
          <a:xfrm>
            <a:off x="1716192" y="978688"/>
            <a:ext cx="73025" cy="714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508000" y="169435"/>
            <a:ext cx="14528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Call for implementation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23062" y="1246960"/>
            <a:ext cx="736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2011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64968" y="1212613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2012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80291" y="1213520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2013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219384" y="864468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752021" y="895625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841716" y="1188015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2014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Freeform 1024"/>
          <p:cNvSpPr/>
          <p:nvPr/>
        </p:nvSpPr>
        <p:spPr>
          <a:xfrm>
            <a:off x="2051920" y="1061120"/>
            <a:ext cx="613048" cy="1054610"/>
          </a:xfrm>
          <a:custGeom>
            <a:avLst/>
            <a:gdLst>
              <a:gd name="connsiteX0" fmla="*/ 0 w 1056640"/>
              <a:gd name="connsiteY0" fmla="*/ 0 h 2418080"/>
              <a:gd name="connsiteX1" fmla="*/ 0 w 1056640"/>
              <a:gd name="connsiteY1" fmla="*/ 2407920 h 2418080"/>
              <a:gd name="connsiteX2" fmla="*/ 1056640 w 1056640"/>
              <a:gd name="connsiteY2" fmla="*/ 2407920 h 2418080"/>
              <a:gd name="connsiteX3" fmla="*/ 1046480 w 1056640"/>
              <a:gd name="connsiteY3" fmla="*/ 2418080 h 2418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6640" h="2418080">
                <a:moveTo>
                  <a:pt x="0" y="0"/>
                </a:moveTo>
                <a:lnTo>
                  <a:pt x="0" y="2407920"/>
                </a:lnTo>
                <a:lnTo>
                  <a:pt x="1056640" y="2407920"/>
                </a:lnTo>
                <a:lnTo>
                  <a:pt x="1046480" y="2418080"/>
                </a:lnTo>
              </a:path>
            </a:pathLst>
          </a:custGeom>
          <a:ln>
            <a:solidFill>
              <a:schemeClr val="accent3">
                <a:lumMod val="75000"/>
              </a:schemeClr>
            </a:solidFill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374353" y="1200785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>
            <a:stCxn id="20" idx="0"/>
            <a:endCxn id="13" idx="4"/>
          </p:cNvCxnSpPr>
          <p:nvPr/>
        </p:nvCxnSpPr>
        <p:spPr bwMode="auto">
          <a:xfrm flipV="1">
            <a:off x="1752704" y="1050126"/>
            <a:ext cx="1" cy="542384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 bwMode="auto">
          <a:xfrm>
            <a:off x="1026264" y="1592510"/>
            <a:ext cx="14528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Assessment completed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1170947" y="976587"/>
            <a:ext cx="73025" cy="714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2013016" y="978688"/>
            <a:ext cx="73025" cy="7143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Straight Connector 31"/>
          <p:cNvCxnSpPr>
            <a:endCxn id="29" idx="4"/>
          </p:cNvCxnSpPr>
          <p:nvPr/>
        </p:nvCxnSpPr>
        <p:spPr bwMode="auto">
          <a:xfrm>
            <a:off x="2049528" y="431045"/>
            <a:ext cx="1" cy="619081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 bwMode="auto">
          <a:xfrm>
            <a:off x="1323088" y="-57289"/>
            <a:ext cx="14528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1st version discussed</a:t>
            </a:r>
            <a:endParaRPr lang="en-US" sz="14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Content Placeholder 2"/>
          <p:cNvSpPr txBox="1">
            <a:spLocks/>
          </p:cNvSpPr>
          <p:nvPr/>
        </p:nvSpPr>
        <p:spPr bwMode="auto">
          <a:xfrm>
            <a:off x="4215802" y="202724"/>
            <a:ext cx="1498718" cy="650716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None/>
              <a:defRPr/>
            </a:pP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Timeline</a:t>
            </a:r>
          </a:p>
        </p:txBody>
      </p:sp>
      <p:sp>
        <p:nvSpPr>
          <p:cNvPr id="39" name="Freeform 38"/>
          <p:cNvSpPr/>
          <p:nvPr/>
        </p:nvSpPr>
        <p:spPr>
          <a:xfrm>
            <a:off x="0" y="5455920"/>
            <a:ext cx="664464" cy="749808"/>
          </a:xfrm>
          <a:custGeom>
            <a:avLst/>
            <a:gdLst>
              <a:gd name="connsiteX0" fmla="*/ 0 w 664464"/>
              <a:gd name="connsiteY0" fmla="*/ 0 h 749808"/>
              <a:gd name="connsiteX1" fmla="*/ 6096 w 664464"/>
              <a:gd name="connsiteY1" fmla="*/ 743712 h 749808"/>
              <a:gd name="connsiteX2" fmla="*/ 664464 w 664464"/>
              <a:gd name="connsiteY2" fmla="*/ 749808 h 749808"/>
              <a:gd name="connsiteX3" fmla="*/ 0 w 664464"/>
              <a:gd name="connsiteY3" fmla="*/ 0 h 749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4464" h="749808">
                <a:moveTo>
                  <a:pt x="0" y="0"/>
                </a:moveTo>
                <a:lnTo>
                  <a:pt x="6096" y="743712"/>
                </a:lnTo>
                <a:lnTo>
                  <a:pt x="664464" y="74980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 rot="16200000">
            <a:off x="8436864" y="5498592"/>
            <a:ext cx="664464" cy="749808"/>
          </a:xfrm>
          <a:custGeom>
            <a:avLst/>
            <a:gdLst>
              <a:gd name="connsiteX0" fmla="*/ 0 w 664464"/>
              <a:gd name="connsiteY0" fmla="*/ 0 h 749808"/>
              <a:gd name="connsiteX1" fmla="*/ 6096 w 664464"/>
              <a:gd name="connsiteY1" fmla="*/ 743712 h 749808"/>
              <a:gd name="connsiteX2" fmla="*/ 664464 w 664464"/>
              <a:gd name="connsiteY2" fmla="*/ 749808 h 749808"/>
              <a:gd name="connsiteX3" fmla="*/ 0 w 664464"/>
              <a:gd name="connsiteY3" fmla="*/ 0 h 749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4464" h="749808">
                <a:moveTo>
                  <a:pt x="0" y="0"/>
                </a:moveTo>
                <a:lnTo>
                  <a:pt x="6096" y="743712"/>
                </a:lnTo>
                <a:lnTo>
                  <a:pt x="664464" y="74980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1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0" y="0"/>
            <a:ext cx="9144000" cy="10012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6264" y="3226308"/>
            <a:ext cx="5784919" cy="1599692"/>
          </a:xfrm>
          <a:solidFill>
            <a:schemeClr val="accent3">
              <a:lumMod val="40000"/>
              <a:lumOff val="60000"/>
            </a:schemeClr>
          </a:solidFill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None/>
              <a:defRPr/>
            </a:pP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    </a:t>
            </a: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10</a:t>
            </a:r>
            <a:r>
              <a:rPr lang="en-US" sz="1800" i="1" baseline="30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th</a:t>
            </a: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meeting 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of the African Group on National </a:t>
            </a: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Accounts</a:t>
            </a:r>
            <a:endParaRPr lang="en-US" sz="18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defRPr/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2</a:t>
            </a:r>
            <a:r>
              <a:rPr lang="en-GB" sz="2000" baseline="30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nd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version of project document scrutinised</a:t>
            </a:r>
          </a:p>
          <a:p>
            <a:pPr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defRPr/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Document endorsed and adopted</a:t>
            </a:r>
          </a:p>
          <a:p>
            <a:pPr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defRPr/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Secretariat asked to amend and finalise document</a:t>
            </a:r>
          </a:p>
          <a:p>
            <a:pPr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defRPr/>
            </a:pPr>
            <a:endParaRPr lang="en-GB" sz="1600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99497" y="1014407"/>
            <a:ext cx="8078742" cy="0"/>
          </a:xfrm>
          <a:prstGeom prst="line">
            <a:avLst/>
          </a:prstGeom>
          <a:ln>
            <a:solidFill>
              <a:schemeClr val="tx2"/>
            </a:solidFill>
            <a:headEnd type="oval" w="lg" len="lg"/>
            <a:tailEnd type="triangle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547664" y="908720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042636" y="889066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657960" y="889514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>
            <a:off x="1205935" y="631100"/>
            <a:ext cx="1525" cy="393193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 bwMode="auto">
          <a:xfrm>
            <a:off x="1716192" y="978688"/>
            <a:ext cx="73025" cy="714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508000" y="169435"/>
            <a:ext cx="14528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Call for implementation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23062" y="1246960"/>
            <a:ext cx="736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2011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64968" y="1212613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2012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80291" y="1213520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2013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219384" y="864468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752021" y="895625"/>
            <a:ext cx="0" cy="30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841716" y="1188015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2014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74353" y="1200785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>
            <a:stCxn id="20" idx="0"/>
            <a:endCxn id="13" idx="4"/>
          </p:cNvCxnSpPr>
          <p:nvPr/>
        </p:nvCxnSpPr>
        <p:spPr bwMode="auto">
          <a:xfrm flipV="1">
            <a:off x="1752704" y="1050126"/>
            <a:ext cx="1" cy="542384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 bwMode="auto">
          <a:xfrm>
            <a:off x="1026264" y="1592510"/>
            <a:ext cx="14528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Assessment completed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1170947" y="976587"/>
            <a:ext cx="73025" cy="714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2013016" y="978688"/>
            <a:ext cx="73025" cy="714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Straight Connector 31"/>
          <p:cNvCxnSpPr>
            <a:endCxn id="29" idx="4"/>
          </p:cNvCxnSpPr>
          <p:nvPr/>
        </p:nvCxnSpPr>
        <p:spPr bwMode="auto">
          <a:xfrm>
            <a:off x="2049528" y="431045"/>
            <a:ext cx="1" cy="619081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 bwMode="auto">
          <a:xfrm>
            <a:off x="1323088" y="-57289"/>
            <a:ext cx="14528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1st version discussed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2281136" y="987073"/>
            <a:ext cx="73025" cy="7143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Straight Connector 35"/>
          <p:cNvCxnSpPr>
            <a:stCxn id="37" idx="0"/>
            <a:endCxn id="27" idx="4"/>
          </p:cNvCxnSpPr>
          <p:nvPr/>
        </p:nvCxnSpPr>
        <p:spPr bwMode="auto">
          <a:xfrm flipV="1">
            <a:off x="2317649" y="1058511"/>
            <a:ext cx="0" cy="1057219"/>
          </a:xfrm>
          <a:prstGeom prst="line">
            <a:avLst/>
          </a:prstGeom>
          <a:ln>
            <a:solidFill>
              <a:schemeClr val="accent2"/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 bwMode="auto">
          <a:xfrm>
            <a:off x="1591209" y="2115730"/>
            <a:ext cx="14528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400" b="1" baseline="30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US" sz="1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version </a:t>
            </a:r>
            <a:r>
              <a:rPr lang="en-US" sz="14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scrutinised</a:t>
            </a:r>
            <a:endParaRPr lang="en-US" sz="14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807720" y="2659380"/>
            <a:ext cx="1531620" cy="701040"/>
          </a:xfrm>
          <a:custGeom>
            <a:avLst/>
            <a:gdLst>
              <a:gd name="connsiteX0" fmla="*/ 1531620 w 1531620"/>
              <a:gd name="connsiteY0" fmla="*/ 0 h 701040"/>
              <a:gd name="connsiteX1" fmla="*/ 1531620 w 1531620"/>
              <a:gd name="connsiteY1" fmla="*/ 259080 h 701040"/>
              <a:gd name="connsiteX2" fmla="*/ 0 w 1531620"/>
              <a:gd name="connsiteY2" fmla="*/ 259080 h 701040"/>
              <a:gd name="connsiteX3" fmla="*/ 0 w 1531620"/>
              <a:gd name="connsiteY3" fmla="*/ 693420 h 701040"/>
              <a:gd name="connsiteX4" fmla="*/ 396240 w 1531620"/>
              <a:gd name="connsiteY4" fmla="*/ 701040 h 701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1620" h="701040">
                <a:moveTo>
                  <a:pt x="1531620" y="0"/>
                </a:moveTo>
                <a:lnTo>
                  <a:pt x="1531620" y="259080"/>
                </a:lnTo>
                <a:lnTo>
                  <a:pt x="0" y="259080"/>
                </a:lnTo>
                <a:lnTo>
                  <a:pt x="0" y="693420"/>
                </a:lnTo>
                <a:lnTo>
                  <a:pt x="396240" y="701040"/>
                </a:lnTo>
              </a:path>
            </a:pathLst>
          </a:custGeom>
          <a:ln>
            <a:solidFill>
              <a:schemeClr val="accent3">
                <a:lumMod val="75000"/>
              </a:schemeClr>
            </a:solidFill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Content Placeholder 2"/>
          <p:cNvSpPr txBox="1">
            <a:spLocks/>
          </p:cNvSpPr>
          <p:nvPr/>
        </p:nvSpPr>
        <p:spPr bwMode="auto">
          <a:xfrm>
            <a:off x="4215802" y="202724"/>
            <a:ext cx="1498718" cy="650716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SzPct val="105000"/>
              <a:buNone/>
              <a:defRPr/>
            </a:pP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Timeline</a:t>
            </a:r>
          </a:p>
        </p:txBody>
      </p:sp>
      <p:sp>
        <p:nvSpPr>
          <p:cNvPr id="41" name="Freeform 40"/>
          <p:cNvSpPr/>
          <p:nvPr/>
        </p:nvSpPr>
        <p:spPr>
          <a:xfrm>
            <a:off x="0" y="5455920"/>
            <a:ext cx="664464" cy="749808"/>
          </a:xfrm>
          <a:custGeom>
            <a:avLst/>
            <a:gdLst>
              <a:gd name="connsiteX0" fmla="*/ 0 w 664464"/>
              <a:gd name="connsiteY0" fmla="*/ 0 h 749808"/>
              <a:gd name="connsiteX1" fmla="*/ 6096 w 664464"/>
              <a:gd name="connsiteY1" fmla="*/ 743712 h 749808"/>
              <a:gd name="connsiteX2" fmla="*/ 664464 w 664464"/>
              <a:gd name="connsiteY2" fmla="*/ 749808 h 749808"/>
              <a:gd name="connsiteX3" fmla="*/ 0 w 664464"/>
              <a:gd name="connsiteY3" fmla="*/ 0 h 749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4464" h="749808">
                <a:moveTo>
                  <a:pt x="0" y="0"/>
                </a:moveTo>
                <a:lnTo>
                  <a:pt x="6096" y="743712"/>
                </a:lnTo>
                <a:lnTo>
                  <a:pt x="664464" y="74980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 rot="16200000">
            <a:off x="8436864" y="5498592"/>
            <a:ext cx="664464" cy="749808"/>
          </a:xfrm>
          <a:custGeom>
            <a:avLst/>
            <a:gdLst>
              <a:gd name="connsiteX0" fmla="*/ 0 w 664464"/>
              <a:gd name="connsiteY0" fmla="*/ 0 h 749808"/>
              <a:gd name="connsiteX1" fmla="*/ 6096 w 664464"/>
              <a:gd name="connsiteY1" fmla="*/ 743712 h 749808"/>
              <a:gd name="connsiteX2" fmla="*/ 664464 w 664464"/>
              <a:gd name="connsiteY2" fmla="*/ 749808 h 749808"/>
              <a:gd name="connsiteX3" fmla="*/ 0 w 664464"/>
              <a:gd name="connsiteY3" fmla="*/ 0 h 749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4464" h="749808">
                <a:moveTo>
                  <a:pt x="0" y="0"/>
                </a:moveTo>
                <a:lnTo>
                  <a:pt x="6096" y="743712"/>
                </a:lnTo>
                <a:lnTo>
                  <a:pt x="664464" y="74980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1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E06304B1385746933ED06FDC28D853" ma:contentTypeVersion="3" ma:contentTypeDescription="Create a new document." ma:contentTypeScope="" ma:versionID="4119dec828380468b2f928cef90139e1">
  <xsd:schema xmlns:xsd="http://www.w3.org/2001/XMLSchema" xmlns:p="http://schemas.microsoft.com/office/2006/metadata/properties" xmlns:ns2="7822a446-cc90-4612-8ab5-747f263f1852" targetNamespace="http://schemas.microsoft.com/office/2006/metadata/properties" ma:root="true" ma:fieldsID="fafddc8f5979fa21dc561bd08f16805d" ns2:_="">
    <xsd:import namespace="7822a446-cc90-4612-8ab5-747f263f1852"/>
    <xsd:element name="properties">
      <xsd:complexType>
        <xsd:sequence>
          <xsd:element name="documentManagement">
            <xsd:complexType>
              <xsd:all>
                <xsd:element ref="ns2:Declared" minOccurs="0"/>
                <xsd:element ref="ns2:DocId" minOccurs="0"/>
                <xsd:element ref="ns2:MeridioUrl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7822a446-cc90-4612-8ab5-747f263f1852" elementFormDefault="qualified">
    <xsd:import namespace="http://schemas.microsoft.com/office/2006/documentManagement/types"/>
    <xsd:element name="Declared" ma:index="8" nillable="true" ma:displayName="Declared" ma:default="FALSE" ma:hidden="true" ma:internalName="Declared">
      <xsd:simpleType>
        <xsd:restriction base="dms:Boolean"/>
      </xsd:simpleType>
    </xsd:element>
    <xsd:element name="DocId" ma:index="9" nillable="true" ma:displayName="DocId" ma:hidden="true" ma:internalName="DocId">
      <xsd:simpleType>
        <xsd:restriction base="dms:Text"/>
      </xsd:simpleType>
    </xsd:element>
    <xsd:element name="MeridioUrl" ma:index="10" nillable="true" ma:displayName="MeridioUrl" ma:hidden="true" ma:internalName="MeridioUrl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clared xmlns="7822a446-cc90-4612-8ab5-747f263f1852">false</Declared>
    <MeridioUrl xmlns="7822a446-cc90-4612-8ab5-747f263f1852" xsi:nil="true"/>
    <DocId xmlns="7822a446-cc90-4612-8ab5-747f263f1852" xsi:nil="true"/>
  </documentManagement>
</p:properties>
</file>

<file path=customXml/itemProps1.xml><?xml version="1.0" encoding="utf-8"?>
<ds:datastoreItem xmlns:ds="http://schemas.openxmlformats.org/officeDocument/2006/customXml" ds:itemID="{7D0824E4-3C0A-4AF2-9CBA-6C2D0A34BD2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9344FC-A52F-4755-B06B-F38A9ED36F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22a446-cc90-4612-8ab5-747f263f1852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5481401-B649-4C62-800C-3A86CCB74493}">
  <ds:schemaRefs>
    <ds:schemaRef ds:uri="http://purl.org/dc/dcmitype/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7822a446-cc90-4612-8ab5-747f263f1852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14770</TotalTime>
  <Words>814</Words>
  <Application>Microsoft Office PowerPoint</Application>
  <PresentationFormat>On-screen Show (4:3)</PresentationFormat>
  <Paragraphs>237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vuyokazis@statssa.gov.za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de Beer</dc:creator>
  <cp:lastModifiedBy>Joe de Beer</cp:lastModifiedBy>
  <cp:revision>1071</cp:revision>
  <cp:lastPrinted>2014-09-22T13:11:05Z</cp:lastPrinted>
  <dcterms:created xsi:type="dcterms:W3CDTF">2013-11-14T08:32:12Z</dcterms:created>
  <dcterms:modified xsi:type="dcterms:W3CDTF">2014-12-10T11:19:57Z</dcterms:modified>
</cp:coreProperties>
</file>