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handoutMasterIdLst>
    <p:handoutMasterId r:id="rId37"/>
  </p:handoutMasterIdLst>
  <p:sldIdLst>
    <p:sldId id="256" r:id="rId3"/>
    <p:sldId id="351" r:id="rId4"/>
    <p:sldId id="352" r:id="rId5"/>
    <p:sldId id="404" r:id="rId6"/>
    <p:sldId id="336" r:id="rId7"/>
    <p:sldId id="398" r:id="rId8"/>
    <p:sldId id="369" r:id="rId9"/>
    <p:sldId id="403" r:id="rId10"/>
    <p:sldId id="399" r:id="rId11"/>
    <p:sldId id="400" r:id="rId12"/>
    <p:sldId id="401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402" r:id="rId33"/>
    <p:sldId id="397" r:id="rId34"/>
    <p:sldId id="312" r:id="rId3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3224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90165-6148-4F90-B336-E0EB168B005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EC9EEE-E068-4E8A-9A22-85B7DD8F9AAA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800" dirty="0" smtClean="0"/>
            <a:t>Investment Finance</a:t>
          </a:r>
          <a:endParaRPr lang="en-US" sz="2800" dirty="0"/>
        </a:p>
      </dgm:t>
    </dgm:pt>
    <dgm:pt modelId="{3EEB3B4D-0C99-46FE-BCF2-8E8FB6625BBB}" type="parTrans" cxnId="{7DB967D8-C6BF-4F11-B00A-B381F6FBB9C0}">
      <dgm:prSet/>
      <dgm:spPr/>
      <dgm:t>
        <a:bodyPr/>
        <a:lstStyle/>
        <a:p>
          <a:endParaRPr lang="en-US"/>
        </a:p>
      </dgm:t>
    </dgm:pt>
    <dgm:pt modelId="{AEDAFBB2-1CD1-4920-BAEA-979B1D64D59D}" type="sibTrans" cxnId="{7DB967D8-C6BF-4F11-B00A-B381F6FBB9C0}">
      <dgm:prSet/>
      <dgm:spPr/>
      <dgm:t>
        <a:bodyPr/>
        <a:lstStyle/>
        <a:p>
          <a:endParaRPr lang="en-US"/>
        </a:p>
      </dgm:t>
    </dgm:pt>
    <dgm:pt modelId="{104F00A1-BCEB-4C39-A47A-675AD294A43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400" dirty="0" smtClean="0"/>
            <a:t>Accelerated growth (production &amp; Productivity)</a:t>
          </a:r>
          <a:endParaRPr lang="en-US" sz="2400" dirty="0"/>
        </a:p>
      </dgm:t>
    </dgm:pt>
    <dgm:pt modelId="{5B8129D5-603A-425E-88D3-B61CF443CDFC}" type="parTrans" cxnId="{04FE64C3-56D2-4A0F-B4CD-3B4F4D77C01A}">
      <dgm:prSet/>
      <dgm:spPr/>
      <dgm:t>
        <a:bodyPr/>
        <a:lstStyle/>
        <a:p>
          <a:endParaRPr lang="en-US"/>
        </a:p>
      </dgm:t>
    </dgm:pt>
    <dgm:pt modelId="{218C96AA-F6E5-4EED-9665-B3929534BD00}" type="sibTrans" cxnId="{04FE64C3-56D2-4A0F-B4CD-3B4F4D77C01A}">
      <dgm:prSet/>
      <dgm:spPr/>
      <dgm:t>
        <a:bodyPr/>
        <a:lstStyle/>
        <a:p>
          <a:endParaRPr lang="en-US"/>
        </a:p>
      </dgm:t>
    </dgm:pt>
    <dgm:pt modelId="{02CF64FD-EC9B-4F8E-861B-E68708BBC34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 smtClean="0"/>
            <a:t>Resilience &amp; risk management</a:t>
          </a:r>
          <a:endParaRPr lang="en-US" sz="2400" dirty="0"/>
        </a:p>
      </dgm:t>
    </dgm:pt>
    <dgm:pt modelId="{C75F3DEA-E275-4822-A593-62AF46E745A5}" type="parTrans" cxnId="{B9555093-72A7-4407-A2FD-C2B583A35EE5}">
      <dgm:prSet/>
      <dgm:spPr/>
      <dgm:t>
        <a:bodyPr/>
        <a:lstStyle/>
        <a:p>
          <a:endParaRPr lang="en-US"/>
        </a:p>
      </dgm:t>
    </dgm:pt>
    <dgm:pt modelId="{ABAD50B6-308A-49DE-9768-A82AB2494688}" type="sibTrans" cxnId="{B9555093-72A7-4407-A2FD-C2B583A35EE5}">
      <dgm:prSet/>
      <dgm:spPr/>
      <dgm:t>
        <a:bodyPr/>
        <a:lstStyle/>
        <a:p>
          <a:endParaRPr lang="en-US"/>
        </a:p>
      </dgm:t>
    </dgm:pt>
    <dgm:pt modelId="{9D1CABF8-D73B-4405-AC8A-6E1E8FC2B0D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dirty="0" smtClean="0"/>
            <a:t>Food Security &amp; Nutrition</a:t>
          </a:r>
          <a:endParaRPr lang="en-US" sz="3200" dirty="0"/>
        </a:p>
      </dgm:t>
    </dgm:pt>
    <dgm:pt modelId="{73199D90-A8A5-4580-8B6E-87901E4CAD10}" type="parTrans" cxnId="{FE549ACB-C6D7-4E9A-AFE4-E0BA0BE74F38}">
      <dgm:prSet/>
      <dgm:spPr/>
      <dgm:t>
        <a:bodyPr/>
        <a:lstStyle/>
        <a:p>
          <a:endParaRPr lang="en-US"/>
        </a:p>
      </dgm:t>
    </dgm:pt>
    <dgm:pt modelId="{AAE12DE6-8F9A-4ED6-8956-D1A70ECE9B8D}" type="sibTrans" cxnId="{FE549ACB-C6D7-4E9A-AFE4-E0BA0BE74F38}">
      <dgm:prSet/>
      <dgm:spPr/>
      <dgm:t>
        <a:bodyPr/>
        <a:lstStyle/>
        <a:p>
          <a:endParaRPr lang="en-US"/>
        </a:p>
      </dgm:t>
    </dgm:pt>
    <dgm:pt modelId="{B0506321-6252-4FB3-9266-5E1DAF9E6EE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 smtClean="0"/>
            <a:t>Markets &amp; regional trade</a:t>
          </a:r>
          <a:endParaRPr lang="en-US" sz="2400" dirty="0"/>
        </a:p>
      </dgm:t>
    </dgm:pt>
    <dgm:pt modelId="{2DC46B36-F170-4F57-BCD2-FF2A18E7C425}" type="parTrans" cxnId="{B45A86F4-CCFD-4000-A614-7BBAC55A1EA6}">
      <dgm:prSet/>
      <dgm:spPr/>
      <dgm:t>
        <a:bodyPr/>
        <a:lstStyle/>
        <a:p>
          <a:endParaRPr lang="en-US"/>
        </a:p>
      </dgm:t>
    </dgm:pt>
    <dgm:pt modelId="{0FEE4BC8-9F94-4E9A-94F3-CEEB44DA4EAF}" type="sibTrans" cxnId="{B45A86F4-CCFD-4000-A614-7BBAC55A1EA6}">
      <dgm:prSet/>
      <dgm:spPr/>
      <dgm:t>
        <a:bodyPr/>
        <a:lstStyle/>
        <a:p>
          <a:endParaRPr lang="en-US"/>
        </a:p>
      </dgm:t>
    </dgm:pt>
    <dgm:pt modelId="{C9A365F4-61B8-4EA2-B86F-0DC7C7F1940A}" type="pres">
      <dgm:prSet presAssocID="{B5390165-6148-4F90-B336-E0EB168B00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FD3BB4-D957-4557-8905-7240142B84F0}" type="pres">
      <dgm:prSet presAssocID="{3CEC9EEE-E068-4E8A-9A22-85B7DD8F9AAA}" presName="centerShape" presStyleLbl="node0" presStyleIdx="0" presStyleCnt="1" custScaleX="184690" custScaleY="131950" custLinFactNeighborX="-11356" custLinFactNeighborY="2186"/>
      <dgm:spPr/>
      <dgm:t>
        <a:bodyPr/>
        <a:lstStyle/>
        <a:p>
          <a:endParaRPr lang="en-US"/>
        </a:p>
      </dgm:t>
    </dgm:pt>
    <dgm:pt modelId="{8EEAE2BF-0989-472E-B46E-8A23EC795A4E}" type="pres">
      <dgm:prSet presAssocID="{5B8129D5-603A-425E-88D3-B61CF443CDFC}" presName="Name9" presStyleLbl="parChTrans1D2" presStyleIdx="0" presStyleCnt="4"/>
      <dgm:spPr/>
      <dgm:t>
        <a:bodyPr/>
        <a:lstStyle/>
        <a:p>
          <a:endParaRPr lang="en-US"/>
        </a:p>
      </dgm:t>
    </dgm:pt>
    <dgm:pt modelId="{6BF70375-48AD-40FC-A63B-4BEAA63EA505}" type="pres">
      <dgm:prSet presAssocID="{5B8129D5-603A-425E-88D3-B61CF443CD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164A9EC-502A-4ED8-9ED0-AAAE08EC5572}" type="pres">
      <dgm:prSet presAssocID="{104F00A1-BCEB-4C39-A47A-675AD294A434}" presName="node" presStyleLbl="node1" presStyleIdx="0" presStyleCnt="4" custScaleX="314159" custRadScaleRad="106783" custRadScaleInc="-41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9905D-6839-4506-B0E8-63C5867527CA}" type="pres">
      <dgm:prSet presAssocID="{C75F3DEA-E275-4822-A593-62AF46E745A5}" presName="Name9" presStyleLbl="parChTrans1D2" presStyleIdx="1" presStyleCnt="4"/>
      <dgm:spPr/>
      <dgm:t>
        <a:bodyPr/>
        <a:lstStyle/>
        <a:p>
          <a:endParaRPr lang="en-US"/>
        </a:p>
      </dgm:t>
    </dgm:pt>
    <dgm:pt modelId="{DF00EC74-04B4-4C61-B3C9-B075E38ECD5E}" type="pres">
      <dgm:prSet presAssocID="{C75F3DEA-E275-4822-A593-62AF46E745A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6D314B7-C17F-438A-8BC7-0956A0A37183}" type="pres">
      <dgm:prSet presAssocID="{02CF64FD-EC9B-4F8E-861B-E68708BBC34C}" presName="node" presStyleLbl="node1" presStyleIdx="1" presStyleCnt="4" custScaleX="180699" custScaleY="109175" custRadScaleRad="126119" custRadScaleInc="4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EF790-6DC7-4543-BE11-E8BF3E22CA92}" type="pres">
      <dgm:prSet presAssocID="{73199D90-A8A5-4580-8B6E-87901E4CAD10}" presName="Name9" presStyleLbl="parChTrans1D2" presStyleIdx="2" presStyleCnt="4"/>
      <dgm:spPr/>
      <dgm:t>
        <a:bodyPr/>
        <a:lstStyle/>
        <a:p>
          <a:endParaRPr lang="en-US"/>
        </a:p>
      </dgm:t>
    </dgm:pt>
    <dgm:pt modelId="{61FC6D56-942C-41FB-8773-1C88B4F86200}" type="pres">
      <dgm:prSet presAssocID="{73199D90-A8A5-4580-8B6E-87901E4CAD1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5BBE54D-4F8B-409A-B595-D3C8B5EB7AB7}" type="pres">
      <dgm:prSet presAssocID="{9D1CABF8-D73B-4405-AC8A-6E1E8FC2B0D0}" presName="node" presStyleLbl="node1" presStyleIdx="2" presStyleCnt="4" custScaleX="361916" custRadScaleRad="105491" custRadScaleInc="3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C43FA-E608-4D04-9949-99B1B3C460CF}" type="pres">
      <dgm:prSet presAssocID="{2DC46B36-F170-4F57-BCD2-FF2A18E7C425}" presName="Name9" presStyleLbl="parChTrans1D2" presStyleIdx="3" presStyleCnt="4"/>
      <dgm:spPr/>
      <dgm:t>
        <a:bodyPr/>
        <a:lstStyle/>
        <a:p>
          <a:endParaRPr lang="en-US"/>
        </a:p>
      </dgm:t>
    </dgm:pt>
    <dgm:pt modelId="{2A49E101-FC66-40B0-99D7-93AA555C9B08}" type="pres">
      <dgm:prSet presAssocID="{2DC46B36-F170-4F57-BCD2-FF2A18E7C42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07778B1-8861-4AFB-9779-6D8A742E86D6}" type="pres">
      <dgm:prSet presAssocID="{B0506321-6252-4FB3-9266-5E1DAF9E6EE9}" presName="node" presStyleLbl="node1" presStyleIdx="3" presStyleCnt="4" custScaleX="158934" custScaleY="120561" custRadScaleRad="159459" custRadScaleInc="-2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2ECA81-3D09-4267-B5D2-F73D62B6B093}" type="presOf" srcId="{5B8129D5-603A-425E-88D3-B61CF443CDFC}" destId="{8EEAE2BF-0989-472E-B46E-8A23EC795A4E}" srcOrd="0" destOrd="0" presId="urn:microsoft.com/office/officeart/2005/8/layout/radial1"/>
    <dgm:cxn modelId="{8B11D560-7A53-4F4C-BA8E-3BEEED4DE368}" type="presOf" srcId="{3CEC9EEE-E068-4E8A-9A22-85B7DD8F9AAA}" destId="{D8FD3BB4-D957-4557-8905-7240142B84F0}" srcOrd="0" destOrd="0" presId="urn:microsoft.com/office/officeart/2005/8/layout/radial1"/>
    <dgm:cxn modelId="{FE549ACB-C6D7-4E9A-AFE4-E0BA0BE74F38}" srcId="{3CEC9EEE-E068-4E8A-9A22-85B7DD8F9AAA}" destId="{9D1CABF8-D73B-4405-AC8A-6E1E8FC2B0D0}" srcOrd="2" destOrd="0" parTransId="{73199D90-A8A5-4580-8B6E-87901E4CAD10}" sibTransId="{AAE12DE6-8F9A-4ED6-8956-D1A70ECE9B8D}"/>
    <dgm:cxn modelId="{A15096C7-B95B-4301-9E30-AAAA812B157B}" type="presOf" srcId="{2DC46B36-F170-4F57-BCD2-FF2A18E7C425}" destId="{2A49E101-FC66-40B0-99D7-93AA555C9B08}" srcOrd="1" destOrd="0" presId="urn:microsoft.com/office/officeart/2005/8/layout/radial1"/>
    <dgm:cxn modelId="{B9555093-72A7-4407-A2FD-C2B583A35EE5}" srcId="{3CEC9EEE-E068-4E8A-9A22-85B7DD8F9AAA}" destId="{02CF64FD-EC9B-4F8E-861B-E68708BBC34C}" srcOrd="1" destOrd="0" parTransId="{C75F3DEA-E275-4822-A593-62AF46E745A5}" sibTransId="{ABAD50B6-308A-49DE-9768-A82AB2494688}"/>
    <dgm:cxn modelId="{7DB967D8-C6BF-4F11-B00A-B381F6FBB9C0}" srcId="{B5390165-6148-4F90-B336-E0EB168B0056}" destId="{3CEC9EEE-E068-4E8A-9A22-85B7DD8F9AAA}" srcOrd="0" destOrd="0" parTransId="{3EEB3B4D-0C99-46FE-BCF2-8E8FB6625BBB}" sibTransId="{AEDAFBB2-1CD1-4920-BAEA-979B1D64D59D}"/>
    <dgm:cxn modelId="{293BB852-EF33-4E17-A22D-92715515153A}" type="presOf" srcId="{9D1CABF8-D73B-4405-AC8A-6E1E8FC2B0D0}" destId="{F5BBE54D-4F8B-409A-B595-D3C8B5EB7AB7}" srcOrd="0" destOrd="0" presId="urn:microsoft.com/office/officeart/2005/8/layout/radial1"/>
    <dgm:cxn modelId="{FC744EAD-43AB-4BFA-9A58-C0021346CA23}" type="presOf" srcId="{73199D90-A8A5-4580-8B6E-87901E4CAD10}" destId="{61FC6D56-942C-41FB-8773-1C88B4F86200}" srcOrd="1" destOrd="0" presId="urn:microsoft.com/office/officeart/2005/8/layout/radial1"/>
    <dgm:cxn modelId="{B45A86F4-CCFD-4000-A614-7BBAC55A1EA6}" srcId="{3CEC9EEE-E068-4E8A-9A22-85B7DD8F9AAA}" destId="{B0506321-6252-4FB3-9266-5E1DAF9E6EE9}" srcOrd="3" destOrd="0" parTransId="{2DC46B36-F170-4F57-BCD2-FF2A18E7C425}" sibTransId="{0FEE4BC8-9F94-4E9A-94F3-CEEB44DA4EAF}"/>
    <dgm:cxn modelId="{F032EDE8-88DD-4BBE-93EA-55FA1A875230}" type="presOf" srcId="{B5390165-6148-4F90-B336-E0EB168B0056}" destId="{C9A365F4-61B8-4EA2-B86F-0DC7C7F1940A}" srcOrd="0" destOrd="0" presId="urn:microsoft.com/office/officeart/2005/8/layout/radial1"/>
    <dgm:cxn modelId="{AAD6AF63-F78F-4942-B6BD-BB38BF67C299}" type="presOf" srcId="{5B8129D5-603A-425E-88D3-B61CF443CDFC}" destId="{6BF70375-48AD-40FC-A63B-4BEAA63EA505}" srcOrd="1" destOrd="0" presId="urn:microsoft.com/office/officeart/2005/8/layout/radial1"/>
    <dgm:cxn modelId="{C76EDD20-1143-43B0-B38A-A59166D8EEC4}" type="presOf" srcId="{2DC46B36-F170-4F57-BCD2-FF2A18E7C425}" destId="{ECBC43FA-E608-4D04-9949-99B1B3C460CF}" srcOrd="0" destOrd="0" presId="urn:microsoft.com/office/officeart/2005/8/layout/radial1"/>
    <dgm:cxn modelId="{0BE750AB-8F09-4436-ADF7-899BC6337634}" type="presOf" srcId="{02CF64FD-EC9B-4F8E-861B-E68708BBC34C}" destId="{66D314B7-C17F-438A-8BC7-0956A0A37183}" srcOrd="0" destOrd="0" presId="urn:microsoft.com/office/officeart/2005/8/layout/radial1"/>
    <dgm:cxn modelId="{E83A57C4-73BC-41F7-BE75-C23E8B621732}" type="presOf" srcId="{C75F3DEA-E275-4822-A593-62AF46E745A5}" destId="{DF00EC74-04B4-4C61-B3C9-B075E38ECD5E}" srcOrd="1" destOrd="0" presId="urn:microsoft.com/office/officeart/2005/8/layout/radial1"/>
    <dgm:cxn modelId="{04FE64C3-56D2-4A0F-B4CD-3B4F4D77C01A}" srcId="{3CEC9EEE-E068-4E8A-9A22-85B7DD8F9AAA}" destId="{104F00A1-BCEB-4C39-A47A-675AD294A434}" srcOrd="0" destOrd="0" parTransId="{5B8129D5-603A-425E-88D3-B61CF443CDFC}" sibTransId="{218C96AA-F6E5-4EED-9665-B3929534BD00}"/>
    <dgm:cxn modelId="{BE9CE58E-FDF0-436A-BAF6-1EC913E5477B}" type="presOf" srcId="{B0506321-6252-4FB3-9266-5E1DAF9E6EE9}" destId="{F07778B1-8861-4AFB-9779-6D8A742E86D6}" srcOrd="0" destOrd="0" presId="urn:microsoft.com/office/officeart/2005/8/layout/radial1"/>
    <dgm:cxn modelId="{63813CDC-7093-46C4-B7C0-92C066E4F15B}" type="presOf" srcId="{C75F3DEA-E275-4822-A593-62AF46E745A5}" destId="{9AC9905D-6839-4506-B0E8-63C5867527CA}" srcOrd="0" destOrd="0" presId="urn:microsoft.com/office/officeart/2005/8/layout/radial1"/>
    <dgm:cxn modelId="{45E57175-DBD1-4853-814A-13B8C6D2278A}" type="presOf" srcId="{73199D90-A8A5-4580-8B6E-87901E4CAD10}" destId="{EAEEF790-6DC7-4543-BE11-E8BF3E22CA92}" srcOrd="0" destOrd="0" presId="urn:microsoft.com/office/officeart/2005/8/layout/radial1"/>
    <dgm:cxn modelId="{55C4406C-8EA2-42F4-9169-C1748775B000}" type="presOf" srcId="{104F00A1-BCEB-4C39-A47A-675AD294A434}" destId="{7164A9EC-502A-4ED8-9ED0-AAAE08EC5572}" srcOrd="0" destOrd="0" presId="urn:microsoft.com/office/officeart/2005/8/layout/radial1"/>
    <dgm:cxn modelId="{16555D80-B76A-4960-8085-386D0AA64DA6}" type="presParOf" srcId="{C9A365F4-61B8-4EA2-B86F-0DC7C7F1940A}" destId="{D8FD3BB4-D957-4557-8905-7240142B84F0}" srcOrd="0" destOrd="0" presId="urn:microsoft.com/office/officeart/2005/8/layout/radial1"/>
    <dgm:cxn modelId="{41C96D2C-3753-447A-939F-50A80FB25577}" type="presParOf" srcId="{C9A365F4-61B8-4EA2-B86F-0DC7C7F1940A}" destId="{8EEAE2BF-0989-472E-B46E-8A23EC795A4E}" srcOrd="1" destOrd="0" presId="urn:microsoft.com/office/officeart/2005/8/layout/radial1"/>
    <dgm:cxn modelId="{E072AC5A-EFB0-4FBF-AE60-CB787FF91836}" type="presParOf" srcId="{8EEAE2BF-0989-472E-B46E-8A23EC795A4E}" destId="{6BF70375-48AD-40FC-A63B-4BEAA63EA505}" srcOrd="0" destOrd="0" presId="urn:microsoft.com/office/officeart/2005/8/layout/radial1"/>
    <dgm:cxn modelId="{FA2B02ED-E808-42C3-9235-48A7EFB41B90}" type="presParOf" srcId="{C9A365F4-61B8-4EA2-B86F-0DC7C7F1940A}" destId="{7164A9EC-502A-4ED8-9ED0-AAAE08EC5572}" srcOrd="2" destOrd="0" presId="urn:microsoft.com/office/officeart/2005/8/layout/radial1"/>
    <dgm:cxn modelId="{E824EE75-CA7D-4041-A888-9A95A298C512}" type="presParOf" srcId="{C9A365F4-61B8-4EA2-B86F-0DC7C7F1940A}" destId="{9AC9905D-6839-4506-B0E8-63C5867527CA}" srcOrd="3" destOrd="0" presId="urn:microsoft.com/office/officeart/2005/8/layout/radial1"/>
    <dgm:cxn modelId="{5FD6B981-1D7C-46FB-ADD4-A8148576FEAB}" type="presParOf" srcId="{9AC9905D-6839-4506-B0E8-63C5867527CA}" destId="{DF00EC74-04B4-4C61-B3C9-B075E38ECD5E}" srcOrd="0" destOrd="0" presId="urn:microsoft.com/office/officeart/2005/8/layout/radial1"/>
    <dgm:cxn modelId="{447B5954-E85A-4A39-8C8A-28007EC6A941}" type="presParOf" srcId="{C9A365F4-61B8-4EA2-B86F-0DC7C7F1940A}" destId="{66D314B7-C17F-438A-8BC7-0956A0A37183}" srcOrd="4" destOrd="0" presId="urn:microsoft.com/office/officeart/2005/8/layout/radial1"/>
    <dgm:cxn modelId="{0E983ABD-04AE-4E7E-B07D-11C7B3FF67DC}" type="presParOf" srcId="{C9A365F4-61B8-4EA2-B86F-0DC7C7F1940A}" destId="{EAEEF790-6DC7-4543-BE11-E8BF3E22CA92}" srcOrd="5" destOrd="0" presId="urn:microsoft.com/office/officeart/2005/8/layout/radial1"/>
    <dgm:cxn modelId="{98A7805D-B5FE-4D0D-BFC1-D013F9E53A25}" type="presParOf" srcId="{EAEEF790-6DC7-4543-BE11-E8BF3E22CA92}" destId="{61FC6D56-942C-41FB-8773-1C88B4F86200}" srcOrd="0" destOrd="0" presId="urn:microsoft.com/office/officeart/2005/8/layout/radial1"/>
    <dgm:cxn modelId="{A89CF0B2-D148-4C29-8685-6D411548C90A}" type="presParOf" srcId="{C9A365F4-61B8-4EA2-B86F-0DC7C7F1940A}" destId="{F5BBE54D-4F8B-409A-B595-D3C8B5EB7AB7}" srcOrd="6" destOrd="0" presId="urn:microsoft.com/office/officeart/2005/8/layout/radial1"/>
    <dgm:cxn modelId="{CDD20F4D-381C-4F5B-88AA-512EEF965A6F}" type="presParOf" srcId="{C9A365F4-61B8-4EA2-B86F-0DC7C7F1940A}" destId="{ECBC43FA-E608-4D04-9949-99B1B3C460CF}" srcOrd="7" destOrd="0" presId="urn:microsoft.com/office/officeart/2005/8/layout/radial1"/>
    <dgm:cxn modelId="{6DA08AE4-884B-415C-8F05-72E1B352FD5C}" type="presParOf" srcId="{ECBC43FA-E608-4D04-9949-99B1B3C460CF}" destId="{2A49E101-FC66-40B0-99D7-93AA555C9B08}" srcOrd="0" destOrd="0" presId="urn:microsoft.com/office/officeart/2005/8/layout/radial1"/>
    <dgm:cxn modelId="{033C42AA-73A7-4293-B92D-6DD2B383B512}" type="presParOf" srcId="{C9A365F4-61B8-4EA2-B86F-0DC7C7F1940A}" destId="{F07778B1-8861-4AFB-9779-6D8A742E86D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D3BB4-D957-4557-8905-7240142B84F0}">
      <dsp:nvSpPr>
        <dsp:cNvPr id="0" name=""/>
        <dsp:cNvSpPr/>
      </dsp:nvSpPr>
      <dsp:spPr>
        <a:xfrm>
          <a:off x="2334169" y="1625008"/>
          <a:ext cx="2471690" cy="1765875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Investment Finance</a:t>
          </a:r>
          <a:endParaRPr lang="en-US" sz="2800" kern="1200" dirty="0"/>
        </a:p>
      </dsp:txBody>
      <dsp:txXfrm>
        <a:off x="2696140" y="1883614"/>
        <a:ext cx="1747748" cy="1248663"/>
      </dsp:txXfrm>
    </dsp:sp>
    <dsp:sp modelId="{8EEAE2BF-0989-472E-B46E-8A23EC795A4E}">
      <dsp:nvSpPr>
        <dsp:cNvPr id="0" name=""/>
        <dsp:cNvSpPr/>
      </dsp:nvSpPr>
      <dsp:spPr>
        <a:xfrm rot="15826683">
          <a:off x="3312497" y="1467869"/>
          <a:ext cx="291502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91502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50961" y="1475494"/>
        <a:ext cx="14575" cy="14575"/>
      </dsp:txXfrm>
    </dsp:sp>
    <dsp:sp modelId="{7164A9EC-502A-4ED8-9ED0-AAAE08EC5572}">
      <dsp:nvSpPr>
        <dsp:cNvPr id="0" name=""/>
        <dsp:cNvSpPr/>
      </dsp:nvSpPr>
      <dsp:spPr>
        <a:xfrm>
          <a:off x="1267362" y="0"/>
          <a:ext cx="4204363" cy="1338291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Accelerated growth (production &amp; Productivity)</a:t>
          </a:r>
          <a:endParaRPr lang="en-US" sz="2400" kern="1200" dirty="0"/>
        </a:p>
      </dsp:txBody>
      <dsp:txXfrm>
        <a:off x="1883077" y="195988"/>
        <a:ext cx="2972933" cy="946315"/>
      </dsp:txXfrm>
    </dsp:sp>
    <dsp:sp modelId="{9AC9905D-6839-4506-B0E8-63C5867527CA}">
      <dsp:nvSpPr>
        <dsp:cNvPr id="0" name=""/>
        <dsp:cNvSpPr/>
      </dsp:nvSpPr>
      <dsp:spPr>
        <a:xfrm rot="31">
          <a:off x="4805859" y="2493046"/>
          <a:ext cx="147132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147132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5747" y="2504279"/>
        <a:ext cx="7356" cy="7356"/>
      </dsp:txXfrm>
    </dsp:sp>
    <dsp:sp modelId="{66D314B7-C17F-438A-8BC7-0956A0A37183}">
      <dsp:nvSpPr>
        <dsp:cNvPr id="0" name=""/>
        <dsp:cNvSpPr/>
      </dsp:nvSpPr>
      <dsp:spPr>
        <a:xfrm>
          <a:off x="4952992" y="1777429"/>
          <a:ext cx="2418279" cy="146107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Resilience &amp; risk management</a:t>
          </a:r>
          <a:endParaRPr lang="en-US" sz="2400" kern="1200" dirty="0"/>
        </a:p>
      </dsp:txBody>
      <dsp:txXfrm>
        <a:off x="5307141" y="1991399"/>
        <a:ext cx="1709981" cy="1033139"/>
      </dsp:txXfrm>
    </dsp:sp>
    <dsp:sp modelId="{EAEEF790-6DC7-4543-BE11-E8BF3E22CA92}">
      <dsp:nvSpPr>
        <dsp:cNvPr id="0" name=""/>
        <dsp:cNvSpPr/>
      </dsp:nvSpPr>
      <dsp:spPr>
        <a:xfrm rot="5622915">
          <a:off x="3440501" y="3442726"/>
          <a:ext cx="135690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135690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04954" y="3454246"/>
        <a:ext cx="6784" cy="6784"/>
      </dsp:txXfrm>
    </dsp:sp>
    <dsp:sp modelId="{F5BBE54D-4F8B-409A-B595-D3C8B5EB7AB7}">
      <dsp:nvSpPr>
        <dsp:cNvPr id="0" name=""/>
        <dsp:cNvSpPr/>
      </dsp:nvSpPr>
      <dsp:spPr>
        <a:xfrm>
          <a:off x="1038761" y="3525233"/>
          <a:ext cx="4843491" cy="1338291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Food Security &amp; Nutrition</a:t>
          </a:r>
          <a:endParaRPr lang="en-US" sz="3200" kern="1200" dirty="0"/>
        </a:p>
      </dsp:txBody>
      <dsp:txXfrm>
        <a:off x="1748074" y="3721221"/>
        <a:ext cx="3424865" cy="946315"/>
      </dsp:txXfrm>
    </dsp:sp>
    <dsp:sp modelId="{ECBC43FA-E608-4D04-9949-99B1B3C460CF}">
      <dsp:nvSpPr>
        <dsp:cNvPr id="0" name=""/>
        <dsp:cNvSpPr/>
      </dsp:nvSpPr>
      <dsp:spPr>
        <a:xfrm rot="10819122">
          <a:off x="2251327" y="2485929"/>
          <a:ext cx="82879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82879" y="14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0695" y="2498769"/>
        <a:ext cx="4143" cy="4143"/>
      </dsp:txXfrm>
    </dsp:sp>
    <dsp:sp modelId="{F07778B1-8861-4AFB-9779-6D8A742E86D6}">
      <dsp:nvSpPr>
        <dsp:cNvPr id="0" name=""/>
        <dsp:cNvSpPr/>
      </dsp:nvSpPr>
      <dsp:spPr>
        <a:xfrm>
          <a:off x="124356" y="1687966"/>
          <a:ext cx="2127000" cy="161345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Markets &amp; regional trade</a:t>
          </a:r>
          <a:endParaRPr lang="en-US" sz="2400" kern="1200" dirty="0"/>
        </a:p>
      </dsp:txBody>
      <dsp:txXfrm>
        <a:off x="435848" y="1924251"/>
        <a:ext cx="1504016" cy="1140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82" cy="51208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481" y="0"/>
            <a:ext cx="3077181" cy="51208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04158CE-5271-42F3-A808-6BFC5223EA35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0785"/>
            <a:ext cx="3077182" cy="51208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481" y="9720785"/>
            <a:ext cx="3077181" cy="51208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D1084CE-2576-4A66-A1F8-E4CB4EFCE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82" cy="51208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481" y="0"/>
            <a:ext cx="3077181" cy="51208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ECAABBE-1D7C-473E-91BC-5E858AB4B827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3" rIns="99047" bIns="495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749" y="4862141"/>
            <a:ext cx="5679440" cy="4605227"/>
          </a:xfrm>
          <a:prstGeom prst="rect">
            <a:avLst/>
          </a:prstGeom>
        </p:spPr>
        <p:txBody>
          <a:bodyPr vert="horz" lIns="99047" tIns="49523" rIns="99047" bIns="495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85"/>
            <a:ext cx="3077182" cy="51208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481" y="9720785"/>
            <a:ext cx="3077181" cy="51208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ED51946-0B66-491F-87DF-CEE6653E9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81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137F0-C345-4B11-A6EA-E2ED49867E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515F-8B37-4ECA-9DD1-8AE6F91E3368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A931-8189-41F1-A06F-5C44B29F1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FF12-FDF0-4D9A-892F-5D6A7340AFAA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2085-5273-41F9-9BE8-2E8899873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3F63-85A1-4738-886F-268AD6094283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46F8-F62A-48D1-95D3-9E9672782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66A3-7AD8-4D59-ADF0-5980A2B2E4B7}" type="datetime1">
              <a:rPr lang="en-ZA"/>
              <a:pPr>
                <a:defRPr/>
              </a:pPr>
              <a:t>2014/12/10</a:t>
            </a:fld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3331-B5AB-46D8-9858-EF03C1C2206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496-79FA-4F59-B40F-DCC983283C5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1EA3-1BBF-4A92-8807-BF82FAD33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0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E452A-F814-48EF-B3AB-A6B1D70CF5A6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FFDA-BCD8-4CC3-8AAC-75535B0FC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8119E-3EC1-4752-8517-70A42473B0FF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370AE-8E26-43A7-89FA-5552CBE1F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A1BE-656C-4F49-AFA2-DB3048764625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CC414-945C-4B0F-8680-91070503C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F570E-947C-44B0-9AE8-61ED2A3B4ED1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6C77-CB92-4609-B727-EC3BEB90C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FBBC-11E2-42D4-9A40-627469B0788B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867E-848F-4EA2-AF49-B772B6677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4390-55AF-4FE0-84DB-472FD0628C26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0914-8FFD-460C-871F-E7D05CA5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73020-19E9-43E5-BA4F-FED4D2C976E1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1442-CF86-4443-B308-65B08C8CD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8DDD6-BD5F-4C7C-955A-FD47899D295D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EF20-9D58-40BD-86BC-7A9C4EC4D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65F2-9EE4-49B5-89D6-BB39ADB36349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8B75-CA69-4A94-AAE0-273FFA097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130E-679D-4A8D-8C15-0D37F62655B0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B95F-B981-41A5-BF49-9A47A3A54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BEA6-9624-4CC4-B239-7A195867A098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E141-E250-478E-A28E-9DBA86408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1764-44B7-498A-BD2C-EE8986547380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4E0B-87FB-41EF-A68F-0A8C3E992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1858-1217-4442-B937-5C2CF3F7FD04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9E90-5EEC-4350-B0AA-83003106A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61A4-4B90-4FBF-90A4-258AC1C10B73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BD1E-C670-4690-8B61-DA7F8A66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7CBD-469D-48C2-BDC7-D4B25BB1FBB3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92BF-DDA8-4316-8ADF-EF379F25C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C27C-25BC-4174-9EE7-383F11CA35FE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71AD-0619-4B98-A35E-0C9E9863F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AA92-E300-4197-A4F1-44B3764C429E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BA06-DEC6-4C9E-A239-0819B3141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EFE2F-16C1-414D-B275-F41D37147951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CB9A-80F3-42D7-BD1B-4C69D082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458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0"/>
            <a:endParaRPr lang="en-GB" smtClean="0"/>
          </a:p>
          <a:p>
            <a:pPr lvl="0"/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953F00-661B-499D-987A-9D80CC49D4B8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8252E2-B19B-4DB3-AE1D-4AC6E3154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6007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56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61" r:id="rId12"/>
    <p:sldLayoutId id="21474837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7375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1400" b="1" kern="1200">
          <a:solidFill>
            <a:srgbClr val="9BBB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42DC10-B6C2-47BF-9362-4B614DA4E9B0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62B2A1-0A3D-4BCF-A89E-55E7DA5AA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3" y="0"/>
            <a:ext cx="91138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6200" y="1752600"/>
            <a:ext cx="90678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B050"/>
                </a:solidFill>
              </a:rPr>
              <a:t>Comprehensive </a:t>
            </a:r>
            <a:r>
              <a:rPr lang="en-US" sz="3600" b="1" dirty="0">
                <a:solidFill>
                  <a:srgbClr val="00B050"/>
                </a:solidFill>
              </a:rPr>
              <a:t>A</a:t>
            </a:r>
            <a:r>
              <a:rPr lang="en-US" sz="3600" b="1" dirty="0" smtClean="0">
                <a:solidFill>
                  <a:srgbClr val="00B050"/>
                </a:solidFill>
              </a:rPr>
              <a:t>frica </a:t>
            </a:r>
            <a:r>
              <a:rPr lang="en-US" sz="3600" b="1" dirty="0">
                <a:solidFill>
                  <a:srgbClr val="00B050"/>
                </a:solidFill>
              </a:rPr>
              <a:t>A</a:t>
            </a:r>
            <a:r>
              <a:rPr lang="en-US" sz="3600" b="1" dirty="0" smtClean="0">
                <a:solidFill>
                  <a:srgbClr val="00B050"/>
                </a:solidFill>
              </a:rPr>
              <a:t>griculture Development </a:t>
            </a:r>
            <a:r>
              <a:rPr lang="en-US" sz="3600" b="1" dirty="0" err="1" smtClean="0">
                <a:solidFill>
                  <a:srgbClr val="00B050"/>
                </a:solidFill>
              </a:rPr>
              <a:t>Programme</a:t>
            </a:r>
            <a:r>
              <a:rPr lang="en-US" sz="3600" b="1" dirty="0" smtClean="0">
                <a:solidFill>
                  <a:srgbClr val="00B050"/>
                </a:solidFill>
              </a:rPr>
              <a:t> (CAADP)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December 9, </a:t>
            </a:r>
            <a:r>
              <a:rPr lang="am-ET" sz="2000" b="1" dirty="0" smtClean="0">
                <a:latin typeface="Calibri (Body)"/>
                <a:cs typeface="Arial" pitchFamily="34" charset="0"/>
              </a:rPr>
              <a:t>2014</a:t>
            </a:r>
            <a:endParaRPr lang="en-US" sz="2000" b="1" dirty="0" smtClean="0">
              <a:latin typeface="Calibri (Body)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Calibri (Body)"/>
                <a:cs typeface="Arial" pitchFamily="34" charset="0"/>
              </a:rPr>
              <a:t>Tunis, Tunisia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724400"/>
          </a:xfrm>
        </p:spPr>
        <p:txBody>
          <a:bodyPr>
            <a:noAutofit/>
          </a:bodyPr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200" b="0" dirty="0" smtClean="0">
                <a:solidFill>
                  <a:schemeClr val="accent1">
                    <a:lumMod val="75000"/>
                  </a:schemeClr>
                </a:solidFill>
              </a:rPr>
              <a:t>Recommitment </a:t>
            </a:r>
            <a:r>
              <a:rPr lang="en-GB" sz="2200" b="0" dirty="0">
                <a:solidFill>
                  <a:schemeClr val="accent1">
                    <a:lumMod val="75000"/>
                  </a:schemeClr>
                </a:solidFill>
              </a:rPr>
              <a:t>to the 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Principles and Values of the CAADP Process</a:t>
            </a:r>
            <a:endParaRPr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sz="2200" b="0" dirty="0" smtClean="0">
                <a:solidFill>
                  <a:schemeClr val="accent1">
                    <a:lumMod val="75000"/>
                  </a:schemeClr>
                </a:solidFill>
              </a:rPr>
              <a:t>Recommitment </a:t>
            </a:r>
            <a:r>
              <a:rPr sz="2200" b="0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sz="2200" b="0" dirty="0" smtClean="0">
                <a:solidFill>
                  <a:schemeClr val="accent1">
                    <a:lumMod val="75000"/>
                  </a:schemeClr>
                </a:solidFill>
              </a:rPr>
              <a:t>enhance </a:t>
            </a:r>
            <a:r>
              <a:rPr sz="2200" dirty="0" smtClean="0">
                <a:solidFill>
                  <a:schemeClr val="accent1">
                    <a:lumMod val="75000"/>
                  </a:schemeClr>
                </a:solidFill>
              </a:rPr>
              <a:t>investment finance </a:t>
            </a:r>
            <a:r>
              <a:rPr sz="2200" b="0" dirty="0" smtClean="0">
                <a:solidFill>
                  <a:schemeClr val="accent1">
                    <a:lumMod val="75000"/>
                  </a:schemeClr>
                </a:solidFill>
              </a:rPr>
              <a:t>in Agriculture 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200" b="0" dirty="0" smtClean="0">
                <a:solidFill>
                  <a:schemeClr val="accent1">
                    <a:lumMod val="75000"/>
                  </a:schemeClr>
                </a:solidFill>
              </a:rPr>
              <a:t>Commitment </a:t>
            </a:r>
            <a:r>
              <a:rPr lang="en-GB" sz="2200" b="0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Ending Hunger by 2025 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Commitment to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Halving Poverty , by 2025</a:t>
            </a: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, through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inclusive</a:t>
            </a: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 Agricultural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Growth and Transformation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Commitment to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Boosting Intra-African Trade </a:t>
            </a: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in Agricultural Commodities &amp; </a:t>
            </a:r>
            <a:r>
              <a:rPr lang="en-US" sz="2200" b="0" dirty="0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</a:p>
          <a:p>
            <a:pPr marL="457200" lvl="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Commitment to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Enhancing Resilience of Livelihoods &amp; Production Systems</a:t>
            </a: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 to Climate Variability and Other Shocks</a:t>
            </a:r>
          </a:p>
          <a:p>
            <a:pPr marL="457200" lvl="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Commitment to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Mutual Accountability </a:t>
            </a:r>
            <a:r>
              <a:rPr lang="en-US" sz="2200" b="0" dirty="0">
                <a:solidFill>
                  <a:schemeClr val="accent1">
                    <a:lumMod val="75000"/>
                  </a:schemeClr>
                </a:solidFill>
              </a:rPr>
              <a:t>to Actions and Results</a:t>
            </a:r>
          </a:p>
          <a:p>
            <a:pPr marL="623888" lvl="0" indent="-623888"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 startAt="4"/>
            </a:pPr>
            <a:endParaRPr lang="en-US" sz="2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0" y="762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b="1" kern="1200" baseline="0" smtClean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Malabo Declaration Commitments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50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Malabo Declaration Call for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AUC and NPCA to develop an </a:t>
            </a:r>
            <a:r>
              <a:rPr lang="en-US" sz="2400" dirty="0" smtClean="0">
                <a:solidFill>
                  <a:schemeClr val="tx1"/>
                </a:solidFill>
              </a:rPr>
              <a:t>Implementation Strategy and Roadmap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Facilitate the translation of the </a:t>
            </a:r>
            <a:r>
              <a:rPr lang="en-US" sz="2400" dirty="0" smtClean="0">
                <a:solidFill>
                  <a:schemeClr val="tx1"/>
                </a:solidFill>
              </a:rPr>
              <a:t>2025 vision and goals of Africa Agricultural Growth and Transformation </a:t>
            </a:r>
            <a:r>
              <a:rPr lang="en-US" sz="2400" b="0" dirty="0" smtClean="0">
                <a:solidFill>
                  <a:schemeClr val="tx1"/>
                </a:solidFill>
              </a:rPr>
              <a:t>into concrete results and impacts</a:t>
            </a: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January 2015 – Ordinary Session of the Executive Council for </a:t>
            </a:r>
            <a:r>
              <a:rPr lang="en-US" sz="2400" dirty="0" smtClean="0">
                <a:solidFill>
                  <a:schemeClr val="tx1"/>
                </a:solidFill>
              </a:rPr>
              <a:t>Consideration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52600"/>
            <a:ext cx="9144000" cy="3276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The Draft Implementation Strategy</a:t>
            </a:r>
            <a:endParaRPr kumimoji="0" lang="en-ZA" sz="6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09" y="685800"/>
            <a:ext cx="9067799" cy="4876800"/>
          </a:xfrm>
        </p:spPr>
        <p:txBody>
          <a:bodyPr>
            <a:noAutofit/>
          </a:bodyPr>
          <a:lstStyle/>
          <a:p>
            <a:pPr marL="342900" lvl="0" indent="-342900" algn="l">
              <a:buFont typeface="Wingdings"/>
              <a:buChar char="ü"/>
            </a:pP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Malabo – about </a:t>
            </a:r>
            <a:r>
              <a:rPr lang="en-GB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Implementation, Results </a:t>
            </a:r>
            <a:r>
              <a:rPr lang="en-GB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GB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Impact</a:t>
            </a:r>
            <a:endParaRPr lang="en-GB" sz="22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l">
              <a:buFont typeface="Wingdings"/>
              <a:buChar char="ü"/>
            </a:pP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GB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 commitment </a:t>
            </a: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a </a:t>
            </a:r>
            <a:r>
              <a:rPr lang="en-GB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 Framework and bi-annual review of progress and performance</a:t>
            </a: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i.e. commitment to action and to </a:t>
            </a:r>
            <a:r>
              <a:rPr lang="en-GB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accountability</a:t>
            </a:r>
            <a:endParaRPr lang="en-ZA" sz="2200" b="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l">
              <a:buFont typeface="Wingdings"/>
              <a:buChar char="ü"/>
            </a:pP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this context, CAADP’s catalytic role </a:t>
            </a:r>
            <a:r>
              <a:rPr lang="en-GB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should prioritise </a:t>
            </a:r>
            <a:r>
              <a:rPr lang="en-GB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strengthening </a:t>
            </a:r>
            <a:r>
              <a:rPr lang="en-GB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aligning implementation capacity in community, national, regional and continental structures and institutions</a:t>
            </a:r>
          </a:p>
          <a:p>
            <a:pPr marL="342900" lvl="0" indent="-342900" algn="l">
              <a:buFont typeface="Wingdings"/>
              <a:buChar char="ü"/>
            </a:pP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Through the CAADP </a:t>
            </a:r>
            <a:r>
              <a:rPr lang="en-GB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 Framework,  </a:t>
            </a:r>
            <a:r>
              <a:rPr lang="en-GB" sz="22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Africa has defined priority results areas representing (i.e. the change at 2025):</a:t>
            </a:r>
          </a:p>
          <a:p>
            <a:pPr marL="812800" lvl="0" indent="-457200" algn="l">
              <a:buAutoNum type="alphaLcParenR"/>
            </a:pPr>
            <a:r>
              <a:rPr lang="en-GB" sz="2200" b="0" i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Reform of agriculture systems in terms of systemic ability to delivery </a:t>
            </a:r>
            <a:r>
              <a:rPr lang="en-GB" sz="2200" b="0" i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</a:t>
            </a:r>
            <a:endParaRPr lang="en-GB" sz="2200" b="0" i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12800" lvl="0" indent="-457200" algn="l">
              <a:buAutoNum type="alphaLcParenR"/>
            </a:pPr>
            <a:r>
              <a:rPr lang="en-GB" sz="2200" b="0" i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terms of generating and co</a:t>
            </a:r>
            <a:r>
              <a:rPr lang="en-GB" sz="2200" b="0" i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ntributing economic value</a:t>
            </a:r>
          </a:p>
          <a:p>
            <a:pPr marL="342900" indent="-342900" algn="l">
              <a:buFont typeface="Wingdings"/>
              <a:buChar char="ü"/>
            </a:pPr>
            <a:r>
              <a:rPr lang="en-GB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Malabo, precise on </a:t>
            </a:r>
            <a:r>
              <a:rPr lang="en-GB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strengthening systemic capacity to Implement</a:t>
            </a:r>
            <a:endParaRPr lang="en-GB" sz="22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709" y="76200"/>
            <a:ext cx="90678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8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Why </a:t>
            </a:r>
            <a:r>
              <a:rPr lang="en-ZA" sz="2800" b="1" dirty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the </a:t>
            </a:r>
            <a:r>
              <a:rPr lang="en-ZA" sz="28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IS&amp;R                 [1/2]</a:t>
            </a:r>
            <a:endParaRPr lang="en-ZA" sz="2800" b="1" dirty="0">
              <a:solidFill>
                <a:srgbClr val="00B0F0"/>
              </a:solidFill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4196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IS&amp;R meant to: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GB" sz="2400" b="0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guide </a:t>
            </a:r>
            <a:r>
              <a:rPr lang="en-GB" sz="2400" b="0" u="sng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making </a:t>
            </a:r>
            <a:r>
              <a:rPr lang="en-GB" sz="2400" b="0" u="sng" dirty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choices</a:t>
            </a:r>
            <a:r>
              <a:rPr lang="en-GB" sz="2400" b="0" dirty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terms of </a:t>
            </a:r>
            <a:r>
              <a:rPr lang="en-GB" sz="2400" b="0" u="sng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set of actions</a:t>
            </a:r>
            <a:r>
              <a:rPr lang="en-GB" sz="2400" b="0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(a) </a:t>
            </a:r>
            <a:r>
              <a:rPr lang="en-GB" sz="2400" b="0" dirty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delivering expected results and </a:t>
            </a:r>
            <a:r>
              <a:rPr lang="en-GB" sz="2400" b="0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impact, based on (b) strengthened </a:t>
            </a:r>
            <a:r>
              <a:rPr lang="en-GB" sz="2400" b="0" dirty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systemic implementation capacity as set in the </a:t>
            </a:r>
            <a:r>
              <a:rPr lang="en-GB" sz="2400" b="0" dirty="0" smtClean="0">
                <a:solidFill>
                  <a:schemeClr val="bg2">
                    <a:lumMod val="1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Malabo Commitments and CAADP Results Framework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b="0" dirty="0" smtClean="0">
              <a:solidFill>
                <a:schemeClr val="bg2">
                  <a:lumMod val="1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Objectives: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2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08038" indent="-452438" algn="l">
              <a:buFont typeface="Arial" pitchFamily="34" charset="0"/>
              <a:buAutoNum type="alphaLcParenR"/>
            </a:pPr>
            <a:r>
              <a:rPr lang="en-US" sz="2400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1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: to </a:t>
            </a:r>
            <a:r>
              <a:rPr lang="en-US" sz="2400" dirty="0" smtClean="0"/>
              <a:t>Transform </a:t>
            </a:r>
            <a:r>
              <a:rPr lang="en-US" sz="2400" dirty="0"/>
              <a:t>Agriculture and sustained inclusive </a:t>
            </a:r>
            <a:r>
              <a:rPr lang="en-US" sz="2400" dirty="0" smtClean="0"/>
              <a:t>growth</a:t>
            </a:r>
          </a:p>
          <a:p>
            <a:pPr marL="808038" indent="-452438" algn="l">
              <a:buFont typeface="Arial" pitchFamily="34" charset="0"/>
              <a:buAutoNum type="alphaLcParenR"/>
            </a:pPr>
            <a:r>
              <a:rPr lang="en-US" sz="2400" u="sng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2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: to </a:t>
            </a:r>
            <a:r>
              <a:rPr lang="en-US" sz="2400" dirty="0"/>
              <a:t>Strengthen Systemic Capacity to implement and deliver Results</a:t>
            </a:r>
          </a:p>
          <a:p>
            <a:pPr marL="808038" indent="-452438" algn="l">
              <a:buFont typeface="Arial" pitchFamily="34" charset="0"/>
              <a:buAutoNum type="alphaLcParenR"/>
            </a:pPr>
            <a:endParaRPr lang="en-US" sz="2400" dirty="0"/>
          </a:p>
          <a:p>
            <a:pPr marL="808038" indent="-452438" algn="l">
              <a:buAutoNum type="alphaLcParenR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76200"/>
            <a:ext cx="7342909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Why </a:t>
            </a:r>
            <a:r>
              <a:rPr lang="en-ZA" sz="2400" b="1" dirty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the </a:t>
            </a:r>
            <a:r>
              <a:rPr lang="en-ZA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IS&amp;RM ….  [2/2]</a:t>
            </a:r>
            <a:endParaRPr lang="en-ZA" sz="2400" b="1" dirty="0">
              <a:solidFill>
                <a:srgbClr val="00B0F0"/>
              </a:solidFill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4876800"/>
          </a:xfrm>
        </p:spPr>
        <p:txBody>
          <a:bodyPr>
            <a:normAutofit fontScale="92500" lnSpcReduction="10000"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IS&amp;R will stimulate and guide impact on:</a:t>
            </a:r>
          </a:p>
          <a:p>
            <a:pPr marL="531813" lvl="0" indent="-531813" algn="l">
              <a:lnSpc>
                <a:spcPct val="120000"/>
              </a:lnSpc>
              <a:spcBef>
                <a:spcPts val="0"/>
              </a:spcBef>
              <a:buFont typeface="Wingdings"/>
              <a:buChar char="@"/>
            </a:pP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 execution capacity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linked to a set of factors including organisation effectiveness and </a:t>
            </a: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efficiency in resource use;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management </a:t>
            </a: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skills; decision making system; learning &amp; adapting</a:t>
            </a:r>
          </a:p>
          <a:p>
            <a:pPr marL="531813" lvl="0" indent="-531813" algn="l">
              <a:lnSpc>
                <a:spcPct val="120000"/>
              </a:lnSpc>
              <a:spcBef>
                <a:spcPts val="0"/>
              </a:spcBef>
              <a:buFont typeface="Wingdings"/>
              <a:buChar char="@"/>
            </a:pP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Enabling policy practice (aligned to implementation)</a:t>
            </a:r>
          </a:p>
          <a:p>
            <a:pPr marL="531813" lvl="0" indent="-531813" algn="l">
              <a:lnSpc>
                <a:spcPct val="120000"/>
              </a:lnSpc>
              <a:spcBef>
                <a:spcPts val="0"/>
              </a:spcBef>
              <a:buFont typeface="Wingdings"/>
              <a:buChar char="@"/>
            </a:pP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Alliances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partnerships for implementation</a:t>
            </a:r>
          </a:p>
          <a:p>
            <a:pPr marL="342900" lvl="0" indent="-342900" algn="l">
              <a:spcBef>
                <a:spcPts val="0"/>
              </a:spcBef>
              <a:buFont typeface="Wingdings"/>
              <a:buChar char="@"/>
            </a:pPr>
            <a:endParaRPr lang="en-GB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31813" lvl="0" indent="-531813" algn="l">
              <a:spcBef>
                <a:spcPts val="0"/>
              </a:spcBef>
              <a:buFont typeface="Wingdings"/>
              <a:buChar char="@"/>
            </a:pP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IS&amp;R will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also help address </a:t>
            </a: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 such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as:</a:t>
            </a:r>
          </a:p>
          <a:p>
            <a:pPr marL="900113" lvl="0" indent="-368300" algn="l">
              <a:spcBef>
                <a:spcPts val="0"/>
              </a:spcBef>
              <a:buFont typeface="Arial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Misalignment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organizational strategies and roles</a:t>
            </a:r>
          </a:p>
          <a:p>
            <a:pPr marL="900113" lvl="0" indent="-368300" algn="l">
              <a:spcBef>
                <a:spcPts val="0"/>
              </a:spcBef>
              <a:buFont typeface="Arial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Discrepancy </a:t>
            </a: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between continental commitments and national-level follow-up actions</a:t>
            </a:r>
          </a:p>
          <a:p>
            <a:pPr marL="900113" lvl="0" indent="-368300" algn="l">
              <a:spcBef>
                <a:spcPts val="0"/>
              </a:spcBef>
              <a:buFont typeface="Arial" charset="0"/>
              <a:buChar char="•"/>
            </a:pPr>
            <a:r>
              <a:rPr lang="en-GB" sz="2400" b="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Lack of clarity and coherence in translation of political vision into action and deliverables</a:t>
            </a:r>
            <a:endParaRPr lang="en-US" sz="2400" b="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709" y="76200"/>
            <a:ext cx="9067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Why </a:t>
            </a:r>
            <a:r>
              <a:rPr lang="en-ZA" sz="2400" b="1" dirty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the </a:t>
            </a:r>
            <a:r>
              <a:rPr lang="en-ZA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IS&amp;R      [3/3]</a:t>
            </a:r>
            <a:endParaRPr lang="en-ZA" sz="2400" b="1" dirty="0">
              <a:solidFill>
                <a:srgbClr val="00B0F0"/>
              </a:solidFill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2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dirty="0" smtClean="0"/>
              <a:t>Strategic </a:t>
            </a:r>
            <a:r>
              <a:rPr lang="en-US" sz="2800" dirty="0"/>
              <a:t>Actions Areas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1370022"/>
              </p:ext>
            </p:extLst>
          </p:nvPr>
        </p:nvGraphicFramePr>
        <p:xfrm>
          <a:off x="381000" y="1600200"/>
          <a:ext cx="4040188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40188"/>
              </a:tblGrid>
              <a:tr h="710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Objective 1: Transformed Agriculture and sustained inclusive growth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9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 production and productivity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9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Enhance markets,</a:t>
                      </a:r>
                      <a:r>
                        <a:rPr lang="en-US" baseline="0" dirty="0" smtClean="0"/>
                        <a:t> trade and value chains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10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 resilience of livelihoods and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10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Strengthen governance of natural resources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96776971"/>
              </p:ext>
            </p:extLst>
          </p:nvPr>
        </p:nvGraphicFramePr>
        <p:xfrm>
          <a:off x="4648200" y="914400"/>
          <a:ext cx="4041775" cy="49970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41775"/>
              </a:tblGrid>
              <a:tr h="1451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Objective 2: Strengthened Systemic Capacity to implement and deliver Results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 capacity for planning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 policies and institutions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 leadership,</a:t>
                      </a:r>
                      <a:r>
                        <a:rPr lang="en-US" baseline="0" dirty="0" smtClean="0"/>
                        <a:t> coordination and partnership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 skills,</a:t>
                      </a:r>
                      <a:r>
                        <a:rPr lang="en-US" baseline="0" dirty="0" smtClean="0"/>
                        <a:t> knowledge and agricultural education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 data and statistics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Institutionalize mutual accountability</a:t>
                      </a:r>
                      <a:endParaRPr lang="en-US" dirty="0"/>
                    </a:p>
                  </a:txBody>
                  <a:tcPr/>
                </a:tc>
              </a:tr>
              <a:tr h="452972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public and private financing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9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382000" y="609600"/>
            <a:ext cx="710540" cy="4716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ZA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CAADP Results Framework - 2025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067800" cy="427200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Implementation Strategic Action Areas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22" y="685800"/>
            <a:ext cx="640278" cy="4716000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CAADP Results Framework - 2015</a:t>
            </a:r>
            <a:endParaRPr lang="en-ZA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Striped Right Arrow 7"/>
          <p:cNvSpPr/>
          <p:nvPr/>
        </p:nvSpPr>
        <p:spPr>
          <a:xfrm>
            <a:off x="609600" y="1295400"/>
            <a:ext cx="3276600" cy="792000"/>
          </a:xfrm>
          <a:prstGeom prst="stripedRightArrow">
            <a:avLst>
              <a:gd name="adj1" fmla="val 83810"/>
              <a:gd name="adj2" fmla="val 303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i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Wealth creation; Food Security &amp; Nutrition; Economic Opportunities; Social Safety nets; </a:t>
            </a:r>
            <a:r>
              <a:rPr lang="en-ZA" sz="1400" i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Resilience</a:t>
            </a:r>
            <a:endParaRPr lang="en-ZA" sz="1400" i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Striped Right Arrow 8"/>
          <p:cNvSpPr/>
          <p:nvPr/>
        </p:nvSpPr>
        <p:spPr>
          <a:xfrm>
            <a:off x="533400" y="2109439"/>
            <a:ext cx="2966096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Agricultural Performance (Production; Agro-industry &amp; commerce)</a:t>
            </a:r>
            <a:endParaRPr lang="en-ZA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533400" y="2751591"/>
            <a:ext cx="3200400" cy="1224000"/>
          </a:xfrm>
          <a:prstGeom prst="stripedRightArrow">
            <a:avLst>
              <a:gd name="adj1" fmla="val 83810"/>
              <a:gd name="adj2" fmla="val 303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i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Production-Productivity; Intra-African trade; functioning agro-markets; Agro-industry;  Natural resource management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538348" y="3810000"/>
            <a:ext cx="2961148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CAADP value addition – strengthen systemic capacity to deliver</a:t>
            </a:r>
            <a:endParaRPr lang="en-ZA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457200" y="4381500"/>
            <a:ext cx="3042296" cy="1265400"/>
          </a:xfrm>
          <a:prstGeom prst="stripedRightArrow">
            <a:avLst>
              <a:gd name="adj1" fmla="val 83810"/>
              <a:gd name="adj2" fmla="val 3037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i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Policies; Institutions; Partnerships: Investment; Monitoring and Data-knowledge management</a:t>
            </a:r>
            <a:endParaRPr lang="en-ZA" sz="1400" i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457200" y="609600"/>
            <a:ext cx="3030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Agricultural contribution to economic Growth and Inclusive Development</a:t>
            </a:r>
            <a:endParaRPr lang="en-ZA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Striped Right Arrow 13"/>
          <p:cNvSpPr/>
          <p:nvPr/>
        </p:nvSpPr>
        <p:spPr>
          <a:xfrm>
            <a:off x="6084904" y="11892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8488C4"/>
              </a:gs>
              <a:gs pos="46000">
                <a:srgbClr val="D4DEFF"/>
              </a:gs>
              <a:gs pos="72000">
                <a:srgbClr val="D4DEFF"/>
              </a:gs>
              <a:gs pos="100000">
                <a:srgbClr val="96AB94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Investment Financing to Agriculture</a:t>
            </a:r>
          </a:p>
        </p:txBody>
      </p:sp>
      <p:sp>
        <p:nvSpPr>
          <p:cNvPr id="15" name="Striped Right Arrow 14"/>
          <p:cNvSpPr/>
          <p:nvPr/>
        </p:nvSpPr>
        <p:spPr>
          <a:xfrm>
            <a:off x="6084904" y="18750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Zero Hunger</a:t>
            </a:r>
            <a:endParaRPr lang="en-ZA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6084904" y="25608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8488C4"/>
              </a:gs>
              <a:gs pos="46000">
                <a:srgbClr val="D4DEFF"/>
              </a:gs>
              <a:gs pos="72000">
                <a:srgbClr val="D4DEFF"/>
              </a:gs>
              <a:gs pos="100000">
                <a:srgbClr val="96AB94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Half Poverty</a:t>
            </a:r>
          </a:p>
        </p:txBody>
      </p:sp>
      <p:sp>
        <p:nvSpPr>
          <p:cNvPr id="17" name="Striped Right Arrow 16"/>
          <p:cNvSpPr/>
          <p:nvPr/>
        </p:nvSpPr>
        <p:spPr>
          <a:xfrm>
            <a:off x="6094800" y="32466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8488C4"/>
              </a:gs>
              <a:gs pos="46000">
                <a:srgbClr val="D4DEFF"/>
              </a:gs>
              <a:gs pos="72000">
                <a:srgbClr val="D4DEFF"/>
              </a:gs>
              <a:gs pos="100000">
                <a:srgbClr val="96AB94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Intra-African Trade in </a:t>
            </a:r>
            <a:r>
              <a:rPr lang="en-US" sz="14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Agric</a:t>
            </a:r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Commodities &amp; Services</a:t>
            </a:r>
            <a:endParaRPr lang="en-ZA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Striped Right Arrow 17"/>
          <p:cNvSpPr/>
          <p:nvPr/>
        </p:nvSpPr>
        <p:spPr>
          <a:xfrm>
            <a:off x="6084904" y="39174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8488C4"/>
              </a:gs>
              <a:gs pos="46000">
                <a:srgbClr val="D4DEFF"/>
              </a:gs>
              <a:gs pos="72000">
                <a:srgbClr val="D4DEFF"/>
              </a:gs>
              <a:gs pos="100000">
                <a:srgbClr val="96AB94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Social &amp; environmental resilience</a:t>
            </a:r>
          </a:p>
        </p:txBody>
      </p:sp>
      <p:sp>
        <p:nvSpPr>
          <p:cNvPr id="19" name="Striped Right Arrow 18"/>
          <p:cNvSpPr/>
          <p:nvPr/>
        </p:nvSpPr>
        <p:spPr>
          <a:xfrm>
            <a:off x="6084904" y="46182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8488C4"/>
              </a:gs>
              <a:gs pos="46000">
                <a:srgbClr val="D4DEFF"/>
              </a:gs>
              <a:gs pos="72000">
                <a:srgbClr val="D4DEFF"/>
              </a:gs>
              <a:gs pos="100000">
                <a:srgbClr val="96AB94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Assessing Progress &amp; Accountability</a:t>
            </a:r>
          </a:p>
        </p:txBody>
      </p:sp>
      <p:sp>
        <p:nvSpPr>
          <p:cNvPr id="20" name="Striped Right Arrow 19"/>
          <p:cNvSpPr/>
          <p:nvPr/>
        </p:nvSpPr>
        <p:spPr>
          <a:xfrm>
            <a:off x="6084904" y="503400"/>
            <a:ext cx="2592000" cy="792000"/>
          </a:xfrm>
          <a:prstGeom prst="stripedRightArrow">
            <a:avLst>
              <a:gd name="adj1" fmla="val 83810"/>
              <a:gd name="adj2" fmla="val 30378"/>
            </a:avLst>
          </a:prstGeom>
          <a:gradFill flip="none" rotWithShape="1">
            <a:gsLst>
              <a:gs pos="0">
                <a:srgbClr val="8488C4"/>
              </a:gs>
              <a:gs pos="46000">
                <a:srgbClr val="D4DEFF"/>
              </a:gs>
              <a:gs pos="72000">
                <a:srgbClr val="D4DEFF"/>
              </a:gs>
              <a:gs pos="100000">
                <a:srgbClr val="96AB94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CAADP Principles</a:t>
            </a:r>
          </a:p>
        </p:txBody>
      </p:sp>
      <p:sp>
        <p:nvSpPr>
          <p:cNvPr id="2" name="Flowchart: Decision 1"/>
          <p:cNvSpPr/>
          <p:nvPr/>
        </p:nvSpPr>
        <p:spPr>
          <a:xfrm>
            <a:off x="2902083" y="990600"/>
            <a:ext cx="3474234" cy="1730279"/>
          </a:xfrm>
          <a:prstGeom prst="flowChartDecision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Implementation capacity</a:t>
            </a:r>
            <a:endParaRPr lang="en-Z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Flowchart: Decision 21"/>
          <p:cNvSpPr/>
          <p:nvPr/>
        </p:nvSpPr>
        <p:spPr>
          <a:xfrm>
            <a:off x="2743200" y="3352800"/>
            <a:ext cx="3733800" cy="1836233"/>
          </a:xfrm>
          <a:prstGeom prst="flowChartDecision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Implementation arrangements – Partnerships &amp; Alliances</a:t>
            </a:r>
            <a:endParaRPr lang="en-Z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29000" y="730332"/>
            <a:ext cx="2304000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540752" y="2819400"/>
            <a:ext cx="2304000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381900" y="5341433"/>
            <a:ext cx="2304000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563400" y="3276600"/>
            <a:ext cx="2304000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709" y="76200"/>
            <a:ext cx="9067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3600" b="1" dirty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Implementing the Strategic Action Areas and Roadmap</a:t>
            </a:r>
            <a:endParaRPr lang="en-ZA" sz="2400" b="1" dirty="0">
              <a:solidFill>
                <a:srgbClr val="00B0F0"/>
              </a:solidFill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371600"/>
            <a:ext cx="9126940" cy="4770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Guiding Principles </a:t>
            </a:r>
          </a:p>
          <a:p>
            <a:pPr marL="712788" indent="-357188">
              <a:buFontTx/>
              <a:buChar char="-"/>
            </a:pPr>
            <a:r>
              <a:rPr lang="en-GB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Implementation (committing and using resources) </a:t>
            </a:r>
            <a:r>
              <a:rPr lang="en-GB" sz="2000" u="sng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fully a national level responsibility</a:t>
            </a:r>
          </a:p>
          <a:p>
            <a:pPr marL="712788" indent="-357188">
              <a:buFontTx/>
              <a:buChar char="-"/>
            </a:pPr>
            <a:r>
              <a:rPr lang="en-GB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Clearly defined implementation architecture - (a) implementation entities (mapping of </a:t>
            </a:r>
            <a:r>
              <a:rPr lang="en-US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institutions </a:t>
            </a:r>
            <a:r>
              <a:rPr lang="en-US" sz="2000" dirty="0">
                <a:latin typeface="Arial Rounded MT Bold" panose="020F07040305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constituencies implicated</a:t>
            </a:r>
            <a:r>
              <a:rPr lang="en-GB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); (b) specific responsibilities / systemically accountable for and ( c) implementation linkages and relationships (leverage; interests; catalytic, etc…)</a:t>
            </a:r>
          </a:p>
          <a:p>
            <a:pPr marL="712788" indent="-357188">
              <a:buFontTx/>
              <a:buChar char="-"/>
            </a:pPr>
            <a:r>
              <a:rPr lang="en-GB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National - Regional value loop</a:t>
            </a:r>
          </a:p>
          <a:p>
            <a:pPr marL="712788" indent="-357188">
              <a:buFontTx/>
              <a:buChar char="-"/>
            </a:pPr>
            <a:r>
              <a:rPr lang="en-US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Clarifying </a:t>
            </a:r>
            <a:r>
              <a:rPr lang="en-US" sz="2000" dirty="0">
                <a:latin typeface="Arial Rounded MT Bold" panose="020F0704030504030204" pitchFamily="34" charset="0"/>
                <a:cs typeface="Calibri" panose="020F0502020204030204" pitchFamily="34" charset="0"/>
              </a:rPr>
              <a:t>action by the countries and </a:t>
            </a:r>
            <a:r>
              <a:rPr lang="en-US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hence support actions by </a:t>
            </a:r>
            <a:r>
              <a:rPr lang="en-US" sz="2000" dirty="0">
                <a:latin typeface="Arial Rounded MT Bold" panose="020F0704030504030204" pitchFamily="34" charset="0"/>
                <a:cs typeface="Calibri" panose="020F0502020204030204" pitchFamily="34" charset="0"/>
              </a:rPr>
              <a:t>continental and regional institutions </a:t>
            </a:r>
            <a:r>
              <a:rPr lang="en-US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(synergies</a:t>
            </a:r>
            <a:r>
              <a:rPr lang="en-US" sz="2000" dirty="0">
                <a:latin typeface="Arial Rounded MT Bold" panose="020F0704030504030204" pitchFamily="34" charset="0"/>
                <a:cs typeface="Calibri" panose="020F0502020204030204" pitchFamily="34" charset="0"/>
              </a:rPr>
              <a:t>, complementarities and subsidiarity</a:t>
            </a:r>
            <a:r>
              <a:rPr lang="en-US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)</a:t>
            </a:r>
          </a:p>
          <a:p>
            <a:pPr marL="712788" indent="-357188">
              <a:buFontTx/>
              <a:buChar char="-"/>
            </a:pPr>
            <a:r>
              <a:rPr lang="en-GB" sz="2000" dirty="0">
                <a:latin typeface="Arial Rounded MT Bold" panose="020F0704030504030204" pitchFamily="34" charset="0"/>
                <a:cs typeface="Calibri" panose="020F0502020204030204" pitchFamily="34" charset="0"/>
              </a:rPr>
              <a:t>Accountability /</a:t>
            </a:r>
            <a:r>
              <a:rPr lang="en-GB" sz="2000" u="sng" dirty="0">
                <a:latin typeface="Arial Rounded MT Bold" panose="020F0704030504030204" pitchFamily="34" charset="0"/>
                <a:cs typeface="Calibri" panose="020F0502020204030204" pitchFamily="34" charset="0"/>
              </a:rPr>
              <a:t>accountable institutions </a:t>
            </a:r>
            <a:r>
              <a:rPr lang="en-GB" sz="2000" dirty="0">
                <a:latin typeface="Arial Rounded MT Bold" panose="020F0704030504030204" pitchFamily="34" charset="0"/>
                <a:cs typeface="Calibri" panose="020F0502020204030204" pitchFamily="34" charset="0"/>
              </a:rPr>
              <a:t>central</a:t>
            </a:r>
          </a:p>
          <a:p>
            <a:pPr marL="712788" indent="-357188">
              <a:buFontTx/>
              <a:buChar char="-"/>
            </a:pPr>
            <a:r>
              <a:rPr lang="en-GB" sz="2000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Investing in </a:t>
            </a:r>
            <a:r>
              <a:rPr lang="en-GB" sz="2000" u="sng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institutions and in People</a:t>
            </a:r>
          </a:p>
          <a:p>
            <a:pPr marL="712788" indent="-357188">
              <a:buFontTx/>
              <a:buChar char="-"/>
            </a:pPr>
            <a:r>
              <a:rPr lang="en-GB" sz="2000" u="sng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Leadership and champions</a:t>
            </a:r>
            <a:endParaRPr lang="en-GB" sz="2000" u="sng" dirty="0"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90800" y="4419600"/>
            <a:ext cx="33528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Country Level: Secretariat/ASWG</a:t>
            </a:r>
          </a:p>
          <a:p>
            <a:pPr algn="ctr"/>
            <a:r>
              <a:rPr lang="en-US" dirty="0" smtClean="0"/>
              <a:t>Implementation: Execution (i) Transformation of Agriculture, (ii) Systemic Capacity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2743200"/>
            <a:ext cx="3352800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Regional Level: REC </a:t>
            </a:r>
          </a:p>
          <a:p>
            <a:pPr marL="273050" indent="-273050">
              <a:buFontTx/>
              <a:buChar char="-"/>
            </a:pPr>
            <a:r>
              <a:rPr lang="en-GB" dirty="0">
                <a:cs typeface="Calibri" panose="020F0502020204030204" pitchFamily="34" charset="0"/>
              </a:rPr>
              <a:t>Implementation</a:t>
            </a:r>
          </a:p>
          <a:p>
            <a:pPr marL="273050" indent="-273050">
              <a:buFontTx/>
              <a:buChar char="-"/>
            </a:pPr>
            <a:r>
              <a:rPr lang="en-GB" dirty="0">
                <a:cs typeface="Calibri" panose="020F0502020204030204" pitchFamily="34" charset="0"/>
              </a:rPr>
              <a:t>Implementation support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90800" y="685800"/>
            <a:ext cx="3352800" cy="16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Continental Level: AUC/NPCA</a:t>
            </a:r>
          </a:p>
          <a:p>
            <a:pPr marL="177800" indent="-177800">
              <a:buFontTx/>
              <a:buChar char="-"/>
            </a:pPr>
            <a:r>
              <a:rPr lang="en-GB" dirty="0">
                <a:cs typeface="Arial" panose="020B0604020202020204" pitchFamily="34" charset="0"/>
              </a:rPr>
              <a:t>Implementation support</a:t>
            </a:r>
            <a:endParaRPr lang="en-GB" u="sng" dirty="0">
              <a:cs typeface="Arial" panose="020B0604020202020204" pitchFamily="34" charset="0"/>
            </a:endParaRPr>
          </a:p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801914"/>
            <a:ext cx="1752600" cy="472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Technical Agencies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Development Partners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Technical Partners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NSA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6705600" y="4648200"/>
            <a:ext cx="22098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Joint Sector Reviews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58000" y="2667000"/>
            <a:ext cx="2057400" cy="1600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Regional Ministers Meetings/ </a:t>
            </a:r>
            <a:r>
              <a:rPr lang="en-US" dirty="0" err="1" smtClean="0"/>
              <a:t>HoSG</a:t>
            </a:r>
            <a:r>
              <a:rPr lang="en-US" dirty="0" smtClean="0"/>
              <a:t> Summits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58000" y="609600"/>
            <a:ext cx="2057400" cy="1524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CAADP PP</a:t>
            </a:r>
          </a:p>
          <a:p>
            <a:pPr algn="ctr"/>
            <a:r>
              <a:rPr lang="en-US" dirty="0" smtClean="0"/>
              <a:t>Ministers Conference</a:t>
            </a:r>
          </a:p>
          <a:p>
            <a:pPr algn="ctr"/>
            <a:r>
              <a:rPr lang="en-US" dirty="0" err="1" smtClean="0"/>
              <a:t>HoSG</a:t>
            </a:r>
            <a:r>
              <a:rPr lang="en-US" dirty="0" smtClean="0"/>
              <a:t> Summits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10800000">
            <a:off x="4114801" y="4076699"/>
            <a:ext cx="190502" cy="34289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4152898" y="2362200"/>
            <a:ext cx="190502" cy="34289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6172200" y="1219201"/>
            <a:ext cx="457200" cy="381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6096000" y="3276600"/>
            <a:ext cx="457200" cy="381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6096001" y="4876799"/>
            <a:ext cx="457200" cy="381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724400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CAADP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is an  African framework within which AU Member States plan and implement agriculture-led investment plans and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programmes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to enhance food and nutrition security, eliminate hunger, reduce poverty and accelerate economic growth.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2003,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AU made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agriculture one of its core pillars of development through the adoption of the Maputo Declaration. 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4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CAADP</a:t>
            </a:r>
            <a:r>
              <a:rPr 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m-ET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3600" b="1" u="sng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82900" y="870857"/>
            <a:ext cx="35280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0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Strategic Actions Areas </a:t>
            </a:r>
            <a:r>
              <a:rPr lang="en-US" sz="2400" b="0" dirty="0" smtClean="0">
                <a:solidFill>
                  <a:schemeClr val="tx1"/>
                </a:solidFill>
              </a:rPr>
              <a:t>are composed of specific Sub Actions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For each </a:t>
            </a:r>
            <a:r>
              <a:rPr lang="en-US" sz="2400" dirty="0" smtClean="0">
                <a:solidFill>
                  <a:schemeClr val="tx1"/>
                </a:solidFill>
              </a:rPr>
              <a:t>Sub Actions </a:t>
            </a:r>
            <a:r>
              <a:rPr lang="en-US" sz="2400" b="0" dirty="0" smtClean="0">
                <a:solidFill>
                  <a:schemeClr val="tx1"/>
                </a:solidFill>
              </a:rPr>
              <a:t>the Roadmap defines </a:t>
            </a:r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ilestones </a:t>
            </a:r>
            <a:r>
              <a:rPr lang="en-US" sz="2400" b="0" dirty="0" smtClean="0">
                <a:solidFill>
                  <a:schemeClr val="tx1"/>
                </a:solidFill>
              </a:rPr>
              <a:t>to be achieved within: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 smtClean="0"/>
              <a:t>Short tem (2015)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 smtClean="0"/>
              <a:t>Medium term (2016 – 2020)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 smtClean="0"/>
              <a:t>Long term (2021 – 2025)</a:t>
            </a:r>
            <a:endParaRPr lang="en-US" sz="2400" dirty="0"/>
          </a:p>
          <a:p>
            <a:pPr lvl="1" indent="0">
              <a:buNone/>
            </a:pPr>
            <a:endParaRPr lang="en-US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 smtClean="0">
                <a:solidFill>
                  <a:srgbClr val="00B0F0"/>
                </a:solidFill>
              </a:rPr>
              <a:t>Roadmap for the Implementation (1/2 )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dirty="0" smtClean="0">
                <a:solidFill>
                  <a:srgbClr val="00B0F0"/>
                </a:solidFill>
              </a:rPr>
              <a:t>Roadmap for the Implementation – Example of </a:t>
            </a:r>
            <a:r>
              <a:rPr lang="en-US" sz="2800" dirty="0" smtClean="0">
                <a:solidFill>
                  <a:srgbClr val="00B0F0"/>
                </a:solidFill>
              </a:rPr>
              <a:t>SAA 2e </a:t>
            </a:r>
            <a:r>
              <a:rPr lang="en-US" sz="2800" dirty="0" smtClean="0">
                <a:solidFill>
                  <a:srgbClr val="00B0F0"/>
                </a:solidFill>
              </a:rPr>
              <a:t>(2/2 )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38300" y="1417638"/>
            <a:ext cx="7353300" cy="7064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SAA </a:t>
            </a:r>
            <a:r>
              <a:rPr lang="en-US" dirty="0" smtClean="0"/>
              <a:t>2e</a:t>
            </a:r>
            <a:r>
              <a:rPr lang="en-US" dirty="0" smtClean="0"/>
              <a:t>: Strengthen data and statistics for evidence based planning, implementation, monitoring and evaluation and review process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97743" y="3142343"/>
            <a:ext cx="20574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Gaps for key indicators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0" y="3086100"/>
            <a:ext cx="1669143" cy="723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4229100"/>
            <a:ext cx="1698171" cy="8001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2016-2020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5410200"/>
            <a:ext cx="1690914" cy="838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2021-2015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97743" y="2209800"/>
            <a:ext cx="20574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 and Manage data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05000" y="4343400"/>
            <a:ext cx="2057400" cy="76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collectors trained in electronic forms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43400" y="2209800"/>
            <a:ext cx="2057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3185886"/>
            <a:ext cx="2057400" cy="8146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Capacity needs assessed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43400" y="4343400"/>
            <a:ext cx="2057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Capacity enhanced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81800" y="2209800"/>
            <a:ext cx="20574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sharing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781800" y="3200400"/>
            <a:ext cx="2057400" cy="800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Indicators benefiting from sharing identified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81800" y="4343400"/>
            <a:ext cx="20574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Sharing platforms established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05000" y="5562600"/>
            <a:ext cx="20574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Data available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343400" y="5562600"/>
            <a:ext cx="2057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 available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81800" y="5562600"/>
            <a:ext cx="20574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on key indicators shared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52600"/>
            <a:ext cx="9144000" cy="3276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CAADP Results Framework 2015-2025</a:t>
            </a:r>
            <a:endParaRPr kumimoji="0" lang="en-ZA" sz="6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Malabo Declaration </a:t>
            </a:r>
            <a:r>
              <a:rPr lang="en-US" sz="2400" b="0" dirty="0" smtClean="0">
                <a:solidFill>
                  <a:schemeClr val="tx1"/>
                </a:solidFill>
              </a:rPr>
              <a:t>Commitment on </a:t>
            </a:r>
            <a:r>
              <a:rPr lang="en-US" sz="2400" dirty="0" smtClean="0">
                <a:solidFill>
                  <a:schemeClr val="tx1"/>
                </a:solidFill>
              </a:rPr>
              <a:t>Mutual Accountability</a:t>
            </a:r>
            <a:r>
              <a:rPr lang="en-US" sz="2400" b="0" dirty="0" smtClean="0">
                <a:solidFill>
                  <a:schemeClr val="tx1"/>
                </a:solidFill>
              </a:rPr>
              <a:t>  for systematic regular review process – </a:t>
            </a:r>
            <a:r>
              <a:rPr lang="en-US" sz="2400" dirty="0" err="1" smtClean="0">
                <a:solidFill>
                  <a:schemeClr val="tx1"/>
                </a:solidFill>
              </a:rPr>
              <a:t>Biennal</a:t>
            </a:r>
            <a:r>
              <a:rPr lang="en-US" sz="2400" dirty="0" smtClean="0">
                <a:solidFill>
                  <a:schemeClr val="tx1"/>
                </a:solidFill>
              </a:rPr>
              <a:t> Review</a:t>
            </a:r>
          </a:p>
          <a:p>
            <a:pPr algn="l"/>
            <a:endParaRPr lang="en-US" sz="2400" b="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0" dirty="0" smtClean="0">
                <a:solidFill>
                  <a:schemeClr val="tx1"/>
                </a:solidFill>
              </a:rPr>
              <a:t>Using the </a:t>
            </a:r>
            <a:r>
              <a:rPr lang="en-US" sz="2400" dirty="0" smtClean="0">
                <a:solidFill>
                  <a:schemeClr val="tx1"/>
                </a:solidFill>
              </a:rPr>
              <a:t>CAADP Results Framework to measure progress </a:t>
            </a:r>
            <a:r>
              <a:rPr lang="en-US" sz="2400" b="0" dirty="0" smtClean="0">
                <a:solidFill>
                  <a:schemeClr val="tx1"/>
                </a:solidFill>
              </a:rPr>
              <a:t>towards </a:t>
            </a:r>
            <a:r>
              <a:rPr lang="en-US" sz="2400" dirty="0" smtClean="0">
                <a:solidFill>
                  <a:schemeClr val="tx1"/>
                </a:solidFill>
              </a:rPr>
              <a:t>achieving the Goals</a:t>
            </a:r>
          </a:p>
          <a:p>
            <a:pPr marL="0" indent="0" algn="l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0" dirty="0" smtClean="0">
                <a:solidFill>
                  <a:schemeClr val="tx1"/>
                </a:solidFill>
              </a:rPr>
              <a:t>The persistent desire at all levels to see greater </a:t>
            </a:r>
            <a:r>
              <a:rPr lang="en-US" sz="2400" dirty="0" smtClean="0">
                <a:solidFill>
                  <a:schemeClr val="tx1"/>
                </a:solidFill>
              </a:rPr>
              <a:t>results and impacts</a:t>
            </a:r>
          </a:p>
          <a:p>
            <a:pPr marL="0" indent="0" algn="l">
              <a:buNone/>
            </a:pPr>
            <a:endParaRPr lang="en-US" sz="1800" b="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 smtClean="0">
                <a:solidFill>
                  <a:srgbClr val="00B0F0"/>
                </a:solidFill>
              </a:rPr>
              <a:t>Why the CAADP Results Framework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fficeArt object"/>
          <p:cNvGrpSpPr>
            <a:grpSpLocks/>
          </p:cNvGrpSpPr>
          <p:nvPr/>
        </p:nvGrpSpPr>
        <p:grpSpPr bwMode="auto">
          <a:xfrm>
            <a:off x="0" y="857250"/>
            <a:ext cx="9067800" cy="5143500"/>
            <a:chOff x="0" y="0"/>
            <a:chExt cx="97155" cy="5143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0" y="44590"/>
              <a:ext cx="95562" cy="6845"/>
              <a:chOff x="0" y="0"/>
              <a:chExt cx="95562" cy="6844"/>
            </a:xfrm>
          </p:grpSpPr>
          <p:grpSp>
            <p:nvGrpSpPr>
              <p:cNvPr id="62" name="Group 61"/>
              <p:cNvGrpSpPr>
                <a:grpSpLocks/>
              </p:cNvGrpSpPr>
              <p:nvPr/>
            </p:nvGrpSpPr>
            <p:grpSpPr bwMode="auto">
              <a:xfrm>
                <a:off x="0" y="351"/>
                <a:ext cx="95562" cy="6493"/>
                <a:chOff x="0" y="0"/>
                <a:chExt cx="95562" cy="6493"/>
              </a:xfrm>
            </p:grpSpPr>
            <p:sp>
              <p:nvSpPr>
                <p:cNvPr id="68" name="Shape 1073741841"/>
                <p:cNvSpPr>
                  <a:spLocks/>
                </p:cNvSpPr>
                <p:nvPr/>
              </p:nvSpPr>
              <p:spPr bwMode="auto">
                <a:xfrm>
                  <a:off x="0" y="0"/>
                  <a:ext cx="95562" cy="6493"/>
                </a:xfrm>
                <a:custGeom>
                  <a:avLst/>
                  <a:gdLst>
                    <a:gd name="T0" fmla="*/ 4778138 w 21600"/>
                    <a:gd name="T1" fmla="*/ 324652 h 21600"/>
                    <a:gd name="T2" fmla="*/ 4778138 w 21600"/>
                    <a:gd name="T3" fmla="*/ 324652 h 21600"/>
                    <a:gd name="T4" fmla="*/ 4778138 w 21600"/>
                    <a:gd name="T5" fmla="*/ 324652 h 21600"/>
                    <a:gd name="T6" fmla="*/ 4778138 w 21600"/>
                    <a:gd name="T7" fmla="*/ 324652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7565"/>
                      </a:moveTo>
                      <a:lnTo>
                        <a:pt x="10617" y="7565"/>
                      </a:lnTo>
                      <a:lnTo>
                        <a:pt x="10617" y="5400"/>
                      </a:lnTo>
                      <a:lnTo>
                        <a:pt x="10433" y="5400"/>
                      </a:lnTo>
                      <a:lnTo>
                        <a:pt x="10800" y="0"/>
                      </a:lnTo>
                      <a:lnTo>
                        <a:pt x="11167" y="5400"/>
                      </a:lnTo>
                      <a:lnTo>
                        <a:pt x="10983" y="5400"/>
                      </a:lnTo>
                      <a:lnTo>
                        <a:pt x="10983" y="7565"/>
                      </a:lnTo>
                      <a:lnTo>
                        <a:pt x="21600" y="7565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7565"/>
                      </a:lnTo>
                      <a:close/>
                    </a:path>
                  </a:pathLst>
                </a:custGeom>
                <a:solidFill>
                  <a:srgbClr val="FFFF00">
                    <a:alpha val="278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Shape 1073741842"/>
                <p:cNvSpPr>
                  <a:spLocks noChangeArrowheads="1"/>
                </p:cNvSpPr>
                <p:nvPr/>
              </p:nvSpPr>
              <p:spPr bwMode="auto">
                <a:xfrm>
                  <a:off x="0" y="2274"/>
                  <a:ext cx="95562" cy="4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 </a:t>
                  </a:r>
                </a:p>
              </p:txBody>
            </p:sp>
          </p:grpSp>
          <p:sp>
            <p:nvSpPr>
              <p:cNvPr id="63" name="Shape 1073741844"/>
              <p:cNvSpPr>
                <a:spLocks/>
              </p:cNvSpPr>
              <p:nvPr/>
            </p:nvSpPr>
            <p:spPr bwMode="auto">
              <a:xfrm>
                <a:off x="88652" y="87"/>
                <a:ext cx="918" cy="2723"/>
              </a:xfrm>
              <a:custGeom>
                <a:avLst/>
                <a:gdLst>
                  <a:gd name="T0" fmla="*/ 45892 w 21600"/>
                  <a:gd name="T1" fmla="*/ 136126 h 21600"/>
                  <a:gd name="T2" fmla="*/ 45892 w 21600"/>
                  <a:gd name="T3" fmla="*/ 136126 h 21600"/>
                  <a:gd name="T4" fmla="*/ 45892 w 21600"/>
                  <a:gd name="T5" fmla="*/ 136126 h 21600"/>
                  <a:gd name="T6" fmla="*/ 45892 w 21600"/>
                  <a:gd name="T7" fmla="*/ 136126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0" y="3641"/>
                    </a:moveTo>
                    <a:lnTo>
                      <a:pt x="10800" y="0"/>
                    </a:lnTo>
                    <a:lnTo>
                      <a:pt x="21600" y="3641"/>
                    </a:lnTo>
                    <a:lnTo>
                      <a:pt x="16200" y="3641"/>
                    </a:lnTo>
                    <a:lnTo>
                      <a:pt x="16200" y="21600"/>
                    </a:lnTo>
                    <a:lnTo>
                      <a:pt x="5400" y="21600"/>
                    </a:lnTo>
                    <a:lnTo>
                      <a:pt x="5400" y="3641"/>
                    </a:lnTo>
                    <a:lnTo>
                      <a:pt x="0" y="3641"/>
                    </a:lnTo>
                    <a:close/>
                  </a:path>
                </a:pathLst>
              </a:custGeom>
              <a:solidFill>
                <a:srgbClr val="FFFF00">
                  <a:alpha val="41960"/>
                </a:srgbClr>
              </a:solidFill>
              <a:ln w="25400">
                <a:solidFill>
                  <a:srgbClr val="FFFF00"/>
                </a:solidFill>
                <a:bevel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34233" y="351"/>
                <a:ext cx="911" cy="2716"/>
              </a:xfrm>
              <a:custGeom>
                <a:avLst/>
                <a:gdLst>
                  <a:gd name="T0" fmla="*/ 45583 w 21600"/>
                  <a:gd name="T1" fmla="*/ 135833 h 21600"/>
                  <a:gd name="T2" fmla="*/ 45583 w 21600"/>
                  <a:gd name="T3" fmla="*/ 135833 h 21600"/>
                  <a:gd name="T4" fmla="*/ 45583 w 21600"/>
                  <a:gd name="T5" fmla="*/ 135833 h 21600"/>
                  <a:gd name="T6" fmla="*/ 45583 w 21600"/>
                  <a:gd name="T7" fmla="*/ 13583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0" y="3624"/>
                    </a:moveTo>
                    <a:lnTo>
                      <a:pt x="10800" y="0"/>
                    </a:lnTo>
                    <a:lnTo>
                      <a:pt x="21600" y="3624"/>
                    </a:lnTo>
                    <a:lnTo>
                      <a:pt x="16200" y="3624"/>
                    </a:lnTo>
                    <a:lnTo>
                      <a:pt x="16200" y="21600"/>
                    </a:lnTo>
                    <a:lnTo>
                      <a:pt x="5400" y="21600"/>
                    </a:lnTo>
                    <a:lnTo>
                      <a:pt x="5400" y="3624"/>
                    </a:lnTo>
                    <a:lnTo>
                      <a:pt x="0" y="3624"/>
                    </a:lnTo>
                    <a:close/>
                  </a:path>
                </a:pathLst>
              </a:custGeom>
              <a:solidFill>
                <a:srgbClr val="FFFF00">
                  <a:alpha val="41960"/>
                </a:srgbClr>
              </a:solidFill>
              <a:ln w="25400">
                <a:solidFill>
                  <a:srgbClr val="FFFF00"/>
                </a:solidFill>
                <a:bevel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" name="Shape 1073741846"/>
              <p:cNvSpPr>
                <a:spLocks/>
              </p:cNvSpPr>
              <p:nvPr/>
            </p:nvSpPr>
            <p:spPr bwMode="auto">
              <a:xfrm>
                <a:off x="19814" y="351"/>
                <a:ext cx="911" cy="2716"/>
              </a:xfrm>
              <a:custGeom>
                <a:avLst/>
                <a:gdLst>
                  <a:gd name="T0" fmla="*/ 45583 w 21600"/>
                  <a:gd name="T1" fmla="*/ 135833 h 21600"/>
                  <a:gd name="T2" fmla="*/ 45583 w 21600"/>
                  <a:gd name="T3" fmla="*/ 135833 h 21600"/>
                  <a:gd name="T4" fmla="*/ 45583 w 21600"/>
                  <a:gd name="T5" fmla="*/ 135833 h 21600"/>
                  <a:gd name="T6" fmla="*/ 45583 w 21600"/>
                  <a:gd name="T7" fmla="*/ 13583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0" y="3624"/>
                    </a:moveTo>
                    <a:lnTo>
                      <a:pt x="10800" y="0"/>
                    </a:lnTo>
                    <a:lnTo>
                      <a:pt x="21600" y="3624"/>
                    </a:lnTo>
                    <a:lnTo>
                      <a:pt x="16200" y="3624"/>
                    </a:lnTo>
                    <a:lnTo>
                      <a:pt x="16200" y="21600"/>
                    </a:lnTo>
                    <a:lnTo>
                      <a:pt x="5400" y="21600"/>
                    </a:lnTo>
                    <a:lnTo>
                      <a:pt x="5400" y="3624"/>
                    </a:lnTo>
                    <a:lnTo>
                      <a:pt x="0" y="3624"/>
                    </a:lnTo>
                    <a:close/>
                  </a:path>
                </a:pathLst>
              </a:custGeom>
              <a:solidFill>
                <a:srgbClr val="FFFF00">
                  <a:alpha val="41960"/>
                </a:srgbClr>
              </a:solidFill>
              <a:ln w="25400">
                <a:solidFill>
                  <a:srgbClr val="FFFF00"/>
                </a:solidFill>
                <a:bevel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" name="Shape 1073741847"/>
              <p:cNvSpPr>
                <a:spLocks/>
              </p:cNvSpPr>
              <p:nvPr/>
            </p:nvSpPr>
            <p:spPr bwMode="auto">
              <a:xfrm>
                <a:off x="48465" y="351"/>
                <a:ext cx="912" cy="2716"/>
              </a:xfrm>
              <a:custGeom>
                <a:avLst/>
                <a:gdLst>
                  <a:gd name="T0" fmla="*/ 45583 w 21600"/>
                  <a:gd name="T1" fmla="*/ 135833 h 21600"/>
                  <a:gd name="T2" fmla="*/ 45583 w 21600"/>
                  <a:gd name="T3" fmla="*/ 135833 h 21600"/>
                  <a:gd name="T4" fmla="*/ 45583 w 21600"/>
                  <a:gd name="T5" fmla="*/ 135833 h 21600"/>
                  <a:gd name="T6" fmla="*/ 45583 w 21600"/>
                  <a:gd name="T7" fmla="*/ 13583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0" y="3624"/>
                    </a:moveTo>
                    <a:lnTo>
                      <a:pt x="10800" y="0"/>
                    </a:lnTo>
                    <a:lnTo>
                      <a:pt x="21600" y="3624"/>
                    </a:lnTo>
                    <a:lnTo>
                      <a:pt x="16200" y="3624"/>
                    </a:lnTo>
                    <a:lnTo>
                      <a:pt x="16200" y="21600"/>
                    </a:lnTo>
                    <a:lnTo>
                      <a:pt x="5400" y="21600"/>
                    </a:lnTo>
                    <a:lnTo>
                      <a:pt x="5400" y="3624"/>
                    </a:lnTo>
                    <a:lnTo>
                      <a:pt x="0" y="3624"/>
                    </a:lnTo>
                    <a:close/>
                  </a:path>
                </a:pathLst>
              </a:custGeom>
              <a:solidFill>
                <a:srgbClr val="FFFF00">
                  <a:alpha val="41960"/>
                </a:srgbClr>
              </a:solidFill>
              <a:ln w="25400">
                <a:solidFill>
                  <a:srgbClr val="FFFF00"/>
                </a:solidFill>
                <a:bevel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7" name="Shape 1073741848"/>
              <p:cNvSpPr>
                <a:spLocks/>
              </p:cNvSpPr>
              <p:nvPr/>
            </p:nvSpPr>
            <p:spPr bwMode="auto">
              <a:xfrm>
                <a:off x="75350" y="0"/>
                <a:ext cx="917" cy="2722"/>
              </a:xfrm>
              <a:custGeom>
                <a:avLst/>
                <a:gdLst>
                  <a:gd name="T0" fmla="*/ 45893 w 21600"/>
                  <a:gd name="T1" fmla="*/ 136126 h 21600"/>
                  <a:gd name="T2" fmla="*/ 45893 w 21600"/>
                  <a:gd name="T3" fmla="*/ 136126 h 21600"/>
                  <a:gd name="T4" fmla="*/ 45893 w 21600"/>
                  <a:gd name="T5" fmla="*/ 136126 h 21600"/>
                  <a:gd name="T6" fmla="*/ 45893 w 21600"/>
                  <a:gd name="T7" fmla="*/ 136126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0" y="3641"/>
                    </a:moveTo>
                    <a:lnTo>
                      <a:pt x="10800" y="0"/>
                    </a:lnTo>
                    <a:lnTo>
                      <a:pt x="21600" y="3641"/>
                    </a:lnTo>
                    <a:lnTo>
                      <a:pt x="16200" y="3641"/>
                    </a:lnTo>
                    <a:lnTo>
                      <a:pt x="16200" y="21600"/>
                    </a:lnTo>
                    <a:lnTo>
                      <a:pt x="5400" y="21600"/>
                    </a:lnTo>
                    <a:lnTo>
                      <a:pt x="5400" y="3641"/>
                    </a:lnTo>
                    <a:lnTo>
                      <a:pt x="0" y="3641"/>
                    </a:lnTo>
                    <a:close/>
                  </a:path>
                </a:pathLst>
              </a:custGeom>
              <a:solidFill>
                <a:srgbClr val="FFFF00">
                  <a:alpha val="41960"/>
                </a:srgbClr>
              </a:solidFill>
              <a:ln w="25400">
                <a:solidFill>
                  <a:srgbClr val="FFFF00"/>
                </a:solidFill>
                <a:bevel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0"/>
              <a:ext cx="97155" cy="51434"/>
              <a:chOff x="0" y="0"/>
              <a:chExt cx="97155" cy="51434"/>
            </a:xfrm>
          </p:grpSpPr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27819" y="34195"/>
                <a:ext cx="12678" cy="14372"/>
                <a:chOff x="-727" y="294"/>
                <a:chExt cx="12677" cy="14372"/>
              </a:xfrm>
            </p:grpSpPr>
            <p:sp>
              <p:nvSpPr>
                <p:cNvPr id="60" name="Shape 1073741850"/>
                <p:cNvSpPr>
                  <a:spLocks/>
                </p:cNvSpPr>
                <p:nvPr/>
              </p:nvSpPr>
              <p:spPr bwMode="auto">
                <a:xfrm>
                  <a:off x="-727" y="294"/>
                  <a:ext cx="12677" cy="11690"/>
                </a:xfrm>
                <a:custGeom>
                  <a:avLst/>
                  <a:gdLst>
                    <a:gd name="T0" fmla="*/ 633888 w 21600"/>
                    <a:gd name="T1" fmla="*/ 584486 h 21600"/>
                    <a:gd name="T2" fmla="*/ 633888 w 21600"/>
                    <a:gd name="T3" fmla="*/ 584486 h 21600"/>
                    <a:gd name="T4" fmla="*/ 633888 w 21600"/>
                    <a:gd name="T5" fmla="*/ 584486 h 21600"/>
                    <a:gd name="T6" fmla="*/ 633888 w 21600"/>
                    <a:gd name="T7" fmla="*/ 584486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00"/>
                      </a:moveTo>
                      <a:cubicBezTo>
                        <a:pt x="0" y="1612"/>
                        <a:pt x="1558" y="0"/>
                        <a:pt x="3480" y="0"/>
                      </a:cubicBezTo>
                      <a:lnTo>
                        <a:pt x="18120" y="0"/>
                      </a:lnTo>
                      <a:cubicBezTo>
                        <a:pt x="20042" y="0"/>
                        <a:pt x="21600" y="1612"/>
                        <a:pt x="21600" y="3600"/>
                      </a:cubicBezTo>
                      <a:lnTo>
                        <a:pt x="21600" y="18000"/>
                      </a:lnTo>
                      <a:cubicBezTo>
                        <a:pt x="21600" y="19988"/>
                        <a:pt x="20042" y="21600"/>
                        <a:pt x="18120" y="21600"/>
                      </a:cubicBezTo>
                      <a:lnTo>
                        <a:pt x="3480" y="21600"/>
                      </a:lnTo>
                      <a:cubicBezTo>
                        <a:pt x="1558" y="21600"/>
                        <a:pt x="0" y="19988"/>
                        <a:pt x="0" y="18000"/>
                      </a:cubicBezTo>
                      <a:lnTo>
                        <a:pt x="0" y="3600"/>
                      </a:lnTo>
                      <a:close/>
                    </a:path>
                  </a:pathLst>
                </a:custGeom>
                <a:solidFill>
                  <a:srgbClr val="4F81B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Shape 1073741851"/>
                <p:cNvSpPr>
                  <a:spLocks noChangeArrowheads="1"/>
                </p:cNvSpPr>
                <p:nvPr/>
              </p:nvSpPr>
              <p:spPr bwMode="auto">
                <a:xfrm>
                  <a:off x="9" y="1226"/>
                  <a:ext cx="11208" cy="134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>
                      <a:solidFill>
                        <a:srgbClr val="0D0D0D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3.2 More effective and accountable institutions </a:t>
                  </a:r>
                  <a:r>
                    <a:rPr lang="en-US" sz="1100" kern="1200" dirty="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including measuring implementation of their policy and investment </a:t>
                  </a:r>
                  <a:r>
                    <a:rPr lang="en-US" sz="1100" kern="1200" dirty="0">
                      <a:solidFill>
                        <a:srgbClr val="FF0000"/>
                      </a:solidFill>
                      <a:effectLst/>
                      <a:highlight>
                        <a:srgbClr val="FFFF00"/>
                      </a:highlight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commitments</a:t>
                  </a:r>
                  <a:endParaRPr lang="en-US" sz="12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Arial Unicode MS"/>
                    <a:cs typeface="Arial Unicode MS"/>
                  </a:endParaRPr>
                </a:p>
              </p:txBody>
            </p:sp>
          </p:grpSp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41605" y="34195"/>
                <a:ext cx="13099" cy="11933"/>
                <a:chOff x="-815" y="144"/>
                <a:chExt cx="13099" cy="11933"/>
              </a:xfrm>
            </p:grpSpPr>
            <p:sp>
              <p:nvSpPr>
                <p:cNvPr id="58" name="Shape 1073741853"/>
                <p:cNvSpPr>
                  <a:spLocks/>
                </p:cNvSpPr>
                <p:nvPr/>
              </p:nvSpPr>
              <p:spPr bwMode="auto">
                <a:xfrm>
                  <a:off x="-815" y="144"/>
                  <a:ext cx="12642" cy="11933"/>
                </a:xfrm>
                <a:custGeom>
                  <a:avLst/>
                  <a:gdLst>
                    <a:gd name="T0" fmla="*/ 632146 w 21600"/>
                    <a:gd name="T1" fmla="*/ 596654 h 21600"/>
                    <a:gd name="T2" fmla="*/ 632146 w 21600"/>
                    <a:gd name="T3" fmla="*/ 596654 h 21600"/>
                    <a:gd name="T4" fmla="*/ 632146 w 21600"/>
                    <a:gd name="T5" fmla="*/ 596654 h 21600"/>
                    <a:gd name="T6" fmla="*/ 632146 w 21600"/>
                    <a:gd name="T7" fmla="*/ 596654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00"/>
                      </a:moveTo>
                      <a:cubicBezTo>
                        <a:pt x="0" y="1612"/>
                        <a:pt x="1558" y="0"/>
                        <a:pt x="3480" y="0"/>
                      </a:cubicBezTo>
                      <a:lnTo>
                        <a:pt x="18120" y="0"/>
                      </a:lnTo>
                      <a:cubicBezTo>
                        <a:pt x="20042" y="0"/>
                        <a:pt x="21600" y="1612"/>
                        <a:pt x="21600" y="3600"/>
                      </a:cubicBezTo>
                      <a:lnTo>
                        <a:pt x="21600" y="18000"/>
                      </a:lnTo>
                      <a:cubicBezTo>
                        <a:pt x="21600" y="19988"/>
                        <a:pt x="20042" y="21600"/>
                        <a:pt x="18120" y="21600"/>
                      </a:cubicBezTo>
                      <a:lnTo>
                        <a:pt x="3480" y="21600"/>
                      </a:lnTo>
                      <a:cubicBezTo>
                        <a:pt x="1558" y="21600"/>
                        <a:pt x="0" y="19988"/>
                        <a:pt x="0" y="18000"/>
                      </a:cubicBezTo>
                      <a:lnTo>
                        <a:pt x="0" y="3600"/>
                      </a:lnTo>
                      <a:close/>
                    </a:path>
                  </a:pathLst>
                </a:custGeom>
                <a:solidFill>
                  <a:srgbClr val="4F81B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Shape 1073741854"/>
                <p:cNvSpPr>
                  <a:spLocks noChangeArrowheads="1"/>
                </p:cNvSpPr>
                <p:nvPr/>
              </p:nvSpPr>
              <p:spPr bwMode="auto">
                <a:xfrm>
                  <a:off x="1076" y="1076"/>
                  <a:ext cx="11208" cy="10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D0D0D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3.3 Strengthened capacity for evidence based planning, implementation &amp; review processes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Arial Unicode MS"/>
                    <a:cs typeface="Arial Unicode MS"/>
                  </a:endParaRPr>
                </a:p>
              </p:txBody>
            </p:sp>
          </p:grpSp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67610" y="34195"/>
                <a:ext cx="12242" cy="12771"/>
                <a:chOff x="-1833" y="144"/>
                <a:chExt cx="12242" cy="12771"/>
              </a:xfrm>
            </p:grpSpPr>
            <p:sp>
              <p:nvSpPr>
                <p:cNvPr id="56" name="Freeform 55"/>
                <p:cNvSpPr>
                  <a:spLocks/>
                </p:cNvSpPr>
                <p:nvPr/>
              </p:nvSpPr>
              <p:spPr bwMode="auto">
                <a:xfrm>
                  <a:off x="-1833" y="144"/>
                  <a:ext cx="12242" cy="12771"/>
                </a:xfrm>
                <a:custGeom>
                  <a:avLst/>
                  <a:gdLst>
                    <a:gd name="T0" fmla="*/ 612109 w 21600"/>
                    <a:gd name="T1" fmla="*/ 638564 h 21600"/>
                    <a:gd name="T2" fmla="*/ 612109 w 21600"/>
                    <a:gd name="T3" fmla="*/ 638564 h 21600"/>
                    <a:gd name="T4" fmla="*/ 612109 w 21600"/>
                    <a:gd name="T5" fmla="*/ 638564 h 21600"/>
                    <a:gd name="T6" fmla="*/ 612109 w 21600"/>
                    <a:gd name="T7" fmla="*/ 638564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00"/>
                      </a:moveTo>
                      <a:cubicBezTo>
                        <a:pt x="0" y="1612"/>
                        <a:pt x="1600" y="0"/>
                        <a:pt x="3574" y="0"/>
                      </a:cubicBezTo>
                      <a:lnTo>
                        <a:pt x="18026" y="0"/>
                      </a:lnTo>
                      <a:cubicBezTo>
                        <a:pt x="20000" y="0"/>
                        <a:pt x="21600" y="1612"/>
                        <a:pt x="21600" y="3600"/>
                      </a:cubicBezTo>
                      <a:lnTo>
                        <a:pt x="21600" y="18000"/>
                      </a:lnTo>
                      <a:cubicBezTo>
                        <a:pt x="21600" y="19988"/>
                        <a:pt x="20000" y="21600"/>
                        <a:pt x="18026" y="21600"/>
                      </a:cubicBezTo>
                      <a:lnTo>
                        <a:pt x="3574" y="21600"/>
                      </a:lnTo>
                      <a:cubicBezTo>
                        <a:pt x="1600" y="21600"/>
                        <a:pt x="0" y="19988"/>
                        <a:pt x="0" y="18000"/>
                      </a:cubicBezTo>
                      <a:lnTo>
                        <a:pt x="0" y="3600"/>
                      </a:lnTo>
                      <a:close/>
                    </a:path>
                  </a:pathLst>
                </a:custGeom>
                <a:solidFill>
                  <a:srgbClr val="4F81B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-447" y="1238"/>
                  <a:ext cx="10856" cy="10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D0D0D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3.5 Increased public and private investments in agriculture 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Arial Unicode MS"/>
                    <a:cs typeface="Arial Unicode MS"/>
                  </a:endParaRPr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4045" y="34289"/>
                <a:ext cx="12933" cy="11839"/>
                <a:chOff x="0" y="239"/>
                <a:chExt cx="12933" cy="11838"/>
              </a:xfrm>
            </p:grpSpPr>
            <p:sp>
              <p:nvSpPr>
                <p:cNvPr id="54" name="Shape 1073741859"/>
                <p:cNvSpPr>
                  <a:spLocks/>
                </p:cNvSpPr>
                <p:nvPr/>
              </p:nvSpPr>
              <p:spPr bwMode="auto">
                <a:xfrm>
                  <a:off x="0" y="239"/>
                  <a:ext cx="12933" cy="11838"/>
                </a:xfrm>
                <a:custGeom>
                  <a:avLst/>
                  <a:gdLst>
                    <a:gd name="T0" fmla="*/ 646675 w 21600"/>
                    <a:gd name="T1" fmla="*/ 591923 h 21600"/>
                    <a:gd name="T2" fmla="*/ 646675 w 21600"/>
                    <a:gd name="T3" fmla="*/ 591923 h 21600"/>
                    <a:gd name="T4" fmla="*/ 646675 w 21600"/>
                    <a:gd name="T5" fmla="*/ 591923 h 21600"/>
                    <a:gd name="T6" fmla="*/ 646675 w 21600"/>
                    <a:gd name="T7" fmla="*/ 591923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00"/>
                      </a:moveTo>
                      <a:cubicBezTo>
                        <a:pt x="0" y="1612"/>
                        <a:pt x="1512" y="0"/>
                        <a:pt x="3377" y="0"/>
                      </a:cubicBezTo>
                      <a:lnTo>
                        <a:pt x="18223" y="0"/>
                      </a:lnTo>
                      <a:cubicBezTo>
                        <a:pt x="20088" y="0"/>
                        <a:pt x="21600" y="1612"/>
                        <a:pt x="21600" y="3600"/>
                      </a:cubicBezTo>
                      <a:lnTo>
                        <a:pt x="21600" y="18000"/>
                      </a:lnTo>
                      <a:cubicBezTo>
                        <a:pt x="21600" y="19988"/>
                        <a:pt x="20088" y="21600"/>
                        <a:pt x="18223" y="21600"/>
                      </a:cubicBezTo>
                      <a:lnTo>
                        <a:pt x="3377" y="21600"/>
                      </a:lnTo>
                      <a:cubicBezTo>
                        <a:pt x="1512" y="21600"/>
                        <a:pt x="0" y="19988"/>
                        <a:pt x="0" y="18000"/>
                      </a:cubicBezTo>
                      <a:lnTo>
                        <a:pt x="0" y="3600"/>
                      </a:lnTo>
                      <a:close/>
                    </a:path>
                  </a:pathLst>
                </a:custGeom>
                <a:solidFill>
                  <a:srgbClr val="4F81B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Shape 1073741860"/>
                <p:cNvSpPr>
                  <a:spLocks noChangeArrowheads="1"/>
                </p:cNvSpPr>
                <p:nvPr/>
              </p:nvSpPr>
              <p:spPr bwMode="auto">
                <a:xfrm>
                  <a:off x="1076" y="239"/>
                  <a:ext cx="11615" cy="10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3.1 </a:t>
                  </a:r>
                  <a:r>
                    <a:rPr lang="en-US" sz="11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More effective and inclusive policy design and implementation processes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Arial Unicode MS"/>
                    <a:cs typeface="Arial Unicode MS"/>
                  </a:endParaRPr>
                </a:p>
              </p:txBody>
            </p:sp>
          </p:grpSp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15628" y="21077"/>
                <a:ext cx="81527" cy="12973"/>
                <a:chOff x="0" y="0"/>
                <a:chExt cx="81526" cy="12973"/>
              </a:xfrm>
            </p:grpSpPr>
            <p:sp>
              <p:nvSpPr>
                <p:cNvPr id="52" name="Shape 1073741862"/>
                <p:cNvSpPr>
                  <a:spLocks/>
                </p:cNvSpPr>
                <p:nvPr/>
              </p:nvSpPr>
              <p:spPr bwMode="auto">
                <a:xfrm>
                  <a:off x="0" y="0"/>
                  <a:ext cx="81526" cy="12973"/>
                </a:xfrm>
                <a:custGeom>
                  <a:avLst/>
                  <a:gdLst>
                    <a:gd name="T0" fmla="*/ 4076310 w 21600"/>
                    <a:gd name="T1" fmla="*/ 648665 h 21600"/>
                    <a:gd name="T2" fmla="*/ 4076310 w 21600"/>
                    <a:gd name="T3" fmla="*/ 648665 h 21600"/>
                    <a:gd name="T4" fmla="*/ 4076310 w 21600"/>
                    <a:gd name="T5" fmla="*/ 648665 h 21600"/>
                    <a:gd name="T6" fmla="*/ 4076310 w 21600"/>
                    <a:gd name="T7" fmla="*/ 648665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7565"/>
                      </a:moveTo>
                      <a:lnTo>
                        <a:pt x="10370" y="7565"/>
                      </a:lnTo>
                      <a:lnTo>
                        <a:pt x="10370" y="5400"/>
                      </a:lnTo>
                      <a:lnTo>
                        <a:pt x="9941" y="5400"/>
                      </a:lnTo>
                      <a:lnTo>
                        <a:pt x="10800" y="0"/>
                      </a:lnTo>
                      <a:lnTo>
                        <a:pt x="11659" y="5400"/>
                      </a:lnTo>
                      <a:lnTo>
                        <a:pt x="11230" y="5400"/>
                      </a:lnTo>
                      <a:lnTo>
                        <a:pt x="11230" y="7565"/>
                      </a:lnTo>
                      <a:lnTo>
                        <a:pt x="21600" y="7565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7565"/>
                      </a:lnTo>
                      <a:close/>
                    </a:path>
                  </a:pathLst>
                </a:custGeom>
                <a:solidFill>
                  <a:srgbClr val="4F81BD">
                    <a:alpha val="278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Shape 1073741863"/>
                <p:cNvSpPr>
                  <a:spLocks noChangeArrowheads="1"/>
                </p:cNvSpPr>
                <p:nvPr/>
              </p:nvSpPr>
              <p:spPr bwMode="auto">
                <a:xfrm>
                  <a:off x="0" y="4543"/>
                  <a:ext cx="81526" cy="84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 Bold"/>
                      <a:ea typeface="Arial"/>
                      <a:cs typeface="Arial Unicode MS"/>
                    </a:rPr>
                    <a:t>Level 3 Strengthening Systemic capacity to deliver results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ZA" sz="900" i="1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This level measures the following Malabo commitments</a:t>
                  </a:r>
                  <a:r>
                    <a:rPr lang="en-ZA" sz="9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: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ZA" sz="900" b="1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                                                                                             Commitment 1</a:t>
                  </a:r>
                  <a:r>
                    <a:rPr lang="en-ZA" sz="9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: Recommitment to the Principles and Values of the CAADP Process;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ZA" sz="900" b="1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                                                                                             Commitment 2</a:t>
                  </a:r>
                  <a:r>
                    <a:rPr lang="en-ZA" sz="9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: Recommitment to enhance investment finance in Agriculture; and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ZA" sz="900" b="1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                                                                                             Commitment 7</a:t>
                  </a:r>
                  <a:r>
                    <a:rPr lang="en-ZA" sz="9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: Commitment to Mutual Accountability to Actions and Results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ZA" sz="1000" i="1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"/>
                      <a:cs typeface="Arial"/>
                    </a:rPr>
                    <a:t> 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</p:txBody>
            </p:sp>
          </p:grp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54705" y="34050"/>
                <a:ext cx="12427" cy="12002"/>
                <a:chOff x="-1436" y="0"/>
                <a:chExt cx="12426" cy="12001"/>
              </a:xfrm>
            </p:grpSpPr>
            <p:sp>
              <p:nvSpPr>
                <p:cNvPr id="50" name="Shape 1073741865"/>
                <p:cNvSpPr>
                  <a:spLocks/>
                </p:cNvSpPr>
                <p:nvPr/>
              </p:nvSpPr>
              <p:spPr bwMode="auto">
                <a:xfrm>
                  <a:off x="-1436" y="0"/>
                  <a:ext cx="12426" cy="11834"/>
                </a:xfrm>
                <a:custGeom>
                  <a:avLst/>
                  <a:gdLst>
                    <a:gd name="T0" fmla="*/ 621345 w 21600"/>
                    <a:gd name="T1" fmla="*/ 591714 h 21600"/>
                    <a:gd name="T2" fmla="*/ 621345 w 21600"/>
                    <a:gd name="T3" fmla="*/ 591714 h 21600"/>
                    <a:gd name="T4" fmla="*/ 621345 w 21600"/>
                    <a:gd name="T5" fmla="*/ 591714 h 21600"/>
                    <a:gd name="T6" fmla="*/ 621345 w 21600"/>
                    <a:gd name="T7" fmla="*/ 591714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00"/>
                      </a:moveTo>
                      <a:cubicBezTo>
                        <a:pt x="0" y="1612"/>
                        <a:pt x="1600" y="0"/>
                        <a:pt x="3574" y="0"/>
                      </a:cubicBezTo>
                      <a:lnTo>
                        <a:pt x="18026" y="0"/>
                      </a:lnTo>
                      <a:cubicBezTo>
                        <a:pt x="20000" y="0"/>
                        <a:pt x="21600" y="1612"/>
                        <a:pt x="21600" y="3600"/>
                      </a:cubicBezTo>
                      <a:lnTo>
                        <a:pt x="21600" y="18000"/>
                      </a:lnTo>
                      <a:cubicBezTo>
                        <a:pt x="21600" y="19988"/>
                        <a:pt x="20000" y="21600"/>
                        <a:pt x="18026" y="21600"/>
                      </a:cubicBezTo>
                      <a:lnTo>
                        <a:pt x="3574" y="21600"/>
                      </a:lnTo>
                      <a:cubicBezTo>
                        <a:pt x="1600" y="21600"/>
                        <a:pt x="0" y="19988"/>
                        <a:pt x="0" y="18000"/>
                      </a:cubicBezTo>
                      <a:lnTo>
                        <a:pt x="0" y="3600"/>
                      </a:lnTo>
                      <a:close/>
                    </a:path>
                  </a:pathLst>
                </a:custGeom>
                <a:solidFill>
                  <a:srgbClr val="4F81B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Shape 1073741866"/>
                <p:cNvSpPr>
                  <a:spLocks noChangeArrowheads="1"/>
                </p:cNvSpPr>
                <p:nvPr/>
              </p:nvSpPr>
              <p:spPr bwMode="auto">
                <a:xfrm>
                  <a:off x="-295" y="1238"/>
                  <a:ext cx="10856" cy="10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>
                      <a:solidFill>
                        <a:srgbClr val="0D0D0D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 Unicode MS"/>
                      <a:cs typeface="Arial Unicode MS"/>
                    </a:rPr>
                    <a:t>3.4 Improved multi-sectoral coordination, partnerships and mutual accountability in the agric sector and related sectors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Arial Unicode MS"/>
                    <a:cs typeface="Arial Unicode MS"/>
                  </a:endParaRPr>
                </a:p>
              </p:txBody>
            </p:sp>
          </p:grp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0" y="25093"/>
                <a:ext cx="13708" cy="26341"/>
                <a:chOff x="0" y="0"/>
                <a:chExt cx="13708" cy="26341"/>
              </a:xfrm>
            </p:grpSpPr>
            <p:sp>
              <p:nvSpPr>
                <p:cNvPr id="48" name="Shape 107374186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08" cy="26341"/>
                </a:xfrm>
                <a:prstGeom prst="rect">
                  <a:avLst/>
                </a:prstGeom>
                <a:solidFill>
                  <a:srgbClr val="4F81BD"/>
                </a:solidFill>
                <a:ln w="25400">
                  <a:solidFill>
                    <a:srgbClr val="3A5E8A"/>
                  </a:solidFill>
                  <a:bevel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Shape 107374186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08" cy="263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Arial"/>
                      <a:cs typeface="Arial"/>
                    </a:rPr>
                    <a:t>Added value of CAADP support and interventions to institutional transformation and CAADP operational effectiveness is measured at this level</a:t>
                  </a:r>
                  <a:endParaRPr lang="en-US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"/>
                    <a:ea typeface="Arial"/>
                    <a:cs typeface="Arial Unicode MS"/>
                  </a:endParaRPr>
                </a:p>
              </p:txBody>
            </p:sp>
          </p:grpSp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95577" cy="26149"/>
                <a:chOff x="0" y="0"/>
                <a:chExt cx="95577" cy="26149"/>
              </a:xfrm>
            </p:grpSpPr>
            <p:grpSp>
              <p:nvGrpSpPr>
                <p:cNvPr id="13" name="Group 1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5577" cy="23537"/>
                  <a:chOff x="0" y="0"/>
                  <a:chExt cx="95577" cy="23537"/>
                </a:xfrm>
              </p:grpSpPr>
              <p:grpSp>
                <p:nvGrpSpPr>
                  <p:cNvPr id="19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1467" y="17"/>
                    <a:ext cx="83422" cy="8408"/>
                    <a:chOff x="0" y="0"/>
                    <a:chExt cx="83421" cy="8407"/>
                  </a:xfrm>
                </p:grpSpPr>
                <p:sp>
                  <p:nvSpPr>
                    <p:cNvPr id="46" name="Shape 10737418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83421" cy="840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5400">
                      <a:solidFill>
                        <a:srgbClr val="9BBB59"/>
                      </a:solidFill>
                      <a:bevel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Shape 10737418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83421" cy="840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4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5720" tIns="45720" rIns="45720" bIns="45720" anchor="ctr" anchorCtr="0" upright="1"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 Bold"/>
                          <a:ea typeface="Arial Unicode MS"/>
                          <a:cs typeface="Arial Unicode MS"/>
                        </a:rPr>
                        <a:t>Level 1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 Unicode MS"/>
                          <a:ea typeface="Arial Unicode MS"/>
                          <a:cs typeface="Arial Unicode MS"/>
                        </a:rPr>
                        <a:t>–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 Bold"/>
                          <a:ea typeface="Arial Unicode MS"/>
                          <a:cs typeface="Arial Unicode MS"/>
                        </a:rPr>
                        <a:t> Agriculture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 Unicode MS"/>
                          <a:ea typeface="Arial Unicode MS"/>
                          <a:cs typeface="Arial Unicode MS"/>
                        </a:rPr>
                        <a:t>’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 Bold"/>
                          <a:ea typeface="Arial Unicode MS"/>
                          <a:cs typeface="Arial Unicode MS"/>
                        </a:rPr>
                        <a:t>s Contribution to Economic Growth and Inclusive Development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Arial Unicode MS"/>
                          <a:cs typeface="Arial Unicode MS"/>
                        </a:rPr>
                        <a:t> </a:t>
                      </a:r>
                    </a:p>
                  </p:txBody>
                </p:sp>
              </p:grpSp>
              <p:grpSp>
                <p:nvGrpSpPr>
                  <p:cNvPr id="20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0" y="6124"/>
                    <a:ext cx="95577" cy="17413"/>
                    <a:chOff x="0" y="0"/>
                    <a:chExt cx="95577" cy="17413"/>
                  </a:xfrm>
                </p:grpSpPr>
                <p:grpSp>
                  <p:nvGrpSpPr>
                    <p:cNvPr id="24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156" y="0"/>
                      <a:ext cx="83421" cy="9608"/>
                      <a:chOff x="0" y="0"/>
                      <a:chExt cx="83421" cy="9608"/>
                    </a:xfrm>
                  </p:grpSpPr>
                  <p:sp>
                    <p:nvSpPr>
                      <p:cNvPr id="44" name="Shape 1073741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0" y="0"/>
                        <a:ext cx="83421" cy="9479"/>
                      </a:xfrm>
                      <a:custGeom>
                        <a:avLst/>
                        <a:gdLst>
                          <a:gd name="T0" fmla="*/ 4171066 w 21600"/>
                          <a:gd name="T1" fmla="*/ 473952 h 21600"/>
                          <a:gd name="T2" fmla="*/ 4171066 w 21600"/>
                          <a:gd name="T3" fmla="*/ 473952 h 21600"/>
                          <a:gd name="T4" fmla="*/ 4171066 w 21600"/>
                          <a:gd name="T5" fmla="*/ 473952 h 21600"/>
                          <a:gd name="T6" fmla="*/ 4171066 w 21600"/>
                          <a:gd name="T7" fmla="*/ 473952 h 21600"/>
                          <a:gd name="T8" fmla="*/ 0 60000 65536"/>
                          <a:gd name="T9" fmla="*/ 5898240 60000 65536"/>
                          <a:gd name="T10" fmla="*/ 11796480 60000 65536"/>
                          <a:gd name="T11" fmla="*/ 17694720 60000 65536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0" t="0" r="r" b="b"/>
                        <a:pathLst>
                          <a:path w="21600" h="21600" extrusionOk="0">
                            <a:moveTo>
                              <a:pt x="0" y="6001"/>
                            </a:moveTo>
                            <a:lnTo>
                              <a:pt x="10467" y="6001"/>
                            </a:lnTo>
                            <a:lnTo>
                              <a:pt x="10467" y="5400"/>
                            </a:lnTo>
                            <a:lnTo>
                              <a:pt x="9942" y="5400"/>
                            </a:lnTo>
                            <a:lnTo>
                              <a:pt x="10800" y="0"/>
                            </a:lnTo>
                            <a:lnTo>
                              <a:pt x="11658" y="5400"/>
                            </a:lnTo>
                            <a:lnTo>
                              <a:pt x="11133" y="5400"/>
                            </a:lnTo>
                            <a:lnTo>
                              <a:pt x="11133" y="6001"/>
                            </a:lnTo>
                            <a:lnTo>
                              <a:pt x="21600" y="6001"/>
                            </a:lnTo>
                            <a:lnTo>
                              <a:pt x="21600" y="21600"/>
                            </a:lnTo>
                            <a:lnTo>
                              <a:pt x="0" y="21600"/>
                            </a:lnTo>
                            <a:lnTo>
                              <a:pt x="0" y="6001"/>
                            </a:lnTo>
                            <a:close/>
                          </a:path>
                        </a:pathLst>
                      </a:cu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4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Shape 10737418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2633"/>
                        <a:ext cx="83421" cy="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4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rot="0" vert="horz" wrap="square" lIns="0" tIns="0" rIns="0" bIns="0" anchor="ctr" anchorCtr="0" upright="1">
                        <a:noAutofit/>
                      </a:bodyPr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 Bold"/>
                            <a:ea typeface="Arial"/>
                            <a:cs typeface="Arial Unicode MS"/>
                          </a:rPr>
                          <a:t>Level 2 – Agricultural Transformation and Sustained Inclusive Agricultural Growth</a:t>
                        </a:r>
                        <a:endPara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 Unicode MS"/>
                        </a:endParaRPr>
                      </a:p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900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 </a:t>
                        </a:r>
                        <a:r>
                          <a:rPr lang="en-ZA" sz="900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This level measures the following Malabo commitments</a:t>
                        </a: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:  </a:t>
                        </a:r>
                        <a:r>
                          <a:rPr lang="en-ZA" sz="900" b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Commitment 3:</a:t>
                        </a: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 Commitment to Ending Hunger in Africa by 2025</a:t>
                        </a:r>
                        <a:endPara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 Unicode MS"/>
                        </a:endParaRPr>
                      </a:p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                                                                                              </a:t>
                        </a:r>
                        <a:r>
                          <a:rPr lang="en-ZA" sz="900" b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Commitment 4</a:t>
                        </a: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: Commitment to Halving Poverty, by the year 2025, through Inclusive Agric Growth &amp; Transformation</a:t>
                        </a:r>
                        <a:endPara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 Unicode MS"/>
                        </a:endParaRPr>
                      </a:p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                                                                                              </a:t>
                        </a:r>
                        <a:r>
                          <a:rPr lang="en-ZA" sz="900" b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Commitment 5</a:t>
                        </a: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: Commitment to Boosting Intra-African Trade in Agricultural commodities and services</a:t>
                        </a:r>
                        <a:endPara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 Unicode MS"/>
                        </a:endParaRPr>
                      </a:p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                                                                                              </a:t>
                        </a:r>
                        <a:r>
                          <a:rPr lang="en-ZA" sz="900" b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Commitment 6</a:t>
                        </a: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: Enhancing Resilience of Livelihoods &amp; Production Systems to Climate Variability and other related risks</a:t>
                        </a:r>
                        <a:endPara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 Unicode MS"/>
                        </a:endParaRPr>
                      </a:p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ZA" sz="9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rPr>
                          <a:t> </a:t>
                        </a:r>
                        <a:endParaRPr lang="en-US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 Unicode MS"/>
                        </a:endParaRPr>
                      </a:p>
                    </p:txBody>
                  </p:sp>
                </p:grpSp>
                <p:grpSp>
                  <p:nvGrpSpPr>
                    <p:cNvPr id="25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3472"/>
                      <a:ext cx="95558" cy="13941"/>
                      <a:chOff x="0" y="0"/>
                      <a:chExt cx="95558" cy="13941"/>
                    </a:xfrm>
                  </p:grpSpPr>
                  <p:grpSp>
                    <p:nvGrpSpPr>
                      <p:cNvPr id="26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153" y="6050"/>
                        <a:ext cx="14356" cy="7866"/>
                        <a:chOff x="0" y="-86"/>
                        <a:chExt cx="14356" cy="7865"/>
                      </a:xfrm>
                    </p:grpSpPr>
                    <p:sp>
                      <p:nvSpPr>
                        <p:cNvPr id="42" name="Shape 10737418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4356" cy="777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FF0000"/>
                          </a:solidFill>
                          <a:bevel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3" name="Shape 10737418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-86"/>
                          <a:ext cx="14356" cy="77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4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rot="0" vert="horz" wrap="square" lIns="45720" tIns="45720" rIns="4572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/>
                              <a:ea typeface="Arial Unicode MS"/>
                              <a:cs typeface="Arial Unicode MS"/>
                            </a:rPr>
                            <a:t>2.1 Increased agriculture production and productivity</a:t>
                          </a:r>
                          <a:endPara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endParaRPr>
                        </a:p>
                      </p:txBody>
                    </p:sp>
                  </p:grpSp>
                  <p:grpSp>
                    <p:nvGrpSpPr>
                      <p:cNvPr id="27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78" y="6136"/>
                        <a:ext cx="17579" cy="7780"/>
                        <a:chOff x="0" y="0"/>
                        <a:chExt cx="17579" cy="7779"/>
                      </a:xfrm>
                    </p:grpSpPr>
                    <p:sp>
                      <p:nvSpPr>
                        <p:cNvPr id="40" name="Shape 10737418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7579" cy="777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FF0000"/>
                          </a:solidFill>
                          <a:bevel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1" name="Shape 10737418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7579" cy="77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4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rot="0" vert="horz" wrap="square" lIns="36000" tIns="36000" rIns="36000" bIns="3600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solidFill>
                                <a:srgbClr val="000000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/>
                              <a:ea typeface="Arial Unicode MS"/>
                              <a:cs typeface="Arial Unicode MS"/>
                            </a:rPr>
                            <a:t>2.2 Increased intra-African regional trade and better functioning of national &amp; regional markets </a:t>
                          </a:r>
                          <a:endPara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endParaRPr>
                        </a:p>
                      </p:txBody>
                    </p:sp>
                  </p:grpSp>
                  <p:grpSp>
                    <p:nvGrpSpPr>
                      <p:cNvPr id="28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028" y="6059"/>
                        <a:ext cx="16174" cy="7822"/>
                        <a:chOff x="0" y="0"/>
                        <a:chExt cx="16173" cy="7821"/>
                      </a:xfrm>
                    </p:grpSpPr>
                    <p:sp>
                      <p:nvSpPr>
                        <p:cNvPr id="38" name="Shape 10737418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6173" cy="782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FF0000"/>
                          </a:solidFill>
                          <a:bevel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9" name="Shape 10737418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6173" cy="78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4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rot="0" vert="horz" wrap="square" lIns="45720" tIns="45720" rIns="4572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kern="1200">
                              <a:solidFill>
                                <a:srgbClr val="000000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/>
                              <a:ea typeface="Arial Unicode MS"/>
                              <a:cs typeface="Arial Unicode MS"/>
                            </a:rPr>
                            <a:t>2.3 Expanded local agro-industry and value chain development ensuring participation of women and youth</a:t>
                          </a:r>
                          <a:endPara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endParaRPr>
                        </a:p>
                      </p:txBody>
                    </p:sp>
                  </p:grpSp>
                  <p:grpSp>
                    <p:nvGrpSpPr>
                      <p:cNvPr id="29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1742" y="6137"/>
                        <a:ext cx="16876" cy="7780"/>
                        <a:chOff x="0" y="0"/>
                        <a:chExt cx="16876" cy="7780"/>
                      </a:xfrm>
                    </p:grpSpPr>
                    <p:sp>
                      <p:nvSpPr>
                        <p:cNvPr id="36" name="Shape 10737418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6876" cy="778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FF0000"/>
                          </a:solidFill>
                          <a:bevel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7" name="Shape 10737418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6876" cy="77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4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rot="0" vert="horz" wrap="square" lIns="45720" tIns="45720" rIns="4572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solidFill>
                                <a:srgbClr val="000000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/>
                              <a:ea typeface="Arial Unicode MS"/>
                              <a:cs typeface="Arial Unicode MS"/>
                            </a:rPr>
                            <a:t>2.4 Increased access to productive safety nets and more nutrition sensitive agriculture investments</a:t>
                          </a:r>
                          <a:endPara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endParaRPr>
                        </a:p>
                      </p:txBody>
                    </p:sp>
                  </p:grpSp>
                  <p:grpSp>
                    <p:nvGrpSpPr>
                      <p:cNvPr id="30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9033" y="6136"/>
                        <a:ext cx="16525" cy="7781"/>
                        <a:chOff x="0" y="0"/>
                        <a:chExt cx="16524" cy="7780"/>
                      </a:xfrm>
                    </p:grpSpPr>
                    <p:sp>
                      <p:nvSpPr>
                        <p:cNvPr id="34" name="Shape 10737418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6524" cy="778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FF0000"/>
                          </a:solidFill>
                          <a:bevel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5" name="Shape 10737418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6524" cy="77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4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rot="0" vert="horz" wrap="square" lIns="45720" tIns="45720" rIns="4572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solidFill>
                                <a:srgbClr val="000000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/>
                              <a:ea typeface="Arial Unicode MS"/>
                              <a:cs typeface="Arial Unicode MS"/>
                            </a:rPr>
                            <a:t>2.5 Improved management of natural resources for sustainable agriculture </a:t>
                          </a:r>
                          <a:endPara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/>
                            <a:ea typeface="Arial Unicode MS"/>
                            <a:cs typeface="Arial Unicode MS"/>
                          </a:endParaRPr>
                        </a:p>
                      </p:txBody>
                    </p:sp>
                  </p:grpSp>
                  <p:grpSp>
                    <p:nvGrpSpPr>
                      <p:cNvPr id="31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11726" cy="13941"/>
                        <a:chOff x="0" y="0"/>
                        <a:chExt cx="11726" cy="13941"/>
                      </a:xfrm>
                    </p:grpSpPr>
                    <p:sp>
                      <p:nvSpPr>
                        <p:cNvPr id="32" name="Shape 10737418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1726" cy="13941"/>
                        </a:xfrm>
                        <a:prstGeom prst="rect">
                          <a:avLst/>
                        </a:prstGeom>
                        <a:solidFill>
                          <a:srgbClr val="FF0000">
                            <a:alpha val="27058"/>
                          </a:srgbClr>
                        </a:solidFill>
                        <a:ln w="25400">
                          <a:solidFill>
                            <a:srgbClr val="FF0000"/>
                          </a:solidFill>
                          <a:bevel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3" name="Shape 10737418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11726" cy="139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4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rot="0" vert="horz" wrap="square" lIns="45720" tIns="45720" rIns="4572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solidFill>
                                <a:srgbClr val="0D0D0D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/>
                              <a:ea typeface="Arial"/>
                              <a:cs typeface="Arial"/>
                            </a:rPr>
                            <a:t>Changes in African agriculture resulting from the implementation of CAADP approach are measured at this level</a:t>
                          </a:r>
                          <a:endParaRPr lang="en-US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Arial"/>
                            <a:ea typeface="Arial"/>
                            <a:cs typeface="Arial Unicode MS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21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1720" cy="8425"/>
                    <a:chOff x="0" y="0"/>
                    <a:chExt cx="11720" cy="8425"/>
                  </a:xfrm>
                </p:grpSpPr>
                <p:sp>
                  <p:nvSpPr>
                    <p:cNvPr id="22" name="Shape 10737418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1720" cy="8425"/>
                    </a:xfrm>
                    <a:prstGeom prst="rect">
                      <a:avLst/>
                    </a:prstGeom>
                    <a:solidFill>
                      <a:srgbClr val="9BBB59"/>
                    </a:solidFill>
                    <a:ln w="25400">
                      <a:solidFill>
                        <a:srgbClr val="718841"/>
                      </a:solidFill>
                      <a:bevel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Shape 10737418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1720" cy="84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4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5720" tIns="45720" rIns="45720" bIns="45720" anchor="ctr" anchorCtr="0" upright="1"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Arial"/>
                          <a:cs typeface="Arial"/>
                        </a:rPr>
                        <a:t>Impact to which CAADP contributes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"/>
                        <a:cs typeface="Arial Unicode MS"/>
                      </a:endParaRPr>
                    </a:p>
                  </p:txBody>
                </p:sp>
              </p:grpSp>
            </p:grpSp>
            <p:sp>
              <p:nvSpPr>
                <p:cNvPr id="14" name="Shape 1073741901"/>
                <p:cNvSpPr>
                  <a:spLocks/>
                </p:cNvSpPr>
                <p:nvPr/>
              </p:nvSpPr>
              <p:spPr bwMode="auto">
                <a:xfrm>
                  <a:off x="18393" y="23347"/>
                  <a:ext cx="922" cy="2725"/>
                </a:xfrm>
                <a:custGeom>
                  <a:avLst/>
                  <a:gdLst>
                    <a:gd name="T0" fmla="*/ 46092 w 21600"/>
                    <a:gd name="T1" fmla="*/ 136239 h 21600"/>
                    <a:gd name="T2" fmla="*/ 46092 w 21600"/>
                    <a:gd name="T3" fmla="*/ 136239 h 21600"/>
                    <a:gd name="T4" fmla="*/ 46092 w 21600"/>
                    <a:gd name="T5" fmla="*/ 136239 h 21600"/>
                    <a:gd name="T6" fmla="*/ 46092 w 21600"/>
                    <a:gd name="T7" fmla="*/ 136239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54"/>
                      </a:moveTo>
                      <a:lnTo>
                        <a:pt x="10800" y="0"/>
                      </a:lnTo>
                      <a:lnTo>
                        <a:pt x="21600" y="3654"/>
                      </a:lnTo>
                      <a:lnTo>
                        <a:pt x="16200" y="3654"/>
                      </a:lnTo>
                      <a:lnTo>
                        <a:pt x="16200" y="21600"/>
                      </a:lnTo>
                      <a:lnTo>
                        <a:pt x="5400" y="21600"/>
                      </a:lnTo>
                      <a:lnTo>
                        <a:pt x="5400" y="3654"/>
                      </a:lnTo>
                      <a:lnTo>
                        <a:pt x="0" y="3654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>
                  <a:solidFill>
                    <a:srgbClr val="3A5E8A"/>
                  </a:solidFill>
                  <a:bevel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Shape 1073741902"/>
                <p:cNvSpPr>
                  <a:spLocks/>
                </p:cNvSpPr>
                <p:nvPr/>
              </p:nvSpPr>
              <p:spPr bwMode="auto">
                <a:xfrm>
                  <a:off x="34533" y="23424"/>
                  <a:ext cx="922" cy="2725"/>
                </a:xfrm>
                <a:custGeom>
                  <a:avLst/>
                  <a:gdLst>
                    <a:gd name="T0" fmla="*/ 46092 w 21600"/>
                    <a:gd name="T1" fmla="*/ 136239 h 21600"/>
                    <a:gd name="T2" fmla="*/ 46092 w 21600"/>
                    <a:gd name="T3" fmla="*/ 136239 h 21600"/>
                    <a:gd name="T4" fmla="*/ 46092 w 21600"/>
                    <a:gd name="T5" fmla="*/ 136239 h 21600"/>
                    <a:gd name="T6" fmla="*/ 46092 w 21600"/>
                    <a:gd name="T7" fmla="*/ 136239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54"/>
                      </a:moveTo>
                      <a:lnTo>
                        <a:pt x="10800" y="0"/>
                      </a:lnTo>
                      <a:lnTo>
                        <a:pt x="21600" y="3654"/>
                      </a:lnTo>
                      <a:lnTo>
                        <a:pt x="16200" y="3654"/>
                      </a:lnTo>
                      <a:lnTo>
                        <a:pt x="16200" y="21600"/>
                      </a:lnTo>
                      <a:lnTo>
                        <a:pt x="5400" y="21600"/>
                      </a:lnTo>
                      <a:lnTo>
                        <a:pt x="5400" y="3654"/>
                      </a:lnTo>
                      <a:lnTo>
                        <a:pt x="0" y="3654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>
                  <a:solidFill>
                    <a:srgbClr val="3A5E8A"/>
                  </a:solidFill>
                  <a:bevel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Shape 1073741903"/>
                <p:cNvSpPr>
                  <a:spLocks/>
                </p:cNvSpPr>
                <p:nvPr/>
              </p:nvSpPr>
              <p:spPr bwMode="auto">
                <a:xfrm>
                  <a:off x="52557" y="23424"/>
                  <a:ext cx="918" cy="2648"/>
                </a:xfrm>
                <a:custGeom>
                  <a:avLst/>
                  <a:gdLst>
                    <a:gd name="T0" fmla="*/ 45891 w 21600"/>
                    <a:gd name="T1" fmla="*/ 132371 h 21600"/>
                    <a:gd name="T2" fmla="*/ 45891 w 21600"/>
                    <a:gd name="T3" fmla="*/ 132371 h 21600"/>
                    <a:gd name="T4" fmla="*/ 45891 w 21600"/>
                    <a:gd name="T5" fmla="*/ 132371 h 21600"/>
                    <a:gd name="T6" fmla="*/ 45891 w 21600"/>
                    <a:gd name="T7" fmla="*/ 132371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744"/>
                      </a:moveTo>
                      <a:lnTo>
                        <a:pt x="10800" y="0"/>
                      </a:lnTo>
                      <a:lnTo>
                        <a:pt x="21600" y="3744"/>
                      </a:lnTo>
                      <a:lnTo>
                        <a:pt x="16200" y="3744"/>
                      </a:lnTo>
                      <a:lnTo>
                        <a:pt x="16200" y="21600"/>
                      </a:lnTo>
                      <a:lnTo>
                        <a:pt x="5400" y="21600"/>
                      </a:lnTo>
                      <a:lnTo>
                        <a:pt x="5400" y="3744"/>
                      </a:lnTo>
                      <a:lnTo>
                        <a:pt x="0" y="3744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>
                  <a:solidFill>
                    <a:srgbClr val="3A5E8A"/>
                  </a:solidFill>
                  <a:bevel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Shape 1073741904"/>
                <p:cNvSpPr>
                  <a:spLocks/>
                </p:cNvSpPr>
                <p:nvPr/>
              </p:nvSpPr>
              <p:spPr bwMode="auto">
                <a:xfrm>
                  <a:off x="70195" y="23424"/>
                  <a:ext cx="918" cy="2723"/>
                </a:xfrm>
                <a:custGeom>
                  <a:avLst/>
                  <a:gdLst>
                    <a:gd name="T0" fmla="*/ 45891 w 21600"/>
                    <a:gd name="T1" fmla="*/ 136126 h 21600"/>
                    <a:gd name="T2" fmla="*/ 45891 w 21600"/>
                    <a:gd name="T3" fmla="*/ 136126 h 21600"/>
                    <a:gd name="T4" fmla="*/ 45891 w 21600"/>
                    <a:gd name="T5" fmla="*/ 136126 h 21600"/>
                    <a:gd name="T6" fmla="*/ 45891 w 21600"/>
                    <a:gd name="T7" fmla="*/ 136126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41"/>
                      </a:moveTo>
                      <a:lnTo>
                        <a:pt x="10800" y="0"/>
                      </a:lnTo>
                      <a:lnTo>
                        <a:pt x="21600" y="3641"/>
                      </a:lnTo>
                      <a:lnTo>
                        <a:pt x="16200" y="3641"/>
                      </a:lnTo>
                      <a:lnTo>
                        <a:pt x="16200" y="21600"/>
                      </a:lnTo>
                      <a:lnTo>
                        <a:pt x="5400" y="21600"/>
                      </a:lnTo>
                      <a:lnTo>
                        <a:pt x="5400" y="3641"/>
                      </a:lnTo>
                      <a:lnTo>
                        <a:pt x="0" y="3641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>
                  <a:solidFill>
                    <a:srgbClr val="3A5E8A"/>
                  </a:solidFill>
                  <a:bevel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Shape 1073741905"/>
                <p:cNvSpPr>
                  <a:spLocks/>
                </p:cNvSpPr>
                <p:nvPr/>
              </p:nvSpPr>
              <p:spPr bwMode="auto">
                <a:xfrm>
                  <a:off x="86813" y="23424"/>
                  <a:ext cx="918" cy="2723"/>
                </a:xfrm>
                <a:custGeom>
                  <a:avLst/>
                  <a:gdLst>
                    <a:gd name="T0" fmla="*/ 45891 w 21600"/>
                    <a:gd name="T1" fmla="*/ 136126 h 21600"/>
                    <a:gd name="T2" fmla="*/ 45891 w 21600"/>
                    <a:gd name="T3" fmla="*/ 136126 h 21600"/>
                    <a:gd name="T4" fmla="*/ 45891 w 21600"/>
                    <a:gd name="T5" fmla="*/ 136126 h 21600"/>
                    <a:gd name="T6" fmla="*/ 45891 w 21600"/>
                    <a:gd name="T7" fmla="*/ 136126 h 21600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3641"/>
                      </a:moveTo>
                      <a:lnTo>
                        <a:pt x="10800" y="0"/>
                      </a:lnTo>
                      <a:lnTo>
                        <a:pt x="21600" y="3641"/>
                      </a:lnTo>
                      <a:lnTo>
                        <a:pt x="16200" y="3641"/>
                      </a:lnTo>
                      <a:lnTo>
                        <a:pt x="16200" y="21600"/>
                      </a:lnTo>
                      <a:lnTo>
                        <a:pt x="5400" y="21600"/>
                      </a:lnTo>
                      <a:lnTo>
                        <a:pt x="5400" y="3641"/>
                      </a:lnTo>
                      <a:lnTo>
                        <a:pt x="0" y="3641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>
                  <a:solidFill>
                    <a:srgbClr val="3A5E8A"/>
                  </a:solidFill>
                  <a:bevel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0" name="Shape 1073741856"/>
          <p:cNvSpPr>
            <a:spLocks/>
          </p:cNvSpPr>
          <p:nvPr/>
        </p:nvSpPr>
        <p:spPr>
          <a:xfrm>
            <a:off x="7615555" y="4285615"/>
            <a:ext cx="1223645" cy="1276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1600" y="0"/>
                  <a:pt x="3574" y="0"/>
                </a:cubicBezTo>
                <a:lnTo>
                  <a:pt x="18026" y="0"/>
                </a:lnTo>
                <a:cubicBezTo>
                  <a:pt x="20000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000" y="21600"/>
                  <a:pt x="18026" y="21600"/>
                </a:cubicBezTo>
                <a:lnTo>
                  <a:pt x="3574" y="21600"/>
                </a:lnTo>
                <a:cubicBezTo>
                  <a:pt x="1600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4F81BD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Shape 1073741857"/>
          <p:cNvSpPr>
            <a:spLocks noChangeArrowheads="1"/>
          </p:cNvSpPr>
          <p:nvPr/>
        </p:nvSpPr>
        <p:spPr bwMode="auto">
          <a:xfrm>
            <a:off x="7677785" y="4410710"/>
            <a:ext cx="1085215" cy="107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rot="0" vert="horz" wrap="square" lIns="45720" tIns="45720" rIns="4572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kern="1200">
                <a:solidFill>
                  <a:srgbClr val="0D0D0D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3.6 Increased capacity to generate and use data, information and knowledge </a:t>
            </a:r>
            <a:endParaRPr lang="en-US" sz="120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459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The </a:t>
            </a:r>
            <a:r>
              <a:rPr lang="en-US" sz="2200" b="0" dirty="0">
                <a:solidFill>
                  <a:schemeClr val="tx1"/>
                </a:solidFill>
              </a:rPr>
              <a:t>CAADP Results Framework will serve as a guide and tool to:</a:t>
            </a:r>
          </a:p>
          <a:p>
            <a:pPr marL="0" indent="0" algn="l">
              <a:buNone/>
            </a:pPr>
            <a:r>
              <a:rPr lang="en-US" sz="2200" b="0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sz="2200" b="0" dirty="0">
                <a:solidFill>
                  <a:schemeClr val="tx1"/>
                </a:solidFill>
              </a:rPr>
              <a:t>Examine and align the </a:t>
            </a:r>
            <a:r>
              <a:rPr lang="en-US" sz="2200" dirty="0">
                <a:solidFill>
                  <a:schemeClr val="tx1"/>
                </a:solidFill>
              </a:rPr>
              <a:t>goals and targets </a:t>
            </a:r>
            <a:r>
              <a:rPr lang="en-US" sz="2200" b="0" dirty="0">
                <a:solidFill>
                  <a:schemeClr val="tx1"/>
                </a:solidFill>
              </a:rPr>
              <a:t>(results and impact) and associated performance indicators in the </a:t>
            </a:r>
            <a:r>
              <a:rPr lang="en-US" sz="2200" dirty="0">
                <a:solidFill>
                  <a:schemeClr val="tx1"/>
                </a:solidFill>
              </a:rPr>
              <a:t>NAIPs</a:t>
            </a:r>
            <a:r>
              <a:rPr lang="en-US" sz="2200" b="0" dirty="0">
                <a:solidFill>
                  <a:schemeClr val="tx1"/>
                </a:solidFill>
              </a:rPr>
              <a:t>;</a:t>
            </a:r>
          </a:p>
          <a:p>
            <a:pPr lvl="0" algn="l"/>
            <a:r>
              <a:rPr lang="en-US" sz="2200" b="0" dirty="0">
                <a:solidFill>
                  <a:schemeClr val="tx1"/>
                </a:solidFill>
              </a:rPr>
              <a:t>Help the country to refine and focus </a:t>
            </a:r>
            <a:r>
              <a:rPr lang="en-US" sz="2200" dirty="0">
                <a:solidFill>
                  <a:schemeClr val="tx1"/>
                </a:solidFill>
              </a:rPr>
              <a:t>set performance targets of the NAIPs</a:t>
            </a:r>
            <a:r>
              <a:rPr lang="en-US" sz="2200" b="0" dirty="0">
                <a:solidFill>
                  <a:schemeClr val="tx1"/>
                </a:solidFill>
              </a:rPr>
              <a:t>;</a:t>
            </a:r>
          </a:p>
          <a:p>
            <a:pPr lvl="0" algn="l"/>
            <a:r>
              <a:rPr lang="en-US" sz="2200" b="0" dirty="0">
                <a:solidFill>
                  <a:schemeClr val="tx1"/>
                </a:solidFill>
              </a:rPr>
              <a:t>Rally unity of purpose around a </a:t>
            </a:r>
            <a:r>
              <a:rPr lang="en-US" sz="2200" dirty="0">
                <a:solidFill>
                  <a:schemeClr val="tx1"/>
                </a:solidFill>
              </a:rPr>
              <a:t>common national agenda and deliverables</a:t>
            </a:r>
            <a:r>
              <a:rPr lang="en-US" sz="2200" b="0" dirty="0">
                <a:solidFill>
                  <a:schemeClr val="tx1"/>
                </a:solidFill>
              </a:rPr>
              <a:t>; and</a:t>
            </a:r>
          </a:p>
          <a:p>
            <a:pPr lvl="0" algn="l"/>
            <a:r>
              <a:rPr lang="en-US" sz="2200" b="0" dirty="0">
                <a:solidFill>
                  <a:schemeClr val="tx1"/>
                </a:solidFill>
              </a:rPr>
              <a:t>Examine and refine, strengthen and align existing national level tools and systems for </a:t>
            </a:r>
            <a:r>
              <a:rPr lang="en-US" sz="2200" dirty="0">
                <a:solidFill>
                  <a:schemeClr val="tx1"/>
                </a:solidFill>
              </a:rPr>
              <a:t>monitoring, evaluation</a:t>
            </a:r>
            <a:r>
              <a:rPr lang="en-US" sz="2200" b="0" dirty="0">
                <a:solidFill>
                  <a:schemeClr val="tx1"/>
                </a:solidFill>
              </a:rPr>
              <a:t>, and facilitating </a:t>
            </a:r>
            <a:r>
              <a:rPr lang="en-US" sz="2200" dirty="0">
                <a:solidFill>
                  <a:schemeClr val="tx1"/>
                </a:solidFill>
              </a:rPr>
              <a:t>learning and strengthening accountability.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 smtClean="0">
                <a:solidFill>
                  <a:srgbClr val="00B0F0"/>
                </a:solidFill>
              </a:rPr>
              <a:t>Use of the CAADP Results Framework at country level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The </a:t>
            </a:r>
            <a:r>
              <a:rPr lang="en-US" sz="2400" b="0" dirty="0">
                <a:solidFill>
                  <a:schemeClr val="tx1"/>
                </a:solidFill>
              </a:rPr>
              <a:t>CAADP Results Framework will:</a:t>
            </a:r>
          </a:p>
          <a:p>
            <a:pPr marL="0" indent="0" algn="l">
              <a:buNone/>
            </a:pPr>
            <a:r>
              <a:rPr lang="en-US" sz="2400" b="0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sz="2400" b="0" dirty="0">
                <a:solidFill>
                  <a:schemeClr val="tx1"/>
                </a:solidFill>
              </a:rPr>
              <a:t>Provide priority areas, targets and indicators which define “CAADP implementation support” at Level 3 in the Results Framework;</a:t>
            </a:r>
          </a:p>
          <a:p>
            <a:pPr marL="0" indent="0" algn="l">
              <a:buNone/>
            </a:pPr>
            <a:r>
              <a:rPr lang="en-US" sz="2400" b="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2400" b="0" dirty="0">
                <a:solidFill>
                  <a:schemeClr val="tx1"/>
                </a:solidFill>
              </a:rPr>
              <a:t>Serve as the central “yardstick” to </a:t>
            </a:r>
            <a:r>
              <a:rPr lang="en-US" sz="2400" b="0" dirty="0" err="1">
                <a:solidFill>
                  <a:schemeClr val="tx1"/>
                </a:solidFill>
              </a:rPr>
              <a:t>standardise</a:t>
            </a:r>
            <a:r>
              <a:rPr lang="en-US" sz="2400" b="0" dirty="0">
                <a:solidFill>
                  <a:schemeClr val="tx1"/>
                </a:solidFill>
              </a:rPr>
              <a:t> and benchmark as well as facilitate, guide and compel alignment and </a:t>
            </a:r>
            <a:r>
              <a:rPr lang="en-US" sz="2400" b="0" dirty="0" err="1">
                <a:solidFill>
                  <a:schemeClr val="tx1"/>
                </a:solidFill>
              </a:rPr>
              <a:t>harmonisation</a:t>
            </a:r>
            <a:r>
              <a:rPr lang="en-US" sz="2400" b="0" dirty="0">
                <a:solidFill>
                  <a:schemeClr val="tx1"/>
                </a:solidFill>
              </a:rPr>
              <a:t> of strategies and </a:t>
            </a:r>
            <a:r>
              <a:rPr lang="en-US" sz="2400" b="0" dirty="0" err="1">
                <a:solidFill>
                  <a:schemeClr val="tx1"/>
                </a:solidFill>
              </a:rPr>
              <a:t>programmes</a:t>
            </a:r>
            <a:r>
              <a:rPr lang="en-US" sz="2400" b="0" dirty="0">
                <a:solidFill>
                  <a:schemeClr val="tx1"/>
                </a:solidFill>
              </a:rPr>
              <a:t> by all players and stakeholders</a:t>
            </a:r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smtClean="0">
                <a:solidFill>
                  <a:srgbClr val="00B0F0"/>
                </a:solidFill>
              </a:rPr>
              <a:t>Use of the CAADP Results Framework at continental and Regional levels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362976"/>
              </p:ext>
            </p:extLst>
          </p:nvPr>
        </p:nvGraphicFramePr>
        <p:xfrm>
          <a:off x="381000" y="685800"/>
          <a:ext cx="8458200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Areas – Level 1 (Impact)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effectLst/>
                        </a:rPr>
                        <a:t>1.1. Increased Income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 per capita, Gini</a:t>
                      </a:r>
                      <a:r>
                        <a:rPr lang="en-US" baseline="0" dirty="0" smtClean="0"/>
                        <a:t> coefficient, national poverty rate, poverty headcount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effectLst/>
                        </a:rPr>
                        <a:t>1.2. Improved Food &amp; Nutrition Security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Hunger index, food aid compared to food supply, stunting index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effectLst/>
                        </a:rPr>
                        <a:t>1.3. Economic opportunities and prosperity – jobs and poverty Alleviation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created per annum, numbers</a:t>
                      </a:r>
                      <a:r>
                        <a:rPr lang="en-US" baseline="0" dirty="0" smtClean="0"/>
                        <a:t> of SMEs, </a:t>
                      </a:r>
                      <a:r>
                        <a:rPr lang="en-US" sz="1800" kern="1200" dirty="0" smtClean="0">
                          <a:effectLst/>
                        </a:rPr>
                        <a:t>Socio-economic growth and development - total factor productivity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effectLst/>
                        </a:rPr>
                        <a:t>1.4. Increased 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Farm, pastoral and fisher households that are resilient to climate and weather related risk, Capacity to withstand shocks Absorptive, Adaptive and Transformative capacity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9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100049"/>
              </p:ext>
            </p:extLst>
          </p:nvPr>
        </p:nvGraphicFramePr>
        <p:xfrm>
          <a:off x="381000" y="381000"/>
          <a:ext cx="8458200" cy="6863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Areas – Level 2 (Outcome)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2.1.Increased agricultural production and productivity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Change in Ag. Total Factor productivity , Agriculture GDP Growth, Agriculture Production Index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2.2. Increased intra-African regional trade and better functioning of national &amp; regional markets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share of intra-regional trade in agriculture commodities and services, Per capita Agricultural Imports, Per Capita Agricultural Exports, Agriculture Exports Share in Total Exports, Agriculture Imports Share in Total Imports, Functioning markets, Trade</a:t>
                      </a:r>
                      <a:r>
                        <a:rPr lang="en-US" sz="1800" kern="1200" baseline="0" dirty="0" smtClean="0">
                          <a:effectLst/>
                        </a:rPr>
                        <a:t> index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2.3. Expanded local agro-industry and value- chain development value chains ensuring participation of women and youth 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 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Volume of sales in SMEs engaged in post-harvest, processing and distribution of food and other agricultural commodities, Number of employees by gender in SMEs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2.4. Increased access to productive Safety 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effectLst/>
                        </a:rPr>
                        <a:t>Food reserves as share of Total food production, Cash reserves as a share of Agricultural  GDP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2.5. Improved management, governance and sustainable use of natural resources for agricultural production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area under Sustainable Land and Water Management, irrigation, implementing voluntary guidelines on responsible governance of tenure of land, forests and fisheries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8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347381"/>
              </p:ext>
            </p:extLst>
          </p:nvPr>
        </p:nvGraphicFramePr>
        <p:xfrm>
          <a:off x="381000" y="381000"/>
          <a:ext cx="8458200" cy="66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Areas – Level 3 (Outputs)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3.1. More effective and inclusive policy design and implementation processes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Existence of a Compact signed by major stakeholders, Existence of a post-Malabo NAIP/NAFSIP, Cumulative number of JSRs implemented, Composition of participants at most-recent JSR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3.2. More effective and accountable 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institutionalized mechanisms for mutual accountability , comprehensive and operational M&amp;E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3.3. Strengthened capacity of evidence-based planning, implementation, and review processes  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(FTE) professionals in agricultural policy planning and M&amp;E,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3.4. Improved multi-</a:t>
                      </a:r>
                      <a:r>
                        <a:rPr lang="en-US" sz="1800" kern="1200" dirty="0" err="1" smtClean="0">
                          <a:effectLst/>
                        </a:rPr>
                        <a:t>sectoral</a:t>
                      </a:r>
                      <a:r>
                        <a:rPr lang="en-US" sz="1800" kern="1200" dirty="0" smtClean="0">
                          <a:effectLst/>
                        </a:rPr>
                        <a:t>  coordination, partnerships, and mutual accountability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 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agriculture-related  Public Private Partnerships (PPPs) , joint projects between agriculture and non agriculture sectors , value of investments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3.5 Increased public and private investment in agriculture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public expenditure allocated to agriculture sector, private investment in agriculture and agribusiness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3.6. Increased capacity to generate and use data, information, and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Index of capacity to generate and use statistical data and information , operational country SAKSS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8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59484"/>
            <a:ext cx="8686800" cy="4724400"/>
          </a:xfrm>
        </p:spPr>
        <p:txBody>
          <a:bodyPr>
            <a:noAutofit/>
          </a:bodyPr>
          <a:lstStyle/>
          <a:p>
            <a:pPr marL="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AU Member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states adopted CAADP and agreed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accent1"/>
                </a:solidFill>
              </a:rPr>
              <a:t>increase </a:t>
            </a:r>
            <a:r>
              <a:rPr lang="en-US" b="1" dirty="0">
                <a:solidFill>
                  <a:schemeClr val="accent1"/>
                </a:solidFill>
              </a:rPr>
              <a:t>public investment in agriculture by a minimum of </a:t>
            </a:r>
            <a:r>
              <a:rPr lang="en-US" b="1" dirty="0"/>
              <a:t>10 per cent of national budgets in order to </a:t>
            </a:r>
            <a:r>
              <a:rPr lang="en-US" b="1" dirty="0" smtClean="0"/>
              <a:t>increase annual Agricultural GDP growth by </a:t>
            </a:r>
            <a:r>
              <a:rPr lang="en-US" b="1" dirty="0"/>
              <a:t>at least 6 per cent</a:t>
            </a:r>
            <a:r>
              <a:rPr lang="en-US" b="1" dirty="0">
                <a:solidFill>
                  <a:schemeClr val="accent1"/>
                </a:solidFill>
              </a:rPr>
              <a:t>. 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1"/>
                </a:solidFill>
              </a:rPr>
              <a:t>2014 </a:t>
            </a:r>
            <a:r>
              <a:rPr lang="en-US" b="1" dirty="0">
                <a:solidFill>
                  <a:schemeClr val="accent1"/>
                </a:solidFill>
              </a:rPr>
              <a:t>marks the 10th anniversary since </a:t>
            </a:r>
            <a:r>
              <a:rPr lang="en-US" b="1" dirty="0" smtClean="0">
                <a:solidFill>
                  <a:schemeClr val="accent1"/>
                </a:solidFill>
              </a:rPr>
              <a:t>CAADP was adopted and</a:t>
            </a:r>
            <a:r>
              <a:rPr lang="en-US" b="1" dirty="0">
                <a:solidFill>
                  <a:schemeClr val="accent1"/>
                </a:solidFill>
              </a:rPr>
              <a:t>, within a decade, 50 out of 54 countries are using the CAADP framework in their agricultural transformation planning. </a:t>
            </a:r>
            <a:r>
              <a:rPr lang="en-US" b="1" dirty="0" smtClean="0">
                <a:solidFill>
                  <a:schemeClr val="accent1"/>
                </a:solidFill>
              </a:rPr>
              <a:t>2014 is also significant as it was declared the </a:t>
            </a:r>
            <a:r>
              <a:rPr lang="en-US" b="1" dirty="0" err="1" smtClean="0">
                <a:solidFill>
                  <a:schemeClr val="accent1"/>
                </a:solidFill>
              </a:rPr>
              <a:t>YOA</a:t>
            </a:r>
            <a:r>
              <a:rPr lang="en-US" b="1" dirty="0" smtClean="0">
                <a:solidFill>
                  <a:schemeClr val="accent1"/>
                </a:solidFill>
              </a:rPr>
              <a:t> by the AU Heads of State and Government</a:t>
            </a:r>
            <a:endParaRPr lang="en-US" b="1" dirty="0">
              <a:solidFill>
                <a:schemeClr val="accent1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8153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m-ET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3600" b="1" u="sng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82900" y="870857"/>
            <a:ext cx="35280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0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914400"/>
            <a:ext cx="9144000" cy="4114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Linkages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Malabo Declaration,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4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Implementation Strategy and Roadmap,</a:t>
            </a:r>
            <a:endParaRPr kumimoji="0" lang="en-ZA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rPr>
              <a:t>CAADP Results Framework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Linkages between Malabo Declaration, IS&amp;R and the CAADP RF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IS&amp;R </a:t>
            </a:r>
            <a:r>
              <a:rPr lang="en-US" sz="2400" b="0" dirty="0" smtClean="0">
                <a:solidFill>
                  <a:schemeClr val="tx1"/>
                </a:solidFill>
              </a:rPr>
              <a:t>defines a set of </a:t>
            </a:r>
            <a:r>
              <a:rPr lang="en-US" sz="2400" dirty="0" smtClean="0">
                <a:solidFill>
                  <a:schemeClr val="tx1"/>
                </a:solidFill>
              </a:rPr>
              <a:t>Strategic Action Areas (SAAs) </a:t>
            </a:r>
            <a:r>
              <a:rPr lang="en-US" sz="2400" b="0" dirty="0" smtClean="0">
                <a:solidFill>
                  <a:schemeClr val="tx1"/>
                </a:solidFill>
              </a:rPr>
              <a:t>based on national and regional plans to enable results </a:t>
            </a: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CAADP Results Framework</a:t>
            </a:r>
            <a:r>
              <a:rPr lang="en-US" sz="2400" b="0" dirty="0" smtClean="0">
                <a:solidFill>
                  <a:schemeClr val="tx1"/>
                </a:solidFill>
              </a:rPr>
              <a:t>, main </a:t>
            </a:r>
            <a:r>
              <a:rPr lang="en-US" sz="2400" dirty="0" smtClean="0">
                <a:solidFill>
                  <a:schemeClr val="tx1"/>
                </a:solidFill>
              </a:rPr>
              <a:t>tool for measuring progress of performance</a:t>
            </a:r>
            <a:r>
              <a:rPr lang="en-US" sz="2400" b="0" dirty="0" smtClean="0">
                <a:solidFill>
                  <a:schemeClr val="tx1"/>
                </a:solidFill>
              </a:rPr>
              <a:t> in achieving </a:t>
            </a:r>
            <a:r>
              <a:rPr lang="en-US" sz="2400" dirty="0" smtClean="0">
                <a:solidFill>
                  <a:schemeClr val="tx1"/>
                </a:solidFill>
              </a:rPr>
              <a:t>Malabo Declaration </a:t>
            </a:r>
            <a:r>
              <a:rPr lang="en-US" sz="2400" b="0" dirty="0" smtClean="0">
                <a:solidFill>
                  <a:schemeClr val="tx1"/>
                </a:solidFill>
              </a:rPr>
              <a:t>commitments and targets and informs review of national and regional plans through learning from results</a:t>
            </a: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09600"/>
            <a:ext cx="19050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Malabo Declaration Commitments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962400" y="914400"/>
            <a:ext cx="4648200" cy="1219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CAADP Results</a:t>
            </a:r>
          </a:p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267200" y="3429000"/>
            <a:ext cx="4724400" cy="1828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Objectives and Strategic Action Areas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4191000"/>
            <a:ext cx="20574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National Plans</a:t>
            </a:r>
          </a:p>
          <a:p>
            <a:pPr algn="ctr"/>
            <a:r>
              <a:rPr lang="en-US" sz="2000" dirty="0" smtClean="0"/>
              <a:t>Regional Plans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7391400" y="2324100"/>
            <a:ext cx="609600" cy="9525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5410200" y="2286000"/>
            <a:ext cx="609600" cy="9525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2743200" y="1371600"/>
            <a:ext cx="10668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2971800" y="4571999"/>
            <a:ext cx="10668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971801" y="4038600"/>
            <a:ext cx="10668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120767">
            <a:off x="3059641" y="2285999"/>
            <a:ext cx="761999" cy="160020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381000" y="685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8000" dirty="0" smtClean="0">
                <a:latin typeface="Arial" charset="0"/>
                <a:cs typeface="Arial" charset="0"/>
              </a:rPr>
              <a:t>Thank You</a:t>
            </a:r>
            <a:br>
              <a:rPr lang="en-US" sz="8000" dirty="0" smtClean="0">
                <a:latin typeface="Arial" charset="0"/>
                <a:cs typeface="Arial" charset="0"/>
              </a:rPr>
            </a:br>
            <a:endParaRPr lang="en-US" sz="1600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181861" cy="613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2550"/>
            <a:ext cx="65293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8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25908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 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The 2014 African Year of Agriculture and Food Security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b="0" dirty="0" smtClean="0">
                <a:solidFill>
                  <a:srgbClr val="002060"/>
                </a:solidFill>
              </a:rPr>
              <a:t/>
            </a:r>
            <a:br>
              <a:rPr lang="en-US" sz="3600" b="0" dirty="0" smtClean="0">
                <a:solidFill>
                  <a:srgbClr val="002060"/>
                </a:solidFill>
              </a:rPr>
            </a:br>
            <a:r>
              <a:rPr lang="en-US" sz="3600" b="0" dirty="0" smtClean="0">
                <a:solidFill>
                  <a:srgbClr val="002060"/>
                </a:solidFill>
              </a:rPr>
              <a:t>CAADP @10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052737"/>
            <a:ext cx="4953000" cy="3900263"/>
          </a:xfrm>
          <a:prstGeom prst="flowChartMerge">
            <a:avLst/>
          </a:prstGeo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Africa is the most food insecure continent with a quarter of its population categorized as undernourished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GB" sz="160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40704" y="1052737"/>
            <a:ext cx="6060504" cy="3747863"/>
          </a:xfrm>
          <a:prstGeom prst="triangle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Africa is among the fastest growing regions in the world – agriculture also growing</a:t>
            </a: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</a:pPr>
            <a:endParaRPr lang="am-ET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08" y="4953000"/>
            <a:ext cx="90364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Outlook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m-E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Africa is at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center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‘Mega’ Global </a:t>
            </a:r>
            <a:r>
              <a:rPr lang="am-E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rends agenda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demography, </a:t>
            </a:r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urbanisation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technology, climate change, etc.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3" algn="ctr"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Agriculture at the nexus of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these Agenda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880370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Africa’s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Paradox and the Outlook</a:t>
            </a:r>
            <a:r>
              <a:rPr lang="am-ET" sz="2800" b="1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762000"/>
            <a:ext cx="35280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305301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CAADP as a powerful tool of advocacy asserting the strategic importance of agricultural transformation in Africa </a:t>
            </a:r>
            <a:endParaRPr lang="en-US" sz="2000" dirty="0">
              <a:solidFill>
                <a:srgbClr val="0070C0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now thanks largely due to the instrumentality of CAADP, it is fashionable to talk of agricultural development as a priority; it wasn’t the case before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lvl="1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CAADP as African owned and led strategic </a:t>
            </a:r>
            <a:r>
              <a:rPr lang="en-US" sz="2800" dirty="0" smtClean="0">
                <a:solidFill>
                  <a:srgbClr val="0070C0"/>
                </a:solidFill>
              </a:rPr>
              <a:t>agenda</a:t>
            </a:r>
            <a:endParaRPr lang="en-US" sz="2400" dirty="0">
              <a:solidFill>
                <a:srgbClr val="0070C0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b="1" kern="1200" baseline="0" smtClean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CAADP 10 Years on…</a:t>
            </a:r>
            <a:endParaRPr lang="en-US" sz="3200" dirty="0" smtClean="0">
              <a:solidFill>
                <a:srgbClr val="00B050"/>
              </a:solidFill>
            </a:endParaRPr>
          </a:p>
          <a:p>
            <a:pPr indent="-1828800"/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43200" y="914400"/>
            <a:ext cx="35280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8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of Agriculture Milestones</a:t>
            </a:r>
            <a:endParaRPr lang="en-US" sz="28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609600"/>
            <a:ext cx="82296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152400" y="2514600"/>
            <a:ext cx="8839200" cy="685800"/>
          </a:xfrm>
          <a:prstGeom prst="rightArrow">
            <a:avLst>
              <a:gd name="adj1" fmla="val 49999"/>
              <a:gd name="adj2" fmla="val 5398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2438400"/>
            <a:ext cx="0" cy="7620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2514600"/>
            <a:ext cx="0" cy="7620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62600" y="2514600"/>
            <a:ext cx="0" cy="7620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58200" y="2495400"/>
            <a:ext cx="0" cy="7620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28600" y="2194407"/>
            <a:ext cx="990600" cy="983207"/>
            <a:chOff x="228600" y="2217193"/>
            <a:chExt cx="990600" cy="98320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23900" y="2516400"/>
              <a:ext cx="0" cy="684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Decagon 18"/>
            <p:cNvSpPr/>
            <p:nvPr/>
          </p:nvSpPr>
          <p:spPr>
            <a:xfrm>
              <a:off x="228600" y="2217193"/>
              <a:ext cx="990600" cy="304800"/>
            </a:xfrm>
            <a:prstGeom prst="decagon">
              <a:avLst/>
            </a:prstGeom>
            <a:noFill/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2012</a:t>
              </a:r>
              <a:endParaRPr lang="en-ZA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8800" y="2194407"/>
            <a:ext cx="990600" cy="1019207"/>
            <a:chOff x="2552700" y="2217193"/>
            <a:chExt cx="990600" cy="101920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2516400"/>
              <a:ext cx="0" cy="720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Decagon 19"/>
            <p:cNvSpPr/>
            <p:nvPr/>
          </p:nvSpPr>
          <p:spPr>
            <a:xfrm>
              <a:off x="2552700" y="2217193"/>
              <a:ext cx="990600" cy="304800"/>
            </a:xfrm>
            <a:prstGeom prst="decagon">
              <a:avLst/>
            </a:prstGeom>
            <a:noFill/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2013</a:t>
              </a:r>
              <a:endParaRPr lang="en-ZA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05600" y="2194407"/>
            <a:ext cx="990600" cy="1059407"/>
            <a:chOff x="6972300" y="2217193"/>
            <a:chExt cx="990600" cy="105940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7467600" y="2514600"/>
              <a:ext cx="0" cy="762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Decagon 21"/>
            <p:cNvSpPr/>
            <p:nvPr/>
          </p:nvSpPr>
          <p:spPr>
            <a:xfrm>
              <a:off x="6972300" y="2217193"/>
              <a:ext cx="990600" cy="304800"/>
            </a:xfrm>
            <a:prstGeom prst="decagon">
              <a:avLst/>
            </a:prstGeom>
            <a:noFill/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2015</a:t>
              </a:r>
              <a:endParaRPr lang="en-ZA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Line Callout 3 (No Border) 24"/>
          <p:cNvSpPr/>
          <p:nvPr/>
        </p:nvSpPr>
        <p:spPr>
          <a:xfrm>
            <a:off x="4856896" y="737175"/>
            <a:ext cx="2344003" cy="637725"/>
          </a:xfrm>
          <a:prstGeom prst="callout3">
            <a:avLst>
              <a:gd name="adj1" fmla="val 51447"/>
              <a:gd name="adj2" fmla="val 571"/>
              <a:gd name="adj3" fmla="val 91488"/>
              <a:gd name="adj4" fmla="val -9511"/>
              <a:gd name="adj5" fmla="val 163752"/>
              <a:gd name="adj6" fmla="val 6088"/>
              <a:gd name="adj7" fmla="val 322328"/>
              <a:gd name="adj8" fmla="val 6325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Ministers Conference (May)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" name="Line Callout 2 (No Border) 29"/>
          <p:cNvSpPr/>
          <p:nvPr/>
        </p:nvSpPr>
        <p:spPr>
          <a:xfrm>
            <a:off x="125673" y="3930555"/>
            <a:ext cx="1828800" cy="1219200"/>
          </a:xfrm>
          <a:prstGeom prst="callout2">
            <a:avLst>
              <a:gd name="adj1" fmla="val 18750"/>
              <a:gd name="adj2" fmla="val 11070"/>
              <a:gd name="adj3" fmla="val 22764"/>
              <a:gd name="adj4" fmla="val -846"/>
              <a:gd name="adj5" fmla="val -91192"/>
              <a:gd name="adj6" fmla="val 21691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 </a:t>
            </a:r>
            <a:r>
              <a:rPr lang="en-ZA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Summit – Declare 2014 as Year of </a:t>
            </a:r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Agriculture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3" name="Line Callout 2 (No Border) 32"/>
          <p:cNvSpPr/>
          <p:nvPr/>
        </p:nvSpPr>
        <p:spPr>
          <a:xfrm>
            <a:off x="1905000" y="3932261"/>
            <a:ext cx="1828800" cy="1219200"/>
          </a:xfrm>
          <a:prstGeom prst="callout2">
            <a:avLst>
              <a:gd name="adj1" fmla="val 18750"/>
              <a:gd name="adj2" fmla="val 4354"/>
              <a:gd name="adj3" fmla="val -88056"/>
              <a:gd name="adj4" fmla="val 15572"/>
              <a:gd name="adj5" fmla="val -87834"/>
              <a:gd name="adj6" fmla="val 100795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Sustaining CAADP Momentum exercise</a:t>
            </a:r>
          </a:p>
        </p:txBody>
      </p:sp>
      <p:sp>
        <p:nvSpPr>
          <p:cNvPr id="34" name="Line Callout 2 (No Border) 33"/>
          <p:cNvSpPr/>
          <p:nvPr/>
        </p:nvSpPr>
        <p:spPr>
          <a:xfrm>
            <a:off x="3657600" y="3882788"/>
            <a:ext cx="1495101" cy="1219200"/>
          </a:xfrm>
          <a:prstGeom prst="callout2">
            <a:avLst>
              <a:gd name="adj1" fmla="val 44497"/>
              <a:gd name="adj2" fmla="val 15049"/>
              <a:gd name="adj3" fmla="val 45153"/>
              <a:gd name="adj4" fmla="val -3837"/>
              <a:gd name="adj5" fmla="val -86714"/>
              <a:gd name="adj6" fmla="val 2227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CAADP Results Framework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Line Callout 3 (No Border) 35"/>
          <p:cNvSpPr/>
          <p:nvPr/>
        </p:nvSpPr>
        <p:spPr>
          <a:xfrm>
            <a:off x="5410200" y="1459864"/>
            <a:ext cx="2094000" cy="460500"/>
          </a:xfrm>
          <a:prstGeom prst="callout3">
            <a:avLst>
              <a:gd name="adj1" fmla="val 57374"/>
              <a:gd name="adj2" fmla="val 757"/>
              <a:gd name="adj3" fmla="val 130016"/>
              <a:gd name="adj4" fmla="val -9027"/>
              <a:gd name="adj5" fmla="val 153378"/>
              <a:gd name="adj6" fmla="val 11317"/>
              <a:gd name="adj7" fmla="val 287741"/>
              <a:gd name="adj8" fmla="val 1241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23</a:t>
            </a:r>
            <a:r>
              <a:rPr lang="en-ZA" baseline="30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rd</a:t>
            </a:r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AU Summit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7" name="Line Callout 2 (No Border) 36"/>
          <p:cNvSpPr/>
          <p:nvPr/>
        </p:nvSpPr>
        <p:spPr>
          <a:xfrm>
            <a:off x="5152701" y="4720988"/>
            <a:ext cx="1524000" cy="762000"/>
          </a:xfrm>
          <a:prstGeom prst="callout2">
            <a:avLst>
              <a:gd name="adj1" fmla="val 32407"/>
              <a:gd name="adj2" fmla="val 12414"/>
              <a:gd name="adj3" fmla="val 42690"/>
              <a:gd name="adj4" fmla="val -1593"/>
              <a:gd name="adj5" fmla="val -248580"/>
              <a:gd name="adj6" fmla="val 33929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Malabo Declaration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66297" y="2194407"/>
            <a:ext cx="990600" cy="1059407"/>
            <a:chOff x="4677770" y="2217193"/>
            <a:chExt cx="990600" cy="105940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181600" y="2514600"/>
              <a:ext cx="0" cy="762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Decagon 20"/>
            <p:cNvSpPr/>
            <p:nvPr/>
          </p:nvSpPr>
          <p:spPr>
            <a:xfrm>
              <a:off x="4677770" y="2217193"/>
              <a:ext cx="990600" cy="304800"/>
            </a:xfrm>
            <a:prstGeom prst="decagon">
              <a:avLst/>
            </a:prstGeom>
            <a:noFill/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2014</a:t>
              </a:r>
              <a:endParaRPr lang="en-ZA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Line Callout 3 (No Border) 34"/>
          <p:cNvSpPr/>
          <p:nvPr/>
        </p:nvSpPr>
        <p:spPr>
          <a:xfrm>
            <a:off x="2057400" y="737175"/>
            <a:ext cx="2320404" cy="1183189"/>
          </a:xfrm>
          <a:prstGeom prst="callout3">
            <a:avLst>
              <a:gd name="adj1" fmla="val 50094"/>
              <a:gd name="adj2" fmla="val 97538"/>
              <a:gd name="adj3" fmla="val 68481"/>
              <a:gd name="adj4" fmla="val 111051"/>
              <a:gd name="adj5" fmla="val 100000"/>
              <a:gd name="adj6" fmla="val 117387"/>
              <a:gd name="adj7" fmla="val 172550"/>
              <a:gd name="adj8" fmla="val 118691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CAADP PP – Stakeholder Consultation (March)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9" name="Line Callout 3 (No Border) 38"/>
          <p:cNvSpPr/>
          <p:nvPr/>
        </p:nvSpPr>
        <p:spPr>
          <a:xfrm>
            <a:off x="7696200" y="737175"/>
            <a:ext cx="1428672" cy="1183189"/>
          </a:xfrm>
          <a:prstGeom prst="callout3">
            <a:avLst>
              <a:gd name="adj1" fmla="val 46833"/>
              <a:gd name="adj2" fmla="val -591"/>
              <a:gd name="adj3" fmla="val 113716"/>
              <a:gd name="adj4" fmla="val -8554"/>
              <a:gd name="adj5" fmla="val 124567"/>
              <a:gd name="adj6" fmla="val -25560"/>
              <a:gd name="adj7" fmla="val 171315"/>
              <a:gd name="adj8" fmla="val -26718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24</a:t>
            </a:r>
            <a:r>
              <a:rPr lang="en-ZA" baseline="30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</a:t>
            </a:r>
            <a:r>
              <a:rPr lang="en-ZA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AU Summit</a:t>
            </a:r>
            <a:endParaRPr lang="en-ZA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400800" y="2858400"/>
            <a:ext cx="2133600" cy="2014988"/>
            <a:chOff x="6400800" y="2858400"/>
            <a:chExt cx="1920000" cy="2014988"/>
          </a:xfrm>
        </p:grpSpPr>
        <p:sp>
          <p:nvSpPr>
            <p:cNvPr id="40" name="Line Callout 2 (No Border) 39"/>
            <p:cNvSpPr/>
            <p:nvPr/>
          </p:nvSpPr>
          <p:spPr>
            <a:xfrm>
              <a:off x="6400800" y="4111388"/>
              <a:ext cx="1600200" cy="762000"/>
            </a:xfrm>
            <a:prstGeom prst="callout2">
              <a:avLst>
                <a:gd name="adj1" fmla="val 16288"/>
                <a:gd name="adj2" fmla="val 10750"/>
                <a:gd name="adj3" fmla="val 37317"/>
                <a:gd name="adj4" fmla="val -16518"/>
                <a:gd name="adj5" fmla="val -166192"/>
                <a:gd name="adj6" fmla="val 26273"/>
              </a:avLst>
            </a:prstGeom>
            <a:noFill/>
            <a:ln w="381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ZA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The </a:t>
              </a:r>
              <a:r>
                <a:rPr lang="en-ZA" dirty="0" smtClean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CAADP Implementation Strategy and Roadmap </a:t>
              </a:r>
              <a:endParaRPr lang="en-ZA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7504200" y="2858400"/>
              <a:ext cx="816600" cy="1527385"/>
              <a:chOff x="7504200" y="2858400"/>
              <a:chExt cx="816600" cy="1527385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504200" y="2858400"/>
                <a:ext cx="801600" cy="1512000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7924800" y="4205785"/>
                <a:ext cx="396000" cy="180000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Double Bracket 60"/>
          <p:cNvSpPr/>
          <p:nvPr/>
        </p:nvSpPr>
        <p:spPr>
          <a:xfrm>
            <a:off x="5914701" y="3505200"/>
            <a:ext cx="1171899" cy="228600"/>
          </a:xfrm>
          <a:prstGeom prst="bracketPair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Validation</a:t>
            </a:r>
            <a:endParaRPr lang="en-ZA" dirty="0"/>
          </a:p>
        </p:txBody>
      </p:sp>
      <p:sp>
        <p:nvSpPr>
          <p:cNvPr id="62" name="Double Bracket 61"/>
          <p:cNvSpPr/>
          <p:nvPr/>
        </p:nvSpPr>
        <p:spPr>
          <a:xfrm>
            <a:off x="7239000" y="3505200"/>
            <a:ext cx="1576550" cy="249640"/>
          </a:xfrm>
          <a:prstGeom prst="bracketPair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Endorsement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59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2025  3AGTGs</a:t>
            </a:r>
            <a:endParaRPr lang="en-US" sz="2000" b="1" u="sng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519871"/>
              </p:ext>
            </p:extLst>
          </p:nvPr>
        </p:nvGraphicFramePr>
        <p:xfrm>
          <a:off x="457200" y="737175"/>
          <a:ext cx="8077200" cy="486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5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16836</TotalTime>
  <Words>2200</Words>
  <Application>Microsoft Office PowerPoint</Application>
  <PresentationFormat>On-screen Show (4:3)</PresentationFormat>
  <Paragraphs>275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  The 2014 African Year of Agriculture and Food Security  CAADP @10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Malabo Declaration Call for Action</vt:lpstr>
      <vt:lpstr>PowerPoint Presentation</vt:lpstr>
      <vt:lpstr>PowerPoint Presentation</vt:lpstr>
      <vt:lpstr>PowerPoint Presentation</vt:lpstr>
      <vt:lpstr>PowerPoint Presentation</vt:lpstr>
      <vt:lpstr>Strategic Actions Areas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Linkages between Malabo Declaration, IS&amp;R and the CAADP RF</vt:lpstr>
      <vt:lpstr>PowerPoint Presentation</vt:lpstr>
      <vt:lpstr>Thank You </vt:lpstr>
    </vt:vector>
  </TitlesOfParts>
  <Company>African Union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Abebe Haile Gabriel</dc:creator>
  <cp:lastModifiedBy>Maurice Lorka</cp:lastModifiedBy>
  <cp:revision>299</cp:revision>
  <cp:lastPrinted>2014-04-08T15:43:03Z</cp:lastPrinted>
  <dcterms:created xsi:type="dcterms:W3CDTF">2014-04-08T04:46:50Z</dcterms:created>
  <dcterms:modified xsi:type="dcterms:W3CDTF">2014-12-10T09:10:47Z</dcterms:modified>
</cp:coreProperties>
</file>