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9ADE0-F95E-4CB3-A9AA-AD30053AFDA6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02C20-F278-4818-9FFD-E160B4F3D0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02C20-F278-4818-9FFD-E160B4F3D075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939F259-FA31-40F8-941F-1D1E36598C72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2E13FC-0F3D-47B8-A010-6BF1130592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F259-FA31-40F8-941F-1D1E36598C72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13FC-0F3D-47B8-A010-6BF1130592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F259-FA31-40F8-941F-1D1E36598C72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13FC-0F3D-47B8-A010-6BF1130592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F259-FA31-40F8-941F-1D1E36598C72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13FC-0F3D-47B8-A010-6BF1130592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939F259-FA31-40F8-941F-1D1E36598C72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2E13FC-0F3D-47B8-A010-6BF1130592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F259-FA31-40F8-941F-1D1E36598C72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13FC-0F3D-47B8-A010-6BF1130592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F259-FA31-40F8-941F-1D1E36598C72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13FC-0F3D-47B8-A010-6BF1130592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F259-FA31-40F8-941F-1D1E36598C72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13FC-0F3D-47B8-A010-6BF1130592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F259-FA31-40F8-941F-1D1E36598C72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13FC-0F3D-47B8-A010-6BF1130592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F259-FA31-40F8-941F-1D1E36598C72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13FC-0F3D-47B8-A010-6BF1130592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F259-FA31-40F8-941F-1D1E36598C72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13FC-0F3D-47B8-A010-6BF1130592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39F259-FA31-40F8-941F-1D1E36598C72}" type="datetimeFigureOut">
              <a:rPr lang="fr-FR" smtClean="0"/>
              <a:pPr/>
              <a:t>10/12/2014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2E13FC-0F3D-47B8-A010-6BF1130592C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African</a:t>
            </a:r>
            <a:r>
              <a:rPr lang="fr-FR" dirty="0" smtClean="0"/>
              <a:t> Group on </a:t>
            </a:r>
            <a:r>
              <a:rPr lang="fr-FR" dirty="0" err="1" smtClean="0"/>
              <a:t>Statiscal</a:t>
            </a:r>
            <a:r>
              <a:rPr lang="fr-FR" dirty="0" smtClean="0"/>
              <a:t> Training and Humain </a:t>
            </a:r>
            <a:r>
              <a:rPr lang="fr-FR" dirty="0" err="1" smtClean="0"/>
              <a:t>Resources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Rapport</a:t>
            </a:r>
          </a:p>
          <a:p>
            <a:r>
              <a:rPr lang="fr-FR" dirty="0" smtClean="0"/>
              <a:t>Tunis, 8-12 décembre 2014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Principaux 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Création de la plate-forme en ligne du Groupe</a:t>
            </a:r>
          </a:p>
          <a:p>
            <a:pPr lvl="1"/>
            <a:r>
              <a:rPr lang="fr-FR" dirty="0" smtClean="0"/>
              <a:t>Sur le site Web du </a:t>
            </a:r>
            <a:r>
              <a:rPr lang="fr-FR" dirty="0" smtClean="0"/>
              <a:t>CAS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Module de formation</a:t>
            </a:r>
          </a:p>
          <a:p>
            <a:pPr lvl="1"/>
            <a:r>
              <a:rPr lang="fr-FR" dirty="0" smtClean="0"/>
              <a:t>Intégrer la mesure des progrès du développement dans les programmes de formation statistique</a:t>
            </a:r>
          </a:p>
          <a:p>
            <a:pPr lvl="1"/>
            <a:r>
              <a:rPr lang="fr-FR" dirty="0" smtClean="0"/>
              <a:t>Outils de formation en statistique du genre</a:t>
            </a:r>
          </a:p>
          <a:p>
            <a:pPr lvl="1"/>
            <a:r>
              <a:rPr lang="fr-FR" dirty="0" smtClean="0"/>
              <a:t>Passage du SCN 1993 au SCN </a:t>
            </a:r>
            <a:r>
              <a:rPr lang="fr-FR" dirty="0" smtClean="0"/>
              <a:t>2008</a:t>
            </a:r>
          </a:p>
          <a:p>
            <a:pPr lvl="2"/>
            <a:endParaRPr lang="fr-FR" dirty="0" smtClean="0"/>
          </a:p>
          <a:p>
            <a:r>
              <a:rPr lang="fr-FR" dirty="0" smtClean="0"/>
              <a:t>Alignement du PFSA sur la </a:t>
            </a:r>
            <a:r>
              <a:rPr lang="fr-FR" dirty="0" err="1" smtClean="0"/>
              <a:t>SHaSA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Principaux 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Activités </a:t>
            </a:r>
            <a:r>
              <a:rPr lang="fr-FR" dirty="0" smtClean="0"/>
              <a:t>dans le cadre du volet formation de la stratégie pour l’amélioration des statistiques agricoles et rurales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Recrutement </a:t>
            </a:r>
            <a:r>
              <a:rPr lang="fr-FR" dirty="0" smtClean="0"/>
              <a:t>de personnel qualifié dans ce domaine</a:t>
            </a:r>
          </a:p>
          <a:p>
            <a:pPr lvl="1"/>
            <a:r>
              <a:rPr lang="fr-FR" dirty="0" smtClean="0"/>
              <a:t>Préparation de documents pour le volet formation</a:t>
            </a:r>
          </a:p>
          <a:p>
            <a:pPr lvl="2"/>
            <a:r>
              <a:rPr lang="fr-FR" dirty="0" smtClean="0"/>
              <a:t>Deux manuels</a:t>
            </a:r>
          </a:p>
          <a:p>
            <a:pPr lvl="2"/>
            <a:r>
              <a:rPr lang="fr-FR" dirty="0" smtClean="0"/>
              <a:t>Quatre programmes de formation</a:t>
            </a:r>
          </a:p>
          <a:p>
            <a:pPr lvl="1"/>
            <a:r>
              <a:rPr lang="fr-FR" dirty="0" smtClean="0"/>
              <a:t>Mission de plaidoyer et communication</a:t>
            </a:r>
          </a:p>
          <a:p>
            <a:pPr lvl="1"/>
            <a:r>
              <a:rPr lang="fr-FR" dirty="0" smtClean="0"/>
              <a:t>Publication d’articles sur la stratégie (BIS)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Principaux 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Formation des responsables en gestion des ressources humaines (45 personnes, 23 pays)</a:t>
            </a:r>
          </a:p>
          <a:p>
            <a:r>
              <a:rPr lang="fr-FR" dirty="0" smtClean="0"/>
              <a:t>Formation des statisticiens au sein des organismes producteurs de statistiques agricoles</a:t>
            </a:r>
          </a:p>
          <a:p>
            <a:r>
              <a:rPr lang="fr-FR" dirty="0" smtClean="0"/>
              <a:t>Renforcement de capacité des formateurs en statistique agricole</a:t>
            </a:r>
          </a:p>
          <a:p>
            <a:r>
              <a:rPr lang="fr-FR" dirty="0" smtClean="0"/>
              <a:t>Programme de bourses d’études</a:t>
            </a:r>
          </a:p>
          <a:p>
            <a:pPr lvl="1"/>
            <a:r>
              <a:rPr lang="fr-FR" dirty="0" smtClean="0"/>
              <a:t>Burkina Faso, Burundi, Comores, Ethiopie, Ghana, Madagascar, Mali, Niger, Nigeria, Tanzanie</a:t>
            </a:r>
          </a:p>
          <a:p>
            <a:pPr lvl="1"/>
            <a:r>
              <a:rPr lang="fr-FR" dirty="0" smtClean="0"/>
              <a:t>Signature de mémorandum d’accord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Principaux 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Suivie et évaluation</a:t>
            </a:r>
          </a:p>
          <a:p>
            <a:pPr lvl="1"/>
            <a:r>
              <a:rPr lang="fr-FR" dirty="0" smtClean="0"/>
              <a:t>Réalisation de mission d’évaluation dans les centres de formation</a:t>
            </a:r>
          </a:p>
          <a:p>
            <a:r>
              <a:rPr lang="fr-FR" dirty="0" smtClean="0"/>
              <a:t>Contribution du Groupe à l’établissement du centre panafricain de formation statistique</a:t>
            </a:r>
          </a:p>
          <a:p>
            <a:pPr lvl="1"/>
            <a:r>
              <a:rPr lang="fr-FR" dirty="0" smtClean="0"/>
              <a:t>Conception du centre </a:t>
            </a:r>
          </a:p>
          <a:p>
            <a:pPr lvl="1"/>
            <a:r>
              <a:rPr lang="fr-FR" dirty="0" smtClean="0"/>
              <a:t>Recommandation quant au mandat du Centre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Perspectives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Étroite collaboration avec </a:t>
            </a:r>
            <a:r>
              <a:rPr lang="fr-FR" dirty="0" smtClean="0"/>
              <a:t>l’IDEP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Participation active dans l’exécution de la composante formation de la stratégie </a:t>
            </a:r>
            <a:r>
              <a:rPr lang="fr-FR" dirty="0" smtClean="0"/>
              <a:t>globale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Développement de la plate-forme en ligne en partenariat avec </a:t>
            </a:r>
            <a:r>
              <a:rPr lang="fr-FR" dirty="0" smtClean="0"/>
              <a:t>l’IDEP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Collaboration avec </a:t>
            </a:r>
            <a:r>
              <a:rPr lang="fr-FR" dirty="0" smtClean="0"/>
              <a:t>l’ISI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Finalisation du plan d’action pour les prochaines </a:t>
            </a:r>
            <a:r>
              <a:rPr lang="fr-FR" dirty="0" smtClean="0"/>
              <a:t>années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Revitalisation du groupe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pPr algn="ctr">
              <a:buNone/>
            </a:pPr>
            <a:r>
              <a:rPr lang="fr-FR" sz="11500" dirty="0" smtClean="0"/>
              <a:t>Merci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Contexte et Objectifs</a:t>
            </a:r>
          </a:p>
          <a:p>
            <a:endParaRPr lang="fr-FR" dirty="0" smtClean="0"/>
          </a:p>
          <a:p>
            <a:r>
              <a:rPr lang="fr-FR" dirty="0"/>
              <a:t>Recommandation de la </a:t>
            </a:r>
            <a:r>
              <a:rPr lang="fr-FR" dirty="0" smtClean="0"/>
              <a:t>III </a:t>
            </a:r>
            <a:r>
              <a:rPr lang="fr-FR" dirty="0" err="1" smtClean="0"/>
              <a:t>ième</a:t>
            </a:r>
            <a:r>
              <a:rPr lang="fr-FR" dirty="0" smtClean="0"/>
              <a:t> réunion </a:t>
            </a:r>
            <a:r>
              <a:rPr lang="fr-FR" dirty="0"/>
              <a:t>de </a:t>
            </a:r>
            <a:r>
              <a:rPr lang="fr-FR" dirty="0" smtClean="0"/>
              <a:t>STATCOM</a:t>
            </a:r>
          </a:p>
          <a:p>
            <a:endParaRPr lang="fr-FR" dirty="0" smtClean="0"/>
          </a:p>
          <a:p>
            <a:r>
              <a:rPr lang="fr-FR" dirty="0"/>
              <a:t>Mise en œuvre des recommandations de la </a:t>
            </a:r>
            <a:r>
              <a:rPr lang="fr-FR" dirty="0" smtClean="0"/>
              <a:t>III </a:t>
            </a:r>
            <a:r>
              <a:rPr lang="fr-FR" dirty="0" err="1" smtClean="0"/>
              <a:t>ième</a:t>
            </a:r>
            <a:r>
              <a:rPr lang="fr-FR" dirty="0" smtClean="0"/>
              <a:t> réunion de </a:t>
            </a:r>
            <a:r>
              <a:rPr lang="fr-FR" dirty="0" smtClean="0"/>
              <a:t>STATCOM</a:t>
            </a:r>
          </a:p>
          <a:p>
            <a:endParaRPr lang="fr-FR" dirty="0" smtClean="0"/>
          </a:p>
          <a:p>
            <a:r>
              <a:rPr lang="fr-FR" dirty="0" smtClean="0"/>
              <a:t>Principaux </a:t>
            </a:r>
            <a:r>
              <a:rPr lang="fr-FR" dirty="0" smtClean="0"/>
              <a:t>résultats</a:t>
            </a:r>
          </a:p>
          <a:p>
            <a:endParaRPr lang="fr-FR" dirty="0" smtClean="0"/>
          </a:p>
          <a:p>
            <a:r>
              <a:rPr lang="fr-FR" dirty="0" smtClean="0"/>
              <a:t>Perspectives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Challenges de la statistiques et de la formation statistiques en Afrique</a:t>
            </a:r>
          </a:p>
          <a:p>
            <a:pPr lvl="1"/>
            <a:r>
              <a:rPr lang="fr-FR" dirty="0" smtClean="0"/>
              <a:t>Formation des ressources humaines</a:t>
            </a:r>
          </a:p>
          <a:p>
            <a:pPr lvl="1"/>
            <a:r>
              <a:rPr lang="fr-FR" dirty="0" smtClean="0"/>
              <a:t>Efforts segmentés à </a:t>
            </a:r>
            <a:r>
              <a:rPr lang="fr-FR" dirty="0" smtClean="0"/>
              <a:t>partager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Nécessité :</a:t>
            </a:r>
          </a:p>
          <a:p>
            <a:pPr lvl="1"/>
            <a:r>
              <a:rPr lang="fr-FR" dirty="0" smtClean="0"/>
              <a:t>de coordonner les diverses initiatives de formation statistique</a:t>
            </a:r>
          </a:p>
          <a:p>
            <a:pPr lvl="1"/>
            <a:r>
              <a:rPr lang="fr-FR" dirty="0" smtClean="0"/>
              <a:t>Tribune d’échange et partage des pratiques</a:t>
            </a:r>
          </a:p>
          <a:p>
            <a:pPr lvl="1"/>
            <a:r>
              <a:rPr lang="fr-FR" dirty="0" smtClean="0"/>
              <a:t>Renforcer l’offre de formation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Coordonner les activités de formation statistique et de développement des ressources humaines en Afrique</a:t>
            </a:r>
          </a:p>
          <a:p>
            <a:pPr lvl="1"/>
            <a:r>
              <a:rPr lang="fr-FR" dirty="0" smtClean="0"/>
              <a:t>Centraliser les initiatives de formation et les programmes de formation statistique</a:t>
            </a:r>
          </a:p>
          <a:p>
            <a:pPr lvl="1"/>
            <a:r>
              <a:rPr lang="fr-FR" dirty="0" smtClean="0"/>
              <a:t>Assurer le suivi de ces activités</a:t>
            </a:r>
          </a:p>
          <a:p>
            <a:pPr lvl="1"/>
            <a:r>
              <a:rPr lang="fr-FR" dirty="0" smtClean="0"/>
              <a:t>Assurer l’existence d’une tribune d’échange d’information, des meilleures pratiques</a:t>
            </a:r>
          </a:p>
          <a:p>
            <a:pPr lvl="1"/>
            <a:r>
              <a:rPr lang="fr-FR" dirty="0" smtClean="0"/>
              <a:t>Mettre en adéquation l’assistance des PTF avec la formation </a:t>
            </a:r>
            <a:r>
              <a:rPr lang="fr-FR" dirty="0" smtClean="0"/>
              <a:t>statistique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Champs</a:t>
            </a:r>
          </a:p>
          <a:p>
            <a:pPr lvl="1"/>
            <a:r>
              <a:rPr lang="fr-FR" dirty="0" smtClean="0"/>
              <a:t>Formation initiale</a:t>
            </a:r>
          </a:p>
          <a:p>
            <a:pPr lvl="1"/>
            <a:r>
              <a:rPr lang="fr-FR" dirty="0" smtClean="0"/>
              <a:t>Formation continue</a:t>
            </a:r>
          </a:p>
          <a:p>
            <a:pPr lvl="1"/>
            <a:endParaRPr lang="fr-F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Arrangement institutionnel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Secrétariat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Centre africain pour la statistique à la CEA</a:t>
            </a:r>
          </a:p>
          <a:p>
            <a:pPr lvl="1"/>
            <a:r>
              <a:rPr lang="fr-FR" dirty="0" smtClean="0"/>
              <a:t>Personnel propre à plein </a:t>
            </a:r>
            <a:r>
              <a:rPr lang="fr-FR" dirty="0" smtClean="0"/>
              <a:t>temps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Membres:</a:t>
            </a:r>
          </a:p>
          <a:p>
            <a:pPr lvl="1"/>
            <a:r>
              <a:rPr lang="fr-FR" dirty="0" smtClean="0"/>
              <a:t>Centres de formation statistique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Principales dates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2009: création AGROST</a:t>
            </a:r>
          </a:p>
          <a:p>
            <a:r>
              <a:rPr lang="fr-FR" dirty="0" smtClean="0"/>
              <a:t>2010: reconnaissance comme groupe de travail (PFSA, cadre de référence)</a:t>
            </a:r>
          </a:p>
          <a:p>
            <a:r>
              <a:rPr lang="fr-FR" dirty="0" smtClean="0"/>
              <a:t>2012-2013: réalisation d’études</a:t>
            </a:r>
          </a:p>
          <a:p>
            <a:r>
              <a:rPr lang="fr-FR" dirty="0" smtClean="0"/>
              <a:t>2013-2014: sensibilisation et coordination des efforts pour l’adoption des recommandation du 3</a:t>
            </a:r>
            <a:r>
              <a:rPr lang="fr-FR" baseline="30000" dirty="0" smtClean="0"/>
              <a:t>ième</a:t>
            </a:r>
            <a:r>
              <a:rPr lang="fr-FR" dirty="0" smtClean="0"/>
              <a:t> STATCOM</a:t>
            </a:r>
          </a:p>
          <a:p>
            <a:r>
              <a:rPr lang="fr-FR" dirty="0" smtClean="0"/>
              <a:t>Diverses réunion entre 2010 et 2014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de STATCOM III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AGROST, seul guichet pour la formation statistique</a:t>
            </a:r>
          </a:p>
          <a:p>
            <a:r>
              <a:rPr lang="fr-FR" dirty="0" smtClean="0"/>
              <a:t>Mobilité des étudiants pour rompre la barrière linguistique</a:t>
            </a:r>
          </a:p>
          <a:p>
            <a:r>
              <a:rPr lang="fr-FR" dirty="0" smtClean="0"/>
              <a:t>Reconnaissance du soutien de la CEA, GIZ, Paris 21, BAD, ISI</a:t>
            </a:r>
          </a:p>
          <a:p>
            <a:r>
              <a:rPr lang="fr-FR" dirty="0" smtClean="0"/>
              <a:t>Formation des statisticiens selon les lignes directrices AGROST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Mise en œuvre des recommandations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Large sensibilisation sur les recommandations</a:t>
            </a:r>
          </a:p>
          <a:p>
            <a:r>
              <a:rPr lang="fr-FR" dirty="0" smtClean="0"/>
              <a:t>Coordination du secrétariat, préparation des réunions annuelles, création d’une </a:t>
            </a:r>
            <a:r>
              <a:rPr lang="fr-FR" dirty="0" smtClean="0"/>
              <a:t>plate-forme </a:t>
            </a:r>
            <a:r>
              <a:rPr lang="fr-FR" dirty="0" smtClean="0"/>
              <a:t>en ligne</a:t>
            </a:r>
          </a:p>
          <a:p>
            <a:r>
              <a:rPr lang="fr-FR" dirty="0" smtClean="0"/>
              <a:t>État des lieux de la formation (études)</a:t>
            </a:r>
          </a:p>
          <a:p>
            <a:r>
              <a:rPr lang="fr-FR" dirty="0" smtClean="0"/>
              <a:t>Mise au point et diffusion de modules de formation statistique</a:t>
            </a:r>
          </a:p>
          <a:p>
            <a:r>
              <a:rPr lang="fr-FR" dirty="0" smtClean="0"/>
              <a:t>Coopération avec l’ISI, GIZ</a:t>
            </a:r>
          </a:p>
          <a:p>
            <a:r>
              <a:rPr lang="fr-FR" dirty="0" smtClean="0"/>
              <a:t>Assistance au pays</a:t>
            </a:r>
          </a:p>
          <a:p>
            <a:r>
              <a:rPr lang="fr-FR" dirty="0" smtClean="0"/>
              <a:t>Alignement des initiatives de formation statistique sur celles de la </a:t>
            </a:r>
            <a:r>
              <a:rPr lang="fr-FR" dirty="0" err="1" smtClean="0"/>
              <a:t>SHaSA</a:t>
            </a:r>
            <a:endParaRPr lang="fr-FR" dirty="0" smtClean="0"/>
          </a:p>
          <a:p>
            <a:r>
              <a:rPr lang="fr-FR" dirty="0" smtClean="0"/>
              <a:t>Mise en œuvre de la composante formation du Plan d’action pour l’Afrique de la stratégie mondiale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Principaux 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Étude sur les besoins et les capacités en matière de formation en statistique en Afrique</a:t>
            </a:r>
          </a:p>
          <a:p>
            <a:pPr lvl="1"/>
            <a:r>
              <a:rPr lang="fr-FR" dirty="0" smtClean="0"/>
              <a:t>Estimation de l’offre et de la </a:t>
            </a:r>
            <a:r>
              <a:rPr lang="fr-FR" dirty="0" smtClean="0"/>
              <a:t>demande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Compendium des centres africains de formation </a:t>
            </a:r>
            <a:r>
              <a:rPr lang="fr-FR" dirty="0" smtClean="0"/>
              <a:t>statistique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Revue des curricula (cursus) de formation </a:t>
            </a:r>
            <a:r>
              <a:rPr lang="fr-FR" dirty="0" smtClean="0"/>
              <a:t>statistique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Rapport sur l’harmonisation et la standardisation des centres de formation statistique et des curricula de formation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120</TotalTime>
  <Words>643</Words>
  <Application>Microsoft Office PowerPoint</Application>
  <PresentationFormat>Affichage à l'écran (4:3)</PresentationFormat>
  <Paragraphs>131</Paragraphs>
  <Slides>15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Origine</vt:lpstr>
      <vt:lpstr>African Group on Statiscal Training and Humain Resources</vt:lpstr>
      <vt:lpstr>Plan de présentation</vt:lpstr>
      <vt:lpstr>Contexte </vt:lpstr>
      <vt:lpstr>Objectifs </vt:lpstr>
      <vt:lpstr>Arrangement institutionnel</vt:lpstr>
      <vt:lpstr>Principales dates</vt:lpstr>
      <vt:lpstr>Recommandations de STATCOM III</vt:lpstr>
      <vt:lpstr>Mise en œuvre des recommandations</vt:lpstr>
      <vt:lpstr>Principaux résultats</vt:lpstr>
      <vt:lpstr>Principaux résultats</vt:lpstr>
      <vt:lpstr>Principaux résultats</vt:lpstr>
      <vt:lpstr>Principaux résultats</vt:lpstr>
      <vt:lpstr>Principaux résultats</vt:lpstr>
      <vt:lpstr>Perspectives </vt:lpstr>
      <vt:lpstr>Diapositive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Group on Statiscal Training and Humain Resources</dc:title>
  <dc:creator>Kouadio</dc:creator>
  <cp:lastModifiedBy>Kouadio</cp:lastModifiedBy>
  <cp:revision>15</cp:revision>
  <dcterms:created xsi:type="dcterms:W3CDTF">2014-12-10T15:44:59Z</dcterms:created>
  <dcterms:modified xsi:type="dcterms:W3CDTF">2014-12-10T18:13:12Z</dcterms:modified>
</cp:coreProperties>
</file>