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7"/>
  </p:notesMasterIdLst>
  <p:handoutMasterIdLst>
    <p:handoutMasterId r:id="rId8"/>
  </p:handoutMasterIdLst>
  <p:sldIdLst>
    <p:sldId id="362" r:id="rId2"/>
    <p:sldId id="363" r:id="rId3"/>
    <p:sldId id="364" r:id="rId4"/>
    <p:sldId id="365" r:id="rId5"/>
    <p:sldId id="366" r:id="rId6"/>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353" autoAdjust="0"/>
  </p:normalViewPr>
  <p:slideViewPr>
    <p:cSldViewPr>
      <p:cViewPr>
        <p:scale>
          <a:sx n="70" d="100"/>
          <a:sy n="70" d="100"/>
        </p:scale>
        <p:origin x="-654" y="-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1055847748761138E-2"/>
          <c:y val="0.24980158725199028"/>
          <c:w val="0.56016720882862614"/>
          <c:h val="0.69087306358531775"/>
        </c:manualLayout>
      </c:layout>
      <c:pieChart>
        <c:varyColors val="1"/>
        <c:ser>
          <c:idx val="0"/>
          <c:order val="0"/>
          <c:dPt>
            <c:idx val="0"/>
            <c:bubble3D val="0"/>
            <c:explosion val="22"/>
          </c:dPt>
          <c:dLbls>
            <c:txPr>
              <a:bodyPr/>
              <a:lstStyle/>
              <a:p>
                <a:pPr>
                  <a:defRPr sz="1200">
                    <a:latin typeface="Bookman Old Style" panose="02050604050505020204" pitchFamily="18" charset="0"/>
                  </a:defRPr>
                </a:pPr>
                <a:endParaRPr lang="en-US"/>
              </a:p>
            </c:txPr>
            <c:dLblPos val="outEnd"/>
            <c:showLegendKey val="0"/>
            <c:showVal val="1"/>
            <c:showCatName val="0"/>
            <c:showSerName val="0"/>
            <c:showPercent val="0"/>
            <c:showBubbleSize val="0"/>
            <c:showLeaderLines val="1"/>
          </c:dLbls>
          <c:cat>
            <c:strRef>
              <c:f>'Table 2'!$K$36:$K$42</c:f>
              <c:strCache>
                <c:ptCount val="7"/>
                <c:pt idx="0">
                  <c:v>Africa</c:v>
                </c:pt>
                <c:pt idx="1">
                  <c:v>EAP</c:v>
                </c:pt>
                <c:pt idx="2">
                  <c:v>ECA</c:v>
                </c:pt>
                <c:pt idx="3">
                  <c:v>LAC</c:v>
                </c:pt>
                <c:pt idx="4">
                  <c:v>MNA</c:v>
                </c:pt>
                <c:pt idx="5">
                  <c:v>SAR</c:v>
                </c:pt>
                <c:pt idx="6">
                  <c:v>Global</c:v>
                </c:pt>
              </c:strCache>
            </c:strRef>
          </c:cat>
          <c:val>
            <c:numRef>
              <c:f>'Table 2'!$L$36:$L$42</c:f>
              <c:numCache>
                <c:formatCode>#,##0_);\(#,##0\)</c:formatCode>
                <c:ptCount val="7"/>
                <c:pt idx="0">
                  <c:v>71</c:v>
                </c:pt>
                <c:pt idx="1">
                  <c:v>28</c:v>
                </c:pt>
                <c:pt idx="2">
                  <c:v>32</c:v>
                </c:pt>
                <c:pt idx="3">
                  <c:v>37</c:v>
                </c:pt>
                <c:pt idx="4">
                  <c:v>15</c:v>
                </c:pt>
                <c:pt idx="5">
                  <c:v>12</c:v>
                </c:pt>
                <c:pt idx="6">
                  <c:v>29</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79355303560027968"/>
          <c:y val="0.32765012564682555"/>
          <c:w val="0.14209690004965594"/>
          <c:h val="0.38083124130264751"/>
        </c:manualLayout>
      </c:layout>
      <c:overlay val="0"/>
      <c:txPr>
        <a:bodyPr/>
        <a:lstStyle/>
        <a:p>
          <a:pPr>
            <a:defRPr sz="1200">
              <a:latin typeface="Bookman Old Style" panose="02050604050505020204" pitchFamily="18" charset="0"/>
            </a:defRPr>
          </a:pPr>
          <a:endParaRPr lang="en-US"/>
        </a:p>
      </c:txPr>
    </c:legend>
    <c:plotVisOnly val="1"/>
    <c:dispBlanksAs val="gap"/>
    <c:showDLblsOverMax val="0"/>
  </c:chart>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0.10618</cdr:x>
      <cdr:y>0.05104</cdr:y>
    </cdr:from>
    <cdr:to>
      <cdr:x>0.87973</cdr:x>
      <cdr:y>0.16429</cdr:y>
    </cdr:to>
    <cdr:sp macro="" textlink="">
      <cdr:nvSpPr>
        <cdr:cNvPr id="2" name="TextBox 1"/>
        <cdr:cNvSpPr txBox="1"/>
      </cdr:nvSpPr>
      <cdr:spPr>
        <a:xfrm xmlns:a="http://schemas.openxmlformats.org/drawingml/2006/main">
          <a:off x="588615" y="229413"/>
          <a:ext cx="4288185" cy="50903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dirty="0">
              <a:latin typeface="Bookman Old Style" panose="02050604050505020204" pitchFamily="18" charset="0"/>
            </a:rPr>
            <a:t>Total Number</a:t>
          </a:r>
          <a:r>
            <a:rPr lang="en-US" sz="1400" b="1" baseline="0" dirty="0">
              <a:latin typeface="Bookman Old Style" panose="02050604050505020204" pitchFamily="18" charset="0"/>
            </a:rPr>
            <a:t> of TFSCB Projects, by Region</a:t>
          </a:r>
          <a:r>
            <a:rPr lang="en-US" sz="1400" baseline="0" dirty="0">
              <a:latin typeface="Bookman Old Style" panose="02050604050505020204" pitchFamily="18" charset="0"/>
            </a:rPr>
            <a:t> </a:t>
          </a:r>
          <a:r>
            <a:rPr lang="en-US" sz="1200" baseline="0" dirty="0">
              <a:latin typeface="Bookman Old Style" panose="02050604050505020204" pitchFamily="18" charset="0"/>
            </a:rPr>
            <a:t>2000 - 2013</a:t>
          </a:r>
          <a:endParaRPr lang="en-US" sz="1200" dirty="0">
            <a:latin typeface="Bookman Old Style" panose="02050604050505020204" pitchFamily="18"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1" tIns="46151" rIns="92301" bIns="46151" rtlCol="0"/>
          <a:lstStyle>
            <a:lvl1pPr algn="l">
              <a:defRPr sz="1200"/>
            </a:lvl1pPr>
          </a:lstStyle>
          <a:p>
            <a:endParaRPr lang="en-US" dirty="0"/>
          </a:p>
        </p:txBody>
      </p:sp>
      <p:sp>
        <p:nvSpPr>
          <p:cNvPr id="3" name="Date Placeholder 2"/>
          <p:cNvSpPr>
            <a:spLocks noGrp="1"/>
          </p:cNvSpPr>
          <p:nvPr>
            <p:ph type="dt" sz="quarter" idx="1"/>
          </p:nvPr>
        </p:nvSpPr>
        <p:spPr>
          <a:xfrm>
            <a:off x="3927776" y="0"/>
            <a:ext cx="3004820" cy="461010"/>
          </a:xfrm>
          <a:prstGeom prst="rect">
            <a:avLst/>
          </a:prstGeom>
        </p:spPr>
        <p:txBody>
          <a:bodyPr vert="horz" lIns="92301" tIns="46151" rIns="92301" bIns="46151" rtlCol="0"/>
          <a:lstStyle>
            <a:lvl1pPr algn="r">
              <a:defRPr sz="1200"/>
            </a:lvl1pPr>
          </a:lstStyle>
          <a:p>
            <a:fld id="{F2B3F5E8-70FD-4095-BF96-4B613AFEA078}" type="datetimeFigureOut">
              <a:rPr lang="en-US" smtClean="0"/>
              <a:pPr/>
              <a:t>12/3/2014</a:t>
            </a:fld>
            <a:endParaRPr lang="en-US" dirty="0"/>
          </a:p>
        </p:txBody>
      </p:sp>
      <p:sp>
        <p:nvSpPr>
          <p:cNvPr id="4" name="Footer Placeholder 3"/>
          <p:cNvSpPr>
            <a:spLocks noGrp="1"/>
          </p:cNvSpPr>
          <p:nvPr>
            <p:ph type="ftr" sz="quarter" idx="2"/>
          </p:nvPr>
        </p:nvSpPr>
        <p:spPr>
          <a:xfrm>
            <a:off x="0" y="8757590"/>
            <a:ext cx="3004820" cy="461010"/>
          </a:xfrm>
          <a:prstGeom prst="rect">
            <a:avLst/>
          </a:prstGeom>
        </p:spPr>
        <p:txBody>
          <a:bodyPr vert="horz" lIns="92301" tIns="46151" rIns="92301" bIns="4615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776" y="8757590"/>
            <a:ext cx="3004820" cy="461010"/>
          </a:xfrm>
          <a:prstGeom prst="rect">
            <a:avLst/>
          </a:prstGeom>
        </p:spPr>
        <p:txBody>
          <a:bodyPr vert="horz" lIns="92301" tIns="46151" rIns="92301" bIns="46151" rtlCol="0" anchor="b"/>
          <a:lstStyle>
            <a:lvl1pPr algn="r">
              <a:defRPr sz="1200"/>
            </a:lvl1pPr>
          </a:lstStyle>
          <a:p>
            <a:fld id="{F1D76AC8-B9F1-46D4-8F43-9B2D41BDE310}" type="slidenum">
              <a:rPr lang="en-US" smtClean="0"/>
              <a:pPr/>
              <a:t>‹#›</a:t>
            </a:fld>
            <a:endParaRPr lang="en-US" dirty="0"/>
          </a:p>
        </p:txBody>
      </p:sp>
    </p:spTree>
    <p:extLst>
      <p:ext uri="{BB962C8B-B14F-4D97-AF65-F5344CB8AC3E}">
        <p14:creationId xmlns:p14="http://schemas.microsoft.com/office/powerpoint/2010/main" val="38547025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1" tIns="46151" rIns="92301" bIns="46151" rtlCol="0"/>
          <a:lstStyle>
            <a:lvl1pPr algn="l">
              <a:defRPr sz="1200"/>
            </a:lvl1pPr>
          </a:lstStyle>
          <a:p>
            <a:endParaRPr lang="en-US" dirty="0"/>
          </a:p>
        </p:txBody>
      </p:sp>
      <p:sp>
        <p:nvSpPr>
          <p:cNvPr id="3" name="Date Placeholder 2"/>
          <p:cNvSpPr>
            <a:spLocks noGrp="1"/>
          </p:cNvSpPr>
          <p:nvPr>
            <p:ph type="dt" idx="1"/>
          </p:nvPr>
        </p:nvSpPr>
        <p:spPr>
          <a:xfrm>
            <a:off x="3927776" y="0"/>
            <a:ext cx="3004820" cy="461010"/>
          </a:xfrm>
          <a:prstGeom prst="rect">
            <a:avLst/>
          </a:prstGeom>
        </p:spPr>
        <p:txBody>
          <a:bodyPr vert="horz" lIns="92301" tIns="46151" rIns="92301" bIns="46151" rtlCol="0"/>
          <a:lstStyle>
            <a:lvl1pPr algn="r">
              <a:defRPr sz="1200"/>
            </a:lvl1pPr>
          </a:lstStyle>
          <a:p>
            <a:fld id="{18D4241A-CAA9-4DF4-8748-F7B031085062}" type="datetimeFigureOut">
              <a:rPr lang="en-US" smtClean="0"/>
              <a:pPr/>
              <a:t>12/3/2014</a:t>
            </a:fld>
            <a:endParaRPr lang="en-US" dirty="0"/>
          </a:p>
        </p:txBody>
      </p:sp>
      <p:sp>
        <p:nvSpPr>
          <p:cNvPr id="4" name="Slide Image Placeholder 3"/>
          <p:cNvSpPr>
            <a:spLocks noGrp="1" noRot="1" noChangeAspect="1"/>
          </p:cNvSpPr>
          <p:nvPr>
            <p:ph type="sldImg" idx="2"/>
          </p:nvPr>
        </p:nvSpPr>
        <p:spPr>
          <a:xfrm>
            <a:off x="1162050" y="690563"/>
            <a:ext cx="4610100" cy="3457575"/>
          </a:xfrm>
          <a:prstGeom prst="rect">
            <a:avLst/>
          </a:prstGeom>
          <a:noFill/>
          <a:ln w="12700">
            <a:solidFill>
              <a:prstClr val="black"/>
            </a:solidFill>
          </a:ln>
        </p:spPr>
        <p:txBody>
          <a:bodyPr vert="horz" lIns="92301" tIns="46151" rIns="92301" bIns="46151" rtlCol="0" anchor="ctr"/>
          <a:lstStyle/>
          <a:p>
            <a:endParaRPr lang="en-US" dirty="0"/>
          </a:p>
        </p:txBody>
      </p:sp>
      <p:sp>
        <p:nvSpPr>
          <p:cNvPr id="5" name="Notes Placeholder 4"/>
          <p:cNvSpPr>
            <a:spLocks noGrp="1"/>
          </p:cNvSpPr>
          <p:nvPr>
            <p:ph type="body" sz="quarter" idx="3"/>
          </p:nvPr>
        </p:nvSpPr>
        <p:spPr>
          <a:xfrm>
            <a:off x="693420" y="4379595"/>
            <a:ext cx="5547360" cy="4149090"/>
          </a:xfrm>
          <a:prstGeom prst="rect">
            <a:avLst/>
          </a:prstGeom>
        </p:spPr>
        <p:txBody>
          <a:bodyPr vert="horz" lIns="92301" tIns="46151" rIns="92301" bIns="461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0"/>
            <a:ext cx="3004820" cy="461010"/>
          </a:xfrm>
          <a:prstGeom prst="rect">
            <a:avLst/>
          </a:prstGeom>
        </p:spPr>
        <p:txBody>
          <a:bodyPr vert="horz" lIns="92301" tIns="46151" rIns="92301" bIns="4615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27776" y="8757590"/>
            <a:ext cx="3004820" cy="461010"/>
          </a:xfrm>
          <a:prstGeom prst="rect">
            <a:avLst/>
          </a:prstGeom>
        </p:spPr>
        <p:txBody>
          <a:bodyPr vert="horz" lIns="92301" tIns="46151" rIns="92301" bIns="46151" rtlCol="0" anchor="b"/>
          <a:lstStyle>
            <a:lvl1pPr algn="r">
              <a:defRPr sz="1200"/>
            </a:lvl1pPr>
          </a:lstStyle>
          <a:p>
            <a:fld id="{6BDC9F98-74EE-4023-A2AA-02D85302AC33}" type="slidenum">
              <a:rPr lang="en-US" smtClean="0"/>
              <a:pPr/>
              <a:t>‹#›</a:t>
            </a:fld>
            <a:endParaRPr lang="en-US" dirty="0"/>
          </a:p>
        </p:txBody>
      </p:sp>
    </p:spTree>
    <p:extLst>
      <p:ext uri="{BB962C8B-B14F-4D97-AF65-F5344CB8AC3E}">
        <p14:creationId xmlns:p14="http://schemas.microsoft.com/office/powerpoint/2010/main" val="655317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76400"/>
            <a:ext cx="8229600" cy="4495800"/>
          </a:xfrm>
          <a:ln>
            <a:noFill/>
          </a:ln>
        </p:spPr>
        <p:style>
          <a:lnRef idx="2">
            <a:schemeClr val="accent2"/>
          </a:lnRef>
          <a:fillRef idx="1">
            <a:schemeClr val="lt1"/>
          </a:fillRef>
          <a:effectRef idx="0">
            <a:schemeClr val="accent2"/>
          </a:effectRef>
          <a:fontRef idx="none"/>
        </p:style>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a:xfrm>
            <a:off x="304800" y="304800"/>
            <a:ext cx="8534400" cy="1066800"/>
          </a:xfrm>
        </p:spPr>
        <p:txBody>
          <a:bodyPr/>
          <a:lstStyle/>
          <a:p>
            <a:r>
              <a:rPr lang="en-US" dirty="0" smtClean="0"/>
              <a:t>Click to edit Master title style</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3_Title and Content">
    <p:spTree>
      <p:nvGrpSpPr>
        <p:cNvPr id="1" name=""/>
        <p:cNvGrpSpPr/>
        <p:nvPr/>
      </p:nvGrpSpPr>
      <p:grpSpPr>
        <a:xfrm>
          <a:off x="0" y="0"/>
          <a:ext cx="0" cy="0"/>
          <a:chOff x="0" y="0"/>
          <a:chExt cx="0" cy="0"/>
        </a:xfrm>
      </p:grpSpPr>
      <p:sp>
        <p:nvSpPr>
          <p:cNvPr id="7" name="Title 6"/>
          <p:cNvSpPr>
            <a:spLocks noGrp="1"/>
          </p:cNvSpPr>
          <p:nvPr>
            <p:ph type="title"/>
          </p:nvPr>
        </p:nvSpPr>
        <p:spPr>
          <a:xfrm>
            <a:off x="304800" y="5562600"/>
            <a:ext cx="8610600" cy="1066800"/>
          </a:xfrm>
        </p:spPr>
        <p:txBody>
          <a:bodyPr/>
          <a:lstStyle/>
          <a:p>
            <a:r>
              <a:rPr lang="en-US" dirty="0" smtClean="0"/>
              <a:t>Click to edit Master title style</a:t>
            </a:r>
            <a:endParaRPr lang="en-US" dirty="0"/>
          </a:p>
        </p:txBody>
      </p:sp>
      <p:sp>
        <p:nvSpPr>
          <p:cNvPr id="3" name="Rectangle 2"/>
          <p:cNvSpPr/>
          <p:nvPr userDrawn="1"/>
        </p:nvSpPr>
        <p:spPr>
          <a:xfrm>
            <a:off x="0" y="0"/>
            <a:ext cx="304800" cy="6858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7" name="Title 6"/>
          <p:cNvSpPr>
            <a:spLocks noGrp="1"/>
          </p:cNvSpPr>
          <p:nvPr>
            <p:ph type="title"/>
          </p:nvPr>
        </p:nvSpPr>
        <p:spPr>
          <a:xfrm>
            <a:off x="304800" y="304800"/>
            <a:ext cx="8534400" cy="1066800"/>
          </a:xfrm>
        </p:spPr>
        <p:txBody>
          <a:bodyPr/>
          <a:lstStyle/>
          <a:p>
            <a:r>
              <a:rPr lang="en-US" dirty="0" smtClean="0"/>
              <a:t>Click to edit Master title style</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676400"/>
            <a:ext cx="8534400" cy="1752600"/>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304800" y="3886200"/>
            <a:ext cx="8534400" cy="1752600"/>
          </a:xfrm>
        </p:spPr>
        <p:txBody>
          <a:bodyPr/>
          <a:lstStyle>
            <a:lvl1pPr marL="115888"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85000"/>
            <a:alpha val="0"/>
          </a:schemeClr>
        </a:solidFill>
        <a:effectLst/>
      </p:bgPr>
    </p:bg>
    <p:spTree>
      <p:nvGrpSpPr>
        <p:cNvPr id="1" name=""/>
        <p:cNvGrpSpPr/>
        <p:nvPr/>
      </p:nvGrpSpPr>
      <p:grpSpPr>
        <a:xfrm>
          <a:off x="0" y="0"/>
          <a:ext cx="0" cy="0"/>
          <a:chOff x="0" y="0"/>
          <a:chExt cx="0" cy="0"/>
        </a:xfrm>
      </p:grpSpPr>
      <p:sp>
        <p:nvSpPr>
          <p:cNvPr id="5" name="Rectangle 4"/>
          <p:cNvSpPr/>
          <p:nvPr userDrawn="1"/>
        </p:nvSpPr>
        <p:spPr>
          <a:xfrm>
            <a:off x="0" y="0"/>
            <a:ext cx="304800" cy="6858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04800" y="304800"/>
            <a:ext cx="8534400" cy="1066800"/>
          </a:xfrm>
          <a:prstGeom prst="rect">
            <a:avLst/>
          </a:prstGeom>
          <a:gradFill flip="none" rotWithShape="1">
            <a:gsLst>
              <a:gs pos="0">
                <a:schemeClr val="accent2">
                  <a:lumMod val="50000"/>
                  <a:shade val="30000"/>
                  <a:satMod val="115000"/>
                </a:schemeClr>
              </a:gs>
              <a:gs pos="50000">
                <a:schemeClr val="accent2">
                  <a:lumMod val="50000"/>
                  <a:shade val="67500"/>
                  <a:satMod val="115000"/>
                </a:schemeClr>
              </a:gs>
              <a:gs pos="100000">
                <a:schemeClr val="accent2">
                  <a:lumMod val="50000"/>
                  <a:shade val="100000"/>
                  <a:satMod val="115000"/>
                </a:schemeClr>
              </a:gs>
            </a:gsLst>
            <a:lin ang="0" scaled="1"/>
            <a:tileRect/>
          </a:gradFill>
        </p:spPr>
        <p:txBody>
          <a:bodyPr vert="horz" lIns="91440" tIns="182880" rIns="91440" bIns="18288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676400"/>
            <a:ext cx="8229600" cy="4495800"/>
          </a:xfrm>
          <a:prstGeom prst="rect">
            <a:avLst/>
          </a:prstGeom>
          <a:solidFill>
            <a:schemeClr val="bg1"/>
          </a:solidFill>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descr="logo_DECDG_open.png"/>
          <p:cNvPicPr>
            <a:picLocks noChangeAspect="1"/>
          </p:cNvPicPr>
          <p:nvPr userDrawn="1"/>
        </p:nvPicPr>
        <p:blipFill>
          <a:blip r:embed="rId6" cstate="print"/>
          <a:stretch>
            <a:fillRect/>
          </a:stretch>
        </p:blipFill>
        <p:spPr>
          <a:xfrm>
            <a:off x="6844042" y="6248400"/>
            <a:ext cx="1952296" cy="5334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Lst>
  <p:transition>
    <p:fade/>
  </p:transition>
  <p:txStyles>
    <p:titleStyle>
      <a:lvl1pPr marL="119063" indent="0" algn="l" defTabSz="914400" rtl="0" eaLnBrk="1" latinLnBrk="0" hangingPunct="1">
        <a:lnSpc>
          <a:spcPct val="90000"/>
        </a:lnSpc>
        <a:spcBef>
          <a:spcPct val="0"/>
        </a:spcBef>
        <a:buNone/>
        <a:defRPr sz="3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0" y="152400"/>
            <a:ext cx="7315200" cy="914400"/>
          </a:xfrm>
        </p:spPr>
        <p:txBody>
          <a:bodyPr>
            <a:noAutofit/>
          </a:bodyPr>
          <a:lstStyle/>
          <a:p>
            <a:pPr algn="ctr"/>
            <a:r>
              <a:rPr lang="en-US" sz="2600" dirty="0" smtClean="0"/>
              <a:t>The Trust Fund for Statistical Capacity Building</a:t>
            </a:r>
            <a:br>
              <a:rPr lang="en-US" sz="2600" dirty="0" smtClean="0"/>
            </a:br>
            <a:r>
              <a:rPr lang="en-US" sz="2600" dirty="0" smtClean="0"/>
              <a:t>General Information</a:t>
            </a:r>
            <a:endParaRPr lang="en-US" sz="2600" dirty="0"/>
          </a:p>
        </p:txBody>
      </p:sp>
      <p:sp>
        <p:nvSpPr>
          <p:cNvPr id="5" name="Content Placeholder 4"/>
          <p:cNvSpPr>
            <a:spLocks noGrp="1"/>
          </p:cNvSpPr>
          <p:nvPr>
            <p:ph idx="1"/>
          </p:nvPr>
        </p:nvSpPr>
        <p:spPr>
          <a:xfrm>
            <a:off x="1447800" y="1143000"/>
            <a:ext cx="6629400" cy="5105400"/>
          </a:xfrm>
        </p:spPr>
        <p:txBody>
          <a:bodyPr>
            <a:normAutofit/>
          </a:bodyPr>
          <a:lstStyle/>
          <a:p>
            <a:pPr>
              <a:buSzPct val="150000"/>
            </a:pPr>
            <a:r>
              <a:rPr lang="en-US" sz="2000" dirty="0" smtClean="0">
                <a:latin typeface="Bookman Old Style" panose="02050604050505020204" pitchFamily="18" charset="0"/>
              </a:rPr>
              <a:t>The trust fund (TFSCB) is a multi-donor trust fund which was launched in 1999, and has provided funding to over 200 projects, in all regions of the world.</a:t>
            </a:r>
          </a:p>
          <a:p>
            <a:pPr>
              <a:buSzPct val="150000"/>
            </a:pPr>
            <a:r>
              <a:rPr lang="en-US" sz="2000" dirty="0" smtClean="0">
                <a:latin typeface="Bookman Old Style" panose="02050604050505020204" pitchFamily="18" charset="0"/>
              </a:rPr>
              <a:t>The trust fund aims to strengthen the capacity of statistical systems in developing countries, and supports two main types of projects:</a:t>
            </a:r>
            <a:br>
              <a:rPr lang="en-US" sz="2000" dirty="0" smtClean="0">
                <a:latin typeface="Bookman Old Style" panose="02050604050505020204" pitchFamily="18" charset="0"/>
              </a:rPr>
            </a:br>
            <a:r>
              <a:rPr lang="en-US" sz="2000" dirty="0" smtClean="0">
                <a:latin typeface="Bookman Old Style" panose="02050604050505020204" pitchFamily="18" charset="0"/>
              </a:rPr>
              <a:t/>
            </a:r>
            <a:br>
              <a:rPr lang="en-US" sz="2000" dirty="0" smtClean="0">
                <a:latin typeface="Bookman Old Style" panose="02050604050505020204" pitchFamily="18" charset="0"/>
              </a:rPr>
            </a:br>
            <a:r>
              <a:rPr lang="en-US" sz="2000" dirty="0" smtClean="0">
                <a:latin typeface="Bookman Old Style" panose="02050604050505020204" pitchFamily="18" charset="0"/>
              </a:rPr>
              <a:t>	</a:t>
            </a:r>
            <a:r>
              <a:rPr lang="en-US" sz="2000" dirty="0" err="1" smtClean="0">
                <a:latin typeface="Bookman Old Style" panose="02050604050505020204" pitchFamily="18" charset="0"/>
              </a:rPr>
              <a:t>i</a:t>
            </a:r>
            <a:r>
              <a:rPr lang="en-US" sz="2000" dirty="0" smtClean="0">
                <a:latin typeface="Bookman Old Style" panose="02050604050505020204" pitchFamily="18" charset="0"/>
              </a:rPr>
              <a:t>) Preparation and/or updating of </a:t>
            </a:r>
            <a:r>
              <a:rPr lang="en-US" sz="2000" i="1" dirty="0" smtClean="0">
                <a:latin typeface="Bookman Old Style" panose="02050604050505020204" pitchFamily="18" charset="0"/>
              </a:rPr>
              <a:t>National 	Strategies for the Development of Statistics 	</a:t>
            </a:r>
            <a:r>
              <a:rPr lang="en-US" sz="2000" dirty="0" smtClean="0">
                <a:latin typeface="Bookman Old Style" panose="02050604050505020204" pitchFamily="18" charset="0"/>
              </a:rPr>
              <a:t>(NSDS); and</a:t>
            </a:r>
            <a:br>
              <a:rPr lang="en-US" sz="2000" dirty="0" smtClean="0">
                <a:latin typeface="Bookman Old Style" panose="02050604050505020204" pitchFamily="18" charset="0"/>
              </a:rPr>
            </a:br>
            <a:endParaRPr lang="en-US" sz="2000" dirty="0" smtClean="0">
              <a:latin typeface="Bookman Old Style" panose="02050604050505020204" pitchFamily="18" charset="0"/>
            </a:endParaRPr>
          </a:p>
          <a:p>
            <a:pPr marL="457200" lvl="1" indent="0">
              <a:buNone/>
            </a:pPr>
            <a:r>
              <a:rPr lang="en-US" sz="2000" dirty="0">
                <a:latin typeface="Bookman Old Style" panose="02050604050505020204" pitchFamily="18" charset="0"/>
              </a:rPr>
              <a:t>	</a:t>
            </a:r>
            <a:r>
              <a:rPr lang="en-US" sz="2000" dirty="0" smtClean="0">
                <a:latin typeface="Bookman Old Style" panose="02050604050505020204" pitchFamily="18" charset="0"/>
              </a:rPr>
              <a:t>ii) Improvement in </a:t>
            </a:r>
            <a:r>
              <a:rPr lang="en-US" sz="2000" i="1" dirty="0" smtClean="0">
                <a:latin typeface="Bookman Old Style" panose="02050604050505020204" pitchFamily="18" charset="0"/>
              </a:rPr>
              <a:t>statistical capacity</a:t>
            </a:r>
            <a:r>
              <a:rPr lang="en-US" sz="2000" dirty="0" smtClean="0">
                <a:latin typeface="Bookman Old Style" panose="02050604050505020204" pitchFamily="18" charset="0"/>
              </a:rPr>
              <a:t> in key 	priority areas, such as those highlighted in 	the Busan Action Plan for Statistics (BAPS) 	and the post-2015 agenda.</a:t>
            </a:r>
          </a:p>
          <a:p>
            <a:endParaRPr lang="en-US" sz="2000" dirty="0">
              <a:latin typeface="Bookman Old Style" panose="02050604050505020204" pitchFamily="18" charset="0"/>
            </a:endParaRPr>
          </a:p>
        </p:txBody>
      </p:sp>
    </p:spTree>
    <p:extLst>
      <p:ext uri="{BB962C8B-B14F-4D97-AF65-F5344CB8AC3E}">
        <p14:creationId xmlns:p14="http://schemas.microsoft.com/office/powerpoint/2010/main" val="392063352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0" y="152400"/>
            <a:ext cx="7315200" cy="533400"/>
          </a:xfrm>
        </p:spPr>
        <p:txBody>
          <a:bodyPr>
            <a:noAutofit/>
          </a:bodyPr>
          <a:lstStyle/>
          <a:p>
            <a:pPr algn="ctr"/>
            <a:r>
              <a:rPr lang="en-US" sz="2800" dirty="0" smtClean="0"/>
              <a:t>TFSCB – General Information con.</a:t>
            </a:r>
            <a:endParaRPr lang="en-US" sz="2800" dirty="0"/>
          </a:p>
        </p:txBody>
      </p:sp>
      <p:sp>
        <p:nvSpPr>
          <p:cNvPr id="5" name="Content Placeholder 4"/>
          <p:cNvSpPr>
            <a:spLocks noGrp="1"/>
          </p:cNvSpPr>
          <p:nvPr>
            <p:ph idx="1"/>
          </p:nvPr>
        </p:nvSpPr>
        <p:spPr>
          <a:xfrm>
            <a:off x="1447800" y="1066800"/>
            <a:ext cx="6629400" cy="5105400"/>
          </a:xfrm>
        </p:spPr>
        <p:txBody>
          <a:bodyPr>
            <a:normAutofit/>
          </a:bodyPr>
          <a:lstStyle/>
          <a:p>
            <a:pPr marL="400050">
              <a:buSzPct val="150000"/>
            </a:pPr>
            <a:r>
              <a:rPr lang="en-US" sz="2000" dirty="0" smtClean="0">
                <a:latin typeface="Bookman Old Style" panose="02050604050505020204" pitchFamily="18" charset="0"/>
              </a:rPr>
              <a:t>All World Bank member countries are eligible to apply for funding, with priority given to IDA countries. The maximum amount for any one proposal is $500,000 and the duration period covers 2 years. Application windows are generally held twice per year. Funding can also be provided to sub-regional, regional, and international organizations.</a:t>
            </a:r>
          </a:p>
          <a:p>
            <a:pPr marL="400050">
              <a:buSzPct val="150000"/>
            </a:pPr>
            <a:endParaRPr lang="en-US" sz="2000" dirty="0">
              <a:latin typeface="Bookman Old Style" panose="02050604050505020204" pitchFamily="18" charset="0"/>
            </a:endParaRPr>
          </a:p>
          <a:p>
            <a:pPr marL="400050">
              <a:buSzPct val="150000"/>
            </a:pPr>
            <a:r>
              <a:rPr lang="en-US" sz="2000" dirty="0" smtClean="0">
                <a:latin typeface="Bookman Old Style" panose="02050604050505020204" pitchFamily="18" charset="0"/>
              </a:rPr>
              <a:t>In general, the main goal of the TFSCB is to improve statistical capacity in a </a:t>
            </a:r>
            <a:r>
              <a:rPr lang="en-US" sz="2000" i="1" dirty="0" smtClean="0">
                <a:latin typeface="Bookman Old Style" panose="02050604050505020204" pitchFamily="18" charset="0"/>
              </a:rPr>
              <a:t>sustainable</a:t>
            </a:r>
            <a:r>
              <a:rPr lang="en-US" sz="2000" dirty="0" smtClean="0">
                <a:latin typeface="Bookman Old Style" panose="02050604050505020204" pitchFamily="18" charset="0"/>
              </a:rPr>
              <a:t> manner. The funds provided cannot be used to replace national budgetary resources. Projects should be aligned with Country Partnership Strategies and other international programs, and in line with the PARIS21 overall approach.</a:t>
            </a:r>
          </a:p>
          <a:p>
            <a:pPr lvl="1"/>
            <a:endParaRPr lang="en-US" sz="2000" dirty="0" smtClean="0">
              <a:latin typeface="Bookman Old Style" panose="02050604050505020204" pitchFamily="18" charset="0"/>
            </a:endParaRPr>
          </a:p>
          <a:p>
            <a:endParaRPr lang="en-US" sz="2000" dirty="0">
              <a:latin typeface="Bookman Old Style" panose="02050604050505020204" pitchFamily="18" charset="0"/>
            </a:endParaRPr>
          </a:p>
        </p:txBody>
      </p:sp>
    </p:spTree>
    <p:extLst>
      <p:ext uri="{BB962C8B-B14F-4D97-AF65-F5344CB8AC3E}">
        <p14:creationId xmlns:p14="http://schemas.microsoft.com/office/powerpoint/2010/main" val="194968033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0" y="152400"/>
            <a:ext cx="7315200" cy="533400"/>
          </a:xfrm>
        </p:spPr>
        <p:txBody>
          <a:bodyPr>
            <a:noAutofit/>
          </a:bodyPr>
          <a:lstStyle/>
          <a:p>
            <a:pPr algn="ctr"/>
            <a:r>
              <a:rPr lang="en-US" sz="2800" dirty="0" smtClean="0"/>
              <a:t>TFSCB – Subject Areas</a:t>
            </a:r>
            <a:endParaRPr lang="en-US" sz="2800" dirty="0"/>
          </a:p>
        </p:txBody>
      </p:sp>
      <p:sp>
        <p:nvSpPr>
          <p:cNvPr id="5" name="Content Placeholder 4"/>
          <p:cNvSpPr>
            <a:spLocks noGrp="1"/>
          </p:cNvSpPr>
          <p:nvPr>
            <p:ph idx="1"/>
          </p:nvPr>
        </p:nvSpPr>
        <p:spPr>
          <a:xfrm>
            <a:off x="1447800" y="1066800"/>
            <a:ext cx="6629400" cy="1447800"/>
          </a:xfrm>
        </p:spPr>
        <p:txBody>
          <a:bodyPr>
            <a:normAutofit lnSpcReduction="10000"/>
          </a:bodyPr>
          <a:lstStyle/>
          <a:p>
            <a:pPr marL="400050">
              <a:buSzPct val="150000"/>
            </a:pPr>
            <a:r>
              <a:rPr lang="en-US" sz="1800" dirty="0" smtClean="0">
                <a:latin typeface="Bookman Old Style" panose="02050604050505020204" pitchFamily="18" charset="0"/>
              </a:rPr>
              <a:t>Key priority areas include gender projects, administrative data sources, Open Data projects, environmental projects (especially the System of Environmental Accounting, or </a:t>
            </a:r>
            <a:r>
              <a:rPr lang="en-US" sz="1800" i="1" dirty="0" smtClean="0">
                <a:latin typeface="Bookman Old Style" panose="02050604050505020204" pitchFamily="18" charset="0"/>
              </a:rPr>
              <a:t>SEEA</a:t>
            </a:r>
            <a:r>
              <a:rPr lang="en-US" sz="1800" dirty="0" smtClean="0">
                <a:latin typeface="Bookman Old Style" panose="02050604050505020204" pitchFamily="18" charset="0"/>
              </a:rPr>
              <a:t>), and innovative approaches.</a:t>
            </a:r>
            <a:endParaRPr lang="en-US" sz="2000" dirty="0">
              <a:latin typeface="Bookman Old Style" panose="02050604050505020204"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514600"/>
            <a:ext cx="5649435"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4"/>
          <p:cNvSpPr txBox="1">
            <a:spLocks/>
          </p:cNvSpPr>
          <p:nvPr/>
        </p:nvSpPr>
        <p:spPr>
          <a:xfrm>
            <a:off x="6705600" y="2667000"/>
            <a:ext cx="2133600" cy="2819400"/>
          </a:xfrm>
          <a:prstGeom prst="rect">
            <a:avLst/>
          </a:prstGeom>
          <a:solidFill>
            <a:schemeClr val="lt1"/>
          </a:solidFill>
          <a:ln w="25400" cap="flat" cmpd="sng" algn="ctr">
            <a:noFill/>
            <a:prstDash val="solid"/>
          </a:ln>
          <a:effectLst/>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7150" indent="0">
              <a:buSzPct val="150000"/>
              <a:buNone/>
            </a:pPr>
            <a:r>
              <a:rPr lang="en-US" sz="1600" b="1" dirty="0" smtClean="0">
                <a:latin typeface="Bookman Old Style" panose="02050604050505020204" pitchFamily="18" charset="0"/>
              </a:rPr>
              <a:t>Types of Projects</a:t>
            </a:r>
            <a:r>
              <a:rPr lang="en-US" sz="1400" dirty="0" smtClean="0">
                <a:latin typeface="Bookman Old Style" panose="02050604050505020204" pitchFamily="18" charset="0"/>
              </a:rPr>
              <a:t>:</a:t>
            </a:r>
          </a:p>
          <a:p>
            <a:pPr marL="57150" indent="0">
              <a:buSzPct val="150000"/>
              <a:buNone/>
            </a:pPr>
            <a:endParaRPr lang="en-US" sz="1400" dirty="0" smtClean="0">
              <a:latin typeface="Bookman Old Style" panose="02050604050505020204" pitchFamily="18" charset="0"/>
            </a:endParaRPr>
          </a:p>
          <a:p>
            <a:pPr marL="57150" indent="0">
              <a:buSzPct val="150000"/>
              <a:buNone/>
            </a:pPr>
            <a:r>
              <a:rPr lang="en-US" sz="1400" u="sng" dirty="0" smtClean="0">
                <a:latin typeface="Bookman Old Style" panose="02050604050505020204" pitchFamily="18" charset="0"/>
              </a:rPr>
              <a:t>Statistical Capacity (SCB)</a:t>
            </a:r>
            <a:r>
              <a:rPr lang="en-US" sz="1400" dirty="0" smtClean="0">
                <a:latin typeface="Bookman Old Style" panose="02050604050505020204" pitchFamily="18" charset="0"/>
              </a:rPr>
              <a:t> – 131</a:t>
            </a:r>
          </a:p>
          <a:p>
            <a:pPr marL="57150" indent="0">
              <a:buSzPct val="150000"/>
              <a:buNone/>
            </a:pPr>
            <a:endParaRPr lang="en-US" sz="1400" dirty="0">
              <a:latin typeface="Bookman Old Style" panose="02050604050505020204" pitchFamily="18" charset="0"/>
            </a:endParaRPr>
          </a:p>
          <a:p>
            <a:pPr marL="57150" indent="0">
              <a:buSzPct val="150000"/>
              <a:buNone/>
            </a:pPr>
            <a:r>
              <a:rPr lang="en-US" sz="1400" u="sng" dirty="0" smtClean="0">
                <a:latin typeface="Bookman Old Style" panose="02050604050505020204" pitchFamily="18" charset="0"/>
              </a:rPr>
              <a:t>National Strategy (NSDS</a:t>
            </a:r>
            <a:r>
              <a:rPr lang="en-US" sz="1400" dirty="0" smtClean="0">
                <a:latin typeface="Bookman Old Style" panose="02050604050505020204" pitchFamily="18" charset="0"/>
              </a:rPr>
              <a:t>) – 56</a:t>
            </a:r>
          </a:p>
          <a:p>
            <a:pPr marL="57150" indent="0">
              <a:buSzPct val="150000"/>
              <a:buNone/>
            </a:pPr>
            <a:endParaRPr lang="en-US" sz="1400" dirty="0">
              <a:latin typeface="Bookman Old Style" panose="02050604050505020204" pitchFamily="18" charset="0"/>
            </a:endParaRPr>
          </a:p>
          <a:p>
            <a:pPr marL="57150" indent="0">
              <a:buSzPct val="150000"/>
              <a:buNone/>
            </a:pPr>
            <a:r>
              <a:rPr lang="en-US" sz="1400" u="sng" dirty="0" smtClean="0">
                <a:latin typeface="Bookman Old Style" panose="02050604050505020204" pitchFamily="18" charset="0"/>
              </a:rPr>
              <a:t>Combination NSDS &amp; SCB</a:t>
            </a:r>
            <a:r>
              <a:rPr lang="en-US" sz="1400" dirty="0" smtClean="0">
                <a:latin typeface="Bookman Old Style" panose="02050604050505020204" pitchFamily="18" charset="0"/>
              </a:rPr>
              <a:t> - 37</a:t>
            </a:r>
          </a:p>
          <a:p>
            <a:pPr marL="57150" indent="0">
              <a:buSzPct val="150000"/>
              <a:buNone/>
            </a:pPr>
            <a:endParaRPr lang="en-US" sz="1400" dirty="0">
              <a:latin typeface="Bookman Old Style" panose="02050604050505020204" pitchFamily="18" charset="0"/>
            </a:endParaRPr>
          </a:p>
        </p:txBody>
      </p:sp>
    </p:spTree>
    <p:extLst>
      <p:ext uri="{BB962C8B-B14F-4D97-AF65-F5344CB8AC3E}">
        <p14:creationId xmlns:p14="http://schemas.microsoft.com/office/powerpoint/2010/main" val="154230234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0" y="152400"/>
            <a:ext cx="7315200" cy="533400"/>
          </a:xfrm>
        </p:spPr>
        <p:txBody>
          <a:bodyPr>
            <a:noAutofit/>
          </a:bodyPr>
          <a:lstStyle/>
          <a:p>
            <a:pPr algn="ctr"/>
            <a:r>
              <a:rPr lang="en-US" sz="2800" dirty="0" smtClean="0"/>
              <a:t>Africa Region and TFSCB</a:t>
            </a:r>
            <a:endParaRPr lang="en-US" sz="2800" dirty="0"/>
          </a:p>
        </p:txBody>
      </p:sp>
      <p:sp>
        <p:nvSpPr>
          <p:cNvPr id="5" name="Content Placeholder 4"/>
          <p:cNvSpPr>
            <a:spLocks noGrp="1"/>
          </p:cNvSpPr>
          <p:nvPr>
            <p:ph idx="1"/>
          </p:nvPr>
        </p:nvSpPr>
        <p:spPr>
          <a:xfrm>
            <a:off x="1447800" y="1066800"/>
            <a:ext cx="6629400" cy="914400"/>
          </a:xfrm>
        </p:spPr>
        <p:txBody>
          <a:bodyPr>
            <a:normAutofit/>
          </a:bodyPr>
          <a:lstStyle/>
          <a:p>
            <a:pPr marL="400050">
              <a:buSzPct val="150000"/>
            </a:pPr>
            <a:r>
              <a:rPr lang="en-US" sz="1800" dirty="0" smtClean="0">
                <a:latin typeface="Bookman Old Style" panose="02050604050505020204" pitchFamily="18" charset="0"/>
              </a:rPr>
              <a:t>The Africa Region has had a history of the most significant beneficiary region in the TFSCB, as reflected in the table below, in $....</a:t>
            </a:r>
            <a:endParaRPr lang="en-US" sz="2000" dirty="0">
              <a:latin typeface="Bookman Old Style" panose="020506040505050202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334447857"/>
              </p:ext>
            </p:extLst>
          </p:nvPr>
        </p:nvGraphicFramePr>
        <p:xfrm>
          <a:off x="762000" y="2895600"/>
          <a:ext cx="7924800" cy="3198470"/>
        </p:xfrm>
        <a:graphic>
          <a:graphicData uri="http://schemas.openxmlformats.org/drawingml/2006/table">
            <a:tbl>
              <a:tblPr firstRow="1" firstCol="1" bandRow="1">
                <a:tableStyleId>{5C22544A-7EE6-4342-B048-85BDC9FD1C3A}</a:tableStyleId>
              </a:tblPr>
              <a:tblGrid>
                <a:gridCol w="2403847"/>
                <a:gridCol w="911668"/>
                <a:gridCol w="836085"/>
                <a:gridCol w="1051927"/>
                <a:gridCol w="968673"/>
                <a:gridCol w="682460"/>
                <a:gridCol w="1070140"/>
              </a:tblGrid>
              <a:tr h="639674">
                <a:tc>
                  <a:txBody>
                    <a:bodyPr/>
                    <a:lstStyle/>
                    <a:p>
                      <a:pPr>
                        <a:lnSpc>
                          <a:spcPct val="115000"/>
                        </a:lnSpc>
                      </a:pPr>
                      <a:endParaRPr lang="en-US" sz="1400" dirty="0">
                        <a:effectLst/>
                        <a:latin typeface="Bookman Old Style" panose="02050604050505020204" pitchFamily="18" charset="0"/>
                      </a:endParaRPr>
                    </a:p>
                  </a:txBody>
                  <a:tcPr marL="85269" marR="85269" marT="0" marB="0"/>
                </a:tc>
                <a:tc>
                  <a:txBody>
                    <a:bodyPr/>
                    <a:lstStyle/>
                    <a:p>
                      <a:pPr marL="0" marR="0" algn="ctr">
                        <a:lnSpc>
                          <a:spcPct val="115000"/>
                        </a:lnSpc>
                        <a:spcBef>
                          <a:spcPts val="0"/>
                        </a:spcBef>
                        <a:spcAft>
                          <a:spcPts val="0"/>
                        </a:spcAft>
                      </a:pPr>
                      <a:r>
                        <a:rPr lang="en-US" sz="1200" dirty="0">
                          <a:effectLst/>
                          <a:latin typeface="Bookman Old Style" panose="02050604050505020204" pitchFamily="18" charset="0"/>
                        </a:rPr>
                        <a:t>SCB Projects</a:t>
                      </a:r>
                      <a:endParaRPr lang="en-US" sz="1200" b="1" dirty="0">
                        <a:solidFill>
                          <a:srgbClr val="FFFFFF"/>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ctr">
                        <a:lnSpc>
                          <a:spcPct val="115000"/>
                        </a:lnSpc>
                        <a:spcBef>
                          <a:spcPts val="0"/>
                        </a:spcBef>
                        <a:spcAft>
                          <a:spcPts val="0"/>
                        </a:spcAft>
                      </a:pPr>
                      <a:r>
                        <a:rPr lang="en-US" sz="1200">
                          <a:effectLst/>
                          <a:latin typeface="Bookman Old Style" panose="02050604050505020204" pitchFamily="18" charset="0"/>
                        </a:rPr>
                        <a:t>NSDS Projects</a:t>
                      </a:r>
                      <a:endParaRPr lang="en-US" sz="1200" b="1">
                        <a:solidFill>
                          <a:srgbClr val="FFFFFF"/>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ctr">
                        <a:lnSpc>
                          <a:spcPct val="115000"/>
                        </a:lnSpc>
                        <a:spcBef>
                          <a:spcPts val="0"/>
                        </a:spcBef>
                        <a:spcAft>
                          <a:spcPts val="0"/>
                        </a:spcAft>
                      </a:pPr>
                      <a:r>
                        <a:rPr lang="en-US" sz="1200">
                          <a:effectLst/>
                          <a:latin typeface="Bookman Old Style" panose="02050604050505020204" pitchFamily="18" charset="0"/>
                        </a:rPr>
                        <a:t>Mixed SCB &amp; NSDS Projects</a:t>
                      </a:r>
                      <a:endParaRPr lang="en-US" sz="1200" b="1">
                        <a:solidFill>
                          <a:srgbClr val="FFFFFF"/>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ctr">
                        <a:lnSpc>
                          <a:spcPct val="115000"/>
                        </a:lnSpc>
                        <a:spcBef>
                          <a:spcPts val="0"/>
                        </a:spcBef>
                        <a:spcAft>
                          <a:spcPts val="0"/>
                        </a:spcAft>
                      </a:pPr>
                      <a:r>
                        <a:rPr lang="en-US" sz="1200" dirty="0">
                          <a:effectLst/>
                          <a:latin typeface="Bookman Old Style" panose="02050604050505020204" pitchFamily="18" charset="0"/>
                        </a:rPr>
                        <a:t>Other Projects</a:t>
                      </a:r>
                      <a:endParaRPr lang="en-US" sz="1200" b="1" dirty="0">
                        <a:solidFill>
                          <a:srgbClr val="FFFFFF"/>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ctr">
                        <a:lnSpc>
                          <a:spcPct val="115000"/>
                        </a:lnSpc>
                        <a:spcBef>
                          <a:spcPts val="0"/>
                        </a:spcBef>
                        <a:spcAft>
                          <a:spcPts val="0"/>
                        </a:spcAft>
                      </a:pPr>
                      <a:r>
                        <a:rPr lang="en-US" sz="1200" dirty="0">
                          <a:effectLst/>
                          <a:latin typeface="Bookman Old Style" panose="02050604050505020204" pitchFamily="18" charset="0"/>
                        </a:rPr>
                        <a:t>Total</a:t>
                      </a:r>
                      <a:endParaRPr lang="en-US" sz="1200" b="1" dirty="0">
                        <a:solidFill>
                          <a:srgbClr val="FFFFFF"/>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ctr">
                        <a:lnSpc>
                          <a:spcPct val="115000"/>
                        </a:lnSpc>
                        <a:spcBef>
                          <a:spcPts val="0"/>
                        </a:spcBef>
                        <a:spcAft>
                          <a:spcPts val="0"/>
                        </a:spcAft>
                      </a:pPr>
                      <a:r>
                        <a:rPr lang="en-US" sz="1200" b="1" dirty="0" smtClean="0">
                          <a:solidFill>
                            <a:srgbClr val="FFFFFF"/>
                          </a:solidFill>
                          <a:effectLst/>
                          <a:latin typeface="Bookman Old Style" panose="02050604050505020204" pitchFamily="18" charset="0"/>
                          <a:ea typeface="Times New Roman"/>
                          <a:cs typeface="Times New Roman"/>
                        </a:rPr>
                        <a:t>Regional Percentage</a:t>
                      </a:r>
                      <a:endParaRPr lang="en-US" sz="1200" b="1" dirty="0">
                        <a:solidFill>
                          <a:srgbClr val="FFFFFF"/>
                        </a:solidFill>
                        <a:effectLst/>
                        <a:latin typeface="Bookman Old Style" panose="02050604050505020204" pitchFamily="18" charset="0"/>
                        <a:ea typeface="Times New Roman"/>
                        <a:cs typeface="Times New Roman"/>
                      </a:endParaRPr>
                    </a:p>
                  </a:txBody>
                  <a:tcPr marL="85269" marR="85269" marT="0" marB="0"/>
                </a:tc>
              </a:tr>
              <a:tr h="236858">
                <a:tc>
                  <a:txBody>
                    <a:bodyPr/>
                    <a:lstStyle/>
                    <a:p>
                      <a:pPr marL="0" marR="0">
                        <a:lnSpc>
                          <a:spcPct val="115000"/>
                        </a:lnSpc>
                        <a:spcBef>
                          <a:spcPts val="0"/>
                        </a:spcBef>
                        <a:spcAft>
                          <a:spcPts val="0"/>
                        </a:spcAft>
                      </a:pPr>
                      <a:r>
                        <a:rPr lang="en-US" sz="1200" dirty="0">
                          <a:effectLst/>
                          <a:latin typeface="Bookman Old Style" panose="02050604050505020204" pitchFamily="18" charset="0"/>
                        </a:rPr>
                        <a:t>Sub-Saharan Africa</a:t>
                      </a:r>
                      <a:endParaRPr lang="en-US" sz="1200" b="1" dirty="0">
                        <a:solidFill>
                          <a:srgbClr val="FFFFFF"/>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a:effectLst/>
                          <a:latin typeface="Bookman Old Style" panose="02050604050505020204" pitchFamily="18" charset="0"/>
                        </a:rPr>
                        <a:t>$6.1</a:t>
                      </a:r>
                      <a:endParaRPr lang="en-US" sz="140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a:effectLst/>
                          <a:latin typeface="Bookman Old Style" panose="02050604050505020204" pitchFamily="18" charset="0"/>
                        </a:rPr>
                        <a:t>$2.2</a:t>
                      </a:r>
                      <a:endParaRPr lang="en-US" sz="140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a:effectLst/>
                          <a:latin typeface="Bookman Old Style" panose="02050604050505020204" pitchFamily="18" charset="0"/>
                        </a:rPr>
                        <a:t>$5.3</a:t>
                      </a:r>
                      <a:endParaRPr lang="en-US" sz="140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a:effectLst/>
                          <a:latin typeface="Bookman Old Style" panose="02050604050505020204" pitchFamily="18" charset="0"/>
                        </a:rPr>
                        <a:t>$0</a:t>
                      </a:r>
                      <a:endParaRPr lang="en-US" sz="140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dirty="0">
                          <a:effectLst/>
                          <a:latin typeface="Bookman Old Style" panose="02050604050505020204" pitchFamily="18" charset="0"/>
                        </a:rPr>
                        <a:t>$13.6</a:t>
                      </a:r>
                      <a:endParaRPr lang="en-US" sz="1400" dirty="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dirty="0" smtClean="0">
                          <a:solidFill>
                            <a:srgbClr val="000000"/>
                          </a:solidFill>
                          <a:effectLst/>
                          <a:latin typeface="Bookman Old Style" panose="02050604050505020204" pitchFamily="18" charset="0"/>
                          <a:ea typeface="Times New Roman"/>
                          <a:cs typeface="Times New Roman"/>
                        </a:rPr>
                        <a:t>32%</a:t>
                      </a:r>
                      <a:endParaRPr lang="en-US" sz="1400" dirty="0">
                        <a:solidFill>
                          <a:srgbClr val="000000"/>
                        </a:solidFill>
                        <a:effectLst/>
                        <a:latin typeface="Bookman Old Style" panose="02050604050505020204" pitchFamily="18" charset="0"/>
                        <a:ea typeface="Times New Roman"/>
                        <a:cs typeface="Times New Roman"/>
                      </a:endParaRPr>
                    </a:p>
                  </a:txBody>
                  <a:tcPr marL="85269" marR="85269" marT="0" marB="0"/>
                </a:tc>
              </a:tr>
              <a:tr h="236858">
                <a:tc>
                  <a:txBody>
                    <a:bodyPr/>
                    <a:lstStyle/>
                    <a:p>
                      <a:pPr marL="0" marR="0">
                        <a:lnSpc>
                          <a:spcPct val="115000"/>
                        </a:lnSpc>
                        <a:spcBef>
                          <a:spcPts val="0"/>
                        </a:spcBef>
                        <a:spcAft>
                          <a:spcPts val="0"/>
                        </a:spcAft>
                      </a:pPr>
                      <a:r>
                        <a:rPr lang="en-US" sz="1200">
                          <a:effectLst/>
                          <a:latin typeface="Bookman Old Style" panose="02050604050505020204" pitchFamily="18" charset="0"/>
                        </a:rPr>
                        <a:t>East Asia and the Pacific</a:t>
                      </a:r>
                      <a:endParaRPr lang="en-US" sz="1200" b="1">
                        <a:solidFill>
                          <a:srgbClr val="FFFFFF"/>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a:effectLst/>
                          <a:latin typeface="Bookman Old Style" panose="02050604050505020204" pitchFamily="18" charset="0"/>
                        </a:rPr>
                        <a:t>$3.0</a:t>
                      </a:r>
                      <a:endParaRPr lang="en-US" sz="140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a:effectLst/>
                          <a:latin typeface="Bookman Old Style" panose="02050604050505020204" pitchFamily="18" charset="0"/>
                        </a:rPr>
                        <a:t>$0.8</a:t>
                      </a:r>
                      <a:endParaRPr lang="en-US" sz="140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a:effectLst/>
                          <a:latin typeface="Bookman Old Style" panose="02050604050505020204" pitchFamily="18" charset="0"/>
                        </a:rPr>
                        <a:t>$1.4</a:t>
                      </a:r>
                      <a:endParaRPr lang="en-US" sz="140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a:effectLst/>
                          <a:latin typeface="Bookman Old Style" panose="02050604050505020204" pitchFamily="18" charset="0"/>
                        </a:rPr>
                        <a:t>$0</a:t>
                      </a:r>
                      <a:endParaRPr lang="en-US" sz="140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dirty="0">
                          <a:effectLst/>
                          <a:latin typeface="Bookman Old Style" panose="02050604050505020204" pitchFamily="18" charset="0"/>
                        </a:rPr>
                        <a:t>$5.2</a:t>
                      </a:r>
                      <a:endParaRPr lang="en-US" sz="1400" dirty="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dirty="0" smtClean="0">
                          <a:solidFill>
                            <a:srgbClr val="000000"/>
                          </a:solidFill>
                          <a:effectLst/>
                          <a:latin typeface="Bookman Old Style" panose="02050604050505020204" pitchFamily="18" charset="0"/>
                          <a:ea typeface="Times New Roman"/>
                          <a:cs typeface="Times New Roman"/>
                        </a:rPr>
                        <a:t>12%</a:t>
                      </a:r>
                      <a:endParaRPr lang="en-US" sz="1400" dirty="0">
                        <a:solidFill>
                          <a:srgbClr val="000000"/>
                        </a:solidFill>
                        <a:effectLst/>
                        <a:latin typeface="Bookman Old Style" panose="02050604050505020204" pitchFamily="18" charset="0"/>
                        <a:ea typeface="Times New Roman"/>
                        <a:cs typeface="Times New Roman"/>
                      </a:endParaRPr>
                    </a:p>
                  </a:txBody>
                  <a:tcPr marL="85269" marR="85269" marT="0" marB="0"/>
                </a:tc>
              </a:tr>
              <a:tr h="236858">
                <a:tc>
                  <a:txBody>
                    <a:bodyPr/>
                    <a:lstStyle/>
                    <a:p>
                      <a:pPr marL="0" marR="0">
                        <a:lnSpc>
                          <a:spcPct val="115000"/>
                        </a:lnSpc>
                        <a:spcBef>
                          <a:spcPts val="0"/>
                        </a:spcBef>
                        <a:spcAft>
                          <a:spcPts val="0"/>
                        </a:spcAft>
                      </a:pPr>
                      <a:r>
                        <a:rPr lang="en-US" sz="1200">
                          <a:effectLst/>
                          <a:latin typeface="Bookman Old Style" panose="02050604050505020204" pitchFamily="18" charset="0"/>
                        </a:rPr>
                        <a:t>Europe and Central Asia</a:t>
                      </a:r>
                      <a:endParaRPr lang="en-US" sz="1200" b="1">
                        <a:solidFill>
                          <a:srgbClr val="FFFFFF"/>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a:effectLst/>
                          <a:latin typeface="Bookman Old Style" panose="02050604050505020204" pitchFamily="18" charset="0"/>
                        </a:rPr>
                        <a:t>$3.8</a:t>
                      </a:r>
                      <a:endParaRPr lang="en-US" sz="140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a:effectLst/>
                          <a:latin typeface="Bookman Old Style" panose="02050604050505020204" pitchFamily="18" charset="0"/>
                        </a:rPr>
                        <a:t>$0.9</a:t>
                      </a:r>
                      <a:endParaRPr lang="en-US" sz="140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dirty="0">
                          <a:effectLst/>
                          <a:latin typeface="Bookman Old Style" panose="02050604050505020204" pitchFamily="18" charset="0"/>
                        </a:rPr>
                        <a:t>$1.2</a:t>
                      </a:r>
                      <a:endParaRPr lang="en-US" sz="1400" dirty="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a:effectLst/>
                          <a:latin typeface="Bookman Old Style" panose="02050604050505020204" pitchFamily="18" charset="0"/>
                        </a:rPr>
                        <a:t>$0</a:t>
                      </a:r>
                      <a:endParaRPr lang="en-US" sz="140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dirty="0">
                          <a:effectLst/>
                          <a:latin typeface="Bookman Old Style" panose="02050604050505020204" pitchFamily="18" charset="0"/>
                        </a:rPr>
                        <a:t>$5.9</a:t>
                      </a:r>
                      <a:endParaRPr lang="en-US" sz="1400" dirty="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dirty="0" smtClean="0">
                          <a:solidFill>
                            <a:srgbClr val="000000"/>
                          </a:solidFill>
                          <a:effectLst/>
                          <a:latin typeface="Bookman Old Style" panose="02050604050505020204" pitchFamily="18" charset="0"/>
                          <a:ea typeface="Times New Roman"/>
                          <a:cs typeface="Times New Roman"/>
                        </a:rPr>
                        <a:t>14%</a:t>
                      </a:r>
                      <a:endParaRPr lang="en-US" sz="1400" dirty="0">
                        <a:solidFill>
                          <a:srgbClr val="000000"/>
                        </a:solidFill>
                        <a:effectLst/>
                        <a:latin typeface="Bookman Old Style" panose="02050604050505020204" pitchFamily="18" charset="0"/>
                        <a:ea typeface="Times New Roman"/>
                        <a:cs typeface="Times New Roman"/>
                      </a:endParaRPr>
                    </a:p>
                  </a:txBody>
                  <a:tcPr marL="85269" marR="85269" marT="0" marB="0"/>
                </a:tc>
              </a:tr>
              <a:tr h="236858">
                <a:tc>
                  <a:txBody>
                    <a:bodyPr/>
                    <a:lstStyle/>
                    <a:p>
                      <a:pPr marL="0" marR="0">
                        <a:lnSpc>
                          <a:spcPct val="115000"/>
                        </a:lnSpc>
                        <a:spcBef>
                          <a:spcPts val="0"/>
                        </a:spcBef>
                        <a:spcAft>
                          <a:spcPts val="0"/>
                        </a:spcAft>
                      </a:pPr>
                      <a:r>
                        <a:rPr lang="en-US" sz="1200" dirty="0">
                          <a:effectLst/>
                          <a:latin typeface="Bookman Old Style" panose="02050604050505020204" pitchFamily="18" charset="0"/>
                        </a:rPr>
                        <a:t>Latin America and the Caribbean</a:t>
                      </a:r>
                      <a:endParaRPr lang="en-US" sz="1200" b="1" dirty="0">
                        <a:solidFill>
                          <a:srgbClr val="FFFFFF"/>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a:effectLst/>
                          <a:latin typeface="Bookman Old Style" panose="02050604050505020204" pitchFamily="18" charset="0"/>
                        </a:rPr>
                        <a:t>$5.0</a:t>
                      </a:r>
                      <a:endParaRPr lang="en-US" sz="140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a:effectLst/>
                          <a:latin typeface="Bookman Old Style" panose="02050604050505020204" pitchFamily="18" charset="0"/>
                        </a:rPr>
                        <a:t>$1.3</a:t>
                      </a:r>
                      <a:endParaRPr lang="en-US" sz="140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a:effectLst/>
                          <a:latin typeface="Bookman Old Style" panose="02050604050505020204" pitchFamily="18" charset="0"/>
                        </a:rPr>
                        <a:t>$0.7</a:t>
                      </a:r>
                      <a:endParaRPr lang="en-US" sz="140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a:effectLst/>
                          <a:latin typeface="Bookman Old Style" panose="02050604050505020204" pitchFamily="18" charset="0"/>
                        </a:rPr>
                        <a:t>$0</a:t>
                      </a:r>
                      <a:endParaRPr lang="en-US" sz="140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dirty="0">
                          <a:effectLst/>
                          <a:latin typeface="Bookman Old Style" panose="02050604050505020204" pitchFamily="18" charset="0"/>
                        </a:rPr>
                        <a:t>$7.0</a:t>
                      </a:r>
                      <a:endParaRPr lang="en-US" sz="1400" dirty="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dirty="0" smtClean="0">
                          <a:solidFill>
                            <a:srgbClr val="000000"/>
                          </a:solidFill>
                          <a:effectLst/>
                          <a:latin typeface="Bookman Old Style" panose="02050604050505020204" pitchFamily="18" charset="0"/>
                          <a:ea typeface="Times New Roman"/>
                          <a:cs typeface="Times New Roman"/>
                        </a:rPr>
                        <a:t>16%</a:t>
                      </a:r>
                      <a:endParaRPr lang="en-US" sz="1400" dirty="0">
                        <a:solidFill>
                          <a:srgbClr val="000000"/>
                        </a:solidFill>
                        <a:effectLst/>
                        <a:latin typeface="Bookman Old Style" panose="02050604050505020204" pitchFamily="18" charset="0"/>
                        <a:ea typeface="Times New Roman"/>
                        <a:cs typeface="Times New Roman"/>
                      </a:endParaRPr>
                    </a:p>
                  </a:txBody>
                  <a:tcPr marL="85269" marR="85269" marT="0" marB="0"/>
                </a:tc>
              </a:tr>
              <a:tr h="236858">
                <a:tc>
                  <a:txBody>
                    <a:bodyPr/>
                    <a:lstStyle/>
                    <a:p>
                      <a:pPr marL="0" marR="0">
                        <a:lnSpc>
                          <a:spcPct val="115000"/>
                        </a:lnSpc>
                        <a:spcBef>
                          <a:spcPts val="0"/>
                        </a:spcBef>
                        <a:spcAft>
                          <a:spcPts val="0"/>
                        </a:spcAft>
                      </a:pPr>
                      <a:r>
                        <a:rPr lang="en-US" sz="1200">
                          <a:effectLst/>
                          <a:latin typeface="Bookman Old Style" panose="02050604050505020204" pitchFamily="18" charset="0"/>
                        </a:rPr>
                        <a:t>Middle East and North Africa</a:t>
                      </a:r>
                      <a:endParaRPr lang="en-US" sz="1200" b="1">
                        <a:solidFill>
                          <a:srgbClr val="FFFFFF"/>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a:effectLst/>
                          <a:latin typeface="Bookman Old Style" panose="02050604050505020204" pitchFamily="18" charset="0"/>
                        </a:rPr>
                        <a:t>$1.8</a:t>
                      </a:r>
                      <a:endParaRPr lang="en-US" sz="140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a:effectLst/>
                          <a:latin typeface="Bookman Old Style" panose="02050604050505020204" pitchFamily="18" charset="0"/>
                        </a:rPr>
                        <a:t>$0.2</a:t>
                      </a:r>
                      <a:endParaRPr lang="en-US" sz="140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a:effectLst/>
                          <a:latin typeface="Bookman Old Style" panose="02050604050505020204" pitchFamily="18" charset="0"/>
                        </a:rPr>
                        <a:t>$0.5</a:t>
                      </a:r>
                      <a:endParaRPr lang="en-US" sz="140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a:effectLst/>
                          <a:latin typeface="Bookman Old Style" panose="02050604050505020204" pitchFamily="18" charset="0"/>
                        </a:rPr>
                        <a:t>$0</a:t>
                      </a:r>
                      <a:endParaRPr lang="en-US" sz="140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dirty="0">
                          <a:effectLst/>
                          <a:latin typeface="Bookman Old Style" panose="02050604050505020204" pitchFamily="18" charset="0"/>
                        </a:rPr>
                        <a:t>$2.5</a:t>
                      </a:r>
                      <a:endParaRPr lang="en-US" sz="1400" dirty="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dirty="0" smtClean="0">
                          <a:solidFill>
                            <a:srgbClr val="000000"/>
                          </a:solidFill>
                          <a:effectLst/>
                          <a:latin typeface="Bookman Old Style" panose="02050604050505020204" pitchFamily="18" charset="0"/>
                          <a:ea typeface="Times New Roman"/>
                          <a:cs typeface="Times New Roman"/>
                        </a:rPr>
                        <a:t>6%</a:t>
                      </a:r>
                      <a:endParaRPr lang="en-US" sz="1400" dirty="0">
                        <a:solidFill>
                          <a:srgbClr val="000000"/>
                        </a:solidFill>
                        <a:effectLst/>
                        <a:latin typeface="Bookman Old Style" panose="02050604050505020204" pitchFamily="18" charset="0"/>
                        <a:ea typeface="Times New Roman"/>
                        <a:cs typeface="Times New Roman"/>
                      </a:endParaRPr>
                    </a:p>
                  </a:txBody>
                  <a:tcPr marL="85269" marR="85269" marT="0" marB="0"/>
                </a:tc>
              </a:tr>
              <a:tr h="236858">
                <a:tc>
                  <a:txBody>
                    <a:bodyPr/>
                    <a:lstStyle/>
                    <a:p>
                      <a:pPr marL="0" marR="0">
                        <a:lnSpc>
                          <a:spcPct val="115000"/>
                        </a:lnSpc>
                        <a:spcBef>
                          <a:spcPts val="0"/>
                        </a:spcBef>
                        <a:spcAft>
                          <a:spcPts val="0"/>
                        </a:spcAft>
                      </a:pPr>
                      <a:r>
                        <a:rPr lang="en-US" sz="1200">
                          <a:effectLst/>
                          <a:latin typeface="Bookman Old Style" panose="02050604050505020204" pitchFamily="18" charset="0"/>
                        </a:rPr>
                        <a:t>South Asia</a:t>
                      </a:r>
                      <a:endParaRPr lang="en-US" sz="1200" b="1">
                        <a:solidFill>
                          <a:srgbClr val="FFFFFF"/>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a:effectLst/>
                          <a:latin typeface="Bookman Old Style" panose="02050604050505020204" pitchFamily="18" charset="0"/>
                        </a:rPr>
                        <a:t>$1.3</a:t>
                      </a:r>
                      <a:endParaRPr lang="en-US" sz="140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a:effectLst/>
                          <a:latin typeface="Bookman Old Style" panose="02050604050505020204" pitchFamily="18" charset="0"/>
                        </a:rPr>
                        <a:t>$0.7</a:t>
                      </a:r>
                      <a:endParaRPr lang="en-US" sz="140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a:effectLst/>
                          <a:latin typeface="Bookman Old Style" panose="02050604050505020204" pitchFamily="18" charset="0"/>
                        </a:rPr>
                        <a:t>$0.5</a:t>
                      </a:r>
                      <a:endParaRPr lang="en-US" sz="140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a:effectLst/>
                          <a:latin typeface="Bookman Old Style" panose="02050604050505020204" pitchFamily="18" charset="0"/>
                        </a:rPr>
                        <a:t>$0</a:t>
                      </a:r>
                      <a:endParaRPr lang="en-US" sz="140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dirty="0">
                          <a:effectLst/>
                          <a:latin typeface="Bookman Old Style" panose="02050604050505020204" pitchFamily="18" charset="0"/>
                        </a:rPr>
                        <a:t>$2.4</a:t>
                      </a:r>
                      <a:endParaRPr lang="en-US" sz="1400" dirty="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dirty="0" smtClean="0">
                          <a:solidFill>
                            <a:srgbClr val="000000"/>
                          </a:solidFill>
                          <a:effectLst/>
                          <a:latin typeface="Bookman Old Style" panose="02050604050505020204" pitchFamily="18" charset="0"/>
                          <a:ea typeface="Times New Roman"/>
                          <a:cs typeface="Times New Roman"/>
                        </a:rPr>
                        <a:t>6%</a:t>
                      </a:r>
                      <a:endParaRPr lang="en-US" sz="1400" dirty="0">
                        <a:solidFill>
                          <a:srgbClr val="000000"/>
                        </a:solidFill>
                        <a:effectLst/>
                        <a:latin typeface="Bookman Old Style" panose="02050604050505020204" pitchFamily="18" charset="0"/>
                        <a:ea typeface="Times New Roman"/>
                        <a:cs typeface="Times New Roman"/>
                      </a:endParaRPr>
                    </a:p>
                  </a:txBody>
                  <a:tcPr marL="85269" marR="85269" marT="0" marB="0"/>
                </a:tc>
              </a:tr>
              <a:tr h="236858">
                <a:tc>
                  <a:txBody>
                    <a:bodyPr/>
                    <a:lstStyle/>
                    <a:p>
                      <a:pPr marL="0" marR="0">
                        <a:lnSpc>
                          <a:spcPct val="115000"/>
                        </a:lnSpc>
                        <a:spcBef>
                          <a:spcPts val="0"/>
                        </a:spcBef>
                        <a:spcAft>
                          <a:spcPts val="0"/>
                        </a:spcAft>
                      </a:pPr>
                      <a:r>
                        <a:rPr lang="en-US" sz="1200">
                          <a:effectLst/>
                          <a:latin typeface="Bookman Old Style" panose="02050604050505020204" pitchFamily="18" charset="0"/>
                        </a:rPr>
                        <a:t>Global</a:t>
                      </a:r>
                      <a:endParaRPr lang="en-US" sz="1200" b="1">
                        <a:solidFill>
                          <a:srgbClr val="FFFFFF"/>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a:effectLst/>
                          <a:latin typeface="Bookman Old Style" panose="02050604050505020204" pitchFamily="18" charset="0"/>
                        </a:rPr>
                        <a:t>$5.0</a:t>
                      </a:r>
                      <a:endParaRPr lang="en-US" sz="140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a:effectLst/>
                          <a:latin typeface="Bookman Old Style" panose="02050604050505020204" pitchFamily="18" charset="0"/>
                        </a:rPr>
                        <a:t>$0.1</a:t>
                      </a:r>
                      <a:endParaRPr lang="en-US" sz="140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a:effectLst/>
                          <a:latin typeface="Bookman Old Style" panose="02050604050505020204" pitchFamily="18" charset="0"/>
                        </a:rPr>
                        <a:t>$0.0</a:t>
                      </a:r>
                      <a:endParaRPr lang="en-US" sz="140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a:effectLst/>
                          <a:latin typeface="Bookman Old Style" panose="02050604050505020204" pitchFamily="18" charset="0"/>
                        </a:rPr>
                        <a:t>$0.9</a:t>
                      </a:r>
                      <a:endParaRPr lang="en-US" sz="140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dirty="0">
                          <a:effectLst/>
                          <a:latin typeface="Bookman Old Style" panose="02050604050505020204" pitchFamily="18" charset="0"/>
                        </a:rPr>
                        <a:t>$6.1</a:t>
                      </a:r>
                      <a:endParaRPr lang="en-US" sz="1400" dirty="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dirty="0" smtClean="0">
                          <a:solidFill>
                            <a:srgbClr val="000000"/>
                          </a:solidFill>
                          <a:effectLst/>
                          <a:latin typeface="Bookman Old Style" panose="02050604050505020204" pitchFamily="18" charset="0"/>
                          <a:ea typeface="Times New Roman"/>
                          <a:cs typeface="Times New Roman"/>
                        </a:rPr>
                        <a:t>14%</a:t>
                      </a:r>
                      <a:endParaRPr lang="en-US" sz="1400" dirty="0">
                        <a:solidFill>
                          <a:srgbClr val="000000"/>
                        </a:solidFill>
                        <a:effectLst/>
                        <a:latin typeface="Bookman Old Style" panose="02050604050505020204" pitchFamily="18" charset="0"/>
                        <a:ea typeface="Times New Roman"/>
                        <a:cs typeface="Times New Roman"/>
                      </a:endParaRPr>
                    </a:p>
                  </a:txBody>
                  <a:tcPr marL="85269" marR="85269" marT="0" marB="0"/>
                </a:tc>
              </a:tr>
              <a:tr h="236858">
                <a:tc>
                  <a:txBody>
                    <a:bodyPr/>
                    <a:lstStyle/>
                    <a:p>
                      <a:pPr marL="0" marR="0">
                        <a:lnSpc>
                          <a:spcPct val="115000"/>
                        </a:lnSpc>
                        <a:spcBef>
                          <a:spcPts val="0"/>
                        </a:spcBef>
                        <a:spcAft>
                          <a:spcPts val="0"/>
                        </a:spcAft>
                      </a:pPr>
                      <a:r>
                        <a:rPr lang="en-US" sz="1200">
                          <a:effectLst/>
                          <a:latin typeface="Bookman Old Style" panose="02050604050505020204" pitchFamily="18" charset="0"/>
                        </a:rPr>
                        <a:t>Total</a:t>
                      </a:r>
                      <a:endParaRPr lang="en-US" sz="1200" b="1">
                        <a:solidFill>
                          <a:srgbClr val="FFFFFF"/>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a:effectLst/>
                          <a:latin typeface="Bookman Old Style" panose="02050604050505020204" pitchFamily="18" charset="0"/>
                        </a:rPr>
                        <a:t>$26.0</a:t>
                      </a:r>
                      <a:endParaRPr lang="en-US" sz="140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a:effectLst/>
                          <a:latin typeface="Bookman Old Style" panose="02050604050505020204" pitchFamily="18" charset="0"/>
                        </a:rPr>
                        <a:t>$6.2</a:t>
                      </a:r>
                      <a:endParaRPr lang="en-US" sz="140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a:effectLst/>
                          <a:latin typeface="Bookman Old Style" panose="02050604050505020204" pitchFamily="18" charset="0"/>
                        </a:rPr>
                        <a:t>$9.6</a:t>
                      </a:r>
                      <a:endParaRPr lang="en-US" sz="140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a:effectLst/>
                          <a:latin typeface="Bookman Old Style" panose="02050604050505020204" pitchFamily="18" charset="0"/>
                        </a:rPr>
                        <a:t>$0.9</a:t>
                      </a:r>
                      <a:endParaRPr lang="en-US" sz="140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dirty="0">
                          <a:effectLst/>
                          <a:latin typeface="Bookman Old Style" panose="02050604050505020204" pitchFamily="18" charset="0"/>
                        </a:rPr>
                        <a:t>$42.7</a:t>
                      </a:r>
                      <a:endParaRPr lang="en-US" sz="1400" dirty="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endParaRPr lang="en-US" sz="1400" dirty="0">
                        <a:solidFill>
                          <a:srgbClr val="000000"/>
                        </a:solidFill>
                        <a:effectLst/>
                        <a:latin typeface="Bookman Old Style" panose="02050604050505020204" pitchFamily="18" charset="0"/>
                        <a:ea typeface="Times New Roman"/>
                        <a:cs typeface="Times New Roman"/>
                      </a:endParaRPr>
                    </a:p>
                  </a:txBody>
                  <a:tcPr marL="85269" marR="85269" marT="0" marB="0"/>
                </a:tc>
              </a:tr>
              <a:tr h="236858">
                <a:tc>
                  <a:txBody>
                    <a:bodyPr/>
                    <a:lstStyle/>
                    <a:p>
                      <a:pPr marL="0" marR="0">
                        <a:lnSpc>
                          <a:spcPct val="115000"/>
                        </a:lnSpc>
                        <a:spcBef>
                          <a:spcPts val="0"/>
                        </a:spcBef>
                        <a:spcAft>
                          <a:spcPts val="0"/>
                        </a:spcAft>
                      </a:pPr>
                      <a:r>
                        <a:rPr lang="en-US" sz="1200" dirty="0" smtClean="0">
                          <a:effectLst/>
                          <a:latin typeface="Bookman Old Style" panose="02050604050505020204" pitchFamily="18" charset="0"/>
                        </a:rPr>
                        <a:t>Project Type</a:t>
                      </a:r>
                      <a:r>
                        <a:rPr lang="en-US" sz="1200" baseline="0" dirty="0" smtClean="0">
                          <a:effectLst/>
                          <a:latin typeface="Bookman Old Style" panose="02050604050505020204" pitchFamily="18" charset="0"/>
                        </a:rPr>
                        <a:t> </a:t>
                      </a:r>
                      <a:r>
                        <a:rPr lang="en-US" sz="1200" dirty="0" smtClean="0">
                          <a:effectLst/>
                          <a:latin typeface="Bookman Old Style" panose="02050604050505020204" pitchFamily="18" charset="0"/>
                        </a:rPr>
                        <a:t>Percentage</a:t>
                      </a:r>
                      <a:endParaRPr lang="en-US" sz="1200" b="1" dirty="0">
                        <a:solidFill>
                          <a:srgbClr val="FFFFFF"/>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a:effectLst/>
                          <a:latin typeface="Bookman Old Style" panose="02050604050505020204" pitchFamily="18" charset="0"/>
                        </a:rPr>
                        <a:t>61%</a:t>
                      </a:r>
                      <a:endParaRPr lang="en-US" sz="140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a:effectLst/>
                          <a:latin typeface="Bookman Old Style" panose="02050604050505020204" pitchFamily="18" charset="0"/>
                        </a:rPr>
                        <a:t>15%</a:t>
                      </a:r>
                      <a:endParaRPr lang="en-US" sz="140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a:effectLst/>
                          <a:latin typeface="Bookman Old Style" panose="02050604050505020204" pitchFamily="18" charset="0"/>
                        </a:rPr>
                        <a:t>22%</a:t>
                      </a:r>
                      <a:endParaRPr lang="en-US" sz="140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marL="0" marR="0" algn="r">
                        <a:lnSpc>
                          <a:spcPct val="115000"/>
                        </a:lnSpc>
                        <a:spcBef>
                          <a:spcPts val="0"/>
                        </a:spcBef>
                        <a:spcAft>
                          <a:spcPts val="0"/>
                        </a:spcAft>
                      </a:pPr>
                      <a:r>
                        <a:rPr lang="en-US" sz="1400">
                          <a:effectLst/>
                          <a:latin typeface="Bookman Old Style" panose="02050604050505020204" pitchFamily="18" charset="0"/>
                        </a:rPr>
                        <a:t>2%</a:t>
                      </a:r>
                      <a:endParaRPr lang="en-US" sz="1400">
                        <a:solidFill>
                          <a:srgbClr val="000000"/>
                        </a:solidFill>
                        <a:effectLst/>
                        <a:latin typeface="Bookman Old Style" panose="02050604050505020204" pitchFamily="18" charset="0"/>
                        <a:ea typeface="Times New Roman"/>
                        <a:cs typeface="Times New Roman"/>
                      </a:endParaRPr>
                    </a:p>
                  </a:txBody>
                  <a:tcPr marL="85269" marR="85269" marT="0" marB="0"/>
                </a:tc>
                <a:tc>
                  <a:txBody>
                    <a:bodyPr/>
                    <a:lstStyle/>
                    <a:p>
                      <a:pPr>
                        <a:lnSpc>
                          <a:spcPct val="115000"/>
                        </a:lnSpc>
                      </a:pPr>
                      <a:endParaRPr lang="en-US" sz="1400" dirty="0">
                        <a:effectLst/>
                        <a:latin typeface="Bookman Old Style" panose="02050604050505020204" pitchFamily="18" charset="0"/>
                      </a:endParaRPr>
                    </a:p>
                  </a:txBody>
                  <a:tcPr marL="85269" marR="85269" marT="0" marB="0"/>
                </a:tc>
                <a:tc>
                  <a:txBody>
                    <a:bodyPr/>
                    <a:lstStyle/>
                    <a:p>
                      <a:pPr>
                        <a:lnSpc>
                          <a:spcPct val="115000"/>
                        </a:lnSpc>
                      </a:pPr>
                      <a:endParaRPr lang="en-US" sz="1400" dirty="0">
                        <a:effectLst/>
                        <a:latin typeface="Bookman Old Style" panose="02050604050505020204" pitchFamily="18" charset="0"/>
                      </a:endParaRPr>
                    </a:p>
                  </a:txBody>
                  <a:tcPr marL="85269" marR="85269" marT="0" marB="0"/>
                </a:tc>
              </a:tr>
            </a:tbl>
          </a:graphicData>
        </a:graphic>
      </p:graphicFrame>
      <p:sp>
        <p:nvSpPr>
          <p:cNvPr id="4" name="Rectangle 3"/>
          <p:cNvSpPr>
            <a:spLocks noChangeArrowheads="1"/>
          </p:cNvSpPr>
          <p:nvPr/>
        </p:nvSpPr>
        <p:spPr bwMode="auto">
          <a:xfrm>
            <a:off x="1931988" y="27146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Content Placeholder 4"/>
          <p:cNvSpPr txBox="1">
            <a:spLocks/>
          </p:cNvSpPr>
          <p:nvPr/>
        </p:nvSpPr>
        <p:spPr>
          <a:xfrm>
            <a:off x="762000" y="2286000"/>
            <a:ext cx="8001000" cy="609600"/>
          </a:xfrm>
          <a:prstGeom prst="rect">
            <a:avLst/>
          </a:prstGeom>
          <a:solidFill>
            <a:schemeClr val="lt1"/>
          </a:solidFill>
          <a:ln w="25400" cap="flat" cmpd="sng" algn="ctr">
            <a:noFill/>
            <a:prstDash val="solid"/>
          </a:ln>
          <a:effectLst/>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7150" indent="0" algn="ctr">
              <a:buSzPct val="150000"/>
              <a:buNone/>
            </a:pPr>
            <a:r>
              <a:rPr lang="en-US" sz="1600" b="1" dirty="0" smtClean="0">
                <a:latin typeface="Bookman Old Style" panose="02050604050505020204" pitchFamily="18" charset="0"/>
              </a:rPr>
              <a:t>Project Commitments by Region and Type of Project from 2000 – 2013 </a:t>
            </a:r>
            <a:r>
              <a:rPr lang="en-US" sz="1600" dirty="0" smtClean="0">
                <a:latin typeface="Bookman Old Style" panose="02050604050505020204" pitchFamily="18" charset="0"/>
              </a:rPr>
              <a:t>(</a:t>
            </a:r>
            <a:r>
              <a:rPr lang="en-US" sz="1400" dirty="0" smtClean="0">
                <a:latin typeface="Bookman Old Style" panose="02050604050505020204" pitchFamily="18" charset="0"/>
              </a:rPr>
              <a:t>millions of US$)</a:t>
            </a:r>
            <a:endParaRPr lang="en-US" sz="1400" dirty="0">
              <a:latin typeface="Bookman Old Style" panose="02050604050505020204" pitchFamily="18" charset="0"/>
            </a:endParaRPr>
          </a:p>
        </p:txBody>
      </p:sp>
    </p:spTree>
    <p:extLst>
      <p:ext uri="{BB962C8B-B14F-4D97-AF65-F5344CB8AC3E}">
        <p14:creationId xmlns:p14="http://schemas.microsoft.com/office/powerpoint/2010/main" val="118763895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0" y="152400"/>
            <a:ext cx="7315200" cy="533400"/>
          </a:xfrm>
        </p:spPr>
        <p:txBody>
          <a:bodyPr>
            <a:noAutofit/>
          </a:bodyPr>
          <a:lstStyle/>
          <a:p>
            <a:pPr algn="ctr"/>
            <a:r>
              <a:rPr lang="en-US" sz="2800" dirty="0" smtClean="0"/>
              <a:t>Africa Region and TFSCB</a:t>
            </a:r>
            <a:endParaRPr lang="en-US" sz="2800" dirty="0"/>
          </a:p>
        </p:txBody>
      </p:sp>
      <p:sp>
        <p:nvSpPr>
          <p:cNvPr id="5" name="Content Placeholder 4"/>
          <p:cNvSpPr>
            <a:spLocks noGrp="1"/>
          </p:cNvSpPr>
          <p:nvPr>
            <p:ph idx="1"/>
          </p:nvPr>
        </p:nvSpPr>
        <p:spPr>
          <a:xfrm>
            <a:off x="1447800" y="1066800"/>
            <a:ext cx="6629400" cy="914400"/>
          </a:xfrm>
        </p:spPr>
        <p:txBody>
          <a:bodyPr>
            <a:normAutofit/>
          </a:bodyPr>
          <a:lstStyle/>
          <a:p>
            <a:pPr marL="400050">
              <a:buSzPct val="150000"/>
            </a:pPr>
            <a:r>
              <a:rPr lang="en-US" sz="1800" dirty="0" smtClean="0">
                <a:latin typeface="Bookman Old Style" panose="02050604050505020204" pitchFamily="18" charset="0"/>
              </a:rPr>
              <a:t>And by number of projects (includes regional projects).</a:t>
            </a:r>
            <a:endParaRPr lang="en-US" sz="2000" dirty="0">
              <a:latin typeface="Bookman Old Style" panose="02050604050505020204" pitchFamily="18" charset="0"/>
            </a:endParaRPr>
          </a:p>
        </p:txBody>
      </p:sp>
      <p:sp>
        <p:nvSpPr>
          <p:cNvPr id="4" name="Rectangle 3"/>
          <p:cNvSpPr>
            <a:spLocks noChangeArrowheads="1"/>
          </p:cNvSpPr>
          <p:nvPr/>
        </p:nvSpPr>
        <p:spPr bwMode="auto">
          <a:xfrm>
            <a:off x="1931988" y="27146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7" name="Chart 6" title="Total Number of TFSCB Projects, by Region"/>
          <p:cNvGraphicFramePr>
            <a:graphicFrameLocks/>
          </p:cNvGraphicFramePr>
          <p:nvPr>
            <p:extLst>
              <p:ext uri="{D42A27DB-BD31-4B8C-83A1-F6EECF244321}">
                <p14:modId xmlns:p14="http://schemas.microsoft.com/office/powerpoint/2010/main" val="3512262853"/>
              </p:ext>
            </p:extLst>
          </p:nvPr>
        </p:nvGraphicFramePr>
        <p:xfrm>
          <a:off x="1447800" y="1905000"/>
          <a:ext cx="5543550" cy="449476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9488469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Office Them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989</TotalTime>
  <Words>458</Words>
  <Application>Microsoft Office PowerPoint</Application>
  <PresentationFormat>On-screen Show (4:3)</PresentationFormat>
  <Paragraphs>91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1_Office Theme</vt:lpstr>
      <vt:lpstr>The Trust Fund for Statistical Capacity Building General Information</vt:lpstr>
      <vt:lpstr>TFSCB – General Information con.</vt:lpstr>
      <vt:lpstr>TFSCB – Subject Areas</vt:lpstr>
      <vt:lpstr>Africa Region and TFSCB</vt:lpstr>
      <vt:lpstr>Africa Region and TFSCB</vt:lpstr>
    </vt:vector>
  </TitlesOfParts>
  <Company>The World Bank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Data: accomplishments</dc:title>
  <dc:creator>Neil Fantom</dc:creator>
  <cp:lastModifiedBy>Ingrid Ivins</cp:lastModifiedBy>
  <cp:revision>105</cp:revision>
  <cp:lastPrinted>2012-09-10T11:45:41Z</cp:lastPrinted>
  <dcterms:created xsi:type="dcterms:W3CDTF">2012-01-20T18:08:16Z</dcterms:created>
  <dcterms:modified xsi:type="dcterms:W3CDTF">2014-12-03T19:35:36Z</dcterms:modified>
</cp:coreProperties>
</file>