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GONG, ROBERT" initials="N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8028" autoAdjust="0"/>
  </p:normalViewPr>
  <p:slideViewPr>
    <p:cSldViewPr snapToGrid="0" snapToObjects="1">
      <p:cViewPr>
        <p:scale>
          <a:sx n="83" d="100"/>
          <a:sy n="83" d="100"/>
        </p:scale>
        <p:origin x="-72" y="12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2-06T16:30:24.608" idx="1">
    <p:pos x="10" y="10"/>
    <p:text/>
  </p:cm>
  <p:cm authorId="0" dt="2014-12-06T16:31:28.640" idx="2">
    <p:pos x="2282" y="3247"/>
    <p:text>Does one actually exist?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4-12-06T16:36:47.177" idx="3">
    <p:pos x="4500" y="1858"/>
    <p:text>Be prepared to give examples. I can't just think of a specific one but annecdotal evidence is there that policy makers are increasingly using statistics view the rise in conciousness.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4-12-06T16:40:27.440" idx="4">
    <p:pos x="3175" y="864"/>
    <p:text>Discussed where? You may want to say "that I will be mentioning"</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686237-E999-B04D-8BF2-7FC69BE6D692}" type="datetimeFigureOut">
              <a:rPr lang="en-US" smtClean="0"/>
              <a:t>12/7/2014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983AD7-1F01-774F-A7B6-01C9119491BF}" type="slidenum">
              <a:rPr lang="en-US" smtClean="0"/>
              <a:t>‹#›</a:t>
            </a:fld>
            <a:endParaRPr lang="en-US"/>
          </a:p>
        </p:txBody>
      </p:sp>
    </p:spTree>
    <p:extLst>
      <p:ext uri="{BB962C8B-B14F-4D97-AF65-F5344CB8AC3E}">
        <p14:creationId xmlns:p14="http://schemas.microsoft.com/office/powerpoint/2010/main" val="4068665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7A30D-537F-B842-8A85-5F8F6BD44F25}" type="datetimeFigureOut">
              <a:rPr lang="en-US" smtClean="0"/>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EFB97C-218F-3244-BBE0-99B07E81B217}" type="slidenum">
              <a:rPr lang="en-US" smtClean="0"/>
              <a:t>‹#›</a:t>
            </a:fld>
            <a:endParaRPr lang="en-US"/>
          </a:p>
        </p:txBody>
      </p:sp>
    </p:spTree>
    <p:extLst>
      <p:ext uri="{BB962C8B-B14F-4D97-AF65-F5344CB8AC3E}">
        <p14:creationId xmlns:p14="http://schemas.microsoft.com/office/powerpoint/2010/main" val="12781228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1</a:t>
            </a:fld>
            <a:endParaRPr lang="en-US"/>
          </a:p>
        </p:txBody>
      </p:sp>
    </p:spTree>
    <p:extLst>
      <p:ext uri="{BB962C8B-B14F-4D97-AF65-F5344CB8AC3E}">
        <p14:creationId xmlns:p14="http://schemas.microsoft.com/office/powerpoint/2010/main" val="96818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African statistical development and activities conform to international standards and norms based on the membership of African countries and institutions of the network of the oversight organs of the United Nations Statistical Commission (UNSC) and the Coordination Committee for Statistical Activities (CCSA) as the highest entity for the global statistical systems.</a:t>
            </a:r>
            <a:r>
              <a:rPr lang="x-none" dirty="0" smtClean="0">
                <a:effectLst/>
              </a:rPr>
              <a:t> </a:t>
            </a: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More recently in 2013, the President of the African Development Bank signed an MOU with other Heads of MDBs and the UN for coordination of country-level statistical capacity building and a Global Contact Group, with the development of an African Contact Group led by the AfDB for the implementation of a concrete program on the MOU. </a:t>
            </a:r>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3</a:t>
            </a:fld>
            <a:endParaRPr lang="en-US"/>
          </a:p>
        </p:txBody>
      </p:sp>
    </p:spTree>
    <p:extLst>
      <p:ext uri="{BB962C8B-B14F-4D97-AF65-F5344CB8AC3E}">
        <p14:creationId xmlns:p14="http://schemas.microsoft.com/office/powerpoint/2010/main" val="2774077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African Charter on Statistics</a:t>
            </a:r>
            <a:r>
              <a:rPr lang="en-US" sz="1200" kern="1200" dirty="0" smtClean="0">
                <a:solidFill>
                  <a:schemeClr val="tx1"/>
                </a:solidFill>
                <a:effectLst/>
                <a:latin typeface="+mn-lt"/>
                <a:ea typeface="+mn-ea"/>
                <a:cs typeface="+mn-cs"/>
              </a:rPr>
              <a:t> was adopted in 2009 by the African Heads of State and Government. The Charter underscores the importance of statistics for </a:t>
            </a:r>
            <a:r>
              <a:rPr lang="en-GB" sz="1200" kern="1200" dirty="0" smtClean="0">
                <a:solidFill>
                  <a:schemeClr val="tx1"/>
                </a:solidFill>
                <a:effectLst/>
                <a:latin typeface="+mn-lt"/>
                <a:ea typeface="+mn-ea"/>
                <a:cs typeface="+mn-cs"/>
              </a:rPr>
              <a:t>decision-making at all levels </a:t>
            </a:r>
            <a:r>
              <a:rPr lang="en-US" sz="1200" kern="1200" dirty="0" smtClean="0">
                <a:solidFill>
                  <a:schemeClr val="tx1"/>
                </a:solidFill>
                <a:effectLst/>
                <a:latin typeface="+mn-lt"/>
                <a:ea typeface="+mn-ea"/>
                <a:cs typeface="+mn-cs"/>
              </a:rPr>
              <a:t>and engages member countries to develop statistics that are consistent with international standards. The signatories to the Charter also committed to scaling up </a:t>
            </a:r>
            <a:r>
              <a:rPr lang="en-GB" sz="1200" kern="1200" dirty="0" smtClean="0">
                <a:solidFill>
                  <a:schemeClr val="tx1"/>
                </a:solidFill>
                <a:effectLst/>
                <a:latin typeface="+mn-lt"/>
                <a:ea typeface="+mn-ea"/>
                <a:cs typeface="+mn-cs"/>
              </a:rPr>
              <a:t>financial support for statistical activities. The Charter led to greater use of statistics in policy and decision-making processes. Advocacy for the endorsement and implementation of the provision of the Charter by member countries is led by t</a:t>
            </a:r>
            <a:r>
              <a:rPr lang="en-US" sz="1200" kern="1200" dirty="0" smtClean="0">
                <a:solidFill>
                  <a:schemeClr val="tx1"/>
                </a:solidFill>
                <a:effectLst/>
                <a:latin typeface="+mn-lt"/>
                <a:ea typeface="+mn-ea"/>
                <a:cs typeface="+mn-cs"/>
              </a:rPr>
              <a:t>he Pan-African institutions, namely the African Development Bank, African Union Commission and the UN Economic Commission for Africa. </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Strategy for the Harmonization of Statistics in Africa (</a:t>
            </a:r>
            <a:r>
              <a:rPr lang="en-GB" sz="1200" b="1" i="1" kern="1200" dirty="0" err="1" smtClean="0">
                <a:solidFill>
                  <a:schemeClr val="tx1"/>
                </a:solidFill>
                <a:effectLst/>
                <a:latin typeface="+mn-lt"/>
                <a:ea typeface="+mn-ea"/>
                <a:cs typeface="+mn-cs"/>
              </a:rPr>
              <a:t>SHaSA</a:t>
            </a:r>
            <a:r>
              <a:rPr lang="en-GB" sz="1200" b="1"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was formulated by pan-African institutions and countries to </a:t>
            </a:r>
            <a:r>
              <a:rPr lang="en-US" sz="1200" kern="1200" dirty="0" smtClean="0">
                <a:solidFill>
                  <a:schemeClr val="tx1"/>
                </a:solidFill>
                <a:effectLst/>
                <a:latin typeface="+mn-lt"/>
                <a:ea typeface="+mn-ea"/>
                <a:cs typeface="+mn-cs"/>
              </a:rPr>
              <a:t>support the African integration agenda, particularly the Minimum Integration Program (MIP). The strategy was adopted by the Heads of State and Government in July 2009 and aims to </a:t>
            </a:r>
            <a:r>
              <a:rPr lang="en-GB" sz="1200" kern="1200" dirty="0" smtClean="0">
                <a:solidFill>
                  <a:schemeClr val="tx1"/>
                </a:solidFill>
                <a:effectLst/>
                <a:latin typeface="+mn-lt"/>
                <a:ea typeface="+mn-ea"/>
                <a:cs typeface="+mn-cs"/>
              </a:rPr>
              <a:t>provide harmonized reliable statistics for the design and implementation as well as monitoring and evaluation of integration and development policies in Africa. </a:t>
            </a:r>
            <a:endParaRPr lang="x-none"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4</a:t>
            </a:fld>
            <a:endParaRPr lang="en-US"/>
          </a:p>
        </p:txBody>
      </p:sp>
    </p:spTree>
    <p:extLst>
      <p:ext uri="{BB962C8B-B14F-4D97-AF65-F5344CB8AC3E}">
        <p14:creationId xmlns:p14="http://schemas.microsoft.com/office/powerpoint/2010/main" val="300166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Statistical Commission for Africa (</a:t>
            </a:r>
            <a:r>
              <a:rPr lang="en-US" sz="1200" b="1" i="1" kern="1200" dirty="0" err="1" smtClean="0">
                <a:solidFill>
                  <a:schemeClr val="tx1"/>
                </a:solidFill>
                <a:effectLst/>
                <a:latin typeface="+mn-lt"/>
                <a:ea typeface="+mn-ea"/>
                <a:cs typeface="+mn-cs"/>
              </a:rPr>
              <a:t>StatCom</a:t>
            </a:r>
            <a:r>
              <a:rPr lang="en-US" sz="1200" b="1" i="1" kern="1200" dirty="0" smtClean="0">
                <a:solidFill>
                  <a:schemeClr val="tx1"/>
                </a:solidFill>
                <a:effectLst/>
                <a:latin typeface="+mn-lt"/>
                <a:ea typeface="+mn-ea"/>
                <a:cs typeface="+mn-cs"/>
              </a:rPr>
              <a:t>-Africa)</a:t>
            </a:r>
            <a:r>
              <a:rPr lang="en-US" sz="1200" kern="1200" dirty="0" smtClean="0">
                <a:solidFill>
                  <a:schemeClr val="tx1"/>
                </a:solidFill>
                <a:effectLst/>
                <a:latin typeface="+mn-lt"/>
                <a:ea typeface="+mn-ea"/>
                <a:cs typeface="+mn-cs"/>
              </a:rPr>
              <a:t> was endorsed by African Ministers of Finance, Planning and Economic Development in 2007 as the apex inter-governmental process for coordinating statistical activities and development issues in Africa. Members of the Commission are heads of National Statistics Offices. The Commission established working groups that seek solutions to data challenges in the various statistical areas. </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African Statistical Coordination Committee (ASCC)</a:t>
            </a:r>
            <a:r>
              <a:rPr lang="en-US" sz="1200" kern="1200" dirty="0" smtClean="0">
                <a:solidFill>
                  <a:schemeClr val="tx1"/>
                </a:solidFill>
                <a:effectLst/>
                <a:latin typeface="+mn-lt"/>
                <a:ea typeface="+mn-ea"/>
                <a:cs typeface="+mn-cs"/>
              </a:rPr>
              <a:t> is one of the working groups of Stat-Com, with the AfDB and UNECA as co-chairs; and, AUC and African Capacity Building Foundation (ACBF) as members. The Committee oversees the coordination and harmonization of statistical development by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Reviewing statistical programs in Africa; (ii) Organizing joint statistical programs and expert groups meetings; and (iii) Publishing a joint “African Statistical Yearbook”</a:t>
            </a:r>
            <a:r>
              <a:rPr lang="x-none" dirty="0" smtClean="0">
                <a:effectLst/>
              </a:rPr>
              <a:t> </a:t>
            </a:r>
            <a:endParaRPr lang="en-US" dirty="0" smtClean="0">
              <a:effectLst/>
            </a:endParaRP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African Symposium on Statistical Development (ASSD)</a:t>
            </a:r>
            <a:r>
              <a:rPr lang="en-GB" sz="1200" kern="1200" dirty="0" smtClean="0">
                <a:solidFill>
                  <a:schemeClr val="tx1"/>
                </a:solidFill>
                <a:effectLst/>
                <a:latin typeface="+mn-lt"/>
                <a:ea typeface="+mn-ea"/>
                <a:cs typeface="+mn-cs"/>
              </a:rPr>
              <a:t> is </a:t>
            </a:r>
            <a:r>
              <a:rPr lang="en-US" sz="1200" kern="1200" dirty="0" smtClean="0">
                <a:solidFill>
                  <a:schemeClr val="tx1"/>
                </a:solidFill>
                <a:effectLst/>
                <a:latin typeface="+mn-lt"/>
                <a:ea typeface="+mn-ea"/>
                <a:cs typeface="+mn-cs"/>
              </a:rPr>
              <a:t>coordinated by Statistics South Africa in collaboration with the AfDB, ECA, and AUC. It promotes the strengthening of capacity of the region’s statistical practitioners to work together to share best practices. The Symposium also helps to create career opportunities in statistics for young people and women. </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National Data User–Producer Committee</a:t>
            </a:r>
            <a:r>
              <a:rPr lang="en-US" sz="1200" kern="1200" dirty="0" smtClean="0">
                <a:solidFill>
                  <a:schemeClr val="tx1"/>
                </a:solidFill>
                <a:effectLst/>
                <a:latin typeface="+mn-lt"/>
                <a:ea typeface="+mn-ea"/>
                <a:cs typeface="+mn-cs"/>
              </a:rPr>
              <a:t> coordinates the national statistical activities to support work on specific sector and thematic areas. The Committee is responsible for ensuring data relevance by ensuring a common understanding of policy issues and the data requirements; setting data priorities, clarifying the objectives for data collection, and agreeing on the best methods for collecting data. It enables data users to routinely specify their needs and data producers to indicate what data are available, how to access them and problems are experienced in data production among others.</a:t>
            </a:r>
            <a:r>
              <a:rPr lang="x-none" dirty="0" smtClean="0">
                <a:effectLst/>
              </a:rPr>
              <a:t> </a:t>
            </a:r>
            <a:endParaRPr lang="en-US" dirty="0" smtClean="0">
              <a:effectLst/>
            </a:endParaRP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African Contact Group on Enhancing Collaboration to Improve Statistics for the Post 2015 Development Agenda, </a:t>
            </a:r>
            <a:r>
              <a:rPr lang="en-US" sz="1200" kern="1200" dirty="0" smtClean="0">
                <a:solidFill>
                  <a:schemeClr val="tx1"/>
                </a:solidFill>
                <a:effectLst/>
                <a:latin typeface="+mn-lt"/>
                <a:ea typeface="+mn-ea"/>
                <a:cs typeface="+mn-cs"/>
              </a:rPr>
              <a:t>is comprised of the AfDB, World Bank, IMF, United Nations Statistics Division (UNSD), and the Bill &amp; Melinda Gates Foundation (BMGF) as an observer. The Contact Group convened in April 2014 to discuss methods for enhancing collaboration on statistical development activities amongst Multilateral Development Banks (MDGs). The partners agreed to collaborate on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influencing political discourse through the revised National Strategy for the Development of Statistics (NSDS); (ii) supporting the production of statistics by expanding the System of National Accounts (SNA) to include integrated household surveys; (iii) strengthening knowledge sharing and innovation through the use of standardized technology; and (iv) increase funding for statistical development activities. </a:t>
            </a:r>
            <a:endParaRPr lang="x-none"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5</a:t>
            </a:fld>
            <a:endParaRPr lang="en-US"/>
          </a:p>
        </p:txBody>
      </p:sp>
    </p:spTree>
    <p:extLst>
      <p:ext uri="{BB962C8B-B14F-4D97-AF65-F5344CB8AC3E}">
        <p14:creationId xmlns:p14="http://schemas.microsoft.com/office/powerpoint/2010/main" val="2777054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6</a:t>
            </a:fld>
            <a:endParaRPr lang="en-US"/>
          </a:p>
        </p:txBody>
      </p:sp>
    </p:spTree>
    <p:extLst>
      <p:ext uri="{BB962C8B-B14F-4D97-AF65-F5344CB8AC3E}">
        <p14:creationId xmlns:p14="http://schemas.microsoft.com/office/powerpoint/2010/main" val="2972754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The African Information Highway (AIH)</a:t>
            </a:r>
            <a:r>
              <a:rPr lang="en-US" sz="1200" kern="1200" dirty="0" smtClean="0">
                <a:solidFill>
                  <a:schemeClr val="tx1"/>
                </a:solidFill>
                <a:effectLst/>
                <a:latin typeface="+mn-lt"/>
                <a:ea typeface="+mn-ea"/>
                <a:cs typeface="+mn-cs"/>
              </a:rPr>
              <a:t> was launched by the AfDB in 2012 to provide an open data platform for increasing access to information to support transparency and accountability: Under the program, Data Portals/Open Data systems with common IT Platforms have been installed in all 54 African countries and 16 African sub-regional and regional organizations. </a:t>
            </a:r>
            <a:endParaRPr lang="en-US" sz="1200" b="1"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International Comparison Program for Africa (ICP) </a:t>
            </a:r>
            <a:r>
              <a:rPr lang="en-US" sz="1200" kern="1200" dirty="0" smtClean="0">
                <a:solidFill>
                  <a:schemeClr val="tx1"/>
                </a:solidFill>
                <a:effectLst/>
                <a:latin typeface="+mn-lt"/>
                <a:ea typeface="+mn-ea"/>
                <a:cs typeface="+mn-cs"/>
              </a:rPr>
              <a:t>is being managed by AfDB since 2002</a:t>
            </a:r>
            <a:r>
              <a:rPr lang="en-US" sz="1200" b="1"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measure price levels and economic aggregates in real terms comparable across Africa countries. Due to the initiative, the participation of African countries in the program increased to 50 in the 2011 round against 48 in the 2005 round, 22 in the 1993 and 1 in 1973. Unlike the other regions, the AfDB has adapted the program to also serve as a capacity-building platform for price statistics, national accounts and related statistics and adopting best practices in economic and social statistics.</a:t>
            </a:r>
            <a:endParaRPr lang="x-none"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9</a:t>
            </a:fld>
            <a:endParaRPr lang="en-US"/>
          </a:p>
        </p:txBody>
      </p:sp>
    </p:spTree>
    <p:extLst>
      <p:ext uri="{BB962C8B-B14F-4D97-AF65-F5344CB8AC3E}">
        <p14:creationId xmlns:p14="http://schemas.microsoft.com/office/powerpoint/2010/main" val="237880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Rebasing of GDP: </a:t>
            </a:r>
            <a:r>
              <a:rPr lang="en-US" sz="1200" kern="1200" dirty="0" smtClean="0">
                <a:solidFill>
                  <a:schemeClr val="tx1"/>
                </a:solidFill>
                <a:effectLst/>
                <a:latin typeface="+mn-lt"/>
                <a:ea typeface="+mn-ea"/>
                <a:cs typeface="+mn-cs"/>
              </a:rPr>
              <a:t> Countries assisted recently under the program by AfDB in collaboration with the World Bank and IMF to rebase their GDP include Burundi, Djibouti, Comoros, Gambia, Ghana, Nigeria, Rwanda, Seychelles, </a:t>
            </a:r>
            <a:r>
              <a:rPr lang="x-none" sz="1200" kern="1200" dirty="0" smtClean="0">
                <a:solidFill>
                  <a:schemeClr val="tx1"/>
                </a:solidFill>
                <a:effectLst/>
                <a:latin typeface="+mn-lt"/>
                <a:ea typeface="+mn-ea"/>
                <a:cs typeface="+mn-cs"/>
              </a:rPr>
              <a:t>South Africa,</a:t>
            </a:r>
            <a:r>
              <a:rPr lang="en-US" sz="1200" kern="1200" dirty="0" smtClean="0">
                <a:solidFill>
                  <a:schemeClr val="tx1"/>
                </a:solidFill>
                <a:effectLst/>
                <a:latin typeface="+mn-lt"/>
                <a:ea typeface="+mn-ea"/>
                <a:cs typeface="+mn-cs"/>
              </a:rPr>
              <a:t> Zimbabwe and Zambia. Though countries are required to rebase their GDP most African countries have not been able to do so because of budgetary challenges. Over 35 countries are due for rebasing and requests for support have been received from Egypt, Kenya, and Sudan.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Preparation of Country Statistical Profile (</a:t>
            </a:r>
            <a:r>
              <a:rPr lang="en-US" sz="1200" b="1" i="1" kern="1200" dirty="0" err="1" smtClean="0">
                <a:solidFill>
                  <a:schemeClr val="tx1"/>
                </a:solidFill>
                <a:effectLst/>
                <a:latin typeface="+mn-lt"/>
                <a:ea typeface="+mn-ea"/>
                <a:cs typeface="+mn-cs"/>
              </a:rPr>
              <a:t>CStP</a:t>
            </a:r>
            <a:r>
              <a:rPr lang="en-US" sz="1200" b="1"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The </a:t>
            </a:r>
            <a:r>
              <a:rPr lang="en-US" sz="1200" kern="1200" dirty="0" err="1" smtClean="0">
                <a:solidFill>
                  <a:schemeClr val="tx1"/>
                </a:solidFill>
                <a:effectLst/>
                <a:latin typeface="+mn-lt"/>
                <a:ea typeface="+mn-ea"/>
                <a:cs typeface="+mn-cs"/>
              </a:rPr>
              <a:t>CStP</a:t>
            </a:r>
            <a:r>
              <a:rPr lang="en-US" sz="1200" kern="1200" dirty="0" smtClean="0">
                <a:solidFill>
                  <a:schemeClr val="tx1"/>
                </a:solidFill>
                <a:effectLst/>
                <a:latin typeface="+mn-lt"/>
                <a:ea typeface="+mn-ea"/>
                <a:cs typeface="+mn-cs"/>
              </a:rPr>
              <a:t> serves as a diagnostic and programming tool for evaluating the national and sector development strategies, priorities and programs, and the M&amp;E systems; support from development partners; and, identifies challenges and constraints in the national statistical systems. It proposes national and sector statistical strategies aligned to the national development agenda and programs with the objective of statistics assuming the role of the tool for results measurement and economic management. The </a:t>
            </a:r>
            <a:r>
              <a:rPr lang="en-US" sz="1200" kern="1200" dirty="0" err="1" smtClean="0">
                <a:solidFill>
                  <a:schemeClr val="tx1"/>
                </a:solidFill>
                <a:effectLst/>
                <a:latin typeface="+mn-lt"/>
                <a:ea typeface="+mn-ea"/>
                <a:cs typeface="+mn-cs"/>
              </a:rPr>
              <a:t>CStP</a:t>
            </a:r>
            <a:r>
              <a:rPr lang="en-US" sz="1200" kern="1200" dirty="0" smtClean="0">
                <a:solidFill>
                  <a:schemeClr val="tx1"/>
                </a:solidFill>
                <a:effectLst/>
                <a:latin typeface="+mn-lt"/>
                <a:ea typeface="+mn-ea"/>
                <a:cs typeface="+mn-cs"/>
              </a:rPr>
              <a:t> serves as an instrument of dialogue between the Government and development partners on coordination of statistical development and activities. The </a:t>
            </a:r>
            <a:r>
              <a:rPr lang="en-US" sz="1200" kern="1200" dirty="0" err="1" smtClean="0">
                <a:solidFill>
                  <a:schemeClr val="tx1"/>
                </a:solidFill>
                <a:effectLst/>
                <a:latin typeface="+mn-lt"/>
                <a:ea typeface="+mn-ea"/>
                <a:cs typeface="+mn-cs"/>
              </a:rPr>
              <a:t>CStP</a:t>
            </a:r>
            <a:r>
              <a:rPr lang="en-US" sz="1200" kern="1200" dirty="0" smtClean="0">
                <a:solidFill>
                  <a:schemeClr val="tx1"/>
                </a:solidFill>
                <a:effectLst/>
                <a:latin typeface="+mn-lt"/>
                <a:ea typeface="+mn-ea"/>
                <a:cs typeface="+mn-cs"/>
              </a:rPr>
              <a:t> has been prepared for 19 countries and one sub-regional organization – Burundi, Chad, Comoros, ECOWAS, Ethiopia, Gabon, Gambia, Ghana, Guinea Bissau, Lesotho, Kenya, Mauritania, Mauritius, Mozambique, Nigeria, Seychelles, Tanzania, Togo, Zambia.  </a:t>
            </a:r>
            <a:endParaRPr lang="x-none"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10</a:t>
            </a:fld>
            <a:endParaRPr lang="en-US"/>
          </a:p>
        </p:txBody>
      </p:sp>
    </p:spTree>
    <p:extLst>
      <p:ext uri="{BB962C8B-B14F-4D97-AF65-F5344CB8AC3E}">
        <p14:creationId xmlns:p14="http://schemas.microsoft.com/office/powerpoint/2010/main" val="505850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Quick surveys using mobile phones, hand held devises and tablets</a:t>
            </a:r>
            <a:r>
              <a:rPr lang="en-US" sz="1200" kern="1200" dirty="0" smtClean="0">
                <a:solidFill>
                  <a:schemeClr val="tx1"/>
                </a:solidFill>
                <a:effectLst/>
                <a:latin typeface="+mn-lt"/>
                <a:ea typeface="+mn-ea"/>
                <a:cs typeface="+mn-cs"/>
              </a:rPr>
              <a:t> implemented on pilot basis for real time interview analysis in Tunisia, the Democratic Republic of Congo, and Uganda on youth unemployment using CATI. This will be implemented progressively in other African countries. Other initiatives being implemented by the Bank in selected countries on pilot basis will be extended to other countries</a:t>
            </a:r>
            <a:endParaRPr lang="x-none"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23EFB97C-218F-3244-BBE0-99B07E81B217}" type="slidenum">
              <a:rPr lang="en-US" smtClean="0"/>
              <a:t>11</a:t>
            </a:fld>
            <a:endParaRPr lang="en-US"/>
          </a:p>
        </p:txBody>
      </p:sp>
    </p:spTree>
    <p:extLst>
      <p:ext uri="{BB962C8B-B14F-4D97-AF65-F5344CB8AC3E}">
        <p14:creationId xmlns:p14="http://schemas.microsoft.com/office/powerpoint/2010/main" val="473833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Data Dissemination to Farmers</a:t>
            </a:r>
            <a:r>
              <a:rPr lang="en-US" sz="1200" kern="1200" dirty="0" smtClean="0">
                <a:solidFill>
                  <a:schemeClr val="tx1"/>
                </a:solidFill>
                <a:effectLst/>
                <a:latin typeface="+mn-lt"/>
                <a:ea typeface="+mn-ea"/>
                <a:cs typeface="+mn-cs"/>
              </a:rPr>
              <a:t> through cell phone by providing weekly market food price data to farmers in distant markets to improve decision-making in the production and marketing of their produce;</a:t>
            </a:r>
            <a:endParaRPr lang="x-none" sz="1200" kern="1200" dirty="0" smtClean="0">
              <a:solidFill>
                <a:schemeClr val="tx1"/>
              </a:solidFill>
              <a:effectLst/>
              <a:latin typeface="+mn-lt"/>
              <a:ea typeface="+mn-ea"/>
              <a:cs typeface="+mn-cs"/>
            </a:endParaRPr>
          </a:p>
          <a:p>
            <a:endParaRPr lang="en-US" dirty="0" smtClean="0"/>
          </a:p>
          <a:p>
            <a:r>
              <a:rPr lang="en-US" sz="1200" b="1" i="1" kern="1200" dirty="0" smtClean="0">
                <a:solidFill>
                  <a:schemeClr val="tx1"/>
                </a:solidFill>
                <a:effectLst/>
                <a:latin typeface="+mn-lt"/>
                <a:ea typeface="+mn-ea"/>
                <a:cs typeface="+mn-cs"/>
              </a:rPr>
              <a:t>Creation of Farmers’ Registries</a:t>
            </a:r>
            <a:r>
              <a:rPr lang="en-US" sz="1200" kern="1200" dirty="0" smtClean="0">
                <a:solidFill>
                  <a:schemeClr val="tx1"/>
                </a:solidFill>
                <a:effectLst/>
                <a:latin typeface="+mn-lt"/>
                <a:ea typeface="+mn-ea"/>
                <a:cs typeface="+mn-cs"/>
              </a:rPr>
              <a:t> in African countries for providing key information on farmers and their activities. The pilot phase has been initiated in Zambia (with records on over 10,000 farmers collected) and Tunisia, and will be extended to Uganda, Rwanda and Senegal in the coming weeks;</a:t>
            </a:r>
            <a:r>
              <a:rPr lang="x-none" dirty="0" smtClean="0">
                <a:effectLst/>
              </a:rPr>
              <a:t> </a:t>
            </a:r>
            <a:endParaRPr lang="en-US" dirty="0" smtClean="0">
              <a:effectLst/>
            </a:endParaRPr>
          </a:p>
          <a:p>
            <a:endParaRPr lang="en-US" dirty="0" smtClean="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Digital Farm Mapping</a:t>
            </a:r>
            <a:r>
              <a:rPr lang="en-US" sz="1200" kern="1200" dirty="0" smtClean="0">
                <a:solidFill>
                  <a:schemeClr val="tx1"/>
                </a:solidFill>
                <a:effectLst/>
                <a:latin typeface="+mn-lt"/>
                <a:ea typeface="+mn-ea"/>
                <a:cs typeface="+mn-cs"/>
              </a:rPr>
              <a:t> launched by AfDB to provide maps of all farms or agricultural land in participating countries with complete information on GPS coordinates of the farm, soil type, crops farmed, input use, yield, average rainfall for each piece of land for all countries. </a:t>
            </a:r>
            <a:endParaRPr lang="x-none"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3EFB97C-218F-3244-BBE0-99B07E81B217}" type="slidenum">
              <a:rPr lang="en-US" smtClean="0"/>
              <a:t>12</a:t>
            </a:fld>
            <a:endParaRPr lang="en-US"/>
          </a:p>
        </p:txBody>
      </p:sp>
    </p:spTree>
    <p:extLst>
      <p:ext uri="{BB962C8B-B14F-4D97-AF65-F5344CB8AC3E}">
        <p14:creationId xmlns:p14="http://schemas.microsoft.com/office/powerpoint/2010/main" val="131958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C36870D-CEAE-7142-BBEA-754DB2425EB6}"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54B85CF-4AC9-AE4A-A2F3-21B1B5AFE1F9}" type="datetime1">
              <a:rPr lang="x-none"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8F342D1-8D09-AB42-81B2-52A73735FAC9}"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ED91E922-327A-4646-9957-448FFE41051B}"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49D89290-CBB9-474E-AA5B-48F104F0C16B}"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599B8B3-F86F-A946-9408-D3EE6325D153}"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FC251E8-663D-4C4B-A6F6-A317C3AC08D0}"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4DDAB4A-6901-6B41-A8DE-92C474A8EAEE}"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6B65CFE-364D-F04D-8183-00258DFCC886}"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E0A46-A25A-7E4F-8961-25F526430982}" type="datetime1">
              <a:rPr lang="x-none"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9CF948-674B-0F41-8F4D-E209ABFEACB1}" type="datetime1">
              <a:rPr lang="x-none"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519045DF-3686-F043-8AE3-52B96706A787}" type="datetime1">
              <a:rPr lang="x-none" smtClean="0"/>
              <a:t>12/7/2014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D23877-EBA1-7F4D-8908-47729C10718F}" type="datetime1">
              <a:rPr lang="x-none"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91AD-6C33-5A4F-ADA7-F5C1137C37E4}" type="datetime1">
              <a:rPr lang="x-none"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154F18DC-AA58-6442-8342-13206177CD12}" type="datetime1">
              <a:rPr lang="x-none"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EDB675F3-6358-4742-8801-B3AA5CAB8D4E}" type="datetime1">
              <a:rPr lang="x-none" smtClean="0"/>
              <a:t>12/7/2014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5FD889E0-CAB2-4699-909D-B9A88D47ACBE}"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9144000" cy="1603388"/>
          </a:xfrm>
        </p:spPr>
        <p:txBody>
          <a:bodyPr>
            <a:normAutofit fontScale="90000"/>
          </a:bodyPr>
          <a:lstStyle/>
          <a:p>
            <a:pPr algn="ctr"/>
            <a:r>
              <a:rPr lang="en-US" b="1" dirty="0" smtClean="0"/>
              <a:t>New and Ongoing Statistical  Initiatives of the African Development Bank and its Partners</a:t>
            </a:r>
            <a:endParaRPr lang="en-US" b="1" dirty="0"/>
          </a:p>
        </p:txBody>
      </p:sp>
      <p:pic>
        <p:nvPicPr>
          <p:cNvPr id="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381000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965805" y="4411912"/>
            <a:ext cx="184666" cy="369332"/>
          </a:xfrm>
          <a:prstGeom prst="rect">
            <a:avLst/>
          </a:prstGeom>
          <a:noFill/>
        </p:spPr>
        <p:txBody>
          <a:bodyPr wrap="none" rtlCol="0">
            <a:spAutoFit/>
          </a:bodyPr>
          <a:lstStyle/>
          <a:p>
            <a:endParaRPr lang="en-US" dirty="0"/>
          </a:p>
        </p:txBody>
      </p:sp>
      <p:sp>
        <p:nvSpPr>
          <p:cNvPr id="7" name="Rectangle 6"/>
          <p:cNvSpPr/>
          <p:nvPr/>
        </p:nvSpPr>
        <p:spPr>
          <a:xfrm>
            <a:off x="748941" y="4253181"/>
            <a:ext cx="7408004" cy="1754326"/>
          </a:xfrm>
          <a:prstGeom prst="rect">
            <a:avLst/>
          </a:prstGeom>
        </p:spPr>
        <p:txBody>
          <a:bodyPr wrap="square">
            <a:spAutoFit/>
          </a:bodyPr>
          <a:lstStyle/>
          <a:p>
            <a:pPr algn="ctr"/>
            <a:r>
              <a:rPr lang="en-US" b="1" i="1" dirty="0" smtClean="0"/>
              <a:t>Sixth Meeting of the Forum on Africa Statistical Development (FASDEV)</a:t>
            </a:r>
          </a:p>
          <a:p>
            <a:endParaRPr lang="en-US" b="1" dirty="0" smtClean="0"/>
          </a:p>
          <a:p>
            <a:pPr algn="ctr"/>
            <a:r>
              <a:rPr lang="en-US" i="1" dirty="0" smtClean="0"/>
              <a:t>Tunis, Tunisia</a:t>
            </a:r>
          </a:p>
          <a:p>
            <a:pPr algn="ctr"/>
            <a:r>
              <a:rPr lang="en-US" i="1" dirty="0" smtClean="0"/>
              <a:t> 8 December 2014</a:t>
            </a:r>
            <a:endParaRPr lang="en-US" i="1" dirty="0"/>
          </a:p>
          <a:p>
            <a:endParaRPr lang="x-none" dirty="0"/>
          </a:p>
        </p:txBody>
      </p:sp>
      <p:sp>
        <p:nvSpPr>
          <p:cNvPr id="9" name="Slide Number Placeholder 8"/>
          <p:cNvSpPr>
            <a:spLocks noGrp="1"/>
          </p:cNvSpPr>
          <p:nvPr>
            <p:ph type="sldNum" sz="quarter" idx="12"/>
          </p:nvPr>
        </p:nvSpPr>
        <p:spPr/>
        <p:txBody>
          <a:bodyPr/>
          <a:lstStyle/>
          <a:p>
            <a:fld id="{5FD889E0-CAB2-4699-909D-B9A88D47ACBE}" type="slidenum">
              <a:rPr lang="en-US" smtClean="0"/>
              <a:t>1</a:t>
            </a:fld>
            <a:endParaRPr lang="en-US"/>
          </a:p>
        </p:txBody>
      </p:sp>
    </p:spTree>
    <p:extLst>
      <p:ext uri="{BB962C8B-B14F-4D97-AF65-F5344CB8AC3E}">
        <p14:creationId xmlns:p14="http://schemas.microsoft.com/office/powerpoint/2010/main" val="309739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p:spPr>
        <p:txBody>
          <a:bodyPr>
            <a:normAutofit fontScale="90000"/>
          </a:bodyPr>
          <a:lstStyle/>
          <a:p>
            <a:pPr algn="ctr"/>
            <a:r>
              <a:rPr lang="en-US" b="1" dirty="0"/>
              <a:t>Initiatives </a:t>
            </a:r>
            <a:r>
              <a:rPr lang="en-US" b="1" dirty="0" smtClean="0"/>
              <a:t>Developed </a:t>
            </a:r>
            <a:r>
              <a:rPr lang="en-US" b="1" dirty="0"/>
              <a:t>under SCB </a:t>
            </a:r>
            <a:r>
              <a:rPr lang="en-US" b="1" dirty="0" smtClean="0"/>
              <a:t>Program (cont.)</a:t>
            </a:r>
            <a:endParaRPr lang="en-US" dirty="0"/>
          </a:p>
        </p:txBody>
      </p:sp>
      <p:sp>
        <p:nvSpPr>
          <p:cNvPr id="3" name="Content Placeholder 2"/>
          <p:cNvSpPr>
            <a:spLocks noGrp="1"/>
          </p:cNvSpPr>
          <p:nvPr>
            <p:ph idx="1"/>
          </p:nvPr>
        </p:nvSpPr>
        <p:spPr>
          <a:xfrm>
            <a:off x="2251710" y="1153470"/>
            <a:ext cx="6812280" cy="5704529"/>
          </a:xfrm>
        </p:spPr>
        <p:txBody>
          <a:bodyPr>
            <a:normAutofit fontScale="32500" lnSpcReduction="20000"/>
          </a:bodyPr>
          <a:lstStyle/>
          <a:p>
            <a:r>
              <a:rPr lang="en-US" sz="3700" b="1" i="1" dirty="0"/>
              <a:t>Africa Infrastructure Knowledge Program (AIKP)</a:t>
            </a:r>
            <a:r>
              <a:rPr lang="x-none" sz="3700" b="1" i="1" dirty="0"/>
              <a:t> </a:t>
            </a:r>
            <a:endParaRPr lang="en-US" sz="3700" b="1" i="1" dirty="0" smtClean="0"/>
          </a:p>
          <a:p>
            <a:pPr lvl="2"/>
            <a:r>
              <a:rPr lang="en-US" sz="3700" dirty="0"/>
              <a:t>A</a:t>
            </a:r>
            <a:r>
              <a:rPr lang="en-US" sz="3700" dirty="0" smtClean="0"/>
              <a:t>dopts </a:t>
            </a:r>
            <a:r>
              <a:rPr lang="en-US" sz="3700" dirty="0"/>
              <a:t>a longer-term perspective in providing a framework for </a:t>
            </a:r>
            <a:r>
              <a:rPr lang="en-US" sz="3700" dirty="0" smtClean="0"/>
              <a:t>generating country-level </a:t>
            </a:r>
            <a:r>
              <a:rPr lang="en-US" sz="3700" dirty="0"/>
              <a:t>knowledge on infrastructure </a:t>
            </a:r>
            <a:r>
              <a:rPr lang="en-US" sz="3700" dirty="0" smtClean="0"/>
              <a:t>on </a:t>
            </a:r>
            <a:r>
              <a:rPr lang="en-US" sz="3700" dirty="0"/>
              <a:t>a more sustainable basis</a:t>
            </a:r>
            <a:r>
              <a:rPr lang="x-none" sz="3700" dirty="0"/>
              <a:t> </a:t>
            </a:r>
            <a:endParaRPr lang="en-US" sz="3700" dirty="0" smtClean="0"/>
          </a:p>
          <a:p>
            <a:pPr lvl="2"/>
            <a:r>
              <a:rPr lang="en-US" sz="3700" dirty="0"/>
              <a:t>P</a:t>
            </a:r>
            <a:r>
              <a:rPr lang="en-US" sz="3700" dirty="0" smtClean="0"/>
              <a:t>rovides benchmarks </a:t>
            </a:r>
            <a:r>
              <a:rPr lang="en-US" sz="3700" dirty="0"/>
              <a:t>for </a:t>
            </a:r>
            <a:r>
              <a:rPr lang="en-US" sz="3700" dirty="0" smtClean="0"/>
              <a:t>measuring </a:t>
            </a:r>
            <a:r>
              <a:rPr lang="en-US" sz="3700" dirty="0"/>
              <a:t>improvements in infrastructure services to ensure that </a:t>
            </a:r>
            <a:r>
              <a:rPr lang="en-US" sz="3700" dirty="0" smtClean="0"/>
              <a:t>finances are </a:t>
            </a:r>
            <a:r>
              <a:rPr lang="en-US" sz="3700" dirty="0"/>
              <a:t>directed where they will have the greatest impact</a:t>
            </a:r>
            <a:r>
              <a:rPr lang="x-none" sz="3500" dirty="0"/>
              <a:t> </a:t>
            </a:r>
            <a:endParaRPr lang="en-US" sz="3500" b="1" i="1" dirty="0" smtClean="0"/>
          </a:p>
          <a:p>
            <a:r>
              <a:rPr lang="en-US" sz="3700" b="1" i="1" dirty="0" smtClean="0"/>
              <a:t>Labor Statistics: </a:t>
            </a:r>
            <a:r>
              <a:rPr lang="x-none" sz="3700" smtClean="0"/>
              <a:t> </a:t>
            </a:r>
            <a:r>
              <a:rPr lang="en-US" sz="3700" dirty="0" smtClean="0"/>
              <a:t>the </a:t>
            </a:r>
            <a:r>
              <a:rPr lang="en-US" sz="3700" dirty="0"/>
              <a:t>Bank assists RMCs to improve their labor statistics through:</a:t>
            </a:r>
            <a:endParaRPr lang="x-none" sz="3700" dirty="0"/>
          </a:p>
          <a:p>
            <a:pPr lvl="2"/>
            <a:r>
              <a:rPr lang="en-US" sz="3700" dirty="0" smtClean="0"/>
              <a:t>operational </a:t>
            </a:r>
            <a:r>
              <a:rPr lang="en-US" sz="3700" dirty="0"/>
              <a:t>and methodological guidebooks for </a:t>
            </a:r>
            <a:r>
              <a:rPr lang="en-US" sz="3700" dirty="0" smtClean="0"/>
              <a:t>conducting </a:t>
            </a:r>
            <a:r>
              <a:rPr lang="en-US" sz="3700" dirty="0"/>
              <a:t>labor force and household </a:t>
            </a:r>
            <a:r>
              <a:rPr lang="en-US" sz="3700" dirty="0" smtClean="0"/>
              <a:t>surveys</a:t>
            </a:r>
            <a:endParaRPr lang="x-none" sz="3700" dirty="0"/>
          </a:p>
          <a:p>
            <a:pPr lvl="2"/>
            <a:r>
              <a:rPr lang="en-US" sz="3700" dirty="0"/>
              <a:t>Assisting </a:t>
            </a:r>
            <a:r>
              <a:rPr lang="en-US" sz="3700" dirty="0" smtClean="0"/>
              <a:t>countries </a:t>
            </a:r>
            <a:r>
              <a:rPr lang="en-US" sz="3700" dirty="0"/>
              <a:t>with the undertaking of labor </a:t>
            </a:r>
            <a:r>
              <a:rPr lang="en-US" sz="3700" dirty="0" smtClean="0"/>
              <a:t>surveys and labor statistics classifications</a:t>
            </a:r>
            <a:endParaRPr lang="x-none" sz="3700" dirty="0"/>
          </a:p>
          <a:p>
            <a:pPr lvl="2"/>
            <a:r>
              <a:rPr lang="en-US" sz="3700" dirty="0"/>
              <a:t>Providing training for African sampling </a:t>
            </a:r>
            <a:r>
              <a:rPr lang="en-US" sz="3700" dirty="0" smtClean="0"/>
              <a:t>statisticians</a:t>
            </a:r>
            <a:endParaRPr lang="en-US" sz="3700" dirty="0"/>
          </a:p>
          <a:p>
            <a:r>
              <a:rPr lang="en-US" sz="3700" b="1" i="1" dirty="0"/>
              <a:t>Improving Data on Food Security, Sustainable Agricultural and Rural Development</a:t>
            </a:r>
            <a:r>
              <a:rPr lang="x-none" sz="3700" dirty="0"/>
              <a:t> </a:t>
            </a:r>
            <a:endParaRPr lang="en-US" sz="3700" dirty="0" smtClean="0"/>
          </a:p>
          <a:p>
            <a:pPr lvl="2"/>
            <a:r>
              <a:rPr lang="en-US" sz="3700" dirty="0"/>
              <a:t>Under the Global Strategy for Improving Statistics for Food Security, Sustainable Agriculture </a:t>
            </a:r>
            <a:r>
              <a:rPr lang="en-US" sz="3700" dirty="0" smtClean="0"/>
              <a:t>&amp;  </a:t>
            </a:r>
            <a:r>
              <a:rPr lang="en-US" sz="3700" dirty="0"/>
              <a:t>Rural Development, the Action Plan for Africa was formulated by </a:t>
            </a:r>
            <a:r>
              <a:rPr lang="en-US" sz="3700" dirty="0" smtClean="0"/>
              <a:t>AfDB, UNECA, &amp; the </a:t>
            </a:r>
            <a:r>
              <a:rPr lang="en-US" sz="3700" dirty="0"/>
              <a:t>FAO</a:t>
            </a:r>
            <a:r>
              <a:rPr lang="x-none" sz="3700" dirty="0"/>
              <a:t> </a:t>
            </a:r>
            <a:endParaRPr lang="en-US" sz="3700" dirty="0"/>
          </a:p>
          <a:p>
            <a:r>
              <a:rPr lang="en-US" sz="3700" b="1" i="1" dirty="0"/>
              <a:t>Rebasing of </a:t>
            </a:r>
            <a:r>
              <a:rPr lang="en-US" sz="3700" b="1" i="1" dirty="0" smtClean="0"/>
              <a:t>GDP &amp; reviews</a:t>
            </a:r>
          </a:p>
          <a:p>
            <a:pPr lvl="2"/>
            <a:r>
              <a:rPr lang="en-US" sz="3700" dirty="0" smtClean="0"/>
              <a:t>Several countries already assisted with GDP rebasing by AfDB in collaboration with the World Bank and IMF, with 35 countries due to rebase in the near future</a:t>
            </a:r>
          </a:p>
          <a:p>
            <a:pPr lvl="2"/>
            <a:r>
              <a:rPr lang="en-US" sz="3700" dirty="0" smtClean="0"/>
              <a:t>Peer review of national accounts</a:t>
            </a:r>
          </a:p>
          <a:p>
            <a:r>
              <a:rPr lang="en-US" sz="3700" b="1" i="1" dirty="0" smtClean="0"/>
              <a:t>Preparation of Country Statistical Profile (</a:t>
            </a:r>
            <a:r>
              <a:rPr lang="en-US" sz="3700" b="1" i="1" dirty="0" err="1" smtClean="0"/>
              <a:t>CStP</a:t>
            </a:r>
            <a:r>
              <a:rPr lang="en-US" sz="3700" b="1" i="1" dirty="0" smtClean="0"/>
              <a:t>)</a:t>
            </a:r>
            <a:r>
              <a:rPr lang="x-none" sz="3700" dirty="0" smtClean="0"/>
              <a:t>  </a:t>
            </a:r>
            <a:endParaRPr lang="en-US" sz="3700" dirty="0" smtClean="0"/>
          </a:p>
          <a:p>
            <a:pPr lvl="2"/>
            <a:r>
              <a:rPr lang="en-US" sz="3700" dirty="0"/>
              <a:t>diagnostic and programming tool for evaluating the national and sector development strategies</a:t>
            </a:r>
            <a:r>
              <a:rPr lang="x-none" sz="3700" dirty="0"/>
              <a:t> </a:t>
            </a:r>
            <a:endParaRPr lang="en-US" sz="3700" dirty="0"/>
          </a:p>
        </p:txBody>
      </p:sp>
      <p:sp>
        <p:nvSpPr>
          <p:cNvPr id="4" name="Slide Number Placeholder 3"/>
          <p:cNvSpPr>
            <a:spLocks noGrp="1"/>
          </p:cNvSpPr>
          <p:nvPr>
            <p:ph type="sldNum" sz="quarter" idx="12"/>
          </p:nvPr>
        </p:nvSpPr>
        <p:spPr/>
        <p:txBody>
          <a:bodyPr/>
          <a:lstStyle/>
          <a:p>
            <a:fld id="{5FD889E0-CAB2-4699-909D-B9A88D47ACBE}" type="slidenum">
              <a:rPr lang="en-US" smtClean="0"/>
              <a:t>10</a:t>
            </a:fld>
            <a:endParaRPr lang="en-US"/>
          </a:p>
        </p:txBody>
      </p:sp>
      <p:pic>
        <p:nvPicPr>
          <p:cNvPr id="5"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16118"/>
            <a:ext cx="2513009" cy="175579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2360746"/>
            <a:ext cx="2698855" cy="1855372"/>
          </a:xfrm>
          <a:prstGeom prst="ellipse">
            <a:avLst/>
          </a:prstGeom>
          <a:ln>
            <a:noFill/>
          </a:ln>
          <a:effectLst>
            <a:softEdge rad="112500"/>
          </a:effectLst>
        </p:spPr>
      </p:pic>
    </p:spTree>
    <p:extLst>
      <p:ext uri="{BB962C8B-B14F-4D97-AF65-F5344CB8AC3E}">
        <p14:creationId xmlns:p14="http://schemas.microsoft.com/office/powerpoint/2010/main" val="1546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blinds(horizontal)">
                                      <p:cBhvr>
                                        <p:cTn id="15" dur="500"/>
                                        <p:tgtEl>
                                          <p:spTgt spid="3">
                                            <p:txEl>
                                              <p:pRg st="7" end="7"/>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blinds(horizontal)">
                                      <p:cBhvr>
                                        <p:cTn id="18" dur="500"/>
                                        <p:tgtEl>
                                          <p:spTgt spid="3">
                                            <p:txEl>
                                              <p:pRg st="9" end="9"/>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blinds(horizontal)">
                                      <p:cBhvr>
                                        <p:cTn id="21" dur="500"/>
                                        <p:tgtEl>
                                          <p:spTgt spid="3">
                                            <p:txEl>
                                              <p:pRg st="12" end="1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linds(horizontal)">
                                      <p:cBhvr>
                                        <p:cTn id="26" dur="500"/>
                                        <p:tgtEl>
                                          <p:spTgt spid="3">
                                            <p:txEl>
                                              <p:pRg st="1" end="1"/>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linds(horizont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linds(horizontal)">
                                      <p:cBhvr>
                                        <p:cTn id="34" dur="500"/>
                                        <p:tgtEl>
                                          <p:spTgt spid="3">
                                            <p:txEl>
                                              <p:pRg st="4" end="4"/>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linds(horizontal)">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blinds(horizontal)">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blinds(horizontal)">
                                      <p:cBhvr>
                                        <p:cTn id="55" dur="500"/>
                                        <p:tgtEl>
                                          <p:spTgt spid="3">
                                            <p:txEl>
                                              <p:pRg st="11" end="1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blinds(horizontal)">
                                      <p:cBhvr>
                                        <p:cTn id="6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23"/>
            <a:ext cx="9144000" cy="914400"/>
          </a:xfrm>
        </p:spPr>
        <p:txBody>
          <a:bodyPr>
            <a:normAutofit fontScale="90000"/>
          </a:bodyPr>
          <a:lstStyle/>
          <a:p>
            <a:pPr algn="ctr"/>
            <a:r>
              <a:rPr lang="en-US" b="1" dirty="0"/>
              <a:t>Recent Innovations in Methods of Data Collection and Management </a:t>
            </a:r>
          </a:p>
        </p:txBody>
      </p:sp>
      <p:sp>
        <p:nvSpPr>
          <p:cNvPr id="3" name="Content Placeholder 2"/>
          <p:cNvSpPr>
            <a:spLocks noGrp="1"/>
          </p:cNvSpPr>
          <p:nvPr>
            <p:ph idx="1"/>
          </p:nvPr>
        </p:nvSpPr>
        <p:spPr>
          <a:xfrm>
            <a:off x="2354580" y="1044555"/>
            <a:ext cx="6697980" cy="5524520"/>
          </a:xfrm>
        </p:spPr>
        <p:txBody>
          <a:bodyPr>
            <a:normAutofit fontScale="92500"/>
          </a:bodyPr>
          <a:lstStyle/>
          <a:p>
            <a:r>
              <a:rPr lang="en-US" dirty="0"/>
              <a:t>Under the </a:t>
            </a:r>
            <a:r>
              <a:rPr lang="en-US" dirty="0" smtClean="0"/>
              <a:t>AIH initiative</a:t>
            </a:r>
            <a:r>
              <a:rPr lang="en-US" dirty="0"/>
              <a:t>, the AfDB promotes the use of advanced technology</a:t>
            </a:r>
            <a:r>
              <a:rPr lang="x-none" dirty="0"/>
              <a:t> </a:t>
            </a:r>
            <a:r>
              <a:rPr lang="en-US" dirty="0" smtClean="0"/>
              <a:t>through:</a:t>
            </a:r>
            <a:endParaRPr lang="en-US" b="1" i="1" dirty="0" smtClean="0"/>
          </a:p>
          <a:p>
            <a:pPr lvl="2"/>
            <a:r>
              <a:rPr lang="en-US" b="1" i="1" dirty="0" smtClean="0"/>
              <a:t>Quick </a:t>
            </a:r>
            <a:r>
              <a:rPr lang="en-US" b="1" i="1" dirty="0"/>
              <a:t>surveys using mobile phones, hand held devises and tablets</a:t>
            </a:r>
            <a:r>
              <a:rPr lang="en-US" dirty="0"/>
              <a:t> </a:t>
            </a:r>
            <a:endParaRPr lang="en-US" dirty="0" smtClean="0"/>
          </a:p>
          <a:p>
            <a:pPr lvl="4"/>
            <a:r>
              <a:rPr lang="en-US" dirty="0" smtClean="0"/>
              <a:t>Implemented on pilot survey of youth unemployment in DRC, Tunisia and a CWIQ survey in Uganda using a combination of telephone calls from call centers and tablets</a:t>
            </a:r>
          </a:p>
          <a:p>
            <a:pPr lvl="2"/>
            <a:r>
              <a:rPr lang="en-US" b="1" i="1" dirty="0"/>
              <a:t>Weekly data collection of prices for food </a:t>
            </a:r>
            <a:r>
              <a:rPr lang="en-US" b="1" i="1" dirty="0" smtClean="0"/>
              <a:t>items</a:t>
            </a:r>
          </a:p>
          <a:p>
            <a:pPr lvl="4"/>
            <a:r>
              <a:rPr lang="en-US" dirty="0" smtClean="0"/>
              <a:t>AfDB </a:t>
            </a:r>
            <a:r>
              <a:rPr lang="en-US" dirty="0"/>
              <a:t>in collaboration with EU’s Joint Research Center currently undertaken in 40 African countries using its AIH web platform</a:t>
            </a:r>
            <a:r>
              <a:rPr lang="x-none" dirty="0"/>
              <a:t> </a:t>
            </a:r>
            <a:endParaRPr lang="en-US" dirty="0" smtClean="0"/>
          </a:p>
          <a:p>
            <a:pPr lvl="2"/>
            <a:r>
              <a:rPr lang="en-US" b="1" i="1" dirty="0"/>
              <a:t>Data Collection undertaken by national agricultural extension systems</a:t>
            </a:r>
            <a:r>
              <a:rPr lang="en-US" dirty="0"/>
              <a:t> </a:t>
            </a:r>
            <a:endParaRPr lang="en-US" dirty="0" smtClean="0"/>
          </a:p>
          <a:p>
            <a:pPr lvl="4"/>
            <a:r>
              <a:rPr lang="en-US" dirty="0"/>
              <a:t>E</a:t>
            </a:r>
            <a:r>
              <a:rPr lang="en-US" dirty="0" smtClean="0"/>
              <a:t>xpand on </a:t>
            </a:r>
            <a:r>
              <a:rPr lang="en-US" dirty="0"/>
              <a:t>weekly </a:t>
            </a:r>
            <a:r>
              <a:rPr lang="en-US" dirty="0" smtClean="0"/>
              <a:t>food </a:t>
            </a:r>
            <a:r>
              <a:rPr lang="en-US" dirty="0"/>
              <a:t>price data </a:t>
            </a:r>
            <a:r>
              <a:rPr lang="en-US" dirty="0" smtClean="0"/>
              <a:t>collection using </a:t>
            </a:r>
            <a:r>
              <a:rPr lang="en-US" dirty="0"/>
              <a:t>mobile phones and tablets technology in multiple locations using extension officers</a:t>
            </a:r>
            <a:r>
              <a:rPr lang="x-none" dirty="0"/>
              <a:t> </a:t>
            </a:r>
            <a:endParaRPr lang="en-US" dirty="0" smtClean="0"/>
          </a:p>
        </p:txBody>
      </p:sp>
      <p:sp>
        <p:nvSpPr>
          <p:cNvPr id="4" name="Slide Number Placeholder 3"/>
          <p:cNvSpPr>
            <a:spLocks noGrp="1"/>
          </p:cNvSpPr>
          <p:nvPr>
            <p:ph type="sldNum" sz="quarter" idx="12"/>
          </p:nvPr>
        </p:nvSpPr>
        <p:spPr/>
        <p:txBody>
          <a:bodyPr/>
          <a:lstStyle/>
          <a:p>
            <a:fld id="{5FD889E0-CAB2-4699-909D-B9A88D47ACBE}" type="slidenum">
              <a:rPr lang="en-US" smtClean="0"/>
              <a:t>11</a:t>
            </a:fld>
            <a:endParaRPr lang="en-US"/>
          </a:p>
        </p:txBody>
      </p:sp>
      <p:pic>
        <p:nvPicPr>
          <p:cNvPr id="5"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027" y="4236122"/>
            <a:ext cx="2354580" cy="164486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46" y="1401224"/>
            <a:ext cx="2503170" cy="1778109"/>
          </a:xfrm>
          <a:prstGeom prst="rect">
            <a:avLst/>
          </a:prstGeom>
        </p:spPr>
      </p:pic>
    </p:spTree>
    <p:extLst>
      <p:ext uri="{BB962C8B-B14F-4D97-AF65-F5344CB8AC3E}">
        <p14:creationId xmlns:p14="http://schemas.microsoft.com/office/powerpoint/2010/main" val="241670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p:spPr>
        <p:txBody>
          <a:bodyPr>
            <a:noAutofit/>
          </a:bodyPr>
          <a:lstStyle/>
          <a:p>
            <a:pPr algn="ctr"/>
            <a:r>
              <a:rPr lang="en-US" sz="2800" b="1" dirty="0"/>
              <a:t>Recent Innovations in Methods of Data Collection and Management </a:t>
            </a:r>
            <a:r>
              <a:rPr lang="en-US" sz="2800" b="1" dirty="0" smtClean="0"/>
              <a:t>(cont.)</a:t>
            </a:r>
            <a:endParaRPr lang="en-US" sz="2800" dirty="0"/>
          </a:p>
        </p:txBody>
      </p:sp>
      <p:sp>
        <p:nvSpPr>
          <p:cNvPr id="3" name="Content Placeholder 2"/>
          <p:cNvSpPr>
            <a:spLocks noGrp="1"/>
          </p:cNvSpPr>
          <p:nvPr>
            <p:ph idx="1"/>
          </p:nvPr>
        </p:nvSpPr>
        <p:spPr>
          <a:xfrm>
            <a:off x="2480310" y="1468931"/>
            <a:ext cx="6560820" cy="4577539"/>
          </a:xfrm>
        </p:spPr>
        <p:txBody>
          <a:bodyPr>
            <a:normAutofit lnSpcReduction="10000"/>
          </a:bodyPr>
          <a:lstStyle/>
          <a:p>
            <a:r>
              <a:rPr lang="en-US" b="1" i="1" dirty="0"/>
              <a:t>Data Dissemination to Farmers</a:t>
            </a:r>
            <a:r>
              <a:rPr lang="en-US" dirty="0"/>
              <a:t> </a:t>
            </a:r>
          </a:p>
          <a:p>
            <a:pPr lvl="2"/>
            <a:r>
              <a:rPr lang="en-US" dirty="0"/>
              <a:t>Providing weekly market food price data to farmers in distant markets through cell phone</a:t>
            </a:r>
            <a:r>
              <a:rPr lang="x-none" dirty="0"/>
              <a:t> </a:t>
            </a:r>
            <a:r>
              <a:rPr lang="en-US" dirty="0"/>
              <a:t>	</a:t>
            </a:r>
          </a:p>
          <a:p>
            <a:r>
              <a:rPr lang="en-US" b="1" i="1" dirty="0"/>
              <a:t>Creation of Farmers’ Registries</a:t>
            </a:r>
            <a:r>
              <a:rPr lang="en-US" dirty="0"/>
              <a:t> </a:t>
            </a:r>
          </a:p>
          <a:p>
            <a:pPr lvl="2"/>
            <a:r>
              <a:rPr lang="en-US" dirty="0"/>
              <a:t>Pilot phase initiated in Zambia with records on over 10,000 farmers collected</a:t>
            </a:r>
            <a:r>
              <a:rPr lang="x-none"/>
              <a:t> </a:t>
            </a:r>
            <a:r>
              <a:rPr lang="en-US" dirty="0" smtClean="0"/>
              <a:t> &amp; </a:t>
            </a:r>
            <a:r>
              <a:rPr lang="en-US" dirty="0" smtClean="0">
                <a:solidFill>
                  <a:schemeClr val="tx1"/>
                </a:solidFill>
              </a:rPr>
              <a:t>to be initiated in Tunisia and expanded  progressively to other countries</a:t>
            </a:r>
            <a:r>
              <a:rPr lang="en-US" dirty="0" smtClean="0">
                <a:solidFill>
                  <a:srgbClr val="FF0000"/>
                </a:solidFill>
              </a:rPr>
              <a:t>.</a:t>
            </a:r>
            <a:endParaRPr lang="en-US" dirty="0">
              <a:solidFill>
                <a:srgbClr val="FF0000"/>
              </a:solidFill>
            </a:endParaRPr>
          </a:p>
          <a:p>
            <a:r>
              <a:rPr lang="en-US" b="1" i="1" dirty="0"/>
              <a:t>Digital Farm Mapping</a:t>
            </a:r>
            <a:r>
              <a:rPr lang="en-US" dirty="0"/>
              <a:t> </a:t>
            </a:r>
          </a:p>
          <a:p>
            <a:pPr lvl="2"/>
            <a:r>
              <a:rPr lang="en-US" dirty="0"/>
              <a:t>Provide maps of all farms or agricultural land in participating countries</a:t>
            </a:r>
            <a:r>
              <a:rPr lang="x-none">
                <a:solidFill>
                  <a:schemeClr val="tx1"/>
                </a:solidFill>
              </a:rPr>
              <a:t> </a:t>
            </a:r>
            <a:endParaRPr lang="en-US" dirty="0">
              <a:solidFill>
                <a:schemeClr val="tx1"/>
              </a:solidFill>
            </a:endParaRPr>
          </a:p>
          <a:p>
            <a:pPr lvl="2"/>
            <a:r>
              <a:rPr lang="en-US" dirty="0" smtClean="0">
                <a:solidFill>
                  <a:schemeClr val="tx1"/>
                </a:solidFill>
              </a:rPr>
              <a:t>Overall will provide ideal frames for Agriculture. Related surveys</a:t>
            </a:r>
            <a:endParaRPr lang="en-US" dirty="0">
              <a:solidFill>
                <a:schemeClr val="tx1"/>
              </a:solidFill>
            </a:endParaRPr>
          </a:p>
          <a:p>
            <a:pPr marL="685800" lvl="2"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FD889E0-CAB2-4699-909D-B9A88D47ACBE}" type="slidenum">
              <a:rPr lang="en-US" smtClean="0"/>
              <a:t>12</a:t>
            </a:fld>
            <a:endParaRPr lang="en-US"/>
          </a:p>
        </p:txBody>
      </p:sp>
      <p:pic>
        <p:nvPicPr>
          <p:cNvPr id="5"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548890"/>
            <a:ext cx="2712674" cy="2078708"/>
          </a:xfrm>
          <a:prstGeom prst="ellipse">
            <a:avLst/>
          </a:prstGeom>
          <a:ln>
            <a:noFill/>
          </a:ln>
          <a:effectLst>
            <a:softEdge rad="112500"/>
          </a:effectLst>
        </p:spPr>
      </p:pic>
    </p:spTree>
    <p:extLst>
      <p:ext uri="{BB962C8B-B14F-4D97-AF65-F5344CB8AC3E}">
        <p14:creationId xmlns:p14="http://schemas.microsoft.com/office/powerpoint/2010/main" val="130754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799" y="2595562"/>
            <a:ext cx="5354211" cy="3670767"/>
          </a:xfrm>
        </p:spPr>
        <p:txBody>
          <a:bodyPr/>
          <a:lstStyle/>
          <a:p>
            <a:pPr marL="0" indent="0">
              <a:buNone/>
            </a:pPr>
            <a:endParaRPr lang="en-US" dirty="0" smtClean="0"/>
          </a:p>
          <a:p>
            <a:pPr marL="0" indent="0">
              <a:buNone/>
            </a:pPr>
            <a:endParaRPr lang="en-US" dirty="0"/>
          </a:p>
          <a:p>
            <a:pPr marL="0" indent="0" algn="ctr">
              <a:buNone/>
            </a:pPr>
            <a:r>
              <a:rPr lang="en-US" sz="4000" b="1" dirty="0" smtClean="0"/>
              <a:t>THANK YOU</a:t>
            </a:r>
            <a:endParaRPr lang="en-US" sz="4000" b="1" dirty="0"/>
          </a:p>
        </p:txBody>
      </p:sp>
      <p:sp>
        <p:nvSpPr>
          <p:cNvPr id="4" name="Slide Number Placeholder 3"/>
          <p:cNvSpPr>
            <a:spLocks noGrp="1"/>
          </p:cNvSpPr>
          <p:nvPr>
            <p:ph type="sldNum" sz="quarter" idx="12"/>
          </p:nvPr>
        </p:nvSpPr>
        <p:spPr/>
        <p:txBody>
          <a:bodyPr/>
          <a:lstStyle/>
          <a:p>
            <a:fld id="{5FD889E0-CAB2-4699-909D-B9A88D47ACBE}" type="slidenum">
              <a:rPr lang="en-US" smtClean="0"/>
              <a:t>13</a:t>
            </a:fld>
            <a:endParaRPr lang="en-US"/>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56896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083" y="2354855"/>
            <a:ext cx="3479223" cy="3652365"/>
          </a:xfrm>
          <a:prstGeom prst="rect">
            <a:avLst/>
          </a:prstGeom>
        </p:spPr>
      </p:pic>
    </p:spTree>
    <p:extLst>
      <p:ext uri="{BB962C8B-B14F-4D97-AF65-F5344CB8AC3E}">
        <p14:creationId xmlns:p14="http://schemas.microsoft.com/office/powerpoint/2010/main" val="583315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p:spPr>
        <p:txBody>
          <a:bodyPr/>
          <a:lstStyle/>
          <a:p>
            <a:r>
              <a:rPr lang="en-US" dirty="0"/>
              <a:t>	</a:t>
            </a:r>
            <a:r>
              <a:rPr lang="en-US" b="1" dirty="0" smtClean="0"/>
              <a:t>Table of Contents</a:t>
            </a:r>
            <a:endParaRPr lang="en-US" dirty="0"/>
          </a:p>
        </p:txBody>
      </p:sp>
      <p:sp>
        <p:nvSpPr>
          <p:cNvPr id="3" name="Content Placeholder 2"/>
          <p:cNvSpPr>
            <a:spLocks noGrp="1"/>
          </p:cNvSpPr>
          <p:nvPr>
            <p:ph idx="1"/>
          </p:nvPr>
        </p:nvSpPr>
        <p:spPr>
          <a:xfrm>
            <a:off x="3577590" y="1341992"/>
            <a:ext cx="5429250" cy="4909574"/>
          </a:xfrm>
        </p:spPr>
        <p:txBody>
          <a:bodyPr>
            <a:normAutofit fontScale="92500"/>
          </a:bodyPr>
          <a:lstStyle/>
          <a:p>
            <a:r>
              <a:rPr lang="en-US" dirty="0" smtClean="0"/>
              <a:t>Introduction</a:t>
            </a:r>
          </a:p>
          <a:p>
            <a:r>
              <a:rPr lang="en-US" dirty="0" smtClean="0"/>
              <a:t>Statistical Development</a:t>
            </a:r>
          </a:p>
          <a:p>
            <a:r>
              <a:rPr lang="en-US" dirty="0" smtClean="0"/>
              <a:t>Statistical Governance and Coordination</a:t>
            </a:r>
          </a:p>
          <a:p>
            <a:r>
              <a:rPr lang="en-US" dirty="0" smtClean="0"/>
              <a:t>Frameworks and Strategies to Harmonize Statistics</a:t>
            </a:r>
          </a:p>
          <a:p>
            <a:r>
              <a:rPr lang="en-US" dirty="0"/>
              <a:t>Progress in Statistical Development </a:t>
            </a:r>
            <a:r>
              <a:rPr lang="x-none" smtClean="0"/>
              <a:t> </a:t>
            </a:r>
            <a:endParaRPr lang="en-US" dirty="0" smtClean="0"/>
          </a:p>
          <a:p>
            <a:r>
              <a:rPr lang="en-US" dirty="0" smtClean="0"/>
              <a:t>Statistical Development</a:t>
            </a:r>
          </a:p>
          <a:p>
            <a:r>
              <a:rPr lang="en-US" dirty="0" smtClean="0"/>
              <a:t>Initiatives Developed Under SCB Program</a:t>
            </a:r>
          </a:p>
          <a:p>
            <a:r>
              <a:rPr lang="en-US" dirty="0" smtClean="0"/>
              <a:t>Recent Innovations in Methods of Data Collection and Management</a:t>
            </a:r>
          </a:p>
          <a:p>
            <a:endParaRPr lang="en-US" dirty="0"/>
          </a:p>
        </p:txBody>
      </p:sp>
      <p:pic>
        <p:nvPicPr>
          <p:cNvPr id="4" name="Picture 1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3674" y="228600"/>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FD889E0-CAB2-4699-909D-B9A88D47ACBE}" type="slidenum">
              <a:rPr lang="en-US" smtClean="0"/>
              <a:t>2</a:t>
            </a:fld>
            <a:endParaRPr lang="en-US"/>
          </a:p>
        </p:txBody>
      </p:sp>
      <p:pic>
        <p:nvPicPr>
          <p:cNvPr id="6" name="Content Placeholder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145" y="1760220"/>
            <a:ext cx="3669029" cy="3291840"/>
          </a:xfrm>
          <a:prstGeom prst="rect">
            <a:avLst/>
          </a:prstGeom>
        </p:spPr>
      </p:pic>
    </p:spTree>
    <p:extLst>
      <p:ext uri="{BB962C8B-B14F-4D97-AF65-F5344CB8AC3E}">
        <p14:creationId xmlns:p14="http://schemas.microsoft.com/office/powerpoint/2010/main" val="341510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a:ln>
            <a:solidFill>
              <a:schemeClr val="accent1"/>
            </a:solidFill>
          </a:ln>
        </p:spPr>
        <p:txBody>
          <a:bodyPr/>
          <a:lstStyle/>
          <a:p>
            <a:r>
              <a:rPr lang="en-US" dirty="0"/>
              <a:t>	</a:t>
            </a:r>
            <a:r>
              <a:rPr lang="en-US" b="1" dirty="0" smtClean="0"/>
              <a:t>Introduction</a:t>
            </a:r>
            <a:endParaRPr lang="en-US" dirty="0"/>
          </a:p>
        </p:txBody>
      </p:sp>
      <p:sp>
        <p:nvSpPr>
          <p:cNvPr id="3" name="Content Placeholder 2"/>
          <p:cNvSpPr>
            <a:spLocks noGrp="1"/>
          </p:cNvSpPr>
          <p:nvPr>
            <p:ph idx="1"/>
          </p:nvPr>
        </p:nvSpPr>
        <p:spPr>
          <a:xfrm>
            <a:off x="2183129" y="1341993"/>
            <a:ext cx="6823711" cy="5333127"/>
          </a:xfrm>
        </p:spPr>
        <p:txBody>
          <a:bodyPr>
            <a:normAutofit fontScale="92500" lnSpcReduction="20000"/>
          </a:bodyPr>
          <a:lstStyle/>
          <a:p>
            <a:r>
              <a:rPr lang="en-US" dirty="0" smtClean="0"/>
              <a:t>Over the </a:t>
            </a:r>
            <a:r>
              <a:rPr lang="en-US" dirty="0"/>
              <a:t>past 10 </a:t>
            </a:r>
            <a:r>
              <a:rPr lang="en-US" dirty="0" smtClean="0"/>
              <a:t>years, statistical </a:t>
            </a:r>
            <a:r>
              <a:rPr lang="en-US" dirty="0"/>
              <a:t>development in Africa has emphasized </a:t>
            </a:r>
            <a:endParaRPr lang="en-US" dirty="0" smtClean="0"/>
          </a:p>
          <a:p>
            <a:pPr lvl="2"/>
            <a:r>
              <a:rPr lang="en-US" dirty="0" smtClean="0"/>
              <a:t>Developing statistical </a:t>
            </a:r>
            <a:r>
              <a:rPr lang="en-US" dirty="0"/>
              <a:t>architecture on the governance and harmonization mechanisms; </a:t>
            </a:r>
            <a:r>
              <a:rPr lang="en-US" dirty="0" smtClean="0"/>
              <a:t>and </a:t>
            </a:r>
          </a:p>
          <a:p>
            <a:pPr lvl="2"/>
            <a:r>
              <a:rPr lang="en-US" dirty="0" smtClean="0"/>
              <a:t>Creating </a:t>
            </a:r>
            <a:r>
              <a:rPr lang="en-US" dirty="0"/>
              <a:t>strategic and operational frameworks for </a:t>
            </a:r>
            <a:r>
              <a:rPr lang="en-US" dirty="0" smtClean="0"/>
              <a:t>coordination </a:t>
            </a:r>
            <a:r>
              <a:rPr lang="en-US" dirty="0"/>
              <a:t>of </a:t>
            </a:r>
            <a:r>
              <a:rPr lang="en-US" dirty="0" smtClean="0"/>
              <a:t>statistical </a:t>
            </a:r>
            <a:r>
              <a:rPr lang="en-US" dirty="0"/>
              <a:t>systems in </a:t>
            </a:r>
            <a:r>
              <a:rPr lang="en-US" dirty="0" smtClean="0"/>
              <a:t>the region</a:t>
            </a:r>
          </a:p>
          <a:p>
            <a:r>
              <a:rPr lang="en-US" dirty="0"/>
              <a:t>African statistical development and activities </a:t>
            </a:r>
            <a:r>
              <a:rPr lang="en-US" dirty="0" smtClean="0"/>
              <a:t>are standardized through</a:t>
            </a:r>
          </a:p>
          <a:p>
            <a:pPr lvl="2"/>
            <a:r>
              <a:rPr lang="en-US" dirty="0" smtClean="0"/>
              <a:t>United </a:t>
            </a:r>
            <a:r>
              <a:rPr lang="en-US" dirty="0"/>
              <a:t>Nations Statistical Commission (UNSC</a:t>
            </a:r>
            <a:r>
              <a:rPr lang="en-US" dirty="0" smtClean="0"/>
              <a:t>)</a:t>
            </a:r>
          </a:p>
          <a:p>
            <a:pPr lvl="2"/>
            <a:r>
              <a:rPr lang="en-US" dirty="0" smtClean="0"/>
              <a:t>Coordination </a:t>
            </a:r>
            <a:r>
              <a:rPr lang="en-US" dirty="0"/>
              <a:t>Committee for Statistical Activities (CCSA) </a:t>
            </a:r>
            <a:endParaRPr lang="en-US" dirty="0" smtClean="0"/>
          </a:p>
          <a:p>
            <a:r>
              <a:rPr lang="en-US" dirty="0" smtClean="0"/>
              <a:t>In 2013, MOU was signed between AfDB, other MDBs </a:t>
            </a:r>
            <a:r>
              <a:rPr lang="en-US" dirty="0"/>
              <a:t>and the UN for coordination of country-level statistical capacity </a:t>
            </a:r>
            <a:r>
              <a:rPr lang="en-US" dirty="0" smtClean="0"/>
              <a:t>building, and hence created; </a:t>
            </a:r>
          </a:p>
          <a:p>
            <a:pPr lvl="2"/>
            <a:r>
              <a:rPr lang="en-US" dirty="0" smtClean="0"/>
              <a:t>A </a:t>
            </a:r>
            <a:r>
              <a:rPr lang="en-US" dirty="0"/>
              <a:t>Global Contact </a:t>
            </a:r>
            <a:r>
              <a:rPr lang="en-US" dirty="0" smtClean="0"/>
              <a:t>Group</a:t>
            </a:r>
          </a:p>
          <a:p>
            <a:pPr lvl="2"/>
            <a:r>
              <a:rPr lang="en-US" dirty="0"/>
              <a:t>D</a:t>
            </a:r>
            <a:r>
              <a:rPr lang="en-US" dirty="0" smtClean="0"/>
              <a:t>evelopment </a:t>
            </a:r>
            <a:r>
              <a:rPr lang="en-US" dirty="0"/>
              <a:t>of an African Contact Group led by the </a:t>
            </a:r>
            <a:r>
              <a:rPr lang="en-US" dirty="0" err="1"/>
              <a:t>AfDB</a:t>
            </a:r>
            <a:r>
              <a:rPr lang="en-US" dirty="0"/>
              <a:t> </a:t>
            </a:r>
            <a:r>
              <a:rPr lang="en-US" dirty="0" smtClean="0"/>
              <a:t>(other members are WB, IMF, UNSD &amp; BMGF as observers)</a:t>
            </a:r>
          </a:p>
          <a:p>
            <a:pPr marL="685800" lvl="2" indent="0">
              <a:buNone/>
            </a:pPr>
            <a:r>
              <a:rPr lang="en-US" b="1" dirty="0" smtClean="0">
                <a:solidFill>
                  <a:schemeClr val="accent1">
                    <a:lumMod val="75000"/>
                  </a:schemeClr>
                </a:solidFill>
              </a:rPr>
              <a:t>Why ?</a:t>
            </a:r>
            <a:r>
              <a:rPr lang="en-US" dirty="0" smtClean="0"/>
              <a:t> To operationalize the elements in the MOU </a:t>
            </a:r>
          </a:p>
          <a:p>
            <a:endParaRPr lang="en-US" dirty="0"/>
          </a:p>
        </p:txBody>
      </p:sp>
      <p:sp>
        <p:nvSpPr>
          <p:cNvPr id="4" name="Slide Number Placeholder 3"/>
          <p:cNvSpPr>
            <a:spLocks noGrp="1"/>
          </p:cNvSpPr>
          <p:nvPr>
            <p:ph type="sldNum" sz="quarter" idx="12"/>
          </p:nvPr>
        </p:nvSpPr>
        <p:spPr/>
        <p:txBody>
          <a:bodyPr/>
          <a:lstStyle/>
          <a:p>
            <a:fld id="{5FD889E0-CAB2-4699-909D-B9A88D47ACBE}" type="slidenum">
              <a:rPr lang="en-US" smtClean="0"/>
              <a:t>3</a:t>
            </a:fld>
            <a:endParaRPr lang="en-US"/>
          </a:p>
        </p:txBody>
      </p:sp>
      <p:pic>
        <p:nvPicPr>
          <p:cNvPr id="6"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011" y="1492999"/>
            <a:ext cx="2103118" cy="1480361"/>
          </a:xfrm>
          <a:prstGeom prst="rect">
            <a:avLst/>
          </a:prstGeom>
        </p:spPr>
      </p:pic>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 y="4945893"/>
            <a:ext cx="2423159" cy="1809750"/>
          </a:xfrm>
          <a:prstGeom prst="rect">
            <a:avLst/>
          </a:prstGeom>
        </p:spPr>
      </p:pic>
    </p:spTree>
    <p:extLst>
      <p:ext uri="{BB962C8B-B14F-4D97-AF65-F5344CB8AC3E}">
        <p14:creationId xmlns:p14="http://schemas.microsoft.com/office/powerpoint/2010/main" val="73078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2400" b="1" dirty="0" smtClean="0"/>
              <a:t>               Statistical Development</a:t>
            </a:r>
            <a:endParaRPr lang="en-US" sz="2400" dirty="0"/>
          </a:p>
        </p:txBody>
      </p:sp>
      <p:sp>
        <p:nvSpPr>
          <p:cNvPr id="3" name="Content Placeholder 2"/>
          <p:cNvSpPr>
            <a:spLocks noGrp="1"/>
          </p:cNvSpPr>
          <p:nvPr>
            <p:ph idx="1"/>
          </p:nvPr>
        </p:nvSpPr>
        <p:spPr>
          <a:xfrm>
            <a:off x="2811780" y="1162912"/>
            <a:ext cx="6206490" cy="5406163"/>
          </a:xfrm>
        </p:spPr>
        <p:txBody>
          <a:bodyPr>
            <a:normAutofit fontScale="85000" lnSpcReduction="20000"/>
          </a:bodyPr>
          <a:lstStyle/>
          <a:p>
            <a:pPr marL="0" indent="0">
              <a:buNone/>
            </a:pPr>
            <a:r>
              <a:rPr lang="en-US" b="1" dirty="0" smtClean="0">
                <a:solidFill>
                  <a:schemeClr val="accent1">
                    <a:lumMod val="75000"/>
                  </a:schemeClr>
                </a:solidFill>
              </a:rPr>
              <a:t>Political commitment at the highest level</a:t>
            </a:r>
          </a:p>
          <a:p>
            <a:r>
              <a:rPr lang="en-US" b="1" i="1" dirty="0" smtClean="0"/>
              <a:t>African Charter on Statistics</a:t>
            </a:r>
          </a:p>
          <a:p>
            <a:pPr lvl="2"/>
            <a:r>
              <a:rPr lang="en-US" dirty="0"/>
              <a:t>A</a:t>
            </a:r>
            <a:r>
              <a:rPr lang="en-US" dirty="0" smtClean="0"/>
              <a:t>dopted </a:t>
            </a:r>
            <a:r>
              <a:rPr lang="en-US" dirty="0"/>
              <a:t>in 2009 by the African Heads of State and </a:t>
            </a:r>
            <a:r>
              <a:rPr lang="en-US" dirty="0" smtClean="0"/>
              <a:t>Government</a:t>
            </a:r>
          </a:p>
          <a:p>
            <a:pPr lvl="2"/>
            <a:r>
              <a:rPr lang="en-US" dirty="0"/>
              <a:t>U</a:t>
            </a:r>
            <a:r>
              <a:rPr lang="en-US" dirty="0" smtClean="0"/>
              <a:t>nderscores </a:t>
            </a:r>
            <a:r>
              <a:rPr lang="en-US" dirty="0"/>
              <a:t>the importance of statistics for </a:t>
            </a:r>
            <a:r>
              <a:rPr lang="en-GB" dirty="0"/>
              <a:t>decision-making at all levels </a:t>
            </a:r>
            <a:r>
              <a:rPr lang="en-US" dirty="0"/>
              <a:t>and engages member countries to develop statistics that are consistent with international standards</a:t>
            </a:r>
            <a:r>
              <a:rPr lang="x-none" dirty="0"/>
              <a:t> </a:t>
            </a:r>
            <a:endParaRPr lang="en-US" dirty="0" smtClean="0"/>
          </a:p>
          <a:p>
            <a:pPr lvl="2"/>
            <a:r>
              <a:rPr lang="en-US" dirty="0" smtClean="0"/>
              <a:t>Has since </a:t>
            </a:r>
            <a:r>
              <a:rPr lang="en-GB" dirty="0"/>
              <a:t>led to greater use of statistics in policy and decision-making </a:t>
            </a:r>
            <a:r>
              <a:rPr lang="en-GB" dirty="0" smtClean="0"/>
              <a:t>processes</a:t>
            </a:r>
            <a:endParaRPr lang="en-US" dirty="0" smtClean="0"/>
          </a:p>
          <a:p>
            <a:r>
              <a:rPr lang="en-GB" b="1" i="1" dirty="0"/>
              <a:t>Strategy for the Harmonization of Statistics in Africa (</a:t>
            </a:r>
            <a:r>
              <a:rPr lang="en-GB" b="1" i="1" dirty="0" err="1"/>
              <a:t>SHaSA</a:t>
            </a:r>
            <a:r>
              <a:rPr lang="en-GB" b="1" i="1" dirty="0"/>
              <a:t>) </a:t>
            </a:r>
            <a:endParaRPr lang="en-GB" b="1" i="1" dirty="0" smtClean="0"/>
          </a:p>
          <a:p>
            <a:pPr lvl="2"/>
            <a:r>
              <a:rPr lang="en-US" dirty="0"/>
              <a:t>A</a:t>
            </a:r>
            <a:r>
              <a:rPr lang="en-US" dirty="0" smtClean="0"/>
              <a:t>dopted </a:t>
            </a:r>
            <a:r>
              <a:rPr lang="en-US" dirty="0"/>
              <a:t>by the Heads of State and Government in July </a:t>
            </a:r>
            <a:r>
              <a:rPr lang="en-US" dirty="0" smtClean="0"/>
              <a:t>2009</a:t>
            </a:r>
          </a:p>
          <a:p>
            <a:pPr lvl="2"/>
            <a:r>
              <a:rPr lang="en-GB" dirty="0"/>
              <a:t>F</a:t>
            </a:r>
            <a:r>
              <a:rPr lang="en-GB" dirty="0" smtClean="0"/>
              <a:t>ormulated </a:t>
            </a:r>
            <a:r>
              <a:rPr lang="en-GB" dirty="0"/>
              <a:t>by pan-African institutions and countries to </a:t>
            </a:r>
            <a:r>
              <a:rPr lang="en-US" dirty="0"/>
              <a:t>support the African integration agenda, particularly the Minimum Integration Program (MIP)</a:t>
            </a:r>
            <a:r>
              <a:rPr lang="x-none" dirty="0"/>
              <a:t> </a:t>
            </a:r>
            <a:endParaRPr lang="en-US" dirty="0" smtClean="0"/>
          </a:p>
          <a:p>
            <a:pPr lvl="2"/>
            <a:r>
              <a:rPr lang="en-US" dirty="0"/>
              <a:t>A</a:t>
            </a:r>
            <a:r>
              <a:rPr lang="en-US" dirty="0" smtClean="0"/>
              <a:t>ims </a:t>
            </a:r>
            <a:r>
              <a:rPr lang="en-US" dirty="0"/>
              <a:t>to </a:t>
            </a:r>
            <a:r>
              <a:rPr lang="en-GB" dirty="0"/>
              <a:t>provide harmonized reliable statistics for the design and </a:t>
            </a:r>
            <a:r>
              <a:rPr lang="en-GB" dirty="0" smtClean="0"/>
              <a:t>implementation, </a:t>
            </a:r>
            <a:r>
              <a:rPr lang="en-GB" dirty="0"/>
              <a:t>as well as monitoring and evaluation of integration and development policies in </a:t>
            </a:r>
            <a:r>
              <a:rPr lang="en-GB" dirty="0" smtClean="0"/>
              <a:t>Africa </a:t>
            </a:r>
            <a:endParaRPr lang="x-none" dirty="0"/>
          </a:p>
        </p:txBody>
      </p:sp>
      <p:sp>
        <p:nvSpPr>
          <p:cNvPr id="4" name="Slide Number Placeholder 3"/>
          <p:cNvSpPr>
            <a:spLocks noGrp="1"/>
          </p:cNvSpPr>
          <p:nvPr>
            <p:ph type="sldNum" sz="quarter" idx="12"/>
          </p:nvPr>
        </p:nvSpPr>
        <p:spPr/>
        <p:txBody>
          <a:bodyPr/>
          <a:lstStyle/>
          <a:p>
            <a:fld id="{5FD889E0-CAB2-4699-909D-B9A88D47ACBE}" type="slidenum">
              <a:rPr lang="en-US" smtClean="0"/>
              <a:t>4</a:t>
            </a:fld>
            <a:endParaRPr lang="en-US"/>
          </a:p>
        </p:txBody>
      </p:sp>
      <p:pic>
        <p:nvPicPr>
          <p:cNvPr id="5"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91" y="1164134"/>
            <a:ext cx="2792089" cy="5572842"/>
          </a:xfrm>
          <a:prstGeom prst="rect">
            <a:avLst/>
          </a:prstGeom>
        </p:spPr>
      </p:pic>
    </p:spTree>
    <p:extLst>
      <p:ext uri="{BB962C8B-B14F-4D97-AF65-F5344CB8AC3E}">
        <p14:creationId xmlns:p14="http://schemas.microsoft.com/office/powerpoint/2010/main" val="47911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p:spPr>
        <p:txBody>
          <a:bodyPr>
            <a:normAutofit/>
          </a:bodyPr>
          <a:lstStyle/>
          <a:p>
            <a:r>
              <a:rPr lang="en-US" sz="2800" b="1" dirty="0"/>
              <a:t>Statistical Governance and Coordination</a:t>
            </a:r>
            <a:r>
              <a:rPr lang="x-none" sz="2800" dirty="0"/>
              <a:t> </a:t>
            </a:r>
            <a:endParaRPr lang="en-US" sz="2800" b="1" dirty="0"/>
          </a:p>
        </p:txBody>
      </p:sp>
      <p:sp>
        <p:nvSpPr>
          <p:cNvPr id="3" name="Content Placeholder 2"/>
          <p:cNvSpPr>
            <a:spLocks noGrp="1"/>
          </p:cNvSpPr>
          <p:nvPr>
            <p:ph idx="1"/>
          </p:nvPr>
        </p:nvSpPr>
        <p:spPr>
          <a:xfrm>
            <a:off x="2777490" y="1442089"/>
            <a:ext cx="6366510" cy="5126985"/>
          </a:xfrm>
        </p:spPr>
        <p:txBody>
          <a:bodyPr>
            <a:normAutofit lnSpcReduction="10000"/>
          </a:bodyPr>
          <a:lstStyle/>
          <a:p>
            <a:r>
              <a:rPr lang="en-US" dirty="0"/>
              <a:t>A number of organs </a:t>
            </a:r>
            <a:r>
              <a:rPr lang="en-US" dirty="0" smtClean="0"/>
              <a:t>have </a:t>
            </a:r>
            <a:r>
              <a:rPr lang="en-US" dirty="0"/>
              <a:t>been set up to promote statistical governance and </a:t>
            </a:r>
            <a:r>
              <a:rPr lang="en-US" dirty="0" smtClean="0"/>
              <a:t>coordination in Africa</a:t>
            </a:r>
            <a:r>
              <a:rPr lang="x-none" dirty="0" smtClean="0"/>
              <a:t> </a:t>
            </a:r>
            <a:endParaRPr lang="en-US" dirty="0" smtClean="0"/>
          </a:p>
          <a:p>
            <a:pPr lvl="2"/>
            <a:r>
              <a:rPr lang="en-US" b="1" i="1" dirty="0"/>
              <a:t>Statistical Commission for Africa (</a:t>
            </a:r>
            <a:r>
              <a:rPr lang="en-US" b="1" i="1" dirty="0" err="1"/>
              <a:t>StatCom</a:t>
            </a:r>
            <a:r>
              <a:rPr lang="en-US" b="1" i="1" dirty="0"/>
              <a:t>-Africa)</a:t>
            </a:r>
            <a:r>
              <a:rPr lang="en-US" dirty="0"/>
              <a:t> </a:t>
            </a:r>
            <a:endParaRPr lang="en-US" dirty="0" smtClean="0"/>
          </a:p>
          <a:p>
            <a:pPr lvl="2"/>
            <a:r>
              <a:rPr lang="en-US" b="1" i="1" dirty="0"/>
              <a:t>African Statistical Coordination Committee (ASCC)</a:t>
            </a:r>
            <a:r>
              <a:rPr lang="en-US" dirty="0"/>
              <a:t> </a:t>
            </a:r>
            <a:endParaRPr lang="en-US" dirty="0" smtClean="0"/>
          </a:p>
          <a:p>
            <a:pPr lvl="2"/>
            <a:r>
              <a:rPr lang="en-US" b="1" i="1" dirty="0"/>
              <a:t>African Symposium on Statistical Development (ASSD)</a:t>
            </a:r>
            <a:r>
              <a:rPr lang="x-none" dirty="0"/>
              <a:t> </a:t>
            </a:r>
            <a:endParaRPr lang="en-US" dirty="0" smtClean="0"/>
          </a:p>
          <a:p>
            <a:pPr lvl="2"/>
            <a:r>
              <a:rPr lang="en-US" b="1" i="1" dirty="0"/>
              <a:t>National Data User–Producer Committee</a:t>
            </a:r>
            <a:r>
              <a:rPr lang="en-US" dirty="0"/>
              <a:t> </a:t>
            </a:r>
            <a:endParaRPr lang="en-US" dirty="0" smtClean="0"/>
          </a:p>
          <a:p>
            <a:pPr lvl="2"/>
            <a:r>
              <a:rPr lang="en-US" b="1" i="1" dirty="0"/>
              <a:t>African Contact Group on Enhancing Collaboration to Improve Statistics for the Post 2015 Development Agenda</a:t>
            </a:r>
            <a:r>
              <a:rPr lang="x-none" dirty="0"/>
              <a:t> </a:t>
            </a:r>
            <a:endParaRPr lang="en-US" dirty="0" smtClean="0"/>
          </a:p>
          <a:p>
            <a:r>
              <a:rPr lang="en-US" dirty="0"/>
              <a:t>T</a:t>
            </a:r>
            <a:r>
              <a:rPr lang="en-US" dirty="0" smtClean="0"/>
              <a:t>heir </a:t>
            </a:r>
            <a:r>
              <a:rPr lang="en-US" dirty="0"/>
              <a:t>membership </a:t>
            </a:r>
            <a:r>
              <a:rPr lang="en-US" dirty="0" smtClean="0"/>
              <a:t>comprises of representatives from </a:t>
            </a:r>
            <a:r>
              <a:rPr lang="en-US" dirty="0"/>
              <a:t>the relevant institutions in member countries and regional and sub-regional </a:t>
            </a:r>
            <a:r>
              <a:rPr lang="en-US" dirty="0" smtClean="0"/>
              <a:t>organizations</a:t>
            </a:r>
            <a:endParaRPr lang="en-US" dirty="0"/>
          </a:p>
          <a:p>
            <a:endParaRPr lang="x-none" dirty="0"/>
          </a:p>
          <a:p>
            <a:endParaRPr lang="en-US" dirty="0"/>
          </a:p>
        </p:txBody>
      </p:sp>
      <p:sp>
        <p:nvSpPr>
          <p:cNvPr id="4" name="Slide Number Placeholder 3"/>
          <p:cNvSpPr>
            <a:spLocks noGrp="1"/>
          </p:cNvSpPr>
          <p:nvPr>
            <p:ph type="sldNum" sz="quarter" idx="12"/>
          </p:nvPr>
        </p:nvSpPr>
        <p:spPr/>
        <p:txBody>
          <a:bodyPr/>
          <a:lstStyle/>
          <a:p>
            <a:fld id="{5FD889E0-CAB2-4699-909D-B9A88D47ACBE}" type="slidenum">
              <a:rPr lang="en-US" smtClean="0"/>
              <a:t>5</a:t>
            </a:fld>
            <a:endParaRPr lang="en-US"/>
          </a:p>
        </p:txBody>
      </p:sp>
      <p:pic>
        <p:nvPicPr>
          <p:cNvPr id="5"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2137410"/>
            <a:ext cx="2777490" cy="2534285"/>
          </a:xfrm>
          <a:prstGeom prst="rect">
            <a:avLst/>
          </a:prstGeom>
        </p:spPr>
      </p:pic>
    </p:spTree>
    <p:extLst>
      <p:ext uri="{BB962C8B-B14F-4D97-AF65-F5344CB8AC3E}">
        <p14:creationId xmlns:p14="http://schemas.microsoft.com/office/powerpoint/2010/main" val="245862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p:spPr>
        <p:txBody>
          <a:bodyPr>
            <a:noAutofit/>
          </a:bodyPr>
          <a:lstStyle/>
          <a:p>
            <a:pPr algn="ctr"/>
            <a:r>
              <a:rPr lang="en-US" sz="2800" b="1" dirty="0"/>
              <a:t>Frameworks and Strategies to Harmonize Statistics</a:t>
            </a:r>
            <a:r>
              <a:rPr lang="x-none" sz="2800" b="1" dirty="0"/>
              <a:t> </a:t>
            </a:r>
            <a:endParaRPr lang="en-US" sz="2800" b="1" dirty="0"/>
          </a:p>
        </p:txBody>
      </p:sp>
      <p:sp>
        <p:nvSpPr>
          <p:cNvPr id="3" name="Content Placeholder 2"/>
          <p:cNvSpPr>
            <a:spLocks noGrp="1"/>
          </p:cNvSpPr>
          <p:nvPr>
            <p:ph idx="1"/>
          </p:nvPr>
        </p:nvSpPr>
        <p:spPr>
          <a:xfrm>
            <a:off x="2903220" y="1017270"/>
            <a:ext cx="6240779" cy="5840730"/>
          </a:xfrm>
        </p:spPr>
        <p:txBody>
          <a:bodyPr>
            <a:normAutofit fontScale="77500" lnSpcReduction="20000"/>
          </a:bodyPr>
          <a:lstStyle/>
          <a:p>
            <a:endParaRPr lang="en-US" b="1" i="1" dirty="0" smtClean="0"/>
          </a:p>
          <a:p>
            <a:r>
              <a:rPr lang="en-US" b="1" i="1" dirty="0" smtClean="0"/>
              <a:t>Reference </a:t>
            </a:r>
            <a:r>
              <a:rPr lang="en-US" b="1" i="1" dirty="0"/>
              <a:t>Regional Strategic Framework for Statistical Capacity Building in Africa (RRSF)</a:t>
            </a:r>
            <a:r>
              <a:rPr lang="x-none" dirty="0"/>
              <a:t> </a:t>
            </a:r>
            <a:endParaRPr lang="en-US" dirty="0" smtClean="0"/>
          </a:p>
          <a:p>
            <a:pPr lvl="2"/>
            <a:r>
              <a:rPr lang="en-US" dirty="0"/>
              <a:t>F</a:t>
            </a:r>
            <a:r>
              <a:rPr lang="en-US" dirty="0" smtClean="0"/>
              <a:t>ormulated </a:t>
            </a:r>
            <a:r>
              <a:rPr lang="en-US" dirty="0"/>
              <a:t>by the African Development Bank, UN Economic Commission for Africa, and the World Bank</a:t>
            </a:r>
            <a:r>
              <a:rPr lang="x-none"/>
              <a:t> </a:t>
            </a:r>
            <a:r>
              <a:rPr lang="en-US" dirty="0" smtClean="0"/>
              <a:t>, with support of RMCs</a:t>
            </a:r>
          </a:p>
          <a:p>
            <a:pPr lvl="2"/>
            <a:r>
              <a:rPr lang="en-GB" dirty="0" smtClean="0"/>
              <a:t>Provides </a:t>
            </a:r>
            <a:r>
              <a:rPr lang="en-GB" dirty="0"/>
              <a:t>guidance and appropriate mechanisms for advancing </a:t>
            </a:r>
            <a:r>
              <a:rPr lang="en-GB" dirty="0" smtClean="0"/>
              <a:t>sustainable </a:t>
            </a:r>
            <a:r>
              <a:rPr lang="en-GB" dirty="0"/>
              <a:t>statistical capacity in </a:t>
            </a:r>
            <a:r>
              <a:rPr lang="en-GB" dirty="0" smtClean="0"/>
              <a:t>Africa by </a:t>
            </a:r>
            <a:r>
              <a:rPr lang="en-US" dirty="0" smtClean="0"/>
              <a:t>emphasizing </a:t>
            </a:r>
            <a:r>
              <a:rPr lang="en-US" dirty="0"/>
              <a:t>country ownership in the preparation of </a:t>
            </a:r>
            <a:r>
              <a:rPr lang="en-US" dirty="0" smtClean="0"/>
              <a:t>NSDS</a:t>
            </a:r>
          </a:p>
          <a:p>
            <a:r>
              <a:rPr lang="en-US" b="1" i="1" dirty="0"/>
              <a:t>National Strategy for the Development of Statistics (NSDS)</a:t>
            </a:r>
            <a:r>
              <a:rPr lang="x-none" dirty="0"/>
              <a:t> </a:t>
            </a:r>
            <a:endParaRPr lang="en-US" dirty="0" smtClean="0"/>
          </a:p>
          <a:p>
            <a:pPr lvl="2"/>
            <a:r>
              <a:rPr lang="en-US" dirty="0"/>
              <a:t>P</a:t>
            </a:r>
            <a:r>
              <a:rPr lang="en-US" dirty="0" smtClean="0"/>
              <a:t>rovides </a:t>
            </a:r>
            <a:r>
              <a:rPr lang="en-US" dirty="0"/>
              <a:t>a national country-owned instrument for the coordination of country statistical activities</a:t>
            </a:r>
            <a:r>
              <a:rPr lang="x-none" dirty="0"/>
              <a:t> </a:t>
            </a:r>
            <a:endParaRPr lang="en-US" dirty="0" smtClean="0"/>
          </a:p>
          <a:p>
            <a:pPr lvl="2"/>
            <a:r>
              <a:rPr lang="en-US" dirty="0" smtClean="0"/>
              <a:t>Objective –  </a:t>
            </a:r>
            <a:r>
              <a:rPr lang="en-US" i="1" dirty="0"/>
              <a:t>improve the scope, quantity and quality of official statistics in support of evidence-based policy, planning and decision-making</a:t>
            </a:r>
            <a:r>
              <a:rPr lang="x-none"/>
              <a:t> </a:t>
            </a:r>
            <a:endParaRPr lang="en-US" dirty="0" smtClean="0"/>
          </a:p>
          <a:p>
            <a:r>
              <a:rPr lang="en-US" b="1" i="1" dirty="0" smtClean="0"/>
              <a:t>Strategy for the Harmonization of Statistics in Africa (</a:t>
            </a:r>
            <a:r>
              <a:rPr lang="en-US" b="1" i="1" dirty="0" err="1" smtClean="0"/>
              <a:t>SHaSA</a:t>
            </a:r>
            <a:r>
              <a:rPr lang="en-US" b="1" i="1" dirty="0" smtClean="0"/>
              <a:t>)</a:t>
            </a:r>
          </a:p>
          <a:p>
            <a:pPr lvl="2"/>
            <a:r>
              <a:rPr lang="en-US" dirty="0" smtClean="0"/>
              <a:t>Founded by Pan-African institutions &amp; RMCs to support Africa Integration agenda</a:t>
            </a:r>
          </a:p>
          <a:p>
            <a:pPr lvl="2"/>
            <a:r>
              <a:rPr lang="en-US" dirty="0" smtClean="0">
                <a:solidFill>
                  <a:schemeClr val="accent1">
                    <a:lumMod val="75000"/>
                  </a:schemeClr>
                </a:solidFill>
              </a:rPr>
              <a:t>Aim</a:t>
            </a:r>
            <a:r>
              <a:rPr lang="en-US" dirty="0" smtClean="0"/>
              <a:t> – provide reliable &amp; comparable statistics for the design, implementation &amp; monitoring and evaluation of regional integration &amp; development programs </a:t>
            </a:r>
            <a:r>
              <a:rPr lang="x-none" smtClean="0"/>
              <a:t> </a:t>
            </a:r>
            <a:endParaRPr lang="en-US" dirty="0"/>
          </a:p>
          <a:p>
            <a:pPr lvl="2"/>
            <a:endParaRPr lang="en-US" dirty="0" smtClean="0"/>
          </a:p>
        </p:txBody>
      </p:sp>
      <p:sp>
        <p:nvSpPr>
          <p:cNvPr id="4" name="Slide Number Placeholder 3"/>
          <p:cNvSpPr>
            <a:spLocks noGrp="1"/>
          </p:cNvSpPr>
          <p:nvPr>
            <p:ph type="sldNum" sz="quarter" idx="12"/>
          </p:nvPr>
        </p:nvSpPr>
        <p:spPr/>
        <p:txBody>
          <a:bodyPr/>
          <a:lstStyle/>
          <a:p>
            <a:fld id="{5FD889E0-CAB2-4699-909D-B9A88D47ACBE}" type="slidenum">
              <a:rPr lang="en-US" smtClean="0"/>
              <a:t>6</a:t>
            </a:fld>
            <a:endParaRPr lang="en-US"/>
          </a:p>
        </p:txBody>
      </p:sp>
      <p:pic>
        <p:nvPicPr>
          <p:cNvPr id="5"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870" y="1977390"/>
            <a:ext cx="2708909" cy="3611291"/>
          </a:xfrm>
          <a:prstGeom prst="rect">
            <a:avLst/>
          </a:prstGeom>
        </p:spPr>
      </p:pic>
    </p:spTree>
    <p:extLst>
      <p:ext uri="{BB962C8B-B14F-4D97-AF65-F5344CB8AC3E}">
        <p14:creationId xmlns:p14="http://schemas.microsoft.com/office/powerpoint/2010/main" val="401771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linds(horizontal)">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067376"/>
          </a:xfrm>
        </p:spPr>
        <p:txBody>
          <a:bodyPr>
            <a:normAutofit/>
          </a:bodyPr>
          <a:lstStyle/>
          <a:p>
            <a:pPr algn="ctr"/>
            <a:r>
              <a:rPr lang="en-US" b="1" dirty="0"/>
              <a:t>Progress in Statistical </a:t>
            </a:r>
            <a:r>
              <a:rPr lang="en-US" b="1" dirty="0" smtClean="0"/>
              <a:t>Development</a:t>
            </a:r>
            <a:endParaRPr lang="en-US" b="1" dirty="0"/>
          </a:p>
        </p:txBody>
      </p:sp>
      <p:sp>
        <p:nvSpPr>
          <p:cNvPr id="3" name="Content Placeholder 2"/>
          <p:cNvSpPr>
            <a:spLocks noGrp="1"/>
          </p:cNvSpPr>
          <p:nvPr>
            <p:ph idx="1"/>
          </p:nvPr>
        </p:nvSpPr>
        <p:spPr>
          <a:xfrm>
            <a:off x="2091690" y="1334472"/>
            <a:ext cx="7052310" cy="5234603"/>
          </a:xfrm>
        </p:spPr>
        <p:txBody>
          <a:bodyPr>
            <a:normAutofit fontScale="92500"/>
          </a:bodyPr>
          <a:lstStyle/>
          <a:p>
            <a:pPr marL="0" indent="0">
              <a:buNone/>
            </a:pPr>
            <a:r>
              <a:rPr lang="en-US" b="1" dirty="0">
                <a:solidFill>
                  <a:schemeClr val="accent1">
                    <a:lumMod val="75000"/>
                  </a:schemeClr>
                </a:solidFill>
              </a:rPr>
              <a:t>T</a:t>
            </a:r>
            <a:r>
              <a:rPr lang="en-US" b="1" dirty="0" smtClean="0">
                <a:solidFill>
                  <a:schemeClr val="accent1">
                    <a:lumMod val="75000"/>
                  </a:schemeClr>
                </a:solidFill>
              </a:rPr>
              <a:t>hese initiatives</a:t>
            </a:r>
            <a:r>
              <a:rPr lang="en-US" dirty="0" smtClean="0"/>
              <a:t> </a:t>
            </a:r>
          </a:p>
          <a:p>
            <a:r>
              <a:rPr lang="en-US" dirty="0" smtClean="0"/>
              <a:t>Have </a:t>
            </a:r>
            <a:r>
              <a:rPr lang="en-US" dirty="0"/>
              <a:t>systematically and steadily improved the scope, content and quality of statistics in African countries</a:t>
            </a:r>
            <a:r>
              <a:rPr lang="x-none" dirty="0"/>
              <a:t> </a:t>
            </a:r>
            <a:endParaRPr lang="en-US" dirty="0" smtClean="0"/>
          </a:p>
          <a:p>
            <a:r>
              <a:rPr lang="en-US" dirty="0" smtClean="0"/>
              <a:t>Promoted </a:t>
            </a:r>
            <a:r>
              <a:rPr lang="en-US" dirty="0"/>
              <a:t>the production, management and wider and easier access to official data </a:t>
            </a:r>
            <a:r>
              <a:rPr lang="en-US" dirty="0" smtClean="0"/>
              <a:t>by:</a:t>
            </a:r>
            <a:r>
              <a:rPr lang="x-none" smtClean="0"/>
              <a:t> </a:t>
            </a:r>
            <a:endParaRPr lang="en-US" dirty="0" smtClean="0"/>
          </a:p>
          <a:p>
            <a:pPr lvl="2"/>
            <a:r>
              <a:rPr lang="en-US" dirty="0">
                <a:solidFill>
                  <a:schemeClr val="accent1">
                    <a:lumMod val="75000"/>
                  </a:schemeClr>
                </a:solidFill>
              </a:rPr>
              <a:t>Improving scope</a:t>
            </a:r>
            <a:r>
              <a:rPr lang="en-US" dirty="0"/>
              <a:t>,</a:t>
            </a:r>
            <a:r>
              <a:rPr lang="en-US" b="1" dirty="0"/>
              <a:t> </a:t>
            </a:r>
            <a:r>
              <a:rPr lang="en-US" dirty="0"/>
              <a:t>content and </a:t>
            </a:r>
            <a:r>
              <a:rPr lang="en-US" dirty="0" smtClean="0"/>
              <a:t>quantity, </a:t>
            </a:r>
            <a:r>
              <a:rPr lang="en-US" dirty="0"/>
              <a:t>analysis, </a:t>
            </a:r>
            <a:r>
              <a:rPr lang="en-US" dirty="0" smtClean="0"/>
              <a:t>management, </a:t>
            </a:r>
            <a:r>
              <a:rPr lang="en-US" dirty="0"/>
              <a:t>and dissemination </a:t>
            </a:r>
            <a:r>
              <a:rPr lang="en-US" dirty="0" smtClean="0"/>
              <a:t>of data</a:t>
            </a:r>
          </a:p>
          <a:p>
            <a:pPr lvl="2"/>
            <a:r>
              <a:rPr lang="en-US" dirty="0">
                <a:solidFill>
                  <a:schemeClr val="accent1">
                    <a:lumMod val="75000"/>
                  </a:schemeClr>
                </a:solidFill>
              </a:rPr>
              <a:t>Making statistics accessible</a:t>
            </a:r>
            <a:r>
              <a:rPr lang="en-US" dirty="0"/>
              <a:t> to all in open data platforms and promoting their extensive use by governments and all stakeholders for decision-making </a:t>
            </a:r>
            <a:r>
              <a:rPr lang="en-US" dirty="0" smtClean="0"/>
              <a:t>processes</a:t>
            </a:r>
          </a:p>
          <a:p>
            <a:pPr lvl="2"/>
            <a:r>
              <a:rPr lang="en-US" dirty="0" smtClean="0">
                <a:solidFill>
                  <a:schemeClr val="accent1">
                    <a:lumMod val="75000"/>
                  </a:schemeClr>
                </a:solidFill>
              </a:rPr>
              <a:t>Providing accessibility </a:t>
            </a:r>
            <a:r>
              <a:rPr lang="en-US" dirty="0" smtClean="0"/>
              <a:t>to the </a:t>
            </a:r>
            <a:r>
              <a:rPr lang="en-US" dirty="0"/>
              <a:t>public to promote transparency and good governance by holding governments </a:t>
            </a:r>
            <a:r>
              <a:rPr lang="en-US" dirty="0" smtClean="0"/>
              <a:t>accountable </a:t>
            </a:r>
          </a:p>
          <a:p>
            <a:pPr lvl="2"/>
            <a:r>
              <a:rPr lang="en-US" dirty="0" smtClean="0">
                <a:solidFill>
                  <a:schemeClr val="accent1">
                    <a:lumMod val="75000"/>
                  </a:schemeClr>
                </a:solidFill>
              </a:rPr>
              <a:t>Increasing </a:t>
            </a:r>
            <a:r>
              <a:rPr lang="en-US" dirty="0">
                <a:solidFill>
                  <a:schemeClr val="accent1">
                    <a:lumMod val="75000"/>
                  </a:schemeClr>
                </a:solidFill>
              </a:rPr>
              <a:t>resources</a:t>
            </a:r>
            <a:r>
              <a:rPr lang="en-US" dirty="0"/>
              <a:t> for statistics </a:t>
            </a:r>
            <a:r>
              <a:rPr lang="en-US" dirty="0" smtClean="0"/>
              <a:t>from governments, </a:t>
            </a:r>
            <a:r>
              <a:rPr lang="en-US" dirty="0"/>
              <a:t>development </a:t>
            </a:r>
            <a:r>
              <a:rPr lang="en-US" dirty="0" smtClean="0"/>
              <a:t>partners </a:t>
            </a:r>
            <a:r>
              <a:rPr lang="en-US" dirty="0"/>
              <a:t>and other </a:t>
            </a:r>
            <a:r>
              <a:rPr lang="en-US" dirty="0" smtClean="0"/>
              <a:t>stakeholders</a:t>
            </a:r>
            <a:endParaRPr lang="x-none" dirty="0"/>
          </a:p>
          <a:p>
            <a:pPr lvl="2"/>
            <a:endParaRPr lang="en-US" dirty="0"/>
          </a:p>
        </p:txBody>
      </p:sp>
      <p:sp>
        <p:nvSpPr>
          <p:cNvPr id="4" name="Slide Number Placeholder 3"/>
          <p:cNvSpPr>
            <a:spLocks noGrp="1"/>
          </p:cNvSpPr>
          <p:nvPr>
            <p:ph type="sldNum" sz="quarter" idx="12"/>
          </p:nvPr>
        </p:nvSpPr>
        <p:spPr/>
        <p:txBody>
          <a:bodyPr/>
          <a:lstStyle/>
          <a:p>
            <a:fld id="{5FD889E0-CAB2-4699-909D-B9A88D47ACBE}" type="slidenum">
              <a:rPr lang="en-US" smtClean="0"/>
              <a:t>7</a:t>
            </a:fld>
            <a:endParaRPr lang="en-US"/>
          </a:p>
        </p:txBody>
      </p:sp>
      <p:pic>
        <p:nvPicPr>
          <p:cNvPr id="5" name="Picture 1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90" y="1104541"/>
            <a:ext cx="2072000" cy="5268963"/>
          </a:xfrm>
          <a:prstGeom prst="rect">
            <a:avLst/>
          </a:prstGeom>
        </p:spPr>
      </p:pic>
    </p:spTree>
    <p:extLst>
      <p:ext uri="{BB962C8B-B14F-4D97-AF65-F5344CB8AC3E}">
        <p14:creationId xmlns:p14="http://schemas.microsoft.com/office/powerpoint/2010/main" val="2774839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p:spPr>
        <p:txBody>
          <a:bodyPr>
            <a:noAutofit/>
          </a:bodyPr>
          <a:lstStyle/>
          <a:p>
            <a:pPr algn="ctr"/>
            <a:r>
              <a:rPr lang="en-US" sz="2800" b="1" dirty="0">
                <a:latin typeface="Century Gothic" charset="0"/>
              </a:rPr>
              <a:t>Statistical </a:t>
            </a:r>
            <a:r>
              <a:rPr lang="en-US" sz="2800" b="1" dirty="0" smtClean="0">
                <a:latin typeface="Century Gothic" charset="0"/>
              </a:rPr>
              <a:t>Development</a:t>
            </a:r>
            <a:endParaRPr lang="en-US" sz="2800" dirty="0"/>
          </a:p>
        </p:txBody>
      </p:sp>
      <p:sp>
        <p:nvSpPr>
          <p:cNvPr id="3" name="Content Placeholder 2"/>
          <p:cNvSpPr>
            <a:spLocks noGrp="1"/>
          </p:cNvSpPr>
          <p:nvPr>
            <p:ph idx="1"/>
          </p:nvPr>
        </p:nvSpPr>
        <p:spPr>
          <a:xfrm>
            <a:off x="2503170" y="1110424"/>
            <a:ext cx="6640830" cy="5458651"/>
          </a:xfrm>
        </p:spPr>
        <p:txBody>
          <a:bodyPr>
            <a:normAutofit lnSpcReduction="10000"/>
          </a:bodyPr>
          <a:lstStyle/>
          <a:p>
            <a:pPr marL="0" indent="0">
              <a:buNone/>
            </a:pPr>
            <a:r>
              <a:rPr lang="en-US" b="1" dirty="0" smtClean="0">
                <a:solidFill>
                  <a:schemeClr val="accent1">
                    <a:lumMod val="75000"/>
                  </a:schemeClr>
                </a:solidFill>
              </a:rPr>
              <a:t>SCB </a:t>
            </a:r>
            <a:r>
              <a:rPr lang="en-US" dirty="0" smtClean="0">
                <a:solidFill>
                  <a:schemeClr val="accent1">
                    <a:lumMod val="75000"/>
                  </a:schemeClr>
                </a:solidFill>
              </a:rPr>
              <a:t>one of main “vehicles” of statistical development</a:t>
            </a:r>
          </a:p>
          <a:p>
            <a:r>
              <a:rPr lang="en-US" dirty="0" smtClean="0"/>
              <a:t>Implemented </a:t>
            </a:r>
            <a:r>
              <a:rPr lang="en-US" dirty="0"/>
              <a:t>by the African Development Bank </a:t>
            </a:r>
            <a:r>
              <a:rPr lang="en-US" dirty="0" smtClean="0"/>
              <a:t>since 2004 </a:t>
            </a:r>
            <a:r>
              <a:rPr lang="en-US" dirty="0"/>
              <a:t>in collaboration with major development partners </a:t>
            </a:r>
            <a:endParaRPr lang="en-US" dirty="0" smtClean="0"/>
          </a:p>
          <a:p>
            <a:r>
              <a:rPr lang="en-US" dirty="0"/>
              <a:t>Under the program AfDB has committed over US$ 100 million in grants </a:t>
            </a:r>
            <a:r>
              <a:rPr lang="en-US" dirty="0" smtClean="0"/>
              <a:t>to support: </a:t>
            </a:r>
            <a:endParaRPr lang="x-none" dirty="0"/>
          </a:p>
          <a:p>
            <a:pPr lvl="2"/>
            <a:r>
              <a:rPr lang="en-US" dirty="0"/>
              <a:t>Strategy, organizational and methods development to promote statistical </a:t>
            </a:r>
            <a:r>
              <a:rPr lang="en-US" dirty="0" smtClean="0"/>
              <a:t>infrastructure</a:t>
            </a:r>
            <a:endParaRPr lang="x-none" sz="1600" dirty="0"/>
          </a:p>
          <a:p>
            <a:pPr lvl="2"/>
            <a:r>
              <a:rPr lang="en-US" dirty="0"/>
              <a:t>Adaptation of international statistical standards to conditions in </a:t>
            </a:r>
            <a:r>
              <a:rPr lang="en-US" dirty="0" smtClean="0"/>
              <a:t>RMCs</a:t>
            </a:r>
            <a:endParaRPr lang="x-none" sz="1600" dirty="0"/>
          </a:p>
          <a:p>
            <a:pPr lvl="2"/>
            <a:r>
              <a:rPr lang="en-US" dirty="0"/>
              <a:t>Harmonization of data generation and dissemination practices for data comparability across RMCs with the rest of the </a:t>
            </a:r>
            <a:r>
              <a:rPr lang="en-US" dirty="0" smtClean="0"/>
              <a:t>world</a:t>
            </a:r>
            <a:endParaRPr lang="x-none" sz="1600" dirty="0"/>
          </a:p>
          <a:p>
            <a:pPr lvl="2"/>
            <a:r>
              <a:rPr lang="en-US" dirty="0"/>
              <a:t>Training of RMC and SRO officials to strengthen statistical capacity</a:t>
            </a:r>
            <a:r>
              <a:rPr lang="x-none" dirty="0"/>
              <a:t> </a:t>
            </a:r>
            <a:endParaRPr lang="en-US" dirty="0"/>
          </a:p>
        </p:txBody>
      </p:sp>
      <p:sp>
        <p:nvSpPr>
          <p:cNvPr id="4" name="Slide Number Placeholder 3"/>
          <p:cNvSpPr>
            <a:spLocks noGrp="1"/>
          </p:cNvSpPr>
          <p:nvPr>
            <p:ph type="sldNum" sz="quarter" idx="12"/>
          </p:nvPr>
        </p:nvSpPr>
        <p:spPr/>
        <p:txBody>
          <a:bodyPr/>
          <a:lstStyle/>
          <a:p>
            <a:fld id="{5FD889E0-CAB2-4699-909D-B9A88D47ACBE}" type="slidenum">
              <a:rPr lang="en-US" smtClean="0"/>
              <a:t>8</a:t>
            </a:fld>
            <a:endParaRPr lang="en-US"/>
          </a:p>
        </p:txBody>
      </p:sp>
      <p:pic>
        <p:nvPicPr>
          <p:cNvPr id="5" name="Picture 1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730" y="2427284"/>
            <a:ext cx="2617470" cy="2510476"/>
          </a:xfrm>
          <a:prstGeom prst="rect">
            <a:avLst/>
          </a:prstGeom>
        </p:spPr>
      </p:pic>
    </p:spTree>
    <p:extLst>
      <p:ext uri="{BB962C8B-B14F-4D97-AF65-F5344CB8AC3E}">
        <p14:creationId xmlns:p14="http://schemas.microsoft.com/office/powerpoint/2010/main" val="115843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724900" cy="914400"/>
          </a:xfrm>
        </p:spPr>
        <p:txBody>
          <a:bodyPr>
            <a:normAutofit fontScale="90000"/>
          </a:bodyPr>
          <a:lstStyle/>
          <a:p>
            <a:pPr algn="ctr"/>
            <a:r>
              <a:rPr lang="en-US" b="1" dirty="0" smtClean="0"/>
              <a:t>Initiatives Developed under SCB Program</a:t>
            </a:r>
            <a:endParaRPr lang="en-US" dirty="0"/>
          </a:p>
        </p:txBody>
      </p:sp>
      <p:sp>
        <p:nvSpPr>
          <p:cNvPr id="3" name="Content Placeholder 2"/>
          <p:cNvSpPr>
            <a:spLocks noGrp="1"/>
          </p:cNvSpPr>
          <p:nvPr>
            <p:ph idx="1"/>
          </p:nvPr>
        </p:nvSpPr>
        <p:spPr>
          <a:xfrm>
            <a:off x="2308859" y="1110425"/>
            <a:ext cx="6835141" cy="5633276"/>
          </a:xfrm>
        </p:spPr>
        <p:txBody>
          <a:bodyPr>
            <a:normAutofit fontScale="85000" lnSpcReduction="20000"/>
          </a:bodyPr>
          <a:lstStyle/>
          <a:p>
            <a:r>
              <a:rPr lang="en-US" b="1" i="1" dirty="0"/>
              <a:t>The African Information Highway (AIH</a:t>
            </a:r>
            <a:r>
              <a:rPr lang="en-US" b="1" i="1" dirty="0" smtClean="0"/>
              <a:t>)</a:t>
            </a:r>
          </a:p>
          <a:p>
            <a:pPr lvl="2"/>
            <a:r>
              <a:rPr lang="en-US" dirty="0" smtClean="0"/>
              <a:t>Launched in 2012</a:t>
            </a:r>
          </a:p>
          <a:p>
            <a:pPr lvl="2"/>
            <a:r>
              <a:rPr lang="en-US" dirty="0" smtClean="0"/>
              <a:t>Data </a:t>
            </a:r>
            <a:r>
              <a:rPr lang="en-US" dirty="0"/>
              <a:t>Portals/Open Data systems with common IT Platforms </a:t>
            </a:r>
            <a:r>
              <a:rPr lang="en-US" dirty="0" smtClean="0"/>
              <a:t>installed </a:t>
            </a:r>
            <a:r>
              <a:rPr lang="en-US" dirty="0"/>
              <a:t>in all 54 African countries and 16 African sub-regional and regional organizations</a:t>
            </a:r>
            <a:r>
              <a:rPr lang="x-none" dirty="0"/>
              <a:t> </a:t>
            </a:r>
            <a:r>
              <a:rPr lang="x-none" dirty="0" smtClean="0"/>
              <a:t> </a:t>
            </a:r>
            <a:endParaRPr lang="en-US" dirty="0" smtClean="0"/>
          </a:p>
          <a:p>
            <a:pPr lvl="2"/>
            <a:r>
              <a:rPr lang="en-US" dirty="0"/>
              <a:t>O</a:t>
            </a:r>
            <a:r>
              <a:rPr lang="en-US" dirty="0" smtClean="0"/>
              <a:t>ne</a:t>
            </a:r>
            <a:r>
              <a:rPr lang="en-US" dirty="0"/>
              <a:t>-stop </a:t>
            </a:r>
            <a:r>
              <a:rPr lang="en-US" dirty="0" smtClean="0"/>
              <a:t>shop to </a:t>
            </a:r>
            <a:r>
              <a:rPr lang="en-US" dirty="0"/>
              <a:t>all data necessary for managing and monitoring development results in African countries</a:t>
            </a:r>
            <a:r>
              <a:rPr lang="x-none" dirty="0"/>
              <a:t> </a:t>
            </a:r>
            <a:endParaRPr lang="en-US" dirty="0" smtClean="0"/>
          </a:p>
          <a:p>
            <a:r>
              <a:rPr lang="en-US" b="1" i="1" dirty="0"/>
              <a:t>Advocacy for Population and Housing Censuses</a:t>
            </a:r>
            <a:r>
              <a:rPr lang="en-US" dirty="0"/>
              <a:t> </a:t>
            </a:r>
            <a:endParaRPr lang="en-US" dirty="0" smtClean="0"/>
          </a:p>
          <a:p>
            <a:pPr lvl="2"/>
            <a:r>
              <a:rPr lang="en-US" dirty="0" smtClean="0"/>
              <a:t>Undertaken by ASSD</a:t>
            </a:r>
          </a:p>
          <a:p>
            <a:pPr lvl="2"/>
            <a:r>
              <a:rPr lang="en-US" dirty="0"/>
              <a:t>R</a:t>
            </a:r>
            <a:r>
              <a:rPr lang="en-US" dirty="0" smtClean="0"/>
              <a:t>esulted </a:t>
            </a:r>
            <a:r>
              <a:rPr lang="en-US" dirty="0"/>
              <a:t>in the highest participation by RMCs in any round to </a:t>
            </a:r>
            <a:r>
              <a:rPr lang="en-US" dirty="0" smtClean="0"/>
              <a:t>date, with </a:t>
            </a:r>
            <a:r>
              <a:rPr lang="x-none" dirty="0" smtClean="0"/>
              <a:t> </a:t>
            </a:r>
            <a:r>
              <a:rPr lang="en-US" dirty="0"/>
              <a:t>50 African countries </a:t>
            </a:r>
            <a:r>
              <a:rPr lang="en-US" dirty="0" smtClean="0"/>
              <a:t>participating </a:t>
            </a:r>
            <a:r>
              <a:rPr lang="en-US" dirty="0"/>
              <a:t>in the 2010 round of </a:t>
            </a:r>
            <a:r>
              <a:rPr lang="en-US" dirty="0" smtClean="0"/>
              <a:t>World </a:t>
            </a:r>
            <a:r>
              <a:rPr lang="en-US" dirty="0"/>
              <a:t>Population and Housing Census by end-2014 compared to 35 in 2000 round</a:t>
            </a:r>
            <a:r>
              <a:rPr lang="x-none" dirty="0"/>
              <a:t> </a:t>
            </a:r>
            <a:endParaRPr lang="en-US" dirty="0"/>
          </a:p>
          <a:p>
            <a:r>
              <a:rPr lang="en-US" b="1" i="1" dirty="0" smtClean="0"/>
              <a:t>International </a:t>
            </a:r>
            <a:r>
              <a:rPr lang="en-US" b="1" i="1" dirty="0"/>
              <a:t>Comparison Program for Africa (ICP) </a:t>
            </a:r>
            <a:endParaRPr lang="en-US" b="1" i="1" dirty="0" smtClean="0"/>
          </a:p>
          <a:p>
            <a:pPr lvl="2"/>
            <a:r>
              <a:rPr lang="en-US" dirty="0"/>
              <a:t>M</a:t>
            </a:r>
            <a:r>
              <a:rPr lang="en-US" dirty="0" smtClean="0"/>
              <a:t>anaged </a:t>
            </a:r>
            <a:r>
              <a:rPr lang="en-US" dirty="0"/>
              <a:t>by AfDB since 2002</a:t>
            </a:r>
            <a:r>
              <a:rPr lang="en-US" b="1" i="1" dirty="0"/>
              <a:t> </a:t>
            </a:r>
            <a:r>
              <a:rPr lang="en-US" dirty="0"/>
              <a:t>to measure price levels and economic aggregates in real terms </a:t>
            </a:r>
            <a:r>
              <a:rPr lang="en-US" dirty="0" smtClean="0"/>
              <a:t>across Africa</a:t>
            </a:r>
          </a:p>
          <a:p>
            <a:pPr lvl="2"/>
            <a:r>
              <a:rPr lang="en-US" dirty="0"/>
              <a:t>C</a:t>
            </a:r>
            <a:r>
              <a:rPr lang="en-US" dirty="0" smtClean="0"/>
              <a:t>apacity</a:t>
            </a:r>
            <a:r>
              <a:rPr lang="en-US" dirty="0"/>
              <a:t>-building platform for price statistics, national accounts and related statistics and adopting best practices in economic and social statistics</a:t>
            </a:r>
            <a:r>
              <a:rPr lang="x-none" dirty="0"/>
              <a:t> </a:t>
            </a:r>
            <a:endParaRPr lang="en-US" b="1" i="1" dirty="0" smtClean="0"/>
          </a:p>
          <a:p>
            <a:r>
              <a:rPr lang="en-US" b="1" i="1" dirty="0"/>
              <a:t>Civil Registration and Vital Statistics</a:t>
            </a:r>
            <a:r>
              <a:rPr lang="x-none" dirty="0"/>
              <a:t> </a:t>
            </a:r>
            <a:endParaRPr lang="en-US" dirty="0" smtClean="0"/>
          </a:p>
          <a:p>
            <a:pPr lvl="2"/>
            <a:r>
              <a:rPr lang="en-US" dirty="0" smtClean="0"/>
              <a:t>Implemented by </a:t>
            </a:r>
            <a:r>
              <a:rPr lang="en-US" dirty="0" err="1"/>
              <a:t>AfDB</a:t>
            </a:r>
            <a:r>
              <a:rPr lang="en-US" dirty="0"/>
              <a:t> </a:t>
            </a:r>
            <a:r>
              <a:rPr lang="en-US" dirty="0" smtClean="0"/>
              <a:t>in collaboration with other Pan Africa </a:t>
            </a:r>
            <a:r>
              <a:rPr lang="en-US" dirty="0" err="1" smtClean="0"/>
              <a:t>institutiions</a:t>
            </a:r>
            <a:endParaRPr lang="en-US" dirty="0" smtClean="0"/>
          </a:p>
        </p:txBody>
      </p:sp>
      <p:sp>
        <p:nvSpPr>
          <p:cNvPr id="4" name="Slide Number Placeholder 3"/>
          <p:cNvSpPr>
            <a:spLocks noGrp="1"/>
          </p:cNvSpPr>
          <p:nvPr>
            <p:ph type="sldNum" sz="quarter" idx="12"/>
          </p:nvPr>
        </p:nvSpPr>
        <p:spPr/>
        <p:txBody>
          <a:bodyPr/>
          <a:lstStyle/>
          <a:p>
            <a:fld id="{5FD889E0-CAB2-4699-909D-B9A88D47ACBE}" type="slidenum">
              <a:rPr lang="en-US" smtClean="0"/>
              <a:t>9</a:t>
            </a:fld>
            <a:endParaRPr lang="en-US"/>
          </a:p>
        </p:txBody>
      </p:sp>
      <p:pic>
        <p:nvPicPr>
          <p:cNvPr id="5" name="Picture 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674" y="180438"/>
            <a:ext cx="9207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672" y="1511461"/>
            <a:ext cx="2274569" cy="1601651"/>
          </a:xfrm>
          <a:prstGeom prst="rect">
            <a:avLst/>
          </a:prstGeom>
        </p:spPr>
      </p:pic>
      <p:pic>
        <p:nvPicPr>
          <p:cNvPr id="15" name="Picture 2" descr="d:\MGR2555\Desktop\Picture1-000000po.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80010" y="3200401"/>
            <a:ext cx="2834641" cy="35433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38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linds(horizontal)">
                                      <p:cBhvr>
                                        <p:cTn id="13" dur="500"/>
                                        <p:tgtEl>
                                          <p:spTgt spid="3">
                                            <p:txEl>
                                              <p:pRg st="7" end="7"/>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blinds(horizontal)">
                                      <p:cBhvr>
                                        <p:cTn id="16" dur="500"/>
                                        <p:tgtEl>
                                          <p:spTgt spid="3">
                                            <p:txEl>
                                              <p:pRg st="10" end="1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linds(horizontal)">
                                      <p:cBhvr>
                                        <p:cTn id="21" dur="500"/>
                                        <p:tgtEl>
                                          <p:spTgt spid="3">
                                            <p:txEl>
                                              <p:pRg st="1" end="1"/>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linds(horizontal)">
                                      <p:cBhvr>
                                        <p:cTn id="24" dur="500"/>
                                        <p:tgtEl>
                                          <p:spTgt spid="3">
                                            <p:txEl>
                                              <p:pRg st="2" end="2"/>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linds(horizontal)">
                                      <p:cBhvr>
                                        <p:cTn id="40" dur="500"/>
                                        <p:tgtEl>
                                          <p:spTgt spid="3">
                                            <p:txEl>
                                              <p:pRg st="8" end="8"/>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linds(horizontal)">
                                      <p:cBhvr>
                                        <p:cTn id="43" dur="5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blinds(horizontal)">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1385</TotalTime>
  <Words>2298</Words>
  <Application>Microsoft Office PowerPoint</Application>
  <PresentationFormat>On-screen Show (4:3)</PresentationFormat>
  <Paragraphs>167</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Perception</vt:lpstr>
      <vt:lpstr>New and Ongoing Statistical  Initiatives of the African Development Bank and its Partners</vt:lpstr>
      <vt:lpstr> Table of Contents</vt:lpstr>
      <vt:lpstr> Introduction</vt:lpstr>
      <vt:lpstr>               Statistical Development</vt:lpstr>
      <vt:lpstr>Statistical Governance and Coordination </vt:lpstr>
      <vt:lpstr>Frameworks and Strategies to Harmonize Statistics </vt:lpstr>
      <vt:lpstr>Progress in Statistical Development</vt:lpstr>
      <vt:lpstr>Statistical Development</vt:lpstr>
      <vt:lpstr>Initiatives Developed under SCB Program</vt:lpstr>
      <vt:lpstr>Initiatives Developed under SCB Program (cont.)</vt:lpstr>
      <vt:lpstr>Recent Innovations in Methods of Data Collection and Management </vt:lpstr>
      <vt:lpstr>Recent Innovations in Methods of Data Collection and Management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Ongoing and New Statistical  Initiatives of the African Development Bank</dc:title>
  <dc:creator>CHINGANYA Oliver</dc:creator>
  <cp:lastModifiedBy>CHINGANYA, OLIVER J.M.</cp:lastModifiedBy>
  <cp:revision>35</cp:revision>
  <dcterms:created xsi:type="dcterms:W3CDTF">2014-12-04T13:19:26Z</dcterms:created>
  <dcterms:modified xsi:type="dcterms:W3CDTF">2014-12-07T21:08:48Z</dcterms:modified>
</cp:coreProperties>
</file>