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4" r:id="rId4"/>
    <p:sldId id="275" r:id="rId5"/>
    <p:sldId id="276" r:id="rId6"/>
    <p:sldId id="277" r:id="rId7"/>
    <p:sldId id="26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2" d="100"/>
          <a:sy n="82" d="100"/>
        </p:scale>
        <p:origin x="-2454" y="-6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CEAE38-3FA9-4AA8-BD5A-E7716E1A6165}" type="datetimeFigureOut">
              <a:rPr lang="en-US" smtClean="0"/>
              <a:pPr/>
              <a:t>12/13/2014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CA2E8-76BB-4B94-8BEC-0B4B506DD69A}"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EAE38-3FA9-4AA8-BD5A-E7716E1A6165}" type="datetimeFigureOut">
              <a:rPr lang="en-US" smtClean="0"/>
              <a:pPr/>
              <a:t>12/13/2014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CA2E8-76BB-4B94-8BEC-0B4B506DD69A}"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EAE38-3FA9-4AA8-BD5A-E7716E1A6165}" type="datetimeFigureOut">
              <a:rPr lang="en-US" smtClean="0"/>
              <a:pPr/>
              <a:t>12/13/2014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CA2E8-76BB-4B94-8BEC-0B4B506DD69A}"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CEAE38-3FA9-4AA8-BD5A-E7716E1A6165}" type="datetimeFigureOut">
              <a:rPr lang="en-US" smtClean="0"/>
              <a:pPr/>
              <a:t>12/13/2014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CA2E8-76BB-4B94-8BEC-0B4B506DD69A}"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CEAE38-3FA9-4AA8-BD5A-E7716E1A6165}" type="datetimeFigureOut">
              <a:rPr lang="en-US" smtClean="0"/>
              <a:pPr/>
              <a:t>12/13/2014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CA2E8-76BB-4B94-8BEC-0B4B506DD69A}"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CEAE38-3FA9-4AA8-BD5A-E7716E1A6165}" type="datetimeFigureOut">
              <a:rPr lang="en-US" smtClean="0"/>
              <a:pPr/>
              <a:t>12/13/2014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CA2E8-76BB-4B94-8BEC-0B4B506DD69A}"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CEAE38-3FA9-4AA8-BD5A-E7716E1A6165}" type="datetimeFigureOut">
              <a:rPr lang="en-US" smtClean="0"/>
              <a:pPr/>
              <a:t>12/13/2014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ECA2E8-76BB-4B94-8BEC-0B4B506DD69A}"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CEAE38-3FA9-4AA8-BD5A-E7716E1A6165}" type="datetimeFigureOut">
              <a:rPr lang="en-US" smtClean="0"/>
              <a:pPr/>
              <a:t>12/13/2014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ECA2E8-76BB-4B94-8BEC-0B4B506DD69A}"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CEAE38-3FA9-4AA8-BD5A-E7716E1A6165}" type="datetimeFigureOut">
              <a:rPr lang="en-US" smtClean="0"/>
              <a:pPr/>
              <a:t>12/13/2014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ECA2E8-76BB-4B94-8BEC-0B4B506DD69A}"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EAE38-3FA9-4AA8-BD5A-E7716E1A6165}" type="datetimeFigureOut">
              <a:rPr lang="en-US" smtClean="0"/>
              <a:pPr/>
              <a:t>12/13/2014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CA2E8-76BB-4B94-8BEC-0B4B506DD69A}"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EAE38-3FA9-4AA8-BD5A-E7716E1A6165}" type="datetimeFigureOut">
              <a:rPr lang="en-US" smtClean="0"/>
              <a:pPr/>
              <a:t>12/13/2014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CA2E8-76BB-4B94-8BEC-0B4B506DD69A}"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CEAE38-3FA9-4AA8-BD5A-E7716E1A6165}" type="datetimeFigureOut">
              <a:rPr lang="en-US" smtClean="0"/>
              <a:pPr/>
              <a:t>12/13/2014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CA2E8-76BB-4B94-8BEC-0B4B506DD69A}"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1"/>
            <a:ext cx="7772400" cy="762000"/>
          </a:xfrm>
        </p:spPr>
        <p:txBody>
          <a:bodyPr>
            <a:normAutofit fontScale="90000"/>
          </a:bodyPr>
          <a:lstStyle/>
          <a:p>
            <a:r>
              <a:rPr lang="en-US" sz="2400" dirty="0" smtClean="0"/>
              <a:t/>
            </a:r>
            <a:br>
              <a:rPr lang="en-US" sz="2400" dirty="0" smtClean="0"/>
            </a:br>
            <a:r>
              <a:rPr lang="en-US" sz="2400" dirty="0" smtClean="0"/>
              <a:t>GROUPE DE TRAVAIL TECHNIQUE SPECIALISE SUR L’INFORMATION SUR LE MARCHE DU TRAVAIL ET L’ECONOMIE INFORMELLE</a:t>
            </a:r>
            <a:br>
              <a:rPr lang="en-US" sz="2400" dirty="0" smtClean="0"/>
            </a:br>
            <a:r>
              <a:rPr lang="en-US" sz="2000" dirty="0"/>
              <a:t/>
            </a:r>
            <a:br>
              <a:rPr lang="en-US" sz="2000" dirty="0"/>
            </a:br>
            <a:endParaRPr lang="en-US" sz="2400" dirty="0"/>
          </a:p>
        </p:txBody>
      </p:sp>
      <p:sp>
        <p:nvSpPr>
          <p:cNvPr id="3" name="Subtitle 2"/>
          <p:cNvSpPr>
            <a:spLocks noGrp="1"/>
          </p:cNvSpPr>
          <p:nvPr>
            <p:ph type="subTitle" idx="1"/>
          </p:nvPr>
        </p:nvSpPr>
        <p:spPr>
          <a:xfrm>
            <a:off x="457200" y="1066800"/>
            <a:ext cx="7848600" cy="4572000"/>
          </a:xfrm>
        </p:spPr>
        <p:txBody>
          <a:bodyPr>
            <a:normAutofit/>
          </a:bodyPr>
          <a:lstStyle/>
          <a:p>
            <a:pPr lvl="1"/>
            <a:r>
              <a:rPr lang="en-US" b="1" dirty="0" err="1" smtClean="0">
                <a:solidFill>
                  <a:srgbClr val="00B050"/>
                </a:solidFill>
              </a:rPr>
              <a:t>Sujets</a:t>
            </a:r>
            <a:r>
              <a:rPr lang="en-US" b="1" dirty="0" smtClean="0">
                <a:solidFill>
                  <a:srgbClr val="00B050"/>
                </a:solidFill>
              </a:rPr>
              <a:t> </a:t>
            </a:r>
            <a:r>
              <a:rPr lang="en-US" b="1" dirty="0" err="1" smtClean="0">
                <a:solidFill>
                  <a:srgbClr val="00B050"/>
                </a:solidFill>
              </a:rPr>
              <a:t>abordes</a:t>
            </a:r>
            <a:r>
              <a:rPr lang="en-US" b="1" dirty="0" smtClean="0">
                <a:solidFill>
                  <a:srgbClr val="00B050"/>
                </a:solidFill>
              </a:rPr>
              <a:t>/</a:t>
            </a:r>
            <a:r>
              <a:rPr lang="en-US" b="1" dirty="0" err="1" smtClean="0">
                <a:solidFill>
                  <a:srgbClr val="00B050"/>
                </a:solidFill>
              </a:rPr>
              <a:t>ordre</a:t>
            </a:r>
            <a:r>
              <a:rPr lang="en-US" b="1" dirty="0" smtClean="0">
                <a:solidFill>
                  <a:srgbClr val="00B050"/>
                </a:solidFill>
              </a:rPr>
              <a:t> du jour.</a:t>
            </a:r>
          </a:p>
          <a:p>
            <a:pPr marL="914400" lvl="1" indent="-457200" algn="l">
              <a:buAutoNum type="arabicPeriod"/>
            </a:pPr>
            <a:r>
              <a:rPr lang="en-US" sz="2400" b="1" dirty="0" smtClean="0">
                <a:solidFill>
                  <a:srgbClr val="00B050"/>
                </a:solidFill>
              </a:rPr>
              <a:t>Rapport de </a:t>
            </a:r>
            <a:r>
              <a:rPr lang="en-US" sz="2400" b="1" dirty="0" err="1" smtClean="0">
                <a:solidFill>
                  <a:srgbClr val="00B050"/>
                </a:solidFill>
              </a:rPr>
              <a:t>progres</a:t>
            </a:r>
            <a:r>
              <a:rPr lang="en-US" sz="2400" b="1" dirty="0" smtClean="0">
                <a:solidFill>
                  <a:srgbClr val="00B050"/>
                </a:solidFill>
              </a:rPr>
              <a:t> de la </a:t>
            </a:r>
            <a:r>
              <a:rPr lang="en-US" sz="2400" b="1" dirty="0" err="1" smtClean="0">
                <a:solidFill>
                  <a:srgbClr val="00B050"/>
                </a:solidFill>
              </a:rPr>
              <a:t>mise</a:t>
            </a:r>
            <a:r>
              <a:rPr lang="en-US" sz="2400" b="1" dirty="0" smtClean="0">
                <a:solidFill>
                  <a:srgbClr val="00B050"/>
                </a:solidFill>
              </a:rPr>
              <a:t> en oeuvre du cadre </a:t>
            </a:r>
            <a:r>
              <a:rPr lang="en-US" sz="2400" b="1" dirty="0" err="1" smtClean="0">
                <a:solidFill>
                  <a:srgbClr val="00B050"/>
                </a:solidFill>
              </a:rPr>
              <a:t>d’harmonistion</a:t>
            </a:r>
            <a:r>
              <a:rPr lang="en-US" sz="2400" b="1" dirty="0" smtClean="0">
                <a:solidFill>
                  <a:srgbClr val="00B050"/>
                </a:solidFill>
              </a:rPr>
              <a:t> et de coordination des </a:t>
            </a:r>
            <a:r>
              <a:rPr lang="en-US" sz="2400" b="1" dirty="0" err="1" smtClean="0">
                <a:solidFill>
                  <a:srgbClr val="00B050"/>
                </a:solidFill>
              </a:rPr>
              <a:t>systemes</a:t>
            </a:r>
            <a:r>
              <a:rPr lang="en-US" sz="2400" b="1" dirty="0" smtClean="0">
                <a:solidFill>
                  <a:srgbClr val="00B050"/>
                </a:solidFill>
              </a:rPr>
              <a:t> </a:t>
            </a:r>
            <a:r>
              <a:rPr lang="en-US" sz="2400" b="1" dirty="0" err="1" smtClean="0">
                <a:solidFill>
                  <a:srgbClr val="00B050"/>
                </a:solidFill>
              </a:rPr>
              <a:t>d’information</a:t>
            </a:r>
            <a:r>
              <a:rPr lang="en-US" sz="2400" b="1" dirty="0" smtClean="0">
                <a:solidFill>
                  <a:srgbClr val="00B050"/>
                </a:solidFill>
              </a:rPr>
              <a:t> </a:t>
            </a:r>
            <a:r>
              <a:rPr lang="en-US" sz="2400" b="1" dirty="0" err="1" smtClean="0">
                <a:solidFill>
                  <a:srgbClr val="00B050"/>
                </a:solidFill>
              </a:rPr>
              <a:t>sur</a:t>
            </a:r>
            <a:r>
              <a:rPr lang="en-US" sz="2400" b="1" dirty="0" smtClean="0">
                <a:solidFill>
                  <a:srgbClr val="00B050"/>
                </a:solidFill>
              </a:rPr>
              <a:t> le </a:t>
            </a:r>
            <a:r>
              <a:rPr lang="en-US" sz="2400" b="1" dirty="0" err="1" smtClean="0">
                <a:solidFill>
                  <a:srgbClr val="00B050"/>
                </a:solidFill>
              </a:rPr>
              <a:t>marche</a:t>
            </a:r>
            <a:r>
              <a:rPr lang="en-US" sz="2400" b="1" dirty="0" smtClean="0">
                <a:solidFill>
                  <a:srgbClr val="00B050"/>
                </a:solidFill>
              </a:rPr>
              <a:t> du travail</a:t>
            </a:r>
          </a:p>
          <a:p>
            <a:pPr marL="914400" lvl="1" indent="-457200" algn="l">
              <a:buAutoNum type="arabicPeriod"/>
            </a:pPr>
            <a:r>
              <a:rPr lang="en-US" sz="2400" b="1" dirty="0" err="1" smtClean="0">
                <a:solidFill>
                  <a:srgbClr val="00B050"/>
                </a:solidFill>
              </a:rPr>
              <a:t>Statistiques</a:t>
            </a:r>
            <a:r>
              <a:rPr lang="en-US" sz="2400" b="1" dirty="0" smtClean="0">
                <a:solidFill>
                  <a:srgbClr val="00B050"/>
                </a:solidFill>
              </a:rPr>
              <a:t> et Information </a:t>
            </a:r>
            <a:r>
              <a:rPr lang="en-US" sz="2400" b="1" dirty="0" err="1" smtClean="0">
                <a:solidFill>
                  <a:srgbClr val="00B050"/>
                </a:solidFill>
              </a:rPr>
              <a:t>sur</a:t>
            </a:r>
            <a:r>
              <a:rPr lang="en-US" sz="2400" b="1" dirty="0" smtClean="0">
                <a:solidFill>
                  <a:srgbClr val="00B050"/>
                </a:solidFill>
              </a:rPr>
              <a:t> </a:t>
            </a:r>
            <a:r>
              <a:rPr lang="en-US" sz="2400" b="1" dirty="0" err="1" smtClean="0">
                <a:solidFill>
                  <a:srgbClr val="00B050"/>
                </a:solidFill>
              </a:rPr>
              <a:t>l’economie</a:t>
            </a:r>
            <a:r>
              <a:rPr lang="en-US" sz="2400" b="1" dirty="0" smtClean="0">
                <a:solidFill>
                  <a:srgbClr val="00B050"/>
                </a:solidFill>
              </a:rPr>
              <a:t> </a:t>
            </a:r>
            <a:r>
              <a:rPr lang="en-US" sz="2400" b="1" dirty="0" err="1" smtClean="0">
                <a:solidFill>
                  <a:srgbClr val="00B050"/>
                </a:solidFill>
              </a:rPr>
              <a:t>informelle</a:t>
            </a:r>
            <a:endParaRPr lang="en-US" sz="2400" b="1" dirty="0" smtClean="0">
              <a:solidFill>
                <a:srgbClr val="00B050"/>
              </a:solidFill>
            </a:endParaRPr>
          </a:p>
          <a:p>
            <a:pPr marL="914400" lvl="1" indent="-457200" algn="l">
              <a:buAutoNum type="arabicPeriod"/>
            </a:pPr>
            <a:r>
              <a:rPr lang="en-US" sz="2400" b="1" dirty="0" err="1" smtClean="0">
                <a:solidFill>
                  <a:srgbClr val="00B050"/>
                </a:solidFill>
              </a:rPr>
              <a:t>Statistiques</a:t>
            </a:r>
            <a:r>
              <a:rPr lang="en-US" sz="2400" b="1" dirty="0" smtClean="0">
                <a:solidFill>
                  <a:srgbClr val="00B050"/>
                </a:solidFill>
              </a:rPr>
              <a:t> et Information </a:t>
            </a:r>
            <a:r>
              <a:rPr lang="en-US" sz="2400" b="1" dirty="0" err="1" smtClean="0">
                <a:solidFill>
                  <a:srgbClr val="00B050"/>
                </a:solidFill>
              </a:rPr>
              <a:t>sur</a:t>
            </a:r>
            <a:r>
              <a:rPr lang="en-US" sz="2400" b="1" dirty="0" smtClean="0">
                <a:solidFill>
                  <a:srgbClr val="00B050"/>
                </a:solidFill>
              </a:rPr>
              <a:t> la migration</a:t>
            </a:r>
          </a:p>
          <a:p>
            <a:pPr marL="914400" lvl="1" indent="-457200" algn="l">
              <a:buAutoNum type="arabicPeriod"/>
            </a:pPr>
            <a:r>
              <a:rPr lang="en-US" sz="2400" b="1" dirty="0" err="1" smtClean="0">
                <a:solidFill>
                  <a:srgbClr val="00B050"/>
                </a:solidFill>
              </a:rPr>
              <a:t>Statistiques</a:t>
            </a:r>
            <a:r>
              <a:rPr lang="en-US" sz="2400" b="1" dirty="0" smtClean="0">
                <a:solidFill>
                  <a:srgbClr val="00B050"/>
                </a:solidFill>
              </a:rPr>
              <a:t> et information </a:t>
            </a:r>
            <a:r>
              <a:rPr lang="en-US" sz="2400" b="1" dirty="0" err="1" smtClean="0">
                <a:solidFill>
                  <a:srgbClr val="00B050"/>
                </a:solidFill>
              </a:rPr>
              <a:t>sur</a:t>
            </a:r>
            <a:r>
              <a:rPr lang="en-US" sz="2400" b="1" dirty="0" smtClean="0">
                <a:solidFill>
                  <a:srgbClr val="00B050"/>
                </a:solidFill>
              </a:rPr>
              <a:t> la protection </a:t>
            </a:r>
            <a:r>
              <a:rPr lang="en-US" sz="2400" b="1" dirty="0" err="1" smtClean="0">
                <a:solidFill>
                  <a:srgbClr val="00B050"/>
                </a:solidFill>
              </a:rPr>
              <a:t>sociale</a:t>
            </a:r>
            <a:r>
              <a:rPr lang="en-US" sz="2400" b="1" dirty="0" smtClean="0">
                <a:solidFill>
                  <a:srgbClr val="00B050"/>
                </a:solidFill>
              </a:rPr>
              <a:t> et la </a:t>
            </a:r>
            <a:r>
              <a:rPr lang="en-US" sz="2400" b="1" dirty="0" err="1" smtClean="0">
                <a:solidFill>
                  <a:srgbClr val="00B050"/>
                </a:solidFill>
              </a:rPr>
              <a:t>sante</a:t>
            </a:r>
            <a:endParaRPr lang="en-US" sz="2400" b="1" dirty="0" smtClean="0">
              <a:solidFill>
                <a:srgbClr val="00B050"/>
              </a:solidFill>
            </a:endParaRPr>
          </a:p>
          <a:p>
            <a:pPr marL="914400" lvl="1" indent="-457200" algn="l">
              <a:buAutoNum type="arabicPeriod"/>
            </a:pPr>
            <a:r>
              <a:rPr lang="en-US" sz="2400" b="1" dirty="0" err="1" smtClean="0">
                <a:solidFill>
                  <a:srgbClr val="00B050"/>
                </a:solidFill>
              </a:rPr>
              <a:t>Systeme</a:t>
            </a:r>
            <a:r>
              <a:rPr lang="en-US" sz="2400" b="1" dirty="0" smtClean="0">
                <a:solidFill>
                  <a:srgbClr val="00B050"/>
                </a:solidFill>
              </a:rPr>
              <a:t> de </a:t>
            </a:r>
            <a:r>
              <a:rPr lang="en-US" sz="2400" b="1" dirty="0" err="1" smtClean="0">
                <a:solidFill>
                  <a:srgbClr val="00B050"/>
                </a:solidFill>
              </a:rPr>
              <a:t>mesure</a:t>
            </a:r>
            <a:r>
              <a:rPr lang="en-US" sz="2400" b="1" dirty="0" smtClean="0">
                <a:solidFill>
                  <a:srgbClr val="00B050"/>
                </a:solidFill>
              </a:rPr>
              <a:t> de la </a:t>
            </a:r>
            <a:r>
              <a:rPr lang="en-US" sz="2400" b="1" dirty="0" err="1" smtClean="0">
                <a:solidFill>
                  <a:srgbClr val="00B050"/>
                </a:solidFill>
              </a:rPr>
              <a:t>productivite</a:t>
            </a:r>
            <a:r>
              <a:rPr lang="en-US" sz="2400" b="1" dirty="0" smtClean="0">
                <a:solidFill>
                  <a:srgbClr val="00B050"/>
                </a:solidFill>
              </a:rPr>
              <a:t> et la </a:t>
            </a:r>
            <a:r>
              <a:rPr lang="en-US" sz="2400" b="1" dirty="0" err="1" smtClean="0">
                <a:solidFill>
                  <a:srgbClr val="00B050"/>
                </a:solidFill>
              </a:rPr>
              <a:t>competitivite</a:t>
            </a:r>
            <a:endParaRPr lang="en-US" sz="2400" b="1" dirty="0" smtClean="0">
              <a:solidFill>
                <a:srgbClr val="00B050"/>
              </a:solidFill>
            </a:endParaRPr>
          </a:p>
          <a:p>
            <a:pPr marL="914400" lvl="1" indent="-457200">
              <a:buAutoNum type="arabicPeriod"/>
            </a:pPr>
            <a:endParaRPr lang="en-US" sz="2400" b="1" dirty="0" smtClean="0">
              <a:solidFill>
                <a:srgbClr val="00B05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r>
              <a:rPr lang="en-US" sz="2400" dirty="0"/>
              <a:t>CADRE POLITIQUE</a:t>
            </a:r>
            <a:endParaRPr lang="en-US" sz="2400" b="1" dirty="0">
              <a:solidFill>
                <a:srgbClr val="00B050"/>
              </a:solidFill>
            </a:endParaRPr>
          </a:p>
        </p:txBody>
      </p:sp>
      <p:sp>
        <p:nvSpPr>
          <p:cNvPr id="3" name="Content Placeholder 2"/>
          <p:cNvSpPr>
            <a:spLocks noGrp="1"/>
          </p:cNvSpPr>
          <p:nvPr>
            <p:ph idx="1"/>
          </p:nvPr>
        </p:nvSpPr>
        <p:spPr>
          <a:xfrm>
            <a:off x="457200" y="457200"/>
            <a:ext cx="8229600" cy="5668963"/>
          </a:xfrm>
        </p:spPr>
        <p:txBody>
          <a:bodyPr>
            <a:normAutofit fontScale="92500" lnSpcReduction="20000"/>
          </a:bodyPr>
          <a:lstStyle/>
          <a:p>
            <a:pPr marL="457200" indent="-457200">
              <a:buFont typeface="+mj-lt"/>
              <a:buAutoNum type="arabicPeriod"/>
            </a:pPr>
            <a:r>
              <a:rPr lang="en-US" sz="2400" dirty="0" smtClean="0"/>
              <a:t>Cadre de </a:t>
            </a:r>
            <a:r>
              <a:rPr lang="en-US" sz="2400" dirty="0" err="1" smtClean="0"/>
              <a:t>Politique</a:t>
            </a:r>
            <a:r>
              <a:rPr lang="en-US" sz="2400" dirty="0" smtClean="0"/>
              <a:t> </a:t>
            </a:r>
            <a:r>
              <a:rPr lang="en-US" sz="2400" dirty="0" err="1" smtClean="0"/>
              <a:t>sociale</a:t>
            </a:r>
            <a:r>
              <a:rPr lang="en-US" sz="2400" dirty="0" smtClean="0"/>
              <a:t> pour </a:t>
            </a:r>
            <a:r>
              <a:rPr lang="en-US" sz="2400" dirty="0" err="1" smtClean="0"/>
              <a:t>l’Afrique</a:t>
            </a:r>
            <a:endParaRPr lang="en-US" sz="2400" dirty="0" smtClean="0"/>
          </a:p>
          <a:p>
            <a:pPr marL="457200" indent="-457200">
              <a:buFont typeface="+mj-lt"/>
              <a:buAutoNum type="arabicPeriod"/>
            </a:pPr>
            <a:r>
              <a:rPr lang="en-US" sz="2400" dirty="0" smtClean="0"/>
              <a:t>Plan </a:t>
            </a:r>
            <a:r>
              <a:rPr lang="en-US" sz="2400" dirty="0" err="1" smtClean="0"/>
              <a:t>d’Action</a:t>
            </a:r>
            <a:r>
              <a:rPr lang="en-US" sz="2400" dirty="0" smtClean="0"/>
              <a:t> </a:t>
            </a:r>
            <a:r>
              <a:rPr lang="en-US" sz="2400" dirty="0" err="1" smtClean="0"/>
              <a:t>sur</a:t>
            </a:r>
            <a:r>
              <a:rPr lang="en-US" sz="2400" dirty="0" smtClean="0"/>
              <a:t> </a:t>
            </a:r>
            <a:r>
              <a:rPr lang="en-US" sz="2400" dirty="0" err="1" smtClean="0"/>
              <a:t>l’Emploi</a:t>
            </a:r>
            <a:r>
              <a:rPr lang="en-US" sz="2400" dirty="0" smtClean="0"/>
              <a:t> et la Reduction de la </a:t>
            </a:r>
            <a:r>
              <a:rPr lang="en-US" sz="2400" dirty="0" err="1" smtClean="0"/>
              <a:t>Pauvrete</a:t>
            </a:r>
            <a:endParaRPr lang="en-US" sz="2400" dirty="0" smtClean="0"/>
          </a:p>
          <a:p>
            <a:pPr marL="457200" indent="-457200">
              <a:buFont typeface="+mj-lt"/>
              <a:buAutoNum type="arabicPeriod"/>
            </a:pPr>
            <a:r>
              <a:rPr lang="en-US" sz="2400" dirty="0" smtClean="0"/>
              <a:t>Cadre de </a:t>
            </a:r>
            <a:r>
              <a:rPr lang="en-US" sz="2400" dirty="0" err="1" smtClean="0"/>
              <a:t>Politique</a:t>
            </a:r>
            <a:r>
              <a:rPr lang="en-US" sz="2400" dirty="0" smtClean="0"/>
              <a:t> de Migration en </a:t>
            </a:r>
            <a:r>
              <a:rPr lang="en-US" sz="2400" dirty="0" err="1" smtClean="0"/>
              <a:t>Afrique</a:t>
            </a:r>
            <a:endParaRPr lang="en-US" sz="2400" dirty="0" smtClean="0"/>
          </a:p>
          <a:p>
            <a:pPr marL="457200" indent="-457200">
              <a:buFont typeface="+mj-lt"/>
              <a:buAutoNum type="arabicPeriod"/>
            </a:pPr>
            <a:r>
              <a:rPr lang="en-US" sz="2400" dirty="0" smtClean="0"/>
              <a:t>Agenda </a:t>
            </a:r>
            <a:r>
              <a:rPr lang="en-US" sz="2400" dirty="0" err="1" smtClean="0"/>
              <a:t>Productivite</a:t>
            </a:r>
            <a:r>
              <a:rPr lang="en-US" sz="2400" dirty="0" smtClean="0"/>
              <a:t> pour </a:t>
            </a:r>
            <a:r>
              <a:rPr lang="en-US" sz="2400" dirty="0" err="1" smtClean="0"/>
              <a:t>l’Afrique</a:t>
            </a:r>
            <a:endParaRPr lang="en-US" sz="2400" dirty="0" smtClean="0"/>
          </a:p>
          <a:p>
            <a:pPr marL="457200" indent="-457200">
              <a:buFont typeface="+mj-lt"/>
              <a:buAutoNum type="arabicPeriod"/>
            </a:pPr>
            <a:r>
              <a:rPr lang="en-US" sz="2400" dirty="0" err="1" smtClean="0"/>
              <a:t>Programme</a:t>
            </a:r>
            <a:r>
              <a:rPr lang="en-US" sz="2400" dirty="0" smtClean="0"/>
              <a:t> </a:t>
            </a:r>
            <a:r>
              <a:rPr lang="en-US" sz="2400" dirty="0" err="1" smtClean="0"/>
              <a:t>dAmelioration</a:t>
            </a:r>
            <a:r>
              <a:rPr lang="en-US" sz="2400" dirty="0" smtClean="0"/>
              <a:t> de </a:t>
            </a:r>
            <a:r>
              <a:rPr lang="en-US" sz="2400" dirty="0" err="1" smtClean="0"/>
              <a:t>l’Economie</a:t>
            </a:r>
            <a:r>
              <a:rPr lang="en-US" sz="2400" dirty="0" smtClean="0"/>
              <a:t> </a:t>
            </a:r>
            <a:r>
              <a:rPr lang="en-US" sz="2400" dirty="0" err="1" smtClean="0"/>
              <a:t>Informelle</a:t>
            </a:r>
            <a:endParaRPr lang="en-US" sz="2400" dirty="0" smtClean="0"/>
          </a:p>
          <a:p>
            <a:pPr marL="457200" indent="-457200">
              <a:buFont typeface="+mj-lt"/>
              <a:buAutoNum type="arabicPeriod"/>
            </a:pPr>
            <a:r>
              <a:rPr lang="en-US" sz="2400" dirty="0" smtClean="0"/>
              <a:t>Plan de Protection </a:t>
            </a:r>
            <a:r>
              <a:rPr lang="en-US" sz="2400" dirty="0" err="1" smtClean="0"/>
              <a:t>sociale</a:t>
            </a:r>
            <a:r>
              <a:rPr lang="en-US" sz="2400" dirty="0" smtClean="0"/>
              <a:t> des </a:t>
            </a:r>
            <a:r>
              <a:rPr lang="en-US" sz="2400" dirty="0" err="1" smtClean="0"/>
              <a:t>travailleurs</a:t>
            </a:r>
            <a:r>
              <a:rPr lang="en-US" sz="2400" dirty="0" smtClean="0"/>
              <a:t> </a:t>
            </a:r>
            <a:r>
              <a:rPr lang="en-US" sz="2400" dirty="0" err="1" smtClean="0"/>
              <a:t>informels</a:t>
            </a:r>
            <a:r>
              <a:rPr lang="en-US" sz="2400" dirty="0" smtClean="0"/>
              <a:t> et </a:t>
            </a:r>
            <a:r>
              <a:rPr lang="en-US" sz="2400" dirty="0" err="1" smtClean="0"/>
              <a:t>ruraux</a:t>
            </a:r>
            <a:endParaRPr lang="en-US" sz="2400" dirty="0" smtClean="0"/>
          </a:p>
          <a:p>
            <a:pPr marL="457200" indent="-457200">
              <a:buFont typeface="+mj-lt"/>
              <a:buAutoNum type="arabicPeriod"/>
            </a:pPr>
            <a:r>
              <a:rPr lang="en-US" sz="2400" dirty="0" smtClean="0"/>
              <a:t>Cadre </a:t>
            </a:r>
            <a:r>
              <a:rPr lang="en-US" sz="2400" dirty="0" err="1" smtClean="0"/>
              <a:t>d’Hrmonisation</a:t>
            </a:r>
            <a:r>
              <a:rPr lang="en-US" sz="2400" dirty="0" smtClean="0"/>
              <a:t> et de Coordination des </a:t>
            </a:r>
            <a:r>
              <a:rPr lang="en-US" sz="2400" dirty="0" err="1" smtClean="0"/>
              <a:t>Systemes</a:t>
            </a:r>
            <a:r>
              <a:rPr lang="en-US" sz="2400" dirty="0" smtClean="0"/>
              <a:t> </a:t>
            </a:r>
            <a:r>
              <a:rPr lang="en-US" sz="2400" dirty="0" err="1" smtClean="0"/>
              <a:t>d’Information</a:t>
            </a:r>
            <a:r>
              <a:rPr lang="en-US" sz="2400" dirty="0" smtClean="0"/>
              <a:t> </a:t>
            </a:r>
            <a:r>
              <a:rPr lang="en-US" sz="2400" dirty="0" err="1" smtClean="0"/>
              <a:t>sur</a:t>
            </a:r>
            <a:r>
              <a:rPr lang="en-US" sz="2400" dirty="0" smtClean="0"/>
              <a:t> le Marche du Travail (LIMS-HCF)</a:t>
            </a:r>
          </a:p>
          <a:p>
            <a:pPr marL="0" indent="0">
              <a:buNone/>
            </a:pPr>
            <a:r>
              <a:rPr lang="en-US" sz="2400" dirty="0" smtClean="0"/>
              <a:t>8. Decisions et </a:t>
            </a:r>
            <a:r>
              <a:rPr lang="en-US" sz="2400" dirty="0" err="1" smtClean="0"/>
              <a:t>mandat</a:t>
            </a:r>
            <a:r>
              <a:rPr lang="en-US" sz="2400" dirty="0" smtClean="0"/>
              <a:t>: </a:t>
            </a:r>
          </a:p>
          <a:p>
            <a:pPr algn="just"/>
            <a:r>
              <a:rPr lang="fr-FR" sz="2400" dirty="0" smtClean="0"/>
              <a:t>Conférence des Ministres du Travail (2011) et des Ministres des Finances (2013)</a:t>
            </a:r>
          </a:p>
          <a:p>
            <a:pPr algn="just"/>
            <a:r>
              <a:rPr lang="fr-FR" sz="2400" dirty="0" smtClean="0"/>
              <a:t>19ème </a:t>
            </a:r>
            <a:r>
              <a:rPr lang="fr-FR" sz="2400" dirty="0"/>
              <a:t>Conférence des Chefs d’Etat et de Gouvernement de </a:t>
            </a:r>
            <a:r>
              <a:rPr lang="fr-FR" sz="2400" dirty="0" smtClean="0"/>
              <a:t>l’UA , Addis-Abeba, juillet </a:t>
            </a:r>
            <a:r>
              <a:rPr lang="fr-FR" sz="2400" dirty="0"/>
              <a:t>2013 </a:t>
            </a:r>
            <a:r>
              <a:rPr lang="fr-FR" sz="2400" dirty="0" smtClean="0"/>
              <a:t>mandatant la CUA de </a:t>
            </a:r>
            <a:r>
              <a:rPr lang="fr-FR" sz="2400" dirty="0"/>
              <a:t>coordonner toutes les activités sur le système d’information sur le marché du travail en Afrique et d’organiser des séances de formation à l’attention des experts en statistiques du marché du travail des instituts nationaux de statistique et des observatoires pour l’emploi en collaboration avec la CEA, la BAD, </a:t>
            </a:r>
            <a:r>
              <a:rPr lang="fr-FR" sz="2400" dirty="0" err="1"/>
              <a:t>Afristat</a:t>
            </a:r>
            <a:r>
              <a:rPr lang="fr-FR" sz="2400" dirty="0"/>
              <a:t>, le PNUD, l’OCDE et l’ACBF</a:t>
            </a:r>
            <a:endParaRPr lang="en-US" sz="2400" dirty="0" smtClean="0"/>
          </a:p>
          <a:p>
            <a:endParaRPr lang="en-US" sz="2400" dirty="0" smtClean="0"/>
          </a:p>
          <a:p>
            <a:endParaRPr lang="en-US" sz="2400" dirty="0" smtClean="0"/>
          </a:p>
          <a:p>
            <a:endParaRPr lang="en-US" sz="2400" dirty="0" smtClean="0"/>
          </a:p>
        </p:txBody>
      </p:sp>
    </p:spTree>
    <p:extLst>
      <p:ext uri="{BB962C8B-B14F-4D97-AF65-F5344CB8AC3E}">
        <p14:creationId xmlns="" xmlns:p14="http://schemas.microsoft.com/office/powerpoint/2010/main" val="1778056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r>
              <a:rPr lang="en-US" sz="2400" b="1" dirty="0" smtClean="0">
                <a:solidFill>
                  <a:srgbClr val="00B050"/>
                </a:solidFill>
              </a:rPr>
              <a:t>REALISATIONS</a:t>
            </a:r>
            <a:endParaRPr lang="en-US" sz="2400" b="1" dirty="0">
              <a:solidFill>
                <a:srgbClr val="00B050"/>
              </a:solidFill>
            </a:endParaRPr>
          </a:p>
        </p:txBody>
      </p:sp>
      <p:sp>
        <p:nvSpPr>
          <p:cNvPr id="3" name="Content Placeholder 2"/>
          <p:cNvSpPr>
            <a:spLocks noGrp="1"/>
          </p:cNvSpPr>
          <p:nvPr>
            <p:ph idx="1"/>
          </p:nvPr>
        </p:nvSpPr>
        <p:spPr>
          <a:xfrm>
            <a:off x="457200" y="457200"/>
            <a:ext cx="8229600" cy="5668963"/>
          </a:xfrm>
        </p:spPr>
        <p:txBody>
          <a:bodyPr>
            <a:normAutofit/>
          </a:bodyPr>
          <a:lstStyle/>
          <a:p>
            <a:pPr marL="457200" indent="-457200">
              <a:buFont typeface="+mj-lt"/>
              <a:buAutoNum type="arabicPeriod"/>
            </a:pPr>
            <a:r>
              <a:rPr lang="en-US" sz="2400" b="1" dirty="0" smtClean="0"/>
              <a:t>Definition d’un Cadre orientation: </a:t>
            </a:r>
          </a:p>
          <a:p>
            <a:pPr marL="0" indent="0">
              <a:buNone/>
            </a:pPr>
            <a:r>
              <a:rPr lang="en-US" sz="2400" dirty="0" smtClean="0"/>
              <a:t>Cadre </a:t>
            </a:r>
            <a:r>
              <a:rPr lang="en-US" sz="2400" dirty="0" err="1" smtClean="0"/>
              <a:t>d’harmonisation</a:t>
            </a:r>
            <a:r>
              <a:rPr lang="en-US" sz="2400" dirty="0" smtClean="0"/>
              <a:t> et de coordination des </a:t>
            </a:r>
            <a:r>
              <a:rPr lang="en-US" sz="2400" dirty="0" err="1" smtClean="0"/>
              <a:t>systemes</a:t>
            </a:r>
            <a:r>
              <a:rPr lang="en-US" sz="2400" dirty="0" smtClean="0"/>
              <a:t> </a:t>
            </a:r>
            <a:r>
              <a:rPr lang="en-US" sz="2400" dirty="0" err="1" smtClean="0"/>
              <a:t>d’information</a:t>
            </a:r>
            <a:r>
              <a:rPr lang="en-US" sz="2400" dirty="0" smtClean="0"/>
              <a:t> </a:t>
            </a:r>
            <a:r>
              <a:rPr lang="en-US" sz="2400" dirty="0" err="1" smtClean="0"/>
              <a:t>sur</a:t>
            </a:r>
            <a:r>
              <a:rPr lang="en-US" sz="2400" dirty="0" smtClean="0"/>
              <a:t> le </a:t>
            </a:r>
            <a:r>
              <a:rPr lang="en-US" sz="2400" dirty="0" err="1" smtClean="0"/>
              <a:t>marche</a:t>
            </a:r>
            <a:r>
              <a:rPr lang="en-US" sz="2400" dirty="0" smtClean="0"/>
              <a:t> du travail et </a:t>
            </a:r>
            <a:r>
              <a:rPr lang="en-US" sz="2400" dirty="0" err="1" smtClean="0"/>
              <a:t>l’economie</a:t>
            </a:r>
            <a:r>
              <a:rPr lang="en-US" sz="2400" dirty="0" smtClean="0"/>
              <a:t> </a:t>
            </a:r>
            <a:r>
              <a:rPr lang="en-US" sz="2400" dirty="0" err="1" smtClean="0"/>
              <a:t>informelle</a:t>
            </a:r>
            <a:r>
              <a:rPr lang="en-US" sz="2400" dirty="0" smtClean="0"/>
              <a:t> (2011)</a:t>
            </a:r>
          </a:p>
          <a:p>
            <a:pPr marL="457200" indent="-457200">
              <a:buNone/>
            </a:pPr>
            <a:r>
              <a:rPr lang="en-US" sz="2400" b="1" dirty="0" smtClean="0"/>
              <a:t>2. </a:t>
            </a:r>
            <a:r>
              <a:rPr lang="en-US" sz="2400" b="1" dirty="0" err="1" smtClean="0"/>
              <a:t>Developpement</a:t>
            </a:r>
            <a:r>
              <a:rPr lang="en-US" sz="2400" b="1" dirty="0" smtClean="0"/>
              <a:t> des </a:t>
            </a:r>
            <a:r>
              <a:rPr lang="en-US" sz="2400" b="1" dirty="0" err="1" smtClean="0"/>
              <a:t>outils</a:t>
            </a:r>
            <a:r>
              <a:rPr lang="en-US" sz="2400" b="1" dirty="0" smtClean="0"/>
              <a:t> </a:t>
            </a:r>
            <a:r>
              <a:rPr lang="en-US" sz="2400" b="1" dirty="0" err="1" smtClean="0"/>
              <a:t>d’harmonisation</a:t>
            </a:r>
            <a:r>
              <a:rPr lang="en-US" sz="2400" b="1" dirty="0" smtClean="0"/>
              <a:t> et de coordination</a:t>
            </a:r>
          </a:p>
          <a:p>
            <a:pPr marL="457200" indent="-457200">
              <a:buFont typeface="+mj-lt"/>
              <a:buAutoNum type="alphaLcPeriod"/>
            </a:pPr>
            <a:r>
              <a:rPr lang="en-US" sz="2400" dirty="0" err="1" smtClean="0"/>
              <a:t>Liste</a:t>
            </a:r>
            <a:r>
              <a:rPr lang="en-US" sz="2400" dirty="0" smtClean="0"/>
              <a:t> </a:t>
            </a:r>
            <a:r>
              <a:rPr lang="en-US" sz="2400" dirty="0" err="1" smtClean="0"/>
              <a:t>minimale</a:t>
            </a:r>
            <a:r>
              <a:rPr lang="en-US" sz="2400" dirty="0" smtClean="0"/>
              <a:t> </a:t>
            </a:r>
            <a:r>
              <a:rPr lang="en-US" sz="2400" dirty="0" err="1" smtClean="0"/>
              <a:t>d’indicateurs</a:t>
            </a:r>
            <a:r>
              <a:rPr lang="en-US" sz="2400" dirty="0" smtClean="0"/>
              <a:t> </a:t>
            </a:r>
            <a:r>
              <a:rPr lang="en-US" sz="2400" dirty="0" err="1" smtClean="0"/>
              <a:t>sur</a:t>
            </a:r>
            <a:r>
              <a:rPr lang="en-US" sz="2400" dirty="0" smtClean="0"/>
              <a:t> </a:t>
            </a:r>
            <a:r>
              <a:rPr lang="en-US" sz="2400" dirty="0" err="1" smtClean="0"/>
              <a:t>l’emploi</a:t>
            </a:r>
            <a:r>
              <a:rPr lang="en-US" sz="2400" dirty="0" smtClean="0"/>
              <a:t> et la formation </a:t>
            </a:r>
            <a:r>
              <a:rPr lang="en-US" sz="2400" dirty="0" err="1" smtClean="0"/>
              <a:t>professionnelle</a:t>
            </a:r>
            <a:endParaRPr lang="en-US" sz="2400" dirty="0" smtClean="0"/>
          </a:p>
          <a:p>
            <a:pPr marL="457200" indent="-457200">
              <a:buFont typeface="+mj-lt"/>
              <a:buAutoNum type="alphaLcPeriod"/>
            </a:pPr>
            <a:r>
              <a:rPr lang="en-US" sz="2400" dirty="0" smtClean="0"/>
              <a:t>Questionnaire </a:t>
            </a:r>
            <a:r>
              <a:rPr lang="en-US" sz="2400" dirty="0" err="1" smtClean="0"/>
              <a:t>harmonise</a:t>
            </a:r>
            <a:r>
              <a:rPr lang="en-US" sz="2400" dirty="0" smtClean="0"/>
              <a:t> pour les </a:t>
            </a:r>
            <a:r>
              <a:rPr lang="en-US" sz="2400" dirty="0" err="1" smtClean="0"/>
              <a:t>enquetes</a:t>
            </a:r>
            <a:r>
              <a:rPr lang="en-US" sz="2400" dirty="0" smtClean="0"/>
              <a:t> </a:t>
            </a:r>
            <a:r>
              <a:rPr lang="en-US" sz="2400" dirty="0" err="1" smtClean="0"/>
              <a:t>emploi</a:t>
            </a:r>
            <a:endParaRPr lang="en-US" sz="2400" dirty="0" smtClean="0"/>
          </a:p>
          <a:p>
            <a:pPr marL="457200" indent="-457200">
              <a:buFont typeface="+mj-lt"/>
              <a:buAutoNum type="alphaLcPeriod"/>
            </a:pPr>
            <a:r>
              <a:rPr lang="en-US" sz="2400" dirty="0" smtClean="0"/>
              <a:t>Questionnaire </a:t>
            </a:r>
            <a:r>
              <a:rPr lang="en-US" sz="2400" dirty="0" err="1" smtClean="0"/>
              <a:t>harmonise</a:t>
            </a:r>
            <a:r>
              <a:rPr lang="en-US" sz="2400" dirty="0" smtClean="0"/>
              <a:t> pour les </a:t>
            </a:r>
            <a:r>
              <a:rPr lang="en-US" sz="2400" dirty="0" err="1" smtClean="0"/>
              <a:t>enquetes</a:t>
            </a:r>
            <a:r>
              <a:rPr lang="en-US" sz="2400" dirty="0" smtClean="0"/>
              <a:t> </a:t>
            </a:r>
            <a:r>
              <a:rPr lang="en-US" sz="2400" dirty="0" err="1" smtClean="0"/>
              <a:t>emploi</a:t>
            </a:r>
            <a:r>
              <a:rPr lang="en-US" sz="2400" dirty="0" smtClean="0"/>
              <a:t> </a:t>
            </a:r>
            <a:r>
              <a:rPr lang="en-US" sz="2400" dirty="0" err="1" smtClean="0"/>
              <a:t>aupres</a:t>
            </a:r>
            <a:r>
              <a:rPr lang="en-US" sz="2400" dirty="0" smtClean="0"/>
              <a:t> des </a:t>
            </a:r>
            <a:r>
              <a:rPr lang="en-US" sz="2400" dirty="0" err="1" smtClean="0"/>
              <a:t>etablissements</a:t>
            </a:r>
            <a:endParaRPr lang="en-US" sz="2400" dirty="0" smtClean="0"/>
          </a:p>
          <a:p>
            <a:pPr marL="0" indent="0">
              <a:buNone/>
            </a:pPr>
            <a:endParaRPr lang="en-US" sz="2400" dirty="0" smtClean="0"/>
          </a:p>
          <a:p>
            <a:pPr marL="0" indent="0">
              <a:buNone/>
            </a:pPr>
            <a:endParaRPr lang="en-US" sz="2400" dirty="0" smtClean="0"/>
          </a:p>
          <a:p>
            <a:endParaRPr lang="en-US" sz="2400" dirty="0" smtClean="0"/>
          </a:p>
          <a:p>
            <a:endParaRPr lang="en-US" sz="2400" dirty="0" smtClean="0"/>
          </a:p>
        </p:txBody>
      </p:sp>
    </p:spTree>
    <p:extLst>
      <p:ext uri="{BB962C8B-B14F-4D97-AF65-F5344CB8AC3E}">
        <p14:creationId xmlns="" xmlns:p14="http://schemas.microsoft.com/office/powerpoint/2010/main" val="4006338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r>
              <a:rPr lang="en-US" sz="2400" b="1" dirty="0" smtClean="0">
                <a:solidFill>
                  <a:srgbClr val="00B050"/>
                </a:solidFill>
              </a:rPr>
              <a:t>REALISATIONS</a:t>
            </a:r>
            <a:endParaRPr lang="en-US" sz="2400" b="1" dirty="0">
              <a:solidFill>
                <a:srgbClr val="00B050"/>
              </a:solidFill>
            </a:endParaRPr>
          </a:p>
        </p:txBody>
      </p:sp>
      <p:sp>
        <p:nvSpPr>
          <p:cNvPr id="3" name="Content Placeholder 2"/>
          <p:cNvSpPr>
            <a:spLocks noGrp="1"/>
          </p:cNvSpPr>
          <p:nvPr>
            <p:ph idx="1"/>
          </p:nvPr>
        </p:nvSpPr>
        <p:spPr>
          <a:xfrm>
            <a:off x="457200" y="457200"/>
            <a:ext cx="8229600" cy="5668963"/>
          </a:xfrm>
        </p:spPr>
        <p:txBody>
          <a:bodyPr>
            <a:normAutofit/>
          </a:bodyPr>
          <a:lstStyle/>
          <a:p>
            <a:pPr marL="457200" indent="-457200">
              <a:buFont typeface="+mj-lt"/>
              <a:buAutoNum type="arabicPeriod"/>
            </a:pPr>
            <a:r>
              <a:rPr lang="en-US" sz="2400" b="1" dirty="0" smtClean="0"/>
              <a:t>Diffusion des </a:t>
            </a:r>
            <a:r>
              <a:rPr lang="en-US" sz="2400" b="1" dirty="0" err="1" smtClean="0"/>
              <a:t>outils</a:t>
            </a:r>
            <a:r>
              <a:rPr lang="en-US" sz="2400" b="1" dirty="0" smtClean="0"/>
              <a:t> </a:t>
            </a:r>
            <a:r>
              <a:rPr lang="en-US" sz="2400" b="1" dirty="0" err="1" smtClean="0"/>
              <a:t>d’harmonistion</a:t>
            </a:r>
            <a:r>
              <a:rPr lang="en-US" sz="2400" b="1" dirty="0" smtClean="0"/>
              <a:t>:</a:t>
            </a:r>
          </a:p>
          <a:p>
            <a:pPr marL="0" indent="0">
              <a:buNone/>
            </a:pPr>
            <a:r>
              <a:rPr lang="en-US" sz="2400" dirty="0" smtClean="0"/>
              <a:t>Ateliers de formation et de </a:t>
            </a:r>
            <a:r>
              <a:rPr lang="en-US" sz="2400" dirty="0" err="1" smtClean="0"/>
              <a:t>planification</a:t>
            </a:r>
            <a:r>
              <a:rPr lang="en-US" sz="2400" dirty="0" smtClean="0"/>
              <a:t> </a:t>
            </a:r>
            <a:r>
              <a:rPr lang="en-US" sz="2400" dirty="0" err="1" smtClean="0"/>
              <a:t>sur</a:t>
            </a:r>
            <a:r>
              <a:rPr lang="en-US" sz="2400" dirty="0" smtClean="0"/>
              <a:t> le Cadre </a:t>
            </a:r>
            <a:r>
              <a:rPr lang="en-US" sz="2400" dirty="0" err="1" smtClean="0"/>
              <a:t>d’harmonisation</a:t>
            </a:r>
            <a:r>
              <a:rPr lang="en-US" sz="2400" dirty="0" smtClean="0"/>
              <a:t> et </a:t>
            </a:r>
            <a:r>
              <a:rPr lang="en-US" sz="2400" dirty="0" err="1" smtClean="0"/>
              <a:t>ses</a:t>
            </a:r>
            <a:r>
              <a:rPr lang="en-US" sz="2400" dirty="0" smtClean="0"/>
              <a:t> </a:t>
            </a:r>
            <a:r>
              <a:rPr lang="en-US" sz="2400" dirty="0" err="1" smtClean="0"/>
              <a:t>outils</a:t>
            </a:r>
            <a:endParaRPr lang="en-US" sz="2400" dirty="0" smtClean="0"/>
          </a:p>
          <a:p>
            <a:pPr marL="457200" indent="-457200">
              <a:buFont typeface="+mj-lt"/>
              <a:buAutoNum type="alphaLcPeriod"/>
            </a:pPr>
            <a:r>
              <a:rPr lang="en-US" sz="2400" dirty="0" err="1" smtClean="0"/>
              <a:t>Aout</a:t>
            </a:r>
            <a:r>
              <a:rPr lang="en-US" sz="2400" dirty="0" smtClean="0"/>
              <a:t> 2012: CEDEAO, Abidjan</a:t>
            </a:r>
          </a:p>
          <a:p>
            <a:pPr marL="457200" indent="-457200">
              <a:buFont typeface="+mj-lt"/>
              <a:buAutoNum type="alphaLcPeriod"/>
            </a:pPr>
            <a:r>
              <a:rPr lang="en-US" sz="2400" dirty="0" err="1" smtClean="0"/>
              <a:t>Decembre</a:t>
            </a:r>
            <a:r>
              <a:rPr lang="en-US" sz="2400" dirty="0" smtClean="0"/>
              <a:t> 2012: SADC et </a:t>
            </a:r>
            <a:r>
              <a:rPr lang="en-US" sz="2400" dirty="0" err="1" smtClean="0"/>
              <a:t>Communaute</a:t>
            </a:r>
            <a:r>
              <a:rPr lang="en-US" sz="2400" dirty="0" smtClean="0"/>
              <a:t>  des </a:t>
            </a:r>
            <a:r>
              <a:rPr lang="en-US" sz="2400" dirty="0" err="1" smtClean="0"/>
              <a:t>Etats</a:t>
            </a:r>
            <a:r>
              <a:rPr lang="en-US" sz="2400" dirty="0" smtClean="0"/>
              <a:t> de </a:t>
            </a:r>
            <a:r>
              <a:rPr lang="en-US" sz="2400" dirty="0" err="1" smtClean="0"/>
              <a:t>Afrique</a:t>
            </a:r>
            <a:r>
              <a:rPr lang="en-US" sz="2400" dirty="0" smtClean="0"/>
              <a:t> de </a:t>
            </a:r>
            <a:r>
              <a:rPr lang="en-US" sz="2400" dirty="0" err="1" smtClean="0"/>
              <a:t>l’Est</a:t>
            </a:r>
            <a:r>
              <a:rPr lang="en-US" sz="2400" dirty="0" smtClean="0"/>
              <a:t>, Maputo</a:t>
            </a:r>
          </a:p>
          <a:p>
            <a:pPr marL="457200" indent="-457200">
              <a:buFont typeface="+mj-lt"/>
              <a:buAutoNum type="alphaLcPeriod"/>
            </a:pPr>
            <a:r>
              <a:rPr lang="en-US" sz="2400" dirty="0" smtClean="0"/>
              <a:t>Mai 2013: CEEAC, </a:t>
            </a:r>
            <a:r>
              <a:rPr lang="en-US" sz="2400" dirty="0" err="1" smtClean="0"/>
              <a:t>Yaounde</a:t>
            </a:r>
            <a:r>
              <a:rPr lang="en-US" sz="2400" dirty="0" smtClean="0"/>
              <a:t>,</a:t>
            </a:r>
          </a:p>
          <a:p>
            <a:pPr marL="0" indent="0">
              <a:buNone/>
            </a:pPr>
            <a:endParaRPr lang="en-US" sz="2400" dirty="0" smtClean="0"/>
          </a:p>
          <a:p>
            <a:pPr marL="0" indent="0">
              <a:buNone/>
            </a:pPr>
            <a:r>
              <a:rPr lang="en-US" sz="2400" b="1" dirty="0" err="1" smtClean="0"/>
              <a:t>Produits</a:t>
            </a:r>
            <a:r>
              <a:rPr lang="en-US" sz="2400" b="1" dirty="0" smtClean="0"/>
              <a:t>: </a:t>
            </a:r>
            <a:r>
              <a:rPr lang="en-US" sz="2400" dirty="0" smtClean="0"/>
              <a:t>Les CERs et les </a:t>
            </a:r>
            <a:r>
              <a:rPr lang="en-US" sz="2400" dirty="0" err="1" smtClean="0"/>
              <a:t>Etats</a:t>
            </a:r>
            <a:r>
              <a:rPr lang="en-US" sz="2400" dirty="0" smtClean="0"/>
              <a:t> </a:t>
            </a:r>
            <a:r>
              <a:rPr lang="en-US" sz="2400" dirty="0" err="1" smtClean="0"/>
              <a:t>membres</a:t>
            </a:r>
            <a:r>
              <a:rPr lang="en-US" sz="2400" dirty="0" smtClean="0"/>
              <a:t> </a:t>
            </a:r>
            <a:r>
              <a:rPr lang="en-US" sz="2400" dirty="0" err="1" smtClean="0"/>
              <a:t>ont</a:t>
            </a:r>
            <a:r>
              <a:rPr lang="en-US" sz="2400" dirty="0" smtClean="0"/>
              <a:t> </a:t>
            </a:r>
            <a:r>
              <a:rPr lang="en-US" sz="2400" dirty="0" err="1" smtClean="0"/>
              <a:t>esquisse</a:t>
            </a:r>
            <a:r>
              <a:rPr lang="en-US" sz="2400" dirty="0" smtClean="0"/>
              <a:t> </a:t>
            </a:r>
            <a:r>
              <a:rPr lang="en-US" sz="2400" dirty="0" err="1" smtClean="0"/>
              <a:t>leur</a:t>
            </a:r>
            <a:r>
              <a:rPr lang="en-US" sz="2400" dirty="0" smtClean="0"/>
              <a:t> </a:t>
            </a:r>
            <a:r>
              <a:rPr lang="en-US" sz="2400" dirty="0" err="1" smtClean="0"/>
              <a:t>feuille</a:t>
            </a:r>
            <a:r>
              <a:rPr lang="en-US" sz="2400" dirty="0" smtClean="0"/>
              <a:t> de route </a:t>
            </a:r>
            <a:r>
              <a:rPr lang="en-US" sz="2400" dirty="0" err="1" smtClean="0"/>
              <a:t>regionale</a:t>
            </a:r>
            <a:r>
              <a:rPr lang="en-US" sz="2400" dirty="0" smtClean="0"/>
              <a:t> et </a:t>
            </a:r>
            <a:r>
              <a:rPr lang="en-US" sz="2400" dirty="0" err="1" smtClean="0"/>
              <a:t>nationale</a:t>
            </a:r>
            <a:endParaRPr lang="en-US" sz="2400" dirty="0" smtClean="0"/>
          </a:p>
          <a:p>
            <a:pPr marL="0" indent="0">
              <a:buNone/>
            </a:pPr>
            <a:r>
              <a:rPr lang="en-US" sz="2400" dirty="0" smtClean="0"/>
              <a:t> </a:t>
            </a:r>
            <a:r>
              <a:rPr lang="en-US" sz="2400" b="1" dirty="0" smtClean="0"/>
              <a:t>CER </a:t>
            </a:r>
            <a:r>
              <a:rPr lang="en-US" sz="2400" b="1" dirty="0" err="1" smtClean="0"/>
              <a:t>restants</a:t>
            </a:r>
            <a:r>
              <a:rPr lang="en-US" sz="2400" b="1" dirty="0" smtClean="0"/>
              <a:t>: </a:t>
            </a:r>
            <a:r>
              <a:rPr lang="en-US" sz="2400" dirty="0" smtClean="0"/>
              <a:t>IGAD (</a:t>
            </a:r>
            <a:r>
              <a:rPr lang="en-US" sz="2400" dirty="0" err="1" smtClean="0"/>
              <a:t>Est</a:t>
            </a:r>
            <a:r>
              <a:rPr lang="en-US" sz="2400" dirty="0" smtClean="0"/>
              <a:t>) et UMA (Nord)</a:t>
            </a:r>
          </a:p>
          <a:p>
            <a:pPr marL="0" indent="0">
              <a:buNone/>
            </a:pPr>
            <a:endParaRPr lang="en-US" sz="2400" dirty="0" smtClean="0"/>
          </a:p>
          <a:p>
            <a:pPr marL="0" indent="0">
              <a:buNone/>
            </a:pPr>
            <a:r>
              <a:rPr lang="en-US" sz="2400" b="1" dirty="0" smtClean="0"/>
              <a:t>Reunions du </a:t>
            </a:r>
            <a:r>
              <a:rPr lang="en-US" sz="2400" b="1" dirty="0" err="1" smtClean="0"/>
              <a:t>Comite</a:t>
            </a:r>
            <a:r>
              <a:rPr lang="en-US" sz="2400" dirty="0" smtClean="0"/>
              <a:t>: 2011 et 2013</a:t>
            </a:r>
          </a:p>
        </p:txBody>
      </p:sp>
    </p:spTree>
    <p:extLst>
      <p:ext uri="{BB962C8B-B14F-4D97-AF65-F5344CB8AC3E}">
        <p14:creationId xmlns="" xmlns:p14="http://schemas.microsoft.com/office/powerpoint/2010/main" val="413228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r>
              <a:rPr lang="en-US" sz="2400" b="1" dirty="0" smtClean="0">
                <a:solidFill>
                  <a:srgbClr val="00B050"/>
                </a:solidFill>
              </a:rPr>
              <a:t>ACTIVITES CLES POUR 2015-2016</a:t>
            </a:r>
            <a:endParaRPr lang="en-US" sz="2400" b="1" dirty="0">
              <a:solidFill>
                <a:srgbClr val="00B050"/>
              </a:solidFill>
            </a:endParaRPr>
          </a:p>
        </p:txBody>
      </p:sp>
      <p:sp>
        <p:nvSpPr>
          <p:cNvPr id="3" name="Content Placeholder 2"/>
          <p:cNvSpPr>
            <a:spLocks noGrp="1"/>
          </p:cNvSpPr>
          <p:nvPr>
            <p:ph idx="1"/>
          </p:nvPr>
        </p:nvSpPr>
        <p:spPr>
          <a:xfrm>
            <a:off x="457200" y="457200"/>
            <a:ext cx="8229600" cy="5668963"/>
          </a:xfrm>
        </p:spPr>
        <p:txBody>
          <a:bodyPr>
            <a:normAutofit fontScale="92500" lnSpcReduction="20000"/>
          </a:bodyPr>
          <a:lstStyle/>
          <a:p>
            <a:pPr marL="457200" indent="-457200">
              <a:buNone/>
            </a:pPr>
            <a:r>
              <a:rPr lang="fr-FR" sz="2000" b="1" dirty="0" smtClean="0"/>
              <a:t>1. Cadre </a:t>
            </a:r>
            <a:r>
              <a:rPr lang="fr-FR" sz="2000" b="1" dirty="0" smtClean="0"/>
              <a:t>d’Harmonisation et de Coordination des Systèmes d’Information sur le Marché du Travail</a:t>
            </a:r>
            <a:endParaRPr lang="en-US" sz="2000" dirty="0" smtClean="0"/>
          </a:p>
          <a:p>
            <a:pPr marL="457200" indent="-457200">
              <a:buFont typeface="+mj-lt"/>
              <a:buAutoNum type="alphaLcPeriod"/>
            </a:pPr>
            <a:r>
              <a:rPr lang="en-US" sz="2000" dirty="0" err="1" smtClean="0"/>
              <a:t>Suivi</a:t>
            </a:r>
            <a:r>
              <a:rPr lang="en-US" sz="2000" dirty="0" smtClean="0"/>
              <a:t> </a:t>
            </a:r>
            <a:r>
              <a:rPr lang="en-US" sz="2000" dirty="0" smtClean="0"/>
              <a:t>de la </a:t>
            </a:r>
            <a:r>
              <a:rPr lang="en-US" sz="2000" dirty="0" err="1" smtClean="0"/>
              <a:t>mise</a:t>
            </a:r>
            <a:r>
              <a:rPr lang="en-US" sz="2000" dirty="0" smtClean="0"/>
              <a:t> en oeuvre des </a:t>
            </a:r>
            <a:r>
              <a:rPr lang="en-US" sz="2000" dirty="0" err="1" smtClean="0"/>
              <a:t>feuilles</a:t>
            </a:r>
            <a:r>
              <a:rPr lang="en-US" sz="2000" dirty="0" smtClean="0"/>
              <a:t> </a:t>
            </a:r>
            <a:r>
              <a:rPr lang="en-US" sz="2000" dirty="0" err="1" smtClean="0"/>
              <a:t>regionales</a:t>
            </a:r>
            <a:r>
              <a:rPr lang="en-US" sz="2000" dirty="0" smtClean="0"/>
              <a:t> et </a:t>
            </a:r>
            <a:r>
              <a:rPr lang="en-US" sz="2000" dirty="0" err="1" smtClean="0"/>
              <a:t>nationale</a:t>
            </a:r>
            <a:endParaRPr lang="en-US" sz="2000" dirty="0" smtClean="0"/>
          </a:p>
          <a:p>
            <a:pPr marL="457200" indent="-457200">
              <a:buFont typeface="+mj-lt"/>
              <a:buAutoNum type="alphaLcPeriod"/>
            </a:pPr>
            <a:r>
              <a:rPr lang="en-US" sz="2000" dirty="0" err="1" smtClean="0"/>
              <a:t>Mise</a:t>
            </a:r>
            <a:r>
              <a:rPr lang="en-US" sz="2000" dirty="0" smtClean="0"/>
              <a:t> en place de </a:t>
            </a:r>
            <a:r>
              <a:rPr lang="en-US" sz="2000" dirty="0" err="1" smtClean="0"/>
              <a:t>groupes</a:t>
            </a:r>
            <a:r>
              <a:rPr lang="en-US" sz="2000" dirty="0" smtClean="0"/>
              <a:t> </a:t>
            </a:r>
            <a:r>
              <a:rPr lang="en-US" sz="2000" dirty="0" err="1" smtClean="0"/>
              <a:t>d’experts</a:t>
            </a:r>
            <a:r>
              <a:rPr lang="en-US" sz="2000" dirty="0" smtClean="0"/>
              <a:t> </a:t>
            </a:r>
            <a:r>
              <a:rPr lang="en-US" sz="2000" dirty="0" err="1" smtClean="0"/>
              <a:t>nationaux</a:t>
            </a:r>
            <a:r>
              <a:rPr lang="en-US" sz="2000" dirty="0" smtClean="0"/>
              <a:t> par les </a:t>
            </a:r>
            <a:r>
              <a:rPr lang="en-US" sz="2000" dirty="0" err="1" smtClean="0"/>
              <a:t>Etats</a:t>
            </a:r>
            <a:r>
              <a:rPr lang="en-US" sz="2000" dirty="0" smtClean="0"/>
              <a:t> </a:t>
            </a:r>
            <a:r>
              <a:rPr lang="en-US" sz="2000" dirty="0" err="1" smtClean="0"/>
              <a:t>membres</a:t>
            </a:r>
            <a:r>
              <a:rPr lang="en-US" sz="2000" dirty="0" smtClean="0"/>
              <a:t> en 2015</a:t>
            </a:r>
          </a:p>
          <a:p>
            <a:pPr marL="457200" indent="-457200">
              <a:buFont typeface="+mj-lt"/>
              <a:buAutoNum type="alphaLcPeriod"/>
            </a:pPr>
            <a:r>
              <a:rPr lang="en-US" sz="2000" dirty="0" err="1" smtClean="0"/>
              <a:t>Etat</a:t>
            </a:r>
            <a:r>
              <a:rPr lang="en-US" sz="2000" dirty="0" smtClean="0"/>
              <a:t> des </a:t>
            </a:r>
            <a:r>
              <a:rPr lang="en-US" sz="2000" dirty="0" err="1" smtClean="0"/>
              <a:t>lieux</a:t>
            </a:r>
            <a:r>
              <a:rPr lang="en-US" sz="2000" dirty="0" smtClean="0"/>
              <a:t> </a:t>
            </a:r>
            <a:r>
              <a:rPr lang="en-US" sz="2000" dirty="0" err="1" smtClean="0"/>
              <a:t>sur</a:t>
            </a:r>
            <a:r>
              <a:rPr lang="en-US" sz="2000" dirty="0" smtClean="0"/>
              <a:t> les </a:t>
            </a:r>
            <a:r>
              <a:rPr lang="en-US" sz="2000" dirty="0" err="1" smtClean="0"/>
              <a:t>systemes</a:t>
            </a:r>
            <a:r>
              <a:rPr lang="en-US" sz="2000" dirty="0" smtClean="0"/>
              <a:t> de </a:t>
            </a:r>
            <a:r>
              <a:rPr lang="en-US" sz="2000" dirty="0" err="1" smtClean="0"/>
              <a:t>d’informtion</a:t>
            </a:r>
            <a:r>
              <a:rPr lang="en-US" sz="2000" dirty="0" smtClean="0"/>
              <a:t> </a:t>
            </a:r>
            <a:r>
              <a:rPr lang="en-US" sz="2000" dirty="0" err="1" smtClean="0"/>
              <a:t>sur</a:t>
            </a:r>
            <a:r>
              <a:rPr lang="en-US" sz="2000" dirty="0" smtClean="0"/>
              <a:t> le </a:t>
            </a:r>
            <a:r>
              <a:rPr lang="en-US" sz="2000" dirty="0" err="1" smtClean="0"/>
              <a:t>marche</a:t>
            </a:r>
            <a:r>
              <a:rPr lang="en-US" sz="2000" dirty="0" smtClean="0"/>
              <a:t> du travail et </a:t>
            </a:r>
            <a:r>
              <a:rPr lang="en-US" sz="2000" dirty="0" err="1" smtClean="0"/>
              <a:t>l’economie</a:t>
            </a:r>
            <a:r>
              <a:rPr lang="en-US" sz="2000" dirty="0" smtClean="0"/>
              <a:t> </a:t>
            </a:r>
            <a:r>
              <a:rPr lang="en-US" sz="2000" dirty="0" err="1" smtClean="0"/>
              <a:t>informelle</a:t>
            </a:r>
            <a:r>
              <a:rPr lang="en-US" sz="2000" dirty="0" smtClean="0"/>
              <a:t> avec les </a:t>
            </a:r>
            <a:r>
              <a:rPr lang="en-US" sz="2000" dirty="0" smtClean="0"/>
              <a:t>pays</a:t>
            </a:r>
          </a:p>
          <a:p>
            <a:pPr marL="457200" indent="-457200">
              <a:buFont typeface="+mj-lt"/>
              <a:buAutoNum type="alphaLcPeriod"/>
            </a:pPr>
            <a:r>
              <a:rPr lang="fr-FR" sz="2000" dirty="0" smtClean="0"/>
              <a:t>Un sous-groupe de travail mis en place pour concilier les instruments du cadre d’harmonisation de l’UA (liste minimale d‘indicateurs et questionnaires) avec la Résolution de la Conférence  internationale des Statisticiens du Travail, 2013 et le test des outils (liste minimale d‘indicateurs et questionnaires) à partir de </a:t>
            </a:r>
            <a:r>
              <a:rPr lang="fr-FR" sz="2000" dirty="0" smtClean="0"/>
              <a:t>2015</a:t>
            </a:r>
          </a:p>
          <a:p>
            <a:pPr marL="457200" indent="-457200">
              <a:buNone/>
            </a:pPr>
            <a:endParaRPr lang="en-US" sz="2000" dirty="0" smtClean="0"/>
          </a:p>
          <a:p>
            <a:pPr marL="457200" indent="-457200">
              <a:buNone/>
            </a:pPr>
            <a:r>
              <a:rPr lang="fr-FR" sz="2000" b="1" dirty="0" smtClean="0"/>
              <a:t>2. Statistiques </a:t>
            </a:r>
            <a:r>
              <a:rPr lang="fr-FR" sz="2000" b="1" dirty="0" smtClean="0"/>
              <a:t>et informations sur l’économie informelle</a:t>
            </a:r>
            <a:endParaRPr lang="en-US" sz="2000" dirty="0" smtClean="0"/>
          </a:p>
          <a:p>
            <a:pPr marL="457200" indent="-457200">
              <a:buFont typeface="+mj-lt"/>
              <a:buAutoNum type="alphaLcPeriod"/>
            </a:pPr>
            <a:endParaRPr lang="en-US" sz="2000" dirty="0" smtClean="0"/>
          </a:p>
          <a:p>
            <a:pPr lvl="0"/>
            <a:r>
              <a:rPr lang="fr-FR" sz="2000" dirty="0" smtClean="0"/>
              <a:t>finaliser </a:t>
            </a:r>
            <a:r>
              <a:rPr lang="fr-FR" sz="2000" dirty="0"/>
              <a:t>le questionnaire d’enquête sur l’économie informelle, avec des indicateurs pour mesurer les progrès dans la transition vers l’économie formelle, </a:t>
            </a:r>
            <a:endParaRPr lang="fr-FR" sz="2000" dirty="0" smtClean="0"/>
          </a:p>
          <a:p>
            <a:pPr lvl="0"/>
            <a:r>
              <a:rPr lang="fr-FR" sz="2000" dirty="0" smtClean="0"/>
              <a:t>enquête </a:t>
            </a:r>
            <a:r>
              <a:rPr lang="fr-FR" sz="2000" dirty="0"/>
              <a:t>sur l’économie informelle au cours de 2015 et 2016</a:t>
            </a:r>
            <a:r>
              <a:rPr lang="fr-FR" sz="2000" dirty="0" smtClean="0"/>
              <a:t>.</a:t>
            </a:r>
            <a:endParaRPr lang="en-US" sz="2000" dirty="0"/>
          </a:p>
          <a:p>
            <a:pPr lvl="0"/>
            <a:r>
              <a:rPr lang="fr-FR" sz="2000" dirty="0" smtClean="0"/>
              <a:t>Collecte des rapports </a:t>
            </a:r>
            <a:r>
              <a:rPr lang="fr-FR" sz="2000" dirty="0"/>
              <a:t>pays existants et </a:t>
            </a:r>
            <a:r>
              <a:rPr lang="fr-FR" sz="2000" dirty="0" smtClean="0"/>
              <a:t>diffuser </a:t>
            </a:r>
            <a:r>
              <a:rPr lang="fr-FR" sz="2000" dirty="0"/>
              <a:t>une première publication en 2015, avec l’appui de la CEA et du BIT</a:t>
            </a:r>
            <a:r>
              <a:rPr lang="fr-FR" sz="2000" dirty="0" smtClean="0"/>
              <a:t>.</a:t>
            </a:r>
          </a:p>
          <a:p>
            <a:pPr marL="0" indent="0">
              <a:buNone/>
            </a:pPr>
            <a:endParaRPr lang="en-US" sz="2000" dirty="0" smtClean="0"/>
          </a:p>
        </p:txBody>
      </p:sp>
    </p:spTree>
    <p:extLst>
      <p:ext uri="{BB962C8B-B14F-4D97-AF65-F5344CB8AC3E}">
        <p14:creationId xmlns="" xmlns:p14="http://schemas.microsoft.com/office/powerpoint/2010/main" val="26397804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r>
              <a:rPr lang="en-US" sz="2400" b="1" dirty="0" smtClean="0">
                <a:solidFill>
                  <a:srgbClr val="00B050"/>
                </a:solidFill>
              </a:rPr>
              <a:t>ACTIVITES CLES POUR 2015-2016</a:t>
            </a:r>
            <a:endParaRPr lang="en-US" sz="2400" b="1" dirty="0">
              <a:solidFill>
                <a:srgbClr val="00B050"/>
              </a:solidFill>
            </a:endParaRPr>
          </a:p>
        </p:txBody>
      </p:sp>
      <p:sp>
        <p:nvSpPr>
          <p:cNvPr id="3" name="Content Placeholder 2"/>
          <p:cNvSpPr>
            <a:spLocks noGrp="1"/>
          </p:cNvSpPr>
          <p:nvPr>
            <p:ph idx="1"/>
          </p:nvPr>
        </p:nvSpPr>
        <p:spPr>
          <a:xfrm>
            <a:off x="457200" y="457200"/>
            <a:ext cx="8229600" cy="6400800"/>
          </a:xfrm>
        </p:spPr>
        <p:txBody>
          <a:bodyPr>
            <a:normAutofit fontScale="25000" lnSpcReduction="20000"/>
          </a:bodyPr>
          <a:lstStyle/>
          <a:p>
            <a:pPr marL="457200" indent="-457200">
              <a:buFont typeface="+mj-lt"/>
              <a:buAutoNum type="arabicPeriod"/>
            </a:pPr>
            <a:endParaRPr lang="fr-FR" sz="1800" dirty="0" smtClean="0"/>
          </a:p>
          <a:p>
            <a:pPr>
              <a:buNone/>
            </a:pPr>
            <a:r>
              <a:rPr lang="fr-FR" sz="1800" b="1" dirty="0" smtClean="0"/>
              <a:t>3. </a:t>
            </a:r>
            <a:r>
              <a:rPr lang="fr-FR" sz="7400" b="1" dirty="0" smtClean="0"/>
              <a:t>Statistiques </a:t>
            </a:r>
            <a:r>
              <a:rPr lang="fr-FR" sz="7400" b="1" dirty="0" smtClean="0"/>
              <a:t>et Information sur la migration.</a:t>
            </a:r>
            <a:endParaRPr lang="en-US" sz="7400" dirty="0" smtClean="0"/>
          </a:p>
          <a:p>
            <a:pPr lvl="0"/>
            <a:endParaRPr lang="en-US" sz="7400" dirty="0" smtClean="0"/>
          </a:p>
          <a:p>
            <a:pPr marL="457200" indent="-457200">
              <a:buNone/>
            </a:pPr>
            <a:r>
              <a:rPr lang="fr-FR" sz="7400" dirty="0" smtClean="0"/>
              <a:t>a. Créer </a:t>
            </a:r>
            <a:r>
              <a:rPr lang="fr-FR" sz="7400" dirty="0" smtClean="0"/>
              <a:t>un sous-groupe sur les statistiques et l’information sur la </a:t>
            </a:r>
            <a:r>
              <a:rPr lang="fr-FR" sz="7400" dirty="0" smtClean="0"/>
              <a:t>migration</a:t>
            </a:r>
          </a:p>
          <a:p>
            <a:pPr marL="457200" indent="-457200">
              <a:buNone/>
            </a:pPr>
            <a:endParaRPr lang="fr-FR" sz="7400" dirty="0" smtClean="0"/>
          </a:p>
          <a:p>
            <a:pPr marL="457200" indent="-457200">
              <a:buNone/>
            </a:pPr>
            <a:r>
              <a:rPr lang="fr-FR" sz="7400" b="1" dirty="0" smtClean="0"/>
              <a:t>Statistiques et information sur la protection sociale et la santé</a:t>
            </a:r>
            <a:endParaRPr lang="en-US" sz="7400" dirty="0" smtClean="0"/>
          </a:p>
          <a:p>
            <a:pPr marL="457200" indent="-457200">
              <a:buNone/>
            </a:pPr>
            <a:endParaRPr lang="fr-FR" sz="7400" dirty="0" smtClean="0"/>
          </a:p>
          <a:p>
            <a:pPr marL="457200" indent="-457200">
              <a:buNone/>
            </a:pPr>
            <a:r>
              <a:rPr lang="fr-FR" sz="7400" dirty="0" smtClean="0"/>
              <a:t>a. Faciliter </a:t>
            </a:r>
            <a:r>
              <a:rPr lang="fr-FR" sz="7400" dirty="0" smtClean="0"/>
              <a:t>l’extension de la protection sociale aux travailleurs informels et ruraux par des enquêtes statistiques et appuyer la définition de plans nationaux d’extension avec une approche </a:t>
            </a:r>
            <a:r>
              <a:rPr lang="fr-FR" sz="7400" dirty="0" smtClean="0"/>
              <a:t>multidisciplinaire</a:t>
            </a:r>
          </a:p>
          <a:p>
            <a:pPr marL="457200" indent="-457200">
              <a:buFont typeface="+mj-lt"/>
              <a:buAutoNum type="arabicPeriod"/>
            </a:pPr>
            <a:endParaRPr lang="fr-FR" sz="7400" dirty="0" smtClean="0"/>
          </a:p>
          <a:p>
            <a:pPr marL="457200" lvl="0" indent="-457200">
              <a:buNone/>
            </a:pPr>
            <a:r>
              <a:rPr lang="fr-FR" sz="7400" b="1" dirty="0" smtClean="0"/>
              <a:t>Système de mesure de la productivité et de la compétitivité</a:t>
            </a:r>
            <a:endParaRPr lang="en-US" sz="7400" dirty="0" smtClean="0"/>
          </a:p>
          <a:p>
            <a:pPr marL="457200" indent="-457200">
              <a:buNone/>
            </a:pPr>
            <a:endParaRPr lang="fr-FR" sz="7400" dirty="0" smtClean="0"/>
          </a:p>
          <a:p>
            <a:pPr marL="457200" indent="-457200">
              <a:buNone/>
            </a:pPr>
            <a:endParaRPr lang="fr-FR" sz="7400" dirty="0" smtClean="0"/>
          </a:p>
          <a:p>
            <a:pPr marL="457200" lvl="0" indent="-457200">
              <a:buFont typeface="+mj-lt"/>
              <a:buAutoNum type="alphaLcPeriod"/>
            </a:pPr>
            <a:r>
              <a:rPr lang="fr-FR" sz="7400" dirty="0" smtClean="0"/>
              <a:t>Développer à partir de 2015, un système de mesure de la productivité  et de compétitivité par la CUA en collaboration avec la BAD, la CEA, l’ONUDI, l’Association Pan africaine de Productivité. </a:t>
            </a:r>
            <a:endParaRPr lang="en-US" sz="7400" dirty="0" smtClean="0"/>
          </a:p>
          <a:p>
            <a:pPr marL="457200" indent="-457200">
              <a:buFont typeface="+mj-lt"/>
              <a:buAutoNum type="alphaLcPeriod"/>
            </a:pPr>
            <a:endParaRPr lang="fr-FR" sz="7400" dirty="0" smtClean="0"/>
          </a:p>
          <a:p>
            <a:pPr marL="457200" indent="-457200">
              <a:buFont typeface="+mj-lt"/>
              <a:buAutoNum type="alphaLcPeriod"/>
            </a:pPr>
            <a:r>
              <a:rPr lang="fr-FR" sz="7400" dirty="0" smtClean="0"/>
              <a:t>Préparer </a:t>
            </a:r>
            <a:r>
              <a:rPr lang="fr-FR" sz="7400" dirty="0"/>
              <a:t>la production d’un rapport sur la productivité et la compétitivité en Afrique avec l’Association Pan africaine de Productivité, la BAD, la CEA, le BIT et les autres </a:t>
            </a:r>
            <a:r>
              <a:rPr lang="fr-FR" sz="7400" dirty="0" smtClean="0"/>
              <a:t>partenaires</a:t>
            </a:r>
          </a:p>
          <a:p>
            <a:pPr marL="457200" indent="-457200">
              <a:buFont typeface="+mj-lt"/>
              <a:buAutoNum type="alphaLcPeriod"/>
            </a:pPr>
            <a:r>
              <a:rPr lang="fr-FR" sz="7400" dirty="0"/>
              <a:t>Mettre en œuvre des programmes de productivité avec un système de mesure dans les administrations publiques pour soutenir la compétitivité des économies </a:t>
            </a:r>
            <a:r>
              <a:rPr lang="fr-FR" sz="7400" dirty="0" smtClean="0"/>
              <a:t>africaines</a:t>
            </a:r>
          </a:p>
          <a:p>
            <a:pPr marL="457200" indent="-457200">
              <a:buFont typeface="+mj-lt"/>
              <a:buAutoNum type="alphaLcPeriod"/>
            </a:pPr>
            <a:endParaRPr lang="en-US" sz="7400" dirty="0" smtClean="0"/>
          </a:p>
        </p:txBody>
      </p:sp>
    </p:spTree>
    <p:extLst>
      <p:ext uri="{BB962C8B-B14F-4D97-AF65-F5344CB8AC3E}">
        <p14:creationId xmlns="" xmlns:p14="http://schemas.microsoft.com/office/powerpoint/2010/main" val="862979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solidFill>
                  <a:schemeClr val="accent3">
                    <a:lumMod val="75000"/>
                  </a:schemeClr>
                </a:solidFill>
              </a:rPr>
              <a:t>Commission de l’Union Africaine</a:t>
            </a:r>
            <a:endParaRPr lang="fr-FR" dirty="0">
              <a:solidFill>
                <a:schemeClr val="accent3">
                  <a:lumMod val="75000"/>
                </a:schemeClr>
              </a:solidFill>
            </a:endParaRPr>
          </a:p>
        </p:txBody>
      </p:sp>
      <p:sp>
        <p:nvSpPr>
          <p:cNvPr id="3" name="Content Placeholder 2"/>
          <p:cNvSpPr>
            <a:spLocks noGrp="1"/>
          </p:cNvSpPr>
          <p:nvPr>
            <p:ph idx="1"/>
          </p:nvPr>
        </p:nvSpPr>
        <p:spPr/>
        <p:txBody>
          <a:bodyPr/>
          <a:lstStyle/>
          <a:p>
            <a:endParaRPr lang="fr-FR" dirty="0" smtClean="0"/>
          </a:p>
          <a:p>
            <a:pPr>
              <a:buNone/>
            </a:pPr>
            <a:endParaRPr lang="fr-FR" dirty="0" smtClean="0"/>
          </a:p>
          <a:p>
            <a:pPr>
              <a:buNone/>
            </a:pPr>
            <a:endParaRPr lang="fr-FR" dirty="0" smtClean="0"/>
          </a:p>
          <a:p>
            <a:pPr algn="ctr">
              <a:buNone/>
            </a:pPr>
            <a:r>
              <a:rPr lang="fr-FR" sz="4400" b="1" dirty="0" smtClean="0">
                <a:solidFill>
                  <a:srgbClr val="002060"/>
                </a:solidFill>
              </a:rPr>
              <a:t>Merci de votre aimable attention</a:t>
            </a:r>
            <a:endParaRPr lang="fr-FR" sz="4400" b="1" dirty="0">
              <a:solidFill>
                <a:srgbClr val="00206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999</TotalTime>
  <Words>709</Words>
  <Application>Microsoft Office PowerPoint</Application>
  <PresentationFormat>Affichage à l'écran (4:3)</PresentationFormat>
  <Paragraphs>73</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Office Theme</vt:lpstr>
      <vt:lpstr> GROUPE DE TRAVAIL TECHNIQUE SPECIALISE SUR L’INFORMATION SUR LE MARCHE DU TRAVAIL ET L’ECONOMIE INFORMELLE  </vt:lpstr>
      <vt:lpstr>CADRE POLITIQUE</vt:lpstr>
      <vt:lpstr>REALISATIONS</vt:lpstr>
      <vt:lpstr>REALISATIONS</vt:lpstr>
      <vt:lpstr>ACTIVITES CLES POUR 2015-2016</vt:lpstr>
      <vt:lpstr>ACTIVITES CLES POUR 2015-2016</vt:lpstr>
      <vt:lpstr>Commission de l’Union Africaine</vt:lpstr>
    </vt:vector>
  </TitlesOfParts>
  <Company>African Union Commission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SEPTIEME SESSION DE LA CTAS, ADDIS ABABA, 28/09 – 02/10, 2009, THEME: “IMPACT DE LA CRISE GLOBALE SUR LES MARCHES DE L’EMPLOI ET DU TRAVAIL EN AFRIQUE”</dc:title>
  <dc:creator>Customer</dc:creator>
  <cp:lastModifiedBy>ins</cp:lastModifiedBy>
  <cp:revision>137</cp:revision>
  <dcterms:created xsi:type="dcterms:W3CDTF">2009-09-24T06:35:08Z</dcterms:created>
  <dcterms:modified xsi:type="dcterms:W3CDTF">2014-12-13T08:32:13Z</dcterms:modified>
</cp:coreProperties>
</file>