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4" r:id="rId8"/>
    <p:sldId id="263"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17795334176977878"/>
          <c:y val="0.13290784745699424"/>
          <c:w val="0.44495535714285717"/>
          <c:h val="0.83903182593406089"/>
        </c:manualLayout>
      </c:layout>
      <c:pieChart>
        <c:varyColors val="1"/>
        <c:ser>
          <c:idx val="0"/>
          <c:order val="0"/>
          <c:tx>
            <c:strRef>
              <c:f>Sheet1!$B$1</c:f>
              <c:strCache>
                <c:ptCount val="1"/>
                <c:pt idx="0">
                  <c:v>Death Occurrence by Place</c:v>
                </c:pt>
              </c:strCache>
            </c:strRef>
          </c:tx>
          <c:explosion val="25"/>
          <c:dLbls>
            <c:showLegendKey val="0"/>
            <c:showVal val="1"/>
            <c:showCatName val="0"/>
            <c:showSerName val="0"/>
            <c:showPercent val="0"/>
            <c:showBubbleSize val="0"/>
            <c:showLeaderLines val="1"/>
          </c:dLbls>
          <c:cat>
            <c:strRef>
              <c:f>Sheet1!$A$2:$A$4</c:f>
              <c:strCache>
                <c:ptCount val="3"/>
                <c:pt idx="0">
                  <c:v>Health Facilty</c:v>
                </c:pt>
                <c:pt idx="1">
                  <c:v>Other Places</c:v>
                </c:pt>
                <c:pt idx="2">
                  <c:v>Home</c:v>
                </c:pt>
              </c:strCache>
            </c:strRef>
          </c:cat>
          <c:val>
            <c:numRef>
              <c:f>Sheet1!$B$2:$B$4</c:f>
              <c:numCache>
                <c:formatCode>0%</c:formatCode>
                <c:ptCount val="3"/>
                <c:pt idx="0">
                  <c:v>0.48</c:v>
                </c:pt>
                <c:pt idx="1">
                  <c:v>0.06</c:v>
                </c:pt>
                <c:pt idx="2">
                  <c:v>0.46</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5026680258717648"/>
          <c:y val="0.42771096449529084"/>
          <c:w val="0.24080462598425195"/>
          <c:h val="0.24381330558822509"/>
        </c:manualLayout>
      </c:layout>
      <c:overlay val="0"/>
      <c:txPr>
        <a:bodyPr/>
        <a:lstStyle/>
        <a:p>
          <a:pPr>
            <a:defRPr sz="19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2011</c:v>
                </c:pt>
              </c:strCache>
            </c:strRef>
          </c:tx>
          <c:cat>
            <c:strRef>
              <c:f>Sheet1!$A$2:$A$5</c:f>
              <c:strCache>
                <c:ptCount val="3"/>
                <c:pt idx="0">
                  <c:v>Luapula</c:v>
                </c:pt>
                <c:pt idx="1">
                  <c:v>Eastern</c:v>
                </c:pt>
                <c:pt idx="2">
                  <c:v>Southern</c:v>
                </c:pt>
              </c:strCache>
            </c:strRef>
          </c:cat>
          <c:val>
            <c:numRef>
              <c:f>Sheet1!$B$2:$B$5</c:f>
              <c:numCache>
                <c:formatCode>General</c:formatCode>
                <c:ptCount val="4"/>
                <c:pt idx="0">
                  <c:v>204</c:v>
                </c:pt>
                <c:pt idx="1">
                  <c:v>463</c:v>
                </c:pt>
                <c:pt idx="2">
                  <c:v>655</c:v>
                </c:pt>
              </c:numCache>
            </c:numRef>
          </c:val>
          <c:smooth val="0"/>
        </c:ser>
        <c:ser>
          <c:idx val="1"/>
          <c:order val="1"/>
          <c:tx>
            <c:strRef>
              <c:f>Sheet1!$C$1</c:f>
              <c:strCache>
                <c:ptCount val="1"/>
                <c:pt idx="0">
                  <c:v>2012</c:v>
                </c:pt>
              </c:strCache>
            </c:strRef>
          </c:tx>
          <c:cat>
            <c:strRef>
              <c:f>Sheet1!$A$2:$A$5</c:f>
              <c:strCache>
                <c:ptCount val="3"/>
                <c:pt idx="0">
                  <c:v>Luapula</c:v>
                </c:pt>
                <c:pt idx="1">
                  <c:v>Eastern</c:v>
                </c:pt>
                <c:pt idx="2">
                  <c:v>Southern</c:v>
                </c:pt>
              </c:strCache>
            </c:strRef>
          </c:cat>
          <c:val>
            <c:numRef>
              <c:f>Sheet1!$C$2:$C$5</c:f>
              <c:numCache>
                <c:formatCode>General</c:formatCode>
                <c:ptCount val="4"/>
                <c:pt idx="0">
                  <c:v>593</c:v>
                </c:pt>
                <c:pt idx="1">
                  <c:v>624</c:v>
                </c:pt>
                <c:pt idx="2">
                  <c:v>951</c:v>
                </c:pt>
              </c:numCache>
            </c:numRef>
          </c:val>
          <c:smooth val="0"/>
        </c:ser>
        <c:ser>
          <c:idx val="2"/>
          <c:order val="2"/>
          <c:tx>
            <c:strRef>
              <c:f>Sheet1!$D$1</c:f>
              <c:strCache>
                <c:ptCount val="1"/>
                <c:pt idx="0">
                  <c:v>2013</c:v>
                </c:pt>
              </c:strCache>
            </c:strRef>
          </c:tx>
          <c:cat>
            <c:strRef>
              <c:f>Sheet1!$A$2:$A$5</c:f>
              <c:strCache>
                <c:ptCount val="3"/>
                <c:pt idx="0">
                  <c:v>Luapula</c:v>
                </c:pt>
                <c:pt idx="1">
                  <c:v>Eastern</c:v>
                </c:pt>
                <c:pt idx="2">
                  <c:v>Southern</c:v>
                </c:pt>
              </c:strCache>
            </c:strRef>
          </c:cat>
          <c:val>
            <c:numRef>
              <c:f>Sheet1!$D$2:$D$5</c:f>
              <c:numCache>
                <c:formatCode>General</c:formatCode>
                <c:ptCount val="4"/>
                <c:pt idx="0">
                  <c:v>2860</c:v>
                </c:pt>
                <c:pt idx="1">
                  <c:v>1140</c:v>
                </c:pt>
                <c:pt idx="2">
                  <c:v>4220</c:v>
                </c:pt>
              </c:numCache>
            </c:numRef>
          </c:val>
          <c:smooth val="0"/>
        </c:ser>
        <c:dLbls>
          <c:showLegendKey val="0"/>
          <c:showVal val="0"/>
          <c:showCatName val="0"/>
          <c:showSerName val="0"/>
          <c:showPercent val="0"/>
          <c:showBubbleSize val="0"/>
        </c:dLbls>
        <c:marker val="1"/>
        <c:smooth val="0"/>
        <c:axId val="33722752"/>
        <c:axId val="33724288"/>
      </c:lineChart>
      <c:catAx>
        <c:axId val="33722752"/>
        <c:scaling>
          <c:orientation val="minMax"/>
        </c:scaling>
        <c:delete val="0"/>
        <c:axPos val="b"/>
        <c:majorTickMark val="out"/>
        <c:minorTickMark val="none"/>
        <c:tickLblPos val="nextTo"/>
        <c:crossAx val="33724288"/>
        <c:crosses val="autoZero"/>
        <c:auto val="1"/>
        <c:lblAlgn val="ctr"/>
        <c:lblOffset val="100"/>
        <c:noMultiLvlLbl val="0"/>
      </c:catAx>
      <c:valAx>
        <c:axId val="33724288"/>
        <c:scaling>
          <c:orientation val="minMax"/>
        </c:scaling>
        <c:delete val="0"/>
        <c:axPos val="l"/>
        <c:majorGridlines/>
        <c:numFmt formatCode="General" sourceLinked="1"/>
        <c:majorTickMark val="out"/>
        <c:minorTickMark val="none"/>
        <c:tickLblPos val="nextTo"/>
        <c:crossAx val="337227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A2171AA-032F-47D8-8593-0E9D5430EE42}" type="datetimeFigureOut">
              <a:rPr lang="en-US" smtClean="0"/>
              <a:t>2/10/2015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6B0A9E9-F839-41CE-A5D7-F52428DF1A29}"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2171AA-032F-47D8-8593-0E9D5430EE42}" type="datetimeFigureOut">
              <a:rPr lang="en-US" smtClean="0"/>
              <a:t>2/10/2015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B0A9E9-F839-41CE-A5D7-F52428DF1A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2171AA-032F-47D8-8593-0E9D5430EE42}" type="datetimeFigureOut">
              <a:rPr lang="en-US" smtClean="0"/>
              <a:t>2/10/2015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B0A9E9-F839-41CE-A5D7-F52428DF1A2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2171AA-032F-47D8-8593-0E9D5430EE42}" type="datetimeFigureOut">
              <a:rPr lang="en-US" smtClean="0"/>
              <a:t>2/10/2015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B0A9E9-F839-41CE-A5D7-F52428DF1A2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A2171AA-032F-47D8-8593-0E9D5430EE42}" type="datetimeFigureOut">
              <a:rPr lang="en-US" smtClean="0"/>
              <a:t>2/10/2015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B0A9E9-F839-41CE-A5D7-F52428DF1A29}"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2171AA-032F-47D8-8593-0E9D5430EE42}" type="datetimeFigureOut">
              <a:rPr lang="en-US" smtClean="0"/>
              <a:t>2/10/2015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B0A9E9-F839-41CE-A5D7-F52428DF1A2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A2171AA-032F-47D8-8593-0E9D5430EE42}" type="datetimeFigureOut">
              <a:rPr lang="en-US" smtClean="0"/>
              <a:t>2/10/2015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6B0A9E9-F839-41CE-A5D7-F52428DF1A2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A2171AA-032F-47D8-8593-0E9D5430EE42}" type="datetimeFigureOut">
              <a:rPr lang="en-US" smtClean="0"/>
              <a:t>2/10/2015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6B0A9E9-F839-41CE-A5D7-F52428DF1A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A2171AA-032F-47D8-8593-0E9D5430EE42}" type="datetimeFigureOut">
              <a:rPr lang="en-US" smtClean="0"/>
              <a:t>2/10/2015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6B0A9E9-F839-41CE-A5D7-F52428DF1A29}"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2171AA-032F-47D8-8593-0E9D5430EE42}" type="datetimeFigureOut">
              <a:rPr lang="en-US" smtClean="0"/>
              <a:t>2/10/2015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B0A9E9-F839-41CE-A5D7-F52428DF1A2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A2171AA-032F-47D8-8593-0E9D5430EE42}" type="datetimeFigureOut">
              <a:rPr lang="en-US" smtClean="0"/>
              <a:t>2/10/2015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B0A9E9-F839-41CE-A5D7-F52428DF1A29}"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A2171AA-032F-47D8-8593-0E9D5430EE42}" type="datetimeFigureOut">
              <a:rPr lang="en-US" smtClean="0"/>
              <a:t>2/10/2015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6B0A9E9-F839-41CE-A5D7-F52428DF1A29}"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Republic of Zambia</a:t>
            </a:r>
            <a:endParaRPr lang="en-US" dirty="0"/>
          </a:p>
        </p:txBody>
      </p:sp>
      <p:sp>
        <p:nvSpPr>
          <p:cNvPr id="5" name="Content Placeholder 4"/>
          <p:cNvSpPr>
            <a:spLocks noGrp="1"/>
          </p:cNvSpPr>
          <p:nvPr>
            <p:ph idx="1"/>
          </p:nvPr>
        </p:nvSpPr>
        <p:spPr/>
        <p:txBody>
          <a:bodyPr>
            <a:normAutofit lnSpcReduction="10000"/>
          </a:bodyPr>
          <a:lstStyle/>
          <a:p>
            <a:pPr marL="0" indent="0">
              <a:buNone/>
            </a:pPr>
            <a:r>
              <a:rPr lang="en-US" dirty="0" smtClean="0"/>
              <a:t>The Role of the Health Sector in Improving Birth and Death Registration</a:t>
            </a:r>
          </a:p>
          <a:p>
            <a:pPr marL="0" indent="0">
              <a:buNone/>
            </a:pPr>
            <a:endParaRPr lang="en-US" dirty="0"/>
          </a:p>
          <a:p>
            <a:pPr marL="0" indent="0">
              <a:buNone/>
            </a:pPr>
            <a:r>
              <a:rPr lang="en-US" dirty="0" smtClean="0"/>
              <a:t>3</a:t>
            </a:r>
            <a:r>
              <a:rPr lang="en-US" baseline="30000" dirty="0" smtClean="0"/>
              <a:t>rd</a:t>
            </a:r>
            <a:r>
              <a:rPr lang="en-US" dirty="0" smtClean="0"/>
              <a:t> Session of the Conference of African Ministers Responsible for Civil Registration</a:t>
            </a:r>
          </a:p>
          <a:p>
            <a:pPr marL="0" indent="0">
              <a:buNone/>
            </a:pPr>
            <a:r>
              <a:rPr lang="en-US" dirty="0" smtClean="0"/>
              <a:t>Expert Session</a:t>
            </a:r>
            <a:endParaRPr lang="en-US" dirty="0"/>
          </a:p>
          <a:p>
            <a:pPr marL="0" indent="0">
              <a:buNone/>
            </a:pPr>
            <a:endParaRPr lang="en-US" dirty="0" smtClean="0"/>
          </a:p>
          <a:p>
            <a:pPr marL="0" indent="0">
              <a:buNone/>
            </a:pPr>
            <a:r>
              <a:rPr lang="en-US" dirty="0" smtClean="0"/>
              <a:t>Yamoussoukro, Ivory Coast.</a:t>
            </a:r>
          </a:p>
          <a:p>
            <a:pPr marL="0" indent="0">
              <a:buNone/>
            </a:pPr>
            <a:r>
              <a:rPr lang="en-US" dirty="0" smtClean="0"/>
              <a:t>Martin </a:t>
            </a:r>
            <a:r>
              <a:rPr lang="en-US" dirty="0" err="1" smtClean="0"/>
              <a:t>Nyahoda</a:t>
            </a:r>
            <a:r>
              <a:rPr lang="en-US" dirty="0" smtClean="0"/>
              <a:t>- CRVS Country Expert</a:t>
            </a:r>
            <a:endParaRPr lang="en-US" dirty="0"/>
          </a:p>
        </p:txBody>
      </p:sp>
    </p:spTree>
    <p:extLst>
      <p:ext uri="{BB962C8B-B14F-4D97-AF65-F5344CB8AC3E}">
        <p14:creationId xmlns:p14="http://schemas.microsoft.com/office/powerpoint/2010/main" val="3459107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14600"/>
            <a:ext cx="8229600" cy="1143000"/>
          </a:xfrm>
        </p:spPr>
        <p:txBody>
          <a:bodyPr/>
          <a:lstStyle/>
          <a:p>
            <a:pPr algn="ctr"/>
            <a:r>
              <a:rPr lang="en-US" dirty="0" smtClean="0"/>
              <a:t>Merci</a:t>
            </a:r>
            <a:endParaRPr lang="en-US" dirty="0"/>
          </a:p>
        </p:txBody>
      </p:sp>
    </p:spTree>
    <p:extLst>
      <p:ext uri="{BB962C8B-B14F-4D97-AF65-F5344CB8AC3E}">
        <p14:creationId xmlns:p14="http://schemas.microsoft.com/office/powerpoint/2010/main" val="1359825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Birth and Death Occurrence in Zambia</a:t>
            </a:r>
          </a:p>
          <a:p>
            <a:r>
              <a:rPr lang="en-US" dirty="0" smtClean="0"/>
              <a:t>Birth Registration</a:t>
            </a:r>
          </a:p>
          <a:p>
            <a:r>
              <a:rPr lang="en-US" dirty="0" smtClean="0"/>
              <a:t>Health Facility Registration Results</a:t>
            </a:r>
          </a:p>
          <a:p>
            <a:r>
              <a:rPr lang="en-US" dirty="0" smtClean="0"/>
              <a:t>Key Lesson</a:t>
            </a:r>
            <a:endParaRPr lang="en-US" dirty="0"/>
          </a:p>
        </p:txBody>
      </p:sp>
    </p:spTree>
    <p:extLst>
      <p:ext uri="{BB962C8B-B14F-4D97-AF65-F5344CB8AC3E}">
        <p14:creationId xmlns:p14="http://schemas.microsoft.com/office/powerpoint/2010/main" val="770508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role of the health sector in improving birth and death registration is well known because a </a:t>
            </a:r>
            <a:r>
              <a:rPr lang="en-US" i="1" dirty="0" smtClean="0"/>
              <a:t>good percentage </a:t>
            </a:r>
            <a:r>
              <a:rPr lang="en-US" dirty="0" smtClean="0"/>
              <a:t>of these vital events occur in health facilities in Africa.</a:t>
            </a:r>
          </a:p>
          <a:p>
            <a:r>
              <a:rPr lang="en-US" dirty="0" smtClean="0"/>
              <a:t>Even in cases where births occur outside health facilities children are taken to health facilities for immunizations.</a:t>
            </a:r>
          </a:p>
          <a:p>
            <a:r>
              <a:rPr lang="en-US" dirty="0" smtClean="0"/>
              <a:t>This creates a great opportunity for immediate registration at point of occurrence.</a:t>
            </a:r>
          </a:p>
          <a:p>
            <a:pPr marL="0" indent="0">
              <a:buNone/>
            </a:pPr>
            <a:endParaRPr lang="en-US" dirty="0" smtClean="0"/>
          </a:p>
          <a:p>
            <a:endParaRPr lang="en-US" dirty="0"/>
          </a:p>
        </p:txBody>
      </p:sp>
    </p:spTree>
    <p:extLst>
      <p:ext uri="{BB962C8B-B14F-4D97-AF65-F5344CB8AC3E}">
        <p14:creationId xmlns:p14="http://schemas.microsoft.com/office/powerpoint/2010/main" val="4243575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Birth Occurrence in Zambia</a:t>
            </a:r>
            <a:endParaRPr lang="en-US" dirty="0"/>
          </a:p>
        </p:txBody>
      </p:sp>
      <p:sp>
        <p:nvSpPr>
          <p:cNvPr id="3" name="Content Placeholder 2"/>
          <p:cNvSpPr>
            <a:spLocks noGrp="1"/>
          </p:cNvSpPr>
          <p:nvPr>
            <p:ph idx="1"/>
          </p:nvPr>
        </p:nvSpPr>
        <p:spPr/>
        <p:txBody>
          <a:bodyPr>
            <a:normAutofit/>
          </a:bodyPr>
          <a:lstStyle/>
          <a:p>
            <a:r>
              <a:rPr lang="en-US" dirty="0" smtClean="0"/>
              <a:t>About 48% of births occur in health facilities</a:t>
            </a:r>
          </a:p>
          <a:p>
            <a:r>
              <a:rPr lang="en-US" dirty="0" smtClean="0"/>
              <a:t>About 52% of births occur at home</a:t>
            </a:r>
          </a:p>
          <a:p>
            <a:pPr marL="0" indent="0">
              <a:buNone/>
            </a:pPr>
            <a:endParaRPr lang="en-US" dirty="0"/>
          </a:p>
          <a:p>
            <a:pPr marL="0" indent="0">
              <a:buNone/>
            </a:pPr>
            <a:r>
              <a:rPr lang="en-US" i="1" dirty="0" smtClean="0"/>
              <a:t>About 99% of children under five have immunization cards.</a:t>
            </a:r>
            <a:endParaRPr lang="en-US" dirty="0" smtClean="0"/>
          </a:p>
          <a:p>
            <a:r>
              <a:rPr lang="en-US" dirty="0" smtClean="0"/>
              <a:t>This means that</a:t>
            </a:r>
            <a:r>
              <a:rPr lang="en-US" i="1" dirty="0" smtClean="0"/>
              <a:t> close </a:t>
            </a:r>
            <a:r>
              <a:rPr lang="en-US" dirty="0" smtClean="0"/>
              <a:t>to 100% of children are in touch with health facilities from birth or during immunizations.</a:t>
            </a:r>
            <a:endParaRPr lang="en-US" dirty="0"/>
          </a:p>
        </p:txBody>
      </p:sp>
    </p:spTree>
    <p:extLst>
      <p:ext uri="{BB962C8B-B14F-4D97-AF65-F5344CB8AC3E}">
        <p14:creationId xmlns:p14="http://schemas.microsoft.com/office/powerpoint/2010/main" val="2719534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 Occurrence in Zambia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3825821"/>
              </p:ext>
            </p:extLst>
          </p:nvPr>
        </p:nvGraphicFramePr>
        <p:xfrm>
          <a:off x="457200" y="1600200"/>
          <a:ext cx="85344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991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Birth Registration</a:t>
            </a:r>
            <a:endParaRPr lang="en-US"/>
          </a:p>
        </p:txBody>
      </p:sp>
      <p:sp>
        <p:nvSpPr>
          <p:cNvPr id="3" name="Content Placeholder 2"/>
          <p:cNvSpPr>
            <a:spLocks noGrp="1"/>
          </p:cNvSpPr>
          <p:nvPr>
            <p:ph idx="1"/>
          </p:nvPr>
        </p:nvSpPr>
        <p:spPr/>
        <p:txBody>
          <a:bodyPr>
            <a:normAutofit/>
          </a:bodyPr>
          <a:lstStyle/>
          <a:p>
            <a:r>
              <a:rPr lang="en-US" dirty="0" smtClean="0"/>
              <a:t>Zambia is among the countries in the SADC region with low levels of birth registration.</a:t>
            </a:r>
          </a:p>
          <a:p>
            <a:r>
              <a:rPr lang="en-US" dirty="0" smtClean="0"/>
              <a:t>However, the country is making positive steps in improving birth and death registration as outlined in the National Strategic Action plan for CRVS improvement </a:t>
            </a:r>
            <a:r>
              <a:rPr lang="en-US" i="1" dirty="0" smtClean="0"/>
              <a:t>(Product of the Comprehensive assessment)</a:t>
            </a:r>
          </a:p>
          <a:p>
            <a:pPr marL="0" indent="0">
              <a:buNone/>
            </a:pPr>
            <a:endParaRPr lang="en-US" dirty="0"/>
          </a:p>
        </p:txBody>
      </p:sp>
    </p:spTree>
    <p:extLst>
      <p:ext uri="{BB962C8B-B14F-4D97-AF65-F5344CB8AC3E}">
        <p14:creationId xmlns:p14="http://schemas.microsoft.com/office/powerpoint/2010/main" val="560856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 Registration</a:t>
            </a:r>
            <a:endParaRPr lang="en-US" dirty="0"/>
          </a:p>
        </p:txBody>
      </p:sp>
      <p:sp>
        <p:nvSpPr>
          <p:cNvPr id="3" name="Content Placeholder 2"/>
          <p:cNvSpPr>
            <a:spLocks noGrp="1"/>
          </p:cNvSpPr>
          <p:nvPr>
            <p:ph idx="1"/>
          </p:nvPr>
        </p:nvSpPr>
        <p:spPr/>
        <p:txBody>
          <a:bodyPr/>
          <a:lstStyle/>
          <a:p>
            <a:endParaRPr lang="en-US" dirty="0" smtClean="0"/>
          </a:p>
          <a:p>
            <a:r>
              <a:rPr lang="en-US" dirty="0"/>
              <a:t>Health facility registration was launched in 2013 with support from UNICEF country </a:t>
            </a:r>
            <a:r>
              <a:rPr lang="en-US" dirty="0" smtClean="0"/>
              <a:t>office</a:t>
            </a:r>
            <a:endParaRPr lang="en-US" dirty="0"/>
          </a:p>
          <a:p>
            <a:endParaRPr lang="en-US" dirty="0" smtClean="0"/>
          </a:p>
          <a:p>
            <a:r>
              <a:rPr lang="en-US" dirty="0" smtClean="0"/>
              <a:t>By September December 2014,  registration of births was being conducted in close to 200 health facilities across the country.</a:t>
            </a:r>
            <a:endParaRPr lang="en-US" dirty="0"/>
          </a:p>
        </p:txBody>
      </p:sp>
    </p:spTree>
    <p:extLst>
      <p:ext uri="{BB962C8B-B14F-4D97-AF65-F5344CB8AC3E}">
        <p14:creationId xmlns:p14="http://schemas.microsoft.com/office/powerpoint/2010/main" val="1664339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2014 Results: Health Facility Birth Registration in 3 Provinces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7051167"/>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29640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Lesson</a:t>
            </a:r>
            <a:endParaRPr lang="en-US" dirty="0"/>
          </a:p>
        </p:txBody>
      </p:sp>
      <p:sp>
        <p:nvSpPr>
          <p:cNvPr id="3" name="Content Placeholder 2"/>
          <p:cNvSpPr>
            <a:spLocks noGrp="1"/>
          </p:cNvSpPr>
          <p:nvPr>
            <p:ph idx="1"/>
          </p:nvPr>
        </p:nvSpPr>
        <p:spPr/>
        <p:txBody>
          <a:bodyPr/>
          <a:lstStyle/>
          <a:p>
            <a:r>
              <a:rPr lang="en-US" dirty="0" smtClean="0"/>
              <a:t>The health sector has a big role in improving registration coverage.</a:t>
            </a:r>
          </a:p>
          <a:p>
            <a:pPr marL="0" indent="0">
              <a:buNone/>
            </a:pPr>
            <a:r>
              <a:rPr lang="en-US" i="1" dirty="0" smtClean="0"/>
              <a:t>Health facility based registration of births and deaths means that these events can be captured immediately at point of occurrence which eliminates chances of non registration and on the other hand improves accuracy of reported information.</a:t>
            </a:r>
            <a:endParaRPr lang="en-US" i="1" dirty="0"/>
          </a:p>
        </p:txBody>
      </p:sp>
    </p:spTree>
    <p:extLst>
      <p:ext uri="{BB962C8B-B14F-4D97-AF65-F5344CB8AC3E}">
        <p14:creationId xmlns:p14="http://schemas.microsoft.com/office/powerpoint/2010/main" val="35900519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104</TotalTime>
  <Words>326</Words>
  <Application>Microsoft Office PowerPoint</Application>
  <PresentationFormat>On-screen Show (4:3)</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Republic of Zambia</vt:lpstr>
      <vt:lpstr>Outline</vt:lpstr>
      <vt:lpstr>Introduction</vt:lpstr>
      <vt:lpstr>Birth Occurrence in Zambia</vt:lpstr>
      <vt:lpstr>Death Occurrence in Zambia</vt:lpstr>
      <vt:lpstr>Birth Registration</vt:lpstr>
      <vt:lpstr>Birth Registration</vt:lpstr>
      <vt:lpstr>2014 Results: Health Facility Birth Registration in 3 Provinces</vt:lpstr>
      <vt:lpstr>Key Lesson</vt:lpstr>
      <vt:lpstr>Merci</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Republic of Zambia</dc:title>
  <dc:creator>Nyahoda</dc:creator>
  <cp:lastModifiedBy>Nyahoda</cp:lastModifiedBy>
  <cp:revision>10</cp:revision>
  <dcterms:created xsi:type="dcterms:W3CDTF">2015-02-08T08:04:17Z</dcterms:created>
  <dcterms:modified xsi:type="dcterms:W3CDTF">2015-02-10T09:31:00Z</dcterms:modified>
</cp:coreProperties>
</file>