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4" r:id="rId2"/>
  </p:sldMasterIdLst>
  <p:notesMasterIdLst>
    <p:notesMasterId r:id="rId38"/>
  </p:notesMasterIdLst>
  <p:sldIdLst>
    <p:sldId id="326" r:id="rId3"/>
    <p:sldId id="309" r:id="rId4"/>
    <p:sldId id="388" r:id="rId5"/>
    <p:sldId id="389" r:id="rId6"/>
    <p:sldId id="390" r:id="rId7"/>
    <p:sldId id="391" r:id="rId8"/>
    <p:sldId id="398" r:id="rId9"/>
    <p:sldId id="428" r:id="rId10"/>
    <p:sldId id="399" r:id="rId11"/>
    <p:sldId id="400" r:id="rId12"/>
    <p:sldId id="397" r:id="rId13"/>
    <p:sldId id="394" r:id="rId14"/>
    <p:sldId id="395" r:id="rId15"/>
    <p:sldId id="401" r:id="rId16"/>
    <p:sldId id="402" r:id="rId17"/>
    <p:sldId id="403" r:id="rId18"/>
    <p:sldId id="404" r:id="rId19"/>
    <p:sldId id="405" r:id="rId20"/>
    <p:sldId id="406" r:id="rId21"/>
    <p:sldId id="407" r:id="rId22"/>
    <p:sldId id="408" r:id="rId23"/>
    <p:sldId id="409" r:id="rId24"/>
    <p:sldId id="410" r:id="rId25"/>
    <p:sldId id="396" r:id="rId26"/>
    <p:sldId id="411" r:id="rId27"/>
    <p:sldId id="412" r:id="rId28"/>
    <p:sldId id="413" r:id="rId29"/>
    <p:sldId id="414" r:id="rId30"/>
    <p:sldId id="415" r:id="rId31"/>
    <p:sldId id="418" r:id="rId32"/>
    <p:sldId id="426" r:id="rId33"/>
    <p:sldId id="427" r:id="rId34"/>
    <p:sldId id="420" r:id="rId35"/>
    <p:sldId id="421" r:id="rId36"/>
    <p:sldId id="423" r:id="rId37"/>
  </p:sldIdLst>
  <p:sldSz cx="9144000" cy="6858000" type="screen4x3"/>
  <p:notesSz cx="7010400" cy="92964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>
          <p15:clr>
            <a:srgbClr val="A4A3A4"/>
          </p15:clr>
        </p15:guide>
        <p15:guide id="2" orient="horz" pos="2251">
          <p15:clr>
            <a:srgbClr val="A4A3A4"/>
          </p15:clr>
        </p15:guide>
        <p15:guide id="3" orient="horz" pos="3793">
          <p15:clr>
            <a:srgbClr val="A4A3A4"/>
          </p15:clr>
        </p15:guide>
        <p15:guide id="4" orient="horz" pos="164">
          <p15:clr>
            <a:srgbClr val="A4A3A4"/>
          </p15:clr>
        </p15:guide>
        <p15:guide id="5" orient="horz" pos="527">
          <p15:clr>
            <a:srgbClr val="A4A3A4"/>
          </p15:clr>
        </p15:guide>
        <p15:guide id="6" orient="horz" pos="2341">
          <p15:clr>
            <a:srgbClr val="A4A3A4"/>
          </p15:clr>
        </p15:guide>
        <p15:guide id="7" orient="horz" pos="1525">
          <p15:clr>
            <a:srgbClr val="A4A3A4"/>
          </p15:clr>
        </p15:guide>
        <p15:guide id="8" orient="horz" pos="2931">
          <p15:clr>
            <a:srgbClr val="A4A3A4"/>
          </p15:clr>
        </p15:guide>
        <p15:guide id="9" orient="horz" pos="3929">
          <p15:clr>
            <a:srgbClr val="A4A3A4"/>
          </p15:clr>
        </p15:guide>
        <p15:guide id="10" pos="204">
          <p15:clr>
            <a:srgbClr val="A4A3A4"/>
          </p15:clr>
        </p15:guide>
        <p15:guide id="11" pos="5556">
          <p15:clr>
            <a:srgbClr val="A4A3A4"/>
          </p15:clr>
        </p15:guide>
        <p15:guide id="12" pos="2835">
          <p15:clr>
            <a:srgbClr val="A4A3A4"/>
          </p15:clr>
        </p15:guide>
        <p15:guide id="13" pos="2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7BFF"/>
    <a:srgbClr val="A5A5A5"/>
    <a:srgbClr val="BEDA00"/>
    <a:srgbClr val="009FDA"/>
    <a:srgbClr val="005BBB"/>
    <a:srgbClr val="2800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98" autoAdjust="0"/>
    <p:restoredTop sz="99792" autoAdjust="0"/>
  </p:normalViewPr>
  <p:slideViewPr>
    <p:cSldViewPr snapToGrid="0">
      <p:cViewPr varScale="1">
        <p:scale>
          <a:sx n="88" d="100"/>
          <a:sy n="88" d="100"/>
        </p:scale>
        <p:origin x="1038" y="96"/>
      </p:cViewPr>
      <p:guideLst>
        <p:guide orient="horz" pos="799"/>
        <p:guide orient="horz" pos="2251"/>
        <p:guide orient="horz" pos="3793"/>
        <p:guide orient="horz" pos="164"/>
        <p:guide orient="horz" pos="527"/>
        <p:guide orient="horz" pos="2341"/>
        <p:guide orient="horz" pos="1525"/>
        <p:guide orient="horz" pos="2931"/>
        <p:guide orient="horz" pos="3929"/>
        <p:guide pos="204"/>
        <p:guide pos="5556"/>
        <p:guide pos="2835"/>
        <p:guide pos="29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Birth registration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Philippines</c:v>
                </c:pt>
                <c:pt idx="1">
                  <c:v>Kenya</c:v>
                </c:pt>
                <c:pt idx="2">
                  <c:v>Mozambique</c:v>
                </c:pt>
                <c:pt idx="3">
                  <c:v>Bangladesh</c:v>
                </c:pt>
                <c:pt idx="4">
                  <c:v>Congo Democratic Republic</c:v>
                </c:pt>
                <c:pt idx="5">
                  <c:v>Tanzania</c:v>
                </c:pt>
                <c:pt idx="6">
                  <c:v>Ethiopia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90</c:v>
                </c:pt>
                <c:pt idx="1">
                  <c:v>60</c:v>
                </c:pt>
                <c:pt idx="2">
                  <c:v>47.9</c:v>
                </c:pt>
                <c:pt idx="3">
                  <c:v>31</c:v>
                </c:pt>
                <c:pt idx="4">
                  <c:v>28</c:v>
                </c:pt>
                <c:pt idx="5">
                  <c:v>16.3</c:v>
                </c:pt>
                <c:pt idx="6">
                  <c:v>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DPT1 immunization</c:v>
                </c:pt>
              </c:strCache>
            </c:strRef>
          </c:tx>
          <c:spPr>
            <a:solidFill>
              <a:srgbClr val="0066CC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Philippines</c:v>
                </c:pt>
                <c:pt idx="1">
                  <c:v>Kenya</c:v>
                </c:pt>
                <c:pt idx="2">
                  <c:v>Mozambique</c:v>
                </c:pt>
                <c:pt idx="3">
                  <c:v>Bangladesh</c:v>
                </c:pt>
                <c:pt idx="4">
                  <c:v>Congo Democratic Republic</c:v>
                </c:pt>
                <c:pt idx="5">
                  <c:v>Tanzania</c:v>
                </c:pt>
                <c:pt idx="6">
                  <c:v>Ethiopia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92.8</c:v>
                </c:pt>
                <c:pt idx="1">
                  <c:v>93.8</c:v>
                </c:pt>
                <c:pt idx="2">
                  <c:v>87.9</c:v>
                </c:pt>
                <c:pt idx="3">
                  <c:v>97</c:v>
                </c:pt>
                <c:pt idx="4">
                  <c:v>79.3</c:v>
                </c:pt>
                <c:pt idx="5">
                  <c:v>94.3</c:v>
                </c:pt>
                <c:pt idx="6">
                  <c:v>56.1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Antenatal care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4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Philippines</c:v>
                </c:pt>
                <c:pt idx="1">
                  <c:v>Kenya</c:v>
                </c:pt>
                <c:pt idx="2">
                  <c:v>Mozambique</c:v>
                </c:pt>
                <c:pt idx="3">
                  <c:v>Bangladesh</c:v>
                </c:pt>
                <c:pt idx="4">
                  <c:v>Congo Democratic Republic</c:v>
                </c:pt>
                <c:pt idx="5">
                  <c:v>Tanzania</c:v>
                </c:pt>
                <c:pt idx="6">
                  <c:v>Ethiopia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95.5</c:v>
                </c:pt>
                <c:pt idx="1">
                  <c:v>91.699999999999989</c:v>
                </c:pt>
                <c:pt idx="2">
                  <c:v>90.600000000000009</c:v>
                </c:pt>
                <c:pt idx="3">
                  <c:v>51.699999999999996</c:v>
                </c:pt>
                <c:pt idx="4">
                  <c:v>88.4</c:v>
                </c:pt>
                <c:pt idx="5">
                  <c:v>87.8</c:v>
                </c:pt>
                <c:pt idx="6">
                  <c:v>42.6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8825032"/>
        <c:axId val="398825424"/>
      </c:barChart>
      <c:catAx>
        <c:axId val="3988250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en-US"/>
          </a:p>
        </c:txPr>
        <c:crossAx val="398825424"/>
        <c:crosses val="autoZero"/>
        <c:auto val="1"/>
        <c:lblAlgn val="ctr"/>
        <c:lblOffset val="100"/>
        <c:noMultiLvlLbl val="0"/>
      </c:catAx>
      <c:valAx>
        <c:axId val="398825424"/>
        <c:scaling>
          <c:orientation val="minMax"/>
          <c:max val="10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39882503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600" b="1" i="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Birth certificate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Bangladesh</c:v>
                </c:pt>
                <c:pt idx="1">
                  <c:v>Kenya</c:v>
                </c:pt>
                <c:pt idx="2">
                  <c:v>Mozambique</c:v>
                </c:pt>
                <c:pt idx="3">
                  <c:v>Tanzania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22.4</c:v>
                </c:pt>
                <c:pt idx="1">
                  <c:v>23.9</c:v>
                </c:pt>
                <c:pt idx="2">
                  <c:v>28</c:v>
                </c:pt>
                <c:pt idx="3">
                  <c:v>7.7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Birth registration</c:v>
                </c:pt>
              </c:strCache>
            </c:strRef>
          </c:tx>
          <c:spPr>
            <a:solidFill>
              <a:srgbClr val="0066CC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Bangladesh</c:v>
                </c:pt>
                <c:pt idx="1">
                  <c:v>Kenya</c:v>
                </c:pt>
                <c:pt idx="2">
                  <c:v>Mozambique</c:v>
                </c:pt>
                <c:pt idx="3">
                  <c:v>Tanzania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31</c:v>
                </c:pt>
                <c:pt idx="1">
                  <c:v>60</c:v>
                </c:pt>
                <c:pt idx="2">
                  <c:v>47.9</c:v>
                </c:pt>
                <c:pt idx="3">
                  <c:v>16.3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8826208"/>
        <c:axId val="398826600"/>
      </c:barChart>
      <c:catAx>
        <c:axId val="3988262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en-US"/>
          </a:p>
        </c:txPr>
        <c:crossAx val="398826600"/>
        <c:crosses val="autoZero"/>
        <c:auto val="1"/>
        <c:lblAlgn val="ctr"/>
        <c:lblOffset val="100"/>
        <c:noMultiLvlLbl val="0"/>
      </c:catAx>
      <c:valAx>
        <c:axId val="398826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39882620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600" b="1" i="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D41DCA-8854-448C-9373-477C8DA8AD38}" type="datetimeFigureOut">
              <a:rPr lang="de-DE" smtClean="0"/>
              <a:pPr/>
              <a:t>11.02.2015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42B22FE-F869-4CFE-92A0-938D0E41CCBF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0898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B22FE-F869-4CFE-92A0-938D0E41CCBF}" type="slidenum">
              <a:rPr lang="de-DE" smtClean="0"/>
              <a:pPr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441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WHAT: CHALLENGES</a:t>
            </a:r>
            <a:r>
              <a:rPr lang="en-US" altLang="en-US" baseline="0" dirty="0" smtClean="0"/>
              <a:t> ON THE ROAD TO 2030</a:t>
            </a:r>
            <a:r>
              <a:rPr lang="en-US" altLang="en-US" baseline="0" dirty="0"/>
              <a:t> </a:t>
            </a:r>
            <a:r>
              <a:rPr lang="en-US" altLang="en-US" baseline="0" dirty="0" smtClean="0"/>
              <a:t>(DETAILED)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D6AD0-5658-40F1-8F3E-16982061708A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758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Title: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288504"/>
            <a:ext cx="9144000" cy="47805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2" descr="I:\_GregW\1322550 WBGIS - ITS Sub Branding\WBGIS_ITS-PPT_footer-06.jpg"/>
          <p:cNvPicPr>
            <a:picLocks noChangeAspect="1" noChangeArrowheads="1"/>
          </p:cNvPicPr>
          <p:nvPr userDrawn="1"/>
        </p:nvPicPr>
        <p:blipFill>
          <a:blip r:embed="rId2"/>
          <a:srcRect b="82105"/>
          <a:stretch>
            <a:fillRect/>
          </a:stretch>
        </p:blipFill>
        <p:spPr bwMode="auto">
          <a:xfrm>
            <a:off x="0" y="1379624"/>
            <a:ext cx="9144000" cy="136358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219074" y="3980752"/>
            <a:ext cx="4384288" cy="1011238"/>
          </a:xfrm>
        </p:spPr>
        <p:txBody>
          <a:bodyPr bIns="0"/>
          <a:lstStyle>
            <a:lvl1pPr>
              <a:defRPr sz="35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Master Title: </a:t>
            </a:r>
            <a:br>
              <a:rPr lang="en-US" noProof="0" dirty="0" smtClean="0"/>
            </a:br>
            <a:r>
              <a:rPr lang="en-US" noProof="0" dirty="0" smtClean="0"/>
              <a:t>Version 1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88042" y="5153078"/>
            <a:ext cx="4034590" cy="11274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Name of the contributor</a:t>
            </a:r>
          </a:p>
          <a:p>
            <a:pPr lvl="0"/>
            <a:r>
              <a:rPr lang="en-US" noProof="0" dirty="0" smtClean="0"/>
              <a:t>Name of the event, venue</a:t>
            </a:r>
          </a:p>
          <a:p>
            <a:pPr lvl="0"/>
            <a:r>
              <a:rPr lang="en-US" noProof="0" dirty="0" smtClean="0"/>
              <a:t>00 Month 2012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1283371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766560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3858768"/>
            <a:ext cx="4379976" cy="2999232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999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DC84DC-5F0B-4ED9-AD29-639693F86A5A}" type="datetime1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959EF-73A3-4E9A-8AE4-51062DF7E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9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E57B63-1282-4D7D-A463-97AD12BD7BF9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FB1D-D145-44D7-B35E-87E22CB26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703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CBB9-1170-40C9-8E1C-E1987A5B420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0748D-EDA1-4AA8-A367-F21C74D99C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447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04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504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 sz="2800"/>
            </a:lvl1pPr>
          </a:lstStyle>
          <a:p>
            <a:pPr algn="l"/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Click to edit Master title style</a:t>
            </a:r>
            <a:endParaRPr 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56584"/>
          </a:xfrm>
          <a:prstGeom prst="rect">
            <a:avLst/>
          </a:prstGeom>
          <a:solidFill>
            <a:srgbClr val="F6EAF5"/>
          </a:solidFill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96F4-B40B-4D48-9C59-8863DBACED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2896" y="6376243"/>
            <a:ext cx="2133600" cy="365125"/>
          </a:xfrm>
        </p:spPr>
        <p:txBody>
          <a:bodyPr/>
          <a:lstStyle/>
          <a:p>
            <a:fld id="{A6F0748D-EDA1-4AA8-A367-F21C74D99C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962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792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764704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 sz="2800"/>
            </a:lvl1pPr>
          </a:lstStyle>
          <a:p>
            <a:pPr algn="l"/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Click to edit Master title style</a:t>
            </a:r>
            <a:endParaRPr 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56584"/>
          </a:xfrm>
          <a:prstGeom prst="rect">
            <a:avLst/>
          </a:prstGeom>
          <a:solidFill>
            <a:srgbClr val="F6EAF5"/>
          </a:solidFill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96F4-B40B-4D48-9C59-8863DBACED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2896" y="6376243"/>
            <a:ext cx="2133600" cy="365125"/>
          </a:xfrm>
        </p:spPr>
        <p:txBody>
          <a:bodyPr/>
          <a:lstStyle/>
          <a:p>
            <a:fld id="{A6F0748D-EDA1-4AA8-A367-F21C74D99C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491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FC71E-9030-458B-9468-B7972CD4B8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2896" y="6376243"/>
            <a:ext cx="2133600" cy="365125"/>
          </a:xfrm>
        </p:spPr>
        <p:txBody>
          <a:bodyPr/>
          <a:lstStyle/>
          <a:p>
            <a:fld id="{A6F0748D-EDA1-4AA8-A367-F21C74D99C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363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0405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504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 sz="6600"/>
            </a:lvl1pPr>
          </a:lstStyle>
          <a:p>
            <a:pPr algn="l"/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Click to edit Master title style</a:t>
            </a:r>
            <a:endParaRPr 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D0FA5-2605-471C-A5FF-59C12176B1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02896" y="6376243"/>
            <a:ext cx="2133600" cy="365125"/>
          </a:xfrm>
        </p:spPr>
        <p:txBody>
          <a:bodyPr/>
          <a:lstStyle/>
          <a:p>
            <a:fld id="{A6F0748D-EDA1-4AA8-A367-F21C74D99C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924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64704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84784"/>
            <a:ext cx="4040188" cy="464137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64704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84784"/>
            <a:ext cx="4041775" cy="464137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40980-ABAC-4EFB-8BF4-27D1952A76D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02896" y="6376243"/>
            <a:ext cx="2133600" cy="365125"/>
          </a:xfrm>
        </p:spPr>
        <p:txBody>
          <a:bodyPr/>
          <a:lstStyle/>
          <a:p>
            <a:fld id="{A6F0748D-EDA1-4AA8-A367-F21C74D99C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504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504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 sz="2800"/>
            </a:lvl1pPr>
          </a:lstStyle>
          <a:p>
            <a:pPr algn="l"/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Click to edit Master title style</a:t>
            </a:r>
            <a:endParaRPr lang="en-US" sz="32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7185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AA4D-3C1E-4A19-A6EB-E4439BCF0F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2896" y="6376243"/>
            <a:ext cx="2133600" cy="365125"/>
          </a:xfrm>
        </p:spPr>
        <p:txBody>
          <a:bodyPr/>
          <a:lstStyle/>
          <a:p>
            <a:fld id="{A6F0748D-EDA1-4AA8-A367-F21C74D99C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504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504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 sz="2800"/>
            </a:lvl1pPr>
          </a:lstStyle>
          <a:p>
            <a:pPr algn="l"/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Click to edit Master title style</a:t>
            </a:r>
            <a:endParaRPr lang="en-US" sz="32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6373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01F66-7A61-406E-B73F-A2DBBC57FBE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02896" y="6376243"/>
            <a:ext cx="2133600" cy="365125"/>
          </a:xfrm>
        </p:spPr>
        <p:txBody>
          <a:bodyPr/>
          <a:lstStyle/>
          <a:p>
            <a:fld id="{A6F0748D-EDA1-4AA8-A367-F21C74D99C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504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504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 sz="2800"/>
            </a:lvl1pPr>
          </a:lstStyle>
          <a:p>
            <a:pPr algn="l"/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Click to edit Master title style</a:t>
            </a:r>
            <a:endParaRPr lang="en-US" sz="32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3042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ster Title: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12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3133426" y="1130968"/>
            <a:ext cx="5938818" cy="5938818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65177" y="3958989"/>
            <a:ext cx="7538185" cy="1011238"/>
          </a:xfrm>
        </p:spPr>
        <p:txBody>
          <a:bodyPr bIns="0"/>
          <a:lstStyle>
            <a:lvl1pPr>
              <a:defRPr sz="35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Master Title: Version 2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065327" y="5131316"/>
            <a:ext cx="7539711" cy="647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0" baseline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Name of the contributor</a:t>
            </a:r>
          </a:p>
          <a:p>
            <a:pPr lvl="0"/>
            <a:r>
              <a:rPr lang="en-US" noProof="0" dirty="0" smtClean="0"/>
              <a:t>Name of the event, venue, 00 Month 2012</a:t>
            </a:r>
          </a:p>
        </p:txBody>
      </p:sp>
    </p:spTree>
    <p:extLst>
      <p:ext uri="{BB962C8B-B14F-4D97-AF65-F5344CB8AC3E}">
        <p14:creationId xmlns:p14="http://schemas.microsoft.com/office/powerpoint/2010/main" val="375227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01F66-7A61-406E-B73F-A2DBBC57FBE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02896" y="6376243"/>
            <a:ext cx="2133600" cy="365125"/>
          </a:xfrm>
        </p:spPr>
        <p:txBody>
          <a:bodyPr/>
          <a:lstStyle/>
          <a:p>
            <a:fld id="{A6F0748D-EDA1-4AA8-A367-F21C74D99C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792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764704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 sz="2800"/>
            </a:lvl1pPr>
          </a:lstStyle>
          <a:p>
            <a:pPr algn="l"/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Click to edit Master title style</a:t>
            </a:r>
            <a:endParaRPr lang="en-US" sz="32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1816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EDDC-166D-46D4-83F6-3188E245C9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0748D-EDA1-4AA8-A367-F21C74D99C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3039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75E3-61C2-4329-A1E3-EB09CC3844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0748D-EDA1-4AA8-A367-F21C74D99C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147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81136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3509-9C26-43B4-A02B-5D05D5809B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0748D-EDA1-4AA8-A367-F21C74D99C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1763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AA811-270C-4483-9981-B026DFBB9F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0748D-EDA1-4AA8-A367-F21C74D99C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0798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Slide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A5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8083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95863-F4DE-4D23-BCB4-540DC28215F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11/02/2015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8D519-38BD-413B-8DE0-634A14A6BB26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470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 smtClean="0"/>
              <a:t>Titlemaster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107576" y="957431"/>
            <a:ext cx="8864302" cy="5443369"/>
          </a:xfrm>
        </p:spPr>
        <p:txBody>
          <a:bodyPr/>
          <a:lstStyle>
            <a:lvl3pPr marL="361950" indent="-36195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noProof="0" dirty="0" err="1" smtClean="0"/>
              <a:t>Textmaster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Layer</a:t>
            </a:r>
          </a:p>
          <a:p>
            <a:pPr lvl="2"/>
            <a:r>
              <a:rPr lang="en-US" noProof="0" dirty="0" smtClean="0"/>
              <a:t>Third Layer</a:t>
            </a:r>
          </a:p>
          <a:p>
            <a:pPr lvl="3"/>
            <a:r>
              <a:rPr lang="en-US" noProof="0" dirty="0" smtClean="0"/>
              <a:t>Fourth Layer</a:t>
            </a:r>
          </a:p>
          <a:p>
            <a:pPr lvl="4"/>
            <a:r>
              <a:rPr lang="en-US" noProof="0" dirty="0" smtClean="0"/>
              <a:t>Fifth Layer</a:t>
            </a:r>
          </a:p>
          <a:p>
            <a:pPr lvl="5"/>
            <a:r>
              <a:rPr lang="en-US" noProof="0" dirty="0" smtClean="0"/>
              <a:t>6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866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 smtClean="0"/>
              <a:t>Titlemaster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323850" y="3716338"/>
            <a:ext cx="8496300" cy="2305050"/>
          </a:xfrm>
        </p:spPr>
        <p:txBody>
          <a:bodyPr anchor="ctr" anchorCtr="1"/>
          <a:lstStyle>
            <a:lvl1pPr algn="ctr">
              <a:buFontTx/>
              <a:buNone/>
              <a:defRPr sz="2500">
                <a:solidFill>
                  <a:schemeClr val="accent1"/>
                </a:solidFill>
              </a:defRPr>
            </a:lvl1pPr>
            <a:lvl2pPr algn="ctr">
              <a:buFontTx/>
              <a:buNone/>
              <a:defRPr sz="2500">
                <a:solidFill>
                  <a:schemeClr val="accent1"/>
                </a:solidFill>
              </a:defRPr>
            </a:lvl2pPr>
            <a:lvl3pPr marL="0" indent="0" algn="ctr">
              <a:buFontTx/>
              <a:buNone/>
              <a:defRPr sz="2500">
                <a:solidFill>
                  <a:schemeClr val="accent1"/>
                </a:solidFill>
              </a:defRPr>
            </a:lvl3pPr>
            <a:lvl4pPr marL="0" indent="0" algn="ctr">
              <a:buFontTx/>
              <a:buNone/>
              <a:defRPr sz="2500">
                <a:solidFill>
                  <a:schemeClr val="accent1"/>
                </a:solidFill>
              </a:defRPr>
            </a:lvl4pPr>
            <a:lvl5pPr marL="0" indent="0" algn="ctr">
              <a:buFontTx/>
              <a:buNone/>
              <a:defRPr sz="25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 dirty="0" err="1" smtClean="0"/>
              <a:t>Textmaster</a:t>
            </a:r>
            <a:endParaRPr lang="en-US" noProof="0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1268413"/>
            <a:ext cx="8496300" cy="2305050"/>
          </a:xfrm>
        </p:spPr>
        <p:txBody>
          <a:bodyPr/>
          <a:lstStyle/>
          <a:p>
            <a:r>
              <a:rPr lang="en-US" noProof="0" dirty="0" smtClean="0"/>
              <a:t>Images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89624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 smtClean="0"/>
              <a:t>Titlemaster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323851" y="1268413"/>
            <a:ext cx="4176712" cy="4752975"/>
          </a:xfrm>
        </p:spPr>
        <p:txBody>
          <a:bodyPr/>
          <a:lstStyle>
            <a:lvl1pPr algn="l">
              <a:buFontTx/>
              <a:buNone/>
              <a:defRPr sz="2500">
                <a:solidFill>
                  <a:schemeClr val="accent1"/>
                </a:solidFill>
              </a:defRPr>
            </a:lvl1pPr>
            <a:lvl2pPr algn="ctr">
              <a:buFontTx/>
              <a:buNone/>
              <a:defRPr sz="2500">
                <a:solidFill>
                  <a:schemeClr val="accent1"/>
                </a:solidFill>
              </a:defRPr>
            </a:lvl2pPr>
            <a:lvl3pPr marL="0" indent="0" algn="ctr">
              <a:buFontTx/>
              <a:buNone/>
              <a:defRPr sz="2500">
                <a:solidFill>
                  <a:schemeClr val="accent1"/>
                </a:solidFill>
              </a:defRPr>
            </a:lvl3pPr>
            <a:lvl4pPr marL="0" indent="0" algn="ctr">
              <a:buFontTx/>
              <a:buNone/>
              <a:defRPr sz="2500">
                <a:solidFill>
                  <a:schemeClr val="accent1"/>
                </a:solidFill>
              </a:defRPr>
            </a:lvl4pPr>
            <a:lvl5pPr marL="0" indent="0" algn="ctr">
              <a:buFontTx/>
              <a:buNone/>
              <a:defRPr sz="25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 dirty="0" err="1" smtClean="0"/>
              <a:t>Textmaster</a:t>
            </a:r>
            <a:endParaRPr lang="en-US" noProof="0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4643438" y="1268413"/>
            <a:ext cx="4176712" cy="4752975"/>
          </a:xfrm>
        </p:spPr>
        <p:txBody>
          <a:bodyPr/>
          <a:lstStyle/>
          <a:p>
            <a:r>
              <a:rPr lang="en-US" noProof="0" dirty="0" smtClean="0"/>
              <a:t>Images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41923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 smtClean="0"/>
              <a:t>Titlemaster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479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: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:\_GregW\1322550 WBGIS - ITS Sub Branding\WBGIS_ITS-PPT_footer-06.jpg"/>
          <p:cNvPicPr>
            <a:picLocks noChangeAspect="1" noChangeArrowheads="1"/>
          </p:cNvPicPr>
          <p:nvPr userDrawn="1"/>
        </p:nvPicPr>
        <p:blipFill>
          <a:blip r:embed="rId2"/>
          <a:srcRect b="82105"/>
          <a:stretch>
            <a:fillRect/>
          </a:stretch>
        </p:blipFill>
        <p:spPr bwMode="auto">
          <a:xfrm>
            <a:off x="0" y="1379624"/>
            <a:ext cx="9144000" cy="13635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 userDrawn="1"/>
        </p:nvSpPr>
        <p:spPr>
          <a:xfrm>
            <a:off x="0" y="1283371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288504"/>
            <a:ext cx="9144000" cy="47805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80546" y="2986248"/>
            <a:ext cx="3349461" cy="1011238"/>
          </a:xfrm>
        </p:spPr>
        <p:txBody>
          <a:bodyPr bIns="0"/>
          <a:lstStyle>
            <a:lvl1pPr>
              <a:defRPr sz="3500">
                <a:solidFill>
                  <a:srgbClr val="00234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Thank you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80547" y="4026716"/>
            <a:ext cx="3391154" cy="2089444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baseline="0">
                <a:solidFill>
                  <a:srgbClr val="00ADE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World Bank Group</a:t>
            </a:r>
          </a:p>
          <a:p>
            <a:pPr lvl="0"/>
            <a:r>
              <a:rPr lang="en-US" noProof="0" dirty="0" smtClean="0"/>
              <a:t>Address Line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/>
              <a:t>Address Line 1</a:t>
            </a:r>
          </a:p>
          <a:p>
            <a:pPr lvl="0"/>
            <a:r>
              <a:rPr lang="en-US" noProof="0" dirty="0" smtClean="0"/>
              <a:t>City ABC</a:t>
            </a:r>
          </a:p>
          <a:p>
            <a:pPr lvl="0"/>
            <a:r>
              <a:rPr lang="en-US" noProof="0" dirty="0" smtClean="0"/>
              <a:t>State DEFG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766560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3858768"/>
            <a:ext cx="4379976" cy="2999232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563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: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1278000"/>
            <a:ext cx="9144000" cy="5580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4" name="Bild 13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3059832" y="1057374"/>
            <a:ext cx="6012412" cy="6012412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52800" y="1272561"/>
            <a:ext cx="7017314" cy="1011238"/>
          </a:xfrm>
        </p:spPr>
        <p:txBody>
          <a:bodyPr bIns="0"/>
          <a:lstStyle>
            <a:lvl1pPr>
              <a:defRPr sz="35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Thank you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52968" y="4026716"/>
            <a:ext cx="7018734" cy="2089444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baseline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World Bank Group</a:t>
            </a:r>
          </a:p>
          <a:p>
            <a:pPr lvl="0"/>
            <a:r>
              <a:rPr lang="en-US" noProof="0" dirty="0" smtClean="0"/>
              <a:t>Address Line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/>
              <a:t>Address Line 1</a:t>
            </a:r>
          </a:p>
          <a:p>
            <a:pPr lvl="0"/>
            <a:r>
              <a:rPr lang="en-US" noProof="0" dirty="0" smtClean="0"/>
              <a:t>City ABC</a:t>
            </a:r>
          </a:p>
          <a:p>
            <a:pPr lvl="0"/>
            <a:r>
              <a:rPr lang="en-US" noProof="0" dirty="0" smtClean="0"/>
              <a:t>State DEFG</a:t>
            </a:r>
          </a:p>
        </p:txBody>
      </p:sp>
    </p:spTree>
    <p:extLst>
      <p:ext uri="{BB962C8B-B14F-4D97-AF65-F5344CB8AC3E}">
        <p14:creationId xmlns:p14="http://schemas.microsoft.com/office/powerpoint/2010/main" val="239607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44987F-7D36-4C4E-80B9-FC247C8B3B91}" type="datetime1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959EF-73A3-4E9A-8AE4-51062DF7E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00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60350"/>
            <a:ext cx="84963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18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This is a headline</a:t>
            </a:r>
            <a:endParaRPr lang="en-US" noProof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118" y="6360102"/>
            <a:ext cx="28803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323850" y="1268413"/>
            <a:ext cx="8496300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err="1" smtClean="0"/>
              <a:t>Textmaster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Layer</a:t>
            </a:r>
          </a:p>
          <a:p>
            <a:pPr lvl="2"/>
            <a:r>
              <a:rPr lang="en-US" noProof="0" dirty="0" smtClean="0"/>
              <a:t>Third Layer</a:t>
            </a:r>
          </a:p>
          <a:p>
            <a:pPr lvl="3"/>
            <a:r>
              <a:rPr lang="en-US" noProof="0" dirty="0" smtClean="0"/>
              <a:t>Fourth Layer</a:t>
            </a:r>
          </a:p>
          <a:p>
            <a:pPr lvl="4"/>
            <a:r>
              <a:rPr lang="en-US" noProof="0" dirty="0" smtClean="0"/>
              <a:t>Fifth Layer</a:t>
            </a:r>
          </a:p>
          <a:p>
            <a:pPr lvl="5"/>
            <a:r>
              <a:rPr lang="en-US" noProof="0" dirty="0" smtClean="0"/>
              <a:t>6</a:t>
            </a:r>
            <a:endParaRPr lang="en-US" noProof="0" dirty="0"/>
          </a:p>
        </p:txBody>
      </p:sp>
      <p:pic>
        <p:nvPicPr>
          <p:cNvPr id="11" name="Picture 2" descr="U:\1405265\1405265 WBG Logo\LOGO FILES\Horizontal\WBG_Horizontal_Color\web\WBG_Horizontal-RGB-web.jpg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15"/>
          <a:stretch/>
        </p:blipFill>
        <p:spPr bwMode="auto">
          <a:xfrm>
            <a:off x="323851" y="6302501"/>
            <a:ext cx="1689433" cy="32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81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1" r:id="rId2"/>
    <p:sldLayoutId id="2147483656" r:id="rId3"/>
    <p:sldLayoutId id="2147483660" r:id="rId4"/>
    <p:sldLayoutId id="2147483661" r:id="rId5"/>
    <p:sldLayoutId id="2147483659" r:id="rId6"/>
    <p:sldLayoutId id="2147483680" r:id="rId7"/>
    <p:sldLayoutId id="2147483663" r:id="rId8"/>
    <p:sldLayoutId id="2147483682" r:id="rId9"/>
    <p:sldLayoutId id="2147483683" r:id="rId10"/>
    <p:sldLayoutId id="214748370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3000" kern="1200" baseline="0">
          <a:solidFill>
            <a:schemeClr val="accent2"/>
          </a:solidFill>
          <a:latin typeface="+mn-lt"/>
          <a:ea typeface="+mn-ea"/>
          <a:cs typeface="+mn-cs"/>
        </a:defRPr>
      </a:lvl2pPr>
      <a:lvl3pPr marL="361950" indent="-3619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 baseline="0">
          <a:solidFill>
            <a:schemeClr val="accent2"/>
          </a:solidFill>
          <a:latin typeface="+mn-lt"/>
          <a:ea typeface="+mn-ea"/>
          <a:cs typeface="+mn-cs"/>
        </a:defRPr>
      </a:lvl3pPr>
      <a:lvl4pPr marL="715963" indent="-354013" algn="l" defTabSz="457200" rtl="0" eaLnBrk="1" latinLnBrk="0" hangingPunct="1">
        <a:spcBef>
          <a:spcPct val="20000"/>
        </a:spcBef>
        <a:buFont typeface="Arial"/>
        <a:buChar char="–"/>
        <a:defRPr sz="2000" kern="1200" baseline="0">
          <a:solidFill>
            <a:schemeClr val="accent2"/>
          </a:solidFill>
          <a:latin typeface="+mn-lt"/>
          <a:ea typeface="+mn-ea"/>
          <a:cs typeface="+mn-cs"/>
        </a:defRPr>
      </a:lvl4pPr>
      <a:lvl5pPr marL="1077913" indent="-361950" algn="l" defTabSz="4572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1431925" indent="-354013" algn="l" defTabSz="4572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7pPr>
      <a:lvl8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8pPr>
      <a:lvl9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4AB4FD5-FE5F-4DC0-9879-F2488F0F3A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088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6F0748D-EDA1-4AA8-A367-F21C74D99C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824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sustainabledevelopment.un.org/sdgsproposal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Word_Document4.docx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bank.org/en/topic/health/publication/global-civil-registration-vital-statistics-scaling-up-investment" TargetMode="External"/><Relationship Id="rId2" Type="http://schemas.openxmlformats.org/officeDocument/2006/relationships/hyperlink" Target="http://www.who.int/healthinfo/civil_registration/TechnicalConsultation_April2014/en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mnch.international.gc.ca/index-en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1.docx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ctrTitle"/>
          </p:nvPr>
        </p:nvSpPr>
        <p:spPr>
          <a:xfrm>
            <a:off x="0" y="1839685"/>
            <a:ext cx="8839199" cy="2068286"/>
          </a:xfrm>
        </p:spPr>
        <p:txBody>
          <a:bodyPr/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>	</a:t>
            </a:r>
            <a:r>
              <a:rPr lang="en-US" sz="3000" b="1" dirty="0" smtClean="0"/>
              <a:t>Financing Civil </a:t>
            </a:r>
            <a:r>
              <a:rPr lang="en-US" sz="3000" b="1" dirty="0"/>
              <a:t>Registration </a:t>
            </a:r>
            <a:r>
              <a:rPr lang="en-US" sz="3000" b="1" dirty="0" smtClean="0"/>
              <a:t>&amp; </a:t>
            </a:r>
            <a:r>
              <a:rPr lang="en-US" sz="3000" b="1" dirty="0"/>
              <a:t>Vital </a:t>
            </a:r>
            <a:r>
              <a:rPr lang="en-US" sz="3000" b="1" dirty="0" smtClean="0"/>
              <a:t>Statistics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dirty="0" smtClean="0"/>
              <a:t>Africa region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200" i="1" dirty="0"/>
              <a:t>3rd Conference of African Ministers responsible for Civil Registration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4" name="Picture 3" descr="U:\1405265\1405265 WBG Logo\LOGO FILES\Horizontal\WBG_Horizontal_Color\WBG_Horizontal-RG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2" y="335840"/>
            <a:ext cx="3615235" cy="70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3"/>
          <p:cNvSpPr>
            <a:spLocks noGrp="1"/>
          </p:cNvSpPr>
          <p:nvPr>
            <p:ph type="subTitle" idx="1"/>
          </p:nvPr>
        </p:nvSpPr>
        <p:spPr>
          <a:xfrm>
            <a:off x="4446527" y="4808792"/>
            <a:ext cx="4196729" cy="1127405"/>
          </a:xfrm>
        </p:spPr>
        <p:txBody>
          <a:bodyPr/>
          <a:lstStyle/>
          <a:p>
            <a:r>
              <a:rPr lang="en-US" dirty="0" smtClean="0"/>
              <a:t>Samuel Mills, MD </a:t>
            </a:r>
            <a:r>
              <a:rPr lang="en-US" dirty="0" err="1" smtClean="0"/>
              <a:t>DrPH</a:t>
            </a:r>
            <a:endParaRPr lang="en-US" dirty="0" smtClean="0"/>
          </a:p>
          <a:p>
            <a:r>
              <a:rPr lang="en-US" dirty="0" smtClean="0"/>
              <a:t>World Bank Group</a:t>
            </a:r>
          </a:p>
          <a:p>
            <a:r>
              <a:rPr lang="en-US" dirty="0" smtClean="0"/>
              <a:t>February 11, 2015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48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3200"/>
            <a:ext cx="8153400" cy="1362075"/>
          </a:xfrm>
        </p:spPr>
        <p:txBody>
          <a:bodyPr/>
          <a:lstStyle/>
          <a:p>
            <a:pPr algn="ctr"/>
            <a:r>
              <a:rPr lang="en-US" sz="3200" cap="none" dirty="0" smtClean="0">
                <a:solidFill>
                  <a:schemeClr val="accent2"/>
                </a:solidFill>
              </a:rPr>
              <a:t>Role of the Health Sector</a:t>
            </a:r>
            <a:endParaRPr lang="en-US" sz="3200" cap="none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013A-28F9-44CB-A314-69B45126BFB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2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87086"/>
            <a:ext cx="9143999" cy="772885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Current Status of Birth Registration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24139"/>
            <a:ext cx="9144000" cy="514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27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87086"/>
            <a:ext cx="9143999" cy="772885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Current Status of Death Registration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9971"/>
            <a:ext cx="9144000" cy="514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59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87086"/>
            <a:ext cx="9143999" cy="772885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Current Status of Cause of Death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7020"/>
            <a:ext cx="9144000" cy="514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4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53500" cy="8382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Birth registration lags behind </a:t>
            </a:r>
            <a:br>
              <a:rPr lang="en-US" sz="2800" b="1" dirty="0">
                <a:solidFill>
                  <a:schemeClr val="accent2"/>
                </a:solidFill>
              </a:rPr>
            </a:br>
            <a:r>
              <a:rPr lang="en-US" sz="2800" b="1" dirty="0">
                <a:solidFill>
                  <a:schemeClr val="accent2"/>
                </a:solidFill>
              </a:rPr>
              <a:t>antenatal care and DPT1 immunization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013A-28F9-44CB-A314-69B45126BFB6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938267986"/>
              </p:ext>
            </p:extLst>
          </p:nvPr>
        </p:nvGraphicFramePr>
        <p:xfrm>
          <a:off x="381000" y="1143000"/>
          <a:ext cx="8151118" cy="5217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1905000" y="6426242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/>
              <a:t>Source: </a:t>
            </a:r>
            <a:r>
              <a:rPr lang="en-US" sz="1050" dirty="0" smtClean="0"/>
              <a:t>DHS data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14793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390" y="76200"/>
            <a:ext cx="9044940" cy="6096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Birth certification lags behind birth registration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013A-28F9-44CB-A314-69B45126BFB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05000" y="6426242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/>
              <a:t>Source: </a:t>
            </a:r>
            <a:r>
              <a:rPr lang="en-US" sz="1050" dirty="0" smtClean="0"/>
              <a:t>DHS data </a:t>
            </a:r>
            <a:endParaRPr lang="en-US" sz="1050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948616993"/>
              </p:ext>
            </p:extLst>
          </p:nvPr>
        </p:nvGraphicFramePr>
        <p:xfrm>
          <a:off x="438150" y="975344"/>
          <a:ext cx="8382000" cy="5384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697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990600"/>
            <a:ext cx="8763000" cy="5562600"/>
          </a:xfrm>
        </p:spPr>
        <p:txBody>
          <a:bodyPr>
            <a:noAutofit/>
          </a:bodyPr>
          <a:lstStyle/>
          <a:p>
            <a:pPr marL="511175" lvl="1" indent="-285750" defTabSz="914400">
              <a:buFont typeface="Arial" panose="020B0604020202020204" pitchFamily="34" charset="0"/>
              <a:buChar char="–"/>
            </a:pPr>
            <a:r>
              <a:rPr lang="en-US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Antenatal care visits and maternal care tracking systems</a:t>
            </a:r>
          </a:p>
          <a:p>
            <a:pPr marL="511175" lvl="1" indent="-285750" defTabSz="914400">
              <a:buFont typeface="Arial" panose="020B0604020202020204" pitchFamily="34" charset="0"/>
              <a:buChar char="–"/>
            </a:pPr>
            <a:r>
              <a:rPr lang="en-US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Unregistered births at health facilities </a:t>
            </a:r>
          </a:p>
          <a:p>
            <a:pPr marL="511175" lvl="1" indent="-285750" defTabSz="914400">
              <a:buFont typeface="Arial" panose="020B0604020202020204" pitchFamily="34" charset="0"/>
              <a:buChar char="–"/>
            </a:pPr>
            <a:r>
              <a:rPr lang="en-US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immunization visits  </a:t>
            </a:r>
          </a:p>
          <a:p>
            <a:pPr marL="511175" lvl="1" indent="-285750" defTabSz="914400">
              <a:buFont typeface="Arial" panose="020B0604020202020204" pitchFamily="34" charset="0"/>
              <a:buChar char="–"/>
            </a:pPr>
            <a:r>
              <a:rPr lang="en-US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health outreaches </a:t>
            </a:r>
          </a:p>
          <a:p>
            <a:pPr marL="511175" lvl="1" indent="-285750" defTabSz="914400">
              <a:buFont typeface="Arial" panose="020B0604020202020204" pitchFamily="34" charset="0"/>
              <a:buChar char="–"/>
            </a:pPr>
            <a:r>
              <a:rPr lang="en-US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and fragmented maternal and perinatal death information </a:t>
            </a:r>
          </a:p>
          <a:p>
            <a:pPr marL="511175" lvl="1" indent="-285750" defTabSz="914400">
              <a:buFont typeface="Arial" panose="020B0604020202020204" pitchFamily="34" charset="0"/>
              <a:buChar char="–"/>
            </a:pPr>
            <a:r>
              <a:rPr lang="en-US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using the health information system to identify child marriages as an event</a:t>
            </a:r>
          </a:p>
          <a:p>
            <a:pPr marL="511175" lvl="1" indent="-285750" defTabSz="914400">
              <a:buFont typeface="Arial" panose="020B0604020202020204" pitchFamily="34" charset="0"/>
              <a:buChar char="–"/>
            </a:pPr>
            <a:r>
              <a:rPr lang="en-US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opportunities from broader health sector contact points such as use of birth and death notifications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013A-28F9-44CB-A314-69B45126BFB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390" y="76200"/>
            <a:ext cx="9044940" cy="6096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Some missed opportunities</a:t>
            </a:r>
          </a:p>
        </p:txBody>
      </p:sp>
    </p:spTree>
    <p:extLst>
      <p:ext uri="{BB962C8B-B14F-4D97-AF65-F5344CB8AC3E}">
        <p14:creationId xmlns:p14="http://schemas.microsoft.com/office/powerpoint/2010/main" val="40967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55914"/>
            <a:ext cx="8763000" cy="5497286"/>
          </a:xfrm>
        </p:spPr>
        <p:txBody>
          <a:bodyPr>
            <a:normAutofit/>
          </a:bodyPr>
          <a:lstStyle/>
          <a:p>
            <a:pPr marL="742950" lvl="1" indent="-285750" defTabSz="914400">
              <a:buFont typeface="Arial" panose="020B0604020202020204" pitchFamily="34" charset="0"/>
              <a:buChar char="–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awareness during antenatal care</a:t>
            </a:r>
          </a:p>
          <a:p>
            <a:pPr marL="742950" lvl="1" indent="-285750" defTabSz="914400">
              <a:buFont typeface="Arial" panose="020B0604020202020204" pitchFamily="34" charset="0"/>
              <a:buChar char="–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Instant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birth registration of all institutional births </a:t>
            </a:r>
          </a:p>
          <a:p>
            <a:pPr marL="742950" lvl="1" indent="-285750" defTabSz="914400">
              <a:buFont typeface="Arial" panose="020B0604020202020204" pitchFamily="34" charset="0"/>
              <a:buChar char="–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unique ID number in birth certificate, if possible</a:t>
            </a:r>
          </a:p>
          <a:p>
            <a:pPr marL="742950" lvl="1" indent="-285750" defTabSz="914400">
              <a:buFont typeface="Arial" panose="020B0604020202020204" pitchFamily="34" charset="0"/>
              <a:buChar char="–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6 weeks for DTP1 vaccination, cross-check and register</a:t>
            </a:r>
          </a:p>
          <a:p>
            <a:pPr marL="742950" lvl="1" indent="-285750" defTabSz="914400">
              <a:buFont typeface="Arial" panose="020B0604020202020204" pitchFamily="34" charset="0"/>
              <a:buChar char="–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outreaches for birth registration</a:t>
            </a:r>
          </a:p>
          <a:p>
            <a:pPr marL="742950" lvl="1" indent="-285750" defTabSz="914400">
              <a:buFont typeface="Arial" panose="020B0604020202020204" pitchFamily="34" charset="0"/>
              <a:buChar char="–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Strengthening maternal death surveillance and response system (MDSR) for death registration and causes of death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013A-28F9-44CB-A314-69B45126BFB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390" y="76200"/>
            <a:ext cx="9044940" cy="6096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Some </a:t>
            </a:r>
            <a:r>
              <a:rPr lang="en-US" sz="2800" b="1" dirty="0" smtClean="0">
                <a:solidFill>
                  <a:schemeClr val="accent2"/>
                </a:solidFill>
              </a:rPr>
              <a:t>thoughts on what can be done in health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75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3200"/>
            <a:ext cx="8153400" cy="1362075"/>
          </a:xfrm>
        </p:spPr>
        <p:txBody>
          <a:bodyPr/>
          <a:lstStyle/>
          <a:p>
            <a:pPr algn="ctr"/>
            <a:r>
              <a:rPr lang="en-US" sz="3200" cap="none" dirty="0" smtClean="0">
                <a:solidFill>
                  <a:schemeClr val="accent2"/>
                </a:solidFill>
              </a:rPr>
              <a:t>Role of Other Sectors</a:t>
            </a:r>
            <a:endParaRPr lang="en-US" sz="3200" cap="none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013A-28F9-44CB-A314-69B45126BFB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8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9067800" cy="5334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Some cross-</a:t>
            </a:r>
            <a:r>
              <a:rPr lang="en-US" sz="2800" b="1" dirty="0" err="1">
                <a:solidFill>
                  <a:schemeClr val="accent2"/>
                </a:solidFill>
              </a:rPr>
              <a:t>sectoral</a:t>
            </a:r>
            <a:r>
              <a:rPr lang="en-US" sz="2800" b="1" dirty="0">
                <a:solidFill>
                  <a:schemeClr val="accent2"/>
                </a:solidFill>
              </a:rPr>
              <a:t> entry points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91600" cy="5943600"/>
          </a:xfrm>
        </p:spPr>
        <p:txBody>
          <a:bodyPr>
            <a:noAutofit/>
          </a:bodyPr>
          <a:lstStyle/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Boost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birth registration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religious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baptism) or traditional naming ceremonies,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schools,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RBF schemes, 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Community outreaches from civil registries 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Referral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during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household surveys, censuses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Outreach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to the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poor and marginalized groups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identity systems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Police records, courts, child protection and other social services 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Engaging CSOs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013A-28F9-44CB-A314-69B45126BFB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3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5943"/>
            <a:ext cx="9143999" cy="1164771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CRVS is prominent in </a:t>
            </a:r>
            <a:r>
              <a:rPr lang="en-US" sz="2800" b="1" dirty="0" smtClean="0">
                <a:solidFill>
                  <a:schemeClr val="accent2"/>
                </a:solidFill>
              </a:rPr>
              <a:t>the</a:t>
            </a:r>
            <a:br>
              <a:rPr lang="en-US" sz="2800" b="1" dirty="0" smtClean="0">
                <a:solidFill>
                  <a:schemeClr val="accent2"/>
                </a:solidFill>
              </a:rPr>
            </a:br>
            <a:r>
              <a:rPr lang="en-US" sz="2800" b="1" dirty="0">
                <a:solidFill>
                  <a:schemeClr val="accent2"/>
                </a:solidFill>
              </a:rPr>
              <a:t>post-2015 Sustainable Development Goals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174171" y="1611086"/>
            <a:ext cx="8752115" cy="4800599"/>
          </a:xfrm>
        </p:spPr>
        <p:txBody>
          <a:bodyPr/>
          <a:lstStyle/>
          <a:p>
            <a:r>
              <a:rPr lang="en-US" sz="2400" dirty="0" smtClean="0">
                <a:solidFill>
                  <a:srgbClr val="0000FF"/>
                </a:solidFill>
              </a:rPr>
              <a:t>Target </a:t>
            </a:r>
            <a:r>
              <a:rPr lang="en-US" sz="2400" dirty="0">
                <a:solidFill>
                  <a:srgbClr val="0000FF"/>
                </a:solidFill>
              </a:rPr>
              <a:t>17.18 </a:t>
            </a:r>
          </a:p>
          <a:p>
            <a:r>
              <a:rPr lang="en-US" sz="1800" dirty="0" smtClean="0"/>
              <a:t>By </a:t>
            </a:r>
            <a:r>
              <a:rPr lang="en-US" sz="1800" dirty="0"/>
              <a:t>2020, enhance capacity building support to developing countries including for LDCs and SIDs, to increase significantly the availability of </a:t>
            </a:r>
            <a:r>
              <a:rPr lang="en-US" sz="1800" b="1" i="1" dirty="0"/>
              <a:t>high quality, timely and reliable data disaggregated </a:t>
            </a:r>
            <a:r>
              <a:rPr lang="en-US" sz="1800" dirty="0"/>
              <a:t>by </a:t>
            </a:r>
            <a:r>
              <a:rPr lang="en-US" sz="1800" dirty="0" smtClean="0"/>
              <a:t>income, </a:t>
            </a:r>
            <a:r>
              <a:rPr lang="en-US" sz="1800" dirty="0"/>
              <a:t>gender, age, race, ethnicity, migration status, disability, geographic </a:t>
            </a:r>
            <a:r>
              <a:rPr lang="en-US" sz="1800" dirty="0" smtClean="0"/>
              <a:t>location </a:t>
            </a:r>
            <a:r>
              <a:rPr lang="en-US" sz="1800" dirty="0"/>
              <a:t>and other characteristics relevant in national context</a:t>
            </a:r>
            <a:r>
              <a:rPr lang="en-US" sz="1800" dirty="0" smtClean="0"/>
              <a:t>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i="1" dirty="0" smtClean="0">
                <a:solidFill>
                  <a:schemeClr val="tx1"/>
                </a:solidFill>
              </a:rPr>
              <a:t>CRVS </a:t>
            </a:r>
            <a:r>
              <a:rPr lang="en-US" sz="1800" i="1" dirty="0">
                <a:solidFill>
                  <a:schemeClr val="tx1"/>
                </a:solidFill>
              </a:rPr>
              <a:t>is the most reliable source of disaggregated data 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Target </a:t>
            </a:r>
            <a:r>
              <a:rPr lang="en-US" sz="2400" dirty="0">
                <a:solidFill>
                  <a:srgbClr val="0000FF"/>
                </a:solidFill>
              </a:rPr>
              <a:t>16.9  </a:t>
            </a:r>
          </a:p>
          <a:p>
            <a:r>
              <a:rPr lang="en-US" sz="1800" dirty="0" smtClean="0"/>
              <a:t>By </a:t>
            </a:r>
            <a:r>
              <a:rPr lang="en-US" sz="1800" dirty="0"/>
              <a:t>2030, provide </a:t>
            </a:r>
            <a:r>
              <a:rPr lang="en-US" sz="1800" b="1" i="1" dirty="0"/>
              <a:t>legal identity for all including birth </a:t>
            </a:r>
            <a:r>
              <a:rPr lang="en-US" sz="1800" b="1" i="1" dirty="0" smtClean="0"/>
              <a:t>registration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i="1" dirty="0">
                <a:solidFill>
                  <a:schemeClr val="tx1"/>
                </a:solidFill>
              </a:rPr>
              <a:t>Linking CRVS with national identification management systems </a:t>
            </a:r>
            <a:r>
              <a:rPr lang="en-US" sz="1800" i="1" dirty="0" smtClean="0">
                <a:solidFill>
                  <a:schemeClr val="tx1"/>
                </a:solidFill>
              </a:rPr>
              <a:t>provides the foundation for good governance and has </a:t>
            </a:r>
            <a:r>
              <a:rPr lang="en-US" sz="1800" i="1" dirty="0">
                <a:solidFill>
                  <a:schemeClr val="tx1"/>
                </a:solidFill>
              </a:rPr>
              <a:t>benefits in all sectors </a:t>
            </a:r>
            <a:endParaRPr lang="en-US" sz="1800" i="1" dirty="0" smtClean="0">
              <a:solidFill>
                <a:schemeClr val="tx1"/>
              </a:solidFill>
            </a:endParaRP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i="1" dirty="0" smtClean="0">
                <a:solidFill>
                  <a:schemeClr val="tx1"/>
                </a:solidFill>
              </a:rPr>
              <a:t>It is time to change the definition of birth coverage rates from under-5 years to under-1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sz="1400" dirty="0" smtClean="0"/>
              <a:t>Source</a:t>
            </a:r>
            <a:r>
              <a:rPr lang="en-US" sz="1400" dirty="0"/>
              <a:t>: Open Working Group proposal for </a:t>
            </a:r>
            <a:r>
              <a:rPr lang="en-US" sz="1400" dirty="0" smtClean="0"/>
              <a:t>SDGs. </a:t>
            </a:r>
            <a:r>
              <a:rPr lang="en-US" sz="1400" u="sng" dirty="0">
                <a:hlinkClick r:id="rId2"/>
              </a:rPr>
              <a:t>http://sustainabledevelopment.un.org/sdgsproposal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4873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30480"/>
            <a:ext cx="8915400" cy="65532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Improving National CRVS Systems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991600" cy="609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/>
              <a:t>Strengthen national institutions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Amend and enforce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legislation, policies and regulations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in line with international standards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Introduce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safeguards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to protect confidentiality, to secure registration information and record, and to avoid fraud/corrupt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Improve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infrastructure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Build capacity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(registration and statistical agencies; health personnel for ICD coding including automated techniques)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Embed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civil registration within institutions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such as hospitals, health centers, religious institutions and schools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Link CRVS with other national systems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national identity systems, population registers, electoral rolls, national pension systems, electronic medical records systems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Modernize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automate CRVS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through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ICT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solutions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Set up a system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monitoring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evaluation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Promoting the demand side through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IEC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07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" y="26670"/>
            <a:ext cx="8839200" cy="65913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Role of </a:t>
            </a:r>
            <a:r>
              <a:rPr lang="en-US" sz="2800" b="1" dirty="0" smtClean="0">
                <a:solidFill>
                  <a:schemeClr val="accent2"/>
                </a:solidFill>
              </a:rPr>
              <a:t>Regional/International </a:t>
            </a:r>
            <a:r>
              <a:rPr lang="en-US" sz="2800" b="1" dirty="0">
                <a:solidFill>
                  <a:schemeClr val="accent2"/>
                </a:solidFill>
              </a:rPr>
              <a:t>Agencies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991600" cy="609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 smtClean="0"/>
              <a:t>Establish/update </a:t>
            </a:r>
            <a:r>
              <a:rPr lang="en-US" sz="2600" b="1" dirty="0"/>
              <a:t>international standards and </a:t>
            </a:r>
            <a:r>
              <a:rPr lang="en-US" sz="2600" b="1" dirty="0" smtClean="0"/>
              <a:t>tools</a:t>
            </a:r>
            <a:endParaRPr lang="en-US" sz="26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50" b="1" dirty="0"/>
              <a:t>Tools and devices </a:t>
            </a:r>
            <a:r>
              <a:rPr lang="en-US" sz="1950" dirty="0"/>
              <a:t>for birth registration, death registration, cause of death, data collection, </a:t>
            </a:r>
            <a:r>
              <a:rPr lang="en-US" sz="1950" dirty="0" smtClean="0"/>
              <a:t>analysis, and dissemination</a:t>
            </a:r>
            <a:endParaRPr lang="en-US" sz="195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50" dirty="0"/>
              <a:t>Models for </a:t>
            </a:r>
            <a:r>
              <a:rPr lang="en-US" sz="1950" b="1" dirty="0"/>
              <a:t>legislation, policies &amp;</a:t>
            </a:r>
            <a:r>
              <a:rPr lang="en-US" sz="1950" b="1" dirty="0" smtClean="0"/>
              <a:t> </a:t>
            </a:r>
            <a:r>
              <a:rPr lang="en-US" sz="1950" b="1" dirty="0"/>
              <a:t>regulations </a:t>
            </a:r>
            <a:r>
              <a:rPr lang="en-US" sz="1950" dirty="0"/>
              <a:t>on the collection, </a:t>
            </a:r>
            <a:r>
              <a:rPr lang="en-US" sz="1950" dirty="0" smtClean="0"/>
              <a:t>management &amp; </a:t>
            </a:r>
            <a:r>
              <a:rPr lang="en-US" sz="1950" dirty="0"/>
              <a:t>use of information, promoting effectiveness &amp;</a:t>
            </a:r>
            <a:r>
              <a:rPr lang="en-US" sz="1950" dirty="0" smtClean="0"/>
              <a:t> </a:t>
            </a:r>
            <a:r>
              <a:rPr lang="en-US" sz="1950" dirty="0"/>
              <a:t>protecting individuals</a:t>
            </a:r>
            <a:endParaRPr lang="en-US" sz="195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50" dirty="0"/>
              <a:t>Legislative protections and technical </a:t>
            </a:r>
            <a:r>
              <a:rPr lang="en-US" sz="1950" b="1" dirty="0"/>
              <a:t>safeguards</a:t>
            </a:r>
            <a:r>
              <a:rPr lang="en-US" sz="1950" dirty="0"/>
              <a:t> to protect individual privacy, to secure registration information and records, and to prevent improper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50" dirty="0" smtClean="0"/>
              <a:t>Standards </a:t>
            </a:r>
            <a:r>
              <a:rPr lang="en-US" sz="1950" dirty="0"/>
              <a:t>for </a:t>
            </a:r>
            <a:r>
              <a:rPr lang="en-US" sz="1950" b="1" dirty="0"/>
              <a:t>linking CRVS with other national systems  </a:t>
            </a:r>
            <a:r>
              <a:rPr lang="en-US" sz="1950" dirty="0" err="1"/>
              <a:t>eg</a:t>
            </a:r>
            <a:r>
              <a:rPr lang="en-US" sz="1950" dirty="0"/>
              <a:t> </a:t>
            </a:r>
            <a:r>
              <a:rPr lang="en-US" sz="1950" dirty="0" smtClean="0"/>
              <a:t>national identity systems, population </a:t>
            </a:r>
            <a:r>
              <a:rPr lang="en-US" sz="1950" dirty="0"/>
              <a:t>registers, electoral rolls, national pension systems, electronic medical records systems </a:t>
            </a:r>
            <a:r>
              <a:rPr lang="en-US" sz="1950" dirty="0" err="1"/>
              <a:t>etc</a:t>
            </a:r>
            <a:endParaRPr lang="en-US" sz="195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50" dirty="0"/>
              <a:t>Standards for </a:t>
            </a:r>
            <a:r>
              <a:rPr lang="en-US" sz="1950" b="1" dirty="0"/>
              <a:t>interoperability of CRVS database </a:t>
            </a:r>
            <a:r>
              <a:rPr lang="en-US" sz="1950" dirty="0"/>
              <a:t>and other management information systems (</a:t>
            </a:r>
            <a:r>
              <a:rPr lang="en-US" sz="1950" dirty="0" err="1"/>
              <a:t>eg</a:t>
            </a:r>
            <a:r>
              <a:rPr lang="en-US" sz="1950" dirty="0"/>
              <a:t> health, education, social protection)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50" dirty="0"/>
              <a:t>Standards for </a:t>
            </a:r>
            <a:r>
              <a:rPr lang="en-US" sz="1950" b="1" dirty="0"/>
              <a:t>use of mobile technology </a:t>
            </a:r>
            <a:r>
              <a:rPr lang="en-US" sz="1950" dirty="0"/>
              <a:t>and other </a:t>
            </a:r>
            <a:r>
              <a:rPr lang="en-US" sz="1950" dirty="0" smtClean="0"/>
              <a:t>emerging </a:t>
            </a:r>
            <a:r>
              <a:rPr lang="en-US" sz="1950" dirty="0"/>
              <a:t>technologies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50" dirty="0"/>
              <a:t>Updated the rules and </a:t>
            </a:r>
            <a:r>
              <a:rPr lang="en-US" sz="1950" b="1" dirty="0"/>
              <a:t>definitions of birth registration </a:t>
            </a:r>
            <a:r>
              <a:rPr lang="en-US" sz="1950" dirty="0"/>
              <a:t>(shorter age reference)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50" dirty="0" smtClean="0"/>
              <a:t>Standards for </a:t>
            </a:r>
            <a:r>
              <a:rPr lang="en-US" sz="1950" b="1" dirty="0"/>
              <a:t>m</a:t>
            </a:r>
            <a:r>
              <a:rPr lang="en-US" sz="1950" b="1" dirty="0" smtClean="0"/>
              <a:t>onitoring </a:t>
            </a:r>
            <a:r>
              <a:rPr lang="en-US" sz="1950" b="1" dirty="0"/>
              <a:t>and evaluation </a:t>
            </a:r>
            <a:r>
              <a:rPr lang="en-US" sz="1950" dirty="0"/>
              <a:t>of CVRS </a:t>
            </a:r>
            <a:r>
              <a:rPr lang="en-US" sz="1950" dirty="0" smtClean="0"/>
              <a:t>systems</a:t>
            </a:r>
            <a:endParaRPr lang="en-US" sz="195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75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959"/>
            <a:ext cx="9144000" cy="606641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Role of </a:t>
            </a:r>
            <a:r>
              <a:rPr lang="en-US" sz="2800" b="1" dirty="0" smtClean="0">
                <a:solidFill>
                  <a:schemeClr val="accent2"/>
                </a:solidFill>
              </a:rPr>
              <a:t>Regional/International </a:t>
            </a:r>
            <a:r>
              <a:rPr lang="en-US" sz="2800" b="1" dirty="0">
                <a:solidFill>
                  <a:schemeClr val="accent2"/>
                </a:solidFill>
              </a:rPr>
              <a:t>Agencies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991600" cy="609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Build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evidence base with implementation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Increasing mobile registration of vital events through services such as child health days, immunization campaigns, and post-natal and neonatal care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Improving cause of death registration &amp;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quality of cause of death data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Using birth certificate unique identifiers for CRVS databases and other national systems (health, child protection, national identity, education, elections, humanitarian, judiciary and statistics)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Engaging community workers, TBAs, and pharmacists through mobile SMS technologies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Establishing programs of south-south cooperation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Establishing public-private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partnerships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Use of biometrics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Using RBF programs for birth registration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M&amp;E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of programs and innovations and sharing lessons learned and best practice examples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013A-28F9-44CB-A314-69B45126BFB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0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3200"/>
            <a:ext cx="8153400" cy="1362075"/>
          </a:xfrm>
        </p:spPr>
        <p:txBody>
          <a:bodyPr/>
          <a:lstStyle/>
          <a:p>
            <a:pPr algn="ctr"/>
            <a:r>
              <a:rPr lang="en-US" sz="3200" cap="none" dirty="0" smtClean="0">
                <a:solidFill>
                  <a:schemeClr val="accent2"/>
                </a:solidFill>
              </a:rPr>
              <a:t>Costs and financing of CRVS systems</a:t>
            </a:r>
            <a:endParaRPr lang="en-US" sz="3200" cap="none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013A-28F9-44CB-A314-69B45126BFB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8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87086"/>
            <a:ext cx="9143999" cy="772885"/>
          </a:xfrm>
        </p:spPr>
        <p:txBody>
          <a:bodyPr/>
          <a:lstStyle/>
          <a:p>
            <a:pPr algn="ctr"/>
            <a:r>
              <a:rPr lang="en-US" sz="2500" b="1" dirty="0">
                <a:solidFill>
                  <a:schemeClr val="accent2"/>
                </a:solidFill>
              </a:rPr>
              <a:t>Estimated </a:t>
            </a:r>
            <a:r>
              <a:rPr lang="en-US" sz="2500" b="1" dirty="0" smtClean="0">
                <a:solidFill>
                  <a:schemeClr val="accent2"/>
                </a:solidFill>
              </a:rPr>
              <a:t>Global Financing Gap for 73 countries</a:t>
            </a:r>
            <a:br>
              <a:rPr lang="en-US" sz="2500" b="1" dirty="0" smtClean="0">
                <a:solidFill>
                  <a:schemeClr val="accent2"/>
                </a:solidFill>
              </a:rPr>
            </a:br>
            <a:r>
              <a:rPr lang="en-US" sz="2500" b="1" dirty="0" smtClean="0">
                <a:solidFill>
                  <a:schemeClr val="accent2"/>
                </a:solidFill>
              </a:rPr>
              <a:t> </a:t>
            </a:r>
            <a:r>
              <a:rPr lang="en-US" sz="2500" b="1" dirty="0">
                <a:solidFill>
                  <a:schemeClr val="accent2"/>
                </a:solidFill>
              </a:rPr>
              <a:t>for 2015-2024 (US$ million</a:t>
            </a:r>
            <a:r>
              <a:rPr lang="en-US" sz="2500" b="1" dirty="0" smtClean="0">
                <a:solidFill>
                  <a:schemeClr val="accent2"/>
                </a:solidFill>
              </a:rPr>
              <a:t>)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468394"/>
              </p:ext>
            </p:extLst>
          </p:nvPr>
        </p:nvGraphicFramePr>
        <p:xfrm>
          <a:off x="304800" y="1219202"/>
          <a:ext cx="8610599" cy="33555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95800"/>
                <a:gridCol w="990600"/>
                <a:gridCol w="990600"/>
                <a:gridCol w="1143000"/>
                <a:gridCol w="990599"/>
              </a:tblGrid>
              <a:tr h="6262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2015-2019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2020-2024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2015-2024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Financing Gap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032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Startup costs</a:t>
                      </a:r>
                      <a:r>
                        <a:rPr lang="en-US" sz="14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1,140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1,140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2,281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1,604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863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Recurrent costs</a:t>
                      </a:r>
                      <a:r>
                        <a:rPr lang="en-US" sz="14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408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1,201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92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International support to CRVS including sharing knowledge and strengthening the evidence base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228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228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86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Monitoring and evaluation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6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1,720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2,104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3,824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1,995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04800" y="4648200"/>
            <a:ext cx="8610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Startup costs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 of legal/ regulatory framework , comprehensive assessment, infrastructure and equipment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ICT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(technology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costs),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digitization of existing registration records, development of operational guidelines and procedures</a:t>
            </a:r>
          </a:p>
          <a:p>
            <a:r>
              <a:rPr lang="en-US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ecurrent costs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capacity building, IEC (advocacy and communication campaigns), maintenance of technology and other infrastructure, data management, outreach activities to improve coverage, system monitoring and enforcement costs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3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29592"/>
            <a:ext cx="8991600" cy="601779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Assumptions on domestic financing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5867400"/>
          </a:xfrm>
        </p:spPr>
        <p:txBody>
          <a:bodyPr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For low-income countries</a:t>
            </a:r>
            <a:r>
              <a:rPr lang="en-US" sz="2000" dirty="0"/>
              <a:t>: (</a:t>
            </a:r>
            <a:r>
              <a:rPr lang="en-US" sz="2000" dirty="0" err="1"/>
              <a:t>i</a:t>
            </a:r>
            <a:r>
              <a:rPr lang="en-US" sz="2000" dirty="0"/>
              <a:t>) Governments will finance 20 percent, 40 percent, 60 percent, and 80 percent of the variable/operating costs in years 2015, 2016, 2017, and 2018 and bear full costs from 2019 onward; and (ii) Governments will finance 10 percent of fixed/start-up/capital costs from 2015 to 2019 and 20 percent from 2020 to 2024</a:t>
            </a:r>
            <a:r>
              <a:rPr lang="en-US" sz="2000" dirty="0" smtClean="0"/>
              <a:t>.</a:t>
            </a:r>
          </a:p>
          <a:p>
            <a:pPr marL="0" lvl="0" indent="0">
              <a:buNone/>
            </a:pP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For lower-middle-income countries: </a:t>
            </a:r>
            <a:r>
              <a:rPr lang="en-US" sz="2000" dirty="0"/>
              <a:t>(</a:t>
            </a:r>
            <a:r>
              <a:rPr lang="en-US" sz="2000" dirty="0" err="1"/>
              <a:t>i</a:t>
            </a:r>
            <a:r>
              <a:rPr lang="en-US" sz="2000" dirty="0"/>
              <a:t>) Governments will finance 20 percent, 40 percent, 60 percent, and 80 percent of the variable/operating costs in years 2015, 2016, 2017, and 2018 and bear full costs from 2019 onward; and (ii) Governments will finance 25 percent of fixed/start-up/capital costs from 2015 to 2019 and 50 percent from 2020 to 2024</a:t>
            </a:r>
            <a:r>
              <a:rPr lang="en-US" sz="2000" dirty="0" smtClean="0"/>
              <a:t>.</a:t>
            </a:r>
          </a:p>
          <a:p>
            <a:pPr marL="0" lvl="0" indent="0">
              <a:buNone/>
            </a:pP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For upper-middle-income countries: </a:t>
            </a:r>
            <a:r>
              <a:rPr lang="en-US" sz="2000" dirty="0"/>
              <a:t>Governments will bear the full variable/operating costs from 2015 to 2024, 50 percent of fixed/start-up/capital costs from 2015 to 2019 and 75 percent of fixed/start-up/capital costs from 2020 to 2024.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20F9-858A-4A9F-88B6-B68AE05A21D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99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29592"/>
            <a:ext cx="8991600" cy="601779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accent2"/>
                </a:solidFill>
              </a:rPr>
              <a:t>Funding sources for CRVS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5867400"/>
          </a:xfrm>
        </p:spPr>
        <p:txBody>
          <a:bodyPr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Domestic financing (national budgets) – should be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major source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Bilateral donors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Private Foundations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 Agencies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Agencies/NGOs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Multilateral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 Banks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such as the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AfDB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WBG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Global Financing Facility (GFF)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for Reproductive, Maternal, Newborn, Child, and Adolescent Health (RMNCAH) in support of Every Woman Every Child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2E80-C6DE-4F50-BDDA-F20D757F79D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4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29593"/>
            <a:ext cx="8991600" cy="49745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accent2"/>
                </a:solidFill>
              </a:rPr>
              <a:t>World Bank Projects with ID4D components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341B-1EFD-4C48-BB7A-1F219EDC0905}" type="slidenum">
              <a:rPr lang="en-US" smtClean="0"/>
              <a:t>27</a:t>
            </a:fld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184355"/>
              </p:ext>
            </p:extLst>
          </p:nvPr>
        </p:nvGraphicFramePr>
        <p:xfrm>
          <a:off x="866775" y="527050"/>
          <a:ext cx="7162800" cy="621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Document" r:id="rId4" imgW="7162817" imgH="6215873" progId="Word.Document.12">
                  <p:embed/>
                </p:oleObj>
              </mc:Choice>
              <mc:Fallback>
                <p:oleObj name="Document" r:id="rId4" imgW="7162817" imgH="62158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6775" y="527050"/>
                        <a:ext cx="7162800" cy="6216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360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601779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Global Financing Facility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586740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Announced on September 25, 2014 during the 69th UN General Assembly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contribute to the global efforts to end preventable maternal, newborn, child and adolescent deaths and improve the health and quality of life of women, adolescents and children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will also finance the strengthening of CRVS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GFF Business Plan is being developed by a team of about 50 reps of several organizations and countries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will be launched at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3rd  International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Conference on Financing for Development, Addis Ababa, Ethiopia, 13-16 July 2015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3B8E-5C04-4CB1-B928-26633FC587A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51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601779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Commitments to the GFF to date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586740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CANADA</a:t>
            </a:r>
          </a:p>
          <a:p>
            <a:pPr marL="347663" indent="-347663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200 million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contribution is part of Canada’s $3.5 billion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commitment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(2015-2020) to maternal and child health, announced in May 2014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NORWAY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$600 million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UNITED STATES </a:t>
            </a:r>
            <a:br>
              <a:rPr lang="en-US" sz="2400" dirty="0">
                <a:solidFill>
                  <a:srgbClr val="0000FF"/>
                </a:solidFill>
              </a:rPr>
            </a:b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Up to $400 million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leveraged resources through financing mechanisms and public-private partnerships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IDA International Development Association (WBG)</a:t>
            </a:r>
            <a:br>
              <a:rPr lang="en-US" sz="2400" dirty="0">
                <a:solidFill>
                  <a:srgbClr val="0000FF"/>
                </a:solidFill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Low-interest loans and grants, leveraging up to $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3.2 billion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509C3-BBC5-4376-BD0E-F697FC0FD688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45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2143"/>
            <a:ext cx="9143999" cy="1088571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WBG Identification for Development (ID4D) </a:t>
            </a:r>
            <a:r>
              <a:rPr lang="en-US" sz="2800" b="1" dirty="0" smtClean="0">
                <a:solidFill>
                  <a:schemeClr val="accent2"/>
                </a:solidFill>
              </a:rPr>
              <a:t/>
            </a:r>
            <a:br>
              <a:rPr lang="en-US" sz="2800" b="1" dirty="0" smtClean="0">
                <a:solidFill>
                  <a:schemeClr val="accent2"/>
                </a:solidFill>
              </a:rPr>
            </a:br>
            <a:r>
              <a:rPr lang="en-US" sz="2800" b="1" dirty="0" smtClean="0">
                <a:solidFill>
                  <a:schemeClr val="accent2"/>
                </a:solidFill>
              </a:rPr>
              <a:t>support to countries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174171" y="1436914"/>
            <a:ext cx="8752115" cy="497477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Strengthening CRVS systems</a:t>
            </a: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Modernizing identification </a:t>
            </a:r>
            <a:r>
              <a:rPr lang="en-US" sz="2400" dirty="0" smtClean="0"/>
              <a:t>management systems </a:t>
            </a:r>
            <a:r>
              <a:rPr lang="en-US" sz="2400" dirty="0"/>
              <a:t>through integrated solutions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Promoting </a:t>
            </a:r>
            <a:r>
              <a:rPr lang="en-US" sz="2400" dirty="0"/>
              <a:t>universal financial access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Enhancing </a:t>
            </a:r>
            <a:r>
              <a:rPr lang="en-US" sz="2400" dirty="0"/>
              <a:t>performance of social payments systems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Fostering </a:t>
            </a:r>
            <a:r>
              <a:rPr lang="en-US" sz="2400" dirty="0"/>
              <a:t>social inclusion of marginalized groups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Improving </a:t>
            </a:r>
            <a:r>
              <a:rPr lang="en-US" sz="2400" dirty="0"/>
              <a:t>governance and public sector performance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Fostering </a:t>
            </a:r>
            <a:r>
              <a:rPr lang="en-US" sz="2400" dirty="0"/>
              <a:t>private sector involvement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Fostering </a:t>
            </a:r>
            <a:r>
              <a:rPr lang="en-US" sz="2400" dirty="0"/>
              <a:t>transparency and accountability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69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959EF-73A3-4E9A-8AE4-51062DF7E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07" y="-15058"/>
            <a:ext cx="9036496" cy="7647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Three mutually reinforcing characteristics of the GFF approach</a:t>
            </a:r>
            <a:endParaRPr lang="en-US" dirty="0"/>
          </a:p>
        </p:txBody>
      </p:sp>
      <p:sp>
        <p:nvSpPr>
          <p:cNvPr id="5" name="Freeform 3"/>
          <p:cNvSpPr>
            <a:spLocks/>
          </p:cNvSpPr>
          <p:nvPr/>
        </p:nvSpPr>
        <p:spPr bwMode="blackWhite">
          <a:xfrm>
            <a:off x="2455515" y="1555973"/>
            <a:ext cx="3703638" cy="1739900"/>
          </a:xfrm>
          <a:custGeom>
            <a:avLst/>
            <a:gdLst>
              <a:gd name="T0" fmla="*/ 983 w 1553"/>
              <a:gd name="T1" fmla="*/ 584 h 753"/>
              <a:gd name="T2" fmla="*/ 1417 w 1553"/>
              <a:gd name="T3" fmla="*/ 541 h 753"/>
              <a:gd name="T4" fmla="*/ 1552 w 1553"/>
              <a:gd name="T5" fmla="*/ 150 h 753"/>
              <a:gd name="T6" fmla="*/ 1447 w 1553"/>
              <a:gd name="T7" fmla="*/ 227 h 753"/>
              <a:gd name="T8" fmla="*/ 1398 w 1553"/>
              <a:gd name="T9" fmla="*/ 186 h 753"/>
              <a:gd name="T10" fmla="*/ 1347 w 1553"/>
              <a:gd name="T11" fmla="*/ 149 h 753"/>
              <a:gd name="T12" fmla="*/ 1294 w 1553"/>
              <a:gd name="T13" fmla="*/ 116 h 753"/>
              <a:gd name="T14" fmla="*/ 1238 w 1553"/>
              <a:gd name="T15" fmla="*/ 87 h 753"/>
              <a:gd name="T16" fmla="*/ 1181 w 1553"/>
              <a:gd name="T17" fmla="*/ 61 h 753"/>
              <a:gd name="T18" fmla="*/ 1122 w 1553"/>
              <a:gd name="T19" fmla="*/ 41 h 753"/>
              <a:gd name="T20" fmla="*/ 1060 w 1553"/>
              <a:gd name="T21" fmla="*/ 23 h 753"/>
              <a:gd name="T22" fmla="*/ 999 w 1553"/>
              <a:gd name="T23" fmla="*/ 12 h 753"/>
              <a:gd name="T24" fmla="*/ 936 w 1553"/>
              <a:gd name="T25" fmla="*/ 4 h 753"/>
              <a:gd name="T26" fmla="*/ 873 w 1553"/>
              <a:gd name="T27" fmla="*/ 0 h 753"/>
              <a:gd name="T28" fmla="*/ 810 w 1553"/>
              <a:gd name="T29" fmla="*/ 2 h 753"/>
              <a:gd name="T30" fmla="*/ 748 w 1553"/>
              <a:gd name="T31" fmla="*/ 8 h 753"/>
              <a:gd name="T32" fmla="*/ 685 w 1553"/>
              <a:gd name="T33" fmla="*/ 19 h 753"/>
              <a:gd name="T34" fmla="*/ 624 w 1553"/>
              <a:gd name="T35" fmla="*/ 34 h 753"/>
              <a:gd name="T36" fmla="*/ 564 w 1553"/>
              <a:gd name="T37" fmla="*/ 53 h 753"/>
              <a:gd name="T38" fmla="*/ 506 w 1553"/>
              <a:gd name="T39" fmla="*/ 76 h 753"/>
              <a:gd name="T40" fmla="*/ 449 w 1553"/>
              <a:gd name="T41" fmla="*/ 104 h 753"/>
              <a:gd name="T42" fmla="*/ 395 w 1553"/>
              <a:gd name="T43" fmla="*/ 137 h 753"/>
              <a:gd name="T44" fmla="*/ 342 w 1553"/>
              <a:gd name="T45" fmla="*/ 172 h 753"/>
              <a:gd name="T46" fmla="*/ 294 w 1553"/>
              <a:gd name="T47" fmla="*/ 212 h 753"/>
              <a:gd name="T48" fmla="*/ 248 w 1553"/>
              <a:gd name="T49" fmla="*/ 254 h 753"/>
              <a:gd name="T50" fmla="*/ 205 w 1553"/>
              <a:gd name="T51" fmla="*/ 301 h 753"/>
              <a:gd name="T52" fmla="*/ 165 w 1553"/>
              <a:gd name="T53" fmla="*/ 350 h 753"/>
              <a:gd name="T54" fmla="*/ 130 w 1553"/>
              <a:gd name="T55" fmla="*/ 401 h 753"/>
              <a:gd name="T56" fmla="*/ 98 w 1553"/>
              <a:gd name="T57" fmla="*/ 456 h 753"/>
              <a:gd name="T58" fmla="*/ 71 w 1553"/>
              <a:gd name="T59" fmla="*/ 512 h 753"/>
              <a:gd name="T60" fmla="*/ 46 w 1553"/>
              <a:gd name="T61" fmla="*/ 570 h 753"/>
              <a:gd name="T62" fmla="*/ 27 w 1553"/>
              <a:gd name="T63" fmla="*/ 631 h 753"/>
              <a:gd name="T64" fmla="*/ 11 w 1553"/>
              <a:gd name="T65" fmla="*/ 692 h 753"/>
              <a:gd name="T66" fmla="*/ 0 w 1553"/>
              <a:gd name="T67" fmla="*/ 752 h 753"/>
              <a:gd name="T68" fmla="*/ 222 w 1553"/>
              <a:gd name="T69" fmla="*/ 608 h 753"/>
              <a:gd name="T70" fmla="*/ 440 w 1553"/>
              <a:gd name="T71" fmla="*/ 749 h 753"/>
              <a:gd name="T72" fmla="*/ 455 w 1553"/>
              <a:gd name="T73" fmla="*/ 710 h 753"/>
              <a:gd name="T74" fmla="*/ 474 w 1553"/>
              <a:gd name="T75" fmla="*/ 670 h 753"/>
              <a:gd name="T76" fmla="*/ 498 w 1553"/>
              <a:gd name="T77" fmla="*/ 632 h 753"/>
              <a:gd name="T78" fmla="*/ 525 w 1553"/>
              <a:gd name="T79" fmla="*/ 596 h 753"/>
              <a:gd name="T80" fmla="*/ 556 w 1553"/>
              <a:gd name="T81" fmla="*/ 563 h 753"/>
              <a:gd name="T82" fmla="*/ 589 w 1553"/>
              <a:gd name="T83" fmla="*/ 533 h 753"/>
              <a:gd name="T84" fmla="*/ 626 w 1553"/>
              <a:gd name="T85" fmla="*/ 507 h 753"/>
              <a:gd name="T86" fmla="*/ 665 w 1553"/>
              <a:gd name="T87" fmla="*/ 485 h 753"/>
              <a:gd name="T88" fmla="*/ 706 w 1553"/>
              <a:gd name="T89" fmla="*/ 467 h 753"/>
              <a:gd name="T90" fmla="*/ 749 w 1553"/>
              <a:gd name="T91" fmla="*/ 453 h 753"/>
              <a:gd name="T92" fmla="*/ 793 w 1553"/>
              <a:gd name="T93" fmla="*/ 443 h 753"/>
              <a:gd name="T94" fmla="*/ 837 w 1553"/>
              <a:gd name="T95" fmla="*/ 438 h 753"/>
              <a:gd name="T96" fmla="*/ 882 w 1553"/>
              <a:gd name="T97" fmla="*/ 438 h 753"/>
              <a:gd name="T98" fmla="*/ 927 w 1553"/>
              <a:gd name="T99" fmla="*/ 442 h 753"/>
              <a:gd name="T100" fmla="*/ 971 w 1553"/>
              <a:gd name="T101" fmla="*/ 450 h 753"/>
              <a:gd name="T102" fmla="*/ 1014 w 1553"/>
              <a:gd name="T103" fmla="*/ 464 h 753"/>
              <a:gd name="T104" fmla="*/ 1055 w 1553"/>
              <a:gd name="T105" fmla="*/ 480 h 753"/>
              <a:gd name="T106" fmla="*/ 1095 w 1553"/>
              <a:gd name="T107" fmla="*/ 502 h 753"/>
              <a:gd name="T108" fmla="*/ 983 w 1553"/>
              <a:gd name="T109" fmla="*/ 584 h 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553" h="753">
                <a:moveTo>
                  <a:pt x="983" y="584"/>
                </a:moveTo>
                <a:lnTo>
                  <a:pt x="1417" y="541"/>
                </a:lnTo>
                <a:lnTo>
                  <a:pt x="1552" y="150"/>
                </a:lnTo>
                <a:lnTo>
                  <a:pt x="1447" y="227"/>
                </a:lnTo>
                <a:lnTo>
                  <a:pt x="1398" y="186"/>
                </a:lnTo>
                <a:lnTo>
                  <a:pt x="1347" y="149"/>
                </a:lnTo>
                <a:lnTo>
                  <a:pt x="1294" y="116"/>
                </a:lnTo>
                <a:lnTo>
                  <a:pt x="1238" y="87"/>
                </a:lnTo>
                <a:lnTo>
                  <a:pt x="1181" y="61"/>
                </a:lnTo>
                <a:lnTo>
                  <a:pt x="1122" y="41"/>
                </a:lnTo>
                <a:lnTo>
                  <a:pt x="1060" y="23"/>
                </a:lnTo>
                <a:lnTo>
                  <a:pt x="999" y="12"/>
                </a:lnTo>
                <a:lnTo>
                  <a:pt x="936" y="4"/>
                </a:lnTo>
                <a:lnTo>
                  <a:pt x="873" y="0"/>
                </a:lnTo>
                <a:lnTo>
                  <a:pt x="810" y="2"/>
                </a:lnTo>
                <a:lnTo>
                  <a:pt x="748" y="8"/>
                </a:lnTo>
                <a:lnTo>
                  <a:pt x="685" y="19"/>
                </a:lnTo>
                <a:lnTo>
                  <a:pt x="624" y="34"/>
                </a:lnTo>
                <a:lnTo>
                  <a:pt x="564" y="53"/>
                </a:lnTo>
                <a:lnTo>
                  <a:pt x="506" y="76"/>
                </a:lnTo>
                <a:lnTo>
                  <a:pt x="449" y="104"/>
                </a:lnTo>
                <a:lnTo>
                  <a:pt x="395" y="137"/>
                </a:lnTo>
                <a:lnTo>
                  <a:pt x="342" y="172"/>
                </a:lnTo>
                <a:lnTo>
                  <a:pt x="294" y="212"/>
                </a:lnTo>
                <a:lnTo>
                  <a:pt x="248" y="254"/>
                </a:lnTo>
                <a:lnTo>
                  <a:pt x="205" y="301"/>
                </a:lnTo>
                <a:lnTo>
                  <a:pt x="165" y="350"/>
                </a:lnTo>
                <a:lnTo>
                  <a:pt x="130" y="401"/>
                </a:lnTo>
                <a:lnTo>
                  <a:pt x="98" y="456"/>
                </a:lnTo>
                <a:lnTo>
                  <a:pt x="71" y="512"/>
                </a:lnTo>
                <a:lnTo>
                  <a:pt x="46" y="570"/>
                </a:lnTo>
                <a:lnTo>
                  <a:pt x="27" y="631"/>
                </a:lnTo>
                <a:lnTo>
                  <a:pt x="11" y="692"/>
                </a:lnTo>
                <a:lnTo>
                  <a:pt x="0" y="752"/>
                </a:lnTo>
                <a:lnTo>
                  <a:pt x="222" y="608"/>
                </a:lnTo>
                <a:lnTo>
                  <a:pt x="440" y="749"/>
                </a:lnTo>
                <a:lnTo>
                  <a:pt x="455" y="710"/>
                </a:lnTo>
                <a:lnTo>
                  <a:pt x="474" y="670"/>
                </a:lnTo>
                <a:lnTo>
                  <a:pt x="498" y="632"/>
                </a:lnTo>
                <a:lnTo>
                  <a:pt x="525" y="596"/>
                </a:lnTo>
                <a:lnTo>
                  <a:pt x="556" y="563"/>
                </a:lnTo>
                <a:lnTo>
                  <a:pt x="589" y="533"/>
                </a:lnTo>
                <a:lnTo>
                  <a:pt x="626" y="507"/>
                </a:lnTo>
                <a:lnTo>
                  <a:pt x="665" y="485"/>
                </a:lnTo>
                <a:lnTo>
                  <a:pt x="706" y="467"/>
                </a:lnTo>
                <a:lnTo>
                  <a:pt x="749" y="453"/>
                </a:lnTo>
                <a:lnTo>
                  <a:pt x="793" y="443"/>
                </a:lnTo>
                <a:lnTo>
                  <a:pt x="837" y="438"/>
                </a:lnTo>
                <a:lnTo>
                  <a:pt x="882" y="438"/>
                </a:lnTo>
                <a:lnTo>
                  <a:pt x="927" y="442"/>
                </a:lnTo>
                <a:lnTo>
                  <a:pt x="971" y="450"/>
                </a:lnTo>
                <a:lnTo>
                  <a:pt x="1014" y="464"/>
                </a:lnTo>
                <a:lnTo>
                  <a:pt x="1055" y="480"/>
                </a:lnTo>
                <a:lnTo>
                  <a:pt x="1095" y="502"/>
                </a:lnTo>
                <a:lnTo>
                  <a:pt x="983" y="584"/>
                </a:lnTo>
              </a:path>
            </a:pathLst>
          </a:cu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defTabSz="914400"/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blackWhite">
          <a:xfrm>
            <a:off x="2123728" y="3091085"/>
            <a:ext cx="2911475" cy="2471738"/>
          </a:xfrm>
          <a:custGeom>
            <a:avLst/>
            <a:gdLst>
              <a:gd name="T0" fmla="*/ 1220 w 1221"/>
              <a:gd name="T1" fmla="*/ 1042 h 1071"/>
              <a:gd name="T2" fmla="*/ 1002 w 1221"/>
              <a:gd name="T3" fmla="*/ 847 h 1071"/>
              <a:gd name="T4" fmla="*/ 1081 w 1221"/>
              <a:gd name="T5" fmla="*/ 630 h 1071"/>
              <a:gd name="T6" fmla="*/ 1038 w 1221"/>
              <a:gd name="T7" fmla="*/ 635 h 1071"/>
              <a:gd name="T8" fmla="*/ 994 w 1221"/>
              <a:gd name="T9" fmla="*/ 636 h 1071"/>
              <a:gd name="T10" fmla="*/ 950 w 1221"/>
              <a:gd name="T11" fmla="*/ 634 h 1071"/>
              <a:gd name="T12" fmla="*/ 906 w 1221"/>
              <a:gd name="T13" fmla="*/ 626 h 1071"/>
              <a:gd name="T14" fmla="*/ 865 w 1221"/>
              <a:gd name="T15" fmla="*/ 614 h 1071"/>
              <a:gd name="T16" fmla="*/ 823 w 1221"/>
              <a:gd name="T17" fmla="*/ 599 h 1071"/>
              <a:gd name="T18" fmla="*/ 784 w 1221"/>
              <a:gd name="T19" fmla="*/ 579 h 1071"/>
              <a:gd name="T20" fmla="*/ 747 w 1221"/>
              <a:gd name="T21" fmla="*/ 556 h 1071"/>
              <a:gd name="T22" fmla="*/ 713 w 1221"/>
              <a:gd name="T23" fmla="*/ 528 h 1071"/>
              <a:gd name="T24" fmla="*/ 682 w 1221"/>
              <a:gd name="T25" fmla="*/ 496 h 1071"/>
              <a:gd name="T26" fmla="*/ 653 w 1221"/>
              <a:gd name="T27" fmla="*/ 463 h 1071"/>
              <a:gd name="T28" fmla="*/ 629 w 1221"/>
              <a:gd name="T29" fmla="*/ 427 h 1071"/>
              <a:gd name="T30" fmla="*/ 609 w 1221"/>
              <a:gd name="T31" fmla="*/ 390 h 1071"/>
              <a:gd name="T32" fmla="*/ 594 w 1221"/>
              <a:gd name="T33" fmla="*/ 352 h 1071"/>
              <a:gd name="T34" fmla="*/ 581 w 1221"/>
              <a:gd name="T35" fmla="*/ 314 h 1071"/>
              <a:gd name="T36" fmla="*/ 573 w 1221"/>
              <a:gd name="T37" fmla="*/ 273 h 1071"/>
              <a:gd name="T38" fmla="*/ 568 w 1221"/>
              <a:gd name="T39" fmla="*/ 232 h 1071"/>
              <a:gd name="T40" fmla="*/ 712 w 1221"/>
              <a:gd name="T41" fmla="*/ 232 h 1071"/>
              <a:gd name="T42" fmla="*/ 368 w 1221"/>
              <a:gd name="T43" fmla="*/ 0 h 1071"/>
              <a:gd name="T44" fmla="*/ 0 w 1221"/>
              <a:gd name="T45" fmla="*/ 235 h 1071"/>
              <a:gd name="T46" fmla="*/ 134 w 1221"/>
              <a:gd name="T47" fmla="*/ 234 h 1071"/>
              <a:gd name="T48" fmla="*/ 139 w 1221"/>
              <a:gd name="T49" fmla="*/ 296 h 1071"/>
              <a:gd name="T50" fmla="*/ 148 w 1221"/>
              <a:gd name="T51" fmla="*/ 358 h 1071"/>
              <a:gd name="T52" fmla="*/ 161 w 1221"/>
              <a:gd name="T53" fmla="*/ 419 h 1071"/>
              <a:gd name="T54" fmla="*/ 178 w 1221"/>
              <a:gd name="T55" fmla="*/ 479 h 1071"/>
              <a:gd name="T56" fmla="*/ 200 w 1221"/>
              <a:gd name="T57" fmla="*/ 538 h 1071"/>
              <a:gd name="T58" fmla="*/ 227 w 1221"/>
              <a:gd name="T59" fmla="*/ 595 h 1071"/>
              <a:gd name="T60" fmla="*/ 257 w 1221"/>
              <a:gd name="T61" fmla="*/ 650 h 1071"/>
              <a:gd name="T62" fmla="*/ 291 w 1221"/>
              <a:gd name="T63" fmla="*/ 702 h 1071"/>
              <a:gd name="T64" fmla="*/ 328 w 1221"/>
              <a:gd name="T65" fmla="*/ 751 h 1071"/>
              <a:gd name="T66" fmla="*/ 369 w 1221"/>
              <a:gd name="T67" fmla="*/ 797 h 1071"/>
              <a:gd name="T68" fmla="*/ 413 w 1221"/>
              <a:gd name="T69" fmla="*/ 841 h 1071"/>
              <a:gd name="T70" fmla="*/ 459 w 1221"/>
              <a:gd name="T71" fmla="*/ 882 h 1071"/>
              <a:gd name="T72" fmla="*/ 509 w 1221"/>
              <a:gd name="T73" fmla="*/ 919 h 1071"/>
              <a:gd name="T74" fmla="*/ 562 w 1221"/>
              <a:gd name="T75" fmla="*/ 951 h 1071"/>
              <a:gd name="T76" fmla="*/ 617 w 1221"/>
              <a:gd name="T77" fmla="*/ 981 h 1071"/>
              <a:gd name="T78" fmla="*/ 673 w 1221"/>
              <a:gd name="T79" fmla="*/ 1007 h 1071"/>
              <a:gd name="T80" fmla="*/ 732 w 1221"/>
              <a:gd name="T81" fmla="*/ 1027 h 1071"/>
              <a:gd name="T82" fmla="*/ 791 w 1221"/>
              <a:gd name="T83" fmla="*/ 1045 h 1071"/>
              <a:gd name="T84" fmla="*/ 852 w 1221"/>
              <a:gd name="T85" fmla="*/ 1057 h 1071"/>
              <a:gd name="T86" fmla="*/ 913 w 1221"/>
              <a:gd name="T87" fmla="*/ 1067 h 1071"/>
              <a:gd name="T88" fmla="*/ 975 w 1221"/>
              <a:gd name="T89" fmla="*/ 1070 h 1071"/>
              <a:gd name="T90" fmla="*/ 1037 w 1221"/>
              <a:gd name="T91" fmla="*/ 1070 h 1071"/>
              <a:gd name="T92" fmla="*/ 1098 w 1221"/>
              <a:gd name="T93" fmla="*/ 1066 h 1071"/>
              <a:gd name="T94" fmla="*/ 1160 w 1221"/>
              <a:gd name="T95" fmla="*/ 1056 h 1071"/>
              <a:gd name="T96" fmla="*/ 1220 w 1221"/>
              <a:gd name="T97" fmla="*/ 1042 h 10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21" h="1071">
                <a:moveTo>
                  <a:pt x="1220" y="1042"/>
                </a:moveTo>
                <a:lnTo>
                  <a:pt x="1002" y="847"/>
                </a:lnTo>
                <a:lnTo>
                  <a:pt x="1081" y="630"/>
                </a:lnTo>
                <a:lnTo>
                  <a:pt x="1038" y="635"/>
                </a:lnTo>
                <a:lnTo>
                  <a:pt x="994" y="636"/>
                </a:lnTo>
                <a:lnTo>
                  <a:pt x="950" y="634"/>
                </a:lnTo>
                <a:lnTo>
                  <a:pt x="906" y="626"/>
                </a:lnTo>
                <a:lnTo>
                  <a:pt x="865" y="614"/>
                </a:lnTo>
                <a:lnTo>
                  <a:pt x="823" y="599"/>
                </a:lnTo>
                <a:lnTo>
                  <a:pt x="784" y="579"/>
                </a:lnTo>
                <a:lnTo>
                  <a:pt x="747" y="556"/>
                </a:lnTo>
                <a:lnTo>
                  <a:pt x="713" y="528"/>
                </a:lnTo>
                <a:lnTo>
                  <a:pt x="682" y="496"/>
                </a:lnTo>
                <a:lnTo>
                  <a:pt x="653" y="463"/>
                </a:lnTo>
                <a:lnTo>
                  <a:pt x="629" y="427"/>
                </a:lnTo>
                <a:lnTo>
                  <a:pt x="609" y="390"/>
                </a:lnTo>
                <a:lnTo>
                  <a:pt x="594" y="352"/>
                </a:lnTo>
                <a:lnTo>
                  <a:pt x="581" y="314"/>
                </a:lnTo>
                <a:lnTo>
                  <a:pt x="573" y="273"/>
                </a:lnTo>
                <a:lnTo>
                  <a:pt x="568" y="232"/>
                </a:lnTo>
                <a:lnTo>
                  <a:pt x="712" y="232"/>
                </a:lnTo>
                <a:lnTo>
                  <a:pt x="368" y="0"/>
                </a:lnTo>
                <a:lnTo>
                  <a:pt x="0" y="235"/>
                </a:lnTo>
                <a:lnTo>
                  <a:pt x="134" y="234"/>
                </a:lnTo>
                <a:lnTo>
                  <a:pt x="139" y="296"/>
                </a:lnTo>
                <a:lnTo>
                  <a:pt x="148" y="358"/>
                </a:lnTo>
                <a:lnTo>
                  <a:pt x="161" y="419"/>
                </a:lnTo>
                <a:lnTo>
                  <a:pt x="178" y="479"/>
                </a:lnTo>
                <a:lnTo>
                  <a:pt x="200" y="538"/>
                </a:lnTo>
                <a:lnTo>
                  <a:pt x="227" y="595"/>
                </a:lnTo>
                <a:lnTo>
                  <a:pt x="257" y="650"/>
                </a:lnTo>
                <a:lnTo>
                  <a:pt x="291" y="702"/>
                </a:lnTo>
                <a:lnTo>
                  <a:pt x="328" y="751"/>
                </a:lnTo>
                <a:lnTo>
                  <a:pt x="369" y="797"/>
                </a:lnTo>
                <a:lnTo>
                  <a:pt x="413" y="841"/>
                </a:lnTo>
                <a:lnTo>
                  <a:pt x="459" y="882"/>
                </a:lnTo>
                <a:lnTo>
                  <a:pt x="509" y="919"/>
                </a:lnTo>
                <a:lnTo>
                  <a:pt x="562" y="951"/>
                </a:lnTo>
                <a:lnTo>
                  <a:pt x="617" y="981"/>
                </a:lnTo>
                <a:lnTo>
                  <a:pt x="673" y="1007"/>
                </a:lnTo>
                <a:lnTo>
                  <a:pt x="732" y="1027"/>
                </a:lnTo>
                <a:lnTo>
                  <a:pt x="791" y="1045"/>
                </a:lnTo>
                <a:lnTo>
                  <a:pt x="852" y="1057"/>
                </a:lnTo>
                <a:lnTo>
                  <a:pt x="913" y="1067"/>
                </a:lnTo>
                <a:lnTo>
                  <a:pt x="975" y="1070"/>
                </a:lnTo>
                <a:lnTo>
                  <a:pt x="1037" y="1070"/>
                </a:lnTo>
                <a:lnTo>
                  <a:pt x="1098" y="1066"/>
                </a:lnTo>
                <a:lnTo>
                  <a:pt x="1160" y="1056"/>
                </a:lnTo>
                <a:lnTo>
                  <a:pt x="1220" y="1042"/>
                </a:lnTo>
              </a:path>
            </a:pathLst>
          </a:cu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defTabSz="914400"/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blackWhite">
          <a:xfrm>
            <a:off x="4664522" y="2335435"/>
            <a:ext cx="1890712" cy="3325813"/>
          </a:xfrm>
          <a:custGeom>
            <a:avLst/>
            <a:gdLst>
              <a:gd name="T0" fmla="*/ 286 w 793"/>
              <a:gd name="T1" fmla="*/ 1316 h 1440"/>
              <a:gd name="T2" fmla="*/ 340 w 793"/>
              <a:gd name="T3" fmla="*/ 1290 h 1440"/>
              <a:gd name="T4" fmla="*/ 392 w 793"/>
              <a:gd name="T5" fmla="*/ 1260 h 1440"/>
              <a:gd name="T6" fmla="*/ 442 w 793"/>
              <a:gd name="T7" fmla="*/ 1225 h 1440"/>
              <a:gd name="T8" fmla="*/ 490 w 793"/>
              <a:gd name="T9" fmla="*/ 1187 h 1440"/>
              <a:gd name="T10" fmla="*/ 535 w 793"/>
              <a:gd name="T11" fmla="*/ 1146 h 1440"/>
              <a:gd name="T12" fmla="*/ 576 w 793"/>
              <a:gd name="T13" fmla="*/ 1102 h 1440"/>
              <a:gd name="T14" fmla="*/ 616 w 793"/>
              <a:gd name="T15" fmla="*/ 1055 h 1440"/>
              <a:gd name="T16" fmla="*/ 650 w 793"/>
              <a:gd name="T17" fmla="*/ 1005 h 1440"/>
              <a:gd name="T18" fmla="*/ 682 w 793"/>
              <a:gd name="T19" fmla="*/ 953 h 1440"/>
              <a:gd name="T20" fmla="*/ 709 w 793"/>
              <a:gd name="T21" fmla="*/ 900 h 1440"/>
              <a:gd name="T22" fmla="*/ 734 w 793"/>
              <a:gd name="T23" fmla="*/ 844 h 1440"/>
              <a:gd name="T24" fmla="*/ 753 w 793"/>
              <a:gd name="T25" fmla="*/ 786 h 1440"/>
              <a:gd name="T26" fmla="*/ 770 w 793"/>
              <a:gd name="T27" fmla="*/ 727 h 1440"/>
              <a:gd name="T28" fmla="*/ 781 w 793"/>
              <a:gd name="T29" fmla="*/ 668 h 1440"/>
              <a:gd name="T30" fmla="*/ 789 w 793"/>
              <a:gd name="T31" fmla="*/ 608 h 1440"/>
              <a:gd name="T32" fmla="*/ 792 w 793"/>
              <a:gd name="T33" fmla="*/ 547 h 1440"/>
              <a:gd name="T34" fmla="*/ 790 w 793"/>
              <a:gd name="T35" fmla="*/ 487 h 1440"/>
              <a:gd name="T36" fmla="*/ 786 w 793"/>
              <a:gd name="T37" fmla="*/ 427 h 1440"/>
              <a:gd name="T38" fmla="*/ 775 w 793"/>
              <a:gd name="T39" fmla="*/ 367 h 1440"/>
              <a:gd name="T40" fmla="*/ 762 w 793"/>
              <a:gd name="T41" fmla="*/ 308 h 1440"/>
              <a:gd name="T42" fmla="*/ 744 w 793"/>
              <a:gd name="T43" fmla="*/ 249 h 1440"/>
              <a:gd name="T44" fmla="*/ 722 w 793"/>
              <a:gd name="T45" fmla="*/ 193 h 1440"/>
              <a:gd name="T46" fmla="*/ 697 w 793"/>
              <a:gd name="T47" fmla="*/ 137 h 1440"/>
              <a:gd name="T48" fmla="*/ 667 w 793"/>
              <a:gd name="T49" fmla="*/ 84 h 1440"/>
              <a:gd name="T50" fmla="*/ 639 w 793"/>
              <a:gd name="T51" fmla="*/ 41 h 1440"/>
              <a:gd name="T52" fmla="*/ 609 w 793"/>
              <a:gd name="T53" fmla="*/ 0 h 1440"/>
              <a:gd name="T54" fmla="*/ 521 w 793"/>
              <a:gd name="T55" fmla="*/ 247 h 1440"/>
              <a:gd name="T56" fmla="*/ 277 w 793"/>
              <a:gd name="T57" fmla="*/ 280 h 1440"/>
              <a:gd name="T58" fmla="*/ 294 w 793"/>
              <a:gd name="T59" fmla="*/ 308 h 1440"/>
              <a:gd name="T60" fmla="*/ 316 w 793"/>
              <a:gd name="T61" fmla="*/ 347 h 1440"/>
              <a:gd name="T62" fmla="*/ 332 w 793"/>
              <a:gd name="T63" fmla="*/ 389 h 1440"/>
              <a:gd name="T64" fmla="*/ 345 w 793"/>
              <a:gd name="T65" fmla="*/ 431 h 1440"/>
              <a:gd name="T66" fmla="*/ 353 w 793"/>
              <a:gd name="T67" fmla="*/ 475 h 1440"/>
              <a:gd name="T68" fmla="*/ 357 w 793"/>
              <a:gd name="T69" fmla="*/ 519 h 1440"/>
              <a:gd name="T70" fmla="*/ 355 w 793"/>
              <a:gd name="T71" fmla="*/ 564 h 1440"/>
              <a:gd name="T72" fmla="*/ 350 w 793"/>
              <a:gd name="T73" fmla="*/ 608 h 1440"/>
              <a:gd name="T74" fmla="*/ 339 w 793"/>
              <a:gd name="T75" fmla="*/ 652 h 1440"/>
              <a:gd name="T76" fmla="*/ 325 w 793"/>
              <a:gd name="T77" fmla="*/ 694 h 1440"/>
              <a:gd name="T78" fmla="*/ 306 w 793"/>
              <a:gd name="T79" fmla="*/ 734 h 1440"/>
              <a:gd name="T80" fmla="*/ 284 w 793"/>
              <a:gd name="T81" fmla="*/ 772 h 1440"/>
              <a:gd name="T82" fmla="*/ 257 w 793"/>
              <a:gd name="T83" fmla="*/ 808 h 1440"/>
              <a:gd name="T84" fmla="*/ 227 w 793"/>
              <a:gd name="T85" fmla="*/ 841 h 1440"/>
              <a:gd name="T86" fmla="*/ 193 w 793"/>
              <a:gd name="T87" fmla="*/ 871 h 1440"/>
              <a:gd name="T88" fmla="*/ 156 w 793"/>
              <a:gd name="T89" fmla="*/ 896 h 1440"/>
              <a:gd name="T90" fmla="*/ 113 w 793"/>
              <a:gd name="T91" fmla="*/ 761 h 1440"/>
              <a:gd name="T92" fmla="*/ 0 w 793"/>
              <a:gd name="T93" fmla="*/ 1169 h 1440"/>
              <a:gd name="T94" fmla="*/ 321 w 793"/>
              <a:gd name="T95" fmla="*/ 1439 h 1440"/>
              <a:gd name="T96" fmla="*/ 286 w 793"/>
              <a:gd name="T97" fmla="*/ 1316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93" h="1440">
                <a:moveTo>
                  <a:pt x="286" y="1316"/>
                </a:moveTo>
                <a:lnTo>
                  <a:pt x="340" y="1290"/>
                </a:lnTo>
                <a:lnTo>
                  <a:pt x="392" y="1260"/>
                </a:lnTo>
                <a:lnTo>
                  <a:pt x="442" y="1225"/>
                </a:lnTo>
                <a:lnTo>
                  <a:pt x="490" y="1187"/>
                </a:lnTo>
                <a:lnTo>
                  <a:pt x="535" y="1146"/>
                </a:lnTo>
                <a:lnTo>
                  <a:pt x="576" y="1102"/>
                </a:lnTo>
                <a:lnTo>
                  <a:pt x="616" y="1055"/>
                </a:lnTo>
                <a:lnTo>
                  <a:pt x="650" y="1005"/>
                </a:lnTo>
                <a:lnTo>
                  <a:pt x="682" y="953"/>
                </a:lnTo>
                <a:lnTo>
                  <a:pt x="709" y="900"/>
                </a:lnTo>
                <a:lnTo>
                  <a:pt x="734" y="844"/>
                </a:lnTo>
                <a:lnTo>
                  <a:pt x="753" y="786"/>
                </a:lnTo>
                <a:lnTo>
                  <a:pt x="770" y="727"/>
                </a:lnTo>
                <a:lnTo>
                  <a:pt x="781" y="668"/>
                </a:lnTo>
                <a:lnTo>
                  <a:pt x="789" y="608"/>
                </a:lnTo>
                <a:lnTo>
                  <a:pt x="792" y="547"/>
                </a:lnTo>
                <a:lnTo>
                  <a:pt x="790" y="487"/>
                </a:lnTo>
                <a:lnTo>
                  <a:pt x="786" y="427"/>
                </a:lnTo>
                <a:lnTo>
                  <a:pt x="775" y="367"/>
                </a:lnTo>
                <a:lnTo>
                  <a:pt x="762" y="308"/>
                </a:lnTo>
                <a:lnTo>
                  <a:pt x="744" y="249"/>
                </a:lnTo>
                <a:lnTo>
                  <a:pt x="722" y="193"/>
                </a:lnTo>
                <a:lnTo>
                  <a:pt x="697" y="137"/>
                </a:lnTo>
                <a:lnTo>
                  <a:pt x="667" y="84"/>
                </a:lnTo>
                <a:lnTo>
                  <a:pt x="639" y="41"/>
                </a:lnTo>
                <a:lnTo>
                  <a:pt x="609" y="0"/>
                </a:lnTo>
                <a:lnTo>
                  <a:pt x="521" y="247"/>
                </a:lnTo>
                <a:lnTo>
                  <a:pt x="277" y="280"/>
                </a:lnTo>
                <a:lnTo>
                  <a:pt x="294" y="308"/>
                </a:lnTo>
                <a:lnTo>
                  <a:pt x="316" y="347"/>
                </a:lnTo>
                <a:lnTo>
                  <a:pt x="332" y="389"/>
                </a:lnTo>
                <a:lnTo>
                  <a:pt x="345" y="431"/>
                </a:lnTo>
                <a:lnTo>
                  <a:pt x="353" y="475"/>
                </a:lnTo>
                <a:lnTo>
                  <a:pt x="357" y="519"/>
                </a:lnTo>
                <a:lnTo>
                  <a:pt x="355" y="564"/>
                </a:lnTo>
                <a:lnTo>
                  <a:pt x="350" y="608"/>
                </a:lnTo>
                <a:lnTo>
                  <a:pt x="339" y="652"/>
                </a:lnTo>
                <a:lnTo>
                  <a:pt x="325" y="694"/>
                </a:lnTo>
                <a:lnTo>
                  <a:pt x="306" y="734"/>
                </a:lnTo>
                <a:lnTo>
                  <a:pt x="284" y="772"/>
                </a:lnTo>
                <a:lnTo>
                  <a:pt x="257" y="808"/>
                </a:lnTo>
                <a:lnTo>
                  <a:pt x="227" y="841"/>
                </a:lnTo>
                <a:lnTo>
                  <a:pt x="193" y="871"/>
                </a:lnTo>
                <a:lnTo>
                  <a:pt x="156" y="896"/>
                </a:lnTo>
                <a:lnTo>
                  <a:pt x="113" y="761"/>
                </a:lnTo>
                <a:lnTo>
                  <a:pt x="0" y="1169"/>
                </a:lnTo>
                <a:lnTo>
                  <a:pt x="321" y="1439"/>
                </a:lnTo>
                <a:lnTo>
                  <a:pt x="286" y="1316"/>
                </a:lnTo>
              </a:path>
            </a:pathLst>
          </a:cu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defTabSz="914400"/>
            <a:endParaRPr lang="de-DE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blackWhite">
          <a:xfrm>
            <a:off x="3203848" y="1967234"/>
            <a:ext cx="23812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defTabSz="787400">
              <a:buSzPct val="120000"/>
              <a:defRPr sz="1600">
                <a:solidFill>
                  <a:schemeClr val="tx1"/>
                </a:solidFill>
                <a:latin typeface="Arial" charset="0"/>
              </a:defRPr>
            </a:lvl1pPr>
            <a:lvl2pPr marL="133350" indent="-131763" defTabSz="787400">
              <a:buSzPct val="12000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2pPr>
            <a:lvl3pPr marL="301625" indent="-150813" defTabSz="787400"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439738" indent="-136525" defTabSz="787400">
              <a:buSzPct val="8900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603250" indent="-142875" defTabSz="787400"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060450" indent="-142875" defTabSz="78740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517650" indent="-142875" defTabSz="78740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1974850" indent="-142875" defTabSz="78740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432050" indent="-142875" defTabSz="78740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2000" b="1" dirty="0" smtClean="0">
                <a:solidFill>
                  <a:prstClr val="black"/>
                </a:solidFill>
              </a:rPr>
              <a:t>Smart</a:t>
            </a:r>
            <a:endParaRPr lang="en-US" altLang="de-DE" sz="2000" b="1" dirty="0">
              <a:solidFill>
                <a:prstClr val="black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blackWhite">
          <a:xfrm>
            <a:off x="5461322" y="3717032"/>
            <a:ext cx="1066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defTabSz="787400">
              <a:buSzPct val="120000"/>
              <a:defRPr sz="1600">
                <a:solidFill>
                  <a:schemeClr val="tx1"/>
                </a:solidFill>
                <a:latin typeface="Arial" charset="0"/>
              </a:defRPr>
            </a:lvl1pPr>
            <a:lvl2pPr marL="133350" indent="-131763" defTabSz="787400">
              <a:buSzPct val="12000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2pPr>
            <a:lvl3pPr marL="301625" indent="-150813" defTabSz="787400"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439738" indent="-136525" defTabSz="787400">
              <a:buSzPct val="8900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603250" indent="-142875" defTabSz="787400"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060450" indent="-142875" defTabSz="78740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517650" indent="-142875" defTabSz="78740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1974850" indent="-142875" defTabSz="78740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432050" indent="-142875" defTabSz="78740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2000" b="1" dirty="0" smtClean="0">
                <a:solidFill>
                  <a:prstClr val="black"/>
                </a:solidFill>
              </a:rPr>
              <a:t>Scaled</a:t>
            </a:r>
            <a:endParaRPr lang="en-US" altLang="de-DE" sz="2000" b="1" dirty="0">
              <a:solidFill>
                <a:prstClr val="black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blackWhite">
          <a:xfrm>
            <a:off x="2455515" y="4376137"/>
            <a:ext cx="150053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1">
            <a:spAutoFit/>
          </a:bodyPr>
          <a:lstStyle>
            <a:lvl1pPr defTabSz="787400">
              <a:buSzPct val="120000"/>
              <a:defRPr sz="1600">
                <a:solidFill>
                  <a:schemeClr val="tx1"/>
                </a:solidFill>
                <a:latin typeface="Arial" charset="0"/>
              </a:defRPr>
            </a:lvl1pPr>
            <a:lvl2pPr marL="133350" indent="-131763" defTabSz="787400">
              <a:buSzPct val="12000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2pPr>
            <a:lvl3pPr marL="301625" indent="-150813" defTabSz="787400"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439738" indent="-136525" defTabSz="787400">
              <a:buSzPct val="8900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603250" indent="-142875" defTabSz="787400"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060450" indent="-142875" defTabSz="78740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517650" indent="-142875" defTabSz="78740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1974850" indent="-142875" defTabSz="78740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432050" indent="-142875" defTabSz="78740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2000" b="1" dirty="0" smtClean="0">
                <a:solidFill>
                  <a:prstClr val="black"/>
                </a:solidFill>
              </a:rPr>
              <a:t>Sustainable</a:t>
            </a:r>
            <a:endParaRPr lang="en-US" altLang="de-DE" sz="2000" b="1" dirty="0">
              <a:solidFill>
                <a:prstClr val="black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5496" y="1497558"/>
            <a:ext cx="3404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 defTabSz="9144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Focus on high impact, cost effective interventions and results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60232" y="2924944"/>
            <a:ext cx="24837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 defTabSz="914400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prstClr val="black"/>
              </a:solidFill>
            </a:endParaRPr>
          </a:p>
          <a:p>
            <a:pPr marL="168275" indent="-168275" defTabSz="9144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prstClr val="black"/>
                </a:solidFill>
              </a:rPr>
              <a:t>Financing RMNCAH at scale  through significantly increased domestic and international financing</a:t>
            </a:r>
          </a:p>
        </p:txBody>
      </p:sp>
      <p:sp>
        <p:nvSpPr>
          <p:cNvPr id="16" name="TextBox 13"/>
          <p:cNvSpPr txBox="1"/>
          <p:nvPr/>
        </p:nvSpPr>
        <p:spPr>
          <a:xfrm>
            <a:off x="35496" y="5085184"/>
            <a:ext cx="3532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 defTabSz="9144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prstClr val="black"/>
                </a:solidFill>
              </a:rPr>
              <a:t>Support transition </a:t>
            </a:r>
            <a:r>
              <a:rPr lang="en-US" sz="2000" b="1" dirty="0">
                <a:solidFill>
                  <a:prstClr val="black"/>
                </a:solidFill>
              </a:rPr>
              <a:t>to long-term sustainable domestic financing for </a:t>
            </a:r>
            <a:r>
              <a:rPr lang="en-US" sz="2000" b="1" dirty="0" smtClean="0">
                <a:solidFill>
                  <a:prstClr val="black"/>
                </a:solidFill>
              </a:rPr>
              <a:t>RMNCAH</a:t>
            </a:r>
          </a:p>
        </p:txBody>
      </p:sp>
    </p:spTree>
    <p:extLst>
      <p:ext uri="{BB962C8B-B14F-4D97-AF65-F5344CB8AC3E}">
        <p14:creationId xmlns:p14="http://schemas.microsoft.com/office/powerpoint/2010/main" val="263102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0750"/>
            <a:ext cx="9143999" cy="575915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accent2"/>
                </a:solidFill>
              </a:rPr>
              <a:t>Focus on Results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195941" y="758499"/>
            <a:ext cx="8752115" cy="5802084"/>
          </a:xfrm>
        </p:spPr>
        <p:txBody>
          <a:bodyPr/>
          <a:lstStyle/>
          <a:p>
            <a:r>
              <a:rPr lang="en-US" sz="2400" dirty="0">
                <a:solidFill>
                  <a:srgbClr val="0000FF"/>
                </a:solidFill>
              </a:rPr>
              <a:t>Results-Based Financing </a:t>
            </a:r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dirty="0"/>
              <a:t>Any program that rewards the delivery of one or more </a:t>
            </a:r>
            <a:r>
              <a:rPr lang="en-US" sz="2400" b="1" dirty="0" smtClean="0"/>
              <a:t>outputs </a:t>
            </a:r>
            <a:r>
              <a:rPr lang="en-US" sz="2400" b="1" dirty="0"/>
              <a:t>or outcomes </a:t>
            </a:r>
            <a:r>
              <a:rPr lang="en-US" sz="2400" dirty="0"/>
              <a:t>through </a:t>
            </a:r>
            <a:r>
              <a:rPr lang="en-US" sz="2400" b="1" dirty="0"/>
              <a:t>financial incentives</a:t>
            </a:r>
            <a:r>
              <a:rPr lang="en-US" sz="2400" dirty="0"/>
              <a:t>, upon </a:t>
            </a:r>
            <a:r>
              <a:rPr lang="en-US" sz="2400" b="1" dirty="0"/>
              <a:t>verification</a:t>
            </a:r>
            <a:r>
              <a:rPr lang="en-US" sz="2400" dirty="0"/>
              <a:t> that the agreed-upon result has actually been delivered</a:t>
            </a:r>
          </a:p>
          <a:p>
            <a:endParaRPr lang="en-US" sz="1800" dirty="0" smtClean="0"/>
          </a:p>
          <a:p>
            <a:r>
              <a:rPr lang="en-US" sz="2400" dirty="0">
                <a:solidFill>
                  <a:srgbClr val="0000FF"/>
                </a:solidFill>
              </a:rPr>
              <a:t>Subsets of RBF</a:t>
            </a:r>
          </a:p>
          <a:p>
            <a:r>
              <a:rPr lang="en-US" sz="2400" b="1" i="1" dirty="0" smtClean="0"/>
              <a:t>Supply side</a:t>
            </a:r>
            <a:r>
              <a:rPr lang="en-US" sz="2400" dirty="0" smtClean="0"/>
              <a:t>: </a:t>
            </a:r>
            <a:r>
              <a:rPr lang="en-US" sz="2400" b="1" dirty="0" smtClean="0"/>
              <a:t>Performance-Based </a:t>
            </a:r>
            <a:r>
              <a:rPr lang="en-US" sz="2400" b="1" dirty="0"/>
              <a:t>Financing (PBF) </a:t>
            </a:r>
            <a:r>
              <a:rPr lang="en-US" sz="2400" dirty="0" smtClean="0"/>
              <a:t>-  Payments to service providers upon verification of delivery of agreed services (quantity and quality)</a:t>
            </a:r>
          </a:p>
          <a:p>
            <a:pPr>
              <a:spcBef>
                <a:spcPts val="0"/>
              </a:spcBef>
            </a:pPr>
            <a:r>
              <a:rPr lang="en-US" sz="2400" dirty="0" err="1" smtClean="0"/>
              <a:t>eg</a:t>
            </a:r>
            <a:r>
              <a:rPr lang="en-US" sz="2400" dirty="0" smtClean="0"/>
              <a:t> for increasing birth registration coverage from 20% to 30%</a:t>
            </a:r>
          </a:p>
          <a:p>
            <a:pPr>
              <a:spcBef>
                <a:spcPts val="1200"/>
              </a:spcBef>
            </a:pPr>
            <a:r>
              <a:rPr lang="en-US" sz="2400" b="1" i="1" dirty="0" smtClean="0"/>
              <a:t>Demand side</a:t>
            </a:r>
            <a:r>
              <a:rPr lang="en-US" sz="2400" dirty="0" smtClean="0"/>
              <a:t>: </a:t>
            </a:r>
            <a:r>
              <a:rPr lang="en-US" sz="2400" b="1" dirty="0" smtClean="0"/>
              <a:t>Conditional </a:t>
            </a:r>
            <a:r>
              <a:rPr lang="en-US" sz="2400" b="1" dirty="0"/>
              <a:t>Cash Transfer (CCT)</a:t>
            </a:r>
            <a:r>
              <a:rPr lang="en-US" sz="2400" dirty="0"/>
              <a:t> - </a:t>
            </a:r>
            <a:r>
              <a:rPr lang="en-US" sz="2400" dirty="0" smtClean="0"/>
              <a:t>Incentives </a:t>
            </a:r>
            <a:r>
              <a:rPr lang="en-US" sz="2400" dirty="0"/>
              <a:t>only to program </a:t>
            </a:r>
            <a:r>
              <a:rPr lang="en-US" sz="2400" dirty="0" smtClean="0"/>
              <a:t>beneficiaries </a:t>
            </a:r>
          </a:p>
          <a:p>
            <a:pPr>
              <a:spcBef>
                <a:spcPts val="0"/>
              </a:spcBef>
            </a:pPr>
            <a:r>
              <a:rPr lang="en-US" sz="2400" dirty="0" err="1" smtClean="0"/>
              <a:t>eg</a:t>
            </a:r>
            <a:r>
              <a:rPr lang="en-US" sz="2400" dirty="0" smtClean="0"/>
              <a:t> parents receive cash payments when they show a copy of a birth certificate (which verifies birth registration).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765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944562"/>
          </a:xfrm>
        </p:spPr>
        <p:txBody>
          <a:bodyPr>
            <a:noAutofit/>
          </a:bodyPr>
          <a:lstStyle/>
          <a:p>
            <a:pPr algn="ctr"/>
            <a:r>
              <a:rPr lang="en-US" sz="2600" b="1" dirty="0">
                <a:solidFill>
                  <a:schemeClr val="accent2"/>
                </a:solidFill>
              </a:rPr>
              <a:t>Criteria for prioritizing countries for CRVS investment linked to RMNCAH plans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200" y="1230086"/>
            <a:ext cx="8991600" cy="56279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a)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RMNCAH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plans with incentivized indicators for birth registration, birth certificates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maternal death registration, newborn death registration,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maternal death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investigation, newborn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death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investigation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RMNCAH plans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incorporating some of the missed opportunities including immunizations, antenatal care, the strengthening of maternal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death surveillance and response system (MDSR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and other relevant mortality collections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c) RMNCAH plans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incorporating innovative approaches such as linking birth registration and MNCH tracking and immunization)</a:t>
            </a:r>
          </a:p>
          <a:p>
            <a:pPr marL="0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Added advantage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Linked to national CRVS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multisectoral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plan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FC78-40BB-42AB-8AE9-844B552BDA56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55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944562"/>
          </a:xfrm>
        </p:spPr>
        <p:txBody>
          <a:bodyPr>
            <a:noAutofit/>
          </a:bodyPr>
          <a:lstStyle/>
          <a:p>
            <a:pPr algn="ctr"/>
            <a:r>
              <a:rPr lang="en-US" sz="2600" b="1" dirty="0">
                <a:solidFill>
                  <a:schemeClr val="accent2"/>
                </a:solidFill>
              </a:rPr>
              <a:t>Criteria for prioritizing countries for </a:t>
            </a:r>
            <a:r>
              <a:rPr lang="en-US" sz="2600" b="1" dirty="0" err="1">
                <a:solidFill>
                  <a:schemeClr val="accent2"/>
                </a:solidFill>
              </a:rPr>
              <a:t>multisectoral</a:t>
            </a:r>
            <a:r>
              <a:rPr lang="en-US" sz="2600" b="1" dirty="0">
                <a:solidFill>
                  <a:schemeClr val="accent2"/>
                </a:solidFill>
              </a:rPr>
              <a:t> CRVS strengthening </a:t>
            </a:r>
            <a:r>
              <a:rPr lang="en-US" sz="2600" b="1" dirty="0" smtClean="0">
                <a:solidFill>
                  <a:schemeClr val="accent2"/>
                </a:solidFill>
              </a:rPr>
              <a:t>– GFF or stand alone IDA</a:t>
            </a:r>
            <a:endParaRPr lang="en-US" sz="2600" b="1" dirty="0">
              <a:solidFill>
                <a:schemeClr val="accent2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200" y="1089602"/>
            <a:ext cx="8991600" cy="548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a) Completed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comprehensive assessment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its CRVS systems as a first step in addressing weaknesses, reviewing current status, identifying areas requiring improvement and prioritizing actions;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place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cross-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sectoral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national coordinating mechanism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(including ministries and DPs) with an anchor ministry/agency to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oversee the development and implementation of a CRVS investment plan; 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Demonstrated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national financial and legal commitment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strengthening CRVS systems as reflected by increasing share of public expenditure to strengthening components of the CRVS,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Added advantage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Draft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legislation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to support the proper functioning of national CRVS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institutions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e) National plan with RMNCAH entry points  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F7E7-5281-4516-8558-8A3A19EE6231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99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696686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accent2"/>
                </a:solidFill>
              </a:rPr>
              <a:t>Final thoughts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200" y="1089602"/>
            <a:ext cx="8991600" cy="5486400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Domestic resources should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be the mainstay of CRVS financing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Establish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effective national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coordinating mechanism and have a national investment CRVS plan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Countries should be in the driver’s seat and ensure that all external sources of financing for CRVS contribute to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implementation of the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national investment CRVS plan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536E4-A7FA-469A-8357-14856BAF3A50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65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U:\1405265\1405265 WBG Logo\LOGO FILES\Horizontal\WBG_Horizontal_Color\WBG_Horizontal-RG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2" y="335840"/>
            <a:ext cx="3615235" cy="70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1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37831" y="3318098"/>
            <a:ext cx="3200694" cy="67710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/>
          <a:p>
            <a:pPr marL="1587" lvl="1" defTabSz="895350">
              <a:buClr>
                <a:schemeClr val="tx2"/>
              </a:buClr>
              <a:buSzPct val="125000"/>
            </a:pPr>
            <a:r>
              <a:rPr lang="en-US" altLang="ko-KR" sz="4400" dirty="0" smtClean="0">
                <a:ea typeface="Gulim" pitchFamily="34" charset="-127"/>
              </a:rPr>
              <a:t>Thank you</a:t>
            </a:r>
            <a:endParaRPr lang="en-US" altLang="ko-KR" sz="4400" dirty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9020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84026"/>
            <a:ext cx="9143999" cy="839231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accent2"/>
                </a:solidFill>
              </a:rPr>
              <a:t>Global CRVS Investment Plan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174171" y="1436914"/>
            <a:ext cx="8752115" cy="497477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Consultative stakeholder workshop on civil registration and vital statistics (CRVS), Addis Ababa, April 28-29, 2014</a:t>
            </a:r>
          </a:p>
          <a:p>
            <a:r>
              <a:rPr lang="en-GB" sz="1600" u="sng" dirty="0">
                <a:hlinkClick r:id="rId2"/>
              </a:rPr>
              <a:t>http://www.who.int/healthinfo/civil_registration/TechnicalConsultation_April2014/en/</a:t>
            </a:r>
            <a:endParaRPr lang="en-GB" sz="1600" u="sng" dirty="0"/>
          </a:p>
          <a:p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Released on May 28, 2014</a:t>
            </a:r>
          </a:p>
          <a:p>
            <a:r>
              <a:rPr lang="en-US" sz="1800" b="1" u="sng" dirty="0">
                <a:hlinkClick r:id="rId3"/>
              </a:rPr>
              <a:t>http://www.worldbank.org/en/topic/health/publication/global-civil-registration-vital-statistics-scaling-up-investment</a:t>
            </a:r>
            <a:endParaRPr lang="en-US" sz="1800" b="1" u="sng" dirty="0"/>
          </a:p>
          <a:p>
            <a:endParaRPr lang="en-US" sz="1800" b="1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Maternal, Newborn and Child Health Summit, Toronto, May 28-30, 2014 hosted by Canadian Prime Minister</a:t>
            </a:r>
          </a:p>
          <a:p>
            <a:r>
              <a:rPr lang="en-US" sz="1600" u="sng" dirty="0">
                <a:hlinkClick r:id="rId4"/>
              </a:rPr>
              <a:t>http://mnch.international.gc.ca/index-en.html</a:t>
            </a:r>
            <a:endParaRPr lang="en-US" sz="1600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94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84026"/>
            <a:ext cx="9143999" cy="839231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accent2"/>
                </a:solidFill>
              </a:rPr>
              <a:t>Acknowledgements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7" name="Content Placeholder 8"/>
          <p:cNvGraphicFramePr>
            <a:graphicFrameLocks noGrp="1" noChangeAspect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172872357"/>
              </p:ext>
            </p:extLst>
          </p:nvPr>
        </p:nvGraphicFramePr>
        <p:xfrm>
          <a:off x="968830" y="1143000"/>
          <a:ext cx="7633802" cy="6672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Document" r:id="rId4" imgW="6701265" imgH="8144887" progId="Word.Document.12">
                  <p:embed/>
                </p:oleObj>
              </mc:Choice>
              <mc:Fallback>
                <p:oleObj name="Document" r:id="rId4" imgW="6701265" imgH="81448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68830" y="1143000"/>
                        <a:ext cx="7633802" cy="66729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79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84026"/>
            <a:ext cx="9143999" cy="839231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accent2"/>
                </a:solidFill>
              </a:rPr>
              <a:t>Objective of Global CRVS Plan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174171" y="1208314"/>
            <a:ext cx="8752115" cy="520337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 a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Global Scaling-up Investment Plan 2015-2024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inform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mobilization of additional resources for strengthening CRVS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(including improved birth and death registration coverage, and vital statistics for continuous monitoring of development programs)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 low and middle income countries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71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87086"/>
            <a:ext cx="9143999" cy="772885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Goal and Targets </a:t>
            </a:r>
            <a:r>
              <a:rPr lang="en-US" sz="2800" b="1" dirty="0" smtClean="0">
                <a:solidFill>
                  <a:schemeClr val="accent2"/>
                </a:solidFill>
              </a:rPr>
              <a:t>of Global CRVS Plan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152400" y="859971"/>
            <a:ext cx="8991600" cy="5257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Goal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  <a:r>
              <a:rPr lang="en-US" sz="2400" dirty="0" smtClean="0">
                <a:solidFill>
                  <a:srgbClr val="FF0000"/>
                </a:solidFill>
              </a:rPr>
              <a:t>Achieve universal civil registration of births, deaths and other vital events and legal proof of registration by 2030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86537"/>
              </p:ext>
            </p:extLst>
          </p:nvPr>
        </p:nvGraphicFramePr>
        <p:xfrm>
          <a:off x="152400" y="1632856"/>
          <a:ext cx="8686800" cy="46404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48400"/>
                <a:gridCol w="685800"/>
                <a:gridCol w="914400"/>
                <a:gridCol w="838200"/>
              </a:tblGrid>
              <a:tr h="6906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2025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044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Births in given year are registered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68580" marR="68580" marT="0" marB="0"/>
                </a:tc>
              </a:tr>
              <a:tr h="3765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Children whose births are registered have been issued certificates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90%</a:t>
                      </a:r>
                    </a:p>
                  </a:txBody>
                  <a:tcPr marL="68580" marR="68580" marT="0" marB="0"/>
                </a:tc>
              </a:tr>
              <a:tr h="5395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Deaths in given year reported, registered, and certified with key characteristics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80%</a:t>
                      </a:r>
                    </a:p>
                  </a:txBody>
                  <a:tcPr marL="68580" marR="68580" marT="0" marB="0"/>
                </a:tc>
              </a:tr>
              <a:tr h="3044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Maternal and newborn deaths reported, registered, and investigated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68580" marR="68580" marT="0" marB="0"/>
                </a:tc>
              </a:tr>
              <a:tr h="5395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Deaths in children under 5 reported, disaggregated by age and sex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80%</a:t>
                      </a:r>
                    </a:p>
                  </a:txBody>
                  <a:tcPr marL="68580" marR="68580" marT="0" marB="0"/>
                </a:tc>
              </a:tr>
              <a:tr h="5395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Cause of deaths in hospitals reliably determined and officially certified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68580" marR="68580" marT="0" marB="0"/>
                </a:tc>
              </a:tr>
              <a:tr h="8093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Countries have community assessments of probable cause of death determined by verbal autopsies using international standards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80%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394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tle 1"/>
          <p:cNvSpPr txBox="1">
            <a:spLocks/>
          </p:cNvSpPr>
          <p:nvPr/>
        </p:nvSpPr>
        <p:spPr>
          <a:xfrm>
            <a:off x="1" y="633731"/>
            <a:ext cx="9143999" cy="53907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00CC"/>
                </a:solidFill>
                <a:latin typeface="+mn-lt"/>
              </a:rPr>
              <a:t>Civil Registration and Identification </a:t>
            </a:r>
            <a:r>
              <a:rPr lang="en-US" sz="2800" dirty="0" smtClean="0">
                <a:solidFill>
                  <a:srgbClr val="0000CC"/>
                </a:solidFill>
                <a:latin typeface="+mn-lt"/>
              </a:rPr>
              <a:t/>
            </a:r>
            <a:br>
              <a:rPr lang="en-US" sz="2800" dirty="0" smtClean="0">
                <a:solidFill>
                  <a:srgbClr val="0000CC"/>
                </a:solidFill>
                <a:latin typeface="+mn-lt"/>
              </a:rPr>
            </a:br>
            <a:endParaRPr lang="en-US" sz="2800" dirty="0">
              <a:solidFill>
                <a:srgbClr val="0000CC"/>
              </a:solidFill>
              <a:latin typeface="+mn-lt"/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195262" y="1806007"/>
            <a:ext cx="832728" cy="945922"/>
            <a:chOff x="284713" y="1443704"/>
            <a:chExt cx="832728" cy="945922"/>
          </a:xfrm>
        </p:grpSpPr>
        <p:sp>
          <p:nvSpPr>
            <p:cNvPr id="2" name="TextBox 1"/>
            <p:cNvSpPr txBox="1"/>
            <p:nvPr/>
          </p:nvSpPr>
          <p:spPr>
            <a:xfrm>
              <a:off x="284713" y="1443704"/>
              <a:ext cx="69724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solidFill>
                    <a:srgbClr val="0000CC"/>
                  </a:solidFill>
                  <a:cs typeface="Arial" panose="020B0604020202020204" pitchFamily="34" charset="0"/>
                </a:rPr>
                <a:t>Live birth</a:t>
              </a:r>
              <a:endParaRPr lang="en-US" sz="1400" dirty="0">
                <a:solidFill>
                  <a:srgbClr val="0000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84713" y="1809464"/>
              <a:ext cx="448777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solidFill>
                    <a:srgbClr val="0000CC"/>
                  </a:solidFill>
                  <a:cs typeface="Arial" panose="020B0604020202020204" pitchFamily="34" charset="0"/>
                </a:rPr>
                <a:t>Death</a:t>
              </a:r>
              <a:endParaRPr lang="en-US" sz="1400" dirty="0">
                <a:solidFill>
                  <a:srgbClr val="0000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4713" y="2174182"/>
              <a:ext cx="832728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solidFill>
                    <a:srgbClr val="0000CC"/>
                  </a:solidFill>
                  <a:cs typeface="Arial" panose="020B0604020202020204" pitchFamily="34" charset="0"/>
                </a:rPr>
                <a:t>Fetal death</a:t>
              </a:r>
              <a:endParaRPr lang="en-US" sz="1400" dirty="0">
                <a:solidFill>
                  <a:srgbClr val="0000CC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95262" y="3139207"/>
            <a:ext cx="67935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cs typeface="Arial" panose="020B0604020202020204" pitchFamily="34" charset="0"/>
              </a:rPr>
              <a:t>Marriage</a:t>
            </a:r>
            <a:endParaRPr lang="en-US" sz="1400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195262" y="3634319"/>
            <a:ext cx="907236" cy="1053643"/>
            <a:chOff x="284713" y="4038600"/>
            <a:chExt cx="907236" cy="1053643"/>
          </a:xfrm>
        </p:grpSpPr>
        <p:sp>
          <p:nvSpPr>
            <p:cNvPr id="6" name="TextBox 5"/>
            <p:cNvSpPr txBox="1"/>
            <p:nvPr/>
          </p:nvSpPr>
          <p:spPr>
            <a:xfrm>
              <a:off x="284713" y="4038600"/>
              <a:ext cx="56483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solidFill>
                    <a:srgbClr val="0000CC"/>
                  </a:solidFill>
                  <a:cs typeface="Arial" panose="020B0604020202020204" pitchFamily="34" charset="0"/>
                </a:rPr>
                <a:t>Divorce</a:t>
              </a:r>
              <a:endParaRPr lang="en-US" sz="1400" dirty="0">
                <a:solidFill>
                  <a:srgbClr val="0000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4713" y="4404360"/>
              <a:ext cx="90723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solidFill>
                    <a:srgbClr val="0000CC"/>
                  </a:solidFill>
                  <a:cs typeface="Arial" panose="020B0604020202020204" pitchFamily="34" charset="0"/>
                </a:rPr>
                <a:t>Annulments</a:t>
              </a:r>
              <a:endParaRPr lang="en-US" sz="1400" dirty="0">
                <a:solidFill>
                  <a:srgbClr val="0000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4713" y="4661356"/>
              <a:ext cx="792653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solidFill>
                    <a:srgbClr val="0000CC"/>
                  </a:solidFill>
                  <a:cs typeface="Arial" panose="020B0604020202020204" pitchFamily="34" charset="0"/>
                </a:rPr>
                <a:t>Judicial </a:t>
              </a:r>
            </a:p>
            <a:p>
              <a:r>
                <a:rPr lang="en-US" sz="1400" dirty="0" smtClean="0">
                  <a:solidFill>
                    <a:srgbClr val="0000CC"/>
                  </a:solidFill>
                  <a:cs typeface="Arial" panose="020B0604020202020204" pitchFamily="34" charset="0"/>
                </a:rPr>
                <a:t>separation</a:t>
              </a:r>
              <a:endParaRPr lang="en-US" sz="1400" dirty="0">
                <a:solidFill>
                  <a:srgbClr val="0000CC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195262" y="4764162"/>
            <a:ext cx="934487" cy="945922"/>
            <a:chOff x="284713" y="5143018"/>
            <a:chExt cx="934487" cy="945922"/>
          </a:xfrm>
        </p:grpSpPr>
        <p:sp>
          <p:nvSpPr>
            <p:cNvPr id="9" name="TextBox 8"/>
            <p:cNvSpPr txBox="1"/>
            <p:nvPr/>
          </p:nvSpPr>
          <p:spPr>
            <a:xfrm>
              <a:off x="284713" y="5143018"/>
              <a:ext cx="696601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solidFill>
                    <a:srgbClr val="0000CC"/>
                  </a:solidFill>
                  <a:cs typeface="Arial" panose="020B0604020202020204" pitchFamily="34" charset="0"/>
                </a:rPr>
                <a:t>Adoption</a:t>
              </a:r>
              <a:endParaRPr lang="en-US" sz="1400" dirty="0">
                <a:solidFill>
                  <a:srgbClr val="0000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4713" y="5508778"/>
              <a:ext cx="934487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solidFill>
                    <a:srgbClr val="0000CC"/>
                  </a:solidFill>
                  <a:cs typeface="Arial" panose="020B0604020202020204" pitchFamily="34" charset="0"/>
                </a:rPr>
                <a:t>Legitimation</a:t>
              </a:r>
              <a:endParaRPr lang="en-US" sz="1400" dirty="0">
                <a:solidFill>
                  <a:srgbClr val="0000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4713" y="5873496"/>
              <a:ext cx="884538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solidFill>
                    <a:srgbClr val="0000CC"/>
                  </a:solidFill>
                  <a:cs typeface="Arial" panose="020B0604020202020204" pitchFamily="34" charset="0"/>
                </a:rPr>
                <a:t>Recognition</a:t>
              </a:r>
              <a:endParaRPr lang="en-US" sz="1400" dirty="0">
                <a:solidFill>
                  <a:srgbClr val="0000CC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151085" y="1840577"/>
            <a:ext cx="512064" cy="876782"/>
            <a:chOff x="1301496" y="1180618"/>
            <a:chExt cx="512064" cy="876782"/>
          </a:xfrm>
        </p:grpSpPr>
        <p:grpSp>
          <p:nvGrpSpPr>
            <p:cNvPr id="22" name="Group 21"/>
            <p:cNvGrpSpPr/>
            <p:nvPr/>
          </p:nvGrpSpPr>
          <p:grpSpPr>
            <a:xfrm>
              <a:off x="1301496" y="1180618"/>
              <a:ext cx="329184" cy="146304"/>
              <a:chOff x="1301496" y="1180618"/>
              <a:chExt cx="329184" cy="146304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301496" y="1180618"/>
                <a:ext cx="146304" cy="146304"/>
              </a:xfrm>
              <a:prstGeom prst="ellipse">
                <a:avLst/>
              </a:prstGeom>
              <a:solidFill>
                <a:srgbClr val="FFC000"/>
              </a:solidFill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1447800" y="1253770"/>
                <a:ext cx="182880" cy="0"/>
              </a:xfrm>
              <a:prstGeom prst="line">
                <a:avLst/>
              </a:prstGeom>
              <a:ln w="1905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>
              <a:off x="1301496" y="1546378"/>
              <a:ext cx="512064" cy="146304"/>
              <a:chOff x="1301496" y="1524000"/>
              <a:chExt cx="512064" cy="146304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1301496" y="1524000"/>
                <a:ext cx="146304" cy="146304"/>
              </a:xfrm>
              <a:prstGeom prst="ellipse">
                <a:avLst/>
              </a:prstGeom>
              <a:solidFill>
                <a:srgbClr val="FFC000"/>
              </a:solidFill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1447800" y="1597152"/>
                <a:ext cx="365760" cy="0"/>
              </a:xfrm>
              <a:prstGeom prst="line">
                <a:avLst/>
              </a:prstGeom>
              <a:ln w="1905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1301496" y="1911096"/>
              <a:ext cx="329184" cy="146304"/>
              <a:chOff x="1301496" y="1911096"/>
              <a:chExt cx="329184" cy="146304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1301496" y="1911096"/>
                <a:ext cx="146304" cy="146304"/>
              </a:xfrm>
              <a:prstGeom prst="ellipse">
                <a:avLst/>
              </a:prstGeom>
              <a:solidFill>
                <a:srgbClr val="FFC000"/>
              </a:solidFill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1447800" y="1984248"/>
                <a:ext cx="182880" cy="0"/>
              </a:xfrm>
              <a:prstGeom prst="line">
                <a:avLst/>
              </a:prstGeom>
              <a:ln w="1905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/>
            <p:cNvCxnSpPr/>
            <p:nvPr/>
          </p:nvCxnSpPr>
          <p:spPr>
            <a:xfrm flipH="1">
              <a:off x="1630680" y="1253770"/>
              <a:ext cx="0" cy="731520"/>
            </a:xfrm>
            <a:prstGeom prst="line">
              <a:avLst/>
            </a:prstGeom>
            <a:ln w="190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1135845" y="3697362"/>
            <a:ext cx="512064" cy="876782"/>
            <a:chOff x="1429299" y="2783165"/>
            <a:chExt cx="512064" cy="876782"/>
          </a:xfrm>
        </p:grpSpPr>
        <p:grpSp>
          <p:nvGrpSpPr>
            <p:cNvPr id="24" name="Group 23"/>
            <p:cNvGrpSpPr/>
            <p:nvPr/>
          </p:nvGrpSpPr>
          <p:grpSpPr>
            <a:xfrm>
              <a:off x="1429299" y="2783165"/>
              <a:ext cx="329184" cy="146304"/>
              <a:chOff x="1301496" y="1180618"/>
              <a:chExt cx="329184" cy="146304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1301496" y="1180618"/>
                <a:ext cx="146304" cy="146304"/>
              </a:xfrm>
              <a:prstGeom prst="ellipse">
                <a:avLst/>
              </a:prstGeom>
              <a:solidFill>
                <a:srgbClr val="FFC000"/>
              </a:solidFill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1447800" y="1253770"/>
                <a:ext cx="182880" cy="0"/>
              </a:xfrm>
              <a:prstGeom prst="line">
                <a:avLst/>
              </a:prstGeom>
              <a:ln w="1905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1429299" y="3148925"/>
              <a:ext cx="512064" cy="146304"/>
              <a:chOff x="1301496" y="1524000"/>
              <a:chExt cx="512064" cy="146304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301496" y="1524000"/>
                <a:ext cx="146304" cy="146304"/>
              </a:xfrm>
              <a:prstGeom prst="ellipse">
                <a:avLst/>
              </a:prstGeom>
              <a:solidFill>
                <a:srgbClr val="FFC000"/>
              </a:solidFill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1447800" y="1597152"/>
                <a:ext cx="365760" cy="0"/>
              </a:xfrm>
              <a:prstGeom prst="line">
                <a:avLst/>
              </a:prstGeom>
              <a:ln w="1905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/>
            <p:cNvGrpSpPr/>
            <p:nvPr/>
          </p:nvGrpSpPr>
          <p:grpSpPr>
            <a:xfrm>
              <a:off x="1429299" y="3513643"/>
              <a:ext cx="329184" cy="146304"/>
              <a:chOff x="1301496" y="1911096"/>
              <a:chExt cx="329184" cy="146304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1301496" y="1911096"/>
                <a:ext cx="146304" cy="146304"/>
              </a:xfrm>
              <a:prstGeom prst="ellipse">
                <a:avLst/>
              </a:prstGeom>
              <a:solidFill>
                <a:srgbClr val="FFC000"/>
              </a:solidFill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>
                <a:off x="1447800" y="1984248"/>
                <a:ext cx="182880" cy="0"/>
              </a:xfrm>
              <a:prstGeom prst="line">
                <a:avLst/>
              </a:prstGeom>
              <a:ln w="1905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flipH="1">
              <a:off x="1758483" y="2856317"/>
              <a:ext cx="0" cy="731520"/>
            </a:xfrm>
            <a:prstGeom prst="line">
              <a:avLst/>
            </a:prstGeom>
            <a:ln w="190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1135845" y="4801780"/>
            <a:ext cx="512064" cy="876782"/>
            <a:chOff x="1429299" y="2783165"/>
            <a:chExt cx="512064" cy="876782"/>
          </a:xfrm>
        </p:grpSpPr>
        <p:grpSp>
          <p:nvGrpSpPr>
            <p:cNvPr id="37" name="Group 36"/>
            <p:cNvGrpSpPr/>
            <p:nvPr/>
          </p:nvGrpSpPr>
          <p:grpSpPr>
            <a:xfrm>
              <a:off x="1429299" y="2783165"/>
              <a:ext cx="329184" cy="146304"/>
              <a:chOff x="1301496" y="1180618"/>
              <a:chExt cx="329184" cy="146304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1301496" y="1180618"/>
                <a:ext cx="146304" cy="146304"/>
              </a:xfrm>
              <a:prstGeom prst="ellipse">
                <a:avLst/>
              </a:prstGeom>
              <a:solidFill>
                <a:srgbClr val="FFC000"/>
              </a:solidFill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>
                <a:off x="1447800" y="1253770"/>
                <a:ext cx="182880" cy="0"/>
              </a:xfrm>
              <a:prstGeom prst="line">
                <a:avLst/>
              </a:prstGeom>
              <a:ln w="1905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>
              <a:off x="1429299" y="3148925"/>
              <a:ext cx="512064" cy="146304"/>
              <a:chOff x="1301496" y="1524000"/>
              <a:chExt cx="512064" cy="146304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1301496" y="1524000"/>
                <a:ext cx="146304" cy="146304"/>
              </a:xfrm>
              <a:prstGeom prst="ellipse">
                <a:avLst/>
              </a:prstGeom>
              <a:solidFill>
                <a:srgbClr val="FFC000"/>
              </a:solidFill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>
                <a:off x="1447800" y="1597152"/>
                <a:ext cx="365760" cy="0"/>
              </a:xfrm>
              <a:prstGeom prst="line">
                <a:avLst/>
              </a:prstGeom>
              <a:ln w="1905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/>
            <p:cNvGrpSpPr/>
            <p:nvPr/>
          </p:nvGrpSpPr>
          <p:grpSpPr>
            <a:xfrm>
              <a:off x="1429299" y="3513643"/>
              <a:ext cx="329184" cy="146304"/>
              <a:chOff x="1301496" y="1911096"/>
              <a:chExt cx="329184" cy="146304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1301496" y="1911096"/>
                <a:ext cx="146304" cy="146304"/>
              </a:xfrm>
              <a:prstGeom prst="ellipse">
                <a:avLst/>
              </a:prstGeom>
              <a:solidFill>
                <a:srgbClr val="FFC000"/>
              </a:solidFill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>
                <a:off x="1447800" y="1984248"/>
                <a:ext cx="182880" cy="0"/>
              </a:xfrm>
              <a:prstGeom prst="line">
                <a:avLst/>
              </a:prstGeom>
              <a:ln w="1905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Straight Connector 39"/>
            <p:cNvCxnSpPr/>
            <p:nvPr/>
          </p:nvCxnSpPr>
          <p:spPr>
            <a:xfrm flipH="1">
              <a:off x="1758483" y="2856317"/>
              <a:ext cx="0" cy="731520"/>
            </a:xfrm>
            <a:prstGeom prst="line">
              <a:avLst/>
            </a:prstGeom>
            <a:ln w="190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1135845" y="3173777"/>
            <a:ext cx="512064" cy="146304"/>
            <a:chOff x="1301496" y="1524000"/>
            <a:chExt cx="512064" cy="146304"/>
          </a:xfrm>
          <a:solidFill>
            <a:srgbClr val="FFFF00"/>
          </a:solidFill>
        </p:grpSpPr>
        <p:sp>
          <p:nvSpPr>
            <p:cNvPr id="54" name="Oval 53"/>
            <p:cNvSpPr/>
            <p:nvPr/>
          </p:nvSpPr>
          <p:spPr>
            <a:xfrm>
              <a:off x="1301496" y="1524000"/>
              <a:ext cx="146304" cy="146304"/>
            </a:xfrm>
            <a:prstGeom prst="ellipse">
              <a:avLst/>
            </a:prstGeom>
            <a:grpFill/>
            <a:ln w="1905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1447800" y="1597152"/>
              <a:ext cx="365760" cy="0"/>
            </a:xfrm>
            <a:prstGeom prst="line">
              <a:avLst/>
            </a:prstGeom>
            <a:grpFill/>
            <a:ln w="190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Rounded Rectangle 57"/>
          <p:cNvSpPr/>
          <p:nvPr/>
        </p:nvSpPr>
        <p:spPr>
          <a:xfrm>
            <a:off x="1663149" y="1738278"/>
            <a:ext cx="1280160" cy="10972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Health service</a:t>
            </a:r>
          </a:p>
          <a:p>
            <a:pPr algn="ctr"/>
            <a:endParaRPr lang="en-US" sz="700" dirty="0" smtClean="0">
              <a:solidFill>
                <a:schemeClr val="tx1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Certifier of cause of death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663149" y="2974595"/>
            <a:ext cx="1280160" cy="5486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Authorized institutions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663149" y="3660918"/>
            <a:ext cx="1280160" cy="20116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Courts</a:t>
            </a:r>
          </a:p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Judicial institutions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799854" y="1409104"/>
            <a:ext cx="100675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  <a:cs typeface="Arial" panose="020B0604020202020204" pitchFamily="34" charset="0"/>
              </a:rPr>
              <a:t>Notification</a:t>
            </a:r>
            <a:endParaRPr lang="en-US" sz="1600" b="1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64" name="Right Arrow 63"/>
          <p:cNvSpPr/>
          <p:nvPr/>
        </p:nvSpPr>
        <p:spPr>
          <a:xfrm>
            <a:off x="1663149" y="1243287"/>
            <a:ext cx="1280160" cy="182880"/>
          </a:xfrm>
          <a:prstGeom prst="rightArrow">
            <a:avLst/>
          </a:prstGeom>
          <a:solidFill>
            <a:srgbClr val="0000CC"/>
          </a:solidFill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3593377" y="1211617"/>
            <a:ext cx="104682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  <a:cs typeface="Arial" panose="020B0604020202020204" pitchFamily="34" charset="0"/>
              </a:rPr>
              <a:t>Certification</a:t>
            </a:r>
            <a:endParaRPr lang="en-US" sz="1600" b="1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66" name="Right Arrow 65"/>
          <p:cNvSpPr/>
          <p:nvPr/>
        </p:nvSpPr>
        <p:spPr>
          <a:xfrm flipH="1">
            <a:off x="3476709" y="1440774"/>
            <a:ext cx="1280160" cy="182880"/>
          </a:xfrm>
          <a:prstGeom prst="rightArrow">
            <a:avLst/>
          </a:prstGeom>
          <a:solidFill>
            <a:srgbClr val="0000CC"/>
          </a:solidFill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3319671" y="1738278"/>
            <a:ext cx="1554480" cy="2926080"/>
          </a:xfrm>
          <a:prstGeom prst="roundRect">
            <a:avLst/>
          </a:prstGeom>
          <a:solidFill>
            <a:srgbClr val="FFFF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Civil Registration</a:t>
            </a:r>
          </a:p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rgbClr val="0000CC"/>
                </a:solidFill>
              </a:rPr>
              <a:t>Population Registry</a:t>
            </a:r>
          </a:p>
          <a:p>
            <a:pPr algn="ctr"/>
            <a:endParaRPr lang="en-US" sz="1000" dirty="0" smtClean="0">
              <a:solidFill>
                <a:schemeClr val="tx1"/>
              </a:solidFill>
            </a:endParaRPr>
          </a:p>
          <a:p>
            <a:pPr marL="228600" indent="-168275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Compulsory</a:t>
            </a:r>
          </a:p>
          <a:p>
            <a:pPr marL="228600" indent="-168275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Universal</a:t>
            </a:r>
          </a:p>
          <a:p>
            <a:pPr marL="228600" indent="-168275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Continuous</a:t>
            </a:r>
          </a:p>
          <a:p>
            <a:pPr marL="228600" indent="-168275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Confidential</a:t>
            </a:r>
          </a:p>
          <a:p>
            <a:pPr marL="60325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0" name="Flowchart: Magnetic Disk 69"/>
          <p:cNvSpPr/>
          <p:nvPr/>
        </p:nvSpPr>
        <p:spPr>
          <a:xfrm>
            <a:off x="3548271" y="4104341"/>
            <a:ext cx="1097280" cy="457200"/>
          </a:xfrm>
          <a:prstGeom prst="flowChartMagneticDisk">
            <a:avLst/>
          </a:prstGeom>
          <a:solidFill>
            <a:srgbClr val="FFFF00"/>
          </a:solidFill>
          <a:ln w="127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CR DB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5" name="Right Arrow 74"/>
          <p:cNvSpPr/>
          <p:nvPr/>
        </p:nvSpPr>
        <p:spPr>
          <a:xfrm>
            <a:off x="3001317" y="2241198"/>
            <a:ext cx="274320" cy="274320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ight Arrow 75"/>
          <p:cNvSpPr/>
          <p:nvPr/>
        </p:nvSpPr>
        <p:spPr>
          <a:xfrm>
            <a:off x="3001317" y="3109769"/>
            <a:ext cx="274320" cy="274320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ight Arrow 76"/>
          <p:cNvSpPr/>
          <p:nvPr/>
        </p:nvSpPr>
        <p:spPr>
          <a:xfrm>
            <a:off x="3001317" y="3836678"/>
            <a:ext cx="274320" cy="274320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/>
        </p:nvSpPr>
        <p:spPr>
          <a:xfrm>
            <a:off x="5268402" y="1738278"/>
            <a:ext cx="1554480" cy="2286000"/>
          </a:xfrm>
          <a:prstGeom prst="roundRect">
            <a:avLst/>
          </a:prstGeom>
          <a:solidFill>
            <a:srgbClr val="FFFF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Vital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Statistics</a:t>
            </a:r>
          </a:p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Compilation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Processing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Validation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Dissemination</a:t>
            </a:r>
            <a:endParaRPr lang="en-US" sz="1400" dirty="0">
              <a:solidFill>
                <a:schemeClr val="tx1"/>
              </a:solidFill>
            </a:endParaRPr>
          </a:p>
          <a:p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7236348" y="3380108"/>
            <a:ext cx="1645920" cy="14630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Complimentary/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interim sources:</a:t>
            </a:r>
          </a:p>
          <a:p>
            <a:pPr algn="ctr"/>
            <a:endParaRPr lang="en-US" sz="700" dirty="0" smtClean="0">
              <a:solidFill>
                <a:schemeClr val="tx1"/>
              </a:solidFill>
            </a:endParaRP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Population census</a:t>
            </a:r>
            <a:endParaRPr lang="en-US" sz="1400" dirty="0">
              <a:solidFill>
                <a:schemeClr val="tx1"/>
              </a:solidFill>
            </a:endParaRP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Surveys</a:t>
            </a:r>
            <a:endParaRPr lang="en-US" sz="1400" dirty="0">
              <a:solidFill>
                <a:schemeClr val="tx1"/>
              </a:solidFill>
            </a:endParaRP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Sample registration areas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7236348" y="1738278"/>
            <a:ext cx="1645920" cy="14630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Additional administrative sources: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Police</a:t>
            </a:r>
            <a:endParaRPr lang="en-US" sz="1400" dirty="0">
              <a:solidFill>
                <a:schemeClr val="tx1"/>
              </a:solidFill>
            </a:endParaRP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Registries</a:t>
            </a:r>
            <a:endParaRPr lang="en-US" sz="1400" dirty="0">
              <a:solidFill>
                <a:schemeClr val="tx1"/>
              </a:solidFill>
            </a:endParaRP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Health info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1" name="Right Arrow 80"/>
          <p:cNvSpPr/>
          <p:nvPr/>
        </p:nvSpPr>
        <p:spPr>
          <a:xfrm>
            <a:off x="4953000" y="2744118"/>
            <a:ext cx="274320" cy="274320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ight Arrow 81"/>
          <p:cNvSpPr/>
          <p:nvPr/>
        </p:nvSpPr>
        <p:spPr>
          <a:xfrm flipH="1">
            <a:off x="6891129" y="2332638"/>
            <a:ext cx="274320" cy="274320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ight Arrow 82"/>
          <p:cNvSpPr/>
          <p:nvPr/>
        </p:nvSpPr>
        <p:spPr>
          <a:xfrm flipH="1">
            <a:off x="6891129" y="3585372"/>
            <a:ext cx="274320" cy="274320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ight Arrow 87"/>
          <p:cNvSpPr/>
          <p:nvPr/>
        </p:nvSpPr>
        <p:spPr>
          <a:xfrm flipH="1">
            <a:off x="4928939" y="4169540"/>
            <a:ext cx="2240280" cy="274320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lowchart: Magnetic Disk 88"/>
          <p:cNvSpPr/>
          <p:nvPr/>
        </p:nvSpPr>
        <p:spPr>
          <a:xfrm>
            <a:off x="5588442" y="3572927"/>
            <a:ext cx="914400" cy="365760"/>
          </a:xfrm>
          <a:prstGeom prst="flowChartMagneticDisk">
            <a:avLst/>
          </a:prstGeom>
          <a:solidFill>
            <a:srgbClr val="FFFF00"/>
          </a:solidFill>
          <a:ln w="127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Stats DB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3137248" y="5018932"/>
            <a:ext cx="1828800" cy="1463040"/>
          </a:xfrm>
          <a:prstGeom prst="roundRect">
            <a:avLst/>
          </a:prstGeom>
          <a:solidFill>
            <a:srgbClr val="FFC0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National ID</a:t>
            </a:r>
          </a:p>
          <a:p>
            <a:pPr algn="ctr"/>
            <a:r>
              <a:rPr lang="en-US" sz="1400" dirty="0" smtClean="0">
                <a:solidFill>
                  <a:srgbClr val="0000CC"/>
                </a:solidFill>
              </a:rPr>
              <a:t>e-ID / Voter ID</a:t>
            </a:r>
          </a:p>
          <a:p>
            <a:pPr marL="119063" indent="-1190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schemeClr val="tx1"/>
                </a:solidFill>
              </a:rPr>
              <a:t>Capture (enrollment)</a:t>
            </a:r>
          </a:p>
          <a:p>
            <a:pPr marL="119063" indent="-1190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schemeClr val="tx1"/>
                </a:solidFill>
              </a:rPr>
              <a:t>Identification (de-duplication)</a:t>
            </a:r>
          </a:p>
          <a:p>
            <a:pPr marL="119063" indent="-1190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schemeClr val="tx1"/>
                </a:solidFill>
              </a:rPr>
              <a:t>Authentication (verification)</a:t>
            </a: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1" name="Flowchart: Magnetic Disk 90"/>
          <p:cNvSpPr/>
          <p:nvPr/>
        </p:nvSpPr>
        <p:spPr>
          <a:xfrm>
            <a:off x="3613869" y="6038113"/>
            <a:ext cx="914400" cy="365760"/>
          </a:xfrm>
          <a:prstGeom prst="flowChartMagneticDisk">
            <a:avLst/>
          </a:prstGeom>
          <a:solidFill>
            <a:srgbClr val="FFFF00"/>
          </a:solidFill>
          <a:ln w="127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</a:t>
            </a:r>
            <a:r>
              <a:rPr lang="en-US" sz="1600" dirty="0" smtClean="0">
                <a:solidFill>
                  <a:schemeClr val="tx1"/>
                </a:solidFill>
              </a:rPr>
              <a:t>-ID DB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2" name="Right Arrow 91"/>
          <p:cNvSpPr/>
          <p:nvPr/>
        </p:nvSpPr>
        <p:spPr>
          <a:xfrm rot="5400000">
            <a:off x="3914031" y="4712736"/>
            <a:ext cx="274320" cy="274320"/>
          </a:xfrm>
          <a:prstGeom prst="rightArrow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ight Arrow 92"/>
          <p:cNvSpPr/>
          <p:nvPr/>
        </p:nvSpPr>
        <p:spPr>
          <a:xfrm rot="5400000">
            <a:off x="5725602" y="4260715"/>
            <a:ext cx="640080" cy="274320"/>
          </a:xfrm>
          <a:prstGeom prst="rightArrow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5021039" y="4707314"/>
            <a:ext cx="204899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CC"/>
                </a:solidFill>
                <a:cs typeface="Arial" panose="020B0604020202020204" pitchFamily="34" charset="0"/>
              </a:rPr>
              <a:t>National &amp; sub-national statistics</a:t>
            </a:r>
            <a:endParaRPr lang="en-US" sz="1400" b="1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95" name="Right Arrow 94"/>
          <p:cNvSpPr/>
          <p:nvPr/>
        </p:nvSpPr>
        <p:spPr>
          <a:xfrm>
            <a:off x="5012425" y="5796172"/>
            <a:ext cx="274320" cy="274320"/>
          </a:xfrm>
          <a:prstGeom prst="rightArrow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ounded Rectangle 95"/>
          <p:cNvSpPr/>
          <p:nvPr/>
        </p:nvSpPr>
        <p:spPr>
          <a:xfrm>
            <a:off x="5316108" y="5240692"/>
            <a:ext cx="3566160" cy="12412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Functional Registries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e-Passport + Taxpayer + Beneficiary + Civil Serv. + Healthcare + Finance + Transport + Mobile ID</a:t>
            </a:r>
            <a:endParaRPr lang="en-US" sz="900" dirty="0">
              <a:solidFill>
                <a:schemeClr val="tx1"/>
              </a:solidFill>
            </a:endParaRPr>
          </a:p>
          <a:p>
            <a:pPr algn="ctr"/>
            <a:endParaRPr lang="en-US" sz="1050" dirty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7" name="Flowchart: Magnetic Disk 96"/>
          <p:cNvSpPr/>
          <p:nvPr/>
        </p:nvSpPr>
        <p:spPr>
          <a:xfrm>
            <a:off x="5930346" y="6167942"/>
            <a:ext cx="365760" cy="182880"/>
          </a:xfrm>
          <a:prstGeom prst="flowChartMagneticDisk">
            <a:avLst/>
          </a:prstGeom>
          <a:solidFill>
            <a:srgbClr val="FFFF00"/>
          </a:solidFill>
          <a:ln w="127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8" name="Flowchart: Magnetic Disk 97"/>
          <p:cNvSpPr/>
          <p:nvPr/>
        </p:nvSpPr>
        <p:spPr>
          <a:xfrm>
            <a:off x="7927449" y="6167942"/>
            <a:ext cx="365760" cy="182880"/>
          </a:xfrm>
          <a:prstGeom prst="flowChartMagneticDisk">
            <a:avLst/>
          </a:prstGeom>
          <a:solidFill>
            <a:srgbClr val="FFFF00"/>
          </a:solidFill>
          <a:ln w="127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99" name="Straight Connector 98"/>
          <p:cNvCxnSpPr/>
          <p:nvPr/>
        </p:nvCxnSpPr>
        <p:spPr>
          <a:xfrm>
            <a:off x="6501846" y="6259382"/>
            <a:ext cx="2286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Flowchart: Magnetic Disk 99"/>
          <p:cNvSpPr/>
          <p:nvPr/>
        </p:nvSpPr>
        <p:spPr>
          <a:xfrm>
            <a:off x="6928898" y="6167942"/>
            <a:ext cx="365760" cy="182880"/>
          </a:xfrm>
          <a:prstGeom prst="flowChartMagneticDisk">
            <a:avLst/>
          </a:prstGeom>
          <a:solidFill>
            <a:srgbClr val="FFFF00"/>
          </a:solidFill>
          <a:ln w="127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01" name="Straight Connector 100"/>
          <p:cNvCxnSpPr/>
          <p:nvPr/>
        </p:nvCxnSpPr>
        <p:spPr>
          <a:xfrm>
            <a:off x="7495761" y="6259382"/>
            <a:ext cx="2286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Flowchart: Magnetic Disk 101"/>
          <p:cNvSpPr/>
          <p:nvPr/>
        </p:nvSpPr>
        <p:spPr>
          <a:xfrm>
            <a:off x="8337606" y="2692982"/>
            <a:ext cx="365760" cy="182880"/>
          </a:xfrm>
          <a:prstGeom prst="flowChartMagneticDisk">
            <a:avLst/>
          </a:prstGeom>
          <a:solidFill>
            <a:srgbClr val="FFFF00"/>
          </a:solidFill>
          <a:ln w="127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3" name="Flowchart: Magnetic Disk 102"/>
          <p:cNvSpPr/>
          <p:nvPr/>
        </p:nvSpPr>
        <p:spPr>
          <a:xfrm>
            <a:off x="8337606" y="4293182"/>
            <a:ext cx="365760" cy="182880"/>
          </a:xfrm>
          <a:prstGeom prst="flowChartMagneticDisk">
            <a:avLst/>
          </a:prstGeom>
          <a:solidFill>
            <a:srgbClr val="FFFF00"/>
          </a:solidFill>
          <a:ln w="127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-809" y="7415"/>
            <a:ext cx="9129110" cy="731520"/>
            <a:chOff x="-809" y="7415"/>
            <a:chExt cx="9129110" cy="731520"/>
          </a:xfrm>
        </p:grpSpPr>
        <p:sp>
          <p:nvSpPr>
            <p:cNvPr id="111" name="Text Box 3"/>
            <p:cNvSpPr txBox="1">
              <a:spLocks noChangeArrowheads="1"/>
            </p:cNvSpPr>
            <p:nvPr/>
          </p:nvSpPr>
          <p:spPr bwMode="auto">
            <a:xfrm>
              <a:off x="624381" y="144575"/>
              <a:ext cx="8503920" cy="457200"/>
            </a:xfrm>
            <a:prstGeom prst="rect">
              <a:avLst/>
            </a:prstGeom>
            <a:gradFill>
              <a:gsLst>
                <a:gs pos="50000">
                  <a:srgbClr val="00B0F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marL="457200" algn="l"/>
              <a:r>
                <a:rPr lang="en-US" sz="2400" b="1" dirty="0" smtClean="0">
                  <a:solidFill>
                    <a:schemeClr val="bg1"/>
                  </a:solidFill>
                  <a:latin typeface="+mj-lt"/>
                  <a:cs typeface="Helvetica" panose="020B0604020202020204" pitchFamily="34" charset="0"/>
                </a:rPr>
                <a:t>ID4D </a:t>
              </a:r>
              <a:endParaRPr lang="en-US" sz="2400" b="1" dirty="0">
                <a:solidFill>
                  <a:schemeClr val="bg1"/>
                </a:solidFill>
                <a:latin typeface="+mj-lt"/>
                <a:cs typeface="Helvetica" panose="020B0604020202020204" pitchFamily="34" charset="0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-809" y="7415"/>
              <a:ext cx="731520" cy="7315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351" y="144575"/>
              <a:ext cx="457200" cy="457200"/>
            </a:xfrm>
            <a:prstGeom prst="rect">
              <a:avLst/>
            </a:prstGeom>
          </p:spPr>
        </p:pic>
      </p:grpSp>
      <p:sp>
        <p:nvSpPr>
          <p:cNvPr id="121" name="Right Arrow 120"/>
          <p:cNvSpPr/>
          <p:nvPr/>
        </p:nvSpPr>
        <p:spPr>
          <a:xfrm flipH="1">
            <a:off x="2834340" y="6075456"/>
            <a:ext cx="274320" cy="274320"/>
          </a:xfrm>
          <a:prstGeom prst="rightArrow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ounded Rectangle 122"/>
          <p:cNvSpPr/>
          <p:nvPr/>
        </p:nvSpPr>
        <p:spPr>
          <a:xfrm>
            <a:off x="235018" y="5933332"/>
            <a:ext cx="2560320" cy="5486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e-ID enabled e-Services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Online </a:t>
            </a:r>
            <a:r>
              <a:rPr lang="en-US" sz="1400" dirty="0" err="1" smtClean="0">
                <a:solidFill>
                  <a:schemeClr val="tx1"/>
                </a:solidFill>
              </a:rPr>
              <a:t>Verif</a:t>
            </a:r>
            <a:r>
              <a:rPr lang="en-US" sz="1400" dirty="0" smtClean="0">
                <a:solidFill>
                  <a:schemeClr val="tx1"/>
                </a:solidFill>
              </a:rPr>
              <a:t>. + API + Mobile Apps</a:t>
            </a:r>
          </a:p>
        </p:txBody>
      </p:sp>
    </p:spTree>
    <p:extLst>
      <p:ext uri="{BB962C8B-B14F-4D97-AF65-F5344CB8AC3E}">
        <p14:creationId xmlns:p14="http://schemas.microsoft.com/office/powerpoint/2010/main" val="298287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143000"/>
            <a:ext cx="8763000" cy="5410200"/>
          </a:xfrm>
        </p:spPr>
        <p:txBody>
          <a:bodyPr>
            <a:norm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Health sector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defTabSz="914400">
              <a:buFont typeface="Arial" panose="020B0604020202020204" pitchFamily="34" charset="0"/>
              <a:buChar char="–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Birth registration, death registration, and causes of death </a:t>
            </a: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Other sectors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defTabSz="914400">
              <a:buFont typeface="Arial" panose="020B0604020202020204" pitchFamily="34" charset="0"/>
              <a:buChar char="–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Strengthening and integrating civil registry, vital statistics, identity management systems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defTabSz="914400">
              <a:buFont typeface="Arial" panose="020B0604020202020204" pitchFamily="34" charset="0"/>
              <a:buChar char="–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013A-28F9-44CB-A314-69B45126BFB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" y="87086"/>
            <a:ext cx="9143999" cy="772885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accent2"/>
                </a:solidFill>
              </a:rPr>
              <a:t/>
            </a:r>
            <a:br>
              <a:rPr lang="en-US" sz="2800" b="1" dirty="0" smtClean="0">
                <a:solidFill>
                  <a:schemeClr val="accent2"/>
                </a:solidFill>
              </a:rPr>
            </a:br>
            <a:r>
              <a:rPr lang="en-US" sz="2600" b="1" dirty="0" smtClean="0">
                <a:solidFill>
                  <a:schemeClr val="accent2"/>
                </a:solidFill>
              </a:rPr>
              <a:t>Strengthening CRVS requires </a:t>
            </a:r>
            <a:r>
              <a:rPr lang="en-US" sz="2600" b="1" dirty="0" err="1" smtClean="0">
                <a:solidFill>
                  <a:schemeClr val="accent2"/>
                </a:solidFill>
              </a:rPr>
              <a:t>multisectoral</a:t>
            </a:r>
            <a:r>
              <a:rPr lang="en-US" sz="2600" b="1" dirty="0" smtClean="0">
                <a:solidFill>
                  <a:schemeClr val="accent2"/>
                </a:solidFill>
              </a:rPr>
              <a:t> approach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7211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s6OHBIsUiYbScEUn_AVw"/>
</p:tagLst>
</file>

<file path=ppt/theme/theme1.xml><?xml version="1.0" encoding="utf-8"?>
<a:theme xmlns:a="http://schemas.openxmlformats.org/drawingml/2006/main" name="WBG Slide">
  <a:themeElements>
    <a:clrScheme name="Benutzerdefiniert 53">
      <a:dk1>
        <a:sysClr val="windowText" lastClr="000000"/>
      </a:dk1>
      <a:lt1>
        <a:sysClr val="window" lastClr="FFFFFF"/>
      </a:lt1>
      <a:dk2>
        <a:srgbClr val="002345"/>
      </a:dk2>
      <a:lt2>
        <a:srgbClr val="FFFFFF"/>
      </a:lt2>
      <a:accent1>
        <a:srgbClr val="002345"/>
      </a:accent1>
      <a:accent2>
        <a:srgbClr val="00ADE4"/>
      </a:accent2>
      <a:accent3>
        <a:srgbClr val="FF6600"/>
      </a:accent3>
      <a:accent4>
        <a:srgbClr val="31859C"/>
      </a:accent4>
      <a:accent5>
        <a:srgbClr val="660066"/>
      </a:accent5>
      <a:accent6>
        <a:srgbClr val="BEDA00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FF">
  <a:themeElements>
    <a:clrScheme name="Custom GFF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5412</TotalTime>
  <Words>2191</Words>
  <Application>Microsoft Office PowerPoint</Application>
  <PresentationFormat>On-screen Show (4:3)</PresentationFormat>
  <Paragraphs>341</Paragraphs>
  <Slides>35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Gulim</vt:lpstr>
      <vt:lpstr>Arial</vt:lpstr>
      <vt:lpstr>Calibri</vt:lpstr>
      <vt:lpstr>Helvetica</vt:lpstr>
      <vt:lpstr>Times New Roman</vt:lpstr>
      <vt:lpstr>Wingdings</vt:lpstr>
      <vt:lpstr>WBG Slide</vt:lpstr>
      <vt:lpstr>GFF</vt:lpstr>
      <vt:lpstr>Document</vt:lpstr>
      <vt:lpstr>  Financing Civil Registration &amp; Vital Statistics  Africa region   3rd Conference of African Ministers responsible for Civil Registration  </vt:lpstr>
      <vt:lpstr>CRVS is prominent in the post-2015 Sustainable Development Goals </vt:lpstr>
      <vt:lpstr>WBG Identification for Development (ID4D)  support to countries  </vt:lpstr>
      <vt:lpstr>Global CRVS Investment Plan </vt:lpstr>
      <vt:lpstr>Acknowledgements  </vt:lpstr>
      <vt:lpstr>Objective of Global CRVS Plan </vt:lpstr>
      <vt:lpstr>Goal and Targets of Global CRVS Plan </vt:lpstr>
      <vt:lpstr>PowerPoint Presentation</vt:lpstr>
      <vt:lpstr> Strengthening CRVS requires multisectoral approach </vt:lpstr>
      <vt:lpstr>Role of the Health Sector</vt:lpstr>
      <vt:lpstr>Current Status of Birth Registration  </vt:lpstr>
      <vt:lpstr>Current Status of Death Registration </vt:lpstr>
      <vt:lpstr>Current Status of Cause of Death  </vt:lpstr>
      <vt:lpstr>Birth registration lags behind  antenatal care and DPT1 immunization</vt:lpstr>
      <vt:lpstr>Birth certification lags behind birth registration</vt:lpstr>
      <vt:lpstr>Some missed opportunities</vt:lpstr>
      <vt:lpstr>Some thoughts on what can be done in health</vt:lpstr>
      <vt:lpstr>Role of Other Sectors</vt:lpstr>
      <vt:lpstr>Some cross-sectoral entry points</vt:lpstr>
      <vt:lpstr>Improving National CRVS Systems</vt:lpstr>
      <vt:lpstr>Role of Regional/International Agencies</vt:lpstr>
      <vt:lpstr>Role of Regional/International Agencies</vt:lpstr>
      <vt:lpstr>Costs and financing of CRVS systems</vt:lpstr>
      <vt:lpstr>Estimated Global Financing Gap for 73 countries  for 2015-2024 (US$ million)</vt:lpstr>
      <vt:lpstr>Assumptions on domestic financing</vt:lpstr>
      <vt:lpstr>Funding sources for CRVS</vt:lpstr>
      <vt:lpstr>World Bank Projects with ID4D components</vt:lpstr>
      <vt:lpstr>Global Financing Facility </vt:lpstr>
      <vt:lpstr>Commitments to the GFF to date</vt:lpstr>
      <vt:lpstr>Three mutually reinforcing characteristics of the GFF approach</vt:lpstr>
      <vt:lpstr>Focus on Results </vt:lpstr>
      <vt:lpstr>Criteria for prioritizing countries for CRVS investment linked to RMNCAH plans</vt:lpstr>
      <vt:lpstr>Criteria for prioritizing countries for multisectoral CRVS strengthening – GFF or stand alone IDA</vt:lpstr>
      <vt:lpstr>Final thoughts</vt:lpstr>
      <vt:lpstr>PowerPoint Presentation</vt:lpstr>
    </vt:vector>
  </TitlesOfParts>
  <Company>Rivia LLC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*</dc:creator>
  <dc:description>Presentation Template;_x000d_
Version 001;_x000d_
2012-11-16;</dc:description>
  <cp:lastModifiedBy>Samuel Lantei Mills</cp:lastModifiedBy>
  <cp:revision>575</cp:revision>
  <cp:lastPrinted>2014-10-27T12:56:13Z</cp:lastPrinted>
  <dcterms:created xsi:type="dcterms:W3CDTF">2012-11-07T14:44:50Z</dcterms:created>
  <dcterms:modified xsi:type="dcterms:W3CDTF">2015-02-11T07:57:23Z</dcterms:modified>
</cp:coreProperties>
</file>