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8" r:id="rId1"/>
  </p:sldMasterIdLst>
  <p:notesMasterIdLst>
    <p:notesMasterId r:id="rId16"/>
  </p:notesMasterIdLst>
  <p:sldIdLst>
    <p:sldId id="256" r:id="rId2"/>
    <p:sldId id="259" r:id="rId3"/>
    <p:sldId id="336" r:id="rId4"/>
    <p:sldId id="334" r:id="rId5"/>
    <p:sldId id="279" r:id="rId6"/>
    <p:sldId id="340" r:id="rId7"/>
    <p:sldId id="341" r:id="rId8"/>
    <p:sldId id="280" r:id="rId9"/>
    <p:sldId id="281" r:id="rId10"/>
    <p:sldId id="282" r:id="rId11"/>
    <p:sldId id="316" r:id="rId12"/>
    <p:sldId id="283" r:id="rId13"/>
    <p:sldId id="339" r:id="rId14"/>
    <p:sldId id="33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2DA2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p:scale>
          <a:sx n="94" d="100"/>
          <a:sy n="94" d="100"/>
        </p:scale>
        <p:origin x="-696"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1F7889-3B71-488F-B281-69DAEFB0086C}" type="datetimeFigureOut">
              <a:rPr lang="en-US" smtClean="0"/>
              <a:t>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D13A82-89E4-4E22-83D7-BF340C6F2F3E}" type="slidenum">
              <a:rPr lang="en-US" smtClean="0"/>
              <a:t>‹#›</a:t>
            </a:fld>
            <a:endParaRPr lang="en-US"/>
          </a:p>
        </p:txBody>
      </p:sp>
    </p:spTree>
    <p:extLst>
      <p:ext uri="{BB962C8B-B14F-4D97-AF65-F5344CB8AC3E}">
        <p14:creationId xmlns:p14="http://schemas.microsoft.com/office/powerpoint/2010/main" val="286099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D13A82-89E4-4E22-83D7-BF340C6F2F3E}"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4F5CC22-2AB2-4B21-8CD6-BAFF444358E7}" type="datetimeFigureOut">
              <a:rPr lang="en-US" smtClean="0"/>
              <a:t>2/9/2015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D6CAAC4-30F8-4C80-B88C-679BE006E0C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F5CC22-2AB2-4B21-8CD6-BAFF444358E7}" type="datetimeFigureOut">
              <a:rPr lang="en-US" smtClean="0"/>
              <a:t>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6CAAC4-30F8-4C80-B88C-679BE006E0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F5CC22-2AB2-4B21-8CD6-BAFF444358E7}" type="datetimeFigureOut">
              <a:rPr lang="en-US" smtClean="0"/>
              <a:t>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6CAAC4-30F8-4C80-B88C-679BE006E0C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914401"/>
          </a:xfrm>
        </p:spPr>
        <p:txBody>
          <a:bodyPr/>
          <a:lstStyle>
            <a:lvl1pPr>
              <a:defRPr lang="en-US" sz="4400" kern="1200" smtClean="0">
                <a:solidFill>
                  <a:schemeClr val="tx1"/>
                </a:solidFill>
              </a:defRPr>
            </a:lvl1pPr>
          </a:lstStyle>
          <a:p>
            <a:endParaRPr lang="en-US" sz="2400" kern="1200" dirty="0" smtClean="0">
              <a:solidFill>
                <a:srgbClr val="222222"/>
              </a:solidFill>
              <a:latin typeface="Arial"/>
              <a:ea typeface="Times New Roman"/>
              <a:cs typeface="Times New Roman"/>
            </a:endParaRPr>
          </a:p>
        </p:txBody>
      </p:sp>
      <p:sp>
        <p:nvSpPr>
          <p:cNvPr id="3" name="Subtitle 2"/>
          <p:cNvSpPr>
            <a:spLocks noGrp="1"/>
          </p:cNvSpPr>
          <p:nvPr>
            <p:ph type="subTitle" idx="1"/>
          </p:nvPr>
        </p:nvSpPr>
        <p:spPr>
          <a:xfrm>
            <a:off x="1447800" y="3276600"/>
            <a:ext cx="6400800" cy="990600"/>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fld id="{F4F5CC22-2AB2-4B21-8CD6-BAFF444358E7}" type="datetimeFigureOut">
              <a:rPr lang="en-US" smtClean="0"/>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CAAC4-30F8-4C80-B88C-679BE006E0C9}" type="slidenum">
              <a:rPr lang="en-US" smtClean="0"/>
              <a:t>‹#›</a:t>
            </a:fld>
            <a:endParaRPr lang="en-US"/>
          </a:p>
        </p:txBody>
      </p:sp>
      <p:sp>
        <p:nvSpPr>
          <p:cNvPr id="7" name="Text Placeholder 2"/>
          <p:cNvSpPr>
            <a:spLocks noGrp="1"/>
          </p:cNvSpPr>
          <p:nvPr>
            <p:ph idx="13"/>
          </p:nvPr>
        </p:nvSpPr>
        <p:spPr>
          <a:xfrm>
            <a:off x="533400" y="762000"/>
            <a:ext cx="8077200" cy="914400"/>
          </a:xfrm>
          <a:prstGeom prst="rect">
            <a:avLst/>
          </a:prstGeom>
        </p:spPr>
        <p:txBody>
          <a:bodyPr vert="horz" lIns="91440" tIns="45720" rIns="91440" bIns="45720" rtlCol="0">
            <a:normAutofit/>
          </a:bodyPr>
          <a:lstStyle/>
          <a:p>
            <a:pPr lvl="2"/>
            <a:endParaRPr lang="en-US" dirty="0"/>
          </a:p>
        </p:txBody>
      </p:sp>
      <p:sp>
        <p:nvSpPr>
          <p:cNvPr id="9" name="Subtitle 2"/>
          <p:cNvSpPr txBox="1">
            <a:spLocks/>
          </p:cNvSpPr>
          <p:nvPr userDrawn="1"/>
        </p:nvSpPr>
        <p:spPr>
          <a:xfrm>
            <a:off x="1447800" y="4495800"/>
            <a:ext cx="6400800" cy="990600"/>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8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914401"/>
          </a:xfrm>
        </p:spPr>
        <p:txBody>
          <a:bodyPr/>
          <a:lstStyle>
            <a:lvl1pPr>
              <a:defRPr lang="en-US" sz="4400" kern="1200" smtClean="0">
                <a:solidFill>
                  <a:schemeClr val="tx1"/>
                </a:solidFill>
              </a:defRPr>
            </a:lvl1pPr>
          </a:lstStyle>
          <a:p>
            <a:endParaRPr lang="en-US" sz="2400" kern="1200" dirty="0" smtClean="0">
              <a:solidFill>
                <a:srgbClr val="222222"/>
              </a:solidFill>
              <a:latin typeface="Arial"/>
              <a:ea typeface="Times New Roman"/>
              <a:cs typeface="Times New Roman"/>
            </a:endParaRPr>
          </a:p>
        </p:txBody>
      </p:sp>
      <p:sp>
        <p:nvSpPr>
          <p:cNvPr id="3" name="Subtitle 2"/>
          <p:cNvSpPr>
            <a:spLocks noGrp="1"/>
          </p:cNvSpPr>
          <p:nvPr>
            <p:ph type="subTitle" idx="1"/>
          </p:nvPr>
        </p:nvSpPr>
        <p:spPr>
          <a:xfrm>
            <a:off x="1447800" y="3276600"/>
            <a:ext cx="6400800" cy="990600"/>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fld id="{F4F5CC22-2AB2-4B21-8CD6-BAFF444358E7}" type="datetimeFigureOut">
              <a:rPr lang="en-US" smtClean="0"/>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CAAC4-30F8-4C80-B88C-679BE006E0C9}" type="slidenum">
              <a:rPr lang="en-US" smtClean="0"/>
              <a:t>‹#›</a:t>
            </a:fld>
            <a:endParaRPr lang="en-US"/>
          </a:p>
        </p:txBody>
      </p:sp>
      <p:sp>
        <p:nvSpPr>
          <p:cNvPr id="7" name="Text Placeholder 2"/>
          <p:cNvSpPr>
            <a:spLocks noGrp="1"/>
          </p:cNvSpPr>
          <p:nvPr>
            <p:ph idx="13"/>
          </p:nvPr>
        </p:nvSpPr>
        <p:spPr>
          <a:xfrm>
            <a:off x="533400" y="762000"/>
            <a:ext cx="8077200" cy="914400"/>
          </a:xfrm>
          <a:prstGeom prst="rect">
            <a:avLst/>
          </a:prstGeom>
        </p:spPr>
        <p:txBody>
          <a:bodyPr vert="horz" lIns="91440" tIns="45720" rIns="91440" bIns="45720" rtlCol="0">
            <a:normAutofit/>
          </a:bodyPr>
          <a:lstStyle/>
          <a:p>
            <a:pPr lvl="2"/>
            <a:endParaRPr lang="en-US" dirty="0"/>
          </a:p>
        </p:txBody>
      </p:sp>
      <p:sp>
        <p:nvSpPr>
          <p:cNvPr id="9" name="Subtitle 2"/>
          <p:cNvSpPr txBox="1">
            <a:spLocks/>
          </p:cNvSpPr>
          <p:nvPr userDrawn="1"/>
        </p:nvSpPr>
        <p:spPr>
          <a:xfrm>
            <a:off x="1447800" y="4495800"/>
            <a:ext cx="6400800" cy="990600"/>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8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914401"/>
          </a:xfrm>
        </p:spPr>
        <p:txBody>
          <a:bodyPr/>
          <a:lstStyle>
            <a:lvl1pPr>
              <a:defRPr lang="en-US" sz="4400" kern="1200" smtClean="0">
                <a:solidFill>
                  <a:schemeClr val="tx1"/>
                </a:solidFill>
              </a:defRPr>
            </a:lvl1pPr>
          </a:lstStyle>
          <a:p>
            <a:endParaRPr lang="en-US" sz="2400" kern="1200" dirty="0" smtClean="0">
              <a:solidFill>
                <a:srgbClr val="222222"/>
              </a:solidFill>
              <a:latin typeface="Arial"/>
              <a:ea typeface="Times New Roman"/>
              <a:cs typeface="Times New Roman"/>
            </a:endParaRPr>
          </a:p>
        </p:txBody>
      </p:sp>
      <p:sp>
        <p:nvSpPr>
          <p:cNvPr id="3" name="Subtitle 2"/>
          <p:cNvSpPr>
            <a:spLocks noGrp="1"/>
          </p:cNvSpPr>
          <p:nvPr>
            <p:ph type="subTitle" idx="1"/>
          </p:nvPr>
        </p:nvSpPr>
        <p:spPr>
          <a:xfrm>
            <a:off x="1447800" y="3276600"/>
            <a:ext cx="6400800" cy="990600"/>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fld id="{F4F5CC22-2AB2-4B21-8CD6-BAFF444358E7}" type="datetimeFigureOut">
              <a:rPr lang="en-US" smtClean="0"/>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CAAC4-30F8-4C80-B88C-679BE006E0C9}" type="slidenum">
              <a:rPr lang="en-US" smtClean="0"/>
              <a:t>‹#›</a:t>
            </a:fld>
            <a:endParaRPr lang="en-US"/>
          </a:p>
        </p:txBody>
      </p:sp>
      <p:sp>
        <p:nvSpPr>
          <p:cNvPr id="7" name="Text Placeholder 2"/>
          <p:cNvSpPr>
            <a:spLocks noGrp="1"/>
          </p:cNvSpPr>
          <p:nvPr>
            <p:ph idx="13"/>
          </p:nvPr>
        </p:nvSpPr>
        <p:spPr>
          <a:xfrm>
            <a:off x="533400" y="762000"/>
            <a:ext cx="8077200" cy="914400"/>
          </a:xfrm>
          <a:prstGeom prst="rect">
            <a:avLst/>
          </a:prstGeom>
        </p:spPr>
        <p:txBody>
          <a:bodyPr vert="horz" lIns="91440" tIns="45720" rIns="91440" bIns="45720" rtlCol="0">
            <a:normAutofit/>
          </a:bodyPr>
          <a:lstStyle/>
          <a:p>
            <a:pPr lvl="2"/>
            <a:endParaRPr lang="en-US" dirty="0"/>
          </a:p>
        </p:txBody>
      </p:sp>
      <p:sp>
        <p:nvSpPr>
          <p:cNvPr id="9" name="Subtitle 2"/>
          <p:cNvSpPr txBox="1">
            <a:spLocks/>
          </p:cNvSpPr>
          <p:nvPr userDrawn="1"/>
        </p:nvSpPr>
        <p:spPr>
          <a:xfrm>
            <a:off x="1447800" y="4495800"/>
            <a:ext cx="6400800" cy="990600"/>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8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F5CC22-2AB2-4B21-8CD6-BAFF444358E7}" type="datetimeFigureOut">
              <a:rPr lang="en-US" smtClean="0"/>
              <a:t>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6CAAC4-30F8-4C80-B88C-679BE006E0C9}"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F5CC22-2AB2-4B21-8CD6-BAFF444358E7}" type="datetimeFigureOut">
              <a:rPr lang="en-US" smtClean="0"/>
              <a:t>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6CAAC4-30F8-4C80-B88C-679BE006E0C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F5CC22-2AB2-4B21-8CD6-BAFF444358E7}" type="datetimeFigureOut">
              <a:rPr lang="en-US" smtClean="0"/>
              <a:t>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D6CAAC4-30F8-4C80-B88C-679BE006E0C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4F5CC22-2AB2-4B21-8CD6-BAFF444358E7}" type="datetimeFigureOut">
              <a:rPr lang="en-US" smtClean="0"/>
              <a:t>2/9/2015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D6CAAC4-30F8-4C80-B88C-679BE006E0C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4F5CC22-2AB2-4B21-8CD6-BAFF444358E7}" type="datetimeFigureOut">
              <a:rPr lang="en-US" smtClean="0"/>
              <a:t>2/9/2015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D6CAAC4-30F8-4C80-B88C-679BE006E0C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4F5CC22-2AB2-4B21-8CD6-BAFF444358E7}" type="datetimeFigureOut">
              <a:rPr lang="en-US" smtClean="0"/>
              <a:t>2/9/2015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D6CAAC4-30F8-4C80-B88C-679BE006E0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4F5CC22-2AB2-4B21-8CD6-BAFF444358E7}" type="datetimeFigureOut">
              <a:rPr lang="en-US" smtClean="0"/>
              <a:t>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D6CAAC4-30F8-4C80-B88C-679BE006E0C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4F5CC22-2AB2-4B21-8CD6-BAFF444358E7}" type="datetimeFigureOut">
              <a:rPr lang="en-US" smtClean="0"/>
              <a:t>2/9/2015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D6CAAC4-30F8-4C80-B88C-679BE006E0C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6"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4F5CC22-2AB2-4B21-8CD6-BAFF444358E7}" type="datetimeFigureOut">
              <a:rPr lang="en-US" smtClean="0"/>
              <a:t>2/9/2015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D6CAAC4-30F8-4C80-B88C-679BE006E0C9}" type="slidenum">
              <a:rPr lang="en-US" smtClean="0"/>
              <a:t>‹#›</a:t>
            </a:fld>
            <a:endParaRPr lang="en-US" dirty="0"/>
          </a:p>
        </p:txBody>
      </p:sp>
      <p:pic>
        <p:nvPicPr>
          <p:cNvPr id="11" name="Picture 10" descr="UNFPA_logoM [Converted] copy (1).jpg"/>
          <p:cNvPicPr>
            <a:picLocks noChangeAspect="1"/>
          </p:cNvPicPr>
          <p:nvPr userDrawn="1"/>
        </p:nvPicPr>
        <p:blipFill>
          <a:blip r:embed="rId17" cstate="print"/>
          <a:stretch>
            <a:fillRect/>
          </a:stretch>
        </p:blipFill>
        <p:spPr>
          <a:xfrm>
            <a:off x="7315200" y="6172200"/>
            <a:ext cx="1089040" cy="508057"/>
          </a:xfrm>
          <a:prstGeom prst="rect">
            <a:avLst/>
          </a:prstGeom>
        </p:spPr>
      </p:pic>
      <p:sp>
        <p:nvSpPr>
          <p:cNvPr id="16" name="Text Placeholder 2"/>
          <p:cNvSpPr txBox="1">
            <a:spLocks/>
          </p:cNvSpPr>
          <p:nvPr userDrawn="1"/>
        </p:nvSpPr>
        <p:spPr>
          <a:xfrm>
            <a:off x="533400" y="3124201"/>
            <a:ext cx="8077200" cy="533400"/>
          </a:xfrm>
          <a:prstGeom prst="rect">
            <a:avLst/>
          </a:prstGeom>
        </p:spPr>
        <p:txBody>
          <a:bodyPr vert="horz" lIns="91440" tIns="45720" rIns="91440" bIns="45720" rtlCol="0">
            <a:normAutofit/>
          </a:bodyPr>
          <a:lstStyle/>
          <a:p>
            <a:pPr marL="1143000" marR="0" lvl="2" indent="-2286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7" name="Text Placeholder 2"/>
          <p:cNvSpPr txBox="1">
            <a:spLocks/>
          </p:cNvSpPr>
          <p:nvPr userDrawn="1"/>
        </p:nvSpPr>
        <p:spPr>
          <a:xfrm>
            <a:off x="685800" y="3886201"/>
            <a:ext cx="8077200" cy="914400"/>
          </a:xfrm>
          <a:prstGeom prst="rect">
            <a:avLst/>
          </a:prstGeom>
        </p:spPr>
        <p:txBody>
          <a:bodyPr vert="horz" lIns="91440" tIns="45720" rIns="91440" bIns="45720" rtlCol="0">
            <a:normAutofit/>
          </a:bodyPr>
          <a:lstStyle/>
          <a:p>
            <a:pPr marL="1143000" marR="0" lvl="2" indent="-2286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 id="2147484000" r:id="rId12"/>
    <p:sldLayoutId id="2147484002" r:id="rId13"/>
    <p:sldLayoutId id="2147484003" r:id="rId14"/>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924800" cy="2514600"/>
          </a:xfrm>
          <a:solidFill>
            <a:srgbClr val="FF9900"/>
          </a:solidFill>
        </p:spPr>
        <p:txBody>
          <a:bodyPr>
            <a:normAutofit fontScale="90000"/>
          </a:bodyPr>
          <a:lstStyle/>
          <a:p>
            <a:pPr algn="ctr"/>
            <a:r>
              <a:rPr lang="en-US" dirty="0" smtClean="0"/>
              <a:t/>
            </a:r>
            <a:br>
              <a:rPr lang="en-US" dirty="0" smtClean="0"/>
            </a:br>
            <a:r>
              <a:rPr lang="en-US" dirty="0" smtClean="0"/>
              <a:t>Session III: Vital Statistics in the context of </a:t>
            </a:r>
            <a:r>
              <a:rPr lang="en-US" dirty="0" smtClean="0"/>
              <a:t>Post </a:t>
            </a:r>
            <a:r>
              <a:rPr lang="en-US" smtClean="0"/>
              <a:t>2015 </a:t>
            </a:r>
            <a:r>
              <a:rPr lang="en-US" smtClean="0"/>
              <a:t>Development </a:t>
            </a:r>
            <a:r>
              <a:rPr lang="en-US" dirty="0" smtClean="0"/>
              <a:t>agenda</a:t>
            </a:r>
            <a:r>
              <a:rPr lang="en-US" dirty="0"/>
              <a:t/>
            </a:r>
            <a:br>
              <a:rPr lang="en-US" dirty="0"/>
            </a:br>
            <a:endParaRPr lang="en-US" dirty="0"/>
          </a:p>
        </p:txBody>
      </p:sp>
      <p:sp>
        <p:nvSpPr>
          <p:cNvPr id="3" name="Subtitle 2"/>
          <p:cNvSpPr>
            <a:spLocks noGrp="1"/>
          </p:cNvSpPr>
          <p:nvPr>
            <p:ph type="subTitle" idx="1"/>
          </p:nvPr>
        </p:nvSpPr>
        <p:spPr>
          <a:xfrm>
            <a:off x="1447800" y="3124200"/>
            <a:ext cx="6400800" cy="2667000"/>
          </a:xfrm>
        </p:spPr>
        <p:txBody>
          <a:bodyPr>
            <a:normAutofit/>
          </a:bodyPr>
          <a:lstStyle/>
          <a:p>
            <a:r>
              <a:rPr lang="en-US" sz="2000" dirty="0">
                <a:solidFill>
                  <a:schemeClr val="tx1"/>
                </a:solidFill>
              </a:rPr>
              <a:t> </a:t>
            </a:r>
          </a:p>
          <a:p>
            <a:endParaRPr lang="en-US" sz="2000" dirty="0" smtClean="0">
              <a:solidFill>
                <a:schemeClr val="tx1"/>
              </a:solidFill>
            </a:endParaRPr>
          </a:p>
          <a:p>
            <a:endParaRPr lang="en-US" sz="2000" dirty="0">
              <a:solidFill>
                <a:schemeClr val="tx1"/>
              </a:solidFill>
            </a:endParaRPr>
          </a:p>
          <a:p>
            <a:endParaRPr lang="en-US" sz="2000" dirty="0" smtClean="0">
              <a:solidFill>
                <a:schemeClr val="tx1"/>
              </a:solidFill>
            </a:endParaRPr>
          </a:p>
          <a:p>
            <a:r>
              <a:rPr lang="en-US" sz="2000" dirty="0" smtClean="0">
                <a:solidFill>
                  <a:schemeClr val="tx1"/>
                </a:solidFill>
              </a:rPr>
              <a:t>By Richmond </a:t>
            </a:r>
            <a:r>
              <a:rPr lang="en-US" sz="2000" dirty="0" smtClean="0">
                <a:solidFill>
                  <a:schemeClr val="tx1"/>
                </a:solidFill>
              </a:rPr>
              <a:t>Tiemoko</a:t>
            </a:r>
          </a:p>
          <a:p>
            <a:r>
              <a:rPr lang="en-US" sz="2000" dirty="0" smtClean="0">
                <a:solidFill>
                  <a:schemeClr val="tx1"/>
                </a:solidFill>
              </a:rPr>
              <a:t>Population Dynamic Policy Advisor</a:t>
            </a:r>
            <a:endParaRPr lang="en-US" sz="2000" dirty="0">
              <a:solidFill>
                <a:schemeClr val="tx1"/>
              </a:solidFill>
            </a:endParaRPr>
          </a:p>
          <a:p>
            <a:r>
              <a:rPr lang="en-US" sz="2000" dirty="0" smtClean="0">
                <a:solidFill>
                  <a:schemeClr val="tx1"/>
                </a:solidFill>
              </a:rPr>
              <a:t>UNFPA – </a:t>
            </a:r>
            <a:r>
              <a:rPr lang="en-US" sz="2000" dirty="0" smtClean="0">
                <a:solidFill>
                  <a:schemeClr val="tx1"/>
                </a:solidFill>
              </a:rPr>
              <a:t>East and Southern Africa Region</a:t>
            </a:r>
            <a:endParaRPr lang="en-US" sz="2000" dirty="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0"/>
            <a:ext cx="8229600" cy="5169091"/>
          </a:xfrm>
        </p:spPr>
        <p:txBody>
          <a:bodyPr>
            <a:normAutofit fontScale="92500" lnSpcReduction="10000"/>
          </a:bodyPr>
          <a:lstStyle/>
          <a:p>
            <a:pPr marL="109728" indent="0">
              <a:buNone/>
            </a:pPr>
            <a:endParaRPr lang="en-US" sz="1800" dirty="0" smtClean="0"/>
          </a:p>
          <a:p>
            <a:pPr marL="109728" indent="0">
              <a:buNone/>
            </a:pPr>
            <a:r>
              <a:rPr lang="en-US" sz="2000" b="1" dirty="0">
                <a:solidFill>
                  <a:srgbClr val="FF0000"/>
                </a:solidFill>
              </a:rPr>
              <a:t>Goal 4. Ensure inclusive and equitable quality education and promote life-long learning opportunities for all </a:t>
            </a:r>
            <a:endParaRPr lang="en-US" sz="2000" b="1" dirty="0" smtClean="0">
              <a:solidFill>
                <a:srgbClr val="FF0000"/>
              </a:solidFill>
            </a:endParaRPr>
          </a:p>
          <a:p>
            <a:pPr marL="109728" indent="0">
              <a:buNone/>
            </a:pPr>
            <a:endParaRPr lang="en-US" sz="1800" dirty="0"/>
          </a:p>
          <a:p>
            <a:pPr marL="109728" indent="0">
              <a:buNone/>
            </a:pPr>
            <a:r>
              <a:rPr lang="en-US" sz="1900" dirty="0" smtClean="0">
                <a:solidFill>
                  <a:srgbClr val="00B050"/>
                </a:solidFill>
              </a:rPr>
              <a:t>4.5 </a:t>
            </a:r>
            <a:r>
              <a:rPr lang="en-US" sz="1900" dirty="0">
                <a:solidFill>
                  <a:srgbClr val="00B050"/>
                </a:solidFill>
              </a:rPr>
              <a:t>by 2030, eliminate gender disparities in education and ensure equal access to all levels of education and vocational training for the vulnerable, including persons with disabilities, indigenous peoples, </a:t>
            </a:r>
            <a:r>
              <a:rPr lang="en-US" sz="1900" dirty="0" smtClean="0">
                <a:solidFill>
                  <a:srgbClr val="00B050"/>
                </a:solidFill>
              </a:rPr>
              <a:t>and </a:t>
            </a:r>
            <a:r>
              <a:rPr lang="en-US" sz="1900" dirty="0">
                <a:solidFill>
                  <a:srgbClr val="00B050"/>
                </a:solidFill>
              </a:rPr>
              <a:t>children in vulnerable </a:t>
            </a:r>
            <a:r>
              <a:rPr lang="en-US" sz="1900" dirty="0" smtClean="0">
                <a:solidFill>
                  <a:srgbClr val="00B050"/>
                </a:solidFill>
              </a:rPr>
              <a:t>situations.</a:t>
            </a:r>
            <a:endParaRPr lang="en-US" sz="1900" dirty="0" smtClean="0">
              <a:solidFill>
                <a:srgbClr val="00B050"/>
              </a:solidFill>
            </a:endParaRPr>
          </a:p>
          <a:p>
            <a:pPr marL="109728" indent="0">
              <a:buNone/>
            </a:pPr>
            <a:endParaRPr lang="en-US" sz="1800" dirty="0"/>
          </a:p>
          <a:p>
            <a:pPr marL="109728" indent="0">
              <a:buNone/>
            </a:pPr>
            <a:r>
              <a:rPr lang="en-US" sz="2100" b="1" dirty="0">
                <a:solidFill>
                  <a:srgbClr val="FF0000"/>
                </a:solidFill>
              </a:rPr>
              <a:t>Goal 5. Achieve gender equality and empower all women and girls</a:t>
            </a:r>
          </a:p>
          <a:p>
            <a:pPr marL="109728" indent="0">
              <a:buNone/>
            </a:pPr>
            <a:endParaRPr lang="en-US" sz="1800" dirty="0"/>
          </a:p>
          <a:p>
            <a:pPr marL="109728" indent="0">
              <a:buNone/>
            </a:pPr>
            <a:r>
              <a:rPr lang="en-US" sz="1900" dirty="0">
                <a:solidFill>
                  <a:srgbClr val="00B050"/>
                </a:solidFill>
              </a:rPr>
              <a:t>5.1 end all forms of discrimination against all women and girls everywhere</a:t>
            </a:r>
          </a:p>
          <a:p>
            <a:pPr marL="109728" indent="0">
              <a:buNone/>
            </a:pPr>
            <a:endParaRPr lang="en-US" sz="1900" dirty="0">
              <a:solidFill>
                <a:srgbClr val="00B050"/>
              </a:solidFill>
            </a:endParaRPr>
          </a:p>
          <a:p>
            <a:pPr marL="109728" indent="0">
              <a:buNone/>
            </a:pPr>
            <a:r>
              <a:rPr lang="en-US" sz="1900" dirty="0" smtClean="0">
                <a:solidFill>
                  <a:srgbClr val="00B050"/>
                </a:solidFill>
              </a:rPr>
              <a:t>5.3 </a:t>
            </a:r>
            <a:r>
              <a:rPr lang="en-US" sz="1900" dirty="0">
                <a:solidFill>
                  <a:srgbClr val="00B050"/>
                </a:solidFill>
              </a:rPr>
              <a:t>eliminate all harmful practices, such as child, early and forced marriage and female genital </a:t>
            </a:r>
            <a:r>
              <a:rPr lang="en-US" sz="1900" dirty="0" smtClean="0">
                <a:solidFill>
                  <a:srgbClr val="00B050"/>
                </a:solidFill>
              </a:rPr>
              <a:t>mutilations </a:t>
            </a:r>
            <a:r>
              <a:rPr lang="en-US" sz="1900" dirty="0" smtClean="0">
                <a:solidFill>
                  <a:srgbClr val="C00000"/>
                </a:solidFill>
              </a:rPr>
              <a:t>(</a:t>
            </a:r>
            <a:r>
              <a:rPr lang="en-US" sz="1900" dirty="0" err="1" smtClean="0">
                <a:solidFill>
                  <a:srgbClr val="C00000"/>
                </a:solidFill>
              </a:rPr>
              <a:t>withtut</a:t>
            </a:r>
            <a:r>
              <a:rPr lang="en-US" sz="1900" dirty="0" smtClean="0">
                <a:solidFill>
                  <a:srgbClr val="C00000"/>
                </a:solidFill>
              </a:rPr>
              <a:t> CR and VS we cannot establish the age of the child and without VS we cannot address the issue)</a:t>
            </a:r>
            <a:endParaRPr lang="en-US" sz="1900" dirty="0">
              <a:solidFill>
                <a:srgbClr val="C00000"/>
              </a:solidFill>
            </a:endParaRPr>
          </a:p>
          <a:p>
            <a:pPr marL="109728" indent="0">
              <a:buNone/>
            </a:pPr>
            <a:endParaRPr lang="en-US"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86400"/>
          </a:xfrm>
        </p:spPr>
        <p:txBody>
          <a:bodyPr>
            <a:normAutofit/>
          </a:bodyPr>
          <a:lstStyle/>
          <a:p>
            <a:pPr marL="109728" indent="0">
              <a:buNone/>
            </a:pPr>
            <a:r>
              <a:rPr lang="en-US" sz="1900" dirty="0" smtClean="0">
                <a:solidFill>
                  <a:schemeClr val="accent2"/>
                </a:solidFill>
              </a:rPr>
              <a:t>Goal 16:Promote peaceful and inclusive societies for sustainable development </a:t>
            </a:r>
          </a:p>
          <a:p>
            <a:pPr marL="109728" indent="0">
              <a:buNone/>
            </a:pPr>
            <a:r>
              <a:rPr lang="en-US" sz="1900" dirty="0" smtClean="0"/>
              <a:t>16.3 </a:t>
            </a:r>
            <a:r>
              <a:rPr lang="en-US" sz="1900" dirty="0"/>
              <a:t>promote the rule of law at the national and international levels, and ensure equal access to justice for </a:t>
            </a:r>
            <a:r>
              <a:rPr lang="en-US" sz="1900" dirty="0" smtClean="0"/>
              <a:t>all</a:t>
            </a:r>
          </a:p>
          <a:p>
            <a:pPr marL="109728" indent="0">
              <a:buNone/>
            </a:pPr>
            <a:endParaRPr lang="en-US" sz="1900" dirty="0"/>
          </a:p>
          <a:p>
            <a:pPr marL="109728" indent="0">
              <a:buNone/>
            </a:pPr>
            <a:r>
              <a:rPr lang="en-US" sz="1900" dirty="0" smtClean="0">
                <a:solidFill>
                  <a:srgbClr val="FF0000"/>
                </a:solidFill>
              </a:rPr>
              <a:t>16.9 </a:t>
            </a:r>
            <a:r>
              <a:rPr lang="en-US" sz="1900" dirty="0">
                <a:solidFill>
                  <a:srgbClr val="FF0000"/>
                </a:solidFill>
              </a:rPr>
              <a:t>by 2030 provide legal identity for all including birth </a:t>
            </a:r>
            <a:r>
              <a:rPr lang="en-US" sz="1900" dirty="0" smtClean="0">
                <a:solidFill>
                  <a:srgbClr val="FF0000"/>
                </a:solidFill>
              </a:rPr>
              <a:t>registration</a:t>
            </a:r>
          </a:p>
          <a:p>
            <a:pPr marL="109728" indent="0">
              <a:buNone/>
            </a:pPr>
            <a:endParaRPr lang="en-US" sz="1900" dirty="0"/>
          </a:p>
          <a:p>
            <a:pPr marL="109728" indent="0">
              <a:buNone/>
            </a:pPr>
            <a:r>
              <a:rPr lang="en-US" sz="1900" dirty="0"/>
              <a:t>16.b promote and enforce non-discriminatory laws and policies for sustainable development</a:t>
            </a:r>
          </a:p>
          <a:p>
            <a:pPr marL="109728" indent="0">
              <a:buNone/>
            </a:pPr>
            <a:endParaRPr lang="en-US" sz="1800" dirty="0" smtClean="0"/>
          </a:p>
          <a:p>
            <a:pPr marL="109728" indent="0">
              <a:buNone/>
            </a:pPr>
            <a:r>
              <a:rPr lang="en-US" sz="1800" b="1" dirty="0">
                <a:solidFill>
                  <a:srgbClr val="FFC000"/>
                </a:solidFill>
              </a:rPr>
              <a:t>Goal 17. Strengthen the means of implementation and revitalize the global partnership for sustainable development</a:t>
            </a:r>
          </a:p>
          <a:p>
            <a:pPr marL="109728" indent="0">
              <a:buNone/>
            </a:pPr>
            <a:endParaRPr lang="en-US" sz="1800" dirty="0"/>
          </a:p>
        </p:txBody>
      </p:sp>
    </p:spTree>
    <p:extLst>
      <p:ext uri="{BB962C8B-B14F-4D97-AF65-F5344CB8AC3E}">
        <p14:creationId xmlns:p14="http://schemas.microsoft.com/office/powerpoint/2010/main" val="3643406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458200" cy="5486400"/>
          </a:xfrm>
        </p:spPr>
        <p:txBody>
          <a:bodyPr>
            <a:normAutofit/>
          </a:bodyPr>
          <a:lstStyle/>
          <a:p>
            <a:pPr algn="l"/>
            <a:r>
              <a:rPr lang="en-US" sz="1800" b="1" dirty="0" smtClean="0">
                <a:solidFill>
                  <a:schemeClr val="tx1"/>
                </a:solidFill>
              </a:rPr>
              <a:t>   </a:t>
            </a:r>
          </a:p>
          <a:p>
            <a:pPr algn="l"/>
            <a:r>
              <a:rPr lang="en-US" sz="1800" b="1" dirty="0" smtClean="0">
                <a:solidFill>
                  <a:schemeClr val="tx1"/>
                </a:solidFill>
              </a:rPr>
              <a:t>Challenges </a:t>
            </a:r>
            <a:endParaRPr lang="en-US" sz="1800" b="1" dirty="0" smtClean="0">
              <a:solidFill>
                <a:schemeClr val="tx1"/>
              </a:solidFill>
            </a:endParaRPr>
          </a:p>
          <a:p>
            <a:pPr algn="l"/>
            <a:endParaRPr lang="en-US" sz="1800" b="1" dirty="0" smtClean="0">
              <a:solidFill>
                <a:schemeClr val="tx1"/>
              </a:solidFill>
            </a:endParaRPr>
          </a:p>
          <a:p>
            <a:pPr algn="l"/>
            <a:endParaRPr lang="en-US" sz="1800" b="1" dirty="0">
              <a:solidFill>
                <a:schemeClr val="tx1"/>
              </a:solidFill>
            </a:endParaRPr>
          </a:p>
          <a:p>
            <a:pPr algn="l"/>
            <a:endParaRPr lang="en-US" sz="1900" dirty="0">
              <a:solidFill>
                <a:schemeClr val="tx1"/>
              </a:solidFill>
            </a:endParaRPr>
          </a:p>
          <a:p>
            <a:pPr marL="285750" indent="-285750" algn="l">
              <a:buFontTx/>
              <a:buChar char="-"/>
            </a:pPr>
            <a:r>
              <a:rPr lang="en-US" sz="1900" dirty="0" smtClean="0">
                <a:solidFill>
                  <a:srgbClr val="FF0000"/>
                </a:solidFill>
              </a:rPr>
              <a:t>No </a:t>
            </a:r>
            <a:r>
              <a:rPr lang="en-US" sz="1900" dirty="0">
                <a:solidFill>
                  <a:srgbClr val="FF0000"/>
                </a:solidFill>
              </a:rPr>
              <a:t>or limited data or factual  evidence to be used on </a:t>
            </a:r>
            <a:r>
              <a:rPr lang="en-US" sz="1900" dirty="0" smtClean="0">
                <a:solidFill>
                  <a:srgbClr val="FF0000"/>
                </a:solidFill>
              </a:rPr>
              <a:t>Post-2015.</a:t>
            </a:r>
          </a:p>
          <a:p>
            <a:pPr marL="285750" indent="-285750" algn="l">
              <a:buFontTx/>
              <a:buChar char="-"/>
            </a:pPr>
            <a:r>
              <a:rPr lang="en-US" sz="1900" dirty="0" smtClean="0">
                <a:solidFill>
                  <a:srgbClr val="FF0000"/>
                </a:solidFill>
              </a:rPr>
              <a:t>Limited collaboration between the various stakeholders</a:t>
            </a:r>
          </a:p>
          <a:p>
            <a:pPr marL="285750" indent="-285750" algn="l">
              <a:buFontTx/>
              <a:buChar char="-"/>
            </a:pPr>
            <a:r>
              <a:rPr lang="en-US" sz="1900" dirty="0" smtClean="0">
                <a:solidFill>
                  <a:srgbClr val="FF0000"/>
                </a:solidFill>
              </a:rPr>
              <a:t>Limited resource for vital statistics.</a:t>
            </a:r>
          </a:p>
          <a:p>
            <a:pPr marL="285750" indent="-285750" algn="l">
              <a:buFontTx/>
              <a:buChar char="-"/>
            </a:pPr>
            <a:endParaRPr lang="en-US" sz="1900"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sz="1800" dirty="0" smtClean="0"/>
          </a:p>
          <a:p>
            <a:pPr marL="109728" indent="0">
              <a:buNone/>
            </a:pPr>
            <a:r>
              <a:rPr lang="en-US" sz="1800" dirty="0" smtClean="0"/>
              <a:t>APAI_CRVS</a:t>
            </a:r>
          </a:p>
          <a:p>
            <a:pPr marL="109728" indent="0">
              <a:buNone/>
            </a:pPr>
            <a:r>
              <a:rPr lang="en-US" sz="1800" dirty="0" smtClean="0"/>
              <a:t>Institutionalization of the conference of Ministers for CRVS</a:t>
            </a:r>
          </a:p>
          <a:p>
            <a:r>
              <a:rPr lang="en-ZA" sz="1800" b="1" i="1" dirty="0" smtClean="0"/>
              <a:t>Decade </a:t>
            </a:r>
            <a:r>
              <a:rPr lang="en-ZA" sz="1800" b="1" i="1" dirty="0"/>
              <a:t>of Statistical Development: Revolutionising Censuses and Civil Registration and Vital Statistics towards Africa Agenda 2063” </a:t>
            </a:r>
            <a:endParaRPr lang="en-ZA" sz="1800" b="1" i="1" dirty="0" smtClean="0"/>
          </a:p>
          <a:p>
            <a:endParaRPr lang="en-US" sz="1800" b="1" i="1" dirty="0"/>
          </a:p>
          <a:p>
            <a:r>
              <a:rPr lang="en-US" sz="1800" dirty="0"/>
              <a:t>Investment on data revolution and </a:t>
            </a:r>
            <a:r>
              <a:rPr lang="en-US" sz="1800" dirty="0" smtClean="0"/>
              <a:t>CRVS.  </a:t>
            </a:r>
            <a:r>
              <a:rPr lang="en-US" sz="1800" dirty="0"/>
              <a:t>NB: The Secretary-General's Independent Expert Advisory Group on a Data Revolution for Sustainable Development (IEAG) met with the UN Secretary-General Ban Ki-moon to hand over their report </a:t>
            </a:r>
            <a:r>
              <a:rPr lang="en-US" sz="1800" u="sng" dirty="0">
                <a:solidFill>
                  <a:srgbClr val="00B0F0"/>
                </a:solidFill>
              </a:rPr>
              <a:t>'A World That Counts: </a:t>
            </a:r>
            <a:r>
              <a:rPr lang="en-US" sz="1800" u="sng" dirty="0" err="1">
                <a:solidFill>
                  <a:srgbClr val="00B0F0"/>
                </a:solidFill>
              </a:rPr>
              <a:t>Mobilising</a:t>
            </a:r>
            <a:r>
              <a:rPr lang="en-US" sz="1800" u="sng" dirty="0">
                <a:solidFill>
                  <a:srgbClr val="00B0F0"/>
                </a:solidFill>
              </a:rPr>
              <a:t> The Data Revolution for Sustainable Development'</a:t>
            </a:r>
            <a:endParaRPr lang="en-ZA" sz="1800" dirty="0"/>
          </a:p>
          <a:p>
            <a:pPr marL="109728" indent="0">
              <a:buNone/>
            </a:pPr>
            <a:endParaRPr lang="en-US" sz="1800" dirty="0" smtClean="0"/>
          </a:p>
        </p:txBody>
      </p:sp>
      <p:sp>
        <p:nvSpPr>
          <p:cNvPr id="3" name="Title 2"/>
          <p:cNvSpPr>
            <a:spLocks noGrp="1"/>
          </p:cNvSpPr>
          <p:nvPr>
            <p:ph type="title"/>
          </p:nvPr>
        </p:nvSpPr>
        <p:spPr>
          <a:solidFill>
            <a:srgbClr val="FF9900"/>
          </a:solidFill>
        </p:spPr>
        <p:txBody>
          <a:bodyPr>
            <a:normAutofit/>
          </a:bodyPr>
          <a:lstStyle/>
          <a:p>
            <a:r>
              <a:rPr lang="en-US" sz="4000" dirty="0" smtClean="0"/>
              <a:t>Opportunities</a:t>
            </a:r>
            <a:endParaRPr lang="en-US" sz="4000" dirty="0"/>
          </a:p>
        </p:txBody>
      </p:sp>
    </p:spTree>
    <p:extLst>
      <p:ext uri="{BB962C8B-B14F-4D97-AF65-F5344CB8AC3E}">
        <p14:creationId xmlns:p14="http://schemas.microsoft.com/office/powerpoint/2010/main" val="3182391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252472"/>
          </a:xfrm>
        </p:spPr>
        <p:txBody>
          <a:bodyPr>
            <a:normAutofit fontScale="62500" lnSpcReduction="20000"/>
          </a:bodyPr>
          <a:lstStyle/>
          <a:p>
            <a:pPr marL="109728" indent="0" algn="ctr">
              <a:buNone/>
            </a:pPr>
            <a:endParaRPr lang="en-US" sz="4800" b="1" dirty="0" smtClean="0"/>
          </a:p>
          <a:p>
            <a:pPr marL="109728" indent="0" algn="ctr">
              <a:buNone/>
            </a:pPr>
            <a:r>
              <a:rPr lang="en-US" sz="4800" b="1" dirty="0" smtClean="0"/>
              <a:t>There is no data </a:t>
            </a:r>
            <a:r>
              <a:rPr lang="en-US" sz="4800" b="1" dirty="0" smtClean="0">
                <a:solidFill>
                  <a:srgbClr val="C00000"/>
                </a:solidFill>
              </a:rPr>
              <a:t>Revolution</a:t>
            </a:r>
            <a:r>
              <a:rPr lang="en-US" sz="4800" b="1" dirty="0" smtClean="0"/>
              <a:t> </a:t>
            </a:r>
            <a:r>
              <a:rPr lang="en-US" sz="4800" b="1" dirty="0" smtClean="0">
                <a:solidFill>
                  <a:srgbClr val="C00000"/>
                </a:solidFill>
              </a:rPr>
              <a:t>without</a:t>
            </a:r>
            <a:r>
              <a:rPr lang="en-US" sz="4800" b="1" dirty="0" smtClean="0"/>
              <a:t> vibrant and strong </a:t>
            </a:r>
            <a:r>
              <a:rPr lang="en-US" sz="4800" b="1" dirty="0" smtClean="0">
                <a:solidFill>
                  <a:srgbClr val="C00000"/>
                </a:solidFill>
              </a:rPr>
              <a:t>vital statistics</a:t>
            </a:r>
          </a:p>
          <a:p>
            <a:pPr marL="109728" indent="0" algn="ctr">
              <a:buNone/>
            </a:pPr>
            <a:endParaRPr lang="en-US" sz="4800" b="1" dirty="0" smtClean="0"/>
          </a:p>
          <a:p>
            <a:pPr marL="109728" indent="0" algn="ctr">
              <a:buNone/>
            </a:pPr>
            <a:r>
              <a:rPr lang="en-US" sz="4800" b="1" dirty="0" smtClean="0"/>
              <a:t>I thank you for your attention</a:t>
            </a:r>
            <a:endParaRPr lang="en-US" sz="4800" b="1" dirty="0"/>
          </a:p>
        </p:txBody>
      </p:sp>
    </p:spTree>
    <p:extLst>
      <p:ext uri="{BB962C8B-B14F-4D97-AF65-F5344CB8AC3E}">
        <p14:creationId xmlns:p14="http://schemas.microsoft.com/office/powerpoint/2010/main" val="2171555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914401"/>
          </a:xfrm>
          <a:solidFill>
            <a:srgbClr val="FF9900"/>
          </a:solidFill>
        </p:spPr>
        <p:txBody>
          <a:bodyPr/>
          <a:lstStyle/>
          <a:p>
            <a:r>
              <a:rPr lang="en-US" sz="4000" dirty="0" smtClean="0"/>
              <a:t>Key Message</a:t>
            </a:r>
            <a:r>
              <a:rPr lang="en-US" dirty="0"/>
              <a:t> </a:t>
            </a:r>
          </a:p>
        </p:txBody>
      </p:sp>
      <p:sp>
        <p:nvSpPr>
          <p:cNvPr id="3" name="Subtitle 2"/>
          <p:cNvSpPr>
            <a:spLocks noGrp="1"/>
          </p:cNvSpPr>
          <p:nvPr>
            <p:ph type="subTitle" idx="1"/>
          </p:nvPr>
        </p:nvSpPr>
        <p:spPr>
          <a:xfrm>
            <a:off x="914400" y="1752600"/>
            <a:ext cx="7467600" cy="3962400"/>
          </a:xfrm>
        </p:spPr>
        <p:txBody>
          <a:bodyPr>
            <a:normAutofit fontScale="85000" lnSpcReduction="20000"/>
          </a:bodyPr>
          <a:lstStyle/>
          <a:p>
            <a:pPr algn="l"/>
            <a:r>
              <a:rPr lang="en-US" sz="1800" dirty="0">
                <a:solidFill>
                  <a:schemeClr val="tx1"/>
                </a:solidFill>
              </a:rPr>
              <a:t> </a:t>
            </a:r>
            <a:endParaRPr lang="en-US" sz="1800" dirty="0" smtClean="0">
              <a:solidFill>
                <a:schemeClr val="tx1"/>
              </a:solidFill>
            </a:endParaRPr>
          </a:p>
          <a:p>
            <a:pPr algn="l"/>
            <a:r>
              <a:rPr lang="en-US" sz="1800" dirty="0">
                <a:solidFill>
                  <a:schemeClr val="tx1"/>
                </a:solidFill>
              </a:rPr>
              <a:t>The outcome of the negotiations </a:t>
            </a:r>
            <a:r>
              <a:rPr lang="en-US" sz="1800" dirty="0" smtClean="0">
                <a:solidFill>
                  <a:schemeClr val="tx1"/>
                </a:solidFill>
              </a:rPr>
              <a:t> on post 2015 is </a:t>
            </a:r>
            <a:r>
              <a:rPr lang="en-US" sz="1800" dirty="0">
                <a:solidFill>
                  <a:schemeClr val="tx1"/>
                </a:solidFill>
              </a:rPr>
              <a:t>expected to have different components i)  Political Declaration; ii) Sustainable Development </a:t>
            </a:r>
            <a:r>
              <a:rPr lang="en-US" sz="1800" dirty="0" smtClean="0">
                <a:solidFill>
                  <a:schemeClr val="tx1"/>
                </a:solidFill>
              </a:rPr>
              <a:t>Goal (SDG) </a:t>
            </a:r>
            <a:r>
              <a:rPr lang="en-US" sz="1800" dirty="0">
                <a:solidFill>
                  <a:schemeClr val="tx1"/>
                </a:solidFill>
              </a:rPr>
              <a:t>and Targets iii) </a:t>
            </a:r>
            <a:r>
              <a:rPr lang="en-US" sz="1800" dirty="0">
                <a:solidFill>
                  <a:srgbClr val="C00000"/>
                </a:solidFill>
              </a:rPr>
              <a:t>Means of Implementation and new Global Partnership </a:t>
            </a:r>
            <a:r>
              <a:rPr lang="en-US" sz="1800" dirty="0">
                <a:solidFill>
                  <a:schemeClr val="tx1"/>
                </a:solidFill>
              </a:rPr>
              <a:t>and; iv) </a:t>
            </a:r>
            <a:r>
              <a:rPr lang="en-US" sz="1800" dirty="0">
                <a:solidFill>
                  <a:srgbClr val="C00000"/>
                </a:solidFill>
              </a:rPr>
              <a:t>Monitoring and Reporting framework for the Post 2015 Development Agenda</a:t>
            </a:r>
            <a:r>
              <a:rPr lang="en-US" sz="1800" dirty="0">
                <a:solidFill>
                  <a:schemeClr val="tx1"/>
                </a:solidFill>
              </a:rPr>
              <a:t>. </a:t>
            </a:r>
            <a:endParaRPr lang="en-ZA" sz="1800" dirty="0">
              <a:solidFill>
                <a:schemeClr val="tx1"/>
              </a:solidFill>
            </a:endParaRPr>
          </a:p>
          <a:p>
            <a:pPr algn="l"/>
            <a:endParaRPr lang="en-US" sz="1800" dirty="0">
              <a:solidFill>
                <a:schemeClr val="tx1"/>
              </a:solidFill>
            </a:endParaRPr>
          </a:p>
          <a:p>
            <a:pPr algn="l"/>
            <a:r>
              <a:rPr lang="en-US" sz="1800" dirty="0" smtClean="0">
                <a:solidFill>
                  <a:schemeClr val="tx1"/>
                </a:solidFill>
              </a:rPr>
              <a:t>Disaggregated data by sex, age, locality  is critical to the post 2015 development agenda.</a:t>
            </a:r>
          </a:p>
          <a:p>
            <a:pPr algn="l"/>
            <a:endParaRPr lang="en-US" sz="1800" dirty="0" smtClean="0">
              <a:solidFill>
                <a:schemeClr val="tx1"/>
              </a:solidFill>
            </a:endParaRPr>
          </a:p>
          <a:p>
            <a:pPr algn="l"/>
            <a:r>
              <a:rPr lang="en-US" sz="1800" dirty="0">
                <a:solidFill>
                  <a:schemeClr val="tx1"/>
                </a:solidFill>
              </a:rPr>
              <a:t>To implement SDGs </a:t>
            </a:r>
            <a:r>
              <a:rPr lang="en-US" sz="1800" dirty="0" smtClean="0">
                <a:solidFill>
                  <a:schemeClr val="tx1"/>
                </a:solidFill>
              </a:rPr>
              <a:t> we need </a:t>
            </a:r>
            <a:r>
              <a:rPr lang="en-US" sz="1800" dirty="0">
                <a:solidFill>
                  <a:schemeClr val="tx1"/>
                </a:solidFill>
              </a:rPr>
              <a:t>to improve the availability of and access to data and statistics </a:t>
            </a:r>
            <a:r>
              <a:rPr lang="en-US" sz="1800" dirty="0" smtClean="0">
                <a:solidFill>
                  <a:schemeClr val="tx1"/>
                </a:solidFill>
              </a:rPr>
              <a:t>disaggregated </a:t>
            </a:r>
            <a:r>
              <a:rPr lang="en-US" sz="1800" dirty="0">
                <a:solidFill>
                  <a:schemeClr val="tx1"/>
                </a:solidFill>
              </a:rPr>
              <a:t>by income, gender, age, race, etc.;</a:t>
            </a:r>
          </a:p>
          <a:p>
            <a:pPr algn="l"/>
            <a:endParaRPr lang="en-US" sz="1800" dirty="0" smtClean="0">
              <a:solidFill>
                <a:schemeClr val="tx1"/>
              </a:solidFill>
            </a:endParaRPr>
          </a:p>
          <a:p>
            <a:pPr algn="l"/>
            <a:r>
              <a:rPr lang="en-US" sz="1800" dirty="0" smtClean="0">
                <a:solidFill>
                  <a:schemeClr val="tx1"/>
                </a:solidFill>
              </a:rPr>
              <a:t>Without comprehensive CRVS,  the data revolution may just be … data evolution (without R). </a:t>
            </a:r>
          </a:p>
          <a:p>
            <a:pPr algn="l"/>
            <a:endParaRPr lang="en-US" sz="1800" dirty="0">
              <a:solidFill>
                <a:schemeClr val="tx1"/>
              </a:solidFill>
            </a:endParaRPr>
          </a:p>
          <a:p>
            <a:pPr algn="l"/>
            <a:r>
              <a:rPr lang="en-US" sz="1800" dirty="0" smtClean="0">
                <a:solidFill>
                  <a:schemeClr val="tx1"/>
                </a:solidFill>
              </a:rPr>
              <a:t>Updated Vital statistics including cause of death  is the way  to improve  women’s health and reduce the unacceptably high maternal mortality. </a:t>
            </a:r>
          </a:p>
          <a:p>
            <a:pPr algn="l"/>
            <a:endParaRPr lang="en-US" sz="1800" dirty="0">
              <a:solidFill>
                <a:schemeClr val="tx1"/>
              </a:solidFill>
            </a:endParaRPr>
          </a:p>
          <a:p>
            <a:pPr algn="l"/>
            <a:endParaRPr lang="en-US" sz="1800" dirty="0">
              <a:solidFill>
                <a:schemeClr val="tx1"/>
              </a:solidFill>
            </a:endParaRPr>
          </a:p>
          <a:p>
            <a:pPr algn="l"/>
            <a:endParaRPr lang="en-ZA" sz="1800" dirty="0"/>
          </a:p>
          <a:p>
            <a:pPr algn="l"/>
            <a:endParaRPr lang="en-US" sz="1800"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914401"/>
          </a:xfrm>
          <a:solidFill>
            <a:srgbClr val="FF9900"/>
          </a:solidFill>
        </p:spPr>
        <p:txBody>
          <a:bodyPr/>
          <a:lstStyle/>
          <a:p>
            <a:r>
              <a:rPr lang="en-US" sz="4000" dirty="0"/>
              <a:t>Introduction</a:t>
            </a:r>
            <a:r>
              <a:rPr lang="en-US" dirty="0"/>
              <a:t> </a:t>
            </a:r>
          </a:p>
        </p:txBody>
      </p:sp>
      <p:sp>
        <p:nvSpPr>
          <p:cNvPr id="3" name="Subtitle 2"/>
          <p:cNvSpPr>
            <a:spLocks noGrp="1"/>
          </p:cNvSpPr>
          <p:nvPr>
            <p:ph type="subTitle" idx="1"/>
          </p:nvPr>
        </p:nvSpPr>
        <p:spPr>
          <a:xfrm>
            <a:off x="914400" y="1752600"/>
            <a:ext cx="7467600" cy="3962400"/>
          </a:xfrm>
        </p:spPr>
        <p:txBody>
          <a:bodyPr>
            <a:normAutofit lnSpcReduction="10000"/>
          </a:bodyPr>
          <a:lstStyle/>
          <a:p>
            <a:pPr algn="l"/>
            <a:r>
              <a:rPr lang="en-US" sz="1800" dirty="0">
                <a:solidFill>
                  <a:schemeClr val="tx1"/>
                </a:solidFill>
              </a:rPr>
              <a:t> </a:t>
            </a:r>
            <a:r>
              <a:rPr lang="en-US" sz="1800" dirty="0" smtClean="0"/>
              <a:t>The </a:t>
            </a:r>
            <a:r>
              <a:rPr lang="en-US" sz="1800" dirty="0"/>
              <a:t>United Nations General Assembly will begin negotiations in January 2015 on the outcomes for the Post 2015 Development Agenda. Currently Member States, under the leadership of the Permanent Representatives of Ireland and Kenya, are negotiating modalities and scope for the negotiations, which are expected to continue till the adoption of a comprehensive Post 2015 Development Agenda by world leaders in September/October 2015. </a:t>
            </a:r>
            <a:endParaRPr lang="en-ZA" sz="1800" dirty="0"/>
          </a:p>
          <a:p>
            <a:pPr algn="l"/>
            <a:endParaRPr lang="en-ZA" sz="1800" dirty="0"/>
          </a:p>
          <a:p>
            <a:pPr algn="l"/>
            <a:r>
              <a:rPr lang="en-US" sz="1800" dirty="0" smtClean="0"/>
              <a:t>The </a:t>
            </a:r>
            <a:r>
              <a:rPr lang="en-US" sz="1800" dirty="0"/>
              <a:t>outcome of the negotiations is expected to have different components i)  Political Declaration; ii) Sustainable Development Goal and Targets iii) Means of Implementation and new Global Partnership and; iv) </a:t>
            </a:r>
            <a:r>
              <a:rPr lang="en-US" sz="1800" dirty="0">
                <a:solidFill>
                  <a:srgbClr val="FF0000"/>
                </a:solidFill>
              </a:rPr>
              <a:t>Monitoring and Reporting framework for the Post 2015 Development Agenda</a:t>
            </a:r>
            <a:r>
              <a:rPr lang="en-US" sz="1800" dirty="0"/>
              <a:t>. </a:t>
            </a:r>
            <a:endParaRPr lang="en-ZA" sz="1800" dirty="0"/>
          </a:p>
          <a:p>
            <a:pPr algn="l"/>
            <a:endParaRPr lang="en-US" sz="1800" dirty="0" smtClean="0">
              <a:solidFill>
                <a:schemeClr val="tx1"/>
              </a:solidFill>
            </a:endParaRPr>
          </a:p>
        </p:txBody>
      </p:sp>
    </p:spTree>
    <p:extLst>
      <p:ext uri="{BB962C8B-B14F-4D97-AF65-F5344CB8AC3E}">
        <p14:creationId xmlns:p14="http://schemas.microsoft.com/office/powerpoint/2010/main" val="1748522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914401"/>
          </a:xfrm>
          <a:solidFill>
            <a:srgbClr val="FF9900"/>
          </a:solidFill>
        </p:spPr>
        <p:txBody>
          <a:bodyPr/>
          <a:lstStyle/>
          <a:p>
            <a:r>
              <a:rPr lang="en-US" sz="4000" dirty="0"/>
              <a:t>Introduction</a:t>
            </a:r>
            <a:r>
              <a:rPr lang="en-US" dirty="0"/>
              <a:t> </a:t>
            </a:r>
          </a:p>
        </p:txBody>
      </p:sp>
      <p:sp>
        <p:nvSpPr>
          <p:cNvPr id="3" name="Subtitle 2"/>
          <p:cNvSpPr>
            <a:spLocks noGrp="1"/>
          </p:cNvSpPr>
          <p:nvPr>
            <p:ph type="subTitle" idx="1"/>
          </p:nvPr>
        </p:nvSpPr>
        <p:spPr>
          <a:xfrm>
            <a:off x="838200" y="1676400"/>
            <a:ext cx="7467600" cy="3962400"/>
          </a:xfrm>
        </p:spPr>
        <p:txBody>
          <a:bodyPr>
            <a:normAutofit/>
          </a:bodyPr>
          <a:lstStyle/>
          <a:p>
            <a:pPr algn="l"/>
            <a:r>
              <a:rPr lang="en-US" sz="1800" dirty="0">
                <a:solidFill>
                  <a:schemeClr val="tx1"/>
                </a:solidFill>
              </a:rPr>
              <a:t> </a:t>
            </a:r>
            <a:r>
              <a:rPr lang="en-US" sz="1800" dirty="0" smtClean="0">
                <a:solidFill>
                  <a:schemeClr val="tx1"/>
                </a:solidFill>
              </a:rPr>
              <a:t>Post-2015 </a:t>
            </a:r>
            <a:r>
              <a:rPr lang="en-US" sz="1800" dirty="0">
                <a:solidFill>
                  <a:schemeClr val="tx1"/>
                </a:solidFill>
              </a:rPr>
              <a:t>is critical </a:t>
            </a:r>
            <a:r>
              <a:rPr lang="en-US" sz="1800" dirty="0" smtClean="0">
                <a:solidFill>
                  <a:schemeClr val="tx1"/>
                </a:solidFill>
              </a:rPr>
              <a:t>for </a:t>
            </a:r>
            <a:r>
              <a:rPr lang="en-US" sz="1800" dirty="0" smtClean="0">
                <a:solidFill>
                  <a:schemeClr val="tx1"/>
                </a:solidFill>
              </a:rPr>
              <a:t>Africa’s </a:t>
            </a:r>
            <a:r>
              <a:rPr lang="en-US" sz="1800" dirty="0" smtClean="0">
                <a:solidFill>
                  <a:schemeClr val="tx1"/>
                </a:solidFill>
              </a:rPr>
              <a:t>agenda 2063 – relevance </a:t>
            </a:r>
            <a:r>
              <a:rPr lang="en-US" sz="1800" dirty="0">
                <a:solidFill>
                  <a:schemeClr val="tx1"/>
                </a:solidFill>
              </a:rPr>
              <a:t>and future of the </a:t>
            </a:r>
            <a:r>
              <a:rPr lang="en-US" sz="1800" dirty="0" smtClean="0">
                <a:solidFill>
                  <a:schemeClr val="tx1"/>
                </a:solidFill>
              </a:rPr>
              <a:t>will </a:t>
            </a:r>
            <a:r>
              <a:rPr lang="en-US" sz="1800" dirty="0">
                <a:solidFill>
                  <a:schemeClr val="tx1"/>
                </a:solidFill>
              </a:rPr>
              <a:t>depend on our collective and personal involvement to mobilize member states and build strategic partnership with various stakeholders.</a:t>
            </a:r>
          </a:p>
          <a:p>
            <a:pPr algn="l"/>
            <a:endParaRPr lang="en-US" sz="1800" dirty="0">
              <a:solidFill>
                <a:schemeClr val="tx1"/>
              </a:solidFill>
            </a:endParaRPr>
          </a:p>
          <a:p>
            <a:pPr algn="l"/>
            <a:r>
              <a:rPr lang="en-US" sz="1800" dirty="0" smtClean="0">
                <a:solidFill>
                  <a:schemeClr val="tx1"/>
                </a:solidFill>
              </a:rPr>
              <a:t>For Africa </a:t>
            </a:r>
            <a:r>
              <a:rPr lang="en-US" sz="1800" dirty="0" smtClean="0">
                <a:solidFill>
                  <a:schemeClr val="tx1"/>
                </a:solidFill>
              </a:rPr>
              <a:t>to perform in the </a:t>
            </a:r>
            <a:r>
              <a:rPr lang="en-US" sz="1800" dirty="0">
                <a:solidFill>
                  <a:schemeClr val="tx1"/>
                </a:solidFill>
              </a:rPr>
              <a:t>context of </a:t>
            </a:r>
            <a:r>
              <a:rPr lang="en-US" sz="1800" dirty="0" smtClean="0">
                <a:solidFill>
                  <a:schemeClr val="tx1"/>
                </a:solidFill>
              </a:rPr>
              <a:t>Post-2015 , </a:t>
            </a:r>
            <a:r>
              <a:rPr lang="en-US" sz="1800" dirty="0">
                <a:solidFill>
                  <a:schemeClr val="tx1"/>
                </a:solidFill>
              </a:rPr>
              <a:t>we would need to </a:t>
            </a:r>
            <a:r>
              <a:rPr lang="en-US" sz="1800" dirty="0" smtClean="0">
                <a:solidFill>
                  <a:schemeClr val="tx1"/>
                </a:solidFill>
              </a:rPr>
              <a:t>review, improve and innovate in civil registration and vital statistics; </a:t>
            </a:r>
            <a:r>
              <a:rPr lang="en-US" sz="1800" dirty="0" smtClean="0">
                <a:solidFill>
                  <a:schemeClr val="tx1"/>
                </a:solidFill>
              </a:rPr>
              <a:t>be </a:t>
            </a:r>
            <a:r>
              <a:rPr lang="en-US" sz="1800" dirty="0">
                <a:solidFill>
                  <a:schemeClr val="tx1"/>
                </a:solidFill>
              </a:rPr>
              <a:t>focus and willing to deliver and to change our mindset (from reactivity to pro-activity) </a:t>
            </a:r>
            <a:r>
              <a:rPr lang="en-US" sz="1800" dirty="0" smtClean="0">
                <a:solidFill>
                  <a:schemeClr val="tx1"/>
                </a:solidFill>
              </a:rPr>
              <a:t>toward vital statistics while </a:t>
            </a:r>
            <a:r>
              <a:rPr lang="en-US" sz="1800" dirty="0">
                <a:solidFill>
                  <a:schemeClr val="tx1"/>
                </a:solidFill>
              </a:rPr>
              <a:t>investing considerably </a:t>
            </a:r>
            <a:r>
              <a:rPr lang="en-US" sz="1800" dirty="0" smtClean="0">
                <a:solidFill>
                  <a:schemeClr val="tx1"/>
                </a:solidFill>
              </a:rPr>
              <a:t>in young people.</a:t>
            </a:r>
            <a:endParaRPr lang="en-US" sz="1800" dirty="0">
              <a:solidFill>
                <a:schemeClr val="tx1"/>
              </a:solidFill>
            </a:endParaRPr>
          </a:p>
          <a:p>
            <a:pPr algn="l"/>
            <a:endParaRPr lang="en-US" dirty="0"/>
          </a:p>
        </p:txBody>
      </p:sp>
    </p:spTree>
    <p:extLst>
      <p:ext uri="{BB962C8B-B14F-4D97-AF65-F5344CB8AC3E}">
        <p14:creationId xmlns:p14="http://schemas.microsoft.com/office/powerpoint/2010/main" val="376033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4191000"/>
          </a:xfrm>
        </p:spPr>
        <p:txBody>
          <a:bodyPr>
            <a:normAutofit fontScale="70000" lnSpcReduction="20000"/>
          </a:bodyPr>
          <a:lstStyle/>
          <a:p>
            <a:pPr marL="109728" indent="0">
              <a:buNone/>
            </a:pPr>
            <a:endParaRPr lang="en-US" sz="2600" dirty="0"/>
          </a:p>
          <a:p>
            <a:pPr marL="109728" indent="0">
              <a:buNone/>
            </a:pPr>
            <a:r>
              <a:rPr lang="en-US" sz="2600" dirty="0" smtClean="0"/>
              <a:t>Post </a:t>
            </a:r>
            <a:r>
              <a:rPr lang="en-US" sz="2600" dirty="0"/>
              <a:t>2015 is an intergovernmental negotiation process aiming to prepare/develop the new post-2015 development framework to replace the MDGs</a:t>
            </a:r>
          </a:p>
          <a:p>
            <a:endParaRPr lang="en-US" sz="2600" dirty="0"/>
          </a:p>
          <a:p>
            <a:pPr marL="109728" indent="0">
              <a:buNone/>
            </a:pPr>
            <a:r>
              <a:rPr lang="en-US" sz="2600" b="1" u="sng" dirty="0"/>
              <a:t>Rio+20</a:t>
            </a:r>
          </a:p>
          <a:p>
            <a:pPr marL="109728" indent="0">
              <a:buNone/>
            </a:pPr>
            <a:endParaRPr lang="en-US" sz="2600" dirty="0" smtClean="0"/>
          </a:p>
          <a:p>
            <a:pPr marL="109728" indent="0">
              <a:buNone/>
            </a:pPr>
            <a:r>
              <a:rPr lang="en-US" sz="2600" dirty="0" smtClean="0"/>
              <a:t>Post-2015 </a:t>
            </a:r>
            <a:r>
              <a:rPr lang="en-US" sz="2600" dirty="0"/>
              <a:t>ongoing process since Rio+20 (2012)</a:t>
            </a:r>
          </a:p>
          <a:p>
            <a:pPr marL="109728" indent="0">
              <a:buNone/>
            </a:pPr>
            <a:r>
              <a:rPr lang="en-US" sz="2600" dirty="0"/>
              <a:t>Rio+20 outcome document set out a mandate to establish an OWG on SDGs</a:t>
            </a:r>
          </a:p>
          <a:p>
            <a:pPr marL="109728" indent="0">
              <a:buNone/>
            </a:pPr>
            <a:r>
              <a:rPr lang="en-US" sz="2600" dirty="0"/>
              <a:t>Rio+20 : People are at the Centre of sustainable development and promised to strive for a world that is just equitable and inclusive.. a world without distinction of any kind such as age, sex, disability, culture, race or other status.</a:t>
            </a:r>
          </a:p>
          <a:p>
            <a:pPr marL="109728" indent="0">
              <a:buNone/>
            </a:pPr>
            <a:r>
              <a:rPr lang="en-US" sz="2600" dirty="0"/>
              <a:t>Rio+20 reaffirmed the commitment to fully implement ICPD Plan of action;</a:t>
            </a:r>
          </a:p>
          <a:p>
            <a:endParaRPr lang="en-US" dirty="0"/>
          </a:p>
        </p:txBody>
      </p:sp>
      <p:sp>
        <p:nvSpPr>
          <p:cNvPr id="3" name="Title 2"/>
          <p:cNvSpPr>
            <a:spLocks noGrp="1"/>
          </p:cNvSpPr>
          <p:nvPr>
            <p:ph type="title"/>
          </p:nvPr>
        </p:nvSpPr>
        <p:spPr>
          <a:xfrm>
            <a:off x="457200" y="228600"/>
            <a:ext cx="8229600" cy="1752600"/>
          </a:xfrm>
          <a:solidFill>
            <a:srgbClr val="FF9900"/>
          </a:solidFill>
        </p:spPr>
        <p:txBody>
          <a:bodyPr>
            <a:noAutofit/>
          </a:bodyPr>
          <a:lstStyle/>
          <a:p>
            <a:r>
              <a:rPr lang="en-US" sz="4000" dirty="0"/>
              <a:t>Background and Overall Context: From Rio+20 to Post-2015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914401"/>
          </a:xfrm>
          <a:solidFill>
            <a:srgbClr val="FF9900"/>
          </a:solidFill>
        </p:spPr>
        <p:txBody>
          <a:bodyPr>
            <a:normAutofit fontScale="90000"/>
          </a:bodyPr>
          <a:lstStyle/>
          <a:p>
            <a:r>
              <a:rPr lang="en-US" sz="4000" dirty="0" smtClean="0"/>
              <a:t>Overview</a:t>
            </a:r>
            <a:r>
              <a:rPr lang="en-US" dirty="0"/>
              <a:t> </a:t>
            </a:r>
            <a:r>
              <a:rPr lang="en-US" dirty="0" smtClean="0"/>
              <a:t>of current state of vital </a:t>
            </a:r>
            <a:r>
              <a:rPr lang="en-US" dirty="0" err="1" smtClean="0"/>
              <a:t>statitics</a:t>
            </a:r>
            <a:endParaRPr lang="en-US" dirty="0"/>
          </a:p>
        </p:txBody>
      </p:sp>
      <p:sp>
        <p:nvSpPr>
          <p:cNvPr id="3" name="Subtitle 2"/>
          <p:cNvSpPr>
            <a:spLocks noGrp="1"/>
          </p:cNvSpPr>
          <p:nvPr>
            <p:ph type="subTitle" idx="1"/>
          </p:nvPr>
        </p:nvSpPr>
        <p:spPr>
          <a:xfrm>
            <a:off x="838200" y="1676400"/>
            <a:ext cx="7467600" cy="3962400"/>
          </a:xfrm>
        </p:spPr>
        <p:txBody>
          <a:bodyPr>
            <a:normAutofit fontScale="25000" lnSpcReduction="20000"/>
          </a:bodyPr>
          <a:lstStyle/>
          <a:p>
            <a:pPr algn="l"/>
            <a:r>
              <a:rPr lang="en-US" sz="7200" dirty="0" smtClean="0">
                <a:solidFill>
                  <a:schemeClr val="tx1"/>
                </a:solidFill>
              </a:rPr>
              <a:t> According to </a:t>
            </a:r>
            <a:r>
              <a:rPr lang="en-US" sz="7200" dirty="0">
                <a:solidFill>
                  <a:schemeClr val="tx1"/>
                </a:solidFill>
              </a:rPr>
              <a:t>UN/DESA </a:t>
            </a:r>
            <a:r>
              <a:rPr lang="en-US" sz="7200" dirty="0" smtClean="0">
                <a:solidFill>
                  <a:schemeClr val="tx1"/>
                </a:solidFill>
              </a:rPr>
              <a:t>2014 publication  Population </a:t>
            </a:r>
            <a:r>
              <a:rPr lang="en-US" sz="7200" dirty="0">
                <a:solidFill>
                  <a:schemeClr val="tx1"/>
                </a:solidFill>
              </a:rPr>
              <a:t>and vital statistics report</a:t>
            </a:r>
            <a:r>
              <a:rPr lang="en-US" sz="7200" dirty="0" smtClean="0">
                <a:solidFill>
                  <a:schemeClr val="tx1"/>
                </a:solidFill>
              </a:rPr>
              <a:t>,:</a:t>
            </a:r>
          </a:p>
          <a:p>
            <a:pPr algn="l"/>
            <a:endParaRPr lang="en-ZA" sz="7200" dirty="0">
              <a:solidFill>
                <a:schemeClr val="tx1"/>
              </a:solidFill>
            </a:endParaRPr>
          </a:p>
          <a:p>
            <a:pPr algn="l"/>
            <a:r>
              <a:rPr lang="en-ZA" sz="6400" dirty="0">
                <a:solidFill>
                  <a:schemeClr val="tx1"/>
                </a:solidFill>
              </a:rPr>
              <a:t>The availability of detailed vital statistics for a country or area illustrates national capacity in the compilation of these statistics from civil registration systems</a:t>
            </a:r>
          </a:p>
          <a:p>
            <a:pPr algn="l"/>
            <a:endParaRPr lang="en-US" sz="6400" dirty="0" smtClean="0">
              <a:solidFill>
                <a:schemeClr val="tx1"/>
              </a:solidFill>
            </a:endParaRPr>
          </a:p>
          <a:p>
            <a:pPr marL="285750" indent="-285750" algn="l">
              <a:buFont typeface="Arial" panose="020B0604020202020204" pitchFamily="34" charset="0"/>
              <a:buChar char="•"/>
            </a:pPr>
            <a:r>
              <a:rPr lang="en-ZA" sz="6400" dirty="0">
                <a:solidFill>
                  <a:schemeClr val="tx1"/>
                </a:solidFill>
              </a:rPr>
              <a:t>Out of 238 countries or areas, the latest available figure for live births refers to year 2009 or later for 146 </a:t>
            </a:r>
            <a:r>
              <a:rPr lang="en-ZA" sz="6400" dirty="0" smtClean="0">
                <a:solidFill>
                  <a:schemeClr val="tx1"/>
                </a:solidFill>
              </a:rPr>
              <a:t>countries or </a:t>
            </a:r>
            <a:r>
              <a:rPr lang="en-ZA" sz="6400" dirty="0">
                <a:solidFill>
                  <a:schemeClr val="tx1"/>
                </a:solidFill>
              </a:rPr>
              <a:t>areas (61 per cent); to year 2007 or 2008 for </a:t>
            </a:r>
            <a:r>
              <a:rPr lang="en-ZA" sz="6400" dirty="0" smtClean="0">
                <a:solidFill>
                  <a:schemeClr val="tx1"/>
                </a:solidFill>
              </a:rPr>
              <a:t>25 countries </a:t>
            </a:r>
            <a:r>
              <a:rPr lang="en-ZA" sz="6400" dirty="0">
                <a:solidFill>
                  <a:schemeClr val="tx1"/>
                </a:solidFill>
              </a:rPr>
              <a:t>or areas (11 per cent) and to an earlier year for 32 countries </a:t>
            </a:r>
            <a:r>
              <a:rPr lang="en-ZA" sz="6400" dirty="0" smtClean="0">
                <a:solidFill>
                  <a:schemeClr val="tx1"/>
                </a:solidFill>
              </a:rPr>
              <a:t>or areas </a:t>
            </a:r>
            <a:r>
              <a:rPr lang="en-ZA" sz="6400" dirty="0">
                <a:solidFill>
                  <a:schemeClr val="tx1"/>
                </a:solidFill>
              </a:rPr>
              <a:t>(or 13 per cent). No data for live births are available for 35 countries or areas (or 15 per cent) for the period </a:t>
            </a:r>
            <a:r>
              <a:rPr lang="en-ZA" sz="6400" dirty="0" smtClean="0">
                <a:solidFill>
                  <a:schemeClr val="tx1"/>
                </a:solidFill>
              </a:rPr>
              <a:t>1998-2012</a:t>
            </a:r>
            <a:r>
              <a:rPr lang="en-ZA" sz="6400" dirty="0">
                <a:solidFill>
                  <a:schemeClr val="tx1"/>
                </a:solidFill>
              </a:rPr>
              <a:t>. The availability of data on (total) deaths is similar. However, data on infant deaths are somewhat less </a:t>
            </a:r>
            <a:r>
              <a:rPr lang="en-ZA" sz="6400" dirty="0" smtClean="0">
                <a:solidFill>
                  <a:schemeClr val="tx1"/>
                </a:solidFill>
              </a:rPr>
              <a:t>recent.</a:t>
            </a:r>
          </a:p>
          <a:p>
            <a:pPr marL="285750" indent="-285750">
              <a:buFont typeface="Arial" panose="020B0604020202020204" pitchFamily="34" charset="0"/>
              <a:buChar char="•"/>
            </a:pPr>
            <a:endParaRPr lang="en-ZA" sz="3800" dirty="0">
              <a:solidFill>
                <a:schemeClr val="tx1"/>
              </a:solidFill>
            </a:endParaRPr>
          </a:p>
          <a:p>
            <a:pPr marL="285750" indent="-285750" algn="l">
              <a:buFont typeface="Arial" panose="020B0604020202020204" pitchFamily="34" charset="0"/>
              <a:buChar char="•"/>
            </a:pPr>
            <a:r>
              <a:rPr lang="en-US" sz="7200" dirty="0" smtClean="0">
                <a:solidFill>
                  <a:schemeClr val="tx1"/>
                </a:solidFill>
              </a:rPr>
              <a:t>Only 9 countries in Africa are reported to have at least 90 percent completeness of live birth registration and 7 countries record 90% completeness of death registration</a:t>
            </a:r>
          </a:p>
          <a:p>
            <a:pPr algn="l"/>
            <a:endParaRPr lang="en-US" sz="3800" dirty="0" smtClean="0"/>
          </a:p>
          <a:p>
            <a:pPr algn="l"/>
            <a:endParaRPr lang="en-US" sz="1400" dirty="0" smtClean="0"/>
          </a:p>
          <a:p>
            <a:pPr algn="l"/>
            <a:r>
              <a:rPr lang="en-US" sz="1400" dirty="0" smtClean="0"/>
              <a:t>Source:</a:t>
            </a:r>
            <a:endParaRPr lang="en-US" sz="1400" dirty="0"/>
          </a:p>
          <a:p>
            <a:pPr algn="l"/>
            <a:endParaRPr lang="en-US" sz="1400" dirty="0"/>
          </a:p>
        </p:txBody>
      </p:sp>
    </p:spTree>
    <p:extLst>
      <p:ext uri="{BB962C8B-B14F-4D97-AF65-F5344CB8AC3E}">
        <p14:creationId xmlns:p14="http://schemas.microsoft.com/office/powerpoint/2010/main" val="2177958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914401"/>
          </a:xfrm>
          <a:solidFill>
            <a:srgbClr val="FF9900"/>
          </a:solidFill>
        </p:spPr>
        <p:txBody>
          <a:bodyPr>
            <a:normAutofit fontScale="90000"/>
          </a:bodyPr>
          <a:lstStyle/>
          <a:p>
            <a:r>
              <a:rPr lang="en-US" dirty="0" smtClean="0"/>
              <a:t>What do we learn from MDGs</a:t>
            </a:r>
            <a:endParaRPr lang="en-US" dirty="0"/>
          </a:p>
        </p:txBody>
      </p:sp>
      <p:sp>
        <p:nvSpPr>
          <p:cNvPr id="3" name="Subtitle 2"/>
          <p:cNvSpPr>
            <a:spLocks noGrp="1"/>
          </p:cNvSpPr>
          <p:nvPr>
            <p:ph type="subTitle" idx="1"/>
          </p:nvPr>
        </p:nvSpPr>
        <p:spPr>
          <a:xfrm>
            <a:off x="838200" y="1676400"/>
            <a:ext cx="7467600" cy="3962400"/>
          </a:xfrm>
        </p:spPr>
        <p:txBody>
          <a:bodyPr>
            <a:normAutofit/>
          </a:bodyPr>
          <a:lstStyle/>
          <a:p>
            <a:pPr algn="l"/>
            <a:r>
              <a:rPr lang="en-US" sz="1900" dirty="0" smtClean="0">
                <a:solidFill>
                  <a:schemeClr val="tx1"/>
                </a:solidFill>
              </a:rPr>
              <a:t>Important progress made.</a:t>
            </a:r>
            <a:endParaRPr lang="en-ZA" sz="1900" dirty="0" smtClean="0">
              <a:solidFill>
                <a:schemeClr val="tx1"/>
              </a:solidFill>
            </a:endParaRPr>
          </a:p>
          <a:p>
            <a:pPr algn="l"/>
            <a:r>
              <a:rPr lang="en-ZA" sz="1900" dirty="0" smtClean="0">
                <a:solidFill>
                  <a:schemeClr val="tx1"/>
                </a:solidFill>
              </a:rPr>
              <a:t>Despite this progress</a:t>
            </a:r>
            <a:r>
              <a:rPr lang="en-ZA" sz="1900" dirty="0">
                <a:solidFill>
                  <a:schemeClr val="tx1"/>
                </a:solidFill>
              </a:rPr>
              <a:t>, only six African countries are on track to </a:t>
            </a:r>
            <a:r>
              <a:rPr lang="en-ZA" sz="1900" dirty="0" smtClean="0">
                <a:solidFill>
                  <a:schemeClr val="tx1"/>
                </a:solidFill>
              </a:rPr>
              <a:t>achieve the </a:t>
            </a:r>
            <a:r>
              <a:rPr lang="en-ZA" sz="1900" dirty="0">
                <a:solidFill>
                  <a:schemeClr val="tx1"/>
                </a:solidFill>
              </a:rPr>
              <a:t>MDG5 goal of improving maternal health by </a:t>
            </a:r>
            <a:r>
              <a:rPr lang="en-ZA" sz="1900" dirty="0" smtClean="0">
                <a:solidFill>
                  <a:schemeClr val="tx1"/>
                </a:solidFill>
              </a:rPr>
              <a:t>2015.</a:t>
            </a:r>
          </a:p>
          <a:p>
            <a:pPr algn="l"/>
            <a:r>
              <a:rPr lang="en-ZA" sz="2000" dirty="0" smtClean="0">
                <a:solidFill>
                  <a:schemeClr val="tx1"/>
                </a:solidFill>
              </a:rPr>
              <a:t>Today</a:t>
            </a:r>
            <a:r>
              <a:rPr lang="en-ZA" sz="2000" dirty="0">
                <a:solidFill>
                  <a:schemeClr val="tx1"/>
                </a:solidFill>
              </a:rPr>
              <a:t>, more than 60 per cent of women – </a:t>
            </a:r>
            <a:r>
              <a:rPr lang="en-ZA" sz="2000" dirty="0" smtClean="0">
                <a:solidFill>
                  <a:schemeClr val="tx1"/>
                </a:solidFill>
              </a:rPr>
              <a:t>181,000 out </a:t>
            </a:r>
            <a:r>
              <a:rPr lang="en-ZA" sz="2000" dirty="0">
                <a:solidFill>
                  <a:schemeClr val="tx1"/>
                </a:solidFill>
              </a:rPr>
              <a:t>of 289,000</a:t>
            </a:r>
            <a:r>
              <a:rPr lang="en-ZA" sz="2000" b="1" dirty="0">
                <a:solidFill>
                  <a:schemeClr val="tx1"/>
                </a:solidFill>
              </a:rPr>
              <a:t>1 </a:t>
            </a:r>
            <a:r>
              <a:rPr lang="en-ZA" sz="2000" dirty="0">
                <a:solidFill>
                  <a:schemeClr val="tx1"/>
                </a:solidFill>
              </a:rPr>
              <a:t>women globally – who die annually </a:t>
            </a:r>
            <a:r>
              <a:rPr lang="en-ZA" sz="2000" dirty="0" smtClean="0">
                <a:solidFill>
                  <a:schemeClr val="tx1"/>
                </a:solidFill>
              </a:rPr>
              <a:t>from pregnancy </a:t>
            </a:r>
            <a:r>
              <a:rPr lang="en-ZA" sz="2000" dirty="0">
                <a:solidFill>
                  <a:schemeClr val="tx1"/>
                </a:solidFill>
              </a:rPr>
              <a:t>related causes, are African </a:t>
            </a:r>
            <a:r>
              <a:rPr lang="en-ZA" sz="2000" dirty="0" smtClean="0">
                <a:solidFill>
                  <a:schemeClr val="tx1"/>
                </a:solidFill>
              </a:rPr>
              <a:t>women.</a:t>
            </a:r>
          </a:p>
          <a:p>
            <a:pPr algn="l"/>
            <a:endParaRPr lang="en-ZA" sz="2000" dirty="0" smtClean="0">
              <a:solidFill>
                <a:schemeClr val="tx1"/>
              </a:solidFill>
            </a:endParaRPr>
          </a:p>
          <a:p>
            <a:pPr algn="l"/>
            <a:r>
              <a:rPr lang="en-ZA" sz="2000" dirty="0" smtClean="0">
                <a:solidFill>
                  <a:schemeClr val="tx1"/>
                </a:solidFill>
              </a:rPr>
              <a:t>So </a:t>
            </a:r>
            <a:r>
              <a:rPr lang="en-ZA" sz="2000" dirty="0">
                <a:solidFill>
                  <a:schemeClr val="tx1"/>
                </a:solidFill>
              </a:rPr>
              <a:t>why are so many African women dying in pregnancy </a:t>
            </a:r>
            <a:r>
              <a:rPr lang="en-ZA" sz="2000" dirty="0" smtClean="0">
                <a:solidFill>
                  <a:schemeClr val="tx1"/>
                </a:solidFill>
              </a:rPr>
              <a:t>and childbirth? Much of the reasons are related to civil registration and the protection of the rights of the women and the girl child.</a:t>
            </a:r>
            <a:endParaRPr lang="en-US" sz="1900" dirty="0" smtClean="0">
              <a:solidFill>
                <a:schemeClr val="tx1"/>
              </a:solidFill>
            </a:endParaRPr>
          </a:p>
          <a:p>
            <a:pPr algn="l"/>
            <a:endParaRPr lang="en-US" sz="1400" dirty="0" smtClean="0"/>
          </a:p>
          <a:p>
            <a:pPr algn="l"/>
            <a:endParaRPr lang="en-US" sz="1400" dirty="0" smtClean="0"/>
          </a:p>
          <a:p>
            <a:pPr algn="l"/>
            <a:endParaRPr lang="en-US" sz="1400" dirty="0"/>
          </a:p>
        </p:txBody>
      </p:sp>
    </p:spTree>
    <p:extLst>
      <p:ext uri="{BB962C8B-B14F-4D97-AF65-F5344CB8AC3E}">
        <p14:creationId xmlns:p14="http://schemas.microsoft.com/office/powerpoint/2010/main" val="653569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sz="1800" dirty="0" smtClean="0"/>
          </a:p>
          <a:p>
            <a:pPr marL="109728" indent="0">
              <a:buNone/>
            </a:pPr>
            <a:r>
              <a:rPr lang="en-US" sz="1800" dirty="0" smtClean="0"/>
              <a:t>2014</a:t>
            </a:r>
            <a:r>
              <a:rPr lang="en-US" sz="1800" dirty="0"/>
              <a:t>: Negotiations on SDGs through OWG co-facilitated by Kenya and </a:t>
            </a:r>
            <a:r>
              <a:rPr lang="en-US" sz="1800" dirty="0" smtClean="0"/>
              <a:t>Hungary: </a:t>
            </a:r>
            <a:endParaRPr lang="en-US" sz="1800" dirty="0" smtClean="0"/>
          </a:p>
          <a:p>
            <a:pPr marL="109728" indent="0">
              <a:buNone/>
            </a:pPr>
            <a:endParaRPr lang="en-US" sz="1800" dirty="0"/>
          </a:p>
          <a:p>
            <a:pPr marL="109728" indent="0">
              <a:buNone/>
            </a:pPr>
            <a:r>
              <a:rPr lang="en-US" sz="1800" dirty="0"/>
              <a:t>Main outcomes of OWG is a Report with 17 SDGs goals and 180 targets (all 17 goals relevant to population and development</a:t>
            </a:r>
            <a:r>
              <a:rPr lang="en-US" sz="1800" dirty="0" smtClean="0"/>
              <a:t>)</a:t>
            </a:r>
          </a:p>
          <a:p>
            <a:pPr marL="109728" indent="0">
              <a:buNone/>
            </a:pPr>
            <a:endParaRPr lang="en-US" sz="1800" dirty="0" smtClean="0"/>
          </a:p>
          <a:p>
            <a:pPr marL="109728" indent="0">
              <a:buNone/>
            </a:pPr>
            <a:endParaRPr lang="en-US" sz="1800" dirty="0"/>
          </a:p>
        </p:txBody>
      </p:sp>
      <p:sp>
        <p:nvSpPr>
          <p:cNvPr id="3" name="Title 2"/>
          <p:cNvSpPr>
            <a:spLocks noGrp="1"/>
          </p:cNvSpPr>
          <p:nvPr>
            <p:ph type="title"/>
          </p:nvPr>
        </p:nvSpPr>
        <p:spPr>
          <a:solidFill>
            <a:srgbClr val="FF9900"/>
          </a:solidFill>
        </p:spPr>
        <p:txBody>
          <a:bodyPr>
            <a:normAutofit fontScale="90000"/>
          </a:bodyPr>
          <a:lstStyle/>
          <a:p>
            <a:r>
              <a:rPr lang="en-US" sz="4000" dirty="0" smtClean="0"/>
              <a:t>Open Working Group on </a:t>
            </a:r>
            <a:r>
              <a:rPr lang="en-US" sz="4000" dirty="0" smtClean="0"/>
              <a:t>Sustainable </a:t>
            </a:r>
            <a:r>
              <a:rPr lang="en-US" sz="4000" dirty="0" smtClean="0"/>
              <a:t>Development Goals</a:t>
            </a:r>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105401"/>
          </a:xfrm>
        </p:spPr>
        <p:txBody>
          <a:bodyPr>
            <a:normAutofit/>
          </a:bodyPr>
          <a:lstStyle/>
          <a:p>
            <a:pPr marL="109728" indent="0">
              <a:buNone/>
            </a:pPr>
            <a:endParaRPr lang="en-US" sz="1900" dirty="0" smtClean="0"/>
          </a:p>
          <a:p>
            <a:pPr marL="109728" indent="0">
              <a:buNone/>
            </a:pPr>
            <a:r>
              <a:rPr lang="en-US" sz="2200" b="1" dirty="0">
                <a:solidFill>
                  <a:srgbClr val="FF0000"/>
                </a:solidFill>
              </a:rPr>
              <a:t>Goal 3. Ensure healthy lives and promote well-being for all at all ages</a:t>
            </a:r>
          </a:p>
          <a:p>
            <a:pPr marL="109728" indent="0">
              <a:buNone/>
            </a:pPr>
            <a:endParaRPr lang="en-US" sz="1900" dirty="0" smtClean="0"/>
          </a:p>
          <a:p>
            <a:pPr marL="109728" indent="0">
              <a:buNone/>
            </a:pPr>
            <a:r>
              <a:rPr lang="en-US" sz="1900" dirty="0" smtClean="0">
                <a:solidFill>
                  <a:srgbClr val="00B050"/>
                </a:solidFill>
              </a:rPr>
              <a:t>3.1 </a:t>
            </a:r>
            <a:r>
              <a:rPr lang="en-US" sz="1900" dirty="0">
                <a:solidFill>
                  <a:srgbClr val="00B050"/>
                </a:solidFill>
              </a:rPr>
              <a:t>by 2030 reduce the global maternal mortality ratio to less than 70 per 100,000 live </a:t>
            </a:r>
            <a:r>
              <a:rPr lang="en-US" sz="1900" dirty="0" smtClean="0">
                <a:solidFill>
                  <a:srgbClr val="00B050"/>
                </a:solidFill>
              </a:rPr>
              <a:t>births</a:t>
            </a:r>
          </a:p>
          <a:p>
            <a:pPr marL="109728" indent="0">
              <a:buNone/>
            </a:pPr>
            <a:endParaRPr lang="en-US" sz="1900" dirty="0">
              <a:solidFill>
                <a:srgbClr val="00B050"/>
              </a:solidFill>
            </a:endParaRPr>
          </a:p>
          <a:p>
            <a:pPr marL="109728" indent="0">
              <a:buNone/>
            </a:pPr>
            <a:r>
              <a:rPr lang="en-US" sz="1900" dirty="0" smtClean="0">
                <a:solidFill>
                  <a:srgbClr val="00B050"/>
                </a:solidFill>
              </a:rPr>
              <a:t>3.8 </a:t>
            </a:r>
            <a:r>
              <a:rPr lang="en-US" sz="1900" dirty="0">
                <a:solidFill>
                  <a:srgbClr val="00B050"/>
                </a:solidFill>
              </a:rPr>
              <a:t>achieve universal health coverage (UHC), including financial risk protection, access to quality essential health care services, and access to safe, effective, quality, and affordable essential medicines and vaccines for </a:t>
            </a:r>
            <a:r>
              <a:rPr lang="en-US" sz="1900" dirty="0" smtClean="0">
                <a:solidFill>
                  <a:srgbClr val="00B050"/>
                </a:solidFill>
              </a:rPr>
              <a:t>all</a:t>
            </a:r>
          </a:p>
          <a:p>
            <a:pPr marL="109728" indent="0">
              <a:buNone/>
            </a:pPr>
            <a:r>
              <a:rPr lang="en-US" sz="1900" dirty="0" smtClean="0">
                <a:solidFill>
                  <a:srgbClr val="FF0000"/>
                </a:solidFill>
              </a:rPr>
              <a:t>This cannot be achieved without a revolution in the production and use of vital statistics</a:t>
            </a:r>
            <a:endParaRPr lang="en-US" sz="1900" dirty="0">
              <a:solidFill>
                <a:srgbClr val="FF0000"/>
              </a:solidFill>
            </a:endParaRPr>
          </a:p>
          <a:p>
            <a:pPr marL="109728" indent="0">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998</TotalTime>
  <Words>822</Words>
  <Application>Microsoft Office PowerPoint</Application>
  <PresentationFormat>On-screen Show (4:3)</PresentationFormat>
  <Paragraphs>107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 Session III: Vital Statistics in the context of Post 2015 Development agenda </vt:lpstr>
      <vt:lpstr>Key Message </vt:lpstr>
      <vt:lpstr>Introduction </vt:lpstr>
      <vt:lpstr>Introduction </vt:lpstr>
      <vt:lpstr>Background and Overall Context: From Rio+20 to Post-2015</vt:lpstr>
      <vt:lpstr>Overview of current state of vital statitics</vt:lpstr>
      <vt:lpstr>What do we learn from MDGs</vt:lpstr>
      <vt:lpstr>Open Working Group on Sustainable Development Goals</vt:lpstr>
      <vt:lpstr>PowerPoint Presentation</vt:lpstr>
      <vt:lpstr>PowerPoint Presentation</vt:lpstr>
      <vt:lpstr>PowerPoint Presentation</vt:lpstr>
      <vt:lpstr>PowerPoint Presentation</vt:lpstr>
      <vt:lpstr>Opportunities</vt:lpstr>
      <vt:lpstr>PowerPoint Presentation</vt:lpstr>
    </vt:vector>
  </TitlesOfParts>
  <Company>UNFPA 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Richmond  Tiemoko</cp:lastModifiedBy>
  <cp:revision>100</cp:revision>
  <dcterms:created xsi:type="dcterms:W3CDTF">2014-11-22T08:52:57Z</dcterms:created>
  <dcterms:modified xsi:type="dcterms:W3CDTF">2015-02-09T12:46:43Z</dcterms:modified>
</cp:coreProperties>
</file>