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85" r:id="rId2"/>
    <p:sldId id="290" r:id="rId3"/>
    <p:sldId id="292" r:id="rId4"/>
    <p:sldId id="301" r:id="rId5"/>
    <p:sldId id="302" r:id="rId6"/>
    <p:sldId id="303" r:id="rId7"/>
    <p:sldId id="29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68D"/>
    <a:srgbClr val="D5A28E"/>
    <a:srgbClr val="FED0AA"/>
    <a:srgbClr val="B2F3FD"/>
    <a:srgbClr val="398588"/>
    <a:srgbClr val="3C8372"/>
    <a:srgbClr val="1D8A7D"/>
    <a:srgbClr val="49C0F9"/>
    <a:srgbClr val="258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3C704-5C64-4226-AEDD-58450B4156AF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2389C-90AD-44E3-BEF6-0531FD5FFC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42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>
          <a:gsLst>
            <a:gs pos="0">
              <a:schemeClr val="accent1"/>
            </a:gs>
            <a:gs pos="77000">
              <a:schemeClr val="accent1">
                <a:lumMod val="3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 bwMode="ltGray">
          <a:xfrm>
            <a:off x="-6350" y="12700"/>
            <a:ext cx="5994400" cy="6840538"/>
          </a:xfrm>
          <a:custGeom>
            <a:avLst/>
            <a:gdLst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6057900 w 6057900"/>
              <a:gd name="connsiteY2" fmla="*/ 0 h 6851650"/>
              <a:gd name="connsiteX3" fmla="*/ 1911350 w 6057900"/>
              <a:gd name="connsiteY3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40538"/>
              <a:gd name="connsiteX1" fmla="*/ 2381 w 6057900"/>
              <a:gd name="connsiteY1" fmla="*/ 6839744 h 6840538"/>
              <a:gd name="connsiteX2" fmla="*/ 84931 w 6057900"/>
              <a:gd name="connsiteY2" fmla="*/ 6840538 h 6840538"/>
              <a:gd name="connsiteX3" fmla="*/ 6057900 w 6057900"/>
              <a:gd name="connsiteY3" fmla="*/ 0 h 6840538"/>
              <a:gd name="connsiteX4" fmla="*/ 1911350 w 6057900"/>
              <a:gd name="connsiteY4" fmla="*/ 0 h 6840538"/>
              <a:gd name="connsiteX0" fmla="*/ 0 w 5994400"/>
              <a:gd name="connsiteY0" fmla="*/ 1117600 h 6840538"/>
              <a:gd name="connsiteX1" fmla="*/ 2381 w 5994400"/>
              <a:gd name="connsiteY1" fmla="*/ 6839744 h 6840538"/>
              <a:gd name="connsiteX2" fmla="*/ 84931 w 5994400"/>
              <a:gd name="connsiteY2" fmla="*/ 6840538 h 6840538"/>
              <a:gd name="connsiteX3" fmla="*/ 5994400 w 5994400"/>
              <a:gd name="connsiteY3" fmla="*/ 0 h 6840538"/>
              <a:gd name="connsiteX4" fmla="*/ 1911350 w 5994400"/>
              <a:gd name="connsiteY4" fmla="*/ 0 h 684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4400" h="6840538">
                <a:moveTo>
                  <a:pt x="0" y="1117600"/>
                </a:moveTo>
                <a:cubicBezTo>
                  <a:pt x="794" y="3024981"/>
                  <a:pt x="1587" y="4932363"/>
                  <a:pt x="2381" y="6839744"/>
                </a:cubicBezTo>
                <a:lnTo>
                  <a:pt x="84931" y="6840538"/>
                </a:lnTo>
                <a:lnTo>
                  <a:pt x="5994400" y="0"/>
                </a:lnTo>
                <a:lnTo>
                  <a:pt x="1911350" y="0"/>
                </a:lnTo>
              </a:path>
            </a:pathLst>
          </a:custGeom>
          <a:gradFill flip="none" rotWithShape="1">
            <a:gsLst>
              <a:gs pos="100000">
                <a:schemeClr val="accent1">
                  <a:alpha val="0"/>
                </a:schemeClr>
              </a:gs>
              <a:gs pos="0">
                <a:schemeClr val="accent1">
                  <a:alpha val="3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755" y="1905001"/>
            <a:ext cx="7781756" cy="2225262"/>
          </a:xfrm>
        </p:spPr>
        <p:txBody>
          <a:bodyPr anchor="ctr"/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74703" y="4620890"/>
            <a:ext cx="7783445" cy="1415772"/>
          </a:xfr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2100" b="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678035" y="1732950"/>
            <a:ext cx="7780165" cy="2672550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2548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Dark">
    <p:bg>
      <p:bgPr>
        <a:gradFill>
          <a:gsLst>
            <a:gs pos="0">
              <a:schemeClr val="accent1"/>
            </a:gs>
            <a:gs pos="77000">
              <a:schemeClr val="accent1">
                <a:lumMod val="3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 bwMode="ltGray">
          <a:xfrm>
            <a:off x="-6350" y="12700"/>
            <a:ext cx="5994400" cy="6840538"/>
          </a:xfrm>
          <a:custGeom>
            <a:avLst/>
            <a:gdLst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6057900 w 6057900"/>
              <a:gd name="connsiteY2" fmla="*/ 0 h 6851650"/>
              <a:gd name="connsiteX3" fmla="*/ 1911350 w 6057900"/>
              <a:gd name="connsiteY3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40538"/>
              <a:gd name="connsiteX1" fmla="*/ 2381 w 6057900"/>
              <a:gd name="connsiteY1" fmla="*/ 6839744 h 6840538"/>
              <a:gd name="connsiteX2" fmla="*/ 84931 w 6057900"/>
              <a:gd name="connsiteY2" fmla="*/ 6840538 h 6840538"/>
              <a:gd name="connsiteX3" fmla="*/ 6057900 w 6057900"/>
              <a:gd name="connsiteY3" fmla="*/ 0 h 6840538"/>
              <a:gd name="connsiteX4" fmla="*/ 1911350 w 6057900"/>
              <a:gd name="connsiteY4" fmla="*/ 0 h 6840538"/>
              <a:gd name="connsiteX0" fmla="*/ 0 w 5994400"/>
              <a:gd name="connsiteY0" fmla="*/ 1117600 h 6840538"/>
              <a:gd name="connsiteX1" fmla="*/ 2381 w 5994400"/>
              <a:gd name="connsiteY1" fmla="*/ 6839744 h 6840538"/>
              <a:gd name="connsiteX2" fmla="*/ 84931 w 5994400"/>
              <a:gd name="connsiteY2" fmla="*/ 6840538 h 6840538"/>
              <a:gd name="connsiteX3" fmla="*/ 5994400 w 5994400"/>
              <a:gd name="connsiteY3" fmla="*/ 0 h 6840538"/>
              <a:gd name="connsiteX4" fmla="*/ 1911350 w 5994400"/>
              <a:gd name="connsiteY4" fmla="*/ 0 h 684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4400" h="6840538">
                <a:moveTo>
                  <a:pt x="0" y="1117600"/>
                </a:moveTo>
                <a:cubicBezTo>
                  <a:pt x="794" y="3024981"/>
                  <a:pt x="1587" y="4932363"/>
                  <a:pt x="2381" y="6839744"/>
                </a:cubicBezTo>
                <a:lnTo>
                  <a:pt x="84931" y="6840538"/>
                </a:lnTo>
                <a:lnTo>
                  <a:pt x="5994400" y="0"/>
                </a:lnTo>
                <a:lnTo>
                  <a:pt x="1911350" y="0"/>
                </a:lnTo>
              </a:path>
            </a:pathLst>
          </a:custGeom>
          <a:gradFill flip="none" rotWithShape="1">
            <a:gsLst>
              <a:gs pos="100000">
                <a:schemeClr val="accent1">
                  <a:alpha val="0"/>
                </a:schemeClr>
              </a:gs>
              <a:gs pos="0">
                <a:schemeClr val="accent1">
                  <a:alpha val="3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19" y="1905001"/>
            <a:ext cx="7773412" cy="2225262"/>
          </a:xfrm>
        </p:spPr>
        <p:txBody>
          <a:bodyPr anchor="ctr"/>
          <a:lstStyle>
            <a:lvl1pPr>
              <a:lnSpc>
                <a:spcPct val="95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85269" y="4620890"/>
            <a:ext cx="7775100" cy="1415772"/>
          </a:xfr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210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683581" y="1732950"/>
            <a:ext cx="7776838" cy="2672550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tx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897C57">
                    <a:lumMod val="20000"/>
                    <a:lumOff val="80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9054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31" y="1905001"/>
            <a:ext cx="7775100" cy="2225262"/>
          </a:xfrm>
        </p:spPr>
        <p:txBody>
          <a:bodyPr anchor="ctr"/>
          <a:lstStyle>
            <a:lvl1pPr>
              <a:lnSpc>
                <a:spcPct val="95000"/>
              </a:lnSpc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83581" y="4620890"/>
            <a:ext cx="7776788" cy="1415772"/>
          </a:xfr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210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683631" y="1732950"/>
            <a:ext cx="7776788" cy="2672550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033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 userDrawn="1"/>
        </p:nvSpPr>
        <p:spPr>
          <a:xfrm>
            <a:off x="-952500" y="2959100"/>
            <a:ext cx="65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endParaRPr lang="en-US" dirty="0">
              <a:solidFill>
                <a:srgbClr val="897C57"/>
              </a:solidFill>
            </a:endParaRPr>
          </a:p>
        </p:txBody>
      </p:sp>
      <p:sp>
        <p:nvSpPr>
          <p:cNvPr id="37" name="Text Placeholder 31"/>
          <p:cNvSpPr>
            <a:spLocks noGrp="1"/>
          </p:cNvSpPr>
          <p:nvPr>
            <p:ph type="body" sz="quarter" idx="10"/>
          </p:nvPr>
        </p:nvSpPr>
        <p:spPr>
          <a:xfrm>
            <a:off x="6167762" y="2904236"/>
            <a:ext cx="2301535" cy="274675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lang="en-US" sz="1700" dirty="0" smtClean="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500">
                <a:solidFill>
                  <a:schemeClr val="tx2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500">
                <a:solidFill>
                  <a:schemeClr val="tx2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500">
                <a:solidFill>
                  <a:schemeClr val="tx2"/>
                </a:solidFill>
              </a:defRPr>
            </a:lvl4pPr>
            <a:lvl5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76656" y="2940812"/>
            <a:ext cx="4587802" cy="2946231"/>
          </a:xfrm>
        </p:spPr>
        <p:txBody>
          <a:bodyPr/>
          <a:lstStyle>
            <a:lvl1pPr marL="0" algn="r" defTabSz="914400" rtl="0" eaLnBrk="1" latinLnBrk="0" hangingPunct="1">
              <a:lnSpc>
                <a:spcPct val="70000"/>
              </a:lnSpc>
              <a:buNone/>
              <a:defRPr lang="en-US" sz="8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Edit text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17219" y="2769833"/>
            <a:ext cx="0" cy="2881159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12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rgbClr val="897C57">
                    <a:lumMod val="60000"/>
                    <a:lumOff val="40000"/>
                  </a:srgbClr>
                </a:solidFill>
              </a:rPr>
              <a:pPr algn="r"/>
              <a:t>‹#›</a:t>
            </a:fld>
            <a:endParaRPr lang="en-US" sz="800" dirty="0">
              <a:solidFill>
                <a:srgbClr val="897C5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0" y="0"/>
            <a:ext cx="9144000" cy="6908105"/>
            <a:chOff x="0" y="0"/>
            <a:chExt cx="9144000" cy="6908105"/>
          </a:xfrm>
        </p:grpSpPr>
        <p:grpSp>
          <p:nvGrpSpPr>
            <p:cNvPr id="30" name="Group 29"/>
            <p:cNvGrpSpPr/>
            <p:nvPr userDrawn="1"/>
          </p:nvGrpSpPr>
          <p:grpSpPr>
            <a:xfrm>
              <a:off x="0" y="0"/>
              <a:ext cx="9144000" cy="6858000"/>
              <a:chOff x="0" y="0"/>
              <a:chExt cx="9144000" cy="6858000"/>
            </a:xfrm>
            <a:solidFill>
              <a:schemeClr val="bg1">
                <a:lumMod val="95000"/>
              </a:schemeClr>
            </a:solidFill>
          </p:grpSpPr>
          <p:sp>
            <p:nvSpPr>
              <p:cNvPr id="46" name="Rectangle 45"/>
              <p:cNvSpPr>
                <a:spLocks noChangeAspect="1"/>
              </p:cNvSpPr>
              <p:nvPr/>
            </p:nvSpPr>
            <p:spPr>
              <a:xfrm>
                <a:off x="0" y="0"/>
                <a:ext cx="6858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26531"/>
                  </a:solidFill>
                </a:endParaRPr>
              </a:p>
            </p:txBody>
          </p:sp>
          <p:sp>
            <p:nvSpPr>
              <p:cNvPr id="47" name="Rectangle 46"/>
              <p:cNvSpPr>
                <a:spLocks noChangeAspect="1"/>
              </p:cNvSpPr>
              <p:nvPr/>
            </p:nvSpPr>
            <p:spPr>
              <a:xfrm>
                <a:off x="8458200" y="0"/>
                <a:ext cx="6858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26531"/>
                  </a:solidFill>
                </a:endParaRPr>
              </a:p>
            </p:txBody>
          </p:sp>
          <p:sp>
            <p:nvSpPr>
              <p:cNvPr id="48" name="Rectangle 47"/>
              <p:cNvSpPr>
                <a:spLocks noChangeAspect="1"/>
              </p:cNvSpPr>
              <p:nvPr/>
            </p:nvSpPr>
            <p:spPr>
              <a:xfrm>
                <a:off x="0" y="0"/>
                <a:ext cx="8458200" cy="6858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26531"/>
                  </a:solidFill>
                </a:endParaRPr>
              </a:p>
            </p:txBody>
          </p:sp>
          <p:sp>
            <p:nvSpPr>
              <p:cNvPr id="49" name="Rectangle 48"/>
              <p:cNvSpPr>
                <a:spLocks noChangeAspect="1"/>
              </p:cNvSpPr>
              <p:nvPr/>
            </p:nvSpPr>
            <p:spPr>
              <a:xfrm>
                <a:off x="0" y="6172200"/>
                <a:ext cx="9144000" cy="6858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26531"/>
                  </a:solidFill>
                </a:endParaRPr>
              </a:p>
            </p:txBody>
          </p:sp>
        </p:grpSp>
        <p:cxnSp>
          <p:nvCxnSpPr>
            <p:cNvPr id="31" name="Straight Connector 30"/>
            <p:cNvCxnSpPr/>
            <p:nvPr userDrawn="1"/>
          </p:nvCxnSpPr>
          <p:spPr>
            <a:xfrm flipV="1">
              <a:off x="685800" y="0"/>
              <a:ext cx="0" cy="6858001"/>
            </a:xfrm>
            <a:prstGeom prst="line">
              <a:avLst/>
            </a:prstGeom>
            <a:ln w="3175">
              <a:solidFill>
                <a:srgbClr val="FF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V="1">
              <a:off x="8458200" y="0"/>
              <a:ext cx="0" cy="6858001"/>
            </a:xfrm>
            <a:prstGeom prst="line">
              <a:avLst/>
            </a:prstGeom>
            <a:ln w="3175">
              <a:solidFill>
                <a:srgbClr val="FF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 userDrawn="1"/>
          </p:nvGrpSpPr>
          <p:grpSpPr>
            <a:xfrm>
              <a:off x="5715000" y="0"/>
              <a:ext cx="457200" cy="6908105"/>
              <a:chOff x="2956470" y="50104"/>
              <a:chExt cx="457200" cy="6858001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2956470" y="50104"/>
                <a:ext cx="0" cy="6858001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3413670" y="50104"/>
                <a:ext cx="0" cy="6858001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 userDrawn="1"/>
          </p:nvCxnSpPr>
          <p:spPr>
            <a:xfrm rot="5400000" flipV="1">
              <a:off x="4572000" y="-3886200"/>
              <a:ext cx="0" cy="9144000"/>
            </a:xfrm>
            <a:prstGeom prst="line">
              <a:avLst/>
            </a:prstGeom>
            <a:ln w="3175">
              <a:solidFill>
                <a:srgbClr val="FF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 userDrawn="1"/>
          </p:nvGrpSpPr>
          <p:grpSpPr>
            <a:xfrm>
              <a:off x="0" y="1143000"/>
              <a:ext cx="9144000" cy="914400"/>
              <a:chOff x="0" y="1143000"/>
              <a:chExt cx="9144000" cy="9144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5400000" flipV="1">
                <a:off x="4572000" y="-25146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V="1">
                <a:off x="4572000" y="-34290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 userDrawn="1"/>
          </p:nvGrpSpPr>
          <p:grpSpPr>
            <a:xfrm>
              <a:off x="0" y="2971800"/>
              <a:ext cx="9144000" cy="914400"/>
              <a:chOff x="0" y="1143000"/>
              <a:chExt cx="9144000" cy="9144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 flipV="1">
                <a:off x="4572000" y="-25146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V="1">
                <a:off x="4572000" y="-34290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 userDrawn="1"/>
          </p:nvGrpSpPr>
          <p:grpSpPr>
            <a:xfrm>
              <a:off x="0" y="4800602"/>
              <a:ext cx="9144000" cy="914400"/>
              <a:chOff x="0" y="1143000"/>
              <a:chExt cx="9144000" cy="91440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 flipV="1">
                <a:off x="4572000" y="-25146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V="1">
                <a:off x="4572000" y="-34290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 userDrawn="1"/>
          </p:nvGrpSpPr>
          <p:grpSpPr>
            <a:xfrm>
              <a:off x="2971800" y="0"/>
              <a:ext cx="457200" cy="6908105"/>
              <a:chOff x="2956470" y="50104"/>
              <a:chExt cx="457200" cy="6858001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flipV="1">
                <a:off x="2956470" y="50104"/>
                <a:ext cx="0" cy="6858001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3413670" y="50104"/>
                <a:ext cx="0" cy="6858001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10509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3263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87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039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422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596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618130" y="2971800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948353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4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1618130" y="3886205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95" name="Text Placeholder 29"/>
          <p:cNvSpPr>
            <a:spLocks noGrp="1"/>
          </p:cNvSpPr>
          <p:nvPr>
            <p:ph type="body" sz="quarter" idx="30" hasCustomPrompt="1"/>
          </p:nvPr>
        </p:nvSpPr>
        <p:spPr>
          <a:xfrm>
            <a:off x="685800" y="3862758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half" idx="31" hasCustomPrompt="1"/>
          </p:nvPr>
        </p:nvSpPr>
        <p:spPr>
          <a:xfrm>
            <a:off x="1618130" y="4800610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97" name="Text Placeholder 29"/>
          <p:cNvSpPr>
            <a:spLocks noGrp="1"/>
          </p:cNvSpPr>
          <p:nvPr>
            <p:ph type="body" sz="quarter" idx="32" hasCustomPrompt="1"/>
          </p:nvPr>
        </p:nvSpPr>
        <p:spPr>
          <a:xfrm>
            <a:off x="685800" y="4777163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98" name="Text Placeholder 3"/>
          <p:cNvSpPr>
            <a:spLocks noGrp="1"/>
          </p:cNvSpPr>
          <p:nvPr>
            <p:ph type="body" sz="half" idx="33" hasCustomPrompt="1"/>
          </p:nvPr>
        </p:nvSpPr>
        <p:spPr>
          <a:xfrm>
            <a:off x="5732930" y="2971800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99" name="Text Placeholder 29"/>
          <p:cNvSpPr>
            <a:spLocks noGrp="1"/>
          </p:cNvSpPr>
          <p:nvPr>
            <p:ph type="body" sz="quarter" idx="34" hasCustomPrompt="1"/>
          </p:nvPr>
        </p:nvSpPr>
        <p:spPr>
          <a:xfrm>
            <a:off x="4800600" y="2948353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35" hasCustomPrompt="1"/>
          </p:nvPr>
        </p:nvSpPr>
        <p:spPr>
          <a:xfrm>
            <a:off x="5732930" y="3886205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101" name="Text Placeholder 29"/>
          <p:cNvSpPr>
            <a:spLocks noGrp="1"/>
          </p:cNvSpPr>
          <p:nvPr>
            <p:ph type="body" sz="quarter" idx="36" hasCustomPrompt="1"/>
          </p:nvPr>
        </p:nvSpPr>
        <p:spPr>
          <a:xfrm>
            <a:off x="4800600" y="3862758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half" idx="37" hasCustomPrompt="1"/>
          </p:nvPr>
        </p:nvSpPr>
        <p:spPr>
          <a:xfrm>
            <a:off x="5732930" y="4800610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103" name="Text Placeholder 29"/>
          <p:cNvSpPr>
            <a:spLocks noGrp="1"/>
          </p:cNvSpPr>
          <p:nvPr>
            <p:ph type="body" sz="quarter" idx="38" hasCustomPrompt="1"/>
          </p:nvPr>
        </p:nvSpPr>
        <p:spPr>
          <a:xfrm>
            <a:off x="4800600" y="4777163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68976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685800" y="2971800"/>
            <a:ext cx="3657600" cy="27432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5" name="Content Placeholder 13"/>
          <p:cNvSpPr>
            <a:spLocks noGrp="1"/>
          </p:cNvSpPr>
          <p:nvPr>
            <p:ph sz="quarter" idx="16"/>
          </p:nvPr>
        </p:nvSpPr>
        <p:spPr>
          <a:xfrm>
            <a:off x="4800600" y="2971800"/>
            <a:ext cx="3657600" cy="27432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rgbClr val="897C57">
                    <a:lumMod val="60000"/>
                    <a:lumOff val="40000"/>
                  </a:srgbClr>
                </a:solidFill>
              </a:rPr>
              <a:pPr algn="r"/>
              <a:t>‹#›</a:t>
            </a:fld>
            <a:endParaRPr lang="en-US" sz="800" dirty="0">
              <a:solidFill>
                <a:srgbClr val="897C5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94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685800" y="2971800"/>
            <a:ext cx="502920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6172200" y="2971800"/>
            <a:ext cx="22860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Box 36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rgbClr val="897C57">
                    <a:lumMod val="60000"/>
                    <a:lumOff val="40000"/>
                  </a:srgbClr>
                </a:solidFill>
              </a:rPr>
              <a:pPr algn="r"/>
              <a:t>‹#›</a:t>
            </a:fld>
            <a:endParaRPr lang="en-US" sz="800" dirty="0">
              <a:solidFill>
                <a:srgbClr val="897C5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18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685800" y="2971800"/>
            <a:ext cx="228600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3429000" y="2971800"/>
            <a:ext cx="502920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Box 40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rgbClr val="897C57">
                    <a:lumMod val="60000"/>
                    <a:lumOff val="40000"/>
                  </a:srgbClr>
                </a:solidFill>
              </a:rPr>
              <a:pPr algn="r"/>
              <a:t>‹#›</a:t>
            </a:fld>
            <a:endParaRPr lang="en-US" sz="800" dirty="0">
              <a:solidFill>
                <a:srgbClr val="897C5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21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685800" y="2971800"/>
            <a:ext cx="228600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9" name="Content Placeholder 37"/>
          <p:cNvSpPr>
            <a:spLocks noGrp="1"/>
          </p:cNvSpPr>
          <p:nvPr>
            <p:ph sz="quarter" idx="16"/>
          </p:nvPr>
        </p:nvSpPr>
        <p:spPr>
          <a:xfrm>
            <a:off x="3429000" y="2971800"/>
            <a:ext cx="22860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6172200" y="2971800"/>
            <a:ext cx="22860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Box 43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rgbClr val="897C57">
                    <a:lumMod val="60000"/>
                    <a:lumOff val="40000"/>
                  </a:srgbClr>
                </a:solidFill>
              </a:rPr>
              <a:pPr algn="r"/>
              <a:t>‹#›</a:t>
            </a:fld>
            <a:endParaRPr lang="en-US" sz="800" dirty="0">
              <a:solidFill>
                <a:srgbClr val="897C5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5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32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rgbClr val="897C57">
                    <a:lumMod val="60000"/>
                    <a:lumOff val="40000"/>
                  </a:srgbClr>
                </a:solidFill>
              </a:rPr>
              <a:pPr algn="r"/>
              <a:t>‹#›</a:t>
            </a:fld>
            <a:endParaRPr lang="en-US" sz="800" dirty="0">
              <a:solidFill>
                <a:srgbClr val="897C5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793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rgbClr val="897C57">
                    <a:lumMod val="60000"/>
                    <a:lumOff val="40000"/>
                  </a:srgbClr>
                </a:solidFill>
              </a:rPr>
              <a:pPr algn="r"/>
              <a:t>‹#›</a:t>
            </a:fld>
            <a:endParaRPr lang="en-US" sz="800" dirty="0">
              <a:solidFill>
                <a:srgbClr val="897C5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hart Placeholder 3"/>
          <p:cNvSpPr>
            <a:spLocks noGrp="1"/>
          </p:cNvSpPr>
          <p:nvPr userDrawn="1">
            <p:ph type="chart" sz="quarter" idx="29" hasCustomPrompt="1"/>
          </p:nvPr>
        </p:nvSpPr>
        <p:spPr>
          <a:xfrm>
            <a:off x="685800" y="2057400"/>
            <a:ext cx="7772400" cy="400050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insert chart from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29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rgbClr val="897C57">
                    <a:lumMod val="60000"/>
                    <a:lumOff val="40000"/>
                  </a:srgbClr>
                </a:solidFill>
              </a:rPr>
              <a:pPr algn="r"/>
              <a:t>‹#›</a:t>
            </a:fld>
            <a:endParaRPr lang="en-US" sz="800" dirty="0">
              <a:solidFill>
                <a:srgbClr val="897C5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0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142999"/>
            <a:ext cx="7772400" cy="91440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71801"/>
            <a:ext cx="7772400" cy="27432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err="1" smtClean="0"/>
              <a:t>Lkweng</a:t>
            </a:r>
            <a:endParaRPr lang="en-US" dirty="0" smtClean="0"/>
          </a:p>
          <a:p>
            <a:pPr lvl="6"/>
            <a:r>
              <a:rPr lang="en-US" dirty="0" smtClean="0"/>
              <a:t>;</a:t>
            </a:r>
            <a:r>
              <a:rPr lang="en-US" dirty="0" err="1" smtClean="0"/>
              <a:t>krweng’lk</a:t>
            </a:r>
            <a:endParaRPr lang="en-US" dirty="0" smtClean="0"/>
          </a:p>
          <a:p>
            <a:pPr lvl="7"/>
            <a:r>
              <a:rPr lang="en-US" dirty="0" err="1" smtClean="0"/>
              <a:t>Perign</a:t>
            </a:r>
            <a:endParaRPr lang="en-US" dirty="0" smtClean="0"/>
          </a:p>
          <a:p>
            <a:pPr lvl="8"/>
            <a:r>
              <a:rPr lang="en-US" dirty="0" smtClean="0"/>
              <a:t>;</a:t>
            </a:r>
            <a:r>
              <a:rPr lang="en-US" dirty="0" err="1" smtClean="0"/>
              <a:t>kwegn</a:t>
            </a:r>
            <a:r>
              <a:rPr lang="en-US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49263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8" r:id="rId15"/>
    <p:sldLayoutId id="2147483689" r:id="rId16"/>
    <p:sldLayoutId id="2147483690" r:id="rId17"/>
    <p:sldLayoutId id="2147483691" r:id="rId18"/>
    <p:sldLayoutId id="2147483661" r:id="rId19"/>
    <p:sldLayoutId id="2147483663" r:id="rId20"/>
    <p:sldLayoutId id="2147483664" r:id="rId21"/>
    <p:sldLayoutId id="2147483665" r:id="rId22"/>
    <p:sldLayoutId id="2147483666" r:id="rId2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5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600"/>
        </a:spcBef>
        <a:spcAft>
          <a:spcPts val="1200"/>
        </a:spcAft>
        <a:buFont typeface="Arial" panose="020B0604020202020204" pitchFamily="34" charset="0"/>
        <a:buChar char="​"/>
        <a:defRPr sz="1600" b="0" i="0" kern="1200">
          <a:solidFill>
            <a:schemeClr val="accent4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2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chemeClr val="tx2"/>
          </a:solidFill>
          <a:latin typeface="+mn-lt"/>
          <a:ea typeface="+mn-ea"/>
          <a:cs typeface="+mn-cs"/>
        </a:defRPr>
      </a:lvl3pPr>
      <a:lvl4pPr marL="169863" indent="-169863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Wingdings" panose="05000000000000000000" pitchFamily="2" charset="2"/>
        <a:buChar char="§"/>
        <a:defRPr sz="11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346075" indent="-176213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anose="05000000000000000000" pitchFamily="2" charset="2"/>
        <a:buChar char="§"/>
        <a:defRPr sz="11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​"/>
        <a:defRPr sz="1100" b="1" kern="1200">
          <a:solidFill>
            <a:schemeClr val="bg2"/>
          </a:solidFill>
          <a:latin typeface="+mj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chemeClr val="bg2"/>
          </a:solidFill>
          <a:latin typeface="+mj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chemeClr val="accent1"/>
          </a:solidFill>
          <a:latin typeface="+mj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chemeClr val="accent3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00400" y="3048000"/>
            <a:ext cx="5943600" cy="1371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solidFill>
                  <a:srgbClr val="3C8372"/>
                </a:solidFill>
                <a:latin typeface="Franklin Gothic Book" panose="020B0503020102020204" pitchFamily="34" charset="0"/>
              </a:rPr>
              <a:t>CRVS The </a:t>
            </a:r>
            <a:r>
              <a:rPr lang="en-US" sz="4000" b="1" dirty="0" smtClean="0">
                <a:solidFill>
                  <a:srgbClr val="3C8372"/>
                </a:solidFill>
                <a:latin typeface="Franklin Gothic Book" panose="020B0503020102020204" pitchFamily="34" charset="0"/>
              </a:rPr>
              <a:t>road to </a:t>
            </a:r>
            <a:r>
              <a:rPr lang="en-US" sz="4000" b="1" dirty="0" smtClean="0">
                <a:solidFill>
                  <a:srgbClr val="3C8372"/>
                </a:solidFill>
                <a:latin typeface="Franklin Gothic Book" panose="020B0503020102020204" pitchFamily="34" charset="0"/>
              </a:rPr>
              <a:t>dignity</a:t>
            </a:r>
          </a:p>
          <a:p>
            <a:r>
              <a:rPr lang="en-US" sz="4000" b="1" dirty="0" smtClean="0">
                <a:solidFill>
                  <a:srgbClr val="3C8372"/>
                </a:solidFill>
                <a:latin typeface="Franklin Gothic Book" panose="020B0503020102020204" pitchFamily="34" charset="0"/>
              </a:rPr>
              <a:t> </a:t>
            </a:r>
          </a:p>
          <a:p>
            <a:endParaRPr lang="en-US" sz="4000" b="1" dirty="0">
              <a:solidFill>
                <a:srgbClr val="3C8372"/>
              </a:solidFill>
              <a:latin typeface="Franklin Gothic Book" panose="020B0503020102020204" pitchFamily="34" charset="0"/>
            </a:endParaRPr>
          </a:p>
          <a:p>
            <a:r>
              <a:rPr lang="en-US" sz="2800" b="1" dirty="0" err="1" smtClean="0">
                <a:solidFill>
                  <a:srgbClr val="3C8372"/>
                </a:solidFill>
                <a:latin typeface="Franklin Gothic Book" panose="020B0503020102020204" pitchFamily="34" charset="0"/>
              </a:rPr>
              <a:t>Pali</a:t>
            </a:r>
            <a:r>
              <a:rPr lang="en-US" sz="2800" b="1" dirty="0" smtClean="0">
                <a:solidFill>
                  <a:srgbClr val="3C8372"/>
                </a:solidFill>
                <a:latin typeface="Franklin Gothic Book" panose="020B0503020102020204" pitchFamily="34" charset="0"/>
              </a:rPr>
              <a:t> </a:t>
            </a:r>
            <a:r>
              <a:rPr lang="en-US" sz="2800" b="1" dirty="0" err="1" smtClean="0">
                <a:solidFill>
                  <a:srgbClr val="3C8372"/>
                </a:solidFill>
                <a:latin typeface="Franklin Gothic Book" panose="020B0503020102020204" pitchFamily="34" charset="0"/>
              </a:rPr>
              <a:t>Lehohla</a:t>
            </a:r>
            <a:endParaRPr lang="en-US" sz="2800" b="1" dirty="0" smtClean="0">
              <a:solidFill>
                <a:srgbClr val="3C8372"/>
              </a:solidFill>
              <a:latin typeface="Franklin Gothic Book" panose="020B0503020102020204" pitchFamily="34" charset="0"/>
            </a:endParaRPr>
          </a:p>
          <a:p>
            <a:r>
              <a:rPr lang="en-US" sz="2800" b="1" dirty="0" smtClean="0">
                <a:solidFill>
                  <a:srgbClr val="3C8372"/>
                </a:solidFill>
                <a:latin typeface="Franklin Gothic Book" panose="020B0503020102020204" pitchFamily="34" charset="0"/>
              </a:rPr>
              <a:t>Chair of ASSD</a:t>
            </a:r>
          </a:p>
          <a:p>
            <a:endParaRPr lang="en-US" sz="2800" dirty="0">
              <a:solidFill>
                <a:srgbClr val="3C8372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Distance to travel between two points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wpclipart.com/working/signs/hazard_signs/General_warning_hazard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914400" cy="79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6"/>
          <p:cNvSpPr>
            <a:spLocks/>
          </p:cNvSpPr>
          <p:nvPr/>
        </p:nvSpPr>
        <p:spPr bwMode="auto">
          <a:xfrm>
            <a:off x="0" y="6248400"/>
            <a:ext cx="9144000" cy="121302"/>
          </a:xfrm>
          <a:custGeom>
            <a:avLst/>
            <a:gdLst>
              <a:gd name="T0" fmla="*/ 0 w 4608"/>
              <a:gd name="T1" fmla="*/ 0 h 65"/>
              <a:gd name="T2" fmla="*/ 224 w 4608"/>
              <a:gd name="T3" fmla="*/ 0 h 65"/>
              <a:gd name="T4" fmla="*/ 286 w 4608"/>
              <a:gd name="T5" fmla="*/ 65 h 65"/>
              <a:gd name="T6" fmla="*/ 349 w 4608"/>
              <a:gd name="T7" fmla="*/ 0 h 65"/>
              <a:gd name="T8" fmla="*/ 4608 w 4608"/>
              <a:gd name="T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8" h="65">
                <a:moveTo>
                  <a:pt x="0" y="0"/>
                </a:moveTo>
                <a:lnTo>
                  <a:pt x="224" y="0"/>
                </a:lnTo>
                <a:lnTo>
                  <a:pt x="286" y="65"/>
                </a:lnTo>
                <a:lnTo>
                  <a:pt x="349" y="0"/>
                </a:lnTo>
                <a:lnTo>
                  <a:pt x="4608" y="0"/>
                </a:lnTo>
              </a:path>
            </a:pathLst>
          </a:custGeom>
          <a:noFill/>
          <a:ln w="60325" cap="flat">
            <a:solidFill>
              <a:srgbClr val="3C83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940933" y="6331687"/>
            <a:ext cx="6324224" cy="550376"/>
            <a:chOff x="2940933" y="6331687"/>
            <a:chExt cx="6324224" cy="550376"/>
          </a:xfrm>
        </p:grpSpPr>
        <p:pic>
          <p:nvPicPr>
            <p:cNvPr id="8" name="Picture 17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940933" y="6606875"/>
              <a:ext cx="3487737" cy="112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2" descr="http://beta2.statssa.gov.za/wp-content/themes/umkhanyakude/img/logo_centered.pn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467"/>
            <a:stretch/>
          </p:blipFill>
          <p:spPr bwMode="auto">
            <a:xfrm>
              <a:off x="7039771" y="6331687"/>
              <a:ext cx="2225386" cy="550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" name="Straight Connector 9"/>
          <p:cNvCxnSpPr/>
          <p:nvPr/>
        </p:nvCxnSpPr>
        <p:spPr>
          <a:xfrm>
            <a:off x="0" y="721731"/>
            <a:ext cx="9144000" cy="0"/>
          </a:xfrm>
          <a:prstGeom prst="line">
            <a:avLst/>
          </a:prstGeom>
          <a:ln w="50800">
            <a:solidFill>
              <a:srgbClr val="3C83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85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ndlessicons.com/wp-content/uploads/2012/12/africa-icon1-614x460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579749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0" y="721731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6"/>
          <p:cNvSpPr>
            <a:spLocks/>
          </p:cNvSpPr>
          <p:nvPr userDrawn="1"/>
        </p:nvSpPr>
        <p:spPr bwMode="auto">
          <a:xfrm>
            <a:off x="0" y="6324751"/>
            <a:ext cx="9144000" cy="121302"/>
          </a:xfrm>
          <a:custGeom>
            <a:avLst/>
            <a:gdLst>
              <a:gd name="T0" fmla="*/ 0 w 4608"/>
              <a:gd name="T1" fmla="*/ 0 h 65"/>
              <a:gd name="T2" fmla="*/ 224 w 4608"/>
              <a:gd name="T3" fmla="*/ 0 h 65"/>
              <a:gd name="T4" fmla="*/ 286 w 4608"/>
              <a:gd name="T5" fmla="*/ 65 h 65"/>
              <a:gd name="T6" fmla="*/ 349 w 4608"/>
              <a:gd name="T7" fmla="*/ 0 h 65"/>
              <a:gd name="T8" fmla="*/ 4608 w 4608"/>
              <a:gd name="T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8" h="65">
                <a:moveTo>
                  <a:pt x="0" y="0"/>
                </a:moveTo>
                <a:lnTo>
                  <a:pt x="224" y="0"/>
                </a:lnTo>
                <a:lnTo>
                  <a:pt x="286" y="65"/>
                </a:lnTo>
                <a:lnTo>
                  <a:pt x="349" y="0"/>
                </a:lnTo>
                <a:lnTo>
                  <a:pt x="4608" y="0"/>
                </a:lnTo>
              </a:path>
            </a:pathLst>
          </a:custGeom>
          <a:noFill/>
          <a:ln w="952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23446" y="76200"/>
            <a:ext cx="70346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ZA" sz="24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Context: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The Africa we want and the place of CRVSs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782291" y="1519698"/>
            <a:ext cx="9144000" cy="4349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0" i="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9863" indent="-1698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1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46075" indent="-17621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1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100" b="1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9pPr>
          </a:lstStyle>
          <a:p>
            <a:pPr lvl="1"/>
            <a:endParaRPr lang="en-ZA" dirty="0" smtClean="0"/>
          </a:p>
          <a:p>
            <a:pPr lvl="1"/>
            <a:endParaRPr lang="en-ZA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2940933" y="6331687"/>
            <a:ext cx="6324224" cy="550376"/>
            <a:chOff x="2940933" y="6331687"/>
            <a:chExt cx="6324224" cy="550376"/>
          </a:xfrm>
        </p:grpSpPr>
        <p:pic>
          <p:nvPicPr>
            <p:cNvPr id="36" name="Picture 1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940933" y="6606875"/>
              <a:ext cx="3487737" cy="112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2" descr="http://beta2.statssa.gov.za/wp-content/themes/umkhanyakude/img/logo_centered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467"/>
            <a:stretch/>
          </p:blipFill>
          <p:spPr bwMode="auto">
            <a:xfrm>
              <a:off x="7039771" y="6331687"/>
              <a:ext cx="2225386" cy="550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Content Placeholder 1"/>
          <p:cNvSpPr txBox="1">
            <a:spLocks/>
          </p:cNvSpPr>
          <p:nvPr/>
        </p:nvSpPr>
        <p:spPr>
          <a:xfrm>
            <a:off x="304800" y="2362200"/>
            <a:ext cx="6858000" cy="3352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0" i="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9863" indent="-1698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1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46075" indent="-17621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1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100" b="1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9pPr>
          </a:lstStyle>
          <a:p>
            <a:pPr lvl="1"/>
            <a:endParaRPr lang="en-US" sz="1200" dirty="0" smtClean="0"/>
          </a:p>
          <a:p>
            <a:pPr lvl="2"/>
            <a:r>
              <a:rPr lang="en-US" sz="2000" i="1" dirty="0" smtClean="0"/>
              <a:t>Our aspirations are spelt out as: a prosperous Africa based on inclusive growth and sustainable development, an integrated continent politically united, an Africa of good governance democracy respect for human rights, justice and the rule of law, a peaceful and secure Africa where development is people driven, unleashing the potential of women and youth ……</a:t>
            </a:r>
          </a:p>
          <a:p>
            <a:pPr marL="777240" lvl="2">
              <a:buFont typeface="Arial" panose="020B0604020202020204" pitchFamily="34" charset="0"/>
              <a:buNone/>
            </a:pPr>
            <a:r>
              <a:rPr lang="en-US" sz="2000" i="1" dirty="0" smtClean="0"/>
              <a:t>      (-Agenda 2063, African Union). </a:t>
            </a:r>
            <a:endParaRPr lang="en-US" sz="1050" dirty="0"/>
          </a:p>
        </p:txBody>
      </p:sp>
      <p:sp>
        <p:nvSpPr>
          <p:cNvPr id="3" name="Rectangle 2"/>
          <p:cNvSpPr/>
          <p:nvPr/>
        </p:nvSpPr>
        <p:spPr>
          <a:xfrm>
            <a:off x="1066800" y="11430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post 2015 consultations provided a platform to redefine Africa’s priorities and the future we envision:</a:t>
            </a:r>
          </a:p>
        </p:txBody>
      </p:sp>
      <p:pic>
        <p:nvPicPr>
          <p:cNvPr id="2052" name="Picture 4" descr="http://cdns2.freepik.com/free-photo/quotes-in-a-rounded-speech-bubble_318-9949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17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ndlessicons.com/wp-content/uploads/2012/12/africa-icon1-614x460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76400"/>
            <a:ext cx="579749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0" y="721731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6"/>
          <p:cNvSpPr>
            <a:spLocks/>
          </p:cNvSpPr>
          <p:nvPr userDrawn="1"/>
        </p:nvSpPr>
        <p:spPr bwMode="auto">
          <a:xfrm>
            <a:off x="0" y="6324751"/>
            <a:ext cx="9144000" cy="121302"/>
          </a:xfrm>
          <a:custGeom>
            <a:avLst/>
            <a:gdLst>
              <a:gd name="T0" fmla="*/ 0 w 4608"/>
              <a:gd name="T1" fmla="*/ 0 h 65"/>
              <a:gd name="T2" fmla="*/ 224 w 4608"/>
              <a:gd name="T3" fmla="*/ 0 h 65"/>
              <a:gd name="T4" fmla="*/ 286 w 4608"/>
              <a:gd name="T5" fmla="*/ 65 h 65"/>
              <a:gd name="T6" fmla="*/ 349 w 4608"/>
              <a:gd name="T7" fmla="*/ 0 h 65"/>
              <a:gd name="T8" fmla="*/ 4608 w 4608"/>
              <a:gd name="T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8" h="65">
                <a:moveTo>
                  <a:pt x="0" y="0"/>
                </a:moveTo>
                <a:lnTo>
                  <a:pt x="224" y="0"/>
                </a:lnTo>
                <a:lnTo>
                  <a:pt x="286" y="65"/>
                </a:lnTo>
                <a:lnTo>
                  <a:pt x="349" y="0"/>
                </a:lnTo>
                <a:lnTo>
                  <a:pt x="4608" y="0"/>
                </a:lnTo>
              </a:path>
            </a:pathLst>
          </a:custGeom>
          <a:noFill/>
          <a:ln w="952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23446" y="76200"/>
            <a:ext cx="90150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CRVS: The journey of a Data Revolution for better policy outcomes</a:t>
            </a:r>
          </a:p>
          <a:p>
            <a:pPr lvl="0"/>
            <a:endParaRPr lang="en-US" sz="2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        How did Africa lead itself and what it should defend? 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782291" y="1519698"/>
            <a:ext cx="9144000" cy="4349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0" i="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9863" indent="-1698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1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46075" indent="-17621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1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100" b="1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9pPr>
          </a:lstStyle>
          <a:p>
            <a:pPr lvl="1"/>
            <a:endParaRPr lang="en-ZA" dirty="0" smtClean="0"/>
          </a:p>
          <a:p>
            <a:pPr lvl="1"/>
            <a:endParaRPr lang="en-ZA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2940933" y="6331687"/>
            <a:ext cx="6324224" cy="550376"/>
            <a:chOff x="2940933" y="6331687"/>
            <a:chExt cx="6324224" cy="550376"/>
          </a:xfrm>
        </p:grpSpPr>
        <p:pic>
          <p:nvPicPr>
            <p:cNvPr id="36" name="Picture 1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940933" y="6606875"/>
              <a:ext cx="3487737" cy="112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2" descr="http://beta2.statssa.gov.za/wp-content/themes/umkhanyakude/img/logo_centered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467"/>
            <a:stretch/>
          </p:blipFill>
          <p:spPr bwMode="auto">
            <a:xfrm>
              <a:off x="7039771" y="6331687"/>
              <a:ext cx="2225386" cy="550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2" name="Picture 4" descr="http://cdns2.freepik.com/free-photo/quotes-in-a-rounded-speech-bubble_318-9949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27" y="589722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52400" y="2057400"/>
            <a:ext cx="8610600" cy="5232202"/>
            <a:chOff x="152400" y="2057400"/>
            <a:chExt cx="8610600" cy="5232202"/>
          </a:xfrm>
        </p:grpSpPr>
        <p:sp>
          <p:nvSpPr>
            <p:cNvPr id="13" name="Rectangle 12"/>
            <p:cNvSpPr/>
            <p:nvPr/>
          </p:nvSpPr>
          <p:spPr>
            <a:xfrm>
              <a:off x="381000" y="2057400"/>
              <a:ext cx="8382000" cy="52322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00100" lvl="2" indent="0">
                <a:buNone/>
              </a:pPr>
              <a:endParaRPr lang="en-US" sz="14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lvl="1"/>
              <a:r>
                <a:rPr lang="en-US" altLang="en-US" sz="2000" dirty="0"/>
                <a:t>2005 The </a:t>
              </a:r>
              <a:r>
                <a:rPr lang="en-US" altLang="en-US" sz="2000" dirty="0" err="1"/>
                <a:t>Younde</a:t>
              </a:r>
              <a:r>
                <a:rPr lang="en-US" altLang="en-US" sz="2000" dirty="0"/>
                <a:t> meeting in November </a:t>
              </a:r>
              <a:r>
                <a:rPr lang="en-US" altLang="en-US" sz="2000" dirty="0" smtClean="0"/>
                <a:t>2005</a:t>
              </a:r>
              <a:endParaRPr lang="en-US" altLang="en-US" sz="2000" dirty="0"/>
            </a:p>
            <a:p>
              <a:pPr lvl="1"/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lvl="1"/>
              <a:endParaRPr lang="en-US" sz="2000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pPr lvl="1"/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lvl="1"/>
              <a:r>
                <a:rPr lang="en-US" altLang="en-US" sz="2000" dirty="0"/>
                <a:t>2006 The birth of African Symposium on Statistical Development (ASSD) in Cape Town </a:t>
              </a:r>
            </a:p>
            <a:p>
              <a:pPr lvl="1"/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lvl="1"/>
              <a:r>
                <a:rPr lang="en-US" altLang="en-US" sz="2000" dirty="0" smtClean="0"/>
                <a:t>2007 Reestablishment </a:t>
              </a:r>
              <a:r>
                <a:rPr lang="en-US" altLang="en-US" sz="2000" dirty="0"/>
                <a:t>of Statistics at the ECA and Ben </a:t>
              </a:r>
              <a:r>
                <a:rPr lang="en-US" altLang="en-US" sz="2000" dirty="0" err="1"/>
                <a:t>Kireyegera</a:t>
              </a:r>
              <a:r>
                <a:rPr lang="en-US" altLang="en-US" sz="2000" dirty="0"/>
                <a:t> is appointed as its first </a:t>
              </a:r>
              <a:r>
                <a:rPr lang="en-US" altLang="en-US" sz="2000" dirty="0" smtClean="0"/>
                <a:t>director</a:t>
              </a:r>
            </a:p>
            <a:p>
              <a:pPr lvl="1"/>
              <a:endParaRPr lang="en-US" altLang="en-US" sz="2000" dirty="0" smtClean="0"/>
            </a:p>
            <a:p>
              <a:r>
                <a:rPr lang="en-US" altLang="en-US" sz="2000" dirty="0" smtClean="0"/>
                <a:t>     2008 </a:t>
              </a:r>
              <a:r>
                <a:rPr lang="en-US" altLang="en-US" sz="2000" dirty="0"/>
                <a:t>South Africa inaugurates the Young African Statistician </a:t>
              </a:r>
              <a:r>
                <a:rPr lang="en-US" altLang="en-US" sz="2000" dirty="0" err="1"/>
                <a:t>Programme</a:t>
              </a:r>
              <a:endParaRPr lang="en-US" altLang="en-US" sz="2000" dirty="0"/>
            </a:p>
            <a:p>
              <a:r>
                <a:rPr lang="en-US" altLang="en-US" sz="2000" dirty="0"/>
                <a:t>     at the 57</a:t>
              </a:r>
              <a:r>
                <a:rPr lang="en-US" altLang="en-US" sz="2000" baseline="30000" dirty="0"/>
                <a:t>th</a:t>
              </a:r>
              <a:r>
                <a:rPr lang="en-US" altLang="en-US" sz="2000" dirty="0"/>
                <a:t> International Statistics Institute in Durban </a:t>
              </a:r>
              <a:r>
                <a:rPr lang="en-US" altLang="en-US" sz="2000" dirty="0" smtClean="0"/>
                <a:t>as the prime outcome of statistical development and CRVS</a:t>
              </a:r>
              <a:endParaRPr lang="en-US" altLang="en-US" sz="2000" dirty="0"/>
            </a:p>
            <a:p>
              <a:pPr lvl="1"/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lvl="1"/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lvl="1"/>
              <a:endParaRPr lang="en-US" sz="2000" dirty="0" smtClea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14" name="Picture 2" descr="ERP INTEGRATION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286000"/>
              <a:ext cx="573503" cy="573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ERP INTEGRATION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3429000"/>
              <a:ext cx="573503" cy="573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ERP INTEGRATION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4343400"/>
              <a:ext cx="573503" cy="573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7" name="Picture 2" descr="ERP INTEGRATION icon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96" y="5433391"/>
            <a:ext cx="573503" cy="57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98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ndlessicons.com/wp-content/uploads/2012/12/africa-icon1-614x460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544" y="1402187"/>
            <a:ext cx="579749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0" y="721731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6"/>
          <p:cNvSpPr>
            <a:spLocks/>
          </p:cNvSpPr>
          <p:nvPr userDrawn="1"/>
        </p:nvSpPr>
        <p:spPr bwMode="auto">
          <a:xfrm>
            <a:off x="0" y="6324751"/>
            <a:ext cx="9144000" cy="121302"/>
          </a:xfrm>
          <a:custGeom>
            <a:avLst/>
            <a:gdLst>
              <a:gd name="T0" fmla="*/ 0 w 4608"/>
              <a:gd name="T1" fmla="*/ 0 h 65"/>
              <a:gd name="T2" fmla="*/ 224 w 4608"/>
              <a:gd name="T3" fmla="*/ 0 h 65"/>
              <a:gd name="T4" fmla="*/ 286 w 4608"/>
              <a:gd name="T5" fmla="*/ 65 h 65"/>
              <a:gd name="T6" fmla="*/ 349 w 4608"/>
              <a:gd name="T7" fmla="*/ 0 h 65"/>
              <a:gd name="T8" fmla="*/ 4608 w 4608"/>
              <a:gd name="T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8" h="65">
                <a:moveTo>
                  <a:pt x="0" y="0"/>
                </a:moveTo>
                <a:lnTo>
                  <a:pt x="224" y="0"/>
                </a:lnTo>
                <a:lnTo>
                  <a:pt x="286" y="65"/>
                </a:lnTo>
                <a:lnTo>
                  <a:pt x="349" y="0"/>
                </a:lnTo>
                <a:lnTo>
                  <a:pt x="4608" y="0"/>
                </a:lnTo>
              </a:path>
            </a:pathLst>
          </a:custGeom>
          <a:noFill/>
          <a:ln w="952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23446" y="76200"/>
            <a:ext cx="90150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CRVS: The journey of a Data Revolution for better policy outcomes</a:t>
            </a:r>
          </a:p>
          <a:p>
            <a:pPr lvl="0"/>
            <a:endParaRPr lang="en-US" sz="2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        How did Africa lead itself and what it should defend? 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782291" y="1519698"/>
            <a:ext cx="9144000" cy="4349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0" i="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9863" indent="-1698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1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46075" indent="-17621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1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100" b="1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9pPr>
          </a:lstStyle>
          <a:p>
            <a:pPr lvl="1"/>
            <a:endParaRPr lang="en-ZA" dirty="0" smtClean="0"/>
          </a:p>
          <a:p>
            <a:pPr lvl="1"/>
            <a:endParaRPr lang="en-ZA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2940933" y="6331687"/>
            <a:ext cx="6324224" cy="550376"/>
            <a:chOff x="2940933" y="6331687"/>
            <a:chExt cx="6324224" cy="550376"/>
          </a:xfrm>
        </p:grpSpPr>
        <p:pic>
          <p:nvPicPr>
            <p:cNvPr id="36" name="Picture 1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940933" y="6606875"/>
              <a:ext cx="3487737" cy="112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2" descr="http://beta2.statssa.gov.za/wp-content/themes/umkhanyakude/img/logo_centered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467"/>
            <a:stretch/>
          </p:blipFill>
          <p:spPr bwMode="auto">
            <a:xfrm>
              <a:off x="7039771" y="6331687"/>
              <a:ext cx="2225386" cy="550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2" name="Picture 4" descr="http://cdns2.freepik.com/free-photo/quotes-in-a-rounded-speech-bubble_318-9949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27" y="589722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66221" y="1189512"/>
            <a:ext cx="8635711" cy="5847755"/>
            <a:chOff x="152400" y="2167939"/>
            <a:chExt cx="8659157" cy="5548205"/>
          </a:xfrm>
        </p:grpSpPr>
        <p:sp>
          <p:nvSpPr>
            <p:cNvPr id="13" name="Rectangle 12"/>
            <p:cNvSpPr/>
            <p:nvPr/>
          </p:nvSpPr>
          <p:spPr>
            <a:xfrm>
              <a:off x="429557" y="2167939"/>
              <a:ext cx="8382000" cy="55482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00100" lvl="2" indent="0">
                <a:buNone/>
              </a:pPr>
              <a:endParaRPr lang="en-US" sz="14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en-US" altLang="en-US" sz="2000" dirty="0" smtClean="0"/>
                <a:t>     2009 </a:t>
              </a:r>
              <a:r>
                <a:rPr lang="en-US" altLang="en-US" sz="2000" dirty="0"/>
                <a:t>June – Dar-</a:t>
              </a:r>
              <a:r>
                <a:rPr lang="en-US" altLang="en-US" sz="2000" dirty="0" err="1"/>
                <a:t>Es</a:t>
              </a:r>
              <a:r>
                <a:rPr lang="en-US" altLang="en-US" sz="2000" dirty="0"/>
                <a:t>-Salam – Meeting of </a:t>
              </a:r>
              <a:r>
                <a:rPr lang="en-US" altLang="en-US" sz="2000" dirty="0" smtClean="0"/>
                <a:t>Experts on CRVS</a:t>
              </a:r>
              <a:endParaRPr lang="en-US" altLang="en-US" sz="2000" dirty="0"/>
            </a:p>
            <a:p>
              <a:pPr lvl="1"/>
              <a:endParaRPr lang="en-US" sz="2000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pPr lvl="1"/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lvl="1"/>
              <a:endParaRPr lang="en-US" altLang="en-US" sz="2000" dirty="0" smtClean="0"/>
            </a:p>
            <a:p>
              <a:pPr lvl="1"/>
              <a:r>
                <a:rPr lang="en-US" altLang="en-US" sz="2000" dirty="0" smtClean="0"/>
                <a:t>2009 5</a:t>
              </a:r>
              <a:r>
                <a:rPr lang="en-US" altLang="en-US" sz="2000" baseline="30000" dirty="0" smtClean="0"/>
                <a:t>th</a:t>
              </a:r>
              <a:r>
                <a:rPr lang="en-US" altLang="en-US" sz="2000" dirty="0" smtClean="0"/>
                <a:t> ASSD in Cairo resolves that it focuses on CRVS  </a:t>
              </a:r>
              <a:endParaRPr lang="en-US" altLang="en-US" sz="2000" dirty="0"/>
            </a:p>
            <a:p>
              <a:pPr lvl="1"/>
              <a:endParaRPr lang="en-US" altLang="en-US" sz="2000" dirty="0" smtClean="0"/>
            </a:p>
            <a:p>
              <a:pPr lvl="1"/>
              <a:endParaRPr lang="en-US" altLang="en-US" sz="2000" dirty="0"/>
            </a:p>
            <a:p>
              <a:pPr lvl="1"/>
              <a:r>
                <a:rPr lang="en-US" altLang="en-US" sz="2000" dirty="0" smtClean="0"/>
                <a:t>2010 March- African Statisticians recommend to African Ministers of </a:t>
              </a:r>
            </a:p>
            <a:p>
              <a:pPr lvl="1"/>
              <a:r>
                <a:rPr lang="en-US" altLang="en-US" sz="2000" dirty="0" smtClean="0"/>
                <a:t>Planning, Finance and Economy that CRVS ministers meet every second year</a:t>
              </a:r>
              <a:endParaRPr lang="en-US" altLang="en-US" sz="2000" dirty="0"/>
            </a:p>
            <a:p>
              <a:pPr lvl="1"/>
              <a:endParaRPr lang="en-US" altLang="en-US" sz="2000" dirty="0"/>
            </a:p>
            <a:p>
              <a:pPr lvl="1"/>
              <a:r>
                <a:rPr lang="en-US" altLang="en-US" sz="2000" dirty="0"/>
                <a:t>2010 August Addis Ababa – First Conference of Ministers responsible for CRVS</a:t>
              </a:r>
            </a:p>
            <a:p>
              <a:pPr lvl="1"/>
              <a:r>
                <a:rPr lang="en-US" altLang="en-US" sz="2000" dirty="0" smtClean="0"/>
                <a:t>2012 </a:t>
              </a:r>
              <a:r>
                <a:rPr lang="en-US" altLang="en-US" sz="2000" dirty="0"/>
                <a:t>January Cape Town – 7</a:t>
              </a:r>
              <a:r>
                <a:rPr lang="en-US" altLang="en-US" sz="2000" baseline="30000" dirty="0"/>
                <a:t>th</a:t>
              </a:r>
              <a:r>
                <a:rPr lang="en-US" altLang="en-US" sz="2000" dirty="0"/>
                <a:t> Africa Symposium on Statistical Development (ASSD</a:t>
              </a:r>
              <a:r>
                <a:rPr lang="en-US" altLang="en-US" sz="2000" dirty="0" smtClean="0"/>
                <a:t>) focusing on CRVS and preparing for the Ministers Conference </a:t>
              </a:r>
              <a:endParaRPr lang="en-US" altLang="en-US" sz="2000" dirty="0"/>
            </a:p>
            <a:p>
              <a:pPr lvl="1"/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lvl="1"/>
              <a:endParaRPr lang="en-US" sz="2000" dirty="0" smtClea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14" name="Picture 2" descr="ERP INTEGRATION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286000"/>
              <a:ext cx="573503" cy="573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ERP INTEGRATION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3429000"/>
              <a:ext cx="573503" cy="573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ERP INTEGRATION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4343400"/>
              <a:ext cx="573503" cy="573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2" descr="ERP INTEGRATION icon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21" y="5458835"/>
            <a:ext cx="573503" cy="57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ERP INTEGRATION icon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21" y="4719604"/>
            <a:ext cx="573503" cy="57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01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ndlessicons.com/wp-content/uploads/2012/12/africa-icon1-614x460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544" y="1402187"/>
            <a:ext cx="579749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0" y="721731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6"/>
          <p:cNvSpPr>
            <a:spLocks/>
          </p:cNvSpPr>
          <p:nvPr userDrawn="1"/>
        </p:nvSpPr>
        <p:spPr bwMode="auto">
          <a:xfrm>
            <a:off x="0" y="6324751"/>
            <a:ext cx="9144000" cy="121302"/>
          </a:xfrm>
          <a:custGeom>
            <a:avLst/>
            <a:gdLst>
              <a:gd name="T0" fmla="*/ 0 w 4608"/>
              <a:gd name="T1" fmla="*/ 0 h 65"/>
              <a:gd name="T2" fmla="*/ 224 w 4608"/>
              <a:gd name="T3" fmla="*/ 0 h 65"/>
              <a:gd name="T4" fmla="*/ 286 w 4608"/>
              <a:gd name="T5" fmla="*/ 65 h 65"/>
              <a:gd name="T6" fmla="*/ 349 w 4608"/>
              <a:gd name="T7" fmla="*/ 0 h 65"/>
              <a:gd name="T8" fmla="*/ 4608 w 4608"/>
              <a:gd name="T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8" h="65">
                <a:moveTo>
                  <a:pt x="0" y="0"/>
                </a:moveTo>
                <a:lnTo>
                  <a:pt x="224" y="0"/>
                </a:lnTo>
                <a:lnTo>
                  <a:pt x="286" y="65"/>
                </a:lnTo>
                <a:lnTo>
                  <a:pt x="349" y="0"/>
                </a:lnTo>
                <a:lnTo>
                  <a:pt x="4608" y="0"/>
                </a:lnTo>
              </a:path>
            </a:pathLst>
          </a:custGeom>
          <a:noFill/>
          <a:ln w="952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23446" y="76200"/>
            <a:ext cx="90150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CRVS: The journey of a Data Revolution for better policy outcomes</a:t>
            </a:r>
          </a:p>
          <a:p>
            <a:pPr lvl="0"/>
            <a:endParaRPr lang="en-US" sz="2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        How did Africa lead itself and what it should defend? 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782291" y="1519698"/>
            <a:ext cx="9144000" cy="4349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0" i="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9863" indent="-1698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1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46075" indent="-17621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1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100" b="1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9pPr>
          </a:lstStyle>
          <a:p>
            <a:pPr lvl="1"/>
            <a:endParaRPr lang="en-ZA" dirty="0" smtClean="0"/>
          </a:p>
          <a:p>
            <a:pPr lvl="1"/>
            <a:endParaRPr lang="en-ZA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2940933" y="6331687"/>
            <a:ext cx="6324224" cy="550376"/>
            <a:chOff x="2940933" y="6331687"/>
            <a:chExt cx="6324224" cy="550376"/>
          </a:xfrm>
        </p:grpSpPr>
        <p:pic>
          <p:nvPicPr>
            <p:cNvPr id="36" name="Picture 1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940933" y="6606875"/>
              <a:ext cx="3487737" cy="112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2" descr="http://beta2.statssa.gov.za/wp-content/themes/umkhanyakude/img/logo_centered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467"/>
            <a:stretch/>
          </p:blipFill>
          <p:spPr bwMode="auto">
            <a:xfrm>
              <a:off x="7039771" y="6331687"/>
              <a:ext cx="2225386" cy="550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2" name="Picture 4" descr="http://cdns2.freepik.com/free-photo/quotes-in-a-rounded-speech-bubble_318-9949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27" y="589722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66221" y="1189512"/>
            <a:ext cx="8635711" cy="5847755"/>
            <a:chOff x="152400" y="2167939"/>
            <a:chExt cx="8659157" cy="5548207"/>
          </a:xfrm>
        </p:grpSpPr>
        <p:sp>
          <p:nvSpPr>
            <p:cNvPr id="13" name="Rectangle 12"/>
            <p:cNvSpPr/>
            <p:nvPr/>
          </p:nvSpPr>
          <p:spPr>
            <a:xfrm>
              <a:off x="429557" y="2167939"/>
              <a:ext cx="8382000" cy="5548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00100" lvl="2" indent="0">
                <a:buNone/>
              </a:pPr>
              <a:endParaRPr lang="en-US" sz="14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en-US" altLang="en-US" sz="2000" dirty="0" smtClean="0"/>
                <a:t>     2012 </a:t>
              </a:r>
              <a:r>
                <a:rPr lang="en-US" altLang="en-US" sz="2000" dirty="0"/>
                <a:t>September Durban – Second Conference of </a:t>
              </a:r>
              <a:r>
                <a:rPr lang="en-US" altLang="en-US" sz="2000" dirty="0" smtClean="0"/>
                <a:t>Ministers and endorse        APAI- </a:t>
              </a:r>
              <a:r>
                <a:rPr lang="en-US" altLang="en-US" sz="2000" dirty="0"/>
                <a:t>CRVS endorsed as the </a:t>
              </a:r>
              <a:r>
                <a:rPr lang="en-US" altLang="en-US" sz="2000" dirty="0" err="1"/>
                <a:t>programme</a:t>
              </a:r>
              <a:r>
                <a:rPr lang="en-US" altLang="en-US" sz="2000" dirty="0"/>
                <a:t> framework</a:t>
              </a:r>
            </a:p>
            <a:p>
              <a:endParaRPr lang="en-US" altLang="en-US" sz="2000" dirty="0"/>
            </a:p>
            <a:p>
              <a:endParaRPr lang="en-US" altLang="en-US" sz="2000" dirty="0" smtClean="0"/>
            </a:p>
            <a:p>
              <a:r>
                <a:rPr lang="en-US" altLang="en-US" sz="2000" dirty="0"/>
                <a:t> </a:t>
              </a:r>
              <a:r>
                <a:rPr lang="en-US" altLang="en-US" sz="2000" dirty="0" smtClean="0"/>
                <a:t>   2012 </a:t>
              </a:r>
              <a:r>
                <a:rPr lang="en-US" altLang="en-US" sz="2000" dirty="0"/>
                <a:t>November Yamoussoukro – 8</a:t>
              </a:r>
              <a:r>
                <a:rPr lang="en-US" altLang="en-US" sz="2000" baseline="30000" dirty="0"/>
                <a:t>th</a:t>
              </a:r>
              <a:r>
                <a:rPr lang="en-US" altLang="en-US" sz="2000" dirty="0"/>
                <a:t> </a:t>
              </a:r>
              <a:r>
                <a:rPr lang="en-US" altLang="en-US" sz="2000" dirty="0" smtClean="0"/>
                <a:t>ASSD focusing on CRVS</a:t>
              </a:r>
              <a:endParaRPr lang="en-US" altLang="en-US" sz="2000" dirty="0"/>
            </a:p>
            <a:p>
              <a:r>
                <a:rPr lang="en-US" altLang="en-US" sz="2000" dirty="0" smtClean="0"/>
                <a:t>   Implementation</a:t>
              </a:r>
              <a:endParaRPr lang="en-US" altLang="en-US" sz="2000" dirty="0"/>
            </a:p>
            <a:p>
              <a:r>
                <a:rPr lang="en-US" altLang="en-US" sz="2000" dirty="0" smtClean="0"/>
                <a:t>    </a:t>
              </a:r>
            </a:p>
            <a:p>
              <a:r>
                <a:rPr lang="en-US" altLang="en-US" sz="2000" dirty="0"/>
                <a:t> </a:t>
              </a:r>
              <a:r>
                <a:rPr lang="en-US" altLang="en-US" sz="2000" dirty="0" smtClean="0"/>
                <a:t>    2013 </a:t>
              </a:r>
              <a:r>
                <a:rPr lang="en-US" altLang="en-US" sz="2000" dirty="0"/>
                <a:t>August Gaborone – Training of pool of Experts</a:t>
              </a:r>
            </a:p>
            <a:p>
              <a:endParaRPr lang="en-US" altLang="en-US" sz="2000" dirty="0"/>
            </a:p>
            <a:p>
              <a:endParaRPr lang="en-US" altLang="en-US" sz="2000" dirty="0" smtClean="0"/>
            </a:p>
            <a:p>
              <a:endParaRPr lang="en-US" altLang="en-US" sz="2000" dirty="0"/>
            </a:p>
            <a:p>
              <a:r>
                <a:rPr lang="en-US" altLang="en-US" sz="2000" dirty="0" smtClean="0"/>
                <a:t>    2014 </a:t>
              </a:r>
              <a:r>
                <a:rPr lang="en-US" altLang="en-US" sz="2000" dirty="0"/>
                <a:t>February Gaborone  – 9</a:t>
              </a:r>
              <a:r>
                <a:rPr lang="en-US" altLang="en-US" sz="2000" baseline="30000" dirty="0"/>
                <a:t>th</a:t>
              </a:r>
              <a:r>
                <a:rPr lang="en-US" altLang="en-US" sz="2000" dirty="0"/>
                <a:t> </a:t>
              </a:r>
              <a:r>
                <a:rPr lang="en-US" altLang="en-US" sz="2000" dirty="0" smtClean="0"/>
                <a:t>ASSD focuses on Assessments </a:t>
              </a:r>
              <a:endParaRPr lang="en-US" altLang="en-US" sz="2000" dirty="0"/>
            </a:p>
            <a:p>
              <a:r>
                <a:rPr lang="en-US" altLang="en-US" sz="2000" dirty="0" smtClean="0"/>
                <a:t> </a:t>
              </a:r>
              <a:endParaRPr lang="en-US" altLang="en-US" sz="2000" dirty="0"/>
            </a:p>
            <a:p>
              <a:pPr lvl="1"/>
              <a:endParaRPr lang="en-US" sz="2000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pPr lvl="1"/>
              <a:r>
                <a:rPr lang="en-US" altLang="en-US" sz="2000" dirty="0"/>
                <a:t>2015 February Yamoussoukro-  Third Conference of </a:t>
              </a:r>
              <a:r>
                <a:rPr lang="en-US" altLang="en-US" sz="2000" dirty="0" smtClean="0"/>
                <a:t>Ministers where progress on assessments will be undertaken</a:t>
              </a:r>
              <a:endParaRPr lang="en-US" altLang="en-US" sz="2000" dirty="0"/>
            </a:p>
            <a:p>
              <a:pPr lvl="1"/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lvl="1"/>
              <a:endParaRPr lang="en-US" sz="2000" dirty="0" smtClea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14" name="Picture 2" descr="ERP INTEGRATION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286000"/>
              <a:ext cx="573503" cy="573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ERP INTEGRATION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3429000"/>
              <a:ext cx="573503" cy="573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ERP INTEGRATION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4343400"/>
              <a:ext cx="573503" cy="573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2" descr="ERP INTEGRATION icon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21" y="5458835"/>
            <a:ext cx="573503" cy="57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ERP INTEGRATION icon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21" y="4719604"/>
            <a:ext cx="573503" cy="57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57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ndlessicons.com/wp-content/uploads/2012/12/africa-icon1-614x460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544" y="1402187"/>
            <a:ext cx="579749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0" y="721731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6"/>
          <p:cNvSpPr>
            <a:spLocks/>
          </p:cNvSpPr>
          <p:nvPr userDrawn="1"/>
        </p:nvSpPr>
        <p:spPr bwMode="auto">
          <a:xfrm>
            <a:off x="0" y="6324751"/>
            <a:ext cx="9144000" cy="121302"/>
          </a:xfrm>
          <a:custGeom>
            <a:avLst/>
            <a:gdLst>
              <a:gd name="T0" fmla="*/ 0 w 4608"/>
              <a:gd name="T1" fmla="*/ 0 h 65"/>
              <a:gd name="T2" fmla="*/ 224 w 4608"/>
              <a:gd name="T3" fmla="*/ 0 h 65"/>
              <a:gd name="T4" fmla="*/ 286 w 4608"/>
              <a:gd name="T5" fmla="*/ 65 h 65"/>
              <a:gd name="T6" fmla="*/ 349 w 4608"/>
              <a:gd name="T7" fmla="*/ 0 h 65"/>
              <a:gd name="T8" fmla="*/ 4608 w 4608"/>
              <a:gd name="T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8" h="65">
                <a:moveTo>
                  <a:pt x="0" y="0"/>
                </a:moveTo>
                <a:lnTo>
                  <a:pt x="224" y="0"/>
                </a:lnTo>
                <a:lnTo>
                  <a:pt x="286" y="65"/>
                </a:lnTo>
                <a:lnTo>
                  <a:pt x="349" y="0"/>
                </a:lnTo>
                <a:lnTo>
                  <a:pt x="4608" y="0"/>
                </a:lnTo>
              </a:path>
            </a:pathLst>
          </a:custGeom>
          <a:noFill/>
          <a:ln w="952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23446" y="76200"/>
            <a:ext cx="90150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CRVS: The journey of a Data Revolution for better policy outcomes</a:t>
            </a:r>
          </a:p>
          <a:p>
            <a:pPr lvl="0"/>
            <a:endParaRPr lang="en-US" sz="2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        What are the lessons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782291" y="1519698"/>
            <a:ext cx="9144000" cy="4349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0" i="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9863" indent="-16986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1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46075" indent="-176213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1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100" b="1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9pPr>
          </a:lstStyle>
          <a:p>
            <a:pPr lvl="1"/>
            <a:endParaRPr lang="en-ZA" dirty="0" smtClean="0"/>
          </a:p>
          <a:p>
            <a:pPr lvl="1"/>
            <a:endParaRPr lang="en-ZA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2940933" y="6331687"/>
            <a:ext cx="6324224" cy="550376"/>
            <a:chOff x="2940933" y="6331687"/>
            <a:chExt cx="6324224" cy="550376"/>
          </a:xfrm>
        </p:grpSpPr>
        <p:pic>
          <p:nvPicPr>
            <p:cNvPr id="36" name="Picture 1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940933" y="6606875"/>
              <a:ext cx="3487737" cy="112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2" descr="http://beta2.statssa.gov.za/wp-content/themes/umkhanyakude/img/logo_centered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467"/>
            <a:stretch/>
          </p:blipFill>
          <p:spPr bwMode="auto">
            <a:xfrm>
              <a:off x="7039771" y="6331687"/>
              <a:ext cx="2225386" cy="550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2" name="Picture 4" descr="http://cdns2.freepik.com/free-photo/quotes-in-a-rounded-speech-bubble_318-9949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27" y="589722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28863" y="1189512"/>
            <a:ext cx="8673069" cy="5232203"/>
            <a:chOff x="114941" y="2167939"/>
            <a:chExt cx="8696616" cy="4964183"/>
          </a:xfrm>
        </p:grpSpPr>
        <p:sp>
          <p:nvSpPr>
            <p:cNvPr id="13" name="Rectangle 12"/>
            <p:cNvSpPr/>
            <p:nvPr/>
          </p:nvSpPr>
          <p:spPr>
            <a:xfrm>
              <a:off x="429557" y="2167939"/>
              <a:ext cx="8382000" cy="49641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00100" lvl="2" indent="0">
                <a:buNone/>
              </a:pPr>
              <a:endParaRPr lang="en-US" sz="14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en-US" altLang="en-US" sz="2000" dirty="0" smtClean="0"/>
                <a:t>     Africa has led against severe skepticism of possible success of CRVS as a source of statistical data at the UN level</a:t>
              </a:r>
              <a:endParaRPr lang="en-US" altLang="en-US" sz="2000" dirty="0"/>
            </a:p>
            <a:p>
              <a:endParaRPr lang="en-US" altLang="en-US" sz="2000" dirty="0" smtClean="0"/>
            </a:p>
            <a:p>
              <a:r>
                <a:rPr lang="en-US" altLang="en-US" sz="2000" dirty="0" smtClean="0"/>
                <a:t>    Collaboration of pan African institutions the AU, </a:t>
              </a:r>
              <a:r>
                <a:rPr lang="en-US" altLang="en-US" sz="2000" dirty="0" err="1" smtClean="0"/>
                <a:t>AfDB</a:t>
              </a:r>
              <a:r>
                <a:rPr lang="en-US" altLang="en-US" sz="2000" dirty="0" smtClean="0"/>
                <a:t> and ECA is unique and exemplary and its an envy of many regions</a:t>
              </a:r>
            </a:p>
            <a:p>
              <a:endParaRPr lang="en-US" altLang="en-US" sz="2000" dirty="0" smtClean="0"/>
            </a:p>
            <a:p>
              <a:r>
                <a:rPr lang="en-US" altLang="en-US" sz="2000" dirty="0"/>
                <a:t> </a:t>
              </a:r>
              <a:r>
                <a:rPr lang="en-US" altLang="en-US" sz="2000" dirty="0" smtClean="0"/>
                <a:t>    Africa’s Peer Review Mechanism (APRM) influence is critical</a:t>
              </a:r>
              <a:endParaRPr lang="en-US" altLang="en-US" sz="2000" dirty="0"/>
            </a:p>
            <a:p>
              <a:endParaRPr lang="en-US" altLang="en-US" sz="2000" dirty="0"/>
            </a:p>
            <a:p>
              <a:endParaRPr lang="en-US" altLang="en-US" sz="2000" dirty="0"/>
            </a:p>
            <a:p>
              <a:r>
                <a:rPr lang="en-US" altLang="en-US" sz="2000" dirty="0" smtClean="0"/>
                <a:t>    The African Symposium in country advocacy innovation has moved us as Africans forward and lead innovatively</a:t>
              </a:r>
              <a:endParaRPr lang="en-US" altLang="en-US" sz="2000" dirty="0"/>
            </a:p>
            <a:p>
              <a:r>
                <a:rPr lang="en-US" altLang="en-US" sz="2000" dirty="0" smtClean="0"/>
                <a:t> </a:t>
              </a:r>
            </a:p>
            <a:p>
              <a:r>
                <a:rPr lang="en-US" altLang="en-US" sz="2000" dirty="0"/>
                <a:t> </a:t>
              </a:r>
              <a:r>
                <a:rPr lang="en-US" altLang="en-US" sz="2000" dirty="0" smtClean="0"/>
                <a:t>   Africa’s participatory approach to its development is consistent with the post 2015 agenda</a:t>
              </a:r>
            </a:p>
            <a:p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</a:rPr>
                <a:t>   </a:t>
              </a:r>
              <a:r>
                <a:rPr lang="en-US" altLang="en-US" sz="2000" dirty="0" smtClean="0"/>
                <a:t>Africa has to defend its gains and can only do so successfully when it takes full control of its development and narrative</a:t>
              </a:r>
              <a:endParaRPr lang="en-US" sz="2000" dirty="0" smtClea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14" name="Picture 2" descr="ERP INTEGRATION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286000"/>
              <a:ext cx="573503" cy="573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ERP INTEGRATION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06" y="3032233"/>
              <a:ext cx="573503" cy="573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ERP INTEGRATION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941" y="4056648"/>
              <a:ext cx="573503" cy="573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2" descr="ERP INTEGRATION icon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3" y="5029200"/>
            <a:ext cx="573503" cy="57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ERP INTEGRATION icon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9" y="4146100"/>
            <a:ext cx="573503" cy="57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ERP INTEGRATION icon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3" y="5700378"/>
            <a:ext cx="573503" cy="57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24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62600" y="762000"/>
            <a:ext cx="3505200" cy="5562600"/>
          </a:xfrm>
          <a:prstGeom prst="rect">
            <a:avLst/>
          </a:prstGeom>
          <a:solidFill>
            <a:srgbClr val="FED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685800"/>
            <a:ext cx="929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pPr marL="800100" lvl="2" algn="just"/>
            <a:r>
              <a:rPr lang="en-US" dirty="0" smtClean="0">
                <a:solidFill>
                  <a:prstClr val="black"/>
                </a:solidFill>
              </a:rPr>
              <a:t>                                       </a:t>
            </a:r>
            <a:endParaRPr lang="en-US" dirty="0">
              <a:solidFill>
                <a:prstClr val="black"/>
              </a:solidFill>
            </a:endParaRPr>
          </a:p>
          <a:p>
            <a:pPr marL="800100" lvl="2" algn="just"/>
            <a:r>
              <a:rPr lang="en-US" dirty="0">
                <a:solidFill>
                  <a:prstClr val="black"/>
                </a:solidFill>
              </a:rPr>
              <a:t>                                        </a:t>
            </a:r>
            <a:r>
              <a:rPr lang="en-US" dirty="0" smtClean="0">
                <a:solidFill>
                  <a:prstClr val="black"/>
                </a:solidFill>
              </a:rPr>
              <a:t>                              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21731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6"/>
          <p:cNvSpPr>
            <a:spLocks/>
          </p:cNvSpPr>
          <p:nvPr/>
        </p:nvSpPr>
        <p:spPr bwMode="auto">
          <a:xfrm>
            <a:off x="0" y="6324751"/>
            <a:ext cx="9144000" cy="121302"/>
          </a:xfrm>
          <a:custGeom>
            <a:avLst/>
            <a:gdLst>
              <a:gd name="T0" fmla="*/ 0 w 4608"/>
              <a:gd name="T1" fmla="*/ 0 h 65"/>
              <a:gd name="T2" fmla="*/ 224 w 4608"/>
              <a:gd name="T3" fmla="*/ 0 h 65"/>
              <a:gd name="T4" fmla="*/ 286 w 4608"/>
              <a:gd name="T5" fmla="*/ 65 h 65"/>
              <a:gd name="T6" fmla="*/ 349 w 4608"/>
              <a:gd name="T7" fmla="*/ 0 h 65"/>
              <a:gd name="T8" fmla="*/ 4608 w 4608"/>
              <a:gd name="T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8" h="65">
                <a:moveTo>
                  <a:pt x="0" y="0"/>
                </a:moveTo>
                <a:lnTo>
                  <a:pt x="224" y="0"/>
                </a:lnTo>
                <a:lnTo>
                  <a:pt x="286" y="65"/>
                </a:lnTo>
                <a:lnTo>
                  <a:pt x="349" y="0"/>
                </a:lnTo>
                <a:lnTo>
                  <a:pt x="4608" y="0"/>
                </a:lnTo>
              </a:path>
            </a:pathLst>
          </a:custGeom>
          <a:noFill/>
          <a:ln w="9525" cap="flat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26677" y="3124200"/>
            <a:ext cx="31363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>
                    <a:lumMod val="50000"/>
                  </a:prstClr>
                </a:solidFill>
              </a:rPr>
              <a:t>Africa at last on </a:t>
            </a:r>
            <a:r>
              <a:rPr lang="en-US" sz="2800" b="1" dirty="0">
                <a:solidFill>
                  <a:prstClr val="white">
                    <a:lumMod val="50000"/>
                  </a:prstClr>
                </a:solidFill>
              </a:rPr>
              <a:t>the road to </a:t>
            </a:r>
            <a:r>
              <a:rPr lang="en-US" sz="2800" b="1" dirty="0" smtClean="0">
                <a:solidFill>
                  <a:prstClr val="white">
                    <a:lumMod val="50000"/>
                  </a:prstClr>
                </a:solidFill>
              </a:rPr>
              <a:t>life of dignity</a:t>
            </a:r>
            <a:endParaRPr lang="en-US" sz="2800" b="1" dirty="0">
              <a:solidFill>
                <a:prstClr val="white">
                  <a:lumMod val="50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40933" y="6331687"/>
            <a:ext cx="6324224" cy="550376"/>
            <a:chOff x="2940933" y="6331687"/>
            <a:chExt cx="6324224" cy="550376"/>
          </a:xfrm>
        </p:grpSpPr>
        <p:pic>
          <p:nvPicPr>
            <p:cNvPr id="9" name="Picture 1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940933" y="6606875"/>
              <a:ext cx="3487737" cy="112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2" descr="http://beta2.statssa.gov.za/wp-content/themes/umkhanyakude/img/logo_centered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467"/>
            <a:stretch/>
          </p:blipFill>
          <p:spPr bwMode="auto">
            <a:xfrm>
              <a:off x="7039771" y="6331687"/>
              <a:ext cx="2225386" cy="550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Content Placeholder 3" descr="http://40.media.tumblr.com/tumblr_lispziWixV1qcn09io1_12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5486400" cy="557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74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phisticated Business">
  <a:themeElements>
    <a:clrScheme name="Sophisticated Business">
      <a:dk1>
        <a:sysClr val="windowText" lastClr="000000"/>
      </a:dk1>
      <a:lt1>
        <a:sysClr val="window" lastClr="FFFFFF"/>
      </a:lt1>
      <a:dk2>
        <a:srgbClr val="897C57"/>
      </a:dk2>
      <a:lt2>
        <a:srgbClr val="E2BA41"/>
      </a:lt2>
      <a:accent1>
        <a:srgbClr val="3C8689"/>
      </a:accent1>
      <a:accent2>
        <a:srgbClr val="E2BA41"/>
      </a:accent2>
      <a:accent3>
        <a:srgbClr val="C8904D"/>
      </a:accent3>
      <a:accent4>
        <a:srgbClr val="66AF9E"/>
      </a:accent4>
      <a:accent5>
        <a:srgbClr val="897C57"/>
      </a:accent5>
      <a:accent6>
        <a:srgbClr val="AF9D66"/>
      </a:accent6>
      <a:hlink>
        <a:srgbClr val="3C8689"/>
      </a:hlink>
      <a:folHlink>
        <a:srgbClr val="897C57"/>
      </a:folHlink>
    </a:clrScheme>
    <a:fontScheme name="Sophisticated Business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pattFill prst="dkUpDiag">
          <a:fgClr>
            <a:schemeClr val="bg2">
              <a:lumMod val="50000"/>
            </a:schemeClr>
          </a:fgClr>
          <a:bgClr>
            <a:schemeClr val="bg2">
              <a:lumMod val="65000"/>
            </a:schemeClr>
          </a:bgClr>
        </a:pattFill>
        <a:ln>
          <a:noFill/>
        </a:ln>
      </a:spPr>
      <a:bodyPr wrap="none" lIns="228600" tIns="228600" rIns="228600" bIns="228600" rtlCol="0" anchor="ctr">
        <a:noAutofit/>
      </a:bodyPr>
      <a:lstStyle>
        <a:defPPr algn="ctr">
          <a:defRPr sz="1400" dirty="0" smtClean="0">
            <a:solidFill>
              <a:schemeClr val="bg1"/>
            </a:solidFill>
            <a:latin typeface="Franklin Gothic Demi Cond" panose="020B07060304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20000"/>
          </a:lnSpc>
          <a:defRPr dirty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2544</TotalTime>
  <Words>531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Sophisticated Business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 of success endangered by great risks to fail</dc:title>
  <dc:creator>Gloria M</dc:creator>
  <cp:lastModifiedBy>Pali Lehohla</cp:lastModifiedBy>
  <cp:revision>310</cp:revision>
  <dcterms:created xsi:type="dcterms:W3CDTF">2015-01-08T19:50:00Z</dcterms:created>
  <dcterms:modified xsi:type="dcterms:W3CDTF">2015-02-10T12:30:55Z</dcterms:modified>
</cp:coreProperties>
</file>