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258" r:id="rId3"/>
    <p:sldId id="259" r:id="rId4"/>
    <p:sldId id="260" r:id="rId5"/>
    <p:sldId id="280" r:id="rId6"/>
    <p:sldId id="277" r:id="rId7"/>
    <p:sldId id="278" r:id="rId8"/>
    <p:sldId id="274" r:id="rId9"/>
    <p:sldId id="262" r:id="rId10"/>
    <p:sldId id="263" r:id="rId11"/>
    <p:sldId id="265" r:id="rId12"/>
    <p:sldId id="275" r:id="rId13"/>
    <p:sldId id="267" r:id="rId14"/>
    <p:sldId id="268" r:id="rId15"/>
    <p:sldId id="269" r:id="rId16"/>
    <p:sldId id="270" r:id="rId17"/>
    <p:sldId id="271" r:id="rId18"/>
    <p:sldId id="272"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6071" autoAdjust="0"/>
  </p:normalViewPr>
  <p:slideViewPr>
    <p:cSldViewPr>
      <p:cViewPr>
        <p:scale>
          <a:sx n="100" d="100"/>
          <a:sy n="100" d="100"/>
        </p:scale>
        <p:origin x="354" y="76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AAF5B26-8E8E-464D-BE3A-B335B109C77A}" type="datetimeFigureOut">
              <a:rPr lang="en-US" smtClean="0"/>
              <a:pPr/>
              <a:t>2/9/2015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A187210C-A103-48F2-B23A-8D0014A04DC2}" type="slidenum">
              <a:rPr lang="en-US" smtClean="0"/>
              <a:pPr/>
              <a:t>‹N°›</a:t>
            </a:fld>
            <a:endParaRPr lang="en-US"/>
          </a:p>
        </p:txBody>
      </p:sp>
    </p:spTree>
    <p:extLst>
      <p:ext uri="{BB962C8B-B14F-4D97-AF65-F5344CB8AC3E}">
        <p14:creationId xmlns:p14="http://schemas.microsoft.com/office/powerpoint/2010/main" xmlns="" val="2711586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905013D5-D41E-4D13-B8F7-E2285B69FBF4}" type="datetimeFigureOut">
              <a:rPr lang="en-US" smtClean="0"/>
              <a:pPr/>
              <a:t>2/9/2015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BE5D2866-9A0A-4E13-9147-D628BDA2F127}" type="slidenum">
              <a:rPr lang="en-US" smtClean="0"/>
              <a:pPr/>
              <a:t>‹N°›</a:t>
            </a:fld>
            <a:endParaRPr lang="en-US"/>
          </a:p>
        </p:txBody>
      </p:sp>
    </p:spTree>
    <p:extLst>
      <p:ext uri="{BB962C8B-B14F-4D97-AF65-F5344CB8AC3E}">
        <p14:creationId xmlns:p14="http://schemas.microsoft.com/office/powerpoint/2010/main" xmlns="" val="3633366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Header Placeholder 5"/>
          <p:cNvSpPr>
            <a:spLocks noGrp="1"/>
          </p:cNvSpPr>
          <p:nvPr>
            <p:ph type="hdr" sz="quarter" idx="12"/>
          </p:nvPr>
        </p:nvSpPr>
        <p:spPr/>
        <p:txBody>
          <a:bodyPr/>
          <a:lstStyle/>
          <a:p>
            <a:r>
              <a:rPr lang="en-US" smtClean="0"/>
              <a:t>African Union Commission</a:t>
            </a:r>
            <a:endParaRPr lang="en-US"/>
          </a:p>
        </p:txBody>
      </p:sp>
    </p:spTree>
    <p:extLst>
      <p:ext uri="{BB962C8B-B14F-4D97-AF65-F5344CB8AC3E}">
        <p14:creationId xmlns:p14="http://schemas.microsoft.com/office/powerpoint/2010/main" xmlns="" val="217205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5D2866-9A0A-4E13-9147-D628BDA2F127}" type="slidenum">
              <a:rPr lang="en-US" smtClean="0"/>
              <a:pPr/>
              <a:t>2</a:t>
            </a:fld>
            <a:endParaRPr lang="en-US"/>
          </a:p>
        </p:txBody>
      </p:sp>
    </p:spTree>
    <p:extLst>
      <p:ext uri="{BB962C8B-B14F-4D97-AF65-F5344CB8AC3E}">
        <p14:creationId xmlns:p14="http://schemas.microsoft.com/office/powerpoint/2010/main" xmlns="" val="1756754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African Union Commission</a:t>
            </a:r>
            <a:endParaRPr lang="en-US"/>
          </a:p>
        </p:txBody>
      </p:sp>
    </p:spTree>
    <p:extLst>
      <p:ext uri="{BB962C8B-B14F-4D97-AF65-F5344CB8AC3E}">
        <p14:creationId xmlns:p14="http://schemas.microsoft.com/office/powerpoint/2010/main" xmlns="" val="1550199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African Union Commission</a:t>
            </a:r>
            <a:endParaRPr lang="en-US"/>
          </a:p>
        </p:txBody>
      </p:sp>
    </p:spTree>
    <p:extLst>
      <p:ext uri="{BB962C8B-B14F-4D97-AF65-F5344CB8AC3E}">
        <p14:creationId xmlns:p14="http://schemas.microsoft.com/office/powerpoint/2010/main" xmlns="" val="1550199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African Union Commission</a:t>
            </a:r>
            <a:endParaRPr lang="en-US"/>
          </a:p>
        </p:txBody>
      </p:sp>
    </p:spTree>
    <p:extLst>
      <p:ext uri="{BB962C8B-B14F-4D97-AF65-F5344CB8AC3E}">
        <p14:creationId xmlns:p14="http://schemas.microsoft.com/office/powerpoint/2010/main" xmlns="" val="2529287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CDAF08-C4BC-4B5F-BA1C-5FCD10F133D6}"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5AC9E-40C0-4775-A071-819C0E96FCF5}" type="slidenum">
              <a:rPr lang="en-US" smtClean="0"/>
              <a:pPr/>
              <a:t>‹N°›</a:t>
            </a:fld>
            <a:endParaRPr lang="en-US"/>
          </a:p>
        </p:txBody>
      </p:sp>
    </p:spTree>
    <p:extLst>
      <p:ext uri="{BB962C8B-B14F-4D97-AF65-F5344CB8AC3E}">
        <p14:creationId xmlns:p14="http://schemas.microsoft.com/office/powerpoint/2010/main" xmlns="" val="2576803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CDAF08-C4BC-4B5F-BA1C-5FCD10F133D6}"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5AC9E-40C0-4775-A071-819C0E96FCF5}" type="slidenum">
              <a:rPr lang="en-US" smtClean="0"/>
              <a:pPr/>
              <a:t>‹N°›</a:t>
            </a:fld>
            <a:endParaRPr lang="en-US"/>
          </a:p>
        </p:txBody>
      </p:sp>
    </p:spTree>
    <p:extLst>
      <p:ext uri="{BB962C8B-B14F-4D97-AF65-F5344CB8AC3E}">
        <p14:creationId xmlns:p14="http://schemas.microsoft.com/office/powerpoint/2010/main" xmlns="" val="2289775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CDAF08-C4BC-4B5F-BA1C-5FCD10F133D6}"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5AC9E-40C0-4775-A071-819C0E96FCF5}" type="slidenum">
              <a:rPr lang="en-US" smtClean="0"/>
              <a:pPr/>
              <a:t>‹N°›</a:t>
            </a:fld>
            <a:endParaRPr lang="en-US"/>
          </a:p>
        </p:txBody>
      </p:sp>
    </p:spTree>
    <p:extLst>
      <p:ext uri="{BB962C8B-B14F-4D97-AF65-F5344CB8AC3E}">
        <p14:creationId xmlns:p14="http://schemas.microsoft.com/office/powerpoint/2010/main" xmlns="" val="1024674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CDAF08-C4BC-4B5F-BA1C-5FCD10F133D6}"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5AC9E-40C0-4775-A071-819C0E96FCF5}" type="slidenum">
              <a:rPr lang="en-US" smtClean="0"/>
              <a:pPr/>
              <a:t>‹N°›</a:t>
            </a:fld>
            <a:endParaRPr lang="en-US"/>
          </a:p>
        </p:txBody>
      </p:sp>
    </p:spTree>
    <p:extLst>
      <p:ext uri="{BB962C8B-B14F-4D97-AF65-F5344CB8AC3E}">
        <p14:creationId xmlns:p14="http://schemas.microsoft.com/office/powerpoint/2010/main" xmlns="" val="694893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CDAF08-C4BC-4B5F-BA1C-5FCD10F133D6}"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25AC9E-40C0-4775-A071-819C0E96FCF5}" type="slidenum">
              <a:rPr lang="en-US" smtClean="0"/>
              <a:pPr/>
              <a:t>‹N°›</a:t>
            </a:fld>
            <a:endParaRPr lang="en-US"/>
          </a:p>
        </p:txBody>
      </p:sp>
    </p:spTree>
    <p:extLst>
      <p:ext uri="{BB962C8B-B14F-4D97-AF65-F5344CB8AC3E}">
        <p14:creationId xmlns:p14="http://schemas.microsoft.com/office/powerpoint/2010/main" xmlns="" val="523243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CDAF08-C4BC-4B5F-BA1C-5FCD10F133D6}" type="datetimeFigureOut">
              <a:rPr lang="en-US" smtClean="0"/>
              <a:pPr/>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5AC9E-40C0-4775-A071-819C0E96FCF5}" type="slidenum">
              <a:rPr lang="en-US" smtClean="0"/>
              <a:pPr/>
              <a:t>‹N°›</a:t>
            </a:fld>
            <a:endParaRPr lang="en-US"/>
          </a:p>
        </p:txBody>
      </p:sp>
    </p:spTree>
    <p:extLst>
      <p:ext uri="{BB962C8B-B14F-4D97-AF65-F5344CB8AC3E}">
        <p14:creationId xmlns:p14="http://schemas.microsoft.com/office/powerpoint/2010/main" xmlns="" val="3330781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CDAF08-C4BC-4B5F-BA1C-5FCD10F133D6}" type="datetimeFigureOut">
              <a:rPr lang="en-US" smtClean="0"/>
              <a:pPr/>
              <a:t>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25AC9E-40C0-4775-A071-819C0E96FCF5}" type="slidenum">
              <a:rPr lang="en-US" smtClean="0"/>
              <a:pPr/>
              <a:t>‹N°›</a:t>
            </a:fld>
            <a:endParaRPr lang="en-US"/>
          </a:p>
        </p:txBody>
      </p:sp>
    </p:spTree>
    <p:extLst>
      <p:ext uri="{BB962C8B-B14F-4D97-AF65-F5344CB8AC3E}">
        <p14:creationId xmlns:p14="http://schemas.microsoft.com/office/powerpoint/2010/main" xmlns="" val="502196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CDAF08-C4BC-4B5F-BA1C-5FCD10F133D6}" type="datetimeFigureOut">
              <a:rPr lang="en-US" smtClean="0"/>
              <a:pPr/>
              <a:t>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25AC9E-40C0-4775-A071-819C0E96FCF5}" type="slidenum">
              <a:rPr lang="en-US" smtClean="0"/>
              <a:pPr/>
              <a:t>‹N°›</a:t>
            </a:fld>
            <a:endParaRPr lang="en-US"/>
          </a:p>
        </p:txBody>
      </p:sp>
    </p:spTree>
    <p:extLst>
      <p:ext uri="{BB962C8B-B14F-4D97-AF65-F5344CB8AC3E}">
        <p14:creationId xmlns:p14="http://schemas.microsoft.com/office/powerpoint/2010/main" xmlns="" val="4126123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DAF08-C4BC-4B5F-BA1C-5FCD10F133D6}" type="datetimeFigureOut">
              <a:rPr lang="en-US" smtClean="0"/>
              <a:pPr/>
              <a:t>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25AC9E-40C0-4775-A071-819C0E96FCF5}" type="slidenum">
              <a:rPr lang="en-US" smtClean="0"/>
              <a:pPr/>
              <a:t>‹N°›</a:t>
            </a:fld>
            <a:endParaRPr lang="en-US"/>
          </a:p>
        </p:txBody>
      </p:sp>
    </p:spTree>
    <p:extLst>
      <p:ext uri="{BB962C8B-B14F-4D97-AF65-F5344CB8AC3E}">
        <p14:creationId xmlns:p14="http://schemas.microsoft.com/office/powerpoint/2010/main" xmlns="" val="3710804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CDAF08-C4BC-4B5F-BA1C-5FCD10F133D6}" type="datetimeFigureOut">
              <a:rPr lang="en-US" smtClean="0"/>
              <a:pPr/>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5AC9E-40C0-4775-A071-819C0E96FCF5}" type="slidenum">
              <a:rPr lang="en-US" smtClean="0"/>
              <a:pPr/>
              <a:t>‹N°›</a:t>
            </a:fld>
            <a:endParaRPr lang="en-US"/>
          </a:p>
        </p:txBody>
      </p:sp>
    </p:spTree>
    <p:extLst>
      <p:ext uri="{BB962C8B-B14F-4D97-AF65-F5344CB8AC3E}">
        <p14:creationId xmlns:p14="http://schemas.microsoft.com/office/powerpoint/2010/main" xmlns="" val="2457077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CDAF08-C4BC-4B5F-BA1C-5FCD10F133D6}" type="datetimeFigureOut">
              <a:rPr lang="en-US" smtClean="0"/>
              <a:pPr/>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25AC9E-40C0-4775-A071-819C0E96FCF5}" type="slidenum">
              <a:rPr lang="en-US" smtClean="0"/>
              <a:pPr/>
              <a:t>‹N°›</a:t>
            </a:fld>
            <a:endParaRPr lang="en-US"/>
          </a:p>
        </p:txBody>
      </p:sp>
    </p:spTree>
    <p:extLst>
      <p:ext uri="{BB962C8B-B14F-4D97-AF65-F5344CB8AC3E}">
        <p14:creationId xmlns:p14="http://schemas.microsoft.com/office/powerpoint/2010/main" xmlns="" val="3600226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DAF08-C4BC-4B5F-BA1C-5FCD10F133D6}" type="datetimeFigureOut">
              <a:rPr lang="en-US" smtClean="0"/>
              <a:pPr/>
              <a:t>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5AC9E-40C0-4775-A071-819C0E96FCF5}" type="slidenum">
              <a:rPr lang="en-US" smtClean="0"/>
              <a:pPr/>
              <a:t>‹N°›</a:t>
            </a:fld>
            <a:endParaRPr lang="en-US"/>
          </a:p>
        </p:txBody>
      </p:sp>
    </p:spTree>
    <p:extLst>
      <p:ext uri="{BB962C8B-B14F-4D97-AF65-F5344CB8AC3E}">
        <p14:creationId xmlns:p14="http://schemas.microsoft.com/office/powerpoint/2010/main" xmlns="" val="258520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uassiN@africa-union.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mailto:Renekouacy@yahoo.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14400"/>
            <a:ext cx="7772400" cy="1142999"/>
          </a:xfrm>
        </p:spPr>
        <p:txBody>
          <a:bodyPr>
            <a:normAutofit fontScale="90000"/>
          </a:bodyPr>
          <a:lstStyle/>
          <a:p>
            <a:r>
              <a:rPr lang="en-US" sz="4000" b="1" dirty="0" smtClean="0">
                <a:solidFill>
                  <a:schemeClr val="tx1"/>
                </a:solidFill>
                <a:latin typeface="Aharoni" pitchFamily="2" charset="-79"/>
                <a:cs typeface="Aharoni" pitchFamily="2" charset="-79"/>
              </a:rPr>
              <a:t>3</a:t>
            </a:r>
            <a:r>
              <a:rPr lang="fr-FR" sz="2700" b="1" baseline="30000" dirty="0" err="1" smtClean="0">
                <a:solidFill>
                  <a:schemeClr val="tx1"/>
                </a:solidFill>
                <a:latin typeface="Aharoni" pitchFamily="2" charset="-79"/>
                <a:cs typeface="Aharoni" pitchFamily="2" charset="-79"/>
              </a:rPr>
              <a:t>ème</a:t>
            </a:r>
            <a:r>
              <a:rPr lang="fr-FR" sz="2700" b="1" dirty="0" smtClean="0">
                <a:solidFill>
                  <a:schemeClr val="tx1"/>
                </a:solidFill>
                <a:latin typeface="Aharoni" pitchFamily="2" charset="-79"/>
                <a:cs typeface="Aharoni" pitchFamily="2" charset="-79"/>
              </a:rPr>
              <a:t> </a:t>
            </a:r>
            <a:r>
              <a:rPr lang="en-US" sz="2700" b="1" dirty="0" err="1" smtClean="0">
                <a:solidFill>
                  <a:schemeClr val="tx1"/>
                </a:solidFill>
                <a:latin typeface="Aharoni" pitchFamily="2" charset="-79"/>
                <a:cs typeface="Aharoni" pitchFamily="2" charset="-79"/>
              </a:rPr>
              <a:t>Conférence</a:t>
            </a:r>
            <a:r>
              <a:rPr lang="en-US" sz="2700" b="1" dirty="0" smtClean="0">
                <a:solidFill>
                  <a:schemeClr val="tx1"/>
                </a:solidFill>
                <a:latin typeface="Aharoni" pitchFamily="2" charset="-79"/>
                <a:cs typeface="Aharoni" pitchFamily="2" charset="-79"/>
              </a:rPr>
              <a:t> des </a:t>
            </a:r>
            <a:r>
              <a:rPr lang="en-US" sz="2700" b="1" dirty="0" err="1" smtClean="0">
                <a:solidFill>
                  <a:schemeClr val="tx1"/>
                </a:solidFill>
                <a:latin typeface="Aharoni" pitchFamily="2" charset="-79"/>
                <a:cs typeface="Aharoni" pitchFamily="2" charset="-79"/>
              </a:rPr>
              <a:t>Ministres</a:t>
            </a:r>
            <a:r>
              <a:rPr lang="en-US" sz="2700" b="1" dirty="0" smtClean="0">
                <a:solidFill>
                  <a:schemeClr val="tx1"/>
                </a:solidFill>
                <a:latin typeface="Aharoni" pitchFamily="2" charset="-79"/>
                <a:cs typeface="Aharoni" pitchFamily="2" charset="-79"/>
              </a:rPr>
              <a:t> Africains </a:t>
            </a:r>
            <a:r>
              <a:rPr lang="en-US" sz="2700" b="1" dirty="0" err="1" smtClean="0">
                <a:solidFill>
                  <a:schemeClr val="tx1"/>
                </a:solidFill>
                <a:latin typeface="Aharoni" pitchFamily="2" charset="-79"/>
                <a:cs typeface="Aharoni" pitchFamily="2" charset="-79"/>
              </a:rPr>
              <a:t>Responsables</a:t>
            </a:r>
            <a:r>
              <a:rPr lang="en-US" sz="2700" b="1" dirty="0" smtClean="0">
                <a:solidFill>
                  <a:schemeClr val="tx1"/>
                </a:solidFill>
                <a:latin typeface="Aharoni" pitchFamily="2" charset="-79"/>
                <a:cs typeface="Aharoni" pitchFamily="2" charset="-79"/>
              </a:rPr>
              <a:t> de </a:t>
            </a:r>
            <a:r>
              <a:rPr lang="en-US" sz="2700" b="1" dirty="0" err="1" smtClean="0">
                <a:solidFill>
                  <a:schemeClr val="tx1"/>
                </a:solidFill>
                <a:latin typeface="Aharoni" pitchFamily="2" charset="-79"/>
                <a:cs typeface="Aharoni" pitchFamily="2" charset="-79"/>
              </a:rPr>
              <a:t>l’Enregistrement</a:t>
            </a:r>
            <a:r>
              <a:rPr lang="en-US" sz="2700" b="1" dirty="0" smtClean="0">
                <a:solidFill>
                  <a:schemeClr val="tx1"/>
                </a:solidFill>
                <a:latin typeface="Aharoni" pitchFamily="2" charset="-79"/>
                <a:cs typeface="Aharoni" pitchFamily="2" charset="-79"/>
              </a:rPr>
              <a:t> des </a:t>
            </a:r>
            <a:r>
              <a:rPr lang="en-US" sz="2700" b="1" dirty="0" err="1" smtClean="0">
                <a:solidFill>
                  <a:schemeClr val="tx1"/>
                </a:solidFill>
                <a:latin typeface="Aharoni" pitchFamily="2" charset="-79"/>
                <a:cs typeface="Aharoni" pitchFamily="2" charset="-79"/>
              </a:rPr>
              <a:t>faits</a:t>
            </a:r>
            <a:r>
              <a:rPr lang="en-US" sz="2700" b="1" dirty="0" smtClean="0">
                <a:solidFill>
                  <a:schemeClr val="tx1"/>
                </a:solidFill>
                <a:latin typeface="Aharoni" pitchFamily="2" charset="-79"/>
                <a:cs typeface="Aharoni" pitchFamily="2" charset="-79"/>
              </a:rPr>
              <a:t> </a:t>
            </a:r>
            <a:r>
              <a:rPr lang="en-US" sz="2700" b="1" dirty="0" err="1" smtClean="0">
                <a:solidFill>
                  <a:schemeClr val="tx1"/>
                </a:solidFill>
                <a:latin typeface="Aharoni" pitchFamily="2" charset="-79"/>
                <a:cs typeface="Aharoni" pitchFamily="2" charset="-79"/>
              </a:rPr>
              <a:t>d’Etat</a:t>
            </a:r>
            <a:r>
              <a:rPr lang="en-US" sz="2700" b="1" dirty="0" smtClean="0">
                <a:solidFill>
                  <a:schemeClr val="tx1"/>
                </a:solidFill>
                <a:latin typeface="Aharoni" pitchFamily="2" charset="-79"/>
                <a:cs typeface="Aharoni" pitchFamily="2" charset="-79"/>
              </a:rPr>
              <a:t> Civil</a:t>
            </a:r>
            <a:r>
              <a:rPr lang="en-US" sz="2000" b="1" dirty="0" smtClean="0">
                <a:solidFill>
                  <a:schemeClr val="tx1"/>
                </a:solidFill>
                <a:latin typeface="Aharoni" pitchFamily="2" charset="-79"/>
                <a:cs typeface="Aharoni" pitchFamily="2" charset="-79"/>
              </a:rPr>
              <a:t/>
            </a:r>
            <a:br>
              <a:rPr lang="en-US" sz="2000" b="1" dirty="0" smtClean="0">
                <a:solidFill>
                  <a:schemeClr val="tx1"/>
                </a:solidFill>
                <a:latin typeface="Aharoni" pitchFamily="2" charset="-79"/>
                <a:cs typeface="Aharoni" pitchFamily="2" charset="-79"/>
              </a:rPr>
            </a:br>
            <a:r>
              <a:rPr lang="en-US" sz="2000" b="1" dirty="0" smtClean="0">
                <a:solidFill>
                  <a:schemeClr val="tx1"/>
                </a:solidFill>
                <a:latin typeface="Aharoni" pitchFamily="2" charset="-79"/>
                <a:cs typeface="Aharoni" pitchFamily="2" charset="-79"/>
              </a:rPr>
              <a:t/>
            </a:r>
            <a:br>
              <a:rPr lang="en-US" sz="2000" b="1" dirty="0" smtClean="0">
                <a:solidFill>
                  <a:schemeClr val="tx1"/>
                </a:solidFill>
                <a:latin typeface="Aharoni" pitchFamily="2" charset="-79"/>
                <a:cs typeface="Aharoni" pitchFamily="2" charset="-79"/>
              </a:rPr>
            </a:br>
            <a:r>
              <a:rPr lang="en-US" sz="1600" i="1" dirty="0" smtClean="0">
                <a:solidFill>
                  <a:schemeClr val="tx1"/>
                </a:solidFill>
                <a:latin typeface="Arial" pitchFamily="34" charset="0"/>
                <a:cs typeface="Arial" pitchFamily="34" charset="0"/>
              </a:rPr>
              <a:t>Yamoussoukro, Côte d’Ivoire</a:t>
            </a:r>
            <a:r>
              <a:rPr lang="en-US" sz="1600" dirty="0" smtClean="0">
                <a:solidFill>
                  <a:schemeClr val="tx1"/>
                </a:solidFill>
                <a:effectLst/>
                <a:latin typeface="Arial" pitchFamily="34" charset="0"/>
                <a:cs typeface="Arial" pitchFamily="34" charset="0"/>
              </a:rPr>
              <a:t/>
            </a:r>
            <a:br>
              <a:rPr lang="en-US" sz="1600" dirty="0" smtClean="0">
                <a:solidFill>
                  <a:schemeClr val="tx1"/>
                </a:solidFill>
                <a:effectLst/>
                <a:latin typeface="Arial" pitchFamily="34" charset="0"/>
                <a:cs typeface="Arial" pitchFamily="34" charset="0"/>
              </a:rPr>
            </a:br>
            <a:r>
              <a:rPr lang="en-US" sz="1600" i="1" dirty="0" smtClean="0">
                <a:solidFill>
                  <a:schemeClr val="tx1"/>
                </a:solidFill>
                <a:latin typeface="Arial" pitchFamily="34" charset="0"/>
                <a:cs typeface="Arial" pitchFamily="34" charset="0"/>
              </a:rPr>
              <a:t>9-13 </a:t>
            </a:r>
            <a:r>
              <a:rPr lang="en-US" sz="1600" i="1" dirty="0" err="1" smtClean="0">
                <a:solidFill>
                  <a:schemeClr val="tx1"/>
                </a:solidFill>
                <a:latin typeface="Arial" pitchFamily="34" charset="0"/>
                <a:cs typeface="Arial" pitchFamily="34" charset="0"/>
              </a:rPr>
              <a:t>Février</a:t>
            </a:r>
            <a:r>
              <a:rPr lang="en-US" sz="1600" i="1" dirty="0" smtClean="0">
                <a:solidFill>
                  <a:schemeClr val="tx1"/>
                </a:solidFill>
                <a:latin typeface="Arial" pitchFamily="34" charset="0"/>
                <a:cs typeface="Arial" pitchFamily="34" charset="0"/>
              </a:rPr>
              <a:t> 2015</a:t>
            </a:r>
            <a:r>
              <a:rPr lang="en-US" dirty="0" smtClean="0">
                <a:solidFill>
                  <a:schemeClr val="tx1"/>
                </a:solidFill>
                <a:effectLst/>
                <a:latin typeface="Arial" pitchFamily="34" charset="0"/>
                <a:cs typeface="Arial" pitchFamily="34" charset="0"/>
              </a:rPr>
              <a:t/>
            </a:r>
            <a:br>
              <a:rPr lang="en-US" dirty="0" smtClean="0">
                <a:solidFill>
                  <a:schemeClr val="tx1"/>
                </a:solidFill>
                <a:effectLst/>
                <a:latin typeface="Arial" pitchFamily="34" charset="0"/>
                <a:cs typeface="Arial" pitchFamily="34" charset="0"/>
              </a:rPr>
            </a:br>
            <a:endParaRPr lang="en-US" dirty="0"/>
          </a:p>
        </p:txBody>
      </p:sp>
      <p:sp>
        <p:nvSpPr>
          <p:cNvPr id="3" name="Subtitle 2"/>
          <p:cNvSpPr>
            <a:spLocks noGrp="1"/>
          </p:cNvSpPr>
          <p:nvPr>
            <p:ph type="subTitle" idx="1"/>
          </p:nvPr>
        </p:nvSpPr>
        <p:spPr>
          <a:xfrm>
            <a:off x="571500" y="2514600"/>
            <a:ext cx="8001000" cy="1600200"/>
          </a:xfrm>
        </p:spPr>
        <p:txBody>
          <a:bodyPr>
            <a:normAutofit fontScale="92500" lnSpcReduction="10000"/>
          </a:bodyPr>
          <a:lstStyle/>
          <a:p>
            <a:r>
              <a:rPr lang="fr-FR" dirty="0" smtClean="0">
                <a:solidFill>
                  <a:schemeClr val="accent3">
                    <a:lumMod val="75000"/>
                  </a:schemeClr>
                </a:solidFill>
                <a:latin typeface="Aharoni" pitchFamily="2" charset="-79"/>
                <a:cs typeface="Aharoni" pitchFamily="2" charset="-79"/>
              </a:rPr>
              <a:t>Pertinence de l’enregistrement des Faits d’Etat Civil et des statistiques vitales dans le contexte de l’Agenda </a:t>
            </a:r>
            <a:r>
              <a:rPr lang="fr-FR" sz="4400" dirty="0" smtClean="0">
                <a:solidFill>
                  <a:schemeClr val="accent3">
                    <a:lumMod val="75000"/>
                  </a:schemeClr>
                </a:solidFill>
                <a:latin typeface="Aharoni" pitchFamily="2" charset="-79"/>
                <a:cs typeface="Aharoni" pitchFamily="2" charset="-79"/>
              </a:rPr>
              <a:t>2063</a:t>
            </a:r>
            <a:endParaRPr lang="en-US" sz="4400" dirty="0">
              <a:solidFill>
                <a:schemeClr val="accent3">
                  <a:lumMod val="75000"/>
                </a:schemeClr>
              </a:solidFill>
              <a:latin typeface="Aharoni" pitchFamily="2" charset="-79"/>
              <a:cs typeface="Aharoni" pitchFamily="2" charset="-79"/>
            </a:endParaRPr>
          </a:p>
        </p:txBody>
      </p:sp>
      <p:sp>
        <p:nvSpPr>
          <p:cNvPr id="9" name="TextBox 3"/>
          <p:cNvSpPr txBox="1">
            <a:spLocks noChangeArrowheads="1"/>
          </p:cNvSpPr>
          <p:nvPr/>
        </p:nvSpPr>
        <p:spPr bwMode="auto">
          <a:xfrm>
            <a:off x="4578927" y="5004810"/>
            <a:ext cx="4572000" cy="184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r-FR" sz="1600" b="1" dirty="0">
                <a:solidFill>
                  <a:srgbClr val="C00000"/>
                </a:solidFill>
                <a:latin typeface="Calibri" pitchFamily="34" charset="0"/>
              </a:rPr>
              <a:t>Présenté par Dr. René N’Guettia Kouassi </a:t>
            </a:r>
            <a:endParaRPr lang="en-US" sz="1600" dirty="0">
              <a:solidFill>
                <a:srgbClr val="C00000"/>
              </a:solidFill>
              <a:latin typeface="Calibri" pitchFamily="34" charset="0"/>
            </a:endParaRPr>
          </a:p>
          <a:p>
            <a:pPr eaLnBrk="1" hangingPunct="1"/>
            <a:r>
              <a:rPr lang="fr-FR" sz="1600" b="1" dirty="0">
                <a:solidFill>
                  <a:srgbClr val="C00000"/>
                </a:solidFill>
                <a:latin typeface="Calibri" pitchFamily="34" charset="0"/>
              </a:rPr>
              <a:t>Directeur des Affaires économiques</a:t>
            </a:r>
            <a:endParaRPr lang="en-US" sz="1600" dirty="0">
              <a:solidFill>
                <a:srgbClr val="C00000"/>
              </a:solidFill>
              <a:latin typeface="Calibri" pitchFamily="34" charset="0"/>
            </a:endParaRPr>
          </a:p>
          <a:p>
            <a:pPr eaLnBrk="1" hangingPunct="1"/>
            <a:r>
              <a:rPr lang="fr-FR" sz="1600" b="1" dirty="0">
                <a:solidFill>
                  <a:srgbClr val="C00000"/>
                </a:solidFill>
                <a:latin typeface="Calibri" pitchFamily="34" charset="0"/>
              </a:rPr>
              <a:t>Commission de l’Union africaine</a:t>
            </a:r>
            <a:endParaRPr lang="en-US" sz="1600" dirty="0">
              <a:solidFill>
                <a:srgbClr val="C00000"/>
              </a:solidFill>
              <a:latin typeface="Calibri" pitchFamily="34" charset="0"/>
            </a:endParaRPr>
          </a:p>
          <a:p>
            <a:pPr eaLnBrk="1" hangingPunct="1"/>
            <a:r>
              <a:rPr lang="fr-FR" sz="1600" b="1" dirty="0">
                <a:solidFill>
                  <a:srgbClr val="C00000"/>
                </a:solidFill>
                <a:latin typeface="Calibri" pitchFamily="34" charset="0"/>
              </a:rPr>
              <a:t>Fax: +251 11 518 2678</a:t>
            </a:r>
            <a:endParaRPr lang="en-US" sz="1600" dirty="0">
              <a:solidFill>
                <a:srgbClr val="C00000"/>
              </a:solidFill>
              <a:latin typeface="Calibri" pitchFamily="34" charset="0"/>
            </a:endParaRPr>
          </a:p>
          <a:p>
            <a:pPr eaLnBrk="1" hangingPunct="1"/>
            <a:r>
              <a:rPr lang="fr-FR" sz="1600" b="1" dirty="0">
                <a:solidFill>
                  <a:srgbClr val="C00000"/>
                </a:solidFill>
                <a:latin typeface="Calibri" pitchFamily="34" charset="0"/>
              </a:rPr>
              <a:t>Email: </a:t>
            </a:r>
            <a:r>
              <a:rPr lang="fr-CA" sz="1600" b="1" u="sng" dirty="0">
                <a:solidFill>
                  <a:srgbClr val="C00000"/>
                </a:solidFill>
                <a:latin typeface="Calibri" pitchFamily="34" charset="0"/>
                <a:hlinkClick r:id="rId3"/>
              </a:rPr>
              <a:t>KouassiN@africa-union.org</a:t>
            </a:r>
            <a:r>
              <a:rPr lang="fr-CA" sz="1600" b="1" dirty="0">
                <a:solidFill>
                  <a:srgbClr val="C00000"/>
                </a:solidFill>
                <a:latin typeface="Calibri" pitchFamily="34" charset="0"/>
              </a:rPr>
              <a:t> </a:t>
            </a:r>
            <a:endParaRPr lang="en-US" sz="1600" dirty="0">
              <a:solidFill>
                <a:srgbClr val="C00000"/>
              </a:solidFill>
              <a:latin typeface="Calibri" pitchFamily="34" charset="0"/>
            </a:endParaRPr>
          </a:p>
          <a:p>
            <a:pPr eaLnBrk="1" hangingPunct="1"/>
            <a:r>
              <a:rPr lang="fr-FR" sz="1600" b="1" dirty="0">
                <a:solidFill>
                  <a:srgbClr val="C00000"/>
                </a:solidFill>
                <a:latin typeface="Calibri" pitchFamily="34" charset="0"/>
              </a:rPr>
              <a:t>Email: </a:t>
            </a:r>
            <a:r>
              <a:rPr lang="fr-CA" sz="1600" b="1" u="sng" dirty="0">
                <a:solidFill>
                  <a:srgbClr val="C00000"/>
                </a:solidFill>
                <a:latin typeface="Calibri" pitchFamily="34" charset="0"/>
                <a:hlinkClick r:id="rId4"/>
              </a:rPr>
              <a:t>Renekouacy@yahoo.com</a:t>
            </a:r>
            <a:endParaRPr lang="en-US" sz="1600" dirty="0">
              <a:solidFill>
                <a:srgbClr val="C00000"/>
              </a:solidFill>
              <a:latin typeface="Calibri" pitchFamily="34" charset="0"/>
            </a:endParaRPr>
          </a:p>
          <a:p>
            <a:pPr eaLnBrk="1" hangingPunct="1"/>
            <a:endParaRPr lang="en-US" dirty="0">
              <a:latin typeface="Calibri" pitchFamily="34" charset="0"/>
            </a:endParaRPr>
          </a:p>
        </p:txBody>
      </p:sp>
      <p:pic>
        <p:nvPicPr>
          <p:cNvPr id="10" name="Picture 1" descr="logo"/>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071813" y="5257800"/>
            <a:ext cx="1336675"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5" descr="http://agenda2063.au.int/en/sites/default/files/static/agenda2063/banner.jpg"/>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0" y="4114800"/>
            <a:ext cx="9144000" cy="8900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7860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491" y="152400"/>
            <a:ext cx="8305800" cy="1143000"/>
          </a:xfrm>
        </p:spPr>
        <p:txBody>
          <a:bodyPr>
            <a:noAutofit/>
          </a:bodyPr>
          <a:lstStyle/>
          <a:p>
            <a:r>
              <a:rPr lang="fr-FR" sz="2200" dirty="0" smtClean="0">
                <a:solidFill>
                  <a:schemeClr val="accent3">
                    <a:lumMod val="75000"/>
                  </a:schemeClr>
                </a:solidFill>
                <a:latin typeface="Aharoni" pitchFamily="2" charset="-79"/>
                <a:cs typeface="Aharoni" pitchFamily="2" charset="-79"/>
              </a:rPr>
              <a:t>V-</a:t>
            </a:r>
            <a:br>
              <a:rPr lang="fr-FR" sz="2200" dirty="0" smtClean="0">
                <a:solidFill>
                  <a:schemeClr val="accent3">
                    <a:lumMod val="75000"/>
                  </a:schemeClr>
                </a:solidFill>
                <a:latin typeface="Aharoni" pitchFamily="2" charset="-79"/>
                <a:cs typeface="Aharoni" pitchFamily="2" charset="-79"/>
              </a:rPr>
            </a:br>
            <a:r>
              <a:rPr lang="fr-FR" sz="2200" dirty="0" smtClean="0">
                <a:solidFill>
                  <a:schemeClr val="accent3">
                    <a:lumMod val="75000"/>
                  </a:schemeClr>
                </a:solidFill>
                <a:latin typeface="Aharoni" pitchFamily="2" charset="-79"/>
                <a:cs typeface="Aharoni" pitchFamily="2" charset="-79"/>
              </a:rPr>
              <a:t>Avantages de l’enregistrement des faits d’Etat Civil et des statistiques vitales </a:t>
            </a:r>
            <a:r>
              <a:rPr lang="fr-FR" sz="2400" dirty="0" smtClean="0">
                <a:solidFill>
                  <a:schemeClr val="accent3">
                    <a:lumMod val="75000"/>
                  </a:schemeClr>
                </a:solidFill>
                <a:latin typeface="Aharoni" pitchFamily="2" charset="-79"/>
                <a:cs typeface="Aharoni" pitchFamily="2" charset="-79"/>
              </a:rPr>
              <a:t>pour la réalisation de l’Agenda 2063</a:t>
            </a:r>
            <a:endParaRPr lang="en-US" sz="2200" dirty="0">
              <a:solidFill>
                <a:schemeClr val="accent3">
                  <a:lumMod val="75000"/>
                </a:schemeClr>
              </a:solidFill>
              <a:latin typeface="Aharoni" pitchFamily="2" charset="-79"/>
              <a:cs typeface="Aharoni" pitchFamily="2" charset="-79"/>
            </a:endParaRPr>
          </a:p>
        </p:txBody>
      </p:sp>
      <p:sp>
        <p:nvSpPr>
          <p:cNvPr id="4" name="Footer Placeholder 3"/>
          <p:cNvSpPr>
            <a:spLocks noGrp="1"/>
          </p:cNvSpPr>
          <p:nvPr>
            <p:ph type="ftr" sz="quarter" idx="11"/>
          </p:nvPr>
        </p:nvSpPr>
        <p:spPr>
          <a:xfrm>
            <a:off x="304800" y="6096000"/>
            <a:ext cx="8229600" cy="685800"/>
          </a:xfrm>
        </p:spPr>
        <p:txBody>
          <a:bodyPr/>
          <a:lstStyle/>
          <a:p>
            <a:r>
              <a:rPr lang="fr-FR" sz="1400" b="1" dirty="0" smtClean="0">
                <a:solidFill>
                  <a:schemeClr val="tx1"/>
                </a:solidFill>
                <a:latin typeface="Aharoni" pitchFamily="2" charset="-79"/>
                <a:cs typeface="Aharoni" pitchFamily="2" charset="-79"/>
              </a:rPr>
              <a:t>3ème Conférence des Ministres Africains Responsables de l’Enregistrement des faits d’Etat Civil</a:t>
            </a:r>
          </a:p>
          <a:p>
            <a:r>
              <a:rPr lang="fr-FR" dirty="0" smtClean="0"/>
              <a:t> </a:t>
            </a:r>
            <a:r>
              <a:rPr lang="fr-FR" dirty="0" smtClean="0">
                <a:solidFill>
                  <a:schemeClr val="tx1"/>
                </a:solidFill>
                <a:latin typeface="Arial" pitchFamily="34" charset="0"/>
                <a:cs typeface="Arial" pitchFamily="34" charset="0"/>
              </a:rPr>
              <a:t>Yamoussoukro, Côte d’Ivoire </a:t>
            </a:r>
          </a:p>
          <a:p>
            <a:r>
              <a:rPr lang="fr-FR" dirty="0" smtClean="0">
                <a:solidFill>
                  <a:schemeClr val="tx1"/>
                </a:solidFill>
                <a:latin typeface="Arial" pitchFamily="34" charset="0"/>
                <a:cs typeface="Arial" pitchFamily="34" charset="0"/>
              </a:rPr>
              <a:t>9-13 Février 2015 </a:t>
            </a:r>
            <a:endParaRPr lang="en-US" dirty="0">
              <a:solidFill>
                <a:schemeClr val="tx1"/>
              </a:solidFill>
              <a:latin typeface="Arial" pitchFamily="34" charset="0"/>
              <a:cs typeface="Arial" pitchFamily="34" charset="0"/>
            </a:endParaRPr>
          </a:p>
        </p:txBody>
      </p:sp>
      <p:sp>
        <p:nvSpPr>
          <p:cNvPr id="8" name="Content Placeholder 4"/>
          <p:cNvSpPr txBox="1">
            <a:spLocks/>
          </p:cNvSpPr>
          <p:nvPr/>
        </p:nvSpPr>
        <p:spPr>
          <a:xfrm>
            <a:off x="457200" y="1600200"/>
            <a:ext cx="8382000" cy="43433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fr-FR" sz="2000" dirty="0" smtClean="0">
                <a:solidFill>
                  <a:schemeClr val="accent3">
                    <a:lumMod val="75000"/>
                  </a:schemeClr>
                </a:solidFill>
                <a:latin typeface="Aharoni" pitchFamily="2" charset="-79"/>
                <a:cs typeface="Aharoni" pitchFamily="2" charset="-79"/>
              </a:rPr>
              <a:t>Les statistiques d’Etat civil permettront la création d’une société africaine cohésive.</a:t>
            </a:r>
          </a:p>
          <a:p>
            <a:pPr algn="just">
              <a:buFont typeface="Wingdings" pitchFamily="2" charset="2"/>
              <a:buChar char="v"/>
            </a:pPr>
            <a:r>
              <a:rPr lang="fr-FR" sz="2000" dirty="0" smtClean="0"/>
              <a:t>Une société cohésive œuvre pour le bien-être de tous ses membres, lutte contre l’exclusion et la marginalisation, crée un sentiment d’appartenance, favorise la confiance et offre à chacun la possibilité de s’élever socialement.</a:t>
            </a:r>
          </a:p>
          <a:p>
            <a:pPr algn="just">
              <a:buFont typeface="Wingdings" pitchFamily="2" charset="2"/>
              <a:buChar char="v"/>
            </a:pPr>
            <a:r>
              <a:rPr lang="fr-FR" sz="2000" dirty="0" smtClean="0"/>
              <a:t>Des données d’Etat civile pertinentes permettront la mise en place de politiques de lutte contre les discriminations vis-à-vis des plus vulnérables (ex: Lutte contre les inégalités d’accès aux services financiers et à la terre);</a:t>
            </a:r>
          </a:p>
          <a:p>
            <a:pPr algn="just">
              <a:buFont typeface="Wingdings" pitchFamily="2" charset="2"/>
              <a:buChar char="v"/>
            </a:pPr>
            <a:r>
              <a:rPr lang="fr-FR" sz="2000" dirty="0" smtClean="0"/>
              <a:t> Elles permettront le développement de services sociaux nécessaires à la protection sociale grâce à l’amélioration des politiques et dépenses publiques;</a:t>
            </a:r>
          </a:p>
          <a:p>
            <a:pPr algn="just">
              <a:buFont typeface="Wingdings" pitchFamily="2" charset="2"/>
              <a:buChar char="v"/>
            </a:pPr>
            <a:r>
              <a:rPr lang="fr-FR" sz="2000" dirty="0" smtClean="0"/>
              <a:t>Elles permettront d’améliorer la participation citoyenne dans une perspective de paix et de stabilité (lutte contre les troubles sociaux).</a:t>
            </a:r>
            <a:endParaRPr lang="en-US" sz="2000" dirty="0"/>
          </a:p>
        </p:txBody>
      </p:sp>
    </p:spTree>
    <p:extLst>
      <p:ext uri="{BB962C8B-B14F-4D97-AF65-F5344CB8AC3E}">
        <p14:creationId xmlns:p14="http://schemas.microsoft.com/office/powerpoint/2010/main" xmlns="" val="86837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fr-FR" sz="2400" dirty="0" smtClean="0">
                <a:solidFill>
                  <a:schemeClr val="accent3">
                    <a:lumMod val="75000"/>
                  </a:schemeClr>
                </a:solidFill>
                <a:latin typeface="Aharoni" pitchFamily="2" charset="-79"/>
                <a:cs typeface="Aharoni" pitchFamily="2" charset="-79"/>
              </a:rPr>
              <a:t>V-</a:t>
            </a:r>
            <a:br>
              <a:rPr lang="fr-FR" sz="2400" dirty="0" smtClean="0">
                <a:solidFill>
                  <a:schemeClr val="accent3">
                    <a:lumMod val="75000"/>
                  </a:schemeClr>
                </a:solidFill>
                <a:latin typeface="Aharoni" pitchFamily="2" charset="-79"/>
                <a:cs typeface="Aharoni" pitchFamily="2" charset="-79"/>
              </a:rPr>
            </a:br>
            <a:r>
              <a:rPr lang="fr-FR" sz="2400" dirty="0" smtClean="0">
                <a:solidFill>
                  <a:schemeClr val="accent3">
                    <a:lumMod val="75000"/>
                  </a:schemeClr>
                </a:solidFill>
                <a:latin typeface="Aharoni" pitchFamily="2" charset="-79"/>
                <a:cs typeface="Aharoni" pitchFamily="2" charset="-79"/>
              </a:rPr>
              <a:t>Avantages de l’enregistrement des faits d’Etat Civil et des statistiques vitales pour la réalisation de l’Agenda 2063</a:t>
            </a:r>
            <a:endParaRPr lang="en-US" sz="2400" dirty="0"/>
          </a:p>
        </p:txBody>
      </p:sp>
      <p:sp>
        <p:nvSpPr>
          <p:cNvPr id="3" name="Content Placeholder 2"/>
          <p:cNvSpPr>
            <a:spLocks noGrp="1"/>
          </p:cNvSpPr>
          <p:nvPr>
            <p:ph idx="1"/>
          </p:nvPr>
        </p:nvSpPr>
        <p:spPr>
          <a:xfrm>
            <a:off x="228600" y="2710474"/>
            <a:ext cx="8686800" cy="3309325"/>
          </a:xfrm>
        </p:spPr>
        <p:txBody>
          <a:bodyPr>
            <a:normAutofit/>
          </a:bodyPr>
          <a:lstStyle/>
          <a:p>
            <a:pPr marL="0" indent="0">
              <a:buNone/>
            </a:pPr>
            <a:r>
              <a:rPr lang="fr-FR" sz="2000" b="1" dirty="0" smtClean="0">
                <a:solidFill>
                  <a:schemeClr val="accent3">
                    <a:lumMod val="75000"/>
                  </a:schemeClr>
                </a:solidFill>
              </a:rPr>
              <a:t>En permettant:</a:t>
            </a:r>
          </a:p>
          <a:p>
            <a:pPr algn="just">
              <a:buFont typeface="Wingdings" pitchFamily="2" charset="2"/>
              <a:buChar char="§"/>
            </a:pPr>
            <a:r>
              <a:rPr lang="fr-FR" sz="2000" dirty="0"/>
              <a:t>d</a:t>
            </a:r>
            <a:r>
              <a:rPr lang="fr-FR" sz="2000" dirty="0" smtClean="0"/>
              <a:t>e disposer d’information pertinentes sur le développement économique politique et social pour les investisseurs;</a:t>
            </a:r>
          </a:p>
          <a:p>
            <a:pPr algn="just">
              <a:buFont typeface="Wingdings" pitchFamily="2" charset="2"/>
              <a:buChar char="§"/>
            </a:pPr>
            <a:r>
              <a:rPr lang="fr-FR" sz="2000" dirty="0"/>
              <a:t>d</a:t>
            </a:r>
            <a:r>
              <a:rPr lang="fr-FR" sz="2000" dirty="0" smtClean="0"/>
              <a:t>e fournir des informations capitales aux institutions financières pour la formulation de leurs décisions de financement du secteur privé;</a:t>
            </a:r>
          </a:p>
          <a:p>
            <a:pPr algn="just">
              <a:buFont typeface="Wingdings" pitchFamily="2" charset="2"/>
              <a:buChar char="§"/>
            </a:pPr>
            <a:r>
              <a:rPr lang="fr-FR" sz="2000" dirty="0"/>
              <a:t>d</a:t>
            </a:r>
            <a:r>
              <a:rPr lang="fr-FR" sz="2000" dirty="0" smtClean="0"/>
              <a:t>’augmenter l’accès aux services financiers inclusifs;</a:t>
            </a:r>
          </a:p>
          <a:p>
            <a:pPr algn="just">
              <a:buFont typeface="Wingdings" pitchFamily="2" charset="2"/>
              <a:buChar char="§"/>
            </a:pPr>
            <a:r>
              <a:rPr lang="fr-FR" sz="2000" dirty="0"/>
              <a:t>d</a:t>
            </a:r>
            <a:r>
              <a:rPr lang="fr-FR" sz="2000" dirty="0" smtClean="0"/>
              <a:t>’élargir les possibilités financières à destination des femmes et des jeunes;</a:t>
            </a:r>
          </a:p>
          <a:p>
            <a:pPr algn="just">
              <a:buFont typeface="Wingdings" pitchFamily="2" charset="2"/>
              <a:buChar char="§"/>
            </a:pPr>
            <a:r>
              <a:rPr lang="fr-FR" sz="2000" dirty="0"/>
              <a:t>d</a:t>
            </a:r>
            <a:r>
              <a:rPr lang="fr-FR" sz="2000" dirty="0" smtClean="0"/>
              <a:t>e freiner la propension des entrepreneurs africains à l’informalité;</a:t>
            </a:r>
          </a:p>
          <a:p>
            <a:pPr algn="just">
              <a:buFont typeface="Wingdings" pitchFamily="2" charset="2"/>
              <a:buChar char="§"/>
            </a:pPr>
            <a:r>
              <a:rPr lang="fr-FR" sz="2000" dirty="0"/>
              <a:t>d</a:t>
            </a:r>
            <a:r>
              <a:rPr lang="fr-FR" sz="2000" dirty="0" smtClean="0"/>
              <a:t>’élargir l’assiette fiscales des Etats grâce à la collecte de nouveaux impôts.</a:t>
            </a:r>
          </a:p>
          <a:p>
            <a:pPr marL="0" indent="0" algn="just">
              <a:buNone/>
            </a:pPr>
            <a:endParaRPr lang="en-US" sz="2000" dirty="0"/>
          </a:p>
        </p:txBody>
      </p:sp>
      <p:sp>
        <p:nvSpPr>
          <p:cNvPr id="4" name="Footer Placeholder 3"/>
          <p:cNvSpPr>
            <a:spLocks noGrp="1"/>
          </p:cNvSpPr>
          <p:nvPr>
            <p:ph type="ftr" sz="quarter" idx="11"/>
          </p:nvPr>
        </p:nvSpPr>
        <p:spPr>
          <a:xfrm>
            <a:off x="304800" y="6096000"/>
            <a:ext cx="8686800" cy="625475"/>
          </a:xfrm>
        </p:spPr>
        <p:txBody>
          <a:bodyPr/>
          <a:lstStyle/>
          <a:p>
            <a:r>
              <a:rPr lang="fr-FR" sz="1400" b="1" dirty="0" smtClean="0">
                <a:solidFill>
                  <a:schemeClr val="tx1"/>
                </a:solidFill>
                <a:latin typeface="Aharoni" pitchFamily="2" charset="-79"/>
                <a:cs typeface="Aharoni" pitchFamily="2" charset="-79"/>
              </a:rPr>
              <a:t>3ème Conférence des Ministres Africains Responsables de l’Enregistrement des faits d’Etat Civil </a:t>
            </a:r>
          </a:p>
          <a:p>
            <a:r>
              <a:rPr lang="fr-FR" dirty="0" smtClean="0">
                <a:solidFill>
                  <a:schemeClr val="tx1"/>
                </a:solidFill>
                <a:latin typeface="Arial" pitchFamily="34" charset="0"/>
                <a:cs typeface="Arial" pitchFamily="34" charset="0"/>
              </a:rPr>
              <a:t>Yamoussoukro, Côte d’Ivoire </a:t>
            </a:r>
          </a:p>
          <a:p>
            <a:r>
              <a:rPr lang="fr-FR" dirty="0" smtClean="0">
                <a:solidFill>
                  <a:schemeClr val="tx1"/>
                </a:solidFill>
                <a:latin typeface="Arial" pitchFamily="34" charset="0"/>
                <a:cs typeface="Arial" pitchFamily="34" charset="0"/>
              </a:rPr>
              <a:t>9-13 Février 2015 </a:t>
            </a:r>
            <a:endParaRPr lang="en-US" dirty="0">
              <a:solidFill>
                <a:schemeClr val="tx1"/>
              </a:solidFill>
              <a:latin typeface="Arial" pitchFamily="34" charset="0"/>
              <a:cs typeface="Arial" pitchFamily="34" charset="0"/>
            </a:endParaRPr>
          </a:p>
        </p:txBody>
      </p:sp>
      <p:sp>
        <p:nvSpPr>
          <p:cNvPr id="7" name="Rectangle 6"/>
          <p:cNvSpPr/>
          <p:nvPr/>
        </p:nvSpPr>
        <p:spPr>
          <a:xfrm>
            <a:off x="263236" y="1905000"/>
            <a:ext cx="8534400" cy="646331"/>
          </a:xfrm>
          <a:prstGeom prst="rect">
            <a:avLst/>
          </a:prstGeom>
        </p:spPr>
        <p:txBody>
          <a:bodyPr wrap="square">
            <a:spAutoFit/>
          </a:bodyPr>
          <a:lstStyle/>
          <a:p>
            <a:pPr algn="ctr"/>
            <a:r>
              <a:rPr lang="fr-FR" b="1" dirty="0" smtClean="0"/>
              <a:t>Dans le cadre de l’Agenda 2063, l’enregistrement des faits d’Etat civil et des statistiques vitales favoriseront le développement du secteur privé en Afrique. </a:t>
            </a:r>
            <a:endParaRPr lang="en-US" dirty="0"/>
          </a:p>
        </p:txBody>
      </p:sp>
    </p:spTree>
    <p:extLst>
      <p:ext uri="{BB962C8B-B14F-4D97-AF65-F5344CB8AC3E}">
        <p14:creationId xmlns:p14="http://schemas.microsoft.com/office/powerpoint/2010/main" xmlns="" val="16374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610600" cy="792162"/>
          </a:xfrm>
        </p:spPr>
        <p:txBody>
          <a:bodyPr>
            <a:normAutofit fontScale="90000"/>
          </a:bodyPr>
          <a:lstStyle/>
          <a:p>
            <a:r>
              <a:rPr lang="fr-FR" sz="2700" b="1" dirty="0" smtClean="0">
                <a:solidFill>
                  <a:schemeClr val="accent3">
                    <a:lumMod val="75000"/>
                  </a:schemeClr>
                </a:solidFill>
                <a:latin typeface="Aharoni" pitchFamily="2" charset="-79"/>
                <a:cs typeface="Aharoni" pitchFamily="2" charset="-79"/>
              </a:rPr>
              <a:t>VI-</a:t>
            </a:r>
            <a:br>
              <a:rPr lang="fr-FR" sz="2700" b="1" dirty="0" smtClean="0">
                <a:solidFill>
                  <a:schemeClr val="accent3">
                    <a:lumMod val="75000"/>
                  </a:schemeClr>
                </a:solidFill>
                <a:latin typeface="Aharoni" pitchFamily="2" charset="-79"/>
                <a:cs typeface="Aharoni" pitchFamily="2" charset="-79"/>
              </a:rPr>
            </a:br>
            <a:r>
              <a:rPr lang="fr-FR" sz="2700" b="1" dirty="0" smtClean="0">
                <a:solidFill>
                  <a:schemeClr val="accent3">
                    <a:lumMod val="75000"/>
                  </a:schemeClr>
                </a:solidFill>
                <a:latin typeface="Aharoni" pitchFamily="2" charset="-79"/>
                <a:cs typeface="Aharoni" pitchFamily="2" charset="-79"/>
              </a:rPr>
              <a:t>Risques liées à l’inefficacité des systèmes d’enregistrement des faits d’Etat civil</a:t>
            </a:r>
            <a:r>
              <a:rPr lang="fr-FR" dirty="0" smtClean="0"/>
              <a:t/>
            </a:r>
            <a:br>
              <a:rPr lang="fr-FR" dirty="0" smtClean="0"/>
            </a:br>
            <a:endParaRPr lang="en-US" dirty="0"/>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28600" y="1600200"/>
            <a:ext cx="4343400" cy="441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 Box 6"/>
          <p:cNvSpPr txBox="1">
            <a:spLocks noChangeArrowheads="1"/>
          </p:cNvSpPr>
          <p:nvPr/>
        </p:nvSpPr>
        <p:spPr bwMode="auto">
          <a:xfrm>
            <a:off x="4616017" y="1652349"/>
            <a:ext cx="4375583" cy="4585871"/>
          </a:xfrm>
          <a:prstGeom prst="rect">
            <a:avLst/>
          </a:prstGeom>
          <a:noFill/>
          <a:ln>
            <a:noFill/>
          </a:ln>
          <a:effectLst/>
          <a:extLst/>
        </p:spPr>
        <p:txBody>
          <a:bodyPr wrap="square">
            <a:spAutoFit/>
          </a:bodyPr>
          <a:lstStyle/>
          <a:p>
            <a:pPr marL="122238" indent="-122238" algn="just" fontAlgn="auto">
              <a:spcBef>
                <a:spcPts val="0"/>
              </a:spcBef>
              <a:spcAft>
                <a:spcPts val="0"/>
              </a:spcAft>
              <a:defRPr/>
            </a:pPr>
            <a:r>
              <a:rPr lang="en-GB" b="1" dirty="0" err="1" smtClean="0">
                <a:solidFill>
                  <a:srgbClr val="C00000"/>
                </a:solidFill>
                <a:latin typeface="Century Gothic" pitchFamily="34" charset="0"/>
              </a:rPr>
              <a:t>Persistance</a:t>
            </a:r>
            <a:r>
              <a:rPr lang="en-GB" b="1" dirty="0" smtClean="0">
                <a:solidFill>
                  <a:srgbClr val="C00000"/>
                </a:solidFill>
                <a:latin typeface="Century Gothic" pitchFamily="34" charset="0"/>
              </a:rPr>
              <a:t> des  </a:t>
            </a:r>
            <a:r>
              <a:rPr lang="en-GB" b="1" dirty="0" err="1" smtClean="0">
                <a:solidFill>
                  <a:srgbClr val="C00000"/>
                </a:solidFill>
                <a:latin typeface="Century Gothic" pitchFamily="34" charset="0"/>
              </a:rPr>
              <a:t>inégalités</a:t>
            </a:r>
            <a:r>
              <a:rPr lang="en-GB" b="1" dirty="0" smtClean="0">
                <a:solidFill>
                  <a:srgbClr val="C00000"/>
                </a:solidFill>
                <a:latin typeface="Century Gothic" pitchFamily="34" charset="0"/>
              </a:rPr>
              <a:t> </a:t>
            </a:r>
            <a:r>
              <a:rPr lang="en-GB" b="1" dirty="0" err="1" smtClean="0">
                <a:solidFill>
                  <a:srgbClr val="C00000"/>
                </a:solidFill>
                <a:latin typeface="Century Gothic" pitchFamily="34" charset="0"/>
              </a:rPr>
              <a:t>sociales</a:t>
            </a:r>
            <a:r>
              <a:rPr lang="en-GB" b="1" dirty="0" smtClean="0">
                <a:solidFill>
                  <a:srgbClr val="C00000"/>
                </a:solidFill>
                <a:latin typeface="Century Gothic" pitchFamily="34" charset="0"/>
              </a:rPr>
              <a:t>:</a:t>
            </a:r>
            <a:endParaRPr lang="en-GB" b="1" dirty="0">
              <a:solidFill>
                <a:srgbClr val="C00000"/>
              </a:solidFill>
              <a:latin typeface="Century Gothic" pitchFamily="34" charset="0"/>
            </a:endParaRPr>
          </a:p>
          <a:p>
            <a:pPr marL="122238" indent="-122238" algn="just" fontAlgn="auto">
              <a:spcBef>
                <a:spcPts val="0"/>
              </a:spcBef>
              <a:spcAft>
                <a:spcPts val="0"/>
              </a:spcAft>
              <a:defRPr/>
            </a:pPr>
            <a:endParaRPr lang="en-GB" sz="400" b="1" dirty="0">
              <a:latin typeface="Century Gothic" pitchFamily="34" charset="0"/>
              <a:cs typeface="+mn-cs"/>
            </a:endParaRPr>
          </a:p>
          <a:p>
            <a:pPr marL="285750" indent="-285750" algn="just">
              <a:buFont typeface="Wingdings" pitchFamily="2" charset="2"/>
              <a:buChar char="§"/>
            </a:pPr>
            <a:r>
              <a:rPr lang="fr-FR" dirty="0" smtClean="0">
                <a:latin typeface="+mj-lt"/>
                <a:cs typeface="Times New Roman" pitchFamily="18" charset="0"/>
              </a:rPr>
              <a:t>La pauvreté restera élevée et l’accès au services sociaux insuffisant (près de 48 % des africains vivent dans l’extrême pauvreté);</a:t>
            </a:r>
          </a:p>
          <a:p>
            <a:pPr marL="285750" indent="-285750" algn="just">
              <a:buFont typeface="Wingdings" pitchFamily="2" charset="2"/>
              <a:buChar char="§"/>
            </a:pPr>
            <a:r>
              <a:rPr lang="fr-FR" dirty="0" smtClean="0">
                <a:latin typeface="+mj-lt"/>
                <a:cs typeface="Times New Roman" pitchFamily="18" charset="0"/>
              </a:rPr>
              <a:t>Les inégalités compromettront les efforts pour réduire la pauvreté (coefficient de Gini: 44.2 % en 2008;</a:t>
            </a:r>
          </a:p>
          <a:p>
            <a:pPr marL="285750" indent="-285750" algn="just">
              <a:buFont typeface="Wingdings" pitchFamily="2" charset="2"/>
              <a:buChar char="§"/>
            </a:pPr>
            <a:r>
              <a:rPr lang="fr-FR" dirty="0" smtClean="0">
                <a:latin typeface="+mj-lt"/>
                <a:cs typeface="Times New Roman" pitchFamily="18" charset="0"/>
              </a:rPr>
              <a:t>Les inégalités exacerberont les disparités entre les sexes;</a:t>
            </a:r>
          </a:p>
          <a:p>
            <a:pPr marL="285750" indent="-285750" algn="just">
              <a:buFont typeface="Wingdings" pitchFamily="2" charset="2"/>
              <a:buChar char="§"/>
            </a:pPr>
            <a:r>
              <a:rPr lang="fr-FR" dirty="0" smtClean="0">
                <a:latin typeface="+mj-lt"/>
                <a:cs typeface="Times New Roman" pitchFamily="18" charset="0"/>
              </a:rPr>
              <a:t>Le manque de statistiques vitales et d’enregistrement des faits d’Etat Civil accentuera les inégalités et les tensions sociales et des conflits liés à l’identité;</a:t>
            </a:r>
          </a:p>
          <a:p>
            <a:pPr marL="285750" indent="-285750" algn="just">
              <a:buFont typeface="Wingdings" pitchFamily="2" charset="2"/>
              <a:buChar char="§"/>
            </a:pPr>
            <a:r>
              <a:rPr lang="fr-FR" dirty="0" smtClean="0">
                <a:latin typeface="+mj-lt"/>
                <a:cs typeface="Times New Roman" pitchFamily="18" charset="0"/>
              </a:rPr>
              <a:t>Promotion de l’apatridie et les conséquences qui l’accompagnent</a:t>
            </a:r>
            <a:endParaRPr lang="fr-FR" dirty="0">
              <a:latin typeface="+mj-lt"/>
              <a:cs typeface="Times New Roman" pitchFamily="18" charset="0"/>
            </a:endParaRPr>
          </a:p>
        </p:txBody>
      </p:sp>
      <p:sp>
        <p:nvSpPr>
          <p:cNvPr id="6" name="Footer Placeholder 3"/>
          <p:cNvSpPr>
            <a:spLocks noGrp="1"/>
          </p:cNvSpPr>
          <p:nvPr>
            <p:ph type="ftr" sz="quarter" idx="11"/>
          </p:nvPr>
        </p:nvSpPr>
        <p:spPr>
          <a:xfrm>
            <a:off x="457200" y="6172200"/>
            <a:ext cx="8229600" cy="685800"/>
          </a:xfrm>
        </p:spPr>
        <p:txBody>
          <a:bodyPr/>
          <a:lstStyle/>
          <a:p>
            <a:r>
              <a:rPr lang="fr-FR" sz="1400" b="1" dirty="0" smtClean="0">
                <a:solidFill>
                  <a:schemeClr val="tx1"/>
                </a:solidFill>
                <a:latin typeface="Aharoni" pitchFamily="2" charset="-79"/>
                <a:cs typeface="Aharoni" pitchFamily="2" charset="-79"/>
              </a:rPr>
              <a:t>3ème Conférence des Ministres Africains Responsables de l’Enregistrement des faits d’Etat Civil </a:t>
            </a:r>
            <a:r>
              <a:rPr lang="fr-FR" dirty="0" smtClean="0">
                <a:solidFill>
                  <a:schemeClr val="tx1"/>
                </a:solidFill>
                <a:latin typeface="Arial" pitchFamily="34" charset="0"/>
                <a:cs typeface="Arial" pitchFamily="34" charset="0"/>
              </a:rPr>
              <a:t>Yamoussoukro, Côte d’Ivoire </a:t>
            </a:r>
          </a:p>
          <a:p>
            <a:r>
              <a:rPr lang="fr-FR" dirty="0" smtClean="0">
                <a:solidFill>
                  <a:schemeClr val="tx1"/>
                </a:solidFill>
                <a:latin typeface="Arial" pitchFamily="34" charset="0"/>
                <a:cs typeface="Arial" pitchFamily="34" charset="0"/>
              </a:rPr>
              <a:t>9-13 Février 2015 </a:t>
            </a:r>
            <a:endParaRPr lang="en-US"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1543759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fr-FR" sz="2800" dirty="0" smtClean="0">
                <a:solidFill>
                  <a:schemeClr val="accent3">
                    <a:lumMod val="75000"/>
                  </a:schemeClr>
                </a:solidFill>
                <a:latin typeface="Aharoni" pitchFamily="2" charset="-79"/>
                <a:cs typeface="Aharoni" pitchFamily="2" charset="-79"/>
              </a:rPr>
              <a:t>VII-</a:t>
            </a:r>
            <a:br>
              <a:rPr lang="fr-FR" sz="2800" dirty="0" smtClean="0">
                <a:solidFill>
                  <a:schemeClr val="accent3">
                    <a:lumMod val="75000"/>
                  </a:schemeClr>
                </a:solidFill>
                <a:latin typeface="Aharoni" pitchFamily="2" charset="-79"/>
                <a:cs typeface="Aharoni" pitchFamily="2" charset="-79"/>
              </a:rPr>
            </a:br>
            <a:r>
              <a:rPr lang="fr-FR" sz="2800" dirty="0" smtClean="0">
                <a:solidFill>
                  <a:schemeClr val="accent3">
                    <a:lumMod val="75000"/>
                  </a:schemeClr>
                </a:solidFill>
                <a:latin typeface="Aharoni" pitchFamily="2" charset="-79"/>
                <a:cs typeface="Aharoni" pitchFamily="2" charset="-79"/>
              </a:rPr>
              <a:t>Vers un développement harmonieusement des systèmes d’enregistrement des faits d’Etat civil</a:t>
            </a:r>
            <a:endParaRPr lang="en-US" sz="2800" dirty="0">
              <a:solidFill>
                <a:schemeClr val="accent3">
                  <a:lumMod val="75000"/>
                </a:schemeClr>
              </a:solidFill>
              <a:latin typeface="Aharoni" pitchFamily="2" charset="-79"/>
              <a:cs typeface="Aharoni" pitchFamily="2" charset="-79"/>
            </a:endParaRPr>
          </a:p>
        </p:txBody>
      </p:sp>
      <p:sp>
        <p:nvSpPr>
          <p:cNvPr id="3" name="Content Placeholder 2"/>
          <p:cNvSpPr>
            <a:spLocks noGrp="1"/>
          </p:cNvSpPr>
          <p:nvPr>
            <p:ph idx="1"/>
          </p:nvPr>
        </p:nvSpPr>
        <p:spPr>
          <a:xfrm>
            <a:off x="457200" y="1905000"/>
            <a:ext cx="8229600" cy="3809999"/>
          </a:xfrm>
        </p:spPr>
        <p:txBody>
          <a:bodyPr>
            <a:normAutofit lnSpcReduction="10000"/>
          </a:bodyPr>
          <a:lstStyle/>
          <a:p>
            <a:pPr marL="0" indent="0" algn="just">
              <a:buNone/>
            </a:pPr>
            <a:r>
              <a:rPr lang="fr-FR" sz="2400" b="1" dirty="0" smtClean="0">
                <a:latin typeface="+mj-lt"/>
                <a:cs typeface="Aharoni" pitchFamily="2" charset="-79"/>
              </a:rPr>
              <a:t>L’enregistrement des faits d’Etat civil doit être considéré comme: </a:t>
            </a:r>
          </a:p>
          <a:p>
            <a:pPr marL="0" indent="0" algn="just">
              <a:buNone/>
            </a:pPr>
            <a:endParaRPr lang="fr-FR" sz="1000" b="1" dirty="0" smtClean="0">
              <a:latin typeface="+mj-lt"/>
              <a:cs typeface="Aharoni" pitchFamily="2" charset="-79"/>
            </a:endParaRPr>
          </a:p>
          <a:p>
            <a:pPr algn="just">
              <a:buFont typeface="Wingdings" pitchFamily="2" charset="2"/>
              <a:buChar char="§"/>
            </a:pPr>
            <a:r>
              <a:rPr lang="fr-FR" sz="2400" dirty="0" smtClean="0">
                <a:latin typeface="+mj-lt"/>
                <a:cs typeface="Aharoni" pitchFamily="2" charset="-79"/>
              </a:rPr>
              <a:t>un bien public indispensable à la croissance inclusive et au développement de l’Afrique.</a:t>
            </a:r>
          </a:p>
          <a:p>
            <a:pPr algn="just">
              <a:buFont typeface="Wingdings" pitchFamily="2" charset="2"/>
              <a:buChar char="§"/>
            </a:pPr>
            <a:r>
              <a:rPr lang="fr-FR" sz="2400" dirty="0">
                <a:latin typeface="+mj-lt"/>
                <a:cs typeface="Aharoni" pitchFamily="2" charset="-79"/>
              </a:rPr>
              <a:t>u</a:t>
            </a:r>
            <a:r>
              <a:rPr lang="fr-FR" sz="2400" dirty="0" smtClean="0">
                <a:latin typeface="+mj-lt"/>
                <a:cs typeface="Aharoni" pitchFamily="2" charset="-79"/>
              </a:rPr>
              <a:t>n élément indispensable de nature à doter le continent de solides capacités statistiques pour l’analyse économique et la planification du développement.</a:t>
            </a:r>
          </a:p>
          <a:p>
            <a:pPr algn="just">
              <a:buFont typeface="Wingdings" pitchFamily="2" charset="2"/>
              <a:buChar char="§"/>
            </a:pPr>
            <a:r>
              <a:rPr lang="fr-FR" sz="2400" dirty="0" smtClean="0">
                <a:latin typeface="+mj-lt"/>
                <a:cs typeface="Aharoni" pitchFamily="2" charset="-79"/>
              </a:rPr>
              <a:t>Un élément clé de la transformation structurelle du continent</a:t>
            </a:r>
          </a:p>
          <a:p>
            <a:pPr algn="just">
              <a:buFont typeface="Wingdings" pitchFamily="2" charset="2"/>
              <a:buChar char="§"/>
            </a:pPr>
            <a:r>
              <a:rPr lang="fr-FR" sz="2400" dirty="0" smtClean="0">
                <a:latin typeface="+mj-lt"/>
                <a:cs typeface="Aharoni" pitchFamily="2" charset="-79"/>
              </a:rPr>
              <a:t>Une des conditions du succès de l’Agenda 2063</a:t>
            </a:r>
            <a:endParaRPr lang="en-US" sz="2400" dirty="0">
              <a:latin typeface="+mj-lt"/>
              <a:cs typeface="Aharoni" pitchFamily="2" charset="-79"/>
            </a:endParaRPr>
          </a:p>
        </p:txBody>
      </p:sp>
      <p:sp>
        <p:nvSpPr>
          <p:cNvPr id="4" name="Footer Placeholder 3"/>
          <p:cNvSpPr>
            <a:spLocks noGrp="1"/>
          </p:cNvSpPr>
          <p:nvPr>
            <p:ph type="ftr" sz="quarter" idx="11"/>
          </p:nvPr>
        </p:nvSpPr>
        <p:spPr>
          <a:xfrm>
            <a:off x="381000" y="6248400"/>
            <a:ext cx="8153400" cy="533400"/>
          </a:xfrm>
        </p:spPr>
        <p:txBody>
          <a:bodyPr/>
          <a:lstStyle/>
          <a:p>
            <a:r>
              <a:rPr lang="fr-FR" sz="1400" b="1" dirty="0" smtClean="0">
                <a:solidFill>
                  <a:schemeClr val="tx1"/>
                </a:solidFill>
                <a:latin typeface="Aharoni" pitchFamily="2" charset="-79"/>
                <a:cs typeface="Aharoni" pitchFamily="2" charset="-79"/>
              </a:rPr>
              <a:t>3ème Conférence des Ministres Africains Responsables de l’Enregistrement des faits d’Etat Civil </a:t>
            </a:r>
          </a:p>
          <a:p>
            <a:r>
              <a:rPr lang="fr-FR" dirty="0" smtClean="0">
                <a:solidFill>
                  <a:schemeClr val="tx1"/>
                </a:solidFill>
                <a:latin typeface="Arial" pitchFamily="34" charset="0"/>
                <a:cs typeface="Arial" pitchFamily="34" charset="0"/>
              </a:rPr>
              <a:t>Yamoussoukro, Côte d’Ivoire </a:t>
            </a:r>
          </a:p>
          <a:p>
            <a:r>
              <a:rPr lang="fr-FR" dirty="0" smtClean="0">
                <a:solidFill>
                  <a:schemeClr val="tx1"/>
                </a:solidFill>
                <a:latin typeface="Arial" pitchFamily="34" charset="0"/>
                <a:cs typeface="Arial" pitchFamily="34" charset="0"/>
              </a:rPr>
              <a:t>9-13 Février 2015 </a:t>
            </a:r>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253852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fr-FR" sz="3200" dirty="0" smtClean="0">
                <a:solidFill>
                  <a:schemeClr val="accent3">
                    <a:lumMod val="75000"/>
                  </a:schemeClr>
                </a:solidFill>
                <a:latin typeface="Aharoni" pitchFamily="2" charset="-79"/>
                <a:cs typeface="Aharoni" pitchFamily="2" charset="-79"/>
              </a:rPr>
              <a:t>A- Mesures au niveau national</a:t>
            </a:r>
            <a:endParaRPr lang="en-US" sz="3200" dirty="0">
              <a:solidFill>
                <a:schemeClr val="accent3">
                  <a:lumMod val="75000"/>
                </a:schemeClr>
              </a:solidFill>
              <a:latin typeface="Aharoni" pitchFamily="2" charset="-79"/>
              <a:cs typeface="Aharoni" pitchFamily="2" charset="-79"/>
            </a:endParaRPr>
          </a:p>
        </p:txBody>
      </p:sp>
      <p:sp>
        <p:nvSpPr>
          <p:cNvPr id="3" name="Content Placeholder 2"/>
          <p:cNvSpPr>
            <a:spLocks noGrp="1"/>
          </p:cNvSpPr>
          <p:nvPr>
            <p:ph idx="1"/>
          </p:nvPr>
        </p:nvSpPr>
        <p:spPr>
          <a:xfrm>
            <a:off x="381000" y="1600200"/>
            <a:ext cx="8229600" cy="4419600"/>
          </a:xfrm>
        </p:spPr>
        <p:txBody>
          <a:bodyPr>
            <a:normAutofit/>
          </a:bodyPr>
          <a:lstStyle/>
          <a:p>
            <a:pPr algn="just">
              <a:buFont typeface="Wingdings" charset="2"/>
              <a:buChar char="§"/>
            </a:pPr>
            <a:r>
              <a:rPr lang="fr-FR" sz="2000" dirty="0" smtClean="0">
                <a:latin typeface="+mj-lt"/>
                <a:cs typeface="Aharoni" pitchFamily="2" charset="-79"/>
              </a:rPr>
              <a:t>Renforcer l’engagement politique pour la mise en place de système d’enregistrement des faits d’Etat civil et des statistiques vitales;</a:t>
            </a:r>
          </a:p>
          <a:p>
            <a:pPr algn="just">
              <a:buFont typeface="Wingdings" charset="2"/>
              <a:buChar char="§"/>
            </a:pPr>
            <a:r>
              <a:rPr lang="fr-FR" sz="2000" dirty="0" smtClean="0">
                <a:latin typeface="+mj-lt"/>
                <a:cs typeface="Aharoni" pitchFamily="2" charset="-79"/>
              </a:rPr>
              <a:t>Intégrer l’enregistrement des faits d’Etat civil </a:t>
            </a:r>
            <a:r>
              <a:rPr lang="fr-FR" sz="2000" dirty="0">
                <a:latin typeface="+mj-lt"/>
                <a:cs typeface="Aharoni" pitchFamily="2" charset="-79"/>
              </a:rPr>
              <a:t>a</a:t>
            </a:r>
            <a:r>
              <a:rPr lang="fr-FR" sz="2000" dirty="0" smtClean="0">
                <a:latin typeface="+mj-lt"/>
                <a:cs typeface="Aharoni" pitchFamily="2" charset="-79"/>
              </a:rPr>
              <a:t>ux systèmes statistiques nationaux et dans les priorités de développement;</a:t>
            </a:r>
          </a:p>
          <a:p>
            <a:pPr algn="just">
              <a:buFont typeface="Wingdings" charset="2"/>
              <a:buChar char="§"/>
            </a:pPr>
            <a:r>
              <a:rPr lang="fr-FR" sz="2000" dirty="0" smtClean="0">
                <a:latin typeface="+mj-lt"/>
                <a:cs typeface="Aharoni" pitchFamily="2" charset="-79"/>
              </a:rPr>
              <a:t>Allouer des ressources humaines et financières nécessaires aux opérations d’enregistrement des faits d’Etat civil;</a:t>
            </a:r>
          </a:p>
          <a:p>
            <a:pPr algn="just">
              <a:buFont typeface="Wingdings" charset="2"/>
              <a:buChar char="§"/>
            </a:pPr>
            <a:r>
              <a:rPr lang="fr-FR" sz="2000" dirty="0" smtClean="0">
                <a:latin typeface="+mj-lt"/>
                <a:cs typeface="Aharoni" pitchFamily="2" charset="-79"/>
              </a:rPr>
              <a:t>Mettre à jour les cadres réglementaires nationaux conformément aux directives internationales;</a:t>
            </a:r>
          </a:p>
          <a:p>
            <a:pPr algn="just">
              <a:buFont typeface="Wingdings" charset="2"/>
              <a:buChar char="§"/>
            </a:pPr>
            <a:r>
              <a:rPr lang="fr-FR" sz="2000" dirty="0" smtClean="0">
                <a:latin typeface="+mj-lt"/>
                <a:cs typeface="Aharoni" pitchFamily="2" charset="-79"/>
              </a:rPr>
              <a:t>Renforcer les compétences des experts nationaux;</a:t>
            </a:r>
          </a:p>
          <a:p>
            <a:pPr algn="just">
              <a:buFont typeface="Wingdings" charset="2"/>
              <a:buChar char="§"/>
            </a:pPr>
            <a:r>
              <a:rPr lang="fr-FR" sz="2000" dirty="0" smtClean="0">
                <a:latin typeface="+mj-lt"/>
                <a:cs typeface="Aharoni" pitchFamily="2" charset="-79"/>
              </a:rPr>
              <a:t>Mettre en œuvre des campagnes de sensibilisation sur les enjeux de l’enregistrement des faits d’Etat civil;</a:t>
            </a:r>
          </a:p>
          <a:p>
            <a:pPr algn="just">
              <a:buFont typeface="Wingdings" charset="2"/>
              <a:buChar char="§"/>
            </a:pPr>
            <a:r>
              <a:rPr lang="fr-FR" sz="2000" dirty="0" smtClean="0">
                <a:latin typeface="+mj-lt"/>
                <a:cs typeface="Aharoni" pitchFamily="2" charset="-79"/>
              </a:rPr>
              <a:t>Tirer le meilleur parti des NTIC, notamment la téléphonie mobile.</a:t>
            </a:r>
            <a:endParaRPr lang="en-US" sz="2000" dirty="0">
              <a:latin typeface="+mj-lt"/>
              <a:cs typeface="Aharoni" pitchFamily="2" charset="-79"/>
            </a:endParaRPr>
          </a:p>
        </p:txBody>
      </p:sp>
      <p:sp>
        <p:nvSpPr>
          <p:cNvPr id="4" name="Footer Placeholder 3"/>
          <p:cNvSpPr>
            <a:spLocks noGrp="1"/>
          </p:cNvSpPr>
          <p:nvPr>
            <p:ph type="ftr" sz="quarter" idx="11"/>
          </p:nvPr>
        </p:nvSpPr>
        <p:spPr>
          <a:xfrm>
            <a:off x="381000" y="6248400"/>
            <a:ext cx="8153400" cy="533400"/>
          </a:xfrm>
        </p:spPr>
        <p:txBody>
          <a:bodyPr/>
          <a:lstStyle/>
          <a:p>
            <a:r>
              <a:rPr lang="fr-FR" sz="1400" b="1" dirty="0" smtClean="0">
                <a:solidFill>
                  <a:schemeClr val="tx1"/>
                </a:solidFill>
                <a:latin typeface="Aharoni" pitchFamily="2" charset="-79"/>
                <a:cs typeface="Aharoni" pitchFamily="2" charset="-79"/>
              </a:rPr>
              <a:t>3ème Conférence des Ministres Africains Responsables de l’Enregistrement des faits d’Etat Civil </a:t>
            </a:r>
          </a:p>
          <a:p>
            <a:r>
              <a:rPr lang="fr-FR" dirty="0" smtClean="0">
                <a:solidFill>
                  <a:schemeClr val="tx1"/>
                </a:solidFill>
                <a:latin typeface="Arial" pitchFamily="34" charset="0"/>
                <a:cs typeface="Arial" pitchFamily="34" charset="0"/>
              </a:rPr>
              <a:t>Yamoussoukro, Côte d’Ivoire </a:t>
            </a:r>
          </a:p>
          <a:p>
            <a:r>
              <a:rPr lang="fr-FR" dirty="0" smtClean="0">
                <a:solidFill>
                  <a:schemeClr val="tx1"/>
                </a:solidFill>
                <a:latin typeface="Arial" pitchFamily="34" charset="0"/>
                <a:cs typeface="Arial" pitchFamily="34" charset="0"/>
              </a:rPr>
              <a:t>9-13 Février 2015 </a:t>
            </a:r>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6611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b="1" dirty="0" smtClean="0">
                <a:solidFill>
                  <a:schemeClr val="accent3">
                    <a:lumMod val="75000"/>
                  </a:schemeClr>
                </a:solidFill>
                <a:latin typeface="Aharoni" pitchFamily="2" charset="-79"/>
                <a:cs typeface="Aharoni" pitchFamily="2" charset="-79"/>
              </a:rPr>
              <a:t>B- Mesures au niveau régional</a:t>
            </a:r>
            <a:endParaRPr lang="en-US" sz="3600" b="1" dirty="0">
              <a:solidFill>
                <a:schemeClr val="accent3">
                  <a:lumMod val="75000"/>
                </a:schemeClr>
              </a:solidFill>
              <a:latin typeface="Aharoni" pitchFamily="2" charset="-79"/>
              <a:cs typeface="Aharoni" pitchFamily="2" charset="-79"/>
            </a:endParaRPr>
          </a:p>
        </p:txBody>
      </p:sp>
      <p:sp>
        <p:nvSpPr>
          <p:cNvPr id="3" name="Content Placeholder 2"/>
          <p:cNvSpPr>
            <a:spLocks noGrp="1"/>
          </p:cNvSpPr>
          <p:nvPr>
            <p:ph idx="1"/>
          </p:nvPr>
        </p:nvSpPr>
        <p:spPr/>
        <p:txBody>
          <a:bodyPr/>
          <a:lstStyle/>
          <a:p>
            <a:r>
              <a:rPr lang="fr-FR" sz="2000" dirty="0" smtClean="0"/>
              <a:t>Renforcer la coordination entre les différents acteurs (Union africaine, CER, BAD, CEA…);</a:t>
            </a:r>
          </a:p>
          <a:p>
            <a:r>
              <a:rPr lang="fr-FR" sz="2000" dirty="0" smtClean="0"/>
              <a:t>Mettre en œuvre des plateformes et cadres régionaux</a:t>
            </a:r>
          </a:p>
          <a:p>
            <a:r>
              <a:rPr lang="fr-FR" sz="2000" dirty="0" smtClean="0"/>
              <a:t>Mettre en œuvre des plans d’actions régionaux de développement des statistiques d’Etat civil;</a:t>
            </a:r>
          </a:p>
          <a:p>
            <a:r>
              <a:rPr lang="fr-FR" sz="2000" dirty="0" smtClean="0"/>
              <a:t>Mettre en œuvre des mécanismes de suivi-évaluation;</a:t>
            </a:r>
          </a:p>
          <a:p>
            <a:r>
              <a:rPr lang="fr-FR" sz="2000" dirty="0" smtClean="0"/>
              <a:t>Mettre en œuvre des instituts régionaux de statistiques et intensifier le renforcement des compétences des experts nationaux et régionaux;</a:t>
            </a:r>
          </a:p>
          <a:p>
            <a:r>
              <a:rPr lang="fr-FR" sz="2000" dirty="0" smtClean="0"/>
              <a:t>Mettre en œuvre un mécanisme d’échange des bonnes pratiques en matière d’enregistrement des faits d’Etat civil et des Statistiques vitales .</a:t>
            </a:r>
          </a:p>
          <a:p>
            <a:endParaRPr lang="en-US" dirty="0"/>
          </a:p>
        </p:txBody>
      </p:sp>
      <p:sp>
        <p:nvSpPr>
          <p:cNvPr id="4" name="Footer Placeholder 3"/>
          <p:cNvSpPr>
            <a:spLocks noGrp="1"/>
          </p:cNvSpPr>
          <p:nvPr>
            <p:ph type="ftr" sz="quarter" idx="11"/>
          </p:nvPr>
        </p:nvSpPr>
        <p:spPr>
          <a:xfrm>
            <a:off x="381000" y="6172200"/>
            <a:ext cx="8382000" cy="549275"/>
          </a:xfrm>
        </p:spPr>
        <p:txBody>
          <a:bodyPr/>
          <a:lstStyle/>
          <a:p>
            <a:r>
              <a:rPr lang="fr-FR" sz="1400" b="1" dirty="0" smtClean="0">
                <a:solidFill>
                  <a:schemeClr val="tx1"/>
                </a:solidFill>
                <a:latin typeface="Aharoni" pitchFamily="2" charset="-79"/>
                <a:cs typeface="Aharoni" pitchFamily="2" charset="-79"/>
              </a:rPr>
              <a:t>3ème Conférence des Ministres Africains Responsables de l’Enregistrement des faits d’Etat Civil </a:t>
            </a:r>
          </a:p>
          <a:p>
            <a:r>
              <a:rPr lang="fr-FR" dirty="0" smtClean="0">
                <a:solidFill>
                  <a:schemeClr val="tx1"/>
                </a:solidFill>
                <a:latin typeface="Arial" pitchFamily="34" charset="0"/>
                <a:cs typeface="Arial" pitchFamily="34" charset="0"/>
              </a:rPr>
              <a:t>Yamoussoukro, Côte d’Ivoire </a:t>
            </a:r>
          </a:p>
          <a:p>
            <a:r>
              <a:rPr lang="fr-FR" dirty="0" smtClean="0">
                <a:solidFill>
                  <a:schemeClr val="tx1"/>
                </a:solidFill>
                <a:latin typeface="Arial" pitchFamily="34" charset="0"/>
                <a:cs typeface="Arial" pitchFamily="34" charset="0"/>
              </a:rPr>
              <a:t>9-13 Février 2015 </a:t>
            </a:r>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5369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smtClean="0">
                <a:solidFill>
                  <a:schemeClr val="accent3">
                    <a:lumMod val="75000"/>
                  </a:schemeClr>
                </a:solidFill>
                <a:latin typeface="Aharoni" pitchFamily="2" charset="-79"/>
                <a:cs typeface="Aharoni" pitchFamily="2" charset="-79"/>
              </a:rPr>
              <a:t>C- Mesures au niveau international</a:t>
            </a:r>
            <a:endParaRPr lang="en-US" sz="3600" dirty="0">
              <a:solidFill>
                <a:schemeClr val="accent3">
                  <a:lumMod val="75000"/>
                </a:schemeClr>
              </a:solidFill>
              <a:latin typeface="Aharoni" pitchFamily="2" charset="-79"/>
              <a:cs typeface="Aharoni" pitchFamily="2" charset="-79"/>
            </a:endParaRPr>
          </a:p>
        </p:txBody>
      </p:sp>
      <p:sp>
        <p:nvSpPr>
          <p:cNvPr id="3" name="Content Placeholder 2"/>
          <p:cNvSpPr>
            <a:spLocks noGrp="1"/>
          </p:cNvSpPr>
          <p:nvPr>
            <p:ph idx="1"/>
          </p:nvPr>
        </p:nvSpPr>
        <p:spPr/>
        <p:txBody>
          <a:bodyPr/>
          <a:lstStyle/>
          <a:p>
            <a:pPr algn="just"/>
            <a:r>
              <a:rPr lang="fr-FR" sz="2000" dirty="0" smtClean="0"/>
              <a:t>Renforcer l’adhésion aux normes internationales mises au point par l’ONU;</a:t>
            </a:r>
          </a:p>
          <a:p>
            <a:pPr algn="just"/>
            <a:r>
              <a:rPr lang="fr-FR" sz="2000" dirty="0" smtClean="0"/>
              <a:t>Mettre en œuvre des mécanismes de financement clairs des systèmes d’enregistrement des faits d’Etat civil et d’établissement des statistiques de l’Etat civil;</a:t>
            </a:r>
            <a:endParaRPr lang="en-US" sz="2000" dirty="0" smtClean="0"/>
          </a:p>
          <a:p>
            <a:pPr algn="just"/>
            <a:r>
              <a:rPr lang="fr-FR" sz="2000" dirty="0" smtClean="0"/>
              <a:t>Mettre en œuvre un cadre de partenariat mondial dans le contexte de l’Agenda de développement Post-2015 en vue de l’amélioration la couverture de l’enregistrement des faits d’Etat civil en Afrique au cours de la prochaine décennie.</a:t>
            </a:r>
          </a:p>
        </p:txBody>
      </p:sp>
      <p:sp>
        <p:nvSpPr>
          <p:cNvPr id="4" name="Footer Placeholder 3"/>
          <p:cNvSpPr>
            <a:spLocks noGrp="1"/>
          </p:cNvSpPr>
          <p:nvPr>
            <p:ph type="ftr" sz="quarter" idx="11"/>
          </p:nvPr>
        </p:nvSpPr>
        <p:spPr>
          <a:xfrm>
            <a:off x="381000" y="6019800"/>
            <a:ext cx="8153400" cy="701675"/>
          </a:xfrm>
        </p:spPr>
        <p:txBody>
          <a:bodyPr/>
          <a:lstStyle/>
          <a:p>
            <a:r>
              <a:rPr lang="fr-FR" sz="1400" b="1" dirty="0" smtClean="0">
                <a:solidFill>
                  <a:schemeClr val="tx1"/>
                </a:solidFill>
                <a:latin typeface="Aharoni" pitchFamily="2" charset="-79"/>
                <a:cs typeface="Aharoni" pitchFamily="2" charset="-79"/>
              </a:rPr>
              <a:t>3ème Conférence des Ministres Africains Responsables de l’Enregistrement des faits d’Etat Civil </a:t>
            </a:r>
          </a:p>
          <a:p>
            <a:r>
              <a:rPr lang="fr-FR" dirty="0" smtClean="0">
                <a:solidFill>
                  <a:schemeClr val="tx1"/>
                </a:solidFill>
              </a:rPr>
              <a:t>Yamoussoukro, Côte d’Ivoire </a:t>
            </a:r>
          </a:p>
          <a:p>
            <a:r>
              <a:rPr lang="fr-FR" dirty="0" smtClean="0">
                <a:solidFill>
                  <a:schemeClr val="tx1"/>
                </a:solidFill>
              </a:rPr>
              <a:t>9-13 Février 2015 </a:t>
            </a:r>
            <a:endParaRPr lang="en-US" dirty="0">
              <a:solidFill>
                <a:schemeClr val="tx1"/>
              </a:solidFill>
            </a:endParaRPr>
          </a:p>
        </p:txBody>
      </p:sp>
    </p:spTree>
    <p:extLst>
      <p:ext uri="{BB962C8B-B14F-4D97-AF65-F5344CB8AC3E}">
        <p14:creationId xmlns:p14="http://schemas.microsoft.com/office/powerpoint/2010/main" xmlns="" val="3558566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600" dirty="0" smtClean="0">
                <a:solidFill>
                  <a:schemeClr val="accent3">
                    <a:lumMod val="75000"/>
                  </a:schemeClr>
                </a:solidFill>
                <a:latin typeface="Aharoni" pitchFamily="2" charset="-79"/>
                <a:cs typeface="Aharoni" pitchFamily="2" charset="-79"/>
              </a:rPr>
              <a:t>VIII-</a:t>
            </a:r>
            <a:br>
              <a:rPr lang="fr-FR" sz="3600" dirty="0" smtClean="0">
                <a:solidFill>
                  <a:schemeClr val="accent3">
                    <a:lumMod val="75000"/>
                  </a:schemeClr>
                </a:solidFill>
                <a:latin typeface="Aharoni" pitchFamily="2" charset="-79"/>
                <a:cs typeface="Aharoni" pitchFamily="2" charset="-79"/>
              </a:rPr>
            </a:br>
            <a:r>
              <a:rPr lang="fr-FR" sz="3600" dirty="0" smtClean="0">
                <a:solidFill>
                  <a:schemeClr val="accent3">
                    <a:lumMod val="75000"/>
                  </a:schemeClr>
                </a:solidFill>
                <a:latin typeface="Aharoni" pitchFamily="2" charset="-79"/>
                <a:cs typeface="Aharoni" pitchFamily="2" charset="-79"/>
              </a:rPr>
              <a:t>Conclusion</a:t>
            </a:r>
            <a:endParaRPr lang="en-US" sz="3600" dirty="0">
              <a:solidFill>
                <a:schemeClr val="accent3">
                  <a:lumMod val="75000"/>
                </a:schemeClr>
              </a:solidFill>
              <a:latin typeface="Aharoni" pitchFamily="2" charset="-79"/>
              <a:cs typeface="Aharoni" pitchFamily="2" charset="-79"/>
            </a:endParaRPr>
          </a:p>
        </p:txBody>
      </p:sp>
      <p:sp>
        <p:nvSpPr>
          <p:cNvPr id="3" name="Content Placeholder 2"/>
          <p:cNvSpPr>
            <a:spLocks noGrp="1"/>
          </p:cNvSpPr>
          <p:nvPr>
            <p:ph idx="1"/>
          </p:nvPr>
        </p:nvSpPr>
        <p:spPr>
          <a:xfrm>
            <a:off x="457200" y="1600201"/>
            <a:ext cx="8229600" cy="4343400"/>
          </a:xfrm>
        </p:spPr>
        <p:txBody>
          <a:bodyPr>
            <a:normAutofit fontScale="70000" lnSpcReduction="20000"/>
          </a:bodyPr>
          <a:lstStyle/>
          <a:p>
            <a:pPr marL="0" indent="0" algn="just">
              <a:buNone/>
              <a:defRPr/>
            </a:pPr>
            <a:r>
              <a:rPr lang="fr-FR" dirty="0" smtClean="0">
                <a:solidFill>
                  <a:schemeClr val="accent3">
                    <a:lumMod val="75000"/>
                  </a:schemeClr>
                </a:solidFill>
                <a:latin typeface="Aharoni" pitchFamily="2" charset="-79"/>
                <a:cs typeface="Aharoni" pitchFamily="2" charset="-79"/>
              </a:rPr>
              <a:t>L’enregistrement des faits d’Etat Civil:</a:t>
            </a:r>
          </a:p>
          <a:p>
            <a:pPr marL="0" indent="0" algn="just">
              <a:buNone/>
              <a:defRPr/>
            </a:pPr>
            <a:endParaRPr lang="fr-FR" sz="2000" dirty="0" smtClean="0">
              <a:solidFill>
                <a:schemeClr val="accent3">
                  <a:lumMod val="75000"/>
                </a:schemeClr>
              </a:solidFill>
              <a:latin typeface="Aharoni" pitchFamily="2" charset="-79"/>
              <a:cs typeface="Aharoni" pitchFamily="2" charset="-79"/>
            </a:endParaRPr>
          </a:p>
          <a:p>
            <a:pPr algn="just">
              <a:buFont typeface="Wingdings" pitchFamily="2" charset="2"/>
              <a:buChar char="§"/>
              <a:defRPr/>
            </a:pPr>
            <a:r>
              <a:rPr lang="fr-FR" sz="2800" dirty="0" smtClean="0">
                <a:latin typeface="+mj-lt"/>
              </a:rPr>
              <a:t>doit rester </a:t>
            </a:r>
            <a:r>
              <a:rPr lang="fr-FR" sz="2800" dirty="0">
                <a:latin typeface="+mj-lt"/>
              </a:rPr>
              <a:t>un objectif majeur de toute politique cohérente de développement</a:t>
            </a:r>
            <a:r>
              <a:rPr lang="fr-FR" sz="2800" dirty="0" smtClean="0">
                <a:latin typeface="+mj-lt"/>
              </a:rPr>
              <a:t>.</a:t>
            </a:r>
          </a:p>
          <a:p>
            <a:pPr marL="0" indent="0" algn="just">
              <a:buNone/>
              <a:defRPr/>
            </a:pPr>
            <a:endParaRPr lang="fr-FR" sz="2200" dirty="0">
              <a:latin typeface="+mj-lt"/>
            </a:endParaRPr>
          </a:p>
          <a:p>
            <a:pPr algn="just">
              <a:buFont typeface="Wingdings" pitchFamily="2" charset="2"/>
              <a:buChar char="§"/>
              <a:defRPr/>
            </a:pPr>
            <a:r>
              <a:rPr lang="fr-FR" sz="2800" dirty="0">
                <a:latin typeface="+mj-lt"/>
              </a:rPr>
              <a:t>permettra la production de données statistiques robustes utiles pour la planification économique en vue de la cohésion sociale</a:t>
            </a:r>
            <a:r>
              <a:rPr lang="fr-FR" sz="2800" dirty="0" smtClean="0">
                <a:latin typeface="+mj-lt"/>
              </a:rPr>
              <a:t>.</a:t>
            </a:r>
          </a:p>
          <a:p>
            <a:pPr marL="0" indent="0" algn="just">
              <a:buNone/>
              <a:defRPr/>
            </a:pPr>
            <a:endParaRPr lang="fr-FR" sz="2200" dirty="0">
              <a:latin typeface="+mj-lt"/>
            </a:endParaRPr>
          </a:p>
          <a:p>
            <a:pPr algn="just">
              <a:buFont typeface="Wingdings" pitchFamily="2" charset="2"/>
              <a:buChar char="§"/>
              <a:defRPr/>
            </a:pPr>
            <a:r>
              <a:rPr lang="fr-FR" sz="2800" dirty="0" smtClean="0">
                <a:latin typeface="+mj-lt"/>
              </a:rPr>
              <a:t>est </a:t>
            </a:r>
            <a:r>
              <a:rPr lang="fr-FR" sz="2800" dirty="0">
                <a:latin typeface="+mj-lt"/>
              </a:rPr>
              <a:t>un passage obligé pour relever le défi de la </a:t>
            </a:r>
            <a:r>
              <a:rPr lang="fr-FR" sz="2800" dirty="0" smtClean="0">
                <a:latin typeface="+mj-lt"/>
              </a:rPr>
              <a:t>transition démographique de </a:t>
            </a:r>
            <a:r>
              <a:rPr lang="fr-FR" sz="2800" dirty="0">
                <a:latin typeface="+mj-lt"/>
              </a:rPr>
              <a:t>l’Afrique </a:t>
            </a:r>
            <a:r>
              <a:rPr lang="fr-FR" sz="2800" dirty="0" smtClean="0">
                <a:latin typeface="+mj-lt"/>
              </a:rPr>
              <a:t>et la réalisation de l’Agenda 2063 au cours des prochaines </a:t>
            </a:r>
            <a:r>
              <a:rPr lang="fr-FR" sz="2800" smtClean="0">
                <a:latin typeface="+mj-lt"/>
              </a:rPr>
              <a:t>décennies.</a:t>
            </a:r>
          </a:p>
          <a:p>
            <a:pPr marL="0" indent="0" algn="just">
              <a:buNone/>
              <a:defRPr/>
            </a:pPr>
            <a:endParaRPr lang="fr-FR" sz="2800" dirty="0" smtClean="0">
              <a:latin typeface="+mj-lt"/>
            </a:endParaRPr>
          </a:p>
          <a:p>
            <a:pPr algn="just">
              <a:buFont typeface="Wingdings" pitchFamily="2" charset="2"/>
              <a:buChar char="§"/>
              <a:defRPr/>
            </a:pPr>
            <a:r>
              <a:rPr lang="fr-FR" sz="2800" dirty="0" smtClean="0">
                <a:latin typeface="+mj-lt"/>
              </a:rPr>
              <a:t>Comme un élément culturel à intégrer dans les meurs car c’est un outil qui accompagne l’homme dans tout son parcours d’épanouissement</a:t>
            </a:r>
          </a:p>
        </p:txBody>
      </p:sp>
      <p:sp>
        <p:nvSpPr>
          <p:cNvPr id="4" name="Footer Placeholder 3"/>
          <p:cNvSpPr>
            <a:spLocks noGrp="1"/>
          </p:cNvSpPr>
          <p:nvPr>
            <p:ph type="ftr" sz="quarter" idx="11"/>
          </p:nvPr>
        </p:nvSpPr>
        <p:spPr>
          <a:xfrm>
            <a:off x="457200" y="6172200"/>
            <a:ext cx="8305800" cy="549275"/>
          </a:xfrm>
        </p:spPr>
        <p:txBody>
          <a:bodyPr/>
          <a:lstStyle/>
          <a:p>
            <a:r>
              <a:rPr lang="fr-FR" sz="1400" dirty="0" smtClean="0">
                <a:solidFill>
                  <a:schemeClr val="tx1"/>
                </a:solidFill>
                <a:latin typeface="Aharoni" pitchFamily="2" charset="-79"/>
                <a:cs typeface="Aharoni" pitchFamily="2" charset="-79"/>
              </a:rPr>
              <a:t>3ème Conférence des Ministres Africains Responsables de l’Enregistrement des faits d’Etat Civil</a:t>
            </a:r>
          </a:p>
          <a:p>
            <a:r>
              <a:rPr lang="fr-FR" dirty="0" smtClean="0">
                <a:solidFill>
                  <a:schemeClr val="tx1"/>
                </a:solidFill>
                <a:latin typeface="Arial" pitchFamily="34" charset="0"/>
                <a:cs typeface="Arial" pitchFamily="34" charset="0"/>
              </a:rPr>
              <a:t> Yamoussoukro, Côte d’Ivoire </a:t>
            </a:r>
          </a:p>
          <a:p>
            <a:r>
              <a:rPr lang="fr-FR" dirty="0" smtClean="0">
                <a:solidFill>
                  <a:schemeClr val="tx1"/>
                </a:solidFill>
                <a:latin typeface="Arial" pitchFamily="34" charset="0"/>
                <a:cs typeface="Arial" pitchFamily="34" charset="0"/>
              </a:rPr>
              <a:t>9-13 Février 2015 </a:t>
            </a:r>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2254453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1000"/>
                                        <p:tgtEl>
                                          <p:spTgt spid="3">
                                            <p:txEl>
                                              <p:pRg st="8" end="8"/>
                                            </p:txEl>
                                          </p:spTgt>
                                        </p:tgtEl>
                                      </p:cBhvr>
                                    </p:animEffect>
                                    <p:anim calcmode="lin" valueType="num">
                                      <p:cBhvr>
                                        <p:cTn id="2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fr-FR" dirty="0" smtClean="0"/>
          </a:p>
          <a:p>
            <a:pPr marL="0" indent="0">
              <a:buNone/>
            </a:pPr>
            <a:endParaRPr lang="fr-FR" dirty="0" smtClean="0"/>
          </a:p>
          <a:p>
            <a:pPr marL="0" indent="0" algn="ctr">
              <a:buNone/>
            </a:pPr>
            <a:r>
              <a:rPr lang="fr-FR" dirty="0" smtClean="0">
                <a:solidFill>
                  <a:schemeClr val="accent3">
                    <a:lumMod val="75000"/>
                  </a:schemeClr>
                </a:solidFill>
                <a:latin typeface="Aharoni" pitchFamily="2" charset="-79"/>
                <a:cs typeface="Aharoni" pitchFamily="2" charset="-79"/>
              </a:rPr>
              <a:t>Je vous remercie</a:t>
            </a:r>
          </a:p>
          <a:p>
            <a:pPr marL="0" indent="0" algn="ctr">
              <a:buNone/>
            </a:pPr>
            <a:endParaRPr lang="en-US" dirty="0">
              <a:solidFill>
                <a:schemeClr val="accent3">
                  <a:lumMod val="75000"/>
                </a:schemeClr>
              </a:solidFill>
              <a:latin typeface="Aharoni" pitchFamily="2" charset="-79"/>
              <a:cs typeface="Aharoni" pitchFamily="2" charset="-79"/>
            </a:endParaRPr>
          </a:p>
        </p:txBody>
      </p:sp>
      <p:sp>
        <p:nvSpPr>
          <p:cNvPr id="4" name="Footer Placeholder 3"/>
          <p:cNvSpPr>
            <a:spLocks noGrp="1"/>
          </p:cNvSpPr>
          <p:nvPr>
            <p:ph type="ftr" sz="quarter" idx="11"/>
          </p:nvPr>
        </p:nvSpPr>
        <p:spPr>
          <a:xfrm>
            <a:off x="381000" y="5943600"/>
            <a:ext cx="8153400" cy="777875"/>
          </a:xfrm>
        </p:spPr>
        <p:txBody>
          <a:bodyPr/>
          <a:lstStyle/>
          <a:p>
            <a:r>
              <a:rPr lang="fr-FR" sz="1400" b="1" dirty="0" smtClean="0">
                <a:solidFill>
                  <a:schemeClr val="tx1"/>
                </a:solidFill>
                <a:latin typeface="Aharoni" pitchFamily="2" charset="-79"/>
                <a:cs typeface="Aharoni" pitchFamily="2" charset="-79"/>
              </a:rPr>
              <a:t>3ème Conférence des Ministres Africains Responsables de l’Enregistrement des faits d’Etat Civil </a:t>
            </a:r>
          </a:p>
          <a:p>
            <a:r>
              <a:rPr lang="fr-FR" dirty="0" smtClean="0">
                <a:solidFill>
                  <a:schemeClr val="tx1"/>
                </a:solidFill>
                <a:latin typeface="Arial" pitchFamily="34" charset="0"/>
                <a:cs typeface="Arial" pitchFamily="34" charset="0"/>
              </a:rPr>
              <a:t>Yamoussoukro, Côte d’Ivoire </a:t>
            </a:r>
          </a:p>
          <a:p>
            <a:r>
              <a:rPr lang="fr-FR" dirty="0" smtClean="0">
                <a:solidFill>
                  <a:schemeClr val="tx1"/>
                </a:solidFill>
                <a:latin typeface="Arial" pitchFamily="34" charset="0"/>
                <a:cs typeface="Arial" pitchFamily="34" charset="0"/>
              </a:rPr>
              <a:t>9-13 Février 2015 </a:t>
            </a:r>
            <a:endParaRPr lang="en-US" dirty="0">
              <a:solidFill>
                <a:schemeClr val="tx1"/>
              </a:solidFill>
              <a:latin typeface="Arial" pitchFamily="34" charset="0"/>
              <a:cs typeface="Arial" pitchFamily="34" charset="0"/>
            </a:endParaRPr>
          </a:p>
        </p:txBody>
      </p:sp>
      <p:pic>
        <p:nvPicPr>
          <p:cNvPr id="5" name="Picture 5" descr="http://agenda2063.au.int/en/sites/default/files/static/agenda2063/banner.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3962400"/>
            <a:ext cx="91440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04080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solidFill>
                  <a:schemeClr val="accent3">
                    <a:lumMod val="75000"/>
                  </a:schemeClr>
                </a:solidFill>
                <a:latin typeface="Aharoni" pitchFamily="2" charset="-79"/>
                <a:cs typeface="Aharoni" pitchFamily="2" charset="-79"/>
              </a:rPr>
              <a:t>Plan de la présentation</a:t>
            </a:r>
            <a:endParaRPr lang="en-US" dirty="0">
              <a:solidFill>
                <a:schemeClr val="accent3">
                  <a:lumMod val="75000"/>
                </a:schemeClr>
              </a:solidFill>
              <a:latin typeface="Aharoni" pitchFamily="2" charset="-79"/>
              <a:cs typeface="Aharoni" pitchFamily="2" charset="-79"/>
            </a:endParaRPr>
          </a:p>
        </p:txBody>
      </p:sp>
      <p:sp>
        <p:nvSpPr>
          <p:cNvPr id="3" name="Content Placeholder 2"/>
          <p:cNvSpPr>
            <a:spLocks noGrp="1"/>
          </p:cNvSpPr>
          <p:nvPr>
            <p:ph idx="1"/>
          </p:nvPr>
        </p:nvSpPr>
        <p:spPr>
          <a:xfrm>
            <a:off x="533400" y="1447800"/>
            <a:ext cx="8229600" cy="4525963"/>
          </a:xfrm>
        </p:spPr>
        <p:txBody>
          <a:bodyPr>
            <a:normAutofit fontScale="77500" lnSpcReduction="20000"/>
          </a:bodyPr>
          <a:lstStyle/>
          <a:p>
            <a:pPr marL="0" indent="0" algn="just">
              <a:buNone/>
            </a:pPr>
            <a:endParaRPr lang="fr-FR" sz="2200" dirty="0" smtClean="0"/>
          </a:p>
          <a:p>
            <a:pPr marL="571500" indent="-571500" algn="just">
              <a:buFont typeface="+mj-lt"/>
              <a:buAutoNum type="romanUcPeriod"/>
            </a:pPr>
            <a:r>
              <a:rPr lang="fr-FR" sz="2200" dirty="0" smtClean="0"/>
              <a:t>Etat des lieux de l’enregistrement des faits d’Etat civil en Afrique</a:t>
            </a:r>
          </a:p>
          <a:p>
            <a:pPr marL="0" indent="0" algn="just">
              <a:buNone/>
            </a:pPr>
            <a:endParaRPr lang="fr-FR" sz="2200" dirty="0" smtClean="0"/>
          </a:p>
          <a:p>
            <a:pPr marL="571500" indent="-571500" algn="just">
              <a:buFont typeface="+mj-lt"/>
              <a:buAutoNum type="romanUcPeriod"/>
            </a:pPr>
            <a:r>
              <a:rPr lang="fr-FR" sz="2200" dirty="0"/>
              <a:t>Risques liées à l’inefficacité des systèmes d’enregistrement des faits d’Etat </a:t>
            </a:r>
            <a:r>
              <a:rPr lang="fr-FR" sz="2200" dirty="0" smtClean="0"/>
              <a:t>civil</a:t>
            </a:r>
          </a:p>
          <a:p>
            <a:pPr marL="0" indent="0" algn="just">
              <a:buNone/>
            </a:pPr>
            <a:endParaRPr lang="fr-FR" sz="2200" dirty="0"/>
          </a:p>
          <a:p>
            <a:pPr marL="571500" indent="-571500" algn="just">
              <a:buFont typeface="+mj-lt"/>
              <a:buAutoNum type="romanUcPeriod"/>
            </a:pPr>
            <a:r>
              <a:rPr lang="fr-FR" sz="2200" dirty="0"/>
              <a:t>Avantages liés à l’enregistrement des faits d’Etat Civil et des statistiques vitales pour la réalisation de l’Agenda 2063</a:t>
            </a:r>
          </a:p>
          <a:p>
            <a:pPr marL="571500" indent="-571500" algn="just">
              <a:buFont typeface="+mj-lt"/>
              <a:buAutoNum type="romanUcPeriod"/>
            </a:pPr>
            <a:endParaRPr lang="fr-FR" sz="2200" dirty="0" smtClean="0"/>
          </a:p>
          <a:p>
            <a:pPr marL="571500" indent="-571500" algn="just">
              <a:buFont typeface="+mj-lt"/>
              <a:buAutoNum type="romanUcPeriod"/>
            </a:pPr>
            <a:r>
              <a:rPr lang="fr-FR" sz="2200" dirty="0" smtClean="0"/>
              <a:t>Ce que l’Afrique n’est pas parvenue à réaliser en 50 ans d’indépendance</a:t>
            </a:r>
          </a:p>
          <a:p>
            <a:pPr marL="571500" indent="-571500" algn="just">
              <a:buFont typeface="+mj-lt"/>
              <a:buAutoNum type="romanUcPeriod"/>
            </a:pPr>
            <a:endParaRPr lang="fr-FR" sz="2200" dirty="0" smtClean="0"/>
          </a:p>
          <a:p>
            <a:pPr marL="571500" indent="-571500" algn="just">
              <a:buFont typeface="+mj-lt"/>
              <a:buAutoNum type="romanUcPeriod"/>
            </a:pPr>
            <a:r>
              <a:rPr lang="fr-FR" sz="2200" dirty="0" smtClean="0"/>
              <a:t>Agenda 2063: Vision et aspirations pour l’Afrique</a:t>
            </a:r>
          </a:p>
          <a:p>
            <a:pPr marL="0" indent="0" algn="just">
              <a:buNone/>
            </a:pPr>
            <a:endParaRPr lang="fr-FR" sz="2200" dirty="0" smtClean="0"/>
          </a:p>
          <a:p>
            <a:pPr marL="571500" indent="-571500" algn="just">
              <a:buFont typeface="+mj-lt"/>
              <a:buAutoNum type="romanUcPeriod"/>
            </a:pPr>
            <a:r>
              <a:rPr lang="en-US" sz="2200" dirty="0"/>
              <a:t>D</a:t>
            </a:r>
            <a:r>
              <a:rPr lang="fr-FR" sz="2200" dirty="0" err="1" smtClean="0"/>
              <a:t>éveloppement</a:t>
            </a:r>
            <a:r>
              <a:rPr lang="fr-FR" sz="2200" dirty="0" smtClean="0"/>
              <a:t> harmonieux de l’enregistrement des faits d’Etat Civil et des statistiques vitales: un impératif pour l’Afrique</a:t>
            </a:r>
          </a:p>
          <a:p>
            <a:pPr marL="571500" indent="-571500" algn="just">
              <a:buFont typeface="+mj-lt"/>
              <a:buAutoNum type="romanUcPeriod"/>
            </a:pPr>
            <a:endParaRPr lang="fr-FR" sz="2200" dirty="0" smtClean="0"/>
          </a:p>
          <a:p>
            <a:pPr marL="571500" indent="-571500" algn="just">
              <a:buFont typeface="+mj-lt"/>
              <a:buAutoNum type="romanUcPeriod"/>
            </a:pPr>
            <a:r>
              <a:rPr lang="fr-FR" sz="2200" dirty="0" smtClean="0"/>
              <a:t>Conclusion</a:t>
            </a:r>
          </a:p>
          <a:p>
            <a:pPr marL="0" indent="0">
              <a:buNone/>
            </a:pPr>
            <a:endParaRPr lang="en-US" dirty="0"/>
          </a:p>
        </p:txBody>
      </p:sp>
      <p:sp>
        <p:nvSpPr>
          <p:cNvPr id="4" name="Footer Placeholder 3"/>
          <p:cNvSpPr>
            <a:spLocks noGrp="1"/>
          </p:cNvSpPr>
          <p:nvPr>
            <p:ph type="ftr" sz="quarter" idx="11"/>
          </p:nvPr>
        </p:nvSpPr>
        <p:spPr>
          <a:xfrm>
            <a:off x="381000" y="6096000"/>
            <a:ext cx="8229600" cy="625475"/>
          </a:xfrm>
        </p:spPr>
        <p:txBody>
          <a:bodyPr/>
          <a:lstStyle/>
          <a:p>
            <a:r>
              <a:rPr lang="fr-FR" sz="1400" b="1" dirty="0" smtClean="0">
                <a:solidFill>
                  <a:schemeClr val="tx1"/>
                </a:solidFill>
                <a:latin typeface="Aharoni" pitchFamily="2" charset="-79"/>
                <a:cs typeface="Aharoni" pitchFamily="2" charset="-79"/>
              </a:rPr>
              <a:t>3ème Conférence des Ministres Africains Responsables de l’Enregistrement des faits d’Etat Civil </a:t>
            </a:r>
          </a:p>
          <a:p>
            <a:r>
              <a:rPr lang="fr-FR" dirty="0" smtClean="0">
                <a:solidFill>
                  <a:schemeClr val="tx1"/>
                </a:solidFill>
                <a:latin typeface="Arial" pitchFamily="34" charset="0"/>
                <a:cs typeface="Arial" pitchFamily="34" charset="0"/>
              </a:rPr>
              <a:t>Yamoussoukro, Côte d’Ivoire </a:t>
            </a:r>
          </a:p>
          <a:p>
            <a:r>
              <a:rPr lang="fr-FR" dirty="0" smtClean="0">
                <a:solidFill>
                  <a:schemeClr val="tx1"/>
                </a:solidFill>
                <a:latin typeface="Arial" pitchFamily="34" charset="0"/>
                <a:cs typeface="Arial" pitchFamily="34" charset="0"/>
              </a:rPr>
              <a:t>9-13 Février 2015 </a:t>
            </a:r>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212550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anim calcmode="lin" valueType="num">
                                      <p:cBhvr>
                                        <p:cTn id="3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1000"/>
                                        <p:tgtEl>
                                          <p:spTgt spid="3">
                                            <p:txEl>
                                              <p:pRg st="11" end="11"/>
                                            </p:txEl>
                                          </p:spTgt>
                                        </p:tgtEl>
                                      </p:cBhvr>
                                    </p:animEffect>
                                    <p:anim calcmode="lin" valueType="num">
                                      <p:cBhvr>
                                        <p:cTn id="4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Effect transition="in" filter="fade">
                                      <p:cBhvr>
                                        <p:cTn id="49" dur="1000"/>
                                        <p:tgtEl>
                                          <p:spTgt spid="3">
                                            <p:txEl>
                                              <p:pRg st="13" end="13"/>
                                            </p:txEl>
                                          </p:spTgt>
                                        </p:tgtEl>
                                      </p:cBhvr>
                                    </p:animEffect>
                                    <p:anim calcmode="lin" valueType="num">
                                      <p:cBhvr>
                                        <p:cTn id="50"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600" dirty="0" smtClean="0">
                <a:solidFill>
                  <a:schemeClr val="accent3">
                    <a:lumMod val="75000"/>
                  </a:schemeClr>
                </a:solidFill>
                <a:latin typeface="Aharoni" pitchFamily="2" charset="-79"/>
                <a:cs typeface="Aharoni" pitchFamily="2" charset="-79"/>
              </a:rPr>
              <a:t>I-</a:t>
            </a:r>
            <a:br>
              <a:rPr lang="fr-FR" sz="3600" dirty="0" smtClean="0">
                <a:solidFill>
                  <a:schemeClr val="accent3">
                    <a:lumMod val="75000"/>
                  </a:schemeClr>
                </a:solidFill>
                <a:latin typeface="Aharoni" pitchFamily="2" charset="-79"/>
                <a:cs typeface="Aharoni" pitchFamily="2" charset="-79"/>
              </a:rPr>
            </a:br>
            <a:r>
              <a:rPr lang="fr-FR" sz="3600" dirty="0" smtClean="0">
                <a:solidFill>
                  <a:schemeClr val="accent3">
                    <a:lumMod val="75000"/>
                  </a:schemeClr>
                </a:solidFill>
                <a:latin typeface="Aharoni" pitchFamily="2" charset="-79"/>
                <a:cs typeface="Aharoni" pitchFamily="2" charset="-79"/>
              </a:rPr>
              <a:t>Introduction</a:t>
            </a:r>
            <a:endParaRPr lang="en-US" sz="3600" dirty="0">
              <a:solidFill>
                <a:schemeClr val="accent3">
                  <a:lumMod val="75000"/>
                </a:schemeClr>
              </a:solidFill>
              <a:latin typeface="Aharoni" pitchFamily="2" charset="-79"/>
              <a:cs typeface="Aharoni" pitchFamily="2" charset="-79"/>
            </a:endParaRPr>
          </a:p>
        </p:txBody>
      </p:sp>
      <p:sp>
        <p:nvSpPr>
          <p:cNvPr id="3" name="Content Placeholder 2"/>
          <p:cNvSpPr>
            <a:spLocks noGrp="1"/>
          </p:cNvSpPr>
          <p:nvPr>
            <p:ph idx="1"/>
          </p:nvPr>
        </p:nvSpPr>
        <p:spPr/>
        <p:txBody>
          <a:bodyPr>
            <a:normAutofit lnSpcReduction="10000"/>
          </a:bodyPr>
          <a:lstStyle/>
          <a:p>
            <a:pPr algn="just">
              <a:buFont typeface="Wingdings" pitchFamily="2" charset="2"/>
              <a:buChar char="§"/>
            </a:pPr>
            <a:r>
              <a:rPr lang="fr-FR" sz="2000" dirty="0" smtClean="0"/>
              <a:t>Les pays africains cherchent à se doter de systèmes continus et durables de statistiques démographiques depuis près de 60 ans;</a:t>
            </a:r>
          </a:p>
          <a:p>
            <a:pPr marL="0" indent="0" algn="just">
              <a:buNone/>
            </a:pPr>
            <a:endParaRPr lang="fr-FR" sz="2000" dirty="0" smtClean="0"/>
          </a:p>
          <a:p>
            <a:pPr algn="just">
              <a:buFont typeface="Wingdings" pitchFamily="2" charset="2"/>
              <a:buChar char="§"/>
            </a:pPr>
            <a:r>
              <a:rPr lang="fr-FR" sz="2000" dirty="0" smtClean="0"/>
              <a:t>Toutefois, dans la majorité des pays, les systèmes d’enregistrement des faits d’Etat civil et de statistiques vitales restent très inadaptés pour relever les défis du développement;</a:t>
            </a:r>
          </a:p>
          <a:p>
            <a:pPr marL="0" indent="0" algn="just">
              <a:buNone/>
            </a:pPr>
            <a:endParaRPr lang="fr-FR" sz="2000" dirty="0" smtClean="0"/>
          </a:p>
          <a:p>
            <a:pPr algn="just">
              <a:buFont typeface="Wingdings" pitchFamily="2" charset="2"/>
              <a:buChar char="§"/>
            </a:pPr>
            <a:r>
              <a:rPr lang="fr-FR" sz="2000" dirty="0" smtClean="0"/>
              <a:t>Cette situation sera plus dramatique au cours de la prochaine décennie au regard des anticipations de croissance démographique et de la transition démographique africaine</a:t>
            </a:r>
            <a:r>
              <a:rPr lang="fr-FR" sz="2000" dirty="0"/>
              <a:t>;</a:t>
            </a:r>
            <a:endParaRPr lang="fr-FR" sz="2000" dirty="0" smtClean="0"/>
          </a:p>
          <a:p>
            <a:pPr marL="0" indent="0" algn="just">
              <a:buNone/>
            </a:pPr>
            <a:endParaRPr lang="fr-FR" sz="2000" dirty="0" smtClean="0"/>
          </a:p>
          <a:p>
            <a:pPr algn="just">
              <a:buFont typeface="Wingdings" pitchFamily="2" charset="2"/>
              <a:buChar char="§"/>
            </a:pPr>
            <a:r>
              <a:rPr lang="fr-FR" sz="2000" dirty="0" smtClean="0"/>
              <a:t>Dans le contexte de l’Agenda 2063, il est plus qu’urgent de mettre en œuvre des mécanismes de  d’enregistrement des faits d’Etat civil et des données vitales pour tirer le meilleur parti du dividende démographique.</a:t>
            </a:r>
            <a:endParaRPr lang="en-US" sz="2000" dirty="0"/>
          </a:p>
        </p:txBody>
      </p:sp>
      <p:sp>
        <p:nvSpPr>
          <p:cNvPr id="4" name="Footer Placeholder 3"/>
          <p:cNvSpPr>
            <a:spLocks noGrp="1"/>
          </p:cNvSpPr>
          <p:nvPr>
            <p:ph type="ftr" sz="quarter" idx="11"/>
          </p:nvPr>
        </p:nvSpPr>
        <p:spPr>
          <a:xfrm>
            <a:off x="685800" y="6096000"/>
            <a:ext cx="7467600" cy="625475"/>
          </a:xfrm>
        </p:spPr>
        <p:txBody>
          <a:bodyPr/>
          <a:lstStyle/>
          <a:p>
            <a:r>
              <a:rPr lang="fr-FR" b="1" dirty="0" smtClean="0">
                <a:solidFill>
                  <a:schemeClr val="tx1"/>
                </a:solidFill>
                <a:latin typeface="Aharoni" pitchFamily="2" charset="-79"/>
                <a:cs typeface="Aharoni" pitchFamily="2" charset="-79"/>
              </a:rPr>
              <a:t>3ème Conférence des Ministres Africains Responsables de l’Enregistrement des faits d’Etat Civil </a:t>
            </a:r>
            <a:r>
              <a:rPr lang="fr-FR" dirty="0" smtClean="0">
                <a:solidFill>
                  <a:schemeClr val="tx1"/>
                </a:solidFill>
              </a:rPr>
              <a:t>Yamoussoukro, Côte d’Ivoire </a:t>
            </a:r>
          </a:p>
          <a:p>
            <a:r>
              <a:rPr lang="fr-FR" dirty="0" smtClean="0">
                <a:solidFill>
                  <a:schemeClr val="tx1"/>
                </a:solidFill>
              </a:rPr>
              <a:t>9-13 Février 2015 </a:t>
            </a:r>
            <a:endParaRPr lang="en-US" dirty="0">
              <a:solidFill>
                <a:schemeClr val="tx1"/>
              </a:solidFill>
            </a:endParaRPr>
          </a:p>
        </p:txBody>
      </p:sp>
    </p:spTree>
    <p:extLst>
      <p:ext uri="{BB962C8B-B14F-4D97-AF65-F5344CB8AC3E}">
        <p14:creationId xmlns:p14="http://schemas.microsoft.com/office/powerpoint/2010/main" xmlns="" val="16532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074" y="457200"/>
            <a:ext cx="8763000" cy="1143000"/>
          </a:xfrm>
        </p:spPr>
        <p:txBody>
          <a:bodyPr>
            <a:normAutofit fontScale="90000"/>
          </a:bodyPr>
          <a:lstStyle/>
          <a:p>
            <a:r>
              <a:rPr lang="fr-FR" sz="3200" dirty="0" smtClean="0">
                <a:solidFill>
                  <a:schemeClr val="accent3">
                    <a:lumMod val="75000"/>
                  </a:schemeClr>
                </a:solidFill>
                <a:latin typeface="Aharoni" pitchFamily="2" charset="-79"/>
                <a:cs typeface="Aharoni" pitchFamily="2" charset="-79"/>
              </a:rPr>
              <a:t>II-</a:t>
            </a:r>
            <a:br>
              <a:rPr lang="fr-FR" sz="3200" dirty="0" smtClean="0">
                <a:solidFill>
                  <a:schemeClr val="accent3">
                    <a:lumMod val="75000"/>
                  </a:schemeClr>
                </a:solidFill>
                <a:latin typeface="Aharoni" pitchFamily="2" charset="-79"/>
                <a:cs typeface="Aharoni" pitchFamily="2" charset="-79"/>
              </a:rPr>
            </a:br>
            <a:r>
              <a:rPr lang="fr-FR" sz="2700" b="1" dirty="0" smtClean="0">
                <a:solidFill>
                  <a:schemeClr val="accent3">
                    <a:lumMod val="75000"/>
                  </a:schemeClr>
                </a:solidFill>
                <a:latin typeface="Aharoni" pitchFamily="2" charset="-79"/>
                <a:cs typeface="Aharoni" pitchFamily="2" charset="-79"/>
              </a:rPr>
              <a:t>Etat des lieux de l’enregistrement des faits d’Etat civil en Afrique</a:t>
            </a:r>
            <a:r>
              <a:rPr lang="fr-FR" sz="3200" b="1" dirty="0" smtClean="0">
                <a:solidFill>
                  <a:schemeClr val="accent3">
                    <a:lumMod val="75000"/>
                  </a:schemeClr>
                </a:solidFill>
                <a:latin typeface="Aharoni" pitchFamily="2" charset="-79"/>
                <a:cs typeface="Aharoni" pitchFamily="2" charset="-79"/>
              </a:rPr>
              <a:t/>
            </a:r>
            <a:br>
              <a:rPr lang="fr-FR" sz="3200" b="1" dirty="0" smtClean="0">
                <a:solidFill>
                  <a:schemeClr val="accent3">
                    <a:lumMod val="75000"/>
                  </a:schemeClr>
                </a:solidFill>
                <a:latin typeface="Aharoni" pitchFamily="2" charset="-79"/>
                <a:cs typeface="Aharoni" pitchFamily="2" charset="-79"/>
              </a:rPr>
            </a:br>
            <a:endParaRPr lang="en-US" sz="3200" b="1" dirty="0">
              <a:solidFill>
                <a:schemeClr val="accent3">
                  <a:lumMod val="75000"/>
                </a:schemeClr>
              </a:solidFill>
              <a:latin typeface="Aharoni" pitchFamily="2" charset="-79"/>
              <a:cs typeface="Aharoni" pitchFamily="2" charset="-79"/>
            </a:endParaRPr>
          </a:p>
        </p:txBody>
      </p:sp>
      <p:sp>
        <p:nvSpPr>
          <p:cNvPr id="4" name="Footer Placeholder 3"/>
          <p:cNvSpPr>
            <a:spLocks noGrp="1"/>
          </p:cNvSpPr>
          <p:nvPr>
            <p:ph type="ftr" sz="quarter" idx="11"/>
          </p:nvPr>
        </p:nvSpPr>
        <p:spPr>
          <a:xfrm>
            <a:off x="457200" y="6172200"/>
            <a:ext cx="8229600" cy="685800"/>
          </a:xfrm>
        </p:spPr>
        <p:txBody>
          <a:bodyPr/>
          <a:lstStyle/>
          <a:p>
            <a:r>
              <a:rPr lang="fr-FR" sz="1400" b="1" dirty="0" smtClean="0">
                <a:solidFill>
                  <a:schemeClr val="tx1"/>
                </a:solidFill>
                <a:latin typeface="Aharoni" pitchFamily="2" charset="-79"/>
                <a:cs typeface="Aharoni" pitchFamily="2" charset="-79"/>
              </a:rPr>
              <a:t>3ème Conférence des Ministres Africains Responsables de l’Enregistrement des faits d’Etat Civil </a:t>
            </a:r>
            <a:r>
              <a:rPr lang="fr-FR" dirty="0" smtClean="0">
                <a:solidFill>
                  <a:schemeClr val="tx1"/>
                </a:solidFill>
                <a:latin typeface="Arial" pitchFamily="34" charset="0"/>
                <a:cs typeface="Arial" pitchFamily="34" charset="0"/>
              </a:rPr>
              <a:t>Yamoussoukro, Côte d’Ivoire </a:t>
            </a:r>
          </a:p>
          <a:p>
            <a:r>
              <a:rPr lang="fr-FR" dirty="0" smtClean="0">
                <a:solidFill>
                  <a:schemeClr val="tx1"/>
                </a:solidFill>
                <a:latin typeface="Arial" pitchFamily="34" charset="0"/>
                <a:cs typeface="Arial" pitchFamily="34" charset="0"/>
              </a:rPr>
              <a:t>9-13 Février 2015 </a:t>
            </a:r>
            <a:endParaRPr lang="en-US" i="1" dirty="0">
              <a:solidFill>
                <a:schemeClr val="tx1"/>
              </a:solidFill>
              <a:latin typeface="Arial" pitchFamily="34" charset="0"/>
              <a:cs typeface="Arial" pitchFamily="34" charset="0"/>
            </a:endParaRPr>
          </a:p>
        </p:txBody>
      </p:sp>
      <p:sp>
        <p:nvSpPr>
          <p:cNvPr id="7" name="Content Placeholder 6"/>
          <p:cNvSpPr>
            <a:spLocks noGrp="1"/>
          </p:cNvSpPr>
          <p:nvPr>
            <p:ph idx="1"/>
          </p:nvPr>
        </p:nvSpPr>
        <p:spPr/>
        <p:txBody>
          <a:bodyPr>
            <a:noAutofit/>
          </a:bodyPr>
          <a:lstStyle/>
          <a:p>
            <a:pPr algn="just">
              <a:buFont typeface="Wingdings" pitchFamily="2" charset="2"/>
              <a:buChar char="§"/>
            </a:pPr>
            <a:r>
              <a:rPr lang="fr-FR" sz="2000" dirty="0" smtClean="0"/>
              <a:t>Sous-développement structurel des systèmes d’État civil</a:t>
            </a:r>
          </a:p>
          <a:p>
            <a:pPr algn="just">
              <a:buFont typeface="Wingdings" pitchFamily="2" charset="2"/>
              <a:buChar char="§"/>
            </a:pPr>
            <a:r>
              <a:rPr lang="fr-FR" sz="2000" dirty="0" smtClean="0"/>
              <a:t>Seules quelques pays disposent de systèmes de niveau appréciable</a:t>
            </a:r>
          </a:p>
          <a:p>
            <a:pPr algn="just">
              <a:buFont typeface="Wingdings" pitchFamily="2" charset="2"/>
              <a:buChar char="§"/>
            </a:pPr>
            <a:r>
              <a:rPr lang="fr-FR" sz="2000" dirty="0" smtClean="0"/>
              <a:t>Certains africains naissent, vivant et meurent sans laisser de trace dans un registre juridique ou statistique</a:t>
            </a:r>
          </a:p>
          <a:p>
            <a:pPr algn="just">
              <a:buFont typeface="Wingdings" pitchFamily="2" charset="2"/>
              <a:buChar char="§"/>
            </a:pPr>
            <a:r>
              <a:rPr lang="fr-FR" sz="2000" dirty="0" smtClean="0"/>
              <a:t>Car absence de système efficaces et dynamiques pour enregistrer les naissances, les mariages, les divorces, les décès et les mouvements migratoires</a:t>
            </a:r>
          </a:p>
          <a:p>
            <a:pPr algn="just">
              <a:buFont typeface="Wingdings" pitchFamily="2" charset="2"/>
              <a:buChar char="§"/>
            </a:pPr>
            <a:r>
              <a:rPr lang="fr-FR" sz="2000" dirty="0" smtClean="0"/>
              <a:t>Assez souvent, les systèmes constituent les proies faciles des politiques d’</a:t>
            </a:r>
            <a:r>
              <a:rPr lang="en-US" sz="2000" dirty="0" err="1" smtClean="0"/>
              <a:t>austérités</a:t>
            </a:r>
            <a:r>
              <a:rPr lang="en-US" sz="2000" dirty="0" smtClean="0"/>
              <a:t> </a:t>
            </a:r>
            <a:r>
              <a:rPr lang="en-US" sz="2000" dirty="0" err="1"/>
              <a:t>b</a:t>
            </a:r>
            <a:r>
              <a:rPr lang="en-US" sz="2000" dirty="0" err="1" smtClean="0"/>
              <a:t>udgétaires</a:t>
            </a:r>
            <a:r>
              <a:rPr lang="en-US" sz="2000" dirty="0" smtClean="0"/>
              <a:t>.</a:t>
            </a:r>
            <a:endParaRPr lang="en-US" sz="2000" dirty="0"/>
          </a:p>
        </p:txBody>
      </p:sp>
    </p:spTree>
    <p:extLst>
      <p:ext uri="{BB962C8B-B14F-4D97-AF65-F5344CB8AC3E}">
        <p14:creationId xmlns:p14="http://schemas.microsoft.com/office/powerpoint/2010/main" xmlns="" val="85346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rtlCol="0">
            <a:noAutofit/>
          </a:bodyPr>
          <a:lstStyle/>
          <a:p>
            <a:pPr eaLnBrk="1" fontAlgn="auto" hangingPunct="1">
              <a:spcAft>
                <a:spcPts val="0"/>
              </a:spcAft>
              <a:defRPr/>
            </a:pPr>
            <a:r>
              <a:rPr lang="fr-FR" sz="2800" b="1" dirty="0" smtClean="0">
                <a:solidFill>
                  <a:schemeClr val="accent3">
                    <a:lumMod val="75000"/>
                  </a:schemeClr>
                </a:solidFill>
                <a:cs typeface="Aharoni" pitchFamily="2" charset="-79"/>
              </a:rPr>
              <a:t>III-</a:t>
            </a:r>
            <a:br>
              <a:rPr lang="fr-FR" sz="2800" b="1" dirty="0" smtClean="0">
                <a:solidFill>
                  <a:schemeClr val="accent3">
                    <a:lumMod val="75000"/>
                  </a:schemeClr>
                </a:solidFill>
                <a:cs typeface="Aharoni" pitchFamily="2" charset="-79"/>
              </a:rPr>
            </a:br>
            <a:r>
              <a:rPr lang="fr-FR" sz="2800" b="1" dirty="0" smtClean="0">
                <a:solidFill>
                  <a:schemeClr val="accent3">
                    <a:lumMod val="75000"/>
                  </a:schemeClr>
                </a:solidFill>
                <a:cs typeface="Aharoni" pitchFamily="2" charset="-79"/>
              </a:rPr>
              <a:t>Ce que l’Afrique n’est pas encore parvenue à réaliser après 50 ans d’indépendance</a:t>
            </a:r>
            <a:endParaRPr lang="en-US" sz="2800" b="1" dirty="0" smtClean="0">
              <a:solidFill>
                <a:schemeClr val="accent3">
                  <a:lumMod val="75000"/>
                </a:schemeClr>
              </a:solidFill>
              <a:cs typeface="Aharoni" pitchFamily="2" charset="-79"/>
            </a:endParaRPr>
          </a:p>
        </p:txBody>
      </p:sp>
      <p:sp>
        <p:nvSpPr>
          <p:cNvPr id="3" name="Content Placeholder 2"/>
          <p:cNvSpPr>
            <a:spLocks noGrp="1"/>
          </p:cNvSpPr>
          <p:nvPr>
            <p:ph idx="1"/>
          </p:nvPr>
        </p:nvSpPr>
        <p:spPr>
          <a:xfrm>
            <a:off x="457200" y="1905000"/>
            <a:ext cx="8229600" cy="4114800"/>
          </a:xfrm>
        </p:spPr>
        <p:txBody>
          <a:bodyPr rtlCol="0">
            <a:normAutofit fontScale="77500" lnSpcReduction="20000"/>
          </a:bodyPr>
          <a:lstStyle/>
          <a:p>
            <a:pPr algn="just">
              <a:buFont typeface="Wingdings" pitchFamily="2" charset="2"/>
              <a:buChar char="§"/>
            </a:pPr>
            <a:r>
              <a:rPr lang="fr-CA" sz="2800" dirty="0"/>
              <a:t>La libre circulation des personnes n’y est pas encore une </a:t>
            </a:r>
            <a:r>
              <a:rPr lang="fr-CA" sz="2800" dirty="0" smtClean="0"/>
              <a:t>réalité;</a:t>
            </a:r>
          </a:p>
          <a:p>
            <a:pPr marL="0" indent="0" algn="just">
              <a:buNone/>
            </a:pPr>
            <a:endParaRPr lang="en-US" sz="1100" dirty="0"/>
          </a:p>
          <a:p>
            <a:pPr algn="just">
              <a:buFont typeface="Wingdings" pitchFamily="2" charset="2"/>
              <a:buChar char="§"/>
            </a:pPr>
            <a:r>
              <a:rPr lang="fr-CA" sz="2800" dirty="0"/>
              <a:t>Le Financement des projets intégrateurs provient, dans son essentiel, de </a:t>
            </a:r>
            <a:r>
              <a:rPr lang="fr-CA" sz="2800" dirty="0" smtClean="0"/>
              <a:t>l’extérieur;</a:t>
            </a:r>
          </a:p>
          <a:p>
            <a:pPr marL="0" indent="0" algn="just">
              <a:buNone/>
            </a:pPr>
            <a:endParaRPr lang="en-US" sz="1200" dirty="0"/>
          </a:p>
          <a:p>
            <a:pPr algn="just">
              <a:buFont typeface="Wingdings" pitchFamily="2" charset="2"/>
              <a:buChar char="§"/>
            </a:pPr>
            <a:r>
              <a:rPr lang="fr-CA" sz="2800" dirty="0"/>
              <a:t>Les micro-souverainetés ont la vie dure en </a:t>
            </a:r>
            <a:r>
              <a:rPr lang="fr-CA" sz="2800" dirty="0" smtClean="0"/>
              <a:t>Afrique;</a:t>
            </a:r>
          </a:p>
          <a:p>
            <a:pPr marL="0" indent="0" algn="just">
              <a:buNone/>
            </a:pPr>
            <a:endParaRPr lang="en-US" sz="1200" dirty="0"/>
          </a:p>
          <a:p>
            <a:pPr algn="just">
              <a:buFont typeface="Wingdings" pitchFamily="2" charset="2"/>
              <a:buChar char="§"/>
            </a:pPr>
            <a:r>
              <a:rPr lang="fr-CA" sz="2800" dirty="0"/>
              <a:t>L’unité continentale porte toujours les  marques des antagonismes linguistiques hérités de la </a:t>
            </a:r>
            <a:r>
              <a:rPr lang="fr-CA" sz="2800" dirty="0" smtClean="0"/>
              <a:t>colonisation;</a:t>
            </a:r>
          </a:p>
          <a:p>
            <a:pPr marL="0" indent="0" algn="just">
              <a:buNone/>
            </a:pPr>
            <a:endParaRPr lang="en-US" sz="1300" dirty="0"/>
          </a:p>
          <a:p>
            <a:pPr algn="just">
              <a:buFont typeface="Wingdings" pitchFamily="2" charset="2"/>
              <a:buChar char="§"/>
            </a:pPr>
            <a:r>
              <a:rPr lang="fr-CA" sz="2800" dirty="0"/>
              <a:t>Les statistiques, une priorité reconnue, mais </a:t>
            </a:r>
            <a:r>
              <a:rPr lang="fr-CA" sz="2800" dirty="0" smtClean="0"/>
              <a:t>négligée;</a:t>
            </a:r>
          </a:p>
          <a:p>
            <a:pPr marL="0" indent="0" algn="just">
              <a:buNone/>
            </a:pPr>
            <a:endParaRPr lang="en-US" sz="1300" dirty="0"/>
          </a:p>
          <a:p>
            <a:pPr algn="just">
              <a:buFont typeface="Wingdings" pitchFamily="2" charset="2"/>
              <a:buChar char="§"/>
            </a:pPr>
            <a:r>
              <a:rPr lang="fr-CA" sz="2800" dirty="0"/>
              <a:t>L’Afrique commerce toujours peu avec </a:t>
            </a:r>
            <a:r>
              <a:rPr lang="fr-CA" sz="2800" dirty="0" smtClean="0"/>
              <a:t>elle-même;</a:t>
            </a:r>
          </a:p>
          <a:p>
            <a:pPr algn="just">
              <a:buFont typeface="Wingdings" pitchFamily="2" charset="2"/>
              <a:buChar char="§"/>
            </a:pPr>
            <a:r>
              <a:rPr lang="en-US" sz="2800" dirty="0" smtClean="0"/>
              <a:t>U</a:t>
            </a:r>
            <a:r>
              <a:rPr lang="fr-CA" sz="2800" dirty="0" smtClean="0"/>
              <a:t>ne pauvreté grandissante de systèmes d’État civil;</a:t>
            </a:r>
          </a:p>
          <a:p>
            <a:pPr algn="just">
              <a:buFont typeface="Wingdings" pitchFamily="2" charset="2"/>
              <a:buChar char="§"/>
            </a:pPr>
            <a:r>
              <a:rPr lang="en-US" sz="2800" dirty="0" smtClean="0"/>
              <a:t>L</a:t>
            </a:r>
            <a:r>
              <a:rPr lang="fr-CA" sz="2800" dirty="0" smtClean="0"/>
              <a:t>’apatridie y est encore vivante</a:t>
            </a:r>
            <a:endParaRPr lang="en-US" sz="2800" dirty="0"/>
          </a:p>
        </p:txBody>
      </p:sp>
      <p:sp>
        <p:nvSpPr>
          <p:cNvPr id="5" name="Footer Placeholder 3"/>
          <p:cNvSpPr>
            <a:spLocks noGrp="1"/>
          </p:cNvSpPr>
          <p:nvPr>
            <p:ph type="ftr" sz="quarter" idx="11"/>
          </p:nvPr>
        </p:nvSpPr>
        <p:spPr>
          <a:xfrm>
            <a:off x="457200" y="6172200"/>
            <a:ext cx="8229600" cy="685800"/>
          </a:xfrm>
        </p:spPr>
        <p:txBody>
          <a:bodyPr/>
          <a:lstStyle/>
          <a:p>
            <a:r>
              <a:rPr lang="fr-FR" sz="1400" b="1" dirty="0" smtClean="0">
                <a:solidFill>
                  <a:schemeClr val="tx1"/>
                </a:solidFill>
                <a:latin typeface="Aharoni" pitchFamily="2" charset="-79"/>
                <a:cs typeface="Aharoni" pitchFamily="2" charset="-79"/>
              </a:rPr>
              <a:t>3ème Conférence des Ministres Africains Responsables de l’Enregistrement des faits d’Etat Civil </a:t>
            </a:r>
            <a:r>
              <a:rPr lang="fr-FR" dirty="0" smtClean="0">
                <a:solidFill>
                  <a:schemeClr val="tx1"/>
                </a:solidFill>
                <a:latin typeface="Arial" pitchFamily="34" charset="0"/>
                <a:cs typeface="Arial" pitchFamily="34" charset="0"/>
              </a:rPr>
              <a:t>Yamoussoukro, Côte d’Ivoire </a:t>
            </a:r>
          </a:p>
          <a:p>
            <a:r>
              <a:rPr lang="fr-FR" dirty="0" smtClean="0">
                <a:solidFill>
                  <a:schemeClr val="tx1"/>
                </a:solidFill>
                <a:latin typeface="Arial" pitchFamily="34" charset="0"/>
                <a:cs typeface="Arial" pitchFamily="34" charset="0"/>
              </a:rPr>
              <a:t>9-13 Février 2015 </a:t>
            </a:r>
            <a:endParaRPr lang="en-US"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2021619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eaLnBrk="1" fontAlgn="auto" hangingPunct="1">
              <a:spcAft>
                <a:spcPts val="0"/>
              </a:spcAft>
              <a:defRPr/>
            </a:pPr>
            <a:r>
              <a:rPr lang="fr-FR" sz="2800" b="1" dirty="0" smtClean="0">
                <a:solidFill>
                  <a:schemeClr val="accent3">
                    <a:lumMod val="75000"/>
                  </a:schemeClr>
                </a:solidFill>
                <a:latin typeface="Aharoni" pitchFamily="2" charset="-79"/>
                <a:cs typeface="Aharoni" pitchFamily="2" charset="-79"/>
              </a:rPr>
              <a:t>IV-</a:t>
            </a:r>
            <a:br>
              <a:rPr lang="fr-FR" sz="2800" b="1" dirty="0" smtClean="0">
                <a:solidFill>
                  <a:schemeClr val="accent3">
                    <a:lumMod val="75000"/>
                  </a:schemeClr>
                </a:solidFill>
                <a:latin typeface="Aharoni" pitchFamily="2" charset="-79"/>
                <a:cs typeface="Aharoni" pitchFamily="2" charset="-79"/>
              </a:rPr>
            </a:br>
            <a:r>
              <a:rPr lang="fr-FR" sz="2800" b="1" dirty="0" smtClean="0">
                <a:solidFill>
                  <a:schemeClr val="accent3">
                    <a:lumMod val="75000"/>
                  </a:schemeClr>
                </a:solidFill>
                <a:latin typeface="Aharoni" pitchFamily="2" charset="-79"/>
                <a:cs typeface="Aharoni" pitchFamily="2" charset="-79"/>
              </a:rPr>
              <a:t>Agenda 2063: Vision et aspirations de l'Afrique</a:t>
            </a:r>
            <a:endParaRPr lang="en-US" sz="2800" dirty="0" smtClean="0">
              <a:solidFill>
                <a:schemeClr val="accent3">
                  <a:lumMod val="75000"/>
                </a:schemeClr>
              </a:solidFill>
              <a:latin typeface="Aharoni" pitchFamily="2" charset="-79"/>
              <a:cs typeface="Aharoni" pitchFamily="2" charset="-79"/>
            </a:endParaRPr>
          </a:p>
        </p:txBody>
      </p:sp>
      <p:sp>
        <p:nvSpPr>
          <p:cNvPr id="3" name="Content Placeholder 2"/>
          <p:cNvSpPr>
            <a:spLocks noGrp="1"/>
          </p:cNvSpPr>
          <p:nvPr>
            <p:ph idx="1"/>
          </p:nvPr>
        </p:nvSpPr>
        <p:spPr>
          <a:xfrm>
            <a:off x="457200" y="1600200"/>
            <a:ext cx="8229600" cy="4876800"/>
          </a:xfrm>
        </p:spPr>
        <p:txBody>
          <a:bodyPr rtlCol="0">
            <a:normAutofit fontScale="55000" lnSpcReduction="20000"/>
          </a:bodyPr>
          <a:lstStyle/>
          <a:p>
            <a:pPr marL="0" indent="0" eaLnBrk="1" fontAlgn="auto" hangingPunct="1">
              <a:spcAft>
                <a:spcPts val="0"/>
              </a:spcAft>
              <a:buFont typeface="Arial" pitchFamily="34" charset="0"/>
              <a:buNone/>
              <a:defRPr/>
            </a:pPr>
            <a:r>
              <a:rPr lang="fr-FR" sz="4200" b="1" dirty="0" smtClean="0">
                <a:solidFill>
                  <a:schemeClr val="accent3">
                    <a:lumMod val="75000"/>
                  </a:schemeClr>
                </a:solidFill>
              </a:rPr>
              <a:t>Aspirations communes et partagées : </a:t>
            </a:r>
          </a:p>
          <a:p>
            <a:pPr marL="0" indent="0" eaLnBrk="1" fontAlgn="auto" hangingPunct="1">
              <a:spcAft>
                <a:spcPts val="0"/>
              </a:spcAft>
              <a:buFont typeface="Arial" pitchFamily="34" charset="0"/>
              <a:buNone/>
              <a:defRPr/>
            </a:pPr>
            <a:endParaRPr lang="fr-FR" sz="2200" dirty="0" smtClean="0"/>
          </a:p>
          <a:p>
            <a:pPr marL="0" indent="0" eaLnBrk="1" fontAlgn="auto" hangingPunct="1">
              <a:spcAft>
                <a:spcPts val="0"/>
              </a:spcAft>
              <a:buFont typeface="Arial" pitchFamily="34" charset="0"/>
              <a:buNone/>
              <a:defRPr/>
            </a:pPr>
            <a:endParaRPr lang="fr-FR" sz="900" dirty="0" smtClean="0"/>
          </a:p>
          <a:p>
            <a:pPr algn="just" eaLnBrk="1" fontAlgn="auto" hangingPunct="1">
              <a:spcAft>
                <a:spcPts val="0"/>
              </a:spcAft>
              <a:buFont typeface="Wingdings" pitchFamily="2" charset="2"/>
              <a:buChar char="§"/>
              <a:defRPr/>
            </a:pPr>
            <a:r>
              <a:rPr lang="fr-FR" dirty="0" smtClean="0"/>
              <a:t>une Afrique prospère fondée sur une croissance inclusive et un développement durable ; </a:t>
            </a:r>
          </a:p>
          <a:p>
            <a:pPr marL="0" indent="0" algn="just" eaLnBrk="1" fontAlgn="auto" hangingPunct="1">
              <a:spcAft>
                <a:spcPts val="0"/>
              </a:spcAft>
              <a:buFont typeface="Arial" pitchFamily="34" charset="0"/>
              <a:buNone/>
              <a:defRPr/>
            </a:pPr>
            <a:endParaRPr lang="fr-FR" sz="900" dirty="0" smtClean="0"/>
          </a:p>
          <a:p>
            <a:pPr algn="just" eaLnBrk="1" fontAlgn="auto" hangingPunct="1">
              <a:spcAft>
                <a:spcPts val="0"/>
              </a:spcAft>
              <a:buFont typeface="Wingdings" pitchFamily="2" charset="2"/>
              <a:buChar char="§"/>
              <a:defRPr/>
            </a:pPr>
            <a:r>
              <a:rPr lang="fr-FR" dirty="0" smtClean="0"/>
              <a:t>un continent intégré, politiquement uni, basé sur les idéaux du panafricanisme et sur la vision de la de la renaissance de l’Afrique ; </a:t>
            </a:r>
          </a:p>
          <a:p>
            <a:pPr marL="0" indent="0" algn="just" eaLnBrk="1" fontAlgn="auto" hangingPunct="1">
              <a:spcAft>
                <a:spcPts val="0"/>
              </a:spcAft>
              <a:buFont typeface="Arial" pitchFamily="34" charset="0"/>
              <a:buNone/>
              <a:defRPr/>
            </a:pPr>
            <a:endParaRPr lang="fr-FR" sz="900" dirty="0" smtClean="0"/>
          </a:p>
          <a:p>
            <a:pPr algn="just" eaLnBrk="1" fontAlgn="auto" hangingPunct="1">
              <a:spcAft>
                <a:spcPts val="0"/>
              </a:spcAft>
              <a:buFont typeface="Wingdings" pitchFamily="2" charset="2"/>
              <a:buChar char="§"/>
              <a:defRPr/>
            </a:pPr>
            <a:r>
              <a:rPr lang="fr-FR" dirty="0" smtClean="0"/>
              <a:t>une Afrique où règnent la bonne gouvernance, la démocratie, le respect des droits de l’homme, la justice et l’état de droit ; </a:t>
            </a:r>
          </a:p>
          <a:p>
            <a:pPr marL="0" indent="0" algn="just" eaLnBrk="1" fontAlgn="auto" hangingPunct="1">
              <a:spcAft>
                <a:spcPts val="0"/>
              </a:spcAft>
              <a:buFont typeface="Arial" pitchFamily="34" charset="0"/>
              <a:buNone/>
              <a:defRPr/>
            </a:pPr>
            <a:endParaRPr lang="fr-FR" sz="1800" dirty="0" smtClean="0"/>
          </a:p>
          <a:p>
            <a:pPr algn="just" eaLnBrk="1" fontAlgn="auto" hangingPunct="1">
              <a:spcAft>
                <a:spcPts val="0"/>
              </a:spcAft>
              <a:buFont typeface="Wingdings" pitchFamily="2" charset="2"/>
              <a:buChar char="§"/>
              <a:defRPr/>
            </a:pPr>
            <a:r>
              <a:rPr lang="fr-FR" dirty="0" smtClean="0"/>
              <a:t>une Afrique pacifique et sécurisée ; </a:t>
            </a:r>
          </a:p>
          <a:p>
            <a:pPr marL="0" indent="0" algn="just" eaLnBrk="1" fontAlgn="auto" hangingPunct="1">
              <a:spcAft>
                <a:spcPts val="0"/>
              </a:spcAft>
              <a:buFont typeface="Arial" pitchFamily="34" charset="0"/>
              <a:buNone/>
              <a:defRPr/>
            </a:pPr>
            <a:endParaRPr lang="fr-FR" sz="1800" dirty="0" smtClean="0"/>
          </a:p>
          <a:p>
            <a:pPr algn="just" eaLnBrk="1" fontAlgn="auto" hangingPunct="1">
              <a:spcAft>
                <a:spcPts val="0"/>
              </a:spcAft>
              <a:buFont typeface="Wingdings" pitchFamily="2" charset="2"/>
              <a:buChar char="§"/>
              <a:defRPr/>
            </a:pPr>
            <a:r>
              <a:rPr lang="fr-FR" dirty="0" smtClean="0"/>
              <a:t>une Afrique dotée d’une identité, d’un patrimoine commun, de valeurs partagées et d’une éthique culturelle forte ; </a:t>
            </a:r>
          </a:p>
          <a:p>
            <a:pPr marL="0" indent="0" algn="just" eaLnBrk="1" fontAlgn="auto" hangingPunct="1">
              <a:spcAft>
                <a:spcPts val="0"/>
              </a:spcAft>
              <a:buFont typeface="Arial" pitchFamily="34" charset="0"/>
              <a:buNone/>
              <a:defRPr/>
            </a:pPr>
            <a:endParaRPr lang="fr-FR" sz="900" dirty="0" smtClean="0"/>
          </a:p>
          <a:p>
            <a:pPr algn="just" eaLnBrk="1" fontAlgn="auto" hangingPunct="1">
              <a:spcAft>
                <a:spcPts val="0"/>
              </a:spcAft>
              <a:buFont typeface="Wingdings" pitchFamily="2" charset="2"/>
              <a:buChar char="§"/>
              <a:defRPr/>
            </a:pPr>
            <a:r>
              <a:rPr lang="fr-FR" dirty="0" smtClean="0"/>
              <a:t>une Afrique où le développement est axé sur les populations, et s’appuie notamment sur le potentiel des femmes et des jeunes ; </a:t>
            </a:r>
          </a:p>
          <a:p>
            <a:pPr marL="0" indent="0" algn="just" eaLnBrk="1" fontAlgn="auto" hangingPunct="1">
              <a:spcAft>
                <a:spcPts val="0"/>
              </a:spcAft>
              <a:buFont typeface="Arial" pitchFamily="34" charset="0"/>
              <a:buNone/>
              <a:defRPr/>
            </a:pPr>
            <a:endParaRPr lang="fr-FR" sz="2100" dirty="0" smtClean="0"/>
          </a:p>
          <a:p>
            <a:pPr algn="just" eaLnBrk="1" fontAlgn="auto" hangingPunct="1">
              <a:spcAft>
                <a:spcPts val="0"/>
              </a:spcAft>
              <a:buFont typeface="Wingdings" pitchFamily="2" charset="2"/>
              <a:buChar char="§"/>
              <a:defRPr/>
            </a:pPr>
            <a:r>
              <a:rPr lang="fr-FR" dirty="0" smtClean="0"/>
              <a:t>une Afrique, en tant qu’acteur et partenaire fort, uni, résiliant et influent sur la scène mondiale. </a:t>
            </a:r>
          </a:p>
          <a:p>
            <a:pPr marL="0" indent="0" eaLnBrk="1" fontAlgn="auto" hangingPunct="1">
              <a:spcAft>
                <a:spcPts val="0"/>
              </a:spcAft>
              <a:buFont typeface="Arial" pitchFamily="34" charset="0"/>
              <a:buNone/>
              <a:defRPr/>
            </a:pPr>
            <a:endParaRPr lang="en-US" dirty="0" smtClean="0"/>
          </a:p>
        </p:txBody>
      </p:sp>
      <p:sp>
        <p:nvSpPr>
          <p:cNvPr id="5" name="Footer Placeholder 3"/>
          <p:cNvSpPr>
            <a:spLocks noGrp="1"/>
          </p:cNvSpPr>
          <p:nvPr>
            <p:ph type="ftr" sz="quarter" idx="11"/>
          </p:nvPr>
        </p:nvSpPr>
        <p:spPr>
          <a:xfrm>
            <a:off x="457200" y="6172200"/>
            <a:ext cx="8229600" cy="685800"/>
          </a:xfrm>
        </p:spPr>
        <p:txBody>
          <a:bodyPr/>
          <a:lstStyle/>
          <a:p>
            <a:r>
              <a:rPr lang="fr-FR" sz="1400" b="1" dirty="0" smtClean="0">
                <a:solidFill>
                  <a:schemeClr val="tx1"/>
                </a:solidFill>
                <a:latin typeface="Aharoni" pitchFamily="2" charset="-79"/>
                <a:cs typeface="Aharoni" pitchFamily="2" charset="-79"/>
              </a:rPr>
              <a:t>3ème Conférence des Ministres Africains Responsables de l’Enregistrement des faits d’Etat Civil </a:t>
            </a:r>
            <a:r>
              <a:rPr lang="fr-FR" dirty="0" smtClean="0">
                <a:solidFill>
                  <a:schemeClr val="tx1"/>
                </a:solidFill>
                <a:latin typeface="Arial" pitchFamily="34" charset="0"/>
                <a:cs typeface="Arial" pitchFamily="34" charset="0"/>
              </a:rPr>
              <a:t>Yamoussoukro, Côte d’Ivoire </a:t>
            </a:r>
          </a:p>
          <a:p>
            <a:r>
              <a:rPr lang="fr-FR" dirty="0" smtClean="0">
                <a:solidFill>
                  <a:schemeClr val="tx1"/>
                </a:solidFill>
                <a:latin typeface="Arial" pitchFamily="34" charset="0"/>
                <a:cs typeface="Arial" pitchFamily="34" charset="0"/>
              </a:rPr>
              <a:t>9-13 Février 2015 </a:t>
            </a:r>
            <a:endParaRPr lang="en-US"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24784698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1000"/>
                                        <p:tgtEl>
                                          <p:spTgt spid="3">
                                            <p:txEl>
                                              <p:pRg st="9" end="9"/>
                                            </p:txEl>
                                          </p:spTgt>
                                        </p:tgtEl>
                                      </p:cBhvr>
                                    </p:animEffect>
                                    <p:anim calcmode="lin" valueType="num">
                                      <p:cBhvr>
                                        <p:cTn id="2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fade">
                                      <p:cBhvr>
                                        <p:cTn id="35" dur="1000"/>
                                        <p:tgtEl>
                                          <p:spTgt spid="3">
                                            <p:txEl>
                                              <p:pRg st="11" end="11"/>
                                            </p:txEl>
                                          </p:spTgt>
                                        </p:tgtEl>
                                      </p:cBhvr>
                                    </p:animEffect>
                                    <p:anim calcmode="lin" valueType="num">
                                      <p:cBhvr>
                                        <p:cTn id="3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fade">
                                      <p:cBhvr>
                                        <p:cTn id="42" dur="1000"/>
                                        <p:tgtEl>
                                          <p:spTgt spid="3">
                                            <p:txEl>
                                              <p:pRg st="13" end="13"/>
                                            </p:txEl>
                                          </p:spTgt>
                                        </p:tgtEl>
                                      </p:cBhvr>
                                    </p:animEffect>
                                    <p:anim calcmode="lin" valueType="num">
                                      <p:cBhvr>
                                        <p:cTn id="43"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animEffect transition="in" filter="fade">
                                      <p:cBhvr>
                                        <p:cTn id="49" dur="1000"/>
                                        <p:tgtEl>
                                          <p:spTgt spid="3">
                                            <p:txEl>
                                              <p:pRg st="15" end="15"/>
                                            </p:txEl>
                                          </p:spTgt>
                                        </p:tgtEl>
                                      </p:cBhvr>
                                    </p:animEffect>
                                    <p:anim calcmode="lin" valueType="num">
                                      <p:cBhvr>
                                        <p:cTn id="50"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eaLnBrk="1" fontAlgn="auto" hangingPunct="1">
              <a:spcAft>
                <a:spcPts val="0"/>
              </a:spcAft>
              <a:defRPr/>
            </a:pPr>
            <a:r>
              <a:rPr lang="fr-FR" sz="2800" b="1" dirty="0" smtClean="0">
                <a:solidFill>
                  <a:schemeClr val="accent3">
                    <a:lumMod val="75000"/>
                  </a:schemeClr>
                </a:solidFill>
                <a:latin typeface="Aharoni" pitchFamily="2" charset="-79"/>
                <a:cs typeface="Aharoni" pitchFamily="2" charset="-79"/>
              </a:rPr>
              <a:t>IV-</a:t>
            </a:r>
            <a:br>
              <a:rPr lang="fr-FR" sz="2800" b="1" dirty="0" smtClean="0">
                <a:solidFill>
                  <a:schemeClr val="accent3">
                    <a:lumMod val="75000"/>
                  </a:schemeClr>
                </a:solidFill>
                <a:latin typeface="Aharoni" pitchFamily="2" charset="-79"/>
                <a:cs typeface="Aharoni" pitchFamily="2" charset="-79"/>
              </a:rPr>
            </a:br>
            <a:r>
              <a:rPr lang="fr-FR" sz="2800" b="1" dirty="0" smtClean="0">
                <a:solidFill>
                  <a:schemeClr val="accent3">
                    <a:lumMod val="75000"/>
                  </a:schemeClr>
                </a:solidFill>
                <a:latin typeface="Aharoni" pitchFamily="2" charset="-79"/>
                <a:cs typeface="Aharoni" pitchFamily="2" charset="-79"/>
              </a:rPr>
              <a:t>Agenda 2063: Vision et aspiration de l’Afrique</a:t>
            </a:r>
            <a:endParaRPr lang="en-US" sz="2800" dirty="0" smtClean="0"/>
          </a:p>
        </p:txBody>
      </p:sp>
      <p:sp>
        <p:nvSpPr>
          <p:cNvPr id="3" name="Content Placeholder 2"/>
          <p:cNvSpPr>
            <a:spLocks noGrp="1"/>
          </p:cNvSpPr>
          <p:nvPr>
            <p:ph idx="1"/>
          </p:nvPr>
        </p:nvSpPr>
        <p:spPr>
          <a:xfrm>
            <a:off x="457200" y="1600200"/>
            <a:ext cx="8382000" cy="4648200"/>
          </a:xfrm>
        </p:spPr>
        <p:txBody>
          <a:bodyPr rtlCol="0">
            <a:normAutofit fontScale="55000" lnSpcReduction="20000"/>
          </a:bodyPr>
          <a:lstStyle/>
          <a:p>
            <a:pPr marL="0" indent="0" eaLnBrk="1" fontAlgn="auto" hangingPunct="1">
              <a:spcAft>
                <a:spcPts val="0"/>
              </a:spcAft>
              <a:buFont typeface="Arial" pitchFamily="34" charset="0"/>
              <a:buNone/>
              <a:defRPr/>
            </a:pPr>
            <a:r>
              <a:rPr lang="fr-FR" sz="5100" b="1" dirty="0" smtClean="0">
                <a:solidFill>
                  <a:schemeClr val="accent3">
                    <a:lumMod val="75000"/>
                  </a:schemeClr>
                </a:solidFill>
                <a:latin typeface="Aharoni" pitchFamily="2" charset="-79"/>
                <a:cs typeface="Aharoni" pitchFamily="2" charset="-79"/>
              </a:rPr>
              <a:t>Ces sept aspirations traduisent et reflètent:</a:t>
            </a:r>
          </a:p>
          <a:p>
            <a:pPr marL="0" indent="0" eaLnBrk="1" fontAlgn="auto" hangingPunct="1">
              <a:spcAft>
                <a:spcPts val="0"/>
              </a:spcAft>
              <a:buFont typeface="Arial" pitchFamily="34" charset="0"/>
              <a:buNone/>
              <a:defRPr/>
            </a:pPr>
            <a:endParaRPr lang="fr-FR" sz="1800" b="1" dirty="0" smtClean="0">
              <a:solidFill>
                <a:schemeClr val="accent3">
                  <a:lumMod val="75000"/>
                </a:schemeClr>
              </a:solidFill>
              <a:latin typeface="Aharoni" pitchFamily="2" charset="-79"/>
              <a:cs typeface="Aharoni" pitchFamily="2" charset="-79"/>
            </a:endParaRPr>
          </a:p>
          <a:p>
            <a:pPr algn="just" eaLnBrk="1" fontAlgn="auto" hangingPunct="1">
              <a:spcAft>
                <a:spcPts val="0"/>
              </a:spcAft>
              <a:buFont typeface="Wingdings" pitchFamily="2" charset="2"/>
              <a:buChar char="§"/>
              <a:defRPr/>
            </a:pPr>
            <a:r>
              <a:rPr lang="fr-FR" sz="3600" dirty="0" smtClean="0"/>
              <a:t>Une forte convergence avec la vision de l'UA et s’inscrivent dans la droite ligne des huit priorités de la Déclaration solennelle du 50ème anniversaire de l'OUA/UA. </a:t>
            </a:r>
          </a:p>
          <a:p>
            <a:pPr marL="0" indent="0" algn="just" eaLnBrk="1" fontAlgn="auto" hangingPunct="1">
              <a:spcAft>
                <a:spcPts val="0"/>
              </a:spcAft>
              <a:buFont typeface="Arial" pitchFamily="34" charset="0"/>
              <a:buNone/>
              <a:defRPr/>
            </a:pPr>
            <a:endParaRPr lang="fr-FR" sz="1800" dirty="0" smtClean="0"/>
          </a:p>
          <a:p>
            <a:pPr algn="just" eaLnBrk="1" fontAlgn="auto" hangingPunct="1">
              <a:spcAft>
                <a:spcPts val="0"/>
              </a:spcAft>
              <a:buFont typeface="Wingdings" pitchFamily="2" charset="2"/>
              <a:buChar char="§"/>
              <a:defRPr/>
            </a:pPr>
            <a:r>
              <a:rPr lang="fr-FR" sz="3600" dirty="0" smtClean="0"/>
              <a:t>Un sens aigu de la continuité de pensée entre les Pères fondateurs et la génération actuelle d’Africains, toutefois dans un contexte nouveau et dynamique. </a:t>
            </a:r>
            <a:endParaRPr lang="en-US" sz="3600" dirty="0" smtClean="0"/>
          </a:p>
          <a:p>
            <a:pPr marL="0" indent="0" algn="just" eaLnBrk="1" fontAlgn="auto" hangingPunct="1">
              <a:spcAft>
                <a:spcPts val="0"/>
              </a:spcAft>
              <a:buFont typeface="Arial" pitchFamily="34" charset="0"/>
              <a:buNone/>
              <a:defRPr/>
            </a:pPr>
            <a:endParaRPr lang="en-US" sz="1800" dirty="0" smtClean="0"/>
          </a:p>
          <a:p>
            <a:pPr algn="just" eaLnBrk="1" fontAlgn="auto" hangingPunct="1">
              <a:spcAft>
                <a:spcPts val="0"/>
              </a:spcAft>
              <a:buFont typeface="Wingdings" pitchFamily="2" charset="2"/>
              <a:buChar char="§"/>
              <a:defRPr/>
            </a:pPr>
            <a:r>
              <a:rPr lang="fr-FR" sz="3600" dirty="0" smtClean="0"/>
              <a:t>Le désir des Africains pour la prospérité et le bien-être, l'unité et l'intégration ; pour un continent dont les citoyens sont libres et disposent d’horizons nouveaux et illimités, un continent exempt de conflits et dont la sécurité est renforcée. </a:t>
            </a:r>
          </a:p>
          <a:p>
            <a:pPr marL="0" indent="0" algn="just" eaLnBrk="1" fontAlgn="auto" hangingPunct="1">
              <a:spcAft>
                <a:spcPts val="0"/>
              </a:spcAft>
              <a:buFont typeface="Arial" pitchFamily="34" charset="0"/>
              <a:buNone/>
              <a:defRPr/>
            </a:pPr>
            <a:endParaRPr lang="fr-FR" sz="1800" dirty="0" smtClean="0"/>
          </a:p>
          <a:p>
            <a:pPr algn="just" eaLnBrk="1" fontAlgn="auto" hangingPunct="1">
              <a:spcAft>
                <a:spcPts val="0"/>
              </a:spcAft>
              <a:buFont typeface="Wingdings" pitchFamily="2" charset="2"/>
              <a:buChar char="§"/>
              <a:defRPr/>
            </a:pPr>
            <a:r>
              <a:rPr lang="fr-FR" sz="3600" dirty="0" smtClean="0"/>
              <a:t>Projettent la vision d’une Afrique à fortes identité, culture et valeurs, ainsi qu’un partenaire solide et influent sur la scène mondiale et qui apporte une contribution égale et respectée au progrès et au bien-être de l’humanité.</a:t>
            </a:r>
            <a:endParaRPr lang="en-US" sz="3600" dirty="0" smtClean="0"/>
          </a:p>
          <a:p>
            <a:pPr marL="0" indent="0" eaLnBrk="1" fontAlgn="auto" hangingPunct="1">
              <a:spcAft>
                <a:spcPts val="0"/>
              </a:spcAft>
              <a:buFont typeface="Arial" pitchFamily="34" charset="0"/>
              <a:buNone/>
              <a:defRPr/>
            </a:pPr>
            <a:endParaRPr lang="en-US" dirty="0" smtClean="0"/>
          </a:p>
        </p:txBody>
      </p:sp>
      <p:sp>
        <p:nvSpPr>
          <p:cNvPr id="5" name="Footer Placeholder 3"/>
          <p:cNvSpPr>
            <a:spLocks noGrp="1"/>
          </p:cNvSpPr>
          <p:nvPr>
            <p:ph type="ftr" sz="quarter" idx="11"/>
          </p:nvPr>
        </p:nvSpPr>
        <p:spPr>
          <a:xfrm>
            <a:off x="457200" y="6172200"/>
            <a:ext cx="8229600" cy="685800"/>
          </a:xfrm>
        </p:spPr>
        <p:txBody>
          <a:bodyPr/>
          <a:lstStyle/>
          <a:p>
            <a:r>
              <a:rPr lang="fr-FR" sz="1400" b="1" dirty="0" smtClean="0">
                <a:solidFill>
                  <a:schemeClr val="tx1"/>
                </a:solidFill>
                <a:latin typeface="Aharoni" pitchFamily="2" charset="-79"/>
                <a:cs typeface="Aharoni" pitchFamily="2" charset="-79"/>
              </a:rPr>
              <a:t>3ème Conférence des Ministres Africains Responsables de l’Enregistrement des faits d’Etat Civil </a:t>
            </a:r>
            <a:r>
              <a:rPr lang="fr-FR" dirty="0" smtClean="0">
                <a:solidFill>
                  <a:schemeClr val="tx1"/>
                </a:solidFill>
                <a:latin typeface="Arial" pitchFamily="34" charset="0"/>
                <a:cs typeface="Arial" pitchFamily="34" charset="0"/>
              </a:rPr>
              <a:t>Yamoussoukro, Côte d’Ivoire </a:t>
            </a:r>
          </a:p>
          <a:p>
            <a:r>
              <a:rPr lang="fr-FR" dirty="0" smtClean="0">
                <a:solidFill>
                  <a:schemeClr val="tx1"/>
                </a:solidFill>
                <a:latin typeface="Arial" pitchFamily="34" charset="0"/>
                <a:cs typeface="Arial" pitchFamily="34" charset="0"/>
              </a:rPr>
              <a:t>9-13 Février 2015 </a:t>
            </a:r>
            <a:endParaRPr lang="en-US"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1584821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074" y="457200"/>
            <a:ext cx="8763000" cy="1143000"/>
          </a:xfrm>
        </p:spPr>
        <p:txBody>
          <a:bodyPr>
            <a:normAutofit fontScale="90000"/>
          </a:bodyPr>
          <a:lstStyle/>
          <a:p>
            <a:r>
              <a:rPr lang="fr-FR" sz="3200" dirty="0" smtClean="0">
                <a:solidFill>
                  <a:schemeClr val="accent3">
                    <a:lumMod val="75000"/>
                  </a:schemeClr>
                </a:solidFill>
                <a:latin typeface="Aharoni" pitchFamily="2" charset="-79"/>
                <a:cs typeface="Aharoni" pitchFamily="2" charset="-79"/>
              </a:rPr>
              <a:t>V-</a:t>
            </a:r>
            <a:br>
              <a:rPr lang="fr-FR" sz="3200" dirty="0" smtClean="0">
                <a:solidFill>
                  <a:schemeClr val="accent3">
                    <a:lumMod val="75000"/>
                  </a:schemeClr>
                </a:solidFill>
                <a:latin typeface="Aharoni" pitchFamily="2" charset="-79"/>
                <a:cs typeface="Aharoni" pitchFamily="2" charset="-79"/>
              </a:rPr>
            </a:br>
            <a:r>
              <a:rPr lang="fr-FR" sz="2700" dirty="0" smtClean="0">
                <a:solidFill>
                  <a:schemeClr val="accent3">
                    <a:lumMod val="75000"/>
                  </a:schemeClr>
                </a:solidFill>
                <a:latin typeface="Aharoni" pitchFamily="2" charset="-79"/>
                <a:cs typeface="Aharoni" pitchFamily="2" charset="-79"/>
              </a:rPr>
              <a:t>Avantages de l’enregistrement des faits d’Etat Civil et des statistiques vitales pour la réalisation de l’Agenda 2063</a:t>
            </a:r>
            <a:r>
              <a:rPr lang="fr-FR" sz="2800" dirty="0" smtClean="0"/>
              <a:t/>
            </a:r>
            <a:br>
              <a:rPr lang="fr-FR" sz="2800" dirty="0" smtClean="0"/>
            </a:br>
            <a:endParaRPr lang="en-US" sz="3200" b="1" dirty="0">
              <a:solidFill>
                <a:schemeClr val="accent3">
                  <a:lumMod val="75000"/>
                </a:schemeClr>
              </a:solidFill>
              <a:latin typeface="Aharoni" pitchFamily="2" charset="-79"/>
              <a:cs typeface="Aharoni" pitchFamily="2" charset="-79"/>
            </a:endParaRPr>
          </a:p>
        </p:txBody>
      </p:sp>
      <p:sp>
        <p:nvSpPr>
          <p:cNvPr id="4" name="Footer Placeholder 3"/>
          <p:cNvSpPr>
            <a:spLocks noGrp="1"/>
          </p:cNvSpPr>
          <p:nvPr>
            <p:ph type="ftr" sz="quarter" idx="11"/>
          </p:nvPr>
        </p:nvSpPr>
        <p:spPr>
          <a:xfrm>
            <a:off x="457200" y="6172200"/>
            <a:ext cx="8229600" cy="685800"/>
          </a:xfrm>
        </p:spPr>
        <p:txBody>
          <a:bodyPr/>
          <a:lstStyle/>
          <a:p>
            <a:r>
              <a:rPr lang="fr-FR" sz="1400" b="1" dirty="0" smtClean="0">
                <a:solidFill>
                  <a:schemeClr val="tx1"/>
                </a:solidFill>
                <a:latin typeface="Aharoni" pitchFamily="2" charset="-79"/>
                <a:cs typeface="Aharoni" pitchFamily="2" charset="-79"/>
              </a:rPr>
              <a:t>3ème Conférence des Ministres Africains Responsables de l’Enregistrement des faits d’Etat Civil </a:t>
            </a:r>
            <a:r>
              <a:rPr lang="fr-FR" dirty="0" smtClean="0">
                <a:solidFill>
                  <a:schemeClr val="tx1"/>
                </a:solidFill>
                <a:latin typeface="Arial" pitchFamily="34" charset="0"/>
                <a:cs typeface="Arial" pitchFamily="34" charset="0"/>
              </a:rPr>
              <a:t>Yamoussoukro, Côte d’Ivoire </a:t>
            </a:r>
          </a:p>
          <a:p>
            <a:r>
              <a:rPr lang="fr-FR" dirty="0" smtClean="0">
                <a:solidFill>
                  <a:schemeClr val="tx1"/>
                </a:solidFill>
                <a:latin typeface="Arial" pitchFamily="34" charset="0"/>
                <a:cs typeface="Arial" pitchFamily="34" charset="0"/>
              </a:rPr>
              <a:t>9-13 Février 2015 </a:t>
            </a:r>
            <a:endParaRPr lang="en-US" i="1" dirty="0">
              <a:solidFill>
                <a:schemeClr val="tx1"/>
              </a:solidFill>
              <a:latin typeface="Arial" pitchFamily="34" charset="0"/>
              <a:cs typeface="Arial" pitchFamily="34" charset="0"/>
            </a:endParaRPr>
          </a:p>
        </p:txBody>
      </p:sp>
      <p:pic>
        <p:nvPicPr>
          <p:cNvPr id="5" name="Picture 2"/>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bwMode="auto">
          <a:xfrm>
            <a:off x="381000" y="1676400"/>
            <a:ext cx="4436363" cy="3733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Content Placeholder 2"/>
          <p:cNvSpPr txBox="1">
            <a:spLocks/>
          </p:cNvSpPr>
          <p:nvPr/>
        </p:nvSpPr>
        <p:spPr>
          <a:xfrm>
            <a:off x="4953001" y="1524000"/>
            <a:ext cx="4114800" cy="44958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fr-FR" sz="1800" b="1" dirty="0" smtClean="0">
                <a:solidFill>
                  <a:schemeClr val="accent3">
                    <a:lumMod val="75000"/>
                  </a:schemeClr>
                </a:solidFill>
              </a:rPr>
              <a:t>Des données fiables d’Etat civil et des statistiques vitales permettront:</a:t>
            </a:r>
          </a:p>
          <a:p>
            <a:pPr marL="0" indent="0">
              <a:buFont typeface="Arial" pitchFamily="34" charset="0"/>
              <a:buNone/>
            </a:pPr>
            <a:endParaRPr lang="fr-FR" sz="500" b="1" dirty="0" smtClean="0">
              <a:solidFill>
                <a:schemeClr val="accent3">
                  <a:lumMod val="75000"/>
                </a:schemeClr>
              </a:solidFill>
            </a:endParaRPr>
          </a:p>
          <a:p>
            <a:pPr algn="just">
              <a:buFont typeface="Wingdings" pitchFamily="2" charset="2"/>
              <a:buChar char="§"/>
            </a:pPr>
            <a:r>
              <a:rPr lang="fr-FR" sz="1600" dirty="0"/>
              <a:t>d</a:t>
            </a:r>
            <a:r>
              <a:rPr lang="fr-FR" sz="1600" dirty="0" smtClean="0"/>
              <a:t>e faire des investissements sociaux économiques stratégiques pour le développement de l’Afrique et tirer parti du dividende démographique;</a:t>
            </a:r>
          </a:p>
          <a:p>
            <a:pPr algn="just">
              <a:buFont typeface="Wingdings" pitchFamily="2" charset="2"/>
              <a:buChar char="§"/>
            </a:pPr>
            <a:r>
              <a:rPr lang="fr-FR" sz="1600" dirty="0"/>
              <a:t>d</a:t>
            </a:r>
            <a:r>
              <a:rPr lang="fr-FR" sz="1600" dirty="0" smtClean="0"/>
              <a:t>e favoriser l’accès à une éducation de qualité pour l’ensemble des populations africaines (Ex: domaines techniques et professionnels );</a:t>
            </a:r>
          </a:p>
          <a:p>
            <a:pPr algn="just">
              <a:buFont typeface="Wingdings" pitchFamily="2" charset="2"/>
              <a:buChar char="§"/>
            </a:pPr>
            <a:r>
              <a:rPr lang="fr-FR" sz="1600" dirty="0" smtClean="0"/>
              <a:t>De mettre en œuvre des politiques anticipant les migrations rurales-urbaines  et la planification du développement urbain;</a:t>
            </a:r>
          </a:p>
          <a:p>
            <a:pPr algn="just">
              <a:buFont typeface="Wingdings" pitchFamily="2" charset="2"/>
              <a:buChar char="§"/>
            </a:pPr>
            <a:r>
              <a:rPr lang="fr-FR" sz="1600" dirty="0" smtClean="0"/>
              <a:t>La planification  des programmes de santé publique, de transport, de production agricoles et industrielles en vue de la souveraineté alimentaire.</a:t>
            </a:r>
          </a:p>
          <a:p>
            <a:pPr marL="0" indent="0" algn="just">
              <a:buFont typeface="Arial" pitchFamily="34" charset="0"/>
              <a:buNone/>
            </a:pPr>
            <a:endParaRPr lang="fr-FR" sz="1600" dirty="0" smtClean="0"/>
          </a:p>
          <a:p>
            <a:pPr marL="0" indent="0" algn="just">
              <a:buFont typeface="Arial" pitchFamily="34" charset="0"/>
              <a:buNone/>
            </a:pPr>
            <a:endParaRPr lang="fr-FR" sz="1600" dirty="0" smtClean="0"/>
          </a:p>
          <a:p>
            <a:pPr marL="0" indent="0" algn="just">
              <a:buFont typeface="Arial" pitchFamily="34" charset="0"/>
              <a:buNone/>
            </a:pPr>
            <a:endParaRPr lang="en-US" sz="1600" dirty="0"/>
          </a:p>
        </p:txBody>
      </p:sp>
      <p:sp>
        <p:nvSpPr>
          <p:cNvPr id="8" name="Content Placeholder 2"/>
          <p:cNvSpPr txBox="1">
            <a:spLocks/>
          </p:cNvSpPr>
          <p:nvPr/>
        </p:nvSpPr>
        <p:spPr>
          <a:xfrm>
            <a:off x="533400" y="5403273"/>
            <a:ext cx="4419601" cy="8451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fr-FR" sz="1800" b="1" dirty="0" smtClean="0">
                <a:solidFill>
                  <a:schemeClr val="accent3">
                    <a:lumMod val="75000"/>
                  </a:schemeClr>
                </a:solidFill>
              </a:rPr>
              <a:t>La population africaine passera d’ 1 milliard en 2010 à près de 3 milliards d’habitants en 2060</a:t>
            </a:r>
          </a:p>
          <a:p>
            <a:pPr marL="0" indent="0">
              <a:buFont typeface="Arial" pitchFamily="34" charset="0"/>
              <a:buNone/>
            </a:pPr>
            <a:endParaRPr lang="fr-FR" sz="500" b="1" dirty="0" smtClean="0">
              <a:solidFill>
                <a:schemeClr val="accent3">
                  <a:lumMod val="75000"/>
                </a:schemeClr>
              </a:solidFill>
            </a:endParaRPr>
          </a:p>
          <a:p>
            <a:pPr marL="0" indent="0" algn="just">
              <a:buFont typeface="Arial" pitchFamily="34" charset="0"/>
              <a:buNone/>
            </a:pPr>
            <a:endParaRPr lang="en-US" sz="1600" dirty="0"/>
          </a:p>
        </p:txBody>
      </p:sp>
    </p:spTree>
    <p:extLst>
      <p:ext uri="{BB962C8B-B14F-4D97-AF65-F5344CB8AC3E}">
        <p14:creationId xmlns:p14="http://schemas.microsoft.com/office/powerpoint/2010/main" xmlns="" val="118844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fade">
                                      <p:cBhvr>
                                        <p:cTn id="28" dur="1000"/>
                                        <p:tgtEl>
                                          <p:spTgt spid="6">
                                            <p:txEl>
                                              <p:pRg st="2" end="2"/>
                                            </p:txEl>
                                          </p:spTgt>
                                        </p:tgtEl>
                                      </p:cBhvr>
                                    </p:animEffect>
                                    <p:anim calcmode="lin" valueType="num">
                                      <p:cBhvr>
                                        <p:cTn id="2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fade">
                                      <p:cBhvr>
                                        <p:cTn id="35" dur="1000"/>
                                        <p:tgtEl>
                                          <p:spTgt spid="6">
                                            <p:txEl>
                                              <p:pRg st="3" end="3"/>
                                            </p:txEl>
                                          </p:spTgt>
                                        </p:tgtEl>
                                      </p:cBhvr>
                                    </p:animEffect>
                                    <p:anim calcmode="lin" valueType="num">
                                      <p:cBhvr>
                                        <p:cTn id="36"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fade">
                                      <p:cBhvr>
                                        <p:cTn id="42" dur="1000"/>
                                        <p:tgtEl>
                                          <p:spTgt spid="6">
                                            <p:txEl>
                                              <p:pRg st="4" end="4"/>
                                            </p:txEl>
                                          </p:spTgt>
                                        </p:tgtEl>
                                      </p:cBhvr>
                                    </p:animEffect>
                                    <p:anim calcmode="lin" valueType="num">
                                      <p:cBhvr>
                                        <p:cTn id="4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animEffect transition="in" filter="fade">
                                      <p:cBhvr>
                                        <p:cTn id="49" dur="1000"/>
                                        <p:tgtEl>
                                          <p:spTgt spid="6">
                                            <p:txEl>
                                              <p:pRg st="5" end="5"/>
                                            </p:txEl>
                                          </p:spTgt>
                                        </p:tgtEl>
                                      </p:cBhvr>
                                    </p:animEffect>
                                    <p:anim calcmode="lin" valueType="num">
                                      <p:cBhvr>
                                        <p:cTn id="5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1143000"/>
          </a:xfrm>
        </p:spPr>
        <p:txBody>
          <a:bodyPr>
            <a:noAutofit/>
          </a:bodyPr>
          <a:lstStyle/>
          <a:p>
            <a:r>
              <a:rPr lang="fr-FR" sz="2400" dirty="0" smtClean="0">
                <a:solidFill>
                  <a:schemeClr val="accent3">
                    <a:lumMod val="75000"/>
                  </a:schemeClr>
                </a:solidFill>
                <a:latin typeface="Aharoni" pitchFamily="2" charset="-79"/>
                <a:cs typeface="Aharoni" pitchFamily="2" charset="-79"/>
              </a:rPr>
              <a:t>V-</a:t>
            </a:r>
            <a:br>
              <a:rPr lang="fr-FR" sz="2400" dirty="0" smtClean="0">
                <a:solidFill>
                  <a:schemeClr val="accent3">
                    <a:lumMod val="75000"/>
                  </a:schemeClr>
                </a:solidFill>
                <a:latin typeface="Aharoni" pitchFamily="2" charset="-79"/>
                <a:cs typeface="Aharoni" pitchFamily="2" charset="-79"/>
              </a:rPr>
            </a:br>
            <a:r>
              <a:rPr lang="fr-FR" sz="2400" dirty="0" smtClean="0">
                <a:solidFill>
                  <a:schemeClr val="accent3">
                    <a:lumMod val="75000"/>
                  </a:schemeClr>
                </a:solidFill>
                <a:latin typeface="Aharoni" pitchFamily="2" charset="-79"/>
                <a:cs typeface="Aharoni" pitchFamily="2" charset="-79"/>
              </a:rPr>
              <a:t>Avantages de l’enregistrement des faits d’Etat Civil et des statistiques vitales pour la réalisation de l’Agenda 2063</a:t>
            </a:r>
            <a:endParaRPr lang="en-US" sz="2400" dirty="0">
              <a:latin typeface="Aharoni" pitchFamily="2" charset="-79"/>
              <a:cs typeface="Aharoni" pitchFamily="2" charset="-79"/>
            </a:endParaRPr>
          </a:p>
        </p:txBody>
      </p:sp>
      <p:sp>
        <p:nvSpPr>
          <p:cNvPr id="3" name="Content Placeholder 2"/>
          <p:cNvSpPr>
            <a:spLocks noGrp="1"/>
          </p:cNvSpPr>
          <p:nvPr>
            <p:ph idx="1"/>
          </p:nvPr>
        </p:nvSpPr>
        <p:spPr>
          <a:xfrm>
            <a:off x="457200" y="1600200"/>
            <a:ext cx="8229600" cy="4419600"/>
          </a:xfrm>
        </p:spPr>
        <p:txBody>
          <a:bodyPr>
            <a:normAutofit fontScale="92500" lnSpcReduction="20000"/>
          </a:bodyPr>
          <a:lstStyle/>
          <a:p>
            <a:pPr marL="0" indent="0" algn="just">
              <a:buNone/>
            </a:pPr>
            <a:r>
              <a:rPr lang="fr-FR" sz="2000" b="1" dirty="0" smtClean="0"/>
              <a:t>Dans le contexte de l’Agenda 2063, les </a:t>
            </a:r>
            <a:r>
              <a:rPr lang="fr-FR" sz="2000" b="1" dirty="0"/>
              <a:t>statistiques d’état civil sont </a:t>
            </a:r>
            <a:r>
              <a:rPr lang="fr-FR" sz="2000" b="1" dirty="0" smtClean="0"/>
              <a:t>essentielles pour: </a:t>
            </a:r>
          </a:p>
          <a:p>
            <a:pPr marL="0" indent="0" algn="just">
              <a:buNone/>
            </a:pPr>
            <a:endParaRPr lang="fr-FR" sz="1100" b="1" dirty="0" smtClean="0"/>
          </a:p>
          <a:p>
            <a:pPr algn="just">
              <a:buFont typeface="Wingdings" pitchFamily="2" charset="2"/>
              <a:buChar char="§"/>
            </a:pPr>
            <a:r>
              <a:rPr lang="fr-FR" sz="2000" dirty="0" smtClean="0"/>
              <a:t>la </a:t>
            </a:r>
            <a:r>
              <a:rPr lang="fr-FR" sz="2000" dirty="0"/>
              <a:t>planification, le suivi et l’évaluation des programmes et projets de </a:t>
            </a:r>
            <a:r>
              <a:rPr lang="fr-FR" sz="2000" dirty="0" smtClean="0"/>
              <a:t>développement;</a:t>
            </a:r>
          </a:p>
          <a:p>
            <a:pPr marL="0" indent="0" algn="just">
              <a:buNone/>
            </a:pPr>
            <a:endParaRPr lang="fr-FR" sz="1000" dirty="0" smtClean="0"/>
          </a:p>
          <a:p>
            <a:pPr algn="just">
              <a:buFont typeface="Wingdings" pitchFamily="2" charset="2"/>
              <a:buChar char="§"/>
            </a:pPr>
            <a:r>
              <a:rPr lang="fr-FR" sz="2000" dirty="0"/>
              <a:t>l</a:t>
            </a:r>
            <a:r>
              <a:rPr lang="fr-FR" sz="2000" dirty="0" smtClean="0"/>
              <a:t>a bonne gouvernance dans une perspective de gestion autonome et responsable des ressources;</a:t>
            </a:r>
          </a:p>
          <a:p>
            <a:pPr marL="0" indent="0" algn="just">
              <a:buNone/>
            </a:pPr>
            <a:endParaRPr lang="fr-FR" sz="1000" dirty="0" smtClean="0"/>
          </a:p>
          <a:p>
            <a:pPr algn="just">
              <a:buFont typeface="Wingdings" pitchFamily="2" charset="2"/>
              <a:buChar char="§"/>
            </a:pPr>
            <a:r>
              <a:rPr lang="fr-FR" sz="2000" dirty="0"/>
              <a:t>l</a:t>
            </a:r>
            <a:r>
              <a:rPr lang="fr-FR" sz="2000" dirty="0" smtClean="0"/>
              <a:t>’intégration efficace de la </a:t>
            </a:r>
            <a:r>
              <a:rPr lang="fr-FR" sz="2000" dirty="0"/>
              <a:t>dynamique des populations dans les plans nationaux de développement et d’en tirer le maximum de </a:t>
            </a:r>
            <a:r>
              <a:rPr lang="fr-FR" sz="2000" dirty="0" smtClean="0"/>
              <a:t>profit;</a:t>
            </a:r>
          </a:p>
          <a:p>
            <a:pPr marL="0" indent="0" algn="just">
              <a:buNone/>
            </a:pPr>
            <a:endParaRPr lang="fr-FR" sz="1000" dirty="0" smtClean="0"/>
          </a:p>
          <a:p>
            <a:pPr algn="just">
              <a:buFont typeface="Wingdings" pitchFamily="2" charset="2"/>
              <a:buChar char="§"/>
            </a:pPr>
            <a:r>
              <a:rPr lang="fr-FR" sz="2000" dirty="0" smtClean="0"/>
              <a:t>tirer le meilleur parti du dividende démographique africain;</a:t>
            </a:r>
          </a:p>
          <a:p>
            <a:pPr marL="0" indent="0" algn="just">
              <a:buNone/>
            </a:pPr>
            <a:endParaRPr lang="fr-FR" sz="1100" dirty="0" smtClean="0"/>
          </a:p>
          <a:p>
            <a:pPr algn="just">
              <a:buFont typeface="Wingdings" pitchFamily="2" charset="2"/>
              <a:buChar char="§"/>
            </a:pPr>
            <a:r>
              <a:rPr lang="fr-FR" sz="2000" dirty="0"/>
              <a:t>l</a:t>
            </a:r>
            <a:r>
              <a:rPr lang="fr-FR" sz="2000" dirty="0" smtClean="0"/>
              <a:t>a construction d’une société plus juste, plus équitable et donc plus inclusive;</a:t>
            </a:r>
          </a:p>
          <a:p>
            <a:pPr marL="0" indent="0" algn="just">
              <a:buNone/>
            </a:pPr>
            <a:endParaRPr lang="fr-FR" sz="1100" dirty="0" smtClean="0"/>
          </a:p>
          <a:p>
            <a:pPr algn="just">
              <a:buFont typeface="Wingdings" pitchFamily="2" charset="2"/>
              <a:buChar char="§"/>
            </a:pPr>
            <a:r>
              <a:rPr lang="fr-FR" sz="2000" dirty="0">
                <a:cs typeface="Aharoni" pitchFamily="2" charset="-79"/>
              </a:rPr>
              <a:t>l</a:t>
            </a:r>
            <a:r>
              <a:rPr lang="fr-FR" sz="2000" dirty="0" smtClean="0">
                <a:cs typeface="Aharoni" pitchFamily="2" charset="-79"/>
              </a:rPr>
              <a:t>a consolidation de la démocratie, le respect des droits de l’homme, la paix et la stabilité.</a:t>
            </a:r>
            <a:endParaRPr lang="en-US" sz="2000" dirty="0">
              <a:cs typeface="Aharoni" pitchFamily="2" charset="-79"/>
            </a:endParaRPr>
          </a:p>
        </p:txBody>
      </p:sp>
      <p:sp>
        <p:nvSpPr>
          <p:cNvPr id="4" name="Footer Placeholder 3"/>
          <p:cNvSpPr>
            <a:spLocks noGrp="1"/>
          </p:cNvSpPr>
          <p:nvPr>
            <p:ph type="ftr" sz="quarter" idx="11"/>
          </p:nvPr>
        </p:nvSpPr>
        <p:spPr>
          <a:xfrm>
            <a:off x="457200" y="6172200"/>
            <a:ext cx="8534400" cy="609600"/>
          </a:xfrm>
        </p:spPr>
        <p:txBody>
          <a:bodyPr/>
          <a:lstStyle/>
          <a:p>
            <a:r>
              <a:rPr lang="fr-FR" sz="1400" b="1" dirty="0" smtClean="0">
                <a:solidFill>
                  <a:schemeClr val="tx1"/>
                </a:solidFill>
                <a:latin typeface="Aharoni" pitchFamily="2" charset="-79"/>
                <a:cs typeface="Aharoni" pitchFamily="2" charset="-79"/>
              </a:rPr>
              <a:t>3ème Conférence des Ministres Africains Responsables de l’Enregistrement des faits d’Etat Civil</a:t>
            </a:r>
          </a:p>
          <a:p>
            <a:r>
              <a:rPr lang="fr-FR" dirty="0" smtClean="0">
                <a:solidFill>
                  <a:schemeClr val="tx1"/>
                </a:solidFill>
                <a:latin typeface="Arial" pitchFamily="34" charset="0"/>
                <a:cs typeface="Arial" pitchFamily="34" charset="0"/>
              </a:rPr>
              <a:t> Yamoussoukro, Côte d’Ivoire </a:t>
            </a:r>
          </a:p>
          <a:p>
            <a:r>
              <a:rPr lang="fr-FR" dirty="0" smtClean="0">
                <a:solidFill>
                  <a:schemeClr val="tx1"/>
                </a:solidFill>
                <a:latin typeface="Arial" pitchFamily="34" charset="0"/>
                <a:cs typeface="Arial" pitchFamily="34" charset="0"/>
              </a:rPr>
              <a:t>9-13 Février 2015 </a:t>
            </a:r>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494446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1000"/>
                                        <p:tgtEl>
                                          <p:spTgt spid="3">
                                            <p:txEl>
                                              <p:pRg st="12" end="12"/>
                                            </p:txEl>
                                          </p:spTgt>
                                        </p:tgtEl>
                                      </p:cBhvr>
                                    </p:animEffect>
                                    <p:anim calcmode="lin" valueType="num">
                                      <p:cBhvr>
                                        <p:cTn id="5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TotalTime>
  <Words>1985</Words>
  <Application>Microsoft Macintosh PowerPoint</Application>
  <PresentationFormat>Affichage à l'écran (4:3)</PresentationFormat>
  <Paragraphs>212</Paragraphs>
  <Slides>18</Slides>
  <Notes>5</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Office Theme</vt:lpstr>
      <vt:lpstr>3ème Conférence des Ministres Africains Responsables de l’Enregistrement des faits d’Etat Civil  Yamoussoukro, Côte d’Ivoire 9-13 Février 2015 </vt:lpstr>
      <vt:lpstr>Plan de la présentation</vt:lpstr>
      <vt:lpstr>I- Introduction</vt:lpstr>
      <vt:lpstr>II- Etat des lieux de l’enregistrement des faits d’Etat civil en Afrique </vt:lpstr>
      <vt:lpstr>III- Ce que l’Afrique n’est pas encore parvenue à réaliser après 50 ans d’indépendance</vt:lpstr>
      <vt:lpstr>IV- Agenda 2063: Vision et aspirations de l'Afrique</vt:lpstr>
      <vt:lpstr>IV- Agenda 2063: Vision et aspiration de l’Afrique</vt:lpstr>
      <vt:lpstr>V- Avantages de l’enregistrement des faits d’Etat Civil et des statistiques vitales pour la réalisation de l’Agenda 2063 </vt:lpstr>
      <vt:lpstr>V- Avantages de l’enregistrement des faits d’Etat Civil et des statistiques vitales pour la réalisation de l’Agenda 2063</vt:lpstr>
      <vt:lpstr>V- Avantages de l’enregistrement des faits d’Etat Civil et des statistiques vitales pour la réalisation de l’Agenda 2063</vt:lpstr>
      <vt:lpstr>V- Avantages de l’enregistrement des faits d’Etat Civil et des statistiques vitales pour la réalisation de l’Agenda 2063</vt:lpstr>
      <vt:lpstr>VI- Risques liées à l’inefficacité des systèmes d’enregistrement des faits d’Etat civil </vt:lpstr>
      <vt:lpstr>VII- Vers un développement harmonieusement des systèmes d’enregistrement des faits d’Etat civil</vt:lpstr>
      <vt:lpstr>A- Mesures au niveau national</vt:lpstr>
      <vt:lpstr>B- Mesures au niveau régional</vt:lpstr>
      <vt:lpstr>C- Mesures au niveau international</vt:lpstr>
      <vt:lpstr>VIII- Conclusion</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3ème Conférence des Ministres Africains Responsables de l’Enregistrement des faits d’Etat Civil  Yamoussoukro, Côte d’Ivoire 9-13 Février 2015</dc:title>
  <dc:creator>LocalAccount</dc:creator>
  <cp:lastModifiedBy>user</cp:lastModifiedBy>
  <cp:revision>30</cp:revision>
  <cp:lastPrinted>2015-02-05T07:26:15Z</cp:lastPrinted>
  <dcterms:created xsi:type="dcterms:W3CDTF">2015-02-04T05:12:35Z</dcterms:created>
  <dcterms:modified xsi:type="dcterms:W3CDTF">2015-02-09T12:31:59Z</dcterms:modified>
</cp:coreProperties>
</file>