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1"/>
  </p:notesMasterIdLst>
  <p:sldIdLst>
    <p:sldId id="256" r:id="rId2"/>
    <p:sldId id="257" r:id="rId3"/>
    <p:sldId id="261" r:id="rId4"/>
    <p:sldId id="278" r:id="rId5"/>
    <p:sldId id="282" r:id="rId6"/>
    <p:sldId id="259" r:id="rId7"/>
    <p:sldId id="260" r:id="rId8"/>
    <p:sldId id="267" r:id="rId9"/>
    <p:sldId id="269" r:id="rId10"/>
    <p:sldId id="272" r:id="rId11"/>
    <p:sldId id="273" r:id="rId12"/>
    <p:sldId id="274" r:id="rId13"/>
    <p:sldId id="264" r:id="rId14"/>
    <p:sldId id="279" r:id="rId15"/>
    <p:sldId id="276" r:id="rId16"/>
    <p:sldId id="277" r:id="rId17"/>
    <p:sldId id="283" r:id="rId18"/>
    <p:sldId id="284" r:id="rId19"/>
    <p:sldId id="28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50075C-4C40-4D62-9577-343C0861C6A7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CAC8085-ED76-460C-8959-2C13CFC14579}">
      <dgm:prSet phldrT="[Text]"/>
      <dgm:spPr/>
      <dgm:t>
        <a:bodyPr/>
        <a:lstStyle/>
        <a:p>
          <a:r>
            <a:rPr lang="fr-FR" dirty="0" smtClean="0"/>
            <a:t>Non enregistrement des faits d’état civil </a:t>
          </a:r>
          <a:endParaRPr lang="fr-FR" dirty="0"/>
        </a:p>
      </dgm:t>
    </dgm:pt>
    <dgm:pt modelId="{47923D18-7217-4FEF-9ED0-E5709445E72C}" type="parTrans" cxnId="{EF231F2B-5003-4496-9D6D-9CE0A4526293}">
      <dgm:prSet/>
      <dgm:spPr/>
      <dgm:t>
        <a:bodyPr/>
        <a:lstStyle/>
        <a:p>
          <a:endParaRPr lang="fr-FR"/>
        </a:p>
      </dgm:t>
    </dgm:pt>
    <dgm:pt modelId="{03E776DF-6CCD-4F5A-8605-DEE030BFDD94}" type="sibTrans" cxnId="{EF231F2B-5003-4496-9D6D-9CE0A4526293}">
      <dgm:prSet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fr-FR"/>
        </a:p>
      </dgm:t>
    </dgm:pt>
    <dgm:pt modelId="{FD80C149-5BCA-4F71-BAF5-C612E09368D6}">
      <dgm:prSet phldrT="[Text]"/>
      <dgm:spPr/>
      <dgm:t>
        <a:bodyPr/>
        <a:lstStyle/>
        <a:p>
          <a:r>
            <a:rPr lang="fr-FR" dirty="0" smtClean="0"/>
            <a:t>Négation de l’identité, et autres droits socio-économiques et politiques</a:t>
          </a:r>
          <a:endParaRPr lang="fr-FR" dirty="0"/>
        </a:p>
      </dgm:t>
    </dgm:pt>
    <dgm:pt modelId="{C8D9B7EF-B050-4C8D-A95D-934688C3CDF5}" type="parTrans" cxnId="{4515C6AC-625F-4771-A9A0-8CA2F73C4EDE}">
      <dgm:prSet/>
      <dgm:spPr/>
      <dgm:t>
        <a:bodyPr/>
        <a:lstStyle/>
        <a:p>
          <a:endParaRPr lang="fr-FR"/>
        </a:p>
      </dgm:t>
    </dgm:pt>
    <dgm:pt modelId="{83FF523C-60E7-470F-B929-D3A5C029F299}" type="sibTrans" cxnId="{4515C6AC-625F-4771-A9A0-8CA2F73C4EDE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fr-FR"/>
        </a:p>
      </dgm:t>
    </dgm:pt>
    <dgm:pt modelId="{F1BC9194-C950-4E1C-A5F4-4AC27E847FAB}">
      <dgm:prSet phldrT="[Text]"/>
      <dgm:spPr/>
      <dgm:t>
        <a:bodyPr/>
        <a:lstStyle/>
        <a:p>
          <a:r>
            <a:rPr lang="fr-FR" dirty="0" smtClean="0"/>
            <a:t>Exclusion, vulnérabilité pauvreté</a:t>
          </a:r>
          <a:endParaRPr lang="fr-FR" dirty="0"/>
        </a:p>
      </dgm:t>
    </dgm:pt>
    <dgm:pt modelId="{C80FBC2C-6664-4D35-8F49-68C452E2EBA2}" type="parTrans" cxnId="{58D492A2-0894-4048-84EF-1D5CEB8AB48E}">
      <dgm:prSet/>
      <dgm:spPr/>
      <dgm:t>
        <a:bodyPr/>
        <a:lstStyle/>
        <a:p>
          <a:endParaRPr lang="fr-FR"/>
        </a:p>
      </dgm:t>
    </dgm:pt>
    <dgm:pt modelId="{26893F54-3176-48BF-BCC5-A2193801CE25}" type="sibTrans" cxnId="{58D492A2-0894-4048-84EF-1D5CEB8AB48E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fr-FR"/>
        </a:p>
      </dgm:t>
    </dgm:pt>
    <dgm:pt modelId="{94210F3B-EF67-444E-A559-4A43761F4D3C}">
      <dgm:prSet phldrT="[Text]"/>
      <dgm:spPr/>
      <dgm:t>
        <a:bodyPr/>
        <a:lstStyle/>
        <a:p>
          <a:r>
            <a:rPr lang="fr-FR" dirty="0" smtClean="0"/>
            <a:t>Impacts sur les enfants, sur les générations futures</a:t>
          </a:r>
          <a:endParaRPr lang="fr-FR" dirty="0"/>
        </a:p>
      </dgm:t>
    </dgm:pt>
    <dgm:pt modelId="{5F22123D-BF97-40E4-8C7B-05DFC6F70F95}" type="parTrans" cxnId="{9B055251-EB6A-47F3-A82A-C1AA7DB6542E}">
      <dgm:prSet/>
      <dgm:spPr/>
      <dgm:t>
        <a:bodyPr/>
        <a:lstStyle/>
        <a:p>
          <a:endParaRPr lang="fr-FR"/>
        </a:p>
      </dgm:t>
    </dgm:pt>
    <dgm:pt modelId="{225CFB78-C56B-4269-A3C3-2E5515F17E85}" type="sibTrans" cxnId="{9B055251-EB6A-47F3-A82A-C1AA7DB6542E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fr-FR"/>
        </a:p>
      </dgm:t>
    </dgm:pt>
    <dgm:pt modelId="{508A5644-B934-4711-A1C1-237443877B91}">
      <dgm:prSet phldrT="[Text]"/>
      <dgm:spPr/>
      <dgm:t>
        <a:bodyPr/>
        <a:lstStyle/>
        <a:p>
          <a:r>
            <a:rPr lang="fr-FR" dirty="0" smtClean="0"/>
            <a:t>Impacts négatifs /développement, inclusif, transformatif</a:t>
          </a:r>
          <a:endParaRPr lang="fr-FR" dirty="0"/>
        </a:p>
      </dgm:t>
    </dgm:pt>
    <dgm:pt modelId="{8B63E447-34A6-4FA7-B0D6-5891C096CCB9}" type="parTrans" cxnId="{6AAD1105-9DB6-4538-AA6F-37B2839500D5}">
      <dgm:prSet/>
      <dgm:spPr/>
      <dgm:t>
        <a:bodyPr/>
        <a:lstStyle/>
        <a:p>
          <a:endParaRPr lang="fr-FR"/>
        </a:p>
      </dgm:t>
    </dgm:pt>
    <dgm:pt modelId="{64AD1B7B-797C-48AE-B59F-7BB16D5F2A50}" type="sibTrans" cxnId="{6AAD1105-9DB6-4538-AA6F-37B2839500D5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fr-FR"/>
        </a:p>
      </dgm:t>
    </dgm:pt>
    <dgm:pt modelId="{19BB07E0-8C38-4270-8C56-8A5C9F8BA798}" type="pres">
      <dgm:prSet presAssocID="{A150075C-4C40-4D62-9577-343C0861C6A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7245817-D18F-4645-BF0C-B2C33D717175}" type="pres">
      <dgm:prSet presAssocID="{9CAC8085-ED76-460C-8959-2C13CFC14579}" presName="node" presStyleLbl="node1" presStyleIdx="0" presStyleCnt="5" custScaleX="213366" custRadScaleRad="98411" custRadScaleInc="-240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0A698FF-9798-4ECE-B935-20ABE8DBD486}" type="pres">
      <dgm:prSet presAssocID="{03E776DF-6CCD-4F5A-8605-DEE030BFDD94}" presName="sibTrans" presStyleLbl="sibTrans2D1" presStyleIdx="0" presStyleCnt="5" custLinFactX="29883" custLinFactNeighborX="100000" custLinFactNeighborY="-38800"/>
      <dgm:spPr/>
      <dgm:t>
        <a:bodyPr/>
        <a:lstStyle/>
        <a:p>
          <a:endParaRPr lang="fr-FR"/>
        </a:p>
      </dgm:t>
    </dgm:pt>
    <dgm:pt modelId="{E447B914-0B01-4CB3-ADB1-508D941218FF}" type="pres">
      <dgm:prSet presAssocID="{03E776DF-6CCD-4F5A-8605-DEE030BFDD94}" presName="connectorText" presStyleLbl="sibTrans2D1" presStyleIdx="0" presStyleCnt="5"/>
      <dgm:spPr/>
      <dgm:t>
        <a:bodyPr/>
        <a:lstStyle/>
        <a:p>
          <a:endParaRPr lang="fr-FR"/>
        </a:p>
      </dgm:t>
    </dgm:pt>
    <dgm:pt modelId="{B579F947-3BD0-4F01-B5FA-D21EC1425433}" type="pres">
      <dgm:prSet presAssocID="{FD80C149-5BCA-4F71-BAF5-C612E09368D6}" presName="node" presStyleLbl="node1" presStyleIdx="1" presStyleCnt="5" custScaleX="155506" custRadScaleRad="121344" custRadScaleInc="921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17F0620-651D-4F3D-8EDF-65BF280F949B}" type="pres">
      <dgm:prSet presAssocID="{83FF523C-60E7-470F-B929-D3A5C029F299}" presName="sibTrans" presStyleLbl="sibTrans2D1" presStyleIdx="1" presStyleCnt="5"/>
      <dgm:spPr/>
      <dgm:t>
        <a:bodyPr/>
        <a:lstStyle/>
        <a:p>
          <a:endParaRPr lang="fr-FR"/>
        </a:p>
      </dgm:t>
    </dgm:pt>
    <dgm:pt modelId="{022E463E-0D2F-4F0D-98F2-D550ADE27F66}" type="pres">
      <dgm:prSet presAssocID="{83FF523C-60E7-470F-B929-D3A5C029F299}" presName="connectorText" presStyleLbl="sibTrans2D1" presStyleIdx="1" presStyleCnt="5"/>
      <dgm:spPr/>
      <dgm:t>
        <a:bodyPr/>
        <a:lstStyle/>
        <a:p>
          <a:endParaRPr lang="fr-FR"/>
        </a:p>
      </dgm:t>
    </dgm:pt>
    <dgm:pt modelId="{946488FD-C0C2-458B-980F-53C6F4F88CDD}" type="pres">
      <dgm:prSet presAssocID="{F1BC9194-C950-4E1C-A5F4-4AC27E847FAB}" presName="node" presStyleLbl="node1" presStyleIdx="2" presStyleCnt="5" custScaleX="157397" custScaleY="80870" custRadScaleRad="131299" custRadScaleInc="-5942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B516D0E-4DCF-4ADB-B337-817C8FA25E41}" type="pres">
      <dgm:prSet presAssocID="{26893F54-3176-48BF-BCC5-A2193801CE25}" presName="sibTrans" presStyleLbl="sibTrans2D1" presStyleIdx="2" presStyleCnt="5"/>
      <dgm:spPr/>
      <dgm:t>
        <a:bodyPr/>
        <a:lstStyle/>
        <a:p>
          <a:endParaRPr lang="fr-FR"/>
        </a:p>
      </dgm:t>
    </dgm:pt>
    <dgm:pt modelId="{5A9E6BCA-5201-4902-9C48-65C1B4329D4A}" type="pres">
      <dgm:prSet presAssocID="{26893F54-3176-48BF-BCC5-A2193801CE25}" presName="connectorText" presStyleLbl="sibTrans2D1" presStyleIdx="2" presStyleCnt="5"/>
      <dgm:spPr/>
      <dgm:t>
        <a:bodyPr/>
        <a:lstStyle/>
        <a:p>
          <a:endParaRPr lang="fr-FR"/>
        </a:p>
      </dgm:t>
    </dgm:pt>
    <dgm:pt modelId="{E17612EE-EB8C-44A9-8F3A-AF57FA67A4DD}" type="pres">
      <dgm:prSet presAssocID="{94210F3B-EF67-444E-A559-4A43761F4D3C}" presName="node" presStyleLbl="node1" presStyleIdx="3" presStyleCnt="5" custScaleX="165863" custScaleY="108345" custRadScaleRad="96400" custRadScaleInc="-1037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C7AA720-8B43-4AED-856D-7DDCA1F01715}" type="pres">
      <dgm:prSet presAssocID="{225CFB78-C56B-4269-A3C3-2E5515F17E85}" presName="sibTrans" presStyleLbl="sibTrans2D1" presStyleIdx="3" presStyleCnt="5"/>
      <dgm:spPr/>
      <dgm:t>
        <a:bodyPr/>
        <a:lstStyle/>
        <a:p>
          <a:endParaRPr lang="fr-FR"/>
        </a:p>
      </dgm:t>
    </dgm:pt>
    <dgm:pt modelId="{C3C1973F-0089-4FDE-9D65-1C52B0A4DCB5}" type="pres">
      <dgm:prSet presAssocID="{225CFB78-C56B-4269-A3C3-2E5515F17E85}" presName="connectorText" presStyleLbl="sibTrans2D1" presStyleIdx="3" presStyleCnt="5"/>
      <dgm:spPr/>
      <dgm:t>
        <a:bodyPr/>
        <a:lstStyle/>
        <a:p>
          <a:endParaRPr lang="fr-FR"/>
        </a:p>
      </dgm:t>
    </dgm:pt>
    <dgm:pt modelId="{4A23AF8D-47D0-4A12-968A-70E395F141A2}" type="pres">
      <dgm:prSet presAssocID="{508A5644-B934-4711-A1C1-237443877B91}" presName="node" presStyleLbl="node1" presStyleIdx="4" presStyleCnt="5" custScaleX="145515" custScaleY="109882" custRadScaleRad="121566" custRadScaleInc="-2112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8DC9EEC-C25A-46EB-857E-AB655C6B65DC}" type="pres">
      <dgm:prSet presAssocID="{64AD1B7B-797C-48AE-B59F-7BB16D5F2A50}" presName="sibTrans" presStyleLbl="sibTrans2D1" presStyleIdx="4" presStyleCnt="5" custLinFactX="-100000" custLinFactNeighborX="-125758" custLinFactNeighborY="-81901"/>
      <dgm:spPr/>
      <dgm:t>
        <a:bodyPr/>
        <a:lstStyle/>
        <a:p>
          <a:endParaRPr lang="fr-FR"/>
        </a:p>
      </dgm:t>
    </dgm:pt>
    <dgm:pt modelId="{30B7CCC0-EB4B-4706-B680-11B3E6B2B33E}" type="pres">
      <dgm:prSet presAssocID="{64AD1B7B-797C-48AE-B59F-7BB16D5F2A50}" presName="connectorText" presStyleLbl="sibTrans2D1" presStyleIdx="4" presStyleCnt="5"/>
      <dgm:spPr/>
      <dgm:t>
        <a:bodyPr/>
        <a:lstStyle/>
        <a:p>
          <a:endParaRPr lang="fr-FR"/>
        </a:p>
      </dgm:t>
    </dgm:pt>
  </dgm:ptLst>
  <dgm:cxnLst>
    <dgm:cxn modelId="{74E54FCE-1AEB-465C-9178-DAD04C7BDEF3}" type="presOf" srcId="{F1BC9194-C950-4E1C-A5F4-4AC27E847FAB}" destId="{946488FD-C0C2-458B-980F-53C6F4F88CDD}" srcOrd="0" destOrd="0" presId="urn:microsoft.com/office/officeart/2005/8/layout/cycle2"/>
    <dgm:cxn modelId="{28B647D9-A841-487A-B006-75C7EB8F8DC9}" type="presOf" srcId="{26893F54-3176-48BF-BCC5-A2193801CE25}" destId="{5A9E6BCA-5201-4902-9C48-65C1B4329D4A}" srcOrd="1" destOrd="0" presId="urn:microsoft.com/office/officeart/2005/8/layout/cycle2"/>
    <dgm:cxn modelId="{52501A97-4B00-4B4C-A838-A0821F75C869}" type="presOf" srcId="{83FF523C-60E7-470F-B929-D3A5C029F299}" destId="{022E463E-0D2F-4F0D-98F2-D550ADE27F66}" srcOrd="1" destOrd="0" presId="urn:microsoft.com/office/officeart/2005/8/layout/cycle2"/>
    <dgm:cxn modelId="{3BA240DD-1549-43B4-A9DD-3BA471306515}" type="presOf" srcId="{64AD1B7B-797C-48AE-B59F-7BB16D5F2A50}" destId="{30B7CCC0-EB4B-4706-B680-11B3E6B2B33E}" srcOrd="1" destOrd="0" presId="urn:microsoft.com/office/officeart/2005/8/layout/cycle2"/>
    <dgm:cxn modelId="{EF231F2B-5003-4496-9D6D-9CE0A4526293}" srcId="{A150075C-4C40-4D62-9577-343C0861C6A7}" destId="{9CAC8085-ED76-460C-8959-2C13CFC14579}" srcOrd="0" destOrd="0" parTransId="{47923D18-7217-4FEF-9ED0-E5709445E72C}" sibTransId="{03E776DF-6CCD-4F5A-8605-DEE030BFDD94}"/>
    <dgm:cxn modelId="{34F5E301-7E8B-4A36-930B-1468F650EB7E}" type="presOf" srcId="{FD80C149-5BCA-4F71-BAF5-C612E09368D6}" destId="{B579F947-3BD0-4F01-B5FA-D21EC1425433}" srcOrd="0" destOrd="0" presId="urn:microsoft.com/office/officeart/2005/8/layout/cycle2"/>
    <dgm:cxn modelId="{036FE09E-5E5C-4934-B27C-7B92D689F8EE}" type="presOf" srcId="{508A5644-B934-4711-A1C1-237443877B91}" destId="{4A23AF8D-47D0-4A12-968A-70E395F141A2}" srcOrd="0" destOrd="0" presId="urn:microsoft.com/office/officeart/2005/8/layout/cycle2"/>
    <dgm:cxn modelId="{78534988-D80B-4F82-9B6F-982E9A37E107}" type="presOf" srcId="{83FF523C-60E7-470F-B929-D3A5C029F299}" destId="{817F0620-651D-4F3D-8EDF-65BF280F949B}" srcOrd="0" destOrd="0" presId="urn:microsoft.com/office/officeart/2005/8/layout/cycle2"/>
    <dgm:cxn modelId="{6AAD1105-9DB6-4538-AA6F-37B2839500D5}" srcId="{A150075C-4C40-4D62-9577-343C0861C6A7}" destId="{508A5644-B934-4711-A1C1-237443877B91}" srcOrd="4" destOrd="0" parTransId="{8B63E447-34A6-4FA7-B0D6-5891C096CCB9}" sibTransId="{64AD1B7B-797C-48AE-B59F-7BB16D5F2A50}"/>
    <dgm:cxn modelId="{A224A7C6-FA76-4112-94E0-B496C1348792}" type="presOf" srcId="{A150075C-4C40-4D62-9577-343C0861C6A7}" destId="{19BB07E0-8C38-4270-8C56-8A5C9F8BA798}" srcOrd="0" destOrd="0" presId="urn:microsoft.com/office/officeart/2005/8/layout/cycle2"/>
    <dgm:cxn modelId="{4515C6AC-625F-4771-A9A0-8CA2F73C4EDE}" srcId="{A150075C-4C40-4D62-9577-343C0861C6A7}" destId="{FD80C149-5BCA-4F71-BAF5-C612E09368D6}" srcOrd="1" destOrd="0" parTransId="{C8D9B7EF-B050-4C8D-A95D-934688C3CDF5}" sibTransId="{83FF523C-60E7-470F-B929-D3A5C029F299}"/>
    <dgm:cxn modelId="{9B055251-EB6A-47F3-A82A-C1AA7DB6542E}" srcId="{A150075C-4C40-4D62-9577-343C0861C6A7}" destId="{94210F3B-EF67-444E-A559-4A43761F4D3C}" srcOrd="3" destOrd="0" parTransId="{5F22123D-BF97-40E4-8C7B-05DFC6F70F95}" sibTransId="{225CFB78-C56B-4269-A3C3-2E5515F17E85}"/>
    <dgm:cxn modelId="{90601CE4-31A9-4DB8-B12B-0841DEF583CC}" type="presOf" srcId="{94210F3B-EF67-444E-A559-4A43761F4D3C}" destId="{E17612EE-EB8C-44A9-8F3A-AF57FA67A4DD}" srcOrd="0" destOrd="0" presId="urn:microsoft.com/office/officeart/2005/8/layout/cycle2"/>
    <dgm:cxn modelId="{81A34DCF-4E6C-4318-A099-276E140D4A41}" type="presOf" srcId="{225CFB78-C56B-4269-A3C3-2E5515F17E85}" destId="{5C7AA720-8B43-4AED-856D-7DDCA1F01715}" srcOrd="0" destOrd="0" presId="urn:microsoft.com/office/officeart/2005/8/layout/cycle2"/>
    <dgm:cxn modelId="{D5EDF004-1711-49E2-BB7D-E0EE4B8F797E}" type="presOf" srcId="{64AD1B7B-797C-48AE-B59F-7BB16D5F2A50}" destId="{78DC9EEC-C25A-46EB-857E-AB655C6B65DC}" srcOrd="0" destOrd="0" presId="urn:microsoft.com/office/officeart/2005/8/layout/cycle2"/>
    <dgm:cxn modelId="{6BD6AB10-7382-4A2F-9695-BA7ABA55FCBF}" type="presOf" srcId="{03E776DF-6CCD-4F5A-8605-DEE030BFDD94}" destId="{E447B914-0B01-4CB3-ADB1-508D941218FF}" srcOrd="1" destOrd="0" presId="urn:microsoft.com/office/officeart/2005/8/layout/cycle2"/>
    <dgm:cxn modelId="{B6964F1E-9913-4EB9-A46C-FB7F7DDEFB83}" type="presOf" srcId="{9CAC8085-ED76-460C-8959-2C13CFC14579}" destId="{77245817-D18F-4645-BF0C-B2C33D717175}" srcOrd="0" destOrd="0" presId="urn:microsoft.com/office/officeart/2005/8/layout/cycle2"/>
    <dgm:cxn modelId="{603BFD4C-31B7-44B4-9135-DD0CA3B7E5CD}" type="presOf" srcId="{225CFB78-C56B-4269-A3C3-2E5515F17E85}" destId="{C3C1973F-0089-4FDE-9D65-1C52B0A4DCB5}" srcOrd="1" destOrd="0" presId="urn:microsoft.com/office/officeart/2005/8/layout/cycle2"/>
    <dgm:cxn modelId="{B9BAFF24-7ED9-4943-83D9-8DD46273926A}" type="presOf" srcId="{03E776DF-6CCD-4F5A-8605-DEE030BFDD94}" destId="{50A698FF-9798-4ECE-B935-20ABE8DBD486}" srcOrd="0" destOrd="0" presId="urn:microsoft.com/office/officeart/2005/8/layout/cycle2"/>
    <dgm:cxn modelId="{37708C83-73D5-4D87-A7DF-EDB71AB4317A}" type="presOf" srcId="{26893F54-3176-48BF-BCC5-A2193801CE25}" destId="{0B516D0E-4DCF-4ADB-B337-817C8FA25E41}" srcOrd="0" destOrd="0" presId="urn:microsoft.com/office/officeart/2005/8/layout/cycle2"/>
    <dgm:cxn modelId="{58D492A2-0894-4048-84EF-1D5CEB8AB48E}" srcId="{A150075C-4C40-4D62-9577-343C0861C6A7}" destId="{F1BC9194-C950-4E1C-A5F4-4AC27E847FAB}" srcOrd="2" destOrd="0" parTransId="{C80FBC2C-6664-4D35-8F49-68C452E2EBA2}" sibTransId="{26893F54-3176-48BF-BCC5-A2193801CE25}"/>
    <dgm:cxn modelId="{8858D4EA-1B37-431F-89C7-CF49357F7A6B}" type="presParOf" srcId="{19BB07E0-8C38-4270-8C56-8A5C9F8BA798}" destId="{77245817-D18F-4645-BF0C-B2C33D717175}" srcOrd="0" destOrd="0" presId="urn:microsoft.com/office/officeart/2005/8/layout/cycle2"/>
    <dgm:cxn modelId="{6B661A9C-6C4B-4009-B2D1-5DDE062E963D}" type="presParOf" srcId="{19BB07E0-8C38-4270-8C56-8A5C9F8BA798}" destId="{50A698FF-9798-4ECE-B935-20ABE8DBD486}" srcOrd="1" destOrd="0" presId="urn:microsoft.com/office/officeart/2005/8/layout/cycle2"/>
    <dgm:cxn modelId="{3A25EB61-8128-491B-BEDC-50F67BC32532}" type="presParOf" srcId="{50A698FF-9798-4ECE-B935-20ABE8DBD486}" destId="{E447B914-0B01-4CB3-ADB1-508D941218FF}" srcOrd="0" destOrd="0" presId="urn:microsoft.com/office/officeart/2005/8/layout/cycle2"/>
    <dgm:cxn modelId="{3664F222-852E-4889-BDDF-FCC827DA6E45}" type="presParOf" srcId="{19BB07E0-8C38-4270-8C56-8A5C9F8BA798}" destId="{B579F947-3BD0-4F01-B5FA-D21EC1425433}" srcOrd="2" destOrd="0" presId="urn:microsoft.com/office/officeart/2005/8/layout/cycle2"/>
    <dgm:cxn modelId="{BB3E479F-D33E-4B6E-928F-9E47E6F4C995}" type="presParOf" srcId="{19BB07E0-8C38-4270-8C56-8A5C9F8BA798}" destId="{817F0620-651D-4F3D-8EDF-65BF280F949B}" srcOrd="3" destOrd="0" presId="urn:microsoft.com/office/officeart/2005/8/layout/cycle2"/>
    <dgm:cxn modelId="{BBB577FC-582A-4D0E-9B15-3E0089F43E27}" type="presParOf" srcId="{817F0620-651D-4F3D-8EDF-65BF280F949B}" destId="{022E463E-0D2F-4F0D-98F2-D550ADE27F66}" srcOrd="0" destOrd="0" presId="urn:microsoft.com/office/officeart/2005/8/layout/cycle2"/>
    <dgm:cxn modelId="{9BFCBBB4-21BD-47D4-BC06-635B18DC4099}" type="presParOf" srcId="{19BB07E0-8C38-4270-8C56-8A5C9F8BA798}" destId="{946488FD-C0C2-458B-980F-53C6F4F88CDD}" srcOrd="4" destOrd="0" presId="urn:microsoft.com/office/officeart/2005/8/layout/cycle2"/>
    <dgm:cxn modelId="{D3B4A244-E33F-4500-AE62-77B08089458D}" type="presParOf" srcId="{19BB07E0-8C38-4270-8C56-8A5C9F8BA798}" destId="{0B516D0E-4DCF-4ADB-B337-817C8FA25E41}" srcOrd="5" destOrd="0" presId="urn:microsoft.com/office/officeart/2005/8/layout/cycle2"/>
    <dgm:cxn modelId="{36765CE3-A4F3-4F29-9CCF-F65D720193E2}" type="presParOf" srcId="{0B516D0E-4DCF-4ADB-B337-817C8FA25E41}" destId="{5A9E6BCA-5201-4902-9C48-65C1B4329D4A}" srcOrd="0" destOrd="0" presId="urn:microsoft.com/office/officeart/2005/8/layout/cycle2"/>
    <dgm:cxn modelId="{A7F5A959-C840-4273-8675-5DA530DC7B8C}" type="presParOf" srcId="{19BB07E0-8C38-4270-8C56-8A5C9F8BA798}" destId="{E17612EE-EB8C-44A9-8F3A-AF57FA67A4DD}" srcOrd="6" destOrd="0" presId="urn:microsoft.com/office/officeart/2005/8/layout/cycle2"/>
    <dgm:cxn modelId="{5736C1B2-4AF2-406E-B149-5B05CA843259}" type="presParOf" srcId="{19BB07E0-8C38-4270-8C56-8A5C9F8BA798}" destId="{5C7AA720-8B43-4AED-856D-7DDCA1F01715}" srcOrd="7" destOrd="0" presId="urn:microsoft.com/office/officeart/2005/8/layout/cycle2"/>
    <dgm:cxn modelId="{1EFDEAB8-9655-4B5D-8317-F8DCBC36135A}" type="presParOf" srcId="{5C7AA720-8B43-4AED-856D-7DDCA1F01715}" destId="{C3C1973F-0089-4FDE-9D65-1C52B0A4DCB5}" srcOrd="0" destOrd="0" presId="urn:microsoft.com/office/officeart/2005/8/layout/cycle2"/>
    <dgm:cxn modelId="{F8B62518-44D1-4967-BF80-EC2F0FB7CE9B}" type="presParOf" srcId="{19BB07E0-8C38-4270-8C56-8A5C9F8BA798}" destId="{4A23AF8D-47D0-4A12-968A-70E395F141A2}" srcOrd="8" destOrd="0" presId="urn:microsoft.com/office/officeart/2005/8/layout/cycle2"/>
    <dgm:cxn modelId="{E7B96A6E-8180-49A4-8D72-9CCB8B6293E3}" type="presParOf" srcId="{19BB07E0-8C38-4270-8C56-8A5C9F8BA798}" destId="{78DC9EEC-C25A-46EB-857E-AB655C6B65DC}" srcOrd="9" destOrd="0" presId="urn:microsoft.com/office/officeart/2005/8/layout/cycle2"/>
    <dgm:cxn modelId="{D0DF4518-3BAE-4C30-B43E-BBEC9845207A}" type="presParOf" srcId="{78DC9EEC-C25A-46EB-857E-AB655C6B65DC}" destId="{30B7CCC0-EB4B-4706-B680-11B3E6B2B33E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DCA7E0-0F61-45F8-A9D4-FDB94F35F8A8}" type="datetimeFigureOut">
              <a:rPr lang="en-US" smtClean="0"/>
              <a:pPr/>
              <a:t>2/11/2015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BF20B-B059-4AA8-96B0-7369164BB1C7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F20B-B059-4AA8-96B0-7369164BB1C7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676FCB-5A9B-4AAB-BC9B-93180A83ABDB}" type="datetimeFigureOut">
              <a:rPr lang="en-US" smtClean="0"/>
              <a:pPr/>
              <a:t>2/11/2015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5A10E-FA13-4B78-80E1-AE2FCD50CD1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676FCB-5A9B-4AAB-BC9B-93180A83ABDB}" type="datetimeFigureOut">
              <a:rPr lang="en-US" smtClean="0"/>
              <a:pPr/>
              <a:t>2/11/2015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5A10E-FA13-4B78-80E1-AE2FCD50CD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676FCB-5A9B-4AAB-BC9B-93180A83ABDB}" type="datetimeFigureOut">
              <a:rPr lang="en-US" smtClean="0"/>
              <a:pPr/>
              <a:t>2/11/2015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5A10E-FA13-4B78-80E1-AE2FCD50CD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676FCB-5A9B-4AAB-BC9B-93180A83ABDB}" type="datetimeFigureOut">
              <a:rPr lang="en-US" smtClean="0"/>
              <a:pPr/>
              <a:t>2/11/2015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5A10E-FA13-4B78-80E1-AE2FCD50CD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676FCB-5A9B-4AAB-BC9B-93180A83ABDB}" type="datetimeFigureOut">
              <a:rPr lang="en-US" smtClean="0"/>
              <a:pPr/>
              <a:t>2/11/2015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5A10E-FA13-4B78-80E1-AE2FCD50CD1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676FCB-5A9B-4AAB-BC9B-93180A83ABDB}" type="datetimeFigureOut">
              <a:rPr lang="en-US" smtClean="0"/>
              <a:pPr/>
              <a:t>2/11/2015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5A10E-FA13-4B78-80E1-AE2FCD50CD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676FCB-5A9B-4AAB-BC9B-93180A83ABDB}" type="datetimeFigureOut">
              <a:rPr lang="en-US" smtClean="0"/>
              <a:pPr/>
              <a:t>2/11/2015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5A10E-FA13-4B78-80E1-AE2FCD50CD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676FCB-5A9B-4AAB-BC9B-93180A83ABDB}" type="datetimeFigureOut">
              <a:rPr lang="en-US" smtClean="0"/>
              <a:pPr/>
              <a:t>2/11/2015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5A10E-FA13-4B78-80E1-AE2FCD50CD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676FCB-5A9B-4AAB-BC9B-93180A83ABDB}" type="datetimeFigureOut">
              <a:rPr lang="en-US" smtClean="0"/>
              <a:pPr/>
              <a:t>2/11/2015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5A10E-FA13-4B78-80E1-AE2FCD50CD1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676FCB-5A9B-4AAB-BC9B-93180A83ABDB}" type="datetimeFigureOut">
              <a:rPr lang="en-US" smtClean="0"/>
              <a:pPr/>
              <a:t>2/11/2015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5A10E-FA13-4B78-80E1-AE2FCD50CD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676FCB-5A9B-4AAB-BC9B-93180A83ABDB}" type="datetimeFigureOut">
              <a:rPr lang="en-US" smtClean="0"/>
              <a:pPr/>
              <a:t>2/11/2015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5A10E-FA13-4B78-80E1-AE2FCD50CD1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E676FCB-5A9B-4AAB-BC9B-93180A83ABDB}" type="datetimeFigureOut">
              <a:rPr lang="en-US" smtClean="0"/>
              <a:pPr/>
              <a:t>2/11/2015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415A10E-FA13-4B78-80E1-AE2FCD50CD1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http://www.africamasterweb.com/AfricaMbebe/OauLogo.jp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538" y="359898"/>
            <a:ext cx="7767662" cy="3497730"/>
          </a:xfrm>
        </p:spPr>
        <p:txBody>
          <a:bodyPr>
            <a:noAutofit/>
          </a:bodyPr>
          <a:lstStyle/>
          <a:p>
            <a:pPr algn="ctr"/>
            <a:r>
              <a:rPr lang="fr-FR" sz="4800" dirty="0" smtClean="0"/>
              <a:t>Le rôle de l’enregistrement des Faits d’Etat civil </a:t>
            </a:r>
            <a:br>
              <a:rPr lang="fr-FR" sz="4800" dirty="0" smtClean="0"/>
            </a:br>
            <a:r>
              <a:rPr lang="fr-FR" sz="4800" dirty="0" smtClean="0"/>
              <a:t>et </a:t>
            </a:r>
            <a:br>
              <a:rPr lang="fr-FR" sz="4800" dirty="0" smtClean="0"/>
            </a:br>
            <a:r>
              <a:rPr lang="fr-FR" sz="4800" dirty="0" smtClean="0"/>
              <a:t>des statistiques de l’Etat civil dans l’intégration du genre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4429132"/>
            <a:ext cx="7406640" cy="1864688"/>
          </a:xfrm>
        </p:spPr>
        <p:txBody>
          <a:bodyPr>
            <a:normAutofit/>
          </a:bodyPr>
          <a:lstStyle/>
          <a:p>
            <a:pPr algn="ctr"/>
            <a:endParaRPr lang="fr-FR" sz="3200" dirty="0" smtClean="0"/>
          </a:p>
          <a:p>
            <a:pPr algn="ctr"/>
            <a:r>
              <a:rPr lang="fr-FR" sz="3200" dirty="0" smtClean="0"/>
              <a:t>Présentation </a:t>
            </a:r>
            <a:r>
              <a:rPr lang="fr-FR" sz="3200" dirty="0" err="1" smtClean="0"/>
              <a:t>co</a:t>
            </a:r>
            <a:r>
              <a:rPr lang="fr-FR" sz="3200" dirty="0" smtClean="0"/>
              <a:t>-jointe-CUA-CEA-UNFPA</a:t>
            </a:r>
            <a:endParaRPr lang="fr-FR" sz="3200" dirty="0"/>
          </a:p>
        </p:txBody>
      </p:sp>
      <p:pic>
        <p:nvPicPr>
          <p:cNvPr id="4" name="Picture 3" descr="~AUT0001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286512" y="5572140"/>
            <a:ext cx="1828800" cy="79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www.africamasterweb.com/AfricaMbebe/OauLogo.jpg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1357290" y="5643578"/>
            <a:ext cx="10287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ECA Logo_new_E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43174" y="5715016"/>
            <a:ext cx="3516630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         DECES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Mortalité maternelle – forts taux de mortalité maternelle  particulièrement dans les zones rurales.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Beaucoup de progrès dans les statistiques sur la mortalité maternelle mais elles restent des estimations.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Enregistrements des décès et les statistiques y relatives fournissent des informations plus précises sur la date, les causes de mortalité maternelle  </a:t>
            </a:r>
          </a:p>
          <a:p>
            <a:endParaRPr lang="fr-FR" dirty="0" smtClean="0"/>
          </a:p>
          <a:p>
            <a:r>
              <a:rPr lang="fr-FR" dirty="0" smtClean="0"/>
              <a:t>Informations indispensables a la formulation/mise en œuvre, M&amp;E de politiques appropriées pour répondre a ce qui est convenu d’appeler la pire violation du droit le plus élémentaire des femmes = droit a la vie</a:t>
            </a:r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        Mariage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400" dirty="0" smtClean="0"/>
              <a:t>Il ressort de plusieurs études (ECA 2012;  UNFPA 2012; UNICEF, 2013;)  que l’enregistrement des mariages et divorces ne semble pas être la priorité dans beaucoup de pays africains.</a:t>
            </a:r>
          </a:p>
          <a:p>
            <a:pPr>
              <a:buNone/>
            </a:pPr>
            <a:r>
              <a:rPr lang="fr-FR" sz="2400" b="1" dirty="0" smtClean="0"/>
              <a:t>Effets néfastes sur les droits de la femme</a:t>
            </a:r>
            <a:r>
              <a:rPr lang="fr-FR" sz="2400" dirty="0" smtClean="0"/>
              <a:t>:</a:t>
            </a:r>
          </a:p>
          <a:p>
            <a:pPr>
              <a:buNone/>
            </a:pPr>
            <a:r>
              <a:rPr lang="fr-FR" sz="2400" dirty="0" smtClean="0"/>
              <a:t>	- Négation du droit a l’héritage en cas de</a:t>
            </a:r>
          </a:p>
          <a:p>
            <a:pPr>
              <a:buNone/>
            </a:pPr>
            <a:r>
              <a:rPr lang="fr-FR" sz="2400" dirty="0" smtClean="0"/>
              <a:t>	décès du mari;  </a:t>
            </a:r>
          </a:p>
          <a:p>
            <a:pPr>
              <a:buNone/>
            </a:pPr>
            <a:r>
              <a:rPr lang="fr-FR" sz="2400" dirty="0" smtClean="0"/>
              <a:t>	- Impossibilité de protéger le droit a la    nationalité de    leurs enfants ;</a:t>
            </a:r>
          </a:p>
          <a:p>
            <a:pPr>
              <a:buNone/>
            </a:pPr>
            <a:r>
              <a:rPr lang="fr-FR" sz="2400" dirty="0" smtClean="0"/>
              <a:t>	- Cas d’abandons des femmes et enfants avec d’énormes conséquences négatives sur la vie des femmes et leurs  enfants surtout les filles.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  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 Divorce (</a:t>
            </a:r>
            <a:r>
              <a:rPr lang="fr-FR" dirty="0" err="1" smtClean="0"/>
              <a:t>cont’d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Existence des dispositions légales relatives au divorce: garde d’enfants, pension alimentaire a verser a la femme et aux enfants; remariage; etc. </a:t>
            </a:r>
          </a:p>
          <a:p>
            <a:r>
              <a:rPr lang="fr-FR" dirty="0" smtClean="0"/>
              <a:t>Cependant, le non enregistrement des divorces rend impossible l’application de ces dispositions légales.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Cercle vicieux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Cercle vicieux:  – Inégalités – Exclusion- Pauvreté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Transmission intergénérationnelle des inégalités de la femme a ses enfants.</a:t>
            </a:r>
          </a:p>
          <a:p>
            <a:endParaRPr lang="fr-FR" dirty="0" smtClean="0"/>
          </a:p>
          <a:p>
            <a:r>
              <a:rPr lang="fr-FR" dirty="0" smtClean="0"/>
              <a:t>Problème de gouvernance socio-économique et politique – obstrue le contrat social entre l’Etat et les citoyens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Cercle vicieux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571472" y="571480"/>
          <a:ext cx="8072494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3714744" y="3286124"/>
            <a:ext cx="1714512" cy="10001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Cercle vicieux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-----Impacts sur le développement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Couts d’opportunités importants pour le développement</a:t>
            </a:r>
          </a:p>
          <a:p>
            <a:endParaRPr lang="fr-FR" dirty="0" smtClean="0"/>
          </a:p>
          <a:p>
            <a:r>
              <a:rPr lang="fr-FR" dirty="0" smtClean="0"/>
              <a:t>Corrélation largement établie entre la promotion de l’égalité des genres et le développement  nous permet d’établir un </a:t>
            </a:r>
            <a:r>
              <a:rPr lang="fr-FR" dirty="0" err="1" smtClean="0"/>
              <a:t>nexus</a:t>
            </a:r>
            <a:r>
              <a:rPr lang="fr-FR" dirty="0" smtClean="0"/>
              <a:t> entre l’ état civil- égalité de genre –développement inclusif, transformatif pour l’Afrique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Recommandations/Actions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Intégrer la dimension genre dans les états de lieux que les pays sont entrain d’effectuer a la lumière des conclusions de Durban;</a:t>
            </a:r>
          </a:p>
          <a:p>
            <a:r>
              <a:rPr lang="fr-FR" dirty="0" smtClean="0"/>
              <a:t>Intégrer cette dimensions dans toutes les plan d’actions –pays issus de ces états de lieux.</a:t>
            </a:r>
          </a:p>
          <a:p>
            <a:r>
              <a:rPr lang="fr-FR" dirty="0" smtClean="0"/>
              <a:t>Exemple: tenir compte des contraintes auxquelles les femmes font face pour enregistrer leurs enfants (mobilité, accès limité a l’information et aux services; insuffisance des moyens financiers;  certaines normes culturelles et sociales ; etc.)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Recommandations/actions….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Utilisation des NTIC pour parer a ces situations: biométrie,  cellulaires, etc. pour répondre aux contraintes de mobilité, entre autres. </a:t>
            </a:r>
          </a:p>
          <a:p>
            <a:r>
              <a:rPr lang="fr-FR" dirty="0" smtClean="0"/>
              <a:t>Expériences de l’Afrique du Sud; de la Cote d’Ivoire et tant d’autres..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Recommandations/actions…</a:t>
            </a:r>
            <a:endParaRPr lang="fr-F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Institutionnaliser la désagrégation par sexe de toutes les informations relatives a l’ état civil;</a:t>
            </a:r>
          </a:p>
          <a:p>
            <a:endParaRPr lang="fr-FR" dirty="0" smtClean="0"/>
          </a:p>
          <a:p>
            <a:r>
              <a:rPr lang="fr-FR" dirty="0" smtClean="0"/>
              <a:t>Faire un fort plaidoyer pour l’inclusion du mariage et du divorce dans les composantes-standard des actions internationales et nationales de promotion des enregistrements des faits d’Etat civil et des statistiques vitales. Efforts sont surtout limites a la naissance, décès et causes de ceux-ci. 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Révision du système légal/judiciaire pour la suppression des dispositions discriminatoires a l’égard des femmes/ et application effective des lois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Recommandations/actions…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4414" y="1524000"/>
            <a:ext cx="3878794" cy="46634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/>
              <a:t>Programmes de</a:t>
            </a:r>
          </a:p>
          <a:p>
            <a:pPr>
              <a:buNone/>
            </a:pPr>
            <a:r>
              <a:rPr lang="fr-FR" dirty="0" smtClean="0"/>
              <a:t>sensibilisation, de</a:t>
            </a:r>
          </a:p>
          <a:p>
            <a:pPr>
              <a:buNone/>
            </a:pPr>
            <a:r>
              <a:rPr lang="fr-FR" dirty="0" smtClean="0"/>
              <a:t>formation et  a l’endroit</a:t>
            </a:r>
          </a:p>
          <a:p>
            <a:pPr>
              <a:buNone/>
            </a:pPr>
            <a:r>
              <a:rPr lang="fr-FR" dirty="0" smtClean="0"/>
              <a:t>des femmes, des</a:t>
            </a:r>
          </a:p>
          <a:p>
            <a:pPr>
              <a:buNone/>
            </a:pPr>
            <a:r>
              <a:rPr lang="fr-FR" dirty="0" smtClean="0"/>
              <a:t>hommes, des chefs</a:t>
            </a:r>
          </a:p>
          <a:p>
            <a:pPr>
              <a:buNone/>
            </a:pPr>
            <a:r>
              <a:rPr lang="fr-FR" dirty="0" smtClean="0"/>
              <a:t>coutumiers et religieux.</a:t>
            </a:r>
          </a:p>
          <a:p>
            <a:pPr>
              <a:buNone/>
            </a:pPr>
            <a:r>
              <a:rPr lang="fr-FR" dirty="0" smtClean="0"/>
              <a:t>Promouvoir l’utilisation</a:t>
            </a:r>
          </a:p>
          <a:p>
            <a:pPr>
              <a:buNone/>
            </a:pPr>
            <a:r>
              <a:rPr lang="fr-FR" dirty="0" smtClean="0"/>
              <a:t>des NTIC</a:t>
            </a:r>
          </a:p>
          <a:p>
            <a:pPr>
              <a:buNone/>
            </a:pPr>
            <a:r>
              <a:rPr lang="fr-FR" dirty="0" smtClean="0"/>
              <a:t>Allocations de ressources</a:t>
            </a:r>
          </a:p>
          <a:p>
            <a:pPr>
              <a:buNone/>
            </a:pPr>
            <a:r>
              <a:rPr lang="fr-FR" dirty="0" smtClean="0"/>
              <a:t>publiques conséquentes,</a:t>
            </a:r>
          </a:p>
          <a:p>
            <a:pPr>
              <a:buNone/>
            </a:pPr>
            <a:r>
              <a:rPr lang="fr-FR" dirty="0" smtClean="0"/>
              <a:t>etc.</a:t>
            </a:r>
          </a:p>
          <a:p>
            <a:endParaRPr lang="fr-FR" dirty="0"/>
          </a:p>
        </p:txBody>
      </p:sp>
      <p:pic>
        <p:nvPicPr>
          <p:cNvPr id="5" name="Content Placeholder 3" descr="women group - Photo UNFP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76850" y="1783784"/>
            <a:ext cx="3657600" cy="414450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</a:t>
            </a:r>
            <a:r>
              <a:rPr lang="en-GB" dirty="0" err="1" smtClean="0"/>
              <a:t>Sommaire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Objectif de la présentation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Importance de la dimension genre dans l’Etat civil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Bénéfices  d’un Etat civile sensible a la dimension genre//couts d’opportunités de la prise en compte du genre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 de la présentation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Appréhender l’importance de la dimension</a:t>
            </a:r>
          </a:p>
          <a:p>
            <a:pPr>
              <a:buNone/>
            </a:pPr>
            <a:r>
              <a:rPr lang="fr-FR" dirty="0" smtClean="0"/>
              <a:t>genre dans les enregistrements et</a:t>
            </a:r>
          </a:p>
          <a:p>
            <a:pPr>
              <a:buNone/>
            </a:pPr>
            <a:r>
              <a:rPr lang="fr-FR" dirty="0" smtClean="0"/>
              <a:t>statistiques de l’Etat civil  - 4 faits -</a:t>
            </a:r>
          </a:p>
          <a:p>
            <a:pPr>
              <a:buNone/>
            </a:pPr>
            <a:r>
              <a:rPr lang="fr-FR" i="1" dirty="0" smtClean="0"/>
              <a:t> 	Naissance</a:t>
            </a:r>
          </a:p>
          <a:p>
            <a:pPr>
              <a:buNone/>
            </a:pPr>
            <a:r>
              <a:rPr lang="fr-FR" i="1" dirty="0" smtClean="0"/>
              <a:t>	Décès, </a:t>
            </a:r>
          </a:p>
          <a:p>
            <a:pPr>
              <a:buNone/>
            </a:pPr>
            <a:r>
              <a:rPr lang="fr-FR" i="1" dirty="0" smtClean="0"/>
              <a:t>	Mariage</a:t>
            </a:r>
          </a:p>
          <a:p>
            <a:pPr>
              <a:buNone/>
            </a:pPr>
            <a:r>
              <a:rPr lang="fr-FR" i="1" dirty="0" smtClean="0"/>
              <a:t>	Divorce</a:t>
            </a:r>
          </a:p>
          <a:p>
            <a:pPr>
              <a:buNone/>
            </a:pPr>
            <a:endParaRPr lang="fr-FR" i="1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Principaux messages de la présentation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La dimension genre est un déterminant important de l’enregistrement des faits d’ état civil et des statistiques y inhérentes.</a:t>
            </a:r>
          </a:p>
          <a:p>
            <a:endParaRPr lang="fr-FR" dirty="0" smtClean="0"/>
          </a:p>
          <a:p>
            <a:r>
              <a:rPr lang="fr-FR" dirty="0" smtClean="0"/>
              <a:t>Le non enregistrement des faits a des conséquences négatives sur la protection des droits humains des femmes et des filles (protection contre le mariage des enfants, etc.).</a:t>
            </a:r>
          </a:p>
          <a:p>
            <a:endParaRPr lang="fr-FR" dirty="0" smtClean="0"/>
          </a:p>
          <a:p>
            <a:r>
              <a:rPr lang="fr-FR" dirty="0" smtClean="0"/>
              <a:t>Prendre en compte la dimension genre dans les enregistrements et statistiques d’Etat civil est un moyen efficace d’</a:t>
            </a:r>
            <a:r>
              <a:rPr lang="fr-FR" dirty="0" err="1" smtClean="0"/>
              <a:t>institutionalisation</a:t>
            </a:r>
            <a:r>
              <a:rPr lang="fr-FR" dirty="0" smtClean="0"/>
              <a:t> des  statistiques sensibles au genre et partant du développement  inclusif,  égalitaire et transformatif de l’Afrique,.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Réalisation de l’Agenda 2063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pPr algn="ctr">
              <a:buNone/>
            </a:pPr>
            <a:r>
              <a:rPr lang="fr-FR" dirty="0" smtClean="0"/>
              <a:t>En quoi le genre est-elle une </a:t>
            </a:r>
          </a:p>
          <a:p>
            <a:pPr algn="ctr">
              <a:buNone/>
            </a:pPr>
            <a:r>
              <a:rPr lang="fr-FR" dirty="0" smtClean="0"/>
              <a:t>dimension importante de l’enregistrement et des statistiques sensibles au genre?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smtClean="0"/>
              <a:t>Naissances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faits d’Etat civil en l’occurrence la naissance, décès, mariage et divorce sont influencés par les rapports de genre, c’est-à-dire les relations de pouvoir entre les hommes/femmes, filles et garçons.</a:t>
            </a:r>
          </a:p>
          <a:p>
            <a:r>
              <a:rPr lang="fr-FR" dirty="0" smtClean="0"/>
              <a:t>Vérité éprouvée: ces relations de pouvoir sont inégalitaires dans toutes les sphères socio-économique et politique</a:t>
            </a:r>
          </a:p>
          <a:p>
            <a:r>
              <a:rPr lang="fr-FR" dirty="0" smtClean="0"/>
              <a:t> ---</a:t>
            </a:r>
            <a:r>
              <a:rPr lang="fr-FR" i="1" dirty="0" smtClean="0"/>
              <a:t>--au détriment de la femme et de la fille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smtClean="0"/>
              <a:t>Naissances (</a:t>
            </a:r>
            <a:r>
              <a:rPr lang="fr-FR" dirty="0" err="1" smtClean="0"/>
              <a:t>cont’d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Inégalités se manifestent sous plusieurs formes: mobilité restreinte,  fardeau de travaux de soin; accès réduit</a:t>
            </a:r>
          </a:p>
          <a:p>
            <a:pPr>
              <a:buNone/>
            </a:pPr>
            <a:r>
              <a:rPr lang="fr-FR" dirty="0" smtClean="0"/>
              <a:t>  a l’information et aux services, pouvoir d’achat limité, préférence pour le garçon, etc.  - </a:t>
            </a:r>
          </a:p>
          <a:p>
            <a:pPr>
              <a:buNone/>
            </a:pPr>
            <a:r>
              <a:rPr lang="fr-FR" dirty="0" smtClean="0"/>
              <a:t>	= contraintes dont les femmes font face, les empêchant d’enregistrer leurs enfants.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Naissances (</a:t>
            </a:r>
            <a:r>
              <a:rPr lang="fr-FR" dirty="0" err="1" smtClean="0"/>
              <a:t>cont’d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Dans beaucoup de pays, les femmes célibataires, celles non mariées légalement ne peuvent enregistrer la naissance de leurs enfants sans la signature des pères de ces derniers.</a:t>
            </a:r>
          </a:p>
          <a:p>
            <a:r>
              <a:rPr lang="fr-FR" dirty="0" smtClean="0"/>
              <a:t>Etudes ont montré que les femmes pauvres, non éduquées sont moins enclines d’ enregistrer les naissances de leurs enfants que les autres.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Naissances (</a:t>
            </a:r>
            <a:r>
              <a:rPr lang="fr-FR" dirty="0" err="1" smtClean="0"/>
              <a:t>cont’d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Beaucoup de pays se basent sur la nationalité des pères pour déterminer/accorder la nationalité des enfants.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396</TotalTime>
  <Words>907</Words>
  <Application>Microsoft Office PowerPoint</Application>
  <PresentationFormat>On-screen Show (4:3)</PresentationFormat>
  <Paragraphs>113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Solstice</vt:lpstr>
      <vt:lpstr>Le rôle de l’enregistrement des Faits d’Etat civil  et  des statistiques de l’Etat civil dans l’intégration du genre</vt:lpstr>
      <vt:lpstr>      Sommaire</vt:lpstr>
      <vt:lpstr>Objectif de la présentation</vt:lpstr>
      <vt:lpstr>Principaux messages de la présentation</vt:lpstr>
      <vt:lpstr>Slide 5</vt:lpstr>
      <vt:lpstr>Naissances</vt:lpstr>
      <vt:lpstr>Naissances (cont’d)</vt:lpstr>
      <vt:lpstr>Naissances (cont’d)</vt:lpstr>
      <vt:lpstr>Naissances (cont’d)</vt:lpstr>
      <vt:lpstr>             DECES</vt:lpstr>
      <vt:lpstr>            Mariage </vt:lpstr>
      <vt:lpstr>     Divorce (cont’d)</vt:lpstr>
      <vt:lpstr>    Cercle vicieux </vt:lpstr>
      <vt:lpstr>    Cercle vicieux </vt:lpstr>
      <vt:lpstr>-----Impacts sur le développement</vt:lpstr>
      <vt:lpstr>Recommandations/Actions</vt:lpstr>
      <vt:lpstr>Recommandations/actions….</vt:lpstr>
      <vt:lpstr>Recommandations/actions…</vt:lpstr>
      <vt:lpstr>Recommandations/actions…</vt:lpstr>
    </vt:vector>
  </TitlesOfParts>
  <Company>UNECA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Ngone Diop</dc:creator>
  <cp:lastModifiedBy>Ngone Diop</cp:lastModifiedBy>
  <cp:revision>22</cp:revision>
  <dcterms:created xsi:type="dcterms:W3CDTF">2015-02-10T15:50:34Z</dcterms:created>
  <dcterms:modified xsi:type="dcterms:W3CDTF">2015-02-11T09:04:36Z</dcterms:modified>
</cp:coreProperties>
</file>