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Lst>
  <p:notesMasterIdLst>
    <p:notesMasterId r:id="rId18"/>
  </p:notesMasterIdLst>
  <p:sldIdLst>
    <p:sldId id="257" r:id="rId4"/>
    <p:sldId id="259" r:id="rId5"/>
    <p:sldId id="280" r:id="rId6"/>
    <p:sldId id="281" r:id="rId7"/>
    <p:sldId id="278" r:id="rId8"/>
    <p:sldId id="283" r:id="rId9"/>
    <p:sldId id="285" r:id="rId10"/>
    <p:sldId id="269" r:id="rId11"/>
    <p:sldId id="284" r:id="rId12"/>
    <p:sldId id="286" r:id="rId13"/>
    <p:sldId id="270" r:id="rId14"/>
    <p:sldId id="279" r:id="rId15"/>
    <p:sldId id="287"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68659" autoAdjust="0"/>
  </p:normalViewPr>
  <p:slideViewPr>
    <p:cSldViewPr snapToGrid="0">
      <p:cViewPr varScale="1">
        <p:scale>
          <a:sx n="55" d="100"/>
          <a:sy n="55" d="100"/>
        </p:scale>
        <p:origin x="136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1564C-38B9-4C96-935B-4F828A62466B}" type="datetimeFigureOut">
              <a:rPr lang="en-US" smtClean="0"/>
              <a:t>2/11/2015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B62B7-717F-4311-BA89-3F5F4F8CD682}" type="slidenum">
              <a:rPr lang="en-US" smtClean="0"/>
              <a:t>‹#›</a:t>
            </a:fld>
            <a:endParaRPr lang="en-US"/>
          </a:p>
        </p:txBody>
      </p:sp>
    </p:spTree>
    <p:extLst>
      <p:ext uri="{BB962C8B-B14F-4D97-AF65-F5344CB8AC3E}">
        <p14:creationId xmlns:p14="http://schemas.microsoft.com/office/powerpoint/2010/main" val="141879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all know about traditional</a:t>
            </a:r>
            <a:r>
              <a:rPr lang="en-US" baseline="0" dirty="0" smtClean="0"/>
              <a:t> issues with data across domains and across countries.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Gender data has particular challenges:</a:t>
            </a:r>
          </a:p>
          <a:p>
            <a:pPr marL="705368" lvl="0" indent="-457200">
              <a:buClr>
                <a:srgbClr val="F15923"/>
              </a:buClr>
              <a:buFont typeface="Wingdings" panose="05000000000000000000" pitchFamily="2" charset="2"/>
              <a:buChar char="§"/>
            </a:pPr>
            <a:r>
              <a:rPr lang="en-US" dirty="0" smtClean="0">
                <a:solidFill>
                  <a:srgbClr val="898989"/>
                </a:solidFill>
                <a:latin typeface="Calibri Light" panose="020F0302020204030204" pitchFamily="34" charset="0"/>
              </a:rPr>
              <a:t>No data: data not collected on issues that are not highly valued by society, such as home-based production, time spent fetching fuel/water, and intimate partner violence</a:t>
            </a:r>
          </a:p>
          <a:p>
            <a:pPr marL="705368" lvl="0" indent="-457200">
              <a:buClr>
                <a:srgbClr val="F15923"/>
              </a:buClr>
              <a:buFont typeface="Wingdings" panose="05000000000000000000" pitchFamily="2" charset="2"/>
              <a:buChar char="§"/>
            </a:pPr>
            <a:r>
              <a:rPr lang="en-US" dirty="0" smtClean="0">
                <a:solidFill>
                  <a:srgbClr val="898989"/>
                </a:solidFill>
                <a:latin typeface="Calibri Light" panose="020F0302020204030204" pitchFamily="34" charset="0"/>
              </a:rPr>
              <a:t>Bad data: biased portrayal of women based on traditional stereotypes, such as man as provider and head of household – which influences how surveys are designed and who responds on behalf of household</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35B62B7-717F-4311-BA89-3F5F4F8CD682}" type="slidenum">
              <a:rPr lang="en-US" smtClean="0"/>
              <a:t>4</a:t>
            </a:fld>
            <a:endParaRPr lang="en-US"/>
          </a:p>
        </p:txBody>
      </p:sp>
    </p:spTree>
    <p:extLst>
      <p:ext uri="{BB962C8B-B14F-4D97-AF65-F5344CB8AC3E}">
        <p14:creationId xmlns:p14="http://schemas.microsoft.com/office/powerpoint/2010/main" val="119321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 group</a:t>
            </a:r>
            <a:r>
              <a:rPr lang="en-US" baseline="0" dirty="0" smtClean="0"/>
              <a:t>: 2013</a:t>
            </a:r>
          </a:p>
          <a:p>
            <a:r>
              <a:rPr lang="en-US" baseline="0" dirty="0" smtClean="0"/>
              <a:t>Mapping: 2013-2014</a:t>
            </a:r>
          </a:p>
          <a:p>
            <a:r>
              <a:rPr lang="en-US" baseline="0" dirty="0" smtClean="0"/>
              <a:t>Building partnerships and executing them: 2015-2020</a:t>
            </a:r>
            <a:endParaRPr lang="en-US" dirty="0"/>
          </a:p>
        </p:txBody>
      </p:sp>
      <p:sp>
        <p:nvSpPr>
          <p:cNvPr id="4" name="Slide Number Placeholder 3"/>
          <p:cNvSpPr>
            <a:spLocks noGrp="1"/>
          </p:cNvSpPr>
          <p:nvPr>
            <p:ph type="sldNum" sz="quarter" idx="10"/>
          </p:nvPr>
        </p:nvSpPr>
        <p:spPr/>
        <p:txBody>
          <a:bodyPr/>
          <a:lstStyle/>
          <a:p>
            <a:fld id="{735B62B7-717F-4311-BA89-3F5F4F8CD682}" type="slidenum">
              <a:rPr lang="en-US" smtClean="0"/>
              <a:t>5</a:t>
            </a:fld>
            <a:endParaRPr lang="en-US"/>
          </a:p>
        </p:txBody>
      </p:sp>
    </p:spTree>
    <p:extLst>
      <p:ext uri="{BB962C8B-B14F-4D97-AF65-F5344CB8AC3E}">
        <p14:creationId xmlns:p14="http://schemas.microsoft.com/office/powerpoint/2010/main" val="369689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B62B7-717F-4311-BA89-3F5F4F8CD682}" type="slidenum">
              <a:rPr lang="en-US" smtClean="0"/>
              <a:t>6</a:t>
            </a:fld>
            <a:endParaRPr lang="en-US"/>
          </a:p>
        </p:txBody>
      </p:sp>
    </p:spTree>
    <p:extLst>
      <p:ext uri="{BB962C8B-B14F-4D97-AF65-F5344CB8AC3E}">
        <p14:creationId xmlns:p14="http://schemas.microsoft.com/office/powerpoint/2010/main" val="284016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Light" panose="020F0302020204030204" pitchFamily="34" charset="0"/>
              </a:rPr>
              <a:t>According to a recent UNICEF report, boys and girls are registered about equally across countries (UNICEF 2013). For</a:t>
            </a:r>
            <a:r>
              <a:rPr lang="en-US" sz="1200" baseline="0" dirty="0" smtClean="0">
                <a:latin typeface="Calibri Light" panose="020F0302020204030204" pitchFamily="34" charset="0"/>
              </a:rPr>
              <a:t> </a:t>
            </a:r>
            <a:r>
              <a:rPr lang="en-US" sz="1200" dirty="0" smtClean="0">
                <a:latin typeface="Calibri Light" panose="020F0302020204030204" pitchFamily="34" charset="0"/>
              </a:rPr>
              <a:t>this reason, the lack of reliable vital event data from a non-functioning or poorly functioning civil registration system could</a:t>
            </a:r>
            <a:r>
              <a:rPr lang="en-US" sz="1200" baseline="0" dirty="0" smtClean="0">
                <a:latin typeface="Calibri Light" panose="020F0302020204030204" pitchFamily="34" charset="0"/>
              </a:rPr>
              <a:t> </a:t>
            </a:r>
            <a:r>
              <a:rPr lang="en-US" sz="1200" dirty="0" smtClean="0">
                <a:latin typeface="Calibri Light" panose="020F0302020204030204" pitchFamily="34" charset="0"/>
              </a:rPr>
              <a:t>be perceived as a gender neutral gap.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Light" panose="020F0302020204030204" pitchFamily="34" charset="0"/>
              </a:rPr>
              <a:t>CRVS is a basic building block that cuts across many of the other issues we care about. Production of vital statistics is a core data function at the country level; if this is a gap, we have no denominator. And there are important gendered elements of CRVS systems that are often ignored.</a:t>
            </a:r>
          </a:p>
          <a:p>
            <a:endParaRPr lang="en-US" dirty="0"/>
          </a:p>
        </p:txBody>
      </p:sp>
      <p:sp>
        <p:nvSpPr>
          <p:cNvPr id="4" name="Slide Number Placeholder 3"/>
          <p:cNvSpPr>
            <a:spLocks noGrp="1"/>
          </p:cNvSpPr>
          <p:nvPr>
            <p:ph type="sldNum" sz="quarter" idx="10"/>
          </p:nvPr>
        </p:nvSpPr>
        <p:spPr/>
        <p:txBody>
          <a:bodyPr/>
          <a:lstStyle/>
          <a:p>
            <a:fld id="{735B62B7-717F-4311-BA89-3F5F4F8CD682}" type="slidenum">
              <a:rPr lang="en-US" smtClean="0"/>
              <a:t>8</a:t>
            </a:fld>
            <a:endParaRPr lang="en-US"/>
          </a:p>
        </p:txBody>
      </p:sp>
    </p:spTree>
    <p:extLst>
      <p:ext uri="{BB962C8B-B14F-4D97-AF65-F5344CB8AC3E}">
        <p14:creationId xmlns:p14="http://schemas.microsoft.com/office/powerpoint/2010/main" val="202403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rgbClr val="F15923"/>
              </a:buClr>
              <a:buSzTx/>
              <a:buFont typeface="Wingdings" panose="05000000000000000000" pitchFamily="2" charset="2"/>
              <a:buNone/>
              <a:tabLst/>
              <a:defRPr/>
            </a:pPr>
            <a:r>
              <a:rPr lang="en-US" sz="3200" dirty="0" smtClean="0">
                <a:latin typeface="Calibri Light" panose="020F0302020204030204" pitchFamily="34" charset="0"/>
                <a:sym typeface="Wingdings" panose="05000000000000000000" pitchFamily="2" charset="2"/>
              </a:rPr>
              <a:t>Strong link to intergenerational transmission of poverty</a:t>
            </a:r>
            <a:endParaRPr lang="en-US" sz="3200" dirty="0" smtClean="0">
              <a:latin typeface="Calibri Light" panose="020F0302020204030204" pitchFamily="34" charset="0"/>
            </a:endParaRPr>
          </a:p>
          <a:p>
            <a:pPr marL="0" indent="0" algn="l">
              <a:buClr>
                <a:srgbClr val="F15923"/>
              </a:buClr>
              <a:buFont typeface="Wingdings" panose="05000000000000000000" pitchFamily="2" charset="2"/>
              <a:buNone/>
            </a:pPr>
            <a:endParaRPr lang="en-US" sz="2000" dirty="0" smtClean="0">
              <a:solidFill>
                <a:srgbClr val="F15923"/>
              </a:solidFill>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2000" dirty="0" smtClean="0">
              <a:solidFill>
                <a:srgbClr val="F15923"/>
              </a:solidFill>
              <a:latin typeface="Calibri Light" panose="020F0302020204030204" pitchFamily="34" charset="0"/>
            </a:endParaRPr>
          </a:p>
          <a:p>
            <a:pPr marL="428625" indent="-428625" algn="l">
              <a:buClr>
                <a:srgbClr val="F15923"/>
              </a:buClr>
              <a:buFont typeface="Wingdings" panose="05000000000000000000" pitchFamily="2" charset="2"/>
              <a:buChar char="§"/>
            </a:pPr>
            <a:r>
              <a:rPr lang="en-US" sz="2000" dirty="0" smtClean="0">
                <a:solidFill>
                  <a:srgbClr val="F15923"/>
                </a:solidFill>
                <a:latin typeface="Calibri Light" panose="020F0302020204030204" pitchFamily="34" charset="0"/>
              </a:rPr>
              <a:t>Women’s disadvantage</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In many countries single mothers and women in consensual unions who are not legally married are unable to register their children without the signature of the father. </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Poor, less educated women register their children significantly less.</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Marriage and divorce information is often left out of a complete CRVS system</a:t>
            </a:r>
          </a:p>
          <a:p>
            <a:pPr lvl="1" algn="l">
              <a:buClr>
                <a:srgbClr val="F15923"/>
              </a:buClr>
            </a:pPr>
            <a:endParaRPr lang="en-US" sz="2000" dirty="0" smtClean="0">
              <a:latin typeface="Calibri Light" panose="020F0302020204030204" pitchFamily="34" charset="0"/>
            </a:endParaRPr>
          </a:p>
          <a:p>
            <a:pPr marL="428625" indent="-428625" algn="l">
              <a:buClr>
                <a:srgbClr val="F15923"/>
              </a:buClr>
              <a:buFont typeface="Wingdings" panose="05000000000000000000" pitchFamily="2" charset="2"/>
              <a:buChar char="§"/>
            </a:pPr>
            <a:r>
              <a:rPr lang="en-US" sz="2000" dirty="0" smtClean="0">
                <a:solidFill>
                  <a:srgbClr val="F15923"/>
                </a:solidFill>
                <a:latin typeface="Calibri Light" panose="020F0302020204030204" pitchFamily="34" charset="0"/>
              </a:rPr>
              <a:t>CRVS can have disproportionate benefits for girls and women</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Having good marriage and divorce documents can contribute to women’s ability to inherit property, among other benefits.</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Registering girls at birth and recording their marriages provides a legal backing against early and forced marriage. </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Strengthened CRVS allows for actual rather than estimated health statistics, including on maternal mortality and death due to diseases for which women bear a disproportionate disease burden.</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Having an ID provides access to programs, services, rights and responsibilities.</a:t>
            </a:r>
          </a:p>
          <a:p>
            <a:endParaRPr lang="en-US" dirty="0"/>
          </a:p>
        </p:txBody>
      </p:sp>
      <p:sp>
        <p:nvSpPr>
          <p:cNvPr id="4" name="Slide Number Placeholder 3"/>
          <p:cNvSpPr>
            <a:spLocks noGrp="1"/>
          </p:cNvSpPr>
          <p:nvPr>
            <p:ph type="sldNum" sz="quarter" idx="10"/>
          </p:nvPr>
        </p:nvSpPr>
        <p:spPr/>
        <p:txBody>
          <a:bodyPr/>
          <a:lstStyle/>
          <a:p>
            <a:fld id="{735B62B7-717F-4311-BA89-3F5F4F8CD682}" type="slidenum">
              <a:rPr lang="en-US" smtClean="0"/>
              <a:t>9</a:t>
            </a:fld>
            <a:endParaRPr lang="en-US"/>
          </a:p>
        </p:txBody>
      </p:sp>
    </p:spTree>
    <p:extLst>
      <p:ext uri="{BB962C8B-B14F-4D97-AF65-F5344CB8AC3E}">
        <p14:creationId xmlns:p14="http://schemas.microsoft.com/office/powerpoint/2010/main" val="6849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indent="-428625" algn="l">
              <a:buClr>
                <a:srgbClr val="F15923"/>
              </a:buClr>
              <a:buFont typeface="Wingdings" panose="05000000000000000000" pitchFamily="2" charset="2"/>
              <a:buChar char="§"/>
            </a:pPr>
            <a:r>
              <a:rPr lang="en-US" sz="3200" dirty="0" smtClean="0">
                <a:solidFill>
                  <a:srgbClr val="F15923"/>
                </a:solidFill>
                <a:latin typeface="Calibri Light" panose="020F0302020204030204" pitchFamily="34" charset="0"/>
              </a:rPr>
              <a:t>Benefits of addressing them</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Marriage and divorce documents </a:t>
            </a:r>
            <a:r>
              <a:rPr lang="en-US" sz="2800" dirty="0" smtClean="0">
                <a:latin typeface="Calibri Light" panose="020F0302020204030204" pitchFamily="34" charset="0"/>
                <a:sym typeface="Wingdings" panose="05000000000000000000" pitchFamily="2" charset="2"/>
              </a:rPr>
              <a:t> </a:t>
            </a:r>
          </a:p>
          <a:p>
            <a:pPr marL="1486677" lvl="2" indent="-428625" algn="l">
              <a:buClr>
                <a:srgbClr val="F15923"/>
              </a:buClr>
              <a:buFont typeface="Wingdings" panose="05000000000000000000" pitchFamily="2" charset="2"/>
              <a:buChar char="§"/>
            </a:pPr>
            <a:r>
              <a:rPr lang="en-US" sz="2350" dirty="0" smtClean="0">
                <a:latin typeface="Calibri Light" panose="020F0302020204030204" pitchFamily="34" charset="0"/>
              </a:rPr>
              <a:t>Women’s ability to inherit property and register their children</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Registering girls at birth and recording their marriages </a:t>
            </a:r>
            <a:r>
              <a:rPr lang="en-US" sz="2800" dirty="0" smtClean="0">
                <a:latin typeface="Calibri Light" panose="020F0302020204030204" pitchFamily="34" charset="0"/>
                <a:sym typeface="Wingdings" panose="05000000000000000000" pitchFamily="2" charset="2"/>
              </a:rPr>
              <a:t> </a:t>
            </a:r>
          </a:p>
          <a:p>
            <a:pPr marL="1486677" lvl="2" indent="-428625" algn="l">
              <a:buClr>
                <a:srgbClr val="F15923"/>
              </a:buClr>
              <a:buFont typeface="Wingdings" panose="05000000000000000000" pitchFamily="2" charset="2"/>
              <a:buChar char="§"/>
            </a:pPr>
            <a:r>
              <a:rPr lang="en-US" sz="2350" dirty="0" smtClean="0">
                <a:latin typeface="Calibri Light" panose="020F0302020204030204" pitchFamily="34" charset="0"/>
              </a:rPr>
              <a:t>Legal backing against early and forced marriage</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Death registration </a:t>
            </a:r>
            <a:r>
              <a:rPr lang="en-US" sz="2800" dirty="0" smtClean="0">
                <a:latin typeface="Calibri Light" panose="020F0302020204030204" pitchFamily="34" charset="0"/>
                <a:sym typeface="Wingdings" panose="05000000000000000000" pitchFamily="2" charset="2"/>
              </a:rPr>
              <a:t></a:t>
            </a:r>
            <a:r>
              <a:rPr lang="en-US" sz="2800" dirty="0" smtClean="0">
                <a:latin typeface="Calibri Light" panose="020F0302020204030204" pitchFamily="34" charset="0"/>
              </a:rPr>
              <a:t> </a:t>
            </a:r>
          </a:p>
          <a:p>
            <a:pPr marL="1486677" lvl="2" indent="-428625" algn="l">
              <a:buClr>
                <a:srgbClr val="F15923"/>
              </a:buClr>
              <a:buFont typeface="Wingdings" panose="05000000000000000000" pitchFamily="2" charset="2"/>
              <a:buChar char="§"/>
            </a:pPr>
            <a:r>
              <a:rPr lang="en-US" sz="2350" dirty="0" smtClean="0">
                <a:latin typeface="Calibri Light" panose="020F0302020204030204" pitchFamily="34" charset="0"/>
              </a:rPr>
              <a:t>Actual rather than estimated health statistics, including on maternal mortality and death due to diseases for which women bear a disproportionate disease burden</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Access to identity </a:t>
            </a:r>
            <a:r>
              <a:rPr lang="en-US" sz="2800" dirty="0" smtClean="0">
                <a:latin typeface="Calibri Light" panose="020F0302020204030204" pitchFamily="34" charset="0"/>
                <a:sym typeface="Wingdings" panose="05000000000000000000" pitchFamily="2" charset="2"/>
              </a:rPr>
              <a:t> </a:t>
            </a:r>
          </a:p>
          <a:p>
            <a:pPr marL="1486677" lvl="2" indent="-428625" algn="l">
              <a:buClr>
                <a:srgbClr val="F15923"/>
              </a:buClr>
              <a:buFont typeface="Wingdings" panose="05000000000000000000" pitchFamily="2" charset="2"/>
              <a:buChar char="§"/>
            </a:pPr>
            <a:r>
              <a:rPr lang="en-US" sz="2350" dirty="0" smtClean="0">
                <a:latin typeface="Calibri Light" panose="020F0302020204030204" pitchFamily="34" charset="0"/>
              </a:rPr>
              <a:t>Access to programs, services, rights and responsibilities, precisely some of the areas where women and girls are likely to be excluded</a:t>
            </a:r>
          </a:p>
          <a:p>
            <a:pPr marL="0" indent="0" algn="l">
              <a:buClr>
                <a:srgbClr val="F15923"/>
              </a:buClr>
              <a:buFont typeface="Wingdings" panose="05000000000000000000" pitchFamily="2" charset="2"/>
              <a:buNone/>
            </a:pPr>
            <a:endParaRPr lang="en-US" sz="2000" dirty="0" smtClean="0">
              <a:solidFill>
                <a:srgbClr val="F15923"/>
              </a:solidFill>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2000" dirty="0" smtClean="0">
              <a:solidFill>
                <a:srgbClr val="F15923"/>
              </a:solidFill>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2000" dirty="0" smtClean="0">
              <a:solidFill>
                <a:srgbClr val="F15923"/>
              </a:solidFill>
              <a:latin typeface="Calibri Light" panose="020F0302020204030204" pitchFamily="34" charset="0"/>
            </a:endParaRPr>
          </a:p>
          <a:p>
            <a:pPr marL="428625" indent="-428625" algn="l">
              <a:buClr>
                <a:srgbClr val="F15923"/>
              </a:buClr>
              <a:buFont typeface="Wingdings" panose="05000000000000000000" pitchFamily="2" charset="2"/>
              <a:buChar char="§"/>
            </a:pPr>
            <a:r>
              <a:rPr lang="en-US" sz="2000" dirty="0" smtClean="0">
                <a:solidFill>
                  <a:srgbClr val="F15923"/>
                </a:solidFill>
                <a:latin typeface="Calibri Light" panose="020F0302020204030204" pitchFamily="34" charset="0"/>
              </a:rPr>
              <a:t>Women’s disadvantage</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In many countries single mothers and women in consensual unions who are not legally married are unable to register their children without the signature of the father. </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Poor, less educated women register their children significantly less.</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Marriage and divorce information is often left out of a complete CRVS system</a:t>
            </a:r>
          </a:p>
          <a:p>
            <a:pPr lvl="1" algn="l">
              <a:buClr>
                <a:srgbClr val="F15923"/>
              </a:buClr>
            </a:pPr>
            <a:endParaRPr lang="en-US" sz="2000" dirty="0" smtClean="0">
              <a:latin typeface="Calibri Light" panose="020F0302020204030204" pitchFamily="34" charset="0"/>
            </a:endParaRPr>
          </a:p>
          <a:p>
            <a:pPr marL="428625" indent="-428625" algn="l">
              <a:buClr>
                <a:srgbClr val="F15923"/>
              </a:buClr>
              <a:buFont typeface="Wingdings" panose="05000000000000000000" pitchFamily="2" charset="2"/>
              <a:buChar char="§"/>
            </a:pPr>
            <a:r>
              <a:rPr lang="en-US" sz="2000" dirty="0" smtClean="0">
                <a:solidFill>
                  <a:srgbClr val="F15923"/>
                </a:solidFill>
                <a:latin typeface="Calibri Light" panose="020F0302020204030204" pitchFamily="34" charset="0"/>
              </a:rPr>
              <a:t>CRVS can have disproportionate benefits for girls and women</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Having good marriage and divorce documents can contribute to women’s ability to inherit property, among other benefits.</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Registering girls at birth and recording their marriages provides a legal backing against early and forced marriage. </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Strengthened CRVS allows for actual rather than estimated health statistics, including on maternal mortality and death due to diseases for which women bear a disproportionate disease burden.</a:t>
            </a:r>
          </a:p>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Having an ID provides access to programs, services, rights and responsibilities.</a:t>
            </a:r>
          </a:p>
          <a:p>
            <a:endParaRPr lang="en-US" dirty="0"/>
          </a:p>
        </p:txBody>
      </p:sp>
      <p:sp>
        <p:nvSpPr>
          <p:cNvPr id="4" name="Slide Number Placeholder 3"/>
          <p:cNvSpPr>
            <a:spLocks noGrp="1"/>
          </p:cNvSpPr>
          <p:nvPr>
            <p:ph type="sldNum" sz="quarter" idx="10"/>
          </p:nvPr>
        </p:nvSpPr>
        <p:spPr/>
        <p:txBody>
          <a:bodyPr/>
          <a:lstStyle/>
          <a:p>
            <a:fld id="{735B62B7-717F-4311-BA89-3F5F4F8CD682}" type="slidenum">
              <a:rPr lang="en-US" smtClean="0"/>
              <a:t>10</a:t>
            </a:fld>
            <a:endParaRPr lang="en-US"/>
          </a:p>
        </p:txBody>
      </p:sp>
    </p:spTree>
    <p:extLst>
      <p:ext uri="{BB962C8B-B14F-4D97-AF65-F5344CB8AC3E}">
        <p14:creationId xmlns:p14="http://schemas.microsoft.com/office/powerpoint/2010/main" val="364103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7651" lvl="1" indent="-428625" algn="l">
              <a:buClr>
                <a:srgbClr val="F15923"/>
              </a:buClr>
              <a:buFont typeface="Wingdings" panose="05000000000000000000" pitchFamily="2" charset="2"/>
              <a:buChar char="§"/>
            </a:pPr>
            <a:r>
              <a:rPr lang="en-US" sz="2000" dirty="0" smtClean="0">
                <a:latin typeface="Calibri Light" panose="020F0302020204030204" pitchFamily="34" charset="0"/>
              </a:rPr>
              <a:t>Analyzing the gender constraints and opportunities for CRVS strengthening</a:t>
            </a:r>
          </a:p>
          <a:p>
            <a:pPr marL="1486677" lvl="2" indent="-428625" algn="l">
              <a:buClr>
                <a:srgbClr val="F15923"/>
              </a:buClr>
              <a:buFont typeface="Wingdings" panose="05000000000000000000" pitchFamily="2" charset="2"/>
              <a:buChar char="§"/>
            </a:pPr>
            <a:r>
              <a:rPr lang="en-US" sz="1600" dirty="0" smtClean="0">
                <a:latin typeface="Calibri Light" panose="020F0302020204030204" pitchFamily="34" charset="0"/>
              </a:rPr>
              <a:t>May include analysis of legal, institutional and customary frameworks that impede women from registering their children and exercising individual rights, assessment of women’s awareness of and demand for individual identity, and mapping of women’s organizations and other entry points to advocate for expanding CRVS coverage to women and children.</a:t>
            </a:r>
          </a:p>
          <a:p>
            <a:endParaRPr lang="en-US" dirty="0"/>
          </a:p>
        </p:txBody>
      </p:sp>
      <p:sp>
        <p:nvSpPr>
          <p:cNvPr id="4" name="Slide Number Placeholder 3"/>
          <p:cNvSpPr>
            <a:spLocks noGrp="1"/>
          </p:cNvSpPr>
          <p:nvPr>
            <p:ph type="sldNum" sz="quarter" idx="10"/>
          </p:nvPr>
        </p:nvSpPr>
        <p:spPr/>
        <p:txBody>
          <a:bodyPr/>
          <a:lstStyle/>
          <a:p>
            <a:fld id="{735B62B7-717F-4311-BA89-3F5F4F8CD682}" type="slidenum">
              <a:rPr lang="en-US" smtClean="0"/>
              <a:t>11</a:t>
            </a:fld>
            <a:endParaRPr lang="en-US"/>
          </a:p>
        </p:txBody>
      </p:sp>
    </p:spTree>
    <p:extLst>
      <p:ext uri="{BB962C8B-B14F-4D97-AF65-F5344CB8AC3E}">
        <p14:creationId xmlns:p14="http://schemas.microsoft.com/office/powerpoint/2010/main" val="303524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29026" indent="0" algn="ctr">
              <a:buNone/>
              <a:defRPr>
                <a:solidFill>
                  <a:schemeClr val="tx1">
                    <a:tint val="75000"/>
                  </a:schemeClr>
                </a:solidFill>
              </a:defRPr>
            </a:lvl2pPr>
            <a:lvl3pPr marL="1058052" indent="0" algn="ctr">
              <a:buNone/>
              <a:defRPr>
                <a:solidFill>
                  <a:schemeClr val="tx1">
                    <a:tint val="75000"/>
                  </a:schemeClr>
                </a:solidFill>
              </a:defRPr>
            </a:lvl3pPr>
            <a:lvl4pPr marL="1587078" indent="0" algn="ctr">
              <a:buNone/>
              <a:defRPr>
                <a:solidFill>
                  <a:schemeClr val="tx1">
                    <a:tint val="75000"/>
                  </a:schemeClr>
                </a:solidFill>
              </a:defRPr>
            </a:lvl4pPr>
            <a:lvl5pPr marL="2116105" indent="0" algn="ctr">
              <a:buNone/>
              <a:defRPr>
                <a:solidFill>
                  <a:schemeClr val="tx1">
                    <a:tint val="75000"/>
                  </a:schemeClr>
                </a:solidFill>
              </a:defRPr>
            </a:lvl5pPr>
            <a:lvl6pPr marL="2645131" indent="0" algn="ctr">
              <a:buNone/>
              <a:defRPr>
                <a:solidFill>
                  <a:schemeClr val="tx1">
                    <a:tint val="75000"/>
                  </a:schemeClr>
                </a:solidFill>
              </a:defRPr>
            </a:lvl6pPr>
            <a:lvl7pPr marL="3174157" indent="0" algn="ctr">
              <a:buNone/>
              <a:defRPr>
                <a:solidFill>
                  <a:schemeClr val="tx1">
                    <a:tint val="75000"/>
                  </a:schemeClr>
                </a:solidFill>
              </a:defRPr>
            </a:lvl7pPr>
            <a:lvl8pPr marL="3703183" indent="0" algn="ctr">
              <a:buNone/>
              <a:defRPr>
                <a:solidFill>
                  <a:schemeClr val="tx1">
                    <a:tint val="75000"/>
                  </a:schemeClr>
                </a:solidFill>
              </a:defRPr>
            </a:lvl8pPr>
            <a:lvl9pPr marL="42322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7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68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42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29026" indent="0" algn="ctr">
              <a:buNone/>
              <a:defRPr>
                <a:solidFill>
                  <a:schemeClr val="tx1">
                    <a:tint val="75000"/>
                  </a:schemeClr>
                </a:solidFill>
              </a:defRPr>
            </a:lvl2pPr>
            <a:lvl3pPr marL="1058052" indent="0" algn="ctr">
              <a:buNone/>
              <a:defRPr>
                <a:solidFill>
                  <a:schemeClr val="tx1">
                    <a:tint val="75000"/>
                  </a:schemeClr>
                </a:solidFill>
              </a:defRPr>
            </a:lvl3pPr>
            <a:lvl4pPr marL="1587078" indent="0" algn="ctr">
              <a:buNone/>
              <a:defRPr>
                <a:solidFill>
                  <a:schemeClr val="tx1">
                    <a:tint val="75000"/>
                  </a:schemeClr>
                </a:solidFill>
              </a:defRPr>
            </a:lvl4pPr>
            <a:lvl5pPr marL="2116105" indent="0" algn="ctr">
              <a:buNone/>
              <a:defRPr>
                <a:solidFill>
                  <a:schemeClr val="tx1">
                    <a:tint val="75000"/>
                  </a:schemeClr>
                </a:solidFill>
              </a:defRPr>
            </a:lvl5pPr>
            <a:lvl6pPr marL="2645131" indent="0" algn="ctr">
              <a:buNone/>
              <a:defRPr>
                <a:solidFill>
                  <a:schemeClr val="tx1">
                    <a:tint val="75000"/>
                  </a:schemeClr>
                </a:solidFill>
              </a:defRPr>
            </a:lvl6pPr>
            <a:lvl7pPr marL="3174157" indent="0" algn="ctr">
              <a:buNone/>
              <a:defRPr>
                <a:solidFill>
                  <a:schemeClr val="tx1">
                    <a:tint val="75000"/>
                  </a:schemeClr>
                </a:solidFill>
              </a:defRPr>
            </a:lvl7pPr>
            <a:lvl8pPr marL="3703183" indent="0" algn="ctr">
              <a:buNone/>
              <a:defRPr>
                <a:solidFill>
                  <a:schemeClr val="tx1">
                    <a:tint val="75000"/>
                  </a:schemeClr>
                </a:solidFill>
              </a:defRPr>
            </a:lvl8pPr>
            <a:lvl9pPr marL="42322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37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3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65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solidFill>
                  <a:schemeClr val="tx1">
                    <a:tint val="75000"/>
                  </a:schemeClr>
                </a:solidFill>
              </a:defRPr>
            </a:lvl1pPr>
            <a:lvl2pPr marL="529026" indent="0">
              <a:buNone/>
              <a:defRPr sz="2100">
                <a:solidFill>
                  <a:schemeClr val="tx1">
                    <a:tint val="75000"/>
                  </a:schemeClr>
                </a:solidFill>
              </a:defRPr>
            </a:lvl2pPr>
            <a:lvl3pPr marL="1058052" indent="0">
              <a:buNone/>
              <a:defRPr sz="1875">
                <a:solidFill>
                  <a:schemeClr val="tx1">
                    <a:tint val="75000"/>
                  </a:schemeClr>
                </a:solidFill>
              </a:defRPr>
            </a:lvl3pPr>
            <a:lvl4pPr marL="1587078" indent="0">
              <a:buNone/>
              <a:defRPr sz="1650">
                <a:solidFill>
                  <a:schemeClr val="tx1">
                    <a:tint val="75000"/>
                  </a:schemeClr>
                </a:solidFill>
              </a:defRPr>
            </a:lvl4pPr>
            <a:lvl5pPr marL="2116105" indent="0">
              <a:buNone/>
              <a:defRPr sz="1650">
                <a:solidFill>
                  <a:schemeClr val="tx1">
                    <a:tint val="75000"/>
                  </a:schemeClr>
                </a:solidFill>
              </a:defRPr>
            </a:lvl5pPr>
            <a:lvl6pPr marL="2645131" indent="0">
              <a:buNone/>
              <a:defRPr sz="1650">
                <a:solidFill>
                  <a:schemeClr val="tx1">
                    <a:tint val="75000"/>
                  </a:schemeClr>
                </a:solidFill>
              </a:defRPr>
            </a:lvl6pPr>
            <a:lvl7pPr marL="3174157" indent="0">
              <a:buNone/>
              <a:defRPr sz="1650">
                <a:solidFill>
                  <a:schemeClr val="tx1">
                    <a:tint val="75000"/>
                  </a:schemeClr>
                </a:solidFill>
              </a:defRPr>
            </a:lvl7pPr>
            <a:lvl8pPr marL="3703183" indent="0">
              <a:buNone/>
              <a:defRPr sz="1650">
                <a:solidFill>
                  <a:schemeClr val="tx1">
                    <a:tint val="75000"/>
                  </a:schemeClr>
                </a:solidFill>
              </a:defRPr>
            </a:lvl8pPr>
            <a:lvl9pPr marL="4232209" indent="0">
              <a:buNone/>
              <a:defRPr sz="16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30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225"/>
            </a:lvl1pPr>
            <a:lvl2pPr>
              <a:defRPr sz="2775"/>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225"/>
            </a:lvl1pPr>
            <a:lvl2pPr>
              <a:defRPr sz="2775"/>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64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775" b="1"/>
            </a:lvl1pPr>
            <a:lvl2pPr marL="529026" indent="0">
              <a:buNone/>
              <a:defRPr sz="2325" b="1"/>
            </a:lvl2pPr>
            <a:lvl3pPr marL="1058052" indent="0">
              <a:buNone/>
              <a:defRPr sz="2100" b="1"/>
            </a:lvl3pPr>
            <a:lvl4pPr marL="1587078" indent="0">
              <a:buNone/>
              <a:defRPr sz="1875" b="1"/>
            </a:lvl4pPr>
            <a:lvl5pPr marL="2116105" indent="0">
              <a:buNone/>
              <a:defRPr sz="1875" b="1"/>
            </a:lvl5pPr>
            <a:lvl6pPr marL="2645131" indent="0">
              <a:buNone/>
              <a:defRPr sz="1875" b="1"/>
            </a:lvl6pPr>
            <a:lvl7pPr marL="3174157" indent="0">
              <a:buNone/>
              <a:defRPr sz="1875" b="1"/>
            </a:lvl7pPr>
            <a:lvl8pPr marL="3703183" indent="0">
              <a:buNone/>
              <a:defRPr sz="1875" b="1"/>
            </a:lvl8pPr>
            <a:lvl9pPr marL="4232209" indent="0">
              <a:buNone/>
              <a:defRPr sz="187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775"/>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775" b="1"/>
            </a:lvl1pPr>
            <a:lvl2pPr marL="529026" indent="0">
              <a:buNone/>
              <a:defRPr sz="2325" b="1"/>
            </a:lvl2pPr>
            <a:lvl3pPr marL="1058052" indent="0">
              <a:buNone/>
              <a:defRPr sz="2100" b="1"/>
            </a:lvl3pPr>
            <a:lvl4pPr marL="1587078" indent="0">
              <a:buNone/>
              <a:defRPr sz="1875" b="1"/>
            </a:lvl4pPr>
            <a:lvl5pPr marL="2116105" indent="0">
              <a:buNone/>
              <a:defRPr sz="1875" b="1"/>
            </a:lvl5pPr>
            <a:lvl6pPr marL="2645131" indent="0">
              <a:buNone/>
              <a:defRPr sz="1875" b="1"/>
            </a:lvl6pPr>
            <a:lvl7pPr marL="3174157" indent="0">
              <a:buNone/>
              <a:defRPr sz="1875" b="1"/>
            </a:lvl7pPr>
            <a:lvl8pPr marL="3703183" indent="0">
              <a:buNone/>
              <a:defRPr sz="1875" b="1"/>
            </a:lvl8pPr>
            <a:lvl9pPr marL="4232209" indent="0">
              <a:buNone/>
              <a:defRPr sz="1875"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775"/>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9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88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627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675"/>
            </a:lvl1pPr>
            <a:lvl2pPr>
              <a:defRPr sz="3225"/>
            </a:lvl2pPr>
            <a:lvl3pPr>
              <a:defRPr sz="2775"/>
            </a:lvl3pPr>
            <a:lvl4pPr>
              <a:defRPr sz="2325"/>
            </a:lvl4pPr>
            <a:lvl5pPr>
              <a:defRPr sz="2325"/>
            </a:lvl5pPr>
            <a:lvl6pPr>
              <a:defRPr sz="2325"/>
            </a:lvl6pPr>
            <a:lvl7pPr>
              <a:defRPr sz="2325"/>
            </a:lvl7pPr>
            <a:lvl8pPr>
              <a:defRPr sz="2325"/>
            </a:lvl8pPr>
            <a:lvl9pPr>
              <a:defRPr sz="23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29026" indent="0">
              <a:buNone/>
              <a:defRPr sz="1425"/>
            </a:lvl2pPr>
            <a:lvl3pPr marL="1058052" indent="0">
              <a:buNone/>
              <a:defRPr sz="1125"/>
            </a:lvl3pPr>
            <a:lvl4pPr marL="1587078" indent="0">
              <a:buNone/>
              <a:defRPr sz="1050"/>
            </a:lvl4pPr>
            <a:lvl5pPr marL="2116105" indent="0">
              <a:buNone/>
              <a:defRPr sz="1050"/>
            </a:lvl5pPr>
            <a:lvl6pPr marL="2645131" indent="0">
              <a:buNone/>
              <a:defRPr sz="1050"/>
            </a:lvl6pPr>
            <a:lvl7pPr marL="3174157" indent="0">
              <a:buNone/>
              <a:defRPr sz="1050"/>
            </a:lvl7pPr>
            <a:lvl8pPr marL="3703183" indent="0">
              <a:buNone/>
              <a:defRPr sz="1050"/>
            </a:lvl8pPr>
            <a:lvl9pPr marL="4232209"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4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4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5"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675"/>
            </a:lvl1pPr>
            <a:lvl2pPr marL="529026" indent="0">
              <a:buNone/>
              <a:defRPr sz="3225"/>
            </a:lvl2pPr>
            <a:lvl3pPr marL="1058052" indent="0">
              <a:buNone/>
              <a:defRPr sz="2775"/>
            </a:lvl3pPr>
            <a:lvl4pPr marL="1587078" indent="0">
              <a:buNone/>
              <a:defRPr sz="2325"/>
            </a:lvl4pPr>
            <a:lvl5pPr marL="2116105" indent="0">
              <a:buNone/>
              <a:defRPr sz="2325"/>
            </a:lvl5pPr>
            <a:lvl6pPr marL="2645131" indent="0">
              <a:buNone/>
              <a:defRPr sz="2325"/>
            </a:lvl6pPr>
            <a:lvl7pPr marL="3174157" indent="0">
              <a:buNone/>
              <a:defRPr sz="2325"/>
            </a:lvl7pPr>
            <a:lvl8pPr marL="3703183" indent="0">
              <a:buNone/>
              <a:defRPr sz="2325"/>
            </a:lvl8pPr>
            <a:lvl9pPr marL="4232209" indent="0">
              <a:buNone/>
              <a:defRPr sz="2325"/>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29026" indent="0">
              <a:buNone/>
              <a:defRPr sz="1425"/>
            </a:lvl2pPr>
            <a:lvl3pPr marL="1058052" indent="0">
              <a:buNone/>
              <a:defRPr sz="1125"/>
            </a:lvl3pPr>
            <a:lvl4pPr marL="1587078" indent="0">
              <a:buNone/>
              <a:defRPr sz="1050"/>
            </a:lvl4pPr>
            <a:lvl5pPr marL="2116105" indent="0">
              <a:buNone/>
              <a:defRPr sz="1050"/>
            </a:lvl5pPr>
            <a:lvl6pPr marL="2645131" indent="0">
              <a:buNone/>
              <a:defRPr sz="1050"/>
            </a:lvl6pPr>
            <a:lvl7pPr marL="3174157" indent="0">
              <a:buNone/>
              <a:defRPr sz="1050"/>
            </a:lvl7pPr>
            <a:lvl8pPr marL="3703183" indent="0">
              <a:buNone/>
              <a:defRPr sz="1050"/>
            </a:lvl8pPr>
            <a:lvl9pPr marL="4232209"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603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04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91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29026" indent="0" algn="ctr">
              <a:buNone/>
              <a:defRPr>
                <a:solidFill>
                  <a:schemeClr val="tx1">
                    <a:tint val="75000"/>
                  </a:schemeClr>
                </a:solidFill>
              </a:defRPr>
            </a:lvl2pPr>
            <a:lvl3pPr marL="1058052" indent="0" algn="ctr">
              <a:buNone/>
              <a:defRPr>
                <a:solidFill>
                  <a:schemeClr val="tx1">
                    <a:tint val="75000"/>
                  </a:schemeClr>
                </a:solidFill>
              </a:defRPr>
            </a:lvl3pPr>
            <a:lvl4pPr marL="1587078" indent="0" algn="ctr">
              <a:buNone/>
              <a:defRPr>
                <a:solidFill>
                  <a:schemeClr val="tx1">
                    <a:tint val="75000"/>
                  </a:schemeClr>
                </a:solidFill>
              </a:defRPr>
            </a:lvl4pPr>
            <a:lvl5pPr marL="2116105" indent="0" algn="ctr">
              <a:buNone/>
              <a:defRPr>
                <a:solidFill>
                  <a:schemeClr val="tx1">
                    <a:tint val="75000"/>
                  </a:schemeClr>
                </a:solidFill>
              </a:defRPr>
            </a:lvl5pPr>
            <a:lvl6pPr marL="2645131" indent="0" algn="ctr">
              <a:buNone/>
              <a:defRPr>
                <a:solidFill>
                  <a:schemeClr val="tx1">
                    <a:tint val="75000"/>
                  </a:schemeClr>
                </a:solidFill>
              </a:defRPr>
            </a:lvl6pPr>
            <a:lvl7pPr marL="3174157" indent="0" algn="ctr">
              <a:buNone/>
              <a:defRPr>
                <a:solidFill>
                  <a:schemeClr val="tx1">
                    <a:tint val="75000"/>
                  </a:schemeClr>
                </a:solidFill>
              </a:defRPr>
            </a:lvl7pPr>
            <a:lvl8pPr marL="3703183" indent="0" algn="ctr">
              <a:buNone/>
              <a:defRPr>
                <a:solidFill>
                  <a:schemeClr val="tx1">
                    <a:tint val="75000"/>
                  </a:schemeClr>
                </a:solidFill>
              </a:defRPr>
            </a:lvl8pPr>
            <a:lvl9pPr marL="42322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45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57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65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solidFill>
                  <a:schemeClr val="tx1">
                    <a:tint val="75000"/>
                  </a:schemeClr>
                </a:solidFill>
              </a:defRPr>
            </a:lvl1pPr>
            <a:lvl2pPr marL="529026" indent="0">
              <a:buNone/>
              <a:defRPr sz="2100">
                <a:solidFill>
                  <a:schemeClr val="tx1">
                    <a:tint val="75000"/>
                  </a:schemeClr>
                </a:solidFill>
              </a:defRPr>
            </a:lvl2pPr>
            <a:lvl3pPr marL="1058052" indent="0">
              <a:buNone/>
              <a:defRPr sz="1875">
                <a:solidFill>
                  <a:schemeClr val="tx1">
                    <a:tint val="75000"/>
                  </a:schemeClr>
                </a:solidFill>
              </a:defRPr>
            </a:lvl3pPr>
            <a:lvl4pPr marL="1587078" indent="0">
              <a:buNone/>
              <a:defRPr sz="1650">
                <a:solidFill>
                  <a:schemeClr val="tx1">
                    <a:tint val="75000"/>
                  </a:schemeClr>
                </a:solidFill>
              </a:defRPr>
            </a:lvl4pPr>
            <a:lvl5pPr marL="2116105" indent="0">
              <a:buNone/>
              <a:defRPr sz="1650">
                <a:solidFill>
                  <a:schemeClr val="tx1">
                    <a:tint val="75000"/>
                  </a:schemeClr>
                </a:solidFill>
              </a:defRPr>
            </a:lvl5pPr>
            <a:lvl6pPr marL="2645131" indent="0">
              <a:buNone/>
              <a:defRPr sz="1650">
                <a:solidFill>
                  <a:schemeClr val="tx1">
                    <a:tint val="75000"/>
                  </a:schemeClr>
                </a:solidFill>
              </a:defRPr>
            </a:lvl6pPr>
            <a:lvl7pPr marL="3174157" indent="0">
              <a:buNone/>
              <a:defRPr sz="1650">
                <a:solidFill>
                  <a:schemeClr val="tx1">
                    <a:tint val="75000"/>
                  </a:schemeClr>
                </a:solidFill>
              </a:defRPr>
            </a:lvl7pPr>
            <a:lvl8pPr marL="3703183" indent="0">
              <a:buNone/>
              <a:defRPr sz="1650">
                <a:solidFill>
                  <a:schemeClr val="tx1">
                    <a:tint val="75000"/>
                  </a:schemeClr>
                </a:solidFill>
              </a:defRPr>
            </a:lvl8pPr>
            <a:lvl9pPr marL="4232209" indent="0">
              <a:buNone/>
              <a:defRPr sz="16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645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225"/>
            </a:lvl1pPr>
            <a:lvl2pPr>
              <a:defRPr sz="2775"/>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225"/>
            </a:lvl1pPr>
            <a:lvl2pPr>
              <a:defRPr sz="2775"/>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588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775" b="1"/>
            </a:lvl1pPr>
            <a:lvl2pPr marL="529026" indent="0">
              <a:buNone/>
              <a:defRPr sz="2325" b="1"/>
            </a:lvl2pPr>
            <a:lvl3pPr marL="1058052" indent="0">
              <a:buNone/>
              <a:defRPr sz="2100" b="1"/>
            </a:lvl3pPr>
            <a:lvl4pPr marL="1587078" indent="0">
              <a:buNone/>
              <a:defRPr sz="1875" b="1"/>
            </a:lvl4pPr>
            <a:lvl5pPr marL="2116105" indent="0">
              <a:buNone/>
              <a:defRPr sz="1875" b="1"/>
            </a:lvl5pPr>
            <a:lvl6pPr marL="2645131" indent="0">
              <a:buNone/>
              <a:defRPr sz="1875" b="1"/>
            </a:lvl6pPr>
            <a:lvl7pPr marL="3174157" indent="0">
              <a:buNone/>
              <a:defRPr sz="1875" b="1"/>
            </a:lvl7pPr>
            <a:lvl8pPr marL="3703183" indent="0">
              <a:buNone/>
              <a:defRPr sz="1875" b="1"/>
            </a:lvl8pPr>
            <a:lvl9pPr marL="4232209" indent="0">
              <a:buNone/>
              <a:defRPr sz="187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775"/>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775" b="1"/>
            </a:lvl1pPr>
            <a:lvl2pPr marL="529026" indent="0">
              <a:buNone/>
              <a:defRPr sz="2325" b="1"/>
            </a:lvl2pPr>
            <a:lvl3pPr marL="1058052" indent="0">
              <a:buNone/>
              <a:defRPr sz="2100" b="1"/>
            </a:lvl3pPr>
            <a:lvl4pPr marL="1587078" indent="0">
              <a:buNone/>
              <a:defRPr sz="1875" b="1"/>
            </a:lvl4pPr>
            <a:lvl5pPr marL="2116105" indent="0">
              <a:buNone/>
              <a:defRPr sz="1875" b="1"/>
            </a:lvl5pPr>
            <a:lvl6pPr marL="2645131" indent="0">
              <a:buNone/>
              <a:defRPr sz="1875" b="1"/>
            </a:lvl6pPr>
            <a:lvl7pPr marL="3174157" indent="0">
              <a:buNone/>
              <a:defRPr sz="1875" b="1"/>
            </a:lvl7pPr>
            <a:lvl8pPr marL="3703183" indent="0">
              <a:buNone/>
              <a:defRPr sz="1875" b="1"/>
            </a:lvl8pPr>
            <a:lvl9pPr marL="4232209" indent="0">
              <a:buNone/>
              <a:defRPr sz="1875"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775"/>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032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3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46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65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25">
                <a:solidFill>
                  <a:schemeClr val="tx1">
                    <a:tint val="75000"/>
                  </a:schemeClr>
                </a:solidFill>
              </a:defRPr>
            </a:lvl1pPr>
            <a:lvl2pPr marL="529026" indent="0">
              <a:buNone/>
              <a:defRPr sz="2100">
                <a:solidFill>
                  <a:schemeClr val="tx1">
                    <a:tint val="75000"/>
                  </a:schemeClr>
                </a:solidFill>
              </a:defRPr>
            </a:lvl2pPr>
            <a:lvl3pPr marL="1058052" indent="0">
              <a:buNone/>
              <a:defRPr sz="1875">
                <a:solidFill>
                  <a:schemeClr val="tx1">
                    <a:tint val="75000"/>
                  </a:schemeClr>
                </a:solidFill>
              </a:defRPr>
            </a:lvl3pPr>
            <a:lvl4pPr marL="1587078" indent="0">
              <a:buNone/>
              <a:defRPr sz="1650">
                <a:solidFill>
                  <a:schemeClr val="tx1">
                    <a:tint val="75000"/>
                  </a:schemeClr>
                </a:solidFill>
              </a:defRPr>
            </a:lvl4pPr>
            <a:lvl5pPr marL="2116105" indent="0">
              <a:buNone/>
              <a:defRPr sz="1650">
                <a:solidFill>
                  <a:schemeClr val="tx1">
                    <a:tint val="75000"/>
                  </a:schemeClr>
                </a:solidFill>
              </a:defRPr>
            </a:lvl5pPr>
            <a:lvl6pPr marL="2645131" indent="0">
              <a:buNone/>
              <a:defRPr sz="1650">
                <a:solidFill>
                  <a:schemeClr val="tx1">
                    <a:tint val="75000"/>
                  </a:schemeClr>
                </a:solidFill>
              </a:defRPr>
            </a:lvl6pPr>
            <a:lvl7pPr marL="3174157" indent="0">
              <a:buNone/>
              <a:defRPr sz="1650">
                <a:solidFill>
                  <a:schemeClr val="tx1">
                    <a:tint val="75000"/>
                  </a:schemeClr>
                </a:solidFill>
              </a:defRPr>
            </a:lvl7pPr>
            <a:lvl8pPr marL="3703183" indent="0">
              <a:buNone/>
              <a:defRPr sz="1650">
                <a:solidFill>
                  <a:schemeClr val="tx1">
                    <a:tint val="75000"/>
                  </a:schemeClr>
                </a:solidFill>
              </a:defRPr>
            </a:lvl8pPr>
            <a:lvl9pPr marL="4232209" indent="0">
              <a:buNone/>
              <a:defRPr sz="16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31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675"/>
            </a:lvl1pPr>
            <a:lvl2pPr>
              <a:defRPr sz="3225"/>
            </a:lvl2pPr>
            <a:lvl3pPr>
              <a:defRPr sz="2775"/>
            </a:lvl3pPr>
            <a:lvl4pPr>
              <a:defRPr sz="2325"/>
            </a:lvl4pPr>
            <a:lvl5pPr>
              <a:defRPr sz="2325"/>
            </a:lvl5pPr>
            <a:lvl6pPr>
              <a:defRPr sz="2325"/>
            </a:lvl6pPr>
            <a:lvl7pPr>
              <a:defRPr sz="2325"/>
            </a:lvl7pPr>
            <a:lvl8pPr>
              <a:defRPr sz="2325"/>
            </a:lvl8pPr>
            <a:lvl9pPr>
              <a:defRPr sz="23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29026" indent="0">
              <a:buNone/>
              <a:defRPr sz="1425"/>
            </a:lvl2pPr>
            <a:lvl3pPr marL="1058052" indent="0">
              <a:buNone/>
              <a:defRPr sz="1125"/>
            </a:lvl3pPr>
            <a:lvl4pPr marL="1587078" indent="0">
              <a:buNone/>
              <a:defRPr sz="1050"/>
            </a:lvl4pPr>
            <a:lvl5pPr marL="2116105" indent="0">
              <a:buNone/>
              <a:defRPr sz="1050"/>
            </a:lvl5pPr>
            <a:lvl6pPr marL="2645131" indent="0">
              <a:buNone/>
              <a:defRPr sz="1050"/>
            </a:lvl6pPr>
            <a:lvl7pPr marL="3174157" indent="0">
              <a:buNone/>
              <a:defRPr sz="1050"/>
            </a:lvl7pPr>
            <a:lvl8pPr marL="3703183" indent="0">
              <a:buNone/>
              <a:defRPr sz="1050"/>
            </a:lvl8pPr>
            <a:lvl9pPr marL="4232209"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345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5"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675"/>
            </a:lvl1pPr>
            <a:lvl2pPr marL="529026" indent="0">
              <a:buNone/>
              <a:defRPr sz="3225"/>
            </a:lvl2pPr>
            <a:lvl3pPr marL="1058052" indent="0">
              <a:buNone/>
              <a:defRPr sz="2775"/>
            </a:lvl3pPr>
            <a:lvl4pPr marL="1587078" indent="0">
              <a:buNone/>
              <a:defRPr sz="2325"/>
            </a:lvl4pPr>
            <a:lvl5pPr marL="2116105" indent="0">
              <a:buNone/>
              <a:defRPr sz="2325"/>
            </a:lvl5pPr>
            <a:lvl6pPr marL="2645131" indent="0">
              <a:buNone/>
              <a:defRPr sz="2325"/>
            </a:lvl6pPr>
            <a:lvl7pPr marL="3174157" indent="0">
              <a:buNone/>
              <a:defRPr sz="2325"/>
            </a:lvl7pPr>
            <a:lvl8pPr marL="3703183" indent="0">
              <a:buNone/>
              <a:defRPr sz="2325"/>
            </a:lvl8pPr>
            <a:lvl9pPr marL="4232209" indent="0">
              <a:buNone/>
              <a:defRPr sz="2325"/>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29026" indent="0">
              <a:buNone/>
              <a:defRPr sz="1425"/>
            </a:lvl2pPr>
            <a:lvl3pPr marL="1058052" indent="0">
              <a:buNone/>
              <a:defRPr sz="1125"/>
            </a:lvl3pPr>
            <a:lvl4pPr marL="1587078" indent="0">
              <a:buNone/>
              <a:defRPr sz="1050"/>
            </a:lvl4pPr>
            <a:lvl5pPr marL="2116105" indent="0">
              <a:buNone/>
              <a:defRPr sz="1050"/>
            </a:lvl5pPr>
            <a:lvl6pPr marL="2645131" indent="0">
              <a:buNone/>
              <a:defRPr sz="1050"/>
            </a:lvl6pPr>
            <a:lvl7pPr marL="3174157" indent="0">
              <a:buNone/>
              <a:defRPr sz="1050"/>
            </a:lvl7pPr>
            <a:lvl8pPr marL="3703183" indent="0">
              <a:buNone/>
              <a:defRPr sz="1050"/>
            </a:lvl8pPr>
            <a:lvl9pPr marL="4232209"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545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818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3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225"/>
            </a:lvl1pPr>
            <a:lvl2pPr>
              <a:defRPr sz="2775"/>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225"/>
            </a:lvl1pPr>
            <a:lvl2pPr>
              <a:defRPr sz="2775"/>
            </a:lvl2pPr>
            <a:lvl3pPr>
              <a:defRPr sz="2325"/>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44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775" b="1"/>
            </a:lvl1pPr>
            <a:lvl2pPr marL="529026" indent="0">
              <a:buNone/>
              <a:defRPr sz="2325" b="1"/>
            </a:lvl2pPr>
            <a:lvl3pPr marL="1058052" indent="0">
              <a:buNone/>
              <a:defRPr sz="2100" b="1"/>
            </a:lvl3pPr>
            <a:lvl4pPr marL="1587078" indent="0">
              <a:buNone/>
              <a:defRPr sz="1875" b="1"/>
            </a:lvl4pPr>
            <a:lvl5pPr marL="2116105" indent="0">
              <a:buNone/>
              <a:defRPr sz="1875" b="1"/>
            </a:lvl5pPr>
            <a:lvl6pPr marL="2645131" indent="0">
              <a:buNone/>
              <a:defRPr sz="1875" b="1"/>
            </a:lvl6pPr>
            <a:lvl7pPr marL="3174157" indent="0">
              <a:buNone/>
              <a:defRPr sz="1875" b="1"/>
            </a:lvl7pPr>
            <a:lvl8pPr marL="3703183" indent="0">
              <a:buNone/>
              <a:defRPr sz="1875" b="1"/>
            </a:lvl8pPr>
            <a:lvl9pPr marL="4232209" indent="0">
              <a:buNone/>
              <a:defRPr sz="187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775"/>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775" b="1"/>
            </a:lvl1pPr>
            <a:lvl2pPr marL="529026" indent="0">
              <a:buNone/>
              <a:defRPr sz="2325" b="1"/>
            </a:lvl2pPr>
            <a:lvl3pPr marL="1058052" indent="0">
              <a:buNone/>
              <a:defRPr sz="2100" b="1"/>
            </a:lvl3pPr>
            <a:lvl4pPr marL="1587078" indent="0">
              <a:buNone/>
              <a:defRPr sz="1875" b="1"/>
            </a:lvl4pPr>
            <a:lvl5pPr marL="2116105" indent="0">
              <a:buNone/>
              <a:defRPr sz="1875" b="1"/>
            </a:lvl5pPr>
            <a:lvl6pPr marL="2645131" indent="0">
              <a:buNone/>
              <a:defRPr sz="1875" b="1"/>
            </a:lvl6pPr>
            <a:lvl7pPr marL="3174157" indent="0">
              <a:buNone/>
              <a:defRPr sz="1875" b="1"/>
            </a:lvl7pPr>
            <a:lvl8pPr marL="3703183" indent="0">
              <a:buNone/>
              <a:defRPr sz="1875" b="1"/>
            </a:lvl8pPr>
            <a:lvl9pPr marL="4232209" indent="0">
              <a:buNone/>
              <a:defRPr sz="1875"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775"/>
            </a:lvl1pPr>
            <a:lvl2pPr>
              <a:defRPr sz="2325"/>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7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70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14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5"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675"/>
            </a:lvl1pPr>
            <a:lvl2pPr>
              <a:defRPr sz="3225"/>
            </a:lvl2pPr>
            <a:lvl3pPr>
              <a:defRPr sz="2775"/>
            </a:lvl3pPr>
            <a:lvl4pPr>
              <a:defRPr sz="2325"/>
            </a:lvl4pPr>
            <a:lvl5pPr>
              <a:defRPr sz="2325"/>
            </a:lvl5pPr>
            <a:lvl6pPr>
              <a:defRPr sz="2325"/>
            </a:lvl6pPr>
            <a:lvl7pPr>
              <a:defRPr sz="2325"/>
            </a:lvl7pPr>
            <a:lvl8pPr>
              <a:defRPr sz="2325"/>
            </a:lvl8pPr>
            <a:lvl9pPr>
              <a:defRPr sz="23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29026" indent="0">
              <a:buNone/>
              <a:defRPr sz="1425"/>
            </a:lvl2pPr>
            <a:lvl3pPr marL="1058052" indent="0">
              <a:buNone/>
              <a:defRPr sz="1125"/>
            </a:lvl3pPr>
            <a:lvl4pPr marL="1587078" indent="0">
              <a:buNone/>
              <a:defRPr sz="1050"/>
            </a:lvl4pPr>
            <a:lvl5pPr marL="2116105" indent="0">
              <a:buNone/>
              <a:defRPr sz="1050"/>
            </a:lvl5pPr>
            <a:lvl6pPr marL="2645131" indent="0">
              <a:buNone/>
              <a:defRPr sz="1050"/>
            </a:lvl6pPr>
            <a:lvl7pPr marL="3174157" indent="0">
              <a:buNone/>
              <a:defRPr sz="1050"/>
            </a:lvl7pPr>
            <a:lvl8pPr marL="3703183" indent="0">
              <a:buNone/>
              <a:defRPr sz="1050"/>
            </a:lvl8pPr>
            <a:lvl9pPr marL="4232209"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5"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675"/>
            </a:lvl1pPr>
            <a:lvl2pPr marL="529026" indent="0">
              <a:buNone/>
              <a:defRPr sz="3225"/>
            </a:lvl2pPr>
            <a:lvl3pPr marL="1058052" indent="0">
              <a:buNone/>
              <a:defRPr sz="2775"/>
            </a:lvl3pPr>
            <a:lvl4pPr marL="1587078" indent="0">
              <a:buNone/>
              <a:defRPr sz="2325"/>
            </a:lvl4pPr>
            <a:lvl5pPr marL="2116105" indent="0">
              <a:buNone/>
              <a:defRPr sz="2325"/>
            </a:lvl5pPr>
            <a:lvl6pPr marL="2645131" indent="0">
              <a:buNone/>
              <a:defRPr sz="2325"/>
            </a:lvl6pPr>
            <a:lvl7pPr marL="3174157" indent="0">
              <a:buNone/>
              <a:defRPr sz="2325"/>
            </a:lvl7pPr>
            <a:lvl8pPr marL="3703183" indent="0">
              <a:buNone/>
              <a:defRPr sz="2325"/>
            </a:lvl8pPr>
            <a:lvl9pPr marL="4232209" indent="0">
              <a:buNone/>
              <a:defRPr sz="2325"/>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29026" indent="0">
              <a:buNone/>
              <a:defRPr sz="1425"/>
            </a:lvl2pPr>
            <a:lvl3pPr marL="1058052" indent="0">
              <a:buNone/>
              <a:defRPr sz="1125"/>
            </a:lvl3pPr>
            <a:lvl4pPr marL="1587078" indent="0">
              <a:buNone/>
              <a:defRPr sz="1050"/>
            </a:lvl4pPr>
            <a:lvl5pPr marL="2116105" indent="0">
              <a:buNone/>
              <a:defRPr sz="1050"/>
            </a:lvl5pPr>
            <a:lvl6pPr marL="2645131" indent="0">
              <a:buNone/>
              <a:defRPr sz="1050"/>
            </a:lvl6pPr>
            <a:lvl7pPr marL="3174157" indent="0">
              <a:buNone/>
              <a:defRPr sz="1050"/>
            </a:lvl7pPr>
            <a:lvl8pPr marL="3703183" indent="0">
              <a:buNone/>
              <a:defRPr sz="1050"/>
            </a:lvl8pPr>
            <a:lvl9pPr marL="4232209"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153B-93CB-40AE-BB66-245A3F0AF69B}" type="datetimeFigureOut">
              <a:rPr lang="en-US" smtClean="0">
                <a:solidFill>
                  <a:prstClr val="black">
                    <a:tint val="75000"/>
                  </a:prstClr>
                </a:solidFill>
              </a:rPr>
              <a:pPr/>
              <a:t>2/11/2015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26BF7-617F-4A35-8307-E60746512E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0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1074" tIns="70537" rIns="141074" bIns="7053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41074" tIns="70537" rIns="141074" bIns="705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141074" tIns="70537" rIns="141074" bIns="70537" rtlCol="0" anchor="ctr"/>
          <a:lstStyle>
            <a:lvl1pPr algn="l">
              <a:defRPr sz="1425">
                <a:solidFill>
                  <a:schemeClr val="tx1">
                    <a:tint val="75000"/>
                  </a:schemeClr>
                </a:solidFill>
              </a:defRPr>
            </a:lvl1pPr>
          </a:lstStyle>
          <a:p>
            <a:pPr defTabSz="1058052"/>
            <a:fld id="{8C7E153B-93CB-40AE-BB66-245A3F0AF69B}" type="datetimeFigureOut">
              <a:rPr lang="en-US" smtClean="0">
                <a:solidFill>
                  <a:prstClr val="black">
                    <a:tint val="75000"/>
                  </a:prstClr>
                </a:solidFill>
              </a:rPr>
              <a:pPr defTabSz="1058052"/>
              <a:t>2/11/2015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41074" tIns="70537" rIns="141074" bIns="70537" rtlCol="0" anchor="ctr"/>
          <a:lstStyle>
            <a:lvl1pPr algn="ctr">
              <a:defRPr sz="1425">
                <a:solidFill>
                  <a:schemeClr val="tx1">
                    <a:tint val="75000"/>
                  </a:schemeClr>
                </a:solidFill>
              </a:defRPr>
            </a:lvl1pPr>
          </a:lstStyle>
          <a:p>
            <a:pPr defTabSz="105805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1074" tIns="70537" rIns="141074" bIns="70537" rtlCol="0" anchor="ctr"/>
          <a:lstStyle>
            <a:lvl1pPr algn="r">
              <a:defRPr sz="1425">
                <a:solidFill>
                  <a:schemeClr val="tx1">
                    <a:tint val="75000"/>
                  </a:schemeClr>
                </a:solidFill>
              </a:defRPr>
            </a:lvl1pPr>
          </a:lstStyle>
          <a:p>
            <a:pPr defTabSz="1058052"/>
            <a:fld id="{BC226BF7-617F-4A35-8307-E60746512E02}" type="slidenum">
              <a:rPr lang="en-US" smtClean="0">
                <a:solidFill>
                  <a:prstClr val="black">
                    <a:tint val="75000"/>
                  </a:prstClr>
                </a:solidFill>
              </a:rPr>
              <a:pPr defTabSz="1058052"/>
              <a:t>‹#›</a:t>
            </a:fld>
            <a:endParaRPr lang="en-US">
              <a:solidFill>
                <a:prstClr val="black">
                  <a:tint val="75000"/>
                </a:prstClr>
              </a:solidFill>
            </a:endParaRPr>
          </a:p>
        </p:txBody>
      </p:sp>
    </p:spTree>
    <p:extLst>
      <p:ext uri="{BB962C8B-B14F-4D97-AF65-F5344CB8AC3E}">
        <p14:creationId xmlns:p14="http://schemas.microsoft.com/office/powerpoint/2010/main" val="163380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58052" rtl="0" eaLnBrk="1" latinLnBrk="0" hangingPunct="1">
        <a:spcBef>
          <a:spcPct val="0"/>
        </a:spcBef>
        <a:buNone/>
        <a:defRPr sz="5100" kern="1200">
          <a:solidFill>
            <a:schemeClr val="tx1"/>
          </a:solidFill>
          <a:latin typeface="+mj-lt"/>
          <a:ea typeface="+mj-ea"/>
          <a:cs typeface="+mj-cs"/>
        </a:defRPr>
      </a:lvl1pPr>
    </p:titleStyle>
    <p:bodyStyle>
      <a:lvl1pPr marL="396770" indent="-396770" algn="l" defTabSz="1058052" rtl="0" eaLnBrk="1" latinLnBrk="0" hangingPunct="1">
        <a:spcBef>
          <a:spcPct val="20000"/>
        </a:spcBef>
        <a:buFont typeface="Arial" panose="020B0604020202020204" pitchFamily="34" charset="0"/>
        <a:buChar char="•"/>
        <a:defRPr sz="3675" kern="1200">
          <a:solidFill>
            <a:schemeClr val="tx1"/>
          </a:solidFill>
          <a:latin typeface="+mn-lt"/>
          <a:ea typeface="+mn-ea"/>
          <a:cs typeface="+mn-cs"/>
        </a:defRPr>
      </a:lvl1pPr>
      <a:lvl2pPr marL="859667" indent="-330641" algn="l" defTabSz="1058052"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2pPr>
      <a:lvl3pPr marL="1322565" indent="-264513" algn="l" defTabSz="1058052"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3pPr>
      <a:lvl4pPr marL="1851592"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4pPr>
      <a:lvl5pPr marL="2380618"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5pPr>
      <a:lvl6pPr marL="2909644"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6pPr>
      <a:lvl7pPr marL="3438670"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7pPr>
      <a:lvl8pPr marL="3967696"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8pPr>
      <a:lvl9pPr marL="4496722"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9pPr>
    </p:bodyStyle>
    <p:otherStyle>
      <a:defPPr>
        <a:defRPr lang="en-US"/>
      </a:defPPr>
      <a:lvl1pPr marL="0" algn="l" defTabSz="1058052" rtl="0" eaLnBrk="1" latinLnBrk="0" hangingPunct="1">
        <a:defRPr sz="2100" kern="1200">
          <a:solidFill>
            <a:schemeClr val="tx1"/>
          </a:solidFill>
          <a:latin typeface="+mn-lt"/>
          <a:ea typeface="+mn-ea"/>
          <a:cs typeface="+mn-cs"/>
        </a:defRPr>
      </a:lvl1pPr>
      <a:lvl2pPr marL="529026" algn="l" defTabSz="1058052" rtl="0" eaLnBrk="1" latinLnBrk="0" hangingPunct="1">
        <a:defRPr sz="2100" kern="1200">
          <a:solidFill>
            <a:schemeClr val="tx1"/>
          </a:solidFill>
          <a:latin typeface="+mn-lt"/>
          <a:ea typeface="+mn-ea"/>
          <a:cs typeface="+mn-cs"/>
        </a:defRPr>
      </a:lvl2pPr>
      <a:lvl3pPr marL="1058052" algn="l" defTabSz="1058052" rtl="0" eaLnBrk="1" latinLnBrk="0" hangingPunct="1">
        <a:defRPr sz="2100" kern="1200">
          <a:solidFill>
            <a:schemeClr val="tx1"/>
          </a:solidFill>
          <a:latin typeface="+mn-lt"/>
          <a:ea typeface="+mn-ea"/>
          <a:cs typeface="+mn-cs"/>
        </a:defRPr>
      </a:lvl3pPr>
      <a:lvl4pPr marL="1587078" algn="l" defTabSz="1058052" rtl="0" eaLnBrk="1" latinLnBrk="0" hangingPunct="1">
        <a:defRPr sz="2100" kern="1200">
          <a:solidFill>
            <a:schemeClr val="tx1"/>
          </a:solidFill>
          <a:latin typeface="+mn-lt"/>
          <a:ea typeface="+mn-ea"/>
          <a:cs typeface="+mn-cs"/>
        </a:defRPr>
      </a:lvl4pPr>
      <a:lvl5pPr marL="2116105" algn="l" defTabSz="1058052" rtl="0" eaLnBrk="1" latinLnBrk="0" hangingPunct="1">
        <a:defRPr sz="2100" kern="1200">
          <a:solidFill>
            <a:schemeClr val="tx1"/>
          </a:solidFill>
          <a:latin typeface="+mn-lt"/>
          <a:ea typeface="+mn-ea"/>
          <a:cs typeface="+mn-cs"/>
        </a:defRPr>
      </a:lvl5pPr>
      <a:lvl6pPr marL="2645131" algn="l" defTabSz="1058052" rtl="0" eaLnBrk="1" latinLnBrk="0" hangingPunct="1">
        <a:defRPr sz="2100" kern="1200">
          <a:solidFill>
            <a:schemeClr val="tx1"/>
          </a:solidFill>
          <a:latin typeface="+mn-lt"/>
          <a:ea typeface="+mn-ea"/>
          <a:cs typeface="+mn-cs"/>
        </a:defRPr>
      </a:lvl6pPr>
      <a:lvl7pPr marL="3174157" algn="l" defTabSz="1058052" rtl="0" eaLnBrk="1" latinLnBrk="0" hangingPunct="1">
        <a:defRPr sz="2100" kern="1200">
          <a:solidFill>
            <a:schemeClr val="tx1"/>
          </a:solidFill>
          <a:latin typeface="+mn-lt"/>
          <a:ea typeface="+mn-ea"/>
          <a:cs typeface="+mn-cs"/>
        </a:defRPr>
      </a:lvl7pPr>
      <a:lvl8pPr marL="3703183" algn="l" defTabSz="1058052" rtl="0" eaLnBrk="1" latinLnBrk="0" hangingPunct="1">
        <a:defRPr sz="2100" kern="1200">
          <a:solidFill>
            <a:schemeClr val="tx1"/>
          </a:solidFill>
          <a:latin typeface="+mn-lt"/>
          <a:ea typeface="+mn-ea"/>
          <a:cs typeface="+mn-cs"/>
        </a:defRPr>
      </a:lvl8pPr>
      <a:lvl9pPr marL="4232209" algn="l" defTabSz="1058052"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1074" tIns="70537" rIns="141074" bIns="7053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41074" tIns="70537" rIns="141074" bIns="705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141074" tIns="70537" rIns="141074" bIns="70537" rtlCol="0" anchor="ctr"/>
          <a:lstStyle>
            <a:lvl1pPr algn="l">
              <a:defRPr sz="1425">
                <a:solidFill>
                  <a:schemeClr val="tx1">
                    <a:tint val="75000"/>
                  </a:schemeClr>
                </a:solidFill>
              </a:defRPr>
            </a:lvl1pPr>
          </a:lstStyle>
          <a:p>
            <a:pPr defTabSz="1058052"/>
            <a:fld id="{8C7E153B-93CB-40AE-BB66-245A3F0AF69B}" type="datetimeFigureOut">
              <a:rPr lang="en-US" smtClean="0">
                <a:solidFill>
                  <a:prstClr val="black">
                    <a:tint val="75000"/>
                  </a:prstClr>
                </a:solidFill>
              </a:rPr>
              <a:pPr defTabSz="1058052"/>
              <a:t>2/11/2015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41074" tIns="70537" rIns="141074" bIns="70537" rtlCol="0" anchor="ctr"/>
          <a:lstStyle>
            <a:lvl1pPr algn="ctr">
              <a:defRPr sz="1425">
                <a:solidFill>
                  <a:schemeClr val="tx1">
                    <a:tint val="75000"/>
                  </a:schemeClr>
                </a:solidFill>
              </a:defRPr>
            </a:lvl1pPr>
          </a:lstStyle>
          <a:p>
            <a:pPr defTabSz="105805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1074" tIns="70537" rIns="141074" bIns="70537" rtlCol="0" anchor="ctr"/>
          <a:lstStyle>
            <a:lvl1pPr algn="r">
              <a:defRPr sz="1425">
                <a:solidFill>
                  <a:schemeClr val="tx1">
                    <a:tint val="75000"/>
                  </a:schemeClr>
                </a:solidFill>
              </a:defRPr>
            </a:lvl1pPr>
          </a:lstStyle>
          <a:p>
            <a:pPr defTabSz="1058052"/>
            <a:fld id="{BC226BF7-617F-4A35-8307-E60746512E02}" type="slidenum">
              <a:rPr lang="en-US" smtClean="0">
                <a:solidFill>
                  <a:prstClr val="black">
                    <a:tint val="75000"/>
                  </a:prstClr>
                </a:solidFill>
              </a:rPr>
              <a:pPr defTabSz="1058052"/>
              <a:t>‹#›</a:t>
            </a:fld>
            <a:endParaRPr lang="en-US">
              <a:solidFill>
                <a:prstClr val="black">
                  <a:tint val="75000"/>
                </a:prstClr>
              </a:solidFill>
            </a:endParaRPr>
          </a:p>
        </p:txBody>
      </p:sp>
    </p:spTree>
    <p:extLst>
      <p:ext uri="{BB962C8B-B14F-4D97-AF65-F5344CB8AC3E}">
        <p14:creationId xmlns:p14="http://schemas.microsoft.com/office/powerpoint/2010/main" val="920564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58052" rtl="0" eaLnBrk="1" latinLnBrk="0" hangingPunct="1">
        <a:spcBef>
          <a:spcPct val="0"/>
        </a:spcBef>
        <a:buNone/>
        <a:defRPr sz="5100" kern="1200">
          <a:solidFill>
            <a:schemeClr val="tx1"/>
          </a:solidFill>
          <a:latin typeface="+mj-lt"/>
          <a:ea typeface="+mj-ea"/>
          <a:cs typeface="+mj-cs"/>
        </a:defRPr>
      </a:lvl1pPr>
    </p:titleStyle>
    <p:bodyStyle>
      <a:lvl1pPr marL="396770" indent="-396770" algn="l" defTabSz="1058052" rtl="0" eaLnBrk="1" latinLnBrk="0" hangingPunct="1">
        <a:spcBef>
          <a:spcPct val="20000"/>
        </a:spcBef>
        <a:buFont typeface="Arial" panose="020B0604020202020204" pitchFamily="34" charset="0"/>
        <a:buChar char="•"/>
        <a:defRPr sz="3675" kern="1200">
          <a:solidFill>
            <a:schemeClr val="tx1"/>
          </a:solidFill>
          <a:latin typeface="+mn-lt"/>
          <a:ea typeface="+mn-ea"/>
          <a:cs typeface="+mn-cs"/>
        </a:defRPr>
      </a:lvl1pPr>
      <a:lvl2pPr marL="859667" indent="-330641" algn="l" defTabSz="1058052"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2pPr>
      <a:lvl3pPr marL="1322565" indent="-264513" algn="l" defTabSz="1058052"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3pPr>
      <a:lvl4pPr marL="1851592"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4pPr>
      <a:lvl5pPr marL="2380618"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5pPr>
      <a:lvl6pPr marL="2909644"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6pPr>
      <a:lvl7pPr marL="3438670"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7pPr>
      <a:lvl8pPr marL="3967696"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8pPr>
      <a:lvl9pPr marL="4496722"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9pPr>
    </p:bodyStyle>
    <p:otherStyle>
      <a:defPPr>
        <a:defRPr lang="en-US"/>
      </a:defPPr>
      <a:lvl1pPr marL="0" algn="l" defTabSz="1058052" rtl="0" eaLnBrk="1" latinLnBrk="0" hangingPunct="1">
        <a:defRPr sz="2100" kern="1200">
          <a:solidFill>
            <a:schemeClr val="tx1"/>
          </a:solidFill>
          <a:latin typeface="+mn-lt"/>
          <a:ea typeface="+mn-ea"/>
          <a:cs typeface="+mn-cs"/>
        </a:defRPr>
      </a:lvl1pPr>
      <a:lvl2pPr marL="529026" algn="l" defTabSz="1058052" rtl="0" eaLnBrk="1" latinLnBrk="0" hangingPunct="1">
        <a:defRPr sz="2100" kern="1200">
          <a:solidFill>
            <a:schemeClr val="tx1"/>
          </a:solidFill>
          <a:latin typeface="+mn-lt"/>
          <a:ea typeface="+mn-ea"/>
          <a:cs typeface="+mn-cs"/>
        </a:defRPr>
      </a:lvl2pPr>
      <a:lvl3pPr marL="1058052" algn="l" defTabSz="1058052" rtl="0" eaLnBrk="1" latinLnBrk="0" hangingPunct="1">
        <a:defRPr sz="2100" kern="1200">
          <a:solidFill>
            <a:schemeClr val="tx1"/>
          </a:solidFill>
          <a:latin typeface="+mn-lt"/>
          <a:ea typeface="+mn-ea"/>
          <a:cs typeface="+mn-cs"/>
        </a:defRPr>
      </a:lvl3pPr>
      <a:lvl4pPr marL="1587078" algn="l" defTabSz="1058052" rtl="0" eaLnBrk="1" latinLnBrk="0" hangingPunct="1">
        <a:defRPr sz="2100" kern="1200">
          <a:solidFill>
            <a:schemeClr val="tx1"/>
          </a:solidFill>
          <a:latin typeface="+mn-lt"/>
          <a:ea typeface="+mn-ea"/>
          <a:cs typeface="+mn-cs"/>
        </a:defRPr>
      </a:lvl4pPr>
      <a:lvl5pPr marL="2116105" algn="l" defTabSz="1058052" rtl="0" eaLnBrk="1" latinLnBrk="0" hangingPunct="1">
        <a:defRPr sz="2100" kern="1200">
          <a:solidFill>
            <a:schemeClr val="tx1"/>
          </a:solidFill>
          <a:latin typeface="+mn-lt"/>
          <a:ea typeface="+mn-ea"/>
          <a:cs typeface="+mn-cs"/>
        </a:defRPr>
      </a:lvl5pPr>
      <a:lvl6pPr marL="2645131" algn="l" defTabSz="1058052" rtl="0" eaLnBrk="1" latinLnBrk="0" hangingPunct="1">
        <a:defRPr sz="2100" kern="1200">
          <a:solidFill>
            <a:schemeClr val="tx1"/>
          </a:solidFill>
          <a:latin typeface="+mn-lt"/>
          <a:ea typeface="+mn-ea"/>
          <a:cs typeface="+mn-cs"/>
        </a:defRPr>
      </a:lvl6pPr>
      <a:lvl7pPr marL="3174157" algn="l" defTabSz="1058052" rtl="0" eaLnBrk="1" latinLnBrk="0" hangingPunct="1">
        <a:defRPr sz="2100" kern="1200">
          <a:solidFill>
            <a:schemeClr val="tx1"/>
          </a:solidFill>
          <a:latin typeface="+mn-lt"/>
          <a:ea typeface="+mn-ea"/>
          <a:cs typeface="+mn-cs"/>
        </a:defRPr>
      </a:lvl7pPr>
      <a:lvl8pPr marL="3703183" algn="l" defTabSz="1058052" rtl="0" eaLnBrk="1" latinLnBrk="0" hangingPunct="1">
        <a:defRPr sz="2100" kern="1200">
          <a:solidFill>
            <a:schemeClr val="tx1"/>
          </a:solidFill>
          <a:latin typeface="+mn-lt"/>
          <a:ea typeface="+mn-ea"/>
          <a:cs typeface="+mn-cs"/>
        </a:defRPr>
      </a:lvl8pPr>
      <a:lvl9pPr marL="4232209" algn="l" defTabSz="1058052"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1074" tIns="70537" rIns="141074" bIns="7053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41074" tIns="70537" rIns="141074" bIns="705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141074" tIns="70537" rIns="141074" bIns="70537" rtlCol="0" anchor="ctr"/>
          <a:lstStyle>
            <a:lvl1pPr algn="l">
              <a:defRPr sz="1425">
                <a:solidFill>
                  <a:schemeClr val="tx1">
                    <a:tint val="75000"/>
                  </a:schemeClr>
                </a:solidFill>
              </a:defRPr>
            </a:lvl1pPr>
          </a:lstStyle>
          <a:p>
            <a:pPr defTabSz="1058052"/>
            <a:fld id="{8C7E153B-93CB-40AE-BB66-245A3F0AF69B}" type="datetimeFigureOut">
              <a:rPr lang="en-US" smtClean="0">
                <a:solidFill>
                  <a:prstClr val="black">
                    <a:tint val="75000"/>
                  </a:prstClr>
                </a:solidFill>
              </a:rPr>
              <a:pPr defTabSz="1058052"/>
              <a:t>2/11/2015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41074" tIns="70537" rIns="141074" bIns="70537" rtlCol="0" anchor="ctr"/>
          <a:lstStyle>
            <a:lvl1pPr algn="ctr">
              <a:defRPr sz="1425">
                <a:solidFill>
                  <a:schemeClr val="tx1">
                    <a:tint val="75000"/>
                  </a:schemeClr>
                </a:solidFill>
              </a:defRPr>
            </a:lvl1pPr>
          </a:lstStyle>
          <a:p>
            <a:pPr defTabSz="105805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1074" tIns="70537" rIns="141074" bIns="70537" rtlCol="0" anchor="ctr"/>
          <a:lstStyle>
            <a:lvl1pPr algn="r">
              <a:defRPr sz="1425">
                <a:solidFill>
                  <a:schemeClr val="tx1">
                    <a:tint val="75000"/>
                  </a:schemeClr>
                </a:solidFill>
              </a:defRPr>
            </a:lvl1pPr>
          </a:lstStyle>
          <a:p>
            <a:pPr defTabSz="1058052"/>
            <a:fld id="{BC226BF7-617F-4A35-8307-E60746512E02}" type="slidenum">
              <a:rPr lang="en-US" smtClean="0">
                <a:solidFill>
                  <a:prstClr val="black">
                    <a:tint val="75000"/>
                  </a:prstClr>
                </a:solidFill>
              </a:rPr>
              <a:pPr defTabSz="1058052"/>
              <a:t>‹#›</a:t>
            </a:fld>
            <a:endParaRPr lang="en-US">
              <a:solidFill>
                <a:prstClr val="black">
                  <a:tint val="75000"/>
                </a:prstClr>
              </a:solidFill>
            </a:endParaRPr>
          </a:p>
        </p:txBody>
      </p:sp>
    </p:spTree>
    <p:extLst>
      <p:ext uri="{BB962C8B-B14F-4D97-AF65-F5344CB8AC3E}">
        <p14:creationId xmlns:p14="http://schemas.microsoft.com/office/powerpoint/2010/main" val="6991880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058052" rtl="0" eaLnBrk="1" latinLnBrk="0" hangingPunct="1">
        <a:spcBef>
          <a:spcPct val="0"/>
        </a:spcBef>
        <a:buNone/>
        <a:defRPr sz="5100" kern="1200">
          <a:solidFill>
            <a:schemeClr val="tx1"/>
          </a:solidFill>
          <a:latin typeface="+mj-lt"/>
          <a:ea typeface="+mj-ea"/>
          <a:cs typeface="+mj-cs"/>
        </a:defRPr>
      </a:lvl1pPr>
    </p:titleStyle>
    <p:bodyStyle>
      <a:lvl1pPr marL="396770" indent="-396770" algn="l" defTabSz="1058052" rtl="0" eaLnBrk="1" latinLnBrk="0" hangingPunct="1">
        <a:spcBef>
          <a:spcPct val="20000"/>
        </a:spcBef>
        <a:buFont typeface="Arial" panose="020B0604020202020204" pitchFamily="34" charset="0"/>
        <a:buChar char="•"/>
        <a:defRPr sz="3675" kern="1200">
          <a:solidFill>
            <a:schemeClr val="tx1"/>
          </a:solidFill>
          <a:latin typeface="+mn-lt"/>
          <a:ea typeface="+mn-ea"/>
          <a:cs typeface="+mn-cs"/>
        </a:defRPr>
      </a:lvl1pPr>
      <a:lvl2pPr marL="859667" indent="-330641" algn="l" defTabSz="1058052"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2pPr>
      <a:lvl3pPr marL="1322565" indent="-264513" algn="l" defTabSz="1058052"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3pPr>
      <a:lvl4pPr marL="1851592"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4pPr>
      <a:lvl5pPr marL="2380618"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5pPr>
      <a:lvl6pPr marL="2909644"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6pPr>
      <a:lvl7pPr marL="3438670"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7pPr>
      <a:lvl8pPr marL="3967696"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8pPr>
      <a:lvl9pPr marL="4496722" indent="-264513" algn="l" defTabSz="1058052" rtl="0" eaLnBrk="1" latinLnBrk="0" hangingPunct="1">
        <a:spcBef>
          <a:spcPct val="20000"/>
        </a:spcBef>
        <a:buFont typeface="Arial" panose="020B0604020202020204" pitchFamily="34" charset="0"/>
        <a:buChar char="•"/>
        <a:defRPr sz="2325" kern="1200">
          <a:solidFill>
            <a:schemeClr val="tx1"/>
          </a:solidFill>
          <a:latin typeface="+mn-lt"/>
          <a:ea typeface="+mn-ea"/>
          <a:cs typeface="+mn-cs"/>
        </a:defRPr>
      </a:lvl9pPr>
    </p:bodyStyle>
    <p:otherStyle>
      <a:defPPr>
        <a:defRPr lang="en-US"/>
      </a:defPPr>
      <a:lvl1pPr marL="0" algn="l" defTabSz="1058052" rtl="0" eaLnBrk="1" latinLnBrk="0" hangingPunct="1">
        <a:defRPr sz="2100" kern="1200">
          <a:solidFill>
            <a:schemeClr val="tx1"/>
          </a:solidFill>
          <a:latin typeface="+mn-lt"/>
          <a:ea typeface="+mn-ea"/>
          <a:cs typeface="+mn-cs"/>
        </a:defRPr>
      </a:lvl1pPr>
      <a:lvl2pPr marL="529026" algn="l" defTabSz="1058052" rtl="0" eaLnBrk="1" latinLnBrk="0" hangingPunct="1">
        <a:defRPr sz="2100" kern="1200">
          <a:solidFill>
            <a:schemeClr val="tx1"/>
          </a:solidFill>
          <a:latin typeface="+mn-lt"/>
          <a:ea typeface="+mn-ea"/>
          <a:cs typeface="+mn-cs"/>
        </a:defRPr>
      </a:lvl2pPr>
      <a:lvl3pPr marL="1058052" algn="l" defTabSz="1058052" rtl="0" eaLnBrk="1" latinLnBrk="0" hangingPunct="1">
        <a:defRPr sz="2100" kern="1200">
          <a:solidFill>
            <a:schemeClr val="tx1"/>
          </a:solidFill>
          <a:latin typeface="+mn-lt"/>
          <a:ea typeface="+mn-ea"/>
          <a:cs typeface="+mn-cs"/>
        </a:defRPr>
      </a:lvl3pPr>
      <a:lvl4pPr marL="1587078" algn="l" defTabSz="1058052" rtl="0" eaLnBrk="1" latinLnBrk="0" hangingPunct="1">
        <a:defRPr sz="2100" kern="1200">
          <a:solidFill>
            <a:schemeClr val="tx1"/>
          </a:solidFill>
          <a:latin typeface="+mn-lt"/>
          <a:ea typeface="+mn-ea"/>
          <a:cs typeface="+mn-cs"/>
        </a:defRPr>
      </a:lvl4pPr>
      <a:lvl5pPr marL="2116105" algn="l" defTabSz="1058052" rtl="0" eaLnBrk="1" latinLnBrk="0" hangingPunct="1">
        <a:defRPr sz="2100" kern="1200">
          <a:solidFill>
            <a:schemeClr val="tx1"/>
          </a:solidFill>
          <a:latin typeface="+mn-lt"/>
          <a:ea typeface="+mn-ea"/>
          <a:cs typeface="+mn-cs"/>
        </a:defRPr>
      </a:lvl5pPr>
      <a:lvl6pPr marL="2645131" algn="l" defTabSz="1058052" rtl="0" eaLnBrk="1" latinLnBrk="0" hangingPunct="1">
        <a:defRPr sz="2100" kern="1200">
          <a:solidFill>
            <a:schemeClr val="tx1"/>
          </a:solidFill>
          <a:latin typeface="+mn-lt"/>
          <a:ea typeface="+mn-ea"/>
          <a:cs typeface="+mn-cs"/>
        </a:defRPr>
      </a:lvl6pPr>
      <a:lvl7pPr marL="3174157" algn="l" defTabSz="1058052" rtl="0" eaLnBrk="1" latinLnBrk="0" hangingPunct="1">
        <a:defRPr sz="2100" kern="1200">
          <a:solidFill>
            <a:schemeClr val="tx1"/>
          </a:solidFill>
          <a:latin typeface="+mn-lt"/>
          <a:ea typeface="+mn-ea"/>
          <a:cs typeface="+mn-cs"/>
        </a:defRPr>
      </a:lvl7pPr>
      <a:lvl8pPr marL="3703183" algn="l" defTabSz="1058052" rtl="0" eaLnBrk="1" latinLnBrk="0" hangingPunct="1">
        <a:defRPr sz="2100" kern="1200">
          <a:solidFill>
            <a:schemeClr val="tx1"/>
          </a:solidFill>
          <a:latin typeface="+mn-lt"/>
          <a:ea typeface="+mn-ea"/>
          <a:cs typeface="+mn-cs"/>
        </a:defRPr>
      </a:lvl8pPr>
      <a:lvl9pPr marL="4232209" algn="l" defTabSz="105805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defTabSz="1058052"/>
            <a:endParaRPr lang="en-US" sz="2100">
              <a:solidFill>
                <a:prstClr val="white"/>
              </a:solidFill>
            </a:endParaRPr>
          </a:p>
        </p:txBody>
      </p:sp>
      <p:pic>
        <p:nvPicPr>
          <p:cNvPr id="2" name="Picture 1"/>
          <p:cNvPicPr>
            <a:picLocks noChangeAspect="1"/>
          </p:cNvPicPr>
          <p:nvPr/>
        </p:nvPicPr>
        <p:blipFill>
          <a:blip r:embed="rId2"/>
          <a:stretch>
            <a:fillRect/>
          </a:stretch>
        </p:blipFill>
        <p:spPr>
          <a:xfrm>
            <a:off x="3244122" y="1187305"/>
            <a:ext cx="6000750" cy="3494038"/>
          </a:xfrm>
          <a:prstGeom prst="rect">
            <a:avLst/>
          </a:prstGeom>
        </p:spPr>
      </p:pic>
      <p:sp>
        <p:nvSpPr>
          <p:cNvPr id="3" name="Rectangle 2"/>
          <p:cNvSpPr/>
          <p:nvPr/>
        </p:nvSpPr>
        <p:spPr>
          <a:xfrm>
            <a:off x="1753571" y="4833982"/>
            <a:ext cx="9148891" cy="1569660"/>
          </a:xfrm>
          <a:prstGeom prst="rect">
            <a:avLst/>
          </a:prstGeom>
        </p:spPr>
        <p:txBody>
          <a:bodyPr wrap="square">
            <a:spAutoFit/>
          </a:bodyPr>
          <a:lstStyle/>
          <a:p>
            <a:pPr algn="ctr"/>
            <a:r>
              <a:rPr lang="en-US" sz="2400" dirty="0" smtClean="0">
                <a:solidFill>
                  <a:srgbClr val="898989"/>
                </a:solidFill>
                <a:latin typeface="Calibri Light" panose="020F0302020204030204" pitchFamily="34" charset="0"/>
              </a:rPr>
              <a:t>Misha Belkindas, Open Data Watch</a:t>
            </a:r>
          </a:p>
          <a:p>
            <a:pPr algn="ctr"/>
            <a:r>
              <a:rPr lang="en-US" sz="2400" dirty="0" smtClean="0">
                <a:solidFill>
                  <a:srgbClr val="898989"/>
                </a:solidFill>
                <a:latin typeface="Calibri Light" panose="020F0302020204030204" pitchFamily="34" charset="0"/>
              </a:rPr>
              <a:t>Rebecca Furst-Nichols, Data2X, United Nations Foundation</a:t>
            </a:r>
          </a:p>
          <a:p>
            <a:pPr algn="ctr"/>
            <a:endParaRPr lang="en-US" sz="2400" dirty="0">
              <a:solidFill>
                <a:srgbClr val="898989"/>
              </a:solidFill>
              <a:latin typeface="Calibri Light" panose="020F0302020204030204" pitchFamily="34" charset="0"/>
            </a:endParaRPr>
          </a:p>
          <a:p>
            <a:pPr algn="ctr"/>
            <a:r>
              <a:rPr lang="en-US" sz="2400" dirty="0" smtClean="0">
                <a:solidFill>
                  <a:srgbClr val="898989"/>
                </a:solidFill>
                <a:latin typeface="Calibri Light" panose="020F0302020204030204" pitchFamily="34" charset="0"/>
              </a:rPr>
              <a:t>February 11, 2015</a:t>
            </a:r>
            <a:endParaRPr lang="en-US" sz="2400" dirty="0"/>
          </a:p>
        </p:txBody>
      </p:sp>
    </p:spTree>
    <p:extLst>
      <p:ext uri="{BB962C8B-B14F-4D97-AF65-F5344CB8AC3E}">
        <p14:creationId xmlns:p14="http://schemas.microsoft.com/office/powerpoint/2010/main" val="8001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smtClean="0">
                <a:latin typeface="Calibri" panose="020F0502020204030204" pitchFamily="34" charset="0"/>
              </a:rPr>
              <a:t>Why CRVS? CRVS &amp; Gender (3/3)</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0" name="Subtitle 2"/>
          <p:cNvSpPr>
            <a:spLocks noGrp="1"/>
          </p:cNvSpPr>
          <p:nvPr>
            <p:ph type="subTitle" idx="1"/>
          </p:nvPr>
        </p:nvSpPr>
        <p:spPr>
          <a:xfrm>
            <a:off x="838201" y="1078878"/>
            <a:ext cx="11887199" cy="5279558"/>
          </a:xfrm>
        </p:spPr>
        <p:txBody>
          <a:bodyPr>
            <a:noAutofit/>
          </a:bodyPr>
          <a:lstStyle/>
          <a:p>
            <a:pPr marL="428625" indent="-428625" algn="l">
              <a:buClr>
                <a:srgbClr val="F15923"/>
              </a:buClr>
              <a:buFont typeface="Wingdings" panose="05000000000000000000" pitchFamily="2" charset="2"/>
              <a:buChar char="§"/>
            </a:pPr>
            <a:r>
              <a:rPr lang="en-US" sz="3200" dirty="0" smtClean="0">
                <a:solidFill>
                  <a:srgbClr val="F15923"/>
                </a:solidFill>
                <a:latin typeface="Calibri Light" panose="020F0302020204030204" pitchFamily="34" charset="0"/>
              </a:rPr>
              <a:t>Benefits of addressing them</a:t>
            </a:r>
            <a:endParaRPr lang="en-US" sz="3200" dirty="0">
              <a:solidFill>
                <a:srgbClr val="F15923"/>
              </a:solidFill>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2800" dirty="0">
                <a:latin typeface="Calibri Light" panose="020F0302020204030204" pitchFamily="34" charset="0"/>
              </a:rPr>
              <a:t>M</a:t>
            </a:r>
            <a:r>
              <a:rPr lang="en-US" sz="2800" dirty="0" smtClean="0">
                <a:latin typeface="Calibri Light" panose="020F0302020204030204" pitchFamily="34" charset="0"/>
              </a:rPr>
              <a:t>arriage </a:t>
            </a:r>
            <a:r>
              <a:rPr lang="en-US" sz="2800" dirty="0">
                <a:latin typeface="Calibri Light" panose="020F0302020204030204" pitchFamily="34" charset="0"/>
              </a:rPr>
              <a:t>and divorce </a:t>
            </a:r>
            <a:r>
              <a:rPr lang="en-US" sz="2800" dirty="0" smtClean="0">
                <a:latin typeface="Calibri Light" panose="020F0302020204030204" pitchFamily="34" charset="0"/>
              </a:rPr>
              <a:t>documents </a:t>
            </a:r>
            <a:r>
              <a:rPr lang="en-US" sz="2800" dirty="0" smtClean="0">
                <a:latin typeface="Calibri Light" panose="020F0302020204030204" pitchFamily="34" charset="0"/>
                <a:sym typeface="Wingdings" panose="05000000000000000000" pitchFamily="2" charset="2"/>
              </a:rPr>
              <a:t> </a:t>
            </a:r>
          </a:p>
          <a:p>
            <a:pPr marL="1486677" lvl="2" indent="-428625" algn="l">
              <a:buClr>
                <a:srgbClr val="F15923"/>
              </a:buClr>
              <a:buFont typeface="Wingdings" panose="05000000000000000000" pitchFamily="2" charset="2"/>
              <a:buChar char="§"/>
            </a:pPr>
            <a:r>
              <a:rPr lang="en-US" sz="2800" dirty="0">
                <a:latin typeface="Calibri Light" panose="020F0302020204030204" pitchFamily="34" charset="0"/>
              </a:rPr>
              <a:t>W</a:t>
            </a:r>
            <a:r>
              <a:rPr lang="en-US" sz="2800" dirty="0" smtClean="0">
                <a:latin typeface="Calibri Light" panose="020F0302020204030204" pitchFamily="34" charset="0"/>
              </a:rPr>
              <a:t>omen’s </a:t>
            </a:r>
            <a:r>
              <a:rPr lang="en-US" sz="2800" dirty="0">
                <a:latin typeface="Calibri Light" panose="020F0302020204030204" pitchFamily="34" charset="0"/>
              </a:rPr>
              <a:t>ability to inherit </a:t>
            </a:r>
            <a:r>
              <a:rPr lang="en-US" sz="2800" dirty="0" smtClean="0">
                <a:latin typeface="Calibri Light" panose="020F0302020204030204" pitchFamily="34" charset="0"/>
              </a:rPr>
              <a:t>property and register their children</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Registering </a:t>
            </a:r>
            <a:r>
              <a:rPr lang="en-US" sz="2800" dirty="0">
                <a:latin typeface="Calibri Light" panose="020F0302020204030204" pitchFamily="34" charset="0"/>
              </a:rPr>
              <a:t>girls at </a:t>
            </a:r>
            <a:r>
              <a:rPr lang="en-US" sz="2800" dirty="0" smtClean="0">
                <a:latin typeface="Calibri Light" panose="020F0302020204030204" pitchFamily="34" charset="0"/>
              </a:rPr>
              <a:t>birth </a:t>
            </a:r>
            <a:r>
              <a:rPr lang="en-US" sz="2800" dirty="0">
                <a:latin typeface="Calibri Light" panose="020F0302020204030204" pitchFamily="34" charset="0"/>
              </a:rPr>
              <a:t>and recording their </a:t>
            </a:r>
            <a:r>
              <a:rPr lang="en-US" sz="2800" dirty="0" smtClean="0">
                <a:latin typeface="Calibri Light" panose="020F0302020204030204" pitchFamily="34" charset="0"/>
              </a:rPr>
              <a:t>marriages </a:t>
            </a:r>
            <a:r>
              <a:rPr lang="en-US" sz="2800" dirty="0" smtClean="0">
                <a:latin typeface="Calibri Light" panose="020F0302020204030204" pitchFamily="34" charset="0"/>
                <a:sym typeface="Wingdings" panose="05000000000000000000" pitchFamily="2" charset="2"/>
              </a:rPr>
              <a:t> </a:t>
            </a:r>
          </a:p>
          <a:p>
            <a:pPr marL="1486677" lvl="2" indent="-428625" algn="l">
              <a:buClr>
                <a:srgbClr val="F15923"/>
              </a:buClr>
              <a:buFont typeface="Wingdings" panose="05000000000000000000" pitchFamily="2" charset="2"/>
              <a:buChar char="§"/>
            </a:pPr>
            <a:r>
              <a:rPr lang="en-US" sz="2800" dirty="0">
                <a:latin typeface="Calibri Light" panose="020F0302020204030204" pitchFamily="34" charset="0"/>
              </a:rPr>
              <a:t>L</a:t>
            </a:r>
            <a:r>
              <a:rPr lang="en-US" sz="2800" dirty="0" smtClean="0">
                <a:latin typeface="Calibri Light" panose="020F0302020204030204" pitchFamily="34" charset="0"/>
              </a:rPr>
              <a:t>egal </a:t>
            </a:r>
            <a:r>
              <a:rPr lang="en-US" sz="2800" dirty="0">
                <a:latin typeface="Calibri Light" panose="020F0302020204030204" pitchFamily="34" charset="0"/>
              </a:rPr>
              <a:t>backing against early and forced </a:t>
            </a:r>
            <a:r>
              <a:rPr lang="en-US" sz="2800" dirty="0" smtClean="0">
                <a:latin typeface="Calibri Light" panose="020F0302020204030204" pitchFamily="34" charset="0"/>
              </a:rPr>
              <a:t>marriage</a:t>
            </a:r>
            <a:endParaRPr lang="en-US" sz="2800" dirty="0">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Death registration </a:t>
            </a:r>
            <a:r>
              <a:rPr lang="en-US" sz="2800" dirty="0" smtClean="0">
                <a:latin typeface="Calibri Light" panose="020F0302020204030204" pitchFamily="34" charset="0"/>
                <a:sym typeface="Wingdings" panose="05000000000000000000" pitchFamily="2" charset="2"/>
              </a:rPr>
              <a:t></a:t>
            </a:r>
            <a:r>
              <a:rPr lang="en-US" sz="2800" dirty="0" smtClean="0">
                <a:latin typeface="Calibri Light" panose="020F0302020204030204" pitchFamily="34" charset="0"/>
              </a:rPr>
              <a:t> </a:t>
            </a:r>
          </a:p>
          <a:p>
            <a:pPr marL="1486677" lvl="2" indent="-428625" algn="l">
              <a:buClr>
                <a:srgbClr val="F15923"/>
              </a:buClr>
              <a:buFont typeface="Wingdings" panose="05000000000000000000" pitchFamily="2" charset="2"/>
              <a:buChar char="§"/>
            </a:pPr>
            <a:r>
              <a:rPr lang="en-US" sz="2800" dirty="0">
                <a:latin typeface="Calibri Light" panose="020F0302020204030204" pitchFamily="34" charset="0"/>
              </a:rPr>
              <a:t>A</a:t>
            </a:r>
            <a:r>
              <a:rPr lang="en-US" sz="2800" dirty="0" smtClean="0">
                <a:latin typeface="Calibri Light" panose="020F0302020204030204" pitchFamily="34" charset="0"/>
              </a:rPr>
              <a:t>ctual </a:t>
            </a:r>
            <a:r>
              <a:rPr lang="en-US" sz="2800" dirty="0">
                <a:latin typeface="Calibri Light" panose="020F0302020204030204" pitchFamily="34" charset="0"/>
              </a:rPr>
              <a:t>rather than estimated health statistics, including </a:t>
            </a:r>
            <a:r>
              <a:rPr lang="en-US" sz="2800" dirty="0" smtClean="0">
                <a:latin typeface="Calibri Light" panose="020F0302020204030204" pitchFamily="34" charset="0"/>
              </a:rPr>
              <a:t>MMRs</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Access to identity </a:t>
            </a:r>
            <a:r>
              <a:rPr lang="en-US" sz="2800" dirty="0" smtClean="0">
                <a:latin typeface="Calibri Light" panose="020F0302020204030204" pitchFamily="34" charset="0"/>
                <a:sym typeface="Wingdings" panose="05000000000000000000" pitchFamily="2" charset="2"/>
              </a:rPr>
              <a:t> </a:t>
            </a:r>
          </a:p>
          <a:p>
            <a:pPr marL="1486677" lvl="2" indent="-428625" algn="l">
              <a:buClr>
                <a:srgbClr val="F15923"/>
              </a:buClr>
              <a:buFont typeface="Wingdings" panose="05000000000000000000" pitchFamily="2" charset="2"/>
              <a:buChar char="§"/>
            </a:pPr>
            <a:r>
              <a:rPr lang="en-US" sz="2800" dirty="0" smtClean="0">
                <a:latin typeface="Calibri Light" panose="020F0302020204030204" pitchFamily="34" charset="0"/>
              </a:rPr>
              <a:t>Access </a:t>
            </a:r>
            <a:r>
              <a:rPr lang="en-US" sz="2800" dirty="0">
                <a:latin typeface="Calibri Light" panose="020F0302020204030204" pitchFamily="34" charset="0"/>
              </a:rPr>
              <a:t>to programs, services, rights and </a:t>
            </a:r>
            <a:r>
              <a:rPr lang="en-US" sz="2800" dirty="0" smtClean="0">
                <a:latin typeface="Calibri Light" panose="020F0302020204030204" pitchFamily="34" charset="0"/>
              </a:rPr>
              <a:t>responsibilities</a:t>
            </a:r>
            <a:endParaRPr lang="en-US" sz="2800" dirty="0">
              <a:latin typeface="Calibri Light" panose="020F0302020204030204" pitchFamily="34" charset="0"/>
            </a:endParaRPr>
          </a:p>
          <a:p>
            <a:pPr algn="l">
              <a:buClr>
                <a:srgbClr val="F15923"/>
              </a:buClr>
            </a:pPr>
            <a:endParaRPr lang="en-US" sz="2000" dirty="0">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1800"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1181228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smtClean="0">
                <a:latin typeface="Calibri" panose="020F0502020204030204" pitchFamily="34" charset="0"/>
              </a:rPr>
              <a:t>What Can </a:t>
            </a:r>
            <a:r>
              <a:rPr lang="en-US" sz="3000" dirty="0">
                <a:latin typeface="Calibri" panose="020F0502020204030204" pitchFamily="34" charset="0"/>
              </a:rPr>
              <a:t>B</a:t>
            </a:r>
            <a:r>
              <a:rPr lang="en-US" sz="3000" dirty="0" smtClean="0">
                <a:latin typeface="Calibri" panose="020F0502020204030204" pitchFamily="34" charset="0"/>
              </a:rPr>
              <a:t>e Done? </a:t>
            </a:r>
            <a:r>
              <a:rPr lang="en-US" sz="3000" dirty="0">
                <a:latin typeface="Calibri" panose="020F0502020204030204" pitchFamily="34" charset="0"/>
              </a:rPr>
              <a:t> </a:t>
            </a:r>
            <a:r>
              <a:rPr lang="en-US" sz="3000" dirty="0" smtClean="0">
                <a:latin typeface="Calibri" panose="020F0502020204030204" pitchFamily="34" charset="0"/>
              </a:rPr>
              <a:t>Data2X and APAI-CRVS Partnership</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0" name="Subtitle 2"/>
          <p:cNvSpPr>
            <a:spLocks noGrp="1"/>
          </p:cNvSpPr>
          <p:nvPr>
            <p:ph type="subTitle" idx="1"/>
          </p:nvPr>
        </p:nvSpPr>
        <p:spPr>
          <a:xfrm>
            <a:off x="849630" y="1226128"/>
            <a:ext cx="11075670" cy="5035744"/>
          </a:xfrm>
        </p:spPr>
        <p:txBody>
          <a:bodyPr>
            <a:noAutofit/>
          </a:bodyPr>
          <a:lstStyle/>
          <a:p>
            <a:pPr marL="957651" lvl="1" indent="-428625" algn="l">
              <a:buClr>
                <a:srgbClr val="F15923"/>
              </a:buClr>
              <a:buFont typeface="Wingdings" panose="05000000000000000000" pitchFamily="2" charset="2"/>
              <a:buChar char="§"/>
            </a:pPr>
            <a:r>
              <a:rPr lang="en-US" sz="2400" dirty="0">
                <a:solidFill>
                  <a:srgbClr val="F15923"/>
                </a:solidFill>
                <a:latin typeface="Calibri Light" panose="020F0302020204030204" pitchFamily="34" charset="0"/>
              </a:rPr>
              <a:t>Research and cross-regional </a:t>
            </a:r>
            <a:r>
              <a:rPr lang="en-US" sz="2400" dirty="0" smtClean="0">
                <a:solidFill>
                  <a:srgbClr val="F15923"/>
                </a:solidFill>
                <a:latin typeface="Calibri Light" panose="020F0302020204030204" pitchFamily="34" charset="0"/>
              </a:rPr>
              <a:t>collaboration: </a:t>
            </a:r>
            <a:r>
              <a:rPr lang="en-US" sz="2400" dirty="0" smtClean="0">
                <a:latin typeface="Calibri Light" panose="020F0302020204030204" pitchFamily="34" charset="0"/>
              </a:rPr>
              <a:t>Analyzing the gender constraints and opportunities for CRVS strengthening</a:t>
            </a:r>
          </a:p>
          <a:p>
            <a:pPr marL="957651" lvl="1" indent="-428625" algn="l">
              <a:buClr>
                <a:srgbClr val="F15923"/>
              </a:buClr>
              <a:buFont typeface="Wingdings" panose="05000000000000000000" pitchFamily="2" charset="2"/>
              <a:buChar char="§"/>
            </a:pPr>
            <a:r>
              <a:rPr lang="en-US" sz="2400" dirty="0" smtClean="0">
                <a:solidFill>
                  <a:srgbClr val="F15923"/>
                </a:solidFill>
                <a:latin typeface="Calibri Light" panose="020F0302020204030204" pitchFamily="34" charset="0"/>
              </a:rPr>
              <a:t>Pilots and guidelines: </a:t>
            </a:r>
            <a:r>
              <a:rPr lang="en-US" sz="2400" dirty="0" smtClean="0">
                <a:latin typeface="Calibri Light" panose="020F0302020204030204" pitchFamily="34" charset="0"/>
              </a:rPr>
              <a:t>Develop regional guidelines based on select country-level pilots, </a:t>
            </a:r>
            <a:r>
              <a:rPr lang="en-US" sz="2400" dirty="0">
                <a:latin typeface="Calibri Light" panose="020F0302020204030204" pitchFamily="34" charset="0"/>
              </a:rPr>
              <a:t>including identifying lead </a:t>
            </a:r>
            <a:r>
              <a:rPr lang="en-US" sz="2400" dirty="0" smtClean="0">
                <a:latin typeface="Calibri Light" panose="020F0302020204030204" pitchFamily="34" charset="0"/>
              </a:rPr>
              <a:t>agencies and costing</a:t>
            </a:r>
            <a:endParaRPr lang="en-US" sz="2400" dirty="0">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2400" dirty="0" smtClean="0">
                <a:solidFill>
                  <a:srgbClr val="F15923"/>
                </a:solidFill>
                <a:latin typeface="Calibri Light" panose="020F0302020204030204" pitchFamily="34" charset="0"/>
              </a:rPr>
              <a:t>Exploring </a:t>
            </a:r>
            <a:r>
              <a:rPr lang="en-US" sz="2400" dirty="0">
                <a:solidFill>
                  <a:srgbClr val="F15923"/>
                </a:solidFill>
                <a:latin typeface="Calibri Light" panose="020F0302020204030204" pitchFamily="34" charset="0"/>
              </a:rPr>
              <a:t>innovative </a:t>
            </a:r>
            <a:r>
              <a:rPr lang="en-US" sz="2400" dirty="0" smtClean="0">
                <a:solidFill>
                  <a:srgbClr val="F15923"/>
                </a:solidFill>
                <a:latin typeface="Calibri Light" panose="020F0302020204030204" pitchFamily="34" charset="0"/>
              </a:rPr>
              <a:t>approaches: </a:t>
            </a:r>
            <a:r>
              <a:rPr lang="en-US" sz="2400" dirty="0">
                <a:latin typeface="Calibri Light" panose="020F0302020204030204" pitchFamily="34" charset="0"/>
              </a:rPr>
              <a:t>N</a:t>
            </a:r>
            <a:r>
              <a:rPr lang="en-US" sz="2400" dirty="0" smtClean="0">
                <a:latin typeface="Calibri Light" panose="020F0302020204030204" pitchFamily="34" charset="0"/>
              </a:rPr>
              <a:t>ew </a:t>
            </a:r>
            <a:r>
              <a:rPr lang="en-US" sz="2400" dirty="0">
                <a:latin typeface="Calibri Light" panose="020F0302020204030204" pitchFamily="34" charset="0"/>
              </a:rPr>
              <a:t>technologies and information systems, to improve the reliability </a:t>
            </a:r>
            <a:r>
              <a:rPr lang="en-US" sz="2400" dirty="0" smtClean="0">
                <a:latin typeface="Calibri Light" panose="020F0302020204030204" pitchFamily="34" charset="0"/>
              </a:rPr>
              <a:t>and access to hard-to-reach populations</a:t>
            </a:r>
          </a:p>
          <a:p>
            <a:pPr marL="957651" lvl="1" indent="-428625" algn="l">
              <a:buClr>
                <a:srgbClr val="F15923"/>
              </a:buClr>
              <a:buFont typeface="Wingdings" panose="05000000000000000000" pitchFamily="2" charset="2"/>
              <a:buChar char="§"/>
            </a:pPr>
            <a:r>
              <a:rPr lang="en-US" sz="2400" dirty="0" smtClean="0">
                <a:solidFill>
                  <a:srgbClr val="F15923"/>
                </a:solidFill>
                <a:latin typeface="Calibri Light" panose="020F0302020204030204" pitchFamily="34" charset="0"/>
              </a:rPr>
              <a:t>Technical assistance: </a:t>
            </a:r>
            <a:r>
              <a:rPr lang="en-US" sz="2400" dirty="0" smtClean="0">
                <a:latin typeface="Calibri Light" panose="020F0302020204030204" pitchFamily="34" charset="0"/>
              </a:rPr>
              <a:t>Identifying </a:t>
            </a:r>
            <a:r>
              <a:rPr lang="en-US" sz="2400" dirty="0">
                <a:latin typeface="Calibri Light" panose="020F0302020204030204" pitchFamily="34" charset="0"/>
              </a:rPr>
              <a:t>ways to incorporate marriage and divorce information as an essential part of CRVS </a:t>
            </a:r>
            <a:endParaRPr lang="en-US" sz="2400" dirty="0" smtClean="0">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2400" dirty="0" smtClean="0">
                <a:solidFill>
                  <a:srgbClr val="F15923"/>
                </a:solidFill>
                <a:latin typeface="Calibri Light" panose="020F0302020204030204" pitchFamily="34" charset="0"/>
              </a:rPr>
              <a:t>Advocacy: </a:t>
            </a:r>
            <a:r>
              <a:rPr lang="en-US" sz="2400" dirty="0" smtClean="0">
                <a:latin typeface="Calibri Light" panose="020F0302020204030204" pitchFamily="34" charset="0"/>
              </a:rPr>
              <a:t>Highlighting gender issues, including legal and social obstacles, </a:t>
            </a:r>
            <a:r>
              <a:rPr lang="en-US" sz="2400" dirty="0">
                <a:latin typeface="Calibri Light" panose="020F0302020204030204" pitchFamily="34" charset="0"/>
              </a:rPr>
              <a:t>at the </a:t>
            </a:r>
            <a:r>
              <a:rPr lang="en-US" sz="2400" dirty="0" smtClean="0">
                <a:latin typeface="Calibri Light" panose="020F0302020204030204" pitchFamily="34" charset="0"/>
              </a:rPr>
              <a:t>regional and country levels, and through </a:t>
            </a:r>
            <a:r>
              <a:rPr lang="en-US" sz="2400" dirty="0">
                <a:latin typeface="Calibri Light" panose="020F0302020204030204" pitchFamily="34" charset="0"/>
              </a:rPr>
              <a:t>women’s </a:t>
            </a:r>
            <a:r>
              <a:rPr lang="en-US" sz="2400" dirty="0" smtClean="0">
                <a:latin typeface="Calibri Light" panose="020F0302020204030204" pitchFamily="34" charset="0"/>
              </a:rPr>
              <a:t>organizations</a:t>
            </a:r>
          </a:p>
          <a:p>
            <a:pPr marL="957651" lvl="1" indent="-428625" algn="l">
              <a:buClr>
                <a:srgbClr val="F15923"/>
              </a:buClr>
              <a:buFont typeface="Wingdings" panose="05000000000000000000" pitchFamily="2" charset="2"/>
              <a:buChar char="§"/>
            </a:pPr>
            <a:r>
              <a:rPr lang="en-US" sz="2400" dirty="0" smtClean="0">
                <a:solidFill>
                  <a:srgbClr val="F15923"/>
                </a:solidFill>
                <a:latin typeface="Calibri Light" panose="020F0302020204030204" pitchFamily="34" charset="0"/>
              </a:rPr>
              <a:t>Convening: </a:t>
            </a:r>
            <a:r>
              <a:rPr lang="en-US" sz="2400" dirty="0" smtClean="0">
                <a:latin typeface="Calibri Light" panose="020F0302020204030204" pitchFamily="34" charset="0"/>
              </a:rPr>
              <a:t>Bringing together key partners to a common platform, facilitating collaboration</a:t>
            </a:r>
            <a:endParaRPr lang="en-US" sz="2400" dirty="0">
              <a:solidFill>
                <a:srgbClr val="F15923"/>
              </a:solidFill>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2100" dirty="0">
              <a:latin typeface="HelveticaNeueLT Std Lt" panose="020B0403020202020204" pitchFamily="34" charset="0"/>
            </a:endParaRPr>
          </a:p>
          <a:p>
            <a:pPr marL="957651" lvl="1" indent="-428625" algn="l">
              <a:buClr>
                <a:srgbClr val="F15923"/>
              </a:buClr>
              <a:buFont typeface="Wingdings" panose="05000000000000000000" pitchFamily="2" charset="2"/>
              <a:buChar char="§"/>
            </a:pPr>
            <a:endParaRPr lang="en-US" sz="1650" dirty="0">
              <a:latin typeface="HelveticaNeueLT Std Lt" panose="020B0403020202020204" pitchFamily="34" charset="0"/>
            </a:endParaRPr>
          </a:p>
          <a:p>
            <a:pPr marL="428625" indent="-428625" algn="l">
              <a:buClr>
                <a:srgbClr val="F15923"/>
              </a:buClr>
              <a:buFont typeface="Wingdings" panose="05000000000000000000" pitchFamily="2" charset="2"/>
              <a:buChar char="§"/>
            </a:pPr>
            <a:endParaRPr lang="en-US" sz="1800"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344911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smtClean="0">
                <a:latin typeface="Calibri" panose="020F0502020204030204" pitchFamily="34" charset="0"/>
              </a:rPr>
              <a:t>CRVS &amp; Gender – Seeking Feedback</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0" name="Subtitle 2"/>
          <p:cNvSpPr>
            <a:spLocks noGrp="1"/>
          </p:cNvSpPr>
          <p:nvPr>
            <p:ph type="subTitle" idx="1"/>
          </p:nvPr>
        </p:nvSpPr>
        <p:spPr>
          <a:xfrm>
            <a:off x="1733550" y="1469571"/>
            <a:ext cx="10458450" cy="3258429"/>
          </a:xfrm>
        </p:spPr>
        <p:txBody>
          <a:bodyPr>
            <a:noAutofit/>
          </a:bodyPr>
          <a:lstStyle/>
          <a:p>
            <a:pPr marL="428625" indent="-428625" algn="l">
              <a:buClr>
                <a:srgbClr val="F15923"/>
              </a:buClr>
              <a:buFont typeface="Wingdings" panose="05000000000000000000" pitchFamily="2" charset="2"/>
              <a:buChar char="§"/>
            </a:pPr>
            <a:r>
              <a:rPr lang="en-US" sz="2800" dirty="0">
                <a:latin typeface="Calibri Light" panose="020F0302020204030204" pitchFamily="34" charset="0"/>
              </a:rPr>
              <a:t>Additional CRVS &amp; gender issues not outlined</a:t>
            </a:r>
            <a:r>
              <a:rPr lang="en-US" sz="2800" dirty="0" smtClean="0">
                <a:latin typeface="Calibri Light" panose="020F0302020204030204" pitchFamily="34" charset="0"/>
              </a:rPr>
              <a:t>?</a:t>
            </a:r>
          </a:p>
          <a:p>
            <a:pPr marL="428625" indent="-428625" algn="l">
              <a:buClr>
                <a:srgbClr val="F15923"/>
              </a:buClr>
              <a:buFont typeface="Wingdings" panose="05000000000000000000" pitchFamily="2" charset="2"/>
              <a:buChar char="§"/>
            </a:pPr>
            <a:r>
              <a:rPr lang="en-US" sz="2800" dirty="0">
                <a:latin typeface="Calibri Light" panose="020F0302020204030204" pitchFamily="34" charset="0"/>
              </a:rPr>
              <a:t>Potential challenges</a:t>
            </a:r>
            <a:r>
              <a:rPr lang="en-US" sz="2800" dirty="0" smtClean="0">
                <a:latin typeface="Calibri Light" panose="020F0302020204030204" pitchFamily="34" charset="0"/>
              </a:rPr>
              <a:t>?</a:t>
            </a:r>
            <a:endParaRPr lang="en-US" sz="2800" dirty="0">
              <a:latin typeface="Calibri Light" panose="020F0302020204030204" pitchFamily="34" charset="0"/>
            </a:endParaRPr>
          </a:p>
          <a:p>
            <a:pPr marL="428625" indent="-428625" algn="l">
              <a:buClr>
                <a:srgbClr val="F15923"/>
              </a:buClr>
              <a:buFont typeface="Wingdings" panose="05000000000000000000" pitchFamily="2" charset="2"/>
              <a:buChar char="§"/>
            </a:pPr>
            <a:r>
              <a:rPr lang="en-US" sz="2800" dirty="0" smtClean="0">
                <a:latin typeface="Calibri Light" panose="020F0302020204030204" pitchFamily="34" charset="0"/>
              </a:rPr>
              <a:t>Other </a:t>
            </a:r>
            <a:r>
              <a:rPr lang="en-US" sz="2800" dirty="0">
                <a:latin typeface="Calibri Light" panose="020F0302020204030204" pitchFamily="34" charset="0"/>
              </a:rPr>
              <a:t>ways Data2X can be helpful to ongoing CRVS efforts?</a:t>
            </a:r>
          </a:p>
          <a:p>
            <a:pPr marL="428625" indent="-428625" algn="l">
              <a:buClr>
                <a:srgbClr val="F15923"/>
              </a:buClr>
              <a:buFont typeface="Wingdings" panose="05000000000000000000" pitchFamily="2" charset="2"/>
              <a:buChar char="§"/>
            </a:pPr>
            <a:r>
              <a:rPr lang="en-US" sz="2800" dirty="0">
                <a:latin typeface="Calibri Light" panose="020F0302020204030204" pitchFamily="34" charset="0"/>
              </a:rPr>
              <a:t>Good practice examples?</a:t>
            </a:r>
          </a:p>
          <a:p>
            <a:pPr marL="428625" indent="-428625" algn="l">
              <a:buClr>
                <a:srgbClr val="F15923"/>
              </a:buClr>
              <a:buFont typeface="Wingdings" panose="05000000000000000000" pitchFamily="2" charset="2"/>
              <a:buChar char="§"/>
            </a:pPr>
            <a:endParaRPr lang="en-US" sz="2100" dirty="0">
              <a:latin typeface="HelveticaNeueLT Std Lt" panose="020B0403020202020204" pitchFamily="34" charset="0"/>
            </a:endParaRPr>
          </a:p>
          <a:p>
            <a:pPr marL="957651" lvl="1" indent="-428625" algn="l">
              <a:buClr>
                <a:srgbClr val="F15923"/>
              </a:buClr>
              <a:buFont typeface="Wingdings" panose="05000000000000000000" pitchFamily="2" charset="2"/>
              <a:buChar char="§"/>
            </a:pPr>
            <a:endParaRPr lang="en-US" sz="1650" dirty="0">
              <a:latin typeface="HelveticaNeueLT Std Lt" panose="020B0403020202020204" pitchFamily="34" charset="0"/>
            </a:endParaRPr>
          </a:p>
          <a:p>
            <a:pPr marL="428625" indent="-428625" algn="l">
              <a:buClr>
                <a:srgbClr val="F15923"/>
              </a:buClr>
              <a:buFont typeface="Wingdings" panose="05000000000000000000" pitchFamily="2" charset="2"/>
              <a:buChar char="§"/>
            </a:pPr>
            <a:endParaRPr lang="en-US" sz="1800"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416389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smtClean="0">
                <a:latin typeface="Calibri" panose="020F0502020204030204" pitchFamily="34" charset="0"/>
              </a:rPr>
              <a:t>Data2X Briefing Paper on Gender &amp; CRVS</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0" name="Subtitle 2"/>
          <p:cNvSpPr>
            <a:spLocks noGrp="1"/>
          </p:cNvSpPr>
          <p:nvPr>
            <p:ph type="subTitle" idx="1"/>
          </p:nvPr>
        </p:nvSpPr>
        <p:spPr>
          <a:xfrm>
            <a:off x="849630" y="2596243"/>
            <a:ext cx="10458450" cy="3258429"/>
          </a:xfrm>
        </p:spPr>
        <p:txBody>
          <a:bodyPr>
            <a:noAutofit/>
          </a:bodyPr>
          <a:lstStyle/>
          <a:p>
            <a:pPr>
              <a:buClr>
                <a:srgbClr val="F15923"/>
              </a:buClr>
            </a:pPr>
            <a:r>
              <a:rPr lang="en-US" sz="4400" dirty="0" smtClean="0">
                <a:solidFill>
                  <a:srgbClr val="F15923"/>
                </a:solidFill>
                <a:latin typeface="Calibri Light" panose="020F0302020204030204" pitchFamily="34" charset="0"/>
              </a:rPr>
              <a:t>www.data2x.org/resources/</a:t>
            </a:r>
            <a:endParaRPr lang="en-US" sz="4400" dirty="0" smtClean="0">
              <a:latin typeface="Calibri Light" panose="020F0302020204030204" pitchFamily="34" charset="0"/>
            </a:endParaRPr>
          </a:p>
          <a:p>
            <a:pPr marL="957651" lvl="1" indent="-428625" algn="l">
              <a:buClr>
                <a:srgbClr val="F15923"/>
              </a:buClr>
              <a:buFont typeface="Wingdings" panose="05000000000000000000" pitchFamily="2" charset="2"/>
              <a:buChar char="§"/>
            </a:pPr>
            <a:endParaRPr lang="en-US" sz="1650" dirty="0">
              <a:latin typeface="HelveticaNeueLT Std Lt" panose="020B0403020202020204" pitchFamily="34" charset="0"/>
            </a:endParaRPr>
          </a:p>
          <a:p>
            <a:pPr marL="428625" indent="-428625" algn="l">
              <a:buClr>
                <a:srgbClr val="F15923"/>
              </a:buClr>
              <a:buFont typeface="Wingdings" panose="05000000000000000000" pitchFamily="2" charset="2"/>
              <a:buChar char="§"/>
            </a:pPr>
            <a:endParaRPr lang="en-US" sz="1800"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2939445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defTabSz="1058052"/>
            <a:endParaRPr lang="en-US" sz="2100">
              <a:solidFill>
                <a:prstClr val="white"/>
              </a:solidFill>
            </a:endParaRPr>
          </a:p>
        </p:txBody>
      </p:sp>
      <p:pic>
        <p:nvPicPr>
          <p:cNvPr id="2" name="Picture 1"/>
          <p:cNvPicPr>
            <a:picLocks noChangeAspect="1"/>
          </p:cNvPicPr>
          <p:nvPr/>
        </p:nvPicPr>
        <p:blipFill>
          <a:blip r:embed="rId2"/>
          <a:stretch>
            <a:fillRect/>
          </a:stretch>
        </p:blipFill>
        <p:spPr>
          <a:xfrm>
            <a:off x="3461824" y="1236226"/>
            <a:ext cx="6000750" cy="3494038"/>
          </a:xfrm>
          <a:prstGeom prst="rect">
            <a:avLst/>
          </a:prstGeom>
        </p:spPr>
      </p:pic>
      <p:sp>
        <p:nvSpPr>
          <p:cNvPr id="3" name="Rectangle 2"/>
          <p:cNvSpPr/>
          <p:nvPr/>
        </p:nvSpPr>
        <p:spPr>
          <a:xfrm>
            <a:off x="5132473" y="5298216"/>
            <a:ext cx="2659451" cy="523220"/>
          </a:xfrm>
          <a:prstGeom prst="rect">
            <a:avLst/>
          </a:prstGeom>
        </p:spPr>
        <p:txBody>
          <a:bodyPr wrap="square">
            <a:spAutoFit/>
          </a:bodyPr>
          <a:lstStyle/>
          <a:p>
            <a:r>
              <a:rPr lang="en-US" sz="2800" dirty="0" smtClean="0">
                <a:solidFill>
                  <a:srgbClr val="F15923"/>
                </a:solidFill>
              </a:rPr>
              <a:t>www.data2x.org</a:t>
            </a:r>
            <a:endParaRPr lang="en-US" sz="2800" dirty="0"/>
          </a:p>
        </p:txBody>
      </p:sp>
    </p:spTree>
    <p:extLst>
      <p:ext uri="{BB962C8B-B14F-4D97-AF65-F5344CB8AC3E}">
        <p14:creationId xmlns:p14="http://schemas.microsoft.com/office/powerpoint/2010/main" val="279168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600" dirty="0">
                <a:latin typeface="Idealist Sans" pitchFamily="50" charset="0"/>
              </a:rPr>
              <a:t> </a:t>
            </a:r>
            <a:r>
              <a:rPr lang="en-US" sz="3600" dirty="0">
                <a:latin typeface="Calibri" panose="020F0502020204030204" pitchFamily="34" charset="0"/>
              </a:rPr>
              <a:t>Data2X</a:t>
            </a:r>
          </a:p>
        </p:txBody>
      </p:sp>
      <p:sp>
        <p:nvSpPr>
          <p:cNvPr id="3" name="Subtitle 2"/>
          <p:cNvSpPr>
            <a:spLocks noGrp="1"/>
          </p:cNvSpPr>
          <p:nvPr>
            <p:ph type="subTitle" idx="1"/>
          </p:nvPr>
        </p:nvSpPr>
        <p:spPr>
          <a:xfrm>
            <a:off x="1638299" y="2006769"/>
            <a:ext cx="10087536" cy="3974483"/>
          </a:xfrm>
        </p:spPr>
        <p:txBody>
          <a:bodyPr>
            <a:normAutofit/>
          </a:bodyPr>
          <a:lstStyle/>
          <a:p>
            <a:pPr marL="428625" indent="-428625" algn="l">
              <a:spcAft>
                <a:spcPts val="50"/>
              </a:spcAft>
              <a:buClr>
                <a:srgbClr val="F15923"/>
              </a:buClr>
              <a:buFont typeface="Wingdings" panose="05000000000000000000" pitchFamily="2" charset="2"/>
              <a:buChar char="§"/>
            </a:pPr>
            <a:r>
              <a:rPr lang="en-US" sz="2400" dirty="0">
                <a:latin typeface="Calibri Light" panose="020F0302020204030204" pitchFamily="34" charset="0"/>
              </a:rPr>
              <a:t>Goal: Improved gender data collection and use to guide policy and inform global development </a:t>
            </a:r>
            <a:r>
              <a:rPr lang="en-US" sz="2400" dirty="0" smtClean="0">
                <a:latin typeface="Calibri Light" panose="020F0302020204030204" pitchFamily="34" charset="0"/>
              </a:rPr>
              <a:t>agendas</a:t>
            </a:r>
          </a:p>
          <a:p>
            <a:pPr marL="428625" indent="-428625" algn="l">
              <a:spcAft>
                <a:spcPts val="50"/>
              </a:spcAft>
              <a:buClr>
                <a:srgbClr val="F15923"/>
              </a:buClr>
              <a:buFont typeface="Wingdings" panose="05000000000000000000" pitchFamily="2" charset="2"/>
              <a:buChar char="§"/>
            </a:pPr>
            <a:r>
              <a:rPr lang="en-US" sz="2400" dirty="0" smtClean="0">
                <a:latin typeface="Calibri Light" panose="020F0302020204030204" pitchFamily="34" charset="0"/>
              </a:rPr>
              <a:t>Named </a:t>
            </a:r>
            <a:r>
              <a:rPr lang="en-US" sz="2400" dirty="0">
                <a:latin typeface="Calibri Light" panose="020F0302020204030204" pitchFamily="34" charset="0"/>
              </a:rPr>
              <a:t>for the power women have to multiply progress in their societies</a:t>
            </a:r>
          </a:p>
          <a:p>
            <a:pPr marL="428625" indent="-428625" algn="l">
              <a:spcAft>
                <a:spcPts val="50"/>
              </a:spcAft>
              <a:buClr>
                <a:srgbClr val="F15923"/>
              </a:buClr>
              <a:buFont typeface="Wingdings" panose="05000000000000000000" pitchFamily="2" charset="2"/>
              <a:buChar char="§"/>
            </a:pPr>
            <a:r>
              <a:rPr lang="en-US" sz="2400" dirty="0">
                <a:latin typeface="Calibri Light" panose="020F0302020204030204" pitchFamily="34" charset="0"/>
              </a:rPr>
              <a:t>Coordinated by the </a:t>
            </a:r>
            <a:r>
              <a:rPr lang="en-US" sz="2400" dirty="0" smtClean="0">
                <a:latin typeface="Calibri Light" panose="020F0302020204030204" pitchFamily="34" charset="0"/>
              </a:rPr>
              <a:t>UN </a:t>
            </a:r>
            <a:r>
              <a:rPr lang="en-US" sz="2400" dirty="0">
                <a:latin typeface="Calibri Light" panose="020F0302020204030204" pitchFamily="34" charset="0"/>
              </a:rPr>
              <a:t>Foundation with support </a:t>
            </a:r>
            <a:r>
              <a:rPr lang="en-US" sz="2400" dirty="0" smtClean="0">
                <a:latin typeface="Calibri Light" panose="020F0302020204030204" pitchFamily="34" charset="0"/>
              </a:rPr>
              <a:t>from </a:t>
            </a:r>
            <a:r>
              <a:rPr lang="en-US" sz="2400" dirty="0">
                <a:latin typeface="Calibri Light" panose="020F0302020204030204" pitchFamily="34" charset="0"/>
              </a:rPr>
              <a:t>the Hewlett </a:t>
            </a:r>
            <a:r>
              <a:rPr lang="en-US" sz="2400" dirty="0" smtClean="0">
                <a:latin typeface="Calibri Light" panose="020F0302020204030204" pitchFamily="34" charset="0"/>
              </a:rPr>
              <a:t>and Gates Foundations, and collaboration with the </a:t>
            </a:r>
            <a:r>
              <a:rPr lang="en-US" sz="2400" dirty="0">
                <a:latin typeface="Calibri Light" panose="020F0302020204030204" pitchFamily="34" charset="0"/>
              </a:rPr>
              <a:t>Office of Hillary </a:t>
            </a:r>
            <a:r>
              <a:rPr lang="en-US" sz="2400" dirty="0" smtClean="0">
                <a:latin typeface="Calibri Light" panose="020F0302020204030204" pitchFamily="34" charset="0"/>
              </a:rPr>
              <a:t>Clinton</a:t>
            </a:r>
            <a:endParaRPr lang="en-US" sz="2400" dirty="0">
              <a:latin typeface="Calibri Light" panose="020F0302020204030204" pitchFamily="34" charset="0"/>
            </a:endParaRPr>
          </a:p>
          <a:p>
            <a:pPr marL="428625" indent="-428625" algn="l">
              <a:spcAft>
                <a:spcPts val="50"/>
              </a:spcAft>
              <a:buClr>
                <a:srgbClr val="F15923"/>
              </a:buClr>
              <a:buFont typeface="Wingdings" panose="05000000000000000000" pitchFamily="2" charset="2"/>
              <a:buChar char="§"/>
            </a:pPr>
            <a:r>
              <a:rPr lang="en-US" sz="2400" dirty="0">
                <a:latin typeface="Calibri Light" panose="020F0302020204030204" pitchFamily="34" charset="0"/>
              </a:rPr>
              <a:t>Launched in 2012 by Secretary of State </a:t>
            </a:r>
            <a:r>
              <a:rPr lang="en-US" sz="2400" dirty="0" smtClean="0">
                <a:latin typeface="Calibri Light" panose="020F0302020204030204" pitchFamily="34" charset="0"/>
              </a:rPr>
              <a:t>Hillary </a:t>
            </a:r>
            <a:r>
              <a:rPr lang="en-US" sz="2400" dirty="0">
                <a:latin typeface="Calibri Light" panose="020F0302020204030204" pitchFamily="34" charset="0"/>
              </a:rPr>
              <a:t>Clinton</a:t>
            </a:r>
          </a:p>
          <a:p>
            <a:pPr marL="428625" indent="-428625" algn="l">
              <a:spcAft>
                <a:spcPts val="50"/>
              </a:spcAft>
              <a:buClr>
                <a:srgbClr val="F15923"/>
              </a:buClr>
              <a:buFont typeface="Wingdings" panose="05000000000000000000" pitchFamily="2" charset="2"/>
              <a:buChar char="§"/>
            </a:pPr>
            <a:r>
              <a:rPr lang="en-US" sz="2400" dirty="0">
                <a:latin typeface="Calibri Light" panose="020F0302020204030204" pitchFamily="34" charset="0"/>
              </a:rPr>
              <a:t>Better data for women, better data for </a:t>
            </a:r>
            <a:r>
              <a:rPr lang="en-US" sz="2400" dirty="0" smtClean="0">
                <a:latin typeface="Calibri Light" panose="020F0302020204030204" pitchFamily="34" charset="0"/>
              </a:rPr>
              <a:t>all</a:t>
            </a:r>
          </a:p>
          <a:p>
            <a:pPr marL="428625" indent="-428625" algn="l">
              <a:spcAft>
                <a:spcPts val="50"/>
              </a:spcAft>
              <a:buClr>
                <a:srgbClr val="F15923"/>
              </a:buClr>
              <a:buFont typeface="Wingdings" panose="05000000000000000000" pitchFamily="2" charset="2"/>
              <a:buChar char="§"/>
            </a:pPr>
            <a:r>
              <a:rPr lang="en-US" sz="2400" dirty="0" smtClean="0">
                <a:latin typeface="Calibri Light" panose="020F0302020204030204" pitchFamily="34" charset="0"/>
              </a:rPr>
              <a:t>Data2X is a platform, technical assistance resource, and coordinating body; does not collect data</a:t>
            </a:r>
            <a:endParaRPr lang="en-US" sz="2400" dirty="0">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2475" dirty="0">
              <a:latin typeface="Helvetica LT Std Light" pitchFamily="34" charset="0"/>
            </a:endParaRPr>
          </a:p>
          <a:p>
            <a:pPr marL="428625" indent="-428625" algn="l">
              <a:buFont typeface="Arial" panose="020B0604020202020204" pitchFamily="34" charset="0"/>
              <a:buChar char="•"/>
            </a:pPr>
            <a:endParaRPr lang="en-US" sz="2475" dirty="0">
              <a:latin typeface="Helvetica LT Std Light" pitchFamily="34" charset="0"/>
            </a:endParaRPr>
          </a:p>
          <a:p>
            <a:pPr marL="428625" indent="-428625" algn="l">
              <a:buFont typeface="Arial" panose="020B0604020202020204" pitchFamily="34" charset="0"/>
              <a:buChar char="•"/>
            </a:pPr>
            <a:endParaRPr lang="en-US" sz="2475" dirty="0">
              <a:latin typeface="Helvetica LT Std Light"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defTabSz="1058052"/>
            <a:endParaRPr lang="en-US" sz="2100">
              <a:solidFill>
                <a:prstClr val="white"/>
              </a:solidFill>
            </a:endParaRPr>
          </a:p>
        </p:txBody>
      </p:sp>
      <p:sp>
        <p:nvSpPr>
          <p:cNvPr id="6" name="TextBox 5"/>
          <p:cNvSpPr txBox="1"/>
          <p:nvPr/>
        </p:nvSpPr>
        <p:spPr>
          <a:xfrm>
            <a:off x="1638300" y="1429688"/>
            <a:ext cx="8286750" cy="577081"/>
          </a:xfrm>
          <a:prstGeom prst="rect">
            <a:avLst/>
          </a:prstGeom>
          <a:noFill/>
        </p:spPr>
        <p:txBody>
          <a:bodyPr wrap="square" rtlCol="0">
            <a:spAutoFit/>
          </a:bodyPr>
          <a:lstStyle/>
          <a:p>
            <a:pPr defTabSz="1058052"/>
            <a:r>
              <a:rPr lang="en-US" sz="3150" dirty="0">
                <a:solidFill>
                  <a:srgbClr val="F15923"/>
                </a:solidFill>
              </a:rPr>
              <a:t>About Data2X</a:t>
            </a:r>
            <a:r>
              <a:rPr lang="en-US" sz="3150" dirty="0" smtClean="0">
                <a:solidFill>
                  <a:srgbClr val="F15923"/>
                </a:solidFill>
              </a:rPr>
              <a:t>:</a:t>
            </a:r>
            <a:endParaRPr lang="en-US" sz="3150" dirty="0">
              <a:solidFill>
                <a:srgbClr val="F15923"/>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8" name="TextBox 7"/>
          <p:cNvSpPr txBox="1"/>
          <p:nvPr/>
        </p:nvSpPr>
        <p:spPr>
          <a:xfrm>
            <a:off x="10725150" y="6351463"/>
            <a:ext cx="2000250" cy="300082"/>
          </a:xfrm>
          <a:prstGeom prst="rect">
            <a:avLst/>
          </a:prstGeom>
          <a:noFill/>
        </p:spPr>
        <p:txBody>
          <a:bodyPr wrap="square" rtlCol="0">
            <a:spAutoFit/>
          </a:bodyPr>
          <a:lstStyle/>
          <a:p>
            <a:pPr defTabSz="1058052"/>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18161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rgbClr val="595959"/>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a:latin typeface="Idealist Sans" pitchFamily="50" charset="0"/>
              </a:rPr>
              <a:t> </a:t>
            </a:r>
            <a:r>
              <a:rPr lang="en-US" sz="3000" dirty="0" smtClean="0">
                <a:latin typeface="Calibri" panose="020F0502020204030204" pitchFamily="34" charset="0"/>
              </a:rPr>
              <a:t>Gender Data</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2" name="Subtitle 2"/>
          <p:cNvSpPr txBox="1">
            <a:spLocks/>
          </p:cNvSpPr>
          <p:nvPr/>
        </p:nvSpPr>
        <p:spPr>
          <a:xfrm>
            <a:off x="1295400" y="1485900"/>
            <a:ext cx="9372600" cy="4629150"/>
          </a:xfrm>
          <a:prstGeom prst="rect">
            <a:avLst/>
          </a:prstGeom>
        </p:spPr>
        <p:txBody>
          <a:bodyPr vert="horz" lIns="105806" tIns="52903" rIns="105806" bIns="52903" rtlCol="0">
            <a:normAutofit lnSpcReduction="10000"/>
          </a:bodyPr>
          <a:lstStyle>
            <a:lvl1pPr marL="0" indent="0" algn="ctr" defTabSz="1410736" rtl="0" eaLnBrk="1" latinLnBrk="0" hangingPunct="1">
              <a:spcBef>
                <a:spcPct val="20000"/>
              </a:spcBef>
              <a:buFont typeface="Arial" panose="020B0604020202020204" pitchFamily="34" charset="0"/>
              <a:buNone/>
              <a:defRPr sz="4900" kern="1200">
                <a:solidFill>
                  <a:schemeClr val="tx1">
                    <a:tint val="75000"/>
                  </a:schemeClr>
                </a:solidFill>
                <a:latin typeface="+mn-lt"/>
                <a:ea typeface="+mn-ea"/>
                <a:cs typeface="+mn-cs"/>
              </a:defRPr>
            </a:lvl1pPr>
            <a:lvl2pPr marL="705368" indent="0" algn="ctr" defTabSz="1410736" rtl="0"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2pPr>
            <a:lvl3pPr marL="1410736" indent="0" algn="ctr" defTabSz="1410736" rtl="0" eaLnBrk="1" latinLnBrk="0" hangingPunct="1">
              <a:spcBef>
                <a:spcPct val="20000"/>
              </a:spcBef>
              <a:buFont typeface="Arial" panose="020B0604020202020204" pitchFamily="34" charset="0"/>
              <a:buNone/>
              <a:defRPr sz="3700" kern="1200">
                <a:solidFill>
                  <a:schemeClr val="tx1">
                    <a:tint val="75000"/>
                  </a:schemeClr>
                </a:solidFill>
                <a:latin typeface="+mn-lt"/>
                <a:ea typeface="+mn-ea"/>
                <a:cs typeface="+mn-cs"/>
              </a:defRPr>
            </a:lvl3pPr>
            <a:lvl4pPr marL="2116104" indent="0" algn="ctr" defTabSz="141073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4pPr>
            <a:lvl5pPr marL="2821473" indent="0" algn="ctr" defTabSz="141073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5pPr>
            <a:lvl6pPr marL="3526841" indent="0" algn="ctr" defTabSz="141073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6pPr>
            <a:lvl7pPr marL="4232209" indent="0" algn="ctr" defTabSz="141073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7pPr>
            <a:lvl8pPr marL="4937577" indent="0" algn="ctr" defTabSz="141073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8pPr>
            <a:lvl9pPr marL="5642945" indent="0" algn="ctr" defTabSz="141073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9pPr>
          </a:lstStyle>
          <a:p>
            <a:pPr marL="428625" indent="-428625" algn="l">
              <a:buClr>
                <a:srgbClr val="F15923"/>
              </a:buClr>
              <a:buFont typeface="Wingdings" panose="05000000000000000000" pitchFamily="2" charset="2"/>
              <a:buChar char="§"/>
            </a:pPr>
            <a:r>
              <a:rPr lang="en-US" sz="2850" dirty="0">
                <a:solidFill>
                  <a:srgbClr val="F15923"/>
                </a:solidFill>
                <a:latin typeface="Calibri Light" panose="020F0302020204030204" pitchFamily="34" charset="0"/>
              </a:rPr>
              <a:t>Sex disaggregation</a:t>
            </a:r>
          </a:p>
          <a:p>
            <a:pPr marL="957651" lvl="1" indent="-428625" algn="l">
              <a:buClr>
                <a:srgbClr val="F15923"/>
              </a:buClr>
              <a:buFont typeface="Wingdings" panose="05000000000000000000" pitchFamily="2" charset="2"/>
              <a:buChar char="§"/>
            </a:pPr>
            <a:r>
              <a:rPr lang="en-US" sz="2400" dirty="0">
                <a:solidFill>
                  <a:srgbClr val="898989"/>
                </a:solidFill>
                <a:latin typeface="Calibri Light" panose="020F0302020204030204" pitchFamily="34" charset="0"/>
              </a:rPr>
              <a:t>Affects men and women, but need to disaggregate at individual level to know status of girls/women – both in absolute levels and relative to boys/men</a:t>
            </a:r>
          </a:p>
          <a:p>
            <a:pPr marL="1486677" lvl="2" indent="-428625" algn="l">
              <a:buClr>
                <a:srgbClr val="F15923"/>
              </a:buClr>
              <a:buFont typeface="Wingdings" panose="05000000000000000000" pitchFamily="2" charset="2"/>
              <a:buChar char="§"/>
            </a:pPr>
            <a:r>
              <a:rPr lang="en-US" sz="1800" dirty="0">
                <a:solidFill>
                  <a:srgbClr val="898989"/>
                </a:solidFill>
                <a:latin typeface="Calibri Light" panose="020F0302020204030204" pitchFamily="34" charset="0"/>
              </a:rPr>
              <a:t>e.g. enrollment rates for boys and girls</a:t>
            </a:r>
          </a:p>
          <a:p>
            <a:pPr lvl="2" algn="l">
              <a:buClr>
                <a:srgbClr val="F15923"/>
              </a:buClr>
            </a:pPr>
            <a:endParaRPr lang="en-US" sz="2100" dirty="0">
              <a:solidFill>
                <a:srgbClr val="898989"/>
              </a:solidFill>
              <a:latin typeface="Calibri Light" panose="020F0302020204030204" pitchFamily="34" charset="0"/>
            </a:endParaRPr>
          </a:p>
          <a:p>
            <a:pPr marL="428625" indent="-428625" algn="l">
              <a:buClr>
                <a:srgbClr val="F15923"/>
              </a:buClr>
              <a:buFont typeface="Wingdings" panose="05000000000000000000" pitchFamily="2" charset="2"/>
              <a:buChar char="§"/>
            </a:pPr>
            <a:r>
              <a:rPr lang="en-US" sz="2850" dirty="0">
                <a:solidFill>
                  <a:srgbClr val="F15923"/>
                </a:solidFill>
                <a:latin typeface="Calibri Light" panose="020F0302020204030204" pitchFamily="34" charset="0"/>
              </a:rPr>
              <a:t>Gender data</a:t>
            </a:r>
          </a:p>
          <a:p>
            <a:pPr marL="957651" lvl="1" indent="-428625" algn="l">
              <a:buClr>
                <a:srgbClr val="F15923"/>
              </a:buClr>
              <a:buFont typeface="Wingdings" panose="05000000000000000000" pitchFamily="2" charset="2"/>
              <a:buChar char="§"/>
            </a:pPr>
            <a:r>
              <a:rPr lang="en-US" sz="2250" dirty="0">
                <a:solidFill>
                  <a:srgbClr val="898989"/>
                </a:solidFill>
                <a:latin typeface="Calibri Light" panose="020F0302020204030204" pitchFamily="34" charset="0"/>
              </a:rPr>
              <a:t>May apply just to women (sex), or to both women and men, in areas where differences are a function of social choices or constraints (gender)</a:t>
            </a:r>
          </a:p>
          <a:p>
            <a:pPr marL="1486677" lvl="2" indent="-428625" algn="l">
              <a:buClr>
                <a:srgbClr val="F15923"/>
              </a:buClr>
              <a:buFont typeface="Wingdings" panose="05000000000000000000" pitchFamily="2" charset="2"/>
              <a:buChar char="§"/>
            </a:pPr>
            <a:r>
              <a:rPr lang="en-US" sz="1800" dirty="0">
                <a:solidFill>
                  <a:srgbClr val="898989"/>
                </a:solidFill>
                <a:latin typeface="Calibri Light" panose="020F0302020204030204" pitchFamily="34" charset="0"/>
              </a:rPr>
              <a:t>Sex (women only): Uterine cancer rates, maternal mortality rates</a:t>
            </a:r>
          </a:p>
          <a:p>
            <a:pPr marL="1486677" lvl="2" indent="-428625" algn="l">
              <a:buClr>
                <a:srgbClr val="F15923"/>
              </a:buClr>
              <a:buFont typeface="Wingdings" panose="05000000000000000000" pitchFamily="2" charset="2"/>
              <a:buChar char="§"/>
            </a:pPr>
            <a:r>
              <a:rPr lang="en-US" sz="1800" dirty="0">
                <a:solidFill>
                  <a:srgbClr val="898989"/>
                </a:solidFill>
                <a:latin typeface="Calibri Light" panose="020F0302020204030204" pitchFamily="34" charset="0"/>
              </a:rPr>
              <a:t>Gender (women and men): Wages</a:t>
            </a:r>
          </a:p>
          <a:p>
            <a:pPr marL="428625" indent="-428625" algn="l">
              <a:buClr>
                <a:srgbClr val="F15923"/>
              </a:buClr>
              <a:buFont typeface="Wingdings" panose="05000000000000000000" pitchFamily="2" charset="2"/>
              <a:buChar char="§"/>
            </a:pPr>
            <a:endParaRPr lang="en-US" sz="2475" dirty="0">
              <a:latin typeface="Helvetica LT Std Light" pitchFamily="34" charset="0"/>
            </a:endParaRPr>
          </a:p>
          <a:p>
            <a:pPr marL="428625" indent="-428625" algn="l">
              <a:buFont typeface="Arial" panose="020B0604020202020204" pitchFamily="34" charset="0"/>
              <a:buChar char="•"/>
            </a:pPr>
            <a:endParaRPr lang="en-US" sz="2475" dirty="0">
              <a:latin typeface="Helvetica LT Std Light" pitchFamily="34" charset="0"/>
            </a:endParaRPr>
          </a:p>
          <a:p>
            <a:pPr marL="428625" indent="-428625" algn="l">
              <a:buFont typeface="Arial" panose="020B0604020202020204" pitchFamily="34" charset="0"/>
              <a:buChar char="•"/>
            </a:pPr>
            <a:endParaRPr lang="en-US" sz="2475"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3011270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a:latin typeface="Idealist Sans" pitchFamily="50" charset="0"/>
              </a:rPr>
              <a:t> </a:t>
            </a:r>
            <a:r>
              <a:rPr lang="en-US" sz="3000" dirty="0">
                <a:latin typeface="Calibri" panose="020F0502020204030204" pitchFamily="34" charset="0"/>
              </a:rPr>
              <a:t>Reasons for Problems with Gender Data</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4" name="TextBox 13"/>
          <p:cNvSpPr txBox="1"/>
          <p:nvPr/>
        </p:nvSpPr>
        <p:spPr>
          <a:xfrm>
            <a:off x="1346249" y="1377012"/>
            <a:ext cx="10379026" cy="5506636"/>
          </a:xfrm>
          <a:prstGeom prst="rect">
            <a:avLst/>
          </a:prstGeom>
          <a:noFill/>
        </p:spPr>
        <p:txBody>
          <a:bodyPr wrap="square" rtlCol="0">
            <a:spAutoFit/>
          </a:bodyPr>
          <a:lstStyle/>
          <a:p>
            <a:pPr marL="342900" indent="-342900">
              <a:buFont typeface="Wingdings" panose="05000000000000000000" pitchFamily="2" charset="2"/>
              <a:buChar char="§"/>
            </a:pPr>
            <a:r>
              <a:rPr lang="en-US" sz="2800" dirty="0" smtClean="0">
                <a:solidFill>
                  <a:srgbClr val="F15923"/>
                </a:solidFill>
                <a:latin typeface="Calibri Light" panose="020F0302020204030204" pitchFamily="34" charset="0"/>
              </a:rPr>
              <a:t>Standard data issues: Data in many countries is </a:t>
            </a:r>
            <a:r>
              <a:rPr lang="en-US" sz="2800" dirty="0">
                <a:solidFill>
                  <a:srgbClr val="F15923"/>
                </a:solidFill>
                <a:latin typeface="Calibri Light" panose="020F0302020204030204" pitchFamily="34" charset="0"/>
              </a:rPr>
              <a:t>limited and of poor </a:t>
            </a:r>
            <a:r>
              <a:rPr lang="en-US" sz="2800" dirty="0" smtClean="0">
                <a:solidFill>
                  <a:srgbClr val="F15923"/>
                </a:solidFill>
                <a:latin typeface="Calibri Light" panose="020F0302020204030204" pitchFamily="34" charset="0"/>
              </a:rPr>
              <a:t>quality</a:t>
            </a:r>
            <a:endParaRPr lang="en-US" sz="2800" dirty="0">
              <a:solidFill>
                <a:srgbClr val="898989"/>
              </a:solidFill>
              <a:latin typeface="Calibri Light" panose="020F0302020204030204" pitchFamily="34" charset="0"/>
            </a:endParaRPr>
          </a:p>
          <a:p>
            <a:pPr marL="871926" lvl="1" indent="-342900">
              <a:buClr>
                <a:srgbClr val="F15923"/>
              </a:buClr>
              <a:buFont typeface="Wingdings" panose="05000000000000000000" pitchFamily="2" charset="2"/>
              <a:buChar char="§"/>
            </a:pPr>
            <a:r>
              <a:rPr lang="en-US" sz="2800" dirty="0" smtClean="0">
                <a:solidFill>
                  <a:srgbClr val="898989"/>
                </a:solidFill>
                <a:latin typeface="Calibri Light" panose="020F0302020204030204" pitchFamily="34" charset="0"/>
              </a:rPr>
              <a:t>Coverage and quality</a:t>
            </a:r>
          </a:p>
          <a:p>
            <a:pPr marL="871926" lvl="1" indent="-342900">
              <a:buClr>
                <a:srgbClr val="F15923"/>
              </a:buClr>
              <a:buFont typeface="Wingdings" panose="05000000000000000000" pitchFamily="2" charset="2"/>
              <a:buChar char="§"/>
            </a:pPr>
            <a:r>
              <a:rPr lang="en-US" sz="2800" dirty="0" smtClean="0">
                <a:solidFill>
                  <a:srgbClr val="898989"/>
                </a:solidFill>
                <a:latin typeface="Calibri Light" panose="020F0302020204030204" pitchFamily="34" charset="0"/>
              </a:rPr>
              <a:t>Openness</a:t>
            </a:r>
          </a:p>
          <a:p>
            <a:pPr marL="871926" lvl="1" indent="-342900">
              <a:buClr>
                <a:srgbClr val="F15923"/>
              </a:buClr>
              <a:buFont typeface="Wingdings" panose="05000000000000000000" pitchFamily="2" charset="2"/>
              <a:buChar char="§"/>
            </a:pPr>
            <a:r>
              <a:rPr lang="en-US" sz="2800" dirty="0" smtClean="0">
                <a:solidFill>
                  <a:srgbClr val="898989"/>
                </a:solidFill>
                <a:latin typeface="Calibri Light" panose="020F0302020204030204" pitchFamily="34" charset="0"/>
              </a:rPr>
              <a:t>Data use and literacy</a:t>
            </a:r>
          </a:p>
          <a:p>
            <a:pPr lvl="1">
              <a:buClr>
                <a:srgbClr val="F15923"/>
              </a:buClr>
            </a:pPr>
            <a:endParaRPr lang="en-US" sz="2800" dirty="0">
              <a:solidFill>
                <a:srgbClr val="898989"/>
              </a:solidFill>
              <a:latin typeface="Calibri Light" panose="020F0302020204030204" pitchFamily="34" charset="0"/>
            </a:endParaRPr>
          </a:p>
          <a:p>
            <a:pPr marL="342900" indent="-342900">
              <a:buClr>
                <a:srgbClr val="F15923"/>
              </a:buClr>
              <a:buFont typeface="Wingdings" panose="05000000000000000000" pitchFamily="2" charset="2"/>
              <a:buChar char="§"/>
            </a:pPr>
            <a:r>
              <a:rPr lang="en-US" sz="2800" dirty="0" smtClean="0">
                <a:solidFill>
                  <a:srgbClr val="F15923"/>
                </a:solidFill>
                <a:latin typeface="Calibri Light" panose="020F0302020204030204" pitchFamily="34" charset="0"/>
              </a:rPr>
              <a:t>But gender </a:t>
            </a:r>
            <a:r>
              <a:rPr lang="en-US" sz="2800" dirty="0">
                <a:solidFill>
                  <a:srgbClr val="F15923"/>
                </a:solidFill>
                <a:latin typeface="Calibri Light" panose="020F0302020204030204" pitchFamily="34" charset="0"/>
              </a:rPr>
              <a:t>data </a:t>
            </a:r>
            <a:r>
              <a:rPr lang="en-US" sz="2800" dirty="0" smtClean="0">
                <a:solidFill>
                  <a:srgbClr val="F15923"/>
                </a:solidFill>
                <a:latin typeface="Calibri Light" panose="020F0302020204030204" pitchFamily="34" charset="0"/>
              </a:rPr>
              <a:t>poses </a:t>
            </a:r>
            <a:r>
              <a:rPr lang="en-US" sz="2800" dirty="0">
                <a:solidFill>
                  <a:srgbClr val="F15923"/>
                </a:solidFill>
                <a:latin typeface="Calibri Light" panose="020F0302020204030204" pitchFamily="34" charset="0"/>
              </a:rPr>
              <a:t>a particular </a:t>
            </a:r>
            <a:r>
              <a:rPr lang="en-US" sz="2800" dirty="0" smtClean="0">
                <a:solidFill>
                  <a:srgbClr val="F15923"/>
                </a:solidFill>
                <a:latin typeface="Calibri Light" panose="020F0302020204030204" pitchFamily="34" charset="0"/>
              </a:rPr>
              <a:t>challenge:</a:t>
            </a:r>
          </a:p>
          <a:p>
            <a:pPr marL="871926" lvl="1" indent="-342900">
              <a:buClr>
                <a:srgbClr val="F15923"/>
              </a:buClr>
              <a:buFont typeface="Wingdings" panose="05000000000000000000" pitchFamily="2" charset="2"/>
              <a:buChar char="§"/>
            </a:pPr>
            <a:r>
              <a:rPr lang="en-US" sz="2800" dirty="0" smtClean="0">
                <a:solidFill>
                  <a:srgbClr val="898989"/>
                </a:solidFill>
                <a:latin typeface="Calibri Light" panose="020F0302020204030204" pitchFamily="34" charset="0"/>
              </a:rPr>
              <a:t>No data</a:t>
            </a:r>
          </a:p>
          <a:p>
            <a:pPr marL="871926" lvl="1" indent="-342900">
              <a:buClr>
                <a:srgbClr val="F15923"/>
              </a:buClr>
              <a:buFont typeface="Wingdings" panose="05000000000000000000" pitchFamily="2" charset="2"/>
              <a:buChar char="§"/>
            </a:pPr>
            <a:r>
              <a:rPr lang="en-US" sz="2800" dirty="0" smtClean="0">
                <a:solidFill>
                  <a:srgbClr val="898989"/>
                </a:solidFill>
                <a:latin typeface="Calibri Light" panose="020F0302020204030204" pitchFamily="34" charset="0"/>
              </a:rPr>
              <a:t>Bad data</a:t>
            </a:r>
          </a:p>
          <a:p>
            <a:pPr marL="871926" lvl="1" indent="-342900">
              <a:buClr>
                <a:srgbClr val="F15923"/>
              </a:buClr>
              <a:buFont typeface="Wingdings" panose="05000000000000000000" pitchFamily="2" charset="2"/>
              <a:buChar char="§"/>
            </a:pPr>
            <a:r>
              <a:rPr lang="en-US" sz="2800" dirty="0" smtClean="0">
                <a:solidFill>
                  <a:srgbClr val="898989"/>
                </a:solidFill>
                <a:latin typeface="Calibri Light" panose="020F0302020204030204" pitchFamily="34" charset="0"/>
              </a:rPr>
              <a:t>Disaggregating by sex (and age) costs more</a:t>
            </a:r>
            <a:endParaRPr lang="en-US" sz="2800" dirty="0">
              <a:solidFill>
                <a:srgbClr val="898989"/>
              </a:solidFill>
              <a:latin typeface="Calibri Light" panose="020F0302020204030204" pitchFamily="34" charset="0"/>
            </a:endParaRPr>
          </a:p>
          <a:p>
            <a:pPr marL="0" lvl="1">
              <a:spcBef>
                <a:spcPts val="900"/>
              </a:spcBef>
              <a:spcAft>
                <a:spcPts val="150"/>
              </a:spcAft>
              <a:buSzPct val="100000"/>
            </a:pPr>
            <a:endParaRPr lang="en-US" sz="2000" dirty="0">
              <a:solidFill>
                <a:srgbClr val="F15923"/>
              </a:solidFill>
              <a:latin typeface="Calibri Light" panose="020F0302020204030204" pitchFamily="34" charset="0"/>
            </a:endParaRPr>
          </a:p>
          <a:p>
            <a:pPr marL="342900" lvl="1" indent="-342900">
              <a:spcBef>
                <a:spcPts val="900"/>
              </a:spcBef>
              <a:spcAft>
                <a:spcPts val="150"/>
              </a:spcAft>
              <a:buSzPct val="100000"/>
              <a:buFont typeface="Wingdings" panose="05000000000000000000" pitchFamily="2" charset="2"/>
              <a:buChar char="§"/>
            </a:pPr>
            <a:endParaRPr lang="en-US" sz="2000" dirty="0">
              <a:solidFill>
                <a:srgbClr val="F15923"/>
              </a:solidFill>
              <a:latin typeface="Calibri Light" panose="020F0302020204030204" pitchFamily="34" charset="0"/>
            </a:endParaRPr>
          </a:p>
          <a:p>
            <a:endParaRPr lang="en-US" sz="1350" dirty="0"/>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406709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600" dirty="0">
                <a:latin typeface="Idealist Sans" pitchFamily="50" charset="0"/>
              </a:rPr>
              <a:t> </a:t>
            </a:r>
            <a:r>
              <a:rPr lang="en-US" sz="3000" dirty="0" smtClean="0">
                <a:latin typeface="Calibri" panose="020F0502020204030204" pitchFamily="34" charset="0"/>
              </a:rPr>
              <a:t>Data2X – Work to Date</a:t>
            </a:r>
            <a:endParaRPr lang="en-US" sz="3000" dirty="0">
              <a:latin typeface="Calibri" panose="020F0502020204030204" pitchFamily="34" charset="0"/>
            </a:endParaRPr>
          </a:p>
        </p:txBody>
      </p:sp>
      <p:sp>
        <p:nvSpPr>
          <p:cNvPr id="3" name="Subtitle 2"/>
          <p:cNvSpPr>
            <a:spLocks noGrp="1"/>
          </p:cNvSpPr>
          <p:nvPr>
            <p:ph type="subTitle" idx="1"/>
          </p:nvPr>
        </p:nvSpPr>
        <p:spPr>
          <a:xfrm>
            <a:off x="1415714" y="1330492"/>
            <a:ext cx="10204199" cy="4717381"/>
          </a:xfrm>
        </p:spPr>
        <p:txBody>
          <a:bodyPr>
            <a:normAutofit/>
          </a:bodyPr>
          <a:lstStyle/>
          <a:p>
            <a:pPr marL="428625" indent="-428625" algn="l">
              <a:buClr>
                <a:srgbClr val="F15923"/>
              </a:buClr>
              <a:buFont typeface="Wingdings" panose="05000000000000000000" pitchFamily="2" charset="2"/>
              <a:buChar char="§"/>
            </a:pPr>
            <a:r>
              <a:rPr lang="en-US" sz="2800" dirty="0">
                <a:solidFill>
                  <a:srgbClr val="F15923"/>
                </a:solidFill>
                <a:latin typeface="Calibri Light" panose="020F0302020204030204" pitchFamily="34" charset="0"/>
              </a:rPr>
              <a:t>Global Expert Group</a:t>
            </a:r>
          </a:p>
          <a:p>
            <a:pPr marL="428625" indent="-428625" algn="l">
              <a:buClr>
                <a:srgbClr val="F15923"/>
              </a:buClr>
              <a:buFont typeface="Wingdings" panose="05000000000000000000" pitchFamily="2" charset="2"/>
              <a:buChar char="§"/>
            </a:pPr>
            <a:r>
              <a:rPr lang="en-US" sz="2800" dirty="0">
                <a:solidFill>
                  <a:srgbClr val="F15923"/>
                </a:solidFill>
                <a:latin typeface="Calibri Light" panose="020F0302020204030204" pitchFamily="34" charset="0"/>
              </a:rPr>
              <a:t>Identified and mapped gender data gaps (28) </a:t>
            </a:r>
          </a:p>
          <a:p>
            <a:pPr marL="957651" lvl="1" indent="-428625" algn="l">
              <a:buClr>
                <a:srgbClr val="F15923"/>
              </a:buClr>
              <a:buFont typeface="Wingdings" panose="05000000000000000000" pitchFamily="2" charset="2"/>
              <a:buChar char="§"/>
            </a:pPr>
            <a:r>
              <a:rPr lang="en-US" sz="2800" dirty="0">
                <a:latin typeface="Calibri Light" panose="020F0302020204030204" pitchFamily="34" charset="0"/>
              </a:rPr>
              <a:t>R</a:t>
            </a:r>
            <a:r>
              <a:rPr lang="en-US" sz="2800" dirty="0" smtClean="0">
                <a:latin typeface="Calibri Light" panose="020F0302020204030204" pitchFamily="34" charset="0"/>
              </a:rPr>
              <a:t>eport available at www.data2x.org</a:t>
            </a:r>
          </a:p>
          <a:p>
            <a:pPr marL="428625" indent="-428625" algn="l">
              <a:buClr>
                <a:srgbClr val="F15923"/>
              </a:buClr>
              <a:buFont typeface="Wingdings" panose="05000000000000000000" pitchFamily="2" charset="2"/>
              <a:buChar char="§"/>
            </a:pPr>
            <a:r>
              <a:rPr lang="en-US" sz="2800" dirty="0">
                <a:solidFill>
                  <a:srgbClr val="F15923"/>
                </a:solidFill>
                <a:latin typeface="Calibri Light" panose="020F0302020204030204" pitchFamily="34" charset="0"/>
              </a:rPr>
              <a:t>Building partnerships to fill actionable gaps at the global level</a:t>
            </a:r>
          </a:p>
          <a:p>
            <a:pPr marL="428625" indent="-428625" algn="l">
              <a:buClr>
                <a:srgbClr val="F15923"/>
              </a:buClr>
              <a:buFont typeface="Wingdings" panose="05000000000000000000" pitchFamily="2" charset="2"/>
              <a:buChar char="§"/>
            </a:pPr>
            <a:r>
              <a:rPr lang="en-US" sz="2800" dirty="0" smtClean="0">
                <a:solidFill>
                  <a:srgbClr val="F15923"/>
                </a:solidFill>
                <a:latin typeface="Calibri Light" panose="020F0302020204030204" pitchFamily="34" charset="0"/>
              </a:rPr>
              <a:t>Six </a:t>
            </a:r>
            <a:r>
              <a:rPr lang="en-US" sz="2800" dirty="0">
                <a:solidFill>
                  <a:srgbClr val="F15923"/>
                </a:solidFill>
                <a:latin typeface="Calibri Light" panose="020F0302020204030204" pitchFamily="34" charset="0"/>
              </a:rPr>
              <a:t>partnerships announced in December 2014 </a:t>
            </a:r>
            <a:endParaRPr lang="en-US" sz="2800" dirty="0" smtClean="0">
              <a:solidFill>
                <a:srgbClr val="F15923"/>
              </a:solidFill>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Momentum </a:t>
            </a:r>
            <a:r>
              <a:rPr lang="en-US" sz="2800" dirty="0">
                <a:latin typeface="Calibri Light" panose="020F0302020204030204" pitchFamily="34" charset="0"/>
              </a:rPr>
              <a:t>event with Secretary Hillary Clinton, </a:t>
            </a:r>
            <a:r>
              <a:rPr lang="en-US" sz="2800" dirty="0" smtClean="0">
                <a:latin typeface="Calibri Light" panose="020F0302020204030204" pitchFamily="34" charset="0"/>
              </a:rPr>
              <a:t>NYC </a:t>
            </a:r>
            <a:r>
              <a:rPr lang="en-US" sz="2800" dirty="0">
                <a:latin typeface="Calibri Light" panose="020F0302020204030204" pitchFamily="34" charset="0"/>
              </a:rPr>
              <a:t>Mayor Michael Bloomberg, and </a:t>
            </a:r>
            <a:r>
              <a:rPr lang="en-US" sz="2800" dirty="0" smtClean="0">
                <a:latin typeface="Calibri Light" panose="020F0302020204030204" pitchFamily="34" charset="0"/>
              </a:rPr>
              <a:t>Data2X partnership representatives </a:t>
            </a:r>
          </a:p>
          <a:p>
            <a:pPr marL="957651" lvl="1" indent="-428625" algn="l">
              <a:buClr>
                <a:srgbClr val="F15923"/>
              </a:buClr>
              <a:buFont typeface="Wingdings" panose="05000000000000000000" pitchFamily="2" charset="2"/>
              <a:buChar char="§"/>
            </a:pPr>
            <a:r>
              <a:rPr lang="en-US" sz="2800" dirty="0" smtClean="0">
                <a:latin typeface="Calibri Light" panose="020F0302020204030204" pitchFamily="34" charset="0"/>
              </a:rPr>
              <a:t>Included partnership on CRVS in Africa (UNECA &amp; APAI-CRVS) and Asia (UN ESCAP)</a:t>
            </a:r>
            <a:endParaRPr lang="en-US" sz="2800" dirty="0">
              <a:latin typeface="Calibri Light" panose="020F0302020204030204" pitchFamily="34" charset="0"/>
            </a:endParaRPr>
          </a:p>
          <a:p>
            <a:pPr algn="l"/>
            <a:endParaRPr lang="en-US" sz="2475" dirty="0">
              <a:latin typeface="Helvetica LT Std Light" pitchFamily="34" charset="0"/>
            </a:endParaRPr>
          </a:p>
          <a:p>
            <a:pPr marL="428625" indent="-428625" algn="l">
              <a:buFont typeface="Arial" panose="020B0604020202020204" pitchFamily="34" charset="0"/>
              <a:buChar char="•"/>
            </a:pPr>
            <a:endParaRPr lang="en-US" sz="2475" dirty="0">
              <a:latin typeface="Helvetica LT Std Light"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defTabSz="1058052"/>
            <a:endParaRPr lang="en-US" sz="210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8" name="TextBox 7"/>
          <p:cNvSpPr txBox="1"/>
          <p:nvPr/>
        </p:nvSpPr>
        <p:spPr>
          <a:xfrm>
            <a:off x="10725150" y="6351463"/>
            <a:ext cx="2000250" cy="300082"/>
          </a:xfrm>
          <a:prstGeom prst="rect">
            <a:avLst/>
          </a:prstGeom>
          <a:noFill/>
        </p:spPr>
        <p:txBody>
          <a:bodyPr wrap="square" rtlCol="0">
            <a:spAutoFit/>
          </a:bodyPr>
          <a:lstStyle/>
          <a:p>
            <a:pPr defTabSz="1058052"/>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197799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383721"/>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600" dirty="0">
                <a:latin typeface="Idealist Sans" pitchFamily="50" charset="0"/>
              </a:rPr>
              <a:t> </a:t>
            </a:r>
            <a:r>
              <a:rPr lang="en-US" sz="3000" dirty="0" smtClean="0">
                <a:latin typeface="Calibri" panose="020F0502020204030204" pitchFamily="34" charset="0"/>
              </a:rPr>
              <a:t>Data2X – Partnerships</a:t>
            </a:r>
            <a:endParaRPr lang="en-US" sz="3000" dirty="0">
              <a:latin typeface="Calibri" panose="020F0502020204030204" pitchFamily="34" charset="0"/>
            </a:endParaRPr>
          </a:p>
        </p:txBody>
      </p:sp>
      <p:sp>
        <p:nvSpPr>
          <p:cNvPr id="3" name="Subtitle 2"/>
          <p:cNvSpPr>
            <a:spLocks noGrp="1"/>
          </p:cNvSpPr>
          <p:nvPr>
            <p:ph type="subTitle" idx="1"/>
          </p:nvPr>
        </p:nvSpPr>
        <p:spPr>
          <a:xfrm>
            <a:off x="1334071" y="1203533"/>
            <a:ext cx="11614486" cy="5297971"/>
          </a:xfrm>
        </p:spPr>
        <p:txBody>
          <a:bodyPr>
            <a:normAutofit fontScale="25000" lnSpcReduction="20000"/>
          </a:bodyPr>
          <a:lstStyle/>
          <a:p>
            <a:pPr marL="428625" indent="-428625" algn="l">
              <a:spcAft>
                <a:spcPts val="400"/>
              </a:spcAft>
              <a:buClr>
                <a:srgbClr val="F15923"/>
              </a:buClr>
              <a:buFont typeface="Wingdings" panose="05000000000000000000" pitchFamily="2" charset="2"/>
              <a:buChar char="§"/>
            </a:pPr>
            <a:r>
              <a:rPr lang="en-US" sz="8000" dirty="0">
                <a:solidFill>
                  <a:srgbClr val="F15923"/>
                </a:solidFill>
                <a:latin typeface="Calibri Light" panose="020F0302020204030204" pitchFamily="34" charset="0"/>
              </a:rPr>
              <a:t>CRVS in Africa and Asia: </a:t>
            </a:r>
            <a:endParaRPr lang="en-US" sz="8000" dirty="0" smtClean="0">
              <a:solidFill>
                <a:srgbClr val="F15923"/>
              </a:solidFill>
              <a:latin typeface="Calibri Light" panose="020F0302020204030204" pitchFamily="34" charset="0"/>
            </a:endParaRPr>
          </a:p>
          <a:p>
            <a:pPr marL="957651" lvl="1" indent="-428625" algn="l">
              <a:spcAft>
                <a:spcPts val="400"/>
              </a:spcAft>
              <a:buClr>
                <a:srgbClr val="F15923"/>
              </a:buClr>
              <a:buFont typeface="Wingdings" panose="05000000000000000000" pitchFamily="2" charset="2"/>
              <a:buChar char="§"/>
            </a:pPr>
            <a:r>
              <a:rPr lang="en-US" sz="8000" dirty="0" smtClean="0">
                <a:latin typeface="Calibri Light" panose="020F0302020204030204" pitchFamily="34" charset="0"/>
              </a:rPr>
              <a:t>UNECA </a:t>
            </a:r>
            <a:r>
              <a:rPr lang="en-US" sz="8000" dirty="0">
                <a:latin typeface="Calibri Light" panose="020F0302020204030204" pitchFamily="34" charset="0"/>
              </a:rPr>
              <a:t>&amp; APAI-CRVS in Africa, UN ESCAP in </a:t>
            </a:r>
            <a:r>
              <a:rPr lang="en-US" sz="8000" dirty="0" smtClean="0">
                <a:latin typeface="Calibri Light" panose="020F0302020204030204" pitchFamily="34" charset="0"/>
              </a:rPr>
              <a:t>Asia</a:t>
            </a:r>
            <a:endParaRPr lang="en-US" sz="8000" dirty="0">
              <a:latin typeface="Calibri Light" panose="020F0302020204030204" pitchFamily="34" charset="0"/>
            </a:endParaRPr>
          </a:p>
          <a:p>
            <a:pPr marL="428625" indent="-428625" algn="l">
              <a:spcAft>
                <a:spcPts val="400"/>
              </a:spcAft>
              <a:buClr>
                <a:srgbClr val="F15923"/>
              </a:buClr>
              <a:buFont typeface="Wingdings" panose="05000000000000000000" pitchFamily="2" charset="2"/>
              <a:buChar char="§"/>
            </a:pPr>
            <a:r>
              <a:rPr lang="en-US" sz="8000" dirty="0">
                <a:solidFill>
                  <a:srgbClr val="F15923"/>
                </a:solidFill>
                <a:latin typeface="Calibri Light" panose="020F0302020204030204" pitchFamily="34" charset="0"/>
              </a:rPr>
              <a:t>Women’s work and employment: </a:t>
            </a:r>
            <a:endParaRPr lang="en-US" sz="8000" dirty="0" smtClean="0">
              <a:solidFill>
                <a:srgbClr val="F15923"/>
              </a:solidFill>
              <a:latin typeface="Calibri Light" panose="020F0302020204030204" pitchFamily="34" charset="0"/>
            </a:endParaRPr>
          </a:p>
          <a:p>
            <a:pPr marL="957651" lvl="1" indent="-428625" algn="l">
              <a:spcAft>
                <a:spcPts val="400"/>
              </a:spcAft>
              <a:buClr>
                <a:srgbClr val="F15923"/>
              </a:buClr>
              <a:buFont typeface="Wingdings" panose="05000000000000000000" pitchFamily="2" charset="2"/>
              <a:buChar char="§"/>
            </a:pPr>
            <a:r>
              <a:rPr lang="en-US" sz="8000" dirty="0" smtClean="0">
                <a:latin typeface="Calibri Light" panose="020F0302020204030204" pitchFamily="34" charset="0"/>
              </a:rPr>
              <a:t>ILO</a:t>
            </a:r>
            <a:r>
              <a:rPr lang="en-US" sz="8000" dirty="0">
                <a:latin typeface="Calibri Light" panose="020F0302020204030204" pitchFamily="34" charset="0"/>
              </a:rPr>
              <a:t>, FAO, World Bank</a:t>
            </a:r>
          </a:p>
          <a:p>
            <a:pPr marL="428625" indent="-428625" algn="l">
              <a:spcAft>
                <a:spcPts val="400"/>
              </a:spcAft>
              <a:buClr>
                <a:srgbClr val="F15923"/>
              </a:buClr>
              <a:buFont typeface="Wingdings" panose="05000000000000000000" pitchFamily="2" charset="2"/>
              <a:buChar char="§"/>
            </a:pPr>
            <a:r>
              <a:rPr lang="en-US" sz="8000" dirty="0">
                <a:solidFill>
                  <a:srgbClr val="F15923"/>
                </a:solidFill>
                <a:latin typeface="Calibri Light" panose="020F0302020204030204" pitchFamily="34" charset="0"/>
              </a:rPr>
              <a:t>Financial services: </a:t>
            </a:r>
            <a:endParaRPr lang="en-US" sz="8000" dirty="0" smtClean="0">
              <a:solidFill>
                <a:srgbClr val="F15923"/>
              </a:solidFill>
              <a:latin typeface="Calibri Light" panose="020F0302020204030204" pitchFamily="34" charset="0"/>
            </a:endParaRPr>
          </a:p>
          <a:p>
            <a:pPr marL="957651" lvl="1" indent="-428625" algn="l">
              <a:spcAft>
                <a:spcPts val="400"/>
              </a:spcAft>
              <a:buClr>
                <a:srgbClr val="F15923"/>
              </a:buClr>
              <a:buFont typeface="Wingdings" panose="05000000000000000000" pitchFamily="2" charset="2"/>
              <a:buChar char="§"/>
            </a:pPr>
            <a:r>
              <a:rPr lang="en-US" sz="8000" dirty="0" smtClean="0">
                <a:latin typeface="Calibri Light" panose="020F0302020204030204" pitchFamily="34" charset="0"/>
              </a:rPr>
              <a:t>Global </a:t>
            </a:r>
            <a:r>
              <a:rPr lang="en-US" sz="8000" dirty="0">
                <a:latin typeface="Calibri Light" panose="020F0302020204030204" pitchFamily="34" charset="0"/>
              </a:rPr>
              <a:t>Banking Alliance for Women, Inter-American Development Bank</a:t>
            </a:r>
          </a:p>
          <a:p>
            <a:pPr marL="428625" indent="-428625" algn="l">
              <a:spcAft>
                <a:spcPts val="400"/>
              </a:spcAft>
              <a:buClr>
                <a:srgbClr val="F15923"/>
              </a:buClr>
              <a:buFont typeface="Wingdings" panose="05000000000000000000" pitchFamily="2" charset="2"/>
              <a:buChar char="§"/>
            </a:pPr>
            <a:r>
              <a:rPr lang="en-US" sz="8000" dirty="0">
                <a:solidFill>
                  <a:srgbClr val="F15923"/>
                </a:solidFill>
                <a:latin typeface="Calibri Light" panose="020F0302020204030204" pitchFamily="34" charset="0"/>
              </a:rPr>
              <a:t>Women’s subjective well-being and poverty: </a:t>
            </a:r>
            <a:endParaRPr lang="en-US" sz="8000" dirty="0" smtClean="0">
              <a:solidFill>
                <a:srgbClr val="F15923"/>
              </a:solidFill>
              <a:latin typeface="Calibri Light" panose="020F0302020204030204" pitchFamily="34" charset="0"/>
            </a:endParaRPr>
          </a:p>
          <a:p>
            <a:pPr marL="957651" lvl="1" indent="-428625" algn="l">
              <a:spcAft>
                <a:spcPts val="400"/>
              </a:spcAft>
              <a:buClr>
                <a:srgbClr val="F15923"/>
              </a:buClr>
              <a:buFont typeface="Wingdings" panose="05000000000000000000" pitchFamily="2" charset="2"/>
              <a:buChar char="§"/>
            </a:pPr>
            <a:r>
              <a:rPr lang="en-US" sz="8000" dirty="0" smtClean="0">
                <a:latin typeface="Calibri Light" panose="020F0302020204030204" pitchFamily="34" charset="0"/>
              </a:rPr>
              <a:t>Government </a:t>
            </a:r>
            <a:r>
              <a:rPr lang="en-US" sz="8000" dirty="0">
                <a:latin typeface="Calibri Light" panose="020F0302020204030204" pitchFamily="34" charset="0"/>
              </a:rPr>
              <a:t>of Mexico</a:t>
            </a:r>
          </a:p>
          <a:p>
            <a:pPr marL="428625" indent="-428625" algn="l">
              <a:spcAft>
                <a:spcPts val="400"/>
              </a:spcAft>
              <a:buClr>
                <a:srgbClr val="F15923"/>
              </a:buClr>
              <a:buFont typeface="Wingdings" panose="05000000000000000000" pitchFamily="2" charset="2"/>
              <a:buChar char="§"/>
            </a:pPr>
            <a:r>
              <a:rPr lang="en-US" sz="8000" dirty="0">
                <a:solidFill>
                  <a:srgbClr val="F15923"/>
                </a:solidFill>
                <a:latin typeface="Calibri Light" panose="020F0302020204030204" pitchFamily="34" charset="0"/>
              </a:rPr>
              <a:t>Big data and gender: </a:t>
            </a:r>
            <a:endParaRPr lang="en-US" sz="8000" dirty="0" smtClean="0">
              <a:solidFill>
                <a:srgbClr val="F15923"/>
              </a:solidFill>
              <a:latin typeface="Calibri Light" panose="020F0302020204030204" pitchFamily="34" charset="0"/>
            </a:endParaRPr>
          </a:p>
          <a:p>
            <a:pPr marL="957651" lvl="1" indent="-428625" algn="l">
              <a:spcAft>
                <a:spcPts val="400"/>
              </a:spcAft>
              <a:buClr>
                <a:srgbClr val="F15923"/>
              </a:buClr>
              <a:buFont typeface="Wingdings" panose="05000000000000000000" pitchFamily="2" charset="2"/>
              <a:buChar char="§"/>
            </a:pPr>
            <a:r>
              <a:rPr lang="en-US" sz="8000" dirty="0" smtClean="0">
                <a:latin typeface="Calibri Light" panose="020F0302020204030204" pitchFamily="34" charset="0"/>
              </a:rPr>
              <a:t>UN </a:t>
            </a:r>
            <a:r>
              <a:rPr lang="en-US" sz="8000" dirty="0">
                <a:latin typeface="Calibri Light" panose="020F0302020204030204" pitchFamily="34" charset="0"/>
              </a:rPr>
              <a:t>Global Pulse, UN Women, individual academic researchers</a:t>
            </a:r>
          </a:p>
          <a:p>
            <a:pPr marL="428625" indent="-428625" algn="l">
              <a:spcAft>
                <a:spcPts val="400"/>
              </a:spcAft>
              <a:buClr>
                <a:srgbClr val="F15923"/>
              </a:buClr>
              <a:buFont typeface="Wingdings" panose="05000000000000000000" pitchFamily="2" charset="2"/>
              <a:buChar char="§"/>
            </a:pPr>
            <a:r>
              <a:rPr lang="en-US" sz="8000" dirty="0">
                <a:solidFill>
                  <a:srgbClr val="F15923"/>
                </a:solidFill>
                <a:latin typeface="Calibri Light" panose="020F0302020204030204" pitchFamily="34" charset="0"/>
              </a:rPr>
              <a:t>Improving gender data in US foreign aid reporting: </a:t>
            </a:r>
            <a:endParaRPr lang="en-US" sz="8000" dirty="0" smtClean="0">
              <a:solidFill>
                <a:srgbClr val="F15923"/>
              </a:solidFill>
              <a:latin typeface="Calibri Light" panose="020F0302020204030204" pitchFamily="34" charset="0"/>
            </a:endParaRPr>
          </a:p>
          <a:p>
            <a:pPr marL="957651" lvl="1" indent="-428625" algn="l">
              <a:spcAft>
                <a:spcPts val="400"/>
              </a:spcAft>
              <a:buClr>
                <a:srgbClr val="F15923"/>
              </a:buClr>
              <a:buFont typeface="Wingdings" panose="05000000000000000000" pitchFamily="2" charset="2"/>
              <a:buChar char="§"/>
            </a:pPr>
            <a:r>
              <a:rPr lang="en-US" sz="8000" dirty="0" smtClean="0">
                <a:latin typeface="Calibri Light" panose="020F0302020204030204" pitchFamily="34" charset="0"/>
              </a:rPr>
              <a:t>US government</a:t>
            </a:r>
          </a:p>
          <a:p>
            <a:pPr lvl="1" algn="l">
              <a:spcAft>
                <a:spcPts val="400"/>
              </a:spcAft>
              <a:buClr>
                <a:srgbClr val="F15923"/>
              </a:buClr>
            </a:pPr>
            <a:endParaRPr lang="en-US" sz="2400" dirty="0">
              <a:latin typeface="Calibri Light" panose="020F0302020204030204" pitchFamily="34" charset="0"/>
            </a:endParaRPr>
          </a:p>
          <a:p>
            <a:pPr algn="l">
              <a:buClr>
                <a:srgbClr val="F15923"/>
              </a:buClr>
            </a:pPr>
            <a:r>
              <a:rPr lang="en-US" sz="11200" dirty="0" smtClean="0">
                <a:latin typeface="Calibri Light" panose="020F0302020204030204" pitchFamily="34" charset="0"/>
              </a:rPr>
              <a:t>Work ahead in 2015 and beyond: ‘Nuts and bolts’ of partnerships.</a:t>
            </a:r>
            <a:endParaRPr lang="en-US" sz="11200" dirty="0">
              <a:latin typeface="Calibri Light" panose="020F0302020204030204" pitchFamily="34" charset="0"/>
            </a:endParaRPr>
          </a:p>
          <a:p>
            <a:pPr marL="428625" indent="-428625" algn="l">
              <a:buFont typeface="Arial" panose="020B0604020202020204" pitchFamily="34" charset="0"/>
              <a:buChar char="•"/>
            </a:pPr>
            <a:endParaRPr lang="en-US" sz="2475" dirty="0">
              <a:latin typeface="Helvetica LT Std Light" pitchFamily="34" charset="0"/>
            </a:endParaRPr>
          </a:p>
          <a:p>
            <a:pPr marL="428625" indent="-428625" algn="l">
              <a:buFont typeface="Arial" panose="020B0604020202020204" pitchFamily="34" charset="0"/>
              <a:buChar char="•"/>
            </a:pPr>
            <a:endParaRPr lang="en-US" sz="2475" dirty="0">
              <a:latin typeface="Helvetica LT Std Light"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defTabSz="1058052"/>
            <a:endParaRPr lang="en-US" sz="210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8" name="TextBox 7"/>
          <p:cNvSpPr txBox="1"/>
          <p:nvPr/>
        </p:nvSpPr>
        <p:spPr>
          <a:xfrm>
            <a:off x="10725150" y="6351463"/>
            <a:ext cx="2000250" cy="300082"/>
          </a:xfrm>
          <a:prstGeom prst="rect">
            <a:avLst/>
          </a:prstGeom>
          <a:noFill/>
        </p:spPr>
        <p:txBody>
          <a:bodyPr wrap="square" rtlCol="0">
            <a:spAutoFit/>
          </a:bodyPr>
          <a:lstStyle/>
          <a:p>
            <a:pPr defTabSz="1058052"/>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2220950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kjohnson\Downloads\15851178047_e230c95bb6_o.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5182" y="475839"/>
            <a:ext cx="8282763" cy="5411972"/>
          </a:xfrm>
          <a:prstGeom prst="rect">
            <a:avLst/>
          </a:prstGeom>
          <a:noFill/>
          <a:ln>
            <a:noFill/>
          </a:ln>
        </p:spPr>
      </p:pic>
      <p:sp>
        <p:nvSpPr>
          <p:cNvPr id="5" name="Rectangle 4"/>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8" name="TextBox 7"/>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410409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smtClean="0">
                <a:latin typeface="Calibri" panose="020F0502020204030204" pitchFamily="34" charset="0"/>
              </a:rPr>
              <a:t>Why CRVS? CRVS &amp; Gender (1/3)</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0" name="Subtitle 2"/>
          <p:cNvSpPr>
            <a:spLocks noGrp="1"/>
          </p:cNvSpPr>
          <p:nvPr>
            <p:ph type="subTitle" idx="1"/>
          </p:nvPr>
        </p:nvSpPr>
        <p:spPr>
          <a:xfrm>
            <a:off x="1123951" y="1187116"/>
            <a:ext cx="11068050" cy="5279558"/>
          </a:xfrm>
        </p:spPr>
        <p:txBody>
          <a:bodyPr>
            <a:noAutofit/>
          </a:bodyPr>
          <a:lstStyle/>
          <a:p>
            <a:pPr marL="428625" indent="-428625" algn="l">
              <a:buClr>
                <a:srgbClr val="F15923"/>
              </a:buClr>
              <a:buFont typeface="Wingdings" panose="05000000000000000000" pitchFamily="2" charset="2"/>
              <a:buChar char="§"/>
            </a:pPr>
            <a:r>
              <a:rPr lang="en-US" sz="2800" dirty="0" smtClean="0">
                <a:latin typeface="Calibri Light" panose="020F0302020204030204" pitchFamily="34" charset="0"/>
              </a:rPr>
              <a:t>Not often considered a gender issue (boys &amp; girls registered fairly equally), but significant, less obvious, gender implications exist</a:t>
            </a:r>
          </a:p>
          <a:p>
            <a:pPr marL="428625" indent="-428625" algn="l">
              <a:buClr>
                <a:srgbClr val="F15923"/>
              </a:buClr>
              <a:buFont typeface="Wingdings" panose="05000000000000000000" pitchFamily="2" charset="2"/>
              <a:buChar char="§"/>
            </a:pPr>
            <a:r>
              <a:rPr lang="en-US" sz="2800" dirty="0" smtClean="0">
                <a:latin typeface="Calibri Light" panose="020F0302020204030204" pitchFamily="34" charset="0"/>
              </a:rPr>
              <a:t>At its best, VS data is gender data; individual-level data that covers men and women, boys and girls </a:t>
            </a:r>
          </a:p>
          <a:p>
            <a:pPr marL="428625" indent="-428625" algn="l">
              <a:buClr>
                <a:srgbClr val="F15923"/>
              </a:buClr>
              <a:buFont typeface="Wingdings" panose="05000000000000000000" pitchFamily="2" charset="2"/>
              <a:buChar char="§"/>
            </a:pPr>
            <a:r>
              <a:rPr lang="en-US" sz="2800" dirty="0" smtClean="0">
                <a:latin typeface="Calibri Light" panose="020F0302020204030204" pitchFamily="34" charset="0"/>
              </a:rPr>
              <a:t>But, we need small </a:t>
            </a:r>
            <a:r>
              <a:rPr lang="en-US" sz="2800" dirty="0">
                <a:latin typeface="Calibri Light" panose="020F0302020204030204" pitchFamily="34" charset="0"/>
              </a:rPr>
              <a:t>adjustments to existing plans </a:t>
            </a:r>
            <a:r>
              <a:rPr lang="en-US" sz="2800" dirty="0" smtClean="0">
                <a:latin typeface="Calibri Light" panose="020F0302020204030204" pitchFamily="34" charset="0"/>
              </a:rPr>
              <a:t>to ensure CRVS systems reach everyone they are intended for, and have: </a:t>
            </a:r>
          </a:p>
          <a:p>
            <a:pPr marL="957651" lvl="1" indent="-428625" algn="l">
              <a:buClr>
                <a:srgbClr val="F15923"/>
              </a:buClr>
              <a:buFont typeface="Wingdings" panose="05000000000000000000" pitchFamily="2" charset="2"/>
              <a:buChar char="§"/>
            </a:pPr>
            <a:r>
              <a:rPr lang="en-US" sz="2800" dirty="0">
                <a:latin typeface="Calibri Light" panose="020F0302020204030204" pitchFamily="34" charset="0"/>
              </a:rPr>
              <a:t>H</a:t>
            </a:r>
            <a:r>
              <a:rPr lang="en-US" sz="2800" dirty="0" smtClean="0">
                <a:latin typeface="Calibri Light" panose="020F0302020204030204" pitchFamily="34" charset="0"/>
              </a:rPr>
              <a:t>uge potential </a:t>
            </a:r>
            <a:r>
              <a:rPr lang="en-US" sz="2800" b="1" dirty="0" smtClean="0">
                <a:latin typeface="Calibri Light" panose="020F0302020204030204" pitchFamily="34" charset="0"/>
              </a:rPr>
              <a:t>impacts </a:t>
            </a:r>
            <a:r>
              <a:rPr lang="en-US" sz="2800" b="1" dirty="0">
                <a:latin typeface="Calibri Light" panose="020F0302020204030204" pitchFamily="34" charset="0"/>
              </a:rPr>
              <a:t>on the lives of women and </a:t>
            </a:r>
            <a:r>
              <a:rPr lang="en-US" sz="2800" b="1" dirty="0" smtClean="0">
                <a:latin typeface="Calibri Light" panose="020F0302020204030204" pitchFamily="34" charset="0"/>
              </a:rPr>
              <a:t>girls</a:t>
            </a:r>
          </a:p>
          <a:p>
            <a:pPr marL="957651" lvl="1" indent="-428625" algn="l">
              <a:buClr>
                <a:srgbClr val="F15923"/>
              </a:buClr>
              <a:buFont typeface="Wingdings" panose="05000000000000000000" pitchFamily="2" charset="2"/>
              <a:buChar char="§"/>
            </a:pPr>
            <a:r>
              <a:rPr lang="en-US" sz="2800" dirty="0">
                <a:latin typeface="Calibri Light" panose="020F0302020204030204" pitchFamily="34" charset="0"/>
              </a:rPr>
              <a:t>H</a:t>
            </a:r>
            <a:r>
              <a:rPr lang="en-US" sz="2800" dirty="0" smtClean="0">
                <a:latin typeface="Calibri Light" panose="020F0302020204030204" pitchFamily="34" charset="0"/>
              </a:rPr>
              <a:t>uge potential </a:t>
            </a:r>
            <a:r>
              <a:rPr lang="en-US" sz="2800" b="1" dirty="0" smtClean="0">
                <a:latin typeface="Calibri Light" panose="020F0302020204030204" pitchFamily="34" charset="0"/>
              </a:rPr>
              <a:t>contributions to generating high quality gender data</a:t>
            </a:r>
            <a:r>
              <a:rPr lang="en-US" sz="2800" dirty="0" smtClean="0">
                <a:latin typeface="Calibri Light" panose="020F0302020204030204" pitchFamily="34" charset="0"/>
              </a:rPr>
              <a:t>;               the ‘denominator’ of a society that must include both genders</a:t>
            </a:r>
          </a:p>
          <a:p>
            <a:pPr marL="428625" indent="-428625" algn="l">
              <a:buClr>
                <a:srgbClr val="F15923"/>
              </a:buClr>
              <a:buFont typeface="Wingdings" panose="05000000000000000000" pitchFamily="2" charset="2"/>
              <a:buChar char="§"/>
            </a:pPr>
            <a:endParaRPr lang="en-US" sz="3200" dirty="0" smtClean="0">
              <a:latin typeface="Calibri Light" panose="020F0302020204030204" pitchFamily="34" charset="0"/>
            </a:endParaRPr>
          </a:p>
          <a:p>
            <a:pPr algn="l">
              <a:buClr>
                <a:srgbClr val="F15923"/>
              </a:buClr>
            </a:pPr>
            <a:endParaRPr lang="en-US" sz="1400" dirty="0">
              <a:latin typeface="Calibri Light" panose="020F0302020204030204" pitchFamily="34" charset="0"/>
            </a:endParaRPr>
          </a:p>
          <a:p>
            <a:pPr marL="428625" indent="-428625" algn="l">
              <a:buClr>
                <a:srgbClr val="F15923"/>
              </a:buClr>
              <a:buFont typeface="Wingdings" panose="05000000000000000000" pitchFamily="2" charset="2"/>
              <a:buChar char="§"/>
            </a:pPr>
            <a:endParaRPr lang="en-US" sz="1800"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285708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400050"/>
            <a:ext cx="10801350" cy="685800"/>
          </a:xfr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3000" dirty="0" smtClean="0">
                <a:latin typeface="Calibri" panose="020F0502020204030204" pitchFamily="34" charset="0"/>
              </a:rPr>
              <a:t>Why CRVS? CRVS &amp; Gender (2/3)</a:t>
            </a:r>
            <a:endParaRPr lang="en-US" sz="3600" dirty="0">
              <a:latin typeface="Calibri" panose="020F0502020204030204" pitchFamily="34" charset="0"/>
            </a:endParaRPr>
          </a:p>
        </p:txBody>
      </p:sp>
      <p:sp>
        <p:nvSpPr>
          <p:cNvPr id="4" name="Rectangle 3"/>
          <p:cNvSpPr/>
          <p:nvPr/>
        </p:nvSpPr>
        <p:spPr>
          <a:xfrm>
            <a:off x="266700" y="0"/>
            <a:ext cx="582930" cy="6858000"/>
          </a:xfrm>
          <a:prstGeom prst="rect">
            <a:avLst/>
          </a:prstGeom>
          <a:solidFill>
            <a:srgbClr val="F15923"/>
          </a:solidFill>
          <a:ln>
            <a:noFill/>
          </a:ln>
        </p:spPr>
        <p:style>
          <a:lnRef idx="2">
            <a:schemeClr val="accent1">
              <a:shade val="50000"/>
            </a:schemeClr>
          </a:lnRef>
          <a:fillRef idx="1">
            <a:schemeClr val="accent1"/>
          </a:fillRef>
          <a:effectRef idx="0">
            <a:schemeClr val="accent1"/>
          </a:effectRef>
          <a:fontRef idx="minor">
            <a:schemeClr val="lt1"/>
          </a:fontRef>
        </p:style>
        <p:txBody>
          <a:bodyPr lIns="105806" tIns="52903" rIns="105806" bIns="52903" spcCol="0"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6261872"/>
            <a:ext cx="2800350" cy="366591"/>
          </a:xfrm>
          <a:prstGeom prst="rect">
            <a:avLst/>
          </a:prstGeom>
        </p:spPr>
      </p:pic>
      <p:sp>
        <p:nvSpPr>
          <p:cNvPr id="10" name="Subtitle 2"/>
          <p:cNvSpPr>
            <a:spLocks noGrp="1"/>
          </p:cNvSpPr>
          <p:nvPr>
            <p:ph type="subTitle" idx="1"/>
          </p:nvPr>
        </p:nvSpPr>
        <p:spPr>
          <a:xfrm>
            <a:off x="921967" y="1165608"/>
            <a:ext cx="11270033" cy="5875271"/>
          </a:xfrm>
        </p:spPr>
        <p:txBody>
          <a:bodyPr>
            <a:noAutofit/>
          </a:bodyPr>
          <a:lstStyle/>
          <a:p>
            <a:pPr marL="428625" indent="-428625" algn="l">
              <a:buClr>
                <a:srgbClr val="F15923"/>
              </a:buClr>
              <a:buFont typeface="Wingdings" panose="05000000000000000000" pitchFamily="2" charset="2"/>
              <a:buChar char="§"/>
            </a:pPr>
            <a:r>
              <a:rPr lang="en-US" sz="3200" dirty="0" smtClean="0">
                <a:solidFill>
                  <a:srgbClr val="F15923"/>
                </a:solidFill>
                <a:latin typeface="Calibri Light" panose="020F0302020204030204" pitchFamily="34" charset="0"/>
              </a:rPr>
              <a:t>What are the gender issues?</a:t>
            </a:r>
            <a:endParaRPr lang="en-US" sz="3200" dirty="0">
              <a:solidFill>
                <a:srgbClr val="F15923"/>
              </a:solidFill>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3200" dirty="0">
                <a:latin typeface="Calibri Light" panose="020F0302020204030204" pitchFamily="34" charset="0"/>
              </a:rPr>
              <a:t>In many countries </a:t>
            </a:r>
            <a:r>
              <a:rPr lang="en-US" sz="3200" dirty="0" smtClean="0">
                <a:latin typeface="Calibri Light" panose="020F0302020204030204" pitchFamily="34" charset="0"/>
              </a:rPr>
              <a:t>single or unmarried women are </a:t>
            </a:r>
            <a:r>
              <a:rPr lang="en-US" sz="3200" dirty="0">
                <a:latin typeface="Calibri Light" panose="020F0302020204030204" pitchFamily="34" charset="0"/>
              </a:rPr>
              <a:t>unable to register their children without the signature of the </a:t>
            </a:r>
            <a:r>
              <a:rPr lang="en-US" sz="3200" dirty="0" smtClean="0">
                <a:latin typeface="Calibri Light" panose="020F0302020204030204" pitchFamily="34" charset="0"/>
              </a:rPr>
              <a:t>father</a:t>
            </a:r>
          </a:p>
          <a:p>
            <a:pPr marL="957651" lvl="1" indent="-428625" algn="l">
              <a:buClr>
                <a:srgbClr val="F15923"/>
              </a:buClr>
              <a:buFont typeface="Wingdings" panose="05000000000000000000" pitchFamily="2" charset="2"/>
              <a:buChar char="§"/>
            </a:pPr>
            <a:r>
              <a:rPr lang="en-US" sz="3200" dirty="0">
                <a:latin typeface="Calibri Light" panose="020F0302020204030204" pitchFamily="34" charset="0"/>
              </a:rPr>
              <a:t>Bias toward father’s </a:t>
            </a:r>
            <a:r>
              <a:rPr lang="en-US" sz="3200" dirty="0" smtClean="0">
                <a:latin typeface="Calibri Light" panose="020F0302020204030204" pitchFamily="34" charset="0"/>
              </a:rPr>
              <a:t>nationality</a:t>
            </a:r>
            <a:endParaRPr lang="en-US" sz="3200" dirty="0">
              <a:latin typeface="Calibri Light" panose="020F0302020204030204" pitchFamily="34" charset="0"/>
            </a:endParaRPr>
          </a:p>
          <a:p>
            <a:pPr marL="957651" lvl="1" indent="-428625" algn="l">
              <a:buClr>
                <a:srgbClr val="F15923"/>
              </a:buClr>
              <a:buFont typeface="Wingdings" panose="05000000000000000000" pitchFamily="2" charset="2"/>
              <a:buChar char="§"/>
            </a:pPr>
            <a:r>
              <a:rPr lang="en-US" sz="3200" dirty="0">
                <a:latin typeface="Calibri Light" panose="020F0302020204030204" pitchFamily="34" charset="0"/>
              </a:rPr>
              <a:t>Poor, less educated women register their children </a:t>
            </a:r>
            <a:r>
              <a:rPr lang="en-US" sz="3200" dirty="0" smtClean="0">
                <a:latin typeface="Calibri Light" panose="020F0302020204030204" pitchFamily="34" charset="0"/>
              </a:rPr>
              <a:t>less</a:t>
            </a:r>
          </a:p>
          <a:p>
            <a:pPr marL="957651" lvl="1" indent="-428625" algn="l">
              <a:buClr>
                <a:srgbClr val="F15923"/>
              </a:buClr>
              <a:buFont typeface="Wingdings" panose="05000000000000000000" pitchFamily="2" charset="2"/>
              <a:buChar char="§"/>
            </a:pPr>
            <a:r>
              <a:rPr lang="en-US" sz="3200" dirty="0">
                <a:latin typeface="Calibri Light" panose="020F0302020204030204" pitchFamily="34" charset="0"/>
              </a:rPr>
              <a:t>Women with restricted mobility for social reasons are less likely to access registration </a:t>
            </a:r>
            <a:r>
              <a:rPr lang="en-US" sz="3200" dirty="0" smtClean="0">
                <a:latin typeface="Calibri Light" panose="020F0302020204030204" pitchFamily="34" charset="0"/>
              </a:rPr>
              <a:t>centers</a:t>
            </a:r>
          </a:p>
          <a:p>
            <a:pPr marL="957651" lvl="1" indent="-428625" algn="l">
              <a:buClr>
                <a:srgbClr val="F15923"/>
              </a:buClr>
              <a:buFont typeface="Wingdings" panose="05000000000000000000" pitchFamily="2" charset="2"/>
              <a:buChar char="§"/>
            </a:pPr>
            <a:r>
              <a:rPr lang="en-US" sz="3200" dirty="0" smtClean="0">
                <a:latin typeface="Calibri Light" panose="020F0302020204030204" pitchFamily="34" charset="0"/>
              </a:rPr>
              <a:t>Marriage </a:t>
            </a:r>
            <a:r>
              <a:rPr lang="en-US" sz="3200" dirty="0">
                <a:latin typeface="Calibri Light" panose="020F0302020204030204" pitchFamily="34" charset="0"/>
              </a:rPr>
              <a:t>and divorce information is </a:t>
            </a:r>
            <a:r>
              <a:rPr lang="en-US" sz="3200" dirty="0" smtClean="0">
                <a:latin typeface="Calibri Light" panose="020F0302020204030204" pitchFamily="34" charset="0"/>
              </a:rPr>
              <a:t>not emphasized</a:t>
            </a:r>
            <a:endParaRPr lang="en-US" sz="1800" dirty="0">
              <a:latin typeface="Helvetica LT Std Light" pitchFamily="34" charset="0"/>
            </a:endParaRPr>
          </a:p>
        </p:txBody>
      </p:sp>
      <p:sp>
        <p:nvSpPr>
          <p:cNvPr id="6" name="TextBox 5"/>
          <p:cNvSpPr txBox="1"/>
          <p:nvPr/>
        </p:nvSpPr>
        <p:spPr>
          <a:xfrm>
            <a:off x="10725150" y="6351463"/>
            <a:ext cx="2000250" cy="300082"/>
          </a:xfrm>
          <a:prstGeom prst="rect">
            <a:avLst/>
          </a:prstGeom>
          <a:noFill/>
        </p:spPr>
        <p:txBody>
          <a:bodyPr wrap="square" rtlCol="0">
            <a:spAutoFit/>
          </a:bodyPr>
          <a:lstStyle/>
          <a:p>
            <a:r>
              <a:rPr lang="en-US" sz="1350" dirty="0">
                <a:solidFill>
                  <a:srgbClr val="F15923"/>
                </a:solidFill>
                <a:latin typeface="Idealist Sans" pitchFamily="50" charset="0"/>
              </a:rPr>
              <a:t>@Data2X</a:t>
            </a:r>
          </a:p>
        </p:txBody>
      </p:sp>
    </p:spTree>
    <p:extLst>
      <p:ext uri="{BB962C8B-B14F-4D97-AF65-F5344CB8AC3E}">
        <p14:creationId xmlns:p14="http://schemas.microsoft.com/office/powerpoint/2010/main" val="278495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7510</TotalTime>
  <Words>1493</Words>
  <Application>Microsoft Office PowerPoint</Application>
  <PresentationFormat>Widescreen</PresentationFormat>
  <Paragraphs>165</Paragraphs>
  <Slides>14</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Helvetica LT Std Light</vt:lpstr>
      <vt:lpstr>HelveticaNeueLT Std Lt</vt:lpstr>
      <vt:lpstr>Idealist Sans</vt:lpstr>
      <vt:lpstr>Wingdings</vt:lpstr>
      <vt:lpstr>1_Office Theme</vt:lpstr>
      <vt:lpstr>2_Office Theme</vt:lpstr>
      <vt:lpstr>5_Office Theme</vt:lpstr>
      <vt:lpstr>PowerPoint Presentation</vt:lpstr>
      <vt:lpstr> Data2X</vt:lpstr>
      <vt:lpstr> Gender Data</vt:lpstr>
      <vt:lpstr> Reasons for Problems with Gender Data</vt:lpstr>
      <vt:lpstr> Data2X – Work to Date</vt:lpstr>
      <vt:lpstr> Data2X – Partnerships</vt:lpstr>
      <vt:lpstr>PowerPoint Presentation</vt:lpstr>
      <vt:lpstr>Why CRVS? CRVS &amp; Gender (1/3)</vt:lpstr>
      <vt:lpstr>Why CRVS? CRVS &amp; Gender (2/3)</vt:lpstr>
      <vt:lpstr>Why CRVS? CRVS &amp; Gender (3/3)</vt:lpstr>
      <vt:lpstr>What Can Be Done?  Data2X and APAI-CRVS Partnership</vt:lpstr>
      <vt:lpstr>CRVS &amp; Gender – Seeking Feedback</vt:lpstr>
      <vt:lpstr>Data2X Briefing Paper on Gender &amp; CRVS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Johnson</dc:creator>
  <cp:lastModifiedBy>Rebecca Furst-Nichols</cp:lastModifiedBy>
  <cp:revision>54</cp:revision>
  <dcterms:created xsi:type="dcterms:W3CDTF">2014-09-26T15:11:41Z</dcterms:created>
  <dcterms:modified xsi:type="dcterms:W3CDTF">2015-02-11T08:48:08Z</dcterms:modified>
</cp:coreProperties>
</file>