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handoutMasterIdLst>
    <p:handoutMasterId r:id="rId19"/>
  </p:handoutMasterIdLst>
  <p:sldIdLst>
    <p:sldId id="317" r:id="rId2"/>
    <p:sldId id="323" r:id="rId3"/>
    <p:sldId id="321" r:id="rId4"/>
    <p:sldId id="343" r:id="rId5"/>
    <p:sldId id="342" r:id="rId6"/>
    <p:sldId id="344" r:id="rId7"/>
    <p:sldId id="352" r:id="rId8"/>
    <p:sldId id="350" r:id="rId9"/>
    <p:sldId id="353" r:id="rId10"/>
    <p:sldId id="349" r:id="rId11"/>
    <p:sldId id="347" r:id="rId12"/>
    <p:sldId id="354" r:id="rId13"/>
    <p:sldId id="348" r:id="rId14"/>
    <p:sldId id="351" r:id="rId15"/>
    <p:sldId id="333" r:id="rId16"/>
    <p:sldId id="263" r:id="rId17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15" autoAdjust="0"/>
  </p:normalViewPr>
  <p:slideViewPr>
    <p:cSldViewPr>
      <p:cViewPr>
        <p:scale>
          <a:sx n="66" d="100"/>
          <a:sy n="66" d="100"/>
        </p:scale>
        <p:origin x="-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0B57FCA5-4352-46E8-8A15-263D99ACA997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DBEB1E-65AB-4488-8476-E4490C5C9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565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62D3F1-E8E3-4DFB-86BD-0FBAEDC283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0275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A449CD-315A-4568-9BD0-F670A76B20C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33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CE20EF-1A2F-4DDD-8830-AB3099D0E20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Statistics  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• </a:t>
            </a:r>
            <a:r>
              <a:rPr lang="en-US" dirty="0" smtClean="0"/>
              <a:t>provides the basis for evidence-based policy and decision making</a:t>
            </a:r>
            <a:endParaRPr lang="fr-FR" dirty="0" smtClean="0"/>
          </a:p>
          <a:p>
            <a:pPr>
              <a:defRPr/>
            </a:pPr>
            <a:r>
              <a:rPr lang="en-US" b="1" dirty="0" smtClean="0"/>
              <a:t>• </a:t>
            </a:r>
            <a:r>
              <a:rPr lang="en-US" dirty="0" smtClean="0"/>
              <a:t>underpins the design of policies and programs and monitoring of progress on poverty reduction, economic management and sector policies</a:t>
            </a:r>
            <a:endParaRPr lang="fr-FR" dirty="0" smtClean="0"/>
          </a:p>
          <a:p>
            <a:pPr>
              <a:defRPr/>
            </a:pPr>
            <a:r>
              <a:rPr lang="en-US" b="1" dirty="0" smtClean="0"/>
              <a:t>• </a:t>
            </a:r>
            <a:r>
              <a:rPr lang="en-US" dirty="0" smtClean="0"/>
              <a:t>raises awareness of the reality and extent of poverty and help facilitate action</a:t>
            </a:r>
            <a:endParaRPr lang="fr-FR" dirty="0" smtClean="0"/>
          </a:p>
          <a:p>
            <a:pPr>
              <a:defRPr/>
            </a:pPr>
            <a:r>
              <a:rPr lang="en-US" b="1" dirty="0" smtClean="0"/>
              <a:t>• </a:t>
            </a:r>
            <a:r>
              <a:rPr lang="en-US" dirty="0" smtClean="0"/>
              <a:t>provides a picture of society to hold governments accountable for their activities, and to further the human rights agenda</a:t>
            </a:r>
            <a:endParaRPr lang="fr-FR" dirty="0" smtClean="0"/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x-non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hangingPunct="1">
              <a:defRPr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6183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E77AC0-5E0F-4C23-AEF8-96B797C1F8B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en-US" sz="20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7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3719F61-9945-4EB4-94F4-5862F83AA178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  <a:defRPr/>
            </a:pPr>
            <a:endParaRPr lang="fr-F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fr-FR" altLang="fr-FR" sz="1400" b="1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3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fr-F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fr-F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fr-FR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fr-FR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fr-FR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EF6321-58C4-4B93-A4EB-23BA3D50E9E7}" type="slidenum">
              <a:rPr lang="en-US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Wingdings 2" charset="0"/>
              <a:buChar char=""/>
              <a:defRPr/>
            </a:pPr>
            <a:r>
              <a:rPr lang="en-US" altLang="fr-FR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Big challenges even at international organization level to mobilize $$ for statistics</a:t>
            </a:r>
          </a:p>
          <a:p>
            <a:pPr lvl="2" eaLnBrk="1" hangingPunct="1">
              <a:buFont typeface="Wingdings 2" charset="0"/>
              <a:buChar char=""/>
              <a:defRPr/>
            </a:pPr>
            <a:r>
              <a:rPr lang="en-US" altLang="fr-FR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RPG – non exclusive; non exhaustible; cost efficient due to Economies of scale.</a:t>
            </a:r>
          </a:p>
          <a:p>
            <a:pPr lvl="2" eaLnBrk="1" hangingPunct="1">
              <a:buFont typeface="Wingdings 2" charset="0"/>
              <a:buChar char=""/>
              <a:defRPr/>
            </a:pPr>
            <a:r>
              <a:rPr lang="en-US" altLang="fr-FR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2" eaLnBrk="1" hangingPunct="1">
              <a:buFont typeface="Wingdings 2" charset="0"/>
              <a:buChar char=""/>
              <a:defRPr/>
            </a:pPr>
            <a:r>
              <a:rPr lang="en-US" altLang="fr-FR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smtClean="0"/>
              <a:t>such benefits includes:</a:t>
            </a:r>
          </a:p>
          <a:p>
            <a:pPr lvl="3" eaLnBrk="1" hangingPunct="1">
              <a:buFont typeface="Wingdings 2" charset="0"/>
              <a:buChar char=""/>
              <a:defRPr/>
            </a:pPr>
            <a:r>
              <a:rPr lang="en-US" sz="1600" dirty="0" smtClean="0"/>
              <a:t>harmonization of technologies and methodologies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 of manuals</a:t>
            </a:r>
            <a:endParaRPr lang="x-non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Regional integration</a:t>
            </a:r>
            <a:endParaRPr lang="x-non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of household surveys to measure employment</a:t>
            </a:r>
            <a:endParaRPr lang="x-non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&amp; management </a:t>
            </a:r>
            <a:endParaRPr lang="x-non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Strategies, etc.</a:t>
            </a:r>
            <a:endParaRPr lang="x-non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endParaRPr lang="fr-FR" altLang="fr-FR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145D0E-D253-4742-89A6-28D3BB61E994}" type="slidenum">
              <a:rPr lang="en-US" altLang="fr-FR"/>
              <a:pPr eaLnBrk="1" hangingPunct="1">
                <a:spcBef>
                  <a:spcPct val="0"/>
                </a:spcBef>
              </a:pPr>
              <a:t>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46608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78D0BE-4E62-4A73-803D-2D30033AF796}" type="slidenum">
              <a:rPr lang="en-US" altLang="fr-FR"/>
              <a:pPr eaLnBrk="1" hangingPunct="1">
                <a:spcBef>
                  <a:spcPct val="0"/>
                </a:spcBef>
              </a:pPr>
              <a:t>15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61850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73E917-DFB8-48EE-B5FC-4F60A7973DCB}" type="slidenum">
              <a:rPr lang="en-US" altLang="fr-FR"/>
              <a:pPr eaLnBrk="1" hangingPunct="1">
                <a:spcBef>
                  <a:spcPct val="0"/>
                </a:spcBef>
              </a:pPr>
              <a:t>16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739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AB0A9-25BE-4E22-A6B5-C8EE565A9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815245"/>
      </p:ext>
    </p:extLst>
  </p:cSld>
  <p:clrMapOvr>
    <a:masterClrMapping/>
  </p:clrMapOvr>
  <p:transition spd="med" advTm="18628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8D287-5349-44D8-A703-5B03E1FC2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46817"/>
      </p:ext>
    </p:extLst>
  </p:cSld>
  <p:clrMapOvr>
    <a:masterClrMapping/>
  </p:clrMapOvr>
  <p:transition spd="med" advTm="18628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84755"/>
      </p:ext>
    </p:extLst>
  </p:cSld>
  <p:clrMapOvr>
    <a:masterClrMapping/>
  </p:clrMapOvr>
  <p:transition spd="med" advTm="18628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26420"/>
      </p:ext>
    </p:extLst>
  </p:cSld>
  <p:clrMapOvr>
    <a:masterClrMapping/>
  </p:clrMapOvr>
  <p:transition spd="med" advTm="18628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6289"/>
      </p:ext>
    </p:extLst>
  </p:cSld>
  <p:clrMapOvr>
    <a:masterClrMapping/>
  </p:clrMapOvr>
  <p:transition spd="med" advTm="18628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7837E-6701-425F-A427-C386BD463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05765"/>
      </p:ext>
    </p:extLst>
  </p:cSld>
  <p:clrMapOvr>
    <a:masterClrMapping/>
  </p:clrMapOvr>
  <p:transition spd="med" advTm="18628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C5902-81DF-4E93-968A-335B1DDAF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353002"/>
      </p:ext>
    </p:extLst>
  </p:cSld>
  <p:clrMapOvr>
    <a:masterClrMapping/>
  </p:clrMapOvr>
  <p:transition spd="med" advTm="18628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C340-9DE1-4B25-8C9E-2B7481632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759602"/>
      </p:ext>
    </p:extLst>
  </p:cSld>
  <p:clrMapOvr>
    <a:masterClrMapping/>
  </p:clrMapOvr>
  <p:transition spd="med" advTm="18628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24789"/>
      </p:ext>
    </p:extLst>
  </p:cSld>
  <p:clrMapOvr>
    <a:masterClrMapping/>
  </p:clrMapOvr>
  <p:transition spd="med" advTm="18628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1D952-F1C4-4BE8-AA20-93D2E70CC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053281"/>
      </p:ext>
    </p:extLst>
  </p:cSld>
  <p:clrMapOvr>
    <a:masterClrMapping/>
  </p:clrMapOvr>
  <p:transition spd="med" advTm="18628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E01E2-04BE-44EF-B185-3B015B625D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574110"/>
      </p:ext>
    </p:extLst>
  </p:cSld>
  <p:clrMapOvr>
    <a:masterClrMapping/>
  </p:clrMapOvr>
  <p:transition spd="med" advTm="18628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B6698-27F5-47A6-8DDF-F7727F47C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130066"/>
      </p:ext>
    </p:extLst>
  </p:cSld>
  <p:clrMapOvr>
    <a:masterClrMapping/>
  </p:clrMapOvr>
  <p:transition spd="med" advTm="18628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33D16-F04F-4480-9F25-3F731AF094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381651"/>
      </p:ext>
    </p:extLst>
  </p:cSld>
  <p:clrMapOvr>
    <a:masterClrMapping/>
  </p:clrMapOvr>
  <p:transition spd="med" advTm="18628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3A684-8618-4746-89C6-46E3618507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541466"/>
      </p:ext>
    </p:extLst>
  </p:cSld>
  <p:clrMapOvr>
    <a:masterClrMapping/>
  </p:clrMapOvr>
  <p:transition spd="med" advTm="18628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9AB8D-6566-41E7-9DC5-F83FC8B65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663430"/>
      </p:ext>
    </p:extLst>
  </p:cSld>
  <p:clrMapOvr>
    <a:masterClrMapping/>
  </p:clrMapOvr>
  <p:transition spd="med" advTm="18628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</a:defRPr>
            </a:lvl1pPr>
          </a:lstStyle>
          <a:p>
            <a:fld id="{84F28D4C-BA73-4A6D-9304-BCA41E473C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13" r:id="rId3"/>
    <p:sldLayoutId id="2147483905" r:id="rId4"/>
    <p:sldLayoutId id="2147483906" r:id="rId5"/>
    <p:sldLayoutId id="2147483914" r:id="rId6"/>
    <p:sldLayoutId id="2147483907" r:id="rId7"/>
    <p:sldLayoutId id="2147483908" r:id="rId8"/>
    <p:sldLayoutId id="2147483909" r:id="rId9"/>
    <p:sldLayoutId id="2147483910" r:id="rId10"/>
    <p:sldLayoutId id="2147483915" r:id="rId11"/>
    <p:sldLayoutId id="2147483916" r:id="rId12"/>
    <p:sldLayoutId id="2147483917" r:id="rId13"/>
    <p:sldLayoutId id="2147483911" r:id="rId14"/>
    <p:sldLayoutId id="2147483912" r:id="rId15"/>
  </p:sldLayoutIdLst>
  <p:transition spd="med" advTm="18628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" y="2057400"/>
            <a:ext cx="8839200" cy="2590800"/>
          </a:xfrm>
        </p:spPr>
        <p:txBody>
          <a:bodyPr rtlCol="0">
            <a:normAutofit fontScale="90000"/>
          </a:bodyPr>
          <a:lstStyle/>
          <a:p>
            <a:pPr algn="ctr" defTabSz="-13873163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+mj-ea"/>
                <a:cs typeface="Arial" charset="0"/>
              </a:rPr>
            </a:br>
            <a:r>
              <a:rPr lang="en-US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+mj-ea"/>
                <a:cs typeface="Arial" charset="0"/>
              </a:rPr>
            </a:br>
            <a:r>
              <a:rPr lang="en-US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+mj-ea"/>
                <a:cs typeface="Arial" charset="0"/>
              </a:rPr>
            </a:br>
            <a:r>
              <a:rPr lang="en-US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+mj-ea"/>
                <a:cs typeface="Arial" charset="0"/>
              </a:rPr>
            </a:br>
            <a:r>
              <a:rPr lang="en-US" sz="2700" b="1" cap="small" dirty="0">
                <a:solidFill>
                  <a:srgbClr val="92D050"/>
                </a:solidFill>
              </a:rPr>
              <a:t>Meeting of Experts for the Third Conference of African Ministers responsible for Civil Registration</a:t>
            </a:r>
            <a:br>
              <a:rPr lang="en-US" sz="2700" b="1" cap="small" dirty="0">
                <a:solidFill>
                  <a:srgbClr val="92D050"/>
                </a:solidFill>
              </a:rPr>
            </a:br>
            <a:r>
              <a:rPr lang="fr-FR" sz="2700" b="1" cap="small" dirty="0">
                <a:solidFill>
                  <a:srgbClr val="92D050"/>
                </a:solidFill>
              </a:rPr>
              <a:t/>
            </a:r>
            <a:br>
              <a:rPr lang="fr-FR" sz="2700" b="1" cap="small" dirty="0">
                <a:solidFill>
                  <a:srgbClr val="92D050"/>
                </a:solidFill>
              </a:rPr>
            </a:br>
            <a:r>
              <a:rPr lang="fr-FR" sz="2200" i="1" dirty="0">
                <a:solidFill>
                  <a:srgbClr val="92D050"/>
                </a:solidFill>
              </a:rPr>
              <a:t>AFDB Possible Instruments to support</a:t>
            </a:r>
            <a:r>
              <a:rPr lang="en-US" sz="2200" i="1" dirty="0">
                <a:solidFill>
                  <a:srgbClr val="92D050"/>
                </a:solidFill>
              </a:rPr>
              <a:t> CRVS</a:t>
            </a:r>
            <a:br>
              <a:rPr lang="en-US" sz="2200" i="1" dirty="0">
                <a:solidFill>
                  <a:srgbClr val="92D050"/>
                </a:solidFill>
              </a:rPr>
            </a:br>
            <a:r>
              <a:rPr lang="en-US" sz="2200" i="1" dirty="0" smtClean="0">
                <a:solidFill>
                  <a:srgbClr val="92D05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en-US" sz="2200" i="1" dirty="0" smtClean="0">
                <a:solidFill>
                  <a:srgbClr val="92D050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2000" i="1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sz="2000" i="1" dirty="0" smtClean="0">
                <a:latin typeface="Arial" charset="0"/>
                <a:ea typeface="+mj-ea"/>
                <a:cs typeface="Arial" charset="0"/>
              </a:rPr>
            </a:br>
            <a:r>
              <a:rPr lang="en-US" sz="2000" i="1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sz="2000" i="1" dirty="0" smtClean="0">
                <a:latin typeface="Arial" charset="0"/>
                <a:ea typeface="+mj-ea"/>
                <a:cs typeface="Arial" charset="0"/>
              </a:rPr>
            </a:br>
            <a:r>
              <a:rPr lang="en-US" sz="2000" i="1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sz="2000" i="1" dirty="0" smtClean="0">
                <a:latin typeface="Arial" charset="0"/>
                <a:ea typeface="+mj-ea"/>
                <a:cs typeface="Arial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Arial" charset="0"/>
                <a:ea typeface="+mj-ea"/>
                <a:cs typeface="Arial" charset="0"/>
              </a:rPr>
              <a:t>Yamoussoukro, Cote </a:t>
            </a:r>
            <a:r>
              <a:rPr lang="en-US" sz="2000" b="1" i="1" dirty="0" smtClean="0">
                <a:solidFill>
                  <a:srgbClr val="000000"/>
                </a:solidFill>
                <a:latin typeface="Arial" charset="0"/>
                <a:ea typeface="+mj-ea"/>
                <a:cs typeface="Arial" charset="0"/>
              </a:rPr>
              <a:t>D’Ivoire</a:t>
            </a:r>
            <a:r>
              <a:rPr lang="en-US" sz="2000" b="1" i="1" dirty="0" smtClean="0">
                <a:latin typeface="Arial" charset="0"/>
                <a:ea typeface="+mj-ea"/>
                <a:cs typeface="Arial" charset="0"/>
              </a:rPr>
              <a:t/>
            </a:r>
            <a:br>
              <a:rPr lang="en-US" sz="2000" b="1" i="1" dirty="0" smtClean="0">
                <a:latin typeface="Arial" charset="0"/>
                <a:ea typeface="+mj-ea"/>
                <a:cs typeface="Arial" charset="0"/>
              </a:rPr>
            </a:br>
            <a:r>
              <a:rPr lang="fr-BE" sz="1800" b="1" i="1" dirty="0" smtClean="0">
                <a:solidFill>
                  <a:srgbClr val="000000"/>
                </a:solidFill>
                <a:latin typeface="Gill Sans MT" charset="0"/>
                <a:ea typeface="+mj-ea"/>
                <a:cs typeface="+mj-cs"/>
              </a:rPr>
              <a:t/>
            </a:r>
            <a:br>
              <a:rPr lang="fr-BE" sz="1800" b="1" i="1" dirty="0" smtClean="0">
                <a:solidFill>
                  <a:srgbClr val="000000"/>
                </a:solidFill>
                <a:latin typeface="Gill Sans MT" charset="0"/>
                <a:ea typeface="+mj-ea"/>
                <a:cs typeface="+mj-cs"/>
              </a:rPr>
            </a:br>
            <a:r>
              <a:rPr lang="fr-BE" sz="1800" b="1" i="1" dirty="0" smtClean="0">
                <a:solidFill>
                  <a:srgbClr val="000000"/>
                </a:solidFill>
                <a:latin typeface="Gill Sans MT" charset="0"/>
                <a:ea typeface="+mj-ea"/>
                <a:cs typeface="+mj-cs"/>
              </a:rPr>
              <a:t>11 February 2015</a:t>
            </a:r>
            <a:endParaRPr lang="en-US" sz="1800" i="1" dirty="0">
              <a:solidFill>
                <a:srgbClr val="000000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7171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E45BA64-75DF-4A37-BE01-8C4BBD02A238}" type="slidenum">
              <a:rPr lang="en-US" altLang="fr-FR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fr-F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8100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8628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Middle Income Countries Facility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ceiling </a:t>
            </a:r>
            <a:r>
              <a:rPr lang="en-US" dirty="0"/>
              <a:t>per grant, </a:t>
            </a:r>
            <a:r>
              <a:rPr lang="en-US" dirty="0" smtClean="0"/>
              <a:t>is </a:t>
            </a:r>
            <a:r>
              <a:rPr lang="en-US" dirty="0" smtClean="0"/>
              <a:t>US1.9 </a:t>
            </a:r>
            <a:r>
              <a:rPr lang="en-US" dirty="0"/>
              <a:t>million. </a:t>
            </a:r>
            <a:endParaRPr lang="en-US" dirty="0" smtClean="0"/>
          </a:p>
          <a:p>
            <a:pPr lvl="0"/>
            <a:r>
              <a:rPr lang="en-US" dirty="0" smtClean="0"/>
              <a:t>Vice </a:t>
            </a:r>
            <a:r>
              <a:rPr lang="en-US" dirty="0"/>
              <a:t>Presidents </a:t>
            </a:r>
            <a:r>
              <a:rPr lang="en-US" dirty="0" smtClean="0"/>
              <a:t>approve </a:t>
            </a:r>
            <a:r>
              <a:rPr lang="en-US" dirty="0"/>
              <a:t>requests </a:t>
            </a:r>
            <a:r>
              <a:rPr lang="en-US" dirty="0" smtClean="0"/>
              <a:t>US 625,000</a:t>
            </a:r>
            <a:endParaRPr lang="en-US" dirty="0" smtClean="0"/>
          </a:p>
          <a:p>
            <a:pPr lvl="0"/>
            <a:r>
              <a:rPr lang="en-US" dirty="0" smtClean="0"/>
              <a:t>President approves  requests between </a:t>
            </a:r>
            <a:r>
              <a:rPr lang="en-US" dirty="0" smtClean="0"/>
              <a:t>US  625,000 </a:t>
            </a:r>
            <a:r>
              <a:rPr lang="en-US" dirty="0" smtClean="0"/>
              <a:t>and </a:t>
            </a:r>
            <a:r>
              <a:rPr lang="en-US" dirty="0" smtClean="0"/>
              <a:t>US 1.25 million. </a:t>
            </a:r>
            <a:endParaRPr lang="en-US" dirty="0" smtClean="0"/>
          </a:p>
          <a:p>
            <a:pPr lvl="0"/>
            <a:r>
              <a:rPr lang="en-US" dirty="0"/>
              <a:t>Board </a:t>
            </a:r>
            <a:r>
              <a:rPr lang="en-US" dirty="0" smtClean="0"/>
              <a:t>For </a:t>
            </a:r>
            <a:r>
              <a:rPr lang="en-US" dirty="0"/>
              <a:t>amounts above </a:t>
            </a:r>
            <a:r>
              <a:rPr lang="en-US" dirty="0" smtClean="0"/>
              <a:t>US 1.25 million</a:t>
            </a:r>
          </a:p>
          <a:p>
            <a:pPr lvl="0"/>
            <a:r>
              <a:rPr lang="en-US" dirty="0" smtClean="0"/>
              <a:t>no set target on the number of number of grants countries shall qualify for per annum.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123980"/>
      </p:ext>
    </p:extLst>
  </p:cSld>
  <p:clrMapOvr>
    <a:masterClrMapping/>
  </p:clrMapOvr>
  <p:transition spd="med" advTm="18628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States in Transition </a:t>
            </a:r>
            <a:r>
              <a:rPr lang="en-US" dirty="0" smtClean="0"/>
              <a:t>Facilities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Eligible countries are those </a:t>
            </a:r>
            <a:r>
              <a:rPr lang="en-US" dirty="0"/>
              <a:t>characterized by weak state capacity and/or weak state legitimacy leaving citizens vulnerable to a range of shocks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Country get access from Transitional State facility to support survey </a:t>
            </a:r>
            <a:r>
              <a:rPr lang="en-US" dirty="0" smtClean="0"/>
              <a:t>programs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736363"/>
      </p:ext>
    </p:extLst>
  </p:cSld>
  <p:clrMapOvr>
    <a:masterClrMapping/>
  </p:clrMapOvr>
  <p:transition spd="med" advTm="18628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States in Transition Facilities</a:t>
            </a: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678112" y="3930650"/>
          <a:ext cx="4483100" cy="1000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/>
                <a:gridCol w="1333500"/>
                <a:gridCol w="1193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Burundi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Madagascar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South Sudan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Central African Republic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Malawi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Sudan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Chad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Mali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Togo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Comores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Sierra Leone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Zambia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Libya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Somalia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Zimbabwe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05672"/>
      </p:ext>
    </p:extLst>
  </p:cSld>
  <p:clrMapOvr>
    <a:masterClrMapping/>
  </p:clrMapOvr>
  <p:transition spd="med" advTm="18628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85725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EAST and North Africa Transition Fund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Eligible countries are </a:t>
            </a:r>
            <a:r>
              <a:rPr lang="en-US" dirty="0"/>
              <a:t>Egypt, Libya, Morocco, and Tunisia. </a:t>
            </a:r>
            <a:endParaRPr lang="en-US" dirty="0" smtClean="0"/>
          </a:p>
          <a:p>
            <a:r>
              <a:rPr lang="en-US" dirty="0" smtClean="0"/>
              <a:t>Process is as that of States in Transition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936069"/>
      </p:ext>
    </p:extLst>
  </p:cSld>
  <p:clrMapOvr>
    <a:masterClrMapping/>
  </p:clrMapOvr>
  <p:transition spd="med" advTm="18628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from partners</a:t>
            </a:r>
            <a:br>
              <a:rPr lang="en-US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AfDB</a:t>
            </a:r>
            <a:r>
              <a:rPr lang="en-US" dirty="0"/>
              <a:t> also mobilizes and manages resources from other partners while co-financing with them in some </a:t>
            </a:r>
            <a:r>
              <a:rPr lang="en-US" dirty="0" smtClean="0"/>
              <a:t>areas</a:t>
            </a:r>
          </a:p>
          <a:p>
            <a:pPr lvl="0"/>
            <a:r>
              <a:rPr lang="en-US" dirty="0" smtClean="0"/>
              <a:t>Includes contribution from </a:t>
            </a:r>
            <a:r>
              <a:rPr lang="en-US" altLang="fr-FR" sz="1600" dirty="0" smtClean="0">
                <a:solidFill>
                  <a:srgbClr val="00B050"/>
                </a:solidFill>
                <a:latin typeface="Arial" pitchFamily="34" charset="0"/>
              </a:rPr>
              <a:t>DFID</a:t>
            </a:r>
            <a:r>
              <a:rPr lang="en-US" altLang="fr-FR" sz="1600" dirty="0">
                <a:solidFill>
                  <a:srgbClr val="00B050"/>
                </a:solidFill>
                <a:latin typeface="Arial" pitchFamily="34" charset="0"/>
              </a:rPr>
              <a:t>, Bill and Melinda Gates </a:t>
            </a:r>
            <a:r>
              <a:rPr lang="en-US" altLang="fr-FR" sz="1600" dirty="0" smtClean="0">
                <a:solidFill>
                  <a:srgbClr val="00B050"/>
                </a:solidFill>
                <a:latin typeface="Arial" pitchFamily="34" charset="0"/>
              </a:rPr>
              <a:t>Foundation, Korea</a:t>
            </a:r>
            <a:r>
              <a:rPr lang="en-US" altLang="fr-FR" sz="1600" dirty="0">
                <a:solidFill>
                  <a:srgbClr val="00B050"/>
                </a:solidFill>
                <a:latin typeface="Arial" pitchFamily="34" charset="0"/>
              </a:rPr>
              <a:t>,  EU, etc.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697915"/>
      </p:ext>
    </p:extLst>
  </p:cSld>
  <p:clrMapOvr>
    <a:masterClrMapping/>
  </p:clrMapOvr>
  <p:transition spd="med" advTm="18628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fr-FR" sz="3200" b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Conclusion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35563"/>
          </a:xfrm>
        </p:spPr>
        <p:txBody>
          <a:bodyPr/>
          <a:lstStyle/>
          <a:p>
            <a:pPr marL="342900" lvl="1" indent="-342900">
              <a:spcBef>
                <a:spcPts val="2000"/>
              </a:spcBef>
              <a:buClr>
                <a:schemeClr val="accent1"/>
              </a:buClr>
              <a:defRPr/>
            </a:pPr>
            <a:endParaRPr lang="en-US" altLang="fr-FR" sz="2400" b="1" dirty="0" smtClean="0">
              <a:solidFill>
                <a:srgbClr val="00B050"/>
              </a:solidFill>
              <a:latin typeface="Arial" pitchFamily="34" charset="0"/>
            </a:endParaRP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defRPr/>
            </a:pPr>
            <a:r>
              <a:rPr lang="en-US" altLang="fr-FR" sz="2400" b="1" dirty="0" smtClean="0">
                <a:solidFill>
                  <a:srgbClr val="00B050"/>
                </a:solidFill>
                <a:latin typeface="Arial" pitchFamily="34" charset="0"/>
              </a:rPr>
              <a:t>To </a:t>
            </a:r>
            <a:r>
              <a:rPr lang="en-US" altLang="fr-FR" sz="2400" b="1" dirty="0">
                <a:solidFill>
                  <a:srgbClr val="00B050"/>
                </a:solidFill>
                <a:latin typeface="Arial" pitchFamily="34" charset="0"/>
              </a:rPr>
              <a:t>assure sustainability  &amp; ownership, country commitment is critical – </a:t>
            </a:r>
            <a:r>
              <a:rPr lang="en-US" altLang="fr-FR" sz="2400" b="1" i="1" u="sng" dirty="0">
                <a:solidFill>
                  <a:srgbClr val="00B050"/>
                </a:solidFill>
                <a:latin typeface="Arial" pitchFamily="34" charset="0"/>
              </a:rPr>
              <a:t>invest in statistics </a:t>
            </a:r>
            <a:r>
              <a:rPr lang="en-US" altLang="fr-FR" sz="2400" b="1" i="1" u="sng" dirty="0" smtClean="0">
                <a:solidFill>
                  <a:srgbClr val="00B050"/>
                </a:solidFill>
                <a:latin typeface="Arial" pitchFamily="34" charset="0"/>
              </a:rPr>
              <a:t>and in this case improving CRVS.</a:t>
            </a:r>
            <a:endParaRPr lang="en-US" altLang="fr-FR" sz="2400" b="1" i="1" u="sng" dirty="0">
              <a:solidFill>
                <a:srgbClr val="00B050"/>
              </a:solidFill>
              <a:latin typeface="Arial" pitchFamily="34" charset="0"/>
            </a:endParaRP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Font typeface="Wingdings 2" panose="05020102010507070707" pitchFamily="18" charset="2"/>
              <a:buNone/>
              <a:defRPr/>
            </a:pPr>
            <a:endParaRPr lang="en-US" altLang="fr-FR" b="1" dirty="0">
              <a:solidFill>
                <a:srgbClr val="00B050"/>
              </a:solidFill>
              <a:latin typeface="Arial" pitchFamily="34" charset="0"/>
            </a:endParaRP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defRPr/>
            </a:pPr>
            <a:endParaRPr lang="en-US" altLang="fr-FR" sz="2400" dirty="0">
              <a:ea typeface="ＭＳ Ｐゴシック" pitchFamily="34" charset="-128"/>
              <a:cs typeface="ＭＳ Ｐゴシック" charset="0"/>
            </a:endParaRPr>
          </a:p>
          <a:p>
            <a:pPr marL="800100" lvl="1" indent="-457200">
              <a:buFont typeface="Wingdings 2" panose="05020102010507070707" pitchFamily="18" charset="2"/>
              <a:buAutoNum type="alphaLcParenR"/>
              <a:defRPr/>
            </a:pPr>
            <a:endParaRPr lang="fr-FR" altLang="fr-FR" sz="2200" dirty="0" smtClean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16AF3C-41F7-4070-9C74-A269D18754D0}" type="slidenum">
              <a:rPr lang="en-US" altLang="en-US">
                <a:solidFill>
                  <a:srgbClr val="595959"/>
                </a:solidFill>
              </a:rPr>
              <a:pPr eaLnBrk="1" hangingPunct="1"/>
              <a:t>15</a:t>
            </a:fld>
            <a:endParaRPr lang="en-US" altLang="en-US">
              <a:solidFill>
                <a:srgbClr val="595959"/>
              </a:solidFill>
            </a:endParaRPr>
          </a:p>
        </p:txBody>
      </p:sp>
      <p:pic>
        <p:nvPicPr>
          <p:cNvPr id="1741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0668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86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09800" y="3429000"/>
            <a:ext cx="4697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Arial" charset="0"/>
              </a:rPr>
              <a:t>Thank You</a:t>
            </a:r>
          </a:p>
        </p:txBody>
      </p:sp>
      <p:pic>
        <p:nvPicPr>
          <p:cNvPr id="1843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5689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58A923-F234-4059-A0D3-D840FCA3762F}" type="slidenum">
              <a:rPr lang="en-US" altLang="en-US">
                <a:solidFill>
                  <a:srgbClr val="595959"/>
                </a:solidFill>
              </a:rPr>
              <a:pPr eaLnBrk="1" hangingPunct="1"/>
              <a:t>16</a:t>
            </a:fld>
            <a:endParaRPr lang="en-US" altLang="en-US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med" advTm="186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066800"/>
          </a:xfrm>
        </p:spPr>
        <p:txBody>
          <a:bodyPr/>
          <a:lstStyle/>
          <a:p>
            <a:pPr eaLnBrk="1" hangingPunct="1"/>
            <a:r>
              <a:rPr lang="en-US" altLang="fr-FR" b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    Recall the Importance of Statistics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76400"/>
            <a:ext cx="9067800" cy="5181600"/>
          </a:xfrm>
        </p:spPr>
        <p:txBody>
          <a:bodyPr rtlCol="0">
            <a:normAutofit/>
          </a:bodyPr>
          <a:lstStyle/>
          <a:p>
            <a:pPr eaLnBrk="1" hangingPunct="1">
              <a:buFont typeface="Wingdings 2" charset="0"/>
              <a:buChar char=""/>
              <a:defRPr/>
            </a:pPr>
            <a:endParaRPr lang="en-US" dirty="0" smtClean="0"/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dirty="0" smtClean="0"/>
              <a:t>Africa </a:t>
            </a:r>
            <a:r>
              <a:rPr lang="en-US" dirty="0"/>
              <a:t>Program on Accelerated Improvement of Civil Registration and Vital Statistics (APAI-CRVS) which is in effort to improve CRVS in Africa. </a:t>
            </a:r>
            <a:endParaRPr lang="en-US" dirty="0" smtClean="0"/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dirty="0" smtClean="0"/>
              <a:t>What funds available </a:t>
            </a:r>
            <a:r>
              <a:rPr lang="en-US" dirty="0"/>
              <a:t>within the Bank </a:t>
            </a:r>
            <a:r>
              <a:rPr lang="en-US" dirty="0" smtClean="0"/>
              <a:t>to assist for Implementation</a:t>
            </a:r>
            <a:endParaRPr lang="fr-FR" dirty="0"/>
          </a:p>
          <a:p>
            <a:pPr eaLnBrk="1" hangingPunct="1">
              <a:buFont typeface="Wingdings 2" charset="0"/>
              <a:buChar char=""/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</p:txBody>
      </p:sp>
      <p:pic>
        <p:nvPicPr>
          <p:cNvPr id="819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3D73846-575D-4E7D-8E26-85C7245FF5F3}" type="slidenum">
              <a:rPr lang="en-US" altLang="en-US">
                <a:solidFill>
                  <a:srgbClr val="595959"/>
                </a:solidFill>
              </a:rPr>
              <a:pPr eaLnBrk="1" hangingPunct="1"/>
              <a:t>2</a:t>
            </a:fld>
            <a:endParaRPr lang="en-US" altLang="en-US">
              <a:solidFill>
                <a:srgbClr val="595959"/>
              </a:solidFill>
            </a:endParaRPr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228600" y="-184150"/>
            <a:ext cx="8534400" cy="1066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0" rIns="274320" anchor="ctr"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altLang="fr-FR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Introduction</a:t>
            </a:r>
            <a:endParaRPr lang="en-US" altLang="fr-FR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 advTm="186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8425"/>
            <a:ext cx="8534400" cy="1066800"/>
          </a:xfrm>
        </p:spPr>
        <p:txBody>
          <a:bodyPr/>
          <a:lstStyle/>
          <a:p>
            <a:pPr algn="ctr" eaLnBrk="1" hangingPunct="1"/>
            <a:r>
              <a:rPr lang="en-US" altLang="fr-FR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    Instruments within the Bank for funding CRVS</a:t>
            </a:r>
            <a:endParaRPr lang="en-US" altLang="fr-FR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9067800" cy="4876800"/>
          </a:xfrm>
        </p:spPr>
        <p:txBody>
          <a:bodyPr/>
          <a:lstStyle/>
          <a:p>
            <a:pPr eaLnBrk="1" hangingPunct="1">
              <a:buFont typeface="Wingdings 2" charset="0"/>
              <a:buChar char=""/>
              <a:defRPr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Bank’s Statistical Capacity Building Program (SCB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Accessing funds through the Bank’s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Income Countries Facility;</a:t>
            </a:r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Transition Facilities</a:t>
            </a:r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EAST and North Africa Transition Fund</a:t>
            </a:r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alt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from partners</a:t>
            </a:r>
          </a:p>
          <a:p>
            <a:pPr marL="0" indent="0" eaLnBrk="1" hangingPunct="1">
              <a:buNone/>
              <a:defRPr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charset="0"/>
              <a:buChar char=""/>
              <a:defRPr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9250" lvl="1" indent="0" eaLnBrk="1" hangingPunct="1">
              <a:buFont typeface="Wingdings 2" charset="0"/>
              <a:buNone/>
              <a:defRPr/>
            </a:pPr>
            <a:endParaRPr lang="x-none" dirty="0" smtClean="0">
              <a:solidFill>
                <a:schemeClr val="tx1">
                  <a:lumMod val="65000"/>
                  <a:lumOff val="35000"/>
                </a:schemeClr>
              </a:solidFill>
              <a:ea typeface="Arial" charset="0"/>
              <a:cs typeface="Century Gothic"/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Arial" charset="0"/>
              <a:cs typeface="Century Gothic"/>
            </a:endParaRPr>
          </a:p>
          <a:p>
            <a:pPr lvl="2" eaLnBrk="1" hangingPunct="1">
              <a:buFont typeface="Wingdings 2" charset="0"/>
              <a:buChar char=""/>
              <a:defRPr/>
            </a:pPr>
            <a:endParaRPr lang="en-US" sz="20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x-non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22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D244ED-0426-4023-A99E-55E01F2A18E1}" type="slidenum">
              <a:rPr lang="en-US" altLang="en-US">
                <a:solidFill>
                  <a:srgbClr val="595959"/>
                </a:solidFill>
              </a:rPr>
              <a:pPr eaLnBrk="1" hangingPunct="1"/>
              <a:t>3</a:t>
            </a:fld>
            <a:endParaRPr lang="en-US" altLang="en-US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med" advTm="186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    </a:t>
            </a:r>
            <a:r>
              <a:rPr lang="en-US" dirty="0" smtClean="0">
                <a:latin typeface="Calibri" charset="0"/>
                <a:ea typeface="+mj-ea"/>
                <a:cs typeface="+mj-cs"/>
              </a:rPr>
              <a:t/>
            </a:r>
            <a:br>
              <a:rPr lang="en-US" dirty="0" smtClean="0">
                <a:latin typeface="Calibri" charset="0"/>
                <a:ea typeface="+mj-ea"/>
                <a:cs typeface="+mj-cs"/>
              </a:rPr>
            </a:br>
            <a:r>
              <a:rPr lang="en-US" b="1" dirty="0" smtClean="0">
                <a:latin typeface="Calibri" charset="0"/>
                <a:cs typeface="+mj-cs"/>
              </a:rPr>
              <a:t>Caveats</a:t>
            </a:r>
            <a:r>
              <a:rPr lang="x-none" sz="4000" dirty="0">
                <a:ea typeface="+mj-ea"/>
                <a:cs typeface="+mj-cs"/>
              </a:rPr>
              <a:t/>
            </a:r>
            <a:br>
              <a:rPr lang="x-none" sz="4000" dirty="0">
                <a:ea typeface="+mj-ea"/>
                <a:cs typeface="+mj-cs"/>
              </a:rPr>
            </a:br>
            <a:endParaRPr lang="en-US" b="1" dirty="0">
              <a:latin typeface="Calibri" charset="0"/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077200" cy="5257800"/>
          </a:xfrm>
        </p:spPr>
        <p:txBody>
          <a:bodyPr rtlCol="0">
            <a:normAutofit fontScale="32500" lnSpcReduction="20000"/>
          </a:bodyPr>
          <a:lstStyle/>
          <a:p>
            <a:pPr marL="0" indent="0" algn="just" eaLnBrk="1" fontAlgn="auto" hangingPunct="1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  <a:p>
            <a:pPr marL="342900" lvl="1" indent="-342900" algn="just" eaLnBrk="1" hangingPunct="1">
              <a:spcBef>
                <a:spcPts val="2000"/>
              </a:spcBef>
              <a:buClr>
                <a:schemeClr val="accent1"/>
              </a:buClr>
              <a:buFont typeface="Wingdings 2" charset="0"/>
              <a:buChar char=""/>
              <a:defRPr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facilitate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mobilization of resources for statistics:</a:t>
            </a:r>
          </a:p>
          <a:p>
            <a:pPr marL="1028700" lvl="3" indent="-342900" algn="just" eaLnBrk="1" hangingPunct="1">
              <a:lnSpc>
                <a:spcPct val="120000"/>
              </a:lnSpc>
              <a:spcBef>
                <a:spcPts val="2000"/>
              </a:spcBef>
              <a:buFont typeface="Wingdings 2" charset="0"/>
              <a:buChar char=""/>
              <a:defRPr/>
            </a:pPr>
            <a:r>
              <a:rPr 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</a:t>
            </a:r>
            <a:r>
              <a:rPr lang="fr-FR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owned</a:t>
            </a:r>
            <a:r>
              <a:rPr lang="fr-F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driven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3" indent="-342900" algn="just" eaLnBrk="1" hangingPunct="1">
              <a:lnSpc>
                <a:spcPct val="120000"/>
              </a:lnSpc>
              <a:spcBef>
                <a:spcPts val="2000"/>
              </a:spcBef>
              <a:buFont typeface="Wingdings 2" charset="0"/>
              <a:buChar char=""/>
              <a:defRPr/>
            </a:pPr>
            <a:r>
              <a:rPr lang="fr-FR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CRVS system </a:t>
            </a:r>
          </a:p>
          <a:p>
            <a:pPr marL="685800" lvl="3" indent="0" algn="just" eaLnBrk="1" hangingPunct="1">
              <a:lnSpc>
                <a:spcPct val="120000"/>
              </a:lnSpc>
              <a:spcBef>
                <a:spcPts val="2000"/>
              </a:spcBef>
              <a:buNone/>
              <a:defRPr/>
            </a:pPr>
            <a:endParaRPr lang="fr-F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120000"/>
              </a:lnSpc>
              <a:buFont typeface="Wingdings 2" charset="0"/>
              <a:buChar char=""/>
              <a:defRPr/>
            </a:pPr>
            <a:r>
              <a:rPr lang="fr-FR" sz="7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</a:t>
            </a:r>
            <a:r>
              <a:rPr lang="fr-FR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RRSF and </a:t>
            </a:r>
            <a:r>
              <a:rPr lang="fr-FR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NSDS</a:t>
            </a:r>
            <a:endParaRPr lang="fr-FR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4" indent="-342900" algn="just" eaLnBrk="1" hangingPunct="1">
              <a:lnSpc>
                <a:spcPct val="120000"/>
              </a:lnSpc>
              <a:spcBef>
                <a:spcPts val="2000"/>
              </a:spcBef>
              <a:buFont typeface="Wingdings 2" charset="0"/>
              <a:buChar char=""/>
              <a:defRPr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Proactive leadership - Counterpart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Financing statistics must rely largely on government budgetary sources complemented with contributions of development partners </a:t>
            </a:r>
            <a:endParaRPr lang="fr-F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eaLnBrk="1" hangingPunct="1">
              <a:spcBef>
                <a:spcPts val="2000"/>
              </a:spcBef>
              <a:buFont typeface="Wingdings 2" charset="0"/>
              <a:buChar char=""/>
              <a:defRPr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DE3A2AD-274F-4061-8009-4CBB5D27FA41}" type="slidenum">
              <a:rPr lang="en-US" altLang="en-US">
                <a:solidFill>
                  <a:srgbClr val="595959"/>
                </a:solidFill>
              </a:rPr>
              <a:pPr eaLnBrk="1" hangingPunct="1"/>
              <a:t>4</a:t>
            </a:fld>
            <a:endParaRPr lang="en-US" altLang="en-US">
              <a:solidFill>
                <a:srgbClr val="595959"/>
              </a:solidFill>
            </a:endParaRPr>
          </a:p>
        </p:txBody>
      </p:sp>
      <p:pic>
        <p:nvPicPr>
          <p:cNvPr id="1024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051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8628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eaLnBrk="1" hangingPunct="1"/>
            <a:r>
              <a:rPr lang="en-US" altLang="fr-FR" sz="4800" b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fr-FR" sz="4000" b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Funding Model</a:t>
            </a:r>
            <a:endParaRPr lang="en-US" altLang="fr-FR" sz="4800" b="1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654050"/>
            <a:ext cx="3962400" cy="35369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algn="l"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    SCB </a:t>
            </a:r>
            <a:r>
              <a:rPr lang="en-US" sz="2400" b="1" dirty="0" smtClean="0">
                <a:solidFill>
                  <a:srgbClr val="0070C0"/>
                </a:solidFill>
              </a:rPr>
              <a:t>Managed by Statistics Department </a:t>
            </a:r>
            <a:r>
              <a:rPr lang="en-US" sz="1800" b="1" dirty="0" smtClean="0">
                <a:solidFill>
                  <a:srgbClr val="0070C0"/>
                </a:solidFill>
              </a:rPr>
              <a:t>(over $100m/10 years)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0070C0"/>
                </a:solidFill>
              </a:rPr>
              <a:t>RPGs</a:t>
            </a:r>
            <a:endParaRPr lang="en-US" sz="1600" dirty="0">
              <a:solidFill>
                <a:srgbClr val="0070C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70C0"/>
                </a:solidFill>
              </a:rPr>
              <a:t>SROs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endParaRPr lang="en-US" sz="1400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70C0"/>
                </a:solidFill>
              </a:rPr>
              <a:t>MIC Grant </a:t>
            </a:r>
            <a:r>
              <a:rPr lang="en-US" sz="2000" dirty="0" smtClean="0">
                <a:solidFill>
                  <a:srgbClr val="0070C0"/>
                </a:solidFill>
              </a:rPr>
              <a:t>Funds </a:t>
            </a:r>
            <a:endParaRPr lang="en-US" sz="2000" dirty="0">
              <a:solidFill>
                <a:srgbClr val="0070C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70C0"/>
                </a:solidFill>
              </a:rPr>
              <a:t>Middle Income countries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70C0"/>
                </a:solidFill>
              </a:rPr>
              <a:t>SROs</a:t>
            </a: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algn="l"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143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419600" y="80645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800" b="1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endParaRPr lang="en-US" altLang="fr-FR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05400" y="990600"/>
            <a:ext cx="36576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Managed by other Bank departments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US" altLang="fr-FR" sz="18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fr-FR" dirty="0">
                <a:solidFill>
                  <a:srgbClr val="C00000"/>
                </a:solidFill>
                <a:latin typeface="Arial" panose="020B0604020202020204" pitchFamily="34" charset="0"/>
              </a:rPr>
              <a:t>Transitional States Facility</a:t>
            </a:r>
          </a:p>
          <a:p>
            <a:pPr lvl="1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endParaRPr lang="en-US" altLang="fr-FR" sz="16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C00000"/>
                </a:solidFill>
                <a:latin typeface="Arial" panose="020B0604020202020204" pitchFamily="34" charset="0"/>
              </a:rPr>
              <a:t>MENA Transition Trust Fund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endParaRPr lang="en-US" altLang="fr-FR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C00000"/>
                </a:solidFill>
                <a:latin typeface="Arial" panose="020B0604020202020204" pitchFamily="34" charset="0"/>
              </a:rPr>
              <a:t>Bank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</a:rPr>
              <a:t>s Lending/Grant Program </a:t>
            </a:r>
          </a:p>
          <a:p>
            <a:pPr lvl="1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fr-FR" sz="1600" dirty="0">
                <a:solidFill>
                  <a:srgbClr val="C00000"/>
                </a:solidFill>
                <a:latin typeface="Arial" panose="020B0604020202020204" pitchFamily="34" charset="0"/>
              </a:rPr>
              <a:t>Bank projects/programs in identified countries (country driven)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US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US" altLang="fr-FR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76400" y="4131079"/>
            <a:ext cx="62484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51640B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51640B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  <a:defRPr>
                <a:solidFill>
                  <a:srgbClr val="595959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fr-FR" sz="2400" b="1" dirty="0">
                <a:solidFill>
                  <a:srgbClr val="000000"/>
                </a:solidFill>
                <a:latin typeface="Arial" pitchFamily="34" charset="0"/>
                <a:cs typeface="+mn-cs"/>
              </a:rPr>
              <a:t>		 </a:t>
            </a:r>
            <a:r>
              <a:rPr lang="en-US" altLang="fr-FR" sz="2400" b="1" dirty="0">
                <a:solidFill>
                  <a:srgbClr val="00B050"/>
                </a:solidFill>
                <a:latin typeface="Arial" pitchFamily="34" charset="0"/>
                <a:cs typeface="+mn-cs"/>
              </a:rPr>
              <a:t>  Others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  <a:defRPr/>
            </a:pPr>
            <a:r>
              <a:rPr lang="en-US" altLang="fr-FR" dirty="0">
                <a:solidFill>
                  <a:srgbClr val="00B050"/>
                </a:solidFill>
                <a:latin typeface="Arial" pitchFamily="34" charset="0"/>
                <a:cs typeface="+mn-cs"/>
              </a:rPr>
              <a:t>Contribution from partners</a:t>
            </a:r>
          </a:p>
          <a:p>
            <a:pPr lvl="1" eaLnBrk="1" hangingPunct="1">
              <a:spcBef>
                <a:spcPct val="0"/>
              </a:spcBef>
              <a:buClrTx/>
              <a:buFont typeface="Wingdings" pitchFamily="2" charset="2"/>
              <a:buChar char="§"/>
              <a:defRPr/>
            </a:pPr>
            <a:r>
              <a:rPr lang="en-US" altLang="fr-FR" sz="1600" dirty="0">
                <a:solidFill>
                  <a:srgbClr val="00B050"/>
                </a:solidFill>
                <a:latin typeface="Arial" pitchFamily="34" charset="0"/>
                <a:cs typeface="+mn-cs"/>
              </a:rPr>
              <a:t>DFID, Bill and Melinda Gates Foundation</a:t>
            </a:r>
          </a:p>
          <a:p>
            <a:pPr lvl="1" eaLnBrk="1" hangingPunct="1">
              <a:spcBef>
                <a:spcPct val="0"/>
              </a:spcBef>
              <a:buClrTx/>
              <a:buFont typeface="Wingdings" pitchFamily="2" charset="2"/>
              <a:buChar char="§"/>
              <a:defRPr/>
            </a:pPr>
            <a:r>
              <a:rPr lang="en-US" altLang="fr-FR" sz="1600" dirty="0">
                <a:solidFill>
                  <a:srgbClr val="00B050"/>
                </a:solidFill>
                <a:latin typeface="Arial" pitchFamily="34" charset="0"/>
                <a:cs typeface="+mn-cs"/>
              </a:rPr>
              <a:t>Korea,  EU, etc.</a:t>
            </a:r>
          </a:p>
          <a:p>
            <a:pPr marL="457200" lvl="1" indent="0" eaLnBrk="1" hangingPunct="1">
              <a:spcBef>
                <a:spcPct val="0"/>
              </a:spcBef>
              <a:buClrTx/>
              <a:buFont typeface="Wingdings 2" pitchFamily="18" charset="2"/>
              <a:buNone/>
              <a:defRPr/>
            </a:pPr>
            <a:endParaRPr lang="en-US" altLang="fr-FR" sz="1600" dirty="0">
              <a:solidFill>
                <a:srgbClr val="00B050"/>
              </a:solidFill>
              <a:latin typeface="Arial" pitchFamily="34" charset="0"/>
              <a:cs typeface="+mn-cs"/>
            </a:endParaRPr>
          </a:p>
          <a:p>
            <a:pPr marL="342900" lvl="1" indent="-342900" eaLnBrk="1" hangingPunct="1">
              <a:spcBef>
                <a:spcPct val="0"/>
              </a:spcBef>
              <a:buClrTx/>
              <a:buFont typeface="Wingdings" pitchFamily="2" charset="2"/>
              <a:buChar char="§"/>
              <a:defRPr/>
            </a:pPr>
            <a:r>
              <a:rPr lang="en-US" altLang="fr-FR" dirty="0">
                <a:solidFill>
                  <a:srgbClr val="00B050"/>
                </a:solidFill>
                <a:latin typeface="Arial" pitchFamily="34" charset="0"/>
                <a:cs typeface="+mn-cs"/>
              </a:rPr>
              <a:t>National counterpart </a:t>
            </a:r>
            <a:r>
              <a:rPr lang="en-US" altLang="fr-FR" dirty="0" smtClean="0">
                <a:solidFill>
                  <a:srgbClr val="00B050"/>
                </a:solidFill>
                <a:latin typeface="Arial" pitchFamily="34" charset="0"/>
                <a:cs typeface="+mn-cs"/>
              </a:rPr>
              <a:t>funds - </a:t>
            </a:r>
            <a:r>
              <a:rPr lang="en-US" altLang="fr-FR" sz="1600" dirty="0" smtClean="0">
                <a:solidFill>
                  <a:srgbClr val="00B050"/>
                </a:solidFill>
                <a:latin typeface="Arial" pitchFamily="34" charset="0"/>
                <a:cs typeface="+mn-cs"/>
              </a:rPr>
              <a:t>RMCs </a:t>
            </a:r>
            <a:r>
              <a:rPr lang="en-US" altLang="fr-FR" sz="1600" dirty="0">
                <a:solidFill>
                  <a:srgbClr val="00B050"/>
                </a:solidFill>
                <a:latin typeface="Arial" pitchFamily="34" charset="0"/>
                <a:cs typeface="+mn-cs"/>
              </a:rPr>
              <a:t>through their budgetary allocations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Wingdings" pitchFamily="2" charset="2"/>
              <a:buChar char="§"/>
              <a:defRPr/>
            </a:pPr>
            <a:endParaRPr lang="en-US" altLang="fr-FR" dirty="0">
              <a:solidFill>
                <a:srgbClr val="00B050"/>
              </a:solidFill>
              <a:latin typeface="Arial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endParaRPr lang="en-US" altLang="fr-FR" sz="180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3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51640B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"/>
              <a:defRPr>
                <a:solidFill>
                  <a:srgbClr val="59595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15B7FFA-A1A2-4FD5-A715-30FEDD7F2363}" type="slidenum">
              <a:rPr lang="en-US" altLang="fr-FR" sz="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fr-FR" sz="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Tm="186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30188" y="25400"/>
            <a:ext cx="8456612" cy="914400"/>
          </a:xfrm>
        </p:spPr>
        <p:txBody>
          <a:bodyPr/>
          <a:lstStyle/>
          <a:p>
            <a:pPr eaLnBrk="1" hangingPunct="1"/>
            <a:r>
              <a:rPr lang="en-US" altLang="fr-FR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Bank’s Statistical Capacity Building Program (SCB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fr-FR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610475" cy="5334000"/>
          </a:xfrm>
        </p:spPr>
        <p:txBody>
          <a:bodyPr/>
          <a:lstStyle/>
          <a:p>
            <a:pPr eaLnBrk="1" hangingPunct="1">
              <a:buFont typeface="Wingdings 2" charset="0"/>
              <a:buChar char=""/>
              <a:defRPr/>
            </a:pPr>
            <a:r>
              <a:rPr lang="en-US" dirty="0"/>
              <a:t>Eligibility Criteria – </a:t>
            </a:r>
            <a:r>
              <a:rPr lang="en-US" dirty="0" smtClean="0"/>
              <a:t>Directly ail </a:t>
            </a:r>
            <a:r>
              <a:rPr lang="en-US" dirty="0"/>
              <a:t>35 </a:t>
            </a:r>
            <a:r>
              <a:rPr lang="en-US" dirty="0" smtClean="0"/>
              <a:t>LIC </a:t>
            </a:r>
            <a:r>
              <a:rPr lang="en-US" dirty="0" smtClean="0"/>
              <a:t>countries; indirectly</a:t>
            </a:r>
            <a:r>
              <a:rPr lang="en-US" dirty="0"/>
              <a:t>; remaining 19 </a:t>
            </a:r>
            <a:r>
              <a:rPr lang="en-US" dirty="0" smtClean="0"/>
              <a:t>countries.</a:t>
            </a:r>
            <a:endParaRPr lang="fr-FR" dirty="0"/>
          </a:p>
          <a:p>
            <a:pPr eaLnBrk="1" hangingPunct="1">
              <a:buFont typeface="Wingdings 2" charset="0"/>
              <a:buChar char=""/>
              <a:defRPr/>
            </a:pPr>
            <a:r>
              <a:rPr lang="en-US" dirty="0" err="1" smtClean="0"/>
              <a:t>AfDB</a:t>
            </a:r>
            <a:r>
              <a:rPr lang="en-US" dirty="0" smtClean="0"/>
              <a:t> </a:t>
            </a:r>
            <a:r>
              <a:rPr lang="en-US" dirty="0"/>
              <a:t>support over the past 10 year is over US$100 million in grant with thrust on </a:t>
            </a:r>
            <a:r>
              <a:rPr lang="en-US" b="1" dirty="0"/>
              <a:t>RPGs</a:t>
            </a:r>
            <a:r>
              <a:rPr lang="en-US" dirty="0"/>
              <a:t> activities - including development of guidelines/manuals, training, regional statistical coordination &amp; consultation forums, meetings, </a:t>
            </a:r>
            <a:r>
              <a:rPr lang="en-US" dirty="0" smtClean="0"/>
              <a:t>publications</a:t>
            </a:r>
          </a:p>
          <a:p>
            <a:pPr eaLnBrk="1" hangingPunct="1">
              <a:buFont typeface="Wingdings 2" charset="0"/>
              <a:buChar char=""/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044CE9-6F11-43AF-999C-AFE6CEE6CE80}" type="slidenum">
              <a:rPr lang="en-US" altLang="en-US">
                <a:solidFill>
                  <a:srgbClr val="595959"/>
                </a:solidFill>
              </a:rPr>
              <a:pPr eaLnBrk="1" hangingPunct="1"/>
              <a:t>6</a:t>
            </a:fld>
            <a:endParaRPr lang="en-US" altLang="en-US">
              <a:solidFill>
                <a:srgbClr val="595959"/>
              </a:solidFill>
            </a:endParaRPr>
          </a:p>
        </p:txBody>
      </p:sp>
      <p:pic>
        <p:nvPicPr>
          <p:cNvPr id="1638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765753"/>
      </p:ext>
    </p:extLst>
  </p:cSld>
  <p:clrMapOvr>
    <a:masterClrMapping/>
  </p:clrMapOvr>
  <p:transition spd="med" advTm="186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 Only countries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293812" y="3530600"/>
          <a:ext cx="7251700" cy="1975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100"/>
                <a:gridCol w="2070100"/>
                <a:gridCol w="2070100"/>
                <a:gridCol w="1041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Angola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Djibouti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Madagascar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Senegal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Benin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Eritrea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Malawi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Sierra Leone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Burkina Faso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Ethiopia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Mali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Somalia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Burundi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Gambia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Mauritania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South Sudan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Cape Verde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Ghana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Mozambique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Sudan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Central African Republic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Guinea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Niger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Tanzania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Chad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Kenya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Republic of Congo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Togo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Cote d'Ivoire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Lesotho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Rwanda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Uganda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Democratic Republic of Congo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Liberia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Sao Tome &amp; Principe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Zimbabwe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970461"/>
      </p:ext>
    </p:extLst>
  </p:cSld>
  <p:clrMapOvr>
    <a:masterClrMapping/>
  </p:clrMapOvr>
  <p:transition spd="med" advTm="18628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Accessing funds through the Bank’s operations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These fall into four </a:t>
            </a:r>
            <a:r>
              <a:rPr lang="en-US" b="1" dirty="0" smtClean="0"/>
              <a:t>broad </a:t>
            </a:r>
            <a:r>
              <a:rPr lang="en-US" b="1" dirty="0"/>
              <a:t>categories:</a:t>
            </a:r>
            <a:endParaRPr lang="fr-FR" sz="1600" dirty="0"/>
          </a:p>
          <a:p>
            <a:pPr lvl="1"/>
            <a:r>
              <a:rPr lang="en-US" b="1" dirty="0" smtClean="0"/>
              <a:t>introducing CRVS concerns in the </a:t>
            </a:r>
            <a:r>
              <a:rPr lang="en-US" b="1" u="sng" dirty="0" smtClean="0"/>
              <a:t>design </a:t>
            </a:r>
            <a:r>
              <a:rPr lang="en-US" b="1" u="sng" dirty="0"/>
              <a:t>of macro-policy related operations</a:t>
            </a:r>
            <a:r>
              <a:rPr lang="en-US" b="1" dirty="0"/>
              <a:t>; </a:t>
            </a:r>
            <a:endParaRPr lang="fr-FR" sz="1400" dirty="0"/>
          </a:p>
          <a:p>
            <a:pPr lvl="1"/>
            <a:r>
              <a:rPr lang="en-US" b="1" dirty="0"/>
              <a:t>introducing CRVS concerns in designing specific social </a:t>
            </a:r>
            <a:r>
              <a:rPr lang="en-US" b="1" u="sng" dirty="0"/>
              <a:t>sector operations</a:t>
            </a:r>
            <a:r>
              <a:rPr lang="en-US" b="1" dirty="0"/>
              <a:t>;</a:t>
            </a:r>
            <a:endParaRPr lang="fr-FR" sz="1400" dirty="0"/>
          </a:p>
          <a:p>
            <a:pPr lvl="1"/>
            <a:r>
              <a:rPr lang="en-US" b="1" dirty="0"/>
              <a:t>designing specific </a:t>
            </a:r>
            <a:r>
              <a:rPr lang="en-US" b="1" u="sng" dirty="0"/>
              <a:t>national  programs</a:t>
            </a:r>
            <a:r>
              <a:rPr lang="en-US" b="1" dirty="0"/>
              <a:t> that  target specific groups;  </a:t>
            </a:r>
            <a:endParaRPr lang="en-US" b="1" dirty="0" smtClean="0"/>
          </a:p>
          <a:p>
            <a:pPr marL="349250" lvl="1" indent="0">
              <a:buNone/>
            </a:pPr>
            <a:endParaRPr lang="fr-FR" sz="1400" dirty="0"/>
          </a:p>
          <a:p>
            <a:r>
              <a:rPr lang="en-US" b="1" u="sng" dirty="0" smtClean="0"/>
              <a:t>aid </a:t>
            </a:r>
            <a:r>
              <a:rPr lang="en-US" b="1" u="sng" dirty="0"/>
              <a:t>coordination</a:t>
            </a:r>
            <a:r>
              <a:rPr lang="en-US" b="1" dirty="0"/>
              <a:t> to ensure better impact of targeted programs;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30745"/>
      </p:ext>
    </p:extLst>
  </p:cSld>
  <p:clrMapOvr>
    <a:masterClrMapping/>
  </p:clrMapOvr>
  <p:transition spd="med" advTm="18628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Middle Income Countries Facility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91801"/>
              </p:ext>
            </p:extLst>
          </p:nvPr>
        </p:nvGraphicFramePr>
        <p:xfrm>
          <a:off x="2971800" y="2438401"/>
          <a:ext cx="4419600" cy="1861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594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Cape Verde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Equatorial Guinea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Nigeria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Nigeria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7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Algeria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Libya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Seychelles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Ghana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7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Angola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Mauritius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South Africa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Cameroon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7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Bostwana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Morocco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Swaziland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Zambia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7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Egypt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Namibia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Tunisia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340-9DE1-4B25-8C9E-2B748163272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352772"/>
      </p:ext>
    </p:extLst>
  </p:cSld>
  <p:clrMapOvr>
    <a:masterClrMapping/>
  </p:clrMapOvr>
  <p:transition spd="med" advTm="18628">
    <p:fade/>
  </p:transition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ception">
    <a:dk1>
      <a:sysClr val="windowText" lastClr="000000"/>
    </a:dk1>
    <a:lt1>
      <a:sysClr val="window" lastClr="FFFFFF"/>
    </a:lt1>
    <a:dk2>
      <a:srgbClr val="333333"/>
    </a:dk2>
    <a:lt2>
      <a:srgbClr val="BBC0AC"/>
    </a:lt2>
    <a:accent1>
      <a:srgbClr val="A2C816"/>
    </a:accent1>
    <a:accent2>
      <a:srgbClr val="E07602"/>
    </a:accent2>
    <a:accent3>
      <a:srgbClr val="E4C402"/>
    </a:accent3>
    <a:accent4>
      <a:srgbClr val="7DC1EF"/>
    </a:accent4>
    <a:accent5>
      <a:srgbClr val="21449B"/>
    </a:accent5>
    <a:accent6>
      <a:srgbClr val="A2B170"/>
    </a:accent6>
    <a:hlink>
      <a:srgbClr val="8DA440"/>
    </a:hlink>
    <a:folHlink>
      <a:srgbClr val="4C4F3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16235</TotalTime>
  <Words>689</Words>
  <Application>Microsoft Office PowerPoint</Application>
  <PresentationFormat>On-screen Show (4:3)</PresentationFormat>
  <Paragraphs>203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Perception</vt:lpstr>
      <vt:lpstr>    Meeting of Experts for the Third Conference of African Ministers responsible for Civil Registration  AFDB Possible Instruments to support CRVS     Yamoussoukro, Cote D’Ivoire  11 February 2015</vt:lpstr>
      <vt:lpstr>    Recall the Importance of Statistics </vt:lpstr>
      <vt:lpstr>    Instruments within the Bank for funding CRVS</vt:lpstr>
      <vt:lpstr>     Caveats </vt:lpstr>
      <vt:lpstr> Funding Model</vt:lpstr>
      <vt:lpstr>  Bank’s Statistical Capacity Building Program (SCB)</vt:lpstr>
      <vt:lpstr>LIC Only countries</vt:lpstr>
      <vt:lpstr>Accessing funds through the Bank’s operations</vt:lpstr>
      <vt:lpstr>The Middle Income Countries Facility </vt:lpstr>
      <vt:lpstr>The Middle Income Countries Facility</vt:lpstr>
      <vt:lpstr>The States in Transition Facilities </vt:lpstr>
      <vt:lpstr>The States in Transition Facilities</vt:lpstr>
      <vt:lpstr>Middle EAST and North Africa Transition Fund </vt:lpstr>
      <vt:lpstr>Contribution from partners </vt:lpstr>
      <vt:lpstr>Conclusion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CLL</dc:creator>
  <cp:lastModifiedBy>NGONG, ROBERT</cp:lastModifiedBy>
  <cp:revision>373</cp:revision>
  <cp:lastPrinted>2015-01-08T15:04:10Z</cp:lastPrinted>
  <dcterms:created xsi:type="dcterms:W3CDTF">2006-09-01T15:06:41Z</dcterms:created>
  <dcterms:modified xsi:type="dcterms:W3CDTF">2015-02-11T11:20:59Z</dcterms:modified>
</cp:coreProperties>
</file>