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drawings/drawing1.xml" ContentType="application/vnd.openxmlformats-officedocument.drawingml.chartshapes+xml"/>
  <Override PartName="/ppt/charts/chart5.xml" ContentType="application/vnd.openxmlformats-officedocument.drawingml.chart+xml"/>
  <Override PartName="/ppt/theme/themeOverride5.xml" ContentType="application/vnd.openxmlformats-officedocument.themeOverride+xml"/>
  <Override PartName="/ppt/charts/chart6.xml" ContentType="application/vnd.openxmlformats-officedocument.drawingml.chart+xml"/>
  <Override PartName="/ppt/theme/themeOverride6.xml" ContentType="application/vnd.openxmlformats-officedocument.themeOverride+xml"/>
  <Override PartName="/ppt/drawings/drawing2.xml" ContentType="application/vnd.openxmlformats-officedocument.drawingml.chartshapes+xml"/>
  <Override PartName="/ppt/charts/chart7.xml" ContentType="application/vnd.openxmlformats-officedocument.drawingml.chart+xml"/>
  <Override PartName="/ppt/theme/themeOverride7.xml" ContentType="application/vnd.openxmlformats-officedocument.themeOverride+xml"/>
  <Override PartName="/ppt/drawings/drawing3.xml" ContentType="application/vnd.openxmlformats-officedocument.drawingml.chartshapes+xml"/>
  <Override PartName="/ppt/charts/chart8.xml" ContentType="application/vnd.openxmlformats-officedocument.drawingml.chart+xml"/>
  <Override PartName="/ppt/theme/themeOverride8.xml" ContentType="application/vnd.openxmlformats-officedocument.themeOverride+xml"/>
  <Override PartName="/ppt/drawings/drawing4.xml" ContentType="application/vnd.openxmlformats-officedocument.drawingml.chartshapes+xml"/>
  <Override PartName="/ppt/charts/chart9.xml" ContentType="application/vnd.openxmlformats-officedocument.drawingml.chart+xml"/>
  <Override PartName="/ppt/theme/themeOverride9.xml" ContentType="application/vnd.openxmlformats-officedocument.themeOverride+xml"/>
  <Override PartName="/ppt/charts/chart10.xml" ContentType="application/vnd.openxmlformats-officedocument.drawingml.chart+xml"/>
  <Override PartName="/ppt/theme/themeOverride10.xml" ContentType="application/vnd.openxmlformats-officedocument.themeOverride+xml"/>
  <Override PartName="/ppt/charts/chart11.xml" ContentType="application/vnd.openxmlformats-officedocument.drawingml.chart+xml"/>
  <Override PartName="/ppt/theme/themeOverride11.xml" ContentType="application/vnd.openxmlformats-officedocument.themeOverride+xml"/>
  <Override PartName="/ppt/charts/chart12.xml" ContentType="application/vnd.openxmlformats-officedocument.drawingml.chart+xml"/>
  <Override PartName="/ppt/charts/style1.xml" ContentType="application/vnd.ms-office.chartstyle+xml"/>
  <Override PartName="/ppt/charts/colors1.xml" ContentType="application/vnd.ms-office.chartcolorstyle+xml"/>
  <Override PartName="/ppt/charts/chart13.xml" ContentType="application/vnd.openxmlformats-officedocument.drawingml.chart+xml"/>
  <Override PartName="/ppt/charts/style2.xml" ContentType="application/vnd.ms-office.chartstyle+xml"/>
  <Override PartName="/ppt/charts/colors2.xml" ContentType="application/vnd.ms-office.chartcolorstyle+xml"/>
  <Override PartName="/ppt/charts/chart14.xml" ContentType="application/vnd.openxmlformats-officedocument.drawingml.chart+xml"/>
  <Override PartName="/ppt/charts/style3.xml" ContentType="application/vnd.ms-office.chartstyle+xml"/>
  <Override PartName="/ppt/charts/colors3.xml" ContentType="application/vnd.ms-office.chartcolorstyle+xml"/>
  <Override PartName="/ppt/charts/chart15.xml" ContentType="application/vnd.openxmlformats-officedocument.drawingml.chart+xml"/>
  <Override PartName="/ppt/theme/themeOverride12.xml" ContentType="application/vnd.openxmlformats-officedocument.themeOverride+xml"/>
  <Override PartName="/ppt/charts/chart16.xml" ContentType="application/vnd.openxmlformats-officedocument.drawingml.chart+xml"/>
  <Override PartName="/ppt/theme/themeOverride13.xml" ContentType="application/vnd.openxmlformats-officedocument.themeOverride+xml"/>
  <Override PartName="/ppt/drawings/drawing5.xml" ContentType="application/vnd.openxmlformats-officedocument.drawingml.chartshape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erverZoom="100000" showSpecialPlsOnTitleSld="0" strictFirstAndLastChars="0" saveSubsetFonts="1">
  <p:sldMasterIdLst>
    <p:sldMasterId id="2147483684" r:id="rId1"/>
  </p:sldMasterIdLst>
  <p:notesMasterIdLst>
    <p:notesMasterId r:id="rId25"/>
  </p:notesMasterIdLst>
  <p:sldIdLst>
    <p:sldId id="256" r:id="rId2"/>
    <p:sldId id="296" r:id="rId3"/>
    <p:sldId id="258" r:id="rId4"/>
    <p:sldId id="298" r:id="rId5"/>
    <p:sldId id="297" r:id="rId6"/>
    <p:sldId id="284" r:id="rId7"/>
    <p:sldId id="285" r:id="rId8"/>
    <p:sldId id="286" r:id="rId9"/>
    <p:sldId id="287" r:id="rId10"/>
    <p:sldId id="288" r:id="rId11"/>
    <p:sldId id="300" r:id="rId12"/>
    <p:sldId id="299" r:id="rId13"/>
    <p:sldId id="263" r:id="rId14"/>
    <p:sldId id="264" r:id="rId15"/>
    <p:sldId id="301" r:id="rId16"/>
    <p:sldId id="265" r:id="rId17"/>
    <p:sldId id="267" r:id="rId18"/>
    <p:sldId id="290" r:id="rId19"/>
    <p:sldId id="291" r:id="rId20"/>
    <p:sldId id="269" r:id="rId21"/>
    <p:sldId id="280" r:id="rId22"/>
    <p:sldId id="282" r:id="rId23"/>
    <p:sldId id="262" r:id="rId24"/>
  </p:sldIdLst>
  <p:sldSz cx="9144000" cy="6858000" type="screen4x3"/>
  <p:notesSz cx="6858000" cy="9144000"/>
  <p:defaultTextStyle>
    <a:defPPr>
      <a:defRPr lang="en-US"/>
    </a:defPPr>
    <a:lvl1pPr algn="l" rtl="0" eaLnBrk="0" fontAlgn="base" hangingPunct="0">
      <a:spcBef>
        <a:spcPct val="0"/>
      </a:spcBef>
      <a:spcAft>
        <a:spcPct val="0"/>
      </a:spcAft>
      <a:defRPr kern="1200">
        <a:solidFill>
          <a:srgbClr val="000000"/>
        </a:solidFill>
        <a:latin typeface="Calibri" pitchFamily="34" charset="0"/>
        <a:ea typeface="+mn-ea"/>
        <a:cs typeface="Calibri" pitchFamily="34" charset="0"/>
        <a:sym typeface="Calibri" pitchFamily="34" charset="0"/>
      </a:defRPr>
    </a:lvl1pPr>
    <a:lvl2pPr marL="457200" algn="l" rtl="0" eaLnBrk="0" fontAlgn="base" hangingPunct="0">
      <a:spcBef>
        <a:spcPct val="0"/>
      </a:spcBef>
      <a:spcAft>
        <a:spcPct val="0"/>
      </a:spcAft>
      <a:defRPr kern="1200">
        <a:solidFill>
          <a:srgbClr val="000000"/>
        </a:solidFill>
        <a:latin typeface="Calibri" pitchFamily="34" charset="0"/>
        <a:ea typeface="+mn-ea"/>
        <a:cs typeface="Calibri" pitchFamily="34" charset="0"/>
        <a:sym typeface="Calibri" pitchFamily="34" charset="0"/>
      </a:defRPr>
    </a:lvl2pPr>
    <a:lvl3pPr marL="914400" algn="l" rtl="0" eaLnBrk="0" fontAlgn="base" hangingPunct="0">
      <a:spcBef>
        <a:spcPct val="0"/>
      </a:spcBef>
      <a:spcAft>
        <a:spcPct val="0"/>
      </a:spcAft>
      <a:defRPr kern="1200">
        <a:solidFill>
          <a:srgbClr val="000000"/>
        </a:solidFill>
        <a:latin typeface="Calibri" pitchFamily="34" charset="0"/>
        <a:ea typeface="+mn-ea"/>
        <a:cs typeface="Calibri" pitchFamily="34" charset="0"/>
        <a:sym typeface="Calibri" pitchFamily="34" charset="0"/>
      </a:defRPr>
    </a:lvl3pPr>
    <a:lvl4pPr marL="1371600" algn="l" rtl="0" eaLnBrk="0" fontAlgn="base" hangingPunct="0">
      <a:spcBef>
        <a:spcPct val="0"/>
      </a:spcBef>
      <a:spcAft>
        <a:spcPct val="0"/>
      </a:spcAft>
      <a:defRPr kern="1200">
        <a:solidFill>
          <a:srgbClr val="000000"/>
        </a:solidFill>
        <a:latin typeface="Calibri" pitchFamily="34" charset="0"/>
        <a:ea typeface="+mn-ea"/>
        <a:cs typeface="Calibri" pitchFamily="34" charset="0"/>
        <a:sym typeface="Calibri" pitchFamily="34" charset="0"/>
      </a:defRPr>
    </a:lvl4pPr>
    <a:lvl5pPr marL="1828800" algn="l" rtl="0" eaLnBrk="0" fontAlgn="base" hangingPunct="0">
      <a:spcBef>
        <a:spcPct val="0"/>
      </a:spcBef>
      <a:spcAft>
        <a:spcPct val="0"/>
      </a:spcAft>
      <a:defRPr kern="1200">
        <a:solidFill>
          <a:srgbClr val="000000"/>
        </a:solidFill>
        <a:latin typeface="Calibri" pitchFamily="34" charset="0"/>
        <a:ea typeface="+mn-ea"/>
        <a:cs typeface="Calibri" pitchFamily="34" charset="0"/>
        <a:sym typeface="Calibri" pitchFamily="34" charset="0"/>
      </a:defRPr>
    </a:lvl5pPr>
    <a:lvl6pPr marL="2286000" algn="l" defTabSz="914400" rtl="0" eaLnBrk="1" latinLnBrk="0" hangingPunct="1">
      <a:defRPr kern="1200">
        <a:solidFill>
          <a:srgbClr val="000000"/>
        </a:solidFill>
        <a:latin typeface="Calibri" pitchFamily="34" charset="0"/>
        <a:ea typeface="+mn-ea"/>
        <a:cs typeface="Calibri" pitchFamily="34" charset="0"/>
        <a:sym typeface="Calibri" pitchFamily="34" charset="0"/>
      </a:defRPr>
    </a:lvl6pPr>
    <a:lvl7pPr marL="2743200" algn="l" defTabSz="914400" rtl="0" eaLnBrk="1" latinLnBrk="0" hangingPunct="1">
      <a:defRPr kern="1200">
        <a:solidFill>
          <a:srgbClr val="000000"/>
        </a:solidFill>
        <a:latin typeface="Calibri" pitchFamily="34" charset="0"/>
        <a:ea typeface="+mn-ea"/>
        <a:cs typeface="Calibri" pitchFamily="34" charset="0"/>
        <a:sym typeface="Calibri" pitchFamily="34" charset="0"/>
      </a:defRPr>
    </a:lvl7pPr>
    <a:lvl8pPr marL="3200400" algn="l" defTabSz="914400" rtl="0" eaLnBrk="1" latinLnBrk="0" hangingPunct="1">
      <a:defRPr kern="1200">
        <a:solidFill>
          <a:srgbClr val="000000"/>
        </a:solidFill>
        <a:latin typeface="Calibri" pitchFamily="34" charset="0"/>
        <a:ea typeface="+mn-ea"/>
        <a:cs typeface="Calibri" pitchFamily="34" charset="0"/>
        <a:sym typeface="Calibri" pitchFamily="34" charset="0"/>
      </a:defRPr>
    </a:lvl8pPr>
    <a:lvl9pPr marL="3657600" algn="l" defTabSz="914400" rtl="0" eaLnBrk="1" latinLnBrk="0" hangingPunct="1">
      <a:defRPr kern="1200">
        <a:solidFill>
          <a:srgbClr val="000000"/>
        </a:solidFill>
        <a:latin typeface="Calibri" pitchFamily="34" charset="0"/>
        <a:ea typeface="+mn-ea"/>
        <a:cs typeface="Calibri" pitchFamily="34" charset="0"/>
        <a:sym typeface="Calibri"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56" y="78"/>
      </p:cViewPr>
      <p:guideLst>
        <p:guide orient="horz" pos="2160"/>
        <p:guide pos="2880"/>
      </p:guideLst>
    </p:cSldViewPr>
  </p:slideViewPr>
  <p:notesTextViewPr>
    <p:cViewPr>
      <p:scale>
        <a:sx n="100" d="100"/>
        <a:sy n="100" d="100"/>
      </p:scale>
      <p:origin x="0" y="0"/>
    </p:cViewPr>
  </p:notesTextViewPr>
  <p:notesViewPr>
    <p:cSldViewPr>
      <p:cViewPr varScale="1">
        <p:scale>
          <a:sx n="56" d="100"/>
          <a:sy n="56" d="100"/>
        </p:scale>
        <p:origin x="285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file:///F:\CEA%20%202016\Donn&#233;es%20Stat%20Section%20III\CroissanceEco.xlsx"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oleObject" Target="file:///C:\Users\sallali\Desktop\Territorialisation\GRILLES\Grilles%20de%20donn&#233;es\R&#233;partition%20par%20gouvernorat%202%20Tunisie.xlsx" TargetMode="External"/><Relationship Id="rId1" Type="http://schemas.openxmlformats.org/officeDocument/2006/relationships/themeOverride" Target="../theme/themeOverride10.xml"/></Relationships>
</file>

<file path=ppt/charts/_rels/chart11.xml.rels><?xml version="1.0" encoding="UTF-8" standalone="yes"?>
<Relationships xmlns="http://schemas.openxmlformats.org/package/2006/relationships"><Relationship Id="rId2" Type="http://schemas.openxmlformats.org/officeDocument/2006/relationships/oleObject" Target="file:///C:\Users\sallali\Desktop\Territorialisation\GRILLES\Grilles%20de%20donn&#233;es\R&#233;partition%20par%20gouvernorat%202%20Tunisie.xlsx" TargetMode="External"/><Relationship Id="rId1" Type="http://schemas.openxmlformats.org/officeDocument/2006/relationships/themeOverride" Target="../theme/themeOverride11.xml"/></Relationships>
</file>

<file path=ppt/charts/_rels/chart12.xml.rels><?xml version="1.0" encoding="UTF-8" standalone="yes"?>
<Relationships xmlns="http://schemas.openxmlformats.org/package/2006/relationships"><Relationship Id="rId3" Type="http://schemas.openxmlformats.org/officeDocument/2006/relationships/oleObject" Target="file:///D:\Asma%20Khouja\Documents\Addis%202017_UNECA\Data_Extract_From_Indicateurs_du_d&#233;veloppement_dans_le_monde.xlsx" TargetMode="External"/><Relationship Id="rId2" Type="http://schemas.microsoft.com/office/2011/relationships/chartColorStyle" Target="colors1.xml"/><Relationship Id="rId1" Type="http://schemas.microsoft.com/office/2011/relationships/chartStyle" Target="style1.xml"/></Relationships>
</file>

<file path=ppt/charts/_rels/chart13.xml.rels><?xml version="1.0" encoding="UTF-8" standalone="yes"?>
<Relationships xmlns="http://schemas.openxmlformats.org/package/2006/relationships"><Relationship Id="rId3" Type="http://schemas.openxmlformats.org/officeDocument/2006/relationships/oleObject" Target="file:///D:\Asma%20Khouja\Documents\Addis%202017_UNECA\Data_Extract_From_Indicateurs_du_d&#233;veloppement_dans_le_monde.xlsx" TargetMode="External"/><Relationship Id="rId2" Type="http://schemas.microsoft.com/office/2011/relationships/chartColorStyle" Target="colors2.xml"/><Relationship Id="rId1" Type="http://schemas.microsoft.com/office/2011/relationships/chartStyle" Target="style2.xml"/></Relationships>
</file>

<file path=ppt/charts/_rels/chart14.xml.rels><?xml version="1.0" encoding="UTF-8" standalone="yes"?>
<Relationships xmlns="http://schemas.openxmlformats.org/package/2006/relationships"><Relationship Id="rId3" Type="http://schemas.openxmlformats.org/officeDocument/2006/relationships/oleObject" Target="file:///D:\Asma%20Khouja\Documents\Addis%202017_UNECA\Data_Extract_From_Indicateurs_du_d&#233;veloppement_dans_le_monde.xlsx" TargetMode="External"/><Relationship Id="rId2" Type="http://schemas.microsoft.com/office/2011/relationships/chartColorStyle" Target="colors3.xml"/><Relationship Id="rId1" Type="http://schemas.microsoft.com/office/2011/relationships/chartStyle" Target="style3.xml"/></Relationships>
</file>

<file path=ppt/charts/_rels/chart15.xml.rels><?xml version="1.0" encoding="UTF-8" standalone="yes"?>
<Relationships xmlns="http://schemas.openxmlformats.org/package/2006/relationships"><Relationship Id="rId2" Type="http://schemas.openxmlformats.org/officeDocument/2006/relationships/oleObject" Target="file:///D:\CEA%20%202016\Donn&#233;es%20Stat%20Section%20III\Tunisie\Stat-IDR-Pauvret&#233;-Chomage-Tunisie.xlsx" TargetMode="External"/><Relationship Id="rId1" Type="http://schemas.openxmlformats.org/officeDocument/2006/relationships/themeOverride" Target="../theme/themeOverride12.xml"/></Relationships>
</file>

<file path=ppt/charts/_rels/chart16.xml.rels><?xml version="1.0" encoding="UTF-8" standalone="yes"?>
<Relationships xmlns="http://schemas.openxmlformats.org/package/2006/relationships"><Relationship Id="rId3" Type="http://schemas.openxmlformats.org/officeDocument/2006/relationships/chartUserShapes" Target="../drawings/drawing5.xml"/><Relationship Id="rId2" Type="http://schemas.openxmlformats.org/officeDocument/2006/relationships/oleObject" Target="file:///F:\CEA%20%202016\Donn&#233;es%20Stat%20Section%20III\Tunisie\Stat-IDR-Pauvret&#233;-Chomage-Tunisie.xlsx" TargetMode="External"/><Relationship Id="rId1" Type="http://schemas.openxmlformats.org/officeDocument/2006/relationships/themeOverride" Target="../theme/themeOverride13.xml"/></Relationships>
</file>

<file path=ppt/charts/_rels/chart2.xml.rels><?xml version="1.0" encoding="UTF-8" standalone="yes"?>
<Relationships xmlns="http://schemas.openxmlformats.org/package/2006/relationships"><Relationship Id="rId2" Type="http://schemas.openxmlformats.org/officeDocument/2006/relationships/oleObject" Target="file:///F:\CEA%20%202016\Donn&#233;es%20Younes\filename-=utf-8''Donne&#769;es%20excel%20Alge&#769;rie.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F:\CEA%20%202016\Donn&#233;es%20Younes\filename-=utf-8''Donne&#769;es%20excel%20Maroc.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F:\CEA%20%202016\Donn&#233;es%20Stat%20Section%20III\Tunisie\WDI-Tunisie.xlsx"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oleObject" Target="file:///F:\CEA%20%202016\Donn&#233;es%20Stat%20Section%20III\Exportations-%25PIB.xlsx" TargetMode="External"/><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F:\CEA%20%202016\Donn&#233;es%20Stat%20Section%20III\WDI-Algerie.xls" TargetMode="External"/><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oleObject" Target="file:///F:\CEA%20%202016\Donn&#233;es%20Stat%20Section%20III\WDI-Maroc.xls" TargetMode="External"/><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3" Type="http://schemas.openxmlformats.org/officeDocument/2006/relationships/chartUserShapes" Target="../drawings/drawing4.xml"/><Relationship Id="rId2" Type="http://schemas.openxmlformats.org/officeDocument/2006/relationships/oleObject" Target="file:///F:\CEA%20%202016\Donn&#233;es%20Stat%20Section%20III\Tunisie\WDI-Tunisie.xlsx" TargetMode="External"/><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2" Type="http://schemas.openxmlformats.org/officeDocument/2006/relationships/oleObject" Target="file:///D:\ITES\Productivit&#233;.xlsx" TargetMode="External"/><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2902951388888906E-2"/>
          <c:y val="2.0284722222222201E-2"/>
          <c:w val="0.90218161355035198"/>
          <c:h val="0.87737092447920695"/>
        </c:manualLayout>
      </c:layout>
      <c:lineChart>
        <c:grouping val="standard"/>
        <c:varyColors val="0"/>
        <c:ser>
          <c:idx val="0"/>
          <c:order val="0"/>
          <c:tx>
            <c:strRef>
              <c:f>'Algérie-Tunisie-Maroc'!$A$5</c:f>
              <c:strCache>
                <c:ptCount val="1"/>
                <c:pt idx="0">
                  <c:v>Tunisie</c:v>
                </c:pt>
              </c:strCache>
            </c:strRef>
          </c:tx>
          <c:spPr>
            <a:ln w="28575" cap="rnd">
              <a:solidFill>
                <a:srgbClr val="C00000"/>
              </a:solidFill>
              <a:round/>
            </a:ln>
            <a:effectLst/>
          </c:spPr>
          <c:marker>
            <c:symbol val="none"/>
          </c:marker>
          <c:cat>
            <c:strRef>
              <c:f>'Algérie-Tunisie-Maroc'!$T$4:$AK$4</c:f>
              <c:strCache>
                <c:ptCount val="18"/>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pt idx="16">
                  <c:v>2014</c:v>
                </c:pt>
                <c:pt idx="17">
                  <c:v>2015</c:v>
                </c:pt>
              </c:strCache>
            </c:strRef>
          </c:cat>
          <c:val>
            <c:numRef>
              <c:f>'Algérie-Tunisie-Maroc'!$T$5:$AK$5</c:f>
              <c:numCache>
                <c:formatCode>0.00</c:formatCode>
                <c:ptCount val="18"/>
                <c:pt idx="0">
                  <c:v>4.7837625719057817</c:v>
                </c:pt>
                <c:pt idx="1">
                  <c:v>6.0546345154528467</c:v>
                </c:pt>
                <c:pt idx="2">
                  <c:v>4.7098599453987484</c:v>
                </c:pt>
                <c:pt idx="3">
                  <c:v>3.7961838271068018</c:v>
                </c:pt>
                <c:pt idx="4">
                  <c:v>1.3225636177967881</c:v>
                </c:pt>
                <c:pt idx="5">
                  <c:v>4.7024118148609899</c:v>
                </c:pt>
                <c:pt idx="6">
                  <c:v>6.2357938693414496</c:v>
                </c:pt>
                <c:pt idx="7">
                  <c:v>3.4865358154852828</c:v>
                </c:pt>
                <c:pt idx="8">
                  <c:v>5.2441951846596604</c:v>
                </c:pt>
                <c:pt idx="9">
                  <c:v>6.7096203918459452</c:v>
                </c:pt>
                <c:pt idx="10">
                  <c:v>4.2377768357351187</c:v>
                </c:pt>
                <c:pt idx="11">
                  <c:v>3.0434489548418071</c:v>
                </c:pt>
                <c:pt idx="12">
                  <c:v>3.5106086386030988</c:v>
                </c:pt>
                <c:pt idx="13">
                  <c:v>-2.3839186735284561</c:v>
                </c:pt>
                <c:pt idx="14">
                  <c:v>3.7000000259945551</c:v>
                </c:pt>
                <c:pt idx="15">
                  <c:v>2.299999968822803</c:v>
                </c:pt>
                <c:pt idx="16">
                  <c:v>2.2999999719741449</c:v>
                </c:pt>
                <c:pt idx="17">
                  <c:v>0.80000008024117597</c:v>
                </c:pt>
              </c:numCache>
            </c:numRef>
          </c:val>
          <c:smooth val="1"/>
          <c:extLst xmlns:c16r2="http://schemas.microsoft.com/office/drawing/2015/06/chart">
            <c:ext xmlns:c16="http://schemas.microsoft.com/office/drawing/2014/chart" uri="{C3380CC4-5D6E-409C-BE32-E72D297353CC}">
              <c16:uniqueId val="{00000000-480B-482D-A787-9B315DD38C4F}"/>
            </c:ext>
          </c:extLst>
        </c:ser>
        <c:ser>
          <c:idx val="1"/>
          <c:order val="1"/>
          <c:tx>
            <c:strRef>
              <c:f>'Algérie-Tunisie-Maroc'!$A$6</c:f>
              <c:strCache>
                <c:ptCount val="1"/>
                <c:pt idx="0">
                  <c:v>Algérie</c:v>
                </c:pt>
              </c:strCache>
            </c:strRef>
          </c:tx>
          <c:spPr>
            <a:ln w="28575" cap="rnd">
              <a:solidFill>
                <a:srgbClr val="00B050"/>
              </a:solidFill>
              <a:round/>
            </a:ln>
            <a:effectLst/>
          </c:spPr>
          <c:marker>
            <c:symbol val="none"/>
          </c:marker>
          <c:cat>
            <c:strRef>
              <c:f>'Algérie-Tunisie-Maroc'!$T$4:$AK$4</c:f>
              <c:strCache>
                <c:ptCount val="18"/>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pt idx="16">
                  <c:v>2014</c:v>
                </c:pt>
                <c:pt idx="17">
                  <c:v>2015</c:v>
                </c:pt>
              </c:strCache>
            </c:strRef>
          </c:cat>
          <c:val>
            <c:numRef>
              <c:f>'Algérie-Tunisie-Maroc'!$T$6:$AK$6</c:f>
              <c:numCache>
                <c:formatCode>0.00</c:formatCode>
                <c:ptCount val="18"/>
                <c:pt idx="0">
                  <c:v>5.1000036087551566</c:v>
                </c:pt>
                <c:pt idx="1">
                  <c:v>3.2000015528551842</c:v>
                </c:pt>
                <c:pt idx="2">
                  <c:v>3.8</c:v>
                </c:pt>
                <c:pt idx="3">
                  <c:v>2.999999999999984</c:v>
                </c:pt>
                <c:pt idx="4">
                  <c:v>5.5999999999999384</c:v>
                </c:pt>
                <c:pt idx="5">
                  <c:v>7.2000000000001174</c:v>
                </c:pt>
                <c:pt idx="6">
                  <c:v>4.2999999999998124</c:v>
                </c:pt>
                <c:pt idx="7">
                  <c:v>5.9000000000000634</c:v>
                </c:pt>
                <c:pt idx="8">
                  <c:v>1.7000000000000739</c:v>
                </c:pt>
                <c:pt idx="9">
                  <c:v>3.4000000000000061</c:v>
                </c:pt>
                <c:pt idx="10">
                  <c:v>2.39999999999986</c:v>
                </c:pt>
                <c:pt idx="11">
                  <c:v>1.600000000000108</c:v>
                </c:pt>
                <c:pt idx="12">
                  <c:v>3.6000000000000232</c:v>
                </c:pt>
                <c:pt idx="13">
                  <c:v>2.900000000000063</c:v>
                </c:pt>
                <c:pt idx="14">
                  <c:v>3.399999999999888</c:v>
                </c:pt>
                <c:pt idx="15">
                  <c:v>2.8000000000001388</c:v>
                </c:pt>
                <c:pt idx="16">
                  <c:v>3.799999999999867</c:v>
                </c:pt>
                <c:pt idx="17">
                  <c:v>3.8999999999999191</c:v>
                </c:pt>
              </c:numCache>
            </c:numRef>
          </c:val>
          <c:smooth val="1"/>
          <c:extLst xmlns:c16r2="http://schemas.microsoft.com/office/drawing/2015/06/chart">
            <c:ext xmlns:c16="http://schemas.microsoft.com/office/drawing/2014/chart" uri="{C3380CC4-5D6E-409C-BE32-E72D297353CC}">
              <c16:uniqueId val="{00000001-480B-482D-A787-9B315DD38C4F}"/>
            </c:ext>
          </c:extLst>
        </c:ser>
        <c:ser>
          <c:idx val="2"/>
          <c:order val="2"/>
          <c:tx>
            <c:strRef>
              <c:f>'Algérie-Tunisie-Maroc'!$A$7</c:f>
              <c:strCache>
                <c:ptCount val="1"/>
                <c:pt idx="0">
                  <c:v>Maroc</c:v>
                </c:pt>
              </c:strCache>
            </c:strRef>
          </c:tx>
          <c:spPr>
            <a:ln w="28575" cap="rnd">
              <a:solidFill>
                <a:srgbClr val="002060"/>
              </a:solidFill>
              <a:round/>
            </a:ln>
            <a:effectLst/>
          </c:spPr>
          <c:marker>
            <c:symbol val="none"/>
          </c:marker>
          <c:cat>
            <c:strRef>
              <c:f>'Algérie-Tunisie-Maroc'!$T$4:$AK$4</c:f>
              <c:strCache>
                <c:ptCount val="18"/>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pt idx="16">
                  <c:v>2014</c:v>
                </c:pt>
                <c:pt idx="17">
                  <c:v>2015</c:v>
                </c:pt>
              </c:strCache>
            </c:strRef>
          </c:cat>
          <c:val>
            <c:numRef>
              <c:f>'Algérie-Tunisie-Maroc'!$T$7:$AK$7</c:f>
              <c:numCache>
                <c:formatCode>0.00</c:formatCode>
                <c:ptCount val="18"/>
                <c:pt idx="0">
                  <c:v>7.2385526896538304</c:v>
                </c:pt>
                <c:pt idx="1">
                  <c:v>1.081332561738038</c:v>
                </c:pt>
                <c:pt idx="2">
                  <c:v>1.9128729806376721</c:v>
                </c:pt>
                <c:pt idx="3">
                  <c:v>7.3199674542072017</c:v>
                </c:pt>
                <c:pt idx="4">
                  <c:v>3.1214496560053822</c:v>
                </c:pt>
                <c:pt idx="5">
                  <c:v>5.9611621547828451</c:v>
                </c:pt>
                <c:pt idx="6">
                  <c:v>4.7970183621632394</c:v>
                </c:pt>
                <c:pt idx="7">
                  <c:v>3.2916396843359621</c:v>
                </c:pt>
                <c:pt idx="8">
                  <c:v>7.5746316445854056</c:v>
                </c:pt>
                <c:pt idx="9">
                  <c:v>3.5319139254369252</c:v>
                </c:pt>
                <c:pt idx="10">
                  <c:v>5.922950525997166</c:v>
                </c:pt>
                <c:pt idx="11">
                  <c:v>4.2437573208336703</c:v>
                </c:pt>
                <c:pt idx="12">
                  <c:v>3.8157179167666011</c:v>
                </c:pt>
                <c:pt idx="13">
                  <c:v>5.2456972972948561</c:v>
                </c:pt>
                <c:pt idx="14">
                  <c:v>3.0099612622197758</c:v>
                </c:pt>
                <c:pt idx="15">
                  <c:v>4.7253317774951666</c:v>
                </c:pt>
                <c:pt idx="16">
                  <c:v>2.4170811816524642</c:v>
                </c:pt>
                <c:pt idx="17">
                  <c:v>4.4000000000000057</c:v>
                </c:pt>
              </c:numCache>
            </c:numRef>
          </c:val>
          <c:smooth val="1"/>
          <c:extLst xmlns:c16r2="http://schemas.microsoft.com/office/drawing/2015/06/chart">
            <c:ext xmlns:c16="http://schemas.microsoft.com/office/drawing/2014/chart" uri="{C3380CC4-5D6E-409C-BE32-E72D297353CC}">
              <c16:uniqueId val="{00000002-480B-482D-A787-9B315DD38C4F}"/>
            </c:ext>
          </c:extLst>
        </c:ser>
        <c:ser>
          <c:idx val="3"/>
          <c:order val="3"/>
          <c:tx>
            <c:strRef>
              <c:f>'Algérie-Tunisie-Maroc'!$A$8</c:f>
              <c:strCache>
                <c:ptCount val="1"/>
                <c:pt idx="0">
                  <c:v>MENA</c:v>
                </c:pt>
              </c:strCache>
            </c:strRef>
          </c:tx>
          <c:spPr>
            <a:ln w="28575" cap="rnd">
              <a:solidFill>
                <a:srgbClr val="FFC000"/>
              </a:solidFill>
              <a:prstDash val="sysDash"/>
              <a:round/>
            </a:ln>
            <a:effectLst/>
          </c:spPr>
          <c:marker>
            <c:symbol val="none"/>
          </c:marker>
          <c:cat>
            <c:strRef>
              <c:f>'Algérie-Tunisie-Maroc'!$T$4:$AK$4</c:f>
              <c:strCache>
                <c:ptCount val="18"/>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pt idx="16">
                  <c:v>2014</c:v>
                </c:pt>
                <c:pt idx="17">
                  <c:v>2015</c:v>
                </c:pt>
              </c:strCache>
            </c:strRef>
          </c:cat>
          <c:val>
            <c:numRef>
              <c:f>'Algérie-Tunisie-Maroc'!$T$8:$AK$8</c:f>
              <c:numCache>
                <c:formatCode>0.00</c:formatCode>
                <c:ptCount val="18"/>
                <c:pt idx="0">
                  <c:v>2.543550477996348</c:v>
                </c:pt>
                <c:pt idx="1">
                  <c:v>0.91260380406599495</c:v>
                </c:pt>
                <c:pt idx="2">
                  <c:v>3.595445963046997</c:v>
                </c:pt>
                <c:pt idx="3">
                  <c:v>1.6568598455577899E-2</c:v>
                </c:pt>
                <c:pt idx="4">
                  <c:v>0.45770579564860697</c:v>
                </c:pt>
                <c:pt idx="5">
                  <c:v>2.6871813815323411</c:v>
                </c:pt>
                <c:pt idx="6">
                  <c:v>6.3566683253550034</c:v>
                </c:pt>
                <c:pt idx="7">
                  <c:v>3.5246791554305328</c:v>
                </c:pt>
                <c:pt idx="8">
                  <c:v>4.6097197058883257</c:v>
                </c:pt>
                <c:pt idx="9">
                  <c:v>3.9192931919936171</c:v>
                </c:pt>
                <c:pt idx="10">
                  <c:v>2.7819494101717761</c:v>
                </c:pt>
                <c:pt idx="11">
                  <c:v>-0.58321151888584699</c:v>
                </c:pt>
                <c:pt idx="12">
                  <c:v>2.8967976785174869</c:v>
                </c:pt>
                <c:pt idx="13">
                  <c:v>1.6024119851945779</c:v>
                </c:pt>
                <c:pt idx="14">
                  <c:v>2.1702834652908511</c:v>
                </c:pt>
                <c:pt idx="15">
                  <c:v>0.25136160988981299</c:v>
                </c:pt>
                <c:pt idx="16">
                  <c:v>0.60410835816844599</c:v>
                </c:pt>
                <c:pt idx="17">
                  <c:v>1.0483455861700439</c:v>
                </c:pt>
              </c:numCache>
            </c:numRef>
          </c:val>
          <c:smooth val="1"/>
          <c:extLst xmlns:c16r2="http://schemas.microsoft.com/office/drawing/2015/06/chart">
            <c:ext xmlns:c16="http://schemas.microsoft.com/office/drawing/2014/chart" uri="{C3380CC4-5D6E-409C-BE32-E72D297353CC}">
              <c16:uniqueId val="{00000003-480B-482D-A787-9B315DD38C4F}"/>
            </c:ext>
          </c:extLst>
        </c:ser>
        <c:ser>
          <c:idx val="4"/>
          <c:order val="4"/>
          <c:tx>
            <c:strRef>
              <c:f>'Algérie-Tunisie-Maroc'!$A$9</c:f>
              <c:strCache>
                <c:ptCount val="1"/>
                <c:pt idx="0">
                  <c:v>Monde</c:v>
                </c:pt>
              </c:strCache>
            </c:strRef>
          </c:tx>
          <c:spPr>
            <a:ln w="28575" cap="rnd">
              <a:solidFill>
                <a:schemeClr val="accent5"/>
              </a:solidFill>
              <a:prstDash val="sysDash"/>
              <a:round/>
            </a:ln>
            <a:effectLst/>
          </c:spPr>
          <c:marker>
            <c:symbol val="none"/>
          </c:marker>
          <c:dLbls>
            <c:dLbl>
              <c:idx val="17"/>
              <c:layout>
                <c:manualLayout>
                  <c:x val="-8.7288597926895792E-3"/>
                  <c:y val="-8.6058519793460395E-3"/>
                </c:manualLayout>
              </c:layout>
              <c:spPr>
                <a:noFill/>
                <a:ln>
                  <a:noFill/>
                </a:ln>
                <a:effectLst/>
              </c:spPr>
              <c:txPr>
                <a:bodyPr wrap="square" lIns="38100" tIns="19050" rIns="38100" bIns="19050" anchor="ctr">
                  <a:spAutoFit/>
                </a:bodyPr>
                <a:lstStyle/>
                <a:p>
                  <a:pPr>
                    <a:defRPr b="1">
                      <a:solidFill>
                        <a:srgbClr val="0070C0"/>
                      </a:solidFill>
                    </a:defRPr>
                  </a:pPr>
                  <a:endParaRPr lang="en-US"/>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D105-4CB0-A258-2F5B52E55B25}"/>
                </c:ext>
                <c:ext xmlns:c15="http://schemas.microsoft.com/office/drawing/2012/chart" uri="{CE6537A1-D6FC-4f65-9D91-7224C49458BB}">
                  <c15:layout/>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'Algérie-Tunisie-Maroc'!$T$4:$AK$4</c:f>
              <c:strCache>
                <c:ptCount val="18"/>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pt idx="16">
                  <c:v>2014</c:v>
                </c:pt>
                <c:pt idx="17">
                  <c:v>2015</c:v>
                </c:pt>
              </c:strCache>
            </c:strRef>
          </c:cat>
          <c:val>
            <c:numRef>
              <c:f>'Algérie-Tunisie-Maroc'!$T$9:$AK$9</c:f>
              <c:numCache>
                <c:formatCode>0.00</c:formatCode>
                <c:ptCount val="18"/>
                <c:pt idx="0">
                  <c:v>1.0320080014730031</c:v>
                </c:pt>
                <c:pt idx="1">
                  <c:v>1.910690405561752</c:v>
                </c:pt>
                <c:pt idx="2">
                  <c:v>2.9601951810455489</c:v>
                </c:pt>
                <c:pt idx="3">
                  <c:v>0.64694751925765104</c:v>
                </c:pt>
                <c:pt idx="4">
                  <c:v>0.89272873398422803</c:v>
                </c:pt>
                <c:pt idx="5">
                  <c:v>1.612860719096588</c:v>
                </c:pt>
                <c:pt idx="6">
                  <c:v>3.1654959069069828</c:v>
                </c:pt>
                <c:pt idx="7">
                  <c:v>2.5452358826463239</c:v>
                </c:pt>
                <c:pt idx="8">
                  <c:v>3.1045633163291768</c:v>
                </c:pt>
                <c:pt idx="9">
                  <c:v>3.037968463298554</c:v>
                </c:pt>
                <c:pt idx="10">
                  <c:v>0.60076294120081297</c:v>
                </c:pt>
                <c:pt idx="11">
                  <c:v>-2.866713730073442</c:v>
                </c:pt>
                <c:pt idx="12">
                  <c:v>3.1006528694255309</c:v>
                </c:pt>
                <c:pt idx="13">
                  <c:v>1.90485014420203</c:v>
                </c:pt>
                <c:pt idx="14">
                  <c:v>1.2830068951652289</c:v>
                </c:pt>
                <c:pt idx="15">
                  <c:v>1.161352907511543</c:v>
                </c:pt>
                <c:pt idx="16">
                  <c:v>1.4329347935398991</c:v>
                </c:pt>
                <c:pt idx="17">
                  <c:v>1.269004054589701</c:v>
                </c:pt>
              </c:numCache>
            </c:numRef>
          </c:val>
          <c:smooth val="1"/>
          <c:extLst xmlns:c16r2="http://schemas.microsoft.com/office/drawing/2015/06/chart">
            <c:ext xmlns:c16="http://schemas.microsoft.com/office/drawing/2014/chart" uri="{C3380CC4-5D6E-409C-BE32-E72D297353CC}">
              <c16:uniqueId val="{00000004-480B-482D-A787-9B315DD38C4F}"/>
            </c:ext>
          </c:extLst>
        </c:ser>
        <c:dLbls>
          <c:showLegendKey val="0"/>
          <c:showVal val="0"/>
          <c:showCatName val="0"/>
          <c:showSerName val="0"/>
          <c:showPercent val="0"/>
          <c:showBubbleSize val="0"/>
        </c:dLbls>
        <c:smooth val="0"/>
        <c:axId val="185653752"/>
        <c:axId val="185656104"/>
      </c:lineChart>
      <c:catAx>
        <c:axId val="185653752"/>
        <c:scaling>
          <c:orientation val="minMax"/>
        </c:scaling>
        <c:delete val="0"/>
        <c:axPos val="b"/>
        <c:numFmt formatCode="@" sourceLinked="0"/>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800" b="0" i="0" u="none" strike="noStrike" kern="1200" baseline="0">
                <a:solidFill>
                  <a:schemeClr val="bg2">
                    <a:lumMod val="50000"/>
                  </a:schemeClr>
                </a:solidFill>
                <a:latin typeface="+mn-lt"/>
                <a:ea typeface="+mn-ea"/>
                <a:cs typeface="+mn-cs"/>
              </a:defRPr>
            </a:pPr>
            <a:endParaRPr lang="en-US"/>
          </a:p>
        </c:txPr>
        <c:crossAx val="185656104"/>
        <c:crosses val="autoZero"/>
        <c:auto val="1"/>
        <c:lblAlgn val="ctr"/>
        <c:lblOffset val="100"/>
        <c:noMultiLvlLbl val="0"/>
      </c:catAx>
      <c:valAx>
        <c:axId val="185656104"/>
        <c:scaling>
          <c:orientation val="minMax"/>
          <c:max val="8"/>
          <c:min val="-3"/>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crossAx val="185653752"/>
        <c:crosses val="autoZero"/>
        <c:crossBetween val="between"/>
        <c:majorUnit val="1"/>
        <c:minorUnit val="0.5"/>
      </c:valAx>
      <c:spPr>
        <a:noFill/>
        <a:ln>
          <a:noFill/>
        </a:ln>
        <a:effectLst/>
      </c:spPr>
    </c:plotArea>
    <c:legend>
      <c:legendPos val="b"/>
      <c:layout>
        <c:manualLayout>
          <c:xMode val="edge"/>
          <c:yMode val="edge"/>
          <c:x val="8.6803601038293599E-2"/>
          <c:y val="0.90941548319788201"/>
          <c:w val="0.74701267361111101"/>
          <c:h val="7.4414583333333395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dk1"/>
              </a:solidFill>
              <a:latin typeface="+mn-lt"/>
              <a:ea typeface="+mn-ea"/>
              <a:cs typeface="+mn-cs"/>
            </a:defRPr>
          </a:pPr>
          <a:endParaRPr lang="en-US"/>
        </a:p>
      </c:txPr>
    </c:legend>
    <c:plotVisOnly val="1"/>
    <c:dispBlanksAs val="gap"/>
    <c:showDLblsOverMax val="0"/>
  </c:chart>
  <c:spPr>
    <a:solidFill>
      <a:schemeClr val="lt1"/>
    </a:solidFill>
    <a:ln w="9525" cap="flat" cmpd="sng" algn="ctr">
      <a:solidFill>
        <a:schemeClr val="bg1">
          <a:lumMod val="50000"/>
        </a:schemeClr>
      </a:solidFill>
      <a:prstDash val="solid"/>
      <a:miter lim="800000"/>
    </a:ln>
    <a:effectLst/>
  </c:spPr>
  <c:txPr>
    <a:bodyPr/>
    <a:lstStyle/>
    <a:p>
      <a:pPr>
        <a:spcAft>
          <a:spcPts val="200"/>
        </a:spcAft>
        <a:defRPr>
          <a:solidFill>
            <a:schemeClr val="dk1"/>
          </a:solidFill>
          <a:latin typeface="+mn-lt"/>
          <a:ea typeface="+mn-ea"/>
          <a:cs typeface="+mn-cs"/>
        </a:defRPr>
      </a:pPr>
      <a:endParaRPr lang="en-US"/>
    </a:p>
  </c:tx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bar"/>
        <c:grouping val="percentStacked"/>
        <c:varyColors val="0"/>
        <c:ser>
          <c:idx val="0"/>
          <c:order val="0"/>
          <c:tx>
            <c:strRef>
              <c:f>Feuil1!$H$20</c:f>
              <c:strCache>
                <c:ptCount val="1"/>
                <c:pt idx="0">
                  <c:v>Gouvernorats du littoral</c:v>
                </c:pt>
              </c:strCache>
            </c:strRef>
          </c:tx>
          <c:spPr>
            <a:solidFill>
              <a:schemeClr val="accent5"/>
            </a:solidFill>
            <a:ln>
              <a:solidFill>
                <a:schemeClr val="bg1"/>
              </a:solidFill>
            </a:ln>
            <a:effectLst>
              <a:outerShdw blurRad="50800" dist="38100" dir="2700000" algn="tl" rotWithShape="0">
                <a:prstClr val="black">
                  <a:alpha val="40000"/>
                </a:prstClr>
              </a:outerShdw>
            </a:effectLst>
          </c:spPr>
          <c:invertIfNegative val="0"/>
          <c:cat>
            <c:strRef>
              <c:f>Feuil1!$I$19:$K$19</c:f>
              <c:strCache>
                <c:ptCount val="3"/>
                <c:pt idx="0">
                  <c:v>IDE</c:v>
                </c:pt>
                <c:pt idx="1">
                  <c:v>Emplois créés</c:v>
                </c:pt>
                <c:pt idx="2">
                  <c:v>Entreprises industrielles employant plus de 10 personnes </c:v>
                </c:pt>
              </c:strCache>
            </c:strRef>
          </c:cat>
          <c:val>
            <c:numRef>
              <c:f>Feuil1!$I$20:$K$20</c:f>
              <c:numCache>
                <c:formatCode>General</c:formatCode>
                <c:ptCount val="3"/>
                <c:pt idx="0" formatCode="0">
                  <c:v>5004775.909</c:v>
                </c:pt>
                <c:pt idx="1">
                  <c:v>428619</c:v>
                </c:pt>
                <c:pt idx="2">
                  <c:v>4623</c:v>
                </c:pt>
              </c:numCache>
            </c:numRef>
          </c:val>
          <c:extLst xmlns:c16r2="http://schemas.microsoft.com/office/drawing/2015/06/chart">
            <c:ext xmlns:c16="http://schemas.microsoft.com/office/drawing/2014/chart" uri="{C3380CC4-5D6E-409C-BE32-E72D297353CC}">
              <c16:uniqueId val="{00000000-9CDB-48DD-A98A-5EA632C51F83}"/>
            </c:ext>
          </c:extLst>
        </c:ser>
        <c:ser>
          <c:idx val="1"/>
          <c:order val="1"/>
          <c:tx>
            <c:strRef>
              <c:f>Feuil1!$H$21</c:f>
              <c:strCache>
                <c:ptCount val="1"/>
                <c:pt idx="0">
                  <c:v>Gouvernorats de l'intérieur</c:v>
                </c:pt>
              </c:strCache>
            </c:strRef>
          </c:tx>
          <c:spPr>
            <a:solidFill>
              <a:schemeClr val="accent6">
                <a:lumMod val="75000"/>
              </a:schemeClr>
            </a:solidFill>
            <a:ln>
              <a:solidFill>
                <a:schemeClr val="bg1"/>
              </a:solidFill>
            </a:ln>
            <a:effectLst>
              <a:outerShdw blurRad="50800" dist="38100" dir="2700000" algn="tl" rotWithShape="0">
                <a:prstClr val="black">
                  <a:alpha val="40000"/>
                </a:prstClr>
              </a:outerShdw>
            </a:effectLst>
          </c:spPr>
          <c:invertIfNegative val="0"/>
          <c:cat>
            <c:strRef>
              <c:f>Feuil1!$I$19:$K$19</c:f>
              <c:strCache>
                <c:ptCount val="3"/>
                <c:pt idx="0">
                  <c:v>IDE</c:v>
                </c:pt>
                <c:pt idx="1">
                  <c:v>Emplois créés</c:v>
                </c:pt>
                <c:pt idx="2">
                  <c:v>Entreprises industrielles employant plus de 10 personnes </c:v>
                </c:pt>
              </c:strCache>
            </c:strRef>
          </c:cat>
          <c:val>
            <c:numRef>
              <c:f>Feuil1!$I$21:$K$21</c:f>
              <c:numCache>
                <c:formatCode>General</c:formatCode>
                <c:ptCount val="3"/>
                <c:pt idx="0" formatCode="0">
                  <c:v>1456526.6459999999</c:v>
                </c:pt>
                <c:pt idx="1">
                  <c:v>58534</c:v>
                </c:pt>
                <c:pt idx="2">
                  <c:v>827</c:v>
                </c:pt>
              </c:numCache>
            </c:numRef>
          </c:val>
          <c:extLst xmlns:c16r2="http://schemas.microsoft.com/office/drawing/2015/06/chart">
            <c:ext xmlns:c16="http://schemas.microsoft.com/office/drawing/2014/chart" uri="{C3380CC4-5D6E-409C-BE32-E72D297353CC}">
              <c16:uniqueId val="{00000001-9CDB-48DD-A98A-5EA632C51F83}"/>
            </c:ext>
          </c:extLst>
        </c:ser>
        <c:dLbls>
          <c:showLegendKey val="0"/>
          <c:showVal val="0"/>
          <c:showCatName val="0"/>
          <c:showSerName val="0"/>
          <c:showPercent val="0"/>
          <c:showBubbleSize val="0"/>
        </c:dLbls>
        <c:gapWidth val="150"/>
        <c:overlap val="100"/>
        <c:axId val="188465344"/>
        <c:axId val="188465736"/>
      </c:barChart>
      <c:catAx>
        <c:axId val="188465344"/>
        <c:scaling>
          <c:orientation val="minMax"/>
        </c:scaling>
        <c:delete val="0"/>
        <c:axPos val="l"/>
        <c:numFmt formatCode="General" sourceLinked="0"/>
        <c:majorTickMark val="out"/>
        <c:minorTickMark val="none"/>
        <c:tickLblPos val="nextTo"/>
        <c:txPr>
          <a:bodyPr rot="0" vert="horz" anchor="ctr" anchorCtr="0"/>
          <a:lstStyle/>
          <a:p>
            <a:pPr>
              <a:defRPr sz="1050"/>
            </a:pPr>
            <a:endParaRPr lang="en-US"/>
          </a:p>
        </c:txPr>
        <c:crossAx val="188465736"/>
        <c:crosses val="autoZero"/>
        <c:auto val="1"/>
        <c:lblAlgn val="r"/>
        <c:lblOffset val="100"/>
        <c:noMultiLvlLbl val="0"/>
      </c:catAx>
      <c:valAx>
        <c:axId val="188465736"/>
        <c:scaling>
          <c:orientation val="minMax"/>
        </c:scaling>
        <c:delete val="0"/>
        <c:axPos val="b"/>
        <c:majorGridlines/>
        <c:numFmt formatCode="0%" sourceLinked="1"/>
        <c:majorTickMark val="out"/>
        <c:minorTickMark val="none"/>
        <c:tickLblPos val="nextTo"/>
        <c:txPr>
          <a:bodyPr/>
          <a:lstStyle/>
          <a:p>
            <a:pPr>
              <a:defRPr sz="1050" b="1"/>
            </a:pPr>
            <a:endParaRPr lang="en-US"/>
          </a:p>
        </c:txPr>
        <c:crossAx val="188465344"/>
        <c:crosses val="autoZero"/>
        <c:crossBetween val="between"/>
      </c:valAx>
    </c:plotArea>
    <c:legend>
      <c:legendPos val="r"/>
      <c:layout/>
      <c:overlay val="0"/>
      <c:txPr>
        <a:bodyPr/>
        <a:lstStyle/>
        <a:p>
          <a:pPr>
            <a:defRPr sz="1050"/>
          </a:pPr>
          <a:endParaRPr lang="en-US"/>
        </a:p>
      </c:txPr>
    </c:legend>
    <c:plotVisOnly val="1"/>
    <c:dispBlanksAs val="gap"/>
    <c:showDLblsOverMax val="0"/>
  </c:chart>
  <c:spPr>
    <a:ln>
      <a:solidFill>
        <a:srgbClr val="000000"/>
      </a:solidFill>
    </a:ln>
  </c:sp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bar"/>
        <c:grouping val="percentStacked"/>
        <c:varyColors val="0"/>
        <c:ser>
          <c:idx val="0"/>
          <c:order val="0"/>
          <c:tx>
            <c:strRef>
              <c:f>Feuil1!$H$27</c:f>
              <c:strCache>
                <c:ptCount val="1"/>
                <c:pt idx="0">
                  <c:v>Grand Tunis, Bizerte et Nabeul</c:v>
                </c:pt>
              </c:strCache>
            </c:strRef>
          </c:tx>
          <c:spPr>
            <a:solidFill>
              <a:schemeClr val="accent5">
                <a:lumMod val="60000"/>
                <a:lumOff val="40000"/>
              </a:schemeClr>
            </a:solidFill>
            <a:ln>
              <a:solidFill>
                <a:schemeClr val="bg1"/>
              </a:solidFill>
            </a:ln>
            <a:effectLst>
              <a:outerShdw blurRad="50800" dist="38100" dir="2700000" algn="tl" rotWithShape="0">
                <a:prstClr val="black">
                  <a:alpha val="40000"/>
                </a:prstClr>
              </a:outerShdw>
            </a:effectLst>
          </c:spPr>
          <c:invertIfNegative val="0"/>
          <c:cat>
            <c:strRef>
              <c:f>Feuil1!$I$26:$K$26</c:f>
              <c:strCache>
                <c:ptCount val="3"/>
                <c:pt idx="0">
                  <c:v>IDE</c:v>
                </c:pt>
                <c:pt idx="1">
                  <c:v>Emplois créés</c:v>
                </c:pt>
                <c:pt idx="2">
                  <c:v>Entreprises industrielles employant plus de 10 personnes </c:v>
                </c:pt>
              </c:strCache>
            </c:strRef>
          </c:cat>
          <c:val>
            <c:numRef>
              <c:f>Feuil1!$I$27:$K$27</c:f>
              <c:numCache>
                <c:formatCode>General</c:formatCode>
                <c:ptCount val="3"/>
                <c:pt idx="0">
                  <c:v>2957582.6719999998</c:v>
                </c:pt>
                <c:pt idx="1">
                  <c:v>237088</c:v>
                </c:pt>
                <c:pt idx="2">
                  <c:v>2261</c:v>
                </c:pt>
              </c:numCache>
            </c:numRef>
          </c:val>
          <c:extLst xmlns:c16r2="http://schemas.microsoft.com/office/drawing/2015/06/chart">
            <c:ext xmlns:c16="http://schemas.microsoft.com/office/drawing/2014/chart" uri="{C3380CC4-5D6E-409C-BE32-E72D297353CC}">
              <c16:uniqueId val="{00000000-82A9-468A-BFA4-C180D531206F}"/>
            </c:ext>
          </c:extLst>
        </c:ser>
        <c:ser>
          <c:idx val="1"/>
          <c:order val="1"/>
          <c:tx>
            <c:strRef>
              <c:f>Feuil1!$H$28</c:f>
              <c:strCache>
                <c:ptCount val="1"/>
                <c:pt idx="0">
                  <c:v>Sousse, Monastir et Sfax</c:v>
                </c:pt>
              </c:strCache>
            </c:strRef>
          </c:tx>
          <c:spPr>
            <a:solidFill>
              <a:schemeClr val="accent1"/>
            </a:solidFill>
            <a:ln>
              <a:solidFill>
                <a:schemeClr val="bg1"/>
              </a:solidFill>
            </a:ln>
            <a:effectLst>
              <a:outerShdw blurRad="50800" dist="38100" dir="2700000" algn="tl" rotWithShape="0">
                <a:prstClr val="black">
                  <a:alpha val="40000"/>
                </a:prstClr>
              </a:outerShdw>
            </a:effectLst>
          </c:spPr>
          <c:invertIfNegative val="0"/>
          <c:cat>
            <c:strRef>
              <c:f>Feuil1!$I$26:$K$26</c:f>
              <c:strCache>
                <c:ptCount val="3"/>
                <c:pt idx="0">
                  <c:v>IDE</c:v>
                </c:pt>
                <c:pt idx="1">
                  <c:v>Emplois créés</c:v>
                </c:pt>
                <c:pt idx="2">
                  <c:v>Entreprises industrielles employant plus de 10 personnes </c:v>
                </c:pt>
              </c:strCache>
            </c:strRef>
          </c:cat>
          <c:val>
            <c:numRef>
              <c:f>Feuil1!$I$28:$K$28</c:f>
              <c:numCache>
                <c:formatCode>General</c:formatCode>
                <c:ptCount val="3"/>
                <c:pt idx="0">
                  <c:v>1219526.014</c:v>
                </c:pt>
                <c:pt idx="1">
                  <c:v>148867</c:v>
                </c:pt>
                <c:pt idx="2">
                  <c:v>1818</c:v>
                </c:pt>
              </c:numCache>
            </c:numRef>
          </c:val>
          <c:extLst xmlns:c16r2="http://schemas.microsoft.com/office/drawing/2015/06/chart">
            <c:ext xmlns:c16="http://schemas.microsoft.com/office/drawing/2014/chart" uri="{C3380CC4-5D6E-409C-BE32-E72D297353CC}">
              <c16:uniqueId val="{00000001-82A9-468A-BFA4-C180D531206F}"/>
            </c:ext>
          </c:extLst>
        </c:ser>
        <c:ser>
          <c:idx val="2"/>
          <c:order val="2"/>
          <c:tx>
            <c:strRef>
              <c:f>Feuil1!$H$29</c:f>
              <c:strCache>
                <c:ptCount val="1"/>
                <c:pt idx="0">
                  <c:v>Gabes</c:v>
                </c:pt>
              </c:strCache>
            </c:strRef>
          </c:tx>
          <c:spPr>
            <a:solidFill>
              <a:srgbClr val="FFC000"/>
            </a:solidFill>
            <a:ln>
              <a:solidFill>
                <a:schemeClr val="bg1"/>
              </a:solidFill>
            </a:ln>
            <a:effectLst>
              <a:outerShdw blurRad="50800" dist="38100" dir="2700000" algn="tl" rotWithShape="0">
                <a:prstClr val="black">
                  <a:alpha val="40000"/>
                </a:prstClr>
              </a:outerShdw>
            </a:effectLst>
          </c:spPr>
          <c:invertIfNegative val="0"/>
          <c:cat>
            <c:strRef>
              <c:f>Feuil1!$I$26:$K$26</c:f>
              <c:strCache>
                <c:ptCount val="3"/>
                <c:pt idx="0">
                  <c:v>IDE</c:v>
                </c:pt>
                <c:pt idx="1">
                  <c:v>Emplois créés</c:v>
                </c:pt>
                <c:pt idx="2">
                  <c:v>Entreprises industrielles employant plus de 10 personnes </c:v>
                </c:pt>
              </c:strCache>
            </c:strRef>
          </c:cat>
          <c:val>
            <c:numRef>
              <c:f>Feuil1!$I$29:$K$29</c:f>
              <c:numCache>
                <c:formatCode>General</c:formatCode>
                <c:ptCount val="3"/>
                <c:pt idx="0">
                  <c:v>481383.32</c:v>
                </c:pt>
                <c:pt idx="1">
                  <c:v>9795</c:v>
                </c:pt>
                <c:pt idx="2">
                  <c:v>113</c:v>
                </c:pt>
              </c:numCache>
            </c:numRef>
          </c:val>
          <c:extLst xmlns:c16r2="http://schemas.microsoft.com/office/drawing/2015/06/chart">
            <c:ext xmlns:c16="http://schemas.microsoft.com/office/drawing/2014/chart" uri="{C3380CC4-5D6E-409C-BE32-E72D297353CC}">
              <c16:uniqueId val="{00000002-82A9-468A-BFA4-C180D531206F}"/>
            </c:ext>
          </c:extLst>
        </c:ser>
        <c:ser>
          <c:idx val="3"/>
          <c:order val="3"/>
          <c:tx>
            <c:strRef>
              <c:f>Feuil1!$H$30</c:f>
              <c:strCache>
                <c:ptCount val="1"/>
                <c:pt idx="0">
                  <c:v>Autres gouvernorats du littoral</c:v>
                </c:pt>
              </c:strCache>
            </c:strRef>
          </c:tx>
          <c:spPr>
            <a:solidFill>
              <a:schemeClr val="tx1">
                <a:lumMod val="50000"/>
                <a:lumOff val="50000"/>
              </a:schemeClr>
            </a:solidFill>
            <a:ln>
              <a:solidFill>
                <a:schemeClr val="bg1"/>
              </a:solidFill>
            </a:ln>
            <a:effectLst>
              <a:outerShdw blurRad="50800" dist="38100" dir="2700000" algn="tl" rotWithShape="0">
                <a:prstClr val="black">
                  <a:alpha val="40000"/>
                </a:prstClr>
              </a:outerShdw>
            </a:effectLst>
          </c:spPr>
          <c:invertIfNegative val="0"/>
          <c:cat>
            <c:strRef>
              <c:f>Feuil1!$I$26:$K$26</c:f>
              <c:strCache>
                <c:ptCount val="3"/>
                <c:pt idx="0">
                  <c:v>IDE</c:v>
                </c:pt>
                <c:pt idx="1">
                  <c:v>Emplois créés</c:v>
                </c:pt>
                <c:pt idx="2">
                  <c:v>Entreprises industrielles employant plus de 10 personnes </c:v>
                </c:pt>
              </c:strCache>
            </c:strRef>
          </c:cat>
          <c:val>
            <c:numRef>
              <c:f>Feuil1!$I$30:$K$30</c:f>
              <c:numCache>
                <c:formatCode>General</c:formatCode>
                <c:ptCount val="3"/>
                <c:pt idx="0">
                  <c:v>346283.90299999999</c:v>
                </c:pt>
                <c:pt idx="1">
                  <c:v>32869</c:v>
                </c:pt>
                <c:pt idx="2">
                  <c:v>431</c:v>
                </c:pt>
              </c:numCache>
            </c:numRef>
          </c:val>
          <c:extLst xmlns:c16r2="http://schemas.microsoft.com/office/drawing/2015/06/chart">
            <c:ext xmlns:c16="http://schemas.microsoft.com/office/drawing/2014/chart" uri="{C3380CC4-5D6E-409C-BE32-E72D297353CC}">
              <c16:uniqueId val="{00000003-82A9-468A-BFA4-C180D531206F}"/>
            </c:ext>
          </c:extLst>
        </c:ser>
        <c:dLbls>
          <c:showLegendKey val="0"/>
          <c:showVal val="0"/>
          <c:showCatName val="0"/>
          <c:showSerName val="0"/>
          <c:showPercent val="0"/>
          <c:showBubbleSize val="0"/>
        </c:dLbls>
        <c:gapWidth val="150"/>
        <c:overlap val="100"/>
        <c:axId val="188628984"/>
        <c:axId val="188629376"/>
      </c:barChart>
      <c:catAx>
        <c:axId val="188628984"/>
        <c:scaling>
          <c:orientation val="minMax"/>
        </c:scaling>
        <c:delete val="0"/>
        <c:axPos val="l"/>
        <c:numFmt formatCode="General" sourceLinked="0"/>
        <c:majorTickMark val="out"/>
        <c:minorTickMark val="none"/>
        <c:tickLblPos val="nextTo"/>
        <c:txPr>
          <a:bodyPr/>
          <a:lstStyle/>
          <a:p>
            <a:pPr>
              <a:defRPr sz="1050"/>
            </a:pPr>
            <a:endParaRPr lang="en-US"/>
          </a:p>
        </c:txPr>
        <c:crossAx val="188629376"/>
        <c:crosses val="autoZero"/>
        <c:auto val="1"/>
        <c:lblAlgn val="ctr"/>
        <c:lblOffset val="100"/>
        <c:noMultiLvlLbl val="0"/>
      </c:catAx>
      <c:valAx>
        <c:axId val="188629376"/>
        <c:scaling>
          <c:orientation val="minMax"/>
        </c:scaling>
        <c:delete val="0"/>
        <c:axPos val="b"/>
        <c:majorGridlines/>
        <c:numFmt formatCode="0%" sourceLinked="1"/>
        <c:majorTickMark val="out"/>
        <c:minorTickMark val="none"/>
        <c:tickLblPos val="nextTo"/>
        <c:txPr>
          <a:bodyPr/>
          <a:lstStyle/>
          <a:p>
            <a:pPr>
              <a:defRPr b="1"/>
            </a:pPr>
            <a:endParaRPr lang="en-US"/>
          </a:p>
        </c:txPr>
        <c:crossAx val="188628984"/>
        <c:crosses val="autoZero"/>
        <c:crossBetween val="between"/>
      </c:valAx>
    </c:plotArea>
    <c:legend>
      <c:legendPos val="r"/>
      <c:layout/>
      <c:overlay val="0"/>
      <c:txPr>
        <a:bodyPr/>
        <a:lstStyle/>
        <a:p>
          <a:pPr>
            <a:defRPr sz="1050"/>
          </a:pPr>
          <a:endParaRPr lang="en-US"/>
        </a:p>
      </c:txPr>
    </c:legend>
    <c:plotVisOnly val="1"/>
    <c:dispBlanksAs val="gap"/>
    <c:showDLblsOverMax val="0"/>
  </c:chart>
  <c:spPr>
    <a:ln>
      <a:solidFill>
        <a:schemeClr val="tx1"/>
      </a:solidFill>
    </a:ln>
  </c:spPr>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a:t>Croissance</a:t>
            </a:r>
            <a:r>
              <a:rPr lang="fr-FR" baseline="0"/>
              <a:t> de la population (en % annuel)</a:t>
            </a:r>
            <a:endParaRPr lang="fr-F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'Data &amp; graphiques'!$A$4</c:f>
              <c:strCache>
                <c:ptCount val="1"/>
                <c:pt idx="0">
                  <c:v>Total</c:v>
                </c:pt>
              </c:strCache>
            </c:strRef>
          </c:tx>
          <c:spPr>
            <a:ln w="28575" cap="rnd">
              <a:solidFill>
                <a:schemeClr val="accent1"/>
              </a:solidFill>
              <a:round/>
            </a:ln>
            <a:effectLst/>
          </c:spPr>
          <c:marker>
            <c:symbol val="none"/>
          </c:marker>
          <c:cat>
            <c:numRef>
              <c:f>'Data &amp; graphiques'!$B$3:$BF$3</c:f>
              <c:numCache>
                <c:formatCode>General</c:formatCode>
                <c:ptCount val="57"/>
                <c:pt idx="0">
                  <c:v>1960</c:v>
                </c:pt>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pt idx="55">
                  <c:v>2015</c:v>
                </c:pt>
                <c:pt idx="56">
                  <c:v>2016</c:v>
                </c:pt>
              </c:numCache>
            </c:numRef>
          </c:cat>
          <c:val>
            <c:numRef>
              <c:f>'Data &amp; graphiques'!$B$4:$BF$4</c:f>
              <c:numCache>
                <c:formatCode>General</c:formatCode>
                <c:ptCount val="57"/>
                <c:pt idx="0">
                  <c:v>1.27300219460597</c:v>
                </c:pt>
                <c:pt idx="1">
                  <c:v>1.41870092375594</c:v>
                </c:pt>
                <c:pt idx="2">
                  <c:v>1.5738342162106</c:v>
                </c:pt>
                <c:pt idx="3">
                  <c:v>1.71661838207811</c:v>
                </c:pt>
                <c:pt idx="4">
                  <c:v>1.83282014582467</c:v>
                </c:pt>
                <c:pt idx="5">
                  <c:v>1.92650297582314</c:v>
                </c:pt>
                <c:pt idx="6">
                  <c:v>2.0240217567529699</c:v>
                </c:pt>
                <c:pt idx="7">
                  <c:v>2.11938475628844</c:v>
                </c:pt>
                <c:pt idx="8">
                  <c:v>2.1825970364223299</c:v>
                </c:pt>
                <c:pt idx="9">
                  <c:v>2.20561373925127</c:v>
                </c:pt>
                <c:pt idx="10">
                  <c:v>2.2026453525859102</c:v>
                </c:pt>
                <c:pt idx="11">
                  <c:v>2.1948117287352802</c:v>
                </c:pt>
                <c:pt idx="12">
                  <c:v>2.1960620719991901</c:v>
                </c:pt>
                <c:pt idx="13">
                  <c:v>2.2036452133298599</c:v>
                </c:pt>
                <c:pt idx="14">
                  <c:v>2.2212343603840101</c:v>
                </c:pt>
                <c:pt idx="15">
                  <c:v>2.2491206787909799</c:v>
                </c:pt>
                <c:pt idx="16">
                  <c:v>2.2620681810275101</c:v>
                </c:pt>
                <c:pt idx="17">
                  <c:v>2.2778150737721599</c:v>
                </c:pt>
                <c:pt idx="18">
                  <c:v>2.3377166500747899</c:v>
                </c:pt>
                <c:pt idx="19">
                  <c:v>2.4519905767262702</c:v>
                </c:pt>
                <c:pt idx="20">
                  <c:v>2.59220890044964</c:v>
                </c:pt>
                <c:pt idx="21">
                  <c:v>2.7393393203866498</c:v>
                </c:pt>
                <c:pt idx="22">
                  <c:v>2.8458462939866398</c:v>
                </c:pt>
                <c:pt idx="23">
                  <c:v>2.8752126582108701</c:v>
                </c:pt>
                <c:pt idx="24">
                  <c:v>2.8106757119212</c:v>
                </c:pt>
                <c:pt idx="25">
                  <c:v>2.68441663734108</c:v>
                </c:pt>
                <c:pt idx="26">
                  <c:v>2.5336395943863801</c:v>
                </c:pt>
                <c:pt idx="27">
                  <c:v>2.4010873267278399</c:v>
                </c:pt>
                <c:pt idx="28">
                  <c:v>2.3029584292619001</c:v>
                </c:pt>
                <c:pt idx="29">
                  <c:v>2.2544428331604398</c:v>
                </c:pt>
                <c:pt idx="30">
                  <c:v>2.2337950017186801</c:v>
                </c:pt>
                <c:pt idx="31">
                  <c:v>2.2208919892438099</c:v>
                </c:pt>
                <c:pt idx="32">
                  <c:v>2.1802401928492801</c:v>
                </c:pt>
                <c:pt idx="33">
                  <c:v>2.0895839589272001</c:v>
                </c:pt>
                <c:pt idx="34">
                  <c:v>1.9357271534387801</c:v>
                </c:pt>
                <c:pt idx="35">
                  <c:v>1.74187057170367</c:v>
                </c:pt>
                <c:pt idx="36">
                  <c:v>1.5467037485241399</c:v>
                </c:pt>
                <c:pt idx="37">
                  <c:v>1.3746321712979801</c:v>
                </c:pt>
                <c:pt idx="38">
                  <c:v>1.2205803364590599</c:v>
                </c:pt>
                <c:pt idx="39">
                  <c:v>1.09247018233778</c:v>
                </c:pt>
                <c:pt idx="40">
                  <c:v>0.98902843860178402</c:v>
                </c:pt>
                <c:pt idx="41">
                  <c:v>0.88791399702720597</c:v>
                </c:pt>
                <c:pt idx="42">
                  <c:v>0.80025762410406898</c:v>
                </c:pt>
                <c:pt idx="43">
                  <c:v>0.760981098882481</c:v>
                </c:pt>
                <c:pt idx="44">
                  <c:v>0.78090200556365197</c:v>
                </c:pt>
                <c:pt idx="45">
                  <c:v>0.84374903984975103</c:v>
                </c:pt>
                <c:pt idx="46">
                  <c:v>0.92276887573434196</c:v>
                </c:pt>
                <c:pt idx="47">
                  <c:v>0.99493248415865199</c:v>
                </c:pt>
                <c:pt idx="48">
                  <c:v>1.0552792265273401</c:v>
                </c:pt>
                <c:pt idx="49">
                  <c:v>1.09415846198995</c:v>
                </c:pt>
                <c:pt idx="50">
                  <c:v>1.11614722142513</c:v>
                </c:pt>
                <c:pt idx="51">
                  <c:v>1.13578848003163</c:v>
                </c:pt>
                <c:pt idx="52">
                  <c:v>1.1567037617795</c:v>
                </c:pt>
                <c:pt idx="53">
                  <c:v>1.1678931001606701</c:v>
                </c:pt>
                <c:pt idx="54">
                  <c:v>1.16751285301122</c:v>
                </c:pt>
                <c:pt idx="55">
                  <c:v>1.1576139141663799</c:v>
                </c:pt>
                <c:pt idx="56">
                  <c:v>1.1429107079796199</c:v>
                </c:pt>
              </c:numCache>
            </c:numRef>
          </c:val>
          <c:smooth val="0"/>
        </c:ser>
        <c:ser>
          <c:idx val="1"/>
          <c:order val="1"/>
          <c:tx>
            <c:strRef>
              <c:f>'Data &amp; graphiques'!$A$5</c:f>
              <c:strCache>
                <c:ptCount val="1"/>
                <c:pt idx="0">
                  <c:v>Urban</c:v>
                </c:pt>
              </c:strCache>
            </c:strRef>
          </c:tx>
          <c:spPr>
            <a:ln w="28575" cap="rnd">
              <a:solidFill>
                <a:schemeClr val="accent2"/>
              </a:solidFill>
              <a:round/>
            </a:ln>
            <a:effectLst/>
          </c:spPr>
          <c:marker>
            <c:symbol val="none"/>
          </c:marker>
          <c:cat>
            <c:numRef>
              <c:f>'Data &amp; graphiques'!$B$3:$BF$3</c:f>
              <c:numCache>
                <c:formatCode>General</c:formatCode>
                <c:ptCount val="57"/>
                <c:pt idx="0">
                  <c:v>1960</c:v>
                </c:pt>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pt idx="55">
                  <c:v>2015</c:v>
                </c:pt>
                <c:pt idx="56">
                  <c:v>2016</c:v>
                </c:pt>
              </c:numCache>
            </c:numRef>
          </c:cat>
          <c:val>
            <c:numRef>
              <c:f>'Data &amp; graphiques'!$B$5:$BF$5</c:f>
              <c:numCache>
                <c:formatCode>General</c:formatCode>
                <c:ptCount val="57"/>
                <c:pt idx="0">
                  <c:v>2.4448093766421581</c:v>
                </c:pt>
                <c:pt idx="1">
                  <c:v>2.5822321759440299</c:v>
                </c:pt>
                <c:pt idx="2">
                  <c:v>2.729193891918507</c:v>
                </c:pt>
                <c:pt idx="3">
                  <c:v>2.8613672394881795</c:v>
                </c:pt>
                <c:pt idx="4">
                  <c:v>2.9747799931442396</c:v>
                </c:pt>
                <c:pt idx="5">
                  <c:v>3.0530180893605761</c:v>
                </c:pt>
                <c:pt idx="6">
                  <c:v>3.2897904250035337</c:v>
                </c:pt>
                <c:pt idx="7">
                  <c:v>4.1030806905187154</c:v>
                </c:pt>
                <c:pt idx="8">
                  <c:v>4.1420025765798636</c:v>
                </c:pt>
                <c:pt idx="9">
                  <c:v>4.1320619168480865</c:v>
                </c:pt>
                <c:pt idx="10">
                  <c:v>4.1065128012553362</c:v>
                </c:pt>
                <c:pt idx="11">
                  <c:v>4.0698625390992635</c:v>
                </c:pt>
                <c:pt idx="12">
                  <c:v>4.045454141328527</c:v>
                </c:pt>
                <c:pt idx="13">
                  <c:v>4.0194536433701789</c:v>
                </c:pt>
                <c:pt idx="14">
                  <c:v>4.0132243939216536</c:v>
                </c:pt>
                <c:pt idx="15">
                  <c:v>3.9402178741668159</c:v>
                </c:pt>
                <c:pt idx="16">
                  <c:v>3.5067321707734473</c:v>
                </c:pt>
                <c:pt idx="17">
                  <c:v>3.505095565428209</c:v>
                </c:pt>
                <c:pt idx="18">
                  <c:v>3.5521317532408787</c:v>
                </c:pt>
                <c:pt idx="19">
                  <c:v>3.6538781692725832</c:v>
                </c:pt>
                <c:pt idx="20">
                  <c:v>3.7797717655352856</c:v>
                </c:pt>
                <c:pt idx="21">
                  <c:v>3.9090903882667414</c:v>
                </c:pt>
                <c:pt idx="22">
                  <c:v>4.0039915811652351</c:v>
                </c:pt>
                <c:pt idx="23">
                  <c:v>4.0200966478624531</c:v>
                </c:pt>
                <c:pt idx="24">
                  <c:v>4.053981950037806</c:v>
                </c:pt>
                <c:pt idx="25">
                  <c:v>4.2342832551427474</c:v>
                </c:pt>
                <c:pt idx="26">
                  <c:v>4.0598399151578706</c:v>
                </c:pt>
                <c:pt idx="27">
                  <c:v>3.8971636114624788</c:v>
                </c:pt>
                <c:pt idx="28">
                  <c:v>3.7751737921504951</c:v>
                </c:pt>
                <c:pt idx="29">
                  <c:v>3.6948236299799562</c:v>
                </c:pt>
                <c:pt idx="30">
                  <c:v>3.650270178891545</c:v>
                </c:pt>
                <c:pt idx="31">
                  <c:v>3.6090475464563507</c:v>
                </c:pt>
                <c:pt idx="32">
                  <c:v>3.5427020893656702</c:v>
                </c:pt>
                <c:pt idx="33">
                  <c:v>3.423777830683481</c:v>
                </c:pt>
                <c:pt idx="34">
                  <c:v>3.1149311309216228</c:v>
                </c:pt>
                <c:pt idx="35">
                  <c:v>2.388123860958852</c:v>
                </c:pt>
                <c:pt idx="36">
                  <c:v>2.1888108268572628</c:v>
                </c:pt>
                <c:pt idx="37">
                  <c:v>2.0062264292664658</c:v>
                </c:pt>
                <c:pt idx="38">
                  <c:v>1.8466041071294723</c:v>
                </c:pt>
                <c:pt idx="39">
                  <c:v>1.7130149885081472</c:v>
                </c:pt>
                <c:pt idx="40">
                  <c:v>1.6041786857493832</c:v>
                </c:pt>
                <c:pt idx="41">
                  <c:v>1.4945951649832392</c:v>
                </c:pt>
                <c:pt idx="42">
                  <c:v>1.4001669657259885</c:v>
                </c:pt>
                <c:pt idx="43">
                  <c:v>1.3557561607556516</c:v>
                </c:pt>
                <c:pt idx="44">
                  <c:v>1.3121181659385022</c:v>
                </c:pt>
                <c:pt idx="45">
                  <c:v>1.1037016238101665</c:v>
                </c:pt>
                <c:pt idx="46">
                  <c:v>1.1805029859066909</c:v>
                </c:pt>
                <c:pt idx="47">
                  <c:v>1.2504795044043295</c:v>
                </c:pt>
                <c:pt idx="48">
                  <c:v>1.3116981547893292</c:v>
                </c:pt>
                <c:pt idx="49">
                  <c:v>1.3468971936711629</c:v>
                </c:pt>
                <c:pt idx="50">
                  <c:v>1.3697443486567651</c:v>
                </c:pt>
                <c:pt idx="51">
                  <c:v>1.3872449011202508</c:v>
                </c:pt>
                <c:pt idx="52">
                  <c:v>1.4195861619521375</c:v>
                </c:pt>
                <c:pt idx="53">
                  <c:v>1.4421436514214074</c:v>
                </c:pt>
                <c:pt idx="54">
                  <c:v>1.4514967693258534</c:v>
                </c:pt>
                <c:pt idx="55">
                  <c:v>1.4527740642501528</c:v>
                </c:pt>
                <c:pt idx="56">
                  <c:v>1.4491453035809942</c:v>
                </c:pt>
              </c:numCache>
            </c:numRef>
          </c:val>
          <c:smooth val="0"/>
        </c:ser>
        <c:ser>
          <c:idx val="2"/>
          <c:order val="2"/>
          <c:tx>
            <c:strRef>
              <c:f>'Data &amp; graphiques'!$A$6</c:f>
              <c:strCache>
                <c:ptCount val="1"/>
                <c:pt idx="0">
                  <c:v>Rural</c:v>
                </c:pt>
              </c:strCache>
            </c:strRef>
          </c:tx>
          <c:spPr>
            <a:ln w="28575" cap="rnd">
              <a:solidFill>
                <a:schemeClr val="accent3"/>
              </a:solidFill>
              <a:round/>
            </a:ln>
            <a:effectLst/>
          </c:spPr>
          <c:marker>
            <c:symbol val="none"/>
          </c:marker>
          <c:cat>
            <c:numRef>
              <c:f>'Data &amp; graphiques'!$B$3:$BF$3</c:f>
              <c:numCache>
                <c:formatCode>General</c:formatCode>
                <c:ptCount val="57"/>
                <c:pt idx="0">
                  <c:v>1960</c:v>
                </c:pt>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pt idx="55">
                  <c:v>2015</c:v>
                </c:pt>
                <c:pt idx="56">
                  <c:v>2016</c:v>
                </c:pt>
              </c:numCache>
            </c:numRef>
          </c:cat>
          <c:val>
            <c:numRef>
              <c:f>'Data &amp; graphiques'!$B$6:$BF$6</c:f>
              <c:numCache>
                <c:formatCode>General</c:formatCode>
                <c:ptCount val="57"/>
                <c:pt idx="0">
                  <c:v>0.57612704996429287</c:v>
                </c:pt>
                <c:pt idx="1">
                  <c:v>0.71369610853903154</c:v>
                </c:pt>
                <c:pt idx="2">
                  <c:v>0.86057678404703242</c:v>
                </c:pt>
                <c:pt idx="3">
                  <c:v>0.99659565062601674</c:v>
                </c:pt>
                <c:pt idx="4">
                  <c:v>1.1009990173751385</c:v>
                </c:pt>
                <c:pt idx="5">
                  <c:v>1.1909680262101519</c:v>
                </c:pt>
                <c:pt idx="6">
                  <c:v>1.1809908080922082</c:v>
                </c:pt>
                <c:pt idx="7">
                  <c:v>0.76169236261385931</c:v>
                </c:pt>
                <c:pt idx="8">
                  <c:v>0.79593083171208379</c:v>
                </c:pt>
                <c:pt idx="9">
                  <c:v>0.795952513319787</c:v>
                </c:pt>
                <c:pt idx="10">
                  <c:v>0.76218869972471526</c:v>
                </c:pt>
                <c:pt idx="11">
                  <c:v>0.72792961690376456</c:v>
                </c:pt>
                <c:pt idx="12">
                  <c:v>0.7000600528180484</c:v>
                </c:pt>
                <c:pt idx="13">
                  <c:v>0.68492371449241429</c:v>
                </c:pt>
                <c:pt idx="14">
                  <c:v>0.67155964215571939</c:v>
                </c:pt>
                <c:pt idx="15">
                  <c:v>0.73805673578122266</c:v>
                </c:pt>
                <c:pt idx="16">
                  <c:v>1.1183858171220085</c:v>
                </c:pt>
                <c:pt idx="17">
                  <c:v>1.1228838014665925</c:v>
                </c:pt>
                <c:pt idx="18">
                  <c:v>1.167326132161691</c:v>
                </c:pt>
                <c:pt idx="19">
                  <c:v>1.2656981145198869</c:v>
                </c:pt>
                <c:pt idx="20">
                  <c:v>1.3917263648222125</c:v>
                </c:pt>
                <c:pt idx="21">
                  <c:v>1.5283288481908746</c:v>
                </c:pt>
                <c:pt idx="22">
                  <c:v>1.6179310477872146</c:v>
                </c:pt>
                <c:pt idx="23">
                  <c:v>1.6320338936108885</c:v>
                </c:pt>
                <c:pt idx="24">
                  <c:v>1.4263399691593488</c:v>
                </c:pt>
                <c:pt idx="25">
                  <c:v>0.90659256539766531</c:v>
                </c:pt>
                <c:pt idx="26">
                  <c:v>0.72364994624502776</c:v>
                </c:pt>
                <c:pt idx="27">
                  <c:v>0.56668560616179631</c:v>
                </c:pt>
                <c:pt idx="28">
                  <c:v>0.4366072744948219</c:v>
                </c:pt>
                <c:pt idx="29">
                  <c:v>0.36655638655937034</c:v>
                </c:pt>
                <c:pt idx="30">
                  <c:v>0.3143383999974495</c:v>
                </c:pt>
                <c:pt idx="31">
                  <c:v>0.27603092803144869</c:v>
                </c:pt>
                <c:pt idx="32">
                  <c:v>0.20665367497659246</c:v>
                </c:pt>
                <c:pt idx="33">
                  <c:v>9.1421997579868769E-2</c:v>
                </c:pt>
                <c:pt idx="34">
                  <c:v>0.11285490790568767</c:v>
                </c:pt>
                <c:pt idx="35">
                  <c:v>0.71924825337819054</c:v>
                </c:pt>
                <c:pt idx="36">
                  <c:v>0.5135101774496722</c:v>
                </c:pt>
                <c:pt idx="37">
                  <c:v>0.34123866081162396</c:v>
                </c:pt>
                <c:pt idx="38">
                  <c:v>0.17909113520827832</c:v>
                </c:pt>
                <c:pt idx="39">
                  <c:v>4.2722313786897767E-2</c:v>
                </c:pt>
                <c:pt idx="40">
                  <c:v>-6.9136989674954158E-2</c:v>
                </c:pt>
                <c:pt idx="41">
                  <c:v>-0.17326371001078361</c:v>
                </c:pt>
                <c:pt idx="42">
                  <c:v>-0.26671799448582084</c:v>
                </c:pt>
                <c:pt idx="43">
                  <c:v>-0.31466260599955387</c:v>
                </c:pt>
                <c:pt idx="44">
                  <c:v>-0.19518276850372596</c:v>
                </c:pt>
                <c:pt idx="45">
                  <c:v>0.36069268727722148</c:v>
                </c:pt>
                <c:pt idx="46">
                  <c:v>0.44026992116405017</c:v>
                </c:pt>
                <c:pt idx="47">
                  <c:v>0.5129800782437367</c:v>
                </c:pt>
                <c:pt idx="48">
                  <c:v>0.56808785002000228</c:v>
                </c:pt>
                <c:pt idx="49">
                  <c:v>0.61039245850911672</c:v>
                </c:pt>
                <c:pt idx="50">
                  <c:v>0.62713499237892978</c:v>
                </c:pt>
                <c:pt idx="51">
                  <c:v>0.64729648334183643</c:v>
                </c:pt>
                <c:pt idx="52">
                  <c:v>0.64212576890570083</c:v>
                </c:pt>
                <c:pt idx="53">
                  <c:v>0.62677013990221297</c:v>
                </c:pt>
                <c:pt idx="54">
                  <c:v>0.60250265439603434</c:v>
                </c:pt>
                <c:pt idx="55">
                  <c:v>0.56524667974163345</c:v>
                </c:pt>
                <c:pt idx="56">
                  <c:v>0.52271827848278618</c:v>
                </c:pt>
              </c:numCache>
            </c:numRef>
          </c:val>
          <c:smooth val="0"/>
        </c:ser>
        <c:dLbls>
          <c:showLegendKey val="0"/>
          <c:showVal val="0"/>
          <c:showCatName val="0"/>
          <c:showSerName val="0"/>
          <c:showPercent val="0"/>
          <c:showBubbleSize val="0"/>
        </c:dLbls>
        <c:smooth val="0"/>
        <c:axId val="188630552"/>
        <c:axId val="188630944"/>
      </c:lineChart>
      <c:catAx>
        <c:axId val="1886305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8630944"/>
        <c:crosses val="autoZero"/>
        <c:auto val="1"/>
        <c:lblAlgn val="ctr"/>
        <c:lblOffset val="100"/>
        <c:noMultiLvlLbl val="0"/>
      </c:catAx>
      <c:valAx>
        <c:axId val="1886309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863055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solidFill>
        <a:schemeClr val="accent1">
          <a:lumMod val="75000"/>
        </a:schemeClr>
      </a:solid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fr-FR" sz="1200"/>
              <a:t>Répartition de la population entre</a:t>
            </a:r>
            <a:r>
              <a:rPr lang="fr-FR" sz="1200" baseline="0"/>
              <a:t> milieux urbain et rural (en % du total) et part de la population en agglomérations urbaines de plus d'1 million d'habitants</a:t>
            </a:r>
            <a:endParaRPr lang="fr-FR" sz="1200"/>
          </a:p>
        </c:rich>
      </c:tx>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'Data &amp; graphiques'!$A$26</c:f>
              <c:strCache>
                <c:ptCount val="1"/>
                <c:pt idx="0">
                  <c:v>Rural</c:v>
                </c:pt>
              </c:strCache>
            </c:strRef>
          </c:tx>
          <c:spPr>
            <a:solidFill>
              <a:srgbClr val="FF0000"/>
            </a:solidFill>
            <a:ln>
              <a:noFill/>
            </a:ln>
            <a:effectLst/>
          </c:spPr>
          <c:invertIfNegative val="0"/>
          <c:cat>
            <c:numRef>
              <c:f>'Data &amp; graphiques'!$B$25:$BF$25</c:f>
              <c:numCache>
                <c:formatCode>General</c:formatCode>
                <c:ptCount val="57"/>
                <c:pt idx="0">
                  <c:v>1960</c:v>
                </c:pt>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pt idx="55">
                  <c:v>2015</c:v>
                </c:pt>
                <c:pt idx="56">
                  <c:v>2016</c:v>
                </c:pt>
              </c:numCache>
            </c:numRef>
          </c:cat>
          <c:val>
            <c:numRef>
              <c:f>'Data &amp; graphiques'!$B$26:$BF$26</c:f>
              <c:numCache>
                <c:formatCode>General</c:formatCode>
                <c:ptCount val="57"/>
                <c:pt idx="0">
                  <c:v>62.488999999999997</c:v>
                </c:pt>
                <c:pt idx="1">
                  <c:v>62.05</c:v>
                </c:pt>
                <c:pt idx="2">
                  <c:v>61.609000000000002</c:v>
                </c:pt>
                <c:pt idx="3">
                  <c:v>61.167000000000002</c:v>
                </c:pt>
                <c:pt idx="4">
                  <c:v>60.720999999999997</c:v>
                </c:pt>
                <c:pt idx="5">
                  <c:v>60.276000000000003</c:v>
                </c:pt>
                <c:pt idx="6">
                  <c:v>59.77</c:v>
                </c:pt>
                <c:pt idx="7">
                  <c:v>58.963999999999999</c:v>
                </c:pt>
                <c:pt idx="8">
                  <c:v>58.152000000000001</c:v>
                </c:pt>
                <c:pt idx="9">
                  <c:v>57.338000000000001</c:v>
                </c:pt>
                <c:pt idx="10">
                  <c:v>56.518000000000001</c:v>
                </c:pt>
                <c:pt idx="11">
                  <c:v>55.695</c:v>
                </c:pt>
                <c:pt idx="12">
                  <c:v>54.868000000000002</c:v>
                </c:pt>
                <c:pt idx="13">
                  <c:v>54.040999999999997</c:v>
                </c:pt>
                <c:pt idx="14">
                  <c:v>53.21</c:v>
                </c:pt>
                <c:pt idx="15">
                  <c:v>52.411999999999999</c:v>
                </c:pt>
                <c:pt idx="16">
                  <c:v>51.816000000000003</c:v>
                </c:pt>
                <c:pt idx="17">
                  <c:v>51.220999999999997</c:v>
                </c:pt>
                <c:pt idx="18">
                  <c:v>50.625</c:v>
                </c:pt>
                <c:pt idx="19">
                  <c:v>50.027999999999999</c:v>
                </c:pt>
                <c:pt idx="20">
                  <c:v>49.430999999999997</c:v>
                </c:pt>
                <c:pt idx="21">
                  <c:v>48.835999999999999</c:v>
                </c:pt>
                <c:pt idx="22">
                  <c:v>48.24</c:v>
                </c:pt>
                <c:pt idx="23">
                  <c:v>47.643999999999998</c:v>
                </c:pt>
                <c:pt idx="24">
                  <c:v>46.988999999999997</c:v>
                </c:pt>
                <c:pt idx="25">
                  <c:v>46.161000000000001</c:v>
                </c:pt>
                <c:pt idx="26">
                  <c:v>45.332999999999998</c:v>
                </c:pt>
                <c:pt idx="27">
                  <c:v>44.509</c:v>
                </c:pt>
                <c:pt idx="28">
                  <c:v>43.686</c:v>
                </c:pt>
                <c:pt idx="29">
                  <c:v>42.869</c:v>
                </c:pt>
                <c:pt idx="30">
                  <c:v>42.054000000000002</c:v>
                </c:pt>
                <c:pt idx="31">
                  <c:v>41.244</c:v>
                </c:pt>
                <c:pt idx="32">
                  <c:v>40.438000000000002</c:v>
                </c:pt>
                <c:pt idx="33">
                  <c:v>39.637999999999998</c:v>
                </c:pt>
                <c:pt idx="34">
                  <c:v>38.921999999999997</c:v>
                </c:pt>
                <c:pt idx="35">
                  <c:v>38.526000000000003</c:v>
                </c:pt>
                <c:pt idx="36">
                  <c:v>38.130000000000003</c:v>
                </c:pt>
                <c:pt idx="37">
                  <c:v>37.738</c:v>
                </c:pt>
                <c:pt idx="38">
                  <c:v>37.347000000000001</c:v>
                </c:pt>
                <c:pt idx="39">
                  <c:v>36.957000000000001</c:v>
                </c:pt>
                <c:pt idx="40">
                  <c:v>36.567999999999998</c:v>
                </c:pt>
                <c:pt idx="41">
                  <c:v>36.182000000000002</c:v>
                </c:pt>
                <c:pt idx="42">
                  <c:v>35.798000000000002</c:v>
                </c:pt>
                <c:pt idx="43">
                  <c:v>35.415000000000006</c:v>
                </c:pt>
                <c:pt idx="44">
                  <c:v>35.070999999999998</c:v>
                </c:pt>
                <c:pt idx="45">
                  <c:v>34.902000000000001</c:v>
                </c:pt>
                <c:pt idx="46">
                  <c:v>34.733999999999995</c:v>
                </c:pt>
                <c:pt idx="47">
                  <c:v>34.566999999999993</c:v>
                </c:pt>
                <c:pt idx="48">
                  <c:v>34.399000000000001</c:v>
                </c:pt>
                <c:pt idx="49">
                  <c:v>34.233000000000004</c:v>
                </c:pt>
                <c:pt idx="50">
                  <c:v>34.066000000000003</c:v>
                </c:pt>
                <c:pt idx="51">
                  <c:v>33.900000000000006</c:v>
                </c:pt>
                <c:pt idx="52">
                  <c:v>33.725999999999999</c:v>
                </c:pt>
                <c:pt idx="53">
                  <c:v>33.543999999999997</c:v>
                </c:pt>
                <c:pt idx="54">
                  <c:v>33.355000000000004</c:v>
                </c:pt>
                <c:pt idx="55">
                  <c:v>33.158000000000001</c:v>
                </c:pt>
                <c:pt idx="56">
                  <c:v>32.953000000000003</c:v>
                </c:pt>
              </c:numCache>
            </c:numRef>
          </c:val>
        </c:ser>
        <c:ser>
          <c:idx val="1"/>
          <c:order val="1"/>
          <c:tx>
            <c:strRef>
              <c:f>'Data &amp; graphiques'!$A$27</c:f>
              <c:strCache>
                <c:ptCount val="1"/>
                <c:pt idx="0">
                  <c:v>Urban</c:v>
                </c:pt>
              </c:strCache>
            </c:strRef>
          </c:tx>
          <c:spPr>
            <a:solidFill>
              <a:schemeClr val="tx2">
                <a:lumMod val="60000"/>
                <a:lumOff val="40000"/>
              </a:schemeClr>
            </a:solidFill>
            <a:ln>
              <a:noFill/>
            </a:ln>
            <a:effectLst/>
          </c:spPr>
          <c:invertIfNegative val="0"/>
          <c:cat>
            <c:numRef>
              <c:f>'Data &amp; graphiques'!$B$25:$BF$25</c:f>
              <c:numCache>
                <c:formatCode>General</c:formatCode>
                <c:ptCount val="57"/>
                <c:pt idx="0">
                  <c:v>1960</c:v>
                </c:pt>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pt idx="55">
                  <c:v>2015</c:v>
                </c:pt>
                <c:pt idx="56">
                  <c:v>2016</c:v>
                </c:pt>
              </c:numCache>
            </c:numRef>
          </c:cat>
          <c:val>
            <c:numRef>
              <c:f>'Data &amp; graphiques'!$B$27:$BF$27</c:f>
              <c:numCache>
                <c:formatCode>General</c:formatCode>
                <c:ptCount val="57"/>
                <c:pt idx="0">
                  <c:v>37.511000000000003</c:v>
                </c:pt>
                <c:pt idx="1">
                  <c:v>37.950000000000003</c:v>
                </c:pt>
                <c:pt idx="2">
                  <c:v>38.390999999999998</c:v>
                </c:pt>
                <c:pt idx="3">
                  <c:v>38.832999999999998</c:v>
                </c:pt>
                <c:pt idx="4">
                  <c:v>39.279000000000003</c:v>
                </c:pt>
                <c:pt idx="5">
                  <c:v>39.723999999999997</c:v>
                </c:pt>
                <c:pt idx="6">
                  <c:v>40.229999999999997</c:v>
                </c:pt>
                <c:pt idx="7">
                  <c:v>41.036000000000001</c:v>
                </c:pt>
                <c:pt idx="8">
                  <c:v>41.847999999999999</c:v>
                </c:pt>
                <c:pt idx="9">
                  <c:v>42.661999999999999</c:v>
                </c:pt>
                <c:pt idx="10">
                  <c:v>43.481999999999999</c:v>
                </c:pt>
                <c:pt idx="11">
                  <c:v>44.305</c:v>
                </c:pt>
                <c:pt idx="12">
                  <c:v>45.131999999999998</c:v>
                </c:pt>
                <c:pt idx="13">
                  <c:v>45.959000000000003</c:v>
                </c:pt>
                <c:pt idx="14">
                  <c:v>46.79</c:v>
                </c:pt>
                <c:pt idx="15">
                  <c:v>47.588000000000001</c:v>
                </c:pt>
                <c:pt idx="16">
                  <c:v>48.183999999999997</c:v>
                </c:pt>
                <c:pt idx="17">
                  <c:v>48.779000000000003</c:v>
                </c:pt>
                <c:pt idx="18">
                  <c:v>49.375</c:v>
                </c:pt>
                <c:pt idx="19">
                  <c:v>49.972000000000001</c:v>
                </c:pt>
                <c:pt idx="20">
                  <c:v>50.569000000000003</c:v>
                </c:pt>
                <c:pt idx="21">
                  <c:v>51.164000000000001</c:v>
                </c:pt>
                <c:pt idx="22">
                  <c:v>51.76</c:v>
                </c:pt>
                <c:pt idx="23">
                  <c:v>52.356000000000002</c:v>
                </c:pt>
                <c:pt idx="24">
                  <c:v>53.011000000000003</c:v>
                </c:pt>
                <c:pt idx="25">
                  <c:v>53.838999999999999</c:v>
                </c:pt>
                <c:pt idx="26">
                  <c:v>54.667000000000002</c:v>
                </c:pt>
                <c:pt idx="27">
                  <c:v>55.491</c:v>
                </c:pt>
                <c:pt idx="28">
                  <c:v>56.314</c:v>
                </c:pt>
                <c:pt idx="29">
                  <c:v>57.131</c:v>
                </c:pt>
                <c:pt idx="30">
                  <c:v>57.945999999999998</c:v>
                </c:pt>
                <c:pt idx="31">
                  <c:v>58.756</c:v>
                </c:pt>
                <c:pt idx="32">
                  <c:v>59.561999999999998</c:v>
                </c:pt>
                <c:pt idx="33">
                  <c:v>60.362000000000002</c:v>
                </c:pt>
                <c:pt idx="34">
                  <c:v>61.078000000000003</c:v>
                </c:pt>
                <c:pt idx="35">
                  <c:v>61.473999999999997</c:v>
                </c:pt>
                <c:pt idx="36">
                  <c:v>61.87</c:v>
                </c:pt>
                <c:pt idx="37">
                  <c:v>62.262</c:v>
                </c:pt>
                <c:pt idx="38">
                  <c:v>62.652999999999999</c:v>
                </c:pt>
                <c:pt idx="39">
                  <c:v>63.042999999999999</c:v>
                </c:pt>
                <c:pt idx="40">
                  <c:v>63.432000000000002</c:v>
                </c:pt>
                <c:pt idx="41">
                  <c:v>63.817999999999998</c:v>
                </c:pt>
                <c:pt idx="42">
                  <c:v>64.201999999999998</c:v>
                </c:pt>
                <c:pt idx="43">
                  <c:v>64.584999999999994</c:v>
                </c:pt>
                <c:pt idx="44">
                  <c:v>64.929000000000002</c:v>
                </c:pt>
                <c:pt idx="45">
                  <c:v>65.097999999999999</c:v>
                </c:pt>
                <c:pt idx="46">
                  <c:v>65.266000000000005</c:v>
                </c:pt>
                <c:pt idx="47">
                  <c:v>65.433000000000007</c:v>
                </c:pt>
                <c:pt idx="48">
                  <c:v>65.600999999999999</c:v>
                </c:pt>
                <c:pt idx="49">
                  <c:v>65.766999999999996</c:v>
                </c:pt>
                <c:pt idx="50">
                  <c:v>65.933999999999997</c:v>
                </c:pt>
                <c:pt idx="51">
                  <c:v>66.099999999999994</c:v>
                </c:pt>
                <c:pt idx="52">
                  <c:v>66.274000000000001</c:v>
                </c:pt>
                <c:pt idx="53">
                  <c:v>66.456000000000003</c:v>
                </c:pt>
                <c:pt idx="54">
                  <c:v>66.644999999999996</c:v>
                </c:pt>
                <c:pt idx="55">
                  <c:v>66.841999999999999</c:v>
                </c:pt>
                <c:pt idx="56">
                  <c:v>67.046999999999997</c:v>
                </c:pt>
              </c:numCache>
            </c:numRef>
          </c:val>
        </c:ser>
        <c:dLbls>
          <c:showLegendKey val="0"/>
          <c:showVal val="0"/>
          <c:showCatName val="0"/>
          <c:showSerName val="0"/>
          <c:showPercent val="0"/>
          <c:showBubbleSize val="0"/>
        </c:dLbls>
        <c:gapWidth val="150"/>
        <c:axId val="188631728"/>
        <c:axId val="188632120"/>
      </c:barChart>
      <c:lineChart>
        <c:grouping val="standard"/>
        <c:varyColors val="0"/>
        <c:ser>
          <c:idx val="2"/>
          <c:order val="2"/>
          <c:tx>
            <c:strRef>
              <c:f>'Data &amp; graphiques'!$A$28</c:f>
              <c:strCache>
                <c:ptCount val="1"/>
                <c:pt idx="0">
                  <c:v>Population en agglomérations urbaines &gt; 1 million (% de la population totale)</c:v>
                </c:pt>
              </c:strCache>
            </c:strRef>
          </c:tx>
          <c:spPr>
            <a:ln w="28575" cap="rnd">
              <a:solidFill>
                <a:schemeClr val="accent3"/>
              </a:solidFill>
              <a:round/>
            </a:ln>
            <a:effectLst/>
          </c:spPr>
          <c:marker>
            <c:symbol val="none"/>
          </c:marker>
          <c:cat>
            <c:numRef>
              <c:f>'Data &amp; graphiques'!$B$25:$BF$25</c:f>
              <c:numCache>
                <c:formatCode>General</c:formatCode>
                <c:ptCount val="57"/>
                <c:pt idx="0">
                  <c:v>1960</c:v>
                </c:pt>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pt idx="55">
                  <c:v>2015</c:v>
                </c:pt>
                <c:pt idx="56">
                  <c:v>2016</c:v>
                </c:pt>
              </c:numCache>
            </c:numRef>
          </c:cat>
          <c:val>
            <c:numRef>
              <c:f>'Data &amp; graphiques'!$B$28:$BF$28</c:f>
              <c:numCache>
                <c:formatCode>General</c:formatCode>
                <c:ptCount val="57"/>
                <c:pt idx="0">
                  <c:v>14.086051989983398</c:v>
                </c:pt>
                <c:pt idx="1">
                  <c:v>14.188265783933993</c:v>
                </c:pt>
                <c:pt idx="2">
                  <c:v>14.269516777434848</c:v>
                </c:pt>
                <c:pt idx="3">
                  <c:v>14.330722259520376</c:v>
                </c:pt>
                <c:pt idx="4">
                  <c:v>14.375934567962984</c:v>
                </c:pt>
                <c:pt idx="5">
                  <c:v>14.406912223708726</c:v>
                </c:pt>
                <c:pt idx="6">
                  <c:v>14.448668955592328</c:v>
                </c:pt>
                <c:pt idx="7">
                  <c:v>14.603935683412814</c:v>
                </c:pt>
                <c:pt idx="8">
                  <c:v>14.752176040190271</c:v>
                </c:pt>
                <c:pt idx="9">
                  <c:v>14.897196106867808</c:v>
                </c:pt>
                <c:pt idx="10">
                  <c:v>15.044748465387201</c:v>
                </c:pt>
                <c:pt idx="11">
                  <c:v>15.194953651783955</c:v>
                </c:pt>
                <c:pt idx="12">
                  <c:v>15.347147058662216</c:v>
                </c:pt>
                <c:pt idx="13">
                  <c:v>15.498316021796905</c:v>
                </c:pt>
                <c:pt idx="14">
                  <c:v>15.648922226460185</c:v>
                </c:pt>
                <c:pt idx="15">
                  <c:v>15.796581887300363</c:v>
                </c:pt>
                <c:pt idx="16">
                  <c:v>15.944267144672693</c:v>
                </c:pt>
                <c:pt idx="17">
                  <c:v>16.089383510346398</c:v>
                </c:pt>
                <c:pt idx="18">
                  <c:v>16.226811591450314</c:v>
                </c:pt>
                <c:pt idx="19">
                  <c:v>16.346725945866154</c:v>
                </c:pt>
                <c:pt idx="20">
                  <c:v>16.445171742512407</c:v>
                </c:pt>
                <c:pt idx="21">
                  <c:v>16.518426823186591</c:v>
                </c:pt>
                <c:pt idx="22">
                  <c:v>16.575088569714023</c:v>
                </c:pt>
                <c:pt idx="23">
                  <c:v>16.627051274337205</c:v>
                </c:pt>
                <c:pt idx="24">
                  <c:v>16.705581597827479</c:v>
                </c:pt>
                <c:pt idx="25">
                  <c:v>16.847594796743348</c:v>
                </c:pt>
                <c:pt idx="26">
                  <c:v>17.017277259074728</c:v>
                </c:pt>
                <c:pt idx="27">
                  <c:v>17.211483136152289</c:v>
                </c:pt>
                <c:pt idx="28">
                  <c:v>17.425829188718382</c:v>
                </c:pt>
                <c:pt idx="29">
                  <c:v>17.649683291325776</c:v>
                </c:pt>
                <c:pt idx="30">
                  <c:v>17.880982611377398</c:v>
                </c:pt>
                <c:pt idx="31">
                  <c:v>18.117655640197469</c:v>
                </c:pt>
                <c:pt idx="32">
                  <c:v>18.365810495482798</c:v>
                </c:pt>
                <c:pt idx="33">
                  <c:v>18.632440163152904</c:v>
                </c:pt>
                <c:pt idx="34">
                  <c:v>18.830926392124866</c:v>
                </c:pt>
                <c:pt idx="35">
                  <c:v>18.653726831596533</c:v>
                </c:pt>
                <c:pt idx="36">
                  <c:v>18.514489516409668</c:v>
                </c:pt>
                <c:pt idx="37">
                  <c:v>18.40753431956345</c:v>
                </c:pt>
                <c:pt idx="38">
                  <c:v>18.329609411967816</c:v>
                </c:pt>
                <c:pt idx="39">
                  <c:v>18.275418061001638</c:v>
                </c:pt>
                <c:pt idx="40">
                  <c:v>18.240448152563555</c:v>
                </c:pt>
                <c:pt idx="41">
                  <c:v>18.223548829051694</c:v>
                </c:pt>
                <c:pt idx="42">
                  <c:v>18.222846649634246</c:v>
                </c:pt>
                <c:pt idx="43">
                  <c:v>18.229292739664203</c:v>
                </c:pt>
                <c:pt idx="44">
                  <c:v>18.232319294809209</c:v>
                </c:pt>
                <c:pt idx="45">
                  <c:v>18.223887951495485</c:v>
                </c:pt>
                <c:pt idx="46">
                  <c:v>18.201071464719575</c:v>
                </c:pt>
                <c:pt idx="47">
                  <c:v>18.165179610543198</c:v>
                </c:pt>
                <c:pt idx="48">
                  <c:v>18.118411858711969</c:v>
                </c:pt>
                <c:pt idx="49">
                  <c:v>18.064740424530555</c:v>
                </c:pt>
                <c:pt idx="50">
                  <c:v>18.007269032101807</c:v>
                </c:pt>
                <c:pt idx="51">
                  <c:v>17.946456556527099</c:v>
                </c:pt>
                <c:pt idx="52">
                  <c:v>17.882110485963199</c:v>
                </c:pt>
                <c:pt idx="53">
                  <c:v>17.816003147833985</c:v>
                </c:pt>
                <c:pt idx="54">
                  <c:v>17.750200378538661</c:v>
                </c:pt>
                <c:pt idx="55">
                  <c:v>17.6826942019988</c:v>
                </c:pt>
                <c:pt idx="56">
                  <c:v>17.627653103747285</c:v>
                </c:pt>
              </c:numCache>
            </c:numRef>
          </c:val>
          <c:smooth val="0"/>
        </c:ser>
        <c:dLbls>
          <c:showLegendKey val="0"/>
          <c:showVal val="0"/>
          <c:showCatName val="0"/>
          <c:showSerName val="0"/>
          <c:showPercent val="0"/>
          <c:showBubbleSize val="0"/>
        </c:dLbls>
        <c:marker val="1"/>
        <c:smooth val="0"/>
        <c:axId val="391094248"/>
        <c:axId val="188632512"/>
      </c:lineChart>
      <c:catAx>
        <c:axId val="1886317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8632120"/>
        <c:crosses val="autoZero"/>
        <c:auto val="1"/>
        <c:lblAlgn val="ctr"/>
        <c:lblOffset val="100"/>
        <c:noMultiLvlLbl val="0"/>
      </c:catAx>
      <c:valAx>
        <c:axId val="18863212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8631728"/>
        <c:crosses val="autoZero"/>
        <c:crossBetween val="between"/>
      </c:valAx>
      <c:valAx>
        <c:axId val="188632512"/>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91094248"/>
        <c:crosses val="max"/>
        <c:crossBetween val="between"/>
      </c:valAx>
      <c:catAx>
        <c:axId val="391094248"/>
        <c:scaling>
          <c:orientation val="minMax"/>
        </c:scaling>
        <c:delete val="1"/>
        <c:axPos val="b"/>
        <c:numFmt formatCode="General" sourceLinked="1"/>
        <c:majorTickMark val="out"/>
        <c:minorTickMark val="none"/>
        <c:tickLblPos val="nextTo"/>
        <c:crossAx val="188632512"/>
        <c:crosses val="autoZero"/>
        <c:auto val="1"/>
        <c:lblAlgn val="ctr"/>
        <c:lblOffset val="100"/>
        <c:noMultiLvlLbl val="0"/>
      </c:cat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solidFill>
        <a:schemeClr val="accent1">
          <a:lumMod val="75000"/>
        </a:schemeClr>
      </a:solid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a:t>Répartition</a:t>
            </a:r>
            <a:r>
              <a:rPr lang="fr-FR" baseline="0"/>
              <a:t> de la population par gouvernorat</a:t>
            </a:r>
            <a:endParaRPr lang="fr-F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[2]Feuil1!$B$3</c:f>
              <c:strCache>
                <c:ptCount val="1"/>
                <c:pt idx="0">
                  <c:v>Nombre d'habitants </c:v>
                </c:pt>
              </c:strCache>
            </c:strRef>
          </c:tx>
          <c:spPr>
            <a:solidFill>
              <a:schemeClr val="accent1"/>
            </a:solidFill>
            <a:ln>
              <a:noFill/>
            </a:ln>
            <a:effectLst/>
          </c:spPr>
          <c:invertIfNegative val="0"/>
          <c:cat>
            <c:strRef>
              <c:f>[2]Feuil1!$A$4:$A$27</c:f>
              <c:strCache>
                <c:ptCount val="24"/>
                <c:pt idx="0">
                  <c:v>Tunis</c:v>
                </c:pt>
                <c:pt idx="1">
                  <c:v>Sfax</c:v>
                </c:pt>
                <c:pt idx="2">
                  <c:v>Nabeul</c:v>
                </c:pt>
                <c:pt idx="3">
                  <c:v>Sousse</c:v>
                </c:pt>
                <c:pt idx="4">
                  <c:v>Ben Arous</c:v>
                </c:pt>
                <c:pt idx="5">
                  <c:v>Ariana</c:v>
                </c:pt>
                <c:pt idx="6">
                  <c:v>Bizerte</c:v>
                </c:pt>
                <c:pt idx="7">
                  <c:v>Kairouan</c:v>
                </c:pt>
                <c:pt idx="8">
                  <c:v>Monastir</c:v>
                </c:pt>
                <c:pt idx="9">
                  <c:v>Médenine</c:v>
                </c:pt>
                <c:pt idx="10">
                  <c:v>Kasserine</c:v>
                </c:pt>
                <c:pt idx="11">
                  <c:v>Sidi Bouzid</c:v>
                </c:pt>
                <c:pt idx="12">
                  <c:v>Mahdia</c:v>
                </c:pt>
                <c:pt idx="13">
                  <c:v>Jendouba</c:v>
                </c:pt>
                <c:pt idx="14">
                  <c:v>Manouba</c:v>
                </c:pt>
                <c:pt idx="15">
                  <c:v>Gabès</c:v>
                </c:pt>
                <c:pt idx="16">
                  <c:v>Gafsa</c:v>
                </c:pt>
                <c:pt idx="17">
                  <c:v>Béja</c:v>
                </c:pt>
                <c:pt idx="18">
                  <c:v>Kef</c:v>
                </c:pt>
                <c:pt idx="19">
                  <c:v>Siliana</c:v>
                </c:pt>
                <c:pt idx="20">
                  <c:v>Zaghouan</c:v>
                </c:pt>
                <c:pt idx="21">
                  <c:v>Kébili</c:v>
                </c:pt>
                <c:pt idx="22">
                  <c:v>Tataouine</c:v>
                </c:pt>
                <c:pt idx="23">
                  <c:v>Tozeur</c:v>
                </c:pt>
              </c:strCache>
            </c:strRef>
          </c:cat>
          <c:val>
            <c:numRef>
              <c:f>[2]Feuil1!$B$4:$B$27</c:f>
              <c:numCache>
                <c:formatCode>General</c:formatCode>
                <c:ptCount val="24"/>
                <c:pt idx="0">
                  <c:v>1073644</c:v>
                </c:pt>
                <c:pt idx="1">
                  <c:v>970886</c:v>
                </c:pt>
                <c:pt idx="2">
                  <c:v>803083</c:v>
                </c:pt>
                <c:pt idx="3">
                  <c:v>688992</c:v>
                </c:pt>
                <c:pt idx="4">
                  <c:v>648721</c:v>
                </c:pt>
                <c:pt idx="5">
                  <c:v>599815</c:v>
                </c:pt>
                <c:pt idx="6">
                  <c:v>575012</c:v>
                </c:pt>
                <c:pt idx="7">
                  <c:v>574964</c:v>
                </c:pt>
                <c:pt idx="8">
                  <c:v>560002</c:v>
                </c:pt>
                <c:pt idx="9">
                  <c:v>484604</c:v>
                </c:pt>
                <c:pt idx="10">
                  <c:v>443062</c:v>
                </c:pt>
                <c:pt idx="11">
                  <c:v>434324</c:v>
                </c:pt>
                <c:pt idx="12">
                  <c:v>413842</c:v>
                </c:pt>
                <c:pt idx="13">
                  <c:v>403501</c:v>
                </c:pt>
                <c:pt idx="14">
                  <c:v>387582</c:v>
                </c:pt>
                <c:pt idx="15">
                  <c:v>378065</c:v>
                </c:pt>
                <c:pt idx="16">
                  <c:v>341624</c:v>
                </c:pt>
                <c:pt idx="17">
                  <c:v>305775</c:v>
                </c:pt>
                <c:pt idx="18">
                  <c:v>244538</c:v>
                </c:pt>
                <c:pt idx="19">
                  <c:v>224298</c:v>
                </c:pt>
                <c:pt idx="20">
                  <c:v>179436</c:v>
                </c:pt>
                <c:pt idx="21">
                  <c:v>158964</c:v>
                </c:pt>
                <c:pt idx="22">
                  <c:v>149867</c:v>
                </c:pt>
                <c:pt idx="23">
                  <c:v>109771</c:v>
                </c:pt>
              </c:numCache>
            </c:numRef>
          </c:val>
        </c:ser>
        <c:dLbls>
          <c:showLegendKey val="0"/>
          <c:showVal val="0"/>
          <c:showCatName val="0"/>
          <c:showSerName val="0"/>
          <c:showPercent val="0"/>
          <c:showBubbleSize val="0"/>
        </c:dLbls>
        <c:gapWidth val="219"/>
        <c:overlap val="-27"/>
        <c:axId val="391096600"/>
        <c:axId val="391096992"/>
      </c:barChart>
      <c:lineChart>
        <c:grouping val="standard"/>
        <c:varyColors val="0"/>
        <c:ser>
          <c:idx val="1"/>
          <c:order val="1"/>
          <c:tx>
            <c:strRef>
              <c:f>[2]Feuil1!$C$3</c:f>
              <c:strCache>
                <c:ptCount val="1"/>
                <c:pt idx="0">
                  <c:v>Superficie</c:v>
                </c:pt>
              </c:strCache>
            </c:strRef>
          </c:tx>
          <c:spPr>
            <a:ln w="28575" cap="rnd">
              <a:solidFill>
                <a:schemeClr val="accent2"/>
              </a:solidFill>
              <a:round/>
            </a:ln>
            <a:effectLst/>
          </c:spPr>
          <c:marker>
            <c:symbol val="none"/>
          </c:marker>
          <c:cat>
            <c:strRef>
              <c:f>[2]Feuil1!$A$4:$A$27</c:f>
              <c:strCache>
                <c:ptCount val="24"/>
                <c:pt idx="0">
                  <c:v>Tunis</c:v>
                </c:pt>
                <c:pt idx="1">
                  <c:v>Sfax</c:v>
                </c:pt>
                <c:pt idx="2">
                  <c:v>Nabeul</c:v>
                </c:pt>
                <c:pt idx="3">
                  <c:v>Sousse</c:v>
                </c:pt>
                <c:pt idx="4">
                  <c:v>Ben Arous</c:v>
                </c:pt>
                <c:pt idx="5">
                  <c:v>Ariana</c:v>
                </c:pt>
                <c:pt idx="6">
                  <c:v>Bizerte</c:v>
                </c:pt>
                <c:pt idx="7">
                  <c:v>Kairouan</c:v>
                </c:pt>
                <c:pt idx="8">
                  <c:v>Monastir</c:v>
                </c:pt>
                <c:pt idx="9">
                  <c:v>Médenine</c:v>
                </c:pt>
                <c:pt idx="10">
                  <c:v>Kasserine</c:v>
                </c:pt>
                <c:pt idx="11">
                  <c:v>Sidi Bouzid</c:v>
                </c:pt>
                <c:pt idx="12">
                  <c:v>Mahdia</c:v>
                </c:pt>
                <c:pt idx="13">
                  <c:v>Jendouba</c:v>
                </c:pt>
                <c:pt idx="14">
                  <c:v>Manouba</c:v>
                </c:pt>
                <c:pt idx="15">
                  <c:v>Gabès</c:v>
                </c:pt>
                <c:pt idx="16">
                  <c:v>Gafsa</c:v>
                </c:pt>
                <c:pt idx="17">
                  <c:v>Béja</c:v>
                </c:pt>
                <c:pt idx="18">
                  <c:v>Kef</c:v>
                </c:pt>
                <c:pt idx="19">
                  <c:v>Siliana</c:v>
                </c:pt>
                <c:pt idx="20">
                  <c:v>Zaghouan</c:v>
                </c:pt>
                <c:pt idx="21">
                  <c:v>Kébili</c:v>
                </c:pt>
                <c:pt idx="22">
                  <c:v>Tataouine</c:v>
                </c:pt>
                <c:pt idx="23">
                  <c:v>Tozeur</c:v>
                </c:pt>
              </c:strCache>
            </c:strRef>
          </c:cat>
          <c:val>
            <c:numRef>
              <c:f>[2]Feuil1!$C$4:$C$27</c:f>
              <c:numCache>
                <c:formatCode>General</c:formatCode>
                <c:ptCount val="24"/>
                <c:pt idx="0">
                  <c:v>288</c:v>
                </c:pt>
                <c:pt idx="1">
                  <c:v>7545</c:v>
                </c:pt>
                <c:pt idx="2">
                  <c:v>2840</c:v>
                </c:pt>
                <c:pt idx="3">
                  <c:v>2669</c:v>
                </c:pt>
                <c:pt idx="4">
                  <c:v>761</c:v>
                </c:pt>
                <c:pt idx="5">
                  <c:v>482</c:v>
                </c:pt>
                <c:pt idx="6">
                  <c:v>3750</c:v>
                </c:pt>
                <c:pt idx="7">
                  <c:v>6712</c:v>
                </c:pt>
                <c:pt idx="8">
                  <c:v>1024</c:v>
                </c:pt>
                <c:pt idx="9">
                  <c:v>9167</c:v>
                </c:pt>
                <c:pt idx="10">
                  <c:v>8260</c:v>
                </c:pt>
                <c:pt idx="11">
                  <c:v>7400</c:v>
                </c:pt>
                <c:pt idx="12">
                  <c:v>2878</c:v>
                </c:pt>
                <c:pt idx="13">
                  <c:v>3100</c:v>
                </c:pt>
                <c:pt idx="14">
                  <c:v>1137</c:v>
                </c:pt>
                <c:pt idx="15">
                  <c:v>7166</c:v>
                </c:pt>
                <c:pt idx="16">
                  <c:v>7807</c:v>
                </c:pt>
                <c:pt idx="17">
                  <c:v>3740</c:v>
                </c:pt>
                <c:pt idx="18">
                  <c:v>5081</c:v>
                </c:pt>
                <c:pt idx="19">
                  <c:v>4642</c:v>
                </c:pt>
                <c:pt idx="20">
                  <c:v>2820</c:v>
                </c:pt>
                <c:pt idx="21">
                  <c:v>22454</c:v>
                </c:pt>
                <c:pt idx="22">
                  <c:v>38889</c:v>
                </c:pt>
                <c:pt idx="23">
                  <c:v>5593</c:v>
                </c:pt>
              </c:numCache>
            </c:numRef>
          </c:val>
          <c:smooth val="0"/>
        </c:ser>
        <c:dLbls>
          <c:showLegendKey val="0"/>
          <c:showVal val="0"/>
          <c:showCatName val="0"/>
          <c:showSerName val="0"/>
          <c:showPercent val="0"/>
          <c:showBubbleSize val="0"/>
        </c:dLbls>
        <c:marker val="1"/>
        <c:smooth val="0"/>
        <c:axId val="391097776"/>
        <c:axId val="391097384"/>
      </c:lineChart>
      <c:catAx>
        <c:axId val="391096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91096992"/>
        <c:crosses val="autoZero"/>
        <c:auto val="1"/>
        <c:lblAlgn val="ctr"/>
        <c:lblOffset val="100"/>
        <c:noMultiLvlLbl val="0"/>
      </c:catAx>
      <c:valAx>
        <c:axId val="3910969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91096600"/>
        <c:crosses val="autoZero"/>
        <c:crossBetween val="between"/>
      </c:valAx>
      <c:valAx>
        <c:axId val="391097384"/>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91097776"/>
        <c:crosses val="max"/>
        <c:crossBetween val="between"/>
      </c:valAx>
      <c:catAx>
        <c:axId val="391097776"/>
        <c:scaling>
          <c:orientation val="minMax"/>
        </c:scaling>
        <c:delete val="1"/>
        <c:axPos val="b"/>
        <c:numFmt formatCode="General" sourceLinked="1"/>
        <c:majorTickMark val="out"/>
        <c:minorTickMark val="none"/>
        <c:tickLblPos val="nextTo"/>
        <c:crossAx val="391097384"/>
        <c:crosses val="autoZero"/>
        <c:auto val="1"/>
        <c:lblAlgn val="ctr"/>
        <c:lblOffset val="100"/>
        <c:noMultiLvlLbl val="0"/>
      </c:cat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solidFill>
        <a:schemeClr val="accent1">
          <a:lumMod val="75000"/>
        </a:schemeClr>
      </a:solid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7.2898672257162817E-2"/>
          <c:y val="6.7714220227029109E-2"/>
          <c:w val="0.88931634097005796"/>
          <c:h val="0.65322777777777796"/>
        </c:manualLayout>
      </c:layout>
      <c:barChart>
        <c:barDir val="col"/>
        <c:grouping val="clustered"/>
        <c:varyColors val="0"/>
        <c:ser>
          <c:idx val="0"/>
          <c:order val="0"/>
          <c:spPr>
            <a:solidFill>
              <a:srgbClr val="0070C0"/>
            </a:solidFill>
          </c:spPr>
          <c:invertIfNegative val="0"/>
          <c:dPt>
            <c:idx val="11"/>
            <c:invertIfNegative val="0"/>
            <c:bubble3D val="0"/>
            <c:spPr>
              <a:solidFill>
                <a:srgbClr val="C00000"/>
              </a:solidFill>
            </c:spPr>
            <c:extLst xmlns:c16r2="http://schemas.microsoft.com/office/drawing/2015/06/chart">
              <c:ext xmlns:c16="http://schemas.microsoft.com/office/drawing/2014/chart" uri="{C3380CC4-5D6E-409C-BE32-E72D297353CC}">
                <c16:uniqueId val="{00000001-AC42-48D0-813E-6BAD39FC3FC4}"/>
              </c:ext>
            </c:extLst>
          </c:dPt>
          <c:dLbls>
            <c:dLbl>
              <c:idx val="11"/>
              <c:spPr/>
              <c:txPr>
                <a:bodyPr rot="-5400000" vert="horz"/>
                <a:lstStyle/>
                <a:p>
                  <a:pPr>
                    <a:defRPr sz="900" b="1">
                      <a:solidFill>
                        <a:schemeClr val="bg1"/>
                      </a:solidFill>
                    </a:defRPr>
                  </a:pPr>
                  <a:endParaRPr lang="en-US"/>
                </a:p>
              </c:txPr>
              <c:dLblPos val="inEnd"/>
              <c:showLegendKey val="0"/>
              <c:showVal val="1"/>
              <c:showCatName val="0"/>
              <c:showSerName val="0"/>
              <c:showPercent val="0"/>
              <c:showBubbleSize val="0"/>
            </c:dLbl>
            <c:spPr>
              <a:noFill/>
              <a:ln>
                <a:noFill/>
              </a:ln>
              <a:effectLst/>
            </c:spPr>
            <c:txPr>
              <a:bodyPr rot="-5400000" vert="horz"/>
              <a:lstStyle/>
              <a:p>
                <a:pPr>
                  <a:defRPr sz="900" b="1">
                    <a:solidFill>
                      <a:schemeClr val="bg1"/>
                    </a:solidFill>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Chomage!$A$2:$A$26</c:f>
              <c:strCache>
                <c:ptCount val="25"/>
                <c:pt idx="0">
                  <c:v>Monastir</c:v>
                </c:pt>
                <c:pt idx="1">
                  <c:v>Sfax</c:v>
                </c:pt>
                <c:pt idx="2">
                  <c:v>Bizerte</c:v>
                </c:pt>
                <c:pt idx="3">
                  <c:v>Le Kef</c:v>
                </c:pt>
                <c:pt idx="4">
                  <c:v>Sousse</c:v>
                </c:pt>
                <c:pt idx="5">
                  <c:v>Nabeul</c:v>
                </c:pt>
                <c:pt idx="6">
                  <c:v>Mahdia</c:v>
                </c:pt>
                <c:pt idx="7">
                  <c:v>Zaghouan</c:v>
                </c:pt>
                <c:pt idx="8">
                  <c:v>Ariana</c:v>
                </c:pt>
                <c:pt idx="9">
                  <c:v>Sidi Bouzid</c:v>
                </c:pt>
                <c:pt idx="10">
                  <c:v>Kairouan</c:v>
                </c:pt>
                <c:pt idx="11">
                  <c:v>Tunisie </c:v>
                </c:pt>
                <c:pt idx="12">
                  <c:v>Béja</c:v>
                </c:pt>
                <c:pt idx="13">
                  <c:v>Siliana</c:v>
                </c:pt>
                <c:pt idx="14">
                  <c:v>Médenine</c:v>
                </c:pt>
                <c:pt idx="15">
                  <c:v>Jendouba</c:v>
                </c:pt>
                <c:pt idx="16">
                  <c:v>Ben Arous</c:v>
                </c:pt>
                <c:pt idx="17">
                  <c:v>Tunis</c:v>
                </c:pt>
                <c:pt idx="18">
                  <c:v>Kasserine</c:v>
                </c:pt>
                <c:pt idx="19">
                  <c:v>Mannouba</c:v>
                </c:pt>
                <c:pt idx="20">
                  <c:v>Tozeur</c:v>
                </c:pt>
                <c:pt idx="21">
                  <c:v>Gabés</c:v>
                </c:pt>
                <c:pt idx="22">
                  <c:v>Kébilli</c:v>
                </c:pt>
                <c:pt idx="23">
                  <c:v>Gafsa</c:v>
                </c:pt>
                <c:pt idx="24">
                  <c:v>Tataouine</c:v>
                </c:pt>
              </c:strCache>
            </c:strRef>
          </c:cat>
          <c:val>
            <c:numRef>
              <c:f>Chomage!$B$2:$B$26</c:f>
              <c:numCache>
                <c:formatCode>0.00%</c:formatCode>
                <c:ptCount val="25"/>
                <c:pt idx="0">
                  <c:v>6.6000000000000003E-2</c:v>
                </c:pt>
                <c:pt idx="1">
                  <c:v>8.5999999999999993E-2</c:v>
                </c:pt>
                <c:pt idx="2" formatCode="0%">
                  <c:v>0.1</c:v>
                </c:pt>
                <c:pt idx="3">
                  <c:v>0.10199999999999999</c:v>
                </c:pt>
                <c:pt idx="4">
                  <c:v>0.104</c:v>
                </c:pt>
                <c:pt idx="5">
                  <c:v>0.104</c:v>
                </c:pt>
                <c:pt idx="6">
                  <c:v>0.104</c:v>
                </c:pt>
                <c:pt idx="7">
                  <c:v>0.115</c:v>
                </c:pt>
                <c:pt idx="8">
                  <c:v>0.126</c:v>
                </c:pt>
                <c:pt idx="9">
                  <c:v>0.151</c:v>
                </c:pt>
                <c:pt idx="10">
                  <c:v>0.151</c:v>
                </c:pt>
                <c:pt idx="11">
                  <c:v>0.152</c:v>
                </c:pt>
                <c:pt idx="12">
                  <c:v>0.16800000000000001</c:v>
                </c:pt>
                <c:pt idx="13">
                  <c:v>0.17299999999999999</c:v>
                </c:pt>
                <c:pt idx="14">
                  <c:v>0.183</c:v>
                </c:pt>
                <c:pt idx="15">
                  <c:v>0.189</c:v>
                </c:pt>
                <c:pt idx="16">
                  <c:v>0.192</c:v>
                </c:pt>
                <c:pt idx="17">
                  <c:v>0.193</c:v>
                </c:pt>
                <c:pt idx="18">
                  <c:v>0.20599999999999999</c:v>
                </c:pt>
                <c:pt idx="19">
                  <c:v>0.224</c:v>
                </c:pt>
                <c:pt idx="20">
                  <c:v>0.22700000000000001</c:v>
                </c:pt>
                <c:pt idx="21">
                  <c:v>0.24399999999999999</c:v>
                </c:pt>
                <c:pt idx="22">
                  <c:v>0.249</c:v>
                </c:pt>
                <c:pt idx="23">
                  <c:v>0.27900000000000003</c:v>
                </c:pt>
                <c:pt idx="24" formatCode="0%">
                  <c:v>0.3</c:v>
                </c:pt>
              </c:numCache>
            </c:numRef>
          </c:val>
          <c:extLst xmlns:c16r2="http://schemas.microsoft.com/office/drawing/2015/06/chart">
            <c:ext xmlns:c16="http://schemas.microsoft.com/office/drawing/2014/chart" uri="{C3380CC4-5D6E-409C-BE32-E72D297353CC}">
              <c16:uniqueId val="{00000002-AC42-48D0-813E-6BAD39FC3FC4}"/>
            </c:ext>
          </c:extLst>
        </c:ser>
        <c:dLbls>
          <c:showLegendKey val="0"/>
          <c:showVal val="0"/>
          <c:showCatName val="0"/>
          <c:showSerName val="0"/>
          <c:showPercent val="0"/>
          <c:showBubbleSize val="0"/>
        </c:dLbls>
        <c:gapWidth val="80"/>
        <c:axId val="391338328"/>
        <c:axId val="391338720"/>
      </c:barChart>
      <c:catAx>
        <c:axId val="391338328"/>
        <c:scaling>
          <c:orientation val="minMax"/>
        </c:scaling>
        <c:delete val="0"/>
        <c:axPos val="b"/>
        <c:numFmt formatCode="General" sourceLinked="0"/>
        <c:majorTickMark val="out"/>
        <c:minorTickMark val="none"/>
        <c:tickLblPos val="nextTo"/>
        <c:txPr>
          <a:bodyPr/>
          <a:lstStyle/>
          <a:p>
            <a:pPr>
              <a:defRPr sz="900"/>
            </a:pPr>
            <a:endParaRPr lang="en-US"/>
          </a:p>
        </c:txPr>
        <c:crossAx val="391338720"/>
        <c:crosses val="autoZero"/>
        <c:auto val="1"/>
        <c:lblAlgn val="ctr"/>
        <c:lblOffset val="100"/>
        <c:noMultiLvlLbl val="0"/>
      </c:catAx>
      <c:valAx>
        <c:axId val="391338720"/>
        <c:scaling>
          <c:orientation val="minMax"/>
          <c:max val="0.3"/>
        </c:scaling>
        <c:delete val="0"/>
        <c:axPos val="l"/>
        <c:majorGridlines/>
        <c:numFmt formatCode="0.00%" sourceLinked="1"/>
        <c:majorTickMark val="out"/>
        <c:minorTickMark val="none"/>
        <c:tickLblPos val="nextTo"/>
        <c:txPr>
          <a:bodyPr/>
          <a:lstStyle/>
          <a:p>
            <a:pPr>
              <a:defRPr sz="800"/>
            </a:pPr>
            <a:endParaRPr lang="en-US"/>
          </a:p>
        </c:txPr>
        <c:crossAx val="391338328"/>
        <c:crosses val="autoZero"/>
        <c:crossBetween val="between"/>
      </c:valAx>
      <c:spPr>
        <a:solidFill>
          <a:srgbClr val="FCFEE6"/>
        </a:solidFill>
      </c:spPr>
    </c:plotArea>
    <c:plotVisOnly val="1"/>
    <c:dispBlanksAs val="gap"/>
    <c:showDLblsOverMax val="0"/>
  </c:chart>
  <c:spPr>
    <a:solidFill>
      <a:srgbClr val="FCFEE6"/>
    </a:solidFill>
    <a:ln w="19050">
      <a:solidFill>
        <a:srgbClr val="002060"/>
      </a:solidFill>
    </a:ln>
  </c:spPr>
  <c:externalData r:id="rId2">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2755910852713179"/>
          <c:y val="3.4112757614931787E-2"/>
          <c:w val="0.70113823529411801"/>
          <c:h val="0.88962939169538802"/>
        </c:manualLayout>
      </c:layout>
      <c:barChart>
        <c:barDir val="bar"/>
        <c:grouping val="clustered"/>
        <c:varyColors val="0"/>
        <c:ser>
          <c:idx val="0"/>
          <c:order val="0"/>
          <c:tx>
            <c:strRef>
              <c:f>Pauveté!$B$2</c:f>
              <c:strCache>
                <c:ptCount val="1"/>
                <c:pt idx="0">
                  <c:v>Taux de Pauvreté en 2010</c:v>
                </c:pt>
              </c:strCache>
            </c:strRef>
          </c:tx>
          <c:spPr>
            <a:solidFill>
              <a:schemeClr val="accent1"/>
            </a:solidFill>
            <a:ln>
              <a:noFill/>
            </a:ln>
            <a:effectLst/>
          </c:spPr>
          <c:invertIfNegative val="0"/>
          <c:dPt>
            <c:idx val="11"/>
            <c:invertIfNegative val="0"/>
            <c:bubble3D val="0"/>
            <c:spPr>
              <a:solidFill>
                <a:srgbClr val="C00000"/>
              </a:solidFill>
              <a:ln>
                <a:noFill/>
              </a:ln>
              <a:effectLst/>
            </c:spPr>
            <c:extLst xmlns:c16r2="http://schemas.microsoft.com/office/drawing/2015/06/chart">
              <c:ext xmlns:c16="http://schemas.microsoft.com/office/drawing/2014/chart" uri="{C3380CC4-5D6E-409C-BE32-E72D297353CC}">
                <c16:uniqueId val="{00000001-294D-4296-8280-164DAD79CFE6}"/>
              </c:ext>
            </c:extLst>
          </c:dPt>
          <c:dLbls>
            <c:dLbl>
              <c:idx val="0"/>
              <c:layout/>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002060"/>
                      </a:solidFill>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294D-4296-8280-164DAD79CFE6}"/>
                </c:ext>
                <c:ext xmlns:c15="http://schemas.microsoft.com/office/drawing/2012/chart" uri="{CE6537A1-D6FC-4f65-9D91-7224C49458BB}">
                  <c15:layout/>
                </c:ext>
              </c:extLst>
            </c:dLbl>
            <c:dLbl>
              <c:idx val="10"/>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294D-4296-8280-164DAD79CFE6}"/>
                </c:ext>
                <c:ext xmlns:c15="http://schemas.microsoft.com/office/drawing/2012/chart" uri="{CE6537A1-D6FC-4f65-9D91-7224C49458BB}">
                  <c15:layout/>
                </c:ext>
              </c:extLst>
            </c:dLbl>
            <c:dLbl>
              <c:idx val="11"/>
              <c:layout/>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C00000"/>
                      </a:solidFill>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294D-4296-8280-164DAD79CFE6}"/>
                </c:ext>
                <c:ext xmlns:c15="http://schemas.microsoft.com/office/drawing/2012/chart" uri="{CE6537A1-D6FC-4f65-9D91-7224C49458BB}">
                  <c15:layout/>
                </c:ext>
              </c:extLst>
            </c:dLbl>
            <c:dLbl>
              <c:idx val="12"/>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294D-4296-8280-164DAD79CFE6}"/>
                </c:ext>
                <c:ext xmlns:c15="http://schemas.microsoft.com/office/drawing/2012/chart" uri="{CE6537A1-D6FC-4f65-9D91-7224C49458BB}">
                  <c15:layout/>
                </c:ext>
              </c:extLst>
            </c:dLbl>
            <c:dLbl>
              <c:idx val="24"/>
              <c:layout/>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002060"/>
                      </a:solidFill>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294D-4296-8280-164DAD79CFE6}"/>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Pauveté!$A$3:$A$27</c:f>
              <c:strCache>
                <c:ptCount val="25"/>
                <c:pt idx="0">
                  <c:v>Nabeul</c:v>
                </c:pt>
                <c:pt idx="1">
                  <c:v>Ben Arous</c:v>
                </c:pt>
                <c:pt idx="2">
                  <c:v>Monastir</c:v>
                </c:pt>
                <c:pt idx="3">
                  <c:v>Ariana</c:v>
                </c:pt>
                <c:pt idx="4">
                  <c:v>Sousse</c:v>
                </c:pt>
                <c:pt idx="5">
                  <c:v>Mahdia</c:v>
                </c:pt>
                <c:pt idx="6">
                  <c:v>Mannouba</c:v>
                </c:pt>
                <c:pt idx="7">
                  <c:v>Sfax</c:v>
                </c:pt>
                <c:pt idx="8">
                  <c:v>Zaghouan</c:v>
                </c:pt>
                <c:pt idx="9">
                  <c:v>Tunis</c:v>
                </c:pt>
                <c:pt idx="10">
                  <c:v>Gabés</c:v>
                </c:pt>
                <c:pt idx="11">
                  <c:v>Tunisie</c:v>
                </c:pt>
                <c:pt idx="12">
                  <c:v>Tozeur</c:v>
                </c:pt>
                <c:pt idx="13">
                  <c:v>Médenine</c:v>
                </c:pt>
                <c:pt idx="14">
                  <c:v>Bizerte</c:v>
                </c:pt>
                <c:pt idx="15">
                  <c:v>Siliana</c:v>
                </c:pt>
                <c:pt idx="16">
                  <c:v>Tataouine</c:v>
                </c:pt>
                <c:pt idx="17">
                  <c:v>Kébilli</c:v>
                </c:pt>
                <c:pt idx="18">
                  <c:v>Béja</c:v>
                </c:pt>
                <c:pt idx="19">
                  <c:v>Gafsa</c:v>
                </c:pt>
                <c:pt idx="20">
                  <c:v>Kairouan</c:v>
                </c:pt>
                <c:pt idx="21">
                  <c:v>Sidi Bouzid</c:v>
                </c:pt>
                <c:pt idx="22">
                  <c:v>Jendouba</c:v>
                </c:pt>
                <c:pt idx="23">
                  <c:v>Le Kef</c:v>
                </c:pt>
                <c:pt idx="24">
                  <c:v>Kasserine</c:v>
                </c:pt>
              </c:strCache>
            </c:strRef>
          </c:cat>
          <c:val>
            <c:numRef>
              <c:f>Pauveté!$B$3:$B$27</c:f>
              <c:numCache>
                <c:formatCode>0.0%</c:formatCode>
                <c:ptCount val="25"/>
                <c:pt idx="0">
                  <c:v>3.56E-2</c:v>
                </c:pt>
                <c:pt idx="1">
                  <c:v>4.9799999999999997E-2</c:v>
                </c:pt>
                <c:pt idx="2">
                  <c:v>5.5399999999999998E-2</c:v>
                </c:pt>
                <c:pt idx="3">
                  <c:v>5.7599999999999998E-2</c:v>
                </c:pt>
                <c:pt idx="4">
                  <c:v>7.6499999999999999E-2</c:v>
                </c:pt>
                <c:pt idx="5">
                  <c:v>8.5400000000000004E-2</c:v>
                </c:pt>
                <c:pt idx="6">
                  <c:v>9.0499999999999997E-2</c:v>
                </c:pt>
                <c:pt idx="7">
                  <c:v>9.4399999999999998E-2</c:v>
                </c:pt>
                <c:pt idx="8">
                  <c:v>0.111</c:v>
                </c:pt>
                <c:pt idx="9">
                  <c:v>0.13100000000000001</c:v>
                </c:pt>
                <c:pt idx="10">
                  <c:v>0.151</c:v>
                </c:pt>
                <c:pt idx="11">
                  <c:v>0.155</c:v>
                </c:pt>
                <c:pt idx="12">
                  <c:v>0.188</c:v>
                </c:pt>
                <c:pt idx="13">
                  <c:v>0.18809999999999999</c:v>
                </c:pt>
                <c:pt idx="14">
                  <c:v>0.19389999999999999</c:v>
                </c:pt>
                <c:pt idx="15">
                  <c:v>0.20269999999999999</c:v>
                </c:pt>
                <c:pt idx="16">
                  <c:v>0.21740000000000001</c:v>
                </c:pt>
                <c:pt idx="17">
                  <c:v>0.2177</c:v>
                </c:pt>
                <c:pt idx="18">
                  <c:v>0.22090000000000001</c:v>
                </c:pt>
                <c:pt idx="19">
                  <c:v>0.2218</c:v>
                </c:pt>
                <c:pt idx="20">
                  <c:v>0.2389</c:v>
                </c:pt>
                <c:pt idx="21">
                  <c:v>0.28320000000000001</c:v>
                </c:pt>
                <c:pt idx="22">
                  <c:v>0.28560000000000002</c:v>
                </c:pt>
                <c:pt idx="23">
                  <c:v>0.30380000000000001</c:v>
                </c:pt>
                <c:pt idx="24">
                  <c:v>0.46910000000000002</c:v>
                </c:pt>
              </c:numCache>
            </c:numRef>
          </c:val>
          <c:extLst xmlns:c16r2="http://schemas.microsoft.com/office/drawing/2015/06/chart">
            <c:ext xmlns:c16="http://schemas.microsoft.com/office/drawing/2014/chart" uri="{C3380CC4-5D6E-409C-BE32-E72D297353CC}">
              <c16:uniqueId val="{00000006-294D-4296-8280-164DAD79CFE6}"/>
            </c:ext>
          </c:extLst>
        </c:ser>
        <c:dLbls>
          <c:showLegendKey val="0"/>
          <c:showVal val="0"/>
          <c:showCatName val="0"/>
          <c:showSerName val="0"/>
          <c:showPercent val="0"/>
          <c:showBubbleSize val="0"/>
        </c:dLbls>
        <c:gapWidth val="102"/>
        <c:axId val="391339504"/>
        <c:axId val="391339896"/>
      </c:barChart>
      <c:catAx>
        <c:axId val="391339504"/>
        <c:scaling>
          <c:orientation val="minMax"/>
        </c:scaling>
        <c:delete val="0"/>
        <c:axPos val="l"/>
        <c:numFmt formatCode="General" sourceLinked="1"/>
        <c:majorTickMark val="none"/>
        <c:minorTickMark val="none"/>
        <c:tickLblPos val="nextTo"/>
        <c:spPr>
          <a:noFill/>
          <a:ln w="9525" cap="flat" cmpd="sng" algn="ctr">
            <a:solidFill>
              <a:schemeClr val="accent1">
                <a:alpha val="96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391339896"/>
        <c:crosses val="autoZero"/>
        <c:auto val="1"/>
        <c:lblAlgn val="ctr"/>
        <c:lblOffset val="10"/>
        <c:tickLblSkip val="1"/>
        <c:noMultiLvlLbl val="0"/>
      </c:catAx>
      <c:valAx>
        <c:axId val="391339896"/>
        <c:scaling>
          <c:orientation val="minMax"/>
          <c:max val="0.5"/>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391339504"/>
        <c:crosses val="autoZero"/>
        <c:crossBetween val="between"/>
        <c:majorUnit val="0.1"/>
        <c:minorUnit val="0.05"/>
      </c:valAx>
      <c:spPr>
        <a:solidFill>
          <a:srgbClr val="F8F8D4"/>
        </a:solidFill>
        <a:ln>
          <a:noFill/>
        </a:ln>
        <a:effectLst/>
      </c:spPr>
    </c:plotArea>
    <c:plotVisOnly val="1"/>
    <c:dispBlanksAs val="gap"/>
    <c:showDLblsOverMax val="0"/>
  </c:chart>
  <c:spPr>
    <a:solidFill>
      <a:srgbClr val="F8F8D4">
        <a:alpha val="92157"/>
      </a:srgbClr>
    </a:solidFill>
    <a:ln w="19050" cap="flat" cmpd="sng" algn="ctr">
      <a:solidFill>
        <a:srgbClr val="000000"/>
      </a:solidFill>
      <a:round/>
    </a:ln>
    <a:effectLst/>
  </c:spPr>
  <c:txPr>
    <a:bodyPr/>
    <a:lstStyle/>
    <a:p>
      <a:pPr>
        <a:defRPr/>
      </a:pPr>
      <a:endParaRPr lang="en-US"/>
    </a:p>
  </c:txPr>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sz="1200" b="1"/>
              <a:t>Algérie</a:t>
            </a:r>
          </a:p>
        </c:rich>
      </c:tx>
      <c:layout/>
      <c:overlay val="0"/>
      <c:spPr>
        <a:noFill/>
        <a:ln>
          <a:noFill/>
        </a:ln>
        <a:effectLst/>
      </c:spPr>
    </c:title>
    <c:autoTitleDeleted val="0"/>
    <c:plotArea>
      <c:layout>
        <c:manualLayout>
          <c:layoutTarget val="inner"/>
          <c:xMode val="edge"/>
          <c:yMode val="edge"/>
          <c:x val="0.137196622471038"/>
          <c:y val="4.3947050716353797E-2"/>
          <c:w val="0.893724846894138"/>
          <c:h val="0.82822579469233004"/>
        </c:manualLayout>
      </c:layout>
      <c:lineChart>
        <c:grouping val="standard"/>
        <c:varyColors val="0"/>
        <c:ser>
          <c:idx val="0"/>
          <c:order val="0"/>
          <c:tx>
            <c:strRef>
              <c:f>'Structure-PIB'!$A$4</c:f>
              <c:strCache>
                <c:ptCount val="1"/>
                <c:pt idx="0">
                  <c:v>Agriculture, valeur ajoutée (% du PIB)</c:v>
                </c:pt>
              </c:strCache>
            </c:strRef>
          </c:tx>
          <c:spPr>
            <a:ln w="28575" cap="rnd">
              <a:solidFill>
                <a:schemeClr val="accent1"/>
              </a:solidFill>
              <a:round/>
            </a:ln>
            <a:effectLst/>
          </c:spPr>
          <c:marker>
            <c:symbol val="none"/>
          </c:marker>
          <c:cat>
            <c:numRef>
              <c:f>'Structure-PIB'!$B$3:$AZ$3</c:f>
              <c:numCache>
                <c:formatCode>General</c:formatCode>
                <c:ptCount val="51"/>
                <c:pt idx="0">
                  <c:v>1965</c:v>
                </c:pt>
                <c:pt idx="1">
                  <c:v>1966</c:v>
                </c:pt>
                <c:pt idx="2">
                  <c:v>1967</c:v>
                </c:pt>
                <c:pt idx="3">
                  <c:v>1968</c:v>
                </c:pt>
                <c:pt idx="4">
                  <c:v>1969</c:v>
                </c:pt>
                <c:pt idx="5">
                  <c:v>1970</c:v>
                </c:pt>
                <c:pt idx="6">
                  <c:v>1971</c:v>
                </c:pt>
                <c:pt idx="7">
                  <c:v>1972</c:v>
                </c:pt>
                <c:pt idx="8">
                  <c:v>1973</c:v>
                </c:pt>
                <c:pt idx="9">
                  <c:v>1974</c:v>
                </c:pt>
                <c:pt idx="10">
                  <c:v>1975</c:v>
                </c:pt>
                <c:pt idx="11">
                  <c:v>1976</c:v>
                </c:pt>
                <c:pt idx="12">
                  <c:v>1977</c:v>
                </c:pt>
                <c:pt idx="13">
                  <c:v>1978</c:v>
                </c:pt>
                <c:pt idx="14">
                  <c:v>1979</c:v>
                </c:pt>
                <c:pt idx="15">
                  <c:v>1980</c:v>
                </c:pt>
                <c:pt idx="16">
                  <c:v>1981</c:v>
                </c:pt>
                <c:pt idx="17">
                  <c:v>1982</c:v>
                </c:pt>
                <c:pt idx="18">
                  <c:v>1983</c:v>
                </c:pt>
                <c:pt idx="19">
                  <c:v>1984</c:v>
                </c:pt>
                <c:pt idx="20">
                  <c:v>1985</c:v>
                </c:pt>
                <c:pt idx="21">
                  <c:v>1986</c:v>
                </c:pt>
                <c:pt idx="22">
                  <c:v>1987</c:v>
                </c:pt>
                <c:pt idx="23">
                  <c:v>1988</c:v>
                </c:pt>
                <c:pt idx="24">
                  <c:v>1989</c:v>
                </c:pt>
                <c:pt idx="25">
                  <c:v>1990</c:v>
                </c:pt>
                <c:pt idx="26">
                  <c:v>1991</c:v>
                </c:pt>
                <c:pt idx="27">
                  <c:v>1992</c:v>
                </c:pt>
                <c:pt idx="28">
                  <c:v>1993</c:v>
                </c:pt>
                <c:pt idx="29">
                  <c:v>1994</c:v>
                </c:pt>
                <c:pt idx="30">
                  <c:v>1995</c:v>
                </c:pt>
                <c:pt idx="31">
                  <c:v>1996</c:v>
                </c:pt>
                <c:pt idx="32">
                  <c:v>1997</c:v>
                </c:pt>
                <c:pt idx="33">
                  <c:v>1998</c:v>
                </c:pt>
                <c:pt idx="34">
                  <c:v>1999</c:v>
                </c:pt>
                <c:pt idx="35">
                  <c:v>2000</c:v>
                </c:pt>
                <c:pt idx="36">
                  <c:v>2001</c:v>
                </c:pt>
                <c:pt idx="37">
                  <c:v>2002</c:v>
                </c:pt>
                <c:pt idx="38">
                  <c:v>2003</c:v>
                </c:pt>
                <c:pt idx="39">
                  <c:v>2004</c:v>
                </c:pt>
                <c:pt idx="40">
                  <c:v>2005</c:v>
                </c:pt>
                <c:pt idx="41">
                  <c:v>2006</c:v>
                </c:pt>
                <c:pt idx="42">
                  <c:v>2007</c:v>
                </c:pt>
                <c:pt idx="43">
                  <c:v>2008</c:v>
                </c:pt>
                <c:pt idx="44">
                  <c:v>2009</c:v>
                </c:pt>
                <c:pt idx="45">
                  <c:v>2010</c:v>
                </c:pt>
                <c:pt idx="46">
                  <c:v>2011</c:v>
                </c:pt>
                <c:pt idx="47">
                  <c:v>2012</c:v>
                </c:pt>
                <c:pt idx="48">
                  <c:v>2013</c:v>
                </c:pt>
                <c:pt idx="49">
                  <c:v>2014</c:v>
                </c:pt>
                <c:pt idx="50">
                  <c:v>2015</c:v>
                </c:pt>
              </c:numCache>
            </c:numRef>
          </c:cat>
          <c:val>
            <c:numRef>
              <c:f>'Structure-PIB'!$B$4:$AZ$4</c:f>
              <c:numCache>
                <c:formatCode>0.00</c:formatCode>
                <c:ptCount val="51"/>
                <c:pt idx="0">
                  <c:v>12.876213359043581</c:v>
                </c:pt>
                <c:pt idx="1">
                  <c:v>9.1372557290324128</c:v>
                </c:pt>
                <c:pt idx="2">
                  <c:v>10.33066567231803</c:v>
                </c:pt>
                <c:pt idx="3">
                  <c:v>10.85337354577587</c:v>
                </c:pt>
                <c:pt idx="4">
                  <c:v>9.0301647342710982</c:v>
                </c:pt>
                <c:pt idx="5">
                  <c:v>9.2054657372611892</c:v>
                </c:pt>
                <c:pt idx="6">
                  <c:v>9.5691749443853897</c:v>
                </c:pt>
                <c:pt idx="7">
                  <c:v>8.4208457007291049</c:v>
                </c:pt>
                <c:pt idx="8">
                  <c:v>7.0397602891762956</c:v>
                </c:pt>
                <c:pt idx="9">
                  <c:v>7.3666291380598024</c:v>
                </c:pt>
                <c:pt idx="10">
                  <c:v>10.418408144126669</c:v>
                </c:pt>
                <c:pt idx="11">
                  <c:v>9.9268807370193848</c:v>
                </c:pt>
                <c:pt idx="12">
                  <c:v>8.4701406995165822</c:v>
                </c:pt>
                <c:pt idx="13">
                  <c:v>8.8056214408840709</c:v>
                </c:pt>
                <c:pt idx="14">
                  <c:v>9.0166285766882908</c:v>
                </c:pt>
                <c:pt idx="15">
                  <c:v>8.5092343443463392</c:v>
                </c:pt>
                <c:pt idx="16">
                  <c:v>9.2351277167459838</c:v>
                </c:pt>
                <c:pt idx="17">
                  <c:v>8.3897865361089892</c:v>
                </c:pt>
                <c:pt idx="18">
                  <c:v>7.7461504791234468</c:v>
                </c:pt>
                <c:pt idx="19">
                  <c:v>7.5308643054920497</c:v>
                </c:pt>
                <c:pt idx="20">
                  <c:v>8.9958940764306696</c:v>
                </c:pt>
                <c:pt idx="21">
                  <c:v>10.179421744790851</c:v>
                </c:pt>
                <c:pt idx="22">
                  <c:v>12.8746598237421</c:v>
                </c:pt>
                <c:pt idx="23">
                  <c:v>12.16765642943726</c:v>
                </c:pt>
                <c:pt idx="24">
                  <c:v>13.039015108978219</c:v>
                </c:pt>
                <c:pt idx="25">
                  <c:v>11.358267429420611</c:v>
                </c:pt>
                <c:pt idx="26">
                  <c:v>10.16705800048458</c:v>
                </c:pt>
                <c:pt idx="27">
                  <c:v>12.126846415698481</c:v>
                </c:pt>
                <c:pt idx="28">
                  <c:v>12.097072888026061</c:v>
                </c:pt>
                <c:pt idx="29">
                  <c:v>10.05843690201962</c:v>
                </c:pt>
                <c:pt idx="30">
                  <c:v>10.49781796372935</c:v>
                </c:pt>
                <c:pt idx="31">
                  <c:v>11.766698561814611</c:v>
                </c:pt>
                <c:pt idx="32">
                  <c:v>9.4823201575760621</c:v>
                </c:pt>
                <c:pt idx="33">
                  <c:v>12.53328136250582</c:v>
                </c:pt>
                <c:pt idx="34">
                  <c:v>12.201078836559979</c:v>
                </c:pt>
                <c:pt idx="35">
                  <c:v>8.8798835546641204</c:v>
                </c:pt>
                <c:pt idx="36">
                  <c:v>10.19560484091428</c:v>
                </c:pt>
                <c:pt idx="37">
                  <c:v>9.7657677428741554</c:v>
                </c:pt>
                <c:pt idx="38">
                  <c:v>10.318367071333361</c:v>
                </c:pt>
                <c:pt idx="39">
                  <c:v>9.9035230441071871</c:v>
                </c:pt>
                <c:pt idx="40">
                  <c:v>8.0129956898941934</c:v>
                </c:pt>
                <c:pt idx="41">
                  <c:v>7.7454953087748164</c:v>
                </c:pt>
                <c:pt idx="42">
                  <c:v>7.6884525002345097</c:v>
                </c:pt>
                <c:pt idx="43">
                  <c:v>6.6807048948011367</c:v>
                </c:pt>
                <c:pt idx="44">
                  <c:v>10.066243479443569</c:v>
                </c:pt>
                <c:pt idx="45">
                  <c:v>9.0294384534841008</c:v>
                </c:pt>
                <c:pt idx="46">
                  <c:v>8.6152983627558832</c:v>
                </c:pt>
                <c:pt idx="47">
                  <c:v>9.3957781662512314</c:v>
                </c:pt>
                <c:pt idx="48">
                  <c:v>10.648235825030291</c:v>
                </c:pt>
                <c:pt idx="49">
                  <c:v>11.09494071763983</c:v>
                </c:pt>
                <c:pt idx="50">
                  <c:v>13.05174037333015</c:v>
                </c:pt>
              </c:numCache>
            </c:numRef>
          </c:val>
          <c:smooth val="0"/>
          <c:extLst xmlns:c16r2="http://schemas.microsoft.com/office/drawing/2015/06/chart">
            <c:ext xmlns:c16="http://schemas.microsoft.com/office/drawing/2014/chart" uri="{C3380CC4-5D6E-409C-BE32-E72D297353CC}">
              <c16:uniqueId val="{00000000-4ACE-4750-8C8C-EDEA79F36198}"/>
            </c:ext>
          </c:extLst>
        </c:ser>
        <c:ser>
          <c:idx val="1"/>
          <c:order val="1"/>
          <c:tx>
            <c:strRef>
              <c:f>'Structure-PIB'!$A$5</c:f>
              <c:strCache>
                <c:ptCount val="1"/>
                <c:pt idx="0">
                  <c:v>Industrie, valeur ajoutée (% du PIB)</c:v>
                </c:pt>
              </c:strCache>
            </c:strRef>
          </c:tx>
          <c:spPr>
            <a:ln w="28575" cap="rnd">
              <a:solidFill>
                <a:srgbClr val="C00000"/>
              </a:solidFill>
              <a:round/>
            </a:ln>
            <a:effectLst/>
          </c:spPr>
          <c:marker>
            <c:symbol val="none"/>
          </c:marker>
          <c:dLbls>
            <c:dLbl>
              <c:idx val="41"/>
              <c:layout>
                <c:manualLayout>
                  <c:x val="-7.2365445499773903E-2"/>
                  <c:y val="-4.74898236092266E-2"/>
                </c:manualLayout>
              </c:layout>
              <c:spPr>
                <a:noFill/>
                <a:ln>
                  <a:noFill/>
                </a:ln>
                <a:effectLst/>
              </c:spPr>
              <c:txPr>
                <a:bodyPr wrap="square" lIns="38100" tIns="19050" rIns="38100" bIns="19050" anchor="ctr">
                  <a:spAutoFit/>
                </a:bodyPr>
                <a:lstStyle/>
                <a:p>
                  <a:pPr>
                    <a:defRPr b="1">
                      <a:solidFill>
                        <a:srgbClr val="C00000"/>
                      </a:solidFill>
                    </a:defRPr>
                  </a:pPr>
                  <a:endParaRPr lang="en-US"/>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328B-4D25-BAC3-A0ADA5DCD971}"/>
                </c:ext>
                <c:ext xmlns:c15="http://schemas.microsoft.com/office/drawing/2012/chart" uri="{CE6537A1-D6FC-4f65-9D91-7224C49458BB}">
                  <c15:layout/>
                </c:ext>
              </c:extLst>
            </c:dLbl>
            <c:dLbl>
              <c:idx val="50"/>
              <c:layout>
                <c:manualLayout>
                  <c:x val="0"/>
                  <c:y val="6.1058344640434102E-2"/>
                </c:manualLayout>
              </c:layout>
              <c:spPr>
                <a:noFill/>
                <a:ln>
                  <a:noFill/>
                </a:ln>
                <a:effectLst/>
              </c:spPr>
              <c:txPr>
                <a:bodyPr wrap="square" lIns="38100" tIns="19050" rIns="38100" bIns="19050" anchor="ctr">
                  <a:spAutoFit/>
                </a:bodyPr>
                <a:lstStyle/>
                <a:p>
                  <a:pPr>
                    <a:defRPr b="1">
                      <a:solidFill>
                        <a:srgbClr val="C00000"/>
                      </a:solidFill>
                    </a:defRPr>
                  </a:pPr>
                  <a:endParaRPr lang="en-US"/>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328B-4D25-BAC3-A0ADA5DCD971}"/>
                </c:ext>
                <c:ext xmlns:c15="http://schemas.microsoft.com/office/drawing/2012/chart" uri="{CE6537A1-D6FC-4f65-9D91-7224C49458BB}">
                  <c15:layout/>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numRef>
              <c:f>'Structure-PIB'!$B$3:$AZ$3</c:f>
              <c:numCache>
                <c:formatCode>General</c:formatCode>
                <c:ptCount val="51"/>
                <c:pt idx="0">
                  <c:v>1965</c:v>
                </c:pt>
                <c:pt idx="1">
                  <c:v>1966</c:v>
                </c:pt>
                <c:pt idx="2">
                  <c:v>1967</c:v>
                </c:pt>
                <c:pt idx="3">
                  <c:v>1968</c:v>
                </c:pt>
                <c:pt idx="4">
                  <c:v>1969</c:v>
                </c:pt>
                <c:pt idx="5">
                  <c:v>1970</c:v>
                </c:pt>
                <c:pt idx="6">
                  <c:v>1971</c:v>
                </c:pt>
                <c:pt idx="7">
                  <c:v>1972</c:v>
                </c:pt>
                <c:pt idx="8">
                  <c:v>1973</c:v>
                </c:pt>
                <c:pt idx="9">
                  <c:v>1974</c:v>
                </c:pt>
                <c:pt idx="10">
                  <c:v>1975</c:v>
                </c:pt>
                <c:pt idx="11">
                  <c:v>1976</c:v>
                </c:pt>
                <c:pt idx="12">
                  <c:v>1977</c:v>
                </c:pt>
                <c:pt idx="13">
                  <c:v>1978</c:v>
                </c:pt>
                <c:pt idx="14">
                  <c:v>1979</c:v>
                </c:pt>
                <c:pt idx="15">
                  <c:v>1980</c:v>
                </c:pt>
                <c:pt idx="16">
                  <c:v>1981</c:v>
                </c:pt>
                <c:pt idx="17">
                  <c:v>1982</c:v>
                </c:pt>
                <c:pt idx="18">
                  <c:v>1983</c:v>
                </c:pt>
                <c:pt idx="19">
                  <c:v>1984</c:v>
                </c:pt>
                <c:pt idx="20">
                  <c:v>1985</c:v>
                </c:pt>
                <c:pt idx="21">
                  <c:v>1986</c:v>
                </c:pt>
                <c:pt idx="22">
                  <c:v>1987</c:v>
                </c:pt>
                <c:pt idx="23">
                  <c:v>1988</c:v>
                </c:pt>
                <c:pt idx="24">
                  <c:v>1989</c:v>
                </c:pt>
                <c:pt idx="25">
                  <c:v>1990</c:v>
                </c:pt>
                <c:pt idx="26">
                  <c:v>1991</c:v>
                </c:pt>
                <c:pt idx="27">
                  <c:v>1992</c:v>
                </c:pt>
                <c:pt idx="28">
                  <c:v>1993</c:v>
                </c:pt>
                <c:pt idx="29">
                  <c:v>1994</c:v>
                </c:pt>
                <c:pt idx="30">
                  <c:v>1995</c:v>
                </c:pt>
                <c:pt idx="31">
                  <c:v>1996</c:v>
                </c:pt>
                <c:pt idx="32">
                  <c:v>1997</c:v>
                </c:pt>
                <c:pt idx="33">
                  <c:v>1998</c:v>
                </c:pt>
                <c:pt idx="34">
                  <c:v>1999</c:v>
                </c:pt>
                <c:pt idx="35">
                  <c:v>2000</c:v>
                </c:pt>
                <c:pt idx="36">
                  <c:v>2001</c:v>
                </c:pt>
                <c:pt idx="37">
                  <c:v>2002</c:v>
                </c:pt>
                <c:pt idx="38">
                  <c:v>2003</c:v>
                </c:pt>
                <c:pt idx="39">
                  <c:v>2004</c:v>
                </c:pt>
                <c:pt idx="40">
                  <c:v>2005</c:v>
                </c:pt>
                <c:pt idx="41">
                  <c:v>2006</c:v>
                </c:pt>
                <c:pt idx="42">
                  <c:v>2007</c:v>
                </c:pt>
                <c:pt idx="43">
                  <c:v>2008</c:v>
                </c:pt>
                <c:pt idx="44">
                  <c:v>2009</c:v>
                </c:pt>
                <c:pt idx="45">
                  <c:v>2010</c:v>
                </c:pt>
                <c:pt idx="46">
                  <c:v>2011</c:v>
                </c:pt>
                <c:pt idx="47">
                  <c:v>2012</c:v>
                </c:pt>
                <c:pt idx="48">
                  <c:v>2013</c:v>
                </c:pt>
                <c:pt idx="49">
                  <c:v>2014</c:v>
                </c:pt>
                <c:pt idx="50">
                  <c:v>2015</c:v>
                </c:pt>
              </c:numCache>
            </c:numRef>
          </c:cat>
          <c:val>
            <c:numRef>
              <c:f>'Structure-PIB'!$B$5:$AZ$5</c:f>
              <c:numCache>
                <c:formatCode>0.00</c:formatCode>
                <c:ptCount val="51"/>
                <c:pt idx="0">
                  <c:v>37.728779816524799</c:v>
                </c:pt>
                <c:pt idx="1">
                  <c:v>41.105581543799673</c:v>
                </c:pt>
                <c:pt idx="2">
                  <c:v>42.385889363828021</c:v>
                </c:pt>
                <c:pt idx="3">
                  <c:v>42.263760980224021</c:v>
                </c:pt>
                <c:pt idx="4">
                  <c:v>42.531466649370053</c:v>
                </c:pt>
                <c:pt idx="5">
                  <c:v>45.530727273234852</c:v>
                </c:pt>
                <c:pt idx="6">
                  <c:v>41.315250809874129</c:v>
                </c:pt>
                <c:pt idx="7">
                  <c:v>48.127964539415643</c:v>
                </c:pt>
                <c:pt idx="8">
                  <c:v>52.989555339532778</c:v>
                </c:pt>
                <c:pt idx="9">
                  <c:v>57.697623111247488</c:v>
                </c:pt>
                <c:pt idx="10">
                  <c:v>50.21293842849451</c:v>
                </c:pt>
                <c:pt idx="11">
                  <c:v>54.100231923942303</c:v>
                </c:pt>
                <c:pt idx="12">
                  <c:v>55.23090162970302</c:v>
                </c:pt>
                <c:pt idx="13">
                  <c:v>53.687345712351352</c:v>
                </c:pt>
                <c:pt idx="14">
                  <c:v>54.520714306469252</c:v>
                </c:pt>
                <c:pt idx="15">
                  <c:v>57.651711385067749</c:v>
                </c:pt>
                <c:pt idx="16">
                  <c:v>57.053822629858161</c:v>
                </c:pt>
                <c:pt idx="17">
                  <c:v>56.122984488648093</c:v>
                </c:pt>
                <c:pt idx="18">
                  <c:v>55.809611167788617</c:v>
                </c:pt>
                <c:pt idx="19">
                  <c:v>55.802467745262341</c:v>
                </c:pt>
                <c:pt idx="20">
                  <c:v>53.564764636178097</c:v>
                </c:pt>
                <c:pt idx="21">
                  <c:v>48.114244176931081</c:v>
                </c:pt>
                <c:pt idx="22">
                  <c:v>46.423706529811263</c:v>
                </c:pt>
                <c:pt idx="23">
                  <c:v>45.292462315820579</c:v>
                </c:pt>
                <c:pt idx="24">
                  <c:v>45.533883755478797</c:v>
                </c:pt>
                <c:pt idx="25">
                  <c:v>48.169291237545728</c:v>
                </c:pt>
                <c:pt idx="26">
                  <c:v>53.158446929352223</c:v>
                </c:pt>
                <c:pt idx="27">
                  <c:v>49.715936210864662</c:v>
                </c:pt>
                <c:pt idx="28">
                  <c:v>48.638382784619097</c:v>
                </c:pt>
                <c:pt idx="29">
                  <c:v>48.962745584111502</c:v>
                </c:pt>
                <c:pt idx="30">
                  <c:v>50.400573820925011</c:v>
                </c:pt>
                <c:pt idx="31">
                  <c:v>51.230463421694942</c:v>
                </c:pt>
                <c:pt idx="32">
                  <c:v>52.307087321403444</c:v>
                </c:pt>
                <c:pt idx="33">
                  <c:v>46.147019336910411</c:v>
                </c:pt>
                <c:pt idx="34">
                  <c:v>48.000406183779702</c:v>
                </c:pt>
                <c:pt idx="35">
                  <c:v>58.606717428405481</c:v>
                </c:pt>
                <c:pt idx="36">
                  <c:v>52.399458305264361</c:v>
                </c:pt>
                <c:pt idx="37">
                  <c:v>52.068331153567122</c:v>
                </c:pt>
                <c:pt idx="38">
                  <c:v>53.455455100703347</c:v>
                </c:pt>
                <c:pt idx="39">
                  <c:v>54.865244292222243</c:v>
                </c:pt>
                <c:pt idx="40">
                  <c:v>59.731972851065883</c:v>
                </c:pt>
                <c:pt idx="41">
                  <c:v>60.464652901900251</c:v>
                </c:pt>
                <c:pt idx="42">
                  <c:v>58.57163982710528</c:v>
                </c:pt>
                <c:pt idx="43">
                  <c:v>59.457516877775078</c:v>
                </c:pt>
                <c:pt idx="44">
                  <c:v>51.604737043548077</c:v>
                </c:pt>
                <c:pt idx="45">
                  <c:v>53.853212868698392</c:v>
                </c:pt>
                <c:pt idx="46">
                  <c:v>52.712844959840119</c:v>
                </c:pt>
                <c:pt idx="47">
                  <c:v>51.259720590300859</c:v>
                </c:pt>
                <c:pt idx="48">
                  <c:v>47.79220494380688</c:v>
                </c:pt>
                <c:pt idx="49">
                  <c:v>45.650048742390823</c:v>
                </c:pt>
                <c:pt idx="50">
                  <c:v>39.032365519552101</c:v>
                </c:pt>
              </c:numCache>
            </c:numRef>
          </c:val>
          <c:smooth val="0"/>
          <c:extLst xmlns:c16r2="http://schemas.microsoft.com/office/drawing/2015/06/chart">
            <c:ext xmlns:c16="http://schemas.microsoft.com/office/drawing/2014/chart" uri="{C3380CC4-5D6E-409C-BE32-E72D297353CC}">
              <c16:uniqueId val="{00000001-4ACE-4750-8C8C-EDEA79F36198}"/>
            </c:ext>
          </c:extLst>
        </c:ser>
        <c:ser>
          <c:idx val="2"/>
          <c:order val="2"/>
          <c:tx>
            <c:strRef>
              <c:f>'Structure-PIB'!$A$6</c:f>
              <c:strCache>
                <c:ptCount val="1"/>
                <c:pt idx="0">
                  <c:v>Services, etc. valeur ajoutée (% du PIB)</c:v>
                </c:pt>
              </c:strCache>
            </c:strRef>
          </c:tx>
          <c:spPr>
            <a:ln w="28575" cap="rnd">
              <a:solidFill>
                <a:srgbClr val="00B050"/>
              </a:solidFill>
              <a:round/>
            </a:ln>
            <a:effectLst/>
          </c:spPr>
          <c:marker>
            <c:symbol val="none"/>
          </c:marker>
          <c:dLbls>
            <c:dLbl>
              <c:idx val="41"/>
              <c:layout>
                <c:manualLayout>
                  <c:x val="-0.108548168249661"/>
                  <c:y val="7.4626865671641798E-2"/>
                </c:manualLayout>
              </c:layout>
              <c:spPr>
                <a:noFill/>
                <a:ln>
                  <a:noFill/>
                </a:ln>
                <a:effectLst/>
              </c:spPr>
              <c:txPr>
                <a:bodyPr wrap="square" lIns="38100" tIns="19050" rIns="38100" bIns="19050" anchor="ctr">
                  <a:spAutoFit/>
                </a:bodyPr>
                <a:lstStyle/>
                <a:p>
                  <a:pPr>
                    <a:defRPr b="1">
                      <a:solidFill>
                        <a:srgbClr val="00B050"/>
                      </a:solidFill>
                    </a:defRPr>
                  </a:pPr>
                  <a:endParaRPr lang="en-US"/>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328B-4D25-BAC3-A0ADA5DCD971}"/>
                </c:ext>
                <c:ext xmlns:c15="http://schemas.microsoft.com/office/drawing/2012/chart" uri="{CE6537A1-D6FC-4f65-9D91-7224C49458BB}">
                  <c15:layout/>
                </c:ext>
              </c:extLst>
            </c:dLbl>
            <c:dLbl>
              <c:idx val="50"/>
              <c:layout>
                <c:manualLayout>
                  <c:x val="0"/>
                  <c:y val="-9.49796472184532E-2"/>
                </c:manualLayout>
              </c:layout>
              <c:spPr>
                <a:noFill/>
                <a:ln>
                  <a:noFill/>
                </a:ln>
                <a:effectLst/>
              </c:spPr>
              <c:txPr>
                <a:bodyPr wrap="square" lIns="38100" tIns="19050" rIns="38100" bIns="19050" anchor="ctr">
                  <a:spAutoFit/>
                </a:bodyPr>
                <a:lstStyle/>
                <a:p>
                  <a:pPr>
                    <a:defRPr b="1">
                      <a:solidFill>
                        <a:srgbClr val="00B050"/>
                      </a:solidFill>
                    </a:defRPr>
                  </a:pPr>
                  <a:endParaRPr lang="en-US"/>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328B-4D25-BAC3-A0ADA5DCD971}"/>
                </c:ext>
                <c:ext xmlns:c15="http://schemas.microsoft.com/office/drawing/2012/chart" uri="{CE6537A1-D6FC-4f65-9D91-7224C49458BB}">
                  <c15:layout/>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numRef>
              <c:f>'Structure-PIB'!$B$3:$AZ$3</c:f>
              <c:numCache>
                <c:formatCode>General</c:formatCode>
                <c:ptCount val="51"/>
                <c:pt idx="0">
                  <c:v>1965</c:v>
                </c:pt>
                <c:pt idx="1">
                  <c:v>1966</c:v>
                </c:pt>
                <c:pt idx="2">
                  <c:v>1967</c:v>
                </c:pt>
                <c:pt idx="3">
                  <c:v>1968</c:v>
                </c:pt>
                <c:pt idx="4">
                  <c:v>1969</c:v>
                </c:pt>
                <c:pt idx="5">
                  <c:v>1970</c:v>
                </c:pt>
                <c:pt idx="6">
                  <c:v>1971</c:v>
                </c:pt>
                <c:pt idx="7">
                  <c:v>1972</c:v>
                </c:pt>
                <c:pt idx="8">
                  <c:v>1973</c:v>
                </c:pt>
                <c:pt idx="9">
                  <c:v>1974</c:v>
                </c:pt>
                <c:pt idx="10">
                  <c:v>1975</c:v>
                </c:pt>
                <c:pt idx="11">
                  <c:v>1976</c:v>
                </c:pt>
                <c:pt idx="12">
                  <c:v>1977</c:v>
                </c:pt>
                <c:pt idx="13">
                  <c:v>1978</c:v>
                </c:pt>
                <c:pt idx="14">
                  <c:v>1979</c:v>
                </c:pt>
                <c:pt idx="15">
                  <c:v>1980</c:v>
                </c:pt>
                <c:pt idx="16">
                  <c:v>1981</c:v>
                </c:pt>
                <c:pt idx="17">
                  <c:v>1982</c:v>
                </c:pt>
                <c:pt idx="18">
                  <c:v>1983</c:v>
                </c:pt>
                <c:pt idx="19">
                  <c:v>1984</c:v>
                </c:pt>
                <c:pt idx="20">
                  <c:v>1985</c:v>
                </c:pt>
                <c:pt idx="21">
                  <c:v>1986</c:v>
                </c:pt>
                <c:pt idx="22">
                  <c:v>1987</c:v>
                </c:pt>
                <c:pt idx="23">
                  <c:v>1988</c:v>
                </c:pt>
                <c:pt idx="24">
                  <c:v>1989</c:v>
                </c:pt>
                <c:pt idx="25">
                  <c:v>1990</c:v>
                </c:pt>
                <c:pt idx="26">
                  <c:v>1991</c:v>
                </c:pt>
                <c:pt idx="27">
                  <c:v>1992</c:v>
                </c:pt>
                <c:pt idx="28">
                  <c:v>1993</c:v>
                </c:pt>
                <c:pt idx="29">
                  <c:v>1994</c:v>
                </c:pt>
                <c:pt idx="30">
                  <c:v>1995</c:v>
                </c:pt>
                <c:pt idx="31">
                  <c:v>1996</c:v>
                </c:pt>
                <c:pt idx="32">
                  <c:v>1997</c:v>
                </c:pt>
                <c:pt idx="33">
                  <c:v>1998</c:v>
                </c:pt>
                <c:pt idx="34">
                  <c:v>1999</c:v>
                </c:pt>
                <c:pt idx="35">
                  <c:v>2000</c:v>
                </c:pt>
                <c:pt idx="36">
                  <c:v>2001</c:v>
                </c:pt>
                <c:pt idx="37">
                  <c:v>2002</c:v>
                </c:pt>
                <c:pt idx="38">
                  <c:v>2003</c:v>
                </c:pt>
                <c:pt idx="39">
                  <c:v>2004</c:v>
                </c:pt>
                <c:pt idx="40">
                  <c:v>2005</c:v>
                </c:pt>
                <c:pt idx="41">
                  <c:v>2006</c:v>
                </c:pt>
                <c:pt idx="42">
                  <c:v>2007</c:v>
                </c:pt>
                <c:pt idx="43">
                  <c:v>2008</c:v>
                </c:pt>
                <c:pt idx="44">
                  <c:v>2009</c:v>
                </c:pt>
                <c:pt idx="45">
                  <c:v>2010</c:v>
                </c:pt>
                <c:pt idx="46">
                  <c:v>2011</c:v>
                </c:pt>
                <c:pt idx="47">
                  <c:v>2012</c:v>
                </c:pt>
                <c:pt idx="48">
                  <c:v>2013</c:v>
                </c:pt>
                <c:pt idx="49">
                  <c:v>2014</c:v>
                </c:pt>
                <c:pt idx="50">
                  <c:v>2015</c:v>
                </c:pt>
              </c:numCache>
            </c:numRef>
          </c:cat>
          <c:val>
            <c:numRef>
              <c:f>'Structure-PIB'!$B$6:$AZ$6</c:f>
              <c:numCache>
                <c:formatCode>0.00</c:formatCode>
                <c:ptCount val="51"/>
                <c:pt idx="0">
                  <c:v>49.395006824431697</c:v>
                </c:pt>
                <c:pt idx="1">
                  <c:v>49.757166259885963</c:v>
                </c:pt>
                <c:pt idx="2">
                  <c:v>47.283449756802298</c:v>
                </c:pt>
                <c:pt idx="3">
                  <c:v>46.882861744029263</c:v>
                </c:pt>
                <c:pt idx="4">
                  <c:v>48.438367769979763</c:v>
                </c:pt>
                <c:pt idx="5">
                  <c:v>45.263803430413901</c:v>
                </c:pt>
                <c:pt idx="6">
                  <c:v>49.115573107368142</c:v>
                </c:pt>
                <c:pt idx="7">
                  <c:v>43.45119069006487</c:v>
                </c:pt>
                <c:pt idx="8">
                  <c:v>39.970687328273073</c:v>
                </c:pt>
                <c:pt idx="9">
                  <c:v>34.9357452823008</c:v>
                </c:pt>
                <c:pt idx="10">
                  <c:v>39.368650786036312</c:v>
                </c:pt>
                <c:pt idx="11">
                  <c:v>35.972889532186279</c:v>
                </c:pt>
                <c:pt idx="12">
                  <c:v>36.298962161924699</c:v>
                </c:pt>
                <c:pt idx="13">
                  <c:v>37.507037646977523</c:v>
                </c:pt>
                <c:pt idx="14">
                  <c:v>36.462655358099383</c:v>
                </c:pt>
                <c:pt idx="15">
                  <c:v>33.839048795652019</c:v>
                </c:pt>
                <c:pt idx="16">
                  <c:v>33.711047953679063</c:v>
                </c:pt>
                <c:pt idx="17">
                  <c:v>35.487235332720999</c:v>
                </c:pt>
                <c:pt idx="18">
                  <c:v>36.444235459947343</c:v>
                </c:pt>
                <c:pt idx="19">
                  <c:v>36.666667126200252</c:v>
                </c:pt>
                <c:pt idx="20">
                  <c:v>37.439342817813078</c:v>
                </c:pt>
                <c:pt idx="21">
                  <c:v>41.706336311892137</c:v>
                </c:pt>
                <c:pt idx="22">
                  <c:v>40.701633646446624</c:v>
                </c:pt>
                <c:pt idx="23">
                  <c:v>42.539878658558308</c:v>
                </c:pt>
                <c:pt idx="24">
                  <c:v>41.42710531932137</c:v>
                </c:pt>
                <c:pt idx="25">
                  <c:v>40.472439738545503</c:v>
                </c:pt>
                <c:pt idx="26">
                  <c:v>36.674496153431249</c:v>
                </c:pt>
                <c:pt idx="27">
                  <c:v>38.157213148666763</c:v>
                </c:pt>
                <c:pt idx="28">
                  <c:v>39.264540529652074</c:v>
                </c:pt>
                <c:pt idx="29">
                  <c:v>40.978818704519007</c:v>
                </c:pt>
                <c:pt idx="30">
                  <c:v>39.101608209820483</c:v>
                </c:pt>
                <c:pt idx="31">
                  <c:v>37.002836627189772</c:v>
                </c:pt>
                <c:pt idx="32">
                  <c:v>38.210587402833447</c:v>
                </c:pt>
                <c:pt idx="33">
                  <c:v>41.319698034907503</c:v>
                </c:pt>
                <c:pt idx="34">
                  <c:v>39.7985160922413</c:v>
                </c:pt>
                <c:pt idx="35">
                  <c:v>32.513399016930421</c:v>
                </c:pt>
                <c:pt idx="36">
                  <c:v>37.40493685382134</c:v>
                </c:pt>
                <c:pt idx="37">
                  <c:v>38.165901103558731</c:v>
                </c:pt>
                <c:pt idx="38">
                  <c:v>36.226177827963262</c:v>
                </c:pt>
                <c:pt idx="39">
                  <c:v>35.231232663670554</c:v>
                </c:pt>
                <c:pt idx="40">
                  <c:v>32.255031459039941</c:v>
                </c:pt>
                <c:pt idx="41">
                  <c:v>31.789851789324931</c:v>
                </c:pt>
                <c:pt idx="42">
                  <c:v>33.739907672660181</c:v>
                </c:pt>
                <c:pt idx="43">
                  <c:v>33.861778227423798</c:v>
                </c:pt>
                <c:pt idx="44">
                  <c:v>38.329019477008323</c:v>
                </c:pt>
                <c:pt idx="45">
                  <c:v>37.117348677817468</c:v>
                </c:pt>
                <c:pt idx="46">
                  <c:v>38.671856677403923</c:v>
                </c:pt>
                <c:pt idx="47">
                  <c:v>39.344501243447922</c:v>
                </c:pt>
                <c:pt idx="48">
                  <c:v>41.559559231162837</c:v>
                </c:pt>
                <c:pt idx="49">
                  <c:v>43.255010539969341</c:v>
                </c:pt>
                <c:pt idx="50">
                  <c:v>47.915894107117722</c:v>
                </c:pt>
              </c:numCache>
            </c:numRef>
          </c:val>
          <c:smooth val="0"/>
          <c:extLst xmlns:c16r2="http://schemas.microsoft.com/office/drawing/2015/06/chart">
            <c:ext xmlns:c16="http://schemas.microsoft.com/office/drawing/2014/chart" uri="{C3380CC4-5D6E-409C-BE32-E72D297353CC}">
              <c16:uniqueId val="{00000002-4ACE-4750-8C8C-EDEA79F36198}"/>
            </c:ext>
          </c:extLst>
        </c:ser>
        <c:dLbls>
          <c:showLegendKey val="0"/>
          <c:showVal val="0"/>
          <c:showCatName val="0"/>
          <c:showSerName val="0"/>
          <c:showPercent val="0"/>
          <c:showBubbleSize val="0"/>
        </c:dLbls>
        <c:smooth val="0"/>
        <c:axId val="185654928"/>
        <c:axId val="183567920"/>
      </c:lineChart>
      <c:catAx>
        <c:axId val="1856549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3567920"/>
        <c:crosses val="autoZero"/>
        <c:auto val="1"/>
        <c:lblAlgn val="ctr"/>
        <c:lblOffset val="100"/>
        <c:noMultiLvlLbl val="0"/>
      </c:catAx>
      <c:valAx>
        <c:axId val="183567920"/>
        <c:scaling>
          <c:orientation val="minMax"/>
          <c:max val="70"/>
          <c:min val="0"/>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5654928"/>
        <c:crosses val="autoZero"/>
        <c:crossBetween val="between"/>
        <c:majorUnit val="10"/>
        <c:minorUnit val="5"/>
      </c:valAx>
      <c:spPr>
        <a:noFill/>
        <a:ln>
          <a:solidFill>
            <a:schemeClr val="bg1">
              <a:lumMod val="75000"/>
            </a:schemeClr>
          </a:solidFill>
        </a:ln>
        <a:effectLst/>
      </c:spPr>
    </c:plotArea>
    <c:plotVisOnly val="1"/>
    <c:dispBlanksAs val="gap"/>
    <c:showDLblsOverMax val="0"/>
  </c:chart>
  <c:spPr>
    <a:solidFill>
      <a:schemeClr val="bg1"/>
    </a:solidFill>
    <a:ln w="9525" cap="flat" cmpd="sng" algn="ctr">
      <a:solidFill>
        <a:schemeClr val="bg1">
          <a:lumMod val="50000"/>
        </a:schemeClr>
      </a:solidFill>
      <a:round/>
    </a:ln>
    <a:effectLst/>
  </c:spPr>
  <c:txPr>
    <a:bodyPr/>
    <a:lstStyle/>
    <a:p>
      <a:pPr>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mn-cs"/>
              </a:defRPr>
            </a:pPr>
            <a:r>
              <a:rPr lang="fr-FR" sz="1200" b="1"/>
              <a:t>Maroc</a:t>
            </a:r>
          </a:p>
        </c:rich>
      </c:tx>
      <c:layout/>
      <c:overlay val="0"/>
      <c:spPr>
        <a:noFill/>
        <a:ln>
          <a:noFill/>
        </a:ln>
        <a:effectLst/>
      </c:spPr>
    </c:title>
    <c:autoTitleDeleted val="0"/>
    <c:plotArea>
      <c:layout>
        <c:manualLayout>
          <c:layoutTarget val="inner"/>
          <c:xMode val="edge"/>
          <c:yMode val="edge"/>
          <c:x val="9.8150481189851299E-2"/>
          <c:y val="2.54283318751823E-2"/>
          <c:w val="0.87594335083114605"/>
          <c:h val="0.77646241643930003"/>
        </c:manualLayout>
      </c:layout>
      <c:lineChart>
        <c:grouping val="standard"/>
        <c:varyColors val="0"/>
        <c:ser>
          <c:idx val="0"/>
          <c:order val="0"/>
          <c:tx>
            <c:strRef>
              <c:f>'Structure-PIB'!$A$4</c:f>
              <c:strCache>
                <c:ptCount val="1"/>
                <c:pt idx="0">
                  <c:v>Agriculture, valeur ajoutée (% du PIB)</c:v>
                </c:pt>
              </c:strCache>
            </c:strRef>
          </c:tx>
          <c:spPr>
            <a:ln w="28575" cap="rnd">
              <a:solidFill>
                <a:schemeClr val="accent1"/>
              </a:solidFill>
              <a:round/>
            </a:ln>
            <a:effectLst/>
          </c:spPr>
          <c:marker>
            <c:symbol val="none"/>
          </c:marker>
          <c:cat>
            <c:numRef>
              <c:f>'Structure-PIB'!$B$3:$AJ$3</c:f>
              <c:numCache>
                <c:formatCode>General</c:formatCode>
                <c:ptCount val="35"/>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numCache>
            </c:numRef>
          </c:cat>
          <c:val>
            <c:numRef>
              <c:f>'Structure-PIB'!$B$4:$AJ$4</c:f>
              <c:numCache>
                <c:formatCode>0.00</c:formatCode>
                <c:ptCount val="35"/>
                <c:pt idx="0">
                  <c:v>16.689628975707219</c:v>
                </c:pt>
                <c:pt idx="1">
                  <c:v>11.727838107455501</c:v>
                </c:pt>
                <c:pt idx="2">
                  <c:v>14.248373537394921</c:v>
                </c:pt>
                <c:pt idx="3">
                  <c:v>13.96573509242366</c:v>
                </c:pt>
                <c:pt idx="4">
                  <c:v>13.39798142733088</c:v>
                </c:pt>
                <c:pt idx="5">
                  <c:v>14.7301121879216</c:v>
                </c:pt>
                <c:pt idx="6">
                  <c:v>17.670538468606381</c:v>
                </c:pt>
                <c:pt idx="7">
                  <c:v>13.47931254459386</c:v>
                </c:pt>
                <c:pt idx="8">
                  <c:v>16.334472885531881</c:v>
                </c:pt>
                <c:pt idx="9">
                  <c:v>16.476353025777431</c:v>
                </c:pt>
                <c:pt idx="10">
                  <c:v>17.221275237628621</c:v>
                </c:pt>
                <c:pt idx="11">
                  <c:v>19.945511155976721</c:v>
                </c:pt>
                <c:pt idx="12">
                  <c:v>16.186036878229281</c:v>
                </c:pt>
                <c:pt idx="13">
                  <c:v>15.08306363441298</c:v>
                </c:pt>
                <c:pt idx="14">
                  <c:v>19.63154103494357</c:v>
                </c:pt>
                <c:pt idx="15">
                  <c:v>15.36250452692143</c:v>
                </c:pt>
                <c:pt idx="16">
                  <c:v>20.6948801319183</c:v>
                </c:pt>
                <c:pt idx="17">
                  <c:v>16.522155456021441</c:v>
                </c:pt>
                <c:pt idx="18">
                  <c:v>18.075462119674391</c:v>
                </c:pt>
                <c:pt idx="19">
                  <c:v>15.55355109895881</c:v>
                </c:pt>
                <c:pt idx="20">
                  <c:v>13.28694822403626</c:v>
                </c:pt>
                <c:pt idx="21">
                  <c:v>14.771922874982121</c:v>
                </c:pt>
                <c:pt idx="22">
                  <c:v>14.77537119130359</c:v>
                </c:pt>
                <c:pt idx="23">
                  <c:v>15.456739454235001</c:v>
                </c:pt>
                <c:pt idx="24">
                  <c:v>14.557782844581221</c:v>
                </c:pt>
                <c:pt idx="25">
                  <c:v>13.08829343410752</c:v>
                </c:pt>
                <c:pt idx="26">
                  <c:v>15.086720234535241</c:v>
                </c:pt>
                <c:pt idx="27">
                  <c:v>12.199000730115619</c:v>
                </c:pt>
                <c:pt idx="28">
                  <c:v>13.29518847591137</c:v>
                </c:pt>
                <c:pt idx="29">
                  <c:v>14.67630468416078</c:v>
                </c:pt>
                <c:pt idx="30">
                  <c:v>14.4399640557818</c:v>
                </c:pt>
                <c:pt idx="31">
                  <c:v>14.24503084168202</c:v>
                </c:pt>
                <c:pt idx="32">
                  <c:v>13.371483973789131</c:v>
                </c:pt>
                <c:pt idx="33">
                  <c:v>14.74783903749562</c:v>
                </c:pt>
                <c:pt idx="34">
                  <c:v>12.953003006979371</c:v>
                </c:pt>
              </c:numCache>
            </c:numRef>
          </c:val>
          <c:smooth val="0"/>
          <c:extLst xmlns:c16r2="http://schemas.microsoft.com/office/drawing/2015/06/chart">
            <c:ext xmlns:c16="http://schemas.microsoft.com/office/drawing/2014/chart" uri="{C3380CC4-5D6E-409C-BE32-E72D297353CC}">
              <c16:uniqueId val="{00000000-A579-4A2E-A9FF-49B913B2C6F0}"/>
            </c:ext>
          </c:extLst>
        </c:ser>
        <c:ser>
          <c:idx val="1"/>
          <c:order val="1"/>
          <c:tx>
            <c:strRef>
              <c:f>'Structure-PIB'!$A$5</c:f>
              <c:strCache>
                <c:ptCount val="1"/>
                <c:pt idx="0">
                  <c:v>Industrie, valeur ajoutée (% du PIB)</c:v>
                </c:pt>
              </c:strCache>
            </c:strRef>
          </c:tx>
          <c:spPr>
            <a:ln w="28575" cap="rnd">
              <a:solidFill>
                <a:srgbClr val="C00000"/>
              </a:solidFill>
              <a:round/>
            </a:ln>
            <a:effectLst/>
          </c:spPr>
          <c:marker>
            <c:symbol val="none"/>
          </c:marker>
          <c:cat>
            <c:numRef>
              <c:f>'Structure-PIB'!$B$3:$AJ$3</c:f>
              <c:numCache>
                <c:formatCode>General</c:formatCode>
                <c:ptCount val="35"/>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numCache>
            </c:numRef>
          </c:cat>
          <c:val>
            <c:numRef>
              <c:f>'Structure-PIB'!$B$5:$AJ$5</c:f>
              <c:numCache>
                <c:formatCode>0.00</c:formatCode>
                <c:ptCount val="35"/>
                <c:pt idx="0">
                  <c:v>31.74061613995282</c:v>
                </c:pt>
                <c:pt idx="1">
                  <c:v>34.775622268640177</c:v>
                </c:pt>
                <c:pt idx="2">
                  <c:v>33.440818626100047</c:v>
                </c:pt>
                <c:pt idx="3">
                  <c:v>34.154234492342091</c:v>
                </c:pt>
                <c:pt idx="4">
                  <c:v>34.076433579113598</c:v>
                </c:pt>
                <c:pt idx="5">
                  <c:v>33.47900836656185</c:v>
                </c:pt>
                <c:pt idx="6">
                  <c:v>30.828173361343111</c:v>
                </c:pt>
                <c:pt idx="7">
                  <c:v>31.631689550569501</c:v>
                </c:pt>
                <c:pt idx="8">
                  <c:v>31.893322523501329</c:v>
                </c:pt>
                <c:pt idx="9">
                  <c:v>31.395004769983789</c:v>
                </c:pt>
                <c:pt idx="10">
                  <c:v>31.484936203171291</c:v>
                </c:pt>
                <c:pt idx="11">
                  <c:v>29.652409491800761</c:v>
                </c:pt>
                <c:pt idx="12">
                  <c:v>30.397003531739522</c:v>
                </c:pt>
                <c:pt idx="13">
                  <c:v>30.55324775864251</c:v>
                </c:pt>
                <c:pt idx="14">
                  <c:v>28.622078774447679</c:v>
                </c:pt>
                <c:pt idx="15">
                  <c:v>29.979919290482052</c:v>
                </c:pt>
                <c:pt idx="16">
                  <c:v>28.753721531183249</c:v>
                </c:pt>
                <c:pt idx="17">
                  <c:v>30.846985740235329</c:v>
                </c:pt>
                <c:pt idx="18">
                  <c:v>28.87320903786377</c:v>
                </c:pt>
                <c:pt idx="19">
                  <c:v>29.27923161951561</c:v>
                </c:pt>
                <c:pt idx="20">
                  <c:v>30.159352235890779</c:v>
                </c:pt>
                <c:pt idx="21">
                  <c:v>28.44562916815114</c:v>
                </c:pt>
                <c:pt idx="22">
                  <c:v>28.2399227464261</c:v>
                </c:pt>
                <c:pt idx="23">
                  <c:v>28.86051132573203</c:v>
                </c:pt>
                <c:pt idx="24">
                  <c:v>29.43943053207272</c:v>
                </c:pt>
                <c:pt idx="25">
                  <c:v>28.969660276727069</c:v>
                </c:pt>
                <c:pt idx="26">
                  <c:v>27.898308788803149</c:v>
                </c:pt>
                <c:pt idx="27">
                  <c:v>27.6993033552368</c:v>
                </c:pt>
                <c:pt idx="28">
                  <c:v>29.754384332697601</c:v>
                </c:pt>
                <c:pt idx="29">
                  <c:v>27.30355240107637</c:v>
                </c:pt>
                <c:pt idx="30">
                  <c:v>28.623711809268141</c:v>
                </c:pt>
                <c:pt idx="31">
                  <c:v>28.89413471837354</c:v>
                </c:pt>
                <c:pt idx="32">
                  <c:v>28.638945630221031</c:v>
                </c:pt>
                <c:pt idx="33">
                  <c:v>28.697728069150809</c:v>
                </c:pt>
                <c:pt idx="34">
                  <c:v>29.326715892210981</c:v>
                </c:pt>
              </c:numCache>
            </c:numRef>
          </c:val>
          <c:smooth val="0"/>
          <c:extLst xmlns:c16r2="http://schemas.microsoft.com/office/drawing/2015/06/chart">
            <c:ext xmlns:c16="http://schemas.microsoft.com/office/drawing/2014/chart" uri="{C3380CC4-5D6E-409C-BE32-E72D297353CC}">
              <c16:uniqueId val="{00000001-A579-4A2E-A9FF-49B913B2C6F0}"/>
            </c:ext>
          </c:extLst>
        </c:ser>
        <c:ser>
          <c:idx val="2"/>
          <c:order val="2"/>
          <c:tx>
            <c:strRef>
              <c:f>'Structure-PIB'!$A$6</c:f>
              <c:strCache>
                <c:ptCount val="1"/>
                <c:pt idx="0">
                  <c:v>Services, etc. valeur ajoutée (% du PIB)</c:v>
                </c:pt>
              </c:strCache>
            </c:strRef>
          </c:tx>
          <c:spPr>
            <a:ln w="28575" cap="rnd">
              <a:solidFill>
                <a:srgbClr val="00B050"/>
              </a:solidFill>
              <a:round/>
            </a:ln>
            <a:effectLst/>
          </c:spPr>
          <c:marker>
            <c:symbol val="none"/>
          </c:marker>
          <c:cat>
            <c:numRef>
              <c:f>'Structure-PIB'!$B$3:$AJ$3</c:f>
              <c:numCache>
                <c:formatCode>General</c:formatCode>
                <c:ptCount val="35"/>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numCache>
            </c:numRef>
          </c:cat>
          <c:val>
            <c:numRef>
              <c:f>'Structure-PIB'!$B$6:$AJ$6</c:f>
              <c:numCache>
                <c:formatCode>0.00</c:formatCode>
                <c:ptCount val="35"/>
                <c:pt idx="0">
                  <c:v>51.569754884339879</c:v>
                </c:pt>
                <c:pt idx="1">
                  <c:v>53.496539623904333</c:v>
                </c:pt>
                <c:pt idx="2">
                  <c:v>52.310807836505028</c:v>
                </c:pt>
                <c:pt idx="3">
                  <c:v>51.880030415234152</c:v>
                </c:pt>
                <c:pt idx="4">
                  <c:v>52.525584993555462</c:v>
                </c:pt>
                <c:pt idx="5">
                  <c:v>51.790879445516531</c:v>
                </c:pt>
                <c:pt idx="6">
                  <c:v>51.501288170050493</c:v>
                </c:pt>
                <c:pt idx="7">
                  <c:v>54.8889979048366</c:v>
                </c:pt>
                <c:pt idx="8">
                  <c:v>51.772204590966751</c:v>
                </c:pt>
                <c:pt idx="9">
                  <c:v>52.128642204238773</c:v>
                </c:pt>
                <c:pt idx="10">
                  <c:v>51.293788559200053</c:v>
                </c:pt>
                <c:pt idx="11">
                  <c:v>50.402079352222493</c:v>
                </c:pt>
                <c:pt idx="12">
                  <c:v>53.416959590031148</c:v>
                </c:pt>
                <c:pt idx="13">
                  <c:v>54.363688606944493</c:v>
                </c:pt>
                <c:pt idx="14">
                  <c:v>51.74638019060874</c:v>
                </c:pt>
                <c:pt idx="15">
                  <c:v>54.657576182596493</c:v>
                </c:pt>
                <c:pt idx="16">
                  <c:v>50.551398336898401</c:v>
                </c:pt>
                <c:pt idx="17">
                  <c:v>52.63085880374318</c:v>
                </c:pt>
                <c:pt idx="18">
                  <c:v>53.051328842461828</c:v>
                </c:pt>
                <c:pt idx="19">
                  <c:v>55.167217281525573</c:v>
                </c:pt>
                <c:pt idx="20">
                  <c:v>56.553699540072962</c:v>
                </c:pt>
                <c:pt idx="21">
                  <c:v>56.782447956866648</c:v>
                </c:pt>
                <c:pt idx="22">
                  <c:v>56.98470606227027</c:v>
                </c:pt>
                <c:pt idx="23">
                  <c:v>55.682749220032981</c:v>
                </c:pt>
                <c:pt idx="24">
                  <c:v>56.002786623346019</c:v>
                </c:pt>
                <c:pt idx="25">
                  <c:v>57.942046289165347</c:v>
                </c:pt>
                <c:pt idx="26">
                  <c:v>57.014970976661623</c:v>
                </c:pt>
                <c:pt idx="27">
                  <c:v>60.101695914647543</c:v>
                </c:pt>
                <c:pt idx="28">
                  <c:v>56.950427191390993</c:v>
                </c:pt>
                <c:pt idx="29">
                  <c:v>58.02014291476285</c:v>
                </c:pt>
                <c:pt idx="30">
                  <c:v>56.936324134950098</c:v>
                </c:pt>
                <c:pt idx="31">
                  <c:v>56.860834439944419</c:v>
                </c:pt>
                <c:pt idx="32">
                  <c:v>57.98957039598983</c:v>
                </c:pt>
                <c:pt idx="33">
                  <c:v>56.554432893353592</c:v>
                </c:pt>
                <c:pt idx="34">
                  <c:v>57.720281100809643</c:v>
                </c:pt>
              </c:numCache>
            </c:numRef>
          </c:val>
          <c:smooth val="0"/>
          <c:extLst xmlns:c16r2="http://schemas.microsoft.com/office/drawing/2015/06/chart">
            <c:ext xmlns:c16="http://schemas.microsoft.com/office/drawing/2014/chart" uri="{C3380CC4-5D6E-409C-BE32-E72D297353CC}">
              <c16:uniqueId val="{00000002-A579-4A2E-A9FF-49B913B2C6F0}"/>
            </c:ext>
          </c:extLst>
        </c:ser>
        <c:dLbls>
          <c:showLegendKey val="0"/>
          <c:showVal val="0"/>
          <c:showCatName val="0"/>
          <c:showSerName val="0"/>
          <c:showPercent val="0"/>
          <c:showBubbleSize val="0"/>
        </c:dLbls>
        <c:smooth val="0"/>
        <c:axId val="83056320"/>
        <c:axId val="182500944"/>
      </c:lineChart>
      <c:catAx>
        <c:axId val="830563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2500944"/>
        <c:crosses val="autoZero"/>
        <c:auto val="1"/>
        <c:lblAlgn val="ctr"/>
        <c:lblOffset val="100"/>
        <c:noMultiLvlLbl val="0"/>
      </c:catAx>
      <c:valAx>
        <c:axId val="182500944"/>
        <c:scaling>
          <c:orientation val="minMax"/>
          <c:max val="70"/>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3056320"/>
        <c:crosses val="autoZero"/>
        <c:crossBetween val="between"/>
        <c:majorUnit val="10"/>
        <c:minorUnit val="5"/>
      </c:valAx>
      <c:spPr>
        <a:noFill/>
        <a:ln>
          <a:solidFill>
            <a:schemeClr val="bg1">
              <a:lumMod val="75000"/>
            </a:schemeClr>
          </a:solidFill>
        </a:ln>
        <a:effectLst/>
      </c:spPr>
    </c:plotArea>
    <c:plotVisOnly val="1"/>
    <c:dispBlanksAs val="gap"/>
    <c:showDLblsOverMax val="0"/>
  </c:chart>
  <c:spPr>
    <a:solidFill>
      <a:schemeClr val="bg1"/>
    </a:solidFill>
    <a:ln w="9525" cap="flat" cmpd="sng" algn="ctr">
      <a:solidFill>
        <a:schemeClr val="bg1">
          <a:lumMod val="50000"/>
        </a:schemeClr>
      </a:solidFill>
      <a:round/>
    </a:ln>
    <a:effectLst/>
  </c:spPr>
  <c:txPr>
    <a:bodyPr/>
    <a:lstStyle/>
    <a:p>
      <a:pPr>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96625"/>
          <c:y val="2.4220486111111099E-2"/>
          <c:w val="0.86254722222222202"/>
          <c:h val="0.84366111111111097"/>
        </c:manualLayout>
      </c:layout>
      <c:lineChart>
        <c:grouping val="standard"/>
        <c:varyColors val="0"/>
        <c:ser>
          <c:idx val="0"/>
          <c:order val="0"/>
          <c:tx>
            <c:strRef>
              <c:f>'Structure PIB'!$A$5</c:f>
              <c:strCache>
                <c:ptCount val="1"/>
                <c:pt idx="0">
                  <c:v>VA Agriculture  (% du PIB)</c:v>
                </c:pt>
              </c:strCache>
            </c:strRef>
          </c:tx>
          <c:spPr>
            <a:ln w="28575" cap="rnd">
              <a:solidFill>
                <a:schemeClr val="accent1"/>
              </a:solidFill>
              <a:round/>
            </a:ln>
            <a:effectLst/>
          </c:spPr>
          <c:marker>
            <c:symbol val="none"/>
          </c:marker>
          <c:cat>
            <c:strRef>
              <c:f>'Structure PIB'!$G$4:$BC$4</c:f>
              <c:strCache>
                <c:ptCount val="49"/>
                <c:pt idx="0">
                  <c:v>1965</c:v>
                </c:pt>
                <c:pt idx="1">
                  <c:v>1966</c:v>
                </c:pt>
                <c:pt idx="2">
                  <c:v>1967</c:v>
                </c:pt>
                <c:pt idx="3">
                  <c:v>1968</c:v>
                </c:pt>
                <c:pt idx="4">
                  <c:v>1969</c:v>
                </c:pt>
                <c:pt idx="5">
                  <c:v>1970</c:v>
                </c:pt>
                <c:pt idx="6">
                  <c:v>1971</c:v>
                </c:pt>
                <c:pt idx="7">
                  <c:v>1972</c:v>
                </c:pt>
                <c:pt idx="8">
                  <c:v>1973</c:v>
                </c:pt>
                <c:pt idx="9">
                  <c:v>1974</c:v>
                </c:pt>
                <c:pt idx="10">
                  <c:v>1975</c:v>
                </c:pt>
                <c:pt idx="11">
                  <c:v>1976</c:v>
                </c:pt>
                <c:pt idx="12">
                  <c:v>1977</c:v>
                </c:pt>
                <c:pt idx="13">
                  <c:v>1978</c:v>
                </c:pt>
                <c:pt idx="14">
                  <c:v>1979</c:v>
                </c:pt>
                <c:pt idx="15">
                  <c:v>1980</c:v>
                </c:pt>
                <c:pt idx="16">
                  <c:v>1981</c:v>
                </c:pt>
                <c:pt idx="17">
                  <c:v>1982</c:v>
                </c:pt>
                <c:pt idx="18">
                  <c:v>1983</c:v>
                </c:pt>
                <c:pt idx="19">
                  <c:v>1984</c:v>
                </c:pt>
                <c:pt idx="20">
                  <c:v>1985</c:v>
                </c:pt>
                <c:pt idx="21">
                  <c:v>1986</c:v>
                </c:pt>
                <c:pt idx="22">
                  <c:v>1987</c:v>
                </c:pt>
                <c:pt idx="23">
                  <c:v>1988</c:v>
                </c:pt>
                <c:pt idx="24">
                  <c:v>1989</c:v>
                </c:pt>
                <c:pt idx="26">
                  <c:v>1990</c:v>
                </c:pt>
                <c:pt idx="27">
                  <c:v>1991</c:v>
                </c:pt>
                <c:pt idx="28">
                  <c:v>1992</c:v>
                </c:pt>
                <c:pt idx="29">
                  <c:v>1993</c:v>
                </c:pt>
                <c:pt idx="30">
                  <c:v>1994</c:v>
                </c:pt>
                <c:pt idx="31">
                  <c:v>1995</c:v>
                </c:pt>
                <c:pt idx="32">
                  <c:v>1996</c:v>
                </c:pt>
                <c:pt idx="33">
                  <c:v>1997</c:v>
                </c:pt>
                <c:pt idx="34">
                  <c:v>1998</c:v>
                </c:pt>
                <c:pt idx="35">
                  <c:v>1999</c:v>
                </c:pt>
                <c:pt idx="36">
                  <c:v>2000</c:v>
                </c:pt>
                <c:pt idx="37">
                  <c:v>2001</c:v>
                </c:pt>
                <c:pt idx="38">
                  <c:v>2002</c:v>
                </c:pt>
                <c:pt idx="39">
                  <c:v>2003</c:v>
                </c:pt>
                <c:pt idx="40">
                  <c:v>2004</c:v>
                </c:pt>
                <c:pt idx="41">
                  <c:v>2005</c:v>
                </c:pt>
                <c:pt idx="42">
                  <c:v>2006</c:v>
                </c:pt>
                <c:pt idx="43">
                  <c:v>2007</c:v>
                </c:pt>
                <c:pt idx="44">
                  <c:v>2008</c:v>
                </c:pt>
                <c:pt idx="45">
                  <c:v>2009</c:v>
                </c:pt>
                <c:pt idx="46">
                  <c:v>2010</c:v>
                </c:pt>
                <c:pt idx="47">
                  <c:v>2011</c:v>
                </c:pt>
                <c:pt idx="48">
                  <c:v>2012</c:v>
                </c:pt>
              </c:strCache>
            </c:strRef>
          </c:cat>
          <c:val>
            <c:numRef>
              <c:f>'Structure PIB'!$G$5:$BC$5</c:f>
              <c:numCache>
                <c:formatCode>0.00</c:formatCode>
                <c:ptCount val="49"/>
                <c:pt idx="0">
                  <c:v>23.738481790258898</c:v>
                </c:pt>
                <c:pt idx="1">
                  <c:v>20.66045723962743</c:v>
                </c:pt>
                <c:pt idx="2">
                  <c:v>18.794254501314992</c:v>
                </c:pt>
                <c:pt idx="3">
                  <c:v>20.00713903266108</c:v>
                </c:pt>
                <c:pt idx="4">
                  <c:v>18.458904109589039</c:v>
                </c:pt>
                <c:pt idx="5">
                  <c:v>19.703000612369859</c:v>
                </c:pt>
                <c:pt idx="6">
                  <c:v>22.291829809449229</c:v>
                </c:pt>
                <c:pt idx="7">
                  <c:v>24.6104245029554</c:v>
                </c:pt>
                <c:pt idx="8">
                  <c:v>22.8534084053891</c:v>
                </c:pt>
                <c:pt idx="9">
                  <c:v>21.391676505312869</c:v>
                </c:pt>
                <c:pt idx="10">
                  <c:v>20.95052083333329</c:v>
                </c:pt>
                <c:pt idx="11">
                  <c:v>20.435869953554839</c:v>
                </c:pt>
                <c:pt idx="12">
                  <c:v>18.54605755857493</c:v>
                </c:pt>
                <c:pt idx="13">
                  <c:v>17.629350893697101</c:v>
                </c:pt>
                <c:pt idx="14">
                  <c:v>15.783805345033899</c:v>
                </c:pt>
                <c:pt idx="15">
                  <c:v>16.327796090205929</c:v>
                </c:pt>
                <c:pt idx="16">
                  <c:v>15.623369132309721</c:v>
                </c:pt>
                <c:pt idx="17">
                  <c:v>14.95256346558781</c:v>
                </c:pt>
                <c:pt idx="18">
                  <c:v>14.50635790344257</c:v>
                </c:pt>
                <c:pt idx="19">
                  <c:v>16.299118241490941</c:v>
                </c:pt>
                <c:pt idx="20">
                  <c:v>18.10987648277775</c:v>
                </c:pt>
                <c:pt idx="21">
                  <c:v>14.92248062015504</c:v>
                </c:pt>
                <c:pt idx="22">
                  <c:v>18.798391794172382</c:v>
                </c:pt>
                <c:pt idx="23">
                  <c:v>13.54055161294586</c:v>
                </c:pt>
                <c:pt idx="24">
                  <c:v>14.55447057026357</c:v>
                </c:pt>
                <c:pt idx="25">
                  <c:v>15.76349759133516</c:v>
                </c:pt>
                <c:pt idx="26">
                  <c:v>17.735475122561802</c:v>
                </c:pt>
                <c:pt idx="27">
                  <c:v>19.105200664925189</c:v>
                </c:pt>
                <c:pt idx="28">
                  <c:v>18.604709903932761</c:v>
                </c:pt>
                <c:pt idx="29">
                  <c:v>16.96971604365168</c:v>
                </c:pt>
                <c:pt idx="30">
                  <c:v>14.446271132190761</c:v>
                </c:pt>
                <c:pt idx="31">
                  <c:v>13.03850604095471</c:v>
                </c:pt>
                <c:pt idx="32">
                  <c:v>15.69321817210561</c:v>
                </c:pt>
                <c:pt idx="33">
                  <c:v>12.60625030566831</c:v>
                </c:pt>
                <c:pt idx="34">
                  <c:v>11.9661733615222</c:v>
                </c:pt>
                <c:pt idx="35">
                  <c:v>11.98545104259224</c:v>
                </c:pt>
                <c:pt idx="36">
                  <c:v>11.333925966974141</c:v>
                </c:pt>
                <c:pt idx="37">
                  <c:v>10.678953062018691</c:v>
                </c:pt>
                <c:pt idx="38">
                  <c:v>9.3259735690643968</c:v>
                </c:pt>
                <c:pt idx="39">
                  <c:v>10.38113978705192</c:v>
                </c:pt>
                <c:pt idx="40">
                  <c:v>11.00561440859846</c:v>
                </c:pt>
                <c:pt idx="41">
                  <c:v>10.097835520605949</c:v>
                </c:pt>
                <c:pt idx="42">
                  <c:v>10.168164414657101</c:v>
                </c:pt>
                <c:pt idx="43">
                  <c:v>9.3996549264592062</c:v>
                </c:pt>
                <c:pt idx="44">
                  <c:v>8.4502708145470606</c:v>
                </c:pt>
                <c:pt idx="45">
                  <c:v>9.0619910470819249</c:v>
                </c:pt>
                <c:pt idx="46">
                  <c:v>8.1996327260426227</c:v>
                </c:pt>
                <c:pt idx="47">
                  <c:v>9.1041286260771752</c:v>
                </c:pt>
                <c:pt idx="48">
                  <c:v>9.3906107504049494</c:v>
                </c:pt>
              </c:numCache>
            </c:numRef>
          </c:val>
          <c:smooth val="0"/>
          <c:extLst xmlns:c16r2="http://schemas.microsoft.com/office/drawing/2015/06/chart">
            <c:ext xmlns:c16="http://schemas.microsoft.com/office/drawing/2014/chart" uri="{C3380CC4-5D6E-409C-BE32-E72D297353CC}">
              <c16:uniqueId val="{00000000-19C2-4001-8FF3-38FAF0564AD7}"/>
            </c:ext>
          </c:extLst>
        </c:ser>
        <c:ser>
          <c:idx val="1"/>
          <c:order val="1"/>
          <c:tx>
            <c:strRef>
              <c:f>'Structure PIB'!$A$6</c:f>
              <c:strCache>
                <c:ptCount val="1"/>
                <c:pt idx="0">
                  <c:v>VA Industrie (% du PIB)</c:v>
                </c:pt>
              </c:strCache>
            </c:strRef>
          </c:tx>
          <c:spPr>
            <a:ln w="28575" cap="rnd">
              <a:solidFill>
                <a:srgbClr val="C00000"/>
              </a:solidFill>
              <a:round/>
            </a:ln>
            <a:effectLst/>
          </c:spPr>
          <c:marker>
            <c:symbol val="none"/>
          </c:marker>
          <c:cat>
            <c:strRef>
              <c:f>'Structure PIB'!$G$4:$BC$4</c:f>
              <c:strCache>
                <c:ptCount val="49"/>
                <c:pt idx="0">
                  <c:v>1965</c:v>
                </c:pt>
                <c:pt idx="1">
                  <c:v>1966</c:v>
                </c:pt>
                <c:pt idx="2">
                  <c:v>1967</c:v>
                </c:pt>
                <c:pt idx="3">
                  <c:v>1968</c:v>
                </c:pt>
                <c:pt idx="4">
                  <c:v>1969</c:v>
                </c:pt>
                <c:pt idx="5">
                  <c:v>1970</c:v>
                </c:pt>
                <c:pt idx="6">
                  <c:v>1971</c:v>
                </c:pt>
                <c:pt idx="7">
                  <c:v>1972</c:v>
                </c:pt>
                <c:pt idx="8">
                  <c:v>1973</c:v>
                </c:pt>
                <c:pt idx="9">
                  <c:v>1974</c:v>
                </c:pt>
                <c:pt idx="10">
                  <c:v>1975</c:v>
                </c:pt>
                <c:pt idx="11">
                  <c:v>1976</c:v>
                </c:pt>
                <c:pt idx="12">
                  <c:v>1977</c:v>
                </c:pt>
                <c:pt idx="13">
                  <c:v>1978</c:v>
                </c:pt>
                <c:pt idx="14">
                  <c:v>1979</c:v>
                </c:pt>
                <c:pt idx="15">
                  <c:v>1980</c:v>
                </c:pt>
                <c:pt idx="16">
                  <c:v>1981</c:v>
                </c:pt>
                <c:pt idx="17">
                  <c:v>1982</c:v>
                </c:pt>
                <c:pt idx="18">
                  <c:v>1983</c:v>
                </c:pt>
                <c:pt idx="19">
                  <c:v>1984</c:v>
                </c:pt>
                <c:pt idx="20">
                  <c:v>1985</c:v>
                </c:pt>
                <c:pt idx="21">
                  <c:v>1986</c:v>
                </c:pt>
                <c:pt idx="22">
                  <c:v>1987</c:v>
                </c:pt>
                <c:pt idx="23">
                  <c:v>1988</c:v>
                </c:pt>
                <c:pt idx="24">
                  <c:v>1989</c:v>
                </c:pt>
                <c:pt idx="26">
                  <c:v>1990</c:v>
                </c:pt>
                <c:pt idx="27">
                  <c:v>1991</c:v>
                </c:pt>
                <c:pt idx="28">
                  <c:v>1992</c:v>
                </c:pt>
                <c:pt idx="29">
                  <c:v>1993</c:v>
                </c:pt>
                <c:pt idx="30">
                  <c:v>1994</c:v>
                </c:pt>
                <c:pt idx="31">
                  <c:v>1995</c:v>
                </c:pt>
                <c:pt idx="32">
                  <c:v>1996</c:v>
                </c:pt>
                <c:pt idx="33">
                  <c:v>1997</c:v>
                </c:pt>
                <c:pt idx="34">
                  <c:v>1998</c:v>
                </c:pt>
                <c:pt idx="35">
                  <c:v>1999</c:v>
                </c:pt>
                <c:pt idx="36">
                  <c:v>2000</c:v>
                </c:pt>
                <c:pt idx="37">
                  <c:v>2001</c:v>
                </c:pt>
                <c:pt idx="38">
                  <c:v>2002</c:v>
                </c:pt>
                <c:pt idx="39">
                  <c:v>2003</c:v>
                </c:pt>
                <c:pt idx="40">
                  <c:v>2004</c:v>
                </c:pt>
                <c:pt idx="41">
                  <c:v>2005</c:v>
                </c:pt>
                <c:pt idx="42">
                  <c:v>2006</c:v>
                </c:pt>
                <c:pt idx="43">
                  <c:v>2007</c:v>
                </c:pt>
                <c:pt idx="44">
                  <c:v>2008</c:v>
                </c:pt>
                <c:pt idx="45">
                  <c:v>2009</c:v>
                </c:pt>
                <c:pt idx="46">
                  <c:v>2010</c:v>
                </c:pt>
                <c:pt idx="47">
                  <c:v>2011</c:v>
                </c:pt>
                <c:pt idx="48">
                  <c:v>2012</c:v>
                </c:pt>
              </c:strCache>
            </c:strRef>
          </c:cat>
          <c:val>
            <c:numRef>
              <c:f>'Structure PIB'!$G$6:$BC$6</c:f>
              <c:numCache>
                <c:formatCode>0.00</c:formatCode>
                <c:ptCount val="49"/>
                <c:pt idx="1">
                  <c:v>21.939447125932421</c:v>
                </c:pt>
                <c:pt idx="2">
                  <c:v>22.290431837425881</c:v>
                </c:pt>
                <c:pt idx="3">
                  <c:v>23.285454177624921</c:v>
                </c:pt>
                <c:pt idx="4">
                  <c:v>23.059075495270399</c:v>
                </c:pt>
                <c:pt idx="5">
                  <c:v>24.897260273972609</c:v>
                </c:pt>
                <c:pt idx="6">
                  <c:v>23.805878750765469</c:v>
                </c:pt>
                <c:pt idx="7">
                  <c:v>23.58392064735056</c:v>
                </c:pt>
                <c:pt idx="8">
                  <c:v>23.00913487372377</c:v>
                </c:pt>
                <c:pt idx="9">
                  <c:v>24.68328976472953</c:v>
                </c:pt>
                <c:pt idx="10">
                  <c:v>30.9474616292798</c:v>
                </c:pt>
                <c:pt idx="11">
                  <c:v>29.39453125</c:v>
                </c:pt>
                <c:pt idx="12">
                  <c:v>28.962724782660469</c:v>
                </c:pt>
                <c:pt idx="13">
                  <c:v>30.191505295816839</c:v>
                </c:pt>
                <c:pt idx="14">
                  <c:v>30.8090310442145</c:v>
                </c:pt>
                <c:pt idx="15">
                  <c:v>33.677702433187072</c:v>
                </c:pt>
                <c:pt idx="16">
                  <c:v>36.600104375532197</c:v>
                </c:pt>
                <c:pt idx="17">
                  <c:v>35.294674332221362</c:v>
                </c:pt>
                <c:pt idx="18">
                  <c:v>38.089527550914923</c:v>
                </c:pt>
                <c:pt idx="19">
                  <c:v>38.423566024574782</c:v>
                </c:pt>
                <c:pt idx="20">
                  <c:v>37.49245353827078</c:v>
                </c:pt>
                <c:pt idx="21">
                  <c:v>34.958998013966273</c:v>
                </c:pt>
                <c:pt idx="22">
                  <c:v>33.644461492562719</c:v>
                </c:pt>
                <c:pt idx="23">
                  <c:v>35.02358958093803</c:v>
                </c:pt>
                <c:pt idx="24">
                  <c:v>35.090069446892493</c:v>
                </c:pt>
                <c:pt idx="25">
                  <c:v>35.829514678906072</c:v>
                </c:pt>
                <c:pt idx="26">
                  <c:v>33.605924689683953</c:v>
                </c:pt>
                <c:pt idx="27">
                  <c:v>33.109475184041798</c:v>
                </c:pt>
                <c:pt idx="28">
                  <c:v>32.839666248495</c:v>
                </c:pt>
                <c:pt idx="29">
                  <c:v>32.405957654389958</c:v>
                </c:pt>
                <c:pt idx="30">
                  <c:v>33.61145866674422</c:v>
                </c:pt>
                <c:pt idx="31">
                  <c:v>33.719021607512801</c:v>
                </c:pt>
                <c:pt idx="32">
                  <c:v>32.601871469986193</c:v>
                </c:pt>
                <c:pt idx="33">
                  <c:v>29.73639164669634</c:v>
                </c:pt>
                <c:pt idx="34">
                  <c:v>29.09545568210234</c:v>
                </c:pt>
                <c:pt idx="35">
                  <c:v>29.43257405269846</c:v>
                </c:pt>
                <c:pt idx="36">
                  <c:v>30.188526766644721</c:v>
                </c:pt>
                <c:pt idx="37">
                  <c:v>30.0475199308801</c:v>
                </c:pt>
                <c:pt idx="38">
                  <c:v>29.84803407534422</c:v>
                </c:pt>
                <c:pt idx="39">
                  <c:v>28.22556956188032</c:v>
                </c:pt>
                <c:pt idx="40">
                  <c:v>28.3301569859611</c:v>
                </c:pt>
                <c:pt idx="41">
                  <c:v>29.293585461431231</c:v>
                </c:pt>
                <c:pt idx="42">
                  <c:v>29.261757501310981</c:v>
                </c:pt>
                <c:pt idx="43">
                  <c:v>31.177896098400499</c:v>
                </c:pt>
                <c:pt idx="44">
                  <c:v>33.85561621264732</c:v>
                </c:pt>
                <c:pt idx="45">
                  <c:v>30.32898716624322</c:v>
                </c:pt>
                <c:pt idx="46">
                  <c:v>31.536544449123571</c:v>
                </c:pt>
                <c:pt idx="47">
                  <c:v>31.58163476076772</c:v>
                </c:pt>
                <c:pt idx="48">
                  <c:v>31.080621231301091</c:v>
                </c:pt>
              </c:numCache>
            </c:numRef>
          </c:val>
          <c:smooth val="0"/>
          <c:extLst xmlns:c16r2="http://schemas.microsoft.com/office/drawing/2015/06/chart">
            <c:ext xmlns:c16="http://schemas.microsoft.com/office/drawing/2014/chart" uri="{C3380CC4-5D6E-409C-BE32-E72D297353CC}">
              <c16:uniqueId val="{00000001-19C2-4001-8FF3-38FAF0564AD7}"/>
            </c:ext>
          </c:extLst>
        </c:ser>
        <c:ser>
          <c:idx val="2"/>
          <c:order val="2"/>
          <c:tx>
            <c:strRef>
              <c:f>'Structure PIB'!$A$7</c:f>
              <c:strCache>
                <c:ptCount val="1"/>
                <c:pt idx="0">
                  <c:v>VA Services (% du PIB)</c:v>
                </c:pt>
              </c:strCache>
            </c:strRef>
          </c:tx>
          <c:spPr>
            <a:ln w="28575" cap="rnd">
              <a:solidFill>
                <a:srgbClr val="00B050"/>
              </a:solidFill>
              <a:round/>
            </a:ln>
            <a:effectLst/>
          </c:spPr>
          <c:marker>
            <c:symbol val="none"/>
          </c:marker>
          <c:cat>
            <c:strRef>
              <c:f>'Structure PIB'!$G$4:$BC$4</c:f>
              <c:strCache>
                <c:ptCount val="49"/>
                <c:pt idx="0">
                  <c:v>1965</c:v>
                </c:pt>
                <c:pt idx="1">
                  <c:v>1966</c:v>
                </c:pt>
                <c:pt idx="2">
                  <c:v>1967</c:v>
                </c:pt>
                <c:pt idx="3">
                  <c:v>1968</c:v>
                </c:pt>
                <c:pt idx="4">
                  <c:v>1969</c:v>
                </c:pt>
                <c:pt idx="5">
                  <c:v>1970</c:v>
                </c:pt>
                <c:pt idx="6">
                  <c:v>1971</c:v>
                </c:pt>
                <c:pt idx="7">
                  <c:v>1972</c:v>
                </c:pt>
                <c:pt idx="8">
                  <c:v>1973</c:v>
                </c:pt>
                <c:pt idx="9">
                  <c:v>1974</c:v>
                </c:pt>
                <c:pt idx="10">
                  <c:v>1975</c:v>
                </c:pt>
                <c:pt idx="11">
                  <c:v>1976</c:v>
                </c:pt>
                <c:pt idx="12">
                  <c:v>1977</c:v>
                </c:pt>
                <c:pt idx="13">
                  <c:v>1978</c:v>
                </c:pt>
                <c:pt idx="14">
                  <c:v>1979</c:v>
                </c:pt>
                <c:pt idx="15">
                  <c:v>1980</c:v>
                </c:pt>
                <c:pt idx="16">
                  <c:v>1981</c:v>
                </c:pt>
                <c:pt idx="17">
                  <c:v>1982</c:v>
                </c:pt>
                <c:pt idx="18">
                  <c:v>1983</c:v>
                </c:pt>
                <c:pt idx="19">
                  <c:v>1984</c:v>
                </c:pt>
                <c:pt idx="20">
                  <c:v>1985</c:v>
                </c:pt>
                <c:pt idx="21">
                  <c:v>1986</c:v>
                </c:pt>
                <c:pt idx="22">
                  <c:v>1987</c:v>
                </c:pt>
                <c:pt idx="23">
                  <c:v>1988</c:v>
                </c:pt>
                <c:pt idx="24">
                  <c:v>1989</c:v>
                </c:pt>
                <c:pt idx="26">
                  <c:v>1990</c:v>
                </c:pt>
                <c:pt idx="27">
                  <c:v>1991</c:v>
                </c:pt>
                <c:pt idx="28">
                  <c:v>1992</c:v>
                </c:pt>
                <c:pt idx="29">
                  <c:v>1993</c:v>
                </c:pt>
                <c:pt idx="30">
                  <c:v>1994</c:v>
                </c:pt>
                <c:pt idx="31">
                  <c:v>1995</c:v>
                </c:pt>
                <c:pt idx="32">
                  <c:v>1996</c:v>
                </c:pt>
                <c:pt idx="33">
                  <c:v>1997</c:v>
                </c:pt>
                <c:pt idx="34">
                  <c:v>1998</c:v>
                </c:pt>
                <c:pt idx="35">
                  <c:v>1999</c:v>
                </c:pt>
                <c:pt idx="36">
                  <c:v>2000</c:v>
                </c:pt>
                <c:pt idx="37">
                  <c:v>2001</c:v>
                </c:pt>
                <c:pt idx="38">
                  <c:v>2002</c:v>
                </c:pt>
                <c:pt idx="39">
                  <c:v>2003</c:v>
                </c:pt>
                <c:pt idx="40">
                  <c:v>2004</c:v>
                </c:pt>
                <c:pt idx="41">
                  <c:v>2005</c:v>
                </c:pt>
                <c:pt idx="42">
                  <c:v>2006</c:v>
                </c:pt>
                <c:pt idx="43">
                  <c:v>2007</c:v>
                </c:pt>
                <c:pt idx="44">
                  <c:v>2008</c:v>
                </c:pt>
                <c:pt idx="45">
                  <c:v>2009</c:v>
                </c:pt>
                <c:pt idx="46">
                  <c:v>2010</c:v>
                </c:pt>
                <c:pt idx="47">
                  <c:v>2011</c:v>
                </c:pt>
                <c:pt idx="48">
                  <c:v>2012</c:v>
                </c:pt>
              </c:strCache>
            </c:strRef>
          </c:cat>
          <c:val>
            <c:numRef>
              <c:f>'Structure PIB'!$G$7:$BC$7</c:f>
              <c:numCache>
                <c:formatCode>0.00</c:formatCode>
                <c:ptCount val="49"/>
                <c:pt idx="1">
                  <c:v>54.322071083808673</c:v>
                </c:pt>
                <c:pt idx="2">
                  <c:v>57.049110922946667</c:v>
                </c:pt>
                <c:pt idx="3">
                  <c:v>57.920291321060077</c:v>
                </c:pt>
                <c:pt idx="4">
                  <c:v>56.933785472068543</c:v>
                </c:pt>
                <c:pt idx="5">
                  <c:v>56.643835616438352</c:v>
                </c:pt>
                <c:pt idx="6">
                  <c:v>56.491120636864657</c:v>
                </c:pt>
                <c:pt idx="7">
                  <c:v>54.124249543200193</c:v>
                </c:pt>
                <c:pt idx="8">
                  <c:v>52.380440623320773</c:v>
                </c:pt>
                <c:pt idx="9">
                  <c:v>52.463301829881352</c:v>
                </c:pt>
                <c:pt idx="10">
                  <c:v>47.660861865407277</c:v>
                </c:pt>
                <c:pt idx="11">
                  <c:v>49.654947916666607</c:v>
                </c:pt>
                <c:pt idx="12">
                  <c:v>50.601405263784649</c:v>
                </c:pt>
                <c:pt idx="13">
                  <c:v>51.26243714560821</c:v>
                </c:pt>
                <c:pt idx="14">
                  <c:v>51.561618062088428</c:v>
                </c:pt>
                <c:pt idx="15">
                  <c:v>50.53849222177903</c:v>
                </c:pt>
                <c:pt idx="16">
                  <c:v>47.776526492158119</c:v>
                </c:pt>
                <c:pt idx="17">
                  <c:v>49.752762202190851</c:v>
                </c:pt>
                <c:pt idx="18">
                  <c:v>47.404114545642457</c:v>
                </c:pt>
                <c:pt idx="19">
                  <c:v>45.277315733934302</c:v>
                </c:pt>
                <c:pt idx="20">
                  <c:v>44.397669978951477</c:v>
                </c:pt>
                <c:pt idx="21">
                  <c:v>50.118521365878657</c:v>
                </c:pt>
                <c:pt idx="22">
                  <c:v>47.557146713264842</c:v>
                </c:pt>
                <c:pt idx="23">
                  <c:v>51.435858806116123</c:v>
                </c:pt>
                <c:pt idx="24">
                  <c:v>50.355459982843897</c:v>
                </c:pt>
                <c:pt idx="25">
                  <c:v>48.461386804276003</c:v>
                </c:pt>
                <c:pt idx="26">
                  <c:v>48.65860018775421</c:v>
                </c:pt>
                <c:pt idx="27">
                  <c:v>47.785324151033002</c:v>
                </c:pt>
                <c:pt idx="28">
                  <c:v>48.555623847572221</c:v>
                </c:pt>
                <c:pt idx="29">
                  <c:v>50.624326301958348</c:v>
                </c:pt>
                <c:pt idx="30">
                  <c:v>51.942270201064979</c:v>
                </c:pt>
                <c:pt idx="31">
                  <c:v>53.242472351532427</c:v>
                </c:pt>
                <c:pt idx="32">
                  <c:v>51.704910357908133</c:v>
                </c:pt>
                <c:pt idx="33">
                  <c:v>57.657358047635363</c:v>
                </c:pt>
                <c:pt idx="34">
                  <c:v>58.938370956375451</c:v>
                </c:pt>
                <c:pt idx="35">
                  <c:v>58.581974904709313</c:v>
                </c:pt>
                <c:pt idx="36">
                  <c:v>58.47754726638108</c:v>
                </c:pt>
                <c:pt idx="37">
                  <c:v>59.273527007101222</c:v>
                </c:pt>
                <c:pt idx="38">
                  <c:v>60.825992355591382</c:v>
                </c:pt>
                <c:pt idx="39">
                  <c:v>61.393290651067723</c:v>
                </c:pt>
                <c:pt idx="40">
                  <c:v>60.664228605440393</c:v>
                </c:pt>
                <c:pt idx="41">
                  <c:v>60.608579017962832</c:v>
                </c:pt>
                <c:pt idx="42">
                  <c:v>60.570078084031941</c:v>
                </c:pt>
                <c:pt idx="43">
                  <c:v>59.422448975140298</c:v>
                </c:pt>
                <c:pt idx="44">
                  <c:v>57.694112972805598</c:v>
                </c:pt>
                <c:pt idx="45">
                  <c:v>60.609021786674852</c:v>
                </c:pt>
                <c:pt idx="46">
                  <c:v>60.263822824833802</c:v>
                </c:pt>
                <c:pt idx="47">
                  <c:v>59.314236613155103</c:v>
                </c:pt>
                <c:pt idx="48">
                  <c:v>59.528768018293917</c:v>
                </c:pt>
              </c:numCache>
            </c:numRef>
          </c:val>
          <c:smooth val="0"/>
          <c:extLst xmlns:c16r2="http://schemas.microsoft.com/office/drawing/2015/06/chart">
            <c:ext xmlns:c16="http://schemas.microsoft.com/office/drawing/2014/chart" uri="{C3380CC4-5D6E-409C-BE32-E72D297353CC}">
              <c16:uniqueId val="{00000002-19C2-4001-8FF3-38FAF0564AD7}"/>
            </c:ext>
          </c:extLst>
        </c:ser>
        <c:dLbls>
          <c:showLegendKey val="0"/>
          <c:showVal val="0"/>
          <c:showCatName val="0"/>
          <c:showSerName val="0"/>
          <c:showPercent val="0"/>
          <c:showBubbleSize val="0"/>
        </c:dLbls>
        <c:smooth val="0"/>
        <c:axId val="182501728"/>
        <c:axId val="182502120"/>
      </c:lineChart>
      <c:catAx>
        <c:axId val="1825017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2502120"/>
        <c:crosses val="autoZero"/>
        <c:auto val="1"/>
        <c:lblAlgn val="ctr"/>
        <c:lblOffset val="100"/>
        <c:noMultiLvlLbl val="0"/>
      </c:catAx>
      <c:valAx>
        <c:axId val="182502120"/>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2501728"/>
        <c:crosses val="autoZero"/>
        <c:crossBetween val="between"/>
        <c:minorUnit val="5"/>
      </c:valAx>
      <c:spPr>
        <a:noFill/>
        <a:ln>
          <a:solidFill>
            <a:schemeClr val="bg1">
              <a:lumMod val="75000"/>
            </a:schemeClr>
          </a:solidFill>
        </a:ln>
        <a:effectLst/>
      </c:spPr>
    </c:plotArea>
    <c:plotVisOnly val="1"/>
    <c:dispBlanksAs val="gap"/>
    <c:showDLblsOverMax val="0"/>
  </c:chart>
  <c:spPr>
    <a:solidFill>
      <a:schemeClr val="bg1"/>
    </a:solidFill>
    <a:ln w="9525" cap="flat" cmpd="dbl" algn="ctr">
      <a:solidFill>
        <a:schemeClr val="bg1">
          <a:lumMod val="50000"/>
        </a:schemeClr>
      </a:solidFill>
      <a:round/>
    </a:ln>
    <a:effectLst/>
  </c:spPr>
  <c:txPr>
    <a:bodyPr/>
    <a:lstStyle/>
    <a:p>
      <a:pPr>
        <a:defRPr/>
      </a:pPr>
      <a:endParaRPr lang="en-US"/>
    </a:p>
  </c:txPr>
  <c:externalData r:id="rId2">
    <c:autoUpdate val="0"/>
  </c:externalData>
  <c:userShapes r:id="rId3"/>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6828472222222197E-2"/>
          <c:y val="2.38125E-2"/>
          <c:w val="0.94096666666666595"/>
          <c:h val="0.82145972222222197"/>
        </c:manualLayout>
      </c:layout>
      <c:lineChart>
        <c:grouping val="standard"/>
        <c:varyColors val="0"/>
        <c:ser>
          <c:idx val="0"/>
          <c:order val="0"/>
          <c:tx>
            <c:strRef>
              <c:f>'Export-%PIB'!$B$5</c:f>
              <c:strCache>
                <c:ptCount val="1"/>
                <c:pt idx="0">
                  <c:v>Algérie</c:v>
                </c:pt>
              </c:strCache>
            </c:strRef>
          </c:tx>
          <c:spPr>
            <a:ln w="28575" cap="rnd">
              <a:solidFill>
                <a:srgbClr val="00B050"/>
              </a:solidFill>
              <a:round/>
            </a:ln>
            <a:effectLst/>
          </c:spPr>
          <c:marker>
            <c:symbol val="none"/>
          </c:marker>
          <c:dLbls>
            <c:dLbl>
              <c:idx val="26"/>
              <c:layout>
                <c:manualLayout>
                  <c:x val="-5.2921719955898602E-2"/>
                  <c:y val="-2.82236726053978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FC1E-44FF-BB58-1B79C8B410C0}"/>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00B050"/>
                    </a:solidFill>
                    <a:latin typeface="+mn-lt"/>
                    <a:ea typeface="+mn-ea"/>
                    <a:cs typeface="+mn-cs"/>
                  </a:defRPr>
                </a:pPr>
                <a:endParaRPr lang="en-US"/>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'Export-%PIB'!$C$4:$AK$4</c:f>
              <c:strCache>
                <c:ptCount val="35"/>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strCache>
            </c:strRef>
          </c:cat>
          <c:val>
            <c:numRef>
              <c:f>'Export-%PIB'!$C$5:$AK$5</c:f>
              <c:numCache>
                <c:formatCode>0.0</c:formatCode>
                <c:ptCount val="35"/>
                <c:pt idx="0">
                  <c:v>34.338461465789287</c:v>
                </c:pt>
                <c:pt idx="1">
                  <c:v>34.587250773872093</c:v>
                </c:pt>
                <c:pt idx="2">
                  <c:v>30.924856323020069</c:v>
                </c:pt>
                <c:pt idx="3">
                  <c:v>27.94180611203484</c:v>
                </c:pt>
                <c:pt idx="4">
                  <c:v>25.71001618198412</c:v>
                </c:pt>
                <c:pt idx="5">
                  <c:v>23.583932888083321</c:v>
                </c:pt>
                <c:pt idx="6">
                  <c:v>12.85475733612785</c:v>
                </c:pt>
                <c:pt idx="7">
                  <c:v>14.27247472522156</c:v>
                </c:pt>
                <c:pt idx="8">
                  <c:v>15.507867878641299</c:v>
                </c:pt>
                <c:pt idx="9">
                  <c:v>18.639263335762688</c:v>
                </c:pt>
                <c:pt idx="10">
                  <c:v>23.4436850828471</c:v>
                </c:pt>
                <c:pt idx="11">
                  <c:v>29.117822170520029</c:v>
                </c:pt>
                <c:pt idx="12">
                  <c:v>25.31959427934374</c:v>
                </c:pt>
                <c:pt idx="13">
                  <c:v>21.783876996166381</c:v>
                </c:pt>
                <c:pt idx="14">
                  <c:v>22.530725245238099</c:v>
                </c:pt>
                <c:pt idx="15">
                  <c:v>26.19477597905593</c:v>
                </c:pt>
                <c:pt idx="16">
                  <c:v>29.760448325184729</c:v>
                </c:pt>
                <c:pt idx="17">
                  <c:v>30.906311379864452</c:v>
                </c:pt>
                <c:pt idx="18">
                  <c:v>22.578354009803942</c:v>
                </c:pt>
                <c:pt idx="19">
                  <c:v>26.80887410318967</c:v>
                </c:pt>
                <c:pt idx="20">
                  <c:v>41.175353009780807</c:v>
                </c:pt>
                <c:pt idx="21">
                  <c:v>36.689304575266704</c:v>
                </c:pt>
                <c:pt idx="22">
                  <c:v>35.504534352849397</c:v>
                </c:pt>
                <c:pt idx="23">
                  <c:v>38.248828694041578</c:v>
                </c:pt>
                <c:pt idx="24">
                  <c:v>40.053225855999777</c:v>
                </c:pt>
                <c:pt idx="25">
                  <c:v>47.205192594684533</c:v>
                </c:pt>
                <c:pt idx="26">
                  <c:v>48.810687703182893</c:v>
                </c:pt>
                <c:pt idx="27">
                  <c:v>47.068162829391362</c:v>
                </c:pt>
                <c:pt idx="28">
                  <c:v>47.973345173564283</c:v>
                </c:pt>
                <c:pt idx="29">
                  <c:v>35.371650792258727</c:v>
                </c:pt>
                <c:pt idx="30">
                  <c:v>38.444547670717007</c:v>
                </c:pt>
                <c:pt idx="31">
                  <c:v>38.788118905919511</c:v>
                </c:pt>
                <c:pt idx="32">
                  <c:v>36.892595274645871</c:v>
                </c:pt>
                <c:pt idx="33">
                  <c:v>33.218049596458357</c:v>
                </c:pt>
                <c:pt idx="34">
                  <c:v>30.529284669400731</c:v>
                </c:pt>
              </c:numCache>
            </c:numRef>
          </c:val>
          <c:smooth val="0"/>
          <c:extLst xmlns:c16r2="http://schemas.microsoft.com/office/drawing/2015/06/chart">
            <c:ext xmlns:c16="http://schemas.microsoft.com/office/drawing/2014/chart" uri="{C3380CC4-5D6E-409C-BE32-E72D297353CC}">
              <c16:uniqueId val="{00000000-3EB7-4C79-B2E9-450E912735D8}"/>
            </c:ext>
          </c:extLst>
        </c:ser>
        <c:ser>
          <c:idx val="1"/>
          <c:order val="1"/>
          <c:tx>
            <c:strRef>
              <c:f>'Export-%PIB'!$B$6</c:f>
              <c:strCache>
                <c:ptCount val="1"/>
                <c:pt idx="0">
                  <c:v>Egypte</c:v>
                </c:pt>
              </c:strCache>
            </c:strRef>
          </c:tx>
          <c:spPr>
            <a:ln w="28575" cap="rnd">
              <a:solidFill>
                <a:schemeClr val="accent2">
                  <a:lumMod val="50000"/>
                </a:schemeClr>
              </a:solidFill>
              <a:prstDash val="sysDot"/>
              <a:round/>
            </a:ln>
            <a:effectLst/>
          </c:spPr>
          <c:marker>
            <c:symbol val="none"/>
          </c:marker>
          <c:cat>
            <c:strRef>
              <c:f>'Export-%PIB'!$C$4:$AK$4</c:f>
              <c:strCache>
                <c:ptCount val="35"/>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strCache>
            </c:strRef>
          </c:cat>
          <c:val>
            <c:numRef>
              <c:f>'Export-%PIB'!$C$6:$AK$6</c:f>
              <c:numCache>
                <c:formatCode>0.0</c:formatCode>
                <c:ptCount val="35"/>
                <c:pt idx="0">
                  <c:v>30.514637679223181</c:v>
                </c:pt>
                <c:pt idx="1">
                  <c:v>33.371823711657683</c:v>
                </c:pt>
                <c:pt idx="2">
                  <c:v>27.034308795341111</c:v>
                </c:pt>
                <c:pt idx="3">
                  <c:v>25.482002474439309</c:v>
                </c:pt>
                <c:pt idx="4">
                  <c:v>22.351247853788099</c:v>
                </c:pt>
                <c:pt idx="5">
                  <c:v>19.91428304754999</c:v>
                </c:pt>
                <c:pt idx="6">
                  <c:v>15.731566832170889</c:v>
                </c:pt>
                <c:pt idx="7">
                  <c:v>12.55871062835746</c:v>
                </c:pt>
                <c:pt idx="8">
                  <c:v>17.318387216769182</c:v>
                </c:pt>
                <c:pt idx="9">
                  <c:v>17.893479418484979</c:v>
                </c:pt>
                <c:pt idx="10">
                  <c:v>20.04759853869313</c:v>
                </c:pt>
                <c:pt idx="11">
                  <c:v>27.815601368679019</c:v>
                </c:pt>
                <c:pt idx="12">
                  <c:v>28.396836808051759</c:v>
                </c:pt>
                <c:pt idx="13">
                  <c:v>25.837628865979379</c:v>
                </c:pt>
                <c:pt idx="14">
                  <c:v>22.571428571428569</c:v>
                </c:pt>
                <c:pt idx="15">
                  <c:v>22.549019607843121</c:v>
                </c:pt>
                <c:pt idx="16">
                  <c:v>20.74978204010462</c:v>
                </c:pt>
                <c:pt idx="17">
                  <c:v>18.841669800676939</c:v>
                </c:pt>
                <c:pt idx="18">
                  <c:v>16.21433542101601</c:v>
                </c:pt>
                <c:pt idx="19">
                  <c:v>15.052015604681401</c:v>
                </c:pt>
                <c:pt idx="20">
                  <c:v>16.20111731843576</c:v>
                </c:pt>
                <c:pt idx="21">
                  <c:v>17.47978812378032</c:v>
                </c:pt>
                <c:pt idx="22">
                  <c:v>18.3161784111903</c:v>
                </c:pt>
                <c:pt idx="23">
                  <c:v>21.79640718562873</c:v>
                </c:pt>
                <c:pt idx="24">
                  <c:v>28.229960848959411</c:v>
                </c:pt>
                <c:pt idx="25">
                  <c:v>30.343546889507849</c:v>
                </c:pt>
                <c:pt idx="26">
                  <c:v>29.94981382548162</c:v>
                </c:pt>
                <c:pt idx="27">
                  <c:v>30.249731471535949</c:v>
                </c:pt>
                <c:pt idx="28">
                  <c:v>33.042992741485207</c:v>
                </c:pt>
                <c:pt idx="29">
                  <c:v>24.95682210708118</c:v>
                </c:pt>
                <c:pt idx="30">
                  <c:v>21.34924581468589</c:v>
                </c:pt>
                <c:pt idx="31">
                  <c:v>20.567427612865579</c:v>
                </c:pt>
                <c:pt idx="32">
                  <c:v>16.576119763370759</c:v>
                </c:pt>
                <c:pt idx="33">
                  <c:v>17.171059767870709</c:v>
                </c:pt>
                <c:pt idx="34">
                  <c:v>14.434559208335321</c:v>
                </c:pt>
              </c:numCache>
            </c:numRef>
          </c:val>
          <c:smooth val="0"/>
          <c:extLst xmlns:c16r2="http://schemas.microsoft.com/office/drawing/2015/06/chart">
            <c:ext xmlns:c16="http://schemas.microsoft.com/office/drawing/2014/chart" uri="{C3380CC4-5D6E-409C-BE32-E72D297353CC}">
              <c16:uniqueId val="{00000001-3EB7-4C79-B2E9-450E912735D8}"/>
            </c:ext>
          </c:extLst>
        </c:ser>
        <c:ser>
          <c:idx val="2"/>
          <c:order val="2"/>
          <c:tx>
            <c:strRef>
              <c:f>'Export-%PIB'!$B$7</c:f>
              <c:strCache>
                <c:ptCount val="1"/>
                <c:pt idx="0">
                  <c:v>Mauritanie</c:v>
                </c:pt>
              </c:strCache>
            </c:strRef>
          </c:tx>
          <c:spPr>
            <a:ln w="28575" cap="rnd">
              <a:solidFill>
                <a:srgbClr val="FFC000"/>
              </a:solidFill>
              <a:prstDash val="sysDot"/>
              <a:round/>
            </a:ln>
            <a:effectLst/>
          </c:spPr>
          <c:marker>
            <c:symbol val="none"/>
          </c:marker>
          <c:cat>
            <c:strRef>
              <c:f>'Export-%PIB'!$C$4:$AK$4</c:f>
              <c:strCache>
                <c:ptCount val="35"/>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strCache>
            </c:strRef>
          </c:cat>
          <c:val>
            <c:numRef>
              <c:f>'Export-%PIB'!$C$7:$AK$7</c:f>
              <c:numCache>
                <c:formatCode>0.0</c:formatCode>
                <c:ptCount val="35"/>
                <c:pt idx="0">
                  <c:v>36.823152446816422</c:v>
                </c:pt>
                <c:pt idx="1">
                  <c:v>45.066458544873122</c:v>
                </c:pt>
                <c:pt idx="2">
                  <c:v>40.064479222377251</c:v>
                </c:pt>
                <c:pt idx="3">
                  <c:v>45.737187202866103</c:v>
                </c:pt>
                <c:pt idx="4">
                  <c:v>45.587246210081609</c:v>
                </c:pt>
                <c:pt idx="5">
                  <c:v>59.908938743733863</c:v>
                </c:pt>
                <c:pt idx="6">
                  <c:v>56.153248920828503</c:v>
                </c:pt>
                <c:pt idx="7">
                  <c:v>49.089301789593243</c:v>
                </c:pt>
                <c:pt idx="8">
                  <c:v>50.268470153169282</c:v>
                </c:pt>
                <c:pt idx="9">
                  <c:v>49.832396740769703</c:v>
                </c:pt>
                <c:pt idx="10">
                  <c:v>45.641906261088103</c:v>
                </c:pt>
                <c:pt idx="11">
                  <c:v>34.74317455440228</c:v>
                </c:pt>
                <c:pt idx="12">
                  <c:v>28.22277385128104</c:v>
                </c:pt>
                <c:pt idx="13">
                  <c:v>31.993433353764349</c:v>
                </c:pt>
                <c:pt idx="14">
                  <c:v>43.774422286568168</c:v>
                </c:pt>
                <c:pt idx="15">
                  <c:v>52.336178562196601</c:v>
                </c:pt>
                <c:pt idx="16">
                  <c:v>49.405594974573013</c:v>
                </c:pt>
                <c:pt idx="17">
                  <c:v>42.124885337703233</c:v>
                </c:pt>
                <c:pt idx="18">
                  <c:v>30.85583349655623</c:v>
                </c:pt>
                <c:pt idx="19">
                  <c:v>27.238828997322159</c:v>
                </c:pt>
                <c:pt idx="20">
                  <c:v>29.96142235381571</c:v>
                </c:pt>
                <c:pt idx="21">
                  <c:v>29.397521130288869</c:v>
                </c:pt>
                <c:pt idx="22">
                  <c:v>28.338268059455039</c:v>
                </c:pt>
                <c:pt idx="23">
                  <c:v>21.44961521833044</c:v>
                </c:pt>
                <c:pt idx="24">
                  <c:v>25.6494190510215</c:v>
                </c:pt>
                <c:pt idx="25">
                  <c:v>30.724166942513509</c:v>
                </c:pt>
                <c:pt idx="26">
                  <c:v>46.699516918859402</c:v>
                </c:pt>
                <c:pt idx="27">
                  <c:v>44.872959305854998</c:v>
                </c:pt>
                <c:pt idx="28">
                  <c:v>45.947913423015173</c:v>
                </c:pt>
                <c:pt idx="29">
                  <c:v>40.942279843801749</c:v>
                </c:pt>
                <c:pt idx="30">
                  <c:v>50.74469613427577</c:v>
                </c:pt>
                <c:pt idx="31">
                  <c:v>56.132913279347378</c:v>
                </c:pt>
                <c:pt idx="32">
                  <c:v>53.023951227528613</c:v>
                </c:pt>
                <c:pt idx="33">
                  <c:v>49.826393803013573</c:v>
                </c:pt>
                <c:pt idx="34">
                  <c:v>37.683029507158253</c:v>
                </c:pt>
              </c:numCache>
            </c:numRef>
          </c:val>
          <c:smooth val="0"/>
          <c:extLst xmlns:c16r2="http://schemas.microsoft.com/office/drawing/2015/06/chart">
            <c:ext xmlns:c16="http://schemas.microsoft.com/office/drawing/2014/chart" uri="{C3380CC4-5D6E-409C-BE32-E72D297353CC}">
              <c16:uniqueId val="{00000002-3EB7-4C79-B2E9-450E912735D8}"/>
            </c:ext>
          </c:extLst>
        </c:ser>
        <c:ser>
          <c:idx val="3"/>
          <c:order val="3"/>
          <c:tx>
            <c:strRef>
              <c:f>'Export-%PIB'!$B$8</c:f>
              <c:strCache>
                <c:ptCount val="1"/>
                <c:pt idx="0">
                  <c:v>Maroc</c:v>
                </c:pt>
              </c:strCache>
            </c:strRef>
          </c:tx>
          <c:spPr>
            <a:ln w="28575" cap="rnd">
              <a:solidFill>
                <a:srgbClr val="0070C0"/>
              </a:solidFill>
              <a:round/>
            </a:ln>
            <a:effectLst/>
          </c:spPr>
          <c:marker>
            <c:symbol val="none"/>
          </c:marker>
          <c:dLbls>
            <c:dLbl>
              <c:idx val="31"/>
              <c:layout>
                <c:manualLayout>
                  <c:x val="-5.2921546328208599E-2"/>
                  <c:y val="-1.5875676944509601E-2"/>
                </c:manualLayout>
              </c:layout>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rgbClr val="0070C0"/>
                      </a:solidFill>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FC1E-44FF-BB58-1B79C8B410C0}"/>
                </c:ext>
                <c:ext xmlns:c15="http://schemas.microsoft.com/office/drawing/2012/chart" uri="{CE6537A1-D6FC-4f65-9D91-7224C49458BB}">
                  <c15:layout>
                    <c:manualLayout>
                      <c:w val="7.0396826085824205E-2"/>
                      <c:h val="5.9922523796361801E-2"/>
                    </c:manualLayout>
                  </c15:layout>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'Export-%PIB'!$C$4:$AK$4</c:f>
              <c:strCache>
                <c:ptCount val="35"/>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strCache>
            </c:strRef>
          </c:cat>
          <c:val>
            <c:numRef>
              <c:f>'Export-%PIB'!$C$8:$AK$8</c:f>
              <c:numCache>
                <c:formatCode>0.0</c:formatCode>
                <c:ptCount val="35"/>
                <c:pt idx="0">
                  <c:v>19.335934066289418</c:v>
                </c:pt>
                <c:pt idx="1">
                  <c:v>22.67121087198532</c:v>
                </c:pt>
                <c:pt idx="2">
                  <c:v>21.604739115930741</c:v>
                </c:pt>
                <c:pt idx="3">
                  <c:v>22.75469821354984</c:v>
                </c:pt>
                <c:pt idx="4">
                  <c:v>25.634179299362732</c:v>
                </c:pt>
                <c:pt idx="5">
                  <c:v>25.51322629879261</c:v>
                </c:pt>
                <c:pt idx="6">
                  <c:v>21.882367684951621</c:v>
                </c:pt>
                <c:pt idx="7">
                  <c:v>22.48125302813488</c:v>
                </c:pt>
                <c:pt idx="8">
                  <c:v>24.996546859721661</c:v>
                </c:pt>
                <c:pt idx="9">
                  <c:v>22.554937296354819</c:v>
                </c:pt>
                <c:pt idx="10">
                  <c:v>24.559319904556052</c:v>
                </c:pt>
                <c:pt idx="11">
                  <c:v>22.318766113211801</c:v>
                </c:pt>
                <c:pt idx="12">
                  <c:v>22.1721551057942</c:v>
                </c:pt>
                <c:pt idx="13">
                  <c:v>22.06075299165677</c:v>
                </c:pt>
                <c:pt idx="14">
                  <c:v>20.938502988471171</c:v>
                </c:pt>
                <c:pt idx="15">
                  <c:v>22.67322057840439</c:v>
                </c:pt>
                <c:pt idx="16">
                  <c:v>21.835974453623781</c:v>
                </c:pt>
                <c:pt idx="17">
                  <c:v>23.924117223689489</c:v>
                </c:pt>
                <c:pt idx="18">
                  <c:v>23.40380428507029</c:v>
                </c:pt>
                <c:pt idx="19">
                  <c:v>25.154378387476399</c:v>
                </c:pt>
                <c:pt idx="20">
                  <c:v>26.787421341304881</c:v>
                </c:pt>
                <c:pt idx="21">
                  <c:v>28.209173681297589</c:v>
                </c:pt>
                <c:pt idx="22">
                  <c:v>28.917607252789189</c:v>
                </c:pt>
                <c:pt idx="23">
                  <c:v>27.503774589209939</c:v>
                </c:pt>
                <c:pt idx="24">
                  <c:v>28.107591928271709</c:v>
                </c:pt>
                <c:pt idx="25">
                  <c:v>30.919160263115849</c:v>
                </c:pt>
                <c:pt idx="26">
                  <c:v>32.755308997214712</c:v>
                </c:pt>
                <c:pt idx="27">
                  <c:v>34.571573296763717</c:v>
                </c:pt>
                <c:pt idx="28">
                  <c:v>35.742350678351201</c:v>
                </c:pt>
                <c:pt idx="29">
                  <c:v>28.00317442079513</c:v>
                </c:pt>
                <c:pt idx="30">
                  <c:v>32.233018617834801</c:v>
                </c:pt>
                <c:pt idx="31">
                  <c:v>34.700034265075111</c:v>
                </c:pt>
                <c:pt idx="32">
                  <c:v>34.929547896461898</c:v>
                </c:pt>
                <c:pt idx="33">
                  <c:v>32.652440850886293</c:v>
                </c:pt>
                <c:pt idx="34">
                  <c:v>34.263151122064002</c:v>
                </c:pt>
              </c:numCache>
            </c:numRef>
          </c:val>
          <c:smooth val="0"/>
          <c:extLst xmlns:c16r2="http://schemas.microsoft.com/office/drawing/2015/06/chart">
            <c:ext xmlns:c16="http://schemas.microsoft.com/office/drawing/2014/chart" uri="{C3380CC4-5D6E-409C-BE32-E72D297353CC}">
              <c16:uniqueId val="{00000003-3EB7-4C79-B2E9-450E912735D8}"/>
            </c:ext>
          </c:extLst>
        </c:ser>
        <c:ser>
          <c:idx val="4"/>
          <c:order val="4"/>
          <c:tx>
            <c:strRef>
              <c:f>'Export-%PIB'!$B$9</c:f>
              <c:strCache>
                <c:ptCount val="1"/>
                <c:pt idx="0">
                  <c:v>Soudan</c:v>
                </c:pt>
              </c:strCache>
            </c:strRef>
          </c:tx>
          <c:spPr>
            <a:ln w="28575" cap="rnd">
              <a:solidFill>
                <a:schemeClr val="accent5"/>
              </a:solidFill>
              <a:prstDash val="sysDot"/>
              <a:round/>
            </a:ln>
            <a:effectLst/>
          </c:spPr>
          <c:marker>
            <c:symbol val="none"/>
          </c:marker>
          <c:dLbls>
            <c:dLbl>
              <c:idx val="28"/>
              <c:layout>
                <c:manualLayout>
                  <c:x val="-3.96912899669239E-2"/>
                  <c:y val="-1.05838772270242E-2"/>
                </c:manualLayout>
              </c:layout>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0070C0"/>
                      </a:solidFill>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6BB3-4CD9-A000-4EFCF900CC04}"/>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'Export-%PIB'!$C$4:$AK$4</c:f>
              <c:strCache>
                <c:ptCount val="35"/>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strCache>
            </c:strRef>
          </c:cat>
          <c:val>
            <c:numRef>
              <c:f>'Export-%PIB'!$C$9:$AK$9</c:f>
              <c:numCache>
                <c:formatCode>0.0</c:formatCode>
                <c:ptCount val="35"/>
                <c:pt idx="0">
                  <c:v>10.581112178556269</c:v>
                </c:pt>
                <c:pt idx="1">
                  <c:v>9.6191284380771638</c:v>
                </c:pt>
                <c:pt idx="2">
                  <c:v>9.9350649350649398</c:v>
                </c:pt>
                <c:pt idx="3">
                  <c:v>10.597988634664279</c:v>
                </c:pt>
                <c:pt idx="4">
                  <c:v>8.4583158468255508</c:v>
                </c:pt>
                <c:pt idx="5">
                  <c:v>5.7466569204970517</c:v>
                </c:pt>
                <c:pt idx="6">
                  <c:v>4.7402944848496897</c:v>
                </c:pt>
                <c:pt idx="7">
                  <c:v>5.5223263506063898</c:v>
                </c:pt>
                <c:pt idx="8">
                  <c:v>3.795505322644237</c:v>
                </c:pt>
                <c:pt idx="9">
                  <c:v>5.3413815116804084</c:v>
                </c:pt>
                <c:pt idx="10">
                  <c:v>4.0213891026551423</c:v>
                </c:pt>
                <c:pt idx="11">
                  <c:v>3.335025826799332</c:v>
                </c:pt>
                <c:pt idx="12">
                  <c:v>5.2460763092713396</c:v>
                </c:pt>
                <c:pt idx="13">
                  <c:v>4.2303790069536502</c:v>
                </c:pt>
                <c:pt idx="14">
                  <c:v>4.6905562215418346</c:v>
                </c:pt>
                <c:pt idx="15">
                  <c:v>4.96946562148932</c:v>
                </c:pt>
                <c:pt idx="16">
                  <c:v>7.4548300382205008</c:v>
                </c:pt>
                <c:pt idx="17">
                  <c:v>5.3436299031923511</c:v>
                </c:pt>
                <c:pt idx="18">
                  <c:v>6.7020936698144782</c:v>
                </c:pt>
                <c:pt idx="19">
                  <c:v>7.7794094622974681</c:v>
                </c:pt>
                <c:pt idx="20">
                  <c:v>15.98455705772834</c:v>
                </c:pt>
                <c:pt idx="21">
                  <c:v>11.39786147104374</c:v>
                </c:pt>
                <c:pt idx="22">
                  <c:v>13.978999307850369</c:v>
                </c:pt>
                <c:pt idx="23">
                  <c:v>14.82786272205472</c:v>
                </c:pt>
                <c:pt idx="24">
                  <c:v>17.757962910994909</c:v>
                </c:pt>
                <c:pt idx="25">
                  <c:v>19.178158104448869</c:v>
                </c:pt>
                <c:pt idx="26">
                  <c:v>19.073662746944411</c:v>
                </c:pt>
                <c:pt idx="27">
                  <c:v>21.886560412327409</c:v>
                </c:pt>
                <c:pt idx="28">
                  <c:v>24.09553565595343</c:v>
                </c:pt>
                <c:pt idx="29">
                  <c:v>15.968806327720211</c:v>
                </c:pt>
                <c:pt idx="30">
                  <c:v>19.743498187264201</c:v>
                </c:pt>
                <c:pt idx="31">
                  <c:v>17.567632793894951</c:v>
                </c:pt>
                <c:pt idx="32">
                  <c:v>10.018752000994221</c:v>
                </c:pt>
                <c:pt idx="33">
                  <c:v>7.2047079366314657</c:v>
                </c:pt>
                <c:pt idx="34">
                  <c:v>6.1328446129453544</c:v>
                </c:pt>
              </c:numCache>
            </c:numRef>
          </c:val>
          <c:smooth val="0"/>
          <c:extLst xmlns:c16r2="http://schemas.microsoft.com/office/drawing/2015/06/chart">
            <c:ext xmlns:c16="http://schemas.microsoft.com/office/drawing/2014/chart" uri="{C3380CC4-5D6E-409C-BE32-E72D297353CC}">
              <c16:uniqueId val="{00000004-3EB7-4C79-B2E9-450E912735D8}"/>
            </c:ext>
          </c:extLst>
        </c:ser>
        <c:ser>
          <c:idx val="5"/>
          <c:order val="5"/>
          <c:tx>
            <c:strRef>
              <c:f>'Export-%PIB'!$B$10</c:f>
              <c:strCache>
                <c:ptCount val="1"/>
                <c:pt idx="0">
                  <c:v>Tunisie</c:v>
                </c:pt>
              </c:strCache>
            </c:strRef>
          </c:tx>
          <c:spPr>
            <a:ln w="28575" cap="rnd">
              <a:solidFill>
                <a:srgbClr val="FF0000"/>
              </a:solidFill>
              <a:round/>
            </a:ln>
            <a:effectLst/>
          </c:spPr>
          <c:marker>
            <c:symbol val="none"/>
          </c:marker>
          <c:dLbls>
            <c:dLbl>
              <c:idx val="28"/>
              <c:layout>
                <c:manualLayout>
                  <c:x val="-3.96912899669239E-2"/>
                  <c:y val="-2.1167754454048299E-2"/>
                </c:manualLayout>
              </c:layout>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C00000"/>
                      </a:solidFill>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FC1E-44FF-BB58-1B79C8B410C0}"/>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'Export-%PIB'!$C$4:$AK$4</c:f>
              <c:strCache>
                <c:ptCount val="35"/>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strCache>
            </c:strRef>
          </c:cat>
          <c:val>
            <c:numRef>
              <c:f>'Export-%PIB'!$C$10:$AK$10</c:f>
              <c:numCache>
                <c:formatCode>0.0</c:formatCode>
                <c:ptCount val="35"/>
                <c:pt idx="0">
                  <c:v>40.237254625052962</c:v>
                </c:pt>
                <c:pt idx="1">
                  <c:v>41.37193656895721</c:v>
                </c:pt>
                <c:pt idx="2">
                  <c:v>36.90991591041545</c:v>
                </c:pt>
                <c:pt idx="3">
                  <c:v>34.364249042889142</c:v>
                </c:pt>
                <c:pt idx="4">
                  <c:v>32.962697274031562</c:v>
                </c:pt>
                <c:pt idx="5">
                  <c:v>32.103215878489102</c:v>
                </c:pt>
                <c:pt idx="6">
                  <c:v>30.182671359141921</c:v>
                </c:pt>
                <c:pt idx="7">
                  <c:v>34.826328824063822</c:v>
                </c:pt>
                <c:pt idx="8">
                  <c:v>42.017874050296669</c:v>
                </c:pt>
                <c:pt idx="9">
                  <c:v>44.345613614323398</c:v>
                </c:pt>
                <c:pt idx="10">
                  <c:v>43.557051323538929</c:v>
                </c:pt>
                <c:pt idx="11">
                  <c:v>40.365622505985641</c:v>
                </c:pt>
                <c:pt idx="12">
                  <c:v>39.535087335288708</c:v>
                </c:pt>
                <c:pt idx="13">
                  <c:v>40.445339289367801</c:v>
                </c:pt>
                <c:pt idx="14">
                  <c:v>44.932274342662737</c:v>
                </c:pt>
                <c:pt idx="15">
                  <c:v>44.904350273871401</c:v>
                </c:pt>
                <c:pt idx="16">
                  <c:v>42.109376229263148</c:v>
                </c:pt>
                <c:pt idx="17">
                  <c:v>39.11408073781562</c:v>
                </c:pt>
                <c:pt idx="18">
                  <c:v>38.519786527036487</c:v>
                </c:pt>
                <c:pt idx="19">
                  <c:v>37.97904158613742</c:v>
                </c:pt>
                <c:pt idx="20">
                  <c:v>39.546703903401941</c:v>
                </c:pt>
                <c:pt idx="21">
                  <c:v>42.816688453845217</c:v>
                </c:pt>
                <c:pt idx="22">
                  <c:v>40.78458667412329</c:v>
                </c:pt>
                <c:pt idx="23">
                  <c:v>39.483452208304001</c:v>
                </c:pt>
                <c:pt idx="24">
                  <c:v>42.221140823819603</c:v>
                </c:pt>
                <c:pt idx="25">
                  <c:v>44.932292039836611</c:v>
                </c:pt>
                <c:pt idx="26">
                  <c:v>46.027007476337268</c:v>
                </c:pt>
                <c:pt idx="27">
                  <c:v>51.086110620818033</c:v>
                </c:pt>
                <c:pt idx="28">
                  <c:v>56.174300406384901</c:v>
                </c:pt>
                <c:pt idx="29">
                  <c:v>45.833645777235397</c:v>
                </c:pt>
                <c:pt idx="30">
                  <c:v>50.47807848765747</c:v>
                </c:pt>
                <c:pt idx="31">
                  <c:v>49.338679716306778</c:v>
                </c:pt>
                <c:pt idx="32">
                  <c:v>49.395987463488417</c:v>
                </c:pt>
                <c:pt idx="33">
                  <c:v>47.739895730485401</c:v>
                </c:pt>
                <c:pt idx="34">
                  <c:v>45.569565432587602</c:v>
                </c:pt>
              </c:numCache>
            </c:numRef>
          </c:val>
          <c:smooth val="0"/>
          <c:extLst xmlns:c16r2="http://schemas.microsoft.com/office/drawing/2015/06/chart">
            <c:ext xmlns:c16="http://schemas.microsoft.com/office/drawing/2014/chart" uri="{C3380CC4-5D6E-409C-BE32-E72D297353CC}">
              <c16:uniqueId val="{00000005-3EB7-4C79-B2E9-450E912735D8}"/>
            </c:ext>
          </c:extLst>
        </c:ser>
        <c:ser>
          <c:idx val="6"/>
          <c:order val="6"/>
          <c:tx>
            <c:strRef>
              <c:f>'Export-%PIB'!$B$11</c:f>
              <c:strCache>
                <c:ptCount val="1"/>
                <c:pt idx="0">
                  <c:v>MENA</c:v>
                </c:pt>
              </c:strCache>
            </c:strRef>
          </c:tx>
          <c:spPr>
            <a:ln w="28575" cap="rnd">
              <a:solidFill>
                <a:schemeClr val="accent1">
                  <a:lumMod val="60000"/>
                </a:schemeClr>
              </a:solidFill>
              <a:prstDash val="dash"/>
              <a:round/>
            </a:ln>
            <a:effectLst/>
          </c:spPr>
          <c:marker>
            <c:symbol val="none"/>
          </c:marker>
          <c:dLbls>
            <c:dLbl>
              <c:idx val="28"/>
              <c:layout>
                <c:manualLayout>
                  <c:x val="-4.6306504961411303E-2"/>
                  <c:y val="-2.46957135297231E-2"/>
                </c:manualLayout>
              </c:layout>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0070C0"/>
                      </a:solidFill>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FC1E-44FF-BB58-1B79C8B410C0}"/>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'Export-%PIB'!$C$4:$AK$4</c:f>
              <c:strCache>
                <c:ptCount val="35"/>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strCache>
            </c:strRef>
          </c:cat>
          <c:val>
            <c:numRef>
              <c:f>'Export-%PIB'!$C$11:$AK$11</c:f>
              <c:numCache>
                <c:formatCode>0.0</c:formatCode>
                <c:ptCount val="35"/>
                <c:pt idx="0">
                  <c:v>27.534875664892301</c:v>
                </c:pt>
                <c:pt idx="1">
                  <c:v>24.045127244184211</c:v>
                </c:pt>
                <c:pt idx="2">
                  <c:v>23.25768477414567</c:v>
                </c:pt>
                <c:pt idx="3">
                  <c:v>21.25614068243263</c:v>
                </c:pt>
                <c:pt idx="4">
                  <c:v>19.51181234758868</c:v>
                </c:pt>
                <c:pt idx="5">
                  <c:v>17.773334332348401</c:v>
                </c:pt>
                <c:pt idx="6">
                  <c:v>11.91489797861335</c:v>
                </c:pt>
                <c:pt idx="7">
                  <c:v>14.998545471759501</c:v>
                </c:pt>
                <c:pt idx="8">
                  <c:v>15.594668345464139</c:v>
                </c:pt>
                <c:pt idx="9">
                  <c:v>17.917564143898201</c:v>
                </c:pt>
                <c:pt idx="10">
                  <c:v>20.045506708754001</c:v>
                </c:pt>
                <c:pt idx="11">
                  <c:v>20.438737059564879</c:v>
                </c:pt>
                <c:pt idx="12">
                  <c:v>19.400030681172989</c:v>
                </c:pt>
                <c:pt idx="13">
                  <c:v>22.67508390276102</c:v>
                </c:pt>
                <c:pt idx="14">
                  <c:v>23.320603785532789</c:v>
                </c:pt>
                <c:pt idx="15">
                  <c:v>22.07018118839169</c:v>
                </c:pt>
                <c:pt idx="16">
                  <c:v>22.019493110302381</c:v>
                </c:pt>
                <c:pt idx="17">
                  <c:v>27.405001894814252</c:v>
                </c:pt>
                <c:pt idx="18">
                  <c:v>24.993119165027661</c:v>
                </c:pt>
                <c:pt idx="19">
                  <c:v>27.955951045299841</c:v>
                </c:pt>
                <c:pt idx="20">
                  <c:v>31.536260555083569</c:v>
                </c:pt>
                <c:pt idx="21">
                  <c:v>29.167146321212709</c:v>
                </c:pt>
                <c:pt idx="22">
                  <c:v>32.725501074233627</c:v>
                </c:pt>
                <c:pt idx="23">
                  <c:v>34.751670488991941</c:v>
                </c:pt>
                <c:pt idx="24">
                  <c:v>35.692636381470003</c:v>
                </c:pt>
                <c:pt idx="25">
                  <c:v>38.885093761218869</c:v>
                </c:pt>
                <c:pt idx="26">
                  <c:v>39.206748965218353</c:v>
                </c:pt>
                <c:pt idx="27">
                  <c:v>38.406989679875849</c:v>
                </c:pt>
                <c:pt idx="28">
                  <c:v>38.942975814672302</c:v>
                </c:pt>
                <c:pt idx="29">
                  <c:v>31.162424541330669</c:v>
                </c:pt>
                <c:pt idx="30">
                  <c:v>32.678943204646103</c:v>
                </c:pt>
                <c:pt idx="31">
                  <c:v>32.72720404748123</c:v>
                </c:pt>
                <c:pt idx="32">
                  <c:v>32.475824611371799</c:v>
                </c:pt>
                <c:pt idx="33">
                  <c:v>32.855506639868807</c:v>
                </c:pt>
                <c:pt idx="34">
                  <c:v>29.455061742145851</c:v>
                </c:pt>
              </c:numCache>
            </c:numRef>
          </c:val>
          <c:smooth val="0"/>
          <c:extLst xmlns:c16r2="http://schemas.microsoft.com/office/drawing/2015/06/chart">
            <c:ext xmlns:c16="http://schemas.microsoft.com/office/drawing/2014/chart" uri="{C3380CC4-5D6E-409C-BE32-E72D297353CC}">
              <c16:uniqueId val="{00000006-3EB7-4C79-B2E9-450E912735D8}"/>
            </c:ext>
          </c:extLst>
        </c:ser>
        <c:ser>
          <c:idx val="7"/>
          <c:order val="7"/>
          <c:tx>
            <c:strRef>
              <c:f>'Export-%PIB'!$B$12</c:f>
              <c:strCache>
                <c:ptCount val="1"/>
                <c:pt idx="0">
                  <c:v>Monde</c:v>
                </c:pt>
              </c:strCache>
            </c:strRef>
          </c:tx>
          <c:spPr>
            <a:ln w="28575" cap="rnd">
              <a:solidFill>
                <a:srgbClr val="7030A0"/>
              </a:solidFill>
              <a:prstDash val="lgDashDotDot"/>
              <a:round/>
            </a:ln>
            <a:effectLst/>
          </c:spPr>
          <c:marker>
            <c:symbol val="none"/>
          </c:marker>
          <c:dLbls>
            <c:dLbl>
              <c:idx val="32"/>
              <c:layout>
                <c:manualLayout>
                  <c:x val="-4.1896361631753198E-2"/>
                  <c:y val="2.46957135297231E-2"/>
                </c:manualLayout>
              </c:layout>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7030A0"/>
                      </a:solidFill>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FC1E-44FF-BB58-1B79C8B410C0}"/>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'Export-%PIB'!$C$4:$AK$4</c:f>
              <c:strCache>
                <c:ptCount val="35"/>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strCache>
            </c:strRef>
          </c:cat>
          <c:val>
            <c:numRef>
              <c:f>'Export-%PIB'!$C$12:$AK$12</c:f>
              <c:numCache>
                <c:formatCode>0.0</c:formatCode>
                <c:ptCount val="35"/>
                <c:pt idx="0">
                  <c:v>18.940339225920962</c:v>
                </c:pt>
                <c:pt idx="1">
                  <c:v>19.17293805727364</c:v>
                </c:pt>
                <c:pt idx="2">
                  <c:v>18.55891755861747</c:v>
                </c:pt>
                <c:pt idx="3">
                  <c:v>18.345964029824721</c:v>
                </c:pt>
                <c:pt idx="4">
                  <c:v>19.204974622814841</c:v>
                </c:pt>
                <c:pt idx="5">
                  <c:v>19.082177012734661</c:v>
                </c:pt>
                <c:pt idx="6">
                  <c:v>17.739351607324561</c:v>
                </c:pt>
                <c:pt idx="7">
                  <c:v>18.210077728148349</c:v>
                </c:pt>
                <c:pt idx="8">
                  <c:v>18.61651038857978</c:v>
                </c:pt>
                <c:pt idx="9">
                  <c:v>19.245292890783329</c:v>
                </c:pt>
                <c:pt idx="10">
                  <c:v>19.704222500237119</c:v>
                </c:pt>
                <c:pt idx="11">
                  <c:v>19.631889983789279</c:v>
                </c:pt>
                <c:pt idx="12">
                  <c:v>20.968819572674899</c:v>
                </c:pt>
                <c:pt idx="13">
                  <c:v>20.13698721118816</c:v>
                </c:pt>
                <c:pt idx="14">
                  <c:v>21.30869686358378</c:v>
                </c:pt>
                <c:pt idx="15">
                  <c:v>22.31996937336681</c:v>
                </c:pt>
                <c:pt idx="16">
                  <c:v>22.320528888651062</c:v>
                </c:pt>
                <c:pt idx="17">
                  <c:v>23.405647388979311</c:v>
                </c:pt>
                <c:pt idx="18">
                  <c:v>23.612233257860339</c:v>
                </c:pt>
                <c:pt idx="19">
                  <c:v>24.013656177847281</c:v>
                </c:pt>
                <c:pt idx="20">
                  <c:v>26.25955510802871</c:v>
                </c:pt>
                <c:pt idx="21">
                  <c:v>25.531335513110189</c:v>
                </c:pt>
                <c:pt idx="22">
                  <c:v>25.49817708054228</c:v>
                </c:pt>
                <c:pt idx="23">
                  <c:v>26.003334405974631</c:v>
                </c:pt>
                <c:pt idx="24">
                  <c:v>27.582148083469949</c:v>
                </c:pt>
                <c:pt idx="25">
                  <c:v>28.74311324934607</c:v>
                </c:pt>
                <c:pt idx="26">
                  <c:v>29.981583754033501</c:v>
                </c:pt>
                <c:pt idx="27">
                  <c:v>30.180045031879271</c:v>
                </c:pt>
                <c:pt idx="28">
                  <c:v>30.788193796849761</c:v>
                </c:pt>
                <c:pt idx="29">
                  <c:v>26.55338159647307</c:v>
                </c:pt>
                <c:pt idx="30">
                  <c:v>28.93358128591353</c:v>
                </c:pt>
                <c:pt idx="31">
                  <c:v>30.623978697855211</c:v>
                </c:pt>
                <c:pt idx="32">
                  <c:v>30.724091528964159</c:v>
                </c:pt>
                <c:pt idx="33">
                  <c:v>30.542255169336389</c:v>
                </c:pt>
                <c:pt idx="34">
                  <c:v>30.35623620418464</c:v>
                </c:pt>
              </c:numCache>
            </c:numRef>
          </c:val>
          <c:smooth val="0"/>
          <c:extLst xmlns:c16r2="http://schemas.microsoft.com/office/drawing/2015/06/chart">
            <c:ext xmlns:c16="http://schemas.microsoft.com/office/drawing/2014/chart" uri="{C3380CC4-5D6E-409C-BE32-E72D297353CC}">
              <c16:uniqueId val="{00000007-3EB7-4C79-B2E9-450E912735D8}"/>
            </c:ext>
          </c:extLst>
        </c:ser>
        <c:dLbls>
          <c:showLegendKey val="0"/>
          <c:showVal val="0"/>
          <c:showCatName val="0"/>
          <c:showSerName val="0"/>
          <c:showPercent val="0"/>
          <c:showBubbleSize val="0"/>
        </c:dLbls>
        <c:smooth val="0"/>
        <c:axId val="182502512"/>
        <c:axId val="182502904"/>
      </c:lineChart>
      <c:catAx>
        <c:axId val="1825025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2502904"/>
        <c:crosses val="autoZero"/>
        <c:auto val="1"/>
        <c:lblAlgn val="ctr"/>
        <c:lblOffset val="100"/>
        <c:tickLblSkip val="2"/>
        <c:noMultiLvlLbl val="0"/>
      </c:catAx>
      <c:valAx>
        <c:axId val="182502904"/>
        <c:scaling>
          <c:orientation val="minMax"/>
          <c:max val="6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2502512"/>
        <c:crosses val="autoZero"/>
        <c:crossBetween val="between"/>
      </c:valAx>
      <c:spPr>
        <a:noFill/>
        <a:ln>
          <a:noFill/>
        </a:ln>
        <a:effectLst/>
      </c:spPr>
    </c:plotArea>
    <c:legend>
      <c:legendPos val="b"/>
      <c:layout>
        <c:manualLayout>
          <c:xMode val="edge"/>
          <c:yMode val="edge"/>
          <c:x val="5.9340277777777803E-3"/>
          <c:y val="0.937160555555556"/>
          <c:w val="0.99033680555555603"/>
          <c:h val="6.1075833333333301E-2"/>
        </c:manualLayout>
      </c:layout>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lumMod val="50000"/>
          <a:lumOff val="50000"/>
        </a:schemeClr>
      </a:solidFill>
      <a:round/>
    </a:ln>
    <a:effectLst/>
  </c:spPr>
  <c:txPr>
    <a:bodyPr/>
    <a:lstStyle/>
    <a:p>
      <a:pPr>
        <a:defRPr/>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39917660794073"/>
          <c:y val="4.2317872810068401E-2"/>
          <c:w val="0.83964395754878496"/>
          <c:h val="0.76800967684993104"/>
        </c:manualLayout>
      </c:layout>
      <c:lineChart>
        <c:grouping val="standard"/>
        <c:varyColors val="0"/>
        <c:ser>
          <c:idx val="0"/>
          <c:order val="0"/>
          <c:tx>
            <c:strRef>
              <c:f>'Structure-Export'!$B$5</c:f>
              <c:strCache>
                <c:ptCount val="1"/>
                <c:pt idx="0">
                  <c:v>Matières premières agricoles</c:v>
                </c:pt>
              </c:strCache>
            </c:strRef>
          </c:tx>
          <c:spPr>
            <a:ln w="28575" cap="rnd">
              <a:solidFill>
                <a:srgbClr val="0070C0"/>
              </a:solidFill>
              <a:round/>
            </a:ln>
            <a:effectLst/>
          </c:spPr>
          <c:marker>
            <c:symbol val="none"/>
          </c:marker>
          <c:cat>
            <c:strRef>
              <c:f>'Structure-Export'!$C$4:$AK$4</c:f>
              <c:strCache>
                <c:ptCount val="35"/>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strCache>
            </c:strRef>
          </c:cat>
          <c:val>
            <c:numRef>
              <c:f>'Structure-Export'!$C$5:$AK$5</c:f>
              <c:numCache>
                <c:formatCode>0.0</c:formatCode>
                <c:ptCount val="35"/>
                <c:pt idx="0">
                  <c:v>5.1317089311330704E-3</c:v>
                </c:pt>
                <c:pt idx="1">
                  <c:v>5.6271046794016599E-3</c:v>
                </c:pt>
                <c:pt idx="2">
                  <c:v>1.4893908892156301E-3</c:v>
                </c:pt>
                <c:pt idx="3">
                  <c:v>1.98615152866808E-3</c:v>
                </c:pt>
                <c:pt idx="4">
                  <c:v>6.0319983641059999E-3</c:v>
                </c:pt>
                <c:pt idx="5">
                  <c:v>1.63560471467105E-2</c:v>
                </c:pt>
                <c:pt idx="6">
                  <c:v>1.1434770389183301E-2</c:v>
                </c:pt>
                <c:pt idx="7">
                  <c:v>1.44510420318468E-2</c:v>
                </c:pt>
                <c:pt idx="8">
                  <c:v>1.8370759173523901E-2</c:v>
                </c:pt>
                <c:pt idx="9">
                  <c:v>9.6879366806980408E-3</c:v>
                </c:pt>
                <c:pt idx="10">
                  <c:v>3.2669907063920399E-3</c:v>
                </c:pt>
                <c:pt idx="11">
                  <c:v>9.8653643921887101E-3</c:v>
                </c:pt>
                <c:pt idx="12">
                  <c:v>8.5579237001832398E-3</c:v>
                </c:pt>
                <c:pt idx="13">
                  <c:v>2.32967720201529E-3</c:v>
                </c:pt>
                <c:pt idx="14">
                  <c:v>2.2568416417244198E-2</c:v>
                </c:pt>
                <c:pt idx="15">
                  <c:v>5.5603770709704299E-2</c:v>
                </c:pt>
                <c:pt idx="16">
                  <c:v>6.7380794700917498E-2</c:v>
                </c:pt>
                <c:pt idx="17">
                  <c:v>4.975725881556E-2</c:v>
                </c:pt>
                <c:pt idx="18">
                  <c:v>0.109522444736395</c:v>
                </c:pt>
                <c:pt idx="19">
                  <c:v>3.8464867016918702E-2</c:v>
                </c:pt>
                <c:pt idx="20">
                  <c:v>4.9926160366734501E-2</c:v>
                </c:pt>
                <c:pt idx="21">
                  <c:v>5.4960796408025897E-2</c:v>
                </c:pt>
                <c:pt idx="22">
                  <c:v>1.56416683607166E-2</c:v>
                </c:pt>
                <c:pt idx="23">
                  <c:v>2.40274547910331E-2</c:v>
                </c:pt>
                <c:pt idx="24">
                  <c:v>1.00632071635807E-2</c:v>
                </c:pt>
                <c:pt idx="25">
                  <c:v>4.3557987083780499E-3</c:v>
                </c:pt>
                <c:pt idx="26">
                  <c:v>6.9653530318838901E-3</c:v>
                </c:pt>
                <c:pt idx="27">
                  <c:v>5.57029999580638E-3</c:v>
                </c:pt>
                <c:pt idx="28">
                  <c:v>6.5964281372156803E-3</c:v>
                </c:pt>
                <c:pt idx="29">
                  <c:v>7.3559561295625303E-3</c:v>
                </c:pt>
                <c:pt idx="30">
                  <c:v>1.5787863176117901E-2</c:v>
                </c:pt>
                <c:pt idx="31">
                  <c:v>2.45375081749999E-2</c:v>
                </c:pt>
                <c:pt idx="32">
                  <c:v>9.7856309833870107E-3</c:v>
                </c:pt>
                <c:pt idx="33">
                  <c:v>1.2085986500025601E-2</c:v>
                </c:pt>
                <c:pt idx="34">
                  <c:v>1.75637283871059E-2</c:v>
                </c:pt>
              </c:numCache>
            </c:numRef>
          </c:val>
          <c:smooth val="0"/>
          <c:extLst xmlns:c16r2="http://schemas.microsoft.com/office/drawing/2015/06/chart">
            <c:ext xmlns:c16="http://schemas.microsoft.com/office/drawing/2014/chart" uri="{C3380CC4-5D6E-409C-BE32-E72D297353CC}">
              <c16:uniqueId val="{00000000-9985-48F4-A9E1-43C081372853}"/>
            </c:ext>
          </c:extLst>
        </c:ser>
        <c:ser>
          <c:idx val="1"/>
          <c:order val="1"/>
          <c:tx>
            <c:strRef>
              <c:f>'Structure-Export'!$B$6</c:f>
              <c:strCache>
                <c:ptCount val="1"/>
                <c:pt idx="0">
                  <c:v>Produits alimentaires</c:v>
                </c:pt>
              </c:strCache>
            </c:strRef>
          </c:tx>
          <c:spPr>
            <a:ln w="28575" cap="rnd">
              <a:solidFill>
                <a:srgbClr val="FFC000"/>
              </a:solidFill>
              <a:round/>
            </a:ln>
            <a:effectLst/>
          </c:spPr>
          <c:marker>
            <c:symbol val="none"/>
          </c:marker>
          <c:cat>
            <c:strRef>
              <c:f>'Structure-Export'!$C$4:$AK$4</c:f>
              <c:strCache>
                <c:ptCount val="35"/>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strCache>
            </c:strRef>
          </c:cat>
          <c:val>
            <c:numRef>
              <c:f>'Structure-Export'!$C$6:$AK$6</c:f>
              <c:numCache>
                <c:formatCode>0.0</c:formatCode>
                <c:ptCount val="35"/>
                <c:pt idx="0">
                  <c:v>0.77022683342319098</c:v>
                </c:pt>
                <c:pt idx="1">
                  <c:v>0.93155518410883997</c:v>
                </c:pt>
                <c:pt idx="2">
                  <c:v>0.62387304519164599</c:v>
                </c:pt>
                <c:pt idx="3">
                  <c:v>0.33879591960969102</c:v>
                </c:pt>
                <c:pt idx="4">
                  <c:v>0.40520581536765499</c:v>
                </c:pt>
                <c:pt idx="5">
                  <c:v>0.55060279785805</c:v>
                </c:pt>
                <c:pt idx="6">
                  <c:v>0.33503579943377299</c:v>
                </c:pt>
                <c:pt idx="7">
                  <c:v>0.36462178556149399</c:v>
                </c:pt>
                <c:pt idx="8">
                  <c:v>0.38164318076493398</c:v>
                </c:pt>
                <c:pt idx="9">
                  <c:v>0.386809318245455</c:v>
                </c:pt>
                <c:pt idx="10">
                  <c:v>0.44968095347485998</c:v>
                </c:pt>
                <c:pt idx="11">
                  <c:v>0.454700296986494</c:v>
                </c:pt>
                <c:pt idx="12">
                  <c:v>0.72744090730065103</c:v>
                </c:pt>
                <c:pt idx="13">
                  <c:v>0.979174707865611</c:v>
                </c:pt>
                <c:pt idx="14">
                  <c:v>0.400537988106694</c:v>
                </c:pt>
                <c:pt idx="15">
                  <c:v>1.1797133997844349</c:v>
                </c:pt>
                <c:pt idx="16">
                  <c:v>1.223454137634578</c:v>
                </c:pt>
                <c:pt idx="17">
                  <c:v>0.26818466775801297</c:v>
                </c:pt>
                <c:pt idx="18">
                  <c:v>0.341639301574309</c:v>
                </c:pt>
                <c:pt idx="19">
                  <c:v>0.22312446120830701</c:v>
                </c:pt>
                <c:pt idx="20">
                  <c:v>0.16345838056273401</c:v>
                </c:pt>
                <c:pt idx="21">
                  <c:v>0.148606444057863</c:v>
                </c:pt>
                <c:pt idx="22">
                  <c:v>0.231638365592645</c:v>
                </c:pt>
                <c:pt idx="23">
                  <c:v>0.20958769536593899</c:v>
                </c:pt>
                <c:pt idx="24">
                  <c:v>0.19361970668616599</c:v>
                </c:pt>
                <c:pt idx="25">
                  <c:v>0.15308286146296399</c:v>
                </c:pt>
                <c:pt idx="26">
                  <c:v>0.16047830848908901</c:v>
                </c:pt>
                <c:pt idx="27">
                  <c:v>0.163018507083183</c:v>
                </c:pt>
                <c:pt idx="28">
                  <c:v>0.16033495516670801</c:v>
                </c:pt>
                <c:pt idx="29">
                  <c:v>0.25740348033437999</c:v>
                </c:pt>
                <c:pt idx="30">
                  <c:v>0.56072890303123502</c:v>
                </c:pt>
                <c:pt idx="31">
                  <c:v>0.48843896010071902</c:v>
                </c:pt>
                <c:pt idx="32">
                  <c:v>0.44506495024034898</c:v>
                </c:pt>
                <c:pt idx="33">
                  <c:v>0.61427970814545196</c:v>
                </c:pt>
                <c:pt idx="34">
                  <c:v>0.51550256489768198</c:v>
                </c:pt>
              </c:numCache>
            </c:numRef>
          </c:val>
          <c:smooth val="0"/>
          <c:extLst xmlns:c16r2="http://schemas.microsoft.com/office/drawing/2015/06/chart">
            <c:ext xmlns:c16="http://schemas.microsoft.com/office/drawing/2014/chart" uri="{C3380CC4-5D6E-409C-BE32-E72D297353CC}">
              <c16:uniqueId val="{00000001-9985-48F4-A9E1-43C081372853}"/>
            </c:ext>
          </c:extLst>
        </c:ser>
        <c:ser>
          <c:idx val="2"/>
          <c:order val="2"/>
          <c:tx>
            <c:strRef>
              <c:f>'Structure-Export'!$B$7</c:f>
              <c:strCache>
                <c:ptCount val="1"/>
                <c:pt idx="0">
                  <c:v>Hydrocarbures</c:v>
                </c:pt>
              </c:strCache>
            </c:strRef>
          </c:tx>
          <c:spPr>
            <a:ln w="28575" cap="rnd">
              <a:solidFill>
                <a:srgbClr val="00B050"/>
              </a:solidFill>
              <a:round/>
            </a:ln>
            <a:effectLst/>
          </c:spPr>
          <c:marker>
            <c:symbol val="none"/>
          </c:marker>
          <c:dLbls>
            <c:dLbl>
              <c:idx val="0"/>
              <c:layout>
                <c:manualLayout>
                  <c:x val="-2.22965440356745E-2"/>
                  <c:y val="5.8801911062109503E-2"/>
                </c:manualLayout>
              </c:layout>
              <c:spPr>
                <a:noFill/>
                <a:ln>
                  <a:noFill/>
                </a:ln>
                <a:effectLst/>
              </c:spPr>
              <c:txPr>
                <a:bodyPr wrap="square" lIns="38100" tIns="19050" rIns="38100" bIns="19050" anchor="ctr">
                  <a:spAutoFit/>
                </a:bodyPr>
                <a:lstStyle/>
                <a:p>
                  <a:pPr>
                    <a:defRPr sz="900" b="1">
                      <a:solidFill>
                        <a:srgbClr val="00B050"/>
                      </a:solidFill>
                    </a:defRPr>
                  </a:pPr>
                  <a:endParaRPr lang="en-US"/>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43F4-403D-825A-6E42E1480083}"/>
                </c:ex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900"/>
                </a:pPr>
                <a:endParaRPr lang="en-US"/>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'Structure-Export'!$C$4:$AK$4</c:f>
              <c:strCache>
                <c:ptCount val="35"/>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strCache>
            </c:strRef>
          </c:cat>
          <c:val>
            <c:numRef>
              <c:f>'Structure-Export'!$C$7:$AK$7</c:f>
              <c:numCache>
                <c:formatCode>0.0</c:formatCode>
                <c:ptCount val="35"/>
                <c:pt idx="0">
                  <c:v>98.44517506216161</c:v>
                </c:pt>
                <c:pt idx="1">
                  <c:v>97.97747843703894</c:v>
                </c:pt>
                <c:pt idx="2">
                  <c:v>97.936732556534281</c:v>
                </c:pt>
                <c:pt idx="3">
                  <c:v>98.323789128204893</c:v>
                </c:pt>
                <c:pt idx="4">
                  <c:v>97.529703563566059</c:v>
                </c:pt>
                <c:pt idx="5">
                  <c:v>97.522456099532349</c:v>
                </c:pt>
                <c:pt idx="6">
                  <c:v>97.510862555530579</c:v>
                </c:pt>
                <c:pt idx="7">
                  <c:v>97.40477223237383</c:v>
                </c:pt>
                <c:pt idx="8">
                  <c:v>94.821830608575809</c:v>
                </c:pt>
                <c:pt idx="9">
                  <c:v>95.590071337005526</c:v>
                </c:pt>
                <c:pt idx="10">
                  <c:v>96.473991605512467</c:v>
                </c:pt>
                <c:pt idx="11">
                  <c:v>96.883824543932334</c:v>
                </c:pt>
                <c:pt idx="12">
                  <c:v>95.854119193073274</c:v>
                </c:pt>
                <c:pt idx="13">
                  <c:v>95.240229668367405</c:v>
                </c:pt>
                <c:pt idx="14">
                  <c:v>96.557416487724751</c:v>
                </c:pt>
                <c:pt idx="15">
                  <c:v>94.556745623993208</c:v>
                </c:pt>
                <c:pt idx="16">
                  <c:v>92.051117972699473</c:v>
                </c:pt>
                <c:pt idx="17">
                  <c:v>96.319654080633967</c:v>
                </c:pt>
                <c:pt idx="18">
                  <c:v>96.216828150219882</c:v>
                </c:pt>
                <c:pt idx="19">
                  <c:v>96.484431698099044</c:v>
                </c:pt>
                <c:pt idx="20">
                  <c:v>97.22213603721579</c:v>
                </c:pt>
                <c:pt idx="21">
                  <c:v>96.611974728749544</c:v>
                </c:pt>
                <c:pt idx="22">
                  <c:v>96.105367740958158</c:v>
                </c:pt>
                <c:pt idx="23">
                  <c:v>97.266846338499832</c:v>
                </c:pt>
                <c:pt idx="24">
                  <c:v>97.378685611963988</c:v>
                </c:pt>
                <c:pt idx="25">
                  <c:v>98.027864354519252</c:v>
                </c:pt>
                <c:pt idx="26">
                  <c:v>97.908907571602938</c:v>
                </c:pt>
                <c:pt idx="27">
                  <c:v>97.788882164091433</c:v>
                </c:pt>
                <c:pt idx="28">
                  <c:v>97.578775999942479</c:v>
                </c:pt>
                <c:pt idx="29">
                  <c:v>97.701544549589542</c:v>
                </c:pt>
                <c:pt idx="30">
                  <c:v>97.345998211011448</c:v>
                </c:pt>
                <c:pt idx="31">
                  <c:v>97.196900969595902</c:v>
                </c:pt>
                <c:pt idx="32">
                  <c:v>97.135491241910145</c:v>
                </c:pt>
                <c:pt idx="33">
                  <c:v>96.72200033692468</c:v>
                </c:pt>
                <c:pt idx="34">
                  <c:v>95.903004848938323</c:v>
                </c:pt>
              </c:numCache>
            </c:numRef>
          </c:val>
          <c:smooth val="0"/>
          <c:extLst xmlns:c16r2="http://schemas.microsoft.com/office/drawing/2015/06/chart">
            <c:ext xmlns:c16="http://schemas.microsoft.com/office/drawing/2014/chart" uri="{C3380CC4-5D6E-409C-BE32-E72D297353CC}">
              <c16:uniqueId val="{00000002-9985-48F4-A9E1-43C081372853}"/>
            </c:ext>
          </c:extLst>
        </c:ser>
        <c:ser>
          <c:idx val="3"/>
          <c:order val="3"/>
          <c:tx>
            <c:strRef>
              <c:f>'Structure-Export'!$B$8</c:f>
              <c:strCache>
                <c:ptCount val="1"/>
                <c:pt idx="0">
                  <c:v>Produits manufacturiers</c:v>
                </c:pt>
              </c:strCache>
            </c:strRef>
          </c:tx>
          <c:spPr>
            <a:ln w="28575" cap="rnd">
              <a:solidFill>
                <a:srgbClr val="FF0000"/>
              </a:solidFill>
              <a:round/>
            </a:ln>
            <a:effectLst/>
          </c:spPr>
          <c:marker>
            <c:symbol val="none"/>
          </c:marker>
          <c:dLbls>
            <c:dLbl>
              <c:idx val="16"/>
              <c:layout>
                <c:manualLayout>
                  <c:x val="-7.5808249721293297E-2"/>
                  <c:y val="-3.6751194413818397E-2"/>
                </c:manualLayout>
              </c:layout>
              <c:spPr>
                <a:noFill/>
                <a:ln>
                  <a:noFill/>
                </a:ln>
                <a:effectLst/>
              </c:spPr>
              <c:txPr>
                <a:bodyPr wrap="square" lIns="38100" tIns="19050" rIns="38100" bIns="19050" anchor="ctr">
                  <a:spAutoFit/>
                </a:bodyPr>
                <a:lstStyle/>
                <a:p>
                  <a:pPr>
                    <a:defRPr b="1">
                      <a:solidFill>
                        <a:srgbClr val="C00000"/>
                      </a:solidFill>
                    </a:defRPr>
                  </a:pPr>
                  <a:endParaRPr lang="en-US"/>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A548-4676-BC60-8CD9AEA48188}"/>
                </c:ext>
                <c:ext xmlns:c15="http://schemas.microsoft.com/office/drawing/2012/chart" uri="{CE6537A1-D6FC-4f65-9D91-7224C49458BB}">
                  <c15:layout/>
                </c:ext>
              </c:extLst>
            </c:dLbl>
            <c:dLbl>
              <c:idx val="34"/>
              <c:layout>
                <c:manualLayout>
                  <c:x val="-4.4593088071348897E-3"/>
                  <c:y val="-7.3502388827636905E-2"/>
                </c:manualLayout>
              </c:layout>
              <c:spPr>
                <a:noFill/>
                <a:ln>
                  <a:noFill/>
                </a:ln>
                <a:effectLst/>
              </c:spPr>
              <c:txPr>
                <a:bodyPr wrap="square" lIns="38100" tIns="19050" rIns="38100" bIns="19050" anchor="ctr">
                  <a:spAutoFit/>
                </a:bodyPr>
                <a:lstStyle/>
                <a:p>
                  <a:pPr>
                    <a:defRPr b="1">
                      <a:solidFill>
                        <a:srgbClr val="C00000"/>
                      </a:solidFill>
                    </a:defRPr>
                  </a:pPr>
                  <a:endParaRPr lang="en-US"/>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A548-4676-BC60-8CD9AEA48188}"/>
                </c:ext>
                <c:ext xmlns:c15="http://schemas.microsoft.com/office/drawing/2012/chart" uri="{CE6537A1-D6FC-4f65-9D91-7224C49458BB}">
                  <c15:layout/>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'Structure-Export'!$C$4:$AK$4</c:f>
              <c:strCache>
                <c:ptCount val="35"/>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strCache>
            </c:strRef>
          </c:cat>
          <c:val>
            <c:numRef>
              <c:f>'Structure-Export'!$C$8:$AK$8</c:f>
              <c:numCache>
                <c:formatCode>0.0</c:formatCode>
                <c:ptCount val="35"/>
                <c:pt idx="0">
                  <c:v>0.31561385090843402</c:v>
                </c:pt>
                <c:pt idx="1">
                  <c:v>0.50527334035919202</c:v>
                </c:pt>
                <c:pt idx="2">
                  <c:v>0.77410479968069801</c:v>
                </c:pt>
                <c:pt idx="3">
                  <c:v>0.73353215881573497</c:v>
                </c:pt>
                <c:pt idx="4">
                  <c:v>1.546696864961163</c:v>
                </c:pt>
                <c:pt idx="5">
                  <c:v>1.51108522601755</c:v>
                </c:pt>
                <c:pt idx="6">
                  <c:v>1.36527785250499</c:v>
                </c:pt>
                <c:pt idx="7">
                  <c:v>1.725662055748129</c:v>
                </c:pt>
                <c:pt idx="8">
                  <c:v>3.8983333117307599</c:v>
                </c:pt>
                <c:pt idx="9">
                  <c:v>3.3695910178992752</c:v>
                </c:pt>
                <c:pt idx="10">
                  <c:v>2.644171233401972</c:v>
                </c:pt>
                <c:pt idx="11">
                  <c:v>2.1806055638151021</c:v>
                </c:pt>
                <c:pt idx="12">
                  <c:v>3.0280272765763181</c:v>
                </c:pt>
                <c:pt idx="13">
                  <c:v>3.467866889698874</c:v>
                </c:pt>
                <c:pt idx="14">
                  <c:v>2.6923976053630261</c:v>
                </c:pt>
                <c:pt idx="15">
                  <c:v>3.6924766360551442</c:v>
                </c:pt>
                <c:pt idx="16">
                  <c:v>5.9769465827756996</c:v>
                </c:pt>
                <c:pt idx="17">
                  <c:v>2.8253912917567039</c:v>
                </c:pt>
                <c:pt idx="18">
                  <c:v>2.6241809548200798</c:v>
                </c:pt>
                <c:pt idx="19">
                  <c:v>2.7874728699245548</c:v>
                </c:pt>
                <c:pt idx="20">
                  <c:v>2.3117012869590581</c:v>
                </c:pt>
                <c:pt idx="21">
                  <c:v>2.870885594419426</c:v>
                </c:pt>
                <c:pt idx="22">
                  <c:v>3.2209532343237091</c:v>
                </c:pt>
                <c:pt idx="23">
                  <c:v>2.118728375968935</c:v>
                </c:pt>
                <c:pt idx="24">
                  <c:v>2.002809068464463</c:v>
                </c:pt>
                <c:pt idx="25">
                  <c:v>1.3235344984430011</c:v>
                </c:pt>
                <c:pt idx="26">
                  <c:v>1.201873729960941</c:v>
                </c:pt>
                <c:pt idx="27">
                  <c:v>1.5336292243982299</c:v>
                </c:pt>
                <c:pt idx="28">
                  <c:v>1.621387979691385</c:v>
                </c:pt>
                <c:pt idx="29">
                  <c:v>1.5629448941486921</c:v>
                </c:pt>
                <c:pt idx="30">
                  <c:v>1.78622540740766</c:v>
                </c:pt>
                <c:pt idx="31">
                  <c:v>2.034173561622064</c:v>
                </c:pt>
                <c:pt idx="32">
                  <c:v>2.1635769344445501</c:v>
                </c:pt>
                <c:pt idx="33">
                  <c:v>2.484622132919446</c:v>
                </c:pt>
                <c:pt idx="34">
                  <c:v>3.3947406265733631</c:v>
                </c:pt>
              </c:numCache>
            </c:numRef>
          </c:val>
          <c:smooth val="0"/>
          <c:extLst xmlns:c16r2="http://schemas.microsoft.com/office/drawing/2015/06/chart">
            <c:ext xmlns:c16="http://schemas.microsoft.com/office/drawing/2014/chart" uri="{C3380CC4-5D6E-409C-BE32-E72D297353CC}">
              <c16:uniqueId val="{00000003-9985-48F4-A9E1-43C081372853}"/>
            </c:ext>
          </c:extLst>
        </c:ser>
        <c:ser>
          <c:idx val="4"/>
          <c:order val="4"/>
          <c:tx>
            <c:strRef>
              <c:f>'Structure-Export'!$B$9</c:f>
              <c:strCache>
                <c:ptCount val="1"/>
                <c:pt idx="0">
                  <c:v>Minerais et métaux</c:v>
                </c:pt>
              </c:strCache>
            </c:strRef>
          </c:tx>
          <c:spPr>
            <a:ln w="28575" cap="rnd">
              <a:solidFill>
                <a:schemeClr val="accent2">
                  <a:lumMod val="75000"/>
                </a:schemeClr>
              </a:solidFill>
              <a:round/>
            </a:ln>
            <a:effectLst/>
          </c:spPr>
          <c:marker>
            <c:symbol val="none"/>
          </c:marker>
          <c:cat>
            <c:strRef>
              <c:f>'Structure-Export'!$C$4:$AK$4</c:f>
              <c:strCache>
                <c:ptCount val="35"/>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strCache>
            </c:strRef>
          </c:cat>
          <c:val>
            <c:numRef>
              <c:f>'Structure-Export'!$C$9:$AK$9</c:f>
              <c:numCache>
                <c:formatCode>0.0</c:formatCode>
                <c:ptCount val="35"/>
                <c:pt idx="0">
                  <c:v>0.46384754572352399</c:v>
                </c:pt>
                <c:pt idx="1">
                  <c:v>0.58007087508877897</c:v>
                </c:pt>
                <c:pt idx="2">
                  <c:v>0.66380222933205701</c:v>
                </c:pt>
                <c:pt idx="3">
                  <c:v>0.601896686650367</c:v>
                </c:pt>
                <c:pt idx="4">
                  <c:v>0.51236316279316396</c:v>
                </c:pt>
                <c:pt idx="5">
                  <c:v>0.399498095300789</c:v>
                </c:pt>
                <c:pt idx="6">
                  <c:v>0.77738900937099498</c:v>
                </c:pt>
                <c:pt idx="7">
                  <c:v>0.49049212688612798</c:v>
                </c:pt>
                <c:pt idx="8">
                  <c:v>0.87982057008567005</c:v>
                </c:pt>
                <c:pt idx="9">
                  <c:v>0.64383993201540901</c:v>
                </c:pt>
                <c:pt idx="10">
                  <c:v>0.42888958925648202</c:v>
                </c:pt>
                <c:pt idx="11">
                  <c:v>0.47100898913322498</c:v>
                </c:pt>
                <c:pt idx="12">
                  <c:v>0.38179852523319502</c:v>
                </c:pt>
                <c:pt idx="13">
                  <c:v>0.31040648432585599</c:v>
                </c:pt>
                <c:pt idx="14">
                  <c:v>0.32704868949934901</c:v>
                </c:pt>
                <c:pt idx="15">
                  <c:v>0.51546427803781503</c:v>
                </c:pt>
                <c:pt idx="16">
                  <c:v>0.68109968330234405</c:v>
                </c:pt>
                <c:pt idx="17">
                  <c:v>0.53347683208159702</c:v>
                </c:pt>
                <c:pt idx="18">
                  <c:v>0.70616897138006196</c:v>
                </c:pt>
                <c:pt idx="19">
                  <c:v>0.46650537722031798</c:v>
                </c:pt>
                <c:pt idx="20">
                  <c:v>0.25277813489565498</c:v>
                </c:pt>
                <c:pt idx="21">
                  <c:v>0.31357244158771103</c:v>
                </c:pt>
                <c:pt idx="22">
                  <c:v>0.42639899076471099</c:v>
                </c:pt>
                <c:pt idx="23">
                  <c:v>0.380807977479172</c:v>
                </c:pt>
                <c:pt idx="24">
                  <c:v>0.41481980882862501</c:v>
                </c:pt>
                <c:pt idx="25">
                  <c:v>0.491152211167111</c:v>
                </c:pt>
                <c:pt idx="26">
                  <c:v>0.72169670925680596</c:v>
                </c:pt>
                <c:pt idx="27">
                  <c:v>0.50857066897981296</c:v>
                </c:pt>
                <c:pt idx="28">
                  <c:v>0.63290293679875498</c:v>
                </c:pt>
                <c:pt idx="29">
                  <c:v>0.47074670290716603</c:v>
                </c:pt>
                <c:pt idx="30">
                  <c:v>0.29125867222183099</c:v>
                </c:pt>
                <c:pt idx="31">
                  <c:v>0.25594900186805197</c:v>
                </c:pt>
                <c:pt idx="32">
                  <c:v>0.24608124242156701</c:v>
                </c:pt>
                <c:pt idx="33">
                  <c:v>0.16701183702545999</c:v>
                </c:pt>
                <c:pt idx="34">
                  <c:v>0.169188231203527</c:v>
                </c:pt>
              </c:numCache>
            </c:numRef>
          </c:val>
          <c:smooth val="0"/>
          <c:extLst xmlns:c16r2="http://schemas.microsoft.com/office/drawing/2015/06/chart">
            <c:ext xmlns:c16="http://schemas.microsoft.com/office/drawing/2014/chart" uri="{C3380CC4-5D6E-409C-BE32-E72D297353CC}">
              <c16:uniqueId val="{00000004-9985-48F4-A9E1-43C081372853}"/>
            </c:ext>
          </c:extLst>
        </c:ser>
        <c:dLbls>
          <c:showLegendKey val="0"/>
          <c:showVal val="0"/>
          <c:showCatName val="0"/>
          <c:showSerName val="0"/>
          <c:showPercent val="0"/>
          <c:showBubbleSize val="0"/>
        </c:dLbls>
        <c:smooth val="0"/>
        <c:axId val="182503688"/>
        <c:axId val="182504080"/>
      </c:lineChart>
      <c:catAx>
        <c:axId val="1825036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crossAx val="182504080"/>
        <c:crosses val="autoZero"/>
        <c:auto val="1"/>
        <c:lblAlgn val="ctr"/>
        <c:lblOffset val="100"/>
        <c:noMultiLvlLbl val="0"/>
      </c:catAx>
      <c:valAx>
        <c:axId val="182504080"/>
        <c:scaling>
          <c:orientation val="minMax"/>
          <c:max val="100"/>
          <c:min val="0"/>
        </c:scaling>
        <c:delete val="0"/>
        <c:axPos val="l"/>
        <c:majorGridlines>
          <c:spPr>
            <a:ln w="3175" cap="flat" cmpd="sng" algn="ctr">
              <a:solidFill>
                <a:schemeClr val="bg2">
                  <a:lumMod val="90000"/>
                </a:schemeClr>
              </a:solidFill>
              <a:prstDash val="solid"/>
              <a:miter lim="800000"/>
            </a:ln>
            <a:effectLst/>
          </c:spPr>
        </c:majorGridlines>
        <c:numFmt formatCode="0.0" sourceLinked="1"/>
        <c:majorTickMark val="none"/>
        <c:minorTickMark val="none"/>
        <c:tickLblPos val="nextTo"/>
        <c:spPr>
          <a:noFill/>
          <a:ln w="3175">
            <a:solidFill>
              <a:schemeClr val="tx1">
                <a:lumMod val="50000"/>
                <a:lumOff val="50000"/>
              </a:schemeClr>
            </a:solidFill>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crossAx val="182503688"/>
        <c:crosses val="autoZero"/>
        <c:crossBetween val="between"/>
        <c:majorUnit val="10"/>
        <c:minorUnit val="5"/>
      </c:valAx>
      <c:spPr>
        <a:noFill/>
        <a:ln w="6350">
          <a:solidFill>
            <a:schemeClr val="tx1">
              <a:lumMod val="50000"/>
              <a:lumOff val="50000"/>
            </a:schemeClr>
          </a:solidFill>
        </a:ln>
        <a:effectLst/>
      </c:spPr>
    </c:plotArea>
    <c:plotVisOnly val="1"/>
    <c:dispBlanksAs val="gap"/>
    <c:showDLblsOverMax val="0"/>
  </c:chart>
  <c:spPr>
    <a:solidFill>
      <a:schemeClr val="lt1"/>
    </a:solidFill>
    <a:ln w="6350" cap="flat" cmpd="sng" algn="ctr">
      <a:solidFill>
        <a:schemeClr val="bg1">
          <a:lumMod val="65000"/>
        </a:schemeClr>
      </a:solidFill>
      <a:prstDash val="solid"/>
      <a:miter lim="800000"/>
    </a:ln>
    <a:effectLst/>
  </c:spPr>
  <c:txPr>
    <a:bodyPr/>
    <a:lstStyle/>
    <a:p>
      <a:pPr>
        <a:defRPr>
          <a:solidFill>
            <a:schemeClr val="dk1"/>
          </a:solidFill>
          <a:latin typeface="+mn-lt"/>
          <a:ea typeface="+mn-ea"/>
          <a:cs typeface="+mn-cs"/>
        </a:defRPr>
      </a:pPr>
      <a:endParaRPr lang="en-US"/>
    </a:p>
  </c:txPr>
  <c:externalData r:id="rId2">
    <c:autoUpdate val="0"/>
  </c:externalData>
  <c:userShapes r:id="rId3"/>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5095639943741"/>
          <c:y val="2.6974814814814799E-2"/>
          <c:w val="0.89163473315835495"/>
          <c:h val="0.801431066705935"/>
        </c:manualLayout>
      </c:layout>
      <c:lineChart>
        <c:grouping val="standard"/>
        <c:varyColors val="0"/>
        <c:ser>
          <c:idx val="0"/>
          <c:order val="0"/>
          <c:tx>
            <c:strRef>
              <c:f>'Structure-Export'!$C$5</c:f>
              <c:strCache>
                <c:ptCount val="1"/>
                <c:pt idx="0">
                  <c:v>Matières premières agricoles</c:v>
                </c:pt>
              </c:strCache>
            </c:strRef>
          </c:tx>
          <c:spPr>
            <a:ln w="28575" cap="rnd">
              <a:solidFill>
                <a:srgbClr val="0070C0"/>
              </a:solidFill>
              <a:round/>
            </a:ln>
            <a:effectLst/>
          </c:spPr>
          <c:marker>
            <c:symbol val="none"/>
          </c:marker>
          <c:cat>
            <c:strRef>
              <c:f>'Structure-Export'!$D$4:$AL$4</c:f>
              <c:strCache>
                <c:ptCount val="35"/>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strCache>
            </c:strRef>
          </c:cat>
          <c:val>
            <c:numRef>
              <c:f>'Structure-Export'!$D$5:$AL$5</c:f>
              <c:numCache>
                <c:formatCode>0.0</c:formatCode>
                <c:ptCount val="35"/>
                <c:pt idx="0">
                  <c:v>2.622306050322277</c:v>
                </c:pt>
                <c:pt idx="1">
                  <c:v>2.3364767079779081</c:v>
                </c:pt>
                <c:pt idx="2">
                  <c:v>1.8025192060832711</c:v>
                </c:pt>
                <c:pt idx="3">
                  <c:v>1.910559220202932</c:v>
                </c:pt>
                <c:pt idx="4">
                  <c:v>2.064019571518473</c:v>
                </c:pt>
                <c:pt idx="5">
                  <c:v>2.030472818443648</c:v>
                </c:pt>
                <c:pt idx="6">
                  <c:v>2.6761743431501039</c:v>
                </c:pt>
                <c:pt idx="7">
                  <c:v>3.0440707074332201</c:v>
                </c:pt>
                <c:pt idx="8">
                  <c:v>3.53503355942334</c:v>
                </c:pt>
                <c:pt idx="9">
                  <c:v>4.1899539450913164</c:v>
                </c:pt>
                <c:pt idx="10">
                  <c:v>2.9044216914110881</c:v>
                </c:pt>
                <c:pt idx="11">
                  <c:v>2.3376224161939181</c:v>
                </c:pt>
                <c:pt idx="12">
                  <c:v>2.6237130850510701</c:v>
                </c:pt>
                <c:pt idx="13">
                  <c:v>2.4408529882436341</c:v>
                </c:pt>
                <c:pt idx="14">
                  <c:v>3.4224490284631282</c:v>
                </c:pt>
                <c:pt idx="15">
                  <c:v>3.418443259064909</c:v>
                </c:pt>
                <c:pt idx="16">
                  <c:v>2.5236956915012958</c:v>
                </c:pt>
                <c:pt idx="17">
                  <c:v>2.6444439983392791</c:v>
                </c:pt>
                <c:pt idx="18">
                  <c:v>1.5434083837053909</c:v>
                </c:pt>
                <c:pt idx="19">
                  <c:v>1.74765879395964</c:v>
                </c:pt>
                <c:pt idx="20">
                  <c:v>2.0166789563509941</c:v>
                </c:pt>
                <c:pt idx="21">
                  <c:v>1.422231290460036</c:v>
                </c:pt>
                <c:pt idx="22">
                  <c:v>1.638842333099682</c:v>
                </c:pt>
                <c:pt idx="23">
                  <c:v>1.7581088516523371</c:v>
                </c:pt>
                <c:pt idx="24">
                  <c:v>1.66993327450738</c:v>
                </c:pt>
                <c:pt idx="25">
                  <c:v>1.8373355192693051</c:v>
                </c:pt>
                <c:pt idx="26">
                  <c:v>1.713316855339686</c:v>
                </c:pt>
                <c:pt idx="27">
                  <c:v>1.5015326466710499</c:v>
                </c:pt>
                <c:pt idx="28">
                  <c:v>0.99294483373589004</c:v>
                </c:pt>
                <c:pt idx="29">
                  <c:v>1.555874460067334</c:v>
                </c:pt>
                <c:pt idx="30">
                  <c:v>1.7343890773991779</c:v>
                </c:pt>
                <c:pt idx="31">
                  <c:v>1.10525182999055</c:v>
                </c:pt>
                <c:pt idx="32">
                  <c:v>1.1028258301514</c:v>
                </c:pt>
                <c:pt idx="33">
                  <c:v>0.87121947626196905</c:v>
                </c:pt>
                <c:pt idx="34">
                  <c:v>0.88973117098575805</c:v>
                </c:pt>
              </c:numCache>
            </c:numRef>
          </c:val>
          <c:smooth val="0"/>
          <c:extLst xmlns:c16r2="http://schemas.microsoft.com/office/drawing/2015/06/chart">
            <c:ext xmlns:c16="http://schemas.microsoft.com/office/drawing/2014/chart" uri="{C3380CC4-5D6E-409C-BE32-E72D297353CC}">
              <c16:uniqueId val="{00000000-5945-4E6D-B789-850E620B3C26}"/>
            </c:ext>
          </c:extLst>
        </c:ser>
        <c:ser>
          <c:idx val="1"/>
          <c:order val="1"/>
          <c:tx>
            <c:strRef>
              <c:f>'Structure-Export'!$C$6</c:f>
              <c:strCache>
                <c:ptCount val="1"/>
                <c:pt idx="0">
                  <c:v>Produits alimentaires</c:v>
                </c:pt>
              </c:strCache>
            </c:strRef>
          </c:tx>
          <c:spPr>
            <a:ln w="28575" cap="rnd">
              <a:solidFill>
                <a:srgbClr val="FFC000"/>
              </a:solidFill>
              <a:round/>
            </a:ln>
            <a:effectLst/>
          </c:spPr>
          <c:marker>
            <c:symbol val="none"/>
          </c:marker>
          <c:dLbls>
            <c:dLbl>
              <c:idx val="34"/>
              <c:layout>
                <c:manualLayout>
                  <c:x val="-1.6376169314469701E-16"/>
                  <c:y val="-9.5553105475927894E-2"/>
                </c:manualLayout>
              </c:layout>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FFC000"/>
                      </a:solidFill>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12BB-4D9E-A1F7-BB06749143CB}"/>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'Structure-Export'!$D$4:$AL$4</c:f>
              <c:strCache>
                <c:ptCount val="35"/>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strCache>
            </c:strRef>
          </c:cat>
          <c:val>
            <c:numRef>
              <c:f>'Structure-Export'!$D$6:$AL$6</c:f>
              <c:numCache>
                <c:formatCode>0.0</c:formatCode>
                <c:ptCount val="35"/>
                <c:pt idx="0">
                  <c:v>28.461523231938479</c:v>
                </c:pt>
                <c:pt idx="1">
                  <c:v>25.786012161661422</c:v>
                </c:pt>
                <c:pt idx="2">
                  <c:v>24.633896861910511</c:v>
                </c:pt>
                <c:pt idx="3">
                  <c:v>25.903946325760099</c:v>
                </c:pt>
                <c:pt idx="4">
                  <c:v>22.74945278930814</c:v>
                </c:pt>
                <c:pt idx="5">
                  <c:v>25.880899710715379</c:v>
                </c:pt>
                <c:pt idx="6">
                  <c:v>29.94175463995742</c:v>
                </c:pt>
                <c:pt idx="7">
                  <c:v>27.598916953249109</c:v>
                </c:pt>
                <c:pt idx="8">
                  <c:v>25.549897120694609</c:v>
                </c:pt>
                <c:pt idx="9">
                  <c:v>26.156900877370902</c:v>
                </c:pt>
                <c:pt idx="10">
                  <c:v>26.124577326158331</c:v>
                </c:pt>
                <c:pt idx="11">
                  <c:v>28.634915609256101</c:v>
                </c:pt>
                <c:pt idx="12">
                  <c:v>27.080744244284649</c:v>
                </c:pt>
                <c:pt idx="13">
                  <c:v>26.69782379551453</c:v>
                </c:pt>
                <c:pt idx="14">
                  <c:v>28.389061227701369</c:v>
                </c:pt>
                <c:pt idx="15">
                  <c:v>31.399125538250079</c:v>
                </c:pt>
                <c:pt idx="16">
                  <c:v>32.855853525231453</c:v>
                </c:pt>
                <c:pt idx="17">
                  <c:v>30.889276471419521</c:v>
                </c:pt>
                <c:pt idx="18">
                  <c:v>21.22718896786186</c:v>
                </c:pt>
                <c:pt idx="19">
                  <c:v>20.906057806011809</c:v>
                </c:pt>
                <c:pt idx="20">
                  <c:v>21.475996269417561</c:v>
                </c:pt>
                <c:pt idx="21">
                  <c:v>21.042723384392719</c:v>
                </c:pt>
                <c:pt idx="22">
                  <c:v>21.458859622009498</c:v>
                </c:pt>
                <c:pt idx="23">
                  <c:v>21.502162277716611</c:v>
                </c:pt>
                <c:pt idx="24">
                  <c:v>19.037181744102821</c:v>
                </c:pt>
                <c:pt idx="25">
                  <c:v>21.207378505186899</c:v>
                </c:pt>
                <c:pt idx="26">
                  <c:v>19.272902805876221</c:v>
                </c:pt>
                <c:pt idx="27">
                  <c:v>19.10271811312338</c:v>
                </c:pt>
                <c:pt idx="28">
                  <c:v>17.443640462341271</c:v>
                </c:pt>
                <c:pt idx="29">
                  <c:v>23.017575842834539</c:v>
                </c:pt>
                <c:pt idx="30">
                  <c:v>19.005263535120921</c:v>
                </c:pt>
                <c:pt idx="31">
                  <c:v>17.346454414446651</c:v>
                </c:pt>
                <c:pt idx="32">
                  <c:v>17.230078794841859</c:v>
                </c:pt>
                <c:pt idx="33">
                  <c:v>18.855468841409191</c:v>
                </c:pt>
                <c:pt idx="34">
                  <c:v>18.874701384008539</c:v>
                </c:pt>
              </c:numCache>
            </c:numRef>
          </c:val>
          <c:smooth val="0"/>
          <c:extLst xmlns:c16r2="http://schemas.microsoft.com/office/drawing/2015/06/chart">
            <c:ext xmlns:c16="http://schemas.microsoft.com/office/drawing/2014/chart" uri="{C3380CC4-5D6E-409C-BE32-E72D297353CC}">
              <c16:uniqueId val="{00000001-5945-4E6D-B789-850E620B3C26}"/>
            </c:ext>
          </c:extLst>
        </c:ser>
        <c:ser>
          <c:idx val="2"/>
          <c:order val="2"/>
          <c:tx>
            <c:strRef>
              <c:f>'Structure-Export'!$C$7</c:f>
              <c:strCache>
                <c:ptCount val="1"/>
                <c:pt idx="0">
                  <c:v>Hydrocarbures</c:v>
                </c:pt>
              </c:strCache>
            </c:strRef>
          </c:tx>
          <c:spPr>
            <a:ln w="28575" cap="rnd">
              <a:solidFill>
                <a:srgbClr val="00B050"/>
              </a:solidFill>
              <a:round/>
            </a:ln>
            <a:effectLst/>
          </c:spPr>
          <c:marker>
            <c:symbol val="none"/>
          </c:marker>
          <c:cat>
            <c:strRef>
              <c:f>'Structure-Export'!$D$4:$AL$4</c:f>
              <c:strCache>
                <c:ptCount val="35"/>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strCache>
            </c:strRef>
          </c:cat>
          <c:val>
            <c:numRef>
              <c:f>'Structure-Export'!$D$7:$AL$7</c:f>
              <c:numCache>
                <c:formatCode>0.0</c:formatCode>
                <c:ptCount val="35"/>
                <c:pt idx="0">
                  <c:v>4.8455301822567884</c:v>
                </c:pt>
                <c:pt idx="1">
                  <c:v>4.5251381935827828</c:v>
                </c:pt>
                <c:pt idx="2">
                  <c:v>4.2532283723071771</c:v>
                </c:pt>
                <c:pt idx="3">
                  <c:v>3.9673661609676758</c:v>
                </c:pt>
                <c:pt idx="4">
                  <c:v>3.9552490028734502</c:v>
                </c:pt>
                <c:pt idx="5">
                  <c:v>3.8877272283328308</c:v>
                </c:pt>
                <c:pt idx="6">
                  <c:v>2.5511774277198311</c:v>
                </c:pt>
                <c:pt idx="7">
                  <c:v>2.7434263352721211</c:v>
                </c:pt>
                <c:pt idx="8">
                  <c:v>2.0601149175871072</c:v>
                </c:pt>
                <c:pt idx="9">
                  <c:v>2.5917420506179019</c:v>
                </c:pt>
                <c:pt idx="10">
                  <c:v>3.5865662405976102</c:v>
                </c:pt>
                <c:pt idx="11">
                  <c:v>2.511654156620827</c:v>
                </c:pt>
                <c:pt idx="12">
                  <c:v>3.146277458868219</c:v>
                </c:pt>
                <c:pt idx="13">
                  <c:v>2.660935729951996</c:v>
                </c:pt>
                <c:pt idx="14">
                  <c:v>2.081198195545245</c:v>
                </c:pt>
                <c:pt idx="15">
                  <c:v>2.2026595723327049</c:v>
                </c:pt>
                <c:pt idx="16">
                  <c:v>1.6268839782208879</c:v>
                </c:pt>
                <c:pt idx="17">
                  <c:v>1.944219779204438</c:v>
                </c:pt>
                <c:pt idx="18">
                  <c:v>1.4606609757539299</c:v>
                </c:pt>
                <c:pt idx="19">
                  <c:v>2.7037871398801432</c:v>
                </c:pt>
                <c:pt idx="20">
                  <c:v>3.6571081775777272</c:v>
                </c:pt>
                <c:pt idx="21">
                  <c:v>4.2297515600047007</c:v>
                </c:pt>
                <c:pt idx="22">
                  <c:v>2.8187985937662261</c:v>
                </c:pt>
                <c:pt idx="23">
                  <c:v>1.0630573455902399</c:v>
                </c:pt>
                <c:pt idx="24">
                  <c:v>2.0087579086773482</c:v>
                </c:pt>
                <c:pt idx="25">
                  <c:v>2.381458465740562</c:v>
                </c:pt>
                <c:pt idx="26">
                  <c:v>1.851717672658479</c:v>
                </c:pt>
                <c:pt idx="27">
                  <c:v>2.267670929805222</c:v>
                </c:pt>
                <c:pt idx="28">
                  <c:v>2.1541552456216002</c:v>
                </c:pt>
                <c:pt idx="29">
                  <c:v>2.3324972069440881</c:v>
                </c:pt>
                <c:pt idx="30">
                  <c:v>1.0727783780605331</c:v>
                </c:pt>
                <c:pt idx="31">
                  <c:v>2.61290945795787</c:v>
                </c:pt>
                <c:pt idx="32">
                  <c:v>3.9701257922573521</c:v>
                </c:pt>
                <c:pt idx="33">
                  <c:v>5.0279510403332646</c:v>
                </c:pt>
                <c:pt idx="34">
                  <c:v>3.2922975007284001</c:v>
                </c:pt>
              </c:numCache>
            </c:numRef>
          </c:val>
          <c:smooth val="0"/>
          <c:extLst xmlns:c16r2="http://schemas.microsoft.com/office/drawing/2015/06/chart">
            <c:ext xmlns:c16="http://schemas.microsoft.com/office/drawing/2014/chart" uri="{C3380CC4-5D6E-409C-BE32-E72D297353CC}">
              <c16:uniqueId val="{00000002-5945-4E6D-B789-850E620B3C26}"/>
            </c:ext>
          </c:extLst>
        </c:ser>
        <c:ser>
          <c:idx val="3"/>
          <c:order val="3"/>
          <c:tx>
            <c:strRef>
              <c:f>'Structure-Export'!$C$8</c:f>
              <c:strCache>
                <c:ptCount val="1"/>
                <c:pt idx="0">
                  <c:v>Produits manufacturiers</c:v>
                </c:pt>
              </c:strCache>
            </c:strRef>
          </c:tx>
          <c:spPr>
            <a:ln w="28575" cap="rnd">
              <a:solidFill>
                <a:srgbClr val="FF0000"/>
              </a:solidFill>
              <a:round/>
            </a:ln>
            <a:effectLst/>
          </c:spPr>
          <c:marker>
            <c:symbol val="none"/>
          </c:marker>
          <c:dLbls>
            <c:dLbl>
              <c:idx val="0"/>
              <c:layout>
                <c:manualLayout>
                  <c:x val="-3.5730236712818199E-2"/>
                  <c:y val="4.4101433296582102E-2"/>
                </c:manualLayout>
              </c:layout>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C00000"/>
                      </a:solidFill>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12BB-4D9E-A1F7-BB06749143CB}"/>
                </c:ext>
                <c:ext xmlns:c15="http://schemas.microsoft.com/office/drawing/2012/chart" uri="{CE6537A1-D6FC-4f65-9D91-7224C49458BB}">
                  <c15:layout/>
                </c:ext>
              </c:extLst>
            </c:dLbl>
            <c:dLbl>
              <c:idx val="34"/>
              <c:layout>
                <c:manualLayout>
                  <c:x val="-1.6376169314469701E-16"/>
                  <c:y val="-4.4101433296582199E-2"/>
                </c:manualLayout>
              </c:layout>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C00000"/>
                      </a:solidFill>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35CB-4903-A6BC-397ED6A20275}"/>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rgbClr val="C00000"/>
                    </a:solidFill>
                    <a:latin typeface="+mn-lt"/>
                    <a:ea typeface="+mn-ea"/>
                    <a:cs typeface="+mn-cs"/>
                  </a:defRPr>
                </a:pPr>
                <a:endParaRPr lang="en-US"/>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'Structure-Export'!$D$4:$AL$4</c:f>
              <c:strCache>
                <c:ptCount val="35"/>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strCache>
            </c:strRef>
          </c:cat>
          <c:val>
            <c:numRef>
              <c:f>'Structure-Export'!$D$8:$AL$8</c:f>
              <c:numCache>
                <c:formatCode>0.0</c:formatCode>
                <c:ptCount val="35"/>
                <c:pt idx="0">
                  <c:v>23.51042501145303</c:v>
                </c:pt>
                <c:pt idx="1">
                  <c:v>28.17844568063477</c:v>
                </c:pt>
                <c:pt idx="2">
                  <c:v>34.296849618645247</c:v>
                </c:pt>
                <c:pt idx="3">
                  <c:v>38.700454953810343</c:v>
                </c:pt>
                <c:pt idx="4">
                  <c:v>40.749872416099102</c:v>
                </c:pt>
                <c:pt idx="5">
                  <c:v>40.451680300667107</c:v>
                </c:pt>
                <c:pt idx="6">
                  <c:v>43.523960563604618</c:v>
                </c:pt>
                <c:pt idx="7">
                  <c:v>48.726432298233853</c:v>
                </c:pt>
                <c:pt idx="8">
                  <c:v>49.845892686292117</c:v>
                </c:pt>
                <c:pt idx="9">
                  <c:v>46.501265223836192</c:v>
                </c:pt>
                <c:pt idx="10">
                  <c:v>52.253753497461027</c:v>
                </c:pt>
                <c:pt idx="11">
                  <c:v>54.171050943502543</c:v>
                </c:pt>
                <c:pt idx="12">
                  <c:v>55.0986931230767</c:v>
                </c:pt>
                <c:pt idx="13">
                  <c:v>56.75173552909186</c:v>
                </c:pt>
                <c:pt idx="14">
                  <c:v>53.499048311109199</c:v>
                </c:pt>
                <c:pt idx="15">
                  <c:v>51.402387398942743</c:v>
                </c:pt>
                <c:pt idx="16">
                  <c:v>50.300560484060533</c:v>
                </c:pt>
                <c:pt idx="17">
                  <c:v>49.417895145357647</c:v>
                </c:pt>
                <c:pt idx="18">
                  <c:v>65.496239244982903</c:v>
                </c:pt>
                <c:pt idx="19">
                  <c:v>65.348238486422915</c:v>
                </c:pt>
                <c:pt idx="20">
                  <c:v>64.093117561251987</c:v>
                </c:pt>
                <c:pt idx="21">
                  <c:v>64.808773576839954</c:v>
                </c:pt>
                <c:pt idx="22">
                  <c:v>65.864766211522308</c:v>
                </c:pt>
                <c:pt idx="23">
                  <c:v>68.569049504791309</c:v>
                </c:pt>
                <c:pt idx="24">
                  <c:v>69.050698628587909</c:v>
                </c:pt>
                <c:pt idx="25">
                  <c:v>65.797752283129199</c:v>
                </c:pt>
                <c:pt idx="26">
                  <c:v>67.812916612681306</c:v>
                </c:pt>
                <c:pt idx="27">
                  <c:v>66.759868691143126</c:v>
                </c:pt>
                <c:pt idx="28">
                  <c:v>63.902953316273333</c:v>
                </c:pt>
                <c:pt idx="29">
                  <c:v>64.670322864389178</c:v>
                </c:pt>
                <c:pt idx="30">
                  <c:v>66.322460954584571</c:v>
                </c:pt>
                <c:pt idx="31">
                  <c:v>65.697262157371739</c:v>
                </c:pt>
                <c:pt idx="32">
                  <c:v>65.445844677007145</c:v>
                </c:pt>
                <c:pt idx="33">
                  <c:v>66.075016807685884</c:v>
                </c:pt>
                <c:pt idx="34">
                  <c:v>69.016612528166164</c:v>
                </c:pt>
              </c:numCache>
            </c:numRef>
          </c:val>
          <c:smooth val="0"/>
          <c:extLst xmlns:c16r2="http://schemas.microsoft.com/office/drawing/2015/06/chart">
            <c:ext xmlns:c16="http://schemas.microsoft.com/office/drawing/2014/chart" uri="{C3380CC4-5D6E-409C-BE32-E72D297353CC}">
              <c16:uniqueId val="{00000003-5945-4E6D-B789-850E620B3C26}"/>
            </c:ext>
          </c:extLst>
        </c:ser>
        <c:ser>
          <c:idx val="4"/>
          <c:order val="4"/>
          <c:tx>
            <c:strRef>
              <c:f>'Structure-Export'!$C$9</c:f>
              <c:strCache>
                <c:ptCount val="1"/>
                <c:pt idx="0">
                  <c:v>Minerais et métaux</c:v>
                </c:pt>
              </c:strCache>
            </c:strRef>
          </c:tx>
          <c:spPr>
            <a:ln w="28575" cap="rnd">
              <a:solidFill>
                <a:schemeClr val="accent2"/>
              </a:solidFill>
              <a:round/>
            </a:ln>
            <a:effectLst/>
          </c:spPr>
          <c:marker>
            <c:symbol val="none"/>
          </c:marker>
          <c:cat>
            <c:strRef>
              <c:f>'Structure-Export'!$D$4:$AL$4</c:f>
              <c:strCache>
                <c:ptCount val="35"/>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strCache>
            </c:strRef>
          </c:cat>
          <c:val>
            <c:numRef>
              <c:f>'Structure-Export'!$D$9:$AL$9</c:f>
              <c:numCache>
                <c:formatCode>0.0</c:formatCode>
                <c:ptCount val="35"/>
                <c:pt idx="0">
                  <c:v>40.541418992608612</c:v>
                </c:pt>
                <c:pt idx="1">
                  <c:v>39.141963171952149</c:v>
                </c:pt>
                <c:pt idx="2">
                  <c:v>34.981108694104471</c:v>
                </c:pt>
                <c:pt idx="3">
                  <c:v>29.49986292489017</c:v>
                </c:pt>
                <c:pt idx="4">
                  <c:v>30.467406827396619</c:v>
                </c:pt>
                <c:pt idx="5">
                  <c:v>27.734917342142989</c:v>
                </c:pt>
                <c:pt idx="6">
                  <c:v>21.292177305760681</c:v>
                </c:pt>
                <c:pt idx="7">
                  <c:v>17.872815130413279</c:v>
                </c:pt>
                <c:pt idx="8">
                  <c:v>18.98925441668754</c:v>
                </c:pt>
                <c:pt idx="9">
                  <c:v>20.54588526314279</c:v>
                </c:pt>
                <c:pt idx="10">
                  <c:v>15.124888104237121</c:v>
                </c:pt>
                <c:pt idx="11">
                  <c:v>12.34004870461996</c:v>
                </c:pt>
                <c:pt idx="12">
                  <c:v>12.037689467582631</c:v>
                </c:pt>
                <c:pt idx="13">
                  <c:v>11.436324636176399</c:v>
                </c:pt>
                <c:pt idx="14">
                  <c:v>12.572469269244181</c:v>
                </c:pt>
                <c:pt idx="15">
                  <c:v>11.5457557117045</c:v>
                </c:pt>
                <c:pt idx="16">
                  <c:v>12.65887289350637</c:v>
                </c:pt>
                <c:pt idx="17">
                  <c:v>15.081569855920071</c:v>
                </c:pt>
                <c:pt idx="18">
                  <c:v>10.26466803623275</c:v>
                </c:pt>
                <c:pt idx="19">
                  <c:v>9.284383177405493</c:v>
                </c:pt>
                <c:pt idx="20">
                  <c:v>8.7522081737043127</c:v>
                </c:pt>
                <c:pt idx="21">
                  <c:v>8.4851081214066877</c:v>
                </c:pt>
                <c:pt idx="22">
                  <c:v>8.1963311785485722</c:v>
                </c:pt>
                <c:pt idx="23">
                  <c:v>7.0815851083831882</c:v>
                </c:pt>
                <c:pt idx="24">
                  <c:v>8.209964748591517</c:v>
                </c:pt>
                <c:pt idx="25">
                  <c:v>8.7527836370746996</c:v>
                </c:pt>
                <c:pt idx="26">
                  <c:v>9.3201661694155487</c:v>
                </c:pt>
                <c:pt idx="27">
                  <c:v>10.3488148350248</c:v>
                </c:pt>
                <c:pt idx="28">
                  <c:v>15.46472920953042</c:v>
                </c:pt>
                <c:pt idx="29">
                  <c:v>8.3919365204769392</c:v>
                </c:pt>
                <c:pt idx="30">
                  <c:v>11.676009196970259</c:v>
                </c:pt>
                <c:pt idx="31">
                  <c:v>13.202996057525381</c:v>
                </c:pt>
                <c:pt idx="32">
                  <c:v>12.113234737084341</c:v>
                </c:pt>
                <c:pt idx="33">
                  <c:v>9.1039966404718911</c:v>
                </c:pt>
                <c:pt idx="34">
                  <c:v>7.8791361391055306</c:v>
                </c:pt>
              </c:numCache>
            </c:numRef>
          </c:val>
          <c:smooth val="0"/>
          <c:extLst xmlns:c16r2="http://schemas.microsoft.com/office/drawing/2015/06/chart">
            <c:ext xmlns:c16="http://schemas.microsoft.com/office/drawing/2014/chart" uri="{C3380CC4-5D6E-409C-BE32-E72D297353CC}">
              <c16:uniqueId val="{00000004-5945-4E6D-B789-850E620B3C26}"/>
            </c:ext>
          </c:extLst>
        </c:ser>
        <c:dLbls>
          <c:showLegendKey val="0"/>
          <c:showVal val="0"/>
          <c:showCatName val="0"/>
          <c:showSerName val="0"/>
          <c:showPercent val="0"/>
          <c:showBubbleSize val="0"/>
        </c:dLbls>
        <c:smooth val="0"/>
        <c:axId val="188262368"/>
        <c:axId val="188262760"/>
      </c:lineChart>
      <c:catAx>
        <c:axId val="1882623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188262760"/>
        <c:crosses val="autoZero"/>
        <c:auto val="1"/>
        <c:lblAlgn val="ctr"/>
        <c:lblOffset val="100"/>
        <c:noMultiLvlLbl val="0"/>
      </c:catAx>
      <c:valAx>
        <c:axId val="188262760"/>
        <c:scaling>
          <c:orientation val="minMax"/>
          <c:max val="90"/>
          <c:min val="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8262368"/>
        <c:crosses val="autoZero"/>
        <c:crossBetween val="between"/>
        <c:majorUnit val="10"/>
        <c:minorUnit val="5"/>
      </c:valAx>
      <c:spPr>
        <a:noFill/>
        <a:ln w="6350">
          <a:solidFill>
            <a:schemeClr val="tx1">
              <a:lumMod val="50000"/>
              <a:lumOff val="50000"/>
            </a:schemeClr>
          </a:solidFill>
        </a:ln>
        <a:effectLst/>
      </c:spPr>
    </c:plotArea>
    <c:plotVisOnly val="1"/>
    <c:dispBlanksAs val="gap"/>
    <c:showDLblsOverMax val="0"/>
  </c:chart>
  <c:spPr>
    <a:solidFill>
      <a:schemeClr val="bg1"/>
    </a:solidFill>
    <a:ln w="3175" cap="flat" cmpd="sng" algn="ctr">
      <a:solidFill>
        <a:schemeClr val="tx1">
          <a:lumMod val="50000"/>
          <a:lumOff val="50000"/>
        </a:schemeClr>
      </a:solidFill>
      <a:round/>
    </a:ln>
    <a:effectLst/>
  </c:spPr>
  <c:txPr>
    <a:bodyPr/>
    <a:lstStyle/>
    <a:p>
      <a:pPr>
        <a:defRPr/>
      </a:pPr>
      <a:endParaRPr lang="en-US"/>
    </a:p>
  </c:txPr>
  <c:externalData r:id="rId2">
    <c:autoUpdate val="0"/>
  </c:externalData>
  <c:userShapes r:id="rId3"/>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6.5372788078909505E-2"/>
          <c:y val="2.8630208333333299E-2"/>
          <c:w val="0.90287413194444399"/>
          <c:h val="0.75834440209858001"/>
        </c:manualLayout>
      </c:layout>
      <c:lineChart>
        <c:grouping val="standard"/>
        <c:varyColors val="0"/>
        <c:ser>
          <c:idx val="0"/>
          <c:order val="0"/>
          <c:tx>
            <c:strRef>
              <c:f>'Structure Export'!$D$5</c:f>
              <c:strCache>
                <c:ptCount val="1"/>
                <c:pt idx="0">
                  <c:v>Matières premières agricoles</c:v>
                </c:pt>
              </c:strCache>
            </c:strRef>
          </c:tx>
          <c:spPr>
            <a:ln>
              <a:solidFill>
                <a:srgbClr val="0070C0"/>
              </a:solidFill>
            </a:ln>
          </c:spPr>
          <c:marker>
            <c:symbol val="none"/>
          </c:marker>
          <c:cat>
            <c:strRef>
              <c:f>'Structure Export'!$E$4:$AM$4</c:f>
              <c:strCache>
                <c:ptCount val="35"/>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strCache>
            </c:strRef>
          </c:cat>
          <c:val>
            <c:numRef>
              <c:f>'Structure Export'!$E$5:$AM$5</c:f>
              <c:numCache>
                <c:formatCode>0.0</c:formatCode>
                <c:ptCount val="35"/>
                <c:pt idx="0">
                  <c:v>0.87918275925299805</c:v>
                </c:pt>
                <c:pt idx="1">
                  <c:v>0.72502371963013101</c:v>
                </c:pt>
                <c:pt idx="2">
                  <c:v>0.90278148944308001</c:v>
                </c:pt>
                <c:pt idx="3">
                  <c:v>0.90288888226973596</c:v>
                </c:pt>
                <c:pt idx="4">
                  <c:v>0.72244890751637902</c:v>
                </c:pt>
                <c:pt idx="5">
                  <c:v>0.83011340253157995</c:v>
                </c:pt>
                <c:pt idx="6">
                  <c:v>0.74738379086024698</c:v>
                </c:pt>
                <c:pt idx="7">
                  <c:v>0.83034495728758095</c:v>
                </c:pt>
                <c:pt idx="8">
                  <c:v>0.91258282492154796</c:v>
                </c:pt>
                <c:pt idx="9">
                  <c:v>0.96240987299830805</c:v>
                </c:pt>
                <c:pt idx="10">
                  <c:v>0.95200917399890095</c:v>
                </c:pt>
                <c:pt idx="11">
                  <c:v>0.74786077397763095</c:v>
                </c:pt>
                <c:pt idx="12">
                  <c:v>0.60700753366230997</c:v>
                </c:pt>
                <c:pt idx="13">
                  <c:v>0.60498025278833101</c:v>
                </c:pt>
                <c:pt idx="14">
                  <c:v>0.57546572556575004</c:v>
                </c:pt>
                <c:pt idx="15">
                  <c:v>0.646183872100345</c:v>
                </c:pt>
                <c:pt idx="16">
                  <c:v>0.73680784647534703</c:v>
                </c:pt>
                <c:pt idx="17">
                  <c:v>0.69695553199183402</c:v>
                </c:pt>
                <c:pt idx="18">
                  <c:v>0.59638438229937896</c:v>
                </c:pt>
                <c:pt idx="19">
                  <c:v>0.60204182821006103</c:v>
                </c:pt>
                <c:pt idx="20">
                  <c:v>0.65961281641928604</c:v>
                </c:pt>
                <c:pt idx="21">
                  <c:v>0.71329589217410505</c:v>
                </c:pt>
                <c:pt idx="22">
                  <c:v>0.71993799967279204</c:v>
                </c:pt>
                <c:pt idx="23">
                  <c:v>0.78215090831655798</c:v>
                </c:pt>
                <c:pt idx="24">
                  <c:v>0.67612135137736695</c:v>
                </c:pt>
                <c:pt idx="25">
                  <c:v>0.638121475448996</c:v>
                </c:pt>
                <c:pt idx="26">
                  <c:v>0.61754879543798702</c:v>
                </c:pt>
                <c:pt idx="27">
                  <c:v>0.479819250176859</c:v>
                </c:pt>
                <c:pt idx="28">
                  <c:v>0.47155303850973301</c:v>
                </c:pt>
                <c:pt idx="29">
                  <c:v>0.48933437598982998</c:v>
                </c:pt>
                <c:pt idx="30">
                  <c:v>0.50083019108049798</c:v>
                </c:pt>
                <c:pt idx="31">
                  <c:v>0.46836413989465597</c:v>
                </c:pt>
                <c:pt idx="32">
                  <c:v>0.48676188798437803</c:v>
                </c:pt>
                <c:pt idx="33">
                  <c:v>0.44955166143046299</c:v>
                </c:pt>
              </c:numCache>
            </c:numRef>
          </c:val>
          <c:smooth val="0"/>
          <c:extLst xmlns:c16r2="http://schemas.microsoft.com/office/drawing/2015/06/chart">
            <c:ext xmlns:c16="http://schemas.microsoft.com/office/drawing/2014/chart" uri="{C3380CC4-5D6E-409C-BE32-E72D297353CC}">
              <c16:uniqueId val="{00000000-D58B-4735-8D90-83C3088EE374}"/>
            </c:ext>
          </c:extLst>
        </c:ser>
        <c:ser>
          <c:idx val="1"/>
          <c:order val="1"/>
          <c:tx>
            <c:strRef>
              <c:f>'Structure Export'!$D$6</c:f>
              <c:strCache>
                <c:ptCount val="1"/>
                <c:pt idx="0">
                  <c:v>Produits alimentaires</c:v>
                </c:pt>
              </c:strCache>
            </c:strRef>
          </c:tx>
          <c:spPr>
            <a:ln>
              <a:solidFill>
                <a:srgbClr val="FFC000"/>
              </a:solidFill>
            </a:ln>
          </c:spPr>
          <c:marker>
            <c:symbol val="none"/>
          </c:marker>
          <c:cat>
            <c:strRef>
              <c:f>'Structure Export'!$E$4:$AM$4</c:f>
              <c:strCache>
                <c:ptCount val="35"/>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strCache>
            </c:strRef>
          </c:cat>
          <c:val>
            <c:numRef>
              <c:f>'Structure Export'!$E$6:$AM$6</c:f>
              <c:numCache>
                <c:formatCode>0.0</c:formatCode>
                <c:ptCount val="35"/>
                <c:pt idx="0">
                  <c:v>7.1716082725444261</c:v>
                </c:pt>
                <c:pt idx="1">
                  <c:v>9.2137899602259967</c:v>
                </c:pt>
                <c:pt idx="2">
                  <c:v>8.7459999619427151</c:v>
                </c:pt>
                <c:pt idx="3">
                  <c:v>7.2418218962468099</c:v>
                </c:pt>
                <c:pt idx="4">
                  <c:v>10.228089536056981</c:v>
                </c:pt>
                <c:pt idx="5">
                  <c:v>9.6981660635414482</c:v>
                </c:pt>
                <c:pt idx="6">
                  <c:v>12.216451616220629</c:v>
                </c:pt>
                <c:pt idx="7">
                  <c:v>12.67374913390837</c:v>
                </c:pt>
                <c:pt idx="8">
                  <c:v>12.306509367774551</c:v>
                </c:pt>
                <c:pt idx="9">
                  <c:v>9.9128909450075504</c:v>
                </c:pt>
                <c:pt idx="10">
                  <c:v>10.98990959941611</c:v>
                </c:pt>
                <c:pt idx="11">
                  <c:v>14.9616385652453</c:v>
                </c:pt>
                <c:pt idx="12">
                  <c:v>10.12971166080429</c:v>
                </c:pt>
                <c:pt idx="13">
                  <c:v>11.27808184830244</c:v>
                </c:pt>
                <c:pt idx="14">
                  <c:v>12.791178250703959</c:v>
                </c:pt>
                <c:pt idx="15">
                  <c:v>9.7700999659115819</c:v>
                </c:pt>
                <c:pt idx="16">
                  <c:v>7.3471222507048486</c:v>
                </c:pt>
                <c:pt idx="17">
                  <c:v>10.993958457980529</c:v>
                </c:pt>
                <c:pt idx="18">
                  <c:v>9.4584322538554773</c:v>
                </c:pt>
                <c:pt idx="19">
                  <c:v>11.230054688855899</c:v>
                </c:pt>
                <c:pt idx="20">
                  <c:v>8.7095822417764008</c:v>
                </c:pt>
                <c:pt idx="21">
                  <c:v>7.8874421726696671</c:v>
                </c:pt>
                <c:pt idx="22">
                  <c:v>6.7802035478631284</c:v>
                </c:pt>
                <c:pt idx="23">
                  <c:v>6.9387305847864313</c:v>
                </c:pt>
                <c:pt idx="24">
                  <c:v>11.077051200833219</c:v>
                </c:pt>
                <c:pt idx="25">
                  <c:v>10.37120694092072</c:v>
                </c:pt>
                <c:pt idx="26">
                  <c:v>11.83495702554665</c:v>
                </c:pt>
                <c:pt idx="27">
                  <c:v>9.5198745002682106</c:v>
                </c:pt>
                <c:pt idx="28">
                  <c:v>8.8845826117876801</c:v>
                </c:pt>
                <c:pt idx="29">
                  <c:v>9.2386689251784588</c:v>
                </c:pt>
                <c:pt idx="30">
                  <c:v>7.7287364014198339</c:v>
                </c:pt>
                <c:pt idx="31">
                  <c:v>10.09031175076332</c:v>
                </c:pt>
                <c:pt idx="32">
                  <c:v>9.3366745002024896</c:v>
                </c:pt>
                <c:pt idx="33">
                  <c:v>9.7103809997643822</c:v>
                </c:pt>
              </c:numCache>
            </c:numRef>
          </c:val>
          <c:smooth val="0"/>
          <c:extLst xmlns:c16r2="http://schemas.microsoft.com/office/drawing/2015/06/chart">
            <c:ext xmlns:c16="http://schemas.microsoft.com/office/drawing/2014/chart" uri="{C3380CC4-5D6E-409C-BE32-E72D297353CC}">
              <c16:uniqueId val="{00000001-D58B-4735-8D90-83C3088EE374}"/>
            </c:ext>
          </c:extLst>
        </c:ser>
        <c:ser>
          <c:idx val="2"/>
          <c:order val="2"/>
          <c:tx>
            <c:strRef>
              <c:f>'Structure Export'!$D$7</c:f>
              <c:strCache>
                <c:ptCount val="1"/>
                <c:pt idx="0">
                  <c:v>Hydrocarbures</c:v>
                </c:pt>
              </c:strCache>
            </c:strRef>
          </c:tx>
          <c:spPr>
            <a:ln>
              <a:solidFill>
                <a:srgbClr val="00B050"/>
              </a:solidFill>
            </a:ln>
          </c:spPr>
          <c:marker>
            <c:symbol val="none"/>
          </c:marker>
          <c:dLbls>
            <c:dLbl>
              <c:idx val="1"/>
              <c:layout>
                <c:manualLayout>
                  <c:x val="-7.5926753014738696E-2"/>
                  <c:y val="-6.6152149944873201E-2"/>
                </c:manualLayout>
              </c:layout>
              <c:spPr>
                <a:noFill/>
                <a:ln>
                  <a:noFill/>
                </a:ln>
                <a:effectLst/>
              </c:spPr>
              <c:txPr>
                <a:bodyPr wrap="square" lIns="38100" tIns="19050" rIns="38100" bIns="19050" anchor="ctr">
                  <a:spAutoFit/>
                </a:bodyPr>
                <a:lstStyle/>
                <a:p>
                  <a:pPr>
                    <a:defRPr sz="900" b="1">
                      <a:solidFill>
                        <a:srgbClr val="00B050"/>
                      </a:solidFill>
                    </a:defRPr>
                  </a:pPr>
                  <a:endParaRPr lang="en-US"/>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FA8F-46F7-905A-180C93EA6FB4}"/>
                </c:ext>
                <c:ext xmlns:c15="http://schemas.microsoft.com/office/drawing/2012/chart" uri="{CE6537A1-D6FC-4f65-9D91-7224C49458BB}">
                  <c15:layout/>
                </c:ext>
              </c:extLst>
            </c:dLbl>
            <c:dLbl>
              <c:idx val="33"/>
              <c:layout>
                <c:manualLayout>
                  <c:x val="-8.9325591782045601E-3"/>
                  <c:y val="-6.6152149944873298E-2"/>
                </c:manualLayout>
              </c:layout>
              <c:spPr>
                <a:noFill/>
                <a:ln>
                  <a:noFill/>
                </a:ln>
                <a:effectLst/>
              </c:spPr>
              <c:txPr>
                <a:bodyPr wrap="square" lIns="38100" tIns="19050" rIns="38100" bIns="19050" anchor="ctr">
                  <a:spAutoFit/>
                </a:bodyPr>
                <a:lstStyle/>
                <a:p>
                  <a:pPr>
                    <a:defRPr sz="900" b="1">
                      <a:solidFill>
                        <a:srgbClr val="00B050"/>
                      </a:solidFill>
                    </a:defRPr>
                  </a:pPr>
                  <a:endParaRPr lang="en-US"/>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FA8F-46F7-905A-180C93EA6FB4}"/>
                </c:ext>
                <c:ext xmlns:c15="http://schemas.microsoft.com/office/drawing/2012/chart" uri="{CE6537A1-D6FC-4f65-9D91-7224C49458BB}">
                  <c15:layout/>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'Structure Export'!$E$4:$AM$4</c:f>
              <c:strCache>
                <c:ptCount val="35"/>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strCache>
            </c:strRef>
          </c:cat>
          <c:val>
            <c:numRef>
              <c:f>'Structure Export'!$E$7:$AM$7</c:f>
              <c:numCache>
                <c:formatCode>0.0</c:formatCode>
                <c:ptCount val="35"/>
                <c:pt idx="0">
                  <c:v>52.488278675842743</c:v>
                </c:pt>
                <c:pt idx="1">
                  <c:v>54.01541675945802</c:v>
                </c:pt>
                <c:pt idx="2">
                  <c:v>45.935930439478241</c:v>
                </c:pt>
                <c:pt idx="3">
                  <c:v>45.504932640469931</c:v>
                </c:pt>
                <c:pt idx="4">
                  <c:v>44.286919554612368</c:v>
                </c:pt>
                <c:pt idx="5">
                  <c:v>42.183188866716598</c:v>
                </c:pt>
                <c:pt idx="6">
                  <c:v>24.268965754532228</c:v>
                </c:pt>
                <c:pt idx="7">
                  <c:v>23.620345985878259</c:v>
                </c:pt>
                <c:pt idx="8">
                  <c:v>16.13395250152881</c:v>
                </c:pt>
                <c:pt idx="9">
                  <c:v>20.00935109519077</c:v>
                </c:pt>
                <c:pt idx="10">
                  <c:v>17.276656654554319</c:v>
                </c:pt>
                <c:pt idx="11">
                  <c:v>14.319650620603859</c:v>
                </c:pt>
                <c:pt idx="12">
                  <c:v>15.101849050754801</c:v>
                </c:pt>
                <c:pt idx="13">
                  <c:v>11.464922802550269</c:v>
                </c:pt>
                <c:pt idx="14">
                  <c:v>9.4791388741499798</c:v>
                </c:pt>
                <c:pt idx="15">
                  <c:v>8.4694096442308044</c:v>
                </c:pt>
                <c:pt idx="16">
                  <c:v>10.50990732935338</c:v>
                </c:pt>
                <c:pt idx="17">
                  <c:v>9.0763261978610341</c:v>
                </c:pt>
                <c:pt idx="18">
                  <c:v>6.4354806845556496</c:v>
                </c:pt>
                <c:pt idx="19">
                  <c:v>7.1627824674468759</c:v>
                </c:pt>
                <c:pt idx="20">
                  <c:v>12.088515761965249</c:v>
                </c:pt>
                <c:pt idx="21">
                  <c:v>9.2387298239711715</c:v>
                </c:pt>
                <c:pt idx="22">
                  <c:v>9.3649397327697201</c:v>
                </c:pt>
                <c:pt idx="23">
                  <c:v>10.019777404017541</c:v>
                </c:pt>
                <c:pt idx="24">
                  <c:v>9.5878429455264431</c:v>
                </c:pt>
                <c:pt idx="25">
                  <c:v>12.952830271945039</c:v>
                </c:pt>
                <c:pt idx="26">
                  <c:v>12.993542625515749</c:v>
                </c:pt>
                <c:pt idx="27">
                  <c:v>16.207889843725269</c:v>
                </c:pt>
                <c:pt idx="28">
                  <c:v>17.323975741314211</c:v>
                </c:pt>
                <c:pt idx="29">
                  <c:v>13.640587350192749</c:v>
                </c:pt>
                <c:pt idx="30">
                  <c:v>14.177306021805551</c:v>
                </c:pt>
                <c:pt idx="31">
                  <c:v>14.555632146968239</c:v>
                </c:pt>
                <c:pt idx="32">
                  <c:v>16.78799679946977</c:v>
                </c:pt>
                <c:pt idx="33">
                  <c:v>15.21603145202125</c:v>
                </c:pt>
              </c:numCache>
            </c:numRef>
          </c:val>
          <c:smooth val="0"/>
          <c:extLst xmlns:c16r2="http://schemas.microsoft.com/office/drawing/2015/06/chart">
            <c:ext xmlns:c16="http://schemas.microsoft.com/office/drawing/2014/chart" uri="{C3380CC4-5D6E-409C-BE32-E72D297353CC}">
              <c16:uniqueId val="{00000002-D58B-4735-8D90-83C3088EE374}"/>
            </c:ext>
          </c:extLst>
        </c:ser>
        <c:ser>
          <c:idx val="3"/>
          <c:order val="3"/>
          <c:tx>
            <c:strRef>
              <c:f>'Structure Export'!$D$8</c:f>
              <c:strCache>
                <c:ptCount val="1"/>
                <c:pt idx="0">
                  <c:v>Produits manufacturiers</c:v>
                </c:pt>
              </c:strCache>
            </c:strRef>
          </c:tx>
          <c:spPr>
            <a:ln>
              <a:solidFill>
                <a:srgbClr val="FF0000"/>
              </a:solidFill>
            </a:ln>
          </c:spPr>
          <c:marker>
            <c:symbol val="none"/>
          </c:marker>
          <c:dLbls>
            <c:dLbl>
              <c:idx val="0"/>
              <c:layout>
                <c:manualLayout>
                  <c:x val="-6.2527914247431898E-2"/>
                  <c:y val="6.6152149944873104E-2"/>
                </c:manualLayout>
              </c:layout>
              <c:spPr>
                <a:noFill/>
                <a:ln>
                  <a:noFill/>
                </a:ln>
                <a:effectLst/>
              </c:spPr>
              <c:txPr>
                <a:bodyPr wrap="square" lIns="38100" tIns="19050" rIns="38100" bIns="19050" anchor="ctr">
                  <a:noAutofit/>
                </a:bodyPr>
                <a:lstStyle/>
                <a:p>
                  <a:pPr>
                    <a:defRPr sz="900" b="1">
                      <a:solidFill>
                        <a:srgbClr val="C00000"/>
                      </a:solidFill>
                    </a:defRPr>
                  </a:pPr>
                  <a:endParaRPr lang="en-US"/>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FA8F-46F7-905A-180C93EA6FB4}"/>
                </c:ext>
                <c:ext xmlns:c15="http://schemas.microsoft.com/office/drawing/2012/chart" uri="{CE6537A1-D6FC-4f65-9D91-7224C49458BB}">
                  <c15:layout>
                    <c:manualLayout>
                      <c:w val="9.8258150960250104E-2"/>
                      <c:h val="0.146894813451516"/>
                    </c:manualLayout>
                  </c15:layout>
                </c:ext>
              </c:extLst>
            </c:dLbl>
            <c:dLbl>
              <c:idx val="33"/>
              <c:layout>
                <c:manualLayout>
                  <c:x val="0"/>
                  <c:y val="-7.3502388827636905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FA8F-46F7-905A-180C93EA6FB4}"/>
                </c:ex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900" b="1">
                    <a:solidFill>
                      <a:srgbClr val="C00000"/>
                    </a:solidFill>
                  </a:defRPr>
                </a:pPr>
                <a:endParaRPr lang="en-US"/>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strRef>
              <c:f>'Structure Export'!$E$4:$AM$4</c:f>
              <c:strCache>
                <c:ptCount val="35"/>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strCache>
            </c:strRef>
          </c:cat>
          <c:val>
            <c:numRef>
              <c:f>'Structure Export'!$E$8:$AM$8</c:f>
              <c:numCache>
                <c:formatCode>0.0</c:formatCode>
                <c:ptCount val="35"/>
                <c:pt idx="0">
                  <c:v>35.716719862931278</c:v>
                </c:pt>
                <c:pt idx="1">
                  <c:v>33.297961901812741</c:v>
                </c:pt>
                <c:pt idx="2">
                  <c:v>41.354371842326223</c:v>
                </c:pt>
                <c:pt idx="3">
                  <c:v>43.397850739791757</c:v>
                </c:pt>
                <c:pt idx="4">
                  <c:v>41.911145954767903</c:v>
                </c:pt>
                <c:pt idx="5">
                  <c:v>44.504233671275102</c:v>
                </c:pt>
                <c:pt idx="6">
                  <c:v>59.764471378777671</c:v>
                </c:pt>
                <c:pt idx="7">
                  <c:v>60.290413037248882</c:v>
                </c:pt>
                <c:pt idx="8">
                  <c:v>67.598153091876327</c:v>
                </c:pt>
                <c:pt idx="9">
                  <c:v>66.073058374810756</c:v>
                </c:pt>
                <c:pt idx="10">
                  <c:v>69.106765086682358</c:v>
                </c:pt>
                <c:pt idx="11">
                  <c:v>68.854056772499646</c:v>
                </c:pt>
                <c:pt idx="12">
                  <c:v>72.8671193755183</c:v>
                </c:pt>
                <c:pt idx="13">
                  <c:v>75.097732140500739</c:v>
                </c:pt>
                <c:pt idx="14">
                  <c:v>75.80598240238794</c:v>
                </c:pt>
                <c:pt idx="15">
                  <c:v>79.394317297371941</c:v>
                </c:pt>
                <c:pt idx="16">
                  <c:v>79.81303242026712</c:v>
                </c:pt>
                <c:pt idx="17">
                  <c:v>77.986367062140502</c:v>
                </c:pt>
                <c:pt idx="18">
                  <c:v>82.266297488431405</c:v>
                </c:pt>
                <c:pt idx="19">
                  <c:v>79.644265561860095</c:v>
                </c:pt>
                <c:pt idx="20">
                  <c:v>76.999116705948197</c:v>
                </c:pt>
                <c:pt idx="21">
                  <c:v>80.734992388956044</c:v>
                </c:pt>
                <c:pt idx="22">
                  <c:v>81.324781453528786</c:v>
                </c:pt>
                <c:pt idx="23">
                  <c:v>80.909308579746678</c:v>
                </c:pt>
                <c:pt idx="24">
                  <c:v>77.586760223467309</c:v>
                </c:pt>
                <c:pt idx="25">
                  <c:v>74.882962652855539</c:v>
                </c:pt>
                <c:pt idx="26">
                  <c:v>73.312274215447516</c:v>
                </c:pt>
                <c:pt idx="27">
                  <c:v>69.780032826770864</c:v>
                </c:pt>
                <c:pt idx="28">
                  <c:v>71.566416421372097</c:v>
                </c:pt>
                <c:pt idx="29">
                  <c:v>75.374545345148775</c:v>
                </c:pt>
                <c:pt idx="30">
                  <c:v>76.025557129719729</c:v>
                </c:pt>
                <c:pt idx="31">
                  <c:v>73.231659513159983</c:v>
                </c:pt>
                <c:pt idx="32">
                  <c:v>71.32480461339081</c:v>
                </c:pt>
                <c:pt idx="33">
                  <c:v>73.121128235972137</c:v>
                </c:pt>
              </c:numCache>
            </c:numRef>
          </c:val>
          <c:smooth val="0"/>
          <c:extLst xmlns:c16r2="http://schemas.microsoft.com/office/drawing/2015/06/chart">
            <c:ext xmlns:c16="http://schemas.microsoft.com/office/drawing/2014/chart" uri="{C3380CC4-5D6E-409C-BE32-E72D297353CC}">
              <c16:uniqueId val="{00000003-D58B-4735-8D90-83C3088EE374}"/>
            </c:ext>
          </c:extLst>
        </c:ser>
        <c:ser>
          <c:idx val="4"/>
          <c:order val="4"/>
          <c:tx>
            <c:strRef>
              <c:f>'Structure Export'!$D$9</c:f>
              <c:strCache>
                <c:ptCount val="1"/>
                <c:pt idx="0">
                  <c:v>Minerais et métaux</c:v>
                </c:pt>
              </c:strCache>
            </c:strRef>
          </c:tx>
          <c:spPr>
            <a:ln>
              <a:solidFill>
                <a:schemeClr val="accent2">
                  <a:lumMod val="75000"/>
                </a:schemeClr>
              </a:solidFill>
            </a:ln>
          </c:spPr>
          <c:marker>
            <c:symbol val="none"/>
          </c:marker>
          <c:cat>
            <c:strRef>
              <c:f>'Structure Export'!$E$4:$AM$4</c:f>
              <c:strCache>
                <c:ptCount val="35"/>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strCache>
            </c:strRef>
          </c:cat>
          <c:val>
            <c:numRef>
              <c:f>'Structure Export'!$E$9:$AM$9</c:f>
              <c:numCache>
                <c:formatCode>0.0</c:formatCode>
                <c:ptCount val="35"/>
                <c:pt idx="0">
                  <c:v>3.6163050341382448</c:v>
                </c:pt>
                <c:pt idx="1">
                  <c:v>2.679746007441099</c:v>
                </c:pt>
                <c:pt idx="2">
                  <c:v>2.9018159128785981</c:v>
                </c:pt>
                <c:pt idx="3">
                  <c:v>2.7703633922527602</c:v>
                </c:pt>
                <c:pt idx="4">
                  <c:v>2.679136668764011</c:v>
                </c:pt>
                <c:pt idx="5">
                  <c:v>2.5094677658738589</c:v>
                </c:pt>
                <c:pt idx="6">
                  <c:v>2.5282947860837601</c:v>
                </c:pt>
                <c:pt idx="7">
                  <c:v>2.144315973153077</c:v>
                </c:pt>
                <c:pt idx="8">
                  <c:v>2.6186915992647601</c:v>
                </c:pt>
                <c:pt idx="9">
                  <c:v>2.6060088357111701</c:v>
                </c:pt>
                <c:pt idx="10">
                  <c:v>1.6485432580058781</c:v>
                </c:pt>
                <c:pt idx="11">
                  <c:v>1.0627064268840709</c:v>
                </c:pt>
                <c:pt idx="12">
                  <c:v>1.2940621997152371</c:v>
                </c:pt>
                <c:pt idx="13">
                  <c:v>1.447956401773747</c:v>
                </c:pt>
                <c:pt idx="14">
                  <c:v>1.3477833950925171</c:v>
                </c:pt>
                <c:pt idx="15">
                  <c:v>1.719873468188384</c:v>
                </c:pt>
                <c:pt idx="16">
                  <c:v>1.593112481570176</c:v>
                </c:pt>
                <c:pt idx="17">
                  <c:v>1.2463467735997471</c:v>
                </c:pt>
                <c:pt idx="18">
                  <c:v>1.2428900209545739</c:v>
                </c:pt>
                <c:pt idx="19">
                  <c:v>1.36084137285296</c:v>
                </c:pt>
                <c:pt idx="20">
                  <c:v>1.541539916990817</c:v>
                </c:pt>
                <c:pt idx="21">
                  <c:v>1.394542071949014</c:v>
                </c:pt>
                <c:pt idx="22">
                  <c:v>1.3873147555067831</c:v>
                </c:pt>
                <c:pt idx="23">
                  <c:v>1.339135856348306</c:v>
                </c:pt>
                <c:pt idx="24">
                  <c:v>1.070744225853095</c:v>
                </c:pt>
                <c:pt idx="25">
                  <c:v>1.1533603709931599</c:v>
                </c:pt>
                <c:pt idx="26">
                  <c:v>1.241256740564604</c:v>
                </c:pt>
                <c:pt idx="27">
                  <c:v>1.3708036709039451</c:v>
                </c:pt>
                <c:pt idx="28">
                  <c:v>1.721358145649786</c:v>
                </c:pt>
                <c:pt idx="29">
                  <c:v>1.2464281725447139</c:v>
                </c:pt>
                <c:pt idx="30">
                  <c:v>1.563982246103176</c:v>
                </c:pt>
                <c:pt idx="31">
                  <c:v>1.653008787798248</c:v>
                </c:pt>
                <c:pt idx="32">
                  <c:v>1.6915316631328261</c:v>
                </c:pt>
                <c:pt idx="33">
                  <c:v>1.501319057019292</c:v>
                </c:pt>
              </c:numCache>
            </c:numRef>
          </c:val>
          <c:smooth val="0"/>
          <c:extLst xmlns:c16r2="http://schemas.microsoft.com/office/drawing/2015/06/chart">
            <c:ext xmlns:c16="http://schemas.microsoft.com/office/drawing/2014/chart" uri="{C3380CC4-5D6E-409C-BE32-E72D297353CC}">
              <c16:uniqueId val="{00000004-D58B-4735-8D90-83C3088EE374}"/>
            </c:ext>
          </c:extLst>
        </c:ser>
        <c:dLbls>
          <c:showLegendKey val="0"/>
          <c:showVal val="0"/>
          <c:showCatName val="0"/>
          <c:showSerName val="0"/>
          <c:showPercent val="0"/>
          <c:showBubbleSize val="0"/>
        </c:dLbls>
        <c:smooth val="0"/>
        <c:axId val="188263544"/>
        <c:axId val="188263936"/>
      </c:lineChart>
      <c:catAx>
        <c:axId val="188263544"/>
        <c:scaling>
          <c:orientation val="minMax"/>
        </c:scaling>
        <c:delete val="0"/>
        <c:axPos val="b"/>
        <c:numFmt formatCode="General" sourceLinked="0"/>
        <c:majorTickMark val="out"/>
        <c:minorTickMark val="none"/>
        <c:tickLblPos val="nextTo"/>
        <c:txPr>
          <a:bodyPr rot="-5400000" vert="horz"/>
          <a:lstStyle/>
          <a:p>
            <a:pPr>
              <a:defRPr sz="900"/>
            </a:pPr>
            <a:endParaRPr lang="en-US"/>
          </a:p>
        </c:txPr>
        <c:crossAx val="188263936"/>
        <c:crosses val="autoZero"/>
        <c:auto val="1"/>
        <c:lblAlgn val="ctr"/>
        <c:lblOffset val="100"/>
        <c:noMultiLvlLbl val="0"/>
      </c:catAx>
      <c:valAx>
        <c:axId val="188263936"/>
        <c:scaling>
          <c:orientation val="minMax"/>
        </c:scaling>
        <c:delete val="0"/>
        <c:axPos val="l"/>
        <c:majorGridlines/>
        <c:numFmt formatCode="0.0" sourceLinked="1"/>
        <c:majorTickMark val="out"/>
        <c:minorTickMark val="none"/>
        <c:tickLblPos val="nextTo"/>
        <c:txPr>
          <a:bodyPr/>
          <a:lstStyle/>
          <a:p>
            <a:pPr>
              <a:defRPr sz="900"/>
            </a:pPr>
            <a:endParaRPr lang="en-US"/>
          </a:p>
        </c:txPr>
        <c:crossAx val="188263544"/>
        <c:crosses val="autoZero"/>
        <c:crossBetween val="between"/>
        <c:majorUnit val="10"/>
        <c:minorUnit val="5"/>
      </c:valAx>
      <c:spPr>
        <a:ln>
          <a:solidFill>
            <a:schemeClr val="bg1">
              <a:lumMod val="65000"/>
            </a:schemeClr>
          </a:solidFill>
        </a:ln>
      </c:spPr>
    </c:plotArea>
    <c:plotVisOnly val="1"/>
    <c:dispBlanksAs val="gap"/>
    <c:showDLblsOverMax val="0"/>
  </c:chart>
  <c:spPr>
    <a:noFill/>
    <a:ln w="9525">
      <a:solidFill>
        <a:schemeClr val="tx1"/>
      </a:solidFill>
    </a:ln>
  </c:spPr>
  <c:externalData r:id="rId2">
    <c:autoUpdate val="0"/>
  </c:externalData>
  <c:userShapes r:id="rId3"/>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5408966198082"/>
          <c:y val="6.5289736460096295E-2"/>
          <c:w val="0.75221403398037301"/>
          <c:h val="0.76060352791096597"/>
        </c:manualLayout>
      </c:layout>
      <c:lineChart>
        <c:grouping val="standard"/>
        <c:varyColors val="0"/>
        <c:ser>
          <c:idx val="0"/>
          <c:order val="0"/>
          <c:tx>
            <c:strRef>
              <c:f>'Graph IME et ITHC'!$A$4</c:f>
              <c:strCache>
                <c:ptCount val="1"/>
                <c:pt idx="0">
                  <c:v>IME</c:v>
                </c:pt>
              </c:strCache>
            </c:strRef>
          </c:tx>
          <c:spPr>
            <a:ln>
              <a:solidFill>
                <a:srgbClr val="0070C0"/>
              </a:solidFill>
            </a:ln>
          </c:spPr>
          <c:marker>
            <c:symbol val="none"/>
          </c:marker>
          <c:dLbls>
            <c:dLbl>
              <c:idx val="0"/>
              <c:layout>
                <c:manualLayout>
                  <c:x val="-2.6596538668124801E-2"/>
                  <c:y val="-3.6744635088799701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9F23-4537-BB80-FDF6AA46EA2A}"/>
                </c:ext>
                <c:ext xmlns:c15="http://schemas.microsoft.com/office/drawing/2012/chart" uri="{CE6537A1-D6FC-4f65-9D91-7224C49458BB}">
                  <c15:layout/>
                </c:ext>
              </c:extLst>
            </c:dLbl>
            <c:dLbl>
              <c:idx val="31"/>
              <c:layout>
                <c:manualLayout>
                  <c:x val="-4.4374742316527202E-2"/>
                  <c:y val="-5.87909531008712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9F23-4537-BB80-FDF6AA46EA2A}"/>
                </c:ex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b="1">
                    <a:solidFill>
                      <a:srgbClr val="0070C0"/>
                    </a:solidFill>
                  </a:defRPr>
                </a:pPr>
                <a:endParaRPr lang="en-US"/>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numRef>
              <c:f>'Graph IME et ITHC'!$B$3:$AG$3</c:f>
              <c:numCache>
                <c:formatCode>0_)</c:formatCode>
                <c:ptCount val="32"/>
                <c:pt idx="0">
                  <c:v>1983</c:v>
                </c:pt>
                <c:pt idx="1">
                  <c:v>1984</c:v>
                </c:pt>
                <c:pt idx="2">
                  <c:v>1985</c:v>
                </c:pt>
                <c:pt idx="3">
                  <c:v>1986</c:v>
                </c:pt>
                <c:pt idx="4">
                  <c:v>1987</c:v>
                </c:pt>
                <c:pt idx="5">
                  <c:v>1988</c:v>
                </c:pt>
                <c:pt idx="6">
                  <c:v>1989</c:v>
                </c:pt>
                <c:pt idx="7">
                  <c:v>1990</c:v>
                </c:pt>
                <c:pt idx="8">
                  <c:v>1991</c:v>
                </c:pt>
                <c:pt idx="9">
                  <c:v>1992</c:v>
                </c:pt>
                <c:pt idx="10">
                  <c:v>1993</c:v>
                </c:pt>
                <c:pt idx="11">
                  <c:v>1994</c:v>
                </c:pt>
                <c:pt idx="12">
                  <c:v>1995</c:v>
                </c:pt>
                <c:pt idx="13">
                  <c:v>1996</c:v>
                </c:pt>
                <c:pt idx="14">
                  <c:v>1997</c:v>
                </c:pt>
                <c:pt idx="15">
                  <c:v>1998</c:v>
                </c:pt>
                <c:pt idx="16">
                  <c:v>1999</c:v>
                </c:pt>
                <c:pt idx="17" formatCode="0">
                  <c:v>2000</c:v>
                </c:pt>
                <c:pt idx="18" formatCode="0">
                  <c:v>2001</c:v>
                </c:pt>
                <c:pt idx="19" formatCode="0">
                  <c:v>2002</c:v>
                </c:pt>
                <c:pt idx="20" formatCode="General">
                  <c:v>2003</c:v>
                </c:pt>
                <c:pt idx="21" formatCode="General">
                  <c:v>2004</c:v>
                </c:pt>
                <c:pt idx="22" formatCode="General">
                  <c:v>2005</c:v>
                </c:pt>
                <c:pt idx="23" formatCode="General">
                  <c:v>2006</c:v>
                </c:pt>
                <c:pt idx="24" formatCode="General">
                  <c:v>2007</c:v>
                </c:pt>
                <c:pt idx="25" formatCode="General">
                  <c:v>2008</c:v>
                </c:pt>
                <c:pt idx="26" formatCode="General">
                  <c:v>2009</c:v>
                </c:pt>
                <c:pt idx="27" formatCode="General">
                  <c:v>2010</c:v>
                </c:pt>
                <c:pt idx="28" formatCode="General">
                  <c:v>2011</c:v>
                </c:pt>
                <c:pt idx="29" formatCode="General">
                  <c:v>2012</c:v>
                </c:pt>
                <c:pt idx="30" formatCode="General">
                  <c:v>2013</c:v>
                </c:pt>
                <c:pt idx="31" formatCode="General">
                  <c:v>2014</c:v>
                </c:pt>
              </c:numCache>
            </c:numRef>
          </c:cat>
          <c:val>
            <c:numRef>
              <c:f>'Graph IME et ITHC'!$B$4:$AG$4</c:f>
              <c:numCache>
                <c:formatCode>0.00</c:formatCode>
                <c:ptCount val="32"/>
                <c:pt idx="0">
                  <c:v>3</c:v>
                </c:pt>
                <c:pt idx="1">
                  <c:v>3</c:v>
                </c:pt>
                <c:pt idx="2">
                  <c:v>3.1</c:v>
                </c:pt>
                <c:pt idx="3">
                  <c:v>2.8</c:v>
                </c:pt>
                <c:pt idx="4">
                  <c:v>2.6</c:v>
                </c:pt>
                <c:pt idx="5">
                  <c:v>2.8</c:v>
                </c:pt>
                <c:pt idx="6">
                  <c:v>3</c:v>
                </c:pt>
                <c:pt idx="7">
                  <c:v>3</c:v>
                </c:pt>
                <c:pt idx="8">
                  <c:v>3</c:v>
                </c:pt>
                <c:pt idx="9">
                  <c:v>2.9</c:v>
                </c:pt>
                <c:pt idx="10">
                  <c:v>2.9</c:v>
                </c:pt>
                <c:pt idx="11">
                  <c:v>3</c:v>
                </c:pt>
                <c:pt idx="12">
                  <c:v>3.1</c:v>
                </c:pt>
                <c:pt idx="13">
                  <c:v>2.9</c:v>
                </c:pt>
                <c:pt idx="14">
                  <c:v>3</c:v>
                </c:pt>
                <c:pt idx="15">
                  <c:v>3.3</c:v>
                </c:pt>
                <c:pt idx="16">
                  <c:v>3.2</c:v>
                </c:pt>
                <c:pt idx="17">
                  <c:v>3.3</c:v>
                </c:pt>
                <c:pt idx="18">
                  <c:v>3.4</c:v>
                </c:pt>
                <c:pt idx="19">
                  <c:v>3.3</c:v>
                </c:pt>
                <c:pt idx="20">
                  <c:v>3.3</c:v>
                </c:pt>
                <c:pt idx="21">
                  <c:v>3.3</c:v>
                </c:pt>
                <c:pt idx="22">
                  <c:v>3.6</c:v>
                </c:pt>
                <c:pt idx="23">
                  <c:v>4</c:v>
                </c:pt>
                <c:pt idx="24">
                  <c:v>4.7</c:v>
                </c:pt>
                <c:pt idx="25">
                  <c:v>4.9000000000000004</c:v>
                </c:pt>
                <c:pt idx="26">
                  <c:v>4.7</c:v>
                </c:pt>
                <c:pt idx="27">
                  <c:v>5.4</c:v>
                </c:pt>
                <c:pt idx="28">
                  <c:v>5.6</c:v>
                </c:pt>
                <c:pt idx="29">
                  <c:v>5.5</c:v>
                </c:pt>
                <c:pt idx="30">
                  <c:v>5.4</c:v>
                </c:pt>
                <c:pt idx="31">
                  <c:v>5.6</c:v>
                </c:pt>
              </c:numCache>
            </c:numRef>
          </c:val>
          <c:smooth val="0"/>
          <c:extLst xmlns:c16r2="http://schemas.microsoft.com/office/drawing/2015/06/chart">
            <c:ext xmlns:c16="http://schemas.microsoft.com/office/drawing/2014/chart" uri="{C3380CC4-5D6E-409C-BE32-E72D297353CC}">
              <c16:uniqueId val="{00000002-9F23-4537-BB80-FDF6AA46EA2A}"/>
            </c:ext>
          </c:extLst>
        </c:ser>
        <c:ser>
          <c:idx val="1"/>
          <c:order val="1"/>
          <c:tx>
            <c:strRef>
              <c:f>'Graph IME et ITHC'!$A$5</c:f>
              <c:strCache>
                <c:ptCount val="1"/>
                <c:pt idx="0">
                  <c:v>ITHCC</c:v>
                </c:pt>
              </c:strCache>
            </c:strRef>
          </c:tx>
          <c:spPr>
            <a:ln>
              <a:solidFill>
                <a:srgbClr val="C00000"/>
              </a:solidFill>
            </a:ln>
          </c:spPr>
          <c:marker>
            <c:symbol val="none"/>
          </c:marker>
          <c:dLbls>
            <c:dLbl>
              <c:idx val="0"/>
              <c:layout>
                <c:manualLayout>
                  <c:x val="-2.86596119929453E-2"/>
                  <c:y val="4.4093330883703902E-2"/>
                </c:manualLayout>
              </c:layout>
              <c:spPr>
                <a:noFill/>
                <a:ln>
                  <a:noFill/>
                </a:ln>
                <a:effectLst/>
              </c:spPr>
              <c:txPr>
                <a:bodyPr wrap="square" lIns="38100" tIns="19050" rIns="38100" bIns="19050" anchor="ctr">
                  <a:spAutoFit/>
                </a:bodyPr>
                <a:lstStyle/>
                <a:p>
                  <a:pPr>
                    <a:defRPr>
                      <a:solidFill>
                        <a:srgbClr val="C00000"/>
                      </a:solidFill>
                    </a:defRPr>
                  </a:pPr>
                  <a:endParaRPr lang="en-US"/>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9F23-4537-BB80-FDF6AA46EA2A}"/>
                </c:ext>
                <c:ext xmlns:c15="http://schemas.microsoft.com/office/drawing/2012/chart" uri="{CE6537A1-D6FC-4f65-9D91-7224C49458BB}">
                  <c15:layout/>
                </c:ext>
              </c:extLst>
            </c:dLbl>
            <c:dLbl>
              <c:idx val="19"/>
              <c:layout>
                <c:manualLayout>
                  <c:x val="-3.7477954144620802E-2"/>
                  <c:y val="-3.6744442403086601E-2"/>
                </c:manualLayout>
              </c:layout>
              <c:spPr>
                <a:noFill/>
                <a:ln>
                  <a:noFill/>
                </a:ln>
                <a:effectLst/>
              </c:spPr>
              <c:txPr>
                <a:bodyPr wrap="square" lIns="38100" tIns="19050" rIns="38100" bIns="19050" anchor="ctr">
                  <a:spAutoFit/>
                </a:bodyPr>
                <a:lstStyle/>
                <a:p>
                  <a:pPr>
                    <a:defRPr>
                      <a:solidFill>
                        <a:srgbClr val="C00000"/>
                      </a:solidFill>
                    </a:defRPr>
                  </a:pPr>
                  <a:endParaRPr lang="en-US"/>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9F23-4537-BB80-FDF6AA46EA2A}"/>
                </c:ext>
                <c:ext xmlns:c15="http://schemas.microsoft.com/office/drawing/2012/chart" uri="{CE6537A1-D6FC-4f65-9D91-7224C49458BB}">
                  <c15:layout/>
                </c:ext>
              </c:extLst>
            </c:dLbl>
            <c:dLbl>
              <c:idx val="31"/>
              <c:layout>
                <c:manualLayout>
                  <c:x val="-5.1130027190276497E-2"/>
                  <c:y val="4.99741854526344E-2"/>
                </c:manualLayout>
              </c:layout>
              <c:spPr>
                <a:noFill/>
                <a:ln>
                  <a:noFill/>
                </a:ln>
                <a:effectLst/>
              </c:spPr>
              <c:txPr>
                <a:bodyPr wrap="square" lIns="38100" tIns="19050" rIns="38100" bIns="19050" anchor="ctr">
                  <a:noAutofit/>
                </a:bodyPr>
                <a:lstStyle/>
                <a:p>
                  <a:pPr>
                    <a:defRPr>
                      <a:solidFill>
                        <a:srgbClr val="C00000"/>
                      </a:solidFill>
                    </a:defRPr>
                  </a:pPr>
                  <a:endParaRPr lang="en-US"/>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9F23-4537-BB80-FDF6AA46EA2A}"/>
                </c:ext>
                <c:ext xmlns:c15="http://schemas.microsoft.com/office/drawing/2012/chart" uri="{CE6537A1-D6FC-4f65-9D91-7224C49458BB}">
                  <c15:layout>
                    <c:manualLayout>
                      <c:w val="6.18623185666601E-2"/>
                      <c:h val="8.9415109497669704E-2"/>
                    </c:manualLayout>
                  </c15:layout>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numRef>
              <c:f>'Graph IME et ITHC'!$B$3:$AG$3</c:f>
              <c:numCache>
                <c:formatCode>0_)</c:formatCode>
                <c:ptCount val="32"/>
                <c:pt idx="0">
                  <c:v>1983</c:v>
                </c:pt>
                <c:pt idx="1">
                  <c:v>1984</c:v>
                </c:pt>
                <c:pt idx="2">
                  <c:v>1985</c:v>
                </c:pt>
                <c:pt idx="3">
                  <c:v>1986</c:v>
                </c:pt>
                <c:pt idx="4">
                  <c:v>1987</c:v>
                </c:pt>
                <c:pt idx="5">
                  <c:v>1988</c:v>
                </c:pt>
                <c:pt idx="6">
                  <c:v>1989</c:v>
                </c:pt>
                <c:pt idx="7">
                  <c:v>1990</c:v>
                </c:pt>
                <c:pt idx="8">
                  <c:v>1991</c:v>
                </c:pt>
                <c:pt idx="9">
                  <c:v>1992</c:v>
                </c:pt>
                <c:pt idx="10">
                  <c:v>1993</c:v>
                </c:pt>
                <c:pt idx="11">
                  <c:v>1994</c:v>
                </c:pt>
                <c:pt idx="12">
                  <c:v>1995</c:v>
                </c:pt>
                <c:pt idx="13">
                  <c:v>1996</c:v>
                </c:pt>
                <c:pt idx="14">
                  <c:v>1997</c:v>
                </c:pt>
                <c:pt idx="15">
                  <c:v>1998</c:v>
                </c:pt>
                <c:pt idx="16">
                  <c:v>1999</c:v>
                </c:pt>
                <c:pt idx="17" formatCode="0">
                  <c:v>2000</c:v>
                </c:pt>
                <c:pt idx="18" formatCode="0">
                  <c:v>2001</c:v>
                </c:pt>
                <c:pt idx="19" formatCode="0">
                  <c:v>2002</c:v>
                </c:pt>
                <c:pt idx="20" formatCode="General">
                  <c:v>2003</c:v>
                </c:pt>
                <c:pt idx="21" formatCode="General">
                  <c:v>2004</c:v>
                </c:pt>
                <c:pt idx="22" formatCode="General">
                  <c:v>2005</c:v>
                </c:pt>
                <c:pt idx="23" formatCode="General">
                  <c:v>2006</c:v>
                </c:pt>
                <c:pt idx="24" formatCode="General">
                  <c:v>2007</c:v>
                </c:pt>
                <c:pt idx="25" formatCode="General">
                  <c:v>2008</c:v>
                </c:pt>
                <c:pt idx="26" formatCode="General">
                  <c:v>2009</c:v>
                </c:pt>
                <c:pt idx="27" formatCode="General">
                  <c:v>2010</c:v>
                </c:pt>
                <c:pt idx="28" formatCode="General">
                  <c:v>2011</c:v>
                </c:pt>
                <c:pt idx="29" formatCode="General">
                  <c:v>2012</c:v>
                </c:pt>
                <c:pt idx="30" formatCode="General">
                  <c:v>2013</c:v>
                </c:pt>
                <c:pt idx="31" formatCode="General">
                  <c:v>2014</c:v>
                </c:pt>
              </c:numCache>
            </c:numRef>
          </c:cat>
          <c:val>
            <c:numRef>
              <c:f>'Graph IME et ITHC'!$B$5:$AG$5</c:f>
              <c:numCache>
                <c:formatCode>0.00</c:formatCode>
                <c:ptCount val="32"/>
                <c:pt idx="0">
                  <c:v>2.5</c:v>
                </c:pt>
                <c:pt idx="1">
                  <c:v>2.4</c:v>
                </c:pt>
                <c:pt idx="2">
                  <c:v>2.9</c:v>
                </c:pt>
                <c:pt idx="3">
                  <c:v>3.2</c:v>
                </c:pt>
                <c:pt idx="4">
                  <c:v>3.2</c:v>
                </c:pt>
                <c:pt idx="5">
                  <c:v>3.4</c:v>
                </c:pt>
                <c:pt idx="6">
                  <c:v>4.2</c:v>
                </c:pt>
                <c:pt idx="7">
                  <c:v>4.2</c:v>
                </c:pt>
                <c:pt idx="8">
                  <c:v>4.4000000000000004</c:v>
                </c:pt>
                <c:pt idx="9">
                  <c:v>4.4000000000000004</c:v>
                </c:pt>
                <c:pt idx="10">
                  <c:v>4.7</c:v>
                </c:pt>
                <c:pt idx="11">
                  <c:v>5.3</c:v>
                </c:pt>
                <c:pt idx="12">
                  <c:v>5.7</c:v>
                </c:pt>
                <c:pt idx="13">
                  <c:v>5.7</c:v>
                </c:pt>
                <c:pt idx="14">
                  <c:v>5.8</c:v>
                </c:pt>
                <c:pt idx="15">
                  <c:v>5.9</c:v>
                </c:pt>
                <c:pt idx="16">
                  <c:v>5.7</c:v>
                </c:pt>
                <c:pt idx="17">
                  <c:v>5.6</c:v>
                </c:pt>
                <c:pt idx="18">
                  <c:v>6.1</c:v>
                </c:pt>
                <c:pt idx="19">
                  <c:v>6.1</c:v>
                </c:pt>
                <c:pt idx="20">
                  <c:v>5.6</c:v>
                </c:pt>
                <c:pt idx="21">
                  <c:v>5.2</c:v>
                </c:pt>
                <c:pt idx="22">
                  <c:v>4.7</c:v>
                </c:pt>
                <c:pt idx="23">
                  <c:v>4.2</c:v>
                </c:pt>
                <c:pt idx="24">
                  <c:v>4.4000000000000004</c:v>
                </c:pt>
                <c:pt idx="25">
                  <c:v>4</c:v>
                </c:pt>
                <c:pt idx="26">
                  <c:v>3.7</c:v>
                </c:pt>
                <c:pt idx="27">
                  <c:v>3.7</c:v>
                </c:pt>
                <c:pt idx="28">
                  <c:v>3.6</c:v>
                </c:pt>
                <c:pt idx="29">
                  <c:v>3.1</c:v>
                </c:pt>
                <c:pt idx="30">
                  <c:v>3.1</c:v>
                </c:pt>
                <c:pt idx="31">
                  <c:v>3</c:v>
                </c:pt>
              </c:numCache>
            </c:numRef>
          </c:val>
          <c:smooth val="0"/>
          <c:extLst xmlns:c16r2="http://schemas.microsoft.com/office/drawing/2015/06/chart">
            <c:ext xmlns:c16="http://schemas.microsoft.com/office/drawing/2014/chart" uri="{C3380CC4-5D6E-409C-BE32-E72D297353CC}">
              <c16:uniqueId val="{00000006-9F23-4537-BB80-FDF6AA46EA2A}"/>
            </c:ext>
          </c:extLst>
        </c:ser>
        <c:dLbls>
          <c:showLegendKey val="0"/>
          <c:showVal val="0"/>
          <c:showCatName val="0"/>
          <c:showSerName val="0"/>
          <c:showPercent val="0"/>
          <c:showBubbleSize val="0"/>
        </c:dLbls>
        <c:smooth val="0"/>
        <c:axId val="188265504"/>
        <c:axId val="188265896"/>
      </c:lineChart>
      <c:catAx>
        <c:axId val="188265504"/>
        <c:scaling>
          <c:orientation val="minMax"/>
        </c:scaling>
        <c:delete val="0"/>
        <c:axPos val="b"/>
        <c:numFmt formatCode="0_)" sourceLinked="1"/>
        <c:majorTickMark val="out"/>
        <c:minorTickMark val="none"/>
        <c:tickLblPos val="nextTo"/>
        <c:txPr>
          <a:bodyPr rot="-5400000" vert="horz"/>
          <a:lstStyle/>
          <a:p>
            <a:pPr>
              <a:defRPr sz="800"/>
            </a:pPr>
            <a:endParaRPr lang="en-US"/>
          </a:p>
        </c:txPr>
        <c:crossAx val="188265896"/>
        <c:crosses val="autoZero"/>
        <c:auto val="1"/>
        <c:lblAlgn val="ctr"/>
        <c:lblOffset val="100"/>
        <c:tickLblSkip val="2"/>
        <c:noMultiLvlLbl val="0"/>
      </c:catAx>
      <c:valAx>
        <c:axId val="188265896"/>
        <c:scaling>
          <c:orientation val="minMax"/>
        </c:scaling>
        <c:delete val="0"/>
        <c:axPos val="l"/>
        <c:majorGridlines/>
        <c:title>
          <c:tx>
            <c:rich>
              <a:bodyPr rot="-5400000" vert="horz"/>
              <a:lstStyle/>
              <a:p>
                <a:pPr>
                  <a:defRPr/>
                </a:pPr>
                <a:r>
                  <a:rPr lang="en-US"/>
                  <a:t>en % du PIB</a:t>
                </a:r>
              </a:p>
            </c:rich>
          </c:tx>
          <c:layout>
            <c:manualLayout>
              <c:xMode val="edge"/>
              <c:yMode val="edge"/>
              <c:x val="1.11644523836106E-2"/>
              <c:y val="0.27861096898318499"/>
            </c:manualLayout>
          </c:layout>
          <c:overlay val="0"/>
        </c:title>
        <c:numFmt formatCode="0.00" sourceLinked="1"/>
        <c:majorTickMark val="out"/>
        <c:minorTickMark val="none"/>
        <c:tickLblPos val="nextTo"/>
        <c:txPr>
          <a:bodyPr/>
          <a:lstStyle/>
          <a:p>
            <a:pPr>
              <a:defRPr sz="900"/>
            </a:pPr>
            <a:endParaRPr lang="en-US"/>
          </a:p>
        </c:txPr>
        <c:crossAx val="188265504"/>
        <c:crosses val="autoZero"/>
        <c:crossBetween val="between"/>
      </c:valAx>
    </c:plotArea>
    <c:legend>
      <c:legendPos val="r"/>
      <c:layout>
        <c:manualLayout>
          <c:xMode val="edge"/>
          <c:yMode val="edge"/>
          <c:x val="0.88325323351550999"/>
          <c:y val="0.21724226073716801"/>
          <c:w val="0.114513876007768"/>
          <c:h val="0.38909630562571901"/>
        </c:manualLayout>
      </c:layout>
      <c:overlay val="0"/>
    </c:legend>
    <c:plotVisOnly val="1"/>
    <c:dispBlanksAs val="gap"/>
    <c:showDLblsOverMax val="0"/>
  </c:chart>
  <c:spPr>
    <a:ln>
      <a:solidFill>
        <a:schemeClr val="tx1"/>
      </a:solidFill>
    </a:ln>
  </c:sp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A11CCD6-3A61-4582-8182-2E3BD592D6B9}" type="doc">
      <dgm:prSet loTypeId="urn:microsoft.com/office/officeart/2005/8/layout/pyramid1" loCatId="pyramid" qsTypeId="urn:microsoft.com/office/officeart/2005/8/quickstyle/simple3" qsCatId="simple" csTypeId="urn:microsoft.com/office/officeart/2005/8/colors/accent1_2" csCatId="accent1" phldr="1"/>
      <dgm:spPr/>
    </dgm:pt>
    <dgm:pt modelId="{A67B8A38-F6A1-4727-B466-E835E4CA6AD1}">
      <dgm:prSet phldrT="[Texte]" custT="1"/>
      <dgm:spPr/>
      <dgm:t>
        <a:bodyPr/>
        <a:lstStyle/>
        <a:p>
          <a:r>
            <a:rPr lang="fr-FR" sz="2400" b="1" dirty="0" smtClean="0">
              <a:solidFill>
                <a:schemeClr val="accent5">
                  <a:lumMod val="50000"/>
                </a:schemeClr>
              </a:solidFill>
              <a:latin typeface="Candara" panose="020E0502030303020204" pitchFamily="34" charset="0"/>
            </a:rPr>
            <a:t>24 gouvernorats</a:t>
          </a:r>
          <a:endParaRPr lang="fr-FR" sz="2400" b="1" dirty="0">
            <a:solidFill>
              <a:schemeClr val="accent5">
                <a:lumMod val="50000"/>
              </a:schemeClr>
            </a:solidFill>
            <a:latin typeface="Candara" panose="020E0502030303020204" pitchFamily="34" charset="0"/>
          </a:endParaRPr>
        </a:p>
      </dgm:t>
    </dgm:pt>
    <dgm:pt modelId="{E2F7128F-C369-4263-B6E9-FDC5DD5A7649}" type="parTrans" cxnId="{DAD2D734-72AE-436D-B390-D3F33755532A}">
      <dgm:prSet/>
      <dgm:spPr/>
      <dgm:t>
        <a:bodyPr/>
        <a:lstStyle/>
        <a:p>
          <a:endParaRPr lang="fr-FR"/>
        </a:p>
      </dgm:t>
    </dgm:pt>
    <dgm:pt modelId="{F9EF1396-F333-409F-A405-9327A89ECA04}" type="sibTrans" cxnId="{DAD2D734-72AE-436D-B390-D3F33755532A}">
      <dgm:prSet/>
      <dgm:spPr/>
      <dgm:t>
        <a:bodyPr/>
        <a:lstStyle/>
        <a:p>
          <a:endParaRPr lang="fr-FR"/>
        </a:p>
      </dgm:t>
    </dgm:pt>
    <dgm:pt modelId="{9C829268-1809-4413-A1C8-DDE59DAB91C7}">
      <dgm:prSet phldrT="[Texte]" custT="1"/>
      <dgm:spPr/>
      <dgm:t>
        <a:bodyPr/>
        <a:lstStyle/>
        <a:p>
          <a:r>
            <a:rPr lang="fr-FR" sz="2400" b="1" smtClean="0">
              <a:solidFill>
                <a:schemeClr val="accent5">
                  <a:lumMod val="50000"/>
                </a:schemeClr>
              </a:solidFill>
              <a:latin typeface="Candara" panose="020E0502030303020204" pitchFamily="34" charset="0"/>
            </a:rPr>
            <a:t>264 délégations</a:t>
          </a:r>
          <a:endParaRPr lang="fr-FR" sz="2400" b="1" dirty="0">
            <a:solidFill>
              <a:schemeClr val="accent5">
                <a:lumMod val="50000"/>
              </a:schemeClr>
            </a:solidFill>
            <a:latin typeface="Candara" panose="020E0502030303020204" pitchFamily="34" charset="0"/>
          </a:endParaRPr>
        </a:p>
      </dgm:t>
    </dgm:pt>
    <dgm:pt modelId="{B034E67D-CCF5-4657-8279-65CA9CD26D50}" type="parTrans" cxnId="{92E588BC-6DA0-4625-A9CB-063FBFDD219B}">
      <dgm:prSet/>
      <dgm:spPr/>
      <dgm:t>
        <a:bodyPr/>
        <a:lstStyle/>
        <a:p>
          <a:endParaRPr lang="fr-FR"/>
        </a:p>
      </dgm:t>
    </dgm:pt>
    <dgm:pt modelId="{E3479F66-D5CA-457D-BB05-E434717416DF}" type="sibTrans" cxnId="{92E588BC-6DA0-4625-A9CB-063FBFDD219B}">
      <dgm:prSet/>
      <dgm:spPr/>
      <dgm:t>
        <a:bodyPr/>
        <a:lstStyle/>
        <a:p>
          <a:endParaRPr lang="fr-FR"/>
        </a:p>
      </dgm:t>
    </dgm:pt>
    <dgm:pt modelId="{13CCB539-DD0B-4717-BF33-1FA265331968}">
      <dgm:prSet phldrT="[Texte]" custT="1"/>
      <dgm:spPr/>
      <dgm:t>
        <a:bodyPr/>
        <a:lstStyle/>
        <a:p>
          <a:r>
            <a:rPr lang="fr-FR" sz="2400" b="1" smtClean="0">
              <a:solidFill>
                <a:schemeClr val="accent5">
                  <a:lumMod val="50000"/>
                </a:schemeClr>
              </a:solidFill>
              <a:latin typeface="Candara" panose="020E0502030303020204" pitchFamily="34" charset="0"/>
            </a:rPr>
            <a:t>2073 secteurs (imadas)</a:t>
          </a:r>
          <a:endParaRPr lang="fr-FR" sz="2400" b="1" dirty="0">
            <a:solidFill>
              <a:schemeClr val="accent5">
                <a:lumMod val="50000"/>
              </a:schemeClr>
            </a:solidFill>
            <a:latin typeface="Candara" panose="020E0502030303020204" pitchFamily="34" charset="0"/>
          </a:endParaRPr>
        </a:p>
      </dgm:t>
    </dgm:pt>
    <dgm:pt modelId="{CE555AAE-2E88-4015-A3F8-FCF1C9C309BD}" type="parTrans" cxnId="{7B6F073F-5599-4E10-9A93-F3D5A1298381}">
      <dgm:prSet/>
      <dgm:spPr/>
      <dgm:t>
        <a:bodyPr/>
        <a:lstStyle/>
        <a:p>
          <a:endParaRPr lang="fr-FR"/>
        </a:p>
      </dgm:t>
    </dgm:pt>
    <dgm:pt modelId="{FBBB51C3-CC08-42FE-B910-98336023F956}" type="sibTrans" cxnId="{7B6F073F-5599-4E10-9A93-F3D5A1298381}">
      <dgm:prSet/>
      <dgm:spPr/>
      <dgm:t>
        <a:bodyPr/>
        <a:lstStyle/>
        <a:p>
          <a:endParaRPr lang="fr-FR"/>
        </a:p>
      </dgm:t>
    </dgm:pt>
    <dgm:pt modelId="{A06475B2-A8B8-4451-B434-50966BB23123}" type="pres">
      <dgm:prSet presAssocID="{CA11CCD6-3A61-4582-8182-2E3BD592D6B9}" presName="Name0" presStyleCnt="0">
        <dgm:presLayoutVars>
          <dgm:dir/>
          <dgm:animLvl val="lvl"/>
          <dgm:resizeHandles val="exact"/>
        </dgm:presLayoutVars>
      </dgm:prSet>
      <dgm:spPr/>
    </dgm:pt>
    <dgm:pt modelId="{6BDAA329-56C9-4FD9-91D1-5EFA9169FEBA}" type="pres">
      <dgm:prSet presAssocID="{A67B8A38-F6A1-4727-B466-E835E4CA6AD1}" presName="Name8" presStyleCnt="0"/>
      <dgm:spPr/>
    </dgm:pt>
    <dgm:pt modelId="{9C605348-3D95-4531-BB1C-54FD006286AD}" type="pres">
      <dgm:prSet presAssocID="{A67B8A38-F6A1-4727-B466-E835E4CA6AD1}" presName="level" presStyleLbl="node1" presStyleIdx="0" presStyleCnt="3">
        <dgm:presLayoutVars>
          <dgm:chMax val="1"/>
          <dgm:bulletEnabled val="1"/>
        </dgm:presLayoutVars>
      </dgm:prSet>
      <dgm:spPr/>
      <dgm:t>
        <a:bodyPr/>
        <a:lstStyle/>
        <a:p>
          <a:endParaRPr lang="fr-FR"/>
        </a:p>
      </dgm:t>
    </dgm:pt>
    <dgm:pt modelId="{83F49313-EA05-4622-BF2D-7F032FD749A8}" type="pres">
      <dgm:prSet presAssocID="{A67B8A38-F6A1-4727-B466-E835E4CA6AD1}" presName="levelTx" presStyleLbl="revTx" presStyleIdx="0" presStyleCnt="0">
        <dgm:presLayoutVars>
          <dgm:chMax val="1"/>
          <dgm:bulletEnabled val="1"/>
        </dgm:presLayoutVars>
      </dgm:prSet>
      <dgm:spPr/>
      <dgm:t>
        <a:bodyPr/>
        <a:lstStyle/>
        <a:p>
          <a:endParaRPr lang="fr-FR"/>
        </a:p>
      </dgm:t>
    </dgm:pt>
    <dgm:pt modelId="{10BBB264-B00A-463D-8F8B-EB9038483743}" type="pres">
      <dgm:prSet presAssocID="{9C829268-1809-4413-A1C8-DDE59DAB91C7}" presName="Name8" presStyleCnt="0"/>
      <dgm:spPr/>
    </dgm:pt>
    <dgm:pt modelId="{0F281366-7017-43AA-830A-8831FDD8EF8B}" type="pres">
      <dgm:prSet presAssocID="{9C829268-1809-4413-A1C8-DDE59DAB91C7}" presName="level" presStyleLbl="node1" presStyleIdx="1" presStyleCnt="3">
        <dgm:presLayoutVars>
          <dgm:chMax val="1"/>
          <dgm:bulletEnabled val="1"/>
        </dgm:presLayoutVars>
      </dgm:prSet>
      <dgm:spPr/>
      <dgm:t>
        <a:bodyPr/>
        <a:lstStyle/>
        <a:p>
          <a:endParaRPr lang="fr-FR"/>
        </a:p>
      </dgm:t>
    </dgm:pt>
    <dgm:pt modelId="{B748FF9F-8179-4063-9AE6-D6A401B70E53}" type="pres">
      <dgm:prSet presAssocID="{9C829268-1809-4413-A1C8-DDE59DAB91C7}" presName="levelTx" presStyleLbl="revTx" presStyleIdx="0" presStyleCnt="0">
        <dgm:presLayoutVars>
          <dgm:chMax val="1"/>
          <dgm:bulletEnabled val="1"/>
        </dgm:presLayoutVars>
      </dgm:prSet>
      <dgm:spPr/>
      <dgm:t>
        <a:bodyPr/>
        <a:lstStyle/>
        <a:p>
          <a:endParaRPr lang="fr-FR"/>
        </a:p>
      </dgm:t>
    </dgm:pt>
    <dgm:pt modelId="{D0E2AA30-46F7-4EC6-9EB4-1F0F26BADD87}" type="pres">
      <dgm:prSet presAssocID="{13CCB539-DD0B-4717-BF33-1FA265331968}" presName="Name8" presStyleCnt="0"/>
      <dgm:spPr/>
    </dgm:pt>
    <dgm:pt modelId="{994618C6-CF24-48D7-AF08-D11D93770C67}" type="pres">
      <dgm:prSet presAssocID="{13CCB539-DD0B-4717-BF33-1FA265331968}" presName="level" presStyleLbl="node1" presStyleIdx="2" presStyleCnt="3">
        <dgm:presLayoutVars>
          <dgm:chMax val="1"/>
          <dgm:bulletEnabled val="1"/>
        </dgm:presLayoutVars>
      </dgm:prSet>
      <dgm:spPr/>
      <dgm:t>
        <a:bodyPr/>
        <a:lstStyle/>
        <a:p>
          <a:endParaRPr lang="fr-FR"/>
        </a:p>
      </dgm:t>
    </dgm:pt>
    <dgm:pt modelId="{9736959F-8449-460D-8B6B-91FE5DAFC6B0}" type="pres">
      <dgm:prSet presAssocID="{13CCB539-DD0B-4717-BF33-1FA265331968}" presName="levelTx" presStyleLbl="revTx" presStyleIdx="0" presStyleCnt="0">
        <dgm:presLayoutVars>
          <dgm:chMax val="1"/>
          <dgm:bulletEnabled val="1"/>
        </dgm:presLayoutVars>
      </dgm:prSet>
      <dgm:spPr/>
      <dgm:t>
        <a:bodyPr/>
        <a:lstStyle/>
        <a:p>
          <a:endParaRPr lang="fr-FR"/>
        </a:p>
      </dgm:t>
    </dgm:pt>
  </dgm:ptLst>
  <dgm:cxnLst>
    <dgm:cxn modelId="{D191F801-E044-43E6-8740-36758712D83C}" type="presOf" srcId="{13CCB539-DD0B-4717-BF33-1FA265331968}" destId="{994618C6-CF24-48D7-AF08-D11D93770C67}" srcOrd="0" destOrd="0" presId="urn:microsoft.com/office/officeart/2005/8/layout/pyramid1"/>
    <dgm:cxn modelId="{DAD2D734-72AE-436D-B390-D3F33755532A}" srcId="{CA11CCD6-3A61-4582-8182-2E3BD592D6B9}" destId="{A67B8A38-F6A1-4727-B466-E835E4CA6AD1}" srcOrd="0" destOrd="0" parTransId="{E2F7128F-C369-4263-B6E9-FDC5DD5A7649}" sibTransId="{F9EF1396-F333-409F-A405-9327A89ECA04}"/>
    <dgm:cxn modelId="{581B90F7-D070-4FE3-80D2-90E711619B61}" type="presOf" srcId="{9C829268-1809-4413-A1C8-DDE59DAB91C7}" destId="{B748FF9F-8179-4063-9AE6-D6A401B70E53}" srcOrd="1" destOrd="0" presId="urn:microsoft.com/office/officeart/2005/8/layout/pyramid1"/>
    <dgm:cxn modelId="{92E588BC-6DA0-4625-A9CB-063FBFDD219B}" srcId="{CA11CCD6-3A61-4582-8182-2E3BD592D6B9}" destId="{9C829268-1809-4413-A1C8-DDE59DAB91C7}" srcOrd="1" destOrd="0" parTransId="{B034E67D-CCF5-4657-8279-65CA9CD26D50}" sibTransId="{E3479F66-D5CA-457D-BB05-E434717416DF}"/>
    <dgm:cxn modelId="{9E432BBE-7D8D-4032-8F1C-24FEC02B9791}" type="presOf" srcId="{CA11CCD6-3A61-4582-8182-2E3BD592D6B9}" destId="{A06475B2-A8B8-4451-B434-50966BB23123}" srcOrd="0" destOrd="0" presId="urn:microsoft.com/office/officeart/2005/8/layout/pyramid1"/>
    <dgm:cxn modelId="{F4D92E4B-31B9-430C-B7BF-958997839F52}" type="presOf" srcId="{13CCB539-DD0B-4717-BF33-1FA265331968}" destId="{9736959F-8449-460D-8B6B-91FE5DAFC6B0}" srcOrd="1" destOrd="0" presId="urn:microsoft.com/office/officeart/2005/8/layout/pyramid1"/>
    <dgm:cxn modelId="{7B5EEBC7-D54A-4716-9317-37B7E36AF27E}" type="presOf" srcId="{9C829268-1809-4413-A1C8-DDE59DAB91C7}" destId="{0F281366-7017-43AA-830A-8831FDD8EF8B}" srcOrd="0" destOrd="0" presId="urn:microsoft.com/office/officeart/2005/8/layout/pyramid1"/>
    <dgm:cxn modelId="{7B6F073F-5599-4E10-9A93-F3D5A1298381}" srcId="{CA11CCD6-3A61-4582-8182-2E3BD592D6B9}" destId="{13CCB539-DD0B-4717-BF33-1FA265331968}" srcOrd="2" destOrd="0" parTransId="{CE555AAE-2E88-4015-A3F8-FCF1C9C309BD}" sibTransId="{FBBB51C3-CC08-42FE-B910-98336023F956}"/>
    <dgm:cxn modelId="{0BDB3044-47B9-4A14-B8E3-DAEC3D6A3A58}" type="presOf" srcId="{A67B8A38-F6A1-4727-B466-E835E4CA6AD1}" destId="{9C605348-3D95-4531-BB1C-54FD006286AD}" srcOrd="0" destOrd="0" presId="urn:microsoft.com/office/officeart/2005/8/layout/pyramid1"/>
    <dgm:cxn modelId="{234F5602-00E4-4834-928A-48A6C5B77E1B}" type="presOf" srcId="{A67B8A38-F6A1-4727-B466-E835E4CA6AD1}" destId="{83F49313-EA05-4622-BF2D-7F032FD749A8}" srcOrd="1" destOrd="0" presId="urn:microsoft.com/office/officeart/2005/8/layout/pyramid1"/>
    <dgm:cxn modelId="{ECEE449A-E919-49EC-BC98-5B18695FD1AF}" type="presParOf" srcId="{A06475B2-A8B8-4451-B434-50966BB23123}" destId="{6BDAA329-56C9-4FD9-91D1-5EFA9169FEBA}" srcOrd="0" destOrd="0" presId="urn:microsoft.com/office/officeart/2005/8/layout/pyramid1"/>
    <dgm:cxn modelId="{C665A15F-2D6D-488E-8101-CAB6C4E25027}" type="presParOf" srcId="{6BDAA329-56C9-4FD9-91D1-5EFA9169FEBA}" destId="{9C605348-3D95-4531-BB1C-54FD006286AD}" srcOrd="0" destOrd="0" presId="urn:microsoft.com/office/officeart/2005/8/layout/pyramid1"/>
    <dgm:cxn modelId="{2B02D635-5EA5-47C6-B31B-7143CF331766}" type="presParOf" srcId="{6BDAA329-56C9-4FD9-91D1-5EFA9169FEBA}" destId="{83F49313-EA05-4622-BF2D-7F032FD749A8}" srcOrd="1" destOrd="0" presId="urn:microsoft.com/office/officeart/2005/8/layout/pyramid1"/>
    <dgm:cxn modelId="{EE27BC70-4747-437D-B31B-CB2ED47850BA}" type="presParOf" srcId="{A06475B2-A8B8-4451-B434-50966BB23123}" destId="{10BBB264-B00A-463D-8F8B-EB9038483743}" srcOrd="1" destOrd="0" presId="urn:microsoft.com/office/officeart/2005/8/layout/pyramid1"/>
    <dgm:cxn modelId="{7C46AED7-5040-41ED-A888-0EECC1F95378}" type="presParOf" srcId="{10BBB264-B00A-463D-8F8B-EB9038483743}" destId="{0F281366-7017-43AA-830A-8831FDD8EF8B}" srcOrd="0" destOrd="0" presId="urn:microsoft.com/office/officeart/2005/8/layout/pyramid1"/>
    <dgm:cxn modelId="{7F88CA31-C23E-4A45-85FC-5FD1A5F4A388}" type="presParOf" srcId="{10BBB264-B00A-463D-8F8B-EB9038483743}" destId="{B748FF9F-8179-4063-9AE6-D6A401B70E53}" srcOrd="1" destOrd="0" presId="urn:microsoft.com/office/officeart/2005/8/layout/pyramid1"/>
    <dgm:cxn modelId="{9BE8E1C2-88B4-4A73-85A4-FF397353A277}" type="presParOf" srcId="{A06475B2-A8B8-4451-B434-50966BB23123}" destId="{D0E2AA30-46F7-4EC6-9EB4-1F0F26BADD87}" srcOrd="2" destOrd="0" presId="urn:microsoft.com/office/officeart/2005/8/layout/pyramid1"/>
    <dgm:cxn modelId="{1D434C37-D496-4A3B-9C35-4A3BD61A95A7}" type="presParOf" srcId="{D0E2AA30-46F7-4EC6-9EB4-1F0F26BADD87}" destId="{994618C6-CF24-48D7-AF08-D11D93770C67}" srcOrd="0" destOrd="0" presId="urn:microsoft.com/office/officeart/2005/8/layout/pyramid1"/>
    <dgm:cxn modelId="{648E65CF-11DD-415E-82A7-530A2D76DBD1}" type="presParOf" srcId="{D0E2AA30-46F7-4EC6-9EB4-1F0F26BADD87}" destId="{9736959F-8449-460D-8B6B-91FE5DAFC6B0}"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605348-3D95-4531-BB1C-54FD006286AD}">
      <dsp:nvSpPr>
        <dsp:cNvPr id="0" name=""/>
        <dsp:cNvSpPr/>
      </dsp:nvSpPr>
      <dsp:spPr>
        <a:xfrm>
          <a:off x="2360149" y="0"/>
          <a:ext cx="2360149" cy="1354666"/>
        </a:xfrm>
        <a:prstGeom prst="trapezoid">
          <a:avLst>
            <a:gd name="adj" fmla="val 87112"/>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fr-FR" sz="2400" b="1" kern="1200" dirty="0" smtClean="0">
              <a:solidFill>
                <a:schemeClr val="accent5">
                  <a:lumMod val="50000"/>
                </a:schemeClr>
              </a:solidFill>
              <a:latin typeface="Candara" panose="020E0502030303020204" pitchFamily="34" charset="0"/>
            </a:rPr>
            <a:t>24 gouvernorats</a:t>
          </a:r>
          <a:endParaRPr lang="fr-FR" sz="2400" b="1" kern="1200" dirty="0">
            <a:solidFill>
              <a:schemeClr val="accent5">
                <a:lumMod val="50000"/>
              </a:schemeClr>
            </a:solidFill>
            <a:latin typeface="Candara" panose="020E0502030303020204" pitchFamily="34" charset="0"/>
          </a:endParaRPr>
        </a:p>
      </dsp:txBody>
      <dsp:txXfrm>
        <a:off x="2360149" y="0"/>
        <a:ext cx="2360149" cy="1354666"/>
      </dsp:txXfrm>
    </dsp:sp>
    <dsp:sp modelId="{0F281366-7017-43AA-830A-8831FDD8EF8B}">
      <dsp:nvSpPr>
        <dsp:cNvPr id="0" name=""/>
        <dsp:cNvSpPr/>
      </dsp:nvSpPr>
      <dsp:spPr>
        <a:xfrm>
          <a:off x="1180074" y="1354666"/>
          <a:ext cx="4720298" cy="1354666"/>
        </a:xfrm>
        <a:prstGeom prst="trapezoid">
          <a:avLst>
            <a:gd name="adj" fmla="val 87112"/>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fr-FR" sz="2400" b="1" kern="1200" smtClean="0">
              <a:solidFill>
                <a:schemeClr val="accent5">
                  <a:lumMod val="50000"/>
                </a:schemeClr>
              </a:solidFill>
              <a:latin typeface="Candara" panose="020E0502030303020204" pitchFamily="34" charset="0"/>
            </a:rPr>
            <a:t>264 délégations</a:t>
          </a:r>
          <a:endParaRPr lang="fr-FR" sz="2400" b="1" kern="1200" dirty="0">
            <a:solidFill>
              <a:schemeClr val="accent5">
                <a:lumMod val="50000"/>
              </a:schemeClr>
            </a:solidFill>
            <a:latin typeface="Candara" panose="020E0502030303020204" pitchFamily="34" charset="0"/>
          </a:endParaRPr>
        </a:p>
      </dsp:txBody>
      <dsp:txXfrm>
        <a:off x="2006126" y="1354666"/>
        <a:ext cx="3068194" cy="1354666"/>
      </dsp:txXfrm>
    </dsp:sp>
    <dsp:sp modelId="{994618C6-CF24-48D7-AF08-D11D93770C67}">
      <dsp:nvSpPr>
        <dsp:cNvPr id="0" name=""/>
        <dsp:cNvSpPr/>
      </dsp:nvSpPr>
      <dsp:spPr>
        <a:xfrm>
          <a:off x="0" y="2709333"/>
          <a:ext cx="7080448" cy="1354666"/>
        </a:xfrm>
        <a:prstGeom prst="trapezoid">
          <a:avLst>
            <a:gd name="adj" fmla="val 87112"/>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fr-FR" sz="2400" b="1" kern="1200" smtClean="0">
              <a:solidFill>
                <a:schemeClr val="accent5">
                  <a:lumMod val="50000"/>
                </a:schemeClr>
              </a:solidFill>
              <a:latin typeface="Candara" panose="020E0502030303020204" pitchFamily="34" charset="0"/>
            </a:rPr>
            <a:t>2073 secteurs (imadas)</a:t>
          </a:r>
          <a:endParaRPr lang="fr-FR" sz="2400" b="1" kern="1200" dirty="0">
            <a:solidFill>
              <a:schemeClr val="accent5">
                <a:lumMod val="50000"/>
              </a:schemeClr>
            </a:solidFill>
            <a:latin typeface="Candara" panose="020E0502030303020204" pitchFamily="34" charset="0"/>
          </a:endParaRPr>
        </a:p>
      </dsp:txBody>
      <dsp:txXfrm>
        <a:off x="1239078" y="2709333"/>
        <a:ext cx="4602291" cy="1354666"/>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drawing1.xml><?xml version="1.0" encoding="utf-8"?>
<c:userShapes xmlns:c="http://schemas.openxmlformats.org/drawingml/2006/chart">
  <cdr:relSizeAnchor xmlns:cdr="http://schemas.openxmlformats.org/drawingml/2006/chartDrawing">
    <cdr:from>
      <cdr:x>0.28773</cdr:x>
      <cdr:y>0.02646</cdr:y>
    </cdr:from>
    <cdr:to>
      <cdr:x>0.74414</cdr:x>
      <cdr:y>0.13891</cdr:y>
    </cdr:to>
    <cdr:sp macro="" textlink="">
      <cdr:nvSpPr>
        <cdr:cNvPr id="2" name="ZoneTexte 1"/>
        <cdr:cNvSpPr txBox="1"/>
      </cdr:nvSpPr>
      <cdr:spPr>
        <a:xfrm xmlns:a="http://schemas.openxmlformats.org/drawingml/2006/main">
          <a:off x="828676" y="76201"/>
          <a:ext cx="1314450" cy="323850"/>
        </a:xfrm>
        <a:prstGeom xmlns:a="http://schemas.openxmlformats.org/drawingml/2006/main" prst="rect">
          <a:avLst/>
        </a:prstGeom>
      </cdr:spPr>
      <cdr:txBody>
        <a:bodyPr xmlns:a="http://schemas.openxmlformats.org/drawingml/2006/main" vertOverflow="clip" wrap="square" rtlCol="0" anchor="ctr"/>
        <a:lstStyle xmlns:a="http://schemas.openxmlformats.org/drawingml/2006/main"/>
        <a:p xmlns:a="http://schemas.openxmlformats.org/drawingml/2006/main">
          <a:pPr algn="ctr"/>
          <a:r>
            <a:rPr lang="fr-FR" sz="1200" b="1"/>
            <a:t>Tunisie</a:t>
          </a:r>
        </a:p>
      </cdr:txBody>
    </cdr:sp>
  </cdr:relSizeAnchor>
</c:userShapes>
</file>

<file path=ppt/drawings/drawing2.xml><?xml version="1.0" encoding="utf-8"?>
<c:userShapes xmlns:c="http://schemas.openxmlformats.org/drawingml/2006/chart">
  <cdr:relSizeAnchor xmlns:cdr="http://schemas.openxmlformats.org/drawingml/2006/chartDrawing">
    <cdr:from>
      <cdr:x>0.12147</cdr:x>
      <cdr:y>0.14788</cdr:y>
    </cdr:from>
    <cdr:to>
      <cdr:x>0.46212</cdr:x>
      <cdr:y>0.2883</cdr:y>
    </cdr:to>
    <cdr:sp macro="" textlink="">
      <cdr:nvSpPr>
        <cdr:cNvPr id="2" name="ZoneTexte 1"/>
        <cdr:cNvSpPr txBox="1"/>
      </cdr:nvSpPr>
      <cdr:spPr>
        <a:xfrm xmlns:a="http://schemas.openxmlformats.org/drawingml/2006/main">
          <a:off x="345946" y="255516"/>
          <a:ext cx="970163" cy="24262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fr-FR" sz="1100" b="1"/>
            <a:t>Algérie</a:t>
          </a:r>
        </a:p>
      </cdr:txBody>
    </cdr:sp>
  </cdr:relSizeAnchor>
</c:userShapes>
</file>

<file path=ppt/drawings/drawing3.xml><?xml version="1.0" encoding="utf-8"?>
<c:userShapes xmlns:c="http://schemas.openxmlformats.org/drawingml/2006/chart">
  <cdr:relSizeAnchor xmlns:cdr="http://schemas.openxmlformats.org/drawingml/2006/chartDrawing">
    <cdr:from>
      <cdr:x>0.13626</cdr:x>
      <cdr:y>0.09005</cdr:y>
    </cdr:from>
    <cdr:to>
      <cdr:x>0.51806</cdr:x>
      <cdr:y>0.19748</cdr:y>
    </cdr:to>
    <cdr:sp macro="" textlink="">
      <cdr:nvSpPr>
        <cdr:cNvPr id="2" name="ZoneTexte 1"/>
        <cdr:cNvSpPr txBox="1"/>
      </cdr:nvSpPr>
      <cdr:spPr>
        <a:xfrm xmlns:a="http://schemas.openxmlformats.org/drawingml/2006/main">
          <a:off x="387468" y="155587"/>
          <a:ext cx="1085659" cy="18562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fr-FR" sz="1100" b="1"/>
            <a:t>Maroc</a:t>
          </a:r>
        </a:p>
      </cdr:txBody>
    </cdr:sp>
  </cdr:relSizeAnchor>
</c:userShapes>
</file>

<file path=ppt/drawings/drawing4.xml><?xml version="1.0" encoding="utf-8"?>
<c:userShapes xmlns:c="http://schemas.openxmlformats.org/drawingml/2006/chart">
  <cdr:relSizeAnchor xmlns:cdr="http://schemas.openxmlformats.org/drawingml/2006/chartDrawing">
    <cdr:from>
      <cdr:x>0.0742</cdr:x>
      <cdr:y>0.0803</cdr:y>
    </cdr:from>
    <cdr:to>
      <cdr:x>0.35969</cdr:x>
      <cdr:y>0.20697</cdr:y>
    </cdr:to>
    <cdr:sp macro="" textlink="">
      <cdr:nvSpPr>
        <cdr:cNvPr id="2" name="ZoneTexte 1"/>
        <cdr:cNvSpPr txBox="1"/>
      </cdr:nvSpPr>
      <cdr:spPr>
        <a:xfrm xmlns:a="http://schemas.openxmlformats.org/drawingml/2006/main">
          <a:off x="210976" y="138739"/>
          <a:ext cx="811800" cy="21886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fr-FR" sz="1100" b="1"/>
            <a:t>Tunisie</a:t>
          </a:r>
        </a:p>
      </cdr:txBody>
    </cdr:sp>
  </cdr:relSizeAnchor>
</c:userShapes>
</file>

<file path=ppt/drawings/drawing5.xml><?xml version="1.0" encoding="utf-8"?>
<c:userShapes xmlns:c="http://schemas.openxmlformats.org/drawingml/2006/chart">
  <cdr:relSizeAnchor xmlns:cdr="http://schemas.openxmlformats.org/drawingml/2006/chartDrawing">
    <cdr:from>
      <cdr:x>0.67487</cdr:x>
      <cdr:y>0.78854</cdr:y>
    </cdr:from>
    <cdr:to>
      <cdr:x>0.99564</cdr:x>
      <cdr:y>0.87168</cdr:y>
    </cdr:to>
    <cdr:sp macro="" textlink="">
      <cdr:nvSpPr>
        <cdr:cNvPr id="2" name="Zone de texte 1"/>
        <cdr:cNvSpPr txBox="1"/>
      </cdr:nvSpPr>
      <cdr:spPr>
        <a:xfrm xmlns:a="http://schemas.openxmlformats.org/drawingml/2006/main">
          <a:off x="2065092" y="1845164"/>
          <a:ext cx="981566" cy="19454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FR" sz="1600" b="1" dirty="0">
              <a:solidFill>
                <a:srgbClr val="002060"/>
              </a:solidFill>
            </a:rPr>
            <a:t>Tunisie</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1"/>
          <p:cNvSpPr>
            <a:spLocks noGrp="1" noRot="1" noChangeAspect="1"/>
          </p:cNvSpPr>
          <p:nvPr>
            <p:ph type="sldImg"/>
          </p:nvPr>
        </p:nvSpPr>
        <p:spPr bwMode="auto">
          <a:xfrm>
            <a:off x="1143000" y="685800"/>
            <a:ext cx="45720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sp>
      <p:sp>
        <p:nvSpPr>
          <p:cNvPr id="2" name="Rectangle 2"/>
          <p:cNvSpPr>
            <a:spLocks noGrp="1"/>
          </p:cNvSpPr>
          <p:nvPr>
            <p:ph type="body" sz="quarter" idx="1"/>
          </p:nvPr>
        </p:nvSpPr>
        <p:spPr bwMode="auto">
          <a:xfrm>
            <a:off x="914400" y="4343400"/>
            <a:ext cx="5029200" cy="4114800"/>
          </a:xfrm>
          <a:prstGeom prst="rect">
            <a:avLst/>
          </a:prstGeom>
          <a:noFill/>
          <a:ln w="9525" cap="flat" cmpd="sng">
            <a:no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pPr lvl="0"/>
            <a:r>
              <a:rPr lang="en-US" noProof="0" smtClean="0">
                <a:sym typeface="Helvetica Neue" pitchFamily="2"/>
              </a:rPr>
              <a:t>Click to edit Master text styles</a:t>
            </a:r>
          </a:p>
          <a:p>
            <a:pPr lvl="1"/>
            <a:r>
              <a:rPr lang="en-US" noProof="0" smtClean="0">
                <a:sym typeface="Helvetica Neue" pitchFamily="2"/>
              </a:rPr>
              <a:t>Second level</a:t>
            </a:r>
          </a:p>
          <a:p>
            <a:pPr lvl="2"/>
            <a:r>
              <a:rPr lang="en-US" noProof="0" smtClean="0">
                <a:sym typeface="Helvetica Neue" pitchFamily="2"/>
              </a:rPr>
              <a:t>Third level</a:t>
            </a:r>
          </a:p>
          <a:p>
            <a:pPr lvl="3"/>
            <a:r>
              <a:rPr lang="en-US" noProof="0" smtClean="0">
                <a:sym typeface="Helvetica Neue" pitchFamily="2"/>
              </a:rPr>
              <a:t>Fourth level</a:t>
            </a:r>
          </a:p>
          <a:p>
            <a:pPr lvl="4"/>
            <a:r>
              <a:rPr lang="en-US" noProof="0" smtClean="0">
                <a:sym typeface="Helvetica Neue" pitchFamily="2"/>
              </a:rPr>
              <a:t>Fifth level</a:t>
            </a:r>
          </a:p>
        </p:txBody>
      </p:sp>
    </p:spTree>
    <p:extLst>
      <p:ext uri="{BB962C8B-B14F-4D97-AF65-F5344CB8AC3E}">
        <p14:creationId xmlns:p14="http://schemas.microsoft.com/office/powerpoint/2010/main" val="624061776"/>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sz="1200" kern="1200">
        <a:solidFill>
          <a:srgbClr val="000000"/>
        </a:solidFill>
        <a:latin typeface="Helvetica Neue" pitchFamily="2"/>
        <a:ea typeface="Helvetica Neue" pitchFamily="2"/>
        <a:cs typeface="Helvetica Neue" pitchFamily="2"/>
        <a:sym typeface="Helvetica Neue" pitchFamily="2" charset="0"/>
      </a:defRPr>
    </a:lvl1pPr>
    <a:lvl2pPr indent="228600" algn="l" rtl="0" eaLnBrk="0" fontAlgn="base" hangingPunct="0">
      <a:spcBef>
        <a:spcPct val="0"/>
      </a:spcBef>
      <a:spcAft>
        <a:spcPct val="0"/>
      </a:spcAft>
      <a:defRPr sz="1200" kern="1200">
        <a:solidFill>
          <a:srgbClr val="000000"/>
        </a:solidFill>
        <a:latin typeface="Helvetica Neue" pitchFamily="2"/>
        <a:ea typeface="Helvetica Neue" pitchFamily="2"/>
        <a:cs typeface="Helvetica Neue" pitchFamily="2"/>
        <a:sym typeface="Helvetica Neue" pitchFamily="2" charset="0"/>
      </a:defRPr>
    </a:lvl2pPr>
    <a:lvl3pPr indent="457200" algn="l" rtl="0" eaLnBrk="0" fontAlgn="base" hangingPunct="0">
      <a:spcBef>
        <a:spcPct val="0"/>
      </a:spcBef>
      <a:spcAft>
        <a:spcPct val="0"/>
      </a:spcAft>
      <a:defRPr sz="1200" kern="1200">
        <a:solidFill>
          <a:srgbClr val="000000"/>
        </a:solidFill>
        <a:latin typeface="Helvetica Neue" pitchFamily="2"/>
        <a:ea typeface="Helvetica Neue" pitchFamily="2"/>
        <a:cs typeface="Helvetica Neue" pitchFamily="2"/>
        <a:sym typeface="Helvetica Neue" pitchFamily="2" charset="0"/>
      </a:defRPr>
    </a:lvl3pPr>
    <a:lvl4pPr indent="685800" algn="l" rtl="0" eaLnBrk="0" fontAlgn="base" hangingPunct="0">
      <a:spcBef>
        <a:spcPct val="0"/>
      </a:spcBef>
      <a:spcAft>
        <a:spcPct val="0"/>
      </a:spcAft>
      <a:defRPr sz="1200" kern="1200">
        <a:solidFill>
          <a:srgbClr val="000000"/>
        </a:solidFill>
        <a:latin typeface="Helvetica Neue" pitchFamily="2"/>
        <a:ea typeface="Helvetica Neue" pitchFamily="2"/>
        <a:cs typeface="Helvetica Neue" pitchFamily="2"/>
        <a:sym typeface="Helvetica Neue" pitchFamily="2" charset="0"/>
      </a:defRPr>
    </a:lvl4pPr>
    <a:lvl5pPr indent="914400" algn="l" rtl="0" eaLnBrk="0" fontAlgn="base" hangingPunct="0">
      <a:spcBef>
        <a:spcPct val="0"/>
      </a:spcBef>
      <a:spcAft>
        <a:spcPct val="0"/>
      </a:spcAft>
      <a:defRPr sz="1200" kern="1200">
        <a:solidFill>
          <a:srgbClr val="000000"/>
        </a:solidFill>
        <a:latin typeface="Helvetica Neue" pitchFamily="2"/>
        <a:ea typeface="Helvetica Neue" pitchFamily="2"/>
        <a:cs typeface="Helvetica Neue" pitchFamily="2"/>
        <a:sym typeface="Helvetica Neue" pitchFamily="2"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p:sp>
      <p:sp>
        <p:nvSpPr>
          <p:cNvPr id="33795" name="Espace réservé des not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smtClean="0">
              <a:latin typeface="Helvetica Neue" pitchFamily="2" charset="0"/>
              <a:ea typeface="Helvetica Neue" pitchFamily="2" charset="0"/>
              <a:cs typeface="Helvetica Neue" pitchFamily="2" charset="0"/>
            </a:endParaRPr>
          </a:p>
        </p:txBody>
      </p:sp>
    </p:spTree>
    <p:extLst>
      <p:ext uri="{BB962C8B-B14F-4D97-AF65-F5344CB8AC3E}">
        <p14:creationId xmlns:p14="http://schemas.microsoft.com/office/powerpoint/2010/main" val="3010924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p:sp>
      <p:sp>
        <p:nvSpPr>
          <p:cNvPr id="33795" name="Espace réservé des not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smtClean="0">
              <a:latin typeface="Helvetica Neue" pitchFamily="2" charset="0"/>
              <a:ea typeface="Helvetica Neue" pitchFamily="2" charset="0"/>
              <a:cs typeface="Helvetica Neue" pitchFamily="2" charset="0"/>
            </a:endParaRPr>
          </a:p>
        </p:txBody>
      </p:sp>
    </p:spTree>
    <p:extLst>
      <p:ext uri="{BB962C8B-B14F-4D97-AF65-F5344CB8AC3E}">
        <p14:creationId xmlns:p14="http://schemas.microsoft.com/office/powerpoint/2010/main" val="37678075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fr-FR" smtClean="0"/>
              <a:t>Modifiez le style du titre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F5E24B89-5586-459B-BF20-2F4DBB93DABC}" type="datetimeFigureOut">
              <a:rPr lang="fr-FR" smtClean="0"/>
              <a:t>11/12/2017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pPr>
              <a:defRPr/>
            </a:pPr>
            <a:fld id="{4073A3C8-E056-4882-AD5E-799256662B02}" type="slidenum">
              <a:rPr lang="en-US" altLang="fr-FR" smtClean="0"/>
              <a:pPr>
                <a:defRPr/>
              </a:pPr>
              <a:t>‹#›</a:t>
            </a:fld>
            <a:endParaRPr lang="en-US" altLang="fr-FR"/>
          </a:p>
        </p:txBody>
      </p:sp>
    </p:spTree>
    <p:extLst>
      <p:ext uri="{BB962C8B-B14F-4D97-AF65-F5344CB8AC3E}">
        <p14:creationId xmlns:p14="http://schemas.microsoft.com/office/powerpoint/2010/main" val="228696656"/>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F5E24B89-5586-459B-BF20-2F4DBB93DABC}" type="datetimeFigureOut">
              <a:rPr lang="fr-FR" smtClean="0"/>
              <a:t>11/12/2017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pPr>
              <a:defRPr/>
            </a:pPr>
            <a:fld id="{4073A3C8-E056-4882-AD5E-799256662B02}" type="slidenum">
              <a:rPr lang="en-US" altLang="fr-FR" smtClean="0"/>
              <a:pPr>
                <a:defRPr/>
              </a:pPr>
              <a:t>‹#›</a:t>
            </a:fld>
            <a:endParaRPr lang="en-US" altLang="fr-FR"/>
          </a:p>
        </p:txBody>
      </p:sp>
    </p:spTree>
    <p:extLst>
      <p:ext uri="{BB962C8B-B14F-4D97-AF65-F5344CB8AC3E}">
        <p14:creationId xmlns:p14="http://schemas.microsoft.com/office/powerpoint/2010/main" val="427532654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F5E24B89-5586-459B-BF20-2F4DBB93DABC}" type="datetimeFigureOut">
              <a:rPr lang="fr-FR" smtClean="0"/>
              <a:t>11/12/2017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pPr>
              <a:defRPr/>
            </a:pPr>
            <a:fld id="{4073A3C8-E056-4882-AD5E-799256662B02}" type="slidenum">
              <a:rPr lang="en-US" altLang="fr-FR" smtClean="0"/>
              <a:pPr>
                <a:defRPr/>
              </a:pPr>
              <a:t>‹#›</a:t>
            </a:fld>
            <a:endParaRPr lang="en-US" altLang="fr-FR"/>
          </a:p>
        </p:txBody>
      </p:sp>
    </p:spTree>
    <p:extLst>
      <p:ext uri="{BB962C8B-B14F-4D97-AF65-F5344CB8AC3E}">
        <p14:creationId xmlns:p14="http://schemas.microsoft.com/office/powerpoint/2010/main" val="3047524189"/>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F5E24B89-5586-459B-BF20-2F4DBB93DABC}" type="datetimeFigureOut">
              <a:rPr lang="fr-FR" smtClean="0"/>
              <a:t>11/12/2017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pPr>
              <a:defRPr/>
            </a:pPr>
            <a:fld id="{4073A3C8-E056-4882-AD5E-799256662B02}" type="slidenum">
              <a:rPr lang="en-US" altLang="fr-FR" smtClean="0"/>
              <a:pPr>
                <a:defRPr/>
              </a:pPr>
              <a:t>‹#›</a:t>
            </a:fld>
            <a:endParaRPr lang="en-US" altLang="fr-FR"/>
          </a:p>
        </p:txBody>
      </p:sp>
    </p:spTree>
    <p:extLst>
      <p:ext uri="{BB962C8B-B14F-4D97-AF65-F5344CB8AC3E}">
        <p14:creationId xmlns:p14="http://schemas.microsoft.com/office/powerpoint/2010/main" val="1227460620"/>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fr-FR" smtClean="0"/>
              <a:t>Modifiez le style du titre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5E24B89-5586-459B-BF20-2F4DBB93DABC}" type="datetimeFigureOut">
              <a:rPr lang="fr-FR" smtClean="0"/>
              <a:t>11/12/2017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pPr>
              <a:defRPr/>
            </a:pPr>
            <a:fld id="{4073A3C8-E056-4882-AD5E-799256662B02}" type="slidenum">
              <a:rPr lang="en-US" altLang="fr-FR" smtClean="0"/>
              <a:pPr>
                <a:defRPr/>
              </a:pPr>
              <a:t>‹#›</a:t>
            </a:fld>
            <a:endParaRPr lang="en-US" altLang="fr-FR"/>
          </a:p>
        </p:txBody>
      </p:sp>
    </p:spTree>
    <p:extLst>
      <p:ext uri="{BB962C8B-B14F-4D97-AF65-F5344CB8AC3E}">
        <p14:creationId xmlns:p14="http://schemas.microsoft.com/office/powerpoint/2010/main" val="2578299026"/>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F5E24B89-5586-459B-BF20-2F4DBB93DABC}" type="datetimeFigureOut">
              <a:rPr lang="fr-FR" smtClean="0"/>
              <a:t>11/12/2017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pPr>
              <a:defRPr/>
            </a:pPr>
            <a:fld id="{4073A3C8-E056-4882-AD5E-799256662B02}" type="slidenum">
              <a:rPr lang="en-US" altLang="fr-FR" smtClean="0"/>
              <a:pPr>
                <a:defRPr/>
              </a:pPr>
              <a:t>‹#›</a:t>
            </a:fld>
            <a:endParaRPr lang="en-US" altLang="fr-FR"/>
          </a:p>
        </p:txBody>
      </p:sp>
    </p:spTree>
    <p:extLst>
      <p:ext uri="{BB962C8B-B14F-4D97-AF65-F5344CB8AC3E}">
        <p14:creationId xmlns:p14="http://schemas.microsoft.com/office/powerpoint/2010/main" val="46274366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29842" y="2505075"/>
            <a:ext cx="3868340"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29150" y="2505075"/>
            <a:ext cx="3887391"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F5E24B89-5586-459B-BF20-2F4DBB93DABC}" type="datetimeFigureOut">
              <a:rPr lang="fr-FR" smtClean="0"/>
              <a:t>11/12/2017</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pPr>
              <a:defRPr/>
            </a:pPr>
            <a:fld id="{4073A3C8-E056-4882-AD5E-799256662B02}" type="slidenum">
              <a:rPr lang="en-US" altLang="fr-FR" smtClean="0"/>
              <a:pPr>
                <a:defRPr/>
              </a:pPr>
              <a:t>‹#›</a:t>
            </a:fld>
            <a:endParaRPr lang="en-US" altLang="fr-FR"/>
          </a:p>
        </p:txBody>
      </p:sp>
    </p:spTree>
    <p:extLst>
      <p:ext uri="{BB962C8B-B14F-4D97-AF65-F5344CB8AC3E}">
        <p14:creationId xmlns:p14="http://schemas.microsoft.com/office/powerpoint/2010/main" val="3796714508"/>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F5E24B89-5586-459B-BF20-2F4DBB93DABC}" type="datetimeFigureOut">
              <a:rPr lang="fr-FR" smtClean="0"/>
              <a:t>11/12/2017</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pPr>
              <a:defRPr/>
            </a:pPr>
            <a:fld id="{4073A3C8-E056-4882-AD5E-799256662B02}" type="slidenum">
              <a:rPr lang="en-US" altLang="fr-FR" smtClean="0"/>
              <a:pPr>
                <a:defRPr/>
              </a:pPr>
              <a:t>‹#›</a:t>
            </a:fld>
            <a:endParaRPr lang="en-US" altLang="fr-FR"/>
          </a:p>
        </p:txBody>
      </p:sp>
    </p:spTree>
    <p:extLst>
      <p:ext uri="{BB962C8B-B14F-4D97-AF65-F5344CB8AC3E}">
        <p14:creationId xmlns:p14="http://schemas.microsoft.com/office/powerpoint/2010/main" val="962931204"/>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E24B89-5586-459B-BF20-2F4DBB93DABC}" type="datetimeFigureOut">
              <a:rPr lang="fr-FR" smtClean="0"/>
              <a:t>11/12/2017</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pPr>
              <a:defRPr/>
            </a:pPr>
            <a:fld id="{4073A3C8-E056-4882-AD5E-799256662B02}" type="slidenum">
              <a:rPr lang="en-US" altLang="fr-FR" smtClean="0"/>
              <a:pPr>
                <a:defRPr/>
              </a:pPr>
              <a:t>‹#›</a:t>
            </a:fld>
            <a:endParaRPr lang="en-US" altLang="fr-FR"/>
          </a:p>
        </p:txBody>
      </p:sp>
    </p:spTree>
    <p:extLst>
      <p:ext uri="{BB962C8B-B14F-4D97-AF65-F5344CB8AC3E}">
        <p14:creationId xmlns:p14="http://schemas.microsoft.com/office/powerpoint/2010/main" val="979531139"/>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smtClean="0"/>
              <a:t>Modifiez le style du titre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F5E24B89-5586-459B-BF20-2F4DBB93DABC}" type="datetimeFigureOut">
              <a:rPr lang="fr-FR" smtClean="0"/>
              <a:t>11/12/2017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pPr>
              <a:defRPr/>
            </a:pPr>
            <a:fld id="{4073A3C8-E056-4882-AD5E-799256662B02}" type="slidenum">
              <a:rPr lang="en-US" altLang="fr-FR" smtClean="0"/>
              <a:pPr>
                <a:defRPr/>
              </a:pPr>
              <a:t>‹#›</a:t>
            </a:fld>
            <a:endParaRPr lang="en-US" altLang="fr-FR"/>
          </a:p>
        </p:txBody>
      </p:sp>
    </p:spTree>
    <p:extLst>
      <p:ext uri="{BB962C8B-B14F-4D97-AF65-F5344CB8AC3E}">
        <p14:creationId xmlns:p14="http://schemas.microsoft.com/office/powerpoint/2010/main" val="962578402"/>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F5E24B89-5586-459B-BF20-2F4DBB93DABC}" type="datetimeFigureOut">
              <a:rPr lang="fr-FR" smtClean="0"/>
              <a:t>11/12/2017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pPr>
              <a:defRPr/>
            </a:pPr>
            <a:fld id="{4073A3C8-E056-4882-AD5E-799256662B02}" type="slidenum">
              <a:rPr lang="en-US" altLang="fr-FR" smtClean="0"/>
              <a:pPr>
                <a:defRPr/>
              </a:pPr>
              <a:t>‹#›</a:t>
            </a:fld>
            <a:endParaRPr lang="en-US" altLang="fr-FR"/>
          </a:p>
        </p:txBody>
      </p:sp>
    </p:spTree>
    <p:extLst>
      <p:ext uri="{BB962C8B-B14F-4D97-AF65-F5344CB8AC3E}">
        <p14:creationId xmlns:p14="http://schemas.microsoft.com/office/powerpoint/2010/main" val="106008293"/>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12/11/2017</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9FCAFFE9-9C92-4A70-A74B-14021CFE381E}" type="slidenum">
              <a:rPr lang="en-US" altLang="fr-FR" smtClean="0"/>
              <a:pPr>
                <a:defRPr/>
              </a:pPr>
              <a:t>‹#›</a:t>
            </a:fld>
            <a:endParaRPr lang="en-US" altLang="fr-FR"/>
          </a:p>
        </p:txBody>
      </p:sp>
    </p:spTree>
    <p:extLst>
      <p:ext uri="{BB962C8B-B14F-4D97-AF65-F5344CB8AC3E}">
        <p14:creationId xmlns:p14="http://schemas.microsoft.com/office/powerpoint/2010/main" val="64203835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slide" Target="slide9.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chart" Target="../charts/chart14.xml"/><Relationship Id="rId4" Type="http://schemas.openxmlformats.org/officeDocument/2006/relationships/chart" Target="../charts/chart13.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6.emf"/><Relationship Id="rId5" Type="http://schemas.openxmlformats.org/officeDocument/2006/relationships/package" Target="../embeddings/Microsoft_Word_Document1.docx"/><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7.emf"/><Relationship Id="rId5" Type="http://schemas.openxmlformats.org/officeDocument/2006/relationships/package" Target="../embeddings/Microsoft_Word_Document2.docx"/><Relationship Id="rId4" Type="http://schemas.openxmlformats.org/officeDocument/2006/relationships/oleObject" Target="../embeddings/oleObject2.bin"/></Relationships>
</file>

<file path=ppt/slides/_rels/slide15.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2.xml"/><Relationship Id="rId5" Type="http://schemas.openxmlformats.org/officeDocument/2006/relationships/slide" Target="slide15.xm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7" Type="http://schemas.openxmlformats.org/officeDocument/2006/relationships/image" Target="../media/image2.png"/><Relationship Id="rId2" Type="http://schemas.openxmlformats.org/officeDocument/2006/relationships/chart" Target="../charts/chart1.xml"/><Relationship Id="rId1" Type="http://schemas.openxmlformats.org/officeDocument/2006/relationships/slideLayout" Target="../slideLayouts/slideLayout2.xml"/><Relationship Id="rId6" Type="http://schemas.openxmlformats.org/officeDocument/2006/relationships/image" Target="../media/image3.emf"/><Relationship Id="rId5" Type="http://schemas.openxmlformats.org/officeDocument/2006/relationships/chart" Target="../charts/chart4.xml"/><Relationship Id="rId4" Type="http://schemas.openxmlformats.org/officeDocument/2006/relationships/chart" Target="../charts/chart3.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7" Type="http://schemas.openxmlformats.org/officeDocument/2006/relationships/image" Target="../media/image4.png"/><Relationship Id="rId2" Type="http://schemas.openxmlformats.org/officeDocument/2006/relationships/chart" Target="../charts/chart5.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chart" Target="../charts/chart8.xml"/><Relationship Id="rId4" Type="http://schemas.openxmlformats.org/officeDocument/2006/relationships/chart" Target="../charts/char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10.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ectangle 1"/>
          <p:cNvSpPr>
            <a:spLocks/>
          </p:cNvSpPr>
          <p:nvPr/>
        </p:nvSpPr>
        <p:spPr bwMode="auto">
          <a:xfrm>
            <a:off x="-36512" y="0"/>
            <a:ext cx="9180512" cy="6858000"/>
          </a:xfrm>
          <a:prstGeom prst="rect">
            <a:avLst/>
          </a:prstGeom>
          <a:solidFill>
            <a:srgbClr val="0B5784"/>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20" rIns="45720"/>
          <a:lstStyle/>
          <a:p>
            <a:pPr eaLnBrk="1"/>
            <a:endParaRPr lang="fr-FR" altLang="fr-FR"/>
          </a:p>
        </p:txBody>
      </p:sp>
      <p:sp>
        <p:nvSpPr>
          <p:cNvPr id="3075" name="AutoShape 2"/>
          <p:cNvSpPr>
            <a:spLocks/>
          </p:cNvSpPr>
          <p:nvPr/>
        </p:nvSpPr>
        <p:spPr bwMode="auto">
          <a:xfrm>
            <a:off x="2339752" y="5881688"/>
            <a:ext cx="5040560" cy="560387"/>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9572" y="0"/>
                </a:moveTo>
                <a:lnTo>
                  <a:pt x="2028" y="0"/>
                </a:lnTo>
                <a:lnTo>
                  <a:pt x="1664" y="172"/>
                </a:lnTo>
                <a:lnTo>
                  <a:pt x="1321" y="669"/>
                </a:lnTo>
                <a:lnTo>
                  <a:pt x="1005" y="1460"/>
                </a:lnTo>
                <a:lnTo>
                  <a:pt x="722" y="2514"/>
                </a:lnTo>
                <a:lnTo>
                  <a:pt x="477" y="3803"/>
                </a:lnTo>
                <a:lnTo>
                  <a:pt x="277" y="5295"/>
                </a:lnTo>
                <a:lnTo>
                  <a:pt x="127" y="6961"/>
                </a:lnTo>
                <a:lnTo>
                  <a:pt x="33" y="8770"/>
                </a:lnTo>
                <a:lnTo>
                  <a:pt x="0" y="10692"/>
                </a:lnTo>
                <a:lnTo>
                  <a:pt x="0" y="10908"/>
                </a:lnTo>
                <a:lnTo>
                  <a:pt x="33" y="12830"/>
                </a:lnTo>
                <a:lnTo>
                  <a:pt x="127" y="14639"/>
                </a:lnTo>
                <a:lnTo>
                  <a:pt x="277" y="16304"/>
                </a:lnTo>
                <a:lnTo>
                  <a:pt x="477" y="17797"/>
                </a:lnTo>
                <a:lnTo>
                  <a:pt x="722" y="19085"/>
                </a:lnTo>
                <a:lnTo>
                  <a:pt x="1005" y="20140"/>
                </a:lnTo>
                <a:lnTo>
                  <a:pt x="1321" y="20931"/>
                </a:lnTo>
                <a:lnTo>
                  <a:pt x="1664" y="21428"/>
                </a:lnTo>
                <a:lnTo>
                  <a:pt x="2028" y="21600"/>
                </a:lnTo>
                <a:lnTo>
                  <a:pt x="19572" y="21600"/>
                </a:lnTo>
                <a:lnTo>
                  <a:pt x="19936" y="21428"/>
                </a:lnTo>
                <a:lnTo>
                  <a:pt x="20279" y="20931"/>
                </a:lnTo>
                <a:lnTo>
                  <a:pt x="20595" y="20140"/>
                </a:lnTo>
                <a:lnTo>
                  <a:pt x="20878" y="19085"/>
                </a:lnTo>
                <a:lnTo>
                  <a:pt x="21123" y="17797"/>
                </a:lnTo>
                <a:lnTo>
                  <a:pt x="21323" y="16304"/>
                </a:lnTo>
                <a:lnTo>
                  <a:pt x="21473" y="14639"/>
                </a:lnTo>
                <a:lnTo>
                  <a:pt x="21567" y="12830"/>
                </a:lnTo>
                <a:lnTo>
                  <a:pt x="21600" y="10908"/>
                </a:lnTo>
                <a:lnTo>
                  <a:pt x="21600" y="10692"/>
                </a:lnTo>
                <a:lnTo>
                  <a:pt x="21567" y="8770"/>
                </a:lnTo>
                <a:lnTo>
                  <a:pt x="21473" y="6961"/>
                </a:lnTo>
                <a:lnTo>
                  <a:pt x="21323" y="5295"/>
                </a:lnTo>
                <a:lnTo>
                  <a:pt x="21123" y="3803"/>
                </a:lnTo>
                <a:lnTo>
                  <a:pt x="20878" y="2514"/>
                </a:lnTo>
                <a:lnTo>
                  <a:pt x="20595" y="1460"/>
                </a:lnTo>
                <a:lnTo>
                  <a:pt x="20279" y="669"/>
                </a:lnTo>
                <a:lnTo>
                  <a:pt x="19936" y="172"/>
                </a:lnTo>
                <a:lnTo>
                  <a:pt x="19572"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fr-FR"/>
          </a:p>
        </p:txBody>
      </p:sp>
      <p:sp>
        <p:nvSpPr>
          <p:cNvPr id="3078" name="Rectangle 5"/>
          <p:cNvSpPr>
            <a:spLocks noGrp="1" noChangeArrowheads="1"/>
          </p:cNvSpPr>
          <p:nvPr>
            <p:ph type="title"/>
          </p:nvPr>
        </p:nvSpPr>
        <p:spPr>
          <a:xfrm>
            <a:off x="755576" y="1404492"/>
            <a:ext cx="7704856" cy="1658937"/>
          </a:xfrm>
        </p:spPr>
        <p:txBody>
          <a:bodyPr>
            <a:normAutofit/>
          </a:bodyPr>
          <a:lstStyle/>
          <a:p>
            <a:pPr algn="ctr"/>
            <a:r>
              <a:rPr lang="fr-FR" sz="3200" dirty="0" smtClean="0">
                <a:solidFill>
                  <a:schemeClr val="bg1"/>
                </a:solidFill>
              </a:rPr>
              <a:t>DIALOGUE POLITIQUE DE HAUT NIVEAU</a:t>
            </a:r>
            <a:endParaRPr lang="fr-FR" sz="3200" b="0" dirty="0" smtClean="0"/>
          </a:p>
        </p:txBody>
      </p:sp>
      <p:sp>
        <p:nvSpPr>
          <p:cNvPr id="3079" name="Rectangle 7"/>
          <p:cNvSpPr>
            <a:spLocks/>
          </p:cNvSpPr>
          <p:nvPr/>
        </p:nvSpPr>
        <p:spPr bwMode="auto">
          <a:xfrm>
            <a:off x="683568" y="3573016"/>
            <a:ext cx="7848872"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0" tIns="0" rIns="0" bIns="0">
            <a:spAutoFit/>
          </a:bodyPr>
          <a:lstStyle/>
          <a:p>
            <a:pPr algn="ctr"/>
            <a:r>
              <a:rPr lang="fr-FR" sz="2400" dirty="0">
                <a:solidFill>
                  <a:schemeClr val="bg1"/>
                </a:solidFill>
              </a:rPr>
              <a:t> </a:t>
            </a:r>
            <a:r>
              <a:rPr lang="fr-FR" sz="2400" b="1" dirty="0">
                <a:solidFill>
                  <a:schemeClr val="bg1"/>
                </a:solidFill>
              </a:rPr>
              <a:t>« </a:t>
            </a:r>
            <a:r>
              <a:rPr lang="fr-FR" sz="2400" b="1" dirty="0" smtClean="0">
                <a:solidFill>
                  <a:schemeClr val="bg1"/>
                </a:solidFill>
              </a:rPr>
              <a:t>L’urbanisation et l’industrialisation au service de la transformation structurelle en Afrique»</a:t>
            </a:r>
            <a:endParaRPr lang="en-US" altLang="fr-FR" sz="2400" b="1" dirty="0">
              <a:solidFill>
                <a:schemeClr val="bg1"/>
              </a:solidFill>
              <a:latin typeface="Lato" charset="0"/>
              <a:sym typeface="Lato" charset="0"/>
            </a:endParaRPr>
          </a:p>
        </p:txBody>
      </p:sp>
      <p:sp>
        <p:nvSpPr>
          <p:cNvPr id="3091" name="Rectangle 19"/>
          <p:cNvSpPr>
            <a:spLocks/>
          </p:cNvSpPr>
          <p:nvPr/>
        </p:nvSpPr>
        <p:spPr bwMode="auto">
          <a:xfrm>
            <a:off x="2339752" y="5961826"/>
            <a:ext cx="532859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45720" rIns="45720">
            <a:spAutoFit/>
          </a:bodyPr>
          <a:lstStyle/>
          <a:p>
            <a:pPr indent="387350" eaLnBrk="1"/>
            <a:r>
              <a:rPr lang="en-US" altLang="fr-FR" sz="2000" b="1" dirty="0" smtClean="0">
                <a:solidFill>
                  <a:srgbClr val="FFFFFF"/>
                </a:solidFill>
                <a:latin typeface="Lato" charset="0"/>
                <a:sym typeface="Lato" charset="0"/>
              </a:rPr>
              <a:t>Addis Ababa, 11-12 December 2017</a:t>
            </a:r>
            <a:endParaRPr lang="en-US" altLang="fr-FR" sz="1900" dirty="0">
              <a:solidFill>
                <a:srgbClr val="FFFFFF"/>
              </a:solidFill>
              <a:latin typeface="Lato" charset="0"/>
              <a:sym typeface="Lato" charset="0"/>
            </a:endParaRPr>
          </a:p>
        </p:txBody>
      </p:sp>
      <p:pic>
        <p:nvPicPr>
          <p:cNvPr id="9" name="Picture 32"/>
          <p:cNvPicPr/>
          <p:nvPr/>
        </p:nvPicPr>
        <p:blipFill>
          <a:blip r:embed="rId2" cstate="print">
            <a:lum bright="70000" contrast="-70000"/>
            <a:extLst>
              <a:ext uri="{28A0092B-C50C-407E-A947-70E740481C1C}">
                <a14:useLocalDpi xmlns:a14="http://schemas.microsoft.com/office/drawing/2010/main" val="0"/>
              </a:ext>
            </a:extLst>
          </a:blip>
          <a:stretch>
            <a:fillRect/>
          </a:stretch>
        </p:blipFill>
        <p:spPr>
          <a:xfrm>
            <a:off x="3817429" y="653267"/>
            <a:ext cx="1581150" cy="757555"/>
          </a:xfrm>
          <a:prstGeom prst="rect">
            <a:avLst/>
          </a:prstGeom>
        </p:spPr>
      </p:pic>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290" name="AutoShape 43"/>
          <p:cNvSpPr>
            <a:spLocks/>
          </p:cNvSpPr>
          <p:nvPr/>
        </p:nvSpPr>
        <p:spPr bwMode="auto">
          <a:xfrm>
            <a:off x="0" y="0"/>
            <a:ext cx="9131300" cy="68580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1600" y="21600"/>
                </a:moveTo>
                <a:lnTo>
                  <a:pt x="0" y="21600"/>
                </a:ln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fr-FR"/>
          </a:p>
        </p:txBody>
      </p:sp>
      <p:sp>
        <p:nvSpPr>
          <p:cNvPr id="12291" name="Line 1"/>
          <p:cNvSpPr>
            <a:spLocks noChangeShapeType="1"/>
          </p:cNvSpPr>
          <p:nvPr/>
        </p:nvSpPr>
        <p:spPr bwMode="auto">
          <a:xfrm flipV="1">
            <a:off x="9137650" y="0"/>
            <a:ext cx="0" cy="685800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12292" name="Line 2"/>
          <p:cNvSpPr>
            <a:spLocks noChangeShapeType="1"/>
          </p:cNvSpPr>
          <p:nvPr/>
        </p:nvSpPr>
        <p:spPr bwMode="auto">
          <a:xfrm flipH="1">
            <a:off x="4763" y="0"/>
            <a:ext cx="1587" cy="685800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12293" name="AutoShape 44"/>
          <p:cNvSpPr>
            <a:spLocks/>
          </p:cNvSpPr>
          <p:nvPr/>
        </p:nvSpPr>
        <p:spPr bwMode="auto">
          <a:xfrm>
            <a:off x="0" y="265113"/>
            <a:ext cx="4475163" cy="4413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rgbClr val="0070C0"/>
          </a:solidFill>
          <a:ln>
            <a:noFill/>
          </a:ln>
          <a:extLst/>
        </p:spPr>
        <p:txBody>
          <a:bodyPr lIns="45720" rIns="45720"/>
          <a:lstStyle/>
          <a:p>
            <a:endParaRPr lang="fr-FR"/>
          </a:p>
        </p:txBody>
      </p:sp>
      <p:sp>
        <p:nvSpPr>
          <p:cNvPr id="12296" name="AutoShape 49"/>
          <p:cNvSpPr>
            <a:spLocks/>
          </p:cNvSpPr>
          <p:nvPr/>
        </p:nvSpPr>
        <p:spPr bwMode="auto">
          <a:xfrm>
            <a:off x="0" y="6135688"/>
            <a:ext cx="6026150" cy="442912"/>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929" y="0"/>
                </a:moveTo>
                <a:lnTo>
                  <a:pt x="0" y="0"/>
                </a:lnTo>
                <a:lnTo>
                  <a:pt x="0" y="21600"/>
                </a:lnTo>
                <a:lnTo>
                  <a:pt x="20929" y="21600"/>
                </a:lnTo>
                <a:lnTo>
                  <a:pt x="21107" y="21274"/>
                </a:lnTo>
                <a:lnTo>
                  <a:pt x="21268" y="20353"/>
                </a:lnTo>
                <a:lnTo>
                  <a:pt x="21404" y="18924"/>
                </a:lnTo>
                <a:lnTo>
                  <a:pt x="21508" y="17076"/>
                </a:lnTo>
                <a:lnTo>
                  <a:pt x="21576" y="14893"/>
                </a:lnTo>
                <a:lnTo>
                  <a:pt x="21600" y="12465"/>
                </a:lnTo>
                <a:lnTo>
                  <a:pt x="21600" y="9135"/>
                </a:lnTo>
                <a:lnTo>
                  <a:pt x="21576" y="6707"/>
                </a:lnTo>
                <a:lnTo>
                  <a:pt x="21508" y="4524"/>
                </a:lnTo>
                <a:lnTo>
                  <a:pt x="21404" y="2676"/>
                </a:lnTo>
                <a:lnTo>
                  <a:pt x="21268" y="1247"/>
                </a:lnTo>
                <a:lnTo>
                  <a:pt x="21107" y="326"/>
                </a:lnTo>
                <a:lnTo>
                  <a:pt x="20929" y="0"/>
                </a:lnTo>
                <a:close/>
              </a:path>
            </a:pathLst>
          </a:custGeom>
          <a:solidFill>
            <a:srgbClr val="0070C0"/>
          </a:solidFill>
          <a:ln>
            <a:noFill/>
          </a:ln>
          <a:extLst/>
        </p:spPr>
        <p:txBody>
          <a:bodyPr lIns="45720" rIns="45720"/>
          <a:lstStyle/>
          <a:p>
            <a:endParaRPr lang="fr-FR"/>
          </a:p>
        </p:txBody>
      </p:sp>
      <p:sp>
        <p:nvSpPr>
          <p:cNvPr id="12297" name="AutoShape 51"/>
          <p:cNvSpPr>
            <a:spLocks/>
          </p:cNvSpPr>
          <p:nvPr/>
        </p:nvSpPr>
        <p:spPr bwMode="auto">
          <a:xfrm>
            <a:off x="6121400" y="6135688"/>
            <a:ext cx="1292225" cy="4413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070C0"/>
          </a:solidFill>
          <a:ln>
            <a:noFill/>
          </a:ln>
          <a:extLst/>
        </p:spPr>
        <p:txBody>
          <a:bodyPr lIns="45720" rIns="45720"/>
          <a:lstStyle/>
          <a:p>
            <a:endParaRPr lang="fr-FR"/>
          </a:p>
        </p:txBody>
      </p:sp>
      <p:sp>
        <p:nvSpPr>
          <p:cNvPr id="12298" name="Rectangle 52"/>
          <p:cNvSpPr>
            <a:spLocks/>
          </p:cNvSpPr>
          <p:nvPr/>
        </p:nvSpPr>
        <p:spPr bwMode="auto">
          <a:xfrm>
            <a:off x="6313488" y="6256338"/>
            <a:ext cx="99536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en-US" altLang="fr-FR" sz="1200" b="1">
                <a:solidFill>
                  <a:srgbClr val="FFFFFF"/>
                </a:solidFill>
                <a:latin typeface="Lato" charset="0"/>
                <a:sym typeface="Lato" charset="0"/>
              </a:rPr>
              <a:t>UNECA.ORG</a:t>
            </a:r>
          </a:p>
        </p:txBody>
      </p:sp>
      <p:sp>
        <p:nvSpPr>
          <p:cNvPr id="12299" name="Line 53"/>
          <p:cNvSpPr>
            <a:spLocks noChangeShapeType="1"/>
          </p:cNvSpPr>
          <p:nvPr/>
        </p:nvSpPr>
        <p:spPr bwMode="auto">
          <a:xfrm>
            <a:off x="0" y="6851650"/>
            <a:ext cx="9144000" cy="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12300" name="Rectangle 3"/>
          <p:cNvSpPr>
            <a:spLocks noChangeArrowheads="1"/>
          </p:cNvSpPr>
          <p:nvPr/>
        </p:nvSpPr>
        <p:spPr bwMode="auto">
          <a:xfrm>
            <a:off x="212725" y="225425"/>
            <a:ext cx="3919538"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a:r>
              <a:rPr lang="fr-FR" altLang="fr-FR" b="1" dirty="0">
                <a:solidFill>
                  <a:schemeClr val="bg1"/>
                </a:solidFill>
                <a:sym typeface="Lato" charset="0"/>
              </a:rPr>
              <a:t>❷</a:t>
            </a:r>
            <a:r>
              <a:rPr lang="fr-FR" altLang="fr-FR" dirty="0">
                <a:solidFill>
                  <a:schemeClr val="bg1"/>
                </a:solidFill>
                <a:sym typeface="Lato" charset="0"/>
              </a:rPr>
              <a:t> </a:t>
            </a:r>
            <a:r>
              <a:rPr lang="fr-FR" altLang="fr-FR" b="1" dirty="0">
                <a:solidFill>
                  <a:schemeClr val="bg1"/>
                </a:solidFill>
                <a:sym typeface="Lato" charset="0"/>
              </a:rPr>
              <a:t>Territoires et politique industrielle :</a:t>
            </a:r>
          </a:p>
          <a:p>
            <a:pPr eaLnBrk="1"/>
            <a:r>
              <a:rPr lang="fr-FR" altLang="fr-FR" sz="1100" b="1" i="1" dirty="0">
                <a:solidFill>
                  <a:schemeClr val="bg1"/>
                </a:solidFill>
                <a:latin typeface="Lato" charset="0"/>
                <a:sym typeface="Lato" charset="0"/>
              </a:rPr>
              <a:t>         </a:t>
            </a:r>
            <a:r>
              <a:rPr lang="fr-FR" altLang="fr-FR" sz="1200" b="1" i="1" dirty="0">
                <a:solidFill>
                  <a:schemeClr val="bg1"/>
                </a:solidFill>
                <a:sym typeface="Lato" charset="0"/>
              </a:rPr>
              <a:t>Répartition régionale de l’activité industrielle </a:t>
            </a:r>
            <a:endParaRPr lang="fr-FR" altLang="fr-FR" sz="1200" b="1" i="1" dirty="0">
              <a:solidFill>
                <a:schemeClr val="bg1"/>
              </a:solidFill>
              <a:latin typeface="Lato" charset="0"/>
              <a:sym typeface="Lato" charset="0"/>
            </a:endParaRPr>
          </a:p>
        </p:txBody>
      </p:sp>
      <p:sp>
        <p:nvSpPr>
          <p:cNvPr id="12301" name="Espace réservé du numéro de diapositive 2"/>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a:lstStyle>
            <a:lvl1pPr>
              <a:defRPr>
                <a:solidFill>
                  <a:srgbClr val="000000"/>
                </a:solidFill>
                <a:latin typeface="Calibri" pitchFamily="34" charset="0"/>
                <a:cs typeface="Calibri" pitchFamily="34" charset="0"/>
                <a:sym typeface="Calibri" pitchFamily="34" charset="0"/>
              </a:defRPr>
            </a:lvl1pPr>
            <a:lvl2pPr marL="742950" indent="-285750">
              <a:defRPr>
                <a:solidFill>
                  <a:srgbClr val="000000"/>
                </a:solidFill>
                <a:latin typeface="Calibri" pitchFamily="34" charset="0"/>
                <a:cs typeface="Calibri" pitchFamily="34" charset="0"/>
                <a:sym typeface="Calibri" pitchFamily="34" charset="0"/>
              </a:defRPr>
            </a:lvl2pPr>
            <a:lvl3pPr marL="1143000" indent="-228600">
              <a:defRPr>
                <a:solidFill>
                  <a:srgbClr val="000000"/>
                </a:solidFill>
                <a:latin typeface="Calibri" pitchFamily="34" charset="0"/>
                <a:cs typeface="Calibri" pitchFamily="34" charset="0"/>
                <a:sym typeface="Calibri" pitchFamily="34" charset="0"/>
              </a:defRPr>
            </a:lvl3pPr>
            <a:lvl4pPr marL="1600200" indent="-228600">
              <a:defRPr>
                <a:solidFill>
                  <a:srgbClr val="000000"/>
                </a:solidFill>
                <a:latin typeface="Calibri" pitchFamily="34" charset="0"/>
                <a:cs typeface="Calibri" pitchFamily="34" charset="0"/>
                <a:sym typeface="Calibri" pitchFamily="34" charset="0"/>
              </a:defRPr>
            </a:lvl4pPr>
            <a:lvl5pPr marL="2057400" indent="-228600">
              <a:defRPr>
                <a:solidFill>
                  <a:srgbClr val="000000"/>
                </a:solidFill>
                <a:latin typeface="Calibri" pitchFamily="34" charset="0"/>
                <a:cs typeface="Calibri" pitchFamily="34" charset="0"/>
                <a:sym typeface="Calibri" pitchFamily="34" charset="0"/>
              </a:defRPr>
            </a:lvl5pPr>
            <a:lvl6pPr marL="25146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6pPr>
            <a:lvl7pPr marL="29718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7pPr>
            <a:lvl8pPr marL="34290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8pPr>
            <a:lvl9pPr marL="38862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9pPr>
          </a:lstStyle>
          <a:p>
            <a:fld id="{BC4FE4E7-9D82-47A4-A400-AC7BBBCC21E9}" type="slidenum">
              <a:rPr lang="en-US" altLang="fr-FR" smtClean="0">
                <a:solidFill>
                  <a:srgbClr val="888888"/>
                </a:solidFill>
                <a:latin typeface="Helvetica" pitchFamily="2" charset="0"/>
                <a:cs typeface="Helvetica" pitchFamily="2" charset="0"/>
                <a:sym typeface="Helvetica" pitchFamily="2" charset="0"/>
              </a:rPr>
              <a:pPr/>
              <a:t>10</a:t>
            </a:fld>
            <a:endParaRPr lang="en-US" altLang="fr-FR" smtClean="0">
              <a:solidFill>
                <a:srgbClr val="888888"/>
              </a:solidFill>
              <a:latin typeface="Helvetica" pitchFamily="2" charset="0"/>
              <a:cs typeface="Helvetica" pitchFamily="2" charset="0"/>
              <a:sym typeface="Helvetica" pitchFamily="2" charset="0"/>
            </a:endParaRPr>
          </a:p>
        </p:txBody>
      </p:sp>
      <p:sp>
        <p:nvSpPr>
          <p:cNvPr id="18" name="Rectangle 3"/>
          <p:cNvSpPr>
            <a:spLocks/>
          </p:cNvSpPr>
          <p:nvPr/>
        </p:nvSpPr>
        <p:spPr bwMode="auto">
          <a:xfrm>
            <a:off x="279400" y="6269038"/>
            <a:ext cx="53244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defRPr/>
            </a:pPr>
            <a:r>
              <a:rPr lang="fr-FR" sz="1200" b="1" cap="small" dirty="0">
                <a:solidFill>
                  <a:schemeClr val="bg1"/>
                </a:solidFill>
                <a:latin typeface="Lato"/>
              </a:rPr>
              <a:t>Territorialisation de la politique industrielle et croissance inclusive </a:t>
            </a:r>
            <a:endParaRPr lang="en-US" altLang="fr-FR" sz="1200" b="1" cap="small" dirty="0">
              <a:solidFill>
                <a:schemeClr val="bg1"/>
              </a:solidFill>
              <a:latin typeface="Lato"/>
              <a:sym typeface="Lato" charset="0"/>
            </a:endParaRPr>
          </a:p>
        </p:txBody>
      </p:sp>
      <p:graphicFrame>
        <p:nvGraphicFramePr>
          <p:cNvPr id="17" name="Graphique 16"/>
          <p:cNvGraphicFramePr/>
          <p:nvPr/>
        </p:nvGraphicFramePr>
        <p:xfrm>
          <a:off x="985318" y="1022860"/>
          <a:ext cx="6034954" cy="238924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9" name="Graphique 18"/>
          <p:cNvGraphicFramePr/>
          <p:nvPr/>
        </p:nvGraphicFramePr>
        <p:xfrm>
          <a:off x="971600" y="3573016"/>
          <a:ext cx="6068219" cy="2376264"/>
        </p:xfrm>
        <a:graphic>
          <a:graphicData uri="http://schemas.openxmlformats.org/drawingml/2006/chart">
            <c:chart xmlns:c="http://schemas.openxmlformats.org/drawingml/2006/chart" xmlns:r="http://schemas.openxmlformats.org/officeDocument/2006/relationships" r:id="rId3"/>
          </a:graphicData>
        </a:graphic>
      </p:graphicFrame>
      <p:sp>
        <p:nvSpPr>
          <p:cNvPr id="12305" name="Bouton d'action : Précédent 19">
            <a:hlinkClick r:id="rId4" action="ppaction://hlinksldjump" highlightClick="1"/>
          </p:cNvPr>
          <p:cNvSpPr>
            <a:spLocks noChangeArrowheads="1"/>
          </p:cNvSpPr>
          <p:nvPr/>
        </p:nvSpPr>
        <p:spPr bwMode="auto">
          <a:xfrm>
            <a:off x="8123238" y="5516563"/>
            <a:ext cx="377825" cy="288925"/>
          </a:xfrm>
          <a:prstGeom prst="actionButtonBackPrevious">
            <a:avLst/>
          </a:prstGeom>
          <a:solidFill>
            <a:srgbClr val="FFFFFF"/>
          </a:solidFill>
          <a:ln w="25400" algn="ctr">
            <a:solidFill>
              <a:schemeClr val="accent1"/>
            </a:solidFill>
            <a:round/>
            <a:headEnd/>
            <a:tailEnd/>
          </a:ln>
          <a:effectLst>
            <a:outerShdw dist="23000" dir="5400000" algn="ctr" rotWithShape="0">
              <a:srgbClr val="000000">
                <a:alpha val="34998"/>
              </a:srgbClr>
            </a:outerShdw>
          </a:effectLst>
        </p:spPr>
        <p:txBody>
          <a:bodyPr lIns="45720" rIns="45720" anchor="ctr">
            <a:spAutoFit/>
          </a:bodyPr>
          <a:lstStyle/>
          <a:p>
            <a:pPr eaLnBrk="1"/>
            <a:endParaRPr lang="fr-FR"/>
          </a:p>
        </p:txBody>
      </p:sp>
      <p:sp>
        <p:nvSpPr>
          <p:cNvPr id="21" name="Rectangle 45"/>
          <p:cNvSpPr>
            <a:spLocks/>
          </p:cNvSpPr>
          <p:nvPr/>
        </p:nvSpPr>
        <p:spPr bwMode="auto">
          <a:xfrm>
            <a:off x="8123238" y="296863"/>
            <a:ext cx="755650" cy="37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en-US" altLang="fr-FR" sz="2700" b="1">
                <a:solidFill>
                  <a:srgbClr val="6385C1"/>
                </a:solidFill>
                <a:latin typeface="Times New Roman" pitchFamily="18" charset="0"/>
                <a:cs typeface="Times New Roman" pitchFamily="18" charset="0"/>
                <a:sym typeface="Times New Roman" pitchFamily="18" charset="0"/>
              </a:rPr>
              <a:t>ECA</a:t>
            </a:r>
          </a:p>
        </p:txBody>
      </p:sp>
      <p:sp>
        <p:nvSpPr>
          <p:cNvPr id="22" name="Rectangle 46" descr="image4.png"/>
          <p:cNvSpPr>
            <a:spLocks/>
          </p:cNvSpPr>
          <p:nvPr/>
        </p:nvSpPr>
        <p:spPr bwMode="auto">
          <a:xfrm>
            <a:off x="7508875" y="284163"/>
            <a:ext cx="573088" cy="477837"/>
          </a:xfrm>
          <a:prstGeom prst="rect">
            <a:avLst/>
          </a:prstGeom>
          <a:blipFill dpi="0" rotWithShape="0">
            <a:blip r:embed="rId5"/>
            <a:srcRect/>
            <a:stretch>
              <a:fillRect/>
            </a:stretch>
          </a:blipFill>
          <a:ln>
            <a:noFill/>
          </a:ln>
          <a:extLst>
            <a:ext uri="{91240B29-F687-4F45-9708-019B960494DF}">
              <a14:hiddenLine xmlns:a14="http://schemas.microsoft.com/office/drawing/2010/main" w="12700">
                <a:solidFill>
                  <a:srgbClr val="000000"/>
                </a:solidFill>
                <a:miter lim="400000"/>
                <a:headEnd/>
                <a:tailEnd/>
              </a14:hiddenLine>
            </a:ext>
          </a:extLst>
        </p:spPr>
        <p:txBody>
          <a:bodyPr lIns="45720" rIns="45720"/>
          <a:lstStyle/>
          <a:p>
            <a:pPr eaLnBrk="1"/>
            <a:endParaRPr lang="fr-FR" altLang="fr-FR"/>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43"/>
          <p:cNvSpPr>
            <a:spLocks/>
          </p:cNvSpPr>
          <p:nvPr/>
        </p:nvSpPr>
        <p:spPr bwMode="auto">
          <a:xfrm>
            <a:off x="0" y="0"/>
            <a:ext cx="9131300" cy="68580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1600" y="21600"/>
                </a:moveTo>
                <a:lnTo>
                  <a:pt x="0" y="21600"/>
                </a:ln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fr-FR"/>
          </a:p>
        </p:txBody>
      </p:sp>
      <p:sp>
        <p:nvSpPr>
          <p:cNvPr id="13315" name="Line 1"/>
          <p:cNvSpPr>
            <a:spLocks noChangeShapeType="1"/>
          </p:cNvSpPr>
          <p:nvPr/>
        </p:nvSpPr>
        <p:spPr bwMode="auto">
          <a:xfrm flipV="1">
            <a:off x="9137650" y="0"/>
            <a:ext cx="0" cy="685800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13316" name="Line 2"/>
          <p:cNvSpPr>
            <a:spLocks noChangeShapeType="1"/>
          </p:cNvSpPr>
          <p:nvPr/>
        </p:nvSpPr>
        <p:spPr bwMode="auto">
          <a:xfrm flipH="1">
            <a:off x="4763" y="0"/>
            <a:ext cx="1587" cy="685800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13317" name="AutoShape 44"/>
          <p:cNvSpPr>
            <a:spLocks/>
          </p:cNvSpPr>
          <p:nvPr/>
        </p:nvSpPr>
        <p:spPr bwMode="auto">
          <a:xfrm>
            <a:off x="0" y="265113"/>
            <a:ext cx="4475163" cy="4413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rgbClr val="0070C0"/>
          </a:solidFill>
          <a:ln>
            <a:noFill/>
          </a:ln>
          <a:extLst/>
        </p:spPr>
        <p:txBody>
          <a:bodyPr lIns="45720" rIns="45720"/>
          <a:lstStyle/>
          <a:p>
            <a:endParaRPr lang="fr-FR"/>
          </a:p>
        </p:txBody>
      </p:sp>
      <p:sp>
        <p:nvSpPr>
          <p:cNvPr id="13318" name="Rectangle 45"/>
          <p:cNvSpPr>
            <a:spLocks/>
          </p:cNvSpPr>
          <p:nvPr/>
        </p:nvSpPr>
        <p:spPr bwMode="auto">
          <a:xfrm>
            <a:off x="8123238" y="296863"/>
            <a:ext cx="755650" cy="37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en-US" altLang="fr-FR" sz="2700" b="1">
                <a:solidFill>
                  <a:srgbClr val="6385C1"/>
                </a:solidFill>
                <a:latin typeface="Times New Roman" pitchFamily="18" charset="0"/>
                <a:cs typeface="Times New Roman" pitchFamily="18" charset="0"/>
                <a:sym typeface="Times New Roman" pitchFamily="18" charset="0"/>
              </a:rPr>
              <a:t>ECA</a:t>
            </a:r>
          </a:p>
        </p:txBody>
      </p:sp>
      <p:sp>
        <p:nvSpPr>
          <p:cNvPr id="13319" name="Rectangle 46" descr="image4.png"/>
          <p:cNvSpPr>
            <a:spLocks/>
          </p:cNvSpPr>
          <p:nvPr/>
        </p:nvSpPr>
        <p:spPr bwMode="auto">
          <a:xfrm>
            <a:off x="7508875" y="284163"/>
            <a:ext cx="573088" cy="477837"/>
          </a:xfrm>
          <a:prstGeom prst="rect">
            <a:avLst/>
          </a:prstGeom>
          <a:blipFill dpi="0" rotWithShape="0">
            <a:blip r:embed="rId2"/>
            <a:srcRect/>
            <a:stretch>
              <a:fillRect/>
            </a:stretch>
          </a:blipFill>
          <a:ln>
            <a:noFill/>
          </a:ln>
          <a:extLst>
            <a:ext uri="{91240B29-F687-4F45-9708-019B960494DF}">
              <a14:hiddenLine xmlns:a14="http://schemas.microsoft.com/office/drawing/2010/main" w="12700">
                <a:solidFill>
                  <a:srgbClr val="000000"/>
                </a:solidFill>
                <a:miter lim="400000"/>
                <a:headEnd/>
                <a:tailEnd/>
              </a14:hiddenLine>
            </a:ext>
          </a:extLst>
        </p:spPr>
        <p:txBody>
          <a:bodyPr lIns="45720" rIns="45720"/>
          <a:lstStyle/>
          <a:p>
            <a:pPr eaLnBrk="1"/>
            <a:endParaRPr lang="fr-FR" altLang="fr-FR"/>
          </a:p>
        </p:txBody>
      </p:sp>
      <p:sp>
        <p:nvSpPr>
          <p:cNvPr id="13320" name="AutoShape 49"/>
          <p:cNvSpPr>
            <a:spLocks/>
          </p:cNvSpPr>
          <p:nvPr/>
        </p:nvSpPr>
        <p:spPr bwMode="auto">
          <a:xfrm>
            <a:off x="0" y="6135688"/>
            <a:ext cx="6026150" cy="442912"/>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929" y="0"/>
                </a:moveTo>
                <a:lnTo>
                  <a:pt x="0" y="0"/>
                </a:lnTo>
                <a:lnTo>
                  <a:pt x="0" y="21600"/>
                </a:lnTo>
                <a:lnTo>
                  <a:pt x="20929" y="21600"/>
                </a:lnTo>
                <a:lnTo>
                  <a:pt x="21107" y="21274"/>
                </a:lnTo>
                <a:lnTo>
                  <a:pt x="21268" y="20353"/>
                </a:lnTo>
                <a:lnTo>
                  <a:pt x="21404" y="18924"/>
                </a:lnTo>
                <a:lnTo>
                  <a:pt x="21508" y="17076"/>
                </a:lnTo>
                <a:lnTo>
                  <a:pt x="21576" y="14893"/>
                </a:lnTo>
                <a:lnTo>
                  <a:pt x="21600" y="12465"/>
                </a:lnTo>
                <a:lnTo>
                  <a:pt x="21600" y="9135"/>
                </a:lnTo>
                <a:lnTo>
                  <a:pt x="21576" y="6707"/>
                </a:lnTo>
                <a:lnTo>
                  <a:pt x="21508" y="4524"/>
                </a:lnTo>
                <a:lnTo>
                  <a:pt x="21404" y="2676"/>
                </a:lnTo>
                <a:lnTo>
                  <a:pt x="21268" y="1247"/>
                </a:lnTo>
                <a:lnTo>
                  <a:pt x="21107" y="326"/>
                </a:lnTo>
                <a:lnTo>
                  <a:pt x="20929" y="0"/>
                </a:lnTo>
                <a:close/>
              </a:path>
            </a:pathLst>
          </a:custGeom>
          <a:solidFill>
            <a:srgbClr val="0070C0"/>
          </a:solidFill>
          <a:ln>
            <a:noFill/>
          </a:ln>
          <a:extLst/>
        </p:spPr>
        <p:txBody>
          <a:bodyPr lIns="45720" rIns="45720"/>
          <a:lstStyle/>
          <a:p>
            <a:endParaRPr lang="fr-FR"/>
          </a:p>
        </p:txBody>
      </p:sp>
      <p:sp>
        <p:nvSpPr>
          <p:cNvPr id="13321" name="AutoShape 51"/>
          <p:cNvSpPr>
            <a:spLocks/>
          </p:cNvSpPr>
          <p:nvPr/>
        </p:nvSpPr>
        <p:spPr bwMode="auto">
          <a:xfrm>
            <a:off x="6121400" y="6135688"/>
            <a:ext cx="1292225" cy="4413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070C0"/>
          </a:solidFill>
          <a:ln>
            <a:noFill/>
          </a:ln>
          <a:extLst/>
        </p:spPr>
        <p:txBody>
          <a:bodyPr lIns="45720" rIns="45720"/>
          <a:lstStyle/>
          <a:p>
            <a:endParaRPr lang="fr-FR"/>
          </a:p>
        </p:txBody>
      </p:sp>
      <p:sp>
        <p:nvSpPr>
          <p:cNvPr id="13322" name="Rectangle 52"/>
          <p:cNvSpPr>
            <a:spLocks/>
          </p:cNvSpPr>
          <p:nvPr/>
        </p:nvSpPr>
        <p:spPr bwMode="auto">
          <a:xfrm>
            <a:off x="6313488" y="6256338"/>
            <a:ext cx="99536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en-US" altLang="fr-FR" sz="1200" b="1">
                <a:solidFill>
                  <a:srgbClr val="FFFFFF"/>
                </a:solidFill>
                <a:latin typeface="Lato" charset="0"/>
                <a:sym typeface="Lato" charset="0"/>
              </a:rPr>
              <a:t>UNECA.ORG</a:t>
            </a:r>
          </a:p>
        </p:txBody>
      </p:sp>
      <p:sp>
        <p:nvSpPr>
          <p:cNvPr id="13323" name="Line 53"/>
          <p:cNvSpPr>
            <a:spLocks noChangeShapeType="1"/>
          </p:cNvSpPr>
          <p:nvPr/>
        </p:nvSpPr>
        <p:spPr bwMode="auto">
          <a:xfrm>
            <a:off x="0" y="6851650"/>
            <a:ext cx="9144000" cy="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2" name="Rectangle 55"/>
          <p:cNvSpPr>
            <a:spLocks/>
          </p:cNvSpPr>
          <p:nvPr/>
        </p:nvSpPr>
        <p:spPr bwMode="auto">
          <a:xfrm>
            <a:off x="762000" y="836712"/>
            <a:ext cx="7488238" cy="676275"/>
          </a:xfrm>
          <a:prstGeom prst="rect">
            <a:avLst/>
          </a:prstGeom>
          <a:noFill/>
          <a:ln>
            <a:noFill/>
          </a:ln>
          <a:effectLst>
            <a:outerShdw blurRad="38100" dist="23000" dir="5400000" algn="ctr" rotWithShape="0">
              <a:srgbClr val="000000">
                <a:alpha val="34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cap="flat" cmpd="sng">
                <a:solidFill>
                  <a:schemeClr val="accent1"/>
                </a:solidFill>
                <a:prstDash val="solid"/>
                <a:round/>
                <a:headEnd type="none" w="med" len="med"/>
                <a:tailEnd type="none" w="med" len="med"/>
              </a14:hiddenLine>
            </a:ext>
          </a:extLst>
        </p:spPr>
        <p:txBody>
          <a:bodyPr lIns="45720" rIns="45720" anchor="ctr">
            <a:spAutoFit/>
          </a:bodyPr>
          <a:lstStyle>
            <a:lvl1pPr>
              <a:tabLst>
                <a:tab pos="539750" algn="l"/>
              </a:tabLst>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1pPr>
            <a:lvl2pPr>
              <a:tabLst>
                <a:tab pos="539750" algn="l"/>
              </a:tabLst>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2pPr>
            <a:lvl3pPr>
              <a:tabLst>
                <a:tab pos="539750" algn="l"/>
              </a:tabLst>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3pPr>
            <a:lvl4pPr>
              <a:tabLst>
                <a:tab pos="539750" algn="l"/>
              </a:tabLst>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4pPr>
            <a:lvl5pPr>
              <a:tabLst>
                <a:tab pos="539750" algn="l"/>
              </a:tabLst>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5pPr>
            <a:lvl6pPr eaLnBrk="0" fontAlgn="base" hangingPunct="0">
              <a:spcBef>
                <a:spcPct val="0"/>
              </a:spcBef>
              <a:spcAft>
                <a:spcPct val="0"/>
              </a:spcAft>
              <a:tabLst>
                <a:tab pos="539750" algn="l"/>
              </a:tabLst>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6pPr>
            <a:lvl7pPr eaLnBrk="0" fontAlgn="base" hangingPunct="0">
              <a:spcBef>
                <a:spcPct val="0"/>
              </a:spcBef>
              <a:spcAft>
                <a:spcPct val="0"/>
              </a:spcAft>
              <a:tabLst>
                <a:tab pos="539750" algn="l"/>
              </a:tabLst>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7pPr>
            <a:lvl8pPr eaLnBrk="0" fontAlgn="base" hangingPunct="0">
              <a:spcBef>
                <a:spcPct val="0"/>
              </a:spcBef>
              <a:spcAft>
                <a:spcPct val="0"/>
              </a:spcAft>
              <a:tabLst>
                <a:tab pos="539750" algn="l"/>
              </a:tabLst>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8pPr>
            <a:lvl9pPr eaLnBrk="0" fontAlgn="base" hangingPunct="0">
              <a:spcBef>
                <a:spcPct val="0"/>
              </a:spcBef>
              <a:spcAft>
                <a:spcPct val="0"/>
              </a:spcAft>
              <a:tabLst>
                <a:tab pos="539750" algn="l"/>
              </a:tabLst>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9pPr>
          </a:lstStyle>
          <a:p>
            <a:pPr>
              <a:defRPr/>
            </a:pPr>
            <a:r>
              <a:rPr lang="fr-FR" altLang="fr-FR" sz="2000" b="1" dirty="0" smtClean="0">
                <a:solidFill>
                  <a:schemeClr val="accent1">
                    <a:lumMod val="50000"/>
                  </a:schemeClr>
                </a:solidFill>
                <a:effectLst/>
                <a:latin typeface="Lato" charset="0"/>
                <a:cs typeface="Lato" charset="0"/>
              </a:rPr>
              <a:t>Evolution de l</a:t>
            </a:r>
            <a:r>
              <a:rPr lang="fr-FR" altLang="fr-FR" sz="2000" b="1" dirty="0" smtClean="0">
                <a:solidFill>
                  <a:schemeClr val="accent1">
                    <a:lumMod val="50000"/>
                  </a:schemeClr>
                </a:solidFill>
                <a:effectLst/>
                <a:cs typeface="Lato" charset="0"/>
              </a:rPr>
              <a:t>’</a:t>
            </a:r>
            <a:r>
              <a:rPr lang="fr-FR" altLang="fr-FR" sz="2000" b="1" dirty="0">
                <a:solidFill>
                  <a:schemeClr val="accent1">
                    <a:lumMod val="50000"/>
                  </a:schemeClr>
                </a:solidFill>
                <a:effectLst/>
                <a:latin typeface="Lato" charset="0"/>
                <a:cs typeface="Lato" charset="0"/>
              </a:rPr>
              <a:t>I</a:t>
            </a:r>
            <a:r>
              <a:rPr lang="fr-FR" altLang="fr-FR" sz="2000" b="1" dirty="0" smtClean="0">
                <a:solidFill>
                  <a:schemeClr val="accent1">
                    <a:lumMod val="50000"/>
                  </a:schemeClr>
                </a:solidFill>
                <a:effectLst/>
                <a:latin typeface="Lato" charset="0"/>
                <a:cs typeface="Lato" charset="0"/>
              </a:rPr>
              <a:t>ndice de Développement Humain, 1985 </a:t>
            </a:r>
            <a:r>
              <a:rPr lang="fr-FR" altLang="fr-FR" sz="2000" b="1" dirty="0" smtClean="0">
                <a:solidFill>
                  <a:schemeClr val="accent1">
                    <a:lumMod val="50000"/>
                  </a:schemeClr>
                </a:solidFill>
                <a:effectLst/>
                <a:cs typeface="Lato" charset="0"/>
              </a:rPr>
              <a:t>–</a:t>
            </a:r>
            <a:r>
              <a:rPr lang="fr-FR" altLang="fr-FR" sz="2000" b="1" dirty="0" smtClean="0">
                <a:solidFill>
                  <a:schemeClr val="accent1">
                    <a:lumMod val="50000"/>
                  </a:schemeClr>
                </a:solidFill>
                <a:effectLst/>
                <a:latin typeface="Lato" charset="0"/>
                <a:cs typeface="Lato" charset="0"/>
              </a:rPr>
              <a:t> 2014</a:t>
            </a:r>
            <a:endParaRPr lang="fr-FR" altLang="fr-FR" sz="2000" dirty="0" smtClean="0">
              <a:solidFill>
                <a:schemeClr val="accent1">
                  <a:lumMod val="50000"/>
                </a:schemeClr>
              </a:solidFill>
              <a:effectLst/>
            </a:endParaRPr>
          </a:p>
          <a:p>
            <a:pPr>
              <a:defRPr/>
            </a:pPr>
            <a:endParaRPr lang="fr-FR" altLang="fr-FR" dirty="0" smtClean="0">
              <a:solidFill>
                <a:schemeClr val="accent1">
                  <a:lumMod val="50000"/>
                </a:schemeClr>
              </a:solidFill>
              <a:effectLst/>
            </a:endParaRPr>
          </a:p>
        </p:txBody>
      </p:sp>
      <p:pic>
        <p:nvPicPr>
          <p:cNvPr id="13325" name="Graphique 1"/>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9400" y="1401763"/>
            <a:ext cx="8599488" cy="445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26" name="Espace réservé du numéro de diapositive 2"/>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a:lstStyle>
            <a:lvl1pPr>
              <a:defRPr>
                <a:solidFill>
                  <a:srgbClr val="000000"/>
                </a:solidFill>
                <a:latin typeface="Calibri" pitchFamily="34" charset="0"/>
                <a:cs typeface="Calibri" pitchFamily="34" charset="0"/>
                <a:sym typeface="Calibri" pitchFamily="34" charset="0"/>
              </a:defRPr>
            </a:lvl1pPr>
            <a:lvl2pPr marL="742950" indent="-285750">
              <a:defRPr>
                <a:solidFill>
                  <a:srgbClr val="000000"/>
                </a:solidFill>
                <a:latin typeface="Calibri" pitchFamily="34" charset="0"/>
                <a:cs typeface="Calibri" pitchFamily="34" charset="0"/>
                <a:sym typeface="Calibri" pitchFamily="34" charset="0"/>
              </a:defRPr>
            </a:lvl2pPr>
            <a:lvl3pPr marL="1143000" indent="-228600">
              <a:defRPr>
                <a:solidFill>
                  <a:srgbClr val="000000"/>
                </a:solidFill>
                <a:latin typeface="Calibri" pitchFamily="34" charset="0"/>
                <a:cs typeface="Calibri" pitchFamily="34" charset="0"/>
                <a:sym typeface="Calibri" pitchFamily="34" charset="0"/>
              </a:defRPr>
            </a:lvl3pPr>
            <a:lvl4pPr marL="1600200" indent="-228600">
              <a:defRPr>
                <a:solidFill>
                  <a:srgbClr val="000000"/>
                </a:solidFill>
                <a:latin typeface="Calibri" pitchFamily="34" charset="0"/>
                <a:cs typeface="Calibri" pitchFamily="34" charset="0"/>
                <a:sym typeface="Calibri" pitchFamily="34" charset="0"/>
              </a:defRPr>
            </a:lvl4pPr>
            <a:lvl5pPr marL="2057400" indent="-228600">
              <a:defRPr>
                <a:solidFill>
                  <a:srgbClr val="000000"/>
                </a:solidFill>
                <a:latin typeface="Calibri" pitchFamily="34" charset="0"/>
                <a:cs typeface="Calibri" pitchFamily="34" charset="0"/>
                <a:sym typeface="Calibri" pitchFamily="34" charset="0"/>
              </a:defRPr>
            </a:lvl5pPr>
            <a:lvl6pPr marL="25146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6pPr>
            <a:lvl7pPr marL="29718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7pPr>
            <a:lvl8pPr marL="34290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8pPr>
            <a:lvl9pPr marL="38862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9pPr>
          </a:lstStyle>
          <a:p>
            <a:fld id="{DCC6D79D-7388-4B9A-BC94-BDCA6C6447A4}" type="slidenum">
              <a:rPr lang="en-US" altLang="fr-FR" smtClean="0">
                <a:solidFill>
                  <a:srgbClr val="888888"/>
                </a:solidFill>
                <a:latin typeface="Helvetica" pitchFamily="2" charset="0"/>
                <a:cs typeface="Helvetica" pitchFamily="2" charset="0"/>
                <a:sym typeface="Helvetica" pitchFamily="2" charset="0"/>
              </a:rPr>
              <a:pPr/>
              <a:t>11</a:t>
            </a:fld>
            <a:endParaRPr lang="en-US" altLang="fr-FR" smtClean="0">
              <a:solidFill>
                <a:srgbClr val="888888"/>
              </a:solidFill>
              <a:latin typeface="Helvetica" pitchFamily="2" charset="0"/>
              <a:cs typeface="Helvetica" pitchFamily="2" charset="0"/>
              <a:sym typeface="Helvetica" pitchFamily="2" charset="0"/>
            </a:endParaRPr>
          </a:p>
        </p:txBody>
      </p:sp>
      <p:sp>
        <p:nvSpPr>
          <p:cNvPr id="18" name="Rectangle 3"/>
          <p:cNvSpPr>
            <a:spLocks/>
          </p:cNvSpPr>
          <p:nvPr/>
        </p:nvSpPr>
        <p:spPr bwMode="auto">
          <a:xfrm>
            <a:off x="279400" y="6269038"/>
            <a:ext cx="53244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defRPr/>
            </a:pPr>
            <a:r>
              <a:rPr lang="fr-FR" sz="1200" b="1" cap="small" dirty="0">
                <a:solidFill>
                  <a:schemeClr val="bg1"/>
                </a:solidFill>
                <a:latin typeface="Lato"/>
              </a:rPr>
              <a:t>Territorialisation de la politique industrielle et croissance inclusive </a:t>
            </a:r>
            <a:endParaRPr lang="en-US" altLang="fr-FR" sz="1200" b="1" cap="small" dirty="0">
              <a:solidFill>
                <a:schemeClr val="bg1"/>
              </a:solidFill>
              <a:latin typeface="Lato"/>
              <a:sym typeface="Lato" charset="0"/>
            </a:endParaRPr>
          </a:p>
        </p:txBody>
      </p:sp>
      <p:sp>
        <p:nvSpPr>
          <p:cNvPr id="13328" name="Rectangle 3"/>
          <p:cNvSpPr>
            <a:spLocks noChangeArrowheads="1"/>
          </p:cNvSpPr>
          <p:nvPr/>
        </p:nvSpPr>
        <p:spPr bwMode="auto">
          <a:xfrm>
            <a:off x="212725" y="225425"/>
            <a:ext cx="3919538"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a:r>
              <a:rPr lang="fr-FR" altLang="fr-FR" b="1" dirty="0">
                <a:solidFill>
                  <a:schemeClr val="bg1"/>
                </a:solidFill>
                <a:sym typeface="Lato" charset="0"/>
              </a:rPr>
              <a:t>❷</a:t>
            </a:r>
            <a:r>
              <a:rPr lang="fr-FR" altLang="fr-FR" dirty="0">
                <a:solidFill>
                  <a:schemeClr val="bg1"/>
                </a:solidFill>
                <a:sym typeface="Lato" charset="0"/>
              </a:rPr>
              <a:t> </a:t>
            </a:r>
            <a:r>
              <a:rPr lang="fr-FR" altLang="fr-FR" b="1" dirty="0">
                <a:solidFill>
                  <a:schemeClr val="bg1"/>
                </a:solidFill>
                <a:sym typeface="Lato" charset="0"/>
              </a:rPr>
              <a:t>Territoires et politique industrielle :</a:t>
            </a:r>
          </a:p>
          <a:p>
            <a:pPr eaLnBrk="1"/>
            <a:r>
              <a:rPr lang="fr-FR" altLang="fr-FR" sz="1100" b="1" i="1" dirty="0">
                <a:solidFill>
                  <a:schemeClr val="bg1"/>
                </a:solidFill>
                <a:latin typeface="Lato" charset="0"/>
                <a:sym typeface="Lato" charset="0"/>
              </a:rPr>
              <a:t>         </a:t>
            </a:r>
            <a:r>
              <a:rPr lang="fr-FR" altLang="fr-FR" sz="1200" b="1" i="1" dirty="0">
                <a:solidFill>
                  <a:schemeClr val="bg1"/>
                </a:solidFill>
                <a:sym typeface="Lato" charset="0"/>
              </a:rPr>
              <a:t>Inclusion territoriale : chiffres clés (</a:t>
            </a:r>
            <a:r>
              <a:rPr lang="fr-FR" altLang="fr-FR" sz="1200" b="1" i="1" dirty="0" smtClean="0">
                <a:solidFill>
                  <a:schemeClr val="bg1"/>
                </a:solidFill>
                <a:sym typeface="Lato" charset="0"/>
              </a:rPr>
              <a:t>1/5)</a:t>
            </a:r>
            <a:endParaRPr lang="fr-FR" altLang="fr-FR" sz="1200" b="1" i="1" dirty="0">
              <a:solidFill>
                <a:schemeClr val="bg1"/>
              </a:solidFill>
              <a:latin typeface="Lato" charset="0"/>
              <a:sym typeface="Lato" charset="0"/>
            </a:endParaRPr>
          </a:p>
        </p:txBody>
      </p:sp>
    </p:spTree>
    <p:extLst>
      <p:ext uri="{BB962C8B-B14F-4D97-AF65-F5344CB8AC3E}">
        <p14:creationId xmlns:p14="http://schemas.microsoft.com/office/powerpoint/2010/main" val="2409727357"/>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43"/>
          <p:cNvSpPr>
            <a:spLocks/>
          </p:cNvSpPr>
          <p:nvPr/>
        </p:nvSpPr>
        <p:spPr bwMode="auto">
          <a:xfrm>
            <a:off x="0" y="0"/>
            <a:ext cx="9131300" cy="68580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1600" y="21600"/>
                </a:moveTo>
                <a:lnTo>
                  <a:pt x="0" y="21600"/>
                </a:ln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fr-FR"/>
          </a:p>
        </p:txBody>
      </p:sp>
      <p:sp>
        <p:nvSpPr>
          <p:cNvPr id="15363" name="Line 1"/>
          <p:cNvSpPr>
            <a:spLocks noChangeShapeType="1"/>
          </p:cNvSpPr>
          <p:nvPr/>
        </p:nvSpPr>
        <p:spPr bwMode="auto">
          <a:xfrm flipV="1">
            <a:off x="9137650" y="0"/>
            <a:ext cx="0" cy="685800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15364" name="Line 2"/>
          <p:cNvSpPr>
            <a:spLocks noChangeShapeType="1"/>
          </p:cNvSpPr>
          <p:nvPr/>
        </p:nvSpPr>
        <p:spPr bwMode="auto">
          <a:xfrm flipH="1">
            <a:off x="4763" y="0"/>
            <a:ext cx="1587" cy="685800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15365" name="AutoShape 44"/>
          <p:cNvSpPr>
            <a:spLocks/>
          </p:cNvSpPr>
          <p:nvPr/>
        </p:nvSpPr>
        <p:spPr bwMode="auto">
          <a:xfrm>
            <a:off x="0" y="290513"/>
            <a:ext cx="4475163" cy="4413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rgbClr val="0070C0"/>
          </a:solidFill>
          <a:ln>
            <a:noFill/>
          </a:ln>
          <a:extLst/>
        </p:spPr>
        <p:txBody>
          <a:bodyPr lIns="45720" rIns="45720"/>
          <a:lstStyle/>
          <a:p>
            <a:endParaRPr lang="fr-FR"/>
          </a:p>
        </p:txBody>
      </p:sp>
      <p:sp>
        <p:nvSpPr>
          <p:cNvPr id="15366" name="Rectangle 45"/>
          <p:cNvSpPr>
            <a:spLocks/>
          </p:cNvSpPr>
          <p:nvPr/>
        </p:nvSpPr>
        <p:spPr bwMode="auto">
          <a:xfrm>
            <a:off x="8123238" y="296863"/>
            <a:ext cx="755650" cy="37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en-US" altLang="fr-FR" sz="2700" b="1">
                <a:solidFill>
                  <a:srgbClr val="6385C1"/>
                </a:solidFill>
                <a:latin typeface="Times New Roman" pitchFamily="18" charset="0"/>
                <a:cs typeface="Times New Roman" pitchFamily="18" charset="0"/>
                <a:sym typeface="Times New Roman" pitchFamily="18" charset="0"/>
              </a:rPr>
              <a:t>ECA</a:t>
            </a:r>
          </a:p>
        </p:txBody>
      </p:sp>
      <p:sp>
        <p:nvSpPr>
          <p:cNvPr id="15367" name="Rectangle 46" descr="image4.png"/>
          <p:cNvSpPr>
            <a:spLocks/>
          </p:cNvSpPr>
          <p:nvPr/>
        </p:nvSpPr>
        <p:spPr bwMode="auto">
          <a:xfrm>
            <a:off x="7508875" y="284163"/>
            <a:ext cx="573088" cy="477837"/>
          </a:xfrm>
          <a:prstGeom prst="rect">
            <a:avLst/>
          </a:prstGeom>
          <a:blipFill dpi="0" rotWithShape="0">
            <a:blip r:embed="rId2"/>
            <a:srcRect/>
            <a:stretch>
              <a:fillRect/>
            </a:stretch>
          </a:blipFill>
          <a:ln>
            <a:noFill/>
          </a:ln>
          <a:extLst>
            <a:ext uri="{91240B29-F687-4F45-9708-019B960494DF}">
              <a14:hiddenLine xmlns:a14="http://schemas.microsoft.com/office/drawing/2010/main" w="12700">
                <a:solidFill>
                  <a:srgbClr val="000000"/>
                </a:solidFill>
                <a:miter lim="400000"/>
                <a:headEnd/>
                <a:tailEnd/>
              </a14:hiddenLine>
            </a:ext>
          </a:extLst>
        </p:spPr>
        <p:txBody>
          <a:bodyPr lIns="45720" rIns="45720"/>
          <a:lstStyle/>
          <a:p>
            <a:pPr eaLnBrk="1"/>
            <a:endParaRPr lang="fr-FR" altLang="fr-FR"/>
          </a:p>
        </p:txBody>
      </p:sp>
      <p:sp>
        <p:nvSpPr>
          <p:cNvPr id="15368" name="AutoShape 49"/>
          <p:cNvSpPr>
            <a:spLocks/>
          </p:cNvSpPr>
          <p:nvPr/>
        </p:nvSpPr>
        <p:spPr bwMode="auto">
          <a:xfrm>
            <a:off x="0" y="6298456"/>
            <a:ext cx="6026150" cy="442912"/>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929" y="0"/>
                </a:moveTo>
                <a:lnTo>
                  <a:pt x="0" y="0"/>
                </a:lnTo>
                <a:lnTo>
                  <a:pt x="0" y="21600"/>
                </a:lnTo>
                <a:lnTo>
                  <a:pt x="20929" y="21600"/>
                </a:lnTo>
                <a:lnTo>
                  <a:pt x="21107" y="21274"/>
                </a:lnTo>
                <a:lnTo>
                  <a:pt x="21268" y="20353"/>
                </a:lnTo>
                <a:lnTo>
                  <a:pt x="21404" y="18924"/>
                </a:lnTo>
                <a:lnTo>
                  <a:pt x="21508" y="17076"/>
                </a:lnTo>
                <a:lnTo>
                  <a:pt x="21576" y="14893"/>
                </a:lnTo>
                <a:lnTo>
                  <a:pt x="21600" y="12465"/>
                </a:lnTo>
                <a:lnTo>
                  <a:pt x="21600" y="9135"/>
                </a:lnTo>
                <a:lnTo>
                  <a:pt x="21576" y="6707"/>
                </a:lnTo>
                <a:lnTo>
                  <a:pt x="21508" y="4524"/>
                </a:lnTo>
                <a:lnTo>
                  <a:pt x="21404" y="2676"/>
                </a:lnTo>
                <a:lnTo>
                  <a:pt x="21268" y="1247"/>
                </a:lnTo>
                <a:lnTo>
                  <a:pt x="21107" y="326"/>
                </a:lnTo>
                <a:lnTo>
                  <a:pt x="20929" y="0"/>
                </a:lnTo>
                <a:close/>
              </a:path>
            </a:pathLst>
          </a:custGeom>
          <a:solidFill>
            <a:srgbClr val="0070C0"/>
          </a:solidFill>
          <a:ln>
            <a:noFill/>
          </a:ln>
          <a:extLst/>
        </p:spPr>
        <p:txBody>
          <a:bodyPr lIns="45720" rIns="45720"/>
          <a:lstStyle/>
          <a:p>
            <a:endParaRPr lang="fr-FR"/>
          </a:p>
        </p:txBody>
      </p:sp>
      <p:sp>
        <p:nvSpPr>
          <p:cNvPr id="15369" name="AutoShape 51"/>
          <p:cNvSpPr>
            <a:spLocks/>
          </p:cNvSpPr>
          <p:nvPr/>
        </p:nvSpPr>
        <p:spPr bwMode="auto">
          <a:xfrm>
            <a:off x="6121400" y="6298456"/>
            <a:ext cx="1292225" cy="4413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070C0"/>
          </a:solidFill>
          <a:ln>
            <a:noFill/>
          </a:ln>
          <a:extLst/>
        </p:spPr>
        <p:txBody>
          <a:bodyPr lIns="45720" rIns="45720"/>
          <a:lstStyle/>
          <a:p>
            <a:endParaRPr lang="fr-FR"/>
          </a:p>
        </p:txBody>
      </p:sp>
      <p:sp>
        <p:nvSpPr>
          <p:cNvPr id="15370" name="Rectangle 52"/>
          <p:cNvSpPr>
            <a:spLocks/>
          </p:cNvSpPr>
          <p:nvPr/>
        </p:nvSpPr>
        <p:spPr bwMode="auto">
          <a:xfrm>
            <a:off x="6313488" y="6419106"/>
            <a:ext cx="11064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en-US" altLang="fr-FR" sz="1200" b="1">
                <a:solidFill>
                  <a:srgbClr val="FFFFFF"/>
                </a:solidFill>
                <a:latin typeface="Lato" charset="0"/>
                <a:sym typeface="Lato" charset="0"/>
              </a:rPr>
              <a:t>UNECA.ORG</a:t>
            </a:r>
          </a:p>
        </p:txBody>
      </p:sp>
      <p:sp>
        <p:nvSpPr>
          <p:cNvPr id="15371" name="Line 53"/>
          <p:cNvSpPr>
            <a:spLocks noChangeShapeType="1"/>
          </p:cNvSpPr>
          <p:nvPr/>
        </p:nvSpPr>
        <p:spPr bwMode="auto">
          <a:xfrm>
            <a:off x="0" y="6851650"/>
            <a:ext cx="9144000" cy="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15375" name="ZoneTexte 4"/>
          <p:cNvSpPr txBox="1">
            <a:spLocks noChangeArrowheads="1"/>
          </p:cNvSpPr>
          <p:nvPr/>
        </p:nvSpPr>
        <p:spPr bwMode="auto">
          <a:xfrm>
            <a:off x="684213" y="764704"/>
            <a:ext cx="81946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Calibri" pitchFamily="34" charset="0"/>
                <a:cs typeface="Calibri" pitchFamily="34" charset="0"/>
                <a:sym typeface="Calibri" pitchFamily="34" charset="0"/>
              </a:defRPr>
            </a:lvl1pPr>
            <a:lvl2pPr marL="742950" indent="-285750">
              <a:defRPr>
                <a:solidFill>
                  <a:srgbClr val="000000"/>
                </a:solidFill>
                <a:latin typeface="Calibri" pitchFamily="34" charset="0"/>
                <a:cs typeface="Calibri" pitchFamily="34" charset="0"/>
                <a:sym typeface="Calibri" pitchFamily="34" charset="0"/>
              </a:defRPr>
            </a:lvl2pPr>
            <a:lvl3pPr marL="1143000" indent="-228600">
              <a:defRPr>
                <a:solidFill>
                  <a:srgbClr val="000000"/>
                </a:solidFill>
                <a:latin typeface="Calibri" pitchFamily="34" charset="0"/>
                <a:cs typeface="Calibri" pitchFamily="34" charset="0"/>
                <a:sym typeface="Calibri" pitchFamily="34" charset="0"/>
              </a:defRPr>
            </a:lvl3pPr>
            <a:lvl4pPr marL="1600200" indent="-228600">
              <a:defRPr>
                <a:solidFill>
                  <a:srgbClr val="000000"/>
                </a:solidFill>
                <a:latin typeface="Calibri" pitchFamily="34" charset="0"/>
                <a:cs typeface="Calibri" pitchFamily="34" charset="0"/>
                <a:sym typeface="Calibri" pitchFamily="34" charset="0"/>
              </a:defRPr>
            </a:lvl4pPr>
            <a:lvl5pPr marL="2057400" indent="-228600">
              <a:defRPr>
                <a:solidFill>
                  <a:srgbClr val="000000"/>
                </a:solidFill>
                <a:latin typeface="Calibri" pitchFamily="34" charset="0"/>
                <a:cs typeface="Calibri" pitchFamily="34" charset="0"/>
                <a:sym typeface="Calibri" pitchFamily="34" charset="0"/>
              </a:defRPr>
            </a:lvl5pPr>
            <a:lvl6pPr marL="25146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6pPr>
            <a:lvl7pPr marL="29718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7pPr>
            <a:lvl8pPr marL="34290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8pPr>
            <a:lvl9pPr marL="38862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9pPr>
          </a:lstStyle>
          <a:p>
            <a:r>
              <a:rPr lang="fr-FR" altLang="fr-FR" sz="2400" b="1" dirty="0">
                <a:solidFill>
                  <a:schemeClr val="accent1">
                    <a:lumMod val="50000"/>
                  </a:schemeClr>
                </a:solidFill>
              </a:rPr>
              <a:t>Quelques </a:t>
            </a:r>
            <a:r>
              <a:rPr lang="fr-FR" altLang="fr-FR" sz="2400" b="1" dirty="0" smtClean="0">
                <a:solidFill>
                  <a:schemeClr val="accent1">
                    <a:lumMod val="50000"/>
                  </a:schemeClr>
                </a:solidFill>
              </a:rPr>
              <a:t>caractéristiques relatives à la population tunisienne</a:t>
            </a:r>
            <a:endParaRPr lang="fr-FR" altLang="fr-FR" sz="2400" dirty="0">
              <a:solidFill>
                <a:schemeClr val="accent1">
                  <a:lumMod val="50000"/>
                </a:schemeClr>
              </a:solidFill>
            </a:endParaRPr>
          </a:p>
        </p:txBody>
      </p:sp>
      <p:sp>
        <p:nvSpPr>
          <p:cNvPr id="15376" name="Espace réservé du numéro de diapositive 1"/>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a:lstStyle>
            <a:lvl1pPr>
              <a:defRPr>
                <a:solidFill>
                  <a:srgbClr val="000000"/>
                </a:solidFill>
                <a:latin typeface="Calibri" pitchFamily="34" charset="0"/>
                <a:cs typeface="Calibri" pitchFamily="34" charset="0"/>
                <a:sym typeface="Calibri" pitchFamily="34" charset="0"/>
              </a:defRPr>
            </a:lvl1pPr>
            <a:lvl2pPr marL="742950" indent="-285750">
              <a:defRPr>
                <a:solidFill>
                  <a:srgbClr val="000000"/>
                </a:solidFill>
                <a:latin typeface="Calibri" pitchFamily="34" charset="0"/>
                <a:cs typeface="Calibri" pitchFamily="34" charset="0"/>
                <a:sym typeface="Calibri" pitchFamily="34" charset="0"/>
              </a:defRPr>
            </a:lvl2pPr>
            <a:lvl3pPr marL="1143000" indent="-228600">
              <a:defRPr>
                <a:solidFill>
                  <a:srgbClr val="000000"/>
                </a:solidFill>
                <a:latin typeface="Calibri" pitchFamily="34" charset="0"/>
                <a:cs typeface="Calibri" pitchFamily="34" charset="0"/>
                <a:sym typeface="Calibri" pitchFamily="34" charset="0"/>
              </a:defRPr>
            </a:lvl3pPr>
            <a:lvl4pPr marL="1600200" indent="-228600">
              <a:defRPr>
                <a:solidFill>
                  <a:srgbClr val="000000"/>
                </a:solidFill>
                <a:latin typeface="Calibri" pitchFamily="34" charset="0"/>
                <a:cs typeface="Calibri" pitchFamily="34" charset="0"/>
                <a:sym typeface="Calibri" pitchFamily="34" charset="0"/>
              </a:defRPr>
            </a:lvl4pPr>
            <a:lvl5pPr marL="2057400" indent="-228600">
              <a:defRPr>
                <a:solidFill>
                  <a:srgbClr val="000000"/>
                </a:solidFill>
                <a:latin typeface="Calibri" pitchFamily="34" charset="0"/>
                <a:cs typeface="Calibri" pitchFamily="34" charset="0"/>
                <a:sym typeface="Calibri" pitchFamily="34" charset="0"/>
              </a:defRPr>
            </a:lvl5pPr>
            <a:lvl6pPr marL="25146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6pPr>
            <a:lvl7pPr marL="29718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7pPr>
            <a:lvl8pPr marL="34290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8pPr>
            <a:lvl9pPr marL="38862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9pPr>
          </a:lstStyle>
          <a:p>
            <a:fld id="{EA9A7442-BA76-46EF-BDDA-0A07FCA63556}" type="slidenum">
              <a:rPr lang="en-US" altLang="fr-FR" smtClean="0">
                <a:solidFill>
                  <a:srgbClr val="888888"/>
                </a:solidFill>
                <a:latin typeface="Helvetica" pitchFamily="2" charset="0"/>
                <a:cs typeface="Helvetica" pitchFamily="2" charset="0"/>
                <a:sym typeface="Helvetica" pitchFamily="2" charset="0"/>
              </a:rPr>
              <a:pPr/>
              <a:t>12</a:t>
            </a:fld>
            <a:endParaRPr lang="en-US" altLang="fr-FR" smtClean="0">
              <a:solidFill>
                <a:srgbClr val="888888"/>
              </a:solidFill>
              <a:latin typeface="Helvetica" pitchFamily="2" charset="0"/>
              <a:cs typeface="Helvetica" pitchFamily="2" charset="0"/>
              <a:sym typeface="Helvetica" pitchFamily="2" charset="0"/>
            </a:endParaRPr>
          </a:p>
        </p:txBody>
      </p:sp>
      <p:sp>
        <p:nvSpPr>
          <p:cNvPr id="19" name="Rectangle 3"/>
          <p:cNvSpPr>
            <a:spLocks/>
          </p:cNvSpPr>
          <p:nvPr/>
        </p:nvSpPr>
        <p:spPr bwMode="auto">
          <a:xfrm>
            <a:off x="279400" y="6431806"/>
            <a:ext cx="53244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defRPr/>
            </a:pPr>
            <a:r>
              <a:rPr lang="fr-FR" sz="1200" b="1" cap="small" dirty="0">
                <a:solidFill>
                  <a:schemeClr val="bg1"/>
                </a:solidFill>
                <a:latin typeface="Lato"/>
              </a:rPr>
              <a:t>Territorialisation de la politique industrielle et croissance inclusive </a:t>
            </a:r>
            <a:endParaRPr lang="en-US" altLang="fr-FR" sz="1200" b="1" cap="small" dirty="0">
              <a:solidFill>
                <a:schemeClr val="bg1"/>
              </a:solidFill>
              <a:latin typeface="Lato"/>
              <a:sym typeface="Lato" charset="0"/>
            </a:endParaRPr>
          </a:p>
        </p:txBody>
      </p:sp>
      <p:sp>
        <p:nvSpPr>
          <p:cNvPr id="15378" name="Rectangle 3"/>
          <p:cNvSpPr>
            <a:spLocks noChangeArrowheads="1"/>
          </p:cNvSpPr>
          <p:nvPr/>
        </p:nvSpPr>
        <p:spPr bwMode="auto">
          <a:xfrm>
            <a:off x="212725" y="225425"/>
            <a:ext cx="3919538"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a:r>
              <a:rPr lang="fr-FR" altLang="fr-FR" b="1" dirty="0">
                <a:solidFill>
                  <a:schemeClr val="bg1"/>
                </a:solidFill>
                <a:sym typeface="Lato" charset="0"/>
              </a:rPr>
              <a:t>❷</a:t>
            </a:r>
            <a:r>
              <a:rPr lang="fr-FR" altLang="fr-FR" dirty="0">
                <a:solidFill>
                  <a:schemeClr val="bg1"/>
                </a:solidFill>
                <a:sym typeface="Lato" charset="0"/>
              </a:rPr>
              <a:t> </a:t>
            </a:r>
            <a:r>
              <a:rPr lang="fr-FR" altLang="fr-FR" b="1" dirty="0">
                <a:solidFill>
                  <a:schemeClr val="bg1"/>
                </a:solidFill>
                <a:sym typeface="Lato" charset="0"/>
              </a:rPr>
              <a:t>Territoires et politique industrielle :</a:t>
            </a:r>
          </a:p>
          <a:p>
            <a:pPr eaLnBrk="1"/>
            <a:r>
              <a:rPr lang="fr-FR" altLang="fr-FR" sz="1100" b="1" i="1" dirty="0">
                <a:solidFill>
                  <a:schemeClr val="bg1"/>
                </a:solidFill>
                <a:latin typeface="Lato" charset="0"/>
                <a:sym typeface="Lato" charset="0"/>
              </a:rPr>
              <a:t>         </a:t>
            </a:r>
            <a:r>
              <a:rPr lang="fr-FR" altLang="fr-FR" sz="1200" b="1" i="1" dirty="0">
                <a:solidFill>
                  <a:schemeClr val="bg1"/>
                </a:solidFill>
                <a:sym typeface="Lato" charset="0"/>
              </a:rPr>
              <a:t>Inclusion territoriale : chiffres clés </a:t>
            </a:r>
            <a:r>
              <a:rPr lang="fr-FR" altLang="fr-FR" sz="1200" b="1" i="1" dirty="0" smtClean="0">
                <a:solidFill>
                  <a:schemeClr val="bg1"/>
                </a:solidFill>
                <a:sym typeface="Lato" charset="0"/>
              </a:rPr>
              <a:t>(2/5)</a:t>
            </a:r>
            <a:endParaRPr lang="fr-FR" altLang="fr-FR" sz="1200" b="1" i="1" dirty="0">
              <a:solidFill>
                <a:schemeClr val="bg1"/>
              </a:solidFill>
              <a:latin typeface="Lato" charset="0"/>
              <a:sym typeface="Lato" charset="0"/>
            </a:endParaRPr>
          </a:p>
        </p:txBody>
      </p:sp>
      <p:graphicFrame>
        <p:nvGraphicFramePr>
          <p:cNvPr id="20" name="Graphique 19"/>
          <p:cNvGraphicFramePr>
            <a:graphicFrameLocks/>
          </p:cNvGraphicFramePr>
          <p:nvPr>
            <p:extLst/>
          </p:nvPr>
        </p:nvGraphicFramePr>
        <p:xfrm>
          <a:off x="-1" y="1212757"/>
          <a:ext cx="4860033" cy="228825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1" name="Graphique 20"/>
          <p:cNvGraphicFramePr>
            <a:graphicFrameLocks/>
          </p:cNvGraphicFramePr>
          <p:nvPr>
            <p:extLst/>
          </p:nvPr>
        </p:nvGraphicFramePr>
        <p:xfrm>
          <a:off x="19874" y="3501008"/>
          <a:ext cx="9111425" cy="272516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2" name="Graphique 21"/>
          <p:cNvGraphicFramePr>
            <a:graphicFrameLocks/>
          </p:cNvGraphicFramePr>
          <p:nvPr>
            <p:extLst/>
          </p:nvPr>
        </p:nvGraphicFramePr>
        <p:xfrm>
          <a:off x="4860032" y="1212757"/>
          <a:ext cx="4271268" cy="2288251"/>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420081542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0" grpId="0">
        <p:bldAsOne/>
      </p:bldGraphic>
      <p:bldGraphic spid="21" grpId="0">
        <p:bldAsOne/>
      </p:bldGraphic>
      <p:bldGraphic spid="22"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AutoShape 43"/>
          <p:cNvSpPr>
            <a:spLocks/>
          </p:cNvSpPr>
          <p:nvPr/>
        </p:nvSpPr>
        <p:spPr bwMode="auto">
          <a:xfrm>
            <a:off x="0" y="0"/>
            <a:ext cx="9131300" cy="68580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1600" y="21600"/>
                </a:moveTo>
                <a:lnTo>
                  <a:pt x="0" y="21600"/>
                </a:ln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fr-FR"/>
          </a:p>
        </p:txBody>
      </p:sp>
      <p:sp>
        <p:nvSpPr>
          <p:cNvPr id="14339" name="Line 1"/>
          <p:cNvSpPr>
            <a:spLocks noChangeShapeType="1"/>
          </p:cNvSpPr>
          <p:nvPr/>
        </p:nvSpPr>
        <p:spPr bwMode="auto">
          <a:xfrm flipV="1">
            <a:off x="9137650" y="0"/>
            <a:ext cx="0" cy="685800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14340" name="Line 2"/>
          <p:cNvSpPr>
            <a:spLocks noChangeShapeType="1"/>
          </p:cNvSpPr>
          <p:nvPr/>
        </p:nvSpPr>
        <p:spPr bwMode="auto">
          <a:xfrm flipH="1">
            <a:off x="4763" y="0"/>
            <a:ext cx="1587" cy="685800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14341" name="AutoShape 44"/>
          <p:cNvSpPr>
            <a:spLocks/>
          </p:cNvSpPr>
          <p:nvPr/>
        </p:nvSpPr>
        <p:spPr bwMode="auto">
          <a:xfrm>
            <a:off x="0" y="290513"/>
            <a:ext cx="4475163" cy="4413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rgbClr val="0070C0"/>
          </a:solidFill>
          <a:ln>
            <a:noFill/>
          </a:ln>
          <a:extLst/>
        </p:spPr>
        <p:txBody>
          <a:bodyPr lIns="45720" rIns="45720"/>
          <a:lstStyle/>
          <a:p>
            <a:endParaRPr lang="fr-FR"/>
          </a:p>
        </p:txBody>
      </p:sp>
      <p:sp>
        <p:nvSpPr>
          <p:cNvPr id="14342" name="Rectangle 45"/>
          <p:cNvSpPr>
            <a:spLocks/>
          </p:cNvSpPr>
          <p:nvPr/>
        </p:nvSpPr>
        <p:spPr bwMode="auto">
          <a:xfrm>
            <a:off x="8123238" y="296863"/>
            <a:ext cx="755650" cy="37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en-US" altLang="fr-FR" sz="2700" b="1">
                <a:solidFill>
                  <a:srgbClr val="6385C1"/>
                </a:solidFill>
                <a:latin typeface="Times New Roman" pitchFamily="18" charset="0"/>
                <a:cs typeface="Times New Roman" pitchFamily="18" charset="0"/>
                <a:sym typeface="Times New Roman" pitchFamily="18" charset="0"/>
              </a:rPr>
              <a:t>ECA</a:t>
            </a:r>
          </a:p>
        </p:txBody>
      </p:sp>
      <p:sp>
        <p:nvSpPr>
          <p:cNvPr id="14343" name="Rectangle 46" descr="image4.png"/>
          <p:cNvSpPr>
            <a:spLocks/>
          </p:cNvSpPr>
          <p:nvPr/>
        </p:nvSpPr>
        <p:spPr bwMode="auto">
          <a:xfrm>
            <a:off x="7508875" y="284163"/>
            <a:ext cx="573088" cy="477837"/>
          </a:xfrm>
          <a:prstGeom prst="rect">
            <a:avLst/>
          </a:prstGeom>
          <a:blipFill dpi="0" rotWithShape="0">
            <a:blip r:embed="rId3"/>
            <a:srcRect/>
            <a:stretch>
              <a:fillRect/>
            </a:stretch>
          </a:blipFill>
          <a:ln>
            <a:noFill/>
          </a:ln>
          <a:extLst>
            <a:ext uri="{91240B29-F687-4F45-9708-019B960494DF}">
              <a14:hiddenLine xmlns:a14="http://schemas.microsoft.com/office/drawing/2010/main" w="12700">
                <a:solidFill>
                  <a:srgbClr val="000000"/>
                </a:solidFill>
                <a:miter lim="400000"/>
                <a:headEnd/>
                <a:tailEnd/>
              </a14:hiddenLine>
            </a:ext>
          </a:extLst>
        </p:spPr>
        <p:txBody>
          <a:bodyPr lIns="45720" rIns="45720"/>
          <a:lstStyle/>
          <a:p>
            <a:pPr eaLnBrk="1"/>
            <a:endParaRPr lang="fr-FR" altLang="fr-FR"/>
          </a:p>
        </p:txBody>
      </p:sp>
      <p:sp>
        <p:nvSpPr>
          <p:cNvPr id="14344" name="AutoShape 49"/>
          <p:cNvSpPr>
            <a:spLocks/>
          </p:cNvSpPr>
          <p:nvPr/>
        </p:nvSpPr>
        <p:spPr bwMode="auto">
          <a:xfrm>
            <a:off x="0" y="6135688"/>
            <a:ext cx="6026150" cy="442912"/>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929" y="0"/>
                </a:moveTo>
                <a:lnTo>
                  <a:pt x="0" y="0"/>
                </a:lnTo>
                <a:lnTo>
                  <a:pt x="0" y="21600"/>
                </a:lnTo>
                <a:lnTo>
                  <a:pt x="20929" y="21600"/>
                </a:lnTo>
                <a:lnTo>
                  <a:pt x="21107" y="21274"/>
                </a:lnTo>
                <a:lnTo>
                  <a:pt x="21268" y="20353"/>
                </a:lnTo>
                <a:lnTo>
                  <a:pt x="21404" y="18924"/>
                </a:lnTo>
                <a:lnTo>
                  <a:pt x="21508" y="17076"/>
                </a:lnTo>
                <a:lnTo>
                  <a:pt x="21576" y="14893"/>
                </a:lnTo>
                <a:lnTo>
                  <a:pt x="21600" y="12465"/>
                </a:lnTo>
                <a:lnTo>
                  <a:pt x="21600" y="9135"/>
                </a:lnTo>
                <a:lnTo>
                  <a:pt x="21576" y="6707"/>
                </a:lnTo>
                <a:lnTo>
                  <a:pt x="21508" y="4524"/>
                </a:lnTo>
                <a:lnTo>
                  <a:pt x="21404" y="2676"/>
                </a:lnTo>
                <a:lnTo>
                  <a:pt x="21268" y="1247"/>
                </a:lnTo>
                <a:lnTo>
                  <a:pt x="21107" y="326"/>
                </a:lnTo>
                <a:lnTo>
                  <a:pt x="20929" y="0"/>
                </a:lnTo>
                <a:close/>
              </a:path>
            </a:pathLst>
          </a:custGeom>
          <a:solidFill>
            <a:srgbClr val="0070C0"/>
          </a:solidFill>
          <a:ln>
            <a:noFill/>
          </a:ln>
          <a:extLst/>
        </p:spPr>
        <p:txBody>
          <a:bodyPr lIns="45720" rIns="45720"/>
          <a:lstStyle/>
          <a:p>
            <a:endParaRPr lang="fr-FR"/>
          </a:p>
        </p:txBody>
      </p:sp>
      <p:sp>
        <p:nvSpPr>
          <p:cNvPr id="14345" name="AutoShape 51"/>
          <p:cNvSpPr>
            <a:spLocks/>
          </p:cNvSpPr>
          <p:nvPr/>
        </p:nvSpPr>
        <p:spPr bwMode="auto">
          <a:xfrm>
            <a:off x="6121400" y="6135688"/>
            <a:ext cx="1292225" cy="4413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070C0"/>
          </a:solidFill>
          <a:ln>
            <a:noFill/>
          </a:ln>
          <a:extLst/>
        </p:spPr>
        <p:txBody>
          <a:bodyPr lIns="45720" rIns="45720"/>
          <a:lstStyle/>
          <a:p>
            <a:endParaRPr lang="fr-FR"/>
          </a:p>
        </p:txBody>
      </p:sp>
      <p:sp>
        <p:nvSpPr>
          <p:cNvPr id="14346" name="Rectangle 52"/>
          <p:cNvSpPr>
            <a:spLocks/>
          </p:cNvSpPr>
          <p:nvPr/>
        </p:nvSpPr>
        <p:spPr bwMode="auto">
          <a:xfrm>
            <a:off x="6313488" y="6256338"/>
            <a:ext cx="99536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en-US" altLang="fr-FR" sz="1200" b="1">
                <a:solidFill>
                  <a:srgbClr val="FFFFFF"/>
                </a:solidFill>
                <a:latin typeface="Lato" charset="0"/>
                <a:sym typeface="Lato" charset="0"/>
              </a:rPr>
              <a:t>UNECA.ORG</a:t>
            </a:r>
          </a:p>
        </p:txBody>
      </p:sp>
      <p:sp>
        <p:nvSpPr>
          <p:cNvPr id="14347" name="Line 53"/>
          <p:cNvSpPr>
            <a:spLocks noChangeShapeType="1"/>
          </p:cNvSpPr>
          <p:nvPr/>
        </p:nvSpPr>
        <p:spPr bwMode="auto">
          <a:xfrm>
            <a:off x="0" y="6851650"/>
            <a:ext cx="9144000" cy="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graphicFrame>
        <p:nvGraphicFramePr>
          <p:cNvPr id="14348" name="Objet 3"/>
          <p:cNvGraphicFramePr>
            <a:graphicFrameLocks noChangeAspect="1"/>
          </p:cNvGraphicFramePr>
          <p:nvPr/>
        </p:nvGraphicFramePr>
        <p:xfrm>
          <a:off x="130175" y="1227138"/>
          <a:ext cx="8818563" cy="5173662"/>
        </p:xfrm>
        <a:graphic>
          <a:graphicData uri="http://schemas.openxmlformats.org/presentationml/2006/ole">
            <mc:AlternateContent xmlns:mc="http://schemas.openxmlformats.org/markup-compatibility/2006">
              <mc:Choice xmlns:v="urn:schemas-microsoft-com:vml" Requires="v">
                <p:oleObj spid="_x0000_s14407" name="Document" r:id="rId5" imgW="5995567" imgH="3497517" progId="Word.Document.12">
                  <p:embed/>
                </p:oleObj>
              </mc:Choice>
              <mc:Fallback>
                <p:oleObj name="Document" r:id="rId5" imgW="5995567" imgH="3497517" progId="Word.Document.12">
                  <p:embed/>
                  <p:pic>
                    <p:nvPicPr>
                      <p:cNvPr id="0" name="Obje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0175" y="1227138"/>
                        <a:ext cx="8818563" cy="5173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349" name="ZoneTexte 4"/>
          <p:cNvSpPr txBox="1">
            <a:spLocks noChangeArrowheads="1"/>
          </p:cNvSpPr>
          <p:nvPr/>
        </p:nvSpPr>
        <p:spPr bwMode="auto">
          <a:xfrm>
            <a:off x="684213" y="731838"/>
            <a:ext cx="81946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Calibri" pitchFamily="34" charset="0"/>
                <a:cs typeface="Calibri" pitchFamily="34" charset="0"/>
                <a:sym typeface="Calibri" pitchFamily="34" charset="0"/>
              </a:defRPr>
            </a:lvl1pPr>
            <a:lvl2pPr marL="742950" indent="-285750">
              <a:defRPr>
                <a:solidFill>
                  <a:srgbClr val="000000"/>
                </a:solidFill>
                <a:latin typeface="Calibri" pitchFamily="34" charset="0"/>
                <a:cs typeface="Calibri" pitchFamily="34" charset="0"/>
                <a:sym typeface="Calibri" pitchFamily="34" charset="0"/>
              </a:defRPr>
            </a:lvl2pPr>
            <a:lvl3pPr marL="1143000" indent="-228600">
              <a:defRPr>
                <a:solidFill>
                  <a:srgbClr val="000000"/>
                </a:solidFill>
                <a:latin typeface="Calibri" pitchFamily="34" charset="0"/>
                <a:cs typeface="Calibri" pitchFamily="34" charset="0"/>
                <a:sym typeface="Calibri" pitchFamily="34" charset="0"/>
              </a:defRPr>
            </a:lvl3pPr>
            <a:lvl4pPr marL="1600200" indent="-228600">
              <a:defRPr>
                <a:solidFill>
                  <a:srgbClr val="000000"/>
                </a:solidFill>
                <a:latin typeface="Calibri" pitchFamily="34" charset="0"/>
                <a:cs typeface="Calibri" pitchFamily="34" charset="0"/>
                <a:sym typeface="Calibri" pitchFamily="34" charset="0"/>
              </a:defRPr>
            </a:lvl4pPr>
            <a:lvl5pPr marL="2057400" indent="-228600">
              <a:defRPr>
                <a:solidFill>
                  <a:srgbClr val="000000"/>
                </a:solidFill>
                <a:latin typeface="Calibri" pitchFamily="34" charset="0"/>
                <a:cs typeface="Calibri" pitchFamily="34" charset="0"/>
                <a:sym typeface="Calibri" pitchFamily="34" charset="0"/>
              </a:defRPr>
            </a:lvl5pPr>
            <a:lvl6pPr marL="25146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6pPr>
            <a:lvl7pPr marL="29718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7pPr>
            <a:lvl8pPr marL="34290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8pPr>
            <a:lvl9pPr marL="38862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9pPr>
          </a:lstStyle>
          <a:p>
            <a:r>
              <a:rPr lang="fr-FR" altLang="fr-FR" sz="2400" b="1" dirty="0">
                <a:solidFill>
                  <a:schemeClr val="accent1">
                    <a:lumMod val="50000"/>
                  </a:schemeClr>
                </a:solidFill>
              </a:rPr>
              <a:t>Quelques </a:t>
            </a:r>
            <a:r>
              <a:rPr lang="fr-FR" altLang="fr-FR" sz="2400" b="1" dirty="0" smtClean="0">
                <a:solidFill>
                  <a:schemeClr val="accent1">
                    <a:lumMod val="50000"/>
                  </a:schemeClr>
                </a:solidFill>
              </a:rPr>
              <a:t>indicateurs </a:t>
            </a:r>
            <a:r>
              <a:rPr lang="fr-FR" altLang="fr-FR" sz="2400" b="1" dirty="0">
                <a:solidFill>
                  <a:schemeClr val="accent1">
                    <a:lumMod val="50000"/>
                  </a:schemeClr>
                </a:solidFill>
              </a:rPr>
              <a:t>de développement social et humain (1/2)</a:t>
            </a:r>
            <a:endParaRPr lang="fr-FR" altLang="fr-FR" sz="2400" dirty="0">
              <a:solidFill>
                <a:schemeClr val="accent1">
                  <a:lumMod val="50000"/>
                </a:schemeClr>
              </a:solidFill>
            </a:endParaRPr>
          </a:p>
        </p:txBody>
      </p:sp>
      <p:sp>
        <p:nvSpPr>
          <p:cNvPr id="14350" name="Espace réservé du numéro de diapositive 1"/>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a:lstStyle>
            <a:lvl1pPr>
              <a:defRPr>
                <a:solidFill>
                  <a:srgbClr val="000000"/>
                </a:solidFill>
                <a:latin typeface="Calibri" pitchFamily="34" charset="0"/>
                <a:cs typeface="Calibri" pitchFamily="34" charset="0"/>
                <a:sym typeface="Calibri" pitchFamily="34" charset="0"/>
              </a:defRPr>
            </a:lvl1pPr>
            <a:lvl2pPr marL="742950" indent="-285750">
              <a:defRPr>
                <a:solidFill>
                  <a:srgbClr val="000000"/>
                </a:solidFill>
                <a:latin typeface="Calibri" pitchFamily="34" charset="0"/>
                <a:cs typeface="Calibri" pitchFamily="34" charset="0"/>
                <a:sym typeface="Calibri" pitchFamily="34" charset="0"/>
              </a:defRPr>
            </a:lvl2pPr>
            <a:lvl3pPr marL="1143000" indent="-228600">
              <a:defRPr>
                <a:solidFill>
                  <a:srgbClr val="000000"/>
                </a:solidFill>
                <a:latin typeface="Calibri" pitchFamily="34" charset="0"/>
                <a:cs typeface="Calibri" pitchFamily="34" charset="0"/>
                <a:sym typeface="Calibri" pitchFamily="34" charset="0"/>
              </a:defRPr>
            </a:lvl3pPr>
            <a:lvl4pPr marL="1600200" indent="-228600">
              <a:defRPr>
                <a:solidFill>
                  <a:srgbClr val="000000"/>
                </a:solidFill>
                <a:latin typeface="Calibri" pitchFamily="34" charset="0"/>
                <a:cs typeface="Calibri" pitchFamily="34" charset="0"/>
                <a:sym typeface="Calibri" pitchFamily="34" charset="0"/>
              </a:defRPr>
            </a:lvl4pPr>
            <a:lvl5pPr marL="2057400" indent="-228600">
              <a:defRPr>
                <a:solidFill>
                  <a:srgbClr val="000000"/>
                </a:solidFill>
                <a:latin typeface="Calibri" pitchFamily="34" charset="0"/>
                <a:cs typeface="Calibri" pitchFamily="34" charset="0"/>
                <a:sym typeface="Calibri" pitchFamily="34" charset="0"/>
              </a:defRPr>
            </a:lvl5pPr>
            <a:lvl6pPr marL="25146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6pPr>
            <a:lvl7pPr marL="29718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7pPr>
            <a:lvl8pPr marL="34290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8pPr>
            <a:lvl9pPr marL="38862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9pPr>
          </a:lstStyle>
          <a:p>
            <a:fld id="{0D36EB1F-6686-409B-9DE9-9B3D12CFA599}" type="slidenum">
              <a:rPr lang="en-US" altLang="fr-FR" smtClean="0">
                <a:solidFill>
                  <a:srgbClr val="888888"/>
                </a:solidFill>
                <a:latin typeface="Helvetica" pitchFamily="2" charset="0"/>
                <a:cs typeface="Helvetica" pitchFamily="2" charset="0"/>
                <a:sym typeface="Helvetica" pitchFamily="2" charset="0"/>
              </a:rPr>
              <a:pPr/>
              <a:t>13</a:t>
            </a:fld>
            <a:endParaRPr lang="en-US" altLang="fr-FR" smtClean="0">
              <a:solidFill>
                <a:srgbClr val="888888"/>
              </a:solidFill>
              <a:latin typeface="Helvetica" pitchFamily="2" charset="0"/>
              <a:cs typeface="Helvetica" pitchFamily="2" charset="0"/>
              <a:sym typeface="Helvetica" pitchFamily="2" charset="0"/>
            </a:endParaRPr>
          </a:p>
        </p:txBody>
      </p:sp>
      <p:sp>
        <p:nvSpPr>
          <p:cNvPr id="17" name="Rectangle 3"/>
          <p:cNvSpPr>
            <a:spLocks/>
          </p:cNvSpPr>
          <p:nvPr/>
        </p:nvSpPr>
        <p:spPr bwMode="auto">
          <a:xfrm>
            <a:off x="279400" y="6269038"/>
            <a:ext cx="53244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defRPr/>
            </a:pPr>
            <a:r>
              <a:rPr lang="fr-FR" sz="1200" b="1" cap="small" dirty="0">
                <a:solidFill>
                  <a:schemeClr val="bg1"/>
                </a:solidFill>
                <a:latin typeface="Lato"/>
              </a:rPr>
              <a:t>Territorialisation de la politique industrielle et croissance inclusive </a:t>
            </a:r>
            <a:endParaRPr lang="en-US" altLang="fr-FR" sz="1200" b="1" cap="small" dirty="0">
              <a:solidFill>
                <a:schemeClr val="bg1"/>
              </a:solidFill>
              <a:latin typeface="Lato"/>
              <a:sym typeface="Lato" charset="0"/>
            </a:endParaRPr>
          </a:p>
        </p:txBody>
      </p:sp>
      <p:sp>
        <p:nvSpPr>
          <p:cNvPr id="14352" name="Rectangle 3"/>
          <p:cNvSpPr>
            <a:spLocks noChangeArrowheads="1"/>
          </p:cNvSpPr>
          <p:nvPr/>
        </p:nvSpPr>
        <p:spPr bwMode="auto">
          <a:xfrm>
            <a:off x="212725" y="225425"/>
            <a:ext cx="3919538"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a:r>
              <a:rPr lang="fr-FR" altLang="fr-FR" b="1" dirty="0">
                <a:solidFill>
                  <a:schemeClr val="bg1"/>
                </a:solidFill>
                <a:sym typeface="Lato" charset="0"/>
              </a:rPr>
              <a:t>❷</a:t>
            </a:r>
            <a:r>
              <a:rPr lang="fr-FR" altLang="fr-FR" dirty="0">
                <a:solidFill>
                  <a:schemeClr val="bg1"/>
                </a:solidFill>
                <a:sym typeface="Lato" charset="0"/>
              </a:rPr>
              <a:t> </a:t>
            </a:r>
            <a:r>
              <a:rPr lang="fr-FR" altLang="fr-FR" b="1" dirty="0">
                <a:solidFill>
                  <a:schemeClr val="bg1"/>
                </a:solidFill>
                <a:sym typeface="Lato" charset="0"/>
              </a:rPr>
              <a:t>Territoires et politique industrielle :</a:t>
            </a:r>
          </a:p>
          <a:p>
            <a:pPr eaLnBrk="1"/>
            <a:r>
              <a:rPr lang="fr-FR" altLang="fr-FR" sz="1100" b="1" i="1" dirty="0">
                <a:solidFill>
                  <a:schemeClr val="bg1"/>
                </a:solidFill>
                <a:latin typeface="Lato" charset="0"/>
                <a:sym typeface="Lato" charset="0"/>
              </a:rPr>
              <a:t>         </a:t>
            </a:r>
            <a:r>
              <a:rPr lang="fr-FR" altLang="fr-FR" sz="1200" b="1" i="1" dirty="0">
                <a:solidFill>
                  <a:schemeClr val="bg1"/>
                </a:solidFill>
                <a:sym typeface="Lato" charset="0"/>
              </a:rPr>
              <a:t>Inclusion territoriale : chiffres clés </a:t>
            </a:r>
            <a:r>
              <a:rPr lang="fr-FR" altLang="fr-FR" sz="1200" b="1" i="1" dirty="0" smtClean="0">
                <a:solidFill>
                  <a:schemeClr val="bg1"/>
                </a:solidFill>
                <a:sym typeface="Lato" charset="0"/>
              </a:rPr>
              <a:t>(</a:t>
            </a:r>
            <a:r>
              <a:rPr lang="fr-FR" altLang="fr-FR" sz="1200" b="1" i="1" dirty="0">
                <a:solidFill>
                  <a:schemeClr val="bg1"/>
                </a:solidFill>
                <a:sym typeface="Lato" charset="0"/>
              </a:rPr>
              <a:t>3</a:t>
            </a:r>
            <a:r>
              <a:rPr lang="fr-FR" altLang="fr-FR" sz="1200" b="1" i="1" dirty="0" smtClean="0">
                <a:solidFill>
                  <a:schemeClr val="bg1"/>
                </a:solidFill>
                <a:sym typeface="Lato" charset="0"/>
              </a:rPr>
              <a:t>/5)</a:t>
            </a:r>
            <a:endParaRPr lang="fr-FR" altLang="fr-FR" sz="1200" b="1" i="1" dirty="0">
              <a:solidFill>
                <a:schemeClr val="bg1"/>
              </a:solidFill>
              <a:latin typeface="Lato" charset="0"/>
              <a:sym typeface="Lato" charset="0"/>
            </a:endParaRPr>
          </a:p>
        </p:txBody>
      </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AutoShape 43"/>
          <p:cNvSpPr>
            <a:spLocks/>
          </p:cNvSpPr>
          <p:nvPr/>
        </p:nvSpPr>
        <p:spPr bwMode="auto">
          <a:xfrm>
            <a:off x="0" y="0"/>
            <a:ext cx="9131300" cy="68580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1600" y="21600"/>
                </a:moveTo>
                <a:lnTo>
                  <a:pt x="0" y="21600"/>
                </a:ln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fr-FR"/>
          </a:p>
        </p:txBody>
      </p:sp>
      <p:sp>
        <p:nvSpPr>
          <p:cNvPr id="15363" name="Line 1"/>
          <p:cNvSpPr>
            <a:spLocks noChangeShapeType="1"/>
          </p:cNvSpPr>
          <p:nvPr/>
        </p:nvSpPr>
        <p:spPr bwMode="auto">
          <a:xfrm flipV="1">
            <a:off x="9137650" y="0"/>
            <a:ext cx="0" cy="685800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15364" name="Line 2"/>
          <p:cNvSpPr>
            <a:spLocks noChangeShapeType="1"/>
          </p:cNvSpPr>
          <p:nvPr/>
        </p:nvSpPr>
        <p:spPr bwMode="auto">
          <a:xfrm flipH="1">
            <a:off x="4763" y="0"/>
            <a:ext cx="1587" cy="685800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15365" name="AutoShape 44"/>
          <p:cNvSpPr>
            <a:spLocks/>
          </p:cNvSpPr>
          <p:nvPr/>
        </p:nvSpPr>
        <p:spPr bwMode="auto">
          <a:xfrm>
            <a:off x="0" y="290513"/>
            <a:ext cx="4475163" cy="4413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rgbClr val="0070C0"/>
          </a:solidFill>
          <a:ln>
            <a:noFill/>
          </a:ln>
          <a:extLst/>
        </p:spPr>
        <p:txBody>
          <a:bodyPr lIns="45720" rIns="45720"/>
          <a:lstStyle/>
          <a:p>
            <a:endParaRPr lang="fr-FR"/>
          </a:p>
        </p:txBody>
      </p:sp>
      <p:sp>
        <p:nvSpPr>
          <p:cNvPr id="15366" name="Rectangle 45"/>
          <p:cNvSpPr>
            <a:spLocks/>
          </p:cNvSpPr>
          <p:nvPr/>
        </p:nvSpPr>
        <p:spPr bwMode="auto">
          <a:xfrm>
            <a:off x="8123238" y="296863"/>
            <a:ext cx="755650" cy="37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en-US" altLang="fr-FR" sz="2700" b="1">
                <a:solidFill>
                  <a:srgbClr val="6385C1"/>
                </a:solidFill>
                <a:latin typeface="Times New Roman" pitchFamily="18" charset="0"/>
                <a:cs typeface="Times New Roman" pitchFamily="18" charset="0"/>
                <a:sym typeface="Times New Roman" pitchFamily="18" charset="0"/>
              </a:rPr>
              <a:t>ECA</a:t>
            </a:r>
          </a:p>
        </p:txBody>
      </p:sp>
      <p:sp>
        <p:nvSpPr>
          <p:cNvPr id="15367" name="Rectangle 46" descr="image4.png"/>
          <p:cNvSpPr>
            <a:spLocks/>
          </p:cNvSpPr>
          <p:nvPr/>
        </p:nvSpPr>
        <p:spPr bwMode="auto">
          <a:xfrm>
            <a:off x="7508875" y="284163"/>
            <a:ext cx="573088" cy="477837"/>
          </a:xfrm>
          <a:prstGeom prst="rect">
            <a:avLst/>
          </a:prstGeom>
          <a:blipFill dpi="0" rotWithShape="0">
            <a:blip r:embed="rId3"/>
            <a:srcRect/>
            <a:stretch>
              <a:fillRect/>
            </a:stretch>
          </a:blipFill>
          <a:ln>
            <a:noFill/>
          </a:ln>
          <a:extLst>
            <a:ext uri="{91240B29-F687-4F45-9708-019B960494DF}">
              <a14:hiddenLine xmlns:a14="http://schemas.microsoft.com/office/drawing/2010/main" w="12700">
                <a:solidFill>
                  <a:srgbClr val="000000"/>
                </a:solidFill>
                <a:miter lim="400000"/>
                <a:headEnd/>
                <a:tailEnd/>
              </a14:hiddenLine>
            </a:ext>
          </a:extLst>
        </p:spPr>
        <p:txBody>
          <a:bodyPr lIns="45720" rIns="45720"/>
          <a:lstStyle/>
          <a:p>
            <a:pPr eaLnBrk="1"/>
            <a:endParaRPr lang="fr-FR" altLang="fr-FR"/>
          </a:p>
        </p:txBody>
      </p:sp>
      <p:sp>
        <p:nvSpPr>
          <p:cNvPr id="15368" name="AutoShape 49"/>
          <p:cNvSpPr>
            <a:spLocks/>
          </p:cNvSpPr>
          <p:nvPr/>
        </p:nvSpPr>
        <p:spPr bwMode="auto">
          <a:xfrm>
            <a:off x="0" y="6135688"/>
            <a:ext cx="6026150" cy="442912"/>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929" y="0"/>
                </a:moveTo>
                <a:lnTo>
                  <a:pt x="0" y="0"/>
                </a:lnTo>
                <a:lnTo>
                  <a:pt x="0" y="21600"/>
                </a:lnTo>
                <a:lnTo>
                  <a:pt x="20929" y="21600"/>
                </a:lnTo>
                <a:lnTo>
                  <a:pt x="21107" y="21274"/>
                </a:lnTo>
                <a:lnTo>
                  <a:pt x="21268" y="20353"/>
                </a:lnTo>
                <a:lnTo>
                  <a:pt x="21404" y="18924"/>
                </a:lnTo>
                <a:lnTo>
                  <a:pt x="21508" y="17076"/>
                </a:lnTo>
                <a:lnTo>
                  <a:pt x="21576" y="14893"/>
                </a:lnTo>
                <a:lnTo>
                  <a:pt x="21600" y="12465"/>
                </a:lnTo>
                <a:lnTo>
                  <a:pt x="21600" y="9135"/>
                </a:lnTo>
                <a:lnTo>
                  <a:pt x="21576" y="6707"/>
                </a:lnTo>
                <a:lnTo>
                  <a:pt x="21508" y="4524"/>
                </a:lnTo>
                <a:lnTo>
                  <a:pt x="21404" y="2676"/>
                </a:lnTo>
                <a:lnTo>
                  <a:pt x="21268" y="1247"/>
                </a:lnTo>
                <a:lnTo>
                  <a:pt x="21107" y="326"/>
                </a:lnTo>
                <a:lnTo>
                  <a:pt x="20929" y="0"/>
                </a:lnTo>
                <a:close/>
              </a:path>
            </a:pathLst>
          </a:custGeom>
          <a:solidFill>
            <a:srgbClr val="0070C0"/>
          </a:solidFill>
          <a:ln>
            <a:noFill/>
          </a:ln>
          <a:extLst/>
        </p:spPr>
        <p:txBody>
          <a:bodyPr lIns="45720" rIns="45720"/>
          <a:lstStyle/>
          <a:p>
            <a:endParaRPr lang="fr-FR"/>
          </a:p>
        </p:txBody>
      </p:sp>
      <p:sp>
        <p:nvSpPr>
          <p:cNvPr id="15369" name="AutoShape 51"/>
          <p:cNvSpPr>
            <a:spLocks/>
          </p:cNvSpPr>
          <p:nvPr/>
        </p:nvSpPr>
        <p:spPr bwMode="auto">
          <a:xfrm>
            <a:off x="6121400" y="6135688"/>
            <a:ext cx="1292225" cy="4413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070C0"/>
          </a:solidFill>
          <a:ln>
            <a:noFill/>
          </a:ln>
          <a:extLst/>
        </p:spPr>
        <p:txBody>
          <a:bodyPr lIns="45720" rIns="45720"/>
          <a:lstStyle/>
          <a:p>
            <a:endParaRPr lang="fr-FR"/>
          </a:p>
        </p:txBody>
      </p:sp>
      <p:sp>
        <p:nvSpPr>
          <p:cNvPr id="15370" name="Rectangle 52"/>
          <p:cNvSpPr>
            <a:spLocks/>
          </p:cNvSpPr>
          <p:nvPr/>
        </p:nvSpPr>
        <p:spPr bwMode="auto">
          <a:xfrm>
            <a:off x="6313488" y="6256338"/>
            <a:ext cx="11064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en-US" altLang="fr-FR" sz="1200" b="1">
                <a:solidFill>
                  <a:srgbClr val="FFFFFF"/>
                </a:solidFill>
                <a:latin typeface="Lato" charset="0"/>
                <a:sym typeface="Lato" charset="0"/>
              </a:rPr>
              <a:t>UNECA.ORG</a:t>
            </a:r>
          </a:p>
        </p:txBody>
      </p:sp>
      <p:sp>
        <p:nvSpPr>
          <p:cNvPr id="15371" name="Line 53"/>
          <p:cNvSpPr>
            <a:spLocks noChangeShapeType="1"/>
          </p:cNvSpPr>
          <p:nvPr/>
        </p:nvSpPr>
        <p:spPr bwMode="auto">
          <a:xfrm>
            <a:off x="0" y="6851650"/>
            <a:ext cx="9144000" cy="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graphicFrame>
        <p:nvGraphicFramePr>
          <p:cNvPr id="10253" name="Objet 7"/>
          <p:cNvGraphicFramePr>
            <a:graphicFrameLocks noChangeAspect="1"/>
          </p:cNvGraphicFramePr>
          <p:nvPr/>
        </p:nvGraphicFramePr>
        <p:xfrm>
          <a:off x="-396875" y="1392238"/>
          <a:ext cx="5761038" cy="4321175"/>
        </p:xfrm>
        <a:graphic>
          <a:graphicData uri="http://schemas.openxmlformats.org/presentationml/2006/ole">
            <mc:AlternateContent xmlns:mc="http://schemas.openxmlformats.org/markup-compatibility/2006">
              <mc:Choice xmlns:v="urn:schemas-microsoft-com:vml" Requires="v">
                <p:oleObj spid="_x0000_s15433" name="Document" r:id="rId5" imgW="5761150" imgH="4005864" progId="Word.Document.12">
                  <p:embed/>
                </p:oleObj>
              </mc:Choice>
              <mc:Fallback>
                <p:oleObj name="Document" r:id="rId5" imgW="5761150" imgH="4005864" progId="Word.Document.12">
                  <p:embed/>
                  <p:pic>
                    <p:nvPicPr>
                      <p:cNvPr id="0" name="Obje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6875" y="1392238"/>
                        <a:ext cx="5761038" cy="432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10254" name="Graphique 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976813" y="1966913"/>
            <a:ext cx="4140200" cy="335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55" name="ZoneTexte 8"/>
          <p:cNvSpPr txBox="1">
            <a:spLocks noChangeArrowheads="1"/>
          </p:cNvSpPr>
          <p:nvPr/>
        </p:nvSpPr>
        <p:spPr bwMode="auto">
          <a:xfrm>
            <a:off x="4945063" y="1460500"/>
            <a:ext cx="41497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Calibri" pitchFamily="34" charset="0"/>
                <a:cs typeface="Calibri" pitchFamily="34" charset="0"/>
                <a:sym typeface="Calibri" pitchFamily="34" charset="0"/>
              </a:defRPr>
            </a:lvl1pPr>
            <a:lvl2pPr marL="742950" indent="-285750">
              <a:defRPr>
                <a:solidFill>
                  <a:srgbClr val="000000"/>
                </a:solidFill>
                <a:latin typeface="Calibri" pitchFamily="34" charset="0"/>
                <a:cs typeface="Calibri" pitchFamily="34" charset="0"/>
                <a:sym typeface="Calibri" pitchFamily="34" charset="0"/>
              </a:defRPr>
            </a:lvl2pPr>
            <a:lvl3pPr marL="1143000" indent="-228600">
              <a:defRPr>
                <a:solidFill>
                  <a:srgbClr val="000000"/>
                </a:solidFill>
                <a:latin typeface="Calibri" pitchFamily="34" charset="0"/>
                <a:cs typeface="Calibri" pitchFamily="34" charset="0"/>
                <a:sym typeface="Calibri" pitchFamily="34" charset="0"/>
              </a:defRPr>
            </a:lvl3pPr>
            <a:lvl4pPr marL="1600200" indent="-228600">
              <a:defRPr>
                <a:solidFill>
                  <a:srgbClr val="000000"/>
                </a:solidFill>
                <a:latin typeface="Calibri" pitchFamily="34" charset="0"/>
                <a:cs typeface="Calibri" pitchFamily="34" charset="0"/>
                <a:sym typeface="Calibri" pitchFamily="34" charset="0"/>
              </a:defRPr>
            </a:lvl4pPr>
            <a:lvl5pPr marL="2057400" indent="-228600">
              <a:defRPr>
                <a:solidFill>
                  <a:srgbClr val="000000"/>
                </a:solidFill>
                <a:latin typeface="Calibri" pitchFamily="34" charset="0"/>
                <a:cs typeface="Calibri" pitchFamily="34" charset="0"/>
                <a:sym typeface="Calibri" pitchFamily="34" charset="0"/>
              </a:defRPr>
            </a:lvl5pPr>
            <a:lvl6pPr marL="25146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6pPr>
            <a:lvl7pPr marL="29718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7pPr>
            <a:lvl8pPr marL="34290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8pPr>
            <a:lvl9pPr marL="38862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9pPr>
          </a:lstStyle>
          <a:p>
            <a:pPr algn="ctr"/>
            <a:r>
              <a:rPr lang="fr-FR" altLang="fr-FR" sz="1600" b="1">
                <a:solidFill>
                  <a:srgbClr val="002060"/>
                </a:solidFill>
              </a:rPr>
              <a:t>Taux de Chômage (% de la population totale)</a:t>
            </a:r>
            <a:endParaRPr lang="fr-FR" altLang="fr-FR" sz="1600">
              <a:solidFill>
                <a:srgbClr val="002060"/>
              </a:solidFill>
            </a:endParaRPr>
          </a:p>
        </p:txBody>
      </p:sp>
      <p:sp>
        <p:nvSpPr>
          <p:cNvPr id="15375" name="ZoneTexte 4"/>
          <p:cNvSpPr txBox="1">
            <a:spLocks noChangeArrowheads="1"/>
          </p:cNvSpPr>
          <p:nvPr/>
        </p:nvSpPr>
        <p:spPr bwMode="auto">
          <a:xfrm>
            <a:off x="684213" y="836712"/>
            <a:ext cx="81946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Calibri" pitchFamily="34" charset="0"/>
                <a:cs typeface="Calibri" pitchFamily="34" charset="0"/>
                <a:sym typeface="Calibri" pitchFamily="34" charset="0"/>
              </a:defRPr>
            </a:lvl1pPr>
            <a:lvl2pPr marL="742950" indent="-285750">
              <a:defRPr>
                <a:solidFill>
                  <a:srgbClr val="000000"/>
                </a:solidFill>
                <a:latin typeface="Calibri" pitchFamily="34" charset="0"/>
                <a:cs typeface="Calibri" pitchFamily="34" charset="0"/>
                <a:sym typeface="Calibri" pitchFamily="34" charset="0"/>
              </a:defRPr>
            </a:lvl2pPr>
            <a:lvl3pPr marL="1143000" indent="-228600">
              <a:defRPr>
                <a:solidFill>
                  <a:srgbClr val="000000"/>
                </a:solidFill>
                <a:latin typeface="Calibri" pitchFamily="34" charset="0"/>
                <a:cs typeface="Calibri" pitchFamily="34" charset="0"/>
                <a:sym typeface="Calibri" pitchFamily="34" charset="0"/>
              </a:defRPr>
            </a:lvl3pPr>
            <a:lvl4pPr marL="1600200" indent="-228600">
              <a:defRPr>
                <a:solidFill>
                  <a:srgbClr val="000000"/>
                </a:solidFill>
                <a:latin typeface="Calibri" pitchFamily="34" charset="0"/>
                <a:cs typeface="Calibri" pitchFamily="34" charset="0"/>
                <a:sym typeface="Calibri" pitchFamily="34" charset="0"/>
              </a:defRPr>
            </a:lvl4pPr>
            <a:lvl5pPr marL="2057400" indent="-228600">
              <a:defRPr>
                <a:solidFill>
                  <a:srgbClr val="000000"/>
                </a:solidFill>
                <a:latin typeface="Calibri" pitchFamily="34" charset="0"/>
                <a:cs typeface="Calibri" pitchFamily="34" charset="0"/>
                <a:sym typeface="Calibri" pitchFamily="34" charset="0"/>
              </a:defRPr>
            </a:lvl5pPr>
            <a:lvl6pPr marL="25146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6pPr>
            <a:lvl7pPr marL="29718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7pPr>
            <a:lvl8pPr marL="34290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8pPr>
            <a:lvl9pPr marL="38862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9pPr>
          </a:lstStyle>
          <a:p>
            <a:r>
              <a:rPr lang="fr-FR" altLang="fr-FR" sz="2400" b="1" dirty="0">
                <a:solidFill>
                  <a:schemeClr val="accent1">
                    <a:lumMod val="50000"/>
                  </a:schemeClr>
                </a:solidFill>
              </a:rPr>
              <a:t>Quelques </a:t>
            </a:r>
            <a:r>
              <a:rPr lang="fr-FR" altLang="fr-FR" sz="2400" b="1" dirty="0" smtClean="0">
                <a:solidFill>
                  <a:schemeClr val="accent1">
                    <a:lumMod val="50000"/>
                  </a:schemeClr>
                </a:solidFill>
              </a:rPr>
              <a:t>indicateurs </a:t>
            </a:r>
            <a:r>
              <a:rPr lang="fr-FR" altLang="fr-FR" sz="2400" b="1" dirty="0">
                <a:solidFill>
                  <a:schemeClr val="accent1">
                    <a:lumMod val="50000"/>
                  </a:schemeClr>
                </a:solidFill>
              </a:rPr>
              <a:t>de développement social et humain (2/2)</a:t>
            </a:r>
            <a:endParaRPr lang="fr-FR" altLang="fr-FR" sz="2400" dirty="0">
              <a:solidFill>
                <a:schemeClr val="accent1">
                  <a:lumMod val="50000"/>
                </a:schemeClr>
              </a:solidFill>
            </a:endParaRPr>
          </a:p>
        </p:txBody>
      </p:sp>
      <p:sp>
        <p:nvSpPr>
          <p:cNvPr id="15376" name="Espace réservé du numéro de diapositive 1"/>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a:lstStyle>
            <a:lvl1pPr>
              <a:defRPr>
                <a:solidFill>
                  <a:srgbClr val="000000"/>
                </a:solidFill>
                <a:latin typeface="Calibri" pitchFamily="34" charset="0"/>
                <a:cs typeface="Calibri" pitchFamily="34" charset="0"/>
                <a:sym typeface="Calibri" pitchFamily="34" charset="0"/>
              </a:defRPr>
            </a:lvl1pPr>
            <a:lvl2pPr marL="742950" indent="-285750">
              <a:defRPr>
                <a:solidFill>
                  <a:srgbClr val="000000"/>
                </a:solidFill>
                <a:latin typeface="Calibri" pitchFamily="34" charset="0"/>
                <a:cs typeface="Calibri" pitchFamily="34" charset="0"/>
                <a:sym typeface="Calibri" pitchFamily="34" charset="0"/>
              </a:defRPr>
            </a:lvl2pPr>
            <a:lvl3pPr marL="1143000" indent="-228600">
              <a:defRPr>
                <a:solidFill>
                  <a:srgbClr val="000000"/>
                </a:solidFill>
                <a:latin typeface="Calibri" pitchFamily="34" charset="0"/>
                <a:cs typeface="Calibri" pitchFamily="34" charset="0"/>
                <a:sym typeface="Calibri" pitchFamily="34" charset="0"/>
              </a:defRPr>
            </a:lvl3pPr>
            <a:lvl4pPr marL="1600200" indent="-228600">
              <a:defRPr>
                <a:solidFill>
                  <a:srgbClr val="000000"/>
                </a:solidFill>
                <a:latin typeface="Calibri" pitchFamily="34" charset="0"/>
                <a:cs typeface="Calibri" pitchFamily="34" charset="0"/>
                <a:sym typeface="Calibri" pitchFamily="34" charset="0"/>
              </a:defRPr>
            </a:lvl4pPr>
            <a:lvl5pPr marL="2057400" indent="-228600">
              <a:defRPr>
                <a:solidFill>
                  <a:srgbClr val="000000"/>
                </a:solidFill>
                <a:latin typeface="Calibri" pitchFamily="34" charset="0"/>
                <a:cs typeface="Calibri" pitchFamily="34" charset="0"/>
                <a:sym typeface="Calibri" pitchFamily="34" charset="0"/>
              </a:defRPr>
            </a:lvl5pPr>
            <a:lvl6pPr marL="25146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6pPr>
            <a:lvl7pPr marL="29718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7pPr>
            <a:lvl8pPr marL="34290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8pPr>
            <a:lvl9pPr marL="38862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9pPr>
          </a:lstStyle>
          <a:p>
            <a:fld id="{EA9A7442-BA76-46EF-BDDA-0A07FCA63556}" type="slidenum">
              <a:rPr lang="en-US" altLang="fr-FR" smtClean="0">
                <a:solidFill>
                  <a:srgbClr val="888888"/>
                </a:solidFill>
                <a:latin typeface="Helvetica" pitchFamily="2" charset="0"/>
                <a:cs typeface="Helvetica" pitchFamily="2" charset="0"/>
                <a:sym typeface="Helvetica" pitchFamily="2" charset="0"/>
              </a:rPr>
              <a:pPr/>
              <a:t>14</a:t>
            </a:fld>
            <a:endParaRPr lang="en-US" altLang="fr-FR" smtClean="0">
              <a:solidFill>
                <a:srgbClr val="888888"/>
              </a:solidFill>
              <a:latin typeface="Helvetica" pitchFamily="2" charset="0"/>
              <a:cs typeface="Helvetica" pitchFamily="2" charset="0"/>
              <a:sym typeface="Helvetica" pitchFamily="2" charset="0"/>
            </a:endParaRPr>
          </a:p>
        </p:txBody>
      </p:sp>
      <p:sp>
        <p:nvSpPr>
          <p:cNvPr id="19" name="Rectangle 3"/>
          <p:cNvSpPr>
            <a:spLocks/>
          </p:cNvSpPr>
          <p:nvPr/>
        </p:nvSpPr>
        <p:spPr bwMode="auto">
          <a:xfrm>
            <a:off x="279400" y="6269038"/>
            <a:ext cx="53244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defRPr/>
            </a:pPr>
            <a:r>
              <a:rPr lang="fr-FR" sz="1200" b="1" cap="small" dirty="0">
                <a:solidFill>
                  <a:schemeClr val="bg1"/>
                </a:solidFill>
                <a:latin typeface="Lato"/>
              </a:rPr>
              <a:t>Territorialisation de la politique industrielle et croissance inclusive </a:t>
            </a:r>
            <a:endParaRPr lang="en-US" altLang="fr-FR" sz="1200" b="1" cap="small" dirty="0">
              <a:solidFill>
                <a:schemeClr val="bg1"/>
              </a:solidFill>
              <a:latin typeface="Lato"/>
              <a:sym typeface="Lato" charset="0"/>
            </a:endParaRPr>
          </a:p>
        </p:txBody>
      </p:sp>
      <p:sp>
        <p:nvSpPr>
          <p:cNvPr id="15378" name="Rectangle 3"/>
          <p:cNvSpPr>
            <a:spLocks noChangeArrowheads="1"/>
          </p:cNvSpPr>
          <p:nvPr/>
        </p:nvSpPr>
        <p:spPr bwMode="auto">
          <a:xfrm>
            <a:off x="212725" y="225425"/>
            <a:ext cx="3919538"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a:r>
              <a:rPr lang="fr-FR" altLang="fr-FR" b="1" dirty="0">
                <a:solidFill>
                  <a:schemeClr val="bg1"/>
                </a:solidFill>
                <a:sym typeface="Lato" charset="0"/>
              </a:rPr>
              <a:t>❷</a:t>
            </a:r>
            <a:r>
              <a:rPr lang="fr-FR" altLang="fr-FR" dirty="0">
                <a:solidFill>
                  <a:schemeClr val="bg1"/>
                </a:solidFill>
                <a:sym typeface="Lato" charset="0"/>
              </a:rPr>
              <a:t> </a:t>
            </a:r>
            <a:r>
              <a:rPr lang="fr-FR" altLang="fr-FR" b="1" dirty="0">
                <a:solidFill>
                  <a:schemeClr val="bg1"/>
                </a:solidFill>
                <a:sym typeface="Lato" charset="0"/>
              </a:rPr>
              <a:t>Territoires et politique industrielle :</a:t>
            </a:r>
          </a:p>
          <a:p>
            <a:pPr eaLnBrk="1"/>
            <a:r>
              <a:rPr lang="fr-FR" altLang="fr-FR" sz="1100" b="1" i="1" dirty="0">
                <a:solidFill>
                  <a:schemeClr val="bg1"/>
                </a:solidFill>
                <a:latin typeface="Lato" charset="0"/>
                <a:sym typeface="Lato" charset="0"/>
              </a:rPr>
              <a:t>         </a:t>
            </a:r>
            <a:r>
              <a:rPr lang="fr-FR" altLang="fr-FR" sz="1200" b="1" i="1" dirty="0">
                <a:solidFill>
                  <a:schemeClr val="bg1"/>
                </a:solidFill>
                <a:sym typeface="Lato" charset="0"/>
              </a:rPr>
              <a:t>Inclusion territoriale : chiffres clés </a:t>
            </a:r>
            <a:r>
              <a:rPr lang="fr-FR" altLang="fr-FR" sz="1200" b="1" i="1" dirty="0" smtClean="0">
                <a:solidFill>
                  <a:schemeClr val="bg1"/>
                </a:solidFill>
                <a:sym typeface="Lato" charset="0"/>
              </a:rPr>
              <a:t>(</a:t>
            </a:r>
            <a:r>
              <a:rPr lang="fr-FR" altLang="fr-FR" sz="1200" b="1" i="1" dirty="0">
                <a:solidFill>
                  <a:schemeClr val="bg1"/>
                </a:solidFill>
                <a:sym typeface="Lato" charset="0"/>
              </a:rPr>
              <a:t>4</a:t>
            </a:r>
            <a:r>
              <a:rPr lang="fr-FR" altLang="fr-FR" sz="1200" b="1" i="1" dirty="0" smtClean="0">
                <a:solidFill>
                  <a:schemeClr val="bg1"/>
                </a:solidFill>
                <a:sym typeface="Lato" charset="0"/>
              </a:rPr>
              <a:t>/5)</a:t>
            </a:r>
            <a:endParaRPr lang="fr-FR" altLang="fr-FR" sz="1200" b="1" i="1" dirty="0">
              <a:solidFill>
                <a:schemeClr val="bg1"/>
              </a:solidFill>
              <a:latin typeface="Lato" charset="0"/>
              <a:sym typeface="Lato" charset="0"/>
            </a:endParaRPr>
          </a:p>
        </p:txBody>
      </p: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43"/>
          <p:cNvSpPr>
            <a:spLocks/>
          </p:cNvSpPr>
          <p:nvPr/>
        </p:nvSpPr>
        <p:spPr bwMode="auto">
          <a:xfrm>
            <a:off x="0" y="0"/>
            <a:ext cx="9131300" cy="68580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1600" y="21600"/>
                </a:moveTo>
                <a:lnTo>
                  <a:pt x="0" y="21600"/>
                </a:ln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fr-FR"/>
          </a:p>
        </p:txBody>
      </p:sp>
      <p:sp>
        <p:nvSpPr>
          <p:cNvPr id="17411" name="Line 1"/>
          <p:cNvSpPr>
            <a:spLocks noChangeShapeType="1"/>
          </p:cNvSpPr>
          <p:nvPr/>
        </p:nvSpPr>
        <p:spPr bwMode="auto">
          <a:xfrm flipV="1">
            <a:off x="9137650" y="0"/>
            <a:ext cx="0" cy="685800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17412" name="Line 2"/>
          <p:cNvSpPr>
            <a:spLocks noChangeShapeType="1"/>
          </p:cNvSpPr>
          <p:nvPr/>
        </p:nvSpPr>
        <p:spPr bwMode="auto">
          <a:xfrm flipH="1">
            <a:off x="4763" y="0"/>
            <a:ext cx="1587" cy="685800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17413" name="AutoShape 44"/>
          <p:cNvSpPr>
            <a:spLocks/>
          </p:cNvSpPr>
          <p:nvPr/>
        </p:nvSpPr>
        <p:spPr bwMode="auto">
          <a:xfrm>
            <a:off x="0" y="290513"/>
            <a:ext cx="4475163" cy="4413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rgbClr val="0070C0"/>
          </a:solidFill>
          <a:ln>
            <a:noFill/>
          </a:ln>
          <a:extLst/>
        </p:spPr>
        <p:txBody>
          <a:bodyPr lIns="45720" rIns="45720"/>
          <a:lstStyle/>
          <a:p>
            <a:endParaRPr lang="fr-FR"/>
          </a:p>
        </p:txBody>
      </p:sp>
      <p:sp>
        <p:nvSpPr>
          <p:cNvPr id="17414" name="Rectangle 45"/>
          <p:cNvSpPr>
            <a:spLocks/>
          </p:cNvSpPr>
          <p:nvPr/>
        </p:nvSpPr>
        <p:spPr bwMode="auto">
          <a:xfrm>
            <a:off x="8123238" y="296863"/>
            <a:ext cx="755650" cy="37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en-US" altLang="fr-FR" sz="2700" b="1">
                <a:solidFill>
                  <a:srgbClr val="6385C1"/>
                </a:solidFill>
                <a:latin typeface="Times New Roman" pitchFamily="18" charset="0"/>
                <a:cs typeface="Times New Roman" pitchFamily="18" charset="0"/>
                <a:sym typeface="Times New Roman" pitchFamily="18" charset="0"/>
              </a:rPr>
              <a:t>ECA</a:t>
            </a:r>
          </a:p>
        </p:txBody>
      </p:sp>
      <p:sp>
        <p:nvSpPr>
          <p:cNvPr id="17415" name="Rectangle 46" descr="image4.png"/>
          <p:cNvSpPr>
            <a:spLocks/>
          </p:cNvSpPr>
          <p:nvPr/>
        </p:nvSpPr>
        <p:spPr bwMode="auto">
          <a:xfrm>
            <a:off x="7508875" y="284163"/>
            <a:ext cx="573088" cy="477837"/>
          </a:xfrm>
          <a:prstGeom prst="rect">
            <a:avLst/>
          </a:prstGeom>
          <a:blipFill dpi="0" rotWithShape="0">
            <a:blip r:embed="rId2"/>
            <a:srcRect/>
            <a:stretch>
              <a:fillRect/>
            </a:stretch>
          </a:blipFill>
          <a:ln>
            <a:noFill/>
          </a:ln>
          <a:extLst>
            <a:ext uri="{91240B29-F687-4F45-9708-019B960494DF}">
              <a14:hiddenLine xmlns:a14="http://schemas.microsoft.com/office/drawing/2010/main" w="12700">
                <a:solidFill>
                  <a:srgbClr val="000000"/>
                </a:solidFill>
                <a:miter lim="400000"/>
                <a:headEnd/>
                <a:tailEnd/>
              </a14:hiddenLine>
            </a:ext>
          </a:extLst>
        </p:spPr>
        <p:txBody>
          <a:bodyPr lIns="45720" rIns="45720"/>
          <a:lstStyle/>
          <a:p>
            <a:pPr eaLnBrk="1"/>
            <a:endParaRPr lang="fr-FR" altLang="fr-FR"/>
          </a:p>
        </p:txBody>
      </p:sp>
      <p:sp>
        <p:nvSpPr>
          <p:cNvPr id="17416" name="AutoShape 49"/>
          <p:cNvSpPr>
            <a:spLocks/>
          </p:cNvSpPr>
          <p:nvPr/>
        </p:nvSpPr>
        <p:spPr bwMode="auto">
          <a:xfrm>
            <a:off x="0" y="6135688"/>
            <a:ext cx="6026150" cy="442912"/>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929" y="0"/>
                </a:moveTo>
                <a:lnTo>
                  <a:pt x="0" y="0"/>
                </a:lnTo>
                <a:lnTo>
                  <a:pt x="0" y="21600"/>
                </a:lnTo>
                <a:lnTo>
                  <a:pt x="20929" y="21600"/>
                </a:lnTo>
                <a:lnTo>
                  <a:pt x="21107" y="21274"/>
                </a:lnTo>
                <a:lnTo>
                  <a:pt x="21268" y="20353"/>
                </a:lnTo>
                <a:lnTo>
                  <a:pt x="21404" y="18924"/>
                </a:lnTo>
                <a:lnTo>
                  <a:pt x="21508" y="17076"/>
                </a:lnTo>
                <a:lnTo>
                  <a:pt x="21576" y="14893"/>
                </a:lnTo>
                <a:lnTo>
                  <a:pt x="21600" y="12465"/>
                </a:lnTo>
                <a:lnTo>
                  <a:pt x="21600" y="9135"/>
                </a:lnTo>
                <a:lnTo>
                  <a:pt x="21576" y="6707"/>
                </a:lnTo>
                <a:lnTo>
                  <a:pt x="21508" y="4524"/>
                </a:lnTo>
                <a:lnTo>
                  <a:pt x="21404" y="2676"/>
                </a:lnTo>
                <a:lnTo>
                  <a:pt x="21268" y="1247"/>
                </a:lnTo>
                <a:lnTo>
                  <a:pt x="21107" y="326"/>
                </a:lnTo>
                <a:lnTo>
                  <a:pt x="20929" y="0"/>
                </a:lnTo>
                <a:close/>
              </a:path>
            </a:pathLst>
          </a:custGeom>
          <a:solidFill>
            <a:srgbClr val="0070C0"/>
          </a:solidFill>
          <a:ln>
            <a:noFill/>
          </a:ln>
          <a:extLst/>
        </p:spPr>
        <p:txBody>
          <a:bodyPr lIns="45720" rIns="45720"/>
          <a:lstStyle/>
          <a:p>
            <a:endParaRPr lang="fr-FR"/>
          </a:p>
        </p:txBody>
      </p:sp>
      <p:sp>
        <p:nvSpPr>
          <p:cNvPr id="17417" name="AutoShape 51"/>
          <p:cNvSpPr>
            <a:spLocks/>
          </p:cNvSpPr>
          <p:nvPr/>
        </p:nvSpPr>
        <p:spPr bwMode="auto">
          <a:xfrm>
            <a:off x="6121400" y="6135688"/>
            <a:ext cx="1292225" cy="4413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070C0"/>
          </a:solidFill>
          <a:ln>
            <a:noFill/>
          </a:ln>
          <a:extLst/>
        </p:spPr>
        <p:txBody>
          <a:bodyPr lIns="45720" rIns="45720"/>
          <a:lstStyle/>
          <a:p>
            <a:endParaRPr lang="fr-FR"/>
          </a:p>
        </p:txBody>
      </p:sp>
      <p:sp>
        <p:nvSpPr>
          <p:cNvPr id="17418" name="Rectangle 52"/>
          <p:cNvSpPr>
            <a:spLocks/>
          </p:cNvSpPr>
          <p:nvPr/>
        </p:nvSpPr>
        <p:spPr bwMode="auto">
          <a:xfrm>
            <a:off x="6313488" y="6237288"/>
            <a:ext cx="99536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en-US" altLang="fr-FR" sz="1200" b="1">
                <a:solidFill>
                  <a:srgbClr val="FFFFFF"/>
                </a:solidFill>
                <a:latin typeface="Lato" charset="0"/>
                <a:sym typeface="Lato" charset="0"/>
              </a:rPr>
              <a:t>UNECA.ORG</a:t>
            </a:r>
          </a:p>
        </p:txBody>
      </p:sp>
      <p:sp>
        <p:nvSpPr>
          <p:cNvPr id="17419" name="Line 53"/>
          <p:cNvSpPr>
            <a:spLocks noChangeShapeType="1"/>
          </p:cNvSpPr>
          <p:nvPr/>
        </p:nvSpPr>
        <p:spPr bwMode="auto">
          <a:xfrm>
            <a:off x="0" y="6851650"/>
            <a:ext cx="9144000" cy="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16" name="Rectangle 1"/>
          <p:cNvSpPr>
            <a:spLocks/>
          </p:cNvSpPr>
          <p:nvPr/>
        </p:nvSpPr>
        <p:spPr bwMode="auto">
          <a:xfrm>
            <a:off x="107504" y="1469187"/>
            <a:ext cx="8756650" cy="2769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marL="185738" indent="-146050">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9pPr>
          </a:lstStyle>
          <a:p>
            <a:pPr marL="382588" indent="-342900" algn="just" eaLnBrk="1">
              <a:buFont typeface="Arial" panose="020B0604020202020204" pitchFamily="34" charset="0"/>
              <a:buChar char="•"/>
              <a:defRPr/>
            </a:pPr>
            <a:r>
              <a:rPr lang="fr-FR" sz="2000" dirty="0">
                <a:solidFill>
                  <a:schemeClr val="accent1">
                    <a:lumMod val="50000"/>
                  </a:schemeClr>
                </a:solidFill>
                <a:latin typeface="Candara" panose="020E0502030303020204" pitchFamily="34" charset="0"/>
              </a:rPr>
              <a:t>P</a:t>
            </a:r>
            <a:r>
              <a:rPr lang="fr-FR" sz="2000" dirty="0" smtClean="0">
                <a:solidFill>
                  <a:schemeClr val="accent1">
                    <a:lumMod val="50000"/>
                  </a:schemeClr>
                </a:solidFill>
                <a:latin typeface="Candara" panose="020E0502030303020204" pitchFamily="34" charset="0"/>
              </a:rPr>
              <a:t>rogrès notables en matière de développement économique (santé, éducation, réduction de la pauvreté, réduction du chômage, développement humain, etc.), mais…</a:t>
            </a:r>
          </a:p>
          <a:p>
            <a:pPr algn="just" eaLnBrk="1">
              <a:defRPr/>
            </a:pPr>
            <a:endParaRPr lang="en-US" altLang="fr-FR" sz="2000" b="1" dirty="0" smtClean="0">
              <a:solidFill>
                <a:schemeClr val="accent1">
                  <a:lumMod val="50000"/>
                </a:schemeClr>
              </a:solidFill>
              <a:latin typeface="Candara" panose="020E0502030303020204" pitchFamily="34" charset="0"/>
              <a:sym typeface="Lato" pitchFamily="34" charset="0"/>
            </a:endParaRPr>
          </a:p>
          <a:p>
            <a:pPr marL="39688" indent="0" algn="just" eaLnBrk="1">
              <a:buClr>
                <a:srgbClr val="336600"/>
              </a:buClr>
              <a:buSzPct val="108000"/>
              <a:defRPr/>
            </a:pPr>
            <a:r>
              <a:rPr lang="fr-FR" sz="2000" b="1" dirty="0" smtClean="0">
                <a:solidFill>
                  <a:schemeClr val="accent1">
                    <a:lumMod val="50000"/>
                  </a:schemeClr>
                </a:solidFill>
                <a:latin typeface="Candara" panose="020E0502030303020204" pitchFamily="34" charset="0"/>
              </a:rPr>
              <a:t>… il existe des disparités de genre au niveau de l’accès à l’éducation et au marché d’emploi ;</a:t>
            </a:r>
          </a:p>
          <a:p>
            <a:pPr marL="39688" indent="0" algn="just" eaLnBrk="1">
              <a:buClr>
                <a:srgbClr val="C00000"/>
              </a:buClr>
              <a:buSzPct val="108000"/>
              <a:defRPr/>
            </a:pPr>
            <a:endParaRPr lang="fr-FR" sz="2000" dirty="0" smtClean="0">
              <a:solidFill>
                <a:schemeClr val="accent1">
                  <a:lumMod val="50000"/>
                </a:schemeClr>
              </a:solidFill>
              <a:latin typeface="Candara" panose="020E0502030303020204" pitchFamily="34" charset="0"/>
            </a:endParaRPr>
          </a:p>
          <a:p>
            <a:pPr marL="39688" indent="0" algn="just" eaLnBrk="1">
              <a:buClr>
                <a:srgbClr val="336600"/>
              </a:buClr>
              <a:defRPr/>
            </a:pPr>
            <a:r>
              <a:rPr lang="fr-FR" sz="2000" b="1" dirty="0" smtClean="0">
                <a:solidFill>
                  <a:schemeClr val="accent1">
                    <a:lumMod val="50000"/>
                  </a:schemeClr>
                </a:solidFill>
                <a:latin typeface="Candara" panose="020E0502030303020204" pitchFamily="34" charset="0"/>
              </a:rPr>
              <a:t>… le processus de développement n’est pas inclusif sur le plan territorial (persistance de certaines disparités entre les gouvernorats de chaque pays). </a:t>
            </a:r>
          </a:p>
        </p:txBody>
      </p:sp>
      <p:sp>
        <p:nvSpPr>
          <p:cNvPr id="17422" name="Espace réservé du numéro de diapositive 1"/>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a:lstStyle>
            <a:lvl1pPr>
              <a:defRPr>
                <a:solidFill>
                  <a:srgbClr val="000000"/>
                </a:solidFill>
                <a:latin typeface="Calibri" pitchFamily="34" charset="0"/>
                <a:cs typeface="Calibri" pitchFamily="34" charset="0"/>
                <a:sym typeface="Calibri" pitchFamily="34" charset="0"/>
              </a:defRPr>
            </a:lvl1pPr>
            <a:lvl2pPr marL="742950" indent="-285750">
              <a:defRPr>
                <a:solidFill>
                  <a:srgbClr val="000000"/>
                </a:solidFill>
                <a:latin typeface="Calibri" pitchFamily="34" charset="0"/>
                <a:cs typeface="Calibri" pitchFamily="34" charset="0"/>
                <a:sym typeface="Calibri" pitchFamily="34" charset="0"/>
              </a:defRPr>
            </a:lvl2pPr>
            <a:lvl3pPr marL="1143000" indent="-228600">
              <a:defRPr>
                <a:solidFill>
                  <a:srgbClr val="000000"/>
                </a:solidFill>
                <a:latin typeface="Calibri" pitchFamily="34" charset="0"/>
                <a:cs typeface="Calibri" pitchFamily="34" charset="0"/>
                <a:sym typeface="Calibri" pitchFamily="34" charset="0"/>
              </a:defRPr>
            </a:lvl3pPr>
            <a:lvl4pPr marL="1600200" indent="-228600">
              <a:defRPr>
                <a:solidFill>
                  <a:srgbClr val="000000"/>
                </a:solidFill>
                <a:latin typeface="Calibri" pitchFamily="34" charset="0"/>
                <a:cs typeface="Calibri" pitchFamily="34" charset="0"/>
                <a:sym typeface="Calibri" pitchFamily="34" charset="0"/>
              </a:defRPr>
            </a:lvl4pPr>
            <a:lvl5pPr marL="2057400" indent="-228600">
              <a:defRPr>
                <a:solidFill>
                  <a:srgbClr val="000000"/>
                </a:solidFill>
                <a:latin typeface="Calibri" pitchFamily="34" charset="0"/>
                <a:cs typeface="Calibri" pitchFamily="34" charset="0"/>
                <a:sym typeface="Calibri" pitchFamily="34" charset="0"/>
              </a:defRPr>
            </a:lvl5pPr>
            <a:lvl6pPr marL="25146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6pPr>
            <a:lvl7pPr marL="29718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7pPr>
            <a:lvl8pPr marL="34290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8pPr>
            <a:lvl9pPr marL="38862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9pPr>
          </a:lstStyle>
          <a:p>
            <a:fld id="{EB570093-7CB2-421F-A444-C15801F1BE93}" type="slidenum">
              <a:rPr lang="en-US" altLang="fr-FR" smtClean="0">
                <a:solidFill>
                  <a:srgbClr val="888888"/>
                </a:solidFill>
                <a:latin typeface="Helvetica" pitchFamily="2" charset="0"/>
                <a:cs typeface="Helvetica" pitchFamily="2" charset="0"/>
                <a:sym typeface="Helvetica" pitchFamily="2" charset="0"/>
              </a:rPr>
              <a:pPr/>
              <a:t>15</a:t>
            </a:fld>
            <a:endParaRPr lang="en-US" altLang="fr-FR" smtClean="0">
              <a:solidFill>
                <a:srgbClr val="888888"/>
              </a:solidFill>
              <a:latin typeface="Helvetica" pitchFamily="2" charset="0"/>
              <a:cs typeface="Helvetica" pitchFamily="2" charset="0"/>
              <a:sym typeface="Helvetica" pitchFamily="2" charset="0"/>
            </a:endParaRPr>
          </a:p>
        </p:txBody>
      </p:sp>
      <p:sp>
        <p:nvSpPr>
          <p:cNvPr id="17" name="Rectangle 3"/>
          <p:cNvSpPr>
            <a:spLocks/>
          </p:cNvSpPr>
          <p:nvPr/>
        </p:nvSpPr>
        <p:spPr bwMode="auto">
          <a:xfrm>
            <a:off x="279400" y="6269038"/>
            <a:ext cx="53244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defRPr/>
            </a:pPr>
            <a:r>
              <a:rPr lang="fr-FR" sz="1200" b="1" cap="small" dirty="0">
                <a:solidFill>
                  <a:schemeClr val="bg1"/>
                </a:solidFill>
                <a:latin typeface="Lato"/>
              </a:rPr>
              <a:t>Territorialisation de la politique industrielle et croissance inclusive </a:t>
            </a:r>
            <a:endParaRPr lang="en-US" altLang="fr-FR" sz="1200" b="1" cap="small" dirty="0">
              <a:solidFill>
                <a:schemeClr val="bg1"/>
              </a:solidFill>
              <a:latin typeface="Lato"/>
              <a:sym typeface="Lato" charset="0"/>
            </a:endParaRPr>
          </a:p>
        </p:txBody>
      </p:sp>
      <p:sp>
        <p:nvSpPr>
          <p:cNvPr id="17424" name="Rectangle 3"/>
          <p:cNvSpPr>
            <a:spLocks noChangeArrowheads="1"/>
          </p:cNvSpPr>
          <p:nvPr/>
        </p:nvSpPr>
        <p:spPr bwMode="auto">
          <a:xfrm>
            <a:off x="212725" y="225425"/>
            <a:ext cx="3919538"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a:r>
              <a:rPr lang="fr-FR" altLang="fr-FR" b="1" dirty="0">
                <a:solidFill>
                  <a:schemeClr val="bg1"/>
                </a:solidFill>
                <a:sym typeface="Lato" charset="0"/>
              </a:rPr>
              <a:t>❷</a:t>
            </a:r>
            <a:r>
              <a:rPr lang="fr-FR" altLang="fr-FR" dirty="0">
                <a:solidFill>
                  <a:schemeClr val="bg1"/>
                </a:solidFill>
                <a:sym typeface="Lato" charset="0"/>
              </a:rPr>
              <a:t> </a:t>
            </a:r>
            <a:r>
              <a:rPr lang="fr-FR" altLang="fr-FR" b="1" dirty="0">
                <a:solidFill>
                  <a:schemeClr val="bg1"/>
                </a:solidFill>
                <a:sym typeface="Lato" charset="0"/>
              </a:rPr>
              <a:t>Territoires et politique industrielle :</a:t>
            </a:r>
          </a:p>
          <a:p>
            <a:pPr eaLnBrk="1"/>
            <a:r>
              <a:rPr lang="fr-FR" altLang="fr-FR" sz="1100" b="1" i="1" dirty="0">
                <a:solidFill>
                  <a:schemeClr val="bg1"/>
                </a:solidFill>
                <a:latin typeface="Lato" charset="0"/>
                <a:sym typeface="Lato" charset="0"/>
              </a:rPr>
              <a:t>         </a:t>
            </a:r>
            <a:r>
              <a:rPr lang="fr-FR" altLang="fr-FR" sz="1200" b="1" i="1" dirty="0">
                <a:solidFill>
                  <a:schemeClr val="bg1"/>
                </a:solidFill>
                <a:sym typeface="Lato" charset="0"/>
              </a:rPr>
              <a:t>Inclusion territoriale : chiffres clés </a:t>
            </a:r>
            <a:r>
              <a:rPr lang="fr-FR" altLang="fr-FR" sz="1200" b="1" i="1" dirty="0" smtClean="0">
                <a:solidFill>
                  <a:schemeClr val="bg1"/>
                </a:solidFill>
                <a:sym typeface="Lato" charset="0"/>
              </a:rPr>
              <a:t>(5/5)</a:t>
            </a:r>
            <a:endParaRPr lang="fr-FR" altLang="fr-FR" sz="1200" b="1" i="1" dirty="0">
              <a:solidFill>
                <a:schemeClr val="bg1"/>
              </a:solidFill>
              <a:latin typeface="Lato" charset="0"/>
              <a:sym typeface="Lato" charset="0"/>
            </a:endParaRPr>
          </a:p>
        </p:txBody>
      </p:sp>
      <p:sp>
        <p:nvSpPr>
          <p:cNvPr id="2" name="Bouton d'action : Informations 1">
            <a:hlinkClick r:id="rId3" action="ppaction://hlinksldjump" highlightClick="1"/>
          </p:cNvPr>
          <p:cNvSpPr/>
          <p:nvPr/>
        </p:nvSpPr>
        <p:spPr>
          <a:xfrm>
            <a:off x="8515350" y="4005064"/>
            <a:ext cx="363538" cy="288032"/>
          </a:xfrm>
          <a:prstGeom prst="actionButtonInforma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070968858"/>
      </p:ext>
    </p:extLst>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16386" name="AutoShape 43"/>
          <p:cNvSpPr>
            <a:spLocks/>
          </p:cNvSpPr>
          <p:nvPr/>
        </p:nvSpPr>
        <p:spPr bwMode="auto">
          <a:xfrm>
            <a:off x="0" y="0"/>
            <a:ext cx="9131300" cy="68580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1600" y="21600"/>
                </a:moveTo>
                <a:lnTo>
                  <a:pt x="0" y="21600"/>
                </a:ln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fr-FR"/>
          </a:p>
        </p:txBody>
      </p:sp>
      <p:sp>
        <p:nvSpPr>
          <p:cNvPr id="16387" name="Line 1"/>
          <p:cNvSpPr>
            <a:spLocks noChangeShapeType="1"/>
          </p:cNvSpPr>
          <p:nvPr/>
        </p:nvSpPr>
        <p:spPr bwMode="auto">
          <a:xfrm flipV="1">
            <a:off x="9137650" y="0"/>
            <a:ext cx="0" cy="685800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16388" name="Line 2"/>
          <p:cNvSpPr>
            <a:spLocks noChangeShapeType="1"/>
          </p:cNvSpPr>
          <p:nvPr/>
        </p:nvSpPr>
        <p:spPr bwMode="auto">
          <a:xfrm flipH="1">
            <a:off x="4763" y="0"/>
            <a:ext cx="1587" cy="685800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16390" name="Rectangle 48"/>
          <p:cNvSpPr>
            <a:spLocks/>
          </p:cNvSpPr>
          <p:nvPr/>
        </p:nvSpPr>
        <p:spPr bwMode="auto">
          <a:xfrm>
            <a:off x="279400" y="360363"/>
            <a:ext cx="25527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en-US" altLang="fr-FR" b="1">
                <a:solidFill>
                  <a:srgbClr val="FFFFFF"/>
                </a:solidFill>
                <a:latin typeface="Lato" charset="0"/>
                <a:sym typeface="Lato" charset="0"/>
              </a:rPr>
              <a:t>CHAPTER   |    </a:t>
            </a:r>
            <a:r>
              <a:rPr lang="en-US" altLang="fr-FR">
                <a:solidFill>
                  <a:srgbClr val="FFFFFF"/>
                </a:solidFill>
                <a:latin typeface="Lato" charset="0"/>
                <a:sym typeface="Lato" charset="0"/>
              </a:rPr>
              <a:t>TITLE</a:t>
            </a:r>
            <a:endParaRPr lang="en-US" altLang="fr-FR" b="1">
              <a:solidFill>
                <a:srgbClr val="FFFFFF"/>
              </a:solidFill>
              <a:latin typeface="Lato" charset="0"/>
              <a:sym typeface="Lato" charset="0"/>
            </a:endParaRPr>
          </a:p>
        </p:txBody>
      </p:sp>
      <p:sp>
        <p:nvSpPr>
          <p:cNvPr id="16391" name="Rectangle 50"/>
          <p:cNvSpPr>
            <a:spLocks/>
          </p:cNvSpPr>
          <p:nvPr/>
        </p:nvSpPr>
        <p:spPr bwMode="auto">
          <a:xfrm>
            <a:off x="471488" y="6221413"/>
            <a:ext cx="53244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en-US" altLang="fr-FR" sz="1600">
                <a:solidFill>
                  <a:srgbClr val="FFFFFF"/>
                </a:solidFill>
                <a:latin typeface="Lato" charset="0"/>
                <a:sym typeface="Lato" charset="0"/>
              </a:rPr>
              <a:t>Title of the presentation goes here   |       Sub-Title  goes  here</a:t>
            </a:r>
          </a:p>
        </p:txBody>
      </p:sp>
      <p:sp>
        <p:nvSpPr>
          <p:cNvPr id="16392" name="Rectangle 52"/>
          <p:cNvSpPr>
            <a:spLocks/>
          </p:cNvSpPr>
          <p:nvPr/>
        </p:nvSpPr>
        <p:spPr bwMode="auto">
          <a:xfrm>
            <a:off x="6313488" y="6256338"/>
            <a:ext cx="90805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en-US" altLang="fr-FR" sz="1200" b="1">
                <a:solidFill>
                  <a:srgbClr val="FFFFFF"/>
                </a:solidFill>
                <a:latin typeface="Lato" charset="0"/>
                <a:sym typeface="Lato" charset="0"/>
              </a:rPr>
              <a:t>UNECA.ORG</a:t>
            </a:r>
          </a:p>
        </p:txBody>
      </p:sp>
      <p:sp>
        <p:nvSpPr>
          <p:cNvPr id="16393" name="Line 53"/>
          <p:cNvSpPr>
            <a:spLocks noChangeShapeType="1"/>
          </p:cNvSpPr>
          <p:nvPr/>
        </p:nvSpPr>
        <p:spPr bwMode="auto">
          <a:xfrm>
            <a:off x="0" y="6851650"/>
            <a:ext cx="9144000" cy="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graphicFrame>
        <p:nvGraphicFramePr>
          <p:cNvPr id="16" name="Graphique 15"/>
          <p:cNvGraphicFramePr>
            <a:graphicFrameLocks/>
          </p:cNvGraphicFramePr>
          <p:nvPr>
            <p:extLst>
              <p:ext uri="{D42A27DB-BD31-4B8C-83A1-F6EECF244321}">
                <p14:modId xmlns:p14="http://schemas.microsoft.com/office/powerpoint/2010/main" val="337536038"/>
              </p:ext>
            </p:extLst>
          </p:nvPr>
        </p:nvGraphicFramePr>
        <p:xfrm>
          <a:off x="2474914" y="28851"/>
          <a:ext cx="6153149" cy="215963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8" name="Graphique 17"/>
          <p:cNvGraphicFramePr>
            <a:graphicFrameLocks/>
          </p:cNvGraphicFramePr>
          <p:nvPr>
            <p:extLst>
              <p:ext uri="{D42A27DB-BD31-4B8C-83A1-F6EECF244321}">
                <p14:modId xmlns:p14="http://schemas.microsoft.com/office/powerpoint/2010/main" val="2139771831"/>
              </p:ext>
            </p:extLst>
          </p:nvPr>
        </p:nvGraphicFramePr>
        <p:xfrm>
          <a:off x="2474913" y="2253385"/>
          <a:ext cx="6153150" cy="2339975"/>
        </p:xfrm>
        <a:graphic>
          <a:graphicData uri="http://schemas.openxmlformats.org/drawingml/2006/chart">
            <c:chart xmlns:c="http://schemas.openxmlformats.org/drawingml/2006/chart" xmlns:r="http://schemas.openxmlformats.org/officeDocument/2006/relationships" r:id="rId3"/>
          </a:graphicData>
        </a:graphic>
      </p:graphicFrame>
      <p:pic>
        <p:nvPicPr>
          <p:cNvPr id="11277" name="Graphiqu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74914" y="4691063"/>
            <a:ext cx="6153150" cy="2159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1278" name="Pentagone 4"/>
          <p:cNvSpPr>
            <a:spLocks noChangeArrowheads="1"/>
          </p:cNvSpPr>
          <p:nvPr/>
        </p:nvSpPr>
        <p:spPr bwMode="auto">
          <a:xfrm>
            <a:off x="107950" y="626953"/>
            <a:ext cx="2265363" cy="646331"/>
          </a:xfrm>
          <a:prstGeom prst="homePlate">
            <a:avLst>
              <a:gd name="adj" fmla="val 50127"/>
            </a:avLst>
          </a:prstGeom>
          <a:solidFill>
            <a:srgbClr val="FFFFFF"/>
          </a:solidFill>
          <a:ln w="25400" algn="ctr">
            <a:solidFill>
              <a:schemeClr val="accent1"/>
            </a:solidFill>
            <a:round/>
            <a:headEnd/>
            <a:tailEnd/>
          </a:ln>
          <a:effectLst>
            <a:outerShdw dist="23000" dir="5400000" algn="ctr" rotWithShape="0">
              <a:srgbClr val="000000">
                <a:alpha val="34998"/>
              </a:srgbClr>
            </a:outerShdw>
          </a:effectLst>
        </p:spPr>
        <p:txBody>
          <a:bodyPr wrap="square" lIns="45720" rIns="45720" anchor="ctr">
            <a:spAutoFit/>
          </a:bodyPr>
          <a:lstStyle/>
          <a:p>
            <a:pPr algn="ctr" eaLnBrk="1"/>
            <a:r>
              <a:rPr lang="fr-FR" altLang="fr-FR" b="1" dirty="0">
                <a:solidFill>
                  <a:srgbClr val="C00000"/>
                </a:solidFill>
              </a:rPr>
              <a:t>Taux de chômage par </a:t>
            </a:r>
            <a:r>
              <a:rPr lang="fr-FR" altLang="fr-FR" b="1" dirty="0" smtClean="0">
                <a:solidFill>
                  <a:srgbClr val="C00000"/>
                </a:solidFill>
              </a:rPr>
              <a:t>gouvernorat, </a:t>
            </a:r>
            <a:r>
              <a:rPr lang="fr-FR" altLang="fr-FR" b="1" dirty="0">
                <a:solidFill>
                  <a:srgbClr val="C00000"/>
                </a:solidFill>
              </a:rPr>
              <a:t>2015</a:t>
            </a:r>
            <a:endParaRPr lang="fr-FR" altLang="fr-FR" dirty="0">
              <a:solidFill>
                <a:srgbClr val="C00000"/>
              </a:solidFill>
            </a:endParaRPr>
          </a:p>
        </p:txBody>
      </p:sp>
      <p:sp>
        <p:nvSpPr>
          <p:cNvPr id="11280" name="Pentagone 25"/>
          <p:cNvSpPr>
            <a:spLocks noChangeArrowheads="1"/>
          </p:cNvSpPr>
          <p:nvPr/>
        </p:nvSpPr>
        <p:spPr bwMode="auto">
          <a:xfrm>
            <a:off x="107949" y="3037291"/>
            <a:ext cx="2265363" cy="646331"/>
          </a:xfrm>
          <a:prstGeom prst="homePlate">
            <a:avLst>
              <a:gd name="adj" fmla="val 50029"/>
            </a:avLst>
          </a:prstGeom>
          <a:solidFill>
            <a:srgbClr val="FFFFFF"/>
          </a:solidFill>
          <a:ln w="25400" algn="ctr">
            <a:solidFill>
              <a:schemeClr val="accent1"/>
            </a:solidFill>
            <a:round/>
            <a:headEnd/>
            <a:tailEnd/>
          </a:ln>
          <a:effectLst>
            <a:outerShdw dist="23000" dir="5400000" algn="ctr" rotWithShape="0">
              <a:srgbClr val="000000">
                <a:alpha val="34998"/>
              </a:srgbClr>
            </a:outerShdw>
          </a:effectLst>
        </p:spPr>
        <p:txBody>
          <a:bodyPr wrap="square" lIns="45720" rIns="45720" anchor="ctr">
            <a:spAutoFit/>
          </a:bodyPr>
          <a:lstStyle/>
          <a:p>
            <a:pPr eaLnBrk="1"/>
            <a:r>
              <a:rPr lang="fr-FR" altLang="fr-FR" b="1" dirty="0">
                <a:solidFill>
                  <a:srgbClr val="002060"/>
                </a:solidFill>
              </a:rPr>
              <a:t>Taux de pauvreté par gouvernorat en 2010</a:t>
            </a:r>
            <a:endParaRPr lang="fr-FR" altLang="fr-FR" dirty="0">
              <a:solidFill>
                <a:srgbClr val="002060"/>
              </a:solidFill>
            </a:endParaRPr>
          </a:p>
        </p:txBody>
      </p:sp>
      <p:sp>
        <p:nvSpPr>
          <p:cNvPr id="11281" name="Pentagone 26"/>
          <p:cNvSpPr>
            <a:spLocks noChangeArrowheads="1"/>
          </p:cNvSpPr>
          <p:nvPr/>
        </p:nvSpPr>
        <p:spPr bwMode="auto">
          <a:xfrm>
            <a:off x="107950" y="5057775"/>
            <a:ext cx="2265362" cy="1200150"/>
          </a:xfrm>
          <a:prstGeom prst="homePlate">
            <a:avLst>
              <a:gd name="adj" fmla="val 49974"/>
            </a:avLst>
          </a:prstGeom>
          <a:solidFill>
            <a:srgbClr val="FFFFFF"/>
          </a:solidFill>
          <a:ln w="25400" algn="ctr">
            <a:solidFill>
              <a:schemeClr val="accent1"/>
            </a:solidFill>
            <a:round/>
            <a:headEnd/>
            <a:tailEnd/>
          </a:ln>
          <a:effectLst>
            <a:outerShdw dist="23000" dir="5400000" algn="ctr" rotWithShape="0">
              <a:srgbClr val="000000">
                <a:alpha val="34998"/>
              </a:srgbClr>
            </a:outerShdw>
          </a:effectLst>
        </p:spPr>
        <p:txBody>
          <a:bodyPr wrap="square" lIns="45720" rIns="45720" anchor="ctr">
            <a:spAutoFit/>
          </a:bodyPr>
          <a:lstStyle/>
          <a:p>
            <a:pPr algn="ctr" eaLnBrk="1"/>
            <a:r>
              <a:rPr lang="fr-FR" altLang="fr-FR" b="1" dirty="0">
                <a:solidFill>
                  <a:srgbClr val="C00000"/>
                </a:solidFill>
              </a:rPr>
              <a:t>Indicateur de Développement Régional en Tunisie de l’année 2015</a:t>
            </a:r>
            <a:endParaRPr lang="fr-FR" altLang="fr-FR" dirty="0">
              <a:solidFill>
                <a:srgbClr val="C00000"/>
              </a:solidFill>
            </a:endParaRPr>
          </a:p>
        </p:txBody>
      </p:sp>
      <p:sp>
        <p:nvSpPr>
          <p:cNvPr id="16402" name="Espace réservé du numéro de diapositive 1"/>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a:lstStyle>
            <a:lvl1pPr>
              <a:defRPr>
                <a:solidFill>
                  <a:srgbClr val="000000"/>
                </a:solidFill>
                <a:latin typeface="Calibri" pitchFamily="34" charset="0"/>
                <a:cs typeface="Calibri" pitchFamily="34" charset="0"/>
                <a:sym typeface="Calibri" pitchFamily="34" charset="0"/>
              </a:defRPr>
            </a:lvl1pPr>
            <a:lvl2pPr marL="742950" indent="-285750">
              <a:defRPr>
                <a:solidFill>
                  <a:srgbClr val="000000"/>
                </a:solidFill>
                <a:latin typeface="Calibri" pitchFamily="34" charset="0"/>
                <a:cs typeface="Calibri" pitchFamily="34" charset="0"/>
                <a:sym typeface="Calibri" pitchFamily="34" charset="0"/>
              </a:defRPr>
            </a:lvl2pPr>
            <a:lvl3pPr marL="1143000" indent="-228600">
              <a:defRPr>
                <a:solidFill>
                  <a:srgbClr val="000000"/>
                </a:solidFill>
                <a:latin typeface="Calibri" pitchFamily="34" charset="0"/>
                <a:cs typeface="Calibri" pitchFamily="34" charset="0"/>
                <a:sym typeface="Calibri" pitchFamily="34" charset="0"/>
              </a:defRPr>
            </a:lvl3pPr>
            <a:lvl4pPr marL="1600200" indent="-228600">
              <a:defRPr>
                <a:solidFill>
                  <a:srgbClr val="000000"/>
                </a:solidFill>
                <a:latin typeface="Calibri" pitchFamily="34" charset="0"/>
                <a:cs typeface="Calibri" pitchFamily="34" charset="0"/>
                <a:sym typeface="Calibri" pitchFamily="34" charset="0"/>
              </a:defRPr>
            </a:lvl4pPr>
            <a:lvl5pPr marL="2057400" indent="-228600">
              <a:defRPr>
                <a:solidFill>
                  <a:srgbClr val="000000"/>
                </a:solidFill>
                <a:latin typeface="Calibri" pitchFamily="34" charset="0"/>
                <a:cs typeface="Calibri" pitchFamily="34" charset="0"/>
                <a:sym typeface="Calibri" pitchFamily="34" charset="0"/>
              </a:defRPr>
            </a:lvl5pPr>
            <a:lvl6pPr marL="25146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6pPr>
            <a:lvl7pPr marL="29718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7pPr>
            <a:lvl8pPr marL="34290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8pPr>
            <a:lvl9pPr marL="38862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9pPr>
          </a:lstStyle>
          <a:p>
            <a:fld id="{F21A4691-F4B1-45D3-9336-25843231108E}" type="slidenum">
              <a:rPr lang="en-US" altLang="fr-FR" smtClean="0">
                <a:solidFill>
                  <a:srgbClr val="888888"/>
                </a:solidFill>
                <a:latin typeface="Helvetica" pitchFamily="2" charset="0"/>
                <a:cs typeface="Helvetica" pitchFamily="2" charset="0"/>
                <a:sym typeface="Helvetica" pitchFamily="2" charset="0"/>
              </a:rPr>
              <a:pPr/>
              <a:t>16</a:t>
            </a:fld>
            <a:endParaRPr lang="en-US" altLang="fr-FR" smtClean="0">
              <a:solidFill>
                <a:srgbClr val="888888"/>
              </a:solidFill>
              <a:latin typeface="Helvetica" pitchFamily="2" charset="0"/>
              <a:cs typeface="Helvetica" pitchFamily="2" charset="0"/>
              <a:sym typeface="Helvetica" pitchFamily="2" charset="0"/>
            </a:endParaRPr>
          </a:p>
        </p:txBody>
      </p:sp>
      <p:sp>
        <p:nvSpPr>
          <p:cNvPr id="2" name="Bouton d'action : Précédent 1">
            <a:hlinkClick r:id="rId5" action="ppaction://hlinksldjump" highlightClick="1"/>
          </p:cNvPr>
          <p:cNvSpPr/>
          <p:nvPr/>
        </p:nvSpPr>
        <p:spPr>
          <a:xfrm>
            <a:off x="471488" y="2253385"/>
            <a:ext cx="428104" cy="383527"/>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7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28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28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2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6" grpId="0">
        <p:bldAsOne/>
      </p:bldGraphic>
      <p:bldGraphic spid="18" grpId="0">
        <p:bldAsOne/>
      </p:bldGraphic>
      <p:bldP spid="11278" grpId="0" animBg="1"/>
      <p:bldP spid="11280" grpId="0" animBg="1"/>
      <p:bldP spid="11281"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AutoShape 43"/>
          <p:cNvSpPr>
            <a:spLocks/>
          </p:cNvSpPr>
          <p:nvPr/>
        </p:nvSpPr>
        <p:spPr bwMode="auto">
          <a:xfrm>
            <a:off x="0" y="0"/>
            <a:ext cx="9131300" cy="68580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1600" y="21600"/>
                </a:moveTo>
                <a:lnTo>
                  <a:pt x="0" y="21600"/>
                </a:ln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fr-FR"/>
          </a:p>
        </p:txBody>
      </p:sp>
      <p:sp>
        <p:nvSpPr>
          <p:cNvPr id="18435" name="Line 1"/>
          <p:cNvSpPr>
            <a:spLocks noChangeShapeType="1"/>
          </p:cNvSpPr>
          <p:nvPr/>
        </p:nvSpPr>
        <p:spPr bwMode="auto">
          <a:xfrm flipV="1">
            <a:off x="9137650" y="0"/>
            <a:ext cx="0" cy="685800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18436" name="Line 2"/>
          <p:cNvSpPr>
            <a:spLocks noChangeShapeType="1"/>
          </p:cNvSpPr>
          <p:nvPr/>
        </p:nvSpPr>
        <p:spPr bwMode="auto">
          <a:xfrm flipH="1">
            <a:off x="4763" y="0"/>
            <a:ext cx="1587" cy="685800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18437" name="AutoShape 44"/>
          <p:cNvSpPr>
            <a:spLocks/>
          </p:cNvSpPr>
          <p:nvPr/>
        </p:nvSpPr>
        <p:spPr bwMode="auto">
          <a:xfrm>
            <a:off x="0" y="290513"/>
            <a:ext cx="4475163" cy="4413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rgbClr val="0070C0"/>
          </a:solidFill>
          <a:ln>
            <a:noFill/>
          </a:ln>
          <a:extLst/>
        </p:spPr>
        <p:txBody>
          <a:bodyPr lIns="45720" rIns="45720"/>
          <a:lstStyle/>
          <a:p>
            <a:endParaRPr lang="fr-FR"/>
          </a:p>
        </p:txBody>
      </p:sp>
      <p:sp>
        <p:nvSpPr>
          <p:cNvPr id="18438" name="Rectangle 45"/>
          <p:cNvSpPr>
            <a:spLocks/>
          </p:cNvSpPr>
          <p:nvPr/>
        </p:nvSpPr>
        <p:spPr bwMode="auto">
          <a:xfrm>
            <a:off x="8123238" y="296863"/>
            <a:ext cx="755650" cy="37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en-US" altLang="fr-FR" sz="2700" b="1">
                <a:solidFill>
                  <a:srgbClr val="6385C1"/>
                </a:solidFill>
                <a:latin typeface="Times New Roman" pitchFamily="18" charset="0"/>
                <a:cs typeface="Times New Roman" pitchFamily="18" charset="0"/>
                <a:sym typeface="Times New Roman" pitchFamily="18" charset="0"/>
              </a:rPr>
              <a:t>ECA</a:t>
            </a:r>
          </a:p>
        </p:txBody>
      </p:sp>
      <p:sp>
        <p:nvSpPr>
          <p:cNvPr id="18439" name="Rectangle 46" descr="image4.png"/>
          <p:cNvSpPr>
            <a:spLocks/>
          </p:cNvSpPr>
          <p:nvPr/>
        </p:nvSpPr>
        <p:spPr bwMode="auto">
          <a:xfrm>
            <a:off x="7508875" y="284163"/>
            <a:ext cx="573088" cy="477837"/>
          </a:xfrm>
          <a:prstGeom prst="rect">
            <a:avLst/>
          </a:prstGeom>
          <a:blipFill dpi="0" rotWithShape="0">
            <a:blip r:embed="rId2"/>
            <a:srcRect/>
            <a:stretch>
              <a:fillRect/>
            </a:stretch>
          </a:blipFill>
          <a:ln>
            <a:noFill/>
          </a:ln>
          <a:extLst>
            <a:ext uri="{91240B29-F687-4F45-9708-019B960494DF}">
              <a14:hiddenLine xmlns:a14="http://schemas.microsoft.com/office/drawing/2010/main" w="12700">
                <a:solidFill>
                  <a:srgbClr val="000000"/>
                </a:solidFill>
                <a:miter lim="400000"/>
                <a:headEnd/>
                <a:tailEnd/>
              </a14:hiddenLine>
            </a:ext>
          </a:extLst>
        </p:spPr>
        <p:txBody>
          <a:bodyPr lIns="45720" rIns="45720"/>
          <a:lstStyle/>
          <a:p>
            <a:pPr eaLnBrk="1"/>
            <a:endParaRPr lang="fr-FR" altLang="fr-FR"/>
          </a:p>
        </p:txBody>
      </p:sp>
      <p:sp>
        <p:nvSpPr>
          <p:cNvPr id="18440" name="AutoShape 49"/>
          <p:cNvSpPr>
            <a:spLocks/>
          </p:cNvSpPr>
          <p:nvPr/>
        </p:nvSpPr>
        <p:spPr bwMode="auto">
          <a:xfrm>
            <a:off x="0" y="6135688"/>
            <a:ext cx="6026150" cy="442912"/>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929" y="0"/>
                </a:moveTo>
                <a:lnTo>
                  <a:pt x="0" y="0"/>
                </a:lnTo>
                <a:lnTo>
                  <a:pt x="0" y="21600"/>
                </a:lnTo>
                <a:lnTo>
                  <a:pt x="20929" y="21600"/>
                </a:lnTo>
                <a:lnTo>
                  <a:pt x="21107" y="21274"/>
                </a:lnTo>
                <a:lnTo>
                  <a:pt x="21268" y="20353"/>
                </a:lnTo>
                <a:lnTo>
                  <a:pt x="21404" y="18924"/>
                </a:lnTo>
                <a:lnTo>
                  <a:pt x="21508" y="17076"/>
                </a:lnTo>
                <a:lnTo>
                  <a:pt x="21576" y="14893"/>
                </a:lnTo>
                <a:lnTo>
                  <a:pt x="21600" y="12465"/>
                </a:lnTo>
                <a:lnTo>
                  <a:pt x="21600" y="9135"/>
                </a:lnTo>
                <a:lnTo>
                  <a:pt x="21576" y="6707"/>
                </a:lnTo>
                <a:lnTo>
                  <a:pt x="21508" y="4524"/>
                </a:lnTo>
                <a:lnTo>
                  <a:pt x="21404" y="2676"/>
                </a:lnTo>
                <a:lnTo>
                  <a:pt x="21268" y="1247"/>
                </a:lnTo>
                <a:lnTo>
                  <a:pt x="21107" y="326"/>
                </a:lnTo>
                <a:lnTo>
                  <a:pt x="20929" y="0"/>
                </a:lnTo>
                <a:close/>
              </a:path>
            </a:pathLst>
          </a:custGeom>
          <a:solidFill>
            <a:srgbClr val="0070C0"/>
          </a:solidFill>
          <a:ln>
            <a:noFill/>
          </a:ln>
          <a:extLst/>
        </p:spPr>
        <p:txBody>
          <a:bodyPr lIns="45720" rIns="45720"/>
          <a:lstStyle/>
          <a:p>
            <a:endParaRPr lang="fr-FR"/>
          </a:p>
        </p:txBody>
      </p:sp>
      <p:sp>
        <p:nvSpPr>
          <p:cNvPr id="18441" name="AutoShape 51"/>
          <p:cNvSpPr>
            <a:spLocks/>
          </p:cNvSpPr>
          <p:nvPr/>
        </p:nvSpPr>
        <p:spPr bwMode="auto">
          <a:xfrm>
            <a:off x="6121400" y="6135688"/>
            <a:ext cx="1292225" cy="4413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070C0"/>
          </a:solidFill>
          <a:ln>
            <a:noFill/>
          </a:ln>
          <a:extLst/>
        </p:spPr>
        <p:txBody>
          <a:bodyPr lIns="45720" rIns="45720"/>
          <a:lstStyle/>
          <a:p>
            <a:endParaRPr lang="fr-FR"/>
          </a:p>
        </p:txBody>
      </p:sp>
      <p:sp>
        <p:nvSpPr>
          <p:cNvPr id="18442" name="Rectangle 52"/>
          <p:cNvSpPr>
            <a:spLocks/>
          </p:cNvSpPr>
          <p:nvPr/>
        </p:nvSpPr>
        <p:spPr bwMode="auto">
          <a:xfrm>
            <a:off x="6313488" y="6227763"/>
            <a:ext cx="1100137"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en-US" altLang="fr-FR" sz="1200" b="1">
                <a:solidFill>
                  <a:srgbClr val="FFFFFF"/>
                </a:solidFill>
                <a:latin typeface="Lato" charset="0"/>
                <a:sym typeface="Lato" charset="0"/>
              </a:rPr>
              <a:t>UNECA.ORG</a:t>
            </a:r>
          </a:p>
        </p:txBody>
      </p:sp>
      <p:sp>
        <p:nvSpPr>
          <p:cNvPr id="18443" name="Line 53"/>
          <p:cNvSpPr>
            <a:spLocks noChangeShapeType="1"/>
          </p:cNvSpPr>
          <p:nvPr/>
        </p:nvSpPr>
        <p:spPr bwMode="auto">
          <a:xfrm>
            <a:off x="0" y="6851650"/>
            <a:ext cx="9144000" cy="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18444" name="Rectangle 1"/>
          <p:cNvSpPr>
            <a:spLocks/>
          </p:cNvSpPr>
          <p:nvPr/>
        </p:nvSpPr>
        <p:spPr bwMode="auto">
          <a:xfrm>
            <a:off x="446684" y="1452516"/>
            <a:ext cx="87566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marL="185738" indent="-146050" eaLnBrk="1"/>
            <a:r>
              <a:rPr lang="fr-FR" altLang="fr-FR" sz="2400">
                <a:latin typeface="Palatino Linotype" pitchFamily="18" charset="0"/>
              </a:rPr>
              <a:t>  </a:t>
            </a:r>
            <a:endParaRPr lang="en-US" altLang="fr-FR" sz="2100">
              <a:sym typeface="Lato" charset="0"/>
            </a:endParaRPr>
          </a:p>
        </p:txBody>
      </p:sp>
      <p:sp>
        <p:nvSpPr>
          <p:cNvPr id="18445" name="Rectangle 16"/>
          <p:cNvSpPr>
            <a:spLocks noChangeArrowheads="1"/>
          </p:cNvSpPr>
          <p:nvPr/>
        </p:nvSpPr>
        <p:spPr bwMode="auto">
          <a:xfrm>
            <a:off x="212725" y="234950"/>
            <a:ext cx="416242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a:lnSpc>
                <a:spcPct val="150000"/>
              </a:lnSpc>
            </a:pPr>
            <a:r>
              <a:rPr lang="en-US" altLang="fr-FR" b="1" dirty="0">
                <a:solidFill>
                  <a:schemeClr val="bg1"/>
                </a:solidFill>
                <a:sym typeface="Lato" charset="0"/>
              </a:rPr>
              <a:t>❸   </a:t>
            </a:r>
            <a:r>
              <a:rPr lang="fr-FR" altLang="fr-FR" b="1" dirty="0">
                <a:solidFill>
                  <a:schemeClr val="bg1"/>
                </a:solidFill>
              </a:rPr>
              <a:t>Modes de gouvernance de la PI (</a:t>
            </a:r>
            <a:r>
              <a:rPr lang="fr-FR" altLang="fr-FR" b="1" dirty="0" smtClean="0">
                <a:solidFill>
                  <a:schemeClr val="bg1"/>
                </a:solidFill>
              </a:rPr>
              <a:t>1/3)</a:t>
            </a:r>
            <a:endParaRPr lang="fr-FR" altLang="fr-FR" b="1" dirty="0">
              <a:solidFill>
                <a:schemeClr val="bg1"/>
              </a:solidFill>
              <a:latin typeface="Lato" charset="0"/>
              <a:sym typeface="Lato" charset="0"/>
            </a:endParaRPr>
          </a:p>
        </p:txBody>
      </p:sp>
      <p:sp>
        <p:nvSpPr>
          <p:cNvPr id="18447" name="Rectangle 16"/>
          <p:cNvSpPr>
            <a:spLocks noChangeArrowheads="1"/>
          </p:cNvSpPr>
          <p:nvPr/>
        </p:nvSpPr>
        <p:spPr bwMode="auto">
          <a:xfrm>
            <a:off x="1295956" y="841375"/>
            <a:ext cx="4159729"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a:lnSpc>
                <a:spcPct val="150000"/>
              </a:lnSpc>
            </a:pPr>
            <a:r>
              <a:rPr lang="fr-FR" altLang="fr-FR" sz="2000" b="1" dirty="0">
                <a:solidFill>
                  <a:schemeClr val="accent1">
                    <a:lumMod val="50000"/>
                  </a:schemeClr>
                </a:solidFill>
              </a:rPr>
              <a:t>1. Découpage territorial </a:t>
            </a:r>
            <a:r>
              <a:rPr lang="fr-FR" altLang="fr-FR" sz="2000" b="1" dirty="0" smtClean="0">
                <a:solidFill>
                  <a:schemeClr val="accent1">
                    <a:lumMod val="50000"/>
                  </a:schemeClr>
                </a:solidFill>
              </a:rPr>
              <a:t>de la Tunisie</a:t>
            </a:r>
            <a:r>
              <a:rPr lang="fr-FR" altLang="fr-FR" sz="2000" b="1" dirty="0" smtClean="0">
                <a:solidFill>
                  <a:schemeClr val="accent1">
                    <a:lumMod val="50000"/>
                  </a:schemeClr>
                </a:solidFill>
                <a:latin typeface="Lato" charset="0"/>
                <a:sym typeface="Lato" charset="0"/>
              </a:rPr>
              <a:t> </a:t>
            </a:r>
            <a:endParaRPr lang="fr-FR" altLang="fr-FR" sz="2000" b="1" dirty="0">
              <a:solidFill>
                <a:schemeClr val="accent1">
                  <a:lumMod val="50000"/>
                </a:schemeClr>
              </a:solidFill>
              <a:latin typeface="Lato" charset="0"/>
              <a:sym typeface="Lato" charset="0"/>
            </a:endParaRPr>
          </a:p>
        </p:txBody>
      </p:sp>
      <p:sp>
        <p:nvSpPr>
          <p:cNvPr id="18448" name="Espace réservé du numéro de diapositive 2"/>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a:lstStyle>
            <a:lvl1pPr>
              <a:defRPr>
                <a:solidFill>
                  <a:srgbClr val="000000"/>
                </a:solidFill>
                <a:latin typeface="Calibri" pitchFamily="34" charset="0"/>
                <a:cs typeface="Calibri" pitchFamily="34" charset="0"/>
                <a:sym typeface="Calibri" pitchFamily="34" charset="0"/>
              </a:defRPr>
            </a:lvl1pPr>
            <a:lvl2pPr marL="742950" indent="-285750">
              <a:defRPr>
                <a:solidFill>
                  <a:srgbClr val="000000"/>
                </a:solidFill>
                <a:latin typeface="Calibri" pitchFamily="34" charset="0"/>
                <a:cs typeface="Calibri" pitchFamily="34" charset="0"/>
                <a:sym typeface="Calibri" pitchFamily="34" charset="0"/>
              </a:defRPr>
            </a:lvl2pPr>
            <a:lvl3pPr marL="1143000" indent="-228600">
              <a:defRPr>
                <a:solidFill>
                  <a:srgbClr val="000000"/>
                </a:solidFill>
                <a:latin typeface="Calibri" pitchFamily="34" charset="0"/>
                <a:cs typeface="Calibri" pitchFamily="34" charset="0"/>
                <a:sym typeface="Calibri" pitchFamily="34" charset="0"/>
              </a:defRPr>
            </a:lvl3pPr>
            <a:lvl4pPr marL="1600200" indent="-228600">
              <a:defRPr>
                <a:solidFill>
                  <a:srgbClr val="000000"/>
                </a:solidFill>
                <a:latin typeface="Calibri" pitchFamily="34" charset="0"/>
                <a:cs typeface="Calibri" pitchFamily="34" charset="0"/>
                <a:sym typeface="Calibri" pitchFamily="34" charset="0"/>
              </a:defRPr>
            </a:lvl4pPr>
            <a:lvl5pPr marL="2057400" indent="-228600">
              <a:defRPr>
                <a:solidFill>
                  <a:srgbClr val="000000"/>
                </a:solidFill>
                <a:latin typeface="Calibri" pitchFamily="34" charset="0"/>
                <a:cs typeface="Calibri" pitchFamily="34" charset="0"/>
                <a:sym typeface="Calibri" pitchFamily="34" charset="0"/>
              </a:defRPr>
            </a:lvl5pPr>
            <a:lvl6pPr marL="25146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6pPr>
            <a:lvl7pPr marL="29718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7pPr>
            <a:lvl8pPr marL="34290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8pPr>
            <a:lvl9pPr marL="38862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9pPr>
          </a:lstStyle>
          <a:p>
            <a:fld id="{66F53859-9446-446B-B48B-DCD73BCAFF75}" type="slidenum">
              <a:rPr lang="en-US" altLang="fr-FR" smtClean="0">
                <a:solidFill>
                  <a:srgbClr val="888888"/>
                </a:solidFill>
                <a:latin typeface="Helvetica" pitchFamily="2" charset="0"/>
                <a:cs typeface="Helvetica" pitchFamily="2" charset="0"/>
                <a:sym typeface="Helvetica" pitchFamily="2" charset="0"/>
              </a:rPr>
              <a:pPr/>
              <a:t>17</a:t>
            </a:fld>
            <a:endParaRPr lang="en-US" altLang="fr-FR" smtClean="0">
              <a:solidFill>
                <a:srgbClr val="888888"/>
              </a:solidFill>
              <a:latin typeface="Helvetica" pitchFamily="2" charset="0"/>
              <a:cs typeface="Helvetica" pitchFamily="2" charset="0"/>
              <a:sym typeface="Helvetica" pitchFamily="2" charset="0"/>
            </a:endParaRPr>
          </a:p>
        </p:txBody>
      </p:sp>
      <p:sp>
        <p:nvSpPr>
          <p:cNvPr id="18" name="Rectangle 3"/>
          <p:cNvSpPr>
            <a:spLocks/>
          </p:cNvSpPr>
          <p:nvPr/>
        </p:nvSpPr>
        <p:spPr bwMode="auto">
          <a:xfrm>
            <a:off x="279400" y="6269038"/>
            <a:ext cx="53244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defRPr/>
            </a:pPr>
            <a:r>
              <a:rPr lang="fr-FR" sz="1200" b="1" cap="small" dirty="0">
                <a:solidFill>
                  <a:schemeClr val="bg1"/>
                </a:solidFill>
                <a:latin typeface="Lato"/>
              </a:rPr>
              <a:t>Territorialisation de la politique industrielle et croissance inclusive </a:t>
            </a:r>
            <a:endParaRPr lang="en-US" altLang="fr-FR" sz="1200" b="1" cap="small" dirty="0">
              <a:solidFill>
                <a:schemeClr val="bg1"/>
              </a:solidFill>
              <a:latin typeface="Lato"/>
              <a:sym typeface="Lato" charset="0"/>
            </a:endParaRPr>
          </a:p>
        </p:txBody>
      </p:sp>
      <p:graphicFrame>
        <p:nvGraphicFramePr>
          <p:cNvPr id="2" name="Diagramme 1"/>
          <p:cNvGraphicFramePr/>
          <p:nvPr>
            <p:extLst>
              <p:ext uri="{D42A27DB-BD31-4B8C-83A1-F6EECF244321}">
                <p14:modId xmlns:p14="http://schemas.microsoft.com/office/powerpoint/2010/main" val="3520606707"/>
              </p:ext>
            </p:extLst>
          </p:nvPr>
        </p:nvGraphicFramePr>
        <p:xfrm>
          <a:off x="1284785" y="1616036"/>
          <a:ext cx="7080448"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AutoShape 43"/>
          <p:cNvSpPr>
            <a:spLocks/>
          </p:cNvSpPr>
          <p:nvPr/>
        </p:nvSpPr>
        <p:spPr bwMode="auto">
          <a:xfrm>
            <a:off x="0" y="0"/>
            <a:ext cx="9131300" cy="68580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1600" y="21600"/>
                </a:moveTo>
                <a:lnTo>
                  <a:pt x="0" y="21600"/>
                </a:ln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fr-FR"/>
          </a:p>
        </p:txBody>
      </p:sp>
      <p:sp>
        <p:nvSpPr>
          <p:cNvPr id="19459" name="Line 1"/>
          <p:cNvSpPr>
            <a:spLocks noChangeShapeType="1"/>
          </p:cNvSpPr>
          <p:nvPr/>
        </p:nvSpPr>
        <p:spPr bwMode="auto">
          <a:xfrm flipV="1">
            <a:off x="9137650" y="0"/>
            <a:ext cx="0" cy="685800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19460" name="Line 2"/>
          <p:cNvSpPr>
            <a:spLocks noChangeShapeType="1"/>
          </p:cNvSpPr>
          <p:nvPr/>
        </p:nvSpPr>
        <p:spPr bwMode="auto">
          <a:xfrm flipH="1">
            <a:off x="4763" y="0"/>
            <a:ext cx="1587" cy="685800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19461" name="AutoShape 44"/>
          <p:cNvSpPr>
            <a:spLocks/>
          </p:cNvSpPr>
          <p:nvPr/>
        </p:nvSpPr>
        <p:spPr bwMode="auto">
          <a:xfrm>
            <a:off x="0" y="290513"/>
            <a:ext cx="4475163" cy="4413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rgbClr val="0070C0"/>
          </a:solidFill>
          <a:ln>
            <a:noFill/>
          </a:ln>
          <a:extLst/>
        </p:spPr>
        <p:txBody>
          <a:bodyPr lIns="45720" rIns="45720"/>
          <a:lstStyle/>
          <a:p>
            <a:endParaRPr lang="fr-FR"/>
          </a:p>
        </p:txBody>
      </p:sp>
      <p:sp>
        <p:nvSpPr>
          <p:cNvPr id="19462" name="Rectangle 45"/>
          <p:cNvSpPr>
            <a:spLocks/>
          </p:cNvSpPr>
          <p:nvPr/>
        </p:nvSpPr>
        <p:spPr bwMode="auto">
          <a:xfrm>
            <a:off x="8123238" y="296863"/>
            <a:ext cx="755650" cy="37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en-US" altLang="fr-FR" sz="2700" b="1">
                <a:solidFill>
                  <a:srgbClr val="6385C1"/>
                </a:solidFill>
                <a:latin typeface="Times New Roman" pitchFamily="18" charset="0"/>
                <a:cs typeface="Times New Roman" pitchFamily="18" charset="0"/>
                <a:sym typeface="Times New Roman" pitchFamily="18" charset="0"/>
              </a:rPr>
              <a:t>ECA</a:t>
            </a:r>
          </a:p>
        </p:txBody>
      </p:sp>
      <p:sp>
        <p:nvSpPr>
          <p:cNvPr id="19463" name="Rectangle 46" descr="image4.png"/>
          <p:cNvSpPr>
            <a:spLocks/>
          </p:cNvSpPr>
          <p:nvPr/>
        </p:nvSpPr>
        <p:spPr bwMode="auto">
          <a:xfrm>
            <a:off x="7508875" y="284163"/>
            <a:ext cx="573088" cy="477837"/>
          </a:xfrm>
          <a:prstGeom prst="rect">
            <a:avLst/>
          </a:prstGeom>
          <a:blipFill dpi="0" rotWithShape="0">
            <a:blip r:embed="rId2"/>
            <a:srcRect/>
            <a:stretch>
              <a:fillRect/>
            </a:stretch>
          </a:blipFill>
          <a:ln>
            <a:noFill/>
          </a:ln>
          <a:extLst>
            <a:ext uri="{91240B29-F687-4F45-9708-019B960494DF}">
              <a14:hiddenLine xmlns:a14="http://schemas.microsoft.com/office/drawing/2010/main" w="12700">
                <a:solidFill>
                  <a:srgbClr val="000000"/>
                </a:solidFill>
                <a:miter lim="400000"/>
                <a:headEnd/>
                <a:tailEnd/>
              </a14:hiddenLine>
            </a:ext>
          </a:extLst>
        </p:spPr>
        <p:txBody>
          <a:bodyPr lIns="45720" rIns="45720"/>
          <a:lstStyle/>
          <a:p>
            <a:pPr eaLnBrk="1"/>
            <a:endParaRPr lang="fr-FR" altLang="fr-FR"/>
          </a:p>
        </p:txBody>
      </p:sp>
      <p:sp>
        <p:nvSpPr>
          <p:cNvPr id="19464" name="AutoShape 49"/>
          <p:cNvSpPr>
            <a:spLocks/>
          </p:cNvSpPr>
          <p:nvPr/>
        </p:nvSpPr>
        <p:spPr bwMode="auto">
          <a:xfrm>
            <a:off x="0" y="6135688"/>
            <a:ext cx="6026150" cy="442912"/>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929" y="0"/>
                </a:moveTo>
                <a:lnTo>
                  <a:pt x="0" y="0"/>
                </a:lnTo>
                <a:lnTo>
                  <a:pt x="0" y="21600"/>
                </a:lnTo>
                <a:lnTo>
                  <a:pt x="20929" y="21600"/>
                </a:lnTo>
                <a:lnTo>
                  <a:pt x="21107" y="21274"/>
                </a:lnTo>
                <a:lnTo>
                  <a:pt x="21268" y="20353"/>
                </a:lnTo>
                <a:lnTo>
                  <a:pt x="21404" y="18924"/>
                </a:lnTo>
                <a:lnTo>
                  <a:pt x="21508" y="17076"/>
                </a:lnTo>
                <a:lnTo>
                  <a:pt x="21576" y="14893"/>
                </a:lnTo>
                <a:lnTo>
                  <a:pt x="21600" y="12465"/>
                </a:lnTo>
                <a:lnTo>
                  <a:pt x="21600" y="9135"/>
                </a:lnTo>
                <a:lnTo>
                  <a:pt x="21576" y="6707"/>
                </a:lnTo>
                <a:lnTo>
                  <a:pt x="21508" y="4524"/>
                </a:lnTo>
                <a:lnTo>
                  <a:pt x="21404" y="2676"/>
                </a:lnTo>
                <a:lnTo>
                  <a:pt x="21268" y="1247"/>
                </a:lnTo>
                <a:lnTo>
                  <a:pt x="21107" y="326"/>
                </a:lnTo>
                <a:lnTo>
                  <a:pt x="20929" y="0"/>
                </a:lnTo>
                <a:close/>
              </a:path>
            </a:pathLst>
          </a:custGeom>
          <a:solidFill>
            <a:srgbClr val="0070C0"/>
          </a:solidFill>
          <a:ln>
            <a:noFill/>
          </a:ln>
          <a:extLst/>
        </p:spPr>
        <p:txBody>
          <a:bodyPr lIns="45720" rIns="45720"/>
          <a:lstStyle/>
          <a:p>
            <a:endParaRPr lang="fr-FR"/>
          </a:p>
        </p:txBody>
      </p:sp>
      <p:sp>
        <p:nvSpPr>
          <p:cNvPr id="19465" name="AutoShape 51"/>
          <p:cNvSpPr>
            <a:spLocks/>
          </p:cNvSpPr>
          <p:nvPr/>
        </p:nvSpPr>
        <p:spPr bwMode="auto">
          <a:xfrm>
            <a:off x="6121400" y="6135688"/>
            <a:ext cx="1292225" cy="4413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070C0"/>
          </a:solidFill>
          <a:ln>
            <a:noFill/>
          </a:ln>
          <a:extLst/>
        </p:spPr>
        <p:txBody>
          <a:bodyPr lIns="45720" rIns="45720"/>
          <a:lstStyle/>
          <a:p>
            <a:endParaRPr lang="fr-FR"/>
          </a:p>
        </p:txBody>
      </p:sp>
      <p:sp>
        <p:nvSpPr>
          <p:cNvPr id="19466" name="Rectangle 52"/>
          <p:cNvSpPr>
            <a:spLocks/>
          </p:cNvSpPr>
          <p:nvPr/>
        </p:nvSpPr>
        <p:spPr bwMode="auto">
          <a:xfrm>
            <a:off x="6313488" y="6227763"/>
            <a:ext cx="1100137"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en-US" altLang="fr-FR" sz="1200" b="1">
                <a:solidFill>
                  <a:srgbClr val="FFFFFF"/>
                </a:solidFill>
                <a:latin typeface="Lato" charset="0"/>
                <a:sym typeface="Lato" charset="0"/>
              </a:rPr>
              <a:t>UNECA.ORG</a:t>
            </a:r>
          </a:p>
        </p:txBody>
      </p:sp>
      <p:sp>
        <p:nvSpPr>
          <p:cNvPr id="19467" name="Line 53"/>
          <p:cNvSpPr>
            <a:spLocks noChangeShapeType="1"/>
          </p:cNvSpPr>
          <p:nvPr/>
        </p:nvSpPr>
        <p:spPr bwMode="auto">
          <a:xfrm>
            <a:off x="0" y="6851650"/>
            <a:ext cx="9144000" cy="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19468" name="Rectangle 16"/>
          <p:cNvSpPr>
            <a:spLocks noChangeArrowheads="1"/>
          </p:cNvSpPr>
          <p:nvPr/>
        </p:nvSpPr>
        <p:spPr bwMode="auto">
          <a:xfrm>
            <a:off x="212725" y="234950"/>
            <a:ext cx="416242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a:lnSpc>
                <a:spcPct val="150000"/>
              </a:lnSpc>
            </a:pPr>
            <a:r>
              <a:rPr lang="en-US" altLang="fr-FR" b="1" dirty="0">
                <a:solidFill>
                  <a:schemeClr val="bg1"/>
                </a:solidFill>
                <a:sym typeface="Lato" charset="0"/>
              </a:rPr>
              <a:t>❸   </a:t>
            </a:r>
            <a:r>
              <a:rPr lang="fr-FR" altLang="fr-FR" b="1" dirty="0">
                <a:solidFill>
                  <a:schemeClr val="bg1"/>
                </a:solidFill>
              </a:rPr>
              <a:t>Modes de gouvernance de la PI (</a:t>
            </a:r>
            <a:r>
              <a:rPr lang="fr-FR" altLang="fr-FR" b="1" dirty="0" smtClean="0">
                <a:solidFill>
                  <a:schemeClr val="bg1"/>
                </a:solidFill>
              </a:rPr>
              <a:t>2/3)</a:t>
            </a:r>
            <a:endParaRPr lang="fr-FR" altLang="fr-FR" b="1" dirty="0">
              <a:solidFill>
                <a:schemeClr val="bg1"/>
              </a:solidFill>
              <a:latin typeface="Lato" charset="0"/>
              <a:sym typeface="Lato" charset="0"/>
            </a:endParaRPr>
          </a:p>
        </p:txBody>
      </p:sp>
      <p:sp>
        <p:nvSpPr>
          <p:cNvPr id="19469" name="Espace réservé du numéro de diapositive 2"/>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a:lstStyle>
            <a:lvl1pPr>
              <a:defRPr>
                <a:solidFill>
                  <a:srgbClr val="000000"/>
                </a:solidFill>
                <a:latin typeface="Calibri" pitchFamily="34" charset="0"/>
                <a:cs typeface="Calibri" pitchFamily="34" charset="0"/>
                <a:sym typeface="Calibri" pitchFamily="34" charset="0"/>
              </a:defRPr>
            </a:lvl1pPr>
            <a:lvl2pPr marL="742950" indent="-285750">
              <a:defRPr>
                <a:solidFill>
                  <a:srgbClr val="000000"/>
                </a:solidFill>
                <a:latin typeface="Calibri" pitchFamily="34" charset="0"/>
                <a:cs typeface="Calibri" pitchFamily="34" charset="0"/>
                <a:sym typeface="Calibri" pitchFamily="34" charset="0"/>
              </a:defRPr>
            </a:lvl2pPr>
            <a:lvl3pPr marL="1143000" indent="-228600">
              <a:defRPr>
                <a:solidFill>
                  <a:srgbClr val="000000"/>
                </a:solidFill>
                <a:latin typeface="Calibri" pitchFamily="34" charset="0"/>
                <a:cs typeface="Calibri" pitchFamily="34" charset="0"/>
                <a:sym typeface="Calibri" pitchFamily="34" charset="0"/>
              </a:defRPr>
            </a:lvl3pPr>
            <a:lvl4pPr marL="1600200" indent="-228600">
              <a:defRPr>
                <a:solidFill>
                  <a:srgbClr val="000000"/>
                </a:solidFill>
                <a:latin typeface="Calibri" pitchFamily="34" charset="0"/>
                <a:cs typeface="Calibri" pitchFamily="34" charset="0"/>
                <a:sym typeface="Calibri" pitchFamily="34" charset="0"/>
              </a:defRPr>
            </a:lvl4pPr>
            <a:lvl5pPr marL="2057400" indent="-228600">
              <a:defRPr>
                <a:solidFill>
                  <a:srgbClr val="000000"/>
                </a:solidFill>
                <a:latin typeface="Calibri" pitchFamily="34" charset="0"/>
                <a:cs typeface="Calibri" pitchFamily="34" charset="0"/>
                <a:sym typeface="Calibri" pitchFamily="34" charset="0"/>
              </a:defRPr>
            </a:lvl5pPr>
            <a:lvl6pPr marL="25146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6pPr>
            <a:lvl7pPr marL="29718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7pPr>
            <a:lvl8pPr marL="34290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8pPr>
            <a:lvl9pPr marL="38862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9pPr>
          </a:lstStyle>
          <a:p>
            <a:fld id="{434E404C-896D-4430-96C3-94DE18076545}" type="slidenum">
              <a:rPr lang="en-US" altLang="fr-FR" smtClean="0">
                <a:solidFill>
                  <a:srgbClr val="888888"/>
                </a:solidFill>
                <a:latin typeface="Helvetica" pitchFamily="2" charset="0"/>
                <a:cs typeface="Helvetica" pitchFamily="2" charset="0"/>
                <a:sym typeface="Helvetica" pitchFamily="2" charset="0"/>
              </a:rPr>
              <a:pPr/>
              <a:t>18</a:t>
            </a:fld>
            <a:endParaRPr lang="en-US" altLang="fr-FR" smtClean="0">
              <a:solidFill>
                <a:srgbClr val="888888"/>
              </a:solidFill>
              <a:latin typeface="Helvetica" pitchFamily="2" charset="0"/>
              <a:cs typeface="Helvetica" pitchFamily="2" charset="0"/>
              <a:sym typeface="Helvetica" pitchFamily="2" charset="0"/>
            </a:endParaRPr>
          </a:p>
        </p:txBody>
      </p:sp>
      <p:sp>
        <p:nvSpPr>
          <p:cNvPr id="18" name="Rectangle 3"/>
          <p:cNvSpPr>
            <a:spLocks/>
          </p:cNvSpPr>
          <p:nvPr/>
        </p:nvSpPr>
        <p:spPr bwMode="auto">
          <a:xfrm>
            <a:off x="279400" y="6269038"/>
            <a:ext cx="53244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defRPr/>
            </a:pPr>
            <a:r>
              <a:rPr lang="fr-FR" sz="1200" b="1" cap="small" dirty="0">
                <a:solidFill>
                  <a:schemeClr val="bg1"/>
                </a:solidFill>
                <a:latin typeface="Lato"/>
              </a:rPr>
              <a:t>Territorialisation de la politique industrielle et croissance inclusive </a:t>
            </a:r>
            <a:endParaRPr lang="en-US" altLang="fr-FR" sz="1200" b="1" cap="small" dirty="0">
              <a:solidFill>
                <a:schemeClr val="bg1"/>
              </a:solidFill>
              <a:latin typeface="Lato"/>
              <a:sym typeface="Lato" charset="0"/>
            </a:endParaRPr>
          </a:p>
        </p:txBody>
      </p:sp>
      <p:sp>
        <p:nvSpPr>
          <p:cNvPr id="19471" name="Rectangle 16"/>
          <p:cNvSpPr>
            <a:spLocks noChangeArrowheads="1"/>
          </p:cNvSpPr>
          <p:nvPr/>
        </p:nvSpPr>
        <p:spPr bwMode="auto">
          <a:xfrm>
            <a:off x="162333" y="822325"/>
            <a:ext cx="6120586"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a:lnSpc>
                <a:spcPct val="150000"/>
              </a:lnSpc>
            </a:pPr>
            <a:r>
              <a:rPr lang="fr-FR" altLang="fr-FR" sz="2000" b="1" dirty="0">
                <a:solidFill>
                  <a:schemeClr val="accent1">
                    <a:lumMod val="50000"/>
                  </a:schemeClr>
                </a:solidFill>
                <a:latin typeface="Candara" panose="020E0502030303020204" pitchFamily="34" charset="0"/>
              </a:rPr>
              <a:t>2. Acteurs de la politique industrielle au niveau central</a:t>
            </a:r>
            <a:endParaRPr lang="fr-FR" altLang="fr-FR" sz="2000" b="1" dirty="0">
              <a:solidFill>
                <a:schemeClr val="accent1">
                  <a:lumMod val="50000"/>
                </a:schemeClr>
              </a:solidFill>
              <a:latin typeface="Candara" panose="020E0502030303020204" pitchFamily="34" charset="0"/>
              <a:sym typeface="Lato" charset="0"/>
            </a:endParaRPr>
          </a:p>
        </p:txBody>
      </p:sp>
      <p:sp>
        <p:nvSpPr>
          <p:cNvPr id="24" name="Rectangle 1"/>
          <p:cNvSpPr>
            <a:spLocks/>
          </p:cNvSpPr>
          <p:nvPr/>
        </p:nvSpPr>
        <p:spPr bwMode="auto">
          <a:xfrm>
            <a:off x="357188" y="1587500"/>
            <a:ext cx="8391525" cy="3488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marL="185738" indent="-146050" algn="just">
              <a:lnSpc>
                <a:spcPct val="114000"/>
              </a:lnSpc>
              <a:buFontTx/>
              <a:buChar char="•"/>
              <a:defRPr/>
            </a:pPr>
            <a:r>
              <a:rPr lang="fr-FR" altLang="fr-FR" sz="2000" dirty="0">
                <a:solidFill>
                  <a:schemeClr val="accent1">
                    <a:lumMod val="50000"/>
                  </a:schemeClr>
                </a:solidFill>
                <a:latin typeface="Candara" panose="020E0502030303020204" pitchFamily="34" charset="0"/>
                <a:cs typeface="+mn-cs"/>
              </a:rPr>
              <a:t>Conception de la politique industrielle = compétence du </a:t>
            </a:r>
            <a:r>
              <a:rPr lang="fr-FR" altLang="fr-FR" sz="2000" b="1" dirty="0">
                <a:solidFill>
                  <a:schemeClr val="accent1">
                    <a:lumMod val="50000"/>
                  </a:schemeClr>
                </a:solidFill>
                <a:latin typeface="Candara" panose="020E0502030303020204" pitchFamily="34" charset="0"/>
                <a:cs typeface="+mn-cs"/>
              </a:rPr>
              <a:t>ministère de l’industrie. </a:t>
            </a:r>
          </a:p>
          <a:p>
            <a:pPr marL="185738" indent="-146050" algn="just">
              <a:lnSpc>
                <a:spcPct val="114000"/>
              </a:lnSpc>
              <a:buFontTx/>
              <a:buChar char="•"/>
              <a:defRPr/>
            </a:pPr>
            <a:endParaRPr lang="fr-FR" altLang="fr-FR" sz="2000" dirty="0">
              <a:solidFill>
                <a:schemeClr val="accent1">
                  <a:lumMod val="50000"/>
                </a:schemeClr>
              </a:solidFill>
              <a:latin typeface="Candara" panose="020E0502030303020204" pitchFamily="34" charset="0"/>
              <a:cs typeface="+mn-cs"/>
            </a:endParaRPr>
          </a:p>
          <a:p>
            <a:pPr marL="185738" indent="-146050" algn="just">
              <a:lnSpc>
                <a:spcPct val="114000"/>
              </a:lnSpc>
              <a:buFontTx/>
              <a:buChar char="•"/>
              <a:defRPr/>
            </a:pPr>
            <a:r>
              <a:rPr lang="fr-FR" altLang="fr-FR" sz="2000" dirty="0">
                <a:solidFill>
                  <a:schemeClr val="accent1">
                    <a:lumMod val="50000"/>
                  </a:schemeClr>
                </a:solidFill>
                <a:latin typeface="Candara" panose="020E0502030303020204" pitchFamily="34" charset="0"/>
                <a:cs typeface="+mn-cs"/>
              </a:rPr>
              <a:t>Rôle important des </a:t>
            </a:r>
            <a:r>
              <a:rPr lang="fr-FR" altLang="fr-FR" sz="2000" b="1" dirty="0">
                <a:solidFill>
                  <a:schemeClr val="accent1">
                    <a:lumMod val="50000"/>
                  </a:schemeClr>
                </a:solidFill>
                <a:latin typeface="Candara" panose="020E0502030303020204" pitchFamily="34" charset="0"/>
                <a:cs typeface="+mn-cs"/>
              </a:rPr>
              <a:t>établissements publics ou agences </a:t>
            </a:r>
            <a:r>
              <a:rPr lang="fr-FR" altLang="fr-FR" sz="2000" dirty="0">
                <a:solidFill>
                  <a:schemeClr val="accent1">
                    <a:lumMod val="50000"/>
                  </a:schemeClr>
                </a:solidFill>
                <a:latin typeface="Candara" panose="020E0502030303020204" pitchFamily="34" charset="0"/>
                <a:cs typeface="+mn-cs"/>
              </a:rPr>
              <a:t>à caractère </a:t>
            </a:r>
            <a:r>
              <a:rPr lang="fr-FR" altLang="fr-FR" sz="2000" dirty="0" smtClean="0">
                <a:solidFill>
                  <a:schemeClr val="accent1">
                    <a:lumMod val="50000"/>
                  </a:schemeClr>
                </a:solidFill>
                <a:latin typeface="Candara" panose="020E0502030303020204" pitchFamily="34" charset="0"/>
                <a:cs typeface="+mn-cs"/>
              </a:rPr>
              <a:t>national: </a:t>
            </a:r>
            <a:r>
              <a:rPr lang="fr-FR" altLang="fr-FR" sz="2000" dirty="0">
                <a:solidFill>
                  <a:schemeClr val="accent1">
                    <a:lumMod val="50000"/>
                  </a:schemeClr>
                </a:solidFill>
                <a:latin typeface="Candara" panose="020E0502030303020204" pitchFamily="34" charset="0"/>
                <a:cs typeface="+mn-cs"/>
              </a:rPr>
              <a:t>promotion de l’investissement, promotion des exportations, appui et développement des PME, régulation foncière, propriété industrielle, etc. </a:t>
            </a:r>
          </a:p>
          <a:p>
            <a:pPr marL="185738" indent="-146050" algn="just">
              <a:lnSpc>
                <a:spcPct val="114000"/>
              </a:lnSpc>
              <a:buFontTx/>
              <a:buChar char="•"/>
              <a:defRPr/>
            </a:pPr>
            <a:endParaRPr lang="fr-FR" altLang="fr-FR" sz="2000" dirty="0">
              <a:solidFill>
                <a:schemeClr val="accent1">
                  <a:lumMod val="50000"/>
                </a:schemeClr>
              </a:solidFill>
              <a:latin typeface="Candara" panose="020E0502030303020204" pitchFamily="34" charset="0"/>
              <a:cs typeface="+mn-cs"/>
            </a:endParaRPr>
          </a:p>
          <a:p>
            <a:pPr marL="185738" indent="-146050" algn="just">
              <a:lnSpc>
                <a:spcPct val="114000"/>
              </a:lnSpc>
              <a:buFontTx/>
              <a:buChar char="•"/>
              <a:defRPr/>
            </a:pPr>
            <a:r>
              <a:rPr lang="fr-FR" altLang="fr-FR" sz="2000" dirty="0">
                <a:solidFill>
                  <a:schemeClr val="accent1">
                    <a:lumMod val="50000"/>
                  </a:schemeClr>
                </a:solidFill>
                <a:latin typeface="Candara" panose="020E0502030303020204" pitchFamily="34" charset="0"/>
                <a:cs typeface="+mn-cs"/>
              </a:rPr>
              <a:t>Rôle des </a:t>
            </a:r>
            <a:r>
              <a:rPr lang="fr-FR" altLang="fr-FR" sz="2000" b="1" dirty="0">
                <a:solidFill>
                  <a:schemeClr val="accent1">
                    <a:lumMod val="50000"/>
                  </a:schemeClr>
                </a:solidFill>
                <a:latin typeface="Candara" panose="020E0502030303020204" pitchFamily="34" charset="0"/>
                <a:cs typeface="+mn-cs"/>
              </a:rPr>
              <a:t>entreprises</a:t>
            </a:r>
            <a:r>
              <a:rPr lang="fr-FR" altLang="fr-FR" sz="2000" dirty="0">
                <a:solidFill>
                  <a:schemeClr val="accent1">
                    <a:lumMod val="50000"/>
                  </a:schemeClr>
                </a:solidFill>
                <a:latin typeface="Candara" panose="020E0502030303020204" pitchFamily="34" charset="0"/>
                <a:cs typeface="+mn-cs"/>
              </a:rPr>
              <a:t> : </a:t>
            </a:r>
          </a:p>
          <a:p>
            <a:pPr marL="642938" lvl="1" indent="-146050" algn="just">
              <a:lnSpc>
                <a:spcPct val="114000"/>
              </a:lnSpc>
              <a:buFontTx/>
              <a:buChar char="•"/>
              <a:defRPr/>
            </a:pPr>
            <a:r>
              <a:rPr lang="fr-FR" altLang="fr-FR" sz="2000" b="1" dirty="0">
                <a:solidFill>
                  <a:schemeClr val="accent1">
                    <a:lumMod val="50000"/>
                  </a:schemeClr>
                </a:solidFill>
                <a:latin typeface="Candara" panose="020E0502030303020204" pitchFamily="34" charset="0"/>
                <a:cs typeface="+mn-cs"/>
              </a:rPr>
              <a:t>Structures patronales </a:t>
            </a:r>
            <a:r>
              <a:rPr lang="fr-FR" altLang="fr-FR" sz="2000" dirty="0" smtClean="0">
                <a:solidFill>
                  <a:schemeClr val="accent1">
                    <a:lumMod val="50000"/>
                  </a:schemeClr>
                </a:solidFill>
                <a:latin typeface="Candara" panose="020E0502030303020204" pitchFamily="34" charset="0"/>
                <a:cs typeface="+mn-cs"/>
              </a:rPr>
              <a:t>(</a:t>
            </a:r>
            <a:r>
              <a:rPr lang="fr-FR" altLang="fr-FR" sz="2000" dirty="0">
                <a:solidFill>
                  <a:schemeClr val="accent1">
                    <a:lumMod val="50000"/>
                  </a:schemeClr>
                </a:solidFill>
                <a:latin typeface="Candara" panose="020E0502030303020204" pitchFamily="34" charset="0"/>
                <a:cs typeface="+mn-cs"/>
              </a:rPr>
              <a:t>UTICA, CONECT) </a:t>
            </a:r>
          </a:p>
          <a:p>
            <a:pPr marL="642938" lvl="1" indent="-146050" algn="just">
              <a:lnSpc>
                <a:spcPct val="114000"/>
              </a:lnSpc>
              <a:buFontTx/>
              <a:buChar char="•"/>
              <a:defRPr/>
            </a:pPr>
            <a:r>
              <a:rPr lang="fr-FR" altLang="fr-FR" sz="2000" b="1" dirty="0">
                <a:solidFill>
                  <a:schemeClr val="accent1">
                    <a:lumMod val="50000"/>
                  </a:schemeClr>
                </a:solidFill>
                <a:latin typeface="Candara" panose="020E0502030303020204" pitchFamily="34" charset="0"/>
                <a:cs typeface="+mn-cs"/>
              </a:rPr>
              <a:t>Entreprises publiques</a:t>
            </a:r>
            <a:r>
              <a:rPr lang="fr-FR" altLang="fr-FR" sz="2000" dirty="0">
                <a:solidFill>
                  <a:schemeClr val="accent1">
                    <a:lumMod val="50000"/>
                  </a:schemeClr>
                </a:solidFill>
                <a:latin typeface="Candara" panose="020E0502030303020204" pitchFamily="34" charset="0"/>
                <a:cs typeface="+mn-cs"/>
              </a:rPr>
              <a:t> à caractère </a:t>
            </a:r>
            <a:r>
              <a:rPr lang="fr-FR" altLang="fr-FR" sz="2000" dirty="0" smtClean="0">
                <a:solidFill>
                  <a:schemeClr val="accent1">
                    <a:lumMod val="50000"/>
                  </a:schemeClr>
                </a:solidFill>
                <a:latin typeface="Candara" panose="020E0502030303020204" pitchFamily="34" charset="0"/>
                <a:cs typeface="+mn-cs"/>
              </a:rPr>
              <a:t>industriel</a:t>
            </a:r>
            <a:endParaRPr lang="en-US" altLang="fr-FR" sz="2000" dirty="0">
              <a:solidFill>
                <a:schemeClr val="accent1">
                  <a:lumMod val="50000"/>
                </a:schemeClr>
              </a:solidFill>
              <a:latin typeface="Candara" panose="020E0502030303020204" pitchFamily="34" charset="0"/>
              <a:cs typeface="+mn-cs"/>
              <a:sym typeface="Lato" charset="0"/>
            </a:endParaRPr>
          </a:p>
        </p:txBody>
      </p:sp>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AutoShape 43"/>
          <p:cNvSpPr>
            <a:spLocks/>
          </p:cNvSpPr>
          <p:nvPr/>
        </p:nvSpPr>
        <p:spPr bwMode="auto">
          <a:xfrm>
            <a:off x="0" y="0"/>
            <a:ext cx="9131300" cy="68580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1600" y="21600"/>
                </a:moveTo>
                <a:lnTo>
                  <a:pt x="0" y="21600"/>
                </a:ln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fr-FR"/>
          </a:p>
        </p:txBody>
      </p:sp>
      <p:sp>
        <p:nvSpPr>
          <p:cNvPr id="20483" name="Line 1"/>
          <p:cNvSpPr>
            <a:spLocks noChangeShapeType="1"/>
          </p:cNvSpPr>
          <p:nvPr/>
        </p:nvSpPr>
        <p:spPr bwMode="auto">
          <a:xfrm flipV="1">
            <a:off x="9137650" y="0"/>
            <a:ext cx="0" cy="685800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20484" name="Line 2"/>
          <p:cNvSpPr>
            <a:spLocks noChangeShapeType="1"/>
          </p:cNvSpPr>
          <p:nvPr/>
        </p:nvSpPr>
        <p:spPr bwMode="auto">
          <a:xfrm flipH="1">
            <a:off x="4763" y="0"/>
            <a:ext cx="1587" cy="685800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20485" name="AutoShape 44"/>
          <p:cNvSpPr>
            <a:spLocks/>
          </p:cNvSpPr>
          <p:nvPr/>
        </p:nvSpPr>
        <p:spPr bwMode="auto">
          <a:xfrm>
            <a:off x="0" y="260648"/>
            <a:ext cx="4475163" cy="4413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rgbClr val="0070C0"/>
          </a:solidFill>
          <a:ln>
            <a:noFill/>
          </a:ln>
          <a:extLst/>
        </p:spPr>
        <p:txBody>
          <a:bodyPr lIns="45720" rIns="45720"/>
          <a:lstStyle/>
          <a:p>
            <a:endParaRPr lang="fr-FR"/>
          </a:p>
        </p:txBody>
      </p:sp>
      <p:sp>
        <p:nvSpPr>
          <p:cNvPr id="20486" name="Rectangle 45"/>
          <p:cNvSpPr>
            <a:spLocks/>
          </p:cNvSpPr>
          <p:nvPr/>
        </p:nvSpPr>
        <p:spPr bwMode="auto">
          <a:xfrm>
            <a:off x="8123238" y="296863"/>
            <a:ext cx="755650" cy="37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en-US" altLang="fr-FR" sz="2700" b="1">
                <a:solidFill>
                  <a:srgbClr val="6385C1"/>
                </a:solidFill>
                <a:latin typeface="Times New Roman" pitchFamily="18" charset="0"/>
                <a:cs typeface="Times New Roman" pitchFamily="18" charset="0"/>
                <a:sym typeface="Times New Roman" pitchFamily="18" charset="0"/>
              </a:rPr>
              <a:t>ECA</a:t>
            </a:r>
          </a:p>
        </p:txBody>
      </p:sp>
      <p:sp>
        <p:nvSpPr>
          <p:cNvPr id="20487" name="Rectangle 46" descr="image4.png"/>
          <p:cNvSpPr>
            <a:spLocks/>
          </p:cNvSpPr>
          <p:nvPr/>
        </p:nvSpPr>
        <p:spPr bwMode="auto">
          <a:xfrm>
            <a:off x="7508875" y="284163"/>
            <a:ext cx="573088" cy="477837"/>
          </a:xfrm>
          <a:prstGeom prst="rect">
            <a:avLst/>
          </a:prstGeom>
          <a:blipFill dpi="0" rotWithShape="0">
            <a:blip r:embed="rId2"/>
            <a:srcRect/>
            <a:stretch>
              <a:fillRect/>
            </a:stretch>
          </a:blipFill>
          <a:ln>
            <a:noFill/>
          </a:ln>
          <a:extLst>
            <a:ext uri="{91240B29-F687-4F45-9708-019B960494DF}">
              <a14:hiddenLine xmlns:a14="http://schemas.microsoft.com/office/drawing/2010/main" w="12700">
                <a:solidFill>
                  <a:srgbClr val="000000"/>
                </a:solidFill>
                <a:miter lim="400000"/>
                <a:headEnd/>
                <a:tailEnd/>
              </a14:hiddenLine>
            </a:ext>
          </a:extLst>
        </p:spPr>
        <p:txBody>
          <a:bodyPr lIns="45720" rIns="45720"/>
          <a:lstStyle/>
          <a:p>
            <a:pPr eaLnBrk="1"/>
            <a:endParaRPr lang="fr-FR" altLang="fr-FR"/>
          </a:p>
        </p:txBody>
      </p:sp>
      <p:sp>
        <p:nvSpPr>
          <p:cNvPr id="20488" name="AutoShape 49"/>
          <p:cNvSpPr>
            <a:spLocks/>
          </p:cNvSpPr>
          <p:nvPr/>
        </p:nvSpPr>
        <p:spPr bwMode="auto">
          <a:xfrm>
            <a:off x="0" y="6105823"/>
            <a:ext cx="6026150" cy="442912"/>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929" y="0"/>
                </a:moveTo>
                <a:lnTo>
                  <a:pt x="0" y="0"/>
                </a:lnTo>
                <a:lnTo>
                  <a:pt x="0" y="21600"/>
                </a:lnTo>
                <a:lnTo>
                  <a:pt x="20929" y="21600"/>
                </a:lnTo>
                <a:lnTo>
                  <a:pt x="21107" y="21274"/>
                </a:lnTo>
                <a:lnTo>
                  <a:pt x="21268" y="20353"/>
                </a:lnTo>
                <a:lnTo>
                  <a:pt x="21404" y="18924"/>
                </a:lnTo>
                <a:lnTo>
                  <a:pt x="21508" y="17076"/>
                </a:lnTo>
                <a:lnTo>
                  <a:pt x="21576" y="14893"/>
                </a:lnTo>
                <a:lnTo>
                  <a:pt x="21600" y="12465"/>
                </a:lnTo>
                <a:lnTo>
                  <a:pt x="21600" y="9135"/>
                </a:lnTo>
                <a:lnTo>
                  <a:pt x="21576" y="6707"/>
                </a:lnTo>
                <a:lnTo>
                  <a:pt x="21508" y="4524"/>
                </a:lnTo>
                <a:lnTo>
                  <a:pt x="21404" y="2676"/>
                </a:lnTo>
                <a:lnTo>
                  <a:pt x="21268" y="1247"/>
                </a:lnTo>
                <a:lnTo>
                  <a:pt x="21107" y="326"/>
                </a:lnTo>
                <a:lnTo>
                  <a:pt x="20929" y="0"/>
                </a:lnTo>
                <a:close/>
              </a:path>
            </a:pathLst>
          </a:custGeom>
          <a:solidFill>
            <a:srgbClr val="0070C0"/>
          </a:solidFill>
          <a:ln>
            <a:noFill/>
          </a:ln>
          <a:extLst/>
        </p:spPr>
        <p:txBody>
          <a:bodyPr lIns="45720" rIns="45720"/>
          <a:lstStyle/>
          <a:p>
            <a:endParaRPr lang="fr-FR"/>
          </a:p>
        </p:txBody>
      </p:sp>
      <p:sp>
        <p:nvSpPr>
          <p:cNvPr id="20489" name="AutoShape 51"/>
          <p:cNvSpPr>
            <a:spLocks/>
          </p:cNvSpPr>
          <p:nvPr/>
        </p:nvSpPr>
        <p:spPr bwMode="auto">
          <a:xfrm>
            <a:off x="6121400" y="6105823"/>
            <a:ext cx="1292225" cy="4413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070C0"/>
          </a:solidFill>
          <a:ln>
            <a:noFill/>
          </a:ln>
          <a:extLst/>
        </p:spPr>
        <p:txBody>
          <a:bodyPr lIns="45720" rIns="45720"/>
          <a:lstStyle/>
          <a:p>
            <a:endParaRPr lang="fr-FR"/>
          </a:p>
        </p:txBody>
      </p:sp>
      <p:sp>
        <p:nvSpPr>
          <p:cNvPr id="20490" name="Rectangle 52"/>
          <p:cNvSpPr>
            <a:spLocks/>
          </p:cNvSpPr>
          <p:nvPr/>
        </p:nvSpPr>
        <p:spPr bwMode="auto">
          <a:xfrm>
            <a:off x="6313488" y="6227763"/>
            <a:ext cx="1100137"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en-US" altLang="fr-FR" sz="1200" b="1">
                <a:solidFill>
                  <a:srgbClr val="FFFFFF"/>
                </a:solidFill>
                <a:latin typeface="Lato" charset="0"/>
                <a:sym typeface="Lato" charset="0"/>
              </a:rPr>
              <a:t>UNECA.ORG</a:t>
            </a:r>
          </a:p>
        </p:txBody>
      </p:sp>
      <p:sp>
        <p:nvSpPr>
          <p:cNvPr id="20491" name="Line 53"/>
          <p:cNvSpPr>
            <a:spLocks noChangeShapeType="1"/>
          </p:cNvSpPr>
          <p:nvPr/>
        </p:nvSpPr>
        <p:spPr bwMode="auto">
          <a:xfrm>
            <a:off x="0" y="6851650"/>
            <a:ext cx="9144000" cy="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20492" name="Rectangle 16"/>
          <p:cNvSpPr>
            <a:spLocks noChangeArrowheads="1"/>
          </p:cNvSpPr>
          <p:nvPr/>
        </p:nvSpPr>
        <p:spPr bwMode="auto">
          <a:xfrm>
            <a:off x="212725" y="234950"/>
            <a:ext cx="416242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a:lnSpc>
                <a:spcPct val="150000"/>
              </a:lnSpc>
            </a:pPr>
            <a:r>
              <a:rPr lang="en-US" altLang="fr-FR" b="1" dirty="0">
                <a:solidFill>
                  <a:schemeClr val="bg1"/>
                </a:solidFill>
                <a:sym typeface="Lato" charset="0"/>
              </a:rPr>
              <a:t>❸   </a:t>
            </a:r>
            <a:r>
              <a:rPr lang="fr-FR" altLang="fr-FR" b="1" dirty="0">
                <a:solidFill>
                  <a:schemeClr val="bg1"/>
                </a:solidFill>
              </a:rPr>
              <a:t>Modes de gouvernance de la PI (</a:t>
            </a:r>
            <a:r>
              <a:rPr lang="fr-FR" altLang="fr-FR" b="1" dirty="0" smtClean="0">
                <a:solidFill>
                  <a:schemeClr val="bg1"/>
                </a:solidFill>
              </a:rPr>
              <a:t>3/3)</a:t>
            </a:r>
            <a:endParaRPr lang="fr-FR" altLang="fr-FR" b="1" dirty="0">
              <a:solidFill>
                <a:schemeClr val="bg1"/>
              </a:solidFill>
              <a:latin typeface="Lato" charset="0"/>
              <a:sym typeface="Lato" charset="0"/>
            </a:endParaRPr>
          </a:p>
        </p:txBody>
      </p:sp>
      <p:sp>
        <p:nvSpPr>
          <p:cNvPr id="20493" name="Espace réservé du numéro de diapositive 2"/>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a:lstStyle>
            <a:lvl1pPr>
              <a:defRPr>
                <a:solidFill>
                  <a:srgbClr val="000000"/>
                </a:solidFill>
                <a:latin typeface="Calibri" pitchFamily="34" charset="0"/>
                <a:cs typeface="Calibri" pitchFamily="34" charset="0"/>
                <a:sym typeface="Calibri" pitchFamily="34" charset="0"/>
              </a:defRPr>
            </a:lvl1pPr>
            <a:lvl2pPr marL="742950" indent="-285750">
              <a:defRPr>
                <a:solidFill>
                  <a:srgbClr val="000000"/>
                </a:solidFill>
                <a:latin typeface="Calibri" pitchFamily="34" charset="0"/>
                <a:cs typeface="Calibri" pitchFamily="34" charset="0"/>
                <a:sym typeface="Calibri" pitchFamily="34" charset="0"/>
              </a:defRPr>
            </a:lvl2pPr>
            <a:lvl3pPr marL="1143000" indent="-228600">
              <a:defRPr>
                <a:solidFill>
                  <a:srgbClr val="000000"/>
                </a:solidFill>
                <a:latin typeface="Calibri" pitchFamily="34" charset="0"/>
                <a:cs typeface="Calibri" pitchFamily="34" charset="0"/>
                <a:sym typeface="Calibri" pitchFamily="34" charset="0"/>
              </a:defRPr>
            </a:lvl3pPr>
            <a:lvl4pPr marL="1600200" indent="-228600">
              <a:defRPr>
                <a:solidFill>
                  <a:srgbClr val="000000"/>
                </a:solidFill>
                <a:latin typeface="Calibri" pitchFamily="34" charset="0"/>
                <a:cs typeface="Calibri" pitchFamily="34" charset="0"/>
                <a:sym typeface="Calibri" pitchFamily="34" charset="0"/>
              </a:defRPr>
            </a:lvl4pPr>
            <a:lvl5pPr marL="2057400" indent="-228600">
              <a:defRPr>
                <a:solidFill>
                  <a:srgbClr val="000000"/>
                </a:solidFill>
                <a:latin typeface="Calibri" pitchFamily="34" charset="0"/>
                <a:cs typeface="Calibri" pitchFamily="34" charset="0"/>
                <a:sym typeface="Calibri" pitchFamily="34" charset="0"/>
              </a:defRPr>
            </a:lvl5pPr>
            <a:lvl6pPr marL="25146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6pPr>
            <a:lvl7pPr marL="29718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7pPr>
            <a:lvl8pPr marL="34290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8pPr>
            <a:lvl9pPr marL="38862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9pPr>
          </a:lstStyle>
          <a:p>
            <a:fld id="{840BE862-3711-48F0-A7D9-CC35A2F124F6}" type="slidenum">
              <a:rPr lang="en-US" altLang="fr-FR" smtClean="0">
                <a:solidFill>
                  <a:srgbClr val="888888"/>
                </a:solidFill>
                <a:latin typeface="Helvetica" pitchFamily="2" charset="0"/>
                <a:cs typeface="Helvetica" pitchFamily="2" charset="0"/>
                <a:sym typeface="Helvetica" pitchFamily="2" charset="0"/>
              </a:rPr>
              <a:pPr/>
              <a:t>19</a:t>
            </a:fld>
            <a:endParaRPr lang="en-US" altLang="fr-FR" smtClean="0">
              <a:solidFill>
                <a:srgbClr val="888888"/>
              </a:solidFill>
              <a:latin typeface="Helvetica" pitchFamily="2" charset="0"/>
              <a:cs typeface="Helvetica" pitchFamily="2" charset="0"/>
              <a:sym typeface="Helvetica" pitchFamily="2" charset="0"/>
            </a:endParaRPr>
          </a:p>
        </p:txBody>
      </p:sp>
      <p:sp>
        <p:nvSpPr>
          <p:cNvPr id="18" name="Rectangle 3"/>
          <p:cNvSpPr>
            <a:spLocks/>
          </p:cNvSpPr>
          <p:nvPr/>
        </p:nvSpPr>
        <p:spPr bwMode="auto">
          <a:xfrm>
            <a:off x="279400" y="6269038"/>
            <a:ext cx="53244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defRPr/>
            </a:pPr>
            <a:r>
              <a:rPr lang="fr-FR" sz="1200" b="1" cap="small" dirty="0">
                <a:solidFill>
                  <a:schemeClr val="bg1"/>
                </a:solidFill>
                <a:latin typeface="Lato"/>
              </a:rPr>
              <a:t>Territorialisation de la politique industrielle et croissance inclusive </a:t>
            </a:r>
            <a:endParaRPr lang="en-US" altLang="fr-FR" sz="1200" b="1" cap="small" dirty="0">
              <a:solidFill>
                <a:schemeClr val="bg1"/>
              </a:solidFill>
              <a:latin typeface="Lato"/>
              <a:sym typeface="Lato" charset="0"/>
            </a:endParaRPr>
          </a:p>
        </p:txBody>
      </p:sp>
      <p:sp>
        <p:nvSpPr>
          <p:cNvPr id="20495" name="Rectangle 16"/>
          <p:cNvSpPr>
            <a:spLocks noChangeArrowheads="1"/>
          </p:cNvSpPr>
          <p:nvPr/>
        </p:nvSpPr>
        <p:spPr bwMode="auto">
          <a:xfrm>
            <a:off x="331170" y="822325"/>
            <a:ext cx="6660798"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just" eaLnBrk="1">
              <a:lnSpc>
                <a:spcPct val="150000"/>
              </a:lnSpc>
            </a:pPr>
            <a:r>
              <a:rPr lang="fr-FR" altLang="fr-FR" sz="2000" b="1" dirty="0">
                <a:solidFill>
                  <a:schemeClr val="accent1">
                    <a:lumMod val="50000"/>
                  </a:schemeClr>
                </a:solidFill>
                <a:latin typeface="Candara" panose="020E0502030303020204" pitchFamily="34" charset="0"/>
              </a:rPr>
              <a:t>2. Acteurs de la politique industrielle au niveau </a:t>
            </a:r>
            <a:r>
              <a:rPr lang="fr-FR" altLang="fr-FR" sz="2000" b="1" dirty="0" smtClean="0">
                <a:solidFill>
                  <a:schemeClr val="accent1">
                    <a:lumMod val="50000"/>
                  </a:schemeClr>
                </a:solidFill>
                <a:latin typeface="Candara" panose="020E0502030303020204" pitchFamily="34" charset="0"/>
              </a:rPr>
              <a:t>territorial</a:t>
            </a:r>
            <a:endParaRPr lang="fr-FR" altLang="fr-FR" sz="2000" b="1" dirty="0">
              <a:solidFill>
                <a:schemeClr val="accent1">
                  <a:lumMod val="50000"/>
                </a:schemeClr>
              </a:solidFill>
              <a:latin typeface="Candara" panose="020E0502030303020204" pitchFamily="34" charset="0"/>
              <a:sym typeface="Lato" charset="0"/>
            </a:endParaRPr>
          </a:p>
        </p:txBody>
      </p:sp>
      <p:sp>
        <p:nvSpPr>
          <p:cNvPr id="17" name="Rectangle 1"/>
          <p:cNvSpPr>
            <a:spLocks/>
          </p:cNvSpPr>
          <p:nvPr/>
        </p:nvSpPr>
        <p:spPr bwMode="auto">
          <a:xfrm>
            <a:off x="279400" y="1909047"/>
            <a:ext cx="8469313" cy="4210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marL="185738" indent="-146050" algn="just">
              <a:lnSpc>
                <a:spcPct val="114000"/>
              </a:lnSpc>
              <a:buFontTx/>
              <a:buChar char="•"/>
              <a:defRPr/>
            </a:pPr>
            <a:r>
              <a:rPr lang="fr-FR" altLang="fr-FR" sz="2000" dirty="0" smtClean="0">
                <a:solidFill>
                  <a:schemeClr val="accent1">
                    <a:lumMod val="50000"/>
                  </a:schemeClr>
                </a:solidFill>
                <a:latin typeface="Candara" panose="020E0502030303020204" pitchFamily="34" charset="0"/>
                <a:cs typeface="+mn-cs"/>
              </a:rPr>
              <a:t>En </a:t>
            </a:r>
            <a:r>
              <a:rPr lang="fr-FR" altLang="fr-FR" sz="2000" dirty="0">
                <a:solidFill>
                  <a:schemeClr val="accent1">
                    <a:lumMod val="50000"/>
                  </a:schemeClr>
                </a:solidFill>
                <a:latin typeface="Candara" panose="020E0502030303020204" pitchFamily="34" charset="0"/>
                <a:cs typeface="+mn-cs"/>
              </a:rPr>
              <a:t>matière d’investissement : Rôle prépondérant de certains </a:t>
            </a:r>
            <a:r>
              <a:rPr lang="fr-FR" altLang="fr-FR" sz="2000" b="1" dirty="0">
                <a:solidFill>
                  <a:schemeClr val="accent1">
                    <a:lumMod val="50000"/>
                  </a:schemeClr>
                </a:solidFill>
                <a:latin typeface="Candara" panose="020E0502030303020204" pitchFamily="34" charset="0"/>
                <a:cs typeface="+mn-cs"/>
              </a:rPr>
              <a:t>services déconcentrés </a:t>
            </a:r>
            <a:r>
              <a:rPr lang="fr-FR" altLang="fr-FR" sz="2000" dirty="0">
                <a:solidFill>
                  <a:schemeClr val="accent1">
                    <a:lumMod val="50000"/>
                  </a:schemeClr>
                </a:solidFill>
                <a:latin typeface="Candara" panose="020E0502030303020204" pitchFamily="34" charset="0"/>
                <a:cs typeface="+mn-cs"/>
              </a:rPr>
              <a:t>de ministères ou </a:t>
            </a:r>
            <a:r>
              <a:rPr lang="fr-FR" altLang="fr-FR" sz="2000" b="1" dirty="0">
                <a:solidFill>
                  <a:schemeClr val="accent1">
                    <a:lumMod val="50000"/>
                  </a:schemeClr>
                </a:solidFill>
                <a:latin typeface="Candara" panose="020E0502030303020204" pitchFamily="34" charset="0"/>
                <a:cs typeface="+mn-cs"/>
              </a:rPr>
              <a:t>représentations territoriales d’établissements publics</a:t>
            </a:r>
            <a:r>
              <a:rPr lang="fr-FR" altLang="fr-FR" sz="2000" dirty="0">
                <a:solidFill>
                  <a:schemeClr val="accent1">
                    <a:lumMod val="50000"/>
                  </a:schemeClr>
                </a:solidFill>
                <a:latin typeface="Candara" panose="020E0502030303020204" pitchFamily="34" charset="0"/>
                <a:cs typeface="+mn-cs"/>
              </a:rPr>
              <a:t> nationaux </a:t>
            </a:r>
            <a:r>
              <a:rPr lang="fr-FR" altLang="fr-FR" sz="2000" dirty="0" smtClean="0">
                <a:solidFill>
                  <a:schemeClr val="accent1">
                    <a:lumMod val="50000"/>
                  </a:schemeClr>
                </a:solidFill>
                <a:latin typeface="Candara" panose="020E0502030303020204" pitchFamily="34" charset="0"/>
                <a:cs typeface="+mn-cs"/>
              </a:rPr>
              <a:t>telles que les directions </a:t>
            </a:r>
            <a:r>
              <a:rPr lang="fr-FR" altLang="fr-FR" sz="2000" dirty="0">
                <a:solidFill>
                  <a:schemeClr val="accent1">
                    <a:lumMod val="50000"/>
                  </a:schemeClr>
                </a:solidFill>
                <a:latin typeface="Candara" panose="020E0502030303020204" pitchFamily="34" charset="0"/>
                <a:cs typeface="+mn-cs"/>
              </a:rPr>
              <a:t>régionales de l’Agence de promotion de l’industrie et de l’innovation en Tunisie. </a:t>
            </a:r>
          </a:p>
          <a:p>
            <a:pPr marL="642938" lvl="1" indent="-146050" algn="just">
              <a:lnSpc>
                <a:spcPct val="114000"/>
              </a:lnSpc>
              <a:buFontTx/>
              <a:buChar char="•"/>
              <a:defRPr/>
            </a:pPr>
            <a:endParaRPr lang="fr-FR" altLang="fr-FR" sz="2000" dirty="0">
              <a:solidFill>
                <a:schemeClr val="accent1">
                  <a:lumMod val="50000"/>
                </a:schemeClr>
              </a:solidFill>
              <a:latin typeface="Candara" panose="020E0502030303020204" pitchFamily="34" charset="0"/>
              <a:cs typeface="+mn-cs"/>
            </a:endParaRPr>
          </a:p>
          <a:p>
            <a:pPr marL="185738" indent="-146050" algn="just">
              <a:lnSpc>
                <a:spcPct val="114000"/>
              </a:lnSpc>
              <a:buFontTx/>
              <a:buChar char="•"/>
              <a:defRPr/>
            </a:pPr>
            <a:r>
              <a:rPr lang="fr-FR" altLang="fr-FR" sz="2000" b="1" dirty="0">
                <a:solidFill>
                  <a:schemeClr val="accent1">
                    <a:lumMod val="50000"/>
                  </a:schemeClr>
                </a:solidFill>
                <a:latin typeface="Candara" panose="020E0502030303020204" pitchFamily="34" charset="0"/>
                <a:cs typeface="+mn-cs"/>
              </a:rPr>
              <a:t>Rôle d’animation et de coordination assumé par </a:t>
            </a:r>
            <a:r>
              <a:rPr lang="fr-FR" altLang="fr-FR" sz="2000" dirty="0" smtClean="0">
                <a:solidFill>
                  <a:schemeClr val="accent1">
                    <a:lumMod val="50000"/>
                  </a:schemeClr>
                </a:solidFill>
                <a:latin typeface="Candara" panose="020E0502030303020204" pitchFamily="34" charset="0"/>
                <a:cs typeface="+mn-cs"/>
              </a:rPr>
              <a:t>les gouverneurs.</a:t>
            </a:r>
          </a:p>
          <a:p>
            <a:pPr marL="39688" algn="just">
              <a:lnSpc>
                <a:spcPct val="114000"/>
              </a:lnSpc>
              <a:defRPr/>
            </a:pPr>
            <a:endParaRPr lang="fr-FR" altLang="fr-FR" sz="2000" dirty="0" smtClean="0">
              <a:solidFill>
                <a:schemeClr val="accent1">
                  <a:lumMod val="50000"/>
                </a:schemeClr>
              </a:solidFill>
              <a:latin typeface="Candara" panose="020E0502030303020204" pitchFamily="34" charset="0"/>
              <a:cs typeface="+mn-cs"/>
            </a:endParaRPr>
          </a:p>
          <a:p>
            <a:pPr marL="185738" indent="-146050" algn="just">
              <a:lnSpc>
                <a:spcPct val="114000"/>
              </a:lnSpc>
              <a:buFontTx/>
              <a:buChar char="•"/>
              <a:defRPr/>
            </a:pPr>
            <a:r>
              <a:rPr lang="fr-FR" altLang="fr-FR" sz="2000" b="1" dirty="0">
                <a:solidFill>
                  <a:schemeClr val="accent1">
                    <a:lumMod val="50000"/>
                  </a:schemeClr>
                </a:solidFill>
                <a:cs typeface="Arial" charset="0"/>
              </a:rPr>
              <a:t>R</a:t>
            </a:r>
            <a:r>
              <a:rPr lang="fr-FR" altLang="fr-FR" sz="2000" b="1" dirty="0" smtClean="0">
                <a:solidFill>
                  <a:schemeClr val="accent1">
                    <a:lumMod val="50000"/>
                  </a:schemeClr>
                </a:solidFill>
                <a:cs typeface="Arial" charset="0"/>
              </a:rPr>
              <a:t>ôle </a:t>
            </a:r>
            <a:r>
              <a:rPr lang="fr-FR" altLang="fr-FR" sz="2000" b="1" dirty="0">
                <a:solidFill>
                  <a:schemeClr val="accent1">
                    <a:lumMod val="50000"/>
                  </a:schemeClr>
                </a:solidFill>
                <a:cs typeface="Arial" charset="0"/>
              </a:rPr>
              <a:t>de certaines structures de type cluster </a:t>
            </a:r>
            <a:r>
              <a:rPr lang="fr-FR" altLang="fr-FR" sz="2000" dirty="0">
                <a:solidFill>
                  <a:schemeClr val="accent1">
                    <a:lumMod val="50000"/>
                  </a:schemeClr>
                </a:solidFill>
                <a:cs typeface="Arial" charset="0"/>
              </a:rPr>
              <a:t>pour favoriser le partenariat et renforcer l’intégration entre grandes et petites entreprises </a:t>
            </a:r>
            <a:r>
              <a:rPr lang="fr-FR" altLang="fr-FR" sz="2000" dirty="0" smtClean="0">
                <a:solidFill>
                  <a:schemeClr val="accent1">
                    <a:lumMod val="50000"/>
                  </a:schemeClr>
                </a:solidFill>
                <a:cs typeface="Arial" charset="0"/>
              </a:rPr>
              <a:t> : </a:t>
            </a:r>
            <a:r>
              <a:rPr lang="fr-FR" altLang="fr-FR" sz="2000" b="1" dirty="0" smtClean="0">
                <a:solidFill>
                  <a:schemeClr val="accent1">
                    <a:lumMod val="50000"/>
                  </a:schemeClr>
                </a:solidFill>
                <a:cs typeface="Arial" charset="0"/>
              </a:rPr>
              <a:t>Pôles </a:t>
            </a:r>
            <a:r>
              <a:rPr lang="fr-FR" altLang="fr-FR" sz="2000" b="1" dirty="0">
                <a:solidFill>
                  <a:schemeClr val="accent1">
                    <a:lumMod val="50000"/>
                  </a:schemeClr>
                </a:solidFill>
                <a:cs typeface="Arial" charset="0"/>
              </a:rPr>
              <a:t>technologiques tunisiens </a:t>
            </a:r>
            <a:r>
              <a:rPr lang="fr-FR" altLang="fr-FR" sz="2000" dirty="0">
                <a:solidFill>
                  <a:schemeClr val="accent1">
                    <a:lumMod val="50000"/>
                  </a:schemeClr>
                </a:solidFill>
                <a:cs typeface="Arial" charset="0"/>
              </a:rPr>
              <a:t>mis en place à partir de 2006 pour promouvoir l’innovation industrielle</a:t>
            </a:r>
          </a:p>
          <a:p>
            <a:pPr marL="185738" indent="-146050" algn="just">
              <a:lnSpc>
                <a:spcPct val="114000"/>
              </a:lnSpc>
              <a:buFontTx/>
              <a:buChar char="•"/>
              <a:defRPr/>
            </a:pPr>
            <a:endParaRPr lang="fr-FR" altLang="fr-FR" sz="2000" dirty="0">
              <a:solidFill>
                <a:schemeClr val="accent1">
                  <a:lumMod val="50000"/>
                </a:schemeClr>
              </a:solidFill>
              <a:latin typeface="Candara" panose="020E0502030303020204" pitchFamily="34" charset="0"/>
              <a:cs typeface="+mn-cs"/>
            </a:endParaRP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ectangle 1"/>
          <p:cNvSpPr>
            <a:spLocks/>
          </p:cNvSpPr>
          <p:nvPr/>
        </p:nvSpPr>
        <p:spPr bwMode="auto">
          <a:xfrm>
            <a:off x="-36512" y="0"/>
            <a:ext cx="9180512" cy="6858000"/>
          </a:xfrm>
          <a:prstGeom prst="rect">
            <a:avLst/>
          </a:prstGeom>
          <a:solidFill>
            <a:srgbClr val="0B5784"/>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20" rIns="45720"/>
          <a:lstStyle/>
          <a:p>
            <a:pPr eaLnBrk="1"/>
            <a:endParaRPr lang="fr-FR" altLang="fr-FR"/>
          </a:p>
        </p:txBody>
      </p:sp>
      <p:sp>
        <p:nvSpPr>
          <p:cNvPr id="3075" name="AutoShape 2"/>
          <p:cNvSpPr>
            <a:spLocks/>
          </p:cNvSpPr>
          <p:nvPr/>
        </p:nvSpPr>
        <p:spPr bwMode="auto">
          <a:xfrm>
            <a:off x="2339752" y="5881688"/>
            <a:ext cx="5040560" cy="560387"/>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9572" y="0"/>
                </a:moveTo>
                <a:lnTo>
                  <a:pt x="2028" y="0"/>
                </a:lnTo>
                <a:lnTo>
                  <a:pt x="1664" y="172"/>
                </a:lnTo>
                <a:lnTo>
                  <a:pt x="1321" y="669"/>
                </a:lnTo>
                <a:lnTo>
                  <a:pt x="1005" y="1460"/>
                </a:lnTo>
                <a:lnTo>
                  <a:pt x="722" y="2514"/>
                </a:lnTo>
                <a:lnTo>
                  <a:pt x="477" y="3803"/>
                </a:lnTo>
                <a:lnTo>
                  <a:pt x="277" y="5295"/>
                </a:lnTo>
                <a:lnTo>
                  <a:pt x="127" y="6961"/>
                </a:lnTo>
                <a:lnTo>
                  <a:pt x="33" y="8770"/>
                </a:lnTo>
                <a:lnTo>
                  <a:pt x="0" y="10692"/>
                </a:lnTo>
                <a:lnTo>
                  <a:pt x="0" y="10908"/>
                </a:lnTo>
                <a:lnTo>
                  <a:pt x="33" y="12830"/>
                </a:lnTo>
                <a:lnTo>
                  <a:pt x="127" y="14639"/>
                </a:lnTo>
                <a:lnTo>
                  <a:pt x="277" y="16304"/>
                </a:lnTo>
                <a:lnTo>
                  <a:pt x="477" y="17797"/>
                </a:lnTo>
                <a:lnTo>
                  <a:pt x="722" y="19085"/>
                </a:lnTo>
                <a:lnTo>
                  <a:pt x="1005" y="20140"/>
                </a:lnTo>
                <a:lnTo>
                  <a:pt x="1321" y="20931"/>
                </a:lnTo>
                <a:lnTo>
                  <a:pt x="1664" y="21428"/>
                </a:lnTo>
                <a:lnTo>
                  <a:pt x="2028" y="21600"/>
                </a:lnTo>
                <a:lnTo>
                  <a:pt x="19572" y="21600"/>
                </a:lnTo>
                <a:lnTo>
                  <a:pt x="19936" y="21428"/>
                </a:lnTo>
                <a:lnTo>
                  <a:pt x="20279" y="20931"/>
                </a:lnTo>
                <a:lnTo>
                  <a:pt x="20595" y="20140"/>
                </a:lnTo>
                <a:lnTo>
                  <a:pt x="20878" y="19085"/>
                </a:lnTo>
                <a:lnTo>
                  <a:pt x="21123" y="17797"/>
                </a:lnTo>
                <a:lnTo>
                  <a:pt x="21323" y="16304"/>
                </a:lnTo>
                <a:lnTo>
                  <a:pt x="21473" y="14639"/>
                </a:lnTo>
                <a:lnTo>
                  <a:pt x="21567" y="12830"/>
                </a:lnTo>
                <a:lnTo>
                  <a:pt x="21600" y="10908"/>
                </a:lnTo>
                <a:lnTo>
                  <a:pt x="21600" y="10692"/>
                </a:lnTo>
                <a:lnTo>
                  <a:pt x="21567" y="8770"/>
                </a:lnTo>
                <a:lnTo>
                  <a:pt x="21473" y="6961"/>
                </a:lnTo>
                <a:lnTo>
                  <a:pt x="21323" y="5295"/>
                </a:lnTo>
                <a:lnTo>
                  <a:pt x="21123" y="3803"/>
                </a:lnTo>
                <a:lnTo>
                  <a:pt x="20878" y="2514"/>
                </a:lnTo>
                <a:lnTo>
                  <a:pt x="20595" y="1460"/>
                </a:lnTo>
                <a:lnTo>
                  <a:pt x="20279" y="669"/>
                </a:lnTo>
                <a:lnTo>
                  <a:pt x="19936" y="172"/>
                </a:lnTo>
                <a:lnTo>
                  <a:pt x="19572"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fr-FR"/>
          </a:p>
        </p:txBody>
      </p:sp>
      <p:sp>
        <p:nvSpPr>
          <p:cNvPr id="3078" name="Rectangle 5"/>
          <p:cNvSpPr>
            <a:spLocks noGrp="1" noChangeArrowheads="1"/>
          </p:cNvSpPr>
          <p:nvPr>
            <p:ph type="title"/>
          </p:nvPr>
        </p:nvSpPr>
        <p:spPr>
          <a:xfrm>
            <a:off x="755576" y="1404492"/>
            <a:ext cx="7704856" cy="1658937"/>
          </a:xfrm>
        </p:spPr>
        <p:txBody>
          <a:bodyPr>
            <a:normAutofit/>
          </a:bodyPr>
          <a:lstStyle/>
          <a:p>
            <a:pPr algn="ctr"/>
            <a:r>
              <a:rPr lang="fr-FR" sz="3200" b="1" dirty="0" smtClean="0">
                <a:solidFill>
                  <a:schemeClr val="bg1"/>
                </a:solidFill>
              </a:rPr>
              <a:t>TERRITORIALISATION DE LA POLITIQUE INDUSTRIELLE ET CROISSANCE INCLUSIVE EN TUNISIE</a:t>
            </a:r>
            <a:endParaRPr lang="fr-FR" sz="3200" b="1" dirty="0" smtClean="0"/>
          </a:p>
        </p:txBody>
      </p:sp>
      <p:sp>
        <p:nvSpPr>
          <p:cNvPr id="3079" name="Rectangle 7"/>
          <p:cNvSpPr>
            <a:spLocks/>
          </p:cNvSpPr>
          <p:nvPr/>
        </p:nvSpPr>
        <p:spPr bwMode="auto">
          <a:xfrm>
            <a:off x="683568" y="3573016"/>
            <a:ext cx="7848872"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0" tIns="0" rIns="0" bIns="0">
            <a:spAutoFit/>
          </a:bodyPr>
          <a:lstStyle/>
          <a:p>
            <a:pPr algn="ctr"/>
            <a:r>
              <a:rPr lang="fr-FR" sz="2400" dirty="0">
                <a:solidFill>
                  <a:schemeClr val="bg1"/>
                </a:solidFill>
              </a:rPr>
              <a:t> </a:t>
            </a:r>
            <a:r>
              <a:rPr lang="fr-FR" sz="2400" b="1" dirty="0" smtClean="0">
                <a:solidFill>
                  <a:schemeClr val="bg1"/>
                </a:solidFill>
              </a:rPr>
              <a:t>Asma BOURAOUI KHOUJA</a:t>
            </a:r>
          </a:p>
          <a:p>
            <a:pPr algn="ctr"/>
            <a:endParaRPr lang="fr-FR" sz="2400" b="1" dirty="0" smtClean="0">
              <a:solidFill>
                <a:schemeClr val="bg1"/>
              </a:solidFill>
            </a:endParaRPr>
          </a:p>
          <a:p>
            <a:pPr algn="ctr"/>
            <a:r>
              <a:rPr lang="fr-FR" altLang="fr-FR" sz="2400" dirty="0" smtClean="0">
                <a:solidFill>
                  <a:schemeClr val="bg1"/>
                </a:solidFill>
                <a:latin typeface="Lato" charset="0"/>
                <a:sym typeface="Lato" charset="0"/>
              </a:rPr>
              <a:t>(Université de la </a:t>
            </a:r>
            <a:r>
              <a:rPr lang="fr-FR" altLang="fr-FR" sz="2400" dirty="0" err="1" smtClean="0">
                <a:solidFill>
                  <a:schemeClr val="bg1"/>
                </a:solidFill>
                <a:latin typeface="Lato" charset="0"/>
                <a:sym typeface="Lato" charset="0"/>
              </a:rPr>
              <a:t>Manouba</a:t>
            </a:r>
            <a:r>
              <a:rPr lang="fr-FR" altLang="fr-FR" sz="2400" dirty="0" smtClean="0">
                <a:solidFill>
                  <a:schemeClr val="bg1"/>
                </a:solidFill>
                <a:latin typeface="Lato" charset="0"/>
                <a:sym typeface="Lato" charset="0"/>
              </a:rPr>
              <a:t> – Tunis)</a:t>
            </a:r>
            <a:endParaRPr lang="en-US" altLang="fr-FR" sz="2400" dirty="0">
              <a:solidFill>
                <a:schemeClr val="bg1"/>
              </a:solidFill>
              <a:latin typeface="Lato" charset="0"/>
              <a:sym typeface="Lato" charset="0"/>
            </a:endParaRPr>
          </a:p>
        </p:txBody>
      </p:sp>
      <p:sp>
        <p:nvSpPr>
          <p:cNvPr id="3091" name="Rectangle 19"/>
          <p:cNvSpPr>
            <a:spLocks/>
          </p:cNvSpPr>
          <p:nvPr/>
        </p:nvSpPr>
        <p:spPr bwMode="auto">
          <a:xfrm>
            <a:off x="2339752" y="5961826"/>
            <a:ext cx="532859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45720" rIns="45720">
            <a:spAutoFit/>
          </a:bodyPr>
          <a:lstStyle/>
          <a:p>
            <a:pPr indent="387350" eaLnBrk="1"/>
            <a:r>
              <a:rPr lang="en-US" altLang="fr-FR" sz="2000" b="1" dirty="0" smtClean="0">
                <a:solidFill>
                  <a:srgbClr val="FFFFFF"/>
                </a:solidFill>
                <a:latin typeface="Lato" charset="0"/>
                <a:sym typeface="Lato" charset="0"/>
              </a:rPr>
              <a:t>Addis Ababa, 11-12 </a:t>
            </a:r>
            <a:r>
              <a:rPr lang="en-US" altLang="fr-FR" sz="2000" b="1" dirty="0" err="1" smtClean="0">
                <a:solidFill>
                  <a:srgbClr val="FFFFFF"/>
                </a:solidFill>
                <a:latin typeface="Lato" charset="0"/>
                <a:sym typeface="Lato" charset="0"/>
              </a:rPr>
              <a:t>décembre</a:t>
            </a:r>
            <a:r>
              <a:rPr lang="en-US" altLang="fr-FR" sz="2000" b="1" dirty="0" smtClean="0">
                <a:solidFill>
                  <a:srgbClr val="FFFFFF"/>
                </a:solidFill>
                <a:latin typeface="Lato" charset="0"/>
                <a:sym typeface="Lato" charset="0"/>
              </a:rPr>
              <a:t> 2017</a:t>
            </a:r>
            <a:endParaRPr lang="en-US" altLang="fr-FR" sz="1900" dirty="0">
              <a:solidFill>
                <a:srgbClr val="FFFFFF"/>
              </a:solidFill>
              <a:latin typeface="Lato" charset="0"/>
              <a:sym typeface="Lato" charset="0"/>
            </a:endParaRPr>
          </a:p>
        </p:txBody>
      </p:sp>
      <p:pic>
        <p:nvPicPr>
          <p:cNvPr id="9" name="Picture 32"/>
          <p:cNvPicPr/>
          <p:nvPr/>
        </p:nvPicPr>
        <p:blipFill>
          <a:blip r:embed="rId2" cstate="print">
            <a:lum bright="70000" contrast="-70000"/>
            <a:extLst>
              <a:ext uri="{28A0092B-C50C-407E-A947-70E740481C1C}">
                <a14:useLocalDpi xmlns:a14="http://schemas.microsoft.com/office/drawing/2010/main" val="0"/>
              </a:ext>
            </a:extLst>
          </a:blip>
          <a:stretch>
            <a:fillRect/>
          </a:stretch>
        </p:blipFill>
        <p:spPr>
          <a:xfrm>
            <a:off x="3817429" y="260648"/>
            <a:ext cx="1581150" cy="757555"/>
          </a:xfrm>
          <a:prstGeom prst="rect">
            <a:avLst/>
          </a:prstGeom>
        </p:spPr>
      </p:pic>
    </p:spTree>
    <p:extLst>
      <p:ext uri="{BB962C8B-B14F-4D97-AF65-F5344CB8AC3E}">
        <p14:creationId xmlns:p14="http://schemas.microsoft.com/office/powerpoint/2010/main" val="354112178"/>
      </p:ext>
    </p:extLst>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AutoShape 43"/>
          <p:cNvSpPr>
            <a:spLocks/>
          </p:cNvSpPr>
          <p:nvPr/>
        </p:nvSpPr>
        <p:spPr bwMode="auto">
          <a:xfrm>
            <a:off x="0" y="0"/>
            <a:ext cx="9131300" cy="68580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1600" y="21600"/>
                </a:moveTo>
                <a:lnTo>
                  <a:pt x="0" y="21600"/>
                </a:ln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fr-FR"/>
          </a:p>
        </p:txBody>
      </p:sp>
      <p:sp>
        <p:nvSpPr>
          <p:cNvPr id="25603" name="Line 1"/>
          <p:cNvSpPr>
            <a:spLocks noChangeShapeType="1"/>
          </p:cNvSpPr>
          <p:nvPr/>
        </p:nvSpPr>
        <p:spPr bwMode="auto">
          <a:xfrm flipV="1">
            <a:off x="9137650" y="0"/>
            <a:ext cx="0" cy="685800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25604" name="Line 2"/>
          <p:cNvSpPr>
            <a:spLocks noChangeShapeType="1"/>
          </p:cNvSpPr>
          <p:nvPr/>
        </p:nvSpPr>
        <p:spPr bwMode="auto">
          <a:xfrm flipH="1">
            <a:off x="4763" y="0"/>
            <a:ext cx="1587" cy="685800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25605" name="AutoShape 44"/>
          <p:cNvSpPr>
            <a:spLocks/>
          </p:cNvSpPr>
          <p:nvPr/>
        </p:nvSpPr>
        <p:spPr bwMode="auto">
          <a:xfrm>
            <a:off x="0" y="290513"/>
            <a:ext cx="6948488" cy="4413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rgbClr val="0070C0"/>
          </a:solidFill>
          <a:ln>
            <a:noFill/>
          </a:ln>
          <a:extLst/>
        </p:spPr>
        <p:txBody>
          <a:bodyPr lIns="45720" rIns="45720"/>
          <a:lstStyle/>
          <a:p>
            <a:r>
              <a:rPr lang="fr-FR" altLang="fr-FR" dirty="0"/>
              <a:t>    </a:t>
            </a:r>
            <a:r>
              <a:rPr lang="fr-FR" altLang="fr-FR" b="1" dirty="0">
                <a:solidFill>
                  <a:schemeClr val="bg1"/>
                </a:solidFill>
              </a:rPr>
              <a:t>❹ Territorialisation de la PI </a:t>
            </a:r>
          </a:p>
        </p:txBody>
      </p:sp>
      <p:sp>
        <p:nvSpPr>
          <p:cNvPr id="25606" name="Rectangle 45"/>
          <p:cNvSpPr>
            <a:spLocks/>
          </p:cNvSpPr>
          <p:nvPr/>
        </p:nvSpPr>
        <p:spPr bwMode="auto">
          <a:xfrm>
            <a:off x="8123238" y="296863"/>
            <a:ext cx="755650" cy="37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en-US" altLang="fr-FR" sz="2700" b="1">
                <a:solidFill>
                  <a:srgbClr val="6385C1"/>
                </a:solidFill>
                <a:latin typeface="Times New Roman" pitchFamily="18" charset="0"/>
                <a:cs typeface="Times New Roman" pitchFamily="18" charset="0"/>
                <a:sym typeface="Times New Roman" pitchFamily="18" charset="0"/>
              </a:rPr>
              <a:t>ECA</a:t>
            </a:r>
          </a:p>
        </p:txBody>
      </p:sp>
      <p:sp>
        <p:nvSpPr>
          <p:cNvPr id="25607" name="Rectangle 46" descr="image4.png"/>
          <p:cNvSpPr>
            <a:spLocks/>
          </p:cNvSpPr>
          <p:nvPr/>
        </p:nvSpPr>
        <p:spPr bwMode="auto">
          <a:xfrm>
            <a:off x="7508875" y="284163"/>
            <a:ext cx="573088" cy="477837"/>
          </a:xfrm>
          <a:prstGeom prst="rect">
            <a:avLst/>
          </a:prstGeom>
          <a:blipFill dpi="0" rotWithShape="0">
            <a:blip r:embed="rId2"/>
            <a:srcRect/>
            <a:stretch>
              <a:fillRect/>
            </a:stretch>
          </a:blipFill>
          <a:ln>
            <a:noFill/>
          </a:ln>
          <a:extLst>
            <a:ext uri="{91240B29-F687-4F45-9708-019B960494DF}">
              <a14:hiddenLine xmlns:a14="http://schemas.microsoft.com/office/drawing/2010/main" w="12700">
                <a:solidFill>
                  <a:srgbClr val="000000"/>
                </a:solidFill>
                <a:miter lim="400000"/>
                <a:headEnd/>
                <a:tailEnd/>
              </a14:hiddenLine>
            </a:ext>
          </a:extLst>
        </p:spPr>
        <p:txBody>
          <a:bodyPr lIns="45720" rIns="45720"/>
          <a:lstStyle/>
          <a:p>
            <a:pPr eaLnBrk="1"/>
            <a:endParaRPr lang="fr-FR" altLang="fr-FR"/>
          </a:p>
        </p:txBody>
      </p:sp>
      <p:sp>
        <p:nvSpPr>
          <p:cNvPr id="25608" name="AutoShape 49"/>
          <p:cNvSpPr>
            <a:spLocks/>
          </p:cNvSpPr>
          <p:nvPr/>
        </p:nvSpPr>
        <p:spPr bwMode="auto">
          <a:xfrm>
            <a:off x="0" y="6135688"/>
            <a:ext cx="6026150" cy="442912"/>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929" y="0"/>
                </a:moveTo>
                <a:lnTo>
                  <a:pt x="0" y="0"/>
                </a:lnTo>
                <a:lnTo>
                  <a:pt x="0" y="21600"/>
                </a:lnTo>
                <a:lnTo>
                  <a:pt x="20929" y="21600"/>
                </a:lnTo>
                <a:lnTo>
                  <a:pt x="21107" y="21274"/>
                </a:lnTo>
                <a:lnTo>
                  <a:pt x="21268" y="20353"/>
                </a:lnTo>
                <a:lnTo>
                  <a:pt x="21404" y="18924"/>
                </a:lnTo>
                <a:lnTo>
                  <a:pt x="21508" y="17076"/>
                </a:lnTo>
                <a:lnTo>
                  <a:pt x="21576" y="14893"/>
                </a:lnTo>
                <a:lnTo>
                  <a:pt x="21600" y="12465"/>
                </a:lnTo>
                <a:lnTo>
                  <a:pt x="21600" y="9135"/>
                </a:lnTo>
                <a:lnTo>
                  <a:pt x="21576" y="6707"/>
                </a:lnTo>
                <a:lnTo>
                  <a:pt x="21508" y="4524"/>
                </a:lnTo>
                <a:lnTo>
                  <a:pt x="21404" y="2676"/>
                </a:lnTo>
                <a:lnTo>
                  <a:pt x="21268" y="1247"/>
                </a:lnTo>
                <a:lnTo>
                  <a:pt x="21107" y="326"/>
                </a:lnTo>
                <a:lnTo>
                  <a:pt x="20929" y="0"/>
                </a:lnTo>
                <a:close/>
              </a:path>
            </a:pathLst>
          </a:custGeom>
          <a:solidFill>
            <a:srgbClr val="0070C0"/>
          </a:solidFill>
          <a:ln>
            <a:noFill/>
          </a:ln>
          <a:extLst/>
        </p:spPr>
        <p:txBody>
          <a:bodyPr lIns="45720" rIns="45720"/>
          <a:lstStyle/>
          <a:p>
            <a:endParaRPr lang="fr-FR"/>
          </a:p>
        </p:txBody>
      </p:sp>
      <p:sp>
        <p:nvSpPr>
          <p:cNvPr id="25609" name="AutoShape 51"/>
          <p:cNvSpPr>
            <a:spLocks/>
          </p:cNvSpPr>
          <p:nvPr/>
        </p:nvSpPr>
        <p:spPr bwMode="auto">
          <a:xfrm>
            <a:off x="6121400" y="6135688"/>
            <a:ext cx="1292225" cy="4413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070C0"/>
          </a:solidFill>
          <a:ln>
            <a:noFill/>
          </a:ln>
          <a:extLst/>
        </p:spPr>
        <p:txBody>
          <a:bodyPr lIns="45720" rIns="45720"/>
          <a:lstStyle/>
          <a:p>
            <a:endParaRPr lang="fr-FR"/>
          </a:p>
        </p:txBody>
      </p:sp>
      <p:sp>
        <p:nvSpPr>
          <p:cNvPr id="25610" name="Rectangle 52"/>
          <p:cNvSpPr>
            <a:spLocks/>
          </p:cNvSpPr>
          <p:nvPr/>
        </p:nvSpPr>
        <p:spPr bwMode="auto">
          <a:xfrm>
            <a:off x="6313488" y="6227763"/>
            <a:ext cx="1100137"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en-US" altLang="fr-FR" sz="1200" b="1">
                <a:solidFill>
                  <a:srgbClr val="FFFFFF"/>
                </a:solidFill>
                <a:latin typeface="Lato" charset="0"/>
                <a:sym typeface="Lato" charset="0"/>
              </a:rPr>
              <a:t>UNECA.ORG</a:t>
            </a:r>
          </a:p>
        </p:txBody>
      </p:sp>
      <p:sp>
        <p:nvSpPr>
          <p:cNvPr id="25611" name="Line 53"/>
          <p:cNvSpPr>
            <a:spLocks noChangeShapeType="1"/>
          </p:cNvSpPr>
          <p:nvPr/>
        </p:nvSpPr>
        <p:spPr bwMode="auto">
          <a:xfrm>
            <a:off x="0" y="6851650"/>
            <a:ext cx="9144000" cy="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25612" name="Rectangle 1"/>
          <p:cNvSpPr>
            <a:spLocks/>
          </p:cNvSpPr>
          <p:nvPr/>
        </p:nvSpPr>
        <p:spPr bwMode="auto">
          <a:xfrm>
            <a:off x="279400" y="1341438"/>
            <a:ext cx="87566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marL="185738" indent="-146050" eaLnBrk="1"/>
            <a:r>
              <a:rPr lang="fr-FR" altLang="fr-FR" sz="2400">
                <a:latin typeface="Palatino Linotype" pitchFamily="18" charset="0"/>
              </a:rPr>
              <a:t>  </a:t>
            </a:r>
            <a:endParaRPr lang="en-US" altLang="fr-FR" sz="2100">
              <a:sym typeface="Lato" charset="0"/>
            </a:endParaRPr>
          </a:p>
        </p:txBody>
      </p:sp>
      <p:graphicFrame>
        <p:nvGraphicFramePr>
          <p:cNvPr id="5" name="Tableau 4"/>
          <p:cNvGraphicFramePr>
            <a:graphicFrameLocks noGrp="1"/>
          </p:cNvGraphicFramePr>
          <p:nvPr>
            <p:extLst>
              <p:ext uri="{D42A27DB-BD31-4B8C-83A1-F6EECF244321}">
                <p14:modId xmlns:p14="http://schemas.microsoft.com/office/powerpoint/2010/main" val="3493206627"/>
              </p:ext>
            </p:extLst>
          </p:nvPr>
        </p:nvGraphicFramePr>
        <p:xfrm>
          <a:off x="107504" y="916349"/>
          <a:ext cx="2938610" cy="5090147"/>
        </p:xfrm>
        <a:graphic>
          <a:graphicData uri="http://schemas.openxmlformats.org/drawingml/2006/table">
            <a:tbl>
              <a:tblPr firstRow="1" bandRow="1">
                <a:tableStyleId>{5C22544A-7EE6-4342-B048-85BDC9FD1C3A}</a:tableStyleId>
              </a:tblPr>
              <a:tblGrid>
                <a:gridCol w="2938610">
                  <a:extLst>
                    <a:ext uri="{9D8B030D-6E8A-4147-A177-3AD203B41FA5}"/>
                  </a:extLst>
                </a:gridCol>
              </a:tblGrid>
              <a:tr h="316286">
                <a:tc>
                  <a:txBody>
                    <a:bodyPr/>
                    <a:lstStyle/>
                    <a:p>
                      <a:pPr algn="ctr"/>
                      <a:r>
                        <a:rPr lang="fr-FR" sz="1400" dirty="0" smtClean="0"/>
                        <a:t>CONCEPTION ET MISE EN OEUVRE</a:t>
                      </a:r>
                      <a:endParaRPr lang="fr-FR" sz="1400" dirty="0"/>
                    </a:p>
                  </a:txBody>
                  <a:tcPr marL="91439" marR="91439" marT="45715" marB="45715">
                    <a:solidFill>
                      <a:schemeClr val="accent5">
                        <a:lumMod val="40000"/>
                        <a:lumOff val="60000"/>
                      </a:schemeClr>
                    </a:solidFill>
                  </a:tcPr>
                </a:tc>
                <a:extLst>
                  <a:ext uri="{0D108BD9-81ED-4DB2-BD59-A6C34878D82A}"/>
                </a:extLst>
              </a:tr>
              <a:tr h="4773861">
                <a:tc>
                  <a:txBody>
                    <a:bodyPr/>
                    <a:lstStyle/>
                    <a:p>
                      <a:pPr marL="285750" lvl="0" indent="-285750" algn="just">
                        <a:buFont typeface="Arial" panose="020B0604020202020204" pitchFamily="34" charset="0"/>
                        <a:buChar char="•"/>
                      </a:pPr>
                      <a:r>
                        <a:rPr lang="fr-FR" sz="1400" b="1" dirty="0" smtClean="0">
                          <a:solidFill>
                            <a:schemeClr val="accent1">
                              <a:lumMod val="50000"/>
                            </a:schemeClr>
                          </a:solidFill>
                          <a:latin typeface="Candara" panose="020E0502030303020204" pitchFamily="34" charset="0"/>
                        </a:rPr>
                        <a:t>Approche consultative </a:t>
                      </a:r>
                      <a:r>
                        <a:rPr lang="fr-FR" sz="1400" dirty="0" smtClean="0">
                          <a:solidFill>
                            <a:schemeClr val="accent1">
                              <a:lumMod val="50000"/>
                            </a:schemeClr>
                          </a:solidFill>
                          <a:latin typeface="Candara" panose="020E0502030303020204" pitchFamily="34" charset="0"/>
                        </a:rPr>
                        <a:t>et très peu participative</a:t>
                      </a:r>
                    </a:p>
                    <a:p>
                      <a:pPr marL="285750" lvl="0" indent="-285750" algn="just">
                        <a:buFont typeface="Arial" panose="020B0604020202020204" pitchFamily="34" charset="0"/>
                        <a:buChar char="•"/>
                      </a:pPr>
                      <a:r>
                        <a:rPr lang="fr-FR" sz="1400" b="1" dirty="0" smtClean="0">
                          <a:solidFill>
                            <a:schemeClr val="accent1">
                              <a:lumMod val="50000"/>
                            </a:schemeClr>
                          </a:solidFill>
                          <a:latin typeface="Candara" panose="020E0502030303020204" pitchFamily="34" charset="0"/>
                        </a:rPr>
                        <a:t>Conception au niveau central avec une déclinaison territoriale </a:t>
                      </a:r>
                      <a:r>
                        <a:rPr lang="fr-FR" sz="1400" dirty="0" smtClean="0">
                          <a:solidFill>
                            <a:schemeClr val="accent1">
                              <a:lumMod val="50000"/>
                            </a:schemeClr>
                          </a:solidFill>
                          <a:latin typeface="Candara" panose="020E0502030303020204" pitchFamily="34" charset="0"/>
                        </a:rPr>
                        <a:t>pour certains instruments, uniquement pour le suivi administratif</a:t>
                      </a:r>
                    </a:p>
                    <a:p>
                      <a:pPr marL="285750" lvl="0" indent="-285750" algn="just">
                        <a:buFont typeface="Arial" panose="020B0604020202020204" pitchFamily="34" charset="0"/>
                        <a:buChar char="•"/>
                      </a:pPr>
                      <a:r>
                        <a:rPr lang="fr-FR" sz="1400" b="1" dirty="0" smtClean="0">
                          <a:solidFill>
                            <a:schemeClr val="accent1">
                              <a:lumMod val="50000"/>
                            </a:schemeClr>
                          </a:solidFill>
                          <a:latin typeface="Candara" panose="020E0502030303020204" pitchFamily="34" charset="0"/>
                        </a:rPr>
                        <a:t>Pôles de compétitivité</a:t>
                      </a:r>
                      <a:r>
                        <a:rPr lang="fr-FR" sz="1400" dirty="0" smtClean="0">
                          <a:solidFill>
                            <a:schemeClr val="accent1">
                              <a:lumMod val="50000"/>
                            </a:schemeClr>
                          </a:solidFill>
                          <a:latin typeface="Candara" panose="020E0502030303020204" pitchFamily="34" charset="0"/>
                        </a:rPr>
                        <a:t>,</a:t>
                      </a:r>
                      <a:r>
                        <a:rPr lang="fr-FR" sz="1400" baseline="0" dirty="0" smtClean="0">
                          <a:solidFill>
                            <a:schemeClr val="accent1">
                              <a:lumMod val="50000"/>
                            </a:schemeClr>
                          </a:solidFill>
                          <a:latin typeface="Candara" panose="020E0502030303020204" pitchFamily="34" charset="0"/>
                        </a:rPr>
                        <a:t> </a:t>
                      </a:r>
                      <a:r>
                        <a:rPr lang="fr-FR" sz="1400" dirty="0" smtClean="0">
                          <a:solidFill>
                            <a:schemeClr val="accent1">
                              <a:lumMod val="50000"/>
                            </a:schemeClr>
                          </a:solidFill>
                          <a:latin typeface="Candara" panose="020E0502030303020204" pitchFamily="34" charset="0"/>
                        </a:rPr>
                        <a:t>vecteurs de transmission efficaces : objectifs définis par des contrats de performance passés avec le Ministère de l’Industrie</a:t>
                      </a:r>
                    </a:p>
                    <a:p>
                      <a:pPr marL="285750" lvl="0" indent="-285750" algn="just">
                        <a:buFont typeface="Arial" panose="020B0604020202020204" pitchFamily="34" charset="0"/>
                        <a:buChar char="•"/>
                      </a:pPr>
                      <a:r>
                        <a:rPr lang="fr-FR" sz="1400" b="1" dirty="0" smtClean="0">
                          <a:solidFill>
                            <a:schemeClr val="accent1">
                              <a:lumMod val="50000"/>
                            </a:schemeClr>
                          </a:solidFill>
                          <a:latin typeface="Candara" panose="020E0502030303020204" pitchFamily="34" charset="0"/>
                        </a:rPr>
                        <a:t>Importance des structures</a:t>
                      </a:r>
                      <a:r>
                        <a:rPr lang="fr-FR" sz="1400" b="1" baseline="0" dirty="0" smtClean="0">
                          <a:solidFill>
                            <a:schemeClr val="accent1">
                              <a:lumMod val="50000"/>
                            </a:schemeClr>
                          </a:solidFill>
                          <a:latin typeface="Candara" panose="020E0502030303020204" pitchFamily="34" charset="0"/>
                        </a:rPr>
                        <a:t> locales dans l’accompagnement et le suivi</a:t>
                      </a:r>
                      <a:r>
                        <a:rPr lang="fr-FR" sz="1400" baseline="0" dirty="0" smtClean="0">
                          <a:solidFill>
                            <a:schemeClr val="accent1">
                              <a:lumMod val="50000"/>
                            </a:schemeClr>
                          </a:solidFill>
                          <a:latin typeface="Candara" panose="020E0502030303020204" pitchFamily="34" charset="0"/>
                        </a:rPr>
                        <a:t> : centres techniques, directions régionales de l’APII (une par gouvernorat)</a:t>
                      </a:r>
                    </a:p>
                    <a:p>
                      <a:pPr marL="285750" lvl="0" indent="-285750" algn="just">
                        <a:buFont typeface="Arial" panose="020B0604020202020204" pitchFamily="34" charset="0"/>
                        <a:buChar char="•"/>
                      </a:pPr>
                      <a:r>
                        <a:rPr lang="fr-FR" sz="1400" b="1" baseline="0" dirty="0" smtClean="0">
                          <a:solidFill>
                            <a:schemeClr val="accent1">
                              <a:lumMod val="50000"/>
                            </a:schemeClr>
                          </a:solidFill>
                          <a:latin typeface="Candara" panose="020E0502030303020204" pitchFamily="34" charset="0"/>
                        </a:rPr>
                        <a:t>Aujourd’hui</a:t>
                      </a:r>
                      <a:r>
                        <a:rPr lang="fr-FR" sz="1400" baseline="0" dirty="0" smtClean="0">
                          <a:solidFill>
                            <a:schemeClr val="accent1">
                              <a:lumMod val="50000"/>
                            </a:schemeClr>
                          </a:solidFill>
                          <a:latin typeface="Candara" panose="020E0502030303020204" pitchFamily="34" charset="0"/>
                        </a:rPr>
                        <a:t> : chantier ouvert, après la constitutionnalisation de la décentralisation, en 2014.</a:t>
                      </a:r>
                      <a:endParaRPr lang="fr-FR" sz="1400" dirty="0" smtClean="0">
                        <a:solidFill>
                          <a:schemeClr val="accent1">
                            <a:lumMod val="50000"/>
                          </a:schemeClr>
                        </a:solidFill>
                        <a:latin typeface="Candara" panose="020E0502030303020204" pitchFamily="34" charset="0"/>
                      </a:endParaRPr>
                    </a:p>
                  </a:txBody>
                  <a:tcPr marL="91439" marR="91439" marT="45715" marB="45715">
                    <a:solidFill>
                      <a:schemeClr val="accent3">
                        <a:lumMod val="20000"/>
                        <a:lumOff val="80000"/>
                      </a:schemeClr>
                    </a:solidFill>
                  </a:tcPr>
                </a:tc>
                <a:extLst>
                  <a:ext uri="{0D108BD9-81ED-4DB2-BD59-A6C34878D82A}"/>
                </a:extLst>
              </a:tr>
            </a:tbl>
          </a:graphicData>
        </a:graphic>
      </p:graphicFrame>
      <p:sp>
        <p:nvSpPr>
          <p:cNvPr id="25627" name="Espace réservé du numéro de diapositive 1"/>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a:lstStyle>
            <a:lvl1pPr>
              <a:defRPr>
                <a:solidFill>
                  <a:srgbClr val="000000"/>
                </a:solidFill>
                <a:latin typeface="Calibri" pitchFamily="34" charset="0"/>
                <a:cs typeface="Calibri" pitchFamily="34" charset="0"/>
                <a:sym typeface="Calibri" pitchFamily="34" charset="0"/>
              </a:defRPr>
            </a:lvl1pPr>
            <a:lvl2pPr marL="742950" indent="-285750">
              <a:defRPr>
                <a:solidFill>
                  <a:srgbClr val="000000"/>
                </a:solidFill>
                <a:latin typeface="Calibri" pitchFamily="34" charset="0"/>
                <a:cs typeface="Calibri" pitchFamily="34" charset="0"/>
                <a:sym typeface="Calibri" pitchFamily="34" charset="0"/>
              </a:defRPr>
            </a:lvl2pPr>
            <a:lvl3pPr marL="1143000" indent="-228600">
              <a:defRPr>
                <a:solidFill>
                  <a:srgbClr val="000000"/>
                </a:solidFill>
                <a:latin typeface="Calibri" pitchFamily="34" charset="0"/>
                <a:cs typeface="Calibri" pitchFamily="34" charset="0"/>
                <a:sym typeface="Calibri" pitchFamily="34" charset="0"/>
              </a:defRPr>
            </a:lvl3pPr>
            <a:lvl4pPr marL="1600200" indent="-228600">
              <a:defRPr>
                <a:solidFill>
                  <a:srgbClr val="000000"/>
                </a:solidFill>
                <a:latin typeface="Calibri" pitchFamily="34" charset="0"/>
                <a:cs typeface="Calibri" pitchFamily="34" charset="0"/>
                <a:sym typeface="Calibri" pitchFamily="34" charset="0"/>
              </a:defRPr>
            </a:lvl4pPr>
            <a:lvl5pPr marL="2057400" indent="-228600">
              <a:defRPr>
                <a:solidFill>
                  <a:srgbClr val="000000"/>
                </a:solidFill>
                <a:latin typeface="Calibri" pitchFamily="34" charset="0"/>
                <a:cs typeface="Calibri" pitchFamily="34" charset="0"/>
                <a:sym typeface="Calibri" pitchFamily="34" charset="0"/>
              </a:defRPr>
            </a:lvl5pPr>
            <a:lvl6pPr marL="25146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6pPr>
            <a:lvl7pPr marL="29718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7pPr>
            <a:lvl8pPr marL="34290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8pPr>
            <a:lvl9pPr marL="38862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9pPr>
          </a:lstStyle>
          <a:p>
            <a:fld id="{5980D907-1F41-4530-BC5B-BCFFE2613E34}" type="slidenum">
              <a:rPr lang="en-US" altLang="fr-FR" smtClean="0">
                <a:solidFill>
                  <a:srgbClr val="888888"/>
                </a:solidFill>
                <a:latin typeface="Helvetica" pitchFamily="2" charset="0"/>
                <a:cs typeface="Helvetica" pitchFamily="2" charset="0"/>
                <a:sym typeface="Helvetica" pitchFamily="2" charset="0"/>
              </a:rPr>
              <a:pPr/>
              <a:t>20</a:t>
            </a:fld>
            <a:endParaRPr lang="en-US" altLang="fr-FR" smtClean="0">
              <a:solidFill>
                <a:srgbClr val="888888"/>
              </a:solidFill>
              <a:latin typeface="Helvetica" pitchFamily="2" charset="0"/>
              <a:cs typeface="Helvetica" pitchFamily="2" charset="0"/>
              <a:sym typeface="Helvetica" pitchFamily="2" charset="0"/>
            </a:endParaRPr>
          </a:p>
        </p:txBody>
      </p:sp>
      <p:sp>
        <p:nvSpPr>
          <p:cNvPr id="16" name="Rectangle 3"/>
          <p:cNvSpPr>
            <a:spLocks/>
          </p:cNvSpPr>
          <p:nvPr/>
        </p:nvSpPr>
        <p:spPr bwMode="auto">
          <a:xfrm>
            <a:off x="279400" y="6269038"/>
            <a:ext cx="53244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defRPr/>
            </a:pPr>
            <a:r>
              <a:rPr lang="fr-FR" sz="1200" b="1" cap="small" dirty="0">
                <a:solidFill>
                  <a:schemeClr val="bg1"/>
                </a:solidFill>
                <a:latin typeface="Lato"/>
              </a:rPr>
              <a:t>Territorialisation de la politique industrielle et croissance inclusive </a:t>
            </a:r>
            <a:endParaRPr lang="en-US" altLang="fr-FR" sz="1200" b="1" cap="small" dirty="0">
              <a:solidFill>
                <a:schemeClr val="bg1"/>
              </a:solidFill>
              <a:latin typeface="Lato"/>
              <a:sym typeface="Lato" charset="0"/>
            </a:endParaRPr>
          </a:p>
        </p:txBody>
      </p:sp>
      <p:graphicFrame>
        <p:nvGraphicFramePr>
          <p:cNvPr id="17" name="Tableau 16"/>
          <p:cNvGraphicFramePr>
            <a:graphicFrameLocks noGrp="1"/>
          </p:cNvGraphicFramePr>
          <p:nvPr>
            <p:extLst>
              <p:ext uri="{D42A27DB-BD31-4B8C-83A1-F6EECF244321}">
                <p14:modId xmlns:p14="http://schemas.microsoft.com/office/powerpoint/2010/main" val="1727730064"/>
              </p:ext>
            </p:extLst>
          </p:nvPr>
        </p:nvGraphicFramePr>
        <p:xfrm>
          <a:off x="3103754" y="916349"/>
          <a:ext cx="2834171" cy="5090147"/>
        </p:xfrm>
        <a:graphic>
          <a:graphicData uri="http://schemas.openxmlformats.org/drawingml/2006/table">
            <a:tbl>
              <a:tblPr firstRow="1" bandRow="1">
                <a:tableStyleId>{5C22544A-7EE6-4342-B048-85BDC9FD1C3A}</a:tableStyleId>
              </a:tblPr>
              <a:tblGrid>
                <a:gridCol w="2834171">
                  <a:extLst>
                    <a:ext uri="{9D8B030D-6E8A-4147-A177-3AD203B41FA5}"/>
                  </a:extLst>
                </a:gridCol>
              </a:tblGrid>
              <a:tr h="335681">
                <a:tc>
                  <a:txBody>
                    <a:bodyPr/>
                    <a:lstStyle/>
                    <a:p>
                      <a:pPr algn="ctr"/>
                      <a:r>
                        <a:rPr lang="fr-FR" sz="1400" dirty="0" smtClean="0"/>
                        <a:t>FINANCEMENT</a:t>
                      </a:r>
                      <a:endParaRPr lang="fr-FR" sz="1400" dirty="0"/>
                    </a:p>
                  </a:txBody>
                  <a:tcPr marL="91443" marR="91443">
                    <a:solidFill>
                      <a:schemeClr val="accent5">
                        <a:lumMod val="40000"/>
                        <a:lumOff val="60000"/>
                      </a:schemeClr>
                    </a:solidFill>
                  </a:tcPr>
                </a:tc>
                <a:extLst>
                  <a:ext uri="{0D108BD9-81ED-4DB2-BD59-A6C34878D82A}"/>
                </a:extLst>
              </a:tr>
              <a:tr h="4754466">
                <a:tc>
                  <a:txBody>
                    <a:bodyPr/>
                    <a:lstStyle/>
                    <a:p>
                      <a:pPr marL="285750" indent="-285750" algn="just">
                        <a:buFont typeface="Arial" panose="020B0604020202020204" pitchFamily="34" charset="0"/>
                        <a:buChar char="•"/>
                      </a:pPr>
                      <a:r>
                        <a:rPr lang="fr-FR" sz="1400" b="1" dirty="0" smtClean="0">
                          <a:solidFill>
                            <a:schemeClr val="accent1">
                              <a:lumMod val="50000"/>
                            </a:schemeClr>
                          </a:solidFill>
                          <a:latin typeface="Candara" panose="020E0502030303020204" pitchFamily="34" charset="0"/>
                        </a:rPr>
                        <a:t>Le territoire</a:t>
                      </a:r>
                      <a:r>
                        <a:rPr lang="fr-FR" sz="1400" b="1" baseline="0" dirty="0" smtClean="0">
                          <a:solidFill>
                            <a:schemeClr val="accent1">
                              <a:lumMod val="50000"/>
                            </a:schemeClr>
                          </a:solidFill>
                          <a:latin typeface="Candara" panose="020E0502030303020204" pitchFamily="34" charset="0"/>
                        </a:rPr>
                        <a:t> n’intervient pas dans le financement de la PI </a:t>
                      </a:r>
                      <a:r>
                        <a:rPr lang="fr-FR" sz="1400" baseline="0" dirty="0" smtClean="0">
                          <a:solidFill>
                            <a:schemeClr val="accent1">
                              <a:lumMod val="50000"/>
                            </a:schemeClr>
                          </a:solidFill>
                          <a:latin typeface="Candara" panose="020E0502030303020204" pitchFamily="34" charset="0"/>
                        </a:rPr>
                        <a:t>au niveau local</a:t>
                      </a:r>
                    </a:p>
                    <a:p>
                      <a:pPr marL="285750" indent="-285750" algn="just">
                        <a:buFont typeface="Arial" panose="020B0604020202020204" pitchFamily="34" charset="0"/>
                        <a:buChar char="•"/>
                      </a:pPr>
                      <a:r>
                        <a:rPr lang="fr-FR" sz="1400" baseline="0" dirty="0" smtClean="0">
                          <a:solidFill>
                            <a:schemeClr val="accent1">
                              <a:lumMod val="50000"/>
                            </a:schemeClr>
                          </a:solidFill>
                          <a:latin typeface="Candara" panose="020E0502030303020204" pitchFamily="34" charset="0"/>
                        </a:rPr>
                        <a:t>La gestion du budget se fait au niveau central</a:t>
                      </a:r>
                    </a:p>
                    <a:p>
                      <a:pPr marL="285750" indent="-285750" algn="just">
                        <a:buFont typeface="Arial" panose="020B0604020202020204" pitchFamily="34" charset="0"/>
                        <a:buChar char="•"/>
                      </a:pPr>
                      <a:r>
                        <a:rPr lang="fr-FR" sz="1400" baseline="0" dirty="0" smtClean="0">
                          <a:solidFill>
                            <a:schemeClr val="accent1">
                              <a:lumMod val="50000"/>
                            </a:schemeClr>
                          </a:solidFill>
                          <a:latin typeface="Candara" panose="020E0502030303020204" pitchFamily="34" charset="0"/>
                        </a:rPr>
                        <a:t>Il n’y a pas de co-financements entre le territoire et l’Etat</a:t>
                      </a:r>
                    </a:p>
                    <a:p>
                      <a:pPr marL="285750" indent="-285750" algn="just">
                        <a:buFont typeface="Arial" panose="020B0604020202020204" pitchFamily="34" charset="0"/>
                        <a:buChar char="•"/>
                      </a:pPr>
                      <a:r>
                        <a:rPr lang="fr-FR" sz="1400" b="1" baseline="0" dirty="0" smtClean="0">
                          <a:solidFill>
                            <a:schemeClr val="accent1">
                              <a:lumMod val="50000"/>
                            </a:schemeClr>
                          </a:solidFill>
                          <a:latin typeface="Candara" panose="020E0502030303020204" pitchFamily="34" charset="0"/>
                        </a:rPr>
                        <a:t>Il existe des co-financements entre le secteur privé et le territoire</a:t>
                      </a:r>
                      <a:r>
                        <a:rPr lang="fr-FR" sz="1400" baseline="0" dirty="0" smtClean="0">
                          <a:solidFill>
                            <a:schemeClr val="accent1">
                              <a:lumMod val="50000"/>
                            </a:schemeClr>
                          </a:solidFill>
                          <a:latin typeface="Candara" panose="020E0502030303020204" pitchFamily="34" charset="0"/>
                        </a:rPr>
                        <a:t>, via les SICAR régionales</a:t>
                      </a:r>
                    </a:p>
                    <a:p>
                      <a:pPr marL="285750" indent="-285750" algn="just">
                        <a:buFont typeface="Arial" panose="020B0604020202020204" pitchFamily="34" charset="0"/>
                        <a:buChar char="•"/>
                      </a:pPr>
                      <a:r>
                        <a:rPr lang="fr-FR" sz="1400" b="1" baseline="0" dirty="0" smtClean="0">
                          <a:solidFill>
                            <a:schemeClr val="accent1">
                              <a:lumMod val="50000"/>
                            </a:schemeClr>
                          </a:solidFill>
                          <a:latin typeface="Candara" panose="020E0502030303020204" pitchFamily="34" charset="0"/>
                        </a:rPr>
                        <a:t>Les pôles de compétitivité sont financés via des partenariats publics-privés </a:t>
                      </a:r>
                      <a:r>
                        <a:rPr lang="fr-FR" sz="1400" baseline="0" dirty="0" smtClean="0">
                          <a:solidFill>
                            <a:schemeClr val="accent1">
                              <a:lumMod val="50000"/>
                            </a:schemeClr>
                          </a:solidFill>
                          <a:latin typeface="Candara" panose="020E0502030303020204" pitchFamily="34" charset="0"/>
                        </a:rPr>
                        <a:t>et des entreprises publiques</a:t>
                      </a:r>
                    </a:p>
                  </a:txBody>
                  <a:tcPr marL="91443" marR="91443">
                    <a:solidFill>
                      <a:schemeClr val="accent3">
                        <a:lumMod val="20000"/>
                        <a:lumOff val="80000"/>
                      </a:schemeClr>
                    </a:solidFill>
                  </a:tcPr>
                </a:tc>
                <a:extLst>
                  <a:ext uri="{0D108BD9-81ED-4DB2-BD59-A6C34878D82A}"/>
                </a:extLst>
              </a:tr>
            </a:tbl>
          </a:graphicData>
        </a:graphic>
      </p:graphicFrame>
      <p:graphicFrame>
        <p:nvGraphicFramePr>
          <p:cNvPr id="18" name="Tableau 17"/>
          <p:cNvGraphicFramePr>
            <a:graphicFrameLocks noGrp="1"/>
          </p:cNvGraphicFramePr>
          <p:nvPr>
            <p:extLst>
              <p:ext uri="{D42A27DB-BD31-4B8C-83A1-F6EECF244321}">
                <p14:modId xmlns:p14="http://schemas.microsoft.com/office/powerpoint/2010/main" val="1246815132"/>
              </p:ext>
            </p:extLst>
          </p:nvPr>
        </p:nvGraphicFramePr>
        <p:xfrm>
          <a:off x="6023873" y="916349"/>
          <a:ext cx="3007730" cy="5090148"/>
        </p:xfrm>
        <a:graphic>
          <a:graphicData uri="http://schemas.openxmlformats.org/drawingml/2006/table">
            <a:tbl>
              <a:tblPr firstRow="1" bandRow="1">
                <a:tableStyleId>{5C22544A-7EE6-4342-B048-85BDC9FD1C3A}</a:tableStyleId>
              </a:tblPr>
              <a:tblGrid>
                <a:gridCol w="3007730">
                  <a:extLst>
                    <a:ext uri="{9D8B030D-6E8A-4147-A177-3AD203B41FA5}"/>
                  </a:extLst>
                </a:gridCol>
              </a:tblGrid>
              <a:tr h="285878">
                <a:tc>
                  <a:txBody>
                    <a:bodyPr/>
                    <a:lstStyle/>
                    <a:p>
                      <a:pPr algn="ctr"/>
                      <a:r>
                        <a:rPr lang="fr-FR" sz="1400" dirty="0" smtClean="0"/>
                        <a:t>COORD.</a:t>
                      </a:r>
                      <a:r>
                        <a:rPr lang="fr-FR" sz="1400" baseline="0" dirty="0" smtClean="0"/>
                        <a:t> AUTRES POL. PUBLIQUES</a:t>
                      </a:r>
                      <a:endParaRPr lang="fr-FR" sz="1400" dirty="0"/>
                    </a:p>
                  </a:txBody>
                  <a:tcPr marL="91438" marR="91438" marT="45717" marB="45717">
                    <a:solidFill>
                      <a:schemeClr val="accent5">
                        <a:lumMod val="40000"/>
                        <a:lumOff val="60000"/>
                      </a:schemeClr>
                    </a:solidFill>
                  </a:tcPr>
                </a:tc>
                <a:extLst>
                  <a:ext uri="{0D108BD9-81ED-4DB2-BD59-A6C34878D82A}"/>
                </a:extLst>
              </a:tr>
              <a:tr h="4700098">
                <a:tc>
                  <a:txBody>
                    <a:bodyPr/>
                    <a:lstStyle/>
                    <a:p>
                      <a:pPr marL="285750" indent="-285750" algn="just">
                        <a:buFont typeface="Arial" panose="020B0604020202020204" pitchFamily="34" charset="0"/>
                        <a:buChar char="•"/>
                      </a:pPr>
                      <a:r>
                        <a:rPr lang="fr-FR" sz="1400" b="1" kern="1200" dirty="0" smtClean="0">
                          <a:solidFill>
                            <a:schemeClr val="accent1">
                              <a:lumMod val="50000"/>
                            </a:schemeClr>
                          </a:solidFill>
                          <a:effectLst/>
                          <a:latin typeface="Candara" panose="020E0502030303020204" pitchFamily="34" charset="0"/>
                          <a:ea typeface="+mn-ea"/>
                          <a:cs typeface="+mn-cs"/>
                        </a:rPr>
                        <a:t>Commissions sectorielles </a:t>
                      </a:r>
                      <a:r>
                        <a:rPr lang="fr-FR" sz="1400" kern="1200" dirty="0" smtClean="0">
                          <a:solidFill>
                            <a:schemeClr val="accent1">
                              <a:lumMod val="50000"/>
                            </a:schemeClr>
                          </a:solidFill>
                          <a:effectLst/>
                          <a:latin typeface="Candara" panose="020E0502030303020204" pitchFamily="34" charset="0"/>
                          <a:ea typeface="+mn-ea"/>
                          <a:cs typeface="+mn-cs"/>
                        </a:rPr>
                        <a:t>assurant des concertations entre les différents ministères dans le cadre du</a:t>
                      </a:r>
                      <a:r>
                        <a:rPr lang="fr-FR" sz="1400" kern="1200" baseline="0" dirty="0" smtClean="0">
                          <a:solidFill>
                            <a:schemeClr val="accent1">
                              <a:lumMod val="50000"/>
                            </a:schemeClr>
                          </a:solidFill>
                          <a:effectLst/>
                          <a:latin typeface="Candara" panose="020E0502030303020204" pitchFamily="34" charset="0"/>
                          <a:ea typeface="+mn-ea"/>
                          <a:cs typeface="+mn-cs"/>
                        </a:rPr>
                        <a:t> </a:t>
                      </a:r>
                      <a:r>
                        <a:rPr lang="fr-FR" sz="1400" b="1" kern="1200" baseline="0" dirty="0" smtClean="0">
                          <a:solidFill>
                            <a:schemeClr val="accent1">
                              <a:lumMod val="50000"/>
                            </a:schemeClr>
                          </a:solidFill>
                          <a:effectLst/>
                          <a:latin typeface="Candara" panose="020E0502030303020204" pitchFamily="34" charset="0"/>
                          <a:ea typeface="+mn-ea"/>
                          <a:cs typeface="+mn-cs"/>
                        </a:rPr>
                        <a:t>p</a:t>
                      </a:r>
                      <a:r>
                        <a:rPr lang="fr-FR" sz="1400" b="1" kern="1200" dirty="0" smtClean="0">
                          <a:solidFill>
                            <a:schemeClr val="accent1">
                              <a:lumMod val="50000"/>
                            </a:schemeClr>
                          </a:solidFill>
                          <a:effectLst/>
                          <a:latin typeface="Candara" panose="020E0502030303020204" pitchFamily="34" charset="0"/>
                          <a:ea typeface="+mn-ea"/>
                          <a:cs typeface="+mn-cs"/>
                        </a:rPr>
                        <a:t>lan de développement économique et social</a:t>
                      </a:r>
                    </a:p>
                    <a:p>
                      <a:pPr marL="285750" indent="-285750" algn="just">
                        <a:buFont typeface="Arial" panose="020B0604020202020204" pitchFamily="34" charset="0"/>
                        <a:buChar char="•"/>
                      </a:pPr>
                      <a:r>
                        <a:rPr lang="fr-FR" sz="1400" kern="1200" dirty="0" smtClean="0">
                          <a:solidFill>
                            <a:schemeClr val="accent1">
                              <a:lumMod val="50000"/>
                            </a:schemeClr>
                          </a:solidFill>
                          <a:effectLst/>
                          <a:latin typeface="Candara" panose="020E0502030303020204" pitchFamily="34" charset="0"/>
                          <a:ea typeface="+mn-ea"/>
                          <a:cs typeface="+mn-cs"/>
                        </a:rPr>
                        <a:t>Coordination aboutie avec les ministères de l'emploi et de la formation professionnelle, l'équipement, le transport,</a:t>
                      </a:r>
                      <a:r>
                        <a:rPr lang="fr-FR" sz="1400" kern="1200" baseline="0" dirty="0" smtClean="0">
                          <a:solidFill>
                            <a:schemeClr val="accent1">
                              <a:lumMod val="50000"/>
                            </a:schemeClr>
                          </a:solidFill>
                          <a:effectLst/>
                          <a:latin typeface="Candara" panose="020E0502030303020204" pitchFamily="34" charset="0"/>
                          <a:ea typeface="+mn-ea"/>
                          <a:cs typeface="+mn-cs"/>
                        </a:rPr>
                        <a:t> </a:t>
                      </a:r>
                      <a:r>
                        <a:rPr lang="fr-FR" sz="1400" kern="1200" dirty="0" smtClean="0">
                          <a:solidFill>
                            <a:schemeClr val="accent1">
                              <a:lumMod val="50000"/>
                            </a:schemeClr>
                          </a:solidFill>
                          <a:effectLst/>
                          <a:latin typeface="Candara" panose="020E0502030303020204" pitchFamily="34" charset="0"/>
                          <a:ea typeface="+mn-ea"/>
                          <a:cs typeface="+mn-cs"/>
                        </a:rPr>
                        <a:t>au niveau des commissions sectorielles centrales.</a:t>
                      </a:r>
                    </a:p>
                    <a:p>
                      <a:pPr marL="285750" indent="-285750" algn="just">
                        <a:buFont typeface="Arial" panose="020B0604020202020204" pitchFamily="34" charset="0"/>
                        <a:buChar char="•"/>
                      </a:pPr>
                      <a:r>
                        <a:rPr lang="fr-FR" sz="1400" kern="1200" dirty="0" smtClean="0">
                          <a:solidFill>
                            <a:schemeClr val="accent1">
                              <a:lumMod val="50000"/>
                            </a:schemeClr>
                          </a:solidFill>
                          <a:effectLst/>
                          <a:latin typeface="Candara" panose="020E0502030303020204" pitchFamily="34" charset="0"/>
                          <a:ea typeface="+mn-ea"/>
                          <a:cs typeface="+mn-cs"/>
                        </a:rPr>
                        <a:t>En général, tous les ministères directement et indirectement liés à la politique industrielle ainsi que les structures patronales et associatives, sont représentés au niveau de chaque région et de chaque gouvernorat, ce qu</a:t>
                      </a:r>
                      <a:r>
                        <a:rPr lang="fr-FR" sz="1400" kern="1200" baseline="0" dirty="0" smtClean="0">
                          <a:solidFill>
                            <a:schemeClr val="accent1">
                              <a:lumMod val="50000"/>
                            </a:schemeClr>
                          </a:solidFill>
                          <a:effectLst/>
                          <a:latin typeface="Candara" panose="020E0502030303020204" pitchFamily="34" charset="0"/>
                          <a:ea typeface="+mn-ea"/>
                          <a:cs typeface="+mn-cs"/>
                        </a:rPr>
                        <a:t>i offre</a:t>
                      </a:r>
                      <a:r>
                        <a:rPr lang="fr-FR" sz="1400" kern="1200" dirty="0" smtClean="0">
                          <a:solidFill>
                            <a:schemeClr val="accent1">
                              <a:lumMod val="50000"/>
                            </a:schemeClr>
                          </a:solidFill>
                          <a:effectLst/>
                          <a:latin typeface="Candara" panose="020E0502030303020204" pitchFamily="34" charset="0"/>
                          <a:ea typeface="+mn-ea"/>
                          <a:cs typeface="+mn-cs"/>
                        </a:rPr>
                        <a:t> le cadre favorable à une bonne coordination</a:t>
                      </a:r>
                    </a:p>
                    <a:p>
                      <a:pPr marL="285750" indent="-285750" algn="just">
                        <a:buFont typeface="Arial" panose="020B0604020202020204" pitchFamily="34" charset="0"/>
                        <a:buChar char="•"/>
                      </a:pPr>
                      <a:r>
                        <a:rPr lang="fr-FR" sz="1400" kern="1200" dirty="0" smtClean="0">
                          <a:solidFill>
                            <a:schemeClr val="accent1">
                              <a:lumMod val="50000"/>
                            </a:schemeClr>
                          </a:solidFill>
                          <a:effectLst/>
                          <a:latin typeface="Candara" panose="020E0502030303020204" pitchFamily="34" charset="0"/>
                          <a:ea typeface="+mn-ea"/>
                          <a:cs typeface="+mn-cs"/>
                        </a:rPr>
                        <a:t>Sur le terrain, la coordination n'est pas toujours optimale. </a:t>
                      </a:r>
                      <a:endParaRPr lang="fr-FR" sz="1400" dirty="0">
                        <a:solidFill>
                          <a:schemeClr val="accent1">
                            <a:lumMod val="50000"/>
                          </a:schemeClr>
                        </a:solidFill>
                        <a:latin typeface="Candara" panose="020E0502030303020204" pitchFamily="34" charset="0"/>
                      </a:endParaRPr>
                    </a:p>
                  </a:txBody>
                  <a:tcPr marL="91438" marR="91438" marT="45717" marB="45717">
                    <a:solidFill>
                      <a:schemeClr val="accent3">
                        <a:lumMod val="20000"/>
                        <a:lumOff val="80000"/>
                      </a:schemeClr>
                    </a:solidFill>
                  </a:tcPr>
                </a:tc>
                <a:extLst>
                  <a:ext uri="{0D108BD9-81ED-4DB2-BD59-A6C34878D82A}"/>
                </a:extLst>
              </a:tr>
            </a:tbl>
          </a:graphicData>
        </a:graphic>
      </p:graphicFrame>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6"/>
          <p:cNvSpPr>
            <a:spLocks noChangeArrowheads="1"/>
          </p:cNvSpPr>
          <p:nvPr/>
        </p:nvSpPr>
        <p:spPr bwMode="auto">
          <a:xfrm>
            <a:off x="867792" y="1340769"/>
            <a:ext cx="8240712" cy="2298065"/>
          </a:xfrm>
          <a:prstGeom prst="rect">
            <a:avLst/>
          </a:prstGeom>
          <a:solidFill>
            <a:schemeClr val="accent1">
              <a:lumMod val="75000"/>
            </a:schemeClr>
          </a:solidFill>
          <a:ln w="25400" algn="ctr">
            <a:solidFill>
              <a:schemeClr val="accent1"/>
            </a:solidFill>
            <a:round/>
            <a:headEnd/>
            <a:tailEnd/>
          </a:ln>
          <a:effectLst>
            <a:outerShdw dist="23000" dir="5400000" algn="ctr" rotWithShape="0">
              <a:srgbClr val="000000">
                <a:alpha val="34998"/>
              </a:srgbClr>
            </a:outerShdw>
          </a:effectLst>
        </p:spPr>
        <p:txBody>
          <a:bodyPr lIns="45720" rIns="45720" anchor="ctr">
            <a:spAutoFit/>
          </a:bodyPr>
          <a:lstStyle/>
          <a:p>
            <a:pPr eaLnBrk="1"/>
            <a:endParaRPr lang="fr-FR"/>
          </a:p>
        </p:txBody>
      </p:sp>
      <p:sp>
        <p:nvSpPr>
          <p:cNvPr id="28675" name="Line 1"/>
          <p:cNvSpPr>
            <a:spLocks noChangeShapeType="1"/>
          </p:cNvSpPr>
          <p:nvPr/>
        </p:nvSpPr>
        <p:spPr bwMode="auto">
          <a:xfrm flipV="1">
            <a:off x="9137650" y="0"/>
            <a:ext cx="0" cy="685800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28676" name="AutoShape 44"/>
          <p:cNvSpPr>
            <a:spLocks/>
          </p:cNvSpPr>
          <p:nvPr/>
        </p:nvSpPr>
        <p:spPr bwMode="auto">
          <a:xfrm>
            <a:off x="0" y="290513"/>
            <a:ext cx="6948488" cy="471487"/>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chemeClr val="accent1">
              <a:lumMod val="75000"/>
            </a:schemeClr>
          </a:solidFill>
          <a:ln>
            <a:noFill/>
          </a:ln>
          <a:extLst/>
        </p:spPr>
        <p:txBody>
          <a:bodyPr lIns="45720" rIns="45720"/>
          <a:lstStyle/>
          <a:p>
            <a:r>
              <a:rPr lang="fr-FR" altLang="fr-FR" dirty="0"/>
              <a:t>  </a:t>
            </a:r>
            <a:r>
              <a:rPr lang="fr-FR" altLang="fr-FR" b="1" dirty="0">
                <a:solidFill>
                  <a:schemeClr val="bg1"/>
                </a:solidFill>
              </a:rPr>
              <a:t>❺ </a:t>
            </a:r>
            <a:r>
              <a:rPr lang="fr-FR" altLang="fr-FR" sz="1500" b="1" dirty="0">
                <a:solidFill>
                  <a:schemeClr val="bg1"/>
                </a:solidFill>
              </a:rPr>
              <a:t>Conclusion: quelle dimension inclusive de la </a:t>
            </a:r>
            <a:r>
              <a:rPr lang="fr-FR" altLang="fr-FR" sz="1500" b="1" dirty="0" smtClean="0">
                <a:solidFill>
                  <a:schemeClr val="bg1"/>
                </a:solidFill>
              </a:rPr>
              <a:t>PI </a:t>
            </a:r>
            <a:r>
              <a:rPr lang="fr-FR" altLang="fr-FR" sz="1500" b="1" dirty="0">
                <a:solidFill>
                  <a:schemeClr val="bg1"/>
                </a:solidFill>
              </a:rPr>
              <a:t>?</a:t>
            </a:r>
          </a:p>
        </p:txBody>
      </p:sp>
      <p:sp>
        <p:nvSpPr>
          <p:cNvPr id="28677" name="Rectangle 45"/>
          <p:cNvSpPr>
            <a:spLocks/>
          </p:cNvSpPr>
          <p:nvPr/>
        </p:nvSpPr>
        <p:spPr bwMode="auto">
          <a:xfrm>
            <a:off x="8123238" y="296863"/>
            <a:ext cx="755650" cy="37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en-US" altLang="fr-FR" sz="2700" b="1">
                <a:solidFill>
                  <a:srgbClr val="6385C1"/>
                </a:solidFill>
                <a:latin typeface="Times New Roman" pitchFamily="18" charset="0"/>
                <a:cs typeface="Times New Roman" pitchFamily="18" charset="0"/>
                <a:sym typeface="Times New Roman" pitchFamily="18" charset="0"/>
              </a:rPr>
              <a:t>ECA</a:t>
            </a:r>
          </a:p>
        </p:txBody>
      </p:sp>
      <p:sp>
        <p:nvSpPr>
          <p:cNvPr id="28678" name="Rectangle 46" descr="image4.png"/>
          <p:cNvSpPr>
            <a:spLocks/>
          </p:cNvSpPr>
          <p:nvPr/>
        </p:nvSpPr>
        <p:spPr bwMode="auto">
          <a:xfrm>
            <a:off x="7508875" y="284163"/>
            <a:ext cx="573088" cy="477837"/>
          </a:xfrm>
          <a:prstGeom prst="rect">
            <a:avLst/>
          </a:prstGeom>
          <a:blipFill dpi="0" rotWithShape="0">
            <a:blip r:embed="rId2"/>
            <a:srcRect/>
            <a:stretch>
              <a:fillRect/>
            </a:stretch>
          </a:blipFill>
          <a:ln>
            <a:noFill/>
          </a:ln>
          <a:extLst>
            <a:ext uri="{91240B29-F687-4F45-9708-019B960494DF}">
              <a14:hiddenLine xmlns:a14="http://schemas.microsoft.com/office/drawing/2010/main" w="12700">
                <a:solidFill>
                  <a:srgbClr val="000000"/>
                </a:solidFill>
                <a:miter lim="400000"/>
                <a:headEnd/>
                <a:tailEnd/>
              </a14:hiddenLine>
            </a:ext>
          </a:extLst>
        </p:spPr>
        <p:txBody>
          <a:bodyPr lIns="45720" rIns="45720"/>
          <a:lstStyle/>
          <a:p>
            <a:pPr eaLnBrk="1"/>
            <a:endParaRPr lang="fr-FR" altLang="fr-FR"/>
          </a:p>
        </p:txBody>
      </p:sp>
      <p:sp>
        <p:nvSpPr>
          <p:cNvPr id="28679" name="AutoShape 49"/>
          <p:cNvSpPr>
            <a:spLocks/>
          </p:cNvSpPr>
          <p:nvPr/>
        </p:nvSpPr>
        <p:spPr bwMode="auto">
          <a:xfrm>
            <a:off x="0" y="6135688"/>
            <a:ext cx="6026150" cy="442912"/>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929" y="0"/>
                </a:moveTo>
                <a:lnTo>
                  <a:pt x="0" y="0"/>
                </a:lnTo>
                <a:lnTo>
                  <a:pt x="0" y="21600"/>
                </a:lnTo>
                <a:lnTo>
                  <a:pt x="20929" y="21600"/>
                </a:lnTo>
                <a:lnTo>
                  <a:pt x="21107" y="21274"/>
                </a:lnTo>
                <a:lnTo>
                  <a:pt x="21268" y="20353"/>
                </a:lnTo>
                <a:lnTo>
                  <a:pt x="21404" y="18924"/>
                </a:lnTo>
                <a:lnTo>
                  <a:pt x="21508" y="17076"/>
                </a:lnTo>
                <a:lnTo>
                  <a:pt x="21576" y="14893"/>
                </a:lnTo>
                <a:lnTo>
                  <a:pt x="21600" y="12465"/>
                </a:lnTo>
                <a:lnTo>
                  <a:pt x="21600" y="9135"/>
                </a:lnTo>
                <a:lnTo>
                  <a:pt x="21576" y="6707"/>
                </a:lnTo>
                <a:lnTo>
                  <a:pt x="21508" y="4524"/>
                </a:lnTo>
                <a:lnTo>
                  <a:pt x="21404" y="2676"/>
                </a:lnTo>
                <a:lnTo>
                  <a:pt x="21268" y="1247"/>
                </a:lnTo>
                <a:lnTo>
                  <a:pt x="21107" y="326"/>
                </a:lnTo>
                <a:lnTo>
                  <a:pt x="20929" y="0"/>
                </a:lnTo>
                <a:close/>
              </a:path>
            </a:pathLst>
          </a:custGeom>
          <a:solidFill>
            <a:schemeClr val="accent1">
              <a:lumMod val="75000"/>
            </a:schemeClr>
          </a:solidFill>
          <a:ln>
            <a:noFill/>
          </a:ln>
          <a:extLst/>
        </p:spPr>
        <p:txBody>
          <a:bodyPr lIns="45720" rIns="45720"/>
          <a:lstStyle/>
          <a:p>
            <a:endParaRPr lang="fr-FR"/>
          </a:p>
        </p:txBody>
      </p:sp>
      <p:sp>
        <p:nvSpPr>
          <p:cNvPr id="28680" name="AutoShape 51"/>
          <p:cNvSpPr>
            <a:spLocks/>
          </p:cNvSpPr>
          <p:nvPr/>
        </p:nvSpPr>
        <p:spPr bwMode="auto">
          <a:xfrm>
            <a:off x="6121400" y="6135688"/>
            <a:ext cx="1292225" cy="4413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chemeClr val="accent1">
              <a:lumMod val="75000"/>
            </a:schemeClr>
          </a:solidFill>
          <a:ln>
            <a:noFill/>
          </a:ln>
          <a:extLst/>
        </p:spPr>
        <p:txBody>
          <a:bodyPr lIns="45720" rIns="45720"/>
          <a:lstStyle/>
          <a:p>
            <a:endParaRPr lang="fr-FR"/>
          </a:p>
        </p:txBody>
      </p:sp>
      <p:sp>
        <p:nvSpPr>
          <p:cNvPr id="28681" name="Rectangle 52"/>
          <p:cNvSpPr>
            <a:spLocks/>
          </p:cNvSpPr>
          <p:nvPr/>
        </p:nvSpPr>
        <p:spPr bwMode="auto">
          <a:xfrm>
            <a:off x="6313488" y="6227763"/>
            <a:ext cx="1100137"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en-US" altLang="fr-FR" sz="1200" b="1">
                <a:solidFill>
                  <a:srgbClr val="FFFFFF"/>
                </a:solidFill>
                <a:latin typeface="Lato" charset="0"/>
                <a:sym typeface="Lato" charset="0"/>
              </a:rPr>
              <a:t>UNECA.ORG</a:t>
            </a:r>
          </a:p>
        </p:txBody>
      </p:sp>
      <p:sp>
        <p:nvSpPr>
          <p:cNvPr id="28682" name="Line 53"/>
          <p:cNvSpPr>
            <a:spLocks noChangeShapeType="1"/>
          </p:cNvSpPr>
          <p:nvPr/>
        </p:nvSpPr>
        <p:spPr bwMode="auto">
          <a:xfrm>
            <a:off x="0" y="6851650"/>
            <a:ext cx="9144000" cy="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28683" name="Espace réservé du numéro de diapositive 1"/>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a:lstStyle>
            <a:lvl1pPr>
              <a:defRPr>
                <a:solidFill>
                  <a:srgbClr val="000000"/>
                </a:solidFill>
                <a:latin typeface="Calibri" pitchFamily="34" charset="0"/>
                <a:cs typeface="Calibri" pitchFamily="34" charset="0"/>
                <a:sym typeface="Calibri" pitchFamily="34" charset="0"/>
              </a:defRPr>
            </a:lvl1pPr>
            <a:lvl2pPr marL="742950" indent="-285750">
              <a:defRPr>
                <a:solidFill>
                  <a:srgbClr val="000000"/>
                </a:solidFill>
                <a:latin typeface="Calibri" pitchFamily="34" charset="0"/>
                <a:cs typeface="Calibri" pitchFamily="34" charset="0"/>
                <a:sym typeface="Calibri" pitchFamily="34" charset="0"/>
              </a:defRPr>
            </a:lvl2pPr>
            <a:lvl3pPr marL="1143000" indent="-228600">
              <a:defRPr>
                <a:solidFill>
                  <a:srgbClr val="000000"/>
                </a:solidFill>
                <a:latin typeface="Calibri" pitchFamily="34" charset="0"/>
                <a:cs typeface="Calibri" pitchFamily="34" charset="0"/>
                <a:sym typeface="Calibri" pitchFamily="34" charset="0"/>
              </a:defRPr>
            </a:lvl3pPr>
            <a:lvl4pPr marL="1600200" indent="-228600">
              <a:defRPr>
                <a:solidFill>
                  <a:srgbClr val="000000"/>
                </a:solidFill>
                <a:latin typeface="Calibri" pitchFamily="34" charset="0"/>
                <a:cs typeface="Calibri" pitchFamily="34" charset="0"/>
                <a:sym typeface="Calibri" pitchFamily="34" charset="0"/>
              </a:defRPr>
            </a:lvl4pPr>
            <a:lvl5pPr marL="2057400" indent="-228600">
              <a:defRPr>
                <a:solidFill>
                  <a:srgbClr val="000000"/>
                </a:solidFill>
                <a:latin typeface="Calibri" pitchFamily="34" charset="0"/>
                <a:cs typeface="Calibri" pitchFamily="34" charset="0"/>
                <a:sym typeface="Calibri" pitchFamily="34" charset="0"/>
              </a:defRPr>
            </a:lvl5pPr>
            <a:lvl6pPr marL="25146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6pPr>
            <a:lvl7pPr marL="29718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7pPr>
            <a:lvl8pPr marL="34290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8pPr>
            <a:lvl9pPr marL="38862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9pPr>
          </a:lstStyle>
          <a:p>
            <a:fld id="{B11E2B0A-D148-4BD2-B68F-0C7A123FBDF1}" type="slidenum">
              <a:rPr lang="en-US" altLang="fr-FR" b="1" smtClean="0">
                <a:solidFill>
                  <a:srgbClr val="888888"/>
                </a:solidFill>
                <a:latin typeface="Helvetica" pitchFamily="2" charset="0"/>
                <a:cs typeface="Helvetica" pitchFamily="2" charset="0"/>
                <a:sym typeface="Helvetica" pitchFamily="2" charset="0"/>
              </a:rPr>
              <a:pPr/>
              <a:t>21</a:t>
            </a:fld>
            <a:endParaRPr lang="en-US" altLang="fr-FR" b="1" smtClean="0">
              <a:solidFill>
                <a:srgbClr val="888888"/>
              </a:solidFill>
              <a:latin typeface="Helvetica" pitchFamily="2" charset="0"/>
              <a:cs typeface="Helvetica" pitchFamily="2" charset="0"/>
              <a:sym typeface="Helvetica" pitchFamily="2" charset="0"/>
            </a:endParaRPr>
          </a:p>
        </p:txBody>
      </p:sp>
      <p:sp>
        <p:nvSpPr>
          <p:cNvPr id="17424" name="Rectangle 5"/>
          <p:cNvSpPr>
            <a:spLocks noChangeArrowheads="1"/>
          </p:cNvSpPr>
          <p:nvPr/>
        </p:nvSpPr>
        <p:spPr bwMode="auto">
          <a:xfrm rot="16200000">
            <a:off x="-717232" y="2158014"/>
            <a:ext cx="2298065" cy="663575"/>
          </a:xfrm>
          <a:prstGeom prst="rect">
            <a:avLst/>
          </a:prstGeom>
          <a:solidFill>
            <a:schemeClr val="accent1">
              <a:lumMod val="75000"/>
            </a:schemeClr>
          </a:solidFill>
          <a:ln>
            <a:solidFill>
              <a:schemeClr val="accent1"/>
            </a:solidFill>
            <a:headEnd/>
            <a:tailEnd/>
          </a:ln>
        </p:spPr>
        <p:style>
          <a:lnRef idx="2">
            <a:schemeClr val="accent2"/>
          </a:lnRef>
          <a:fillRef idx="1">
            <a:schemeClr val="lt1"/>
          </a:fillRef>
          <a:effectRef idx="0">
            <a:schemeClr val="accent2"/>
          </a:effectRef>
          <a:fontRef idx="minor">
            <a:schemeClr val="dk1"/>
          </a:fontRef>
        </p:style>
        <p:txBody>
          <a:bodyPr lIns="45720" rIns="45720" anchor="ctr"/>
          <a:lstStyle/>
          <a:p>
            <a:pPr algn="ctr">
              <a:defRPr/>
            </a:pPr>
            <a:r>
              <a:rPr lang="fr-FR" sz="1200" b="1" dirty="0">
                <a:solidFill>
                  <a:schemeClr val="bg1"/>
                </a:solidFill>
              </a:rPr>
              <a:t>Axe 1 :       Inclusion sous l’angle de la conception et de la mise œuvre/pilotage</a:t>
            </a:r>
          </a:p>
        </p:txBody>
      </p:sp>
      <p:sp>
        <p:nvSpPr>
          <p:cNvPr id="17" name="Rectangle 3"/>
          <p:cNvSpPr>
            <a:spLocks/>
          </p:cNvSpPr>
          <p:nvPr/>
        </p:nvSpPr>
        <p:spPr bwMode="auto">
          <a:xfrm>
            <a:off x="279400" y="6269038"/>
            <a:ext cx="53244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defRPr/>
            </a:pPr>
            <a:r>
              <a:rPr lang="fr-FR" sz="1200" b="1" cap="small" dirty="0">
                <a:solidFill>
                  <a:schemeClr val="bg1"/>
                </a:solidFill>
                <a:latin typeface="Lato"/>
              </a:rPr>
              <a:t>Territorialisation de la politique industrielle et croissance inclusive </a:t>
            </a:r>
            <a:endParaRPr lang="en-US" altLang="fr-FR" sz="1200" b="1" cap="small" dirty="0">
              <a:solidFill>
                <a:schemeClr val="bg1"/>
              </a:solidFill>
              <a:latin typeface="Lato"/>
              <a:sym typeface="Lato" charset="0"/>
            </a:endParaRPr>
          </a:p>
        </p:txBody>
      </p:sp>
      <p:sp>
        <p:nvSpPr>
          <p:cNvPr id="28689" name="Rectangle 29"/>
          <p:cNvSpPr>
            <a:spLocks noChangeArrowheads="1"/>
          </p:cNvSpPr>
          <p:nvPr/>
        </p:nvSpPr>
        <p:spPr bwMode="auto">
          <a:xfrm>
            <a:off x="867792" y="3723223"/>
            <a:ext cx="8240712" cy="2298065"/>
          </a:xfrm>
          <a:prstGeom prst="rect">
            <a:avLst/>
          </a:prstGeom>
          <a:solidFill>
            <a:schemeClr val="accent1">
              <a:lumMod val="75000"/>
            </a:schemeClr>
          </a:solidFill>
          <a:ln w="25400" algn="ctr">
            <a:solidFill>
              <a:schemeClr val="accent1"/>
            </a:solidFill>
            <a:round/>
            <a:headEnd/>
            <a:tailEnd/>
          </a:ln>
          <a:effectLst>
            <a:outerShdw dist="23000" dir="5400000" algn="ctr" rotWithShape="0">
              <a:srgbClr val="000000">
                <a:alpha val="34998"/>
              </a:srgbClr>
            </a:outerShdw>
          </a:effectLst>
        </p:spPr>
        <p:txBody>
          <a:bodyPr lIns="45720" rIns="45720" anchor="ctr">
            <a:spAutoFit/>
          </a:bodyPr>
          <a:lstStyle/>
          <a:p>
            <a:pPr eaLnBrk="1"/>
            <a:endParaRPr lang="fr-FR"/>
          </a:p>
        </p:txBody>
      </p:sp>
      <p:sp>
        <p:nvSpPr>
          <p:cNvPr id="31" name="Rectangle 5"/>
          <p:cNvSpPr>
            <a:spLocks noChangeArrowheads="1"/>
          </p:cNvSpPr>
          <p:nvPr/>
        </p:nvSpPr>
        <p:spPr bwMode="auto">
          <a:xfrm rot="16200000">
            <a:off x="-717232" y="4540468"/>
            <a:ext cx="2298065" cy="663575"/>
          </a:xfrm>
          <a:prstGeom prst="rect">
            <a:avLst/>
          </a:prstGeom>
          <a:solidFill>
            <a:schemeClr val="accent1">
              <a:lumMod val="75000"/>
            </a:schemeClr>
          </a:solidFill>
          <a:ln>
            <a:solidFill>
              <a:schemeClr val="accent1"/>
            </a:solidFill>
            <a:headEnd/>
            <a:tailEnd/>
          </a:ln>
        </p:spPr>
        <p:style>
          <a:lnRef idx="2">
            <a:schemeClr val="accent2"/>
          </a:lnRef>
          <a:fillRef idx="1">
            <a:schemeClr val="lt1"/>
          </a:fillRef>
          <a:effectRef idx="0">
            <a:schemeClr val="accent2"/>
          </a:effectRef>
          <a:fontRef idx="minor">
            <a:schemeClr val="dk1"/>
          </a:fontRef>
        </p:style>
        <p:txBody>
          <a:bodyPr lIns="45720" rIns="45720" anchor="ctr"/>
          <a:lstStyle/>
          <a:p>
            <a:pPr algn="ctr">
              <a:defRPr/>
            </a:pPr>
            <a:r>
              <a:rPr lang="fr-FR" sz="1200" b="1" dirty="0">
                <a:solidFill>
                  <a:schemeClr val="bg1"/>
                </a:solidFill>
              </a:rPr>
              <a:t>Axe 2 :       Territorialisation et inclusion</a:t>
            </a:r>
          </a:p>
        </p:txBody>
      </p:sp>
      <p:sp>
        <p:nvSpPr>
          <p:cNvPr id="27" name="Rectangle 4"/>
          <p:cNvSpPr>
            <a:spLocks noChangeArrowheads="1"/>
          </p:cNvSpPr>
          <p:nvPr/>
        </p:nvSpPr>
        <p:spPr bwMode="auto">
          <a:xfrm>
            <a:off x="1022350" y="1715617"/>
            <a:ext cx="7582097" cy="1569660"/>
          </a:xfrm>
          <a:prstGeom prst="rect">
            <a:avLst/>
          </a:prstGeom>
          <a:solidFill>
            <a:schemeClr val="tx2">
              <a:lumMod val="20000"/>
              <a:lumOff val="80000"/>
            </a:schemeClr>
          </a:solidFill>
          <a:ln w="25400" algn="ctr">
            <a:solidFill>
              <a:schemeClr val="accent1"/>
            </a:solidFill>
            <a:round/>
            <a:headEnd/>
            <a:tailEnd/>
          </a:ln>
          <a:effectLst>
            <a:outerShdw dist="23000" dir="5400000" algn="ctr" rotWithShape="0">
              <a:srgbClr val="000000">
                <a:alpha val="34998"/>
              </a:srgbClr>
            </a:outerShdw>
          </a:effectLst>
        </p:spPr>
        <p:txBody>
          <a:bodyPr wrap="square" lIns="45720" rIns="45720" anchor="ctr">
            <a:spAutoFit/>
          </a:bodyPr>
          <a:lstStyle/>
          <a:p>
            <a:pPr eaLnBrk="1"/>
            <a:r>
              <a:rPr lang="fr-FR" sz="1600" b="1" dirty="0" smtClean="0">
                <a:solidFill>
                  <a:schemeClr val="accent1">
                    <a:lumMod val="50000"/>
                  </a:schemeClr>
                </a:solidFill>
                <a:latin typeface="Candara" panose="020E0502030303020204" pitchFamily="34" charset="0"/>
              </a:rPr>
              <a:t>Politiques publiques </a:t>
            </a:r>
            <a:r>
              <a:rPr lang="fr-FR" sz="1600" dirty="0" smtClean="0">
                <a:solidFill>
                  <a:schemeClr val="accent1">
                    <a:lumMod val="50000"/>
                  </a:schemeClr>
                </a:solidFill>
                <a:latin typeface="Candara" panose="020E0502030303020204" pitchFamily="34" charset="0"/>
              </a:rPr>
              <a:t>coordonnées au niveau du Conseil des ministres</a:t>
            </a:r>
          </a:p>
          <a:p>
            <a:pPr eaLnBrk="1"/>
            <a:r>
              <a:rPr lang="fr-FR" sz="1600" b="1" dirty="0" smtClean="0">
                <a:solidFill>
                  <a:schemeClr val="accent1">
                    <a:lumMod val="50000"/>
                  </a:schemeClr>
                </a:solidFill>
                <a:latin typeface="Candara" panose="020E0502030303020204" pitchFamily="34" charset="0"/>
              </a:rPr>
              <a:t>Espace de concertation</a:t>
            </a:r>
            <a:r>
              <a:rPr lang="fr-FR" sz="1600" dirty="0" smtClean="0">
                <a:solidFill>
                  <a:schemeClr val="accent1">
                    <a:lumMod val="50000"/>
                  </a:schemeClr>
                </a:solidFill>
                <a:latin typeface="Candara" panose="020E0502030303020204" pitchFamily="34" charset="0"/>
              </a:rPr>
              <a:t> : PDES dont celui 2016-2020 construit selon logique plus décentralisée</a:t>
            </a:r>
          </a:p>
          <a:p>
            <a:pPr eaLnBrk="1"/>
            <a:r>
              <a:rPr lang="fr-FR" sz="1600" b="1" dirty="0" smtClean="0">
                <a:solidFill>
                  <a:schemeClr val="accent1">
                    <a:lumMod val="50000"/>
                  </a:schemeClr>
                </a:solidFill>
                <a:latin typeface="Candara" panose="020E0502030303020204" pitchFamily="34" charset="0"/>
              </a:rPr>
              <a:t>PI</a:t>
            </a:r>
            <a:r>
              <a:rPr lang="fr-FR" sz="1600" dirty="0" smtClean="0">
                <a:solidFill>
                  <a:schemeClr val="accent1">
                    <a:lumMod val="50000"/>
                  </a:schemeClr>
                </a:solidFill>
                <a:latin typeface="Candara" panose="020E0502030303020204" pitchFamily="34" charset="0"/>
              </a:rPr>
              <a:t> : conçue en top down</a:t>
            </a:r>
          </a:p>
          <a:p>
            <a:pPr eaLnBrk="1"/>
            <a:r>
              <a:rPr lang="fr-FR" sz="1600" b="1" dirty="0" smtClean="0">
                <a:solidFill>
                  <a:schemeClr val="accent1">
                    <a:lumMod val="50000"/>
                  </a:schemeClr>
                </a:solidFill>
                <a:latin typeface="Candara" panose="020E0502030303020204" pitchFamily="34" charset="0"/>
              </a:rPr>
              <a:t>Territoire</a:t>
            </a:r>
            <a:r>
              <a:rPr lang="fr-FR" sz="1600" dirty="0" smtClean="0">
                <a:solidFill>
                  <a:schemeClr val="accent1">
                    <a:lumMod val="50000"/>
                  </a:schemeClr>
                </a:solidFill>
                <a:latin typeface="Candara" panose="020E0502030303020204" pitchFamily="34" charset="0"/>
              </a:rPr>
              <a:t> : réceptacle de la PI, mais qui participe à l’élaboration de la PI via les consultations régionales</a:t>
            </a:r>
            <a:endParaRPr lang="fr-FR" sz="1600" dirty="0">
              <a:solidFill>
                <a:schemeClr val="accent1">
                  <a:lumMod val="50000"/>
                </a:schemeClr>
              </a:solidFill>
              <a:latin typeface="Candara" panose="020E0502030303020204" pitchFamily="34" charset="0"/>
            </a:endParaRPr>
          </a:p>
        </p:txBody>
      </p:sp>
      <p:sp>
        <p:nvSpPr>
          <p:cNvPr id="32" name="Rectangle 4"/>
          <p:cNvSpPr>
            <a:spLocks noChangeArrowheads="1"/>
          </p:cNvSpPr>
          <p:nvPr/>
        </p:nvSpPr>
        <p:spPr bwMode="auto">
          <a:xfrm>
            <a:off x="1022350" y="4338103"/>
            <a:ext cx="7582097" cy="1077218"/>
          </a:xfrm>
          <a:prstGeom prst="rect">
            <a:avLst/>
          </a:prstGeom>
          <a:solidFill>
            <a:schemeClr val="tx2">
              <a:lumMod val="20000"/>
              <a:lumOff val="80000"/>
            </a:schemeClr>
          </a:solidFill>
          <a:ln w="25400" algn="ctr">
            <a:solidFill>
              <a:schemeClr val="accent1"/>
            </a:solidFill>
            <a:round/>
            <a:headEnd/>
            <a:tailEnd/>
          </a:ln>
          <a:effectLst>
            <a:outerShdw dist="23000" dir="5400000" algn="ctr" rotWithShape="0">
              <a:srgbClr val="000000">
                <a:alpha val="34998"/>
              </a:srgbClr>
            </a:outerShdw>
          </a:effectLst>
        </p:spPr>
        <p:txBody>
          <a:bodyPr wrap="square" lIns="45720" rIns="45720" anchor="ctr">
            <a:spAutoFit/>
          </a:bodyPr>
          <a:lstStyle/>
          <a:p>
            <a:pPr eaLnBrk="1"/>
            <a:r>
              <a:rPr lang="fr-FR" sz="1600" b="1" dirty="0" smtClean="0">
                <a:solidFill>
                  <a:schemeClr val="accent1">
                    <a:lumMod val="50000"/>
                  </a:schemeClr>
                </a:solidFill>
                <a:latin typeface="Candara" panose="020E0502030303020204" pitchFamily="34" charset="0"/>
              </a:rPr>
              <a:t>Conception et initiative : </a:t>
            </a:r>
            <a:r>
              <a:rPr lang="fr-FR" sz="1600" dirty="0">
                <a:solidFill>
                  <a:schemeClr val="accent1">
                    <a:lumMod val="50000"/>
                  </a:schemeClr>
                </a:solidFill>
                <a:latin typeface="Candara" panose="020E0502030303020204" pitchFamily="34" charset="0"/>
              </a:rPr>
              <a:t>à</a:t>
            </a:r>
            <a:r>
              <a:rPr lang="fr-FR" sz="1600" dirty="0" smtClean="0">
                <a:solidFill>
                  <a:schemeClr val="accent1">
                    <a:lumMod val="50000"/>
                  </a:schemeClr>
                </a:solidFill>
                <a:latin typeface="Candara" panose="020E0502030303020204" pitchFamily="34" charset="0"/>
              </a:rPr>
              <a:t> concevoir dans le cadre du nouveau cadre réglementaire</a:t>
            </a:r>
          </a:p>
          <a:p>
            <a:pPr eaLnBrk="1"/>
            <a:r>
              <a:rPr lang="fr-FR" sz="1600" b="1" dirty="0" smtClean="0">
                <a:solidFill>
                  <a:schemeClr val="accent1">
                    <a:lumMod val="50000"/>
                  </a:schemeClr>
                </a:solidFill>
                <a:latin typeface="Candara" panose="020E0502030303020204" pitchFamily="34" charset="0"/>
              </a:rPr>
              <a:t>Financement</a:t>
            </a:r>
            <a:r>
              <a:rPr lang="fr-FR" sz="1600" dirty="0" smtClean="0">
                <a:solidFill>
                  <a:schemeClr val="accent1">
                    <a:lumMod val="50000"/>
                  </a:schemeClr>
                </a:solidFill>
                <a:latin typeface="Candara" panose="020E0502030303020204" pitchFamily="34" charset="0"/>
              </a:rPr>
              <a:t> : autonomie partielle et des ressources insuffisantes</a:t>
            </a:r>
          </a:p>
          <a:p>
            <a:pPr eaLnBrk="1"/>
            <a:r>
              <a:rPr lang="fr-FR" sz="1600" dirty="0" smtClean="0">
                <a:solidFill>
                  <a:schemeClr val="accent1">
                    <a:lumMod val="50000"/>
                  </a:schemeClr>
                </a:solidFill>
                <a:latin typeface="Candara" panose="020E0502030303020204" pitchFamily="34" charset="0"/>
              </a:rPr>
              <a:t>Instruments locaux limités </a:t>
            </a:r>
          </a:p>
          <a:p>
            <a:pPr eaLnBrk="1"/>
            <a:r>
              <a:rPr lang="fr-FR" sz="1600" b="1" dirty="0" smtClean="0">
                <a:solidFill>
                  <a:schemeClr val="accent1">
                    <a:lumMod val="50000"/>
                  </a:schemeClr>
                </a:solidFill>
                <a:latin typeface="Candara" panose="020E0502030303020204" pitchFamily="34" charset="0"/>
              </a:rPr>
              <a:t>Reddition des comptes </a:t>
            </a:r>
            <a:r>
              <a:rPr lang="fr-FR" sz="1600" dirty="0" smtClean="0">
                <a:solidFill>
                  <a:schemeClr val="accent1">
                    <a:lumMod val="50000"/>
                  </a:schemeClr>
                </a:solidFill>
                <a:latin typeface="Candara" panose="020E0502030303020204" pitchFamily="34" charset="0"/>
              </a:rPr>
              <a:t> : pleinement exercée au niveau des gouvernorats</a:t>
            </a:r>
            <a:endParaRPr lang="fr-FR" sz="1600" dirty="0">
              <a:solidFill>
                <a:schemeClr val="accent1">
                  <a:lumMod val="50000"/>
                </a:schemeClr>
              </a:solidFill>
              <a:latin typeface="Candara" panose="020E0502030303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67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868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animBg="1"/>
      <p:bldP spid="17424" grpId="0" animBg="1"/>
      <p:bldP spid="28689" grpId="0" animBg="1"/>
      <p:bldP spid="31" grpId="0" animBg="1"/>
      <p:bldP spid="27" grpId="0" animBg="1"/>
      <p:bldP spid="3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AutoShape 43"/>
          <p:cNvSpPr>
            <a:spLocks/>
          </p:cNvSpPr>
          <p:nvPr/>
        </p:nvSpPr>
        <p:spPr bwMode="auto">
          <a:xfrm>
            <a:off x="0" y="0"/>
            <a:ext cx="9131300" cy="68580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1600" y="21600"/>
                </a:moveTo>
                <a:lnTo>
                  <a:pt x="0" y="21600"/>
                </a:ln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fr-FR"/>
          </a:p>
        </p:txBody>
      </p:sp>
      <p:sp>
        <p:nvSpPr>
          <p:cNvPr id="29702" name="Line 1"/>
          <p:cNvSpPr>
            <a:spLocks noChangeShapeType="1"/>
          </p:cNvSpPr>
          <p:nvPr/>
        </p:nvSpPr>
        <p:spPr bwMode="auto">
          <a:xfrm flipV="1">
            <a:off x="9137650" y="0"/>
            <a:ext cx="0" cy="685800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29703" name="Line 2"/>
          <p:cNvSpPr>
            <a:spLocks noChangeShapeType="1"/>
          </p:cNvSpPr>
          <p:nvPr/>
        </p:nvSpPr>
        <p:spPr bwMode="auto">
          <a:xfrm flipH="1">
            <a:off x="4763" y="0"/>
            <a:ext cx="1587" cy="685800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29704" name="Rectangle 45"/>
          <p:cNvSpPr>
            <a:spLocks/>
          </p:cNvSpPr>
          <p:nvPr/>
        </p:nvSpPr>
        <p:spPr bwMode="auto">
          <a:xfrm>
            <a:off x="8123238" y="296863"/>
            <a:ext cx="755650" cy="37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en-US" altLang="fr-FR" sz="2700" b="1">
                <a:solidFill>
                  <a:srgbClr val="6385C1"/>
                </a:solidFill>
                <a:latin typeface="Times New Roman" pitchFamily="18" charset="0"/>
                <a:cs typeface="Times New Roman" pitchFamily="18" charset="0"/>
                <a:sym typeface="Times New Roman" pitchFamily="18" charset="0"/>
              </a:rPr>
              <a:t>ECA</a:t>
            </a:r>
          </a:p>
        </p:txBody>
      </p:sp>
      <p:sp>
        <p:nvSpPr>
          <p:cNvPr id="29705" name="Rectangle 46" descr="image4.png"/>
          <p:cNvSpPr>
            <a:spLocks/>
          </p:cNvSpPr>
          <p:nvPr/>
        </p:nvSpPr>
        <p:spPr bwMode="auto">
          <a:xfrm>
            <a:off x="7508875" y="284163"/>
            <a:ext cx="573088" cy="477837"/>
          </a:xfrm>
          <a:prstGeom prst="rect">
            <a:avLst/>
          </a:prstGeom>
          <a:blipFill dpi="0" rotWithShape="0">
            <a:blip r:embed="rId2"/>
            <a:srcRect/>
            <a:stretch>
              <a:fillRect/>
            </a:stretch>
          </a:blipFill>
          <a:ln>
            <a:noFill/>
          </a:ln>
          <a:extLst>
            <a:ext uri="{91240B29-F687-4F45-9708-019B960494DF}">
              <a14:hiddenLine xmlns:a14="http://schemas.microsoft.com/office/drawing/2010/main" w="12700">
                <a:solidFill>
                  <a:srgbClr val="000000"/>
                </a:solidFill>
                <a:miter lim="400000"/>
                <a:headEnd/>
                <a:tailEnd/>
              </a14:hiddenLine>
            </a:ext>
          </a:extLst>
        </p:spPr>
        <p:txBody>
          <a:bodyPr lIns="45720" rIns="45720"/>
          <a:lstStyle/>
          <a:p>
            <a:pPr eaLnBrk="1"/>
            <a:endParaRPr lang="fr-FR" altLang="fr-FR"/>
          </a:p>
        </p:txBody>
      </p:sp>
      <p:sp>
        <p:nvSpPr>
          <p:cNvPr id="29706" name="AutoShape 49"/>
          <p:cNvSpPr>
            <a:spLocks/>
          </p:cNvSpPr>
          <p:nvPr/>
        </p:nvSpPr>
        <p:spPr bwMode="auto">
          <a:xfrm>
            <a:off x="0" y="6135688"/>
            <a:ext cx="6026150" cy="442912"/>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929" y="0"/>
                </a:moveTo>
                <a:lnTo>
                  <a:pt x="0" y="0"/>
                </a:lnTo>
                <a:lnTo>
                  <a:pt x="0" y="21600"/>
                </a:lnTo>
                <a:lnTo>
                  <a:pt x="20929" y="21600"/>
                </a:lnTo>
                <a:lnTo>
                  <a:pt x="21107" y="21274"/>
                </a:lnTo>
                <a:lnTo>
                  <a:pt x="21268" y="20353"/>
                </a:lnTo>
                <a:lnTo>
                  <a:pt x="21404" y="18924"/>
                </a:lnTo>
                <a:lnTo>
                  <a:pt x="21508" y="17076"/>
                </a:lnTo>
                <a:lnTo>
                  <a:pt x="21576" y="14893"/>
                </a:lnTo>
                <a:lnTo>
                  <a:pt x="21600" y="12465"/>
                </a:lnTo>
                <a:lnTo>
                  <a:pt x="21600" y="9135"/>
                </a:lnTo>
                <a:lnTo>
                  <a:pt x="21576" y="6707"/>
                </a:lnTo>
                <a:lnTo>
                  <a:pt x="21508" y="4524"/>
                </a:lnTo>
                <a:lnTo>
                  <a:pt x="21404" y="2676"/>
                </a:lnTo>
                <a:lnTo>
                  <a:pt x="21268" y="1247"/>
                </a:lnTo>
                <a:lnTo>
                  <a:pt x="21107" y="326"/>
                </a:lnTo>
                <a:lnTo>
                  <a:pt x="20929" y="0"/>
                </a:lnTo>
                <a:close/>
              </a:path>
            </a:pathLst>
          </a:custGeom>
          <a:solidFill>
            <a:schemeClr val="accent1">
              <a:lumMod val="75000"/>
            </a:schemeClr>
          </a:solidFill>
          <a:ln>
            <a:noFill/>
          </a:ln>
          <a:extLst/>
        </p:spPr>
        <p:txBody>
          <a:bodyPr lIns="45720" rIns="45720"/>
          <a:lstStyle/>
          <a:p>
            <a:endParaRPr lang="fr-FR"/>
          </a:p>
        </p:txBody>
      </p:sp>
      <p:sp>
        <p:nvSpPr>
          <p:cNvPr id="29707" name="AutoShape 51"/>
          <p:cNvSpPr>
            <a:spLocks/>
          </p:cNvSpPr>
          <p:nvPr/>
        </p:nvSpPr>
        <p:spPr bwMode="auto">
          <a:xfrm>
            <a:off x="6121400" y="6135688"/>
            <a:ext cx="1292225" cy="4413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chemeClr val="accent1">
              <a:lumMod val="75000"/>
            </a:schemeClr>
          </a:solidFill>
          <a:ln>
            <a:noFill/>
          </a:ln>
          <a:extLst/>
        </p:spPr>
        <p:txBody>
          <a:bodyPr lIns="45720" rIns="45720"/>
          <a:lstStyle/>
          <a:p>
            <a:endParaRPr lang="fr-FR"/>
          </a:p>
        </p:txBody>
      </p:sp>
      <p:sp>
        <p:nvSpPr>
          <p:cNvPr id="29708" name="Rectangle 52"/>
          <p:cNvSpPr>
            <a:spLocks/>
          </p:cNvSpPr>
          <p:nvPr/>
        </p:nvSpPr>
        <p:spPr bwMode="auto">
          <a:xfrm>
            <a:off x="6313488" y="6227763"/>
            <a:ext cx="1100137"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en-US" altLang="fr-FR" sz="1200" b="1">
                <a:solidFill>
                  <a:srgbClr val="FFFFFF"/>
                </a:solidFill>
                <a:latin typeface="Lato" charset="0"/>
                <a:sym typeface="Lato" charset="0"/>
              </a:rPr>
              <a:t>UNECA.ORG</a:t>
            </a:r>
          </a:p>
        </p:txBody>
      </p:sp>
      <p:sp>
        <p:nvSpPr>
          <p:cNvPr id="29709" name="Line 53"/>
          <p:cNvSpPr>
            <a:spLocks noChangeShapeType="1"/>
          </p:cNvSpPr>
          <p:nvPr/>
        </p:nvSpPr>
        <p:spPr bwMode="auto">
          <a:xfrm>
            <a:off x="0" y="6851650"/>
            <a:ext cx="9144000" cy="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29710" name="Espace réservé du numéro de diapositive 1"/>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a:lstStyle>
            <a:lvl1pPr>
              <a:defRPr>
                <a:solidFill>
                  <a:srgbClr val="000000"/>
                </a:solidFill>
                <a:latin typeface="Calibri" pitchFamily="34" charset="0"/>
                <a:cs typeface="Calibri" pitchFamily="34" charset="0"/>
                <a:sym typeface="Calibri" pitchFamily="34" charset="0"/>
              </a:defRPr>
            </a:lvl1pPr>
            <a:lvl2pPr marL="742950" indent="-285750">
              <a:defRPr>
                <a:solidFill>
                  <a:srgbClr val="000000"/>
                </a:solidFill>
                <a:latin typeface="Calibri" pitchFamily="34" charset="0"/>
                <a:cs typeface="Calibri" pitchFamily="34" charset="0"/>
                <a:sym typeface="Calibri" pitchFamily="34" charset="0"/>
              </a:defRPr>
            </a:lvl2pPr>
            <a:lvl3pPr marL="1143000" indent="-228600">
              <a:defRPr>
                <a:solidFill>
                  <a:srgbClr val="000000"/>
                </a:solidFill>
                <a:latin typeface="Calibri" pitchFamily="34" charset="0"/>
                <a:cs typeface="Calibri" pitchFamily="34" charset="0"/>
                <a:sym typeface="Calibri" pitchFamily="34" charset="0"/>
              </a:defRPr>
            </a:lvl3pPr>
            <a:lvl4pPr marL="1600200" indent="-228600">
              <a:defRPr>
                <a:solidFill>
                  <a:srgbClr val="000000"/>
                </a:solidFill>
                <a:latin typeface="Calibri" pitchFamily="34" charset="0"/>
                <a:cs typeface="Calibri" pitchFamily="34" charset="0"/>
                <a:sym typeface="Calibri" pitchFamily="34" charset="0"/>
              </a:defRPr>
            </a:lvl4pPr>
            <a:lvl5pPr marL="2057400" indent="-228600">
              <a:defRPr>
                <a:solidFill>
                  <a:srgbClr val="000000"/>
                </a:solidFill>
                <a:latin typeface="Calibri" pitchFamily="34" charset="0"/>
                <a:cs typeface="Calibri" pitchFamily="34" charset="0"/>
                <a:sym typeface="Calibri" pitchFamily="34" charset="0"/>
              </a:defRPr>
            </a:lvl5pPr>
            <a:lvl6pPr marL="25146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6pPr>
            <a:lvl7pPr marL="29718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7pPr>
            <a:lvl8pPr marL="34290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8pPr>
            <a:lvl9pPr marL="38862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9pPr>
          </a:lstStyle>
          <a:p>
            <a:fld id="{B1184538-E76B-46B4-B209-A1B9577A9777}" type="slidenum">
              <a:rPr lang="en-US" altLang="fr-FR" b="1" smtClean="0">
                <a:solidFill>
                  <a:srgbClr val="888888"/>
                </a:solidFill>
                <a:latin typeface="Helvetica" pitchFamily="2" charset="0"/>
                <a:cs typeface="Helvetica" pitchFamily="2" charset="0"/>
                <a:sym typeface="Helvetica" pitchFamily="2" charset="0"/>
              </a:rPr>
              <a:pPr/>
              <a:t>22</a:t>
            </a:fld>
            <a:endParaRPr lang="en-US" altLang="fr-FR" b="1" smtClean="0">
              <a:solidFill>
                <a:srgbClr val="888888"/>
              </a:solidFill>
              <a:latin typeface="Helvetica" pitchFamily="2" charset="0"/>
              <a:cs typeface="Helvetica" pitchFamily="2" charset="0"/>
              <a:sym typeface="Helvetica" pitchFamily="2" charset="0"/>
            </a:endParaRPr>
          </a:p>
        </p:txBody>
      </p:sp>
      <p:sp>
        <p:nvSpPr>
          <p:cNvPr id="23" name="Rectangle 3"/>
          <p:cNvSpPr>
            <a:spLocks/>
          </p:cNvSpPr>
          <p:nvPr/>
        </p:nvSpPr>
        <p:spPr bwMode="auto">
          <a:xfrm>
            <a:off x="279400" y="6269038"/>
            <a:ext cx="53244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defRPr/>
            </a:pPr>
            <a:r>
              <a:rPr lang="fr-FR" sz="1200" b="1" cap="small" dirty="0">
                <a:solidFill>
                  <a:schemeClr val="bg1"/>
                </a:solidFill>
                <a:latin typeface="Lato"/>
              </a:rPr>
              <a:t>Territorialisation de la politique industrielle et croissance inclusive </a:t>
            </a:r>
            <a:endParaRPr lang="en-US" altLang="fr-FR" sz="1200" b="1" cap="small" dirty="0">
              <a:solidFill>
                <a:schemeClr val="bg1"/>
              </a:solidFill>
              <a:latin typeface="Lato"/>
              <a:sym typeface="Lato" charset="0"/>
            </a:endParaRPr>
          </a:p>
        </p:txBody>
      </p:sp>
      <p:sp>
        <p:nvSpPr>
          <p:cNvPr id="17" name="AutoShape 44"/>
          <p:cNvSpPr>
            <a:spLocks/>
          </p:cNvSpPr>
          <p:nvPr/>
        </p:nvSpPr>
        <p:spPr bwMode="auto">
          <a:xfrm>
            <a:off x="47625" y="146665"/>
            <a:ext cx="6948488" cy="471487"/>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chemeClr val="accent1">
              <a:lumMod val="75000"/>
            </a:schemeClr>
          </a:solidFill>
          <a:ln>
            <a:noFill/>
          </a:ln>
          <a:extLst/>
        </p:spPr>
        <p:txBody>
          <a:bodyPr lIns="45720" rIns="45720"/>
          <a:lstStyle/>
          <a:p>
            <a:r>
              <a:rPr lang="fr-FR" altLang="fr-FR" dirty="0"/>
              <a:t>  </a:t>
            </a:r>
            <a:r>
              <a:rPr lang="fr-FR" altLang="fr-FR" b="1" dirty="0">
                <a:solidFill>
                  <a:schemeClr val="bg1"/>
                </a:solidFill>
              </a:rPr>
              <a:t>❺ </a:t>
            </a:r>
            <a:r>
              <a:rPr lang="fr-FR" altLang="fr-FR" sz="1500" b="1" dirty="0">
                <a:solidFill>
                  <a:schemeClr val="bg1"/>
                </a:solidFill>
              </a:rPr>
              <a:t>Conclusion: </a:t>
            </a:r>
            <a:r>
              <a:rPr lang="fr-FR" altLang="fr-FR" sz="1500" b="1" dirty="0" smtClean="0">
                <a:solidFill>
                  <a:schemeClr val="bg1"/>
                </a:solidFill>
              </a:rPr>
              <a:t>pistes de recommandations pour rendre la PI plus inclusive</a:t>
            </a:r>
            <a:endParaRPr lang="fr-FR" altLang="fr-FR" sz="1500" b="1" dirty="0">
              <a:solidFill>
                <a:schemeClr val="bg1"/>
              </a:solidFill>
            </a:endParaRPr>
          </a:p>
        </p:txBody>
      </p:sp>
      <p:sp>
        <p:nvSpPr>
          <p:cNvPr id="18" name="Rectangle 32"/>
          <p:cNvSpPr>
            <a:spLocks noChangeArrowheads="1"/>
          </p:cNvSpPr>
          <p:nvPr/>
        </p:nvSpPr>
        <p:spPr bwMode="auto">
          <a:xfrm>
            <a:off x="611560" y="1308825"/>
            <a:ext cx="7475240" cy="3539430"/>
          </a:xfrm>
          <a:prstGeom prst="rect">
            <a:avLst/>
          </a:prstGeom>
          <a:solidFill>
            <a:srgbClr val="FFFFFF"/>
          </a:solidFill>
          <a:ln w="25400" algn="ctr">
            <a:solidFill>
              <a:schemeClr val="accent1"/>
            </a:solidFill>
            <a:round/>
            <a:headEnd/>
            <a:tailEnd/>
          </a:ln>
          <a:effectLst>
            <a:outerShdw dist="23000" dir="5400000" algn="ctr" rotWithShape="0">
              <a:srgbClr val="000000">
                <a:alpha val="34998"/>
              </a:srgbClr>
            </a:outerShdw>
          </a:effectLst>
        </p:spPr>
        <p:txBody>
          <a:bodyPr wrap="square" lIns="45720" rIns="45720" anchor="ctr">
            <a:spAutoFit/>
          </a:bodyPr>
          <a:lstStyle/>
          <a:p>
            <a:pPr marL="525462" indent="-342900" algn="just">
              <a:buFont typeface="+mj-lt"/>
              <a:buAutoNum type="arabicPeriod"/>
            </a:pPr>
            <a:r>
              <a:rPr lang="fr-FR" sz="1600" dirty="0">
                <a:solidFill>
                  <a:schemeClr val="accent1">
                    <a:lumMod val="50000"/>
                  </a:schemeClr>
                </a:solidFill>
                <a:latin typeface="Candara" panose="020E0502030303020204" pitchFamily="34" charset="0"/>
              </a:rPr>
              <a:t>Renforcer </a:t>
            </a:r>
            <a:r>
              <a:rPr lang="fr-FR" sz="1600" dirty="0" smtClean="0">
                <a:solidFill>
                  <a:schemeClr val="accent1">
                    <a:lumMod val="50000"/>
                  </a:schemeClr>
                </a:solidFill>
                <a:latin typeface="Candara" panose="020E0502030303020204" pitchFamily="34" charset="0"/>
              </a:rPr>
              <a:t>la participation </a:t>
            </a:r>
            <a:r>
              <a:rPr lang="fr-FR" sz="1600" dirty="0">
                <a:solidFill>
                  <a:schemeClr val="accent1">
                    <a:lumMod val="50000"/>
                  </a:schemeClr>
                </a:solidFill>
                <a:latin typeface="Candara" panose="020E0502030303020204" pitchFamily="34" charset="0"/>
              </a:rPr>
              <a:t>du territoire dans la </a:t>
            </a:r>
            <a:r>
              <a:rPr lang="fr-FR" sz="1600" dirty="0" smtClean="0">
                <a:solidFill>
                  <a:schemeClr val="accent1">
                    <a:lumMod val="50000"/>
                  </a:schemeClr>
                </a:solidFill>
                <a:latin typeface="Candara" panose="020E0502030303020204" pitchFamily="34" charset="0"/>
              </a:rPr>
              <a:t>conception de </a:t>
            </a:r>
            <a:r>
              <a:rPr lang="fr-FR" sz="1600" dirty="0">
                <a:solidFill>
                  <a:schemeClr val="accent1">
                    <a:lumMod val="50000"/>
                  </a:schemeClr>
                </a:solidFill>
                <a:latin typeface="Candara" panose="020E0502030303020204" pitchFamily="34" charset="0"/>
              </a:rPr>
              <a:t>la politique </a:t>
            </a:r>
            <a:r>
              <a:rPr lang="fr-FR" sz="1600" dirty="0" smtClean="0">
                <a:solidFill>
                  <a:schemeClr val="accent1">
                    <a:lumMod val="50000"/>
                  </a:schemeClr>
                </a:solidFill>
                <a:latin typeface="Candara" panose="020E0502030303020204" pitchFamily="34" charset="0"/>
              </a:rPr>
              <a:t>industrielle (y compris la conception des instruments de mise en œuvre, la priorisation des activités, le suivi, etc.)</a:t>
            </a:r>
          </a:p>
          <a:p>
            <a:pPr marL="525462" indent="-342900" algn="just">
              <a:buFont typeface="+mj-lt"/>
              <a:buAutoNum type="arabicPeriod"/>
            </a:pPr>
            <a:endParaRPr lang="fr-FR" sz="1600" dirty="0">
              <a:solidFill>
                <a:schemeClr val="accent1">
                  <a:lumMod val="50000"/>
                </a:schemeClr>
              </a:solidFill>
              <a:latin typeface="Candara" panose="020E0502030303020204" pitchFamily="34" charset="0"/>
            </a:endParaRPr>
          </a:p>
          <a:p>
            <a:pPr marL="525462" indent="-342900" algn="just">
              <a:buFont typeface="+mj-lt"/>
              <a:buAutoNum type="arabicPeriod"/>
            </a:pPr>
            <a:endParaRPr lang="fr-FR" sz="1600" dirty="0" smtClean="0">
              <a:solidFill>
                <a:schemeClr val="accent1">
                  <a:lumMod val="50000"/>
                </a:schemeClr>
              </a:solidFill>
              <a:latin typeface="Candara" panose="020E0502030303020204" pitchFamily="34" charset="0"/>
            </a:endParaRPr>
          </a:p>
          <a:p>
            <a:pPr marL="525462" indent="-342900" algn="just">
              <a:buFont typeface="+mj-lt"/>
              <a:buAutoNum type="arabicPeriod"/>
            </a:pPr>
            <a:r>
              <a:rPr lang="fr-FR" sz="1600" dirty="0">
                <a:solidFill>
                  <a:schemeClr val="accent1">
                    <a:lumMod val="50000"/>
                  </a:schemeClr>
                </a:solidFill>
                <a:latin typeface="Candara" panose="020E0502030303020204" pitchFamily="34" charset="0"/>
              </a:rPr>
              <a:t>Renforcer les </a:t>
            </a:r>
            <a:r>
              <a:rPr lang="fr-FR" sz="1600" dirty="0" smtClean="0">
                <a:solidFill>
                  <a:schemeClr val="accent1">
                    <a:lumMod val="50000"/>
                  </a:schemeClr>
                </a:solidFill>
                <a:latin typeface="Candara" panose="020E0502030303020204" pitchFamily="34" charset="0"/>
              </a:rPr>
              <a:t>capacités des </a:t>
            </a:r>
            <a:r>
              <a:rPr lang="fr-FR" sz="1600" dirty="0">
                <a:solidFill>
                  <a:schemeClr val="accent1">
                    <a:lumMod val="50000"/>
                  </a:schemeClr>
                </a:solidFill>
                <a:latin typeface="Candara" panose="020E0502030303020204" pitchFamily="34" charset="0"/>
              </a:rPr>
              <a:t>acteurs locaux (autorité </a:t>
            </a:r>
            <a:r>
              <a:rPr lang="fr-FR" sz="1600" dirty="0" smtClean="0">
                <a:solidFill>
                  <a:schemeClr val="accent1">
                    <a:lumMod val="50000"/>
                  </a:schemeClr>
                </a:solidFill>
                <a:latin typeface="Candara" panose="020E0502030303020204" pitchFamily="34" charset="0"/>
              </a:rPr>
              <a:t>locale, association </a:t>
            </a:r>
            <a:r>
              <a:rPr lang="fr-FR" sz="1600" dirty="0">
                <a:solidFill>
                  <a:schemeClr val="accent1">
                    <a:lumMod val="50000"/>
                  </a:schemeClr>
                </a:solidFill>
                <a:latin typeface="Candara" panose="020E0502030303020204" pitchFamily="34" charset="0"/>
              </a:rPr>
              <a:t>professionnelle, etc.) lors de </a:t>
            </a:r>
            <a:r>
              <a:rPr lang="fr-FR" sz="1600" dirty="0" smtClean="0">
                <a:solidFill>
                  <a:schemeClr val="accent1">
                    <a:lumMod val="50000"/>
                  </a:schemeClr>
                </a:solidFill>
                <a:latin typeface="Candara" panose="020E0502030303020204" pitchFamily="34" charset="0"/>
              </a:rPr>
              <a:t>la conception </a:t>
            </a:r>
            <a:r>
              <a:rPr lang="fr-FR" sz="1600" dirty="0">
                <a:solidFill>
                  <a:schemeClr val="accent1">
                    <a:lumMod val="50000"/>
                  </a:schemeClr>
                </a:solidFill>
                <a:latin typeface="Candara" panose="020E0502030303020204" pitchFamily="34" charset="0"/>
              </a:rPr>
              <a:t>et de la mise en </a:t>
            </a:r>
            <a:r>
              <a:rPr lang="fr-FR" sz="1600" dirty="0" smtClean="0">
                <a:solidFill>
                  <a:schemeClr val="accent1">
                    <a:lumMod val="50000"/>
                  </a:schemeClr>
                </a:solidFill>
                <a:latin typeface="Candara" panose="020E0502030303020204" pitchFamily="34" charset="0"/>
              </a:rPr>
              <a:t>œuvre </a:t>
            </a:r>
            <a:r>
              <a:rPr lang="fr-FR" sz="1600" dirty="0">
                <a:solidFill>
                  <a:schemeClr val="accent1">
                    <a:lumMod val="50000"/>
                  </a:schemeClr>
                </a:solidFill>
                <a:latin typeface="Candara" panose="020E0502030303020204" pitchFamily="34" charset="0"/>
              </a:rPr>
              <a:t>des </a:t>
            </a:r>
            <a:r>
              <a:rPr lang="fr-FR" sz="1600" dirty="0" smtClean="0">
                <a:solidFill>
                  <a:schemeClr val="accent1">
                    <a:lumMod val="50000"/>
                  </a:schemeClr>
                </a:solidFill>
                <a:latin typeface="Candara" panose="020E0502030303020204" pitchFamily="34" charset="0"/>
              </a:rPr>
              <a:t>projets de </a:t>
            </a:r>
            <a:r>
              <a:rPr lang="fr-FR" sz="1600" dirty="0">
                <a:solidFill>
                  <a:schemeClr val="accent1">
                    <a:lumMod val="50000"/>
                  </a:schemeClr>
                </a:solidFill>
                <a:latin typeface="Candara" panose="020E0502030303020204" pitchFamily="34" charset="0"/>
              </a:rPr>
              <a:t>développement </a:t>
            </a:r>
            <a:r>
              <a:rPr lang="fr-FR" sz="1600" dirty="0" smtClean="0">
                <a:solidFill>
                  <a:schemeClr val="accent1">
                    <a:lumMod val="50000"/>
                  </a:schemeClr>
                </a:solidFill>
                <a:latin typeface="Candara" panose="020E0502030303020204" pitchFamily="34" charset="0"/>
              </a:rPr>
              <a:t>territorial (humains,  techniques, logistique, de pilotage , d’évaluation et de suivi d e la mise en œuvre)</a:t>
            </a:r>
          </a:p>
          <a:p>
            <a:pPr marL="525462" indent="-342900" algn="just">
              <a:buFont typeface="+mj-lt"/>
              <a:buAutoNum type="arabicPeriod"/>
            </a:pPr>
            <a:endParaRPr lang="fr-FR" sz="1600" dirty="0">
              <a:solidFill>
                <a:schemeClr val="accent1">
                  <a:lumMod val="50000"/>
                </a:schemeClr>
              </a:solidFill>
              <a:latin typeface="Candara" panose="020E0502030303020204" pitchFamily="34" charset="0"/>
            </a:endParaRPr>
          </a:p>
          <a:p>
            <a:pPr marL="525462" indent="-342900" algn="just">
              <a:buFont typeface="+mj-lt"/>
              <a:buAutoNum type="arabicPeriod"/>
            </a:pPr>
            <a:endParaRPr lang="fr-FR" sz="1600" dirty="0" smtClean="0">
              <a:solidFill>
                <a:schemeClr val="accent1">
                  <a:lumMod val="50000"/>
                </a:schemeClr>
              </a:solidFill>
              <a:latin typeface="Candara" panose="020E0502030303020204" pitchFamily="34" charset="0"/>
            </a:endParaRPr>
          </a:p>
          <a:p>
            <a:pPr marL="525462" indent="-342900" algn="just">
              <a:buFont typeface="+mj-lt"/>
              <a:buAutoNum type="arabicPeriod"/>
            </a:pPr>
            <a:r>
              <a:rPr lang="fr-FR" sz="1600" dirty="0">
                <a:solidFill>
                  <a:schemeClr val="accent1">
                    <a:lumMod val="50000"/>
                  </a:schemeClr>
                </a:solidFill>
                <a:latin typeface="Candara" panose="020E0502030303020204" pitchFamily="34" charset="0"/>
              </a:rPr>
              <a:t>Appuyer la mise </a:t>
            </a:r>
            <a:r>
              <a:rPr lang="fr-FR" sz="1600" dirty="0" smtClean="0">
                <a:solidFill>
                  <a:schemeClr val="accent1">
                    <a:lumMod val="50000"/>
                  </a:schemeClr>
                </a:solidFill>
                <a:latin typeface="Candara" panose="020E0502030303020204" pitchFamily="34" charset="0"/>
              </a:rPr>
              <a:t>en place </a:t>
            </a:r>
            <a:r>
              <a:rPr lang="fr-FR" sz="1600" dirty="0">
                <a:solidFill>
                  <a:schemeClr val="accent1">
                    <a:lumMod val="50000"/>
                  </a:schemeClr>
                </a:solidFill>
                <a:latin typeface="Candara" panose="020E0502030303020204" pitchFamily="34" charset="0"/>
              </a:rPr>
              <a:t>des bonnes pratiques de la </a:t>
            </a:r>
            <a:r>
              <a:rPr lang="fr-FR" sz="1600" dirty="0" smtClean="0">
                <a:solidFill>
                  <a:schemeClr val="accent1">
                    <a:lumMod val="50000"/>
                  </a:schemeClr>
                </a:solidFill>
                <a:latin typeface="Candara" panose="020E0502030303020204" pitchFamily="34" charset="0"/>
              </a:rPr>
              <a:t>gouvernance au </a:t>
            </a:r>
            <a:r>
              <a:rPr lang="fr-FR" sz="1600" dirty="0">
                <a:solidFill>
                  <a:schemeClr val="accent1">
                    <a:lumMod val="50000"/>
                  </a:schemeClr>
                </a:solidFill>
                <a:latin typeface="Candara" panose="020E0502030303020204" pitchFamily="34" charset="0"/>
              </a:rPr>
              <a:t>niveau local, conformément à la </a:t>
            </a:r>
            <a:r>
              <a:rPr lang="fr-FR" sz="1600" dirty="0" smtClean="0">
                <a:solidFill>
                  <a:schemeClr val="accent1">
                    <a:lumMod val="50000"/>
                  </a:schemeClr>
                </a:solidFill>
                <a:latin typeface="Candara" panose="020E0502030303020204" pitchFamily="34" charset="0"/>
              </a:rPr>
              <a:t>nouvelle Constitution </a:t>
            </a:r>
            <a:r>
              <a:rPr lang="fr-FR" sz="1600" dirty="0">
                <a:solidFill>
                  <a:schemeClr val="accent1">
                    <a:lumMod val="50000"/>
                  </a:schemeClr>
                </a:solidFill>
                <a:latin typeface="Candara" panose="020E0502030303020204" pitchFamily="34" charset="0"/>
              </a:rPr>
              <a:t>de </a:t>
            </a:r>
            <a:r>
              <a:rPr lang="fr-FR" sz="1600" dirty="0" smtClean="0">
                <a:solidFill>
                  <a:schemeClr val="accent1">
                    <a:lumMod val="50000"/>
                  </a:schemeClr>
                </a:solidFill>
                <a:latin typeface="Candara" panose="020E0502030303020204" pitchFamily="34" charset="0"/>
              </a:rPr>
              <a:t>2014 (institutionnaliser le DPP, transparence,  Reddition,  S&amp;E, etc.)</a:t>
            </a:r>
            <a:endParaRPr lang="fr-FR" sz="1600" dirty="0">
              <a:solidFill>
                <a:schemeClr val="accent1">
                  <a:lumMod val="50000"/>
                </a:schemeClr>
              </a:solidFill>
              <a:latin typeface="Candara" panose="020E0502030303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1"/>
          <p:cNvSpPr>
            <a:spLocks/>
          </p:cNvSpPr>
          <p:nvPr/>
        </p:nvSpPr>
        <p:spPr bwMode="auto">
          <a:xfrm>
            <a:off x="0" y="0"/>
            <a:ext cx="9144000" cy="6845300"/>
          </a:xfrm>
          <a:prstGeom prst="rect">
            <a:avLst/>
          </a:prstGeom>
          <a:solidFill>
            <a:srgbClr val="065785"/>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20" rIns="45720"/>
          <a:lstStyle/>
          <a:p>
            <a:pPr eaLnBrk="1"/>
            <a:endParaRPr lang="fr-FR" altLang="fr-FR"/>
          </a:p>
        </p:txBody>
      </p:sp>
      <p:sp>
        <p:nvSpPr>
          <p:cNvPr id="31747" name="Rectangle 2"/>
          <p:cNvSpPr>
            <a:spLocks/>
          </p:cNvSpPr>
          <p:nvPr/>
        </p:nvSpPr>
        <p:spPr bwMode="auto">
          <a:xfrm>
            <a:off x="2360612" y="2584450"/>
            <a:ext cx="4421187"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en-US" altLang="fr-FR" sz="5500" b="1" dirty="0">
                <a:solidFill>
                  <a:srgbClr val="FFFFFF"/>
                </a:solidFill>
                <a:latin typeface="Lato" charset="0"/>
                <a:sym typeface="Lato" charset="0"/>
              </a:rPr>
              <a:t>THANK YOU!</a:t>
            </a:r>
          </a:p>
        </p:txBody>
      </p:sp>
      <p:sp>
        <p:nvSpPr>
          <p:cNvPr id="31748" name="Rectangle 3"/>
          <p:cNvSpPr>
            <a:spLocks/>
          </p:cNvSpPr>
          <p:nvPr/>
        </p:nvSpPr>
        <p:spPr bwMode="auto">
          <a:xfrm>
            <a:off x="8231188" y="184150"/>
            <a:ext cx="755650" cy="379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en-US" altLang="fr-FR" sz="2700" b="1">
                <a:solidFill>
                  <a:srgbClr val="FFFFFF"/>
                </a:solidFill>
                <a:latin typeface="Times New Roman" pitchFamily="18" charset="0"/>
                <a:cs typeface="Times New Roman" pitchFamily="18" charset="0"/>
                <a:sym typeface="Times New Roman" pitchFamily="18" charset="0"/>
              </a:rPr>
              <a:t>ECA</a:t>
            </a:r>
          </a:p>
        </p:txBody>
      </p:sp>
      <p:sp>
        <p:nvSpPr>
          <p:cNvPr id="31749" name="Rectangle 4" descr="image7.png"/>
          <p:cNvSpPr>
            <a:spLocks/>
          </p:cNvSpPr>
          <p:nvPr/>
        </p:nvSpPr>
        <p:spPr bwMode="auto">
          <a:xfrm>
            <a:off x="7616825" y="171450"/>
            <a:ext cx="573088" cy="479425"/>
          </a:xfrm>
          <a:prstGeom prst="rect">
            <a:avLst/>
          </a:prstGeom>
          <a:blipFill dpi="0" rotWithShape="0">
            <a:blip r:embed="rId2"/>
            <a:srcRect/>
            <a:stretch>
              <a:fillRect/>
            </a:stretch>
          </a:blipFill>
          <a:ln>
            <a:noFill/>
          </a:ln>
          <a:extLst>
            <a:ext uri="{91240B29-F687-4F45-9708-019B960494DF}">
              <a14:hiddenLine xmlns:a14="http://schemas.microsoft.com/office/drawing/2010/main" w="12700">
                <a:solidFill>
                  <a:srgbClr val="000000"/>
                </a:solidFill>
                <a:miter lim="400000"/>
                <a:headEnd/>
                <a:tailEnd/>
              </a14:hiddenLine>
            </a:ext>
          </a:extLst>
        </p:spPr>
        <p:txBody>
          <a:bodyPr lIns="45720" rIns="45720"/>
          <a:lstStyle/>
          <a:p>
            <a:pPr eaLnBrk="1"/>
            <a:endParaRPr lang="fr-FR" altLang="fr-FR"/>
          </a:p>
        </p:txBody>
      </p:sp>
      <p:sp>
        <p:nvSpPr>
          <p:cNvPr id="31750" name="AutoShape 5"/>
          <p:cNvSpPr>
            <a:spLocks/>
          </p:cNvSpPr>
          <p:nvPr/>
        </p:nvSpPr>
        <p:spPr bwMode="auto">
          <a:xfrm>
            <a:off x="3924300" y="6135688"/>
            <a:ext cx="1293813" cy="4413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D7CB9"/>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fr-FR"/>
          </a:p>
        </p:txBody>
      </p:sp>
      <p:sp>
        <p:nvSpPr>
          <p:cNvPr id="31751" name="Rectangle 6"/>
          <p:cNvSpPr>
            <a:spLocks/>
          </p:cNvSpPr>
          <p:nvPr/>
        </p:nvSpPr>
        <p:spPr bwMode="auto">
          <a:xfrm>
            <a:off x="395536" y="3916770"/>
            <a:ext cx="8352927"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0" tIns="0" rIns="0" bIns="0">
            <a:spAutoFit/>
          </a:bodyPr>
          <a:lstStyle/>
          <a:p>
            <a:pPr algn="ctr" eaLnBrk="1"/>
            <a:r>
              <a:rPr lang="en-US" altLang="fr-FR" sz="3200" dirty="0" smtClean="0">
                <a:solidFill>
                  <a:srgbClr val="0D7CB9"/>
                </a:solidFill>
                <a:latin typeface="Lato" charset="0"/>
                <a:sym typeface="Lato" charset="0"/>
              </a:rPr>
              <a:t>More info</a:t>
            </a:r>
            <a:r>
              <a:rPr lang="en-US" altLang="fr-FR" sz="3200" dirty="0">
                <a:solidFill>
                  <a:srgbClr val="0D7CB9"/>
                </a:solidFill>
                <a:latin typeface="Lato" charset="0"/>
                <a:sym typeface="Lato" charset="0"/>
              </a:rPr>
              <a:t>: </a:t>
            </a:r>
            <a:r>
              <a:rPr lang="en-US" altLang="fr-FR" sz="2800" dirty="0" smtClean="0">
                <a:solidFill>
                  <a:srgbClr val="FFFFFF"/>
                </a:solidFill>
                <a:latin typeface="Lato" charset="0"/>
                <a:sym typeface="Lato" charset="0"/>
              </a:rPr>
              <a:t>asma.bouraouikhouja@gmail.com</a:t>
            </a:r>
            <a:endParaRPr lang="en-US" altLang="fr-FR" sz="2800" dirty="0">
              <a:solidFill>
                <a:srgbClr val="0D7CB9"/>
              </a:solidFill>
              <a:latin typeface="Lato" charset="0"/>
              <a:sym typeface="Lato" charset="0"/>
            </a:endParaRPr>
          </a:p>
        </p:txBody>
      </p:sp>
      <p:sp>
        <p:nvSpPr>
          <p:cNvPr id="31752" name="Rectangle 7"/>
          <p:cNvSpPr>
            <a:spLocks/>
          </p:cNvSpPr>
          <p:nvPr/>
        </p:nvSpPr>
        <p:spPr bwMode="auto">
          <a:xfrm>
            <a:off x="4117975" y="6261100"/>
            <a:ext cx="11001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en-US" altLang="fr-FR" sz="1200" b="1">
                <a:solidFill>
                  <a:srgbClr val="FFFFFF"/>
                </a:solidFill>
                <a:latin typeface="Lato" charset="0"/>
                <a:sym typeface="Lato" charset="0"/>
              </a:rPr>
              <a:t>UNECA.ORG</a:t>
            </a:r>
          </a:p>
        </p:txBody>
      </p:sp>
      <p:sp>
        <p:nvSpPr>
          <p:cNvPr id="31755" name="Espace réservé du numéro de diapositive 1"/>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a:lstStyle>
            <a:lvl1pPr>
              <a:defRPr>
                <a:solidFill>
                  <a:srgbClr val="000000"/>
                </a:solidFill>
                <a:latin typeface="Calibri" pitchFamily="34" charset="0"/>
                <a:cs typeface="Calibri" pitchFamily="34" charset="0"/>
                <a:sym typeface="Calibri" pitchFamily="34" charset="0"/>
              </a:defRPr>
            </a:lvl1pPr>
            <a:lvl2pPr marL="742950" indent="-285750">
              <a:defRPr>
                <a:solidFill>
                  <a:srgbClr val="000000"/>
                </a:solidFill>
                <a:latin typeface="Calibri" pitchFamily="34" charset="0"/>
                <a:cs typeface="Calibri" pitchFamily="34" charset="0"/>
                <a:sym typeface="Calibri" pitchFamily="34" charset="0"/>
              </a:defRPr>
            </a:lvl2pPr>
            <a:lvl3pPr marL="1143000" indent="-228600">
              <a:defRPr>
                <a:solidFill>
                  <a:srgbClr val="000000"/>
                </a:solidFill>
                <a:latin typeface="Calibri" pitchFamily="34" charset="0"/>
                <a:cs typeface="Calibri" pitchFamily="34" charset="0"/>
                <a:sym typeface="Calibri" pitchFamily="34" charset="0"/>
              </a:defRPr>
            </a:lvl3pPr>
            <a:lvl4pPr marL="1600200" indent="-228600">
              <a:defRPr>
                <a:solidFill>
                  <a:srgbClr val="000000"/>
                </a:solidFill>
                <a:latin typeface="Calibri" pitchFamily="34" charset="0"/>
                <a:cs typeface="Calibri" pitchFamily="34" charset="0"/>
                <a:sym typeface="Calibri" pitchFamily="34" charset="0"/>
              </a:defRPr>
            </a:lvl4pPr>
            <a:lvl5pPr marL="2057400" indent="-228600">
              <a:defRPr>
                <a:solidFill>
                  <a:srgbClr val="000000"/>
                </a:solidFill>
                <a:latin typeface="Calibri" pitchFamily="34" charset="0"/>
                <a:cs typeface="Calibri" pitchFamily="34" charset="0"/>
                <a:sym typeface="Calibri" pitchFamily="34" charset="0"/>
              </a:defRPr>
            </a:lvl5pPr>
            <a:lvl6pPr marL="25146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6pPr>
            <a:lvl7pPr marL="29718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7pPr>
            <a:lvl8pPr marL="34290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8pPr>
            <a:lvl9pPr marL="38862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9pPr>
          </a:lstStyle>
          <a:p>
            <a:fld id="{C19C6B6C-BC66-49D1-8D8D-EAC2855AD769}" type="slidenum">
              <a:rPr lang="en-US" altLang="fr-FR" smtClean="0">
                <a:solidFill>
                  <a:srgbClr val="888888"/>
                </a:solidFill>
                <a:latin typeface="Helvetica" pitchFamily="2" charset="0"/>
                <a:cs typeface="Helvetica" pitchFamily="2" charset="0"/>
                <a:sym typeface="Helvetica" pitchFamily="2" charset="0"/>
              </a:rPr>
              <a:pPr/>
              <a:t>23</a:t>
            </a:fld>
            <a:endParaRPr lang="en-US" altLang="fr-FR" smtClean="0">
              <a:solidFill>
                <a:srgbClr val="888888"/>
              </a:solidFill>
              <a:latin typeface="Helvetica" pitchFamily="2" charset="0"/>
              <a:cs typeface="Helvetica" pitchFamily="2" charset="0"/>
              <a:sym typeface="Helvetica" pitchFamily="2" charset="0"/>
            </a:endParaRP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AutoShape 2"/>
          <p:cNvSpPr>
            <a:spLocks/>
          </p:cNvSpPr>
          <p:nvPr/>
        </p:nvSpPr>
        <p:spPr bwMode="auto">
          <a:xfrm>
            <a:off x="0" y="6135688"/>
            <a:ext cx="6026150" cy="442912"/>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929" y="0"/>
                </a:moveTo>
                <a:lnTo>
                  <a:pt x="0" y="0"/>
                </a:lnTo>
                <a:lnTo>
                  <a:pt x="0" y="21600"/>
                </a:lnTo>
                <a:lnTo>
                  <a:pt x="20929" y="21600"/>
                </a:lnTo>
                <a:lnTo>
                  <a:pt x="21107" y="21274"/>
                </a:lnTo>
                <a:lnTo>
                  <a:pt x="21268" y="20353"/>
                </a:lnTo>
                <a:lnTo>
                  <a:pt x="21404" y="18924"/>
                </a:lnTo>
                <a:lnTo>
                  <a:pt x="21508" y="17076"/>
                </a:lnTo>
                <a:lnTo>
                  <a:pt x="21576" y="14893"/>
                </a:lnTo>
                <a:lnTo>
                  <a:pt x="21600" y="12465"/>
                </a:lnTo>
                <a:lnTo>
                  <a:pt x="21600" y="9135"/>
                </a:lnTo>
                <a:lnTo>
                  <a:pt x="21576" y="6707"/>
                </a:lnTo>
                <a:lnTo>
                  <a:pt x="21508" y="4524"/>
                </a:lnTo>
                <a:lnTo>
                  <a:pt x="21404" y="2676"/>
                </a:lnTo>
                <a:lnTo>
                  <a:pt x="21268" y="1247"/>
                </a:lnTo>
                <a:lnTo>
                  <a:pt x="21107" y="326"/>
                </a:lnTo>
                <a:lnTo>
                  <a:pt x="20929" y="0"/>
                </a:lnTo>
                <a:close/>
              </a:path>
            </a:pathLst>
          </a:custGeom>
          <a:solidFill>
            <a:schemeClr val="accent1">
              <a:lumMod val="75000"/>
            </a:schemeClr>
          </a:solidFill>
          <a:ln>
            <a:noFill/>
          </a:ln>
          <a:extLst/>
        </p:spPr>
        <p:txBody>
          <a:bodyPr lIns="45720" rIns="45720"/>
          <a:lstStyle/>
          <a:p>
            <a:endParaRPr lang="fr-FR"/>
          </a:p>
        </p:txBody>
      </p:sp>
      <p:sp>
        <p:nvSpPr>
          <p:cNvPr id="5123" name="Rectangle 3"/>
          <p:cNvSpPr>
            <a:spLocks/>
          </p:cNvSpPr>
          <p:nvPr/>
        </p:nvSpPr>
        <p:spPr bwMode="auto">
          <a:xfrm>
            <a:off x="179512" y="6256337"/>
            <a:ext cx="574980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0" tIns="0" rIns="0" bIns="0">
            <a:spAutoFit/>
          </a:bodyPr>
          <a:lstStyle/>
          <a:p>
            <a:pPr indent="12700" eaLnBrk="1">
              <a:defRPr/>
            </a:pPr>
            <a:r>
              <a:rPr lang="fr-FR" sz="1200" b="1" cap="small" dirty="0">
                <a:solidFill>
                  <a:schemeClr val="bg1"/>
                </a:solidFill>
                <a:latin typeface="Lato"/>
              </a:rPr>
              <a:t>Territorialisation de la politique industrielle et croissance inclusive </a:t>
            </a:r>
            <a:endParaRPr lang="en-US" altLang="fr-FR" sz="1200" b="1" cap="small" dirty="0">
              <a:solidFill>
                <a:schemeClr val="bg1"/>
              </a:solidFill>
              <a:latin typeface="Lato"/>
              <a:sym typeface="Lato" charset="0"/>
            </a:endParaRPr>
          </a:p>
        </p:txBody>
      </p:sp>
      <p:sp>
        <p:nvSpPr>
          <p:cNvPr id="5124" name="AutoShape 4"/>
          <p:cNvSpPr>
            <a:spLocks/>
          </p:cNvSpPr>
          <p:nvPr/>
        </p:nvSpPr>
        <p:spPr bwMode="auto">
          <a:xfrm>
            <a:off x="0" y="0"/>
            <a:ext cx="9131300" cy="68453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fr-FR"/>
          </a:p>
        </p:txBody>
      </p:sp>
      <p:sp>
        <p:nvSpPr>
          <p:cNvPr id="5125" name="AutoShape 5"/>
          <p:cNvSpPr>
            <a:spLocks/>
          </p:cNvSpPr>
          <p:nvPr/>
        </p:nvSpPr>
        <p:spPr bwMode="auto">
          <a:xfrm>
            <a:off x="0" y="0"/>
            <a:ext cx="9131300" cy="68453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fr-FR"/>
          </a:p>
        </p:txBody>
      </p:sp>
      <p:sp>
        <p:nvSpPr>
          <p:cNvPr id="5126" name="AutoShape 6"/>
          <p:cNvSpPr>
            <a:spLocks/>
          </p:cNvSpPr>
          <p:nvPr/>
        </p:nvSpPr>
        <p:spPr bwMode="auto">
          <a:xfrm>
            <a:off x="0" y="290513"/>
            <a:ext cx="4475163" cy="4413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chemeClr val="accent1">
              <a:lumMod val="75000"/>
            </a:schemeClr>
          </a:solidFill>
          <a:ln>
            <a:noFill/>
          </a:ln>
          <a:extLst/>
        </p:spPr>
        <p:txBody>
          <a:bodyPr lIns="45720" rIns="45720"/>
          <a:lstStyle/>
          <a:p>
            <a:endParaRPr lang="fr-FR"/>
          </a:p>
        </p:txBody>
      </p:sp>
      <p:sp>
        <p:nvSpPr>
          <p:cNvPr id="5129" name="AutoShape 9"/>
          <p:cNvSpPr>
            <a:spLocks/>
          </p:cNvSpPr>
          <p:nvPr/>
        </p:nvSpPr>
        <p:spPr bwMode="auto">
          <a:xfrm>
            <a:off x="6121400" y="6135688"/>
            <a:ext cx="1292225" cy="4413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chemeClr val="accent1">
              <a:lumMod val="75000"/>
            </a:schemeClr>
          </a:solidFill>
          <a:ln>
            <a:noFill/>
          </a:ln>
          <a:extLst/>
        </p:spPr>
        <p:txBody>
          <a:bodyPr lIns="45720" rIns="45720"/>
          <a:lstStyle/>
          <a:p>
            <a:endParaRPr lang="fr-FR"/>
          </a:p>
        </p:txBody>
      </p:sp>
      <p:sp>
        <p:nvSpPr>
          <p:cNvPr id="5130" name="Rectangle 10"/>
          <p:cNvSpPr>
            <a:spLocks/>
          </p:cNvSpPr>
          <p:nvPr/>
        </p:nvSpPr>
        <p:spPr bwMode="auto">
          <a:xfrm>
            <a:off x="6313488" y="6256338"/>
            <a:ext cx="90805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en-US" altLang="fr-FR" sz="1100" b="1">
                <a:solidFill>
                  <a:srgbClr val="FFFFFF"/>
                </a:solidFill>
                <a:latin typeface="Lato" charset="0"/>
                <a:sym typeface="Lato" charset="0"/>
              </a:rPr>
              <a:t>UNECA.ORG</a:t>
            </a:r>
          </a:p>
        </p:txBody>
      </p:sp>
      <p:sp>
        <p:nvSpPr>
          <p:cNvPr id="5131" name="Rectangle 11"/>
          <p:cNvSpPr>
            <a:spLocks/>
          </p:cNvSpPr>
          <p:nvPr/>
        </p:nvSpPr>
        <p:spPr bwMode="auto">
          <a:xfrm>
            <a:off x="336550" y="415925"/>
            <a:ext cx="43799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fr-FR" altLang="fr-FR" b="1" dirty="0" smtClean="0">
                <a:solidFill>
                  <a:schemeClr val="bg1"/>
                </a:solidFill>
                <a:latin typeface="Lato" charset="0"/>
                <a:sym typeface="Lato" charset="0"/>
              </a:rPr>
              <a:t>Contexte et problématique</a:t>
            </a:r>
            <a:endParaRPr lang="fr-FR" altLang="fr-FR" b="1" dirty="0">
              <a:solidFill>
                <a:schemeClr val="bg1"/>
              </a:solidFill>
              <a:latin typeface="Lato" charset="0"/>
              <a:sym typeface="Lato" charset="0"/>
            </a:endParaRPr>
          </a:p>
        </p:txBody>
      </p:sp>
      <p:sp>
        <p:nvSpPr>
          <p:cNvPr id="5132" name="Line 13"/>
          <p:cNvSpPr>
            <a:spLocks noChangeShapeType="1"/>
          </p:cNvSpPr>
          <p:nvPr/>
        </p:nvSpPr>
        <p:spPr bwMode="auto">
          <a:xfrm>
            <a:off x="26988" y="6858000"/>
            <a:ext cx="9144000" cy="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5133" name="Rectangle 1"/>
          <p:cNvSpPr>
            <a:spLocks/>
          </p:cNvSpPr>
          <p:nvPr/>
        </p:nvSpPr>
        <p:spPr bwMode="auto">
          <a:xfrm>
            <a:off x="179512" y="1689189"/>
            <a:ext cx="8784976" cy="3323987"/>
          </a:xfrm>
          <a:prstGeom prst="rect">
            <a:avLst/>
          </a:prstGeom>
          <a:noFill/>
          <a:ln w="12700">
            <a:noFill/>
            <a:miter lim="400000"/>
            <a:headEnd/>
            <a:tailEnd/>
          </a:ln>
          <a:extLst>
            <a:ext uri="{909E8E84-426E-40DD-AFC4-6F175D3DCCD1}">
              <a14:hiddenFill xmlns:a14="http://schemas.microsoft.com/office/drawing/2010/main">
                <a:solidFill>
                  <a:srgbClr val="FFFFFF"/>
                </a:solidFill>
              </a14:hiddenFill>
            </a:ext>
          </a:extLst>
        </p:spPr>
        <p:txBody>
          <a:bodyPr wrap="square" lIns="0" tIns="0" rIns="0" bIns="0">
            <a:spAutoFit/>
          </a:bodyPr>
          <a:lstStyle/>
          <a:p>
            <a:pPr marL="496888" indent="-457200" algn="just" eaLnBrk="1">
              <a:buFont typeface="+mj-lt"/>
              <a:buAutoNum type="arabicPeriod"/>
            </a:pPr>
            <a:r>
              <a:rPr lang="fr-FR" altLang="fr-FR" sz="2400" dirty="0" smtClean="0">
                <a:solidFill>
                  <a:schemeClr val="accent1">
                    <a:lumMod val="50000"/>
                  </a:schemeClr>
                </a:solidFill>
                <a:latin typeface="Candara" panose="020E0502030303020204" pitchFamily="34" charset="0"/>
                <a:sym typeface="Lato" charset="0"/>
              </a:rPr>
              <a:t>Etude </a:t>
            </a:r>
            <a:r>
              <a:rPr lang="fr-FR" sz="2400" dirty="0" smtClean="0">
                <a:solidFill>
                  <a:schemeClr val="accent1">
                    <a:lumMod val="50000"/>
                  </a:schemeClr>
                </a:solidFill>
                <a:latin typeface="Candara" panose="020E0502030303020204" pitchFamily="34" charset="0"/>
              </a:rPr>
              <a:t>CEA</a:t>
            </a:r>
            <a:r>
              <a:rPr lang="fr-FR" sz="2400" dirty="0">
                <a:solidFill>
                  <a:schemeClr val="accent1">
                    <a:lumMod val="50000"/>
                  </a:schemeClr>
                </a:solidFill>
                <a:latin typeface="Candara" panose="020E0502030303020204" pitchFamily="34" charset="0"/>
              </a:rPr>
              <a:t>, Bureau pour l’Afrique du Nord</a:t>
            </a:r>
            <a:r>
              <a:rPr lang="fr-FR" altLang="fr-FR" sz="2400" dirty="0" smtClean="0">
                <a:solidFill>
                  <a:schemeClr val="accent1">
                    <a:lumMod val="50000"/>
                  </a:schemeClr>
                </a:solidFill>
                <a:latin typeface="Candara" panose="020E0502030303020204" pitchFamily="34" charset="0"/>
                <a:sym typeface="Lato" charset="0"/>
              </a:rPr>
              <a:t>, présentée lors du </a:t>
            </a:r>
            <a:r>
              <a:rPr lang="fr-FR" altLang="fr-FR" sz="2400" dirty="0" err="1" smtClean="0">
                <a:solidFill>
                  <a:schemeClr val="accent1">
                    <a:lumMod val="50000"/>
                  </a:schemeClr>
                </a:solidFill>
                <a:latin typeface="Candara" panose="020E0502030303020204" pitchFamily="34" charset="0"/>
                <a:sym typeface="Lato" charset="0"/>
              </a:rPr>
              <a:t>North</a:t>
            </a:r>
            <a:r>
              <a:rPr lang="fr-FR" altLang="fr-FR" sz="2400" dirty="0" smtClean="0">
                <a:solidFill>
                  <a:schemeClr val="accent1">
                    <a:lumMod val="50000"/>
                  </a:schemeClr>
                </a:solidFill>
                <a:latin typeface="Candara" panose="020E0502030303020204" pitchFamily="34" charset="0"/>
                <a:sym typeface="Lato" charset="0"/>
              </a:rPr>
              <a:t> </a:t>
            </a:r>
            <a:r>
              <a:rPr lang="fr-FR" altLang="fr-FR" sz="2400" dirty="0" err="1" smtClean="0">
                <a:solidFill>
                  <a:schemeClr val="accent1">
                    <a:lumMod val="50000"/>
                  </a:schemeClr>
                </a:solidFill>
                <a:latin typeface="Candara" panose="020E0502030303020204" pitchFamily="34" charset="0"/>
                <a:sym typeface="Lato" charset="0"/>
              </a:rPr>
              <a:t>Africa</a:t>
            </a:r>
            <a:r>
              <a:rPr lang="fr-FR" altLang="fr-FR" sz="2400" dirty="0" smtClean="0">
                <a:solidFill>
                  <a:schemeClr val="accent1">
                    <a:lumMod val="50000"/>
                  </a:schemeClr>
                </a:solidFill>
                <a:latin typeface="Candara" panose="020E0502030303020204" pitchFamily="34" charset="0"/>
                <a:sym typeface="Lato" charset="0"/>
              </a:rPr>
              <a:t> Development Forum à Rabat, en novembre 2017</a:t>
            </a:r>
          </a:p>
          <a:p>
            <a:pPr marL="496888" indent="-457200" algn="just" eaLnBrk="1">
              <a:buFont typeface="+mj-lt"/>
              <a:buAutoNum type="arabicPeriod"/>
            </a:pPr>
            <a:endParaRPr lang="fr-FR" altLang="fr-FR" sz="2400" dirty="0" smtClean="0">
              <a:solidFill>
                <a:schemeClr val="accent1">
                  <a:lumMod val="50000"/>
                </a:schemeClr>
              </a:solidFill>
              <a:latin typeface="Candara" panose="020E0502030303020204" pitchFamily="34" charset="0"/>
              <a:sym typeface="Lato" charset="0"/>
            </a:endParaRPr>
          </a:p>
          <a:p>
            <a:pPr marL="496888" indent="-457200" algn="just" eaLnBrk="1">
              <a:buFont typeface="+mj-lt"/>
              <a:buAutoNum type="arabicPeriod"/>
            </a:pPr>
            <a:r>
              <a:rPr lang="fr-FR" altLang="fr-FR" sz="2400" dirty="0">
                <a:solidFill>
                  <a:schemeClr val="accent1">
                    <a:lumMod val="50000"/>
                  </a:schemeClr>
                </a:solidFill>
                <a:latin typeface="Candara" panose="020E0502030303020204" pitchFamily="34" charset="0"/>
                <a:sym typeface="Lato" charset="0"/>
              </a:rPr>
              <a:t>5</a:t>
            </a:r>
            <a:r>
              <a:rPr lang="fr-FR" altLang="fr-FR" sz="2400" dirty="0" smtClean="0">
                <a:solidFill>
                  <a:schemeClr val="accent1">
                    <a:lumMod val="50000"/>
                  </a:schemeClr>
                </a:solidFill>
                <a:latin typeface="Candara" panose="020E0502030303020204" pitchFamily="34" charset="0"/>
                <a:sym typeface="Lato" charset="0"/>
              </a:rPr>
              <a:t> pays étudiés mais focus particulier sur les pays du Maghreb Central (Tunisie, Maroc, Algérie)</a:t>
            </a:r>
          </a:p>
          <a:p>
            <a:pPr marL="496888" indent="-457200" algn="just" eaLnBrk="1">
              <a:buFont typeface="+mj-lt"/>
              <a:buAutoNum type="arabicPeriod"/>
            </a:pPr>
            <a:endParaRPr lang="fr-FR" altLang="fr-FR" sz="2400" dirty="0" smtClean="0">
              <a:solidFill>
                <a:schemeClr val="accent1">
                  <a:lumMod val="50000"/>
                </a:schemeClr>
              </a:solidFill>
              <a:latin typeface="Candara" panose="020E0502030303020204" pitchFamily="34" charset="0"/>
              <a:sym typeface="Lato" charset="0"/>
            </a:endParaRPr>
          </a:p>
          <a:p>
            <a:pPr marL="496888" indent="-457200" algn="just" eaLnBrk="1">
              <a:buFont typeface="+mj-lt"/>
              <a:buAutoNum type="arabicPeriod"/>
            </a:pPr>
            <a:r>
              <a:rPr lang="fr-FR" sz="2400" dirty="0" smtClean="0">
                <a:solidFill>
                  <a:schemeClr val="accent1">
                    <a:lumMod val="50000"/>
                  </a:schemeClr>
                </a:solidFill>
                <a:latin typeface="Candara" panose="020E0502030303020204" pitchFamily="34" charset="0"/>
              </a:rPr>
              <a:t>Objectif : comprendre l’articulation Territorialisation </a:t>
            </a:r>
            <a:r>
              <a:rPr lang="fr-FR" sz="2400" dirty="0">
                <a:solidFill>
                  <a:schemeClr val="accent1">
                    <a:lumMod val="50000"/>
                  </a:schemeClr>
                </a:solidFill>
                <a:latin typeface="Candara" panose="020E0502030303020204" pitchFamily="34" charset="0"/>
              </a:rPr>
              <a:t>de la politique </a:t>
            </a:r>
            <a:r>
              <a:rPr lang="fr-FR" sz="2400" dirty="0" smtClean="0">
                <a:solidFill>
                  <a:schemeClr val="accent1">
                    <a:lumMod val="50000"/>
                  </a:schemeClr>
                </a:solidFill>
                <a:latin typeface="Candara" panose="020E0502030303020204" pitchFamily="34" charset="0"/>
              </a:rPr>
              <a:t>industrielle – Transformation structurelle  – Croissance  inclusive</a:t>
            </a:r>
            <a:endParaRPr lang="fr-FR" sz="2400" dirty="0">
              <a:solidFill>
                <a:schemeClr val="accent1">
                  <a:lumMod val="50000"/>
                </a:schemeClr>
              </a:solidFill>
              <a:latin typeface="Candara" panose="020E0502030303020204" pitchFamily="34" charset="0"/>
            </a:endParaRPr>
          </a:p>
        </p:txBody>
      </p:sp>
      <p:sp>
        <p:nvSpPr>
          <p:cNvPr id="5134" name="Espace réservé du numéro de diapositive 2"/>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a:lstStyle>
            <a:lvl1pPr>
              <a:defRPr>
                <a:solidFill>
                  <a:srgbClr val="000000"/>
                </a:solidFill>
                <a:latin typeface="Calibri" pitchFamily="34" charset="0"/>
                <a:cs typeface="Calibri" pitchFamily="34" charset="0"/>
                <a:sym typeface="Calibri" pitchFamily="34" charset="0"/>
              </a:defRPr>
            </a:lvl1pPr>
            <a:lvl2pPr marL="742950" indent="-285750">
              <a:defRPr>
                <a:solidFill>
                  <a:srgbClr val="000000"/>
                </a:solidFill>
                <a:latin typeface="Calibri" pitchFamily="34" charset="0"/>
                <a:cs typeface="Calibri" pitchFamily="34" charset="0"/>
                <a:sym typeface="Calibri" pitchFamily="34" charset="0"/>
              </a:defRPr>
            </a:lvl2pPr>
            <a:lvl3pPr marL="1143000" indent="-228600">
              <a:defRPr>
                <a:solidFill>
                  <a:srgbClr val="000000"/>
                </a:solidFill>
                <a:latin typeface="Calibri" pitchFamily="34" charset="0"/>
                <a:cs typeface="Calibri" pitchFamily="34" charset="0"/>
                <a:sym typeface="Calibri" pitchFamily="34" charset="0"/>
              </a:defRPr>
            </a:lvl3pPr>
            <a:lvl4pPr marL="1600200" indent="-228600">
              <a:defRPr>
                <a:solidFill>
                  <a:srgbClr val="000000"/>
                </a:solidFill>
                <a:latin typeface="Calibri" pitchFamily="34" charset="0"/>
                <a:cs typeface="Calibri" pitchFamily="34" charset="0"/>
                <a:sym typeface="Calibri" pitchFamily="34" charset="0"/>
              </a:defRPr>
            </a:lvl4pPr>
            <a:lvl5pPr marL="2057400" indent="-228600">
              <a:defRPr>
                <a:solidFill>
                  <a:srgbClr val="000000"/>
                </a:solidFill>
                <a:latin typeface="Calibri" pitchFamily="34" charset="0"/>
                <a:cs typeface="Calibri" pitchFamily="34" charset="0"/>
                <a:sym typeface="Calibri" pitchFamily="34" charset="0"/>
              </a:defRPr>
            </a:lvl5pPr>
            <a:lvl6pPr marL="25146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6pPr>
            <a:lvl7pPr marL="29718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7pPr>
            <a:lvl8pPr marL="34290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8pPr>
            <a:lvl9pPr marL="38862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9pPr>
          </a:lstStyle>
          <a:p>
            <a:fld id="{343B9E75-346F-4867-AF3D-DD9E5C5E492C}" type="slidenum">
              <a:rPr lang="en-US" altLang="fr-FR" smtClean="0">
                <a:solidFill>
                  <a:srgbClr val="888888"/>
                </a:solidFill>
                <a:latin typeface="Helvetica" pitchFamily="2" charset="0"/>
                <a:cs typeface="Helvetica" pitchFamily="2" charset="0"/>
                <a:sym typeface="Helvetica" pitchFamily="2" charset="0"/>
              </a:rPr>
              <a:pPr/>
              <a:t>3</a:t>
            </a:fld>
            <a:endParaRPr lang="en-US" altLang="fr-FR" smtClean="0">
              <a:solidFill>
                <a:srgbClr val="888888"/>
              </a:solidFill>
              <a:latin typeface="Helvetica" pitchFamily="2" charset="0"/>
              <a:cs typeface="Helvetica" pitchFamily="2" charset="0"/>
              <a:sym typeface="Helvetica" pitchFamily="2" charset="0"/>
            </a:endParaRPr>
          </a:p>
        </p:txBody>
      </p:sp>
      <p:sp>
        <p:nvSpPr>
          <p:cNvPr id="16" name="Rectangle 45"/>
          <p:cNvSpPr>
            <a:spLocks/>
          </p:cNvSpPr>
          <p:nvPr/>
        </p:nvSpPr>
        <p:spPr bwMode="auto">
          <a:xfrm>
            <a:off x="8123238" y="296863"/>
            <a:ext cx="755650" cy="37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en-US" altLang="fr-FR" sz="2700" b="1">
                <a:solidFill>
                  <a:srgbClr val="6385C1"/>
                </a:solidFill>
                <a:latin typeface="Times New Roman" pitchFamily="18" charset="0"/>
                <a:cs typeface="Times New Roman" pitchFamily="18" charset="0"/>
                <a:sym typeface="Times New Roman" pitchFamily="18" charset="0"/>
              </a:rPr>
              <a:t>ECA</a:t>
            </a:r>
          </a:p>
        </p:txBody>
      </p:sp>
      <p:sp>
        <p:nvSpPr>
          <p:cNvPr id="17" name="Rectangle 46" descr="image4.png"/>
          <p:cNvSpPr>
            <a:spLocks/>
          </p:cNvSpPr>
          <p:nvPr/>
        </p:nvSpPr>
        <p:spPr bwMode="auto">
          <a:xfrm>
            <a:off x="7508875" y="284163"/>
            <a:ext cx="573088" cy="477837"/>
          </a:xfrm>
          <a:prstGeom prst="rect">
            <a:avLst/>
          </a:prstGeom>
          <a:blipFill dpi="0" rotWithShape="0">
            <a:blip r:embed="rId3"/>
            <a:srcRect/>
            <a:stretch>
              <a:fillRect/>
            </a:stretch>
          </a:blipFill>
          <a:ln>
            <a:noFill/>
          </a:ln>
          <a:extLst>
            <a:ext uri="{91240B29-F687-4F45-9708-019B960494DF}">
              <a14:hiddenLine xmlns:a14="http://schemas.microsoft.com/office/drawing/2010/main" w="12700">
                <a:solidFill>
                  <a:srgbClr val="000000"/>
                </a:solidFill>
                <a:miter lim="400000"/>
                <a:headEnd/>
                <a:tailEnd/>
              </a14:hiddenLine>
            </a:ext>
          </a:extLst>
        </p:spPr>
        <p:txBody>
          <a:bodyPr lIns="45720" rIns="45720"/>
          <a:lstStyle/>
          <a:p>
            <a:pPr eaLnBrk="1"/>
            <a:endParaRPr lang="fr-FR" altLang="fr-F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3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3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3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AutoShape 2"/>
          <p:cNvSpPr>
            <a:spLocks/>
          </p:cNvSpPr>
          <p:nvPr/>
        </p:nvSpPr>
        <p:spPr bwMode="auto">
          <a:xfrm>
            <a:off x="0" y="6135688"/>
            <a:ext cx="6026150" cy="442912"/>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929" y="0"/>
                </a:moveTo>
                <a:lnTo>
                  <a:pt x="0" y="0"/>
                </a:lnTo>
                <a:lnTo>
                  <a:pt x="0" y="21600"/>
                </a:lnTo>
                <a:lnTo>
                  <a:pt x="20929" y="21600"/>
                </a:lnTo>
                <a:lnTo>
                  <a:pt x="21107" y="21274"/>
                </a:lnTo>
                <a:lnTo>
                  <a:pt x="21268" y="20353"/>
                </a:lnTo>
                <a:lnTo>
                  <a:pt x="21404" y="18924"/>
                </a:lnTo>
                <a:lnTo>
                  <a:pt x="21508" y="17076"/>
                </a:lnTo>
                <a:lnTo>
                  <a:pt x="21576" y="14893"/>
                </a:lnTo>
                <a:lnTo>
                  <a:pt x="21600" y="12465"/>
                </a:lnTo>
                <a:lnTo>
                  <a:pt x="21600" y="9135"/>
                </a:lnTo>
                <a:lnTo>
                  <a:pt x="21576" y="6707"/>
                </a:lnTo>
                <a:lnTo>
                  <a:pt x="21508" y="4524"/>
                </a:lnTo>
                <a:lnTo>
                  <a:pt x="21404" y="2676"/>
                </a:lnTo>
                <a:lnTo>
                  <a:pt x="21268" y="1247"/>
                </a:lnTo>
                <a:lnTo>
                  <a:pt x="21107" y="326"/>
                </a:lnTo>
                <a:lnTo>
                  <a:pt x="20929" y="0"/>
                </a:lnTo>
                <a:close/>
              </a:path>
            </a:pathLst>
          </a:custGeom>
          <a:solidFill>
            <a:schemeClr val="accent1">
              <a:lumMod val="75000"/>
            </a:schemeClr>
          </a:solidFill>
          <a:ln>
            <a:noFill/>
          </a:ln>
          <a:extLst/>
        </p:spPr>
        <p:txBody>
          <a:bodyPr lIns="45720" rIns="45720"/>
          <a:lstStyle/>
          <a:p>
            <a:endParaRPr lang="fr-FR"/>
          </a:p>
        </p:txBody>
      </p:sp>
      <p:sp>
        <p:nvSpPr>
          <p:cNvPr id="5123" name="Rectangle 3"/>
          <p:cNvSpPr>
            <a:spLocks/>
          </p:cNvSpPr>
          <p:nvPr/>
        </p:nvSpPr>
        <p:spPr bwMode="auto">
          <a:xfrm>
            <a:off x="179512" y="6256337"/>
            <a:ext cx="574980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0" tIns="0" rIns="0" bIns="0">
            <a:spAutoFit/>
          </a:bodyPr>
          <a:lstStyle/>
          <a:p>
            <a:pPr indent="12700" eaLnBrk="1">
              <a:defRPr/>
            </a:pPr>
            <a:r>
              <a:rPr lang="fr-FR" sz="1200" b="1" cap="small" dirty="0">
                <a:solidFill>
                  <a:schemeClr val="bg1"/>
                </a:solidFill>
                <a:latin typeface="Lato"/>
              </a:rPr>
              <a:t>Territorialisation de la politique industrielle et croissance inclusive </a:t>
            </a:r>
            <a:endParaRPr lang="en-US" altLang="fr-FR" sz="1200" b="1" cap="small" dirty="0">
              <a:solidFill>
                <a:schemeClr val="bg1"/>
              </a:solidFill>
              <a:latin typeface="Lato"/>
              <a:sym typeface="Lato" charset="0"/>
            </a:endParaRPr>
          </a:p>
        </p:txBody>
      </p:sp>
      <p:sp>
        <p:nvSpPr>
          <p:cNvPr id="5124" name="AutoShape 4"/>
          <p:cNvSpPr>
            <a:spLocks/>
          </p:cNvSpPr>
          <p:nvPr/>
        </p:nvSpPr>
        <p:spPr bwMode="auto">
          <a:xfrm>
            <a:off x="0" y="0"/>
            <a:ext cx="9131300" cy="68453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fr-FR"/>
          </a:p>
        </p:txBody>
      </p:sp>
      <p:sp>
        <p:nvSpPr>
          <p:cNvPr id="5125" name="AutoShape 5"/>
          <p:cNvSpPr>
            <a:spLocks/>
          </p:cNvSpPr>
          <p:nvPr/>
        </p:nvSpPr>
        <p:spPr bwMode="auto">
          <a:xfrm>
            <a:off x="0" y="0"/>
            <a:ext cx="9131300" cy="68453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fr-FR"/>
          </a:p>
        </p:txBody>
      </p:sp>
      <p:sp>
        <p:nvSpPr>
          <p:cNvPr id="5126" name="AutoShape 6"/>
          <p:cNvSpPr>
            <a:spLocks/>
          </p:cNvSpPr>
          <p:nvPr/>
        </p:nvSpPr>
        <p:spPr bwMode="auto">
          <a:xfrm>
            <a:off x="0" y="290513"/>
            <a:ext cx="4475163" cy="4413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chemeClr val="accent1">
              <a:lumMod val="75000"/>
            </a:schemeClr>
          </a:solidFill>
          <a:ln>
            <a:noFill/>
          </a:ln>
          <a:extLst/>
        </p:spPr>
        <p:txBody>
          <a:bodyPr lIns="45720" rIns="45720"/>
          <a:lstStyle/>
          <a:p>
            <a:endParaRPr lang="fr-FR"/>
          </a:p>
        </p:txBody>
      </p:sp>
      <p:sp>
        <p:nvSpPr>
          <p:cNvPr id="5129" name="AutoShape 9"/>
          <p:cNvSpPr>
            <a:spLocks/>
          </p:cNvSpPr>
          <p:nvPr/>
        </p:nvSpPr>
        <p:spPr bwMode="auto">
          <a:xfrm>
            <a:off x="6121400" y="6135688"/>
            <a:ext cx="1292225" cy="4413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chemeClr val="accent1">
              <a:lumMod val="75000"/>
            </a:schemeClr>
          </a:solidFill>
          <a:ln>
            <a:noFill/>
          </a:ln>
          <a:extLst/>
        </p:spPr>
        <p:txBody>
          <a:bodyPr lIns="45720" rIns="45720"/>
          <a:lstStyle/>
          <a:p>
            <a:endParaRPr lang="fr-FR"/>
          </a:p>
        </p:txBody>
      </p:sp>
      <p:sp>
        <p:nvSpPr>
          <p:cNvPr id="5130" name="Rectangle 10"/>
          <p:cNvSpPr>
            <a:spLocks/>
          </p:cNvSpPr>
          <p:nvPr/>
        </p:nvSpPr>
        <p:spPr bwMode="auto">
          <a:xfrm>
            <a:off x="6313488" y="6256338"/>
            <a:ext cx="90805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en-US" altLang="fr-FR" sz="1100" b="1">
                <a:solidFill>
                  <a:srgbClr val="FFFFFF"/>
                </a:solidFill>
                <a:latin typeface="Lato" charset="0"/>
                <a:sym typeface="Lato" charset="0"/>
              </a:rPr>
              <a:t>UNECA.ORG</a:t>
            </a:r>
          </a:p>
        </p:txBody>
      </p:sp>
      <p:sp>
        <p:nvSpPr>
          <p:cNvPr id="5131" name="Rectangle 11"/>
          <p:cNvSpPr>
            <a:spLocks/>
          </p:cNvSpPr>
          <p:nvPr/>
        </p:nvSpPr>
        <p:spPr bwMode="auto">
          <a:xfrm>
            <a:off x="336550" y="415925"/>
            <a:ext cx="43799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fr-FR" altLang="fr-FR" b="1" dirty="0" smtClean="0">
                <a:solidFill>
                  <a:schemeClr val="bg1"/>
                </a:solidFill>
                <a:latin typeface="Lato" charset="0"/>
                <a:sym typeface="Lato" charset="0"/>
              </a:rPr>
              <a:t>Plan</a:t>
            </a:r>
            <a:endParaRPr lang="fr-FR" altLang="fr-FR" b="1" dirty="0">
              <a:solidFill>
                <a:schemeClr val="bg1"/>
              </a:solidFill>
              <a:latin typeface="Lato" charset="0"/>
              <a:sym typeface="Lato" charset="0"/>
            </a:endParaRPr>
          </a:p>
        </p:txBody>
      </p:sp>
      <p:sp>
        <p:nvSpPr>
          <p:cNvPr id="5132" name="Line 13"/>
          <p:cNvSpPr>
            <a:spLocks noChangeShapeType="1"/>
          </p:cNvSpPr>
          <p:nvPr/>
        </p:nvSpPr>
        <p:spPr bwMode="auto">
          <a:xfrm>
            <a:off x="26988" y="6858000"/>
            <a:ext cx="9144000" cy="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5133" name="Rectangle 1"/>
          <p:cNvSpPr>
            <a:spLocks/>
          </p:cNvSpPr>
          <p:nvPr/>
        </p:nvSpPr>
        <p:spPr bwMode="auto">
          <a:xfrm>
            <a:off x="467544" y="981075"/>
            <a:ext cx="7992244" cy="5046663"/>
          </a:xfrm>
          <a:prstGeom prst="rect">
            <a:avLst/>
          </a:prstGeom>
          <a:noFill/>
          <a:ln w="12700">
            <a:noFill/>
            <a:miter lim="400000"/>
            <a:headEnd/>
            <a:tailEnd/>
          </a:ln>
          <a:extLst>
            <a:ext uri="{909E8E84-426E-40DD-AFC4-6F175D3DCCD1}">
              <a14:hiddenFill xmlns:a14="http://schemas.microsoft.com/office/drawing/2010/main">
                <a:solidFill>
                  <a:srgbClr val="FFFFFF"/>
                </a:solidFill>
              </a14:hiddenFill>
            </a:ext>
          </a:extLst>
        </p:spPr>
        <p:txBody>
          <a:bodyPr wrap="square" lIns="0" tIns="0" rIns="0" bIns="0">
            <a:spAutoFit/>
          </a:bodyPr>
          <a:lstStyle/>
          <a:p>
            <a:pPr marL="185738" indent="-146050" algn="just" eaLnBrk="1"/>
            <a:r>
              <a:rPr lang="fr-FR" altLang="fr-FR" sz="2400" b="1" dirty="0">
                <a:solidFill>
                  <a:schemeClr val="accent1"/>
                </a:solidFill>
                <a:latin typeface="Candara" panose="020E0502030303020204" pitchFamily="34" charset="0"/>
                <a:sym typeface="Lato" charset="0"/>
              </a:rPr>
              <a:t>❶ </a:t>
            </a:r>
            <a:r>
              <a:rPr lang="fr-FR" altLang="fr-FR" sz="2400" b="1" dirty="0">
                <a:solidFill>
                  <a:schemeClr val="accent1">
                    <a:lumMod val="75000"/>
                  </a:schemeClr>
                </a:solidFill>
                <a:latin typeface="Candara" panose="020E0502030303020204" pitchFamily="34" charset="0"/>
                <a:sym typeface="Lato" charset="0"/>
              </a:rPr>
              <a:t>Politique industrielle et transformation structurelle</a:t>
            </a:r>
          </a:p>
          <a:p>
            <a:pPr marL="839788" lvl="1" indent="-342900" algn="just" eaLnBrk="1">
              <a:buFont typeface="Wingdings" pitchFamily="2" charset="2"/>
              <a:buChar char="Ø"/>
            </a:pPr>
            <a:r>
              <a:rPr lang="fr-FR" altLang="fr-FR" sz="2400" b="1" dirty="0">
                <a:solidFill>
                  <a:srgbClr val="7F7F7F"/>
                </a:solidFill>
                <a:latin typeface="Candara" panose="020E0502030303020204" pitchFamily="34" charset="0"/>
                <a:sym typeface="Lato" charset="0"/>
              </a:rPr>
              <a:t>Quelques chiffres clés</a:t>
            </a:r>
          </a:p>
          <a:p>
            <a:pPr marL="839788" lvl="1" indent="-342900" algn="just" eaLnBrk="1">
              <a:buFont typeface="Wingdings" pitchFamily="2" charset="2"/>
              <a:buChar char="Ø"/>
            </a:pPr>
            <a:r>
              <a:rPr lang="fr-FR" altLang="fr-FR" sz="2400" b="1" dirty="0">
                <a:solidFill>
                  <a:srgbClr val="7F7F7F"/>
                </a:solidFill>
                <a:latin typeface="Candara" panose="020E0502030303020204" pitchFamily="34" charset="0"/>
                <a:sym typeface="Lato" charset="0"/>
              </a:rPr>
              <a:t>Grandes phases de la politique industrielle</a:t>
            </a:r>
          </a:p>
          <a:p>
            <a:pPr marL="185738" indent="-146050" algn="just" eaLnBrk="1">
              <a:spcBef>
                <a:spcPts val="1200"/>
              </a:spcBef>
            </a:pPr>
            <a:r>
              <a:rPr lang="fr-FR" altLang="fr-FR" sz="2400" b="1" dirty="0">
                <a:solidFill>
                  <a:schemeClr val="accent1"/>
                </a:solidFill>
                <a:latin typeface="Candara" panose="020E0502030303020204" pitchFamily="34" charset="0"/>
                <a:sym typeface="Lato" charset="0"/>
              </a:rPr>
              <a:t>❷ </a:t>
            </a:r>
            <a:r>
              <a:rPr lang="fr-FR" altLang="fr-FR" sz="2400" b="1" dirty="0">
                <a:solidFill>
                  <a:schemeClr val="accent1">
                    <a:lumMod val="75000"/>
                  </a:schemeClr>
                </a:solidFill>
                <a:latin typeface="Candara" panose="020E0502030303020204" pitchFamily="34" charset="0"/>
                <a:sym typeface="Lato" charset="0"/>
              </a:rPr>
              <a:t>Territoires et politique industrielle</a:t>
            </a:r>
          </a:p>
          <a:p>
            <a:pPr marL="839788" lvl="1" indent="-342900" algn="just" eaLnBrk="1">
              <a:buFont typeface="Wingdings" pitchFamily="2" charset="2"/>
              <a:buChar char="Ø"/>
            </a:pPr>
            <a:r>
              <a:rPr lang="fr-FR" altLang="fr-FR" sz="2400" b="1" dirty="0">
                <a:solidFill>
                  <a:srgbClr val="7F7F7F"/>
                </a:solidFill>
                <a:latin typeface="Candara" panose="020E0502030303020204" pitchFamily="34" charset="0"/>
                <a:sym typeface="Lato" charset="0"/>
              </a:rPr>
              <a:t>Répartition régionale de l’activité industrielle</a:t>
            </a:r>
          </a:p>
          <a:p>
            <a:pPr marL="839788" lvl="1" indent="-342900" algn="just" eaLnBrk="1">
              <a:buFont typeface="Wingdings" pitchFamily="2" charset="2"/>
              <a:buChar char="Ø"/>
            </a:pPr>
            <a:r>
              <a:rPr lang="fr-FR" altLang="fr-FR" sz="2400" b="1" dirty="0">
                <a:solidFill>
                  <a:srgbClr val="7F7F7F"/>
                </a:solidFill>
                <a:latin typeface="Candara" panose="020E0502030303020204" pitchFamily="34" charset="0"/>
                <a:sym typeface="Lato" charset="0"/>
              </a:rPr>
              <a:t>Inclusion territoriale : chiffres clés</a:t>
            </a:r>
          </a:p>
          <a:p>
            <a:pPr marL="185738" indent="-146050" algn="just" eaLnBrk="1">
              <a:spcBef>
                <a:spcPts val="1200"/>
              </a:spcBef>
            </a:pPr>
            <a:r>
              <a:rPr lang="fr-FR" altLang="fr-FR" sz="2400" b="1" dirty="0">
                <a:solidFill>
                  <a:schemeClr val="accent1"/>
                </a:solidFill>
                <a:latin typeface="Candara" panose="020E0502030303020204" pitchFamily="34" charset="0"/>
                <a:sym typeface="Lato" charset="0"/>
              </a:rPr>
              <a:t>❸ </a:t>
            </a:r>
            <a:r>
              <a:rPr lang="fr-FR" altLang="fr-FR" sz="2400" b="1" dirty="0">
                <a:solidFill>
                  <a:schemeClr val="accent1">
                    <a:lumMod val="75000"/>
                  </a:schemeClr>
                </a:solidFill>
                <a:latin typeface="Candara" panose="020E0502030303020204" pitchFamily="34" charset="0"/>
                <a:sym typeface="Lato" charset="0"/>
              </a:rPr>
              <a:t>Modes de gouvernance de la politique industrielle</a:t>
            </a:r>
          </a:p>
          <a:p>
            <a:pPr marL="839788" lvl="1" indent="-342900" algn="just" eaLnBrk="1">
              <a:buFont typeface="Wingdings" pitchFamily="2" charset="2"/>
              <a:buChar char="Ø"/>
            </a:pPr>
            <a:r>
              <a:rPr lang="fr-FR" altLang="fr-FR" sz="2400" b="1" dirty="0">
                <a:solidFill>
                  <a:srgbClr val="7F7F7F"/>
                </a:solidFill>
                <a:latin typeface="Candara" panose="020E0502030303020204" pitchFamily="34" charset="0"/>
                <a:sym typeface="Lato" charset="0"/>
              </a:rPr>
              <a:t>Acteurs clés au niveau central/territorial</a:t>
            </a:r>
          </a:p>
          <a:p>
            <a:pPr marL="839788" lvl="1" indent="-342900" algn="just" eaLnBrk="1">
              <a:buFont typeface="Wingdings" pitchFamily="2" charset="2"/>
              <a:buChar char="Ø"/>
            </a:pPr>
            <a:r>
              <a:rPr lang="fr-FR" altLang="fr-FR" sz="2400" b="1" dirty="0">
                <a:solidFill>
                  <a:srgbClr val="7F7F7F"/>
                </a:solidFill>
                <a:latin typeface="Candara" panose="020E0502030303020204" pitchFamily="34" charset="0"/>
                <a:sym typeface="Lato" charset="0"/>
              </a:rPr>
              <a:t>Décentralisation et rôle des </a:t>
            </a:r>
            <a:r>
              <a:rPr lang="fr-FR" altLang="fr-FR" sz="2400" b="1" dirty="0" smtClean="0">
                <a:solidFill>
                  <a:srgbClr val="7F7F7F"/>
                </a:solidFill>
                <a:latin typeface="Candara" panose="020E0502030303020204" pitchFamily="34" charset="0"/>
                <a:sym typeface="Lato" charset="0"/>
              </a:rPr>
              <a:t>acteurs</a:t>
            </a:r>
          </a:p>
          <a:p>
            <a:pPr marL="839788" lvl="1" indent="-342900" algn="just" eaLnBrk="1">
              <a:buFont typeface="Wingdings" pitchFamily="2" charset="2"/>
              <a:buChar char="Ø"/>
            </a:pPr>
            <a:r>
              <a:rPr lang="fr-FR" altLang="fr-FR" sz="2400" b="1" dirty="0" smtClean="0">
                <a:solidFill>
                  <a:srgbClr val="7F7F7F"/>
                </a:solidFill>
                <a:latin typeface="Candara" panose="020E0502030303020204" pitchFamily="34" charset="0"/>
                <a:sym typeface="Lato" charset="0"/>
              </a:rPr>
              <a:t>Mécanismes de coordination</a:t>
            </a:r>
            <a:endParaRPr lang="fr-FR" altLang="fr-FR" sz="2400" b="1" dirty="0">
              <a:solidFill>
                <a:srgbClr val="00B050"/>
              </a:solidFill>
              <a:latin typeface="Candara" panose="020E0502030303020204" pitchFamily="34" charset="0"/>
              <a:sym typeface="Lato" charset="0"/>
            </a:endParaRPr>
          </a:p>
          <a:p>
            <a:pPr marL="185738" indent="-146050" algn="just" eaLnBrk="1">
              <a:spcBef>
                <a:spcPts val="1200"/>
              </a:spcBef>
            </a:pPr>
            <a:r>
              <a:rPr lang="fr-FR" altLang="fr-FR" sz="2400" b="1" dirty="0" smtClean="0">
                <a:solidFill>
                  <a:srgbClr val="0070C0"/>
                </a:solidFill>
                <a:latin typeface="Candara" panose="020E0502030303020204" pitchFamily="34" charset="0"/>
                <a:sym typeface="Lato" charset="0"/>
              </a:rPr>
              <a:t>❹ </a:t>
            </a:r>
            <a:r>
              <a:rPr lang="fr-FR" altLang="fr-FR" sz="2400" b="1" dirty="0">
                <a:solidFill>
                  <a:schemeClr val="accent1">
                    <a:lumMod val="75000"/>
                  </a:schemeClr>
                </a:solidFill>
                <a:latin typeface="Candara" panose="020E0502030303020204" pitchFamily="34" charset="0"/>
                <a:sym typeface="Lato" charset="0"/>
              </a:rPr>
              <a:t>Territorialisation de la politique industrielle</a:t>
            </a:r>
          </a:p>
          <a:p>
            <a:pPr marL="185738" indent="-146050" algn="just" eaLnBrk="1">
              <a:spcBef>
                <a:spcPts val="1200"/>
              </a:spcBef>
            </a:pPr>
            <a:r>
              <a:rPr lang="fr-FR" altLang="fr-FR" sz="2400" b="1" dirty="0">
                <a:solidFill>
                  <a:schemeClr val="accent1"/>
                </a:solidFill>
                <a:latin typeface="Candara" panose="020E0502030303020204" pitchFamily="34" charset="0"/>
                <a:sym typeface="Lato" charset="0"/>
              </a:rPr>
              <a:t>❺ </a:t>
            </a:r>
            <a:r>
              <a:rPr lang="fr-FR" altLang="fr-FR" sz="2400" b="1" dirty="0" smtClean="0">
                <a:solidFill>
                  <a:schemeClr val="accent1">
                    <a:lumMod val="75000"/>
                  </a:schemeClr>
                </a:solidFill>
                <a:latin typeface="Candara" panose="020E0502030303020204" pitchFamily="34" charset="0"/>
                <a:sym typeface="Lato" charset="0"/>
              </a:rPr>
              <a:t>Conclusions et pistes de recommandations</a:t>
            </a:r>
            <a:endParaRPr lang="fr-FR" altLang="fr-FR" sz="2400" b="1" dirty="0">
              <a:solidFill>
                <a:schemeClr val="accent1">
                  <a:lumMod val="75000"/>
                </a:schemeClr>
              </a:solidFill>
              <a:latin typeface="Candara" panose="020E0502030303020204" pitchFamily="34" charset="0"/>
              <a:sym typeface="Lato" charset="0"/>
            </a:endParaRPr>
          </a:p>
        </p:txBody>
      </p:sp>
      <p:sp>
        <p:nvSpPr>
          <p:cNvPr id="5134" name="Espace réservé du numéro de diapositive 2"/>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a:lstStyle>
            <a:lvl1pPr>
              <a:defRPr>
                <a:solidFill>
                  <a:srgbClr val="000000"/>
                </a:solidFill>
                <a:latin typeface="Calibri" pitchFamily="34" charset="0"/>
                <a:cs typeface="Calibri" pitchFamily="34" charset="0"/>
                <a:sym typeface="Calibri" pitchFamily="34" charset="0"/>
              </a:defRPr>
            </a:lvl1pPr>
            <a:lvl2pPr marL="742950" indent="-285750">
              <a:defRPr>
                <a:solidFill>
                  <a:srgbClr val="000000"/>
                </a:solidFill>
                <a:latin typeface="Calibri" pitchFamily="34" charset="0"/>
                <a:cs typeface="Calibri" pitchFamily="34" charset="0"/>
                <a:sym typeface="Calibri" pitchFamily="34" charset="0"/>
              </a:defRPr>
            </a:lvl2pPr>
            <a:lvl3pPr marL="1143000" indent="-228600">
              <a:defRPr>
                <a:solidFill>
                  <a:srgbClr val="000000"/>
                </a:solidFill>
                <a:latin typeface="Calibri" pitchFamily="34" charset="0"/>
                <a:cs typeface="Calibri" pitchFamily="34" charset="0"/>
                <a:sym typeface="Calibri" pitchFamily="34" charset="0"/>
              </a:defRPr>
            </a:lvl3pPr>
            <a:lvl4pPr marL="1600200" indent="-228600">
              <a:defRPr>
                <a:solidFill>
                  <a:srgbClr val="000000"/>
                </a:solidFill>
                <a:latin typeface="Calibri" pitchFamily="34" charset="0"/>
                <a:cs typeface="Calibri" pitchFamily="34" charset="0"/>
                <a:sym typeface="Calibri" pitchFamily="34" charset="0"/>
              </a:defRPr>
            </a:lvl4pPr>
            <a:lvl5pPr marL="2057400" indent="-228600">
              <a:defRPr>
                <a:solidFill>
                  <a:srgbClr val="000000"/>
                </a:solidFill>
                <a:latin typeface="Calibri" pitchFamily="34" charset="0"/>
                <a:cs typeface="Calibri" pitchFamily="34" charset="0"/>
                <a:sym typeface="Calibri" pitchFamily="34" charset="0"/>
              </a:defRPr>
            </a:lvl5pPr>
            <a:lvl6pPr marL="25146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6pPr>
            <a:lvl7pPr marL="29718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7pPr>
            <a:lvl8pPr marL="34290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8pPr>
            <a:lvl9pPr marL="38862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9pPr>
          </a:lstStyle>
          <a:p>
            <a:fld id="{343B9E75-346F-4867-AF3D-DD9E5C5E492C}" type="slidenum">
              <a:rPr lang="en-US" altLang="fr-FR" smtClean="0">
                <a:solidFill>
                  <a:srgbClr val="888888"/>
                </a:solidFill>
                <a:latin typeface="Helvetica" pitchFamily="2" charset="0"/>
                <a:cs typeface="Helvetica" pitchFamily="2" charset="0"/>
                <a:sym typeface="Helvetica" pitchFamily="2" charset="0"/>
              </a:rPr>
              <a:pPr/>
              <a:t>4</a:t>
            </a:fld>
            <a:endParaRPr lang="en-US" altLang="fr-FR" smtClean="0">
              <a:solidFill>
                <a:srgbClr val="888888"/>
              </a:solidFill>
              <a:latin typeface="Helvetica" pitchFamily="2" charset="0"/>
              <a:cs typeface="Helvetica" pitchFamily="2" charset="0"/>
              <a:sym typeface="Helvetica" pitchFamily="2" charset="0"/>
            </a:endParaRPr>
          </a:p>
        </p:txBody>
      </p:sp>
      <p:sp>
        <p:nvSpPr>
          <p:cNvPr id="16" name="Rectangle 45"/>
          <p:cNvSpPr>
            <a:spLocks/>
          </p:cNvSpPr>
          <p:nvPr/>
        </p:nvSpPr>
        <p:spPr bwMode="auto">
          <a:xfrm>
            <a:off x="8123238" y="296863"/>
            <a:ext cx="755650" cy="37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en-US" altLang="fr-FR" sz="2700" b="1">
                <a:solidFill>
                  <a:srgbClr val="6385C1"/>
                </a:solidFill>
                <a:latin typeface="Times New Roman" pitchFamily="18" charset="0"/>
                <a:cs typeface="Times New Roman" pitchFamily="18" charset="0"/>
                <a:sym typeface="Times New Roman" pitchFamily="18" charset="0"/>
              </a:rPr>
              <a:t>ECA</a:t>
            </a:r>
          </a:p>
        </p:txBody>
      </p:sp>
      <p:sp>
        <p:nvSpPr>
          <p:cNvPr id="17" name="Rectangle 46" descr="image4.png"/>
          <p:cNvSpPr>
            <a:spLocks/>
          </p:cNvSpPr>
          <p:nvPr/>
        </p:nvSpPr>
        <p:spPr bwMode="auto">
          <a:xfrm>
            <a:off x="7508875" y="284163"/>
            <a:ext cx="573088" cy="477837"/>
          </a:xfrm>
          <a:prstGeom prst="rect">
            <a:avLst/>
          </a:prstGeom>
          <a:blipFill dpi="0" rotWithShape="0">
            <a:blip r:embed="rId3"/>
            <a:srcRect/>
            <a:stretch>
              <a:fillRect/>
            </a:stretch>
          </a:blipFill>
          <a:ln>
            <a:noFill/>
          </a:ln>
          <a:extLst>
            <a:ext uri="{91240B29-F687-4F45-9708-019B960494DF}">
              <a14:hiddenLine xmlns:a14="http://schemas.microsoft.com/office/drawing/2010/main" w="12700">
                <a:solidFill>
                  <a:srgbClr val="000000"/>
                </a:solidFill>
                <a:miter lim="400000"/>
                <a:headEnd/>
                <a:tailEnd/>
              </a14:hiddenLine>
            </a:ext>
          </a:extLst>
        </p:spPr>
        <p:txBody>
          <a:bodyPr lIns="45720" rIns="45720"/>
          <a:lstStyle/>
          <a:p>
            <a:pPr eaLnBrk="1"/>
            <a:endParaRPr lang="fr-FR" altLang="fr-FR"/>
          </a:p>
        </p:txBody>
      </p:sp>
    </p:spTree>
    <p:extLst>
      <p:ext uri="{BB962C8B-B14F-4D97-AF65-F5344CB8AC3E}">
        <p14:creationId xmlns:p14="http://schemas.microsoft.com/office/powerpoint/2010/main" val="122095552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3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3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3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3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3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3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13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13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13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13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13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513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43"/>
          <p:cNvSpPr>
            <a:spLocks/>
          </p:cNvSpPr>
          <p:nvPr/>
        </p:nvSpPr>
        <p:spPr bwMode="auto">
          <a:xfrm>
            <a:off x="0" y="0"/>
            <a:ext cx="9131300" cy="68580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1600" y="21600"/>
                </a:moveTo>
                <a:lnTo>
                  <a:pt x="0" y="21600"/>
                </a:ln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fr-FR"/>
          </a:p>
        </p:txBody>
      </p:sp>
      <p:sp>
        <p:nvSpPr>
          <p:cNvPr id="6147" name="Line 1"/>
          <p:cNvSpPr>
            <a:spLocks noChangeShapeType="1"/>
          </p:cNvSpPr>
          <p:nvPr/>
        </p:nvSpPr>
        <p:spPr bwMode="auto">
          <a:xfrm flipV="1">
            <a:off x="9137650" y="0"/>
            <a:ext cx="0" cy="685800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6148" name="Line 2"/>
          <p:cNvSpPr>
            <a:spLocks noChangeShapeType="1"/>
          </p:cNvSpPr>
          <p:nvPr/>
        </p:nvSpPr>
        <p:spPr bwMode="auto">
          <a:xfrm flipH="1">
            <a:off x="4763" y="0"/>
            <a:ext cx="1587" cy="685800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6149" name="AutoShape 44"/>
          <p:cNvSpPr>
            <a:spLocks/>
          </p:cNvSpPr>
          <p:nvPr/>
        </p:nvSpPr>
        <p:spPr bwMode="auto">
          <a:xfrm>
            <a:off x="0" y="265113"/>
            <a:ext cx="4475163" cy="4413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chemeClr val="accent1">
              <a:lumMod val="75000"/>
            </a:schemeClr>
          </a:solidFill>
          <a:ln>
            <a:noFill/>
          </a:ln>
          <a:extLst/>
        </p:spPr>
        <p:txBody>
          <a:bodyPr lIns="45720" rIns="45720"/>
          <a:lstStyle/>
          <a:p>
            <a:endParaRPr lang="fr-FR"/>
          </a:p>
        </p:txBody>
      </p:sp>
      <p:sp>
        <p:nvSpPr>
          <p:cNvPr id="6152" name="AutoShape 49"/>
          <p:cNvSpPr>
            <a:spLocks/>
          </p:cNvSpPr>
          <p:nvPr/>
        </p:nvSpPr>
        <p:spPr bwMode="auto">
          <a:xfrm>
            <a:off x="0" y="6135688"/>
            <a:ext cx="6026150" cy="442912"/>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929" y="0"/>
                </a:moveTo>
                <a:lnTo>
                  <a:pt x="0" y="0"/>
                </a:lnTo>
                <a:lnTo>
                  <a:pt x="0" y="21600"/>
                </a:lnTo>
                <a:lnTo>
                  <a:pt x="20929" y="21600"/>
                </a:lnTo>
                <a:lnTo>
                  <a:pt x="21107" y="21274"/>
                </a:lnTo>
                <a:lnTo>
                  <a:pt x="21268" y="20353"/>
                </a:lnTo>
                <a:lnTo>
                  <a:pt x="21404" y="18924"/>
                </a:lnTo>
                <a:lnTo>
                  <a:pt x="21508" y="17076"/>
                </a:lnTo>
                <a:lnTo>
                  <a:pt x="21576" y="14893"/>
                </a:lnTo>
                <a:lnTo>
                  <a:pt x="21600" y="12465"/>
                </a:lnTo>
                <a:lnTo>
                  <a:pt x="21600" y="9135"/>
                </a:lnTo>
                <a:lnTo>
                  <a:pt x="21576" y="6707"/>
                </a:lnTo>
                <a:lnTo>
                  <a:pt x="21508" y="4524"/>
                </a:lnTo>
                <a:lnTo>
                  <a:pt x="21404" y="2676"/>
                </a:lnTo>
                <a:lnTo>
                  <a:pt x="21268" y="1247"/>
                </a:lnTo>
                <a:lnTo>
                  <a:pt x="21107" y="326"/>
                </a:lnTo>
                <a:lnTo>
                  <a:pt x="20929" y="0"/>
                </a:lnTo>
                <a:close/>
              </a:path>
            </a:pathLst>
          </a:custGeom>
          <a:solidFill>
            <a:schemeClr val="accent1">
              <a:lumMod val="75000"/>
            </a:schemeClr>
          </a:solidFill>
          <a:ln>
            <a:noFill/>
          </a:ln>
          <a:extLst/>
        </p:spPr>
        <p:txBody>
          <a:bodyPr lIns="45720" rIns="45720"/>
          <a:lstStyle/>
          <a:p>
            <a:endParaRPr lang="fr-FR"/>
          </a:p>
        </p:txBody>
      </p:sp>
      <p:sp>
        <p:nvSpPr>
          <p:cNvPr id="6155" name="Line 53"/>
          <p:cNvSpPr>
            <a:spLocks noChangeShapeType="1"/>
          </p:cNvSpPr>
          <p:nvPr/>
        </p:nvSpPr>
        <p:spPr bwMode="auto">
          <a:xfrm>
            <a:off x="0" y="6851650"/>
            <a:ext cx="9144000" cy="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6156" name="Rectangle 3"/>
          <p:cNvSpPr>
            <a:spLocks noChangeArrowheads="1"/>
          </p:cNvSpPr>
          <p:nvPr/>
        </p:nvSpPr>
        <p:spPr bwMode="auto">
          <a:xfrm>
            <a:off x="212725" y="225425"/>
            <a:ext cx="36830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a:r>
              <a:rPr lang="fr-FR" altLang="fr-FR" b="1">
                <a:solidFill>
                  <a:schemeClr val="bg1"/>
                </a:solidFill>
                <a:sym typeface="Lato" charset="0"/>
              </a:rPr>
              <a:t>❶</a:t>
            </a:r>
            <a:r>
              <a:rPr lang="fr-FR" altLang="fr-FR">
                <a:solidFill>
                  <a:schemeClr val="bg1"/>
                </a:solidFill>
                <a:sym typeface="Lato" charset="0"/>
              </a:rPr>
              <a:t> </a:t>
            </a:r>
            <a:r>
              <a:rPr lang="fr-FR" altLang="fr-FR" b="1">
                <a:solidFill>
                  <a:schemeClr val="bg1"/>
                </a:solidFill>
                <a:sym typeface="Lato" charset="0"/>
              </a:rPr>
              <a:t>PI et transformation structurelle:</a:t>
            </a:r>
          </a:p>
          <a:p>
            <a:pPr eaLnBrk="1"/>
            <a:r>
              <a:rPr lang="fr-FR" altLang="fr-FR" sz="1100" b="1" i="1">
                <a:solidFill>
                  <a:schemeClr val="bg1"/>
                </a:solidFill>
                <a:latin typeface="Lato" charset="0"/>
                <a:sym typeface="Lato" charset="0"/>
              </a:rPr>
              <a:t>         </a:t>
            </a:r>
            <a:r>
              <a:rPr lang="fr-FR" altLang="fr-FR" sz="1200" b="1" i="1">
                <a:solidFill>
                  <a:schemeClr val="bg1"/>
                </a:solidFill>
                <a:latin typeface="Lato" charset="0"/>
                <a:sym typeface="Lato" charset="0"/>
              </a:rPr>
              <a:t>Chiffres clés (1/3) </a:t>
            </a:r>
          </a:p>
        </p:txBody>
      </p:sp>
      <p:sp>
        <p:nvSpPr>
          <p:cNvPr id="6157" name="Espace réservé du numéro de diapositive 2"/>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a:lstStyle>
            <a:lvl1pPr>
              <a:defRPr>
                <a:solidFill>
                  <a:srgbClr val="000000"/>
                </a:solidFill>
                <a:latin typeface="Calibri" pitchFamily="34" charset="0"/>
                <a:cs typeface="Calibri" pitchFamily="34" charset="0"/>
                <a:sym typeface="Calibri" pitchFamily="34" charset="0"/>
              </a:defRPr>
            </a:lvl1pPr>
            <a:lvl2pPr marL="742950" indent="-285750">
              <a:defRPr>
                <a:solidFill>
                  <a:srgbClr val="000000"/>
                </a:solidFill>
                <a:latin typeface="Calibri" pitchFamily="34" charset="0"/>
                <a:cs typeface="Calibri" pitchFamily="34" charset="0"/>
                <a:sym typeface="Calibri" pitchFamily="34" charset="0"/>
              </a:defRPr>
            </a:lvl2pPr>
            <a:lvl3pPr marL="1143000" indent="-228600">
              <a:defRPr>
                <a:solidFill>
                  <a:srgbClr val="000000"/>
                </a:solidFill>
                <a:latin typeface="Calibri" pitchFamily="34" charset="0"/>
                <a:cs typeface="Calibri" pitchFamily="34" charset="0"/>
                <a:sym typeface="Calibri" pitchFamily="34" charset="0"/>
              </a:defRPr>
            </a:lvl3pPr>
            <a:lvl4pPr marL="1600200" indent="-228600">
              <a:defRPr>
                <a:solidFill>
                  <a:srgbClr val="000000"/>
                </a:solidFill>
                <a:latin typeface="Calibri" pitchFamily="34" charset="0"/>
                <a:cs typeface="Calibri" pitchFamily="34" charset="0"/>
                <a:sym typeface="Calibri" pitchFamily="34" charset="0"/>
              </a:defRPr>
            </a:lvl4pPr>
            <a:lvl5pPr marL="2057400" indent="-228600">
              <a:defRPr>
                <a:solidFill>
                  <a:srgbClr val="000000"/>
                </a:solidFill>
                <a:latin typeface="Calibri" pitchFamily="34" charset="0"/>
                <a:cs typeface="Calibri" pitchFamily="34" charset="0"/>
                <a:sym typeface="Calibri" pitchFamily="34" charset="0"/>
              </a:defRPr>
            </a:lvl5pPr>
            <a:lvl6pPr marL="25146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6pPr>
            <a:lvl7pPr marL="29718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7pPr>
            <a:lvl8pPr marL="34290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8pPr>
            <a:lvl9pPr marL="38862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9pPr>
          </a:lstStyle>
          <a:p>
            <a:fld id="{B20D0B52-9A42-4EE4-867C-1C49B29B9DF2}" type="slidenum">
              <a:rPr lang="en-US" altLang="fr-FR" smtClean="0">
                <a:solidFill>
                  <a:srgbClr val="888888"/>
                </a:solidFill>
                <a:latin typeface="Helvetica" pitchFamily="2" charset="0"/>
                <a:cs typeface="Helvetica" pitchFamily="2" charset="0"/>
                <a:sym typeface="Helvetica" pitchFamily="2" charset="0"/>
              </a:rPr>
              <a:pPr/>
              <a:t>5</a:t>
            </a:fld>
            <a:endParaRPr lang="en-US" altLang="fr-FR" smtClean="0">
              <a:solidFill>
                <a:srgbClr val="888888"/>
              </a:solidFill>
              <a:latin typeface="Helvetica" pitchFamily="2" charset="0"/>
              <a:cs typeface="Helvetica" pitchFamily="2" charset="0"/>
              <a:sym typeface="Helvetica" pitchFamily="2" charset="0"/>
            </a:endParaRPr>
          </a:p>
        </p:txBody>
      </p:sp>
      <p:sp>
        <p:nvSpPr>
          <p:cNvPr id="18" name="Rectangle 3"/>
          <p:cNvSpPr>
            <a:spLocks/>
          </p:cNvSpPr>
          <p:nvPr/>
        </p:nvSpPr>
        <p:spPr bwMode="auto">
          <a:xfrm>
            <a:off x="279400" y="6269038"/>
            <a:ext cx="53244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defRPr/>
            </a:pPr>
            <a:r>
              <a:rPr lang="fr-FR" sz="1200" b="1" cap="small" dirty="0">
                <a:solidFill>
                  <a:schemeClr val="bg1"/>
                </a:solidFill>
                <a:latin typeface="Lato"/>
              </a:rPr>
              <a:t>Territorialisation de la politique industrielle et croissance inclusive </a:t>
            </a:r>
            <a:endParaRPr lang="en-US" altLang="fr-FR" sz="1200" b="1" cap="small" dirty="0">
              <a:solidFill>
                <a:schemeClr val="bg1"/>
              </a:solidFill>
              <a:latin typeface="Lato"/>
              <a:sym typeface="Lato" charset="0"/>
            </a:endParaRPr>
          </a:p>
        </p:txBody>
      </p:sp>
      <p:graphicFrame>
        <p:nvGraphicFramePr>
          <p:cNvPr id="17" name="Graphique 16"/>
          <p:cNvGraphicFramePr/>
          <p:nvPr/>
        </p:nvGraphicFramePr>
        <p:xfrm>
          <a:off x="61912" y="746078"/>
          <a:ext cx="5759450" cy="295148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9" name="Graphique 18"/>
          <p:cNvGraphicFramePr/>
          <p:nvPr>
            <p:extLst>
              <p:ext uri="{D42A27DB-BD31-4B8C-83A1-F6EECF244321}">
                <p14:modId xmlns:p14="http://schemas.microsoft.com/office/powerpoint/2010/main" val="2438605479"/>
              </p:ext>
            </p:extLst>
          </p:nvPr>
        </p:nvGraphicFramePr>
        <p:xfrm>
          <a:off x="6026150" y="784651"/>
          <a:ext cx="2849487" cy="187198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0" name="Graphique 19"/>
          <p:cNvGraphicFramePr/>
          <p:nvPr>
            <p:extLst>
              <p:ext uri="{D42A27DB-BD31-4B8C-83A1-F6EECF244321}">
                <p14:modId xmlns:p14="http://schemas.microsoft.com/office/powerpoint/2010/main" val="1207779520"/>
              </p:ext>
            </p:extLst>
          </p:nvPr>
        </p:nvGraphicFramePr>
        <p:xfrm>
          <a:off x="6026150" y="2708920"/>
          <a:ext cx="2844288" cy="187198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1" name="Graphique 20"/>
          <p:cNvGraphicFramePr/>
          <p:nvPr>
            <p:extLst>
              <p:ext uri="{D42A27DB-BD31-4B8C-83A1-F6EECF244321}">
                <p14:modId xmlns:p14="http://schemas.microsoft.com/office/powerpoint/2010/main" val="926767509"/>
              </p:ext>
            </p:extLst>
          </p:nvPr>
        </p:nvGraphicFramePr>
        <p:xfrm>
          <a:off x="6032500" y="4608001"/>
          <a:ext cx="2852738" cy="1871980"/>
        </p:xfrm>
        <a:graphic>
          <a:graphicData uri="http://schemas.openxmlformats.org/drawingml/2006/chart">
            <c:chart xmlns:c="http://schemas.openxmlformats.org/drawingml/2006/chart" xmlns:r="http://schemas.openxmlformats.org/officeDocument/2006/relationships" r:id="rId5"/>
          </a:graphicData>
        </a:graphic>
      </p:graphicFrame>
      <p:pic>
        <p:nvPicPr>
          <p:cNvPr id="6163" name="Image 2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7504" y="5818188"/>
            <a:ext cx="5610225" cy="304800"/>
          </a:xfrm>
          <a:prstGeom prst="rect">
            <a:avLst/>
          </a:prstGeom>
          <a:noFill/>
          <a:ln w="31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6164" name="Rectangle 2"/>
          <p:cNvSpPr>
            <a:spLocks noChangeArrowheads="1"/>
          </p:cNvSpPr>
          <p:nvPr/>
        </p:nvSpPr>
        <p:spPr bwMode="auto">
          <a:xfrm>
            <a:off x="61911" y="3716338"/>
            <a:ext cx="5759451" cy="1200329"/>
          </a:xfrm>
          <a:prstGeom prst="rect">
            <a:avLst/>
          </a:prstGeom>
          <a:noFill/>
          <a:ln w="9525">
            <a:solidFill>
              <a:schemeClr val="accent1">
                <a:lumMod val="75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marL="228600" indent="-228600" algn="just">
              <a:buFont typeface="+mj-lt"/>
              <a:buAutoNum type="arabicPeriod"/>
            </a:pPr>
            <a:r>
              <a:rPr lang="fr-FR" sz="1200" dirty="0" smtClean="0">
                <a:latin typeface="Candara" panose="020E0502030303020204" pitchFamily="34" charset="0"/>
              </a:rPr>
              <a:t>Taux </a:t>
            </a:r>
            <a:r>
              <a:rPr lang="fr-FR" sz="1200" dirty="0">
                <a:latin typeface="Candara" panose="020E0502030303020204" pitchFamily="34" charset="0"/>
              </a:rPr>
              <a:t>de croissance du PIB </a:t>
            </a:r>
            <a:r>
              <a:rPr lang="fr-FR" sz="1200" dirty="0" smtClean="0">
                <a:latin typeface="Candara" panose="020E0502030303020204" pitchFamily="34" charset="0"/>
              </a:rPr>
              <a:t>globalement </a:t>
            </a:r>
            <a:r>
              <a:rPr lang="fr-FR" sz="1200" dirty="0">
                <a:latin typeface="Candara" panose="020E0502030303020204" pitchFamily="34" charset="0"/>
              </a:rPr>
              <a:t>supérieurs à ceux de la région </a:t>
            </a:r>
            <a:r>
              <a:rPr lang="fr-FR" sz="1200" dirty="0" smtClean="0">
                <a:latin typeface="Candara" panose="020E0502030303020204" pitchFamily="34" charset="0"/>
              </a:rPr>
              <a:t>MENA </a:t>
            </a:r>
            <a:r>
              <a:rPr lang="fr-FR" sz="1200" dirty="0">
                <a:latin typeface="Candara" panose="020E0502030303020204" pitchFamily="34" charset="0"/>
              </a:rPr>
              <a:t>et du </a:t>
            </a:r>
            <a:r>
              <a:rPr lang="fr-FR" sz="1200" dirty="0" smtClean="0">
                <a:latin typeface="Candara" panose="020E0502030303020204" pitchFamily="34" charset="0"/>
              </a:rPr>
              <a:t>monde (sauf pour 2011). </a:t>
            </a:r>
          </a:p>
          <a:p>
            <a:pPr marL="228600" indent="-228600" algn="just">
              <a:buFont typeface="+mj-lt"/>
              <a:buAutoNum type="arabicPeriod"/>
            </a:pPr>
            <a:r>
              <a:rPr lang="fr-FR" sz="1200" dirty="0" smtClean="0">
                <a:latin typeface="Candara" panose="020E0502030303020204" pitchFamily="34" charset="0"/>
              </a:rPr>
              <a:t>Deux sous-périodes à  distinguer : 1998-2006 et 2007-2015.</a:t>
            </a:r>
          </a:p>
          <a:p>
            <a:pPr marL="228600" indent="-228600" algn="just">
              <a:buFont typeface="+mj-lt"/>
              <a:buAutoNum type="arabicPeriod"/>
            </a:pPr>
            <a:r>
              <a:rPr lang="fr-FR" sz="1200" dirty="0" smtClean="0">
                <a:latin typeface="Candara" panose="020E0502030303020204" pitchFamily="34" charset="0"/>
              </a:rPr>
              <a:t>Tendance baissière pour la croissance du PIB en seconde période :</a:t>
            </a:r>
          </a:p>
          <a:p>
            <a:pPr marL="685800" lvl="1" indent="-228600" algn="just">
              <a:buFont typeface="+mj-lt"/>
              <a:buAutoNum type="arabicPeriod"/>
            </a:pPr>
            <a:r>
              <a:rPr lang="fr-FR" sz="1200" dirty="0" smtClean="0">
                <a:latin typeface="Candara" panose="020E0502030303020204" pitchFamily="34" charset="0"/>
              </a:rPr>
              <a:t>Essoufflement voire épuisement du modèle économique</a:t>
            </a:r>
          </a:p>
          <a:p>
            <a:pPr marL="685800" lvl="1" indent="-228600" algn="just">
              <a:buFont typeface="+mj-lt"/>
              <a:buAutoNum type="arabicPeriod"/>
            </a:pPr>
            <a:r>
              <a:rPr lang="fr-FR" sz="1200" dirty="0" smtClean="0">
                <a:latin typeface="Candara" panose="020E0502030303020204" pitchFamily="34" charset="0"/>
              </a:rPr>
              <a:t>Facteur aggravant : crise globale 2008 puis révolution de 2011</a:t>
            </a:r>
          </a:p>
        </p:txBody>
      </p:sp>
      <p:sp>
        <p:nvSpPr>
          <p:cNvPr id="2" name="Rectangle 1"/>
          <p:cNvSpPr/>
          <p:nvPr/>
        </p:nvSpPr>
        <p:spPr>
          <a:xfrm>
            <a:off x="2836865" y="727620"/>
            <a:ext cx="3031279" cy="307777"/>
          </a:xfrm>
          <a:prstGeom prst="rect">
            <a:avLst/>
          </a:prstGeom>
        </p:spPr>
        <p:txBody>
          <a:bodyPr wrap="none">
            <a:spAutoFit/>
          </a:bodyPr>
          <a:lstStyle/>
          <a:p>
            <a:r>
              <a:rPr lang="fr-FR" sz="1400" b="1" dirty="0"/>
              <a:t>Taux de croissance du PIB, 1998 - 2015</a:t>
            </a:r>
            <a:endParaRPr lang="fr-FR" sz="1400" dirty="0"/>
          </a:p>
        </p:txBody>
      </p:sp>
      <p:sp>
        <p:nvSpPr>
          <p:cNvPr id="3" name="Rectangle 2"/>
          <p:cNvSpPr/>
          <p:nvPr/>
        </p:nvSpPr>
        <p:spPr>
          <a:xfrm>
            <a:off x="4476206" y="145907"/>
            <a:ext cx="3099888" cy="369332"/>
          </a:xfrm>
          <a:prstGeom prst="rect">
            <a:avLst/>
          </a:prstGeom>
        </p:spPr>
        <p:txBody>
          <a:bodyPr wrap="none">
            <a:spAutoFit/>
          </a:bodyPr>
          <a:lstStyle/>
          <a:p>
            <a:r>
              <a:rPr lang="fr-FR" b="1" dirty="0"/>
              <a:t>Composition sectorielle du PIB</a:t>
            </a:r>
            <a:endParaRPr lang="fr-FR" dirty="0"/>
          </a:p>
        </p:txBody>
      </p:sp>
      <p:cxnSp>
        <p:nvCxnSpPr>
          <p:cNvPr id="5" name="Connecteur droit avec flèche 4"/>
          <p:cNvCxnSpPr>
            <a:stCxn id="3" idx="2"/>
          </p:cNvCxnSpPr>
          <p:nvPr/>
        </p:nvCxnSpPr>
        <p:spPr bwMode="auto">
          <a:xfrm>
            <a:off x="6026150" y="515239"/>
            <a:ext cx="287338" cy="191199"/>
          </a:xfrm>
          <a:prstGeom prst="straightConnector1">
            <a:avLst/>
          </a:prstGeom>
          <a:solidFill>
            <a:srgbClr val="FFFFFF"/>
          </a:solidFill>
          <a:ln w="25400" cap="flat" cmpd="sng" algn="ctr">
            <a:solidFill>
              <a:schemeClr val="accent1"/>
            </a:solidFill>
            <a:prstDash val="solid"/>
            <a:round/>
            <a:headEnd type="none" w="med" len="med"/>
            <a:tailEnd type="arrow"/>
          </a:ln>
          <a:effectLst>
            <a:outerShdw dist="23000" dir="5400000" algn="ctr" rotWithShape="0">
              <a:srgbClr val="000000">
                <a:alpha val="34999"/>
              </a:srgbClr>
            </a:outerShdw>
          </a:effectLst>
        </p:spPr>
      </p:cxnSp>
      <p:sp>
        <p:nvSpPr>
          <p:cNvPr id="26" name="Rectangle 45"/>
          <p:cNvSpPr>
            <a:spLocks/>
          </p:cNvSpPr>
          <p:nvPr/>
        </p:nvSpPr>
        <p:spPr bwMode="auto">
          <a:xfrm>
            <a:off x="8280846" y="129332"/>
            <a:ext cx="755650" cy="37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en-US" altLang="fr-FR" sz="2700" b="1">
                <a:solidFill>
                  <a:srgbClr val="6385C1"/>
                </a:solidFill>
                <a:latin typeface="Times New Roman" pitchFamily="18" charset="0"/>
                <a:cs typeface="Times New Roman" pitchFamily="18" charset="0"/>
                <a:sym typeface="Times New Roman" pitchFamily="18" charset="0"/>
              </a:rPr>
              <a:t>ECA</a:t>
            </a:r>
          </a:p>
        </p:txBody>
      </p:sp>
      <p:sp>
        <p:nvSpPr>
          <p:cNvPr id="27" name="Rectangle 46" descr="image4.png"/>
          <p:cNvSpPr>
            <a:spLocks/>
          </p:cNvSpPr>
          <p:nvPr/>
        </p:nvSpPr>
        <p:spPr bwMode="auto">
          <a:xfrm>
            <a:off x="7666483" y="116632"/>
            <a:ext cx="573088" cy="477837"/>
          </a:xfrm>
          <a:prstGeom prst="rect">
            <a:avLst/>
          </a:prstGeom>
          <a:blipFill dpi="0" rotWithShape="0">
            <a:blip r:embed="rId7"/>
            <a:srcRect/>
            <a:stretch>
              <a:fillRect/>
            </a:stretch>
          </a:blipFill>
          <a:ln>
            <a:noFill/>
          </a:ln>
          <a:extLst>
            <a:ext uri="{91240B29-F687-4F45-9708-019B960494DF}">
              <a14:hiddenLine xmlns:a14="http://schemas.microsoft.com/office/drawing/2010/main" w="12700">
                <a:solidFill>
                  <a:srgbClr val="000000"/>
                </a:solidFill>
                <a:miter lim="400000"/>
                <a:headEnd/>
                <a:tailEnd/>
              </a14:hiddenLine>
            </a:ext>
          </a:extLst>
        </p:spPr>
        <p:txBody>
          <a:bodyPr lIns="45720" rIns="45720"/>
          <a:lstStyle/>
          <a:p>
            <a:pPr eaLnBrk="1"/>
            <a:endParaRPr lang="fr-FR" altLang="fr-FR"/>
          </a:p>
        </p:txBody>
      </p:sp>
      <p:sp>
        <p:nvSpPr>
          <p:cNvPr id="4" name="ZoneTexte 3"/>
          <p:cNvSpPr txBox="1"/>
          <p:nvPr/>
        </p:nvSpPr>
        <p:spPr>
          <a:xfrm>
            <a:off x="61911" y="4938859"/>
            <a:ext cx="5759451" cy="830997"/>
          </a:xfrm>
          <a:prstGeom prst="rect">
            <a:avLst/>
          </a:prstGeom>
          <a:noFill/>
          <a:ln>
            <a:solidFill>
              <a:schemeClr val="accent1">
                <a:lumMod val="75000"/>
              </a:schemeClr>
            </a:solidFill>
          </a:ln>
        </p:spPr>
        <p:txBody>
          <a:bodyPr wrap="square" rtlCol="0">
            <a:spAutoFit/>
          </a:bodyPr>
          <a:lstStyle/>
          <a:p>
            <a:pPr marL="228600" indent="-228600">
              <a:buFont typeface="+mj-lt"/>
              <a:buAutoNum type="arabicPeriod" startAt="4"/>
            </a:pPr>
            <a:r>
              <a:rPr lang="fr-FR" altLang="fr-FR" sz="1200" dirty="0">
                <a:latin typeface="Candara" panose="020E0502030303020204" pitchFamily="34" charset="0"/>
                <a:sym typeface="Helvetica Neue" pitchFamily="2" charset="0"/>
              </a:rPr>
              <a:t>Premier secteur = Services (&gt; 50% du PIB)</a:t>
            </a:r>
          </a:p>
          <a:p>
            <a:pPr marL="228600" indent="-228600">
              <a:buFont typeface="+mj-lt"/>
              <a:buAutoNum type="arabicPeriod" startAt="4"/>
            </a:pPr>
            <a:r>
              <a:rPr lang="fr-FR" altLang="fr-FR" sz="1200" dirty="0">
                <a:latin typeface="Candara" panose="020E0502030303020204" pitchFamily="34" charset="0"/>
                <a:sym typeface="Helvetica Neue" pitchFamily="2" charset="0"/>
              </a:rPr>
              <a:t>Agriculture </a:t>
            </a:r>
            <a:r>
              <a:rPr lang="fr-FR" altLang="fr-FR" sz="1200" dirty="0" smtClean="0">
                <a:latin typeface="Candara" panose="020E0502030303020204" pitchFamily="34" charset="0"/>
                <a:sym typeface="Helvetica Neue" pitchFamily="2" charset="0"/>
              </a:rPr>
              <a:t>: </a:t>
            </a:r>
            <a:r>
              <a:rPr lang="fr-FR" altLang="fr-FR" sz="1200" dirty="0">
                <a:latin typeface="Candara" panose="020E0502030303020204" pitchFamily="34" charset="0"/>
                <a:sym typeface="Helvetica Neue" pitchFamily="2" charset="0"/>
              </a:rPr>
              <a:t>tendance à la baisse</a:t>
            </a:r>
          </a:p>
          <a:p>
            <a:pPr marL="228600" indent="-228600">
              <a:buFont typeface="+mj-lt"/>
              <a:buAutoNum type="arabicPeriod" startAt="4"/>
            </a:pPr>
            <a:r>
              <a:rPr lang="fr-FR" altLang="fr-FR" sz="1200" dirty="0">
                <a:latin typeface="Candara" panose="020E0502030303020204" pitchFamily="34" charset="0"/>
                <a:sym typeface="Helvetica Neue" pitchFamily="2" charset="0"/>
              </a:rPr>
              <a:t>Secteur industriel : 30% du PIB en </a:t>
            </a:r>
            <a:r>
              <a:rPr lang="fr-FR" altLang="fr-FR" sz="1200" dirty="0" smtClean="0">
                <a:latin typeface="Candara" panose="020E0502030303020204" pitchFamily="34" charset="0"/>
                <a:sym typeface="Helvetica Neue" pitchFamily="2" charset="0"/>
              </a:rPr>
              <a:t>moyenne</a:t>
            </a:r>
            <a:endParaRPr lang="fr-FR" altLang="fr-FR" sz="1200" dirty="0">
              <a:latin typeface="Candara" panose="020E0502030303020204" pitchFamily="34" charset="0"/>
              <a:sym typeface="Helvetica Neue" pitchFamily="2" charset="0"/>
            </a:endParaRPr>
          </a:p>
          <a:p>
            <a:endParaRPr lang="fr-FR" sz="1200" dirty="0"/>
          </a:p>
        </p:txBody>
      </p:sp>
    </p:spTree>
    <p:extLst>
      <p:ext uri="{BB962C8B-B14F-4D97-AF65-F5344CB8AC3E}">
        <p14:creationId xmlns:p14="http://schemas.microsoft.com/office/powerpoint/2010/main" val="5621798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16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16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7" grpId="0">
        <p:bldAsOne/>
      </p:bldGraphic>
      <p:bldGraphic spid="19" grpId="0">
        <p:bldAsOne/>
      </p:bldGraphic>
      <p:bldGraphic spid="20" grpId="0">
        <p:bldAsOne/>
      </p:bldGraphic>
      <p:bldGraphic spid="21" grpId="0">
        <p:bldAsOne/>
      </p:bldGraphic>
      <p:bldP spid="6164" grpId="0" animBg="1"/>
      <p:bldP spid="2" grpId="0"/>
      <p:bldP spid="3" grpId="0"/>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43"/>
          <p:cNvSpPr>
            <a:spLocks/>
          </p:cNvSpPr>
          <p:nvPr/>
        </p:nvSpPr>
        <p:spPr bwMode="auto">
          <a:xfrm>
            <a:off x="0" y="0"/>
            <a:ext cx="9131300" cy="68580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1600" y="21600"/>
                </a:moveTo>
                <a:lnTo>
                  <a:pt x="0" y="21600"/>
                </a:ln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fr-FR"/>
          </a:p>
        </p:txBody>
      </p:sp>
      <p:sp>
        <p:nvSpPr>
          <p:cNvPr id="7171" name="Line 1"/>
          <p:cNvSpPr>
            <a:spLocks noChangeShapeType="1"/>
          </p:cNvSpPr>
          <p:nvPr/>
        </p:nvSpPr>
        <p:spPr bwMode="auto">
          <a:xfrm flipV="1">
            <a:off x="9137650" y="0"/>
            <a:ext cx="0" cy="685800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7172" name="Line 2"/>
          <p:cNvSpPr>
            <a:spLocks noChangeShapeType="1"/>
          </p:cNvSpPr>
          <p:nvPr/>
        </p:nvSpPr>
        <p:spPr bwMode="auto">
          <a:xfrm flipH="1">
            <a:off x="4763" y="0"/>
            <a:ext cx="1587" cy="685800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7173" name="AutoShape 44"/>
          <p:cNvSpPr>
            <a:spLocks/>
          </p:cNvSpPr>
          <p:nvPr/>
        </p:nvSpPr>
        <p:spPr bwMode="auto">
          <a:xfrm>
            <a:off x="0" y="265113"/>
            <a:ext cx="4475163" cy="4413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chemeClr val="accent1">
              <a:lumMod val="75000"/>
            </a:schemeClr>
          </a:solidFill>
          <a:ln>
            <a:noFill/>
          </a:ln>
          <a:extLst/>
        </p:spPr>
        <p:txBody>
          <a:bodyPr lIns="45720" rIns="45720"/>
          <a:lstStyle/>
          <a:p>
            <a:endParaRPr lang="fr-FR"/>
          </a:p>
        </p:txBody>
      </p:sp>
      <p:sp>
        <p:nvSpPr>
          <p:cNvPr id="7176" name="AutoShape 49"/>
          <p:cNvSpPr>
            <a:spLocks/>
          </p:cNvSpPr>
          <p:nvPr/>
        </p:nvSpPr>
        <p:spPr bwMode="auto">
          <a:xfrm>
            <a:off x="16510" y="6407462"/>
            <a:ext cx="6026150" cy="442912"/>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929" y="0"/>
                </a:moveTo>
                <a:lnTo>
                  <a:pt x="0" y="0"/>
                </a:lnTo>
                <a:lnTo>
                  <a:pt x="0" y="21600"/>
                </a:lnTo>
                <a:lnTo>
                  <a:pt x="20929" y="21600"/>
                </a:lnTo>
                <a:lnTo>
                  <a:pt x="21107" y="21274"/>
                </a:lnTo>
                <a:lnTo>
                  <a:pt x="21268" y="20353"/>
                </a:lnTo>
                <a:lnTo>
                  <a:pt x="21404" y="18924"/>
                </a:lnTo>
                <a:lnTo>
                  <a:pt x="21508" y="17076"/>
                </a:lnTo>
                <a:lnTo>
                  <a:pt x="21576" y="14893"/>
                </a:lnTo>
                <a:lnTo>
                  <a:pt x="21600" y="12465"/>
                </a:lnTo>
                <a:lnTo>
                  <a:pt x="21600" y="9135"/>
                </a:lnTo>
                <a:lnTo>
                  <a:pt x="21576" y="6707"/>
                </a:lnTo>
                <a:lnTo>
                  <a:pt x="21508" y="4524"/>
                </a:lnTo>
                <a:lnTo>
                  <a:pt x="21404" y="2676"/>
                </a:lnTo>
                <a:lnTo>
                  <a:pt x="21268" y="1247"/>
                </a:lnTo>
                <a:lnTo>
                  <a:pt x="21107" y="326"/>
                </a:lnTo>
                <a:lnTo>
                  <a:pt x="20929" y="0"/>
                </a:lnTo>
                <a:close/>
              </a:path>
            </a:pathLst>
          </a:custGeom>
          <a:solidFill>
            <a:schemeClr val="accent1">
              <a:lumMod val="75000"/>
            </a:schemeClr>
          </a:solidFill>
          <a:ln>
            <a:noFill/>
          </a:ln>
          <a:extLst/>
        </p:spPr>
        <p:txBody>
          <a:bodyPr lIns="45720" rIns="45720"/>
          <a:lstStyle/>
          <a:p>
            <a:endParaRPr lang="fr-FR"/>
          </a:p>
        </p:txBody>
      </p:sp>
      <p:sp>
        <p:nvSpPr>
          <p:cNvPr id="7177" name="Rectangle 52"/>
          <p:cNvSpPr>
            <a:spLocks/>
          </p:cNvSpPr>
          <p:nvPr/>
        </p:nvSpPr>
        <p:spPr bwMode="auto">
          <a:xfrm>
            <a:off x="6313488" y="6256338"/>
            <a:ext cx="99536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en-US" altLang="fr-FR" sz="1200" b="1">
                <a:solidFill>
                  <a:srgbClr val="FFFFFF"/>
                </a:solidFill>
                <a:latin typeface="Lato" charset="0"/>
                <a:sym typeface="Lato" charset="0"/>
              </a:rPr>
              <a:t>UNECA.ORG</a:t>
            </a:r>
          </a:p>
        </p:txBody>
      </p:sp>
      <p:sp>
        <p:nvSpPr>
          <p:cNvPr id="7178" name="Line 53"/>
          <p:cNvSpPr>
            <a:spLocks noChangeShapeType="1"/>
          </p:cNvSpPr>
          <p:nvPr/>
        </p:nvSpPr>
        <p:spPr bwMode="auto">
          <a:xfrm>
            <a:off x="0" y="6851650"/>
            <a:ext cx="9144000" cy="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7179" name="Rectangle 3"/>
          <p:cNvSpPr>
            <a:spLocks noChangeArrowheads="1"/>
          </p:cNvSpPr>
          <p:nvPr/>
        </p:nvSpPr>
        <p:spPr bwMode="auto">
          <a:xfrm>
            <a:off x="212725" y="225425"/>
            <a:ext cx="36830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a:r>
              <a:rPr lang="fr-FR" altLang="fr-FR" b="1">
                <a:solidFill>
                  <a:schemeClr val="bg1"/>
                </a:solidFill>
                <a:sym typeface="Lato" charset="0"/>
              </a:rPr>
              <a:t>❶</a:t>
            </a:r>
            <a:r>
              <a:rPr lang="fr-FR" altLang="fr-FR">
                <a:solidFill>
                  <a:schemeClr val="bg1"/>
                </a:solidFill>
                <a:sym typeface="Lato" charset="0"/>
              </a:rPr>
              <a:t> </a:t>
            </a:r>
            <a:r>
              <a:rPr lang="fr-FR" altLang="fr-FR" b="1">
                <a:solidFill>
                  <a:schemeClr val="bg1"/>
                </a:solidFill>
                <a:sym typeface="Lato" charset="0"/>
              </a:rPr>
              <a:t>PI et transformation structurelle</a:t>
            </a:r>
          </a:p>
          <a:p>
            <a:pPr eaLnBrk="1"/>
            <a:r>
              <a:rPr lang="fr-FR" altLang="fr-FR" sz="1100" b="1" i="1">
                <a:solidFill>
                  <a:schemeClr val="bg1"/>
                </a:solidFill>
                <a:latin typeface="Lato" charset="0"/>
                <a:sym typeface="Lato" charset="0"/>
              </a:rPr>
              <a:t>         </a:t>
            </a:r>
            <a:r>
              <a:rPr lang="fr-FR" altLang="fr-FR" sz="1200" b="1" i="1">
                <a:solidFill>
                  <a:schemeClr val="bg1"/>
                </a:solidFill>
                <a:latin typeface="Lato" charset="0"/>
                <a:sym typeface="Lato" charset="0"/>
              </a:rPr>
              <a:t>Chiffres clés (2/3)</a:t>
            </a:r>
          </a:p>
        </p:txBody>
      </p:sp>
      <p:sp>
        <p:nvSpPr>
          <p:cNvPr id="7180" name="Espace réservé du numéro de diapositive 2"/>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a:lstStyle>
            <a:lvl1pPr>
              <a:defRPr>
                <a:solidFill>
                  <a:srgbClr val="000000"/>
                </a:solidFill>
                <a:latin typeface="Calibri" pitchFamily="34" charset="0"/>
                <a:cs typeface="Calibri" pitchFamily="34" charset="0"/>
                <a:sym typeface="Calibri" pitchFamily="34" charset="0"/>
              </a:defRPr>
            </a:lvl1pPr>
            <a:lvl2pPr marL="742950" indent="-285750">
              <a:defRPr>
                <a:solidFill>
                  <a:srgbClr val="000000"/>
                </a:solidFill>
                <a:latin typeface="Calibri" pitchFamily="34" charset="0"/>
                <a:cs typeface="Calibri" pitchFamily="34" charset="0"/>
                <a:sym typeface="Calibri" pitchFamily="34" charset="0"/>
              </a:defRPr>
            </a:lvl2pPr>
            <a:lvl3pPr marL="1143000" indent="-228600">
              <a:defRPr>
                <a:solidFill>
                  <a:srgbClr val="000000"/>
                </a:solidFill>
                <a:latin typeface="Calibri" pitchFamily="34" charset="0"/>
                <a:cs typeface="Calibri" pitchFamily="34" charset="0"/>
                <a:sym typeface="Calibri" pitchFamily="34" charset="0"/>
              </a:defRPr>
            </a:lvl3pPr>
            <a:lvl4pPr marL="1600200" indent="-228600">
              <a:defRPr>
                <a:solidFill>
                  <a:srgbClr val="000000"/>
                </a:solidFill>
                <a:latin typeface="Calibri" pitchFamily="34" charset="0"/>
                <a:cs typeface="Calibri" pitchFamily="34" charset="0"/>
                <a:sym typeface="Calibri" pitchFamily="34" charset="0"/>
              </a:defRPr>
            </a:lvl4pPr>
            <a:lvl5pPr marL="2057400" indent="-228600">
              <a:defRPr>
                <a:solidFill>
                  <a:srgbClr val="000000"/>
                </a:solidFill>
                <a:latin typeface="Calibri" pitchFamily="34" charset="0"/>
                <a:cs typeface="Calibri" pitchFamily="34" charset="0"/>
                <a:sym typeface="Calibri" pitchFamily="34" charset="0"/>
              </a:defRPr>
            </a:lvl5pPr>
            <a:lvl6pPr marL="25146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6pPr>
            <a:lvl7pPr marL="29718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7pPr>
            <a:lvl8pPr marL="34290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8pPr>
            <a:lvl9pPr marL="38862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9pPr>
          </a:lstStyle>
          <a:p>
            <a:fld id="{2841902F-8E66-41E8-9DEC-AF1F35903E9A}" type="slidenum">
              <a:rPr lang="en-US" altLang="fr-FR" smtClean="0">
                <a:solidFill>
                  <a:srgbClr val="888888"/>
                </a:solidFill>
                <a:latin typeface="Helvetica" pitchFamily="2" charset="0"/>
                <a:cs typeface="Helvetica" pitchFamily="2" charset="0"/>
                <a:sym typeface="Helvetica" pitchFamily="2" charset="0"/>
              </a:rPr>
              <a:pPr/>
              <a:t>6</a:t>
            </a:fld>
            <a:endParaRPr lang="en-US" altLang="fr-FR" smtClean="0">
              <a:solidFill>
                <a:srgbClr val="888888"/>
              </a:solidFill>
              <a:latin typeface="Helvetica" pitchFamily="2" charset="0"/>
              <a:cs typeface="Helvetica" pitchFamily="2" charset="0"/>
              <a:sym typeface="Helvetica" pitchFamily="2" charset="0"/>
            </a:endParaRPr>
          </a:p>
        </p:txBody>
      </p:sp>
      <p:sp>
        <p:nvSpPr>
          <p:cNvPr id="18" name="Rectangle 3"/>
          <p:cNvSpPr>
            <a:spLocks/>
          </p:cNvSpPr>
          <p:nvPr/>
        </p:nvSpPr>
        <p:spPr bwMode="auto">
          <a:xfrm>
            <a:off x="279400" y="6557218"/>
            <a:ext cx="53244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defRPr/>
            </a:pPr>
            <a:r>
              <a:rPr lang="fr-FR" sz="1200" b="1" cap="small" dirty="0">
                <a:solidFill>
                  <a:schemeClr val="bg1"/>
                </a:solidFill>
                <a:latin typeface="Lato"/>
              </a:rPr>
              <a:t>Territorialisation de la politique industrielle et croissance inclusive </a:t>
            </a:r>
            <a:endParaRPr lang="en-US" altLang="fr-FR" sz="1200" b="1" cap="small" dirty="0">
              <a:solidFill>
                <a:schemeClr val="bg1"/>
              </a:solidFill>
              <a:latin typeface="Lato"/>
              <a:sym typeface="Lato" charset="0"/>
            </a:endParaRPr>
          </a:p>
        </p:txBody>
      </p:sp>
      <p:graphicFrame>
        <p:nvGraphicFramePr>
          <p:cNvPr id="23" name="Graphique 22"/>
          <p:cNvGraphicFramePr/>
          <p:nvPr/>
        </p:nvGraphicFramePr>
        <p:xfrm>
          <a:off x="61912" y="708609"/>
          <a:ext cx="5759450" cy="34194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4" name="Graphique 23"/>
          <p:cNvGraphicFramePr/>
          <p:nvPr/>
        </p:nvGraphicFramePr>
        <p:xfrm>
          <a:off x="6084887" y="676275"/>
          <a:ext cx="2847975" cy="197993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5" name="Graphique 24"/>
          <p:cNvGraphicFramePr/>
          <p:nvPr/>
        </p:nvGraphicFramePr>
        <p:xfrm>
          <a:off x="6087110" y="2708920"/>
          <a:ext cx="2843530" cy="197993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6" name="Graphique 25"/>
          <p:cNvGraphicFramePr/>
          <p:nvPr/>
        </p:nvGraphicFramePr>
        <p:xfrm>
          <a:off x="6087110" y="4725144"/>
          <a:ext cx="2843530" cy="2015490"/>
        </p:xfrm>
        <a:graphic>
          <a:graphicData uri="http://schemas.openxmlformats.org/drawingml/2006/chart">
            <c:chart xmlns:c="http://schemas.openxmlformats.org/drawingml/2006/chart" xmlns:r="http://schemas.openxmlformats.org/officeDocument/2006/relationships" r:id="rId5"/>
          </a:graphicData>
        </a:graphic>
      </p:graphicFrame>
      <p:sp>
        <p:nvSpPr>
          <p:cNvPr id="2" name="Rectangle 1"/>
          <p:cNvSpPr/>
          <p:nvPr/>
        </p:nvSpPr>
        <p:spPr>
          <a:xfrm>
            <a:off x="1" y="4113654"/>
            <a:ext cx="6087110" cy="646331"/>
          </a:xfrm>
          <a:prstGeom prst="rect">
            <a:avLst/>
          </a:prstGeom>
        </p:spPr>
        <p:txBody>
          <a:bodyPr wrap="square">
            <a:spAutoFit/>
          </a:bodyPr>
          <a:lstStyle/>
          <a:p>
            <a:pPr algn="just" eaLnBrk="1">
              <a:spcBef>
                <a:spcPts val="0"/>
              </a:spcBef>
              <a:buFontTx/>
              <a:buChar char="•"/>
              <a:defRPr/>
            </a:pPr>
            <a:r>
              <a:rPr lang="fr-FR" altLang="fr-FR" sz="1200" dirty="0">
                <a:latin typeface="Candara" panose="020E0502030303020204" pitchFamily="34" charset="0"/>
                <a:ea typeface="Tahoma" pitchFamily="34" charset="0"/>
                <a:cs typeface="Arial" charset="0"/>
                <a:sym typeface="Helvetica Neue" pitchFamily="-106" charset="0"/>
              </a:rPr>
              <a:t>Similitudes : </a:t>
            </a:r>
            <a:r>
              <a:rPr lang="fr-FR" altLang="fr-FR" sz="1200" dirty="0">
                <a:latin typeface="Candara" panose="020E0502030303020204" pitchFamily="34" charset="0"/>
                <a:ea typeface="Tahoma" pitchFamily="34" charset="0"/>
                <a:cs typeface="Arial" charset="0"/>
              </a:rPr>
              <a:t>orientation vers les marchés extérieurs et</a:t>
            </a:r>
            <a:r>
              <a:rPr lang="fr-FR" altLang="fr-FR" sz="1200" b="1" dirty="0">
                <a:latin typeface="Candara" panose="020E0502030303020204" pitchFamily="34" charset="0"/>
                <a:ea typeface="Tahoma" pitchFamily="34" charset="0"/>
                <a:cs typeface="Arial" charset="0"/>
              </a:rPr>
              <a:t> développement des industries exportatrices </a:t>
            </a:r>
            <a:r>
              <a:rPr lang="fr-FR" altLang="fr-FR" sz="1200" dirty="0">
                <a:latin typeface="Candara" panose="020E0502030303020204" pitchFamily="34" charset="0"/>
                <a:ea typeface="Tahoma" pitchFamily="34" charset="0"/>
                <a:cs typeface="Arial" charset="0"/>
              </a:rPr>
              <a:t>(tendance globale à la hausse des exportations de biens et services en % du PIB</a:t>
            </a:r>
            <a:r>
              <a:rPr lang="fr-FR" altLang="fr-FR" sz="1200" dirty="0" smtClean="0">
                <a:latin typeface="Candara" panose="020E0502030303020204" pitchFamily="34" charset="0"/>
                <a:ea typeface="Tahoma" pitchFamily="34" charset="0"/>
                <a:cs typeface="Arial" charset="0"/>
              </a:rPr>
              <a:t>).</a:t>
            </a:r>
            <a:endParaRPr lang="fr-FR" altLang="fr-FR" sz="1200" dirty="0">
              <a:latin typeface="Candara" panose="020E0502030303020204" pitchFamily="34" charset="0"/>
              <a:ea typeface="Tahoma" pitchFamily="34" charset="0"/>
              <a:cs typeface="Arial" charset="0"/>
            </a:endParaRPr>
          </a:p>
        </p:txBody>
      </p:sp>
      <p:sp>
        <p:nvSpPr>
          <p:cNvPr id="3" name="Rectangle 2"/>
          <p:cNvSpPr/>
          <p:nvPr/>
        </p:nvSpPr>
        <p:spPr>
          <a:xfrm>
            <a:off x="395536" y="706438"/>
            <a:ext cx="4572000" cy="276999"/>
          </a:xfrm>
          <a:prstGeom prst="rect">
            <a:avLst/>
          </a:prstGeom>
        </p:spPr>
        <p:txBody>
          <a:bodyPr>
            <a:spAutoFit/>
          </a:bodyPr>
          <a:lstStyle/>
          <a:p>
            <a:r>
              <a:rPr lang="fr-FR" sz="1200" b="1" dirty="0"/>
              <a:t>Évolution de l’exportation des biens </a:t>
            </a:r>
            <a:r>
              <a:rPr lang="fr-FR" sz="1200" b="1" dirty="0" smtClean="0"/>
              <a:t>et </a:t>
            </a:r>
            <a:r>
              <a:rPr lang="fr-FR" sz="1200" b="1" dirty="0"/>
              <a:t>services en % du PIB</a:t>
            </a:r>
            <a:endParaRPr lang="fr-FR" sz="1200" dirty="0"/>
          </a:p>
        </p:txBody>
      </p:sp>
      <p:sp>
        <p:nvSpPr>
          <p:cNvPr id="4" name="Rectangle 3"/>
          <p:cNvSpPr/>
          <p:nvPr/>
        </p:nvSpPr>
        <p:spPr>
          <a:xfrm>
            <a:off x="4481512" y="139700"/>
            <a:ext cx="3448583" cy="338554"/>
          </a:xfrm>
          <a:prstGeom prst="rect">
            <a:avLst/>
          </a:prstGeom>
        </p:spPr>
        <p:txBody>
          <a:bodyPr wrap="square">
            <a:spAutoFit/>
          </a:bodyPr>
          <a:lstStyle/>
          <a:p>
            <a:r>
              <a:rPr lang="fr-FR" sz="1600" b="1" dirty="0"/>
              <a:t>Structure des exportations de biens</a:t>
            </a:r>
          </a:p>
        </p:txBody>
      </p:sp>
      <p:cxnSp>
        <p:nvCxnSpPr>
          <p:cNvPr id="21" name="Connecteur droit avec flèche 20"/>
          <p:cNvCxnSpPr/>
          <p:nvPr/>
        </p:nvCxnSpPr>
        <p:spPr bwMode="auto">
          <a:xfrm>
            <a:off x="6026150" y="404664"/>
            <a:ext cx="287338" cy="191199"/>
          </a:xfrm>
          <a:prstGeom prst="straightConnector1">
            <a:avLst/>
          </a:prstGeom>
          <a:solidFill>
            <a:srgbClr val="FFFFFF"/>
          </a:solidFill>
          <a:ln w="25400" cap="flat" cmpd="sng" algn="ctr">
            <a:solidFill>
              <a:schemeClr val="accent1"/>
            </a:solidFill>
            <a:prstDash val="solid"/>
            <a:round/>
            <a:headEnd type="none" w="med" len="med"/>
            <a:tailEnd type="arrow"/>
          </a:ln>
          <a:effectLst>
            <a:outerShdw dist="23000" dir="5400000" algn="ctr" rotWithShape="0">
              <a:srgbClr val="000000">
                <a:alpha val="34999"/>
              </a:srgbClr>
            </a:outerShdw>
          </a:effectLst>
        </p:spPr>
      </p:cxnSp>
      <p:sp>
        <p:nvSpPr>
          <p:cNvPr id="27" name="Rectangle 45"/>
          <p:cNvSpPr>
            <a:spLocks/>
          </p:cNvSpPr>
          <p:nvPr/>
        </p:nvSpPr>
        <p:spPr bwMode="auto">
          <a:xfrm>
            <a:off x="8352854" y="129332"/>
            <a:ext cx="755650" cy="37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en-US" altLang="fr-FR" sz="2700" b="1">
                <a:solidFill>
                  <a:srgbClr val="6385C1"/>
                </a:solidFill>
                <a:latin typeface="Times New Roman" pitchFamily="18" charset="0"/>
                <a:cs typeface="Times New Roman" pitchFamily="18" charset="0"/>
                <a:sym typeface="Times New Roman" pitchFamily="18" charset="0"/>
              </a:rPr>
              <a:t>ECA</a:t>
            </a:r>
          </a:p>
        </p:txBody>
      </p:sp>
      <p:sp>
        <p:nvSpPr>
          <p:cNvPr id="28" name="Rectangle 46" descr="image4.png"/>
          <p:cNvSpPr>
            <a:spLocks/>
          </p:cNvSpPr>
          <p:nvPr/>
        </p:nvSpPr>
        <p:spPr bwMode="auto">
          <a:xfrm>
            <a:off x="7738491" y="116632"/>
            <a:ext cx="573088" cy="477837"/>
          </a:xfrm>
          <a:prstGeom prst="rect">
            <a:avLst/>
          </a:prstGeom>
          <a:blipFill dpi="0" rotWithShape="0">
            <a:blip r:embed="rId6"/>
            <a:srcRect/>
            <a:stretch>
              <a:fillRect/>
            </a:stretch>
          </a:blipFill>
          <a:ln>
            <a:noFill/>
          </a:ln>
          <a:extLst>
            <a:ext uri="{91240B29-F687-4F45-9708-019B960494DF}">
              <a14:hiddenLine xmlns:a14="http://schemas.microsoft.com/office/drawing/2010/main" w="12700">
                <a:solidFill>
                  <a:srgbClr val="000000"/>
                </a:solidFill>
                <a:miter lim="400000"/>
                <a:headEnd/>
                <a:tailEnd/>
              </a14:hiddenLine>
            </a:ext>
          </a:extLst>
        </p:spPr>
        <p:txBody>
          <a:bodyPr lIns="45720" rIns="45720"/>
          <a:lstStyle/>
          <a:p>
            <a:pPr eaLnBrk="1"/>
            <a:endParaRPr lang="fr-FR" altLang="fr-FR"/>
          </a:p>
        </p:txBody>
      </p:sp>
      <p:sp>
        <p:nvSpPr>
          <p:cNvPr id="5" name="ZoneTexte 4"/>
          <p:cNvSpPr txBox="1"/>
          <p:nvPr/>
        </p:nvSpPr>
        <p:spPr>
          <a:xfrm>
            <a:off x="12700" y="4653136"/>
            <a:ext cx="6013450" cy="1754326"/>
          </a:xfrm>
          <a:prstGeom prst="rect">
            <a:avLst/>
          </a:prstGeom>
          <a:noFill/>
        </p:spPr>
        <p:txBody>
          <a:bodyPr wrap="square" rtlCol="0">
            <a:spAutoFit/>
          </a:bodyPr>
          <a:lstStyle/>
          <a:p>
            <a:pPr algn="just" eaLnBrk="1">
              <a:spcBef>
                <a:spcPts val="0"/>
              </a:spcBef>
              <a:buFontTx/>
              <a:buChar char="•"/>
              <a:defRPr/>
            </a:pPr>
            <a:r>
              <a:rPr lang="fr-FR" altLang="fr-FR" sz="1200" dirty="0">
                <a:latin typeface="Candara" panose="020E0502030303020204" pitchFamily="34" charset="0"/>
                <a:ea typeface="Tahoma" pitchFamily="34" charset="0"/>
                <a:cs typeface="Arial" charset="0"/>
              </a:rPr>
              <a:t>Cependant, </a:t>
            </a:r>
            <a:r>
              <a:rPr lang="fr-FR" altLang="fr-FR" sz="1200" b="1" dirty="0">
                <a:latin typeface="Candara" panose="020E0502030303020204" pitchFamily="34" charset="0"/>
                <a:ea typeface="Tahoma" pitchFamily="34" charset="0"/>
                <a:cs typeface="Arial" charset="0"/>
              </a:rPr>
              <a:t>importantes spécificités nationales </a:t>
            </a:r>
            <a:r>
              <a:rPr lang="fr-FR" altLang="fr-FR" sz="1200" dirty="0">
                <a:latin typeface="Candara" panose="020E0502030303020204" pitchFamily="34" charset="0"/>
                <a:ea typeface="Tahoma" pitchFamily="34" charset="0"/>
                <a:cs typeface="Arial" charset="0"/>
              </a:rPr>
              <a:t>et divergences en termes de résultats observés :</a:t>
            </a:r>
          </a:p>
          <a:p>
            <a:pPr marL="177800" algn="just" eaLnBrk="1">
              <a:spcBef>
                <a:spcPts val="0"/>
              </a:spcBef>
              <a:buFontTx/>
              <a:buChar char="•"/>
              <a:defRPr/>
            </a:pPr>
            <a:r>
              <a:rPr lang="fr-FR" altLang="fr-FR" sz="1200" b="1" dirty="0">
                <a:latin typeface="Candara" panose="020E0502030303020204" pitchFamily="34" charset="0"/>
                <a:ea typeface="Tahoma" pitchFamily="34" charset="0"/>
                <a:cs typeface="Arial" charset="0"/>
              </a:rPr>
              <a:t>Algérie : </a:t>
            </a:r>
            <a:r>
              <a:rPr lang="fr-FR" altLang="fr-FR" sz="1200" b="1" dirty="0" err="1">
                <a:latin typeface="Candara" panose="020E0502030303020204" pitchFamily="34" charset="0"/>
                <a:ea typeface="Tahoma" pitchFamily="34" charset="0"/>
                <a:cs typeface="Arial" charset="0"/>
              </a:rPr>
              <a:t>hydrocrabures</a:t>
            </a:r>
            <a:r>
              <a:rPr lang="fr-FR" altLang="fr-FR" sz="1200" b="1" dirty="0">
                <a:latin typeface="Candara" panose="020E0502030303020204" pitchFamily="34" charset="0"/>
                <a:ea typeface="Tahoma" pitchFamily="34" charset="0"/>
                <a:cs typeface="Arial" charset="0"/>
              </a:rPr>
              <a:t> </a:t>
            </a:r>
            <a:r>
              <a:rPr lang="fr-FR" altLang="fr-FR" sz="1200" dirty="0">
                <a:latin typeface="Candara" panose="020E0502030303020204" pitchFamily="34" charset="0"/>
                <a:ea typeface="Tahoma" pitchFamily="34" charset="0"/>
                <a:cs typeface="Arial" charset="0"/>
              </a:rPr>
              <a:t>= 96 à 98% des exportations</a:t>
            </a:r>
          </a:p>
          <a:p>
            <a:pPr marL="177800" algn="just" eaLnBrk="1">
              <a:spcBef>
                <a:spcPts val="0"/>
              </a:spcBef>
              <a:buFontTx/>
              <a:buChar char="•"/>
              <a:defRPr/>
            </a:pPr>
            <a:r>
              <a:rPr lang="fr-FR" altLang="fr-FR" sz="1200" b="1" dirty="0">
                <a:latin typeface="Candara" panose="020E0502030303020204" pitchFamily="34" charset="0"/>
                <a:ea typeface="Tahoma" pitchFamily="34" charset="0"/>
                <a:cs typeface="Arial" charset="0"/>
                <a:sym typeface="Helvetica Neue" pitchFamily="-106" charset="0"/>
              </a:rPr>
              <a:t>Maroc et Tunisie : forte </a:t>
            </a:r>
            <a:r>
              <a:rPr lang="fr-FR" altLang="fr-FR" sz="1200" b="1" dirty="0">
                <a:latin typeface="Candara" panose="020E0502030303020204" pitchFamily="34" charset="0"/>
                <a:ea typeface="Tahoma" pitchFamily="34" charset="0"/>
                <a:cs typeface="Arial" charset="0"/>
                <a:sym typeface="Wingdings 3" pitchFamily="18" charset="2"/>
              </a:rPr>
              <a:t> part </a:t>
            </a:r>
            <a:r>
              <a:rPr lang="fr-FR" altLang="fr-FR" sz="1200" b="1" dirty="0">
                <a:latin typeface="Candara" panose="020E0502030303020204" pitchFamily="34" charset="0"/>
                <a:ea typeface="Tahoma" pitchFamily="34" charset="0"/>
                <a:cs typeface="Arial" charset="0"/>
                <a:sym typeface="Helvetica Neue" pitchFamily="-106" charset="0"/>
              </a:rPr>
              <a:t>produits manufacturiers </a:t>
            </a:r>
            <a:r>
              <a:rPr lang="fr-FR" altLang="fr-FR" sz="1200" dirty="0">
                <a:latin typeface="Candara" panose="020E0502030303020204" pitchFamily="34" charset="0"/>
                <a:ea typeface="Tahoma" pitchFamily="34" charset="0"/>
                <a:cs typeface="Arial" charset="0"/>
                <a:sym typeface="Helvetica Neue" pitchFamily="-106" charset="0"/>
              </a:rPr>
              <a:t>depuis 1980 :</a:t>
            </a:r>
          </a:p>
          <a:p>
            <a:pPr marL="355600" algn="just" eaLnBrk="1">
              <a:spcBef>
                <a:spcPts val="0"/>
              </a:spcBef>
              <a:defRPr/>
            </a:pPr>
            <a:r>
              <a:rPr lang="fr-FR" altLang="fr-FR" sz="1200" dirty="0">
                <a:latin typeface="Candara" panose="020E0502030303020204" pitchFamily="34" charset="0"/>
                <a:ea typeface="Tahoma" pitchFamily="34" charset="0"/>
                <a:cs typeface="Arial" charset="0"/>
                <a:sym typeface="Helvetica Neue" pitchFamily="-106" charset="0"/>
              </a:rPr>
              <a:t>- Part &gt; 70% au Maroc et &gt; 80% en Tunisie</a:t>
            </a:r>
          </a:p>
          <a:p>
            <a:pPr marL="355600" algn="just" eaLnBrk="1">
              <a:spcBef>
                <a:spcPts val="0"/>
              </a:spcBef>
              <a:defRPr/>
            </a:pPr>
            <a:r>
              <a:rPr lang="fr-FR" altLang="fr-FR" sz="1200" dirty="0">
                <a:latin typeface="Candara" panose="020E0502030303020204" pitchFamily="34" charset="0"/>
                <a:ea typeface="Tahoma" pitchFamily="34" charset="0"/>
                <a:cs typeface="Arial" charset="0"/>
                <a:sym typeface="Helvetica Neue" pitchFamily="-106" charset="0"/>
              </a:rPr>
              <a:t>- Progression de </a:t>
            </a:r>
            <a:r>
              <a:rPr lang="fr-FR" altLang="fr-FR" sz="1200" b="1" dirty="0">
                <a:latin typeface="Candara" panose="020E0502030303020204" pitchFamily="34" charset="0"/>
                <a:ea typeface="Tahoma" pitchFamily="34" charset="0"/>
                <a:cs typeface="Arial" charset="0"/>
                <a:sym typeface="Helvetica Neue" pitchFamily="-106" charset="0"/>
              </a:rPr>
              <a:t>nouvelles industries exportatrices </a:t>
            </a:r>
            <a:r>
              <a:rPr lang="fr-FR" altLang="fr-FR" sz="1200" dirty="0">
                <a:latin typeface="Candara" panose="020E0502030303020204" pitchFamily="34" charset="0"/>
                <a:ea typeface="Tahoma" pitchFamily="34" charset="0"/>
                <a:cs typeface="Arial" charset="0"/>
                <a:sym typeface="Helvetica Neue" pitchFamily="-106" charset="0"/>
              </a:rPr>
              <a:t>(</a:t>
            </a:r>
            <a:r>
              <a:rPr lang="fr-FR" altLang="fr-FR" sz="1200" dirty="0" err="1">
                <a:latin typeface="Candara" panose="020E0502030303020204" pitchFamily="34" charset="0"/>
                <a:ea typeface="Tahoma" pitchFamily="34" charset="0"/>
                <a:cs typeface="Arial" charset="0"/>
                <a:sym typeface="Helvetica Neue" pitchFamily="-106" charset="0"/>
              </a:rPr>
              <a:t>ind</a:t>
            </a:r>
            <a:r>
              <a:rPr lang="fr-FR" altLang="fr-FR" sz="1200" dirty="0">
                <a:latin typeface="Candara" panose="020E0502030303020204" pitchFamily="34" charset="0"/>
                <a:ea typeface="Tahoma" pitchFamily="34" charset="0"/>
                <a:cs typeface="Arial" charset="0"/>
                <a:sym typeface="Helvetica Neue" pitchFamily="-106" charset="0"/>
              </a:rPr>
              <a:t>. mécaniques et métalliques, </a:t>
            </a:r>
            <a:r>
              <a:rPr lang="fr-FR" altLang="fr-FR" sz="1200" dirty="0" err="1">
                <a:latin typeface="Candara" panose="020E0502030303020204" pitchFamily="34" charset="0"/>
                <a:ea typeface="Tahoma" pitchFamily="34" charset="0"/>
                <a:cs typeface="Arial" charset="0"/>
                <a:sym typeface="Helvetica Neue" pitchFamily="-106" charset="0"/>
              </a:rPr>
              <a:t>ind</a:t>
            </a:r>
            <a:r>
              <a:rPr lang="fr-FR" altLang="fr-FR" sz="1200" dirty="0">
                <a:latin typeface="Candara" panose="020E0502030303020204" pitchFamily="34" charset="0"/>
                <a:ea typeface="Tahoma" pitchFamily="34" charset="0"/>
                <a:cs typeface="Arial" charset="0"/>
                <a:sym typeface="Helvetica Neue" pitchFamily="-106" charset="0"/>
              </a:rPr>
              <a:t>. chimiques et </a:t>
            </a:r>
            <a:r>
              <a:rPr lang="fr-FR" altLang="fr-FR" sz="1200" dirty="0" err="1">
                <a:latin typeface="Candara" panose="020E0502030303020204" pitchFamily="34" charset="0"/>
                <a:ea typeface="Tahoma" pitchFamily="34" charset="0"/>
                <a:cs typeface="Arial" charset="0"/>
                <a:sym typeface="Helvetica Neue" pitchFamily="-106" charset="0"/>
              </a:rPr>
              <a:t>parachimiques</a:t>
            </a:r>
            <a:r>
              <a:rPr lang="fr-FR" altLang="fr-FR" sz="1200" dirty="0">
                <a:latin typeface="Candara" panose="020E0502030303020204" pitchFamily="34" charset="0"/>
                <a:ea typeface="Tahoma" pitchFamily="34" charset="0"/>
                <a:cs typeface="Arial" charset="0"/>
                <a:sym typeface="Helvetica Neue" pitchFamily="-106" charset="0"/>
              </a:rPr>
              <a:t>, etc.) aux côtés des industries historiques (textile, agroalimentaire)</a:t>
            </a:r>
            <a:endParaRPr lang="fr-FR" altLang="fr-FR" sz="1200" dirty="0">
              <a:latin typeface="Candara" panose="020E0502030303020204" pitchFamily="34" charset="0"/>
              <a:ea typeface="Tahoma" pitchFamily="34" charset="0"/>
              <a:cs typeface="Arial" charset="0"/>
            </a:endParaRPr>
          </a:p>
          <a:p>
            <a:endParaRPr lang="fr-FR" sz="1200" dirty="0"/>
          </a:p>
        </p:txBody>
      </p:sp>
      <p:pic>
        <p:nvPicPr>
          <p:cNvPr id="29" name="Image 28"/>
          <p:cNvPicPr/>
          <p:nvPr/>
        </p:nvPicPr>
        <p:blipFill>
          <a:blip r:embed="rId7"/>
          <a:stretch>
            <a:fillRect/>
          </a:stretch>
        </p:blipFill>
        <p:spPr>
          <a:xfrm>
            <a:off x="150812" y="6211691"/>
            <a:ext cx="5687695" cy="273050"/>
          </a:xfrm>
          <a:prstGeom prst="rect">
            <a:avLst/>
          </a:prstGeom>
          <a:ln>
            <a:solidFill>
              <a:schemeClr val="tx1"/>
            </a:solidFill>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3" grpId="0">
        <p:bldAsOne/>
      </p:bldGraphic>
      <p:bldGraphic spid="24" grpId="0">
        <p:bldAsOne/>
      </p:bldGraphic>
      <p:bldGraphic spid="25" grpId="0">
        <p:bldAsOne/>
      </p:bldGraphic>
      <p:bldGraphic spid="26" grpId="0">
        <p:bldAsOne/>
      </p:bldGraphic>
      <p:bldP spid="2" grpId="0"/>
      <p:bldP spid="3" grpId="0"/>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43"/>
          <p:cNvSpPr>
            <a:spLocks/>
          </p:cNvSpPr>
          <p:nvPr/>
        </p:nvSpPr>
        <p:spPr bwMode="auto">
          <a:xfrm>
            <a:off x="0" y="0"/>
            <a:ext cx="9131300" cy="68580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1600" y="21600"/>
                </a:moveTo>
                <a:lnTo>
                  <a:pt x="0" y="21600"/>
                </a:ln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fr-FR"/>
          </a:p>
        </p:txBody>
      </p:sp>
      <p:sp>
        <p:nvSpPr>
          <p:cNvPr id="8195" name="Line 1"/>
          <p:cNvSpPr>
            <a:spLocks noChangeShapeType="1"/>
          </p:cNvSpPr>
          <p:nvPr/>
        </p:nvSpPr>
        <p:spPr bwMode="auto">
          <a:xfrm flipV="1">
            <a:off x="9137650" y="0"/>
            <a:ext cx="0" cy="685800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8196" name="Line 2"/>
          <p:cNvSpPr>
            <a:spLocks noChangeShapeType="1"/>
          </p:cNvSpPr>
          <p:nvPr/>
        </p:nvSpPr>
        <p:spPr bwMode="auto">
          <a:xfrm flipH="1">
            <a:off x="4763" y="0"/>
            <a:ext cx="1587" cy="685800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8197" name="AutoShape 44"/>
          <p:cNvSpPr>
            <a:spLocks/>
          </p:cNvSpPr>
          <p:nvPr/>
        </p:nvSpPr>
        <p:spPr bwMode="auto">
          <a:xfrm>
            <a:off x="0" y="265113"/>
            <a:ext cx="4475163" cy="4413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chemeClr val="accent1">
              <a:lumMod val="75000"/>
            </a:schemeClr>
          </a:solidFill>
          <a:ln>
            <a:noFill/>
          </a:ln>
          <a:extLst/>
        </p:spPr>
        <p:txBody>
          <a:bodyPr lIns="45720" rIns="45720"/>
          <a:lstStyle/>
          <a:p>
            <a:endParaRPr lang="fr-FR"/>
          </a:p>
        </p:txBody>
      </p:sp>
      <p:sp>
        <p:nvSpPr>
          <p:cNvPr id="8200" name="AutoShape 49"/>
          <p:cNvSpPr>
            <a:spLocks/>
          </p:cNvSpPr>
          <p:nvPr/>
        </p:nvSpPr>
        <p:spPr bwMode="auto">
          <a:xfrm>
            <a:off x="0" y="6135688"/>
            <a:ext cx="6026150" cy="442912"/>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929" y="0"/>
                </a:moveTo>
                <a:lnTo>
                  <a:pt x="0" y="0"/>
                </a:lnTo>
                <a:lnTo>
                  <a:pt x="0" y="21600"/>
                </a:lnTo>
                <a:lnTo>
                  <a:pt x="20929" y="21600"/>
                </a:lnTo>
                <a:lnTo>
                  <a:pt x="21107" y="21274"/>
                </a:lnTo>
                <a:lnTo>
                  <a:pt x="21268" y="20353"/>
                </a:lnTo>
                <a:lnTo>
                  <a:pt x="21404" y="18924"/>
                </a:lnTo>
                <a:lnTo>
                  <a:pt x="21508" y="17076"/>
                </a:lnTo>
                <a:lnTo>
                  <a:pt x="21576" y="14893"/>
                </a:lnTo>
                <a:lnTo>
                  <a:pt x="21600" y="12465"/>
                </a:lnTo>
                <a:lnTo>
                  <a:pt x="21600" y="9135"/>
                </a:lnTo>
                <a:lnTo>
                  <a:pt x="21576" y="6707"/>
                </a:lnTo>
                <a:lnTo>
                  <a:pt x="21508" y="4524"/>
                </a:lnTo>
                <a:lnTo>
                  <a:pt x="21404" y="2676"/>
                </a:lnTo>
                <a:lnTo>
                  <a:pt x="21268" y="1247"/>
                </a:lnTo>
                <a:lnTo>
                  <a:pt x="21107" y="326"/>
                </a:lnTo>
                <a:lnTo>
                  <a:pt x="20929" y="0"/>
                </a:lnTo>
                <a:close/>
              </a:path>
            </a:pathLst>
          </a:custGeom>
          <a:solidFill>
            <a:schemeClr val="accent1">
              <a:lumMod val="75000"/>
            </a:schemeClr>
          </a:solidFill>
          <a:ln>
            <a:noFill/>
          </a:ln>
          <a:extLst/>
        </p:spPr>
        <p:txBody>
          <a:bodyPr lIns="45720" rIns="45720"/>
          <a:lstStyle/>
          <a:p>
            <a:endParaRPr lang="fr-FR"/>
          </a:p>
        </p:txBody>
      </p:sp>
      <p:sp>
        <p:nvSpPr>
          <p:cNvPr id="8201" name="AutoShape 51"/>
          <p:cNvSpPr>
            <a:spLocks/>
          </p:cNvSpPr>
          <p:nvPr/>
        </p:nvSpPr>
        <p:spPr bwMode="auto">
          <a:xfrm>
            <a:off x="6121400" y="6135688"/>
            <a:ext cx="1292225" cy="4413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chemeClr val="accent1">
              <a:lumMod val="75000"/>
            </a:schemeClr>
          </a:solidFill>
          <a:ln>
            <a:noFill/>
          </a:ln>
          <a:extLst/>
        </p:spPr>
        <p:txBody>
          <a:bodyPr lIns="45720" rIns="45720"/>
          <a:lstStyle/>
          <a:p>
            <a:endParaRPr lang="fr-FR"/>
          </a:p>
        </p:txBody>
      </p:sp>
      <p:sp>
        <p:nvSpPr>
          <p:cNvPr id="8202" name="Rectangle 52"/>
          <p:cNvSpPr>
            <a:spLocks/>
          </p:cNvSpPr>
          <p:nvPr/>
        </p:nvSpPr>
        <p:spPr bwMode="auto">
          <a:xfrm>
            <a:off x="6313488" y="6256338"/>
            <a:ext cx="99536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en-US" altLang="fr-FR" sz="1200" b="1">
                <a:solidFill>
                  <a:srgbClr val="FFFFFF"/>
                </a:solidFill>
                <a:latin typeface="Lato" charset="0"/>
                <a:sym typeface="Lato" charset="0"/>
              </a:rPr>
              <a:t>UNECA.ORG</a:t>
            </a:r>
          </a:p>
        </p:txBody>
      </p:sp>
      <p:sp>
        <p:nvSpPr>
          <p:cNvPr id="8203" name="Line 53"/>
          <p:cNvSpPr>
            <a:spLocks noChangeShapeType="1"/>
          </p:cNvSpPr>
          <p:nvPr/>
        </p:nvSpPr>
        <p:spPr bwMode="auto">
          <a:xfrm>
            <a:off x="0" y="6851650"/>
            <a:ext cx="9144000" cy="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8204" name="Rectangle 3"/>
          <p:cNvSpPr>
            <a:spLocks noChangeArrowheads="1"/>
          </p:cNvSpPr>
          <p:nvPr/>
        </p:nvSpPr>
        <p:spPr bwMode="auto">
          <a:xfrm>
            <a:off x="212725" y="225425"/>
            <a:ext cx="36830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a:r>
              <a:rPr lang="fr-FR" altLang="fr-FR" b="1">
                <a:solidFill>
                  <a:schemeClr val="bg1"/>
                </a:solidFill>
                <a:sym typeface="Lato" charset="0"/>
              </a:rPr>
              <a:t>❶</a:t>
            </a:r>
            <a:r>
              <a:rPr lang="fr-FR" altLang="fr-FR">
                <a:solidFill>
                  <a:schemeClr val="bg1"/>
                </a:solidFill>
                <a:sym typeface="Lato" charset="0"/>
              </a:rPr>
              <a:t> </a:t>
            </a:r>
            <a:r>
              <a:rPr lang="fr-FR" altLang="fr-FR" b="1">
                <a:solidFill>
                  <a:schemeClr val="bg1"/>
                </a:solidFill>
                <a:sym typeface="Lato" charset="0"/>
              </a:rPr>
              <a:t>PI et transformation structurelle:</a:t>
            </a:r>
          </a:p>
          <a:p>
            <a:pPr eaLnBrk="1"/>
            <a:r>
              <a:rPr lang="fr-FR" altLang="fr-FR" sz="1100" b="1" i="1">
                <a:solidFill>
                  <a:schemeClr val="bg1"/>
                </a:solidFill>
                <a:latin typeface="Lato" charset="0"/>
                <a:sym typeface="Lato" charset="0"/>
              </a:rPr>
              <a:t>         </a:t>
            </a:r>
            <a:r>
              <a:rPr lang="fr-FR" altLang="fr-FR" sz="1200" b="1" i="1">
                <a:solidFill>
                  <a:schemeClr val="bg1"/>
                </a:solidFill>
                <a:latin typeface="Lato" charset="0"/>
                <a:sym typeface="Lato" charset="0"/>
              </a:rPr>
              <a:t>Chiffres clés (3/3) </a:t>
            </a:r>
          </a:p>
        </p:txBody>
      </p:sp>
      <p:sp>
        <p:nvSpPr>
          <p:cNvPr id="8205" name="Espace réservé du numéro de diapositive 2"/>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a:lstStyle>
            <a:lvl1pPr>
              <a:defRPr>
                <a:solidFill>
                  <a:srgbClr val="000000"/>
                </a:solidFill>
                <a:latin typeface="Calibri" pitchFamily="34" charset="0"/>
                <a:cs typeface="Calibri" pitchFamily="34" charset="0"/>
                <a:sym typeface="Calibri" pitchFamily="34" charset="0"/>
              </a:defRPr>
            </a:lvl1pPr>
            <a:lvl2pPr marL="742950" indent="-285750">
              <a:defRPr>
                <a:solidFill>
                  <a:srgbClr val="000000"/>
                </a:solidFill>
                <a:latin typeface="Calibri" pitchFamily="34" charset="0"/>
                <a:cs typeface="Calibri" pitchFamily="34" charset="0"/>
                <a:sym typeface="Calibri" pitchFamily="34" charset="0"/>
              </a:defRPr>
            </a:lvl2pPr>
            <a:lvl3pPr marL="1143000" indent="-228600">
              <a:defRPr>
                <a:solidFill>
                  <a:srgbClr val="000000"/>
                </a:solidFill>
                <a:latin typeface="Calibri" pitchFamily="34" charset="0"/>
                <a:cs typeface="Calibri" pitchFamily="34" charset="0"/>
                <a:sym typeface="Calibri" pitchFamily="34" charset="0"/>
              </a:defRPr>
            </a:lvl3pPr>
            <a:lvl4pPr marL="1600200" indent="-228600">
              <a:defRPr>
                <a:solidFill>
                  <a:srgbClr val="000000"/>
                </a:solidFill>
                <a:latin typeface="Calibri" pitchFamily="34" charset="0"/>
                <a:cs typeface="Calibri" pitchFamily="34" charset="0"/>
                <a:sym typeface="Calibri" pitchFamily="34" charset="0"/>
              </a:defRPr>
            </a:lvl4pPr>
            <a:lvl5pPr marL="2057400" indent="-228600">
              <a:defRPr>
                <a:solidFill>
                  <a:srgbClr val="000000"/>
                </a:solidFill>
                <a:latin typeface="Calibri" pitchFamily="34" charset="0"/>
                <a:cs typeface="Calibri" pitchFamily="34" charset="0"/>
                <a:sym typeface="Calibri" pitchFamily="34" charset="0"/>
              </a:defRPr>
            </a:lvl5pPr>
            <a:lvl6pPr marL="25146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6pPr>
            <a:lvl7pPr marL="29718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7pPr>
            <a:lvl8pPr marL="34290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8pPr>
            <a:lvl9pPr marL="38862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9pPr>
          </a:lstStyle>
          <a:p>
            <a:fld id="{1B469D31-860C-4505-9FC0-C2A220A779E5}" type="slidenum">
              <a:rPr lang="en-US" altLang="fr-FR" smtClean="0">
                <a:solidFill>
                  <a:srgbClr val="888888"/>
                </a:solidFill>
                <a:latin typeface="Helvetica" pitchFamily="2" charset="0"/>
                <a:cs typeface="Helvetica" pitchFamily="2" charset="0"/>
                <a:sym typeface="Helvetica" pitchFamily="2" charset="0"/>
              </a:rPr>
              <a:pPr/>
              <a:t>7</a:t>
            </a:fld>
            <a:endParaRPr lang="en-US" altLang="fr-FR" smtClean="0">
              <a:solidFill>
                <a:srgbClr val="888888"/>
              </a:solidFill>
              <a:latin typeface="Helvetica" pitchFamily="2" charset="0"/>
              <a:cs typeface="Helvetica" pitchFamily="2" charset="0"/>
              <a:sym typeface="Helvetica" pitchFamily="2" charset="0"/>
            </a:endParaRPr>
          </a:p>
        </p:txBody>
      </p:sp>
      <p:sp>
        <p:nvSpPr>
          <p:cNvPr id="18" name="Rectangle 3"/>
          <p:cNvSpPr>
            <a:spLocks/>
          </p:cNvSpPr>
          <p:nvPr/>
        </p:nvSpPr>
        <p:spPr bwMode="auto">
          <a:xfrm>
            <a:off x="279400" y="6269038"/>
            <a:ext cx="53244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defRPr/>
            </a:pPr>
            <a:r>
              <a:rPr lang="fr-FR" sz="1200" b="1" cap="small" dirty="0">
                <a:solidFill>
                  <a:schemeClr val="bg1"/>
                </a:solidFill>
                <a:latin typeface="Lato"/>
              </a:rPr>
              <a:t>Territorialisation de la politique industrielle et croissance inclusive </a:t>
            </a:r>
            <a:endParaRPr lang="en-US" altLang="fr-FR" sz="1200" b="1" cap="small" dirty="0">
              <a:solidFill>
                <a:schemeClr val="bg1"/>
              </a:solidFill>
              <a:latin typeface="Lato"/>
              <a:sym typeface="Lato" charset="0"/>
            </a:endParaRPr>
          </a:p>
        </p:txBody>
      </p:sp>
      <p:graphicFrame>
        <p:nvGraphicFramePr>
          <p:cNvPr id="24" name="Graphique 23"/>
          <p:cNvGraphicFramePr/>
          <p:nvPr>
            <p:extLst>
              <p:ext uri="{D42A27DB-BD31-4B8C-83A1-F6EECF244321}">
                <p14:modId xmlns:p14="http://schemas.microsoft.com/office/powerpoint/2010/main" val="3779020307"/>
              </p:ext>
            </p:extLst>
          </p:nvPr>
        </p:nvGraphicFramePr>
        <p:xfrm>
          <a:off x="719740" y="1234691"/>
          <a:ext cx="7236636" cy="3070263"/>
        </p:xfrm>
        <a:graphic>
          <a:graphicData uri="http://schemas.openxmlformats.org/drawingml/2006/chart">
            <c:chart xmlns:c="http://schemas.openxmlformats.org/drawingml/2006/chart" xmlns:r="http://schemas.openxmlformats.org/officeDocument/2006/relationships" r:id="rId2"/>
          </a:graphicData>
        </a:graphic>
      </p:graphicFrame>
      <p:sp>
        <p:nvSpPr>
          <p:cNvPr id="8210" name="ZoneTexte 4"/>
          <p:cNvSpPr txBox="1">
            <a:spLocks noChangeArrowheads="1"/>
          </p:cNvSpPr>
          <p:nvPr/>
        </p:nvSpPr>
        <p:spPr bwMode="auto">
          <a:xfrm>
            <a:off x="3275856" y="836712"/>
            <a:ext cx="30448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Calibri" pitchFamily="34" charset="0"/>
                <a:cs typeface="Calibri" pitchFamily="34" charset="0"/>
                <a:sym typeface="Calibri" pitchFamily="34" charset="0"/>
              </a:defRPr>
            </a:lvl1pPr>
            <a:lvl2pPr marL="742950" indent="-285750">
              <a:defRPr>
                <a:solidFill>
                  <a:srgbClr val="000000"/>
                </a:solidFill>
                <a:latin typeface="Calibri" pitchFamily="34" charset="0"/>
                <a:cs typeface="Calibri" pitchFamily="34" charset="0"/>
                <a:sym typeface="Calibri" pitchFamily="34" charset="0"/>
              </a:defRPr>
            </a:lvl2pPr>
            <a:lvl3pPr marL="1143000" indent="-228600">
              <a:defRPr>
                <a:solidFill>
                  <a:srgbClr val="000000"/>
                </a:solidFill>
                <a:latin typeface="Calibri" pitchFamily="34" charset="0"/>
                <a:cs typeface="Calibri" pitchFamily="34" charset="0"/>
                <a:sym typeface="Calibri" pitchFamily="34" charset="0"/>
              </a:defRPr>
            </a:lvl3pPr>
            <a:lvl4pPr marL="1600200" indent="-228600">
              <a:defRPr>
                <a:solidFill>
                  <a:srgbClr val="000000"/>
                </a:solidFill>
                <a:latin typeface="Calibri" pitchFamily="34" charset="0"/>
                <a:cs typeface="Calibri" pitchFamily="34" charset="0"/>
                <a:sym typeface="Calibri" pitchFamily="34" charset="0"/>
              </a:defRPr>
            </a:lvl4pPr>
            <a:lvl5pPr marL="2057400" indent="-228600">
              <a:defRPr>
                <a:solidFill>
                  <a:srgbClr val="000000"/>
                </a:solidFill>
                <a:latin typeface="Calibri" pitchFamily="34" charset="0"/>
                <a:cs typeface="Calibri" pitchFamily="34" charset="0"/>
                <a:sym typeface="Calibri" pitchFamily="34" charset="0"/>
              </a:defRPr>
            </a:lvl5pPr>
            <a:lvl6pPr marL="25146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6pPr>
            <a:lvl7pPr marL="29718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7pPr>
            <a:lvl8pPr marL="34290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8pPr>
            <a:lvl9pPr marL="38862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9pPr>
          </a:lstStyle>
          <a:p>
            <a:r>
              <a:rPr lang="fr-FR" b="1" dirty="0" smtClean="0">
                <a:solidFill>
                  <a:schemeClr val="accent1">
                    <a:lumMod val="50000"/>
                  </a:schemeClr>
                </a:solidFill>
              </a:rPr>
              <a:t>Focus sur les IM en Tunisie</a:t>
            </a:r>
            <a:endParaRPr lang="fr-FR" b="1" dirty="0">
              <a:solidFill>
                <a:schemeClr val="accent1">
                  <a:lumMod val="50000"/>
                </a:schemeClr>
              </a:solidFill>
            </a:endParaRPr>
          </a:p>
        </p:txBody>
      </p:sp>
      <p:sp>
        <p:nvSpPr>
          <p:cNvPr id="8211" name="Rectangle 25"/>
          <p:cNvSpPr>
            <a:spLocks noChangeArrowheads="1"/>
          </p:cNvSpPr>
          <p:nvPr/>
        </p:nvSpPr>
        <p:spPr bwMode="auto">
          <a:xfrm>
            <a:off x="747553" y="4700559"/>
            <a:ext cx="7236636" cy="116955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lgn="just"/>
            <a:r>
              <a:rPr lang="fr-FR" sz="1300" b="1" dirty="0">
                <a:solidFill>
                  <a:schemeClr val="accent1"/>
                </a:solidFill>
              </a:rPr>
              <a:t>En Tunisie</a:t>
            </a:r>
            <a:r>
              <a:rPr lang="fr-FR" sz="1300" dirty="0">
                <a:solidFill>
                  <a:schemeClr val="accent1"/>
                </a:solidFill>
              </a:rPr>
              <a:t>, </a:t>
            </a:r>
            <a:r>
              <a:rPr lang="fr-FR" sz="1400" dirty="0"/>
              <a:t>la transformation structurelle du secteur manufacturier se manifeste par une diversification progressive au dépend du secteur textile et au profit des industries mécaniques et électriques qui se positionnent aujourd’hui comme premiers secteurs à l’export. Il s’agit d’une transformation  au sein du secteur </a:t>
            </a:r>
            <a:r>
              <a:rPr lang="fr-FR" sz="1400" dirty="0" smtClean="0"/>
              <a:t>industriel, et en particulier au sein des industries manufacturières</a:t>
            </a:r>
            <a:endParaRPr lang="fr-FR" sz="1300" dirty="0"/>
          </a:p>
        </p:txBody>
      </p:sp>
      <p:sp>
        <p:nvSpPr>
          <p:cNvPr id="21" name="Rectangle 45"/>
          <p:cNvSpPr>
            <a:spLocks/>
          </p:cNvSpPr>
          <p:nvPr/>
        </p:nvSpPr>
        <p:spPr bwMode="auto">
          <a:xfrm>
            <a:off x="8123238" y="296863"/>
            <a:ext cx="755650" cy="37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en-US" altLang="fr-FR" sz="2700" b="1">
                <a:solidFill>
                  <a:srgbClr val="6385C1"/>
                </a:solidFill>
                <a:latin typeface="Times New Roman" pitchFamily="18" charset="0"/>
                <a:cs typeface="Times New Roman" pitchFamily="18" charset="0"/>
                <a:sym typeface="Times New Roman" pitchFamily="18" charset="0"/>
              </a:rPr>
              <a:t>ECA</a:t>
            </a:r>
          </a:p>
        </p:txBody>
      </p:sp>
      <p:sp>
        <p:nvSpPr>
          <p:cNvPr id="22" name="Rectangle 46" descr="image4.png"/>
          <p:cNvSpPr>
            <a:spLocks/>
          </p:cNvSpPr>
          <p:nvPr/>
        </p:nvSpPr>
        <p:spPr bwMode="auto">
          <a:xfrm>
            <a:off x="7508875" y="284163"/>
            <a:ext cx="573088" cy="477837"/>
          </a:xfrm>
          <a:prstGeom prst="rect">
            <a:avLst/>
          </a:prstGeom>
          <a:blipFill dpi="0" rotWithShape="0">
            <a:blip r:embed="rId3"/>
            <a:srcRect/>
            <a:stretch>
              <a:fillRect/>
            </a:stretch>
          </a:blipFill>
          <a:ln>
            <a:noFill/>
          </a:ln>
          <a:extLst>
            <a:ext uri="{91240B29-F687-4F45-9708-019B960494DF}">
              <a14:hiddenLine xmlns:a14="http://schemas.microsoft.com/office/drawing/2010/main" w="12700">
                <a:solidFill>
                  <a:srgbClr val="000000"/>
                </a:solidFill>
                <a:miter lim="400000"/>
                <a:headEnd/>
                <a:tailEnd/>
              </a14:hiddenLine>
            </a:ext>
          </a:extLst>
        </p:spPr>
        <p:txBody>
          <a:bodyPr lIns="45720" rIns="45720"/>
          <a:lstStyle/>
          <a:p>
            <a:pPr eaLnBrk="1"/>
            <a:endParaRPr lang="fr-FR" altLang="fr-FR"/>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43"/>
          <p:cNvSpPr>
            <a:spLocks/>
          </p:cNvSpPr>
          <p:nvPr/>
        </p:nvSpPr>
        <p:spPr bwMode="auto">
          <a:xfrm>
            <a:off x="0" y="0"/>
            <a:ext cx="9131300" cy="68580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1600" y="21600"/>
                </a:moveTo>
                <a:lnTo>
                  <a:pt x="0" y="21600"/>
                </a:ln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fr-FR"/>
          </a:p>
        </p:txBody>
      </p:sp>
      <p:sp>
        <p:nvSpPr>
          <p:cNvPr id="9219" name="Line 1"/>
          <p:cNvSpPr>
            <a:spLocks noChangeShapeType="1"/>
          </p:cNvSpPr>
          <p:nvPr/>
        </p:nvSpPr>
        <p:spPr bwMode="auto">
          <a:xfrm flipV="1">
            <a:off x="9137650" y="0"/>
            <a:ext cx="0" cy="685800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9220" name="Line 2"/>
          <p:cNvSpPr>
            <a:spLocks noChangeShapeType="1"/>
          </p:cNvSpPr>
          <p:nvPr/>
        </p:nvSpPr>
        <p:spPr bwMode="auto">
          <a:xfrm flipH="1">
            <a:off x="4763" y="0"/>
            <a:ext cx="1587" cy="685800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9221" name="AutoShape 44"/>
          <p:cNvSpPr>
            <a:spLocks/>
          </p:cNvSpPr>
          <p:nvPr/>
        </p:nvSpPr>
        <p:spPr bwMode="auto">
          <a:xfrm>
            <a:off x="0" y="265113"/>
            <a:ext cx="5603875" cy="4413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rgbClr val="0070C0"/>
          </a:solidFill>
          <a:ln>
            <a:noFill/>
          </a:ln>
          <a:extLst/>
        </p:spPr>
        <p:txBody>
          <a:bodyPr lIns="45720" rIns="45720"/>
          <a:lstStyle/>
          <a:p>
            <a:endParaRPr lang="fr-FR"/>
          </a:p>
        </p:txBody>
      </p:sp>
      <p:sp>
        <p:nvSpPr>
          <p:cNvPr id="9224" name="AutoShape 49"/>
          <p:cNvSpPr>
            <a:spLocks/>
          </p:cNvSpPr>
          <p:nvPr/>
        </p:nvSpPr>
        <p:spPr bwMode="auto">
          <a:xfrm>
            <a:off x="0" y="6135688"/>
            <a:ext cx="6026150" cy="442912"/>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929" y="0"/>
                </a:moveTo>
                <a:lnTo>
                  <a:pt x="0" y="0"/>
                </a:lnTo>
                <a:lnTo>
                  <a:pt x="0" y="21600"/>
                </a:lnTo>
                <a:lnTo>
                  <a:pt x="20929" y="21600"/>
                </a:lnTo>
                <a:lnTo>
                  <a:pt x="21107" y="21274"/>
                </a:lnTo>
                <a:lnTo>
                  <a:pt x="21268" y="20353"/>
                </a:lnTo>
                <a:lnTo>
                  <a:pt x="21404" y="18924"/>
                </a:lnTo>
                <a:lnTo>
                  <a:pt x="21508" y="17076"/>
                </a:lnTo>
                <a:lnTo>
                  <a:pt x="21576" y="14893"/>
                </a:lnTo>
                <a:lnTo>
                  <a:pt x="21600" y="12465"/>
                </a:lnTo>
                <a:lnTo>
                  <a:pt x="21600" y="9135"/>
                </a:lnTo>
                <a:lnTo>
                  <a:pt x="21576" y="6707"/>
                </a:lnTo>
                <a:lnTo>
                  <a:pt x="21508" y="4524"/>
                </a:lnTo>
                <a:lnTo>
                  <a:pt x="21404" y="2676"/>
                </a:lnTo>
                <a:lnTo>
                  <a:pt x="21268" y="1247"/>
                </a:lnTo>
                <a:lnTo>
                  <a:pt x="21107" y="326"/>
                </a:lnTo>
                <a:lnTo>
                  <a:pt x="20929" y="0"/>
                </a:lnTo>
                <a:close/>
              </a:path>
            </a:pathLst>
          </a:custGeom>
          <a:solidFill>
            <a:srgbClr val="0070C0"/>
          </a:solidFill>
          <a:ln>
            <a:noFill/>
          </a:ln>
          <a:extLst/>
        </p:spPr>
        <p:txBody>
          <a:bodyPr lIns="45720" rIns="45720"/>
          <a:lstStyle/>
          <a:p>
            <a:endParaRPr lang="fr-FR"/>
          </a:p>
        </p:txBody>
      </p:sp>
      <p:sp>
        <p:nvSpPr>
          <p:cNvPr id="9225" name="AutoShape 51"/>
          <p:cNvSpPr>
            <a:spLocks/>
          </p:cNvSpPr>
          <p:nvPr/>
        </p:nvSpPr>
        <p:spPr bwMode="auto">
          <a:xfrm>
            <a:off x="6121400" y="6135688"/>
            <a:ext cx="1292225" cy="4413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070C0"/>
          </a:solidFill>
          <a:ln>
            <a:noFill/>
          </a:ln>
          <a:extLst/>
        </p:spPr>
        <p:txBody>
          <a:bodyPr lIns="45720" rIns="45720"/>
          <a:lstStyle/>
          <a:p>
            <a:endParaRPr lang="fr-FR"/>
          </a:p>
        </p:txBody>
      </p:sp>
      <p:sp>
        <p:nvSpPr>
          <p:cNvPr id="9226" name="Rectangle 52"/>
          <p:cNvSpPr>
            <a:spLocks/>
          </p:cNvSpPr>
          <p:nvPr/>
        </p:nvSpPr>
        <p:spPr bwMode="auto">
          <a:xfrm>
            <a:off x="6313488" y="6256338"/>
            <a:ext cx="99536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en-US" altLang="fr-FR" sz="1200" b="1">
                <a:solidFill>
                  <a:srgbClr val="FFFFFF"/>
                </a:solidFill>
                <a:latin typeface="Lato" charset="0"/>
                <a:sym typeface="Lato" charset="0"/>
              </a:rPr>
              <a:t>UNECA.ORG</a:t>
            </a:r>
          </a:p>
        </p:txBody>
      </p:sp>
      <p:sp>
        <p:nvSpPr>
          <p:cNvPr id="9227" name="Line 53"/>
          <p:cNvSpPr>
            <a:spLocks noChangeShapeType="1"/>
          </p:cNvSpPr>
          <p:nvPr/>
        </p:nvSpPr>
        <p:spPr bwMode="auto">
          <a:xfrm>
            <a:off x="0" y="6851650"/>
            <a:ext cx="9144000" cy="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9228" name="Rectangle 3"/>
          <p:cNvSpPr>
            <a:spLocks noChangeArrowheads="1"/>
          </p:cNvSpPr>
          <p:nvPr/>
        </p:nvSpPr>
        <p:spPr bwMode="auto">
          <a:xfrm>
            <a:off x="212725" y="225425"/>
            <a:ext cx="4863331"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a:r>
              <a:rPr lang="fr-FR" altLang="fr-FR" b="1" dirty="0">
                <a:solidFill>
                  <a:schemeClr val="bg1"/>
                </a:solidFill>
                <a:sym typeface="Lato" charset="0"/>
              </a:rPr>
              <a:t>❶</a:t>
            </a:r>
            <a:r>
              <a:rPr lang="fr-FR" altLang="fr-FR" dirty="0">
                <a:solidFill>
                  <a:schemeClr val="bg1"/>
                </a:solidFill>
                <a:sym typeface="Lato" charset="0"/>
              </a:rPr>
              <a:t> </a:t>
            </a:r>
            <a:r>
              <a:rPr lang="fr-FR" altLang="fr-FR" b="1" dirty="0">
                <a:solidFill>
                  <a:schemeClr val="bg1"/>
                </a:solidFill>
                <a:sym typeface="Lato" charset="0"/>
              </a:rPr>
              <a:t>PI et transformation structurelle:</a:t>
            </a:r>
          </a:p>
          <a:p>
            <a:pPr eaLnBrk="1"/>
            <a:r>
              <a:rPr lang="fr-FR" altLang="fr-FR" sz="1100" b="1" i="1" dirty="0">
                <a:solidFill>
                  <a:schemeClr val="bg1"/>
                </a:solidFill>
                <a:latin typeface="Lato" charset="0"/>
                <a:sym typeface="Lato" charset="0"/>
              </a:rPr>
              <a:t>         </a:t>
            </a:r>
            <a:r>
              <a:rPr lang="fr-FR" altLang="fr-FR" sz="1200" b="1" i="1" dirty="0">
                <a:solidFill>
                  <a:schemeClr val="bg1"/>
                </a:solidFill>
                <a:sym typeface="Lato" charset="0"/>
              </a:rPr>
              <a:t>Grandes phases de la politique industrielle</a:t>
            </a:r>
            <a:r>
              <a:rPr lang="fr-FR" altLang="fr-FR" sz="1200" b="1" i="1" dirty="0">
                <a:solidFill>
                  <a:schemeClr val="bg1"/>
                </a:solidFill>
                <a:latin typeface="Lato" charset="0"/>
                <a:sym typeface="Lato" charset="0"/>
              </a:rPr>
              <a:t> </a:t>
            </a:r>
            <a:r>
              <a:rPr lang="fr-FR" altLang="fr-FR" sz="1200" b="1" i="1" dirty="0" smtClean="0">
                <a:solidFill>
                  <a:schemeClr val="bg1"/>
                </a:solidFill>
                <a:latin typeface="Lato" charset="0"/>
                <a:sym typeface="Lato" charset="0"/>
              </a:rPr>
              <a:t>en Tunisie</a:t>
            </a:r>
            <a:endParaRPr lang="fr-FR" altLang="fr-FR" sz="1200" b="1" i="1" dirty="0">
              <a:solidFill>
                <a:schemeClr val="bg1"/>
              </a:solidFill>
              <a:latin typeface="Lato" charset="0"/>
              <a:sym typeface="Lato" charset="0"/>
            </a:endParaRPr>
          </a:p>
        </p:txBody>
      </p:sp>
      <p:sp>
        <p:nvSpPr>
          <p:cNvPr id="9229" name="Espace réservé du numéro de diapositive 2"/>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a:lstStyle>
            <a:lvl1pPr>
              <a:defRPr>
                <a:solidFill>
                  <a:srgbClr val="000000"/>
                </a:solidFill>
                <a:latin typeface="Calibri" pitchFamily="34" charset="0"/>
                <a:cs typeface="Calibri" pitchFamily="34" charset="0"/>
                <a:sym typeface="Calibri" pitchFamily="34" charset="0"/>
              </a:defRPr>
            </a:lvl1pPr>
            <a:lvl2pPr marL="742950" indent="-285750">
              <a:defRPr>
                <a:solidFill>
                  <a:srgbClr val="000000"/>
                </a:solidFill>
                <a:latin typeface="Calibri" pitchFamily="34" charset="0"/>
                <a:cs typeface="Calibri" pitchFamily="34" charset="0"/>
                <a:sym typeface="Calibri" pitchFamily="34" charset="0"/>
              </a:defRPr>
            </a:lvl2pPr>
            <a:lvl3pPr marL="1143000" indent="-228600">
              <a:defRPr>
                <a:solidFill>
                  <a:srgbClr val="000000"/>
                </a:solidFill>
                <a:latin typeface="Calibri" pitchFamily="34" charset="0"/>
                <a:cs typeface="Calibri" pitchFamily="34" charset="0"/>
                <a:sym typeface="Calibri" pitchFamily="34" charset="0"/>
              </a:defRPr>
            </a:lvl3pPr>
            <a:lvl4pPr marL="1600200" indent="-228600">
              <a:defRPr>
                <a:solidFill>
                  <a:srgbClr val="000000"/>
                </a:solidFill>
                <a:latin typeface="Calibri" pitchFamily="34" charset="0"/>
                <a:cs typeface="Calibri" pitchFamily="34" charset="0"/>
                <a:sym typeface="Calibri" pitchFamily="34" charset="0"/>
              </a:defRPr>
            </a:lvl4pPr>
            <a:lvl5pPr marL="2057400" indent="-228600">
              <a:defRPr>
                <a:solidFill>
                  <a:srgbClr val="000000"/>
                </a:solidFill>
                <a:latin typeface="Calibri" pitchFamily="34" charset="0"/>
                <a:cs typeface="Calibri" pitchFamily="34" charset="0"/>
                <a:sym typeface="Calibri" pitchFamily="34" charset="0"/>
              </a:defRPr>
            </a:lvl5pPr>
            <a:lvl6pPr marL="25146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6pPr>
            <a:lvl7pPr marL="29718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7pPr>
            <a:lvl8pPr marL="34290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8pPr>
            <a:lvl9pPr marL="38862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9pPr>
          </a:lstStyle>
          <a:p>
            <a:fld id="{BED22B3E-BFB8-4446-803D-7F1763D64E71}" type="slidenum">
              <a:rPr lang="en-US" altLang="fr-FR" smtClean="0">
                <a:solidFill>
                  <a:srgbClr val="888888"/>
                </a:solidFill>
                <a:latin typeface="Helvetica" pitchFamily="2" charset="0"/>
                <a:cs typeface="Helvetica" pitchFamily="2" charset="0"/>
                <a:sym typeface="Helvetica" pitchFamily="2" charset="0"/>
              </a:rPr>
              <a:pPr/>
              <a:t>8</a:t>
            </a:fld>
            <a:endParaRPr lang="en-US" altLang="fr-FR" smtClean="0">
              <a:solidFill>
                <a:srgbClr val="888888"/>
              </a:solidFill>
              <a:latin typeface="Helvetica" pitchFamily="2" charset="0"/>
              <a:cs typeface="Helvetica" pitchFamily="2" charset="0"/>
              <a:sym typeface="Helvetica" pitchFamily="2" charset="0"/>
            </a:endParaRPr>
          </a:p>
        </p:txBody>
      </p:sp>
      <p:sp>
        <p:nvSpPr>
          <p:cNvPr id="18" name="Rectangle 3"/>
          <p:cNvSpPr>
            <a:spLocks/>
          </p:cNvSpPr>
          <p:nvPr/>
        </p:nvSpPr>
        <p:spPr bwMode="auto">
          <a:xfrm>
            <a:off x="279400" y="6269038"/>
            <a:ext cx="53244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defRPr/>
            </a:pPr>
            <a:r>
              <a:rPr lang="fr-FR" sz="1200" b="1" cap="small" dirty="0">
                <a:solidFill>
                  <a:schemeClr val="bg1"/>
                </a:solidFill>
                <a:latin typeface="Lato"/>
              </a:rPr>
              <a:t>Territorialisation de la politique industrielle et croissance inclusive </a:t>
            </a:r>
            <a:endParaRPr lang="en-US" altLang="fr-FR" sz="1200" b="1" cap="small" dirty="0">
              <a:solidFill>
                <a:schemeClr val="bg1"/>
              </a:solidFill>
              <a:latin typeface="Lato"/>
              <a:sym typeface="Lato" charset="0"/>
            </a:endParaRPr>
          </a:p>
        </p:txBody>
      </p:sp>
      <p:sp>
        <p:nvSpPr>
          <p:cNvPr id="20" name="Rectangle 1"/>
          <p:cNvSpPr>
            <a:spLocks/>
          </p:cNvSpPr>
          <p:nvPr/>
        </p:nvSpPr>
        <p:spPr bwMode="auto">
          <a:xfrm>
            <a:off x="250825" y="1611925"/>
            <a:ext cx="8497888" cy="4048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marL="185738" indent="-146050" eaLnBrk="0">
              <a:defRPr>
                <a:solidFill>
                  <a:srgbClr val="000000"/>
                </a:solidFill>
                <a:latin typeface="Calibri" pitchFamily="-106" charset="0"/>
                <a:cs typeface="Calibri" pitchFamily="-106" charset="0"/>
                <a:sym typeface="Calibri" pitchFamily="-106" charset="0"/>
              </a:defRPr>
            </a:lvl1pPr>
            <a:lvl2pPr marL="37931725" indent="-37474525" eaLnBrk="0">
              <a:defRPr>
                <a:solidFill>
                  <a:srgbClr val="000000"/>
                </a:solidFill>
                <a:latin typeface="Calibri" pitchFamily="-106" charset="0"/>
                <a:cs typeface="Calibri" pitchFamily="-106" charset="0"/>
                <a:sym typeface="Calibri" pitchFamily="-106" charset="0"/>
              </a:defRPr>
            </a:lvl2pPr>
            <a:lvl3pPr marL="1143000" indent="-228600" eaLnBrk="0">
              <a:defRPr>
                <a:solidFill>
                  <a:srgbClr val="000000"/>
                </a:solidFill>
                <a:latin typeface="Calibri" pitchFamily="-106" charset="0"/>
                <a:cs typeface="Calibri" pitchFamily="-106" charset="0"/>
                <a:sym typeface="Calibri" pitchFamily="-106" charset="0"/>
              </a:defRPr>
            </a:lvl3pPr>
            <a:lvl4pPr marL="1600200" indent="-228600" eaLnBrk="0">
              <a:defRPr>
                <a:solidFill>
                  <a:srgbClr val="000000"/>
                </a:solidFill>
                <a:latin typeface="Calibri" pitchFamily="-106" charset="0"/>
                <a:cs typeface="Calibri" pitchFamily="-106" charset="0"/>
                <a:sym typeface="Calibri" pitchFamily="-106" charset="0"/>
              </a:defRPr>
            </a:lvl4pPr>
            <a:lvl5pPr marL="2057400" indent="-228600" eaLnBrk="0">
              <a:defRPr>
                <a:solidFill>
                  <a:srgbClr val="000000"/>
                </a:solidFill>
                <a:latin typeface="Calibri" pitchFamily="-106" charset="0"/>
                <a:cs typeface="Calibri" pitchFamily="-106" charset="0"/>
                <a:sym typeface="Calibri" pitchFamily="-106" charset="0"/>
              </a:defRPr>
            </a:lvl5pPr>
            <a:lvl6pPr marL="2514600" indent="-228600" eaLnBrk="0" fontAlgn="base" hangingPunct="0">
              <a:spcBef>
                <a:spcPct val="0"/>
              </a:spcBef>
              <a:spcAft>
                <a:spcPct val="0"/>
              </a:spcAft>
              <a:defRPr>
                <a:solidFill>
                  <a:srgbClr val="000000"/>
                </a:solidFill>
                <a:latin typeface="Calibri" pitchFamily="-106" charset="0"/>
                <a:cs typeface="Calibri" pitchFamily="-106" charset="0"/>
                <a:sym typeface="Calibri" pitchFamily="-106" charset="0"/>
              </a:defRPr>
            </a:lvl6pPr>
            <a:lvl7pPr marL="2971800" indent="-228600" eaLnBrk="0" fontAlgn="base" hangingPunct="0">
              <a:spcBef>
                <a:spcPct val="0"/>
              </a:spcBef>
              <a:spcAft>
                <a:spcPct val="0"/>
              </a:spcAft>
              <a:defRPr>
                <a:solidFill>
                  <a:srgbClr val="000000"/>
                </a:solidFill>
                <a:latin typeface="Calibri" pitchFamily="-106" charset="0"/>
                <a:cs typeface="Calibri" pitchFamily="-106" charset="0"/>
                <a:sym typeface="Calibri" pitchFamily="-106" charset="0"/>
              </a:defRPr>
            </a:lvl7pPr>
            <a:lvl8pPr marL="3429000" indent="-228600" eaLnBrk="0" fontAlgn="base" hangingPunct="0">
              <a:spcBef>
                <a:spcPct val="0"/>
              </a:spcBef>
              <a:spcAft>
                <a:spcPct val="0"/>
              </a:spcAft>
              <a:defRPr>
                <a:solidFill>
                  <a:srgbClr val="000000"/>
                </a:solidFill>
                <a:latin typeface="Calibri" pitchFamily="-106" charset="0"/>
                <a:cs typeface="Calibri" pitchFamily="-106" charset="0"/>
                <a:sym typeface="Calibri" pitchFamily="-106" charset="0"/>
              </a:defRPr>
            </a:lvl8pPr>
            <a:lvl9pPr marL="3886200" indent="-228600" eaLnBrk="0" fontAlgn="base" hangingPunct="0">
              <a:spcBef>
                <a:spcPct val="0"/>
              </a:spcBef>
              <a:spcAft>
                <a:spcPct val="0"/>
              </a:spcAft>
              <a:defRPr>
                <a:solidFill>
                  <a:srgbClr val="000000"/>
                </a:solidFill>
                <a:latin typeface="Calibri" pitchFamily="-106" charset="0"/>
                <a:cs typeface="Calibri" pitchFamily="-106" charset="0"/>
                <a:sym typeface="Calibri" pitchFamily="-106" charset="0"/>
              </a:defRPr>
            </a:lvl9pPr>
          </a:lstStyle>
          <a:p>
            <a:pPr algn="just" eaLnBrk="1">
              <a:lnSpc>
                <a:spcPct val="110000"/>
              </a:lnSpc>
              <a:spcBef>
                <a:spcPts val="0"/>
              </a:spcBef>
              <a:buFontTx/>
              <a:buChar char="•"/>
              <a:defRPr/>
            </a:pPr>
            <a:r>
              <a:rPr lang="fr-FR" altLang="fr-FR" sz="1700" b="1" dirty="0" smtClean="0">
                <a:solidFill>
                  <a:schemeClr val="accent1">
                    <a:lumMod val="50000"/>
                  </a:schemeClr>
                </a:solidFill>
                <a:latin typeface="Candara" panose="020E0502030303020204" pitchFamily="34" charset="0"/>
                <a:ea typeface="Tahoma" pitchFamily="34" charset="0"/>
                <a:cs typeface="Arial" charset="0"/>
              </a:rPr>
              <a:t>Phase 1 (années 50 à 70): Politique orientée vers le marché intérieur =&gt; s</a:t>
            </a:r>
            <a:r>
              <a:rPr lang="fr-FR" altLang="fr-FR" sz="1700" b="1" dirty="0" smtClean="0">
                <a:solidFill>
                  <a:schemeClr val="accent1">
                    <a:lumMod val="50000"/>
                  </a:schemeClr>
                </a:solidFill>
                <a:latin typeface="Candara" panose="020E0502030303020204" pitchFamily="34" charset="0"/>
                <a:cs typeface="Arial" charset="0"/>
              </a:rPr>
              <a:t>ubstitution aux importations, Etat interventionniste et mesures protectionnistes : </a:t>
            </a:r>
            <a:r>
              <a:rPr lang="fr-FR" altLang="fr-FR" sz="1700" dirty="0" smtClean="0">
                <a:solidFill>
                  <a:schemeClr val="accent1">
                    <a:lumMod val="50000"/>
                  </a:schemeClr>
                </a:solidFill>
                <a:latin typeface="Candara" panose="020E0502030303020204" pitchFamily="34" charset="0"/>
                <a:cs typeface="Arial" charset="0"/>
              </a:rPr>
              <a:t>mise en place des grandes industries sidérurgiques et métallurgiques dans les différentes régions du territoire</a:t>
            </a:r>
            <a:r>
              <a:rPr lang="fr-FR" altLang="fr-FR" sz="1700" dirty="0" smtClean="0">
                <a:solidFill>
                  <a:schemeClr val="accent1">
                    <a:lumMod val="50000"/>
                  </a:schemeClr>
                </a:solidFill>
                <a:latin typeface="Candara" panose="020E0502030303020204" pitchFamily="34" charset="0"/>
                <a:cs typeface="Tahoma" pitchFamily="34" charset="0"/>
              </a:rPr>
              <a:t>. Début d’ouverture économique à partir des années 1970 par le renforcement du secteur privé et du secteur exportateur.</a:t>
            </a:r>
          </a:p>
          <a:p>
            <a:pPr algn="just" eaLnBrk="1">
              <a:lnSpc>
                <a:spcPct val="110000"/>
              </a:lnSpc>
              <a:spcBef>
                <a:spcPts val="1200"/>
              </a:spcBef>
              <a:buFontTx/>
              <a:buChar char="•"/>
              <a:defRPr/>
            </a:pPr>
            <a:r>
              <a:rPr lang="fr-FR" altLang="fr-FR" sz="1700" b="1" dirty="0" smtClean="0">
                <a:solidFill>
                  <a:schemeClr val="accent1">
                    <a:lumMod val="50000"/>
                  </a:schemeClr>
                </a:solidFill>
                <a:latin typeface="Candara" panose="020E0502030303020204" pitchFamily="34" charset="0"/>
                <a:cs typeface="Tahoma" pitchFamily="34" charset="0"/>
              </a:rPr>
              <a:t>Phase 2 (années 80 et 90) : Ajustement structurel FMI </a:t>
            </a:r>
            <a:r>
              <a:rPr lang="fr-FR" altLang="fr-FR" sz="1700" dirty="0" smtClean="0">
                <a:solidFill>
                  <a:schemeClr val="accent1">
                    <a:lumMod val="50000"/>
                  </a:schemeClr>
                </a:solidFill>
                <a:latin typeface="Candara" panose="020E0502030303020204" pitchFamily="34" charset="0"/>
                <a:cs typeface="Tahoma" pitchFamily="34" charset="0"/>
              </a:rPr>
              <a:t>(réduction du rôle de l’Etat, économie de marché ouverte, libéralisation du commerce extérieur, privatisation, accords de libre échange) et multiples programmes d’accompagnement</a:t>
            </a:r>
          </a:p>
          <a:p>
            <a:pPr algn="just" eaLnBrk="1">
              <a:lnSpc>
                <a:spcPct val="110000"/>
              </a:lnSpc>
              <a:spcBef>
                <a:spcPts val="1200"/>
              </a:spcBef>
              <a:buFontTx/>
              <a:buChar char="•"/>
              <a:defRPr/>
            </a:pPr>
            <a:r>
              <a:rPr lang="fr-FR" altLang="fr-FR" sz="1700" b="1" dirty="0" smtClean="0">
                <a:solidFill>
                  <a:schemeClr val="accent1">
                    <a:lumMod val="50000"/>
                  </a:schemeClr>
                </a:solidFill>
                <a:latin typeface="Candara" panose="020E0502030303020204" pitchFamily="34" charset="0"/>
                <a:cs typeface="Tahoma" pitchFamily="34" charset="0"/>
              </a:rPr>
              <a:t>Phase 3 (à partir des années 2000) : Retour de l’Etat en tant qu’accompagnateur mais aussi stratège. </a:t>
            </a:r>
            <a:r>
              <a:rPr lang="fr-FR" altLang="fr-FR" sz="1700" dirty="0" smtClean="0">
                <a:solidFill>
                  <a:schemeClr val="accent1">
                    <a:lumMod val="50000"/>
                  </a:schemeClr>
                </a:solidFill>
                <a:latin typeface="Candara" panose="020E0502030303020204" pitchFamily="34" charset="0"/>
                <a:cs typeface="Tahoma" pitchFamily="34" charset="0"/>
              </a:rPr>
              <a:t>Promotion de l’investissement, accompagnement du secteur privé, ciblage de secteurs spécifiques en particulier : pôles technologiques spécialisés à partir de 2006, orientation vers le développement des chaines de valeur, montée en gamme, Programme Tunisie Digitale, etc.</a:t>
            </a:r>
          </a:p>
        </p:txBody>
      </p:sp>
      <p:sp>
        <p:nvSpPr>
          <p:cNvPr id="19" name="Rectangle 45"/>
          <p:cNvSpPr>
            <a:spLocks/>
          </p:cNvSpPr>
          <p:nvPr/>
        </p:nvSpPr>
        <p:spPr bwMode="auto">
          <a:xfrm>
            <a:off x="8123238" y="296863"/>
            <a:ext cx="755650" cy="37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en-US" altLang="fr-FR" sz="2700" b="1">
                <a:solidFill>
                  <a:srgbClr val="6385C1"/>
                </a:solidFill>
                <a:latin typeface="Times New Roman" pitchFamily="18" charset="0"/>
                <a:cs typeface="Times New Roman" pitchFamily="18" charset="0"/>
                <a:sym typeface="Times New Roman" pitchFamily="18" charset="0"/>
              </a:rPr>
              <a:t>ECA</a:t>
            </a:r>
          </a:p>
        </p:txBody>
      </p:sp>
      <p:sp>
        <p:nvSpPr>
          <p:cNvPr id="21" name="Rectangle 46" descr="image4.png"/>
          <p:cNvSpPr>
            <a:spLocks/>
          </p:cNvSpPr>
          <p:nvPr/>
        </p:nvSpPr>
        <p:spPr bwMode="auto">
          <a:xfrm>
            <a:off x="7508875" y="284163"/>
            <a:ext cx="573088" cy="477837"/>
          </a:xfrm>
          <a:prstGeom prst="rect">
            <a:avLst/>
          </a:prstGeom>
          <a:blipFill dpi="0" rotWithShape="0">
            <a:blip r:embed="rId2"/>
            <a:srcRect/>
            <a:stretch>
              <a:fillRect/>
            </a:stretch>
          </a:blipFill>
          <a:ln>
            <a:noFill/>
          </a:ln>
          <a:extLst>
            <a:ext uri="{91240B29-F687-4F45-9708-019B960494DF}">
              <a14:hiddenLine xmlns:a14="http://schemas.microsoft.com/office/drawing/2010/main" w="12700">
                <a:solidFill>
                  <a:srgbClr val="000000"/>
                </a:solidFill>
                <a:miter lim="400000"/>
                <a:headEnd/>
                <a:tailEnd/>
              </a14:hiddenLine>
            </a:ext>
          </a:extLst>
        </p:spPr>
        <p:txBody>
          <a:bodyPr lIns="45720" rIns="45720"/>
          <a:lstStyle/>
          <a:p>
            <a:pPr eaLnBrk="1"/>
            <a:endParaRPr lang="fr-FR" altLang="fr-F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43"/>
          <p:cNvSpPr>
            <a:spLocks/>
          </p:cNvSpPr>
          <p:nvPr/>
        </p:nvSpPr>
        <p:spPr bwMode="auto">
          <a:xfrm>
            <a:off x="0" y="0"/>
            <a:ext cx="9131300" cy="68580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1600" y="21600"/>
                </a:moveTo>
                <a:lnTo>
                  <a:pt x="0" y="21600"/>
                </a:ln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fr-FR"/>
          </a:p>
        </p:txBody>
      </p:sp>
      <p:sp>
        <p:nvSpPr>
          <p:cNvPr id="10243" name="Line 1"/>
          <p:cNvSpPr>
            <a:spLocks noChangeShapeType="1"/>
          </p:cNvSpPr>
          <p:nvPr/>
        </p:nvSpPr>
        <p:spPr bwMode="auto">
          <a:xfrm flipV="1">
            <a:off x="9137650" y="0"/>
            <a:ext cx="0" cy="685800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10244" name="Line 2"/>
          <p:cNvSpPr>
            <a:spLocks noChangeShapeType="1"/>
          </p:cNvSpPr>
          <p:nvPr/>
        </p:nvSpPr>
        <p:spPr bwMode="auto">
          <a:xfrm flipH="1">
            <a:off x="4763" y="0"/>
            <a:ext cx="1587" cy="685800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10245" name="AutoShape 44"/>
          <p:cNvSpPr>
            <a:spLocks/>
          </p:cNvSpPr>
          <p:nvPr/>
        </p:nvSpPr>
        <p:spPr bwMode="auto">
          <a:xfrm>
            <a:off x="0" y="265113"/>
            <a:ext cx="4475163" cy="4413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rgbClr val="0070C0"/>
          </a:solidFill>
          <a:ln>
            <a:noFill/>
          </a:ln>
          <a:extLst/>
        </p:spPr>
        <p:txBody>
          <a:bodyPr lIns="45720" rIns="45720"/>
          <a:lstStyle/>
          <a:p>
            <a:endParaRPr lang="fr-FR"/>
          </a:p>
        </p:txBody>
      </p:sp>
      <p:sp>
        <p:nvSpPr>
          <p:cNvPr id="10248" name="AutoShape 49"/>
          <p:cNvSpPr>
            <a:spLocks/>
          </p:cNvSpPr>
          <p:nvPr/>
        </p:nvSpPr>
        <p:spPr bwMode="auto">
          <a:xfrm>
            <a:off x="0" y="6135688"/>
            <a:ext cx="6026150" cy="442912"/>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929" y="0"/>
                </a:moveTo>
                <a:lnTo>
                  <a:pt x="0" y="0"/>
                </a:lnTo>
                <a:lnTo>
                  <a:pt x="0" y="21600"/>
                </a:lnTo>
                <a:lnTo>
                  <a:pt x="20929" y="21600"/>
                </a:lnTo>
                <a:lnTo>
                  <a:pt x="21107" y="21274"/>
                </a:lnTo>
                <a:lnTo>
                  <a:pt x="21268" y="20353"/>
                </a:lnTo>
                <a:lnTo>
                  <a:pt x="21404" y="18924"/>
                </a:lnTo>
                <a:lnTo>
                  <a:pt x="21508" y="17076"/>
                </a:lnTo>
                <a:lnTo>
                  <a:pt x="21576" y="14893"/>
                </a:lnTo>
                <a:lnTo>
                  <a:pt x="21600" y="12465"/>
                </a:lnTo>
                <a:lnTo>
                  <a:pt x="21600" y="9135"/>
                </a:lnTo>
                <a:lnTo>
                  <a:pt x="21576" y="6707"/>
                </a:lnTo>
                <a:lnTo>
                  <a:pt x="21508" y="4524"/>
                </a:lnTo>
                <a:lnTo>
                  <a:pt x="21404" y="2676"/>
                </a:lnTo>
                <a:lnTo>
                  <a:pt x="21268" y="1247"/>
                </a:lnTo>
                <a:lnTo>
                  <a:pt x="21107" y="326"/>
                </a:lnTo>
                <a:lnTo>
                  <a:pt x="20929" y="0"/>
                </a:lnTo>
                <a:close/>
              </a:path>
            </a:pathLst>
          </a:custGeom>
          <a:solidFill>
            <a:srgbClr val="0070C0"/>
          </a:solidFill>
          <a:ln>
            <a:noFill/>
          </a:ln>
          <a:extLst/>
        </p:spPr>
        <p:txBody>
          <a:bodyPr lIns="45720" rIns="45720"/>
          <a:lstStyle/>
          <a:p>
            <a:endParaRPr lang="fr-FR"/>
          </a:p>
        </p:txBody>
      </p:sp>
      <p:sp>
        <p:nvSpPr>
          <p:cNvPr id="10249" name="AutoShape 51"/>
          <p:cNvSpPr>
            <a:spLocks/>
          </p:cNvSpPr>
          <p:nvPr/>
        </p:nvSpPr>
        <p:spPr bwMode="auto">
          <a:xfrm>
            <a:off x="6121400" y="6135688"/>
            <a:ext cx="1292225" cy="4413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070C0"/>
          </a:solidFill>
          <a:ln>
            <a:noFill/>
          </a:ln>
          <a:extLst/>
        </p:spPr>
        <p:txBody>
          <a:bodyPr lIns="45720" rIns="45720"/>
          <a:lstStyle/>
          <a:p>
            <a:endParaRPr lang="fr-FR"/>
          </a:p>
        </p:txBody>
      </p:sp>
      <p:sp>
        <p:nvSpPr>
          <p:cNvPr id="10250" name="Rectangle 52"/>
          <p:cNvSpPr>
            <a:spLocks/>
          </p:cNvSpPr>
          <p:nvPr/>
        </p:nvSpPr>
        <p:spPr bwMode="auto">
          <a:xfrm>
            <a:off x="6313488" y="6256338"/>
            <a:ext cx="99536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en-US" altLang="fr-FR" sz="1200" b="1" dirty="0">
                <a:solidFill>
                  <a:srgbClr val="FFFFFF"/>
                </a:solidFill>
                <a:latin typeface="Lato" charset="0"/>
                <a:sym typeface="Lato" charset="0"/>
              </a:rPr>
              <a:t>UNECA.ORG</a:t>
            </a:r>
          </a:p>
        </p:txBody>
      </p:sp>
      <p:sp>
        <p:nvSpPr>
          <p:cNvPr id="10251" name="Line 53"/>
          <p:cNvSpPr>
            <a:spLocks noChangeShapeType="1"/>
          </p:cNvSpPr>
          <p:nvPr/>
        </p:nvSpPr>
        <p:spPr bwMode="auto">
          <a:xfrm>
            <a:off x="0" y="6851650"/>
            <a:ext cx="9144000" cy="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fr-FR"/>
          </a:p>
        </p:txBody>
      </p:sp>
      <p:sp>
        <p:nvSpPr>
          <p:cNvPr id="10252" name="Rectangle 3"/>
          <p:cNvSpPr>
            <a:spLocks noChangeArrowheads="1"/>
          </p:cNvSpPr>
          <p:nvPr/>
        </p:nvSpPr>
        <p:spPr bwMode="auto">
          <a:xfrm>
            <a:off x="212725" y="225425"/>
            <a:ext cx="3919538"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a:r>
              <a:rPr lang="fr-FR" altLang="fr-FR" b="1" dirty="0">
                <a:solidFill>
                  <a:schemeClr val="bg1"/>
                </a:solidFill>
                <a:sym typeface="Lato" charset="0"/>
              </a:rPr>
              <a:t>❷</a:t>
            </a:r>
            <a:r>
              <a:rPr lang="fr-FR" altLang="fr-FR" dirty="0">
                <a:solidFill>
                  <a:schemeClr val="bg1"/>
                </a:solidFill>
                <a:sym typeface="Lato" charset="0"/>
              </a:rPr>
              <a:t> </a:t>
            </a:r>
            <a:r>
              <a:rPr lang="fr-FR" altLang="fr-FR" b="1" dirty="0">
                <a:solidFill>
                  <a:schemeClr val="bg1"/>
                </a:solidFill>
                <a:sym typeface="Lato" charset="0"/>
              </a:rPr>
              <a:t>Territoires et politique industrielle :</a:t>
            </a:r>
          </a:p>
          <a:p>
            <a:pPr eaLnBrk="1"/>
            <a:r>
              <a:rPr lang="fr-FR" altLang="fr-FR" sz="1100" b="1" i="1" dirty="0">
                <a:solidFill>
                  <a:schemeClr val="bg1"/>
                </a:solidFill>
                <a:latin typeface="Lato" charset="0"/>
                <a:sym typeface="Lato" charset="0"/>
              </a:rPr>
              <a:t>         </a:t>
            </a:r>
            <a:r>
              <a:rPr lang="fr-FR" altLang="fr-FR" sz="1200" b="1" i="1" dirty="0">
                <a:solidFill>
                  <a:schemeClr val="bg1"/>
                </a:solidFill>
                <a:sym typeface="Lato" charset="0"/>
              </a:rPr>
              <a:t>Répartition régionale de l’activité industrielle </a:t>
            </a:r>
            <a:endParaRPr lang="fr-FR" altLang="fr-FR" sz="1200" b="1" i="1" dirty="0">
              <a:solidFill>
                <a:schemeClr val="bg1"/>
              </a:solidFill>
              <a:latin typeface="Lato" charset="0"/>
              <a:sym typeface="Lato" charset="0"/>
            </a:endParaRPr>
          </a:p>
        </p:txBody>
      </p:sp>
      <p:sp>
        <p:nvSpPr>
          <p:cNvPr id="10253" name="Espace réservé du numéro de diapositive 2"/>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a:lstStyle>
            <a:lvl1pPr>
              <a:defRPr>
                <a:solidFill>
                  <a:srgbClr val="000000"/>
                </a:solidFill>
                <a:latin typeface="Calibri" pitchFamily="34" charset="0"/>
                <a:cs typeface="Calibri" pitchFamily="34" charset="0"/>
                <a:sym typeface="Calibri" pitchFamily="34" charset="0"/>
              </a:defRPr>
            </a:lvl1pPr>
            <a:lvl2pPr marL="742950" indent="-285750">
              <a:defRPr>
                <a:solidFill>
                  <a:srgbClr val="000000"/>
                </a:solidFill>
                <a:latin typeface="Calibri" pitchFamily="34" charset="0"/>
                <a:cs typeface="Calibri" pitchFamily="34" charset="0"/>
                <a:sym typeface="Calibri" pitchFamily="34" charset="0"/>
              </a:defRPr>
            </a:lvl2pPr>
            <a:lvl3pPr marL="1143000" indent="-228600">
              <a:defRPr>
                <a:solidFill>
                  <a:srgbClr val="000000"/>
                </a:solidFill>
                <a:latin typeface="Calibri" pitchFamily="34" charset="0"/>
                <a:cs typeface="Calibri" pitchFamily="34" charset="0"/>
                <a:sym typeface="Calibri" pitchFamily="34" charset="0"/>
              </a:defRPr>
            </a:lvl3pPr>
            <a:lvl4pPr marL="1600200" indent="-228600">
              <a:defRPr>
                <a:solidFill>
                  <a:srgbClr val="000000"/>
                </a:solidFill>
                <a:latin typeface="Calibri" pitchFamily="34" charset="0"/>
                <a:cs typeface="Calibri" pitchFamily="34" charset="0"/>
                <a:sym typeface="Calibri" pitchFamily="34" charset="0"/>
              </a:defRPr>
            </a:lvl4pPr>
            <a:lvl5pPr marL="2057400" indent="-228600">
              <a:defRPr>
                <a:solidFill>
                  <a:srgbClr val="000000"/>
                </a:solidFill>
                <a:latin typeface="Calibri" pitchFamily="34" charset="0"/>
                <a:cs typeface="Calibri" pitchFamily="34" charset="0"/>
                <a:sym typeface="Calibri" pitchFamily="34" charset="0"/>
              </a:defRPr>
            </a:lvl5pPr>
            <a:lvl6pPr marL="25146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6pPr>
            <a:lvl7pPr marL="29718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7pPr>
            <a:lvl8pPr marL="34290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8pPr>
            <a:lvl9pPr marL="3886200" indent="-228600" eaLnBrk="0" fontAlgn="base" hangingPunct="0">
              <a:spcBef>
                <a:spcPct val="0"/>
              </a:spcBef>
              <a:spcAft>
                <a:spcPct val="0"/>
              </a:spcAft>
              <a:defRPr>
                <a:solidFill>
                  <a:srgbClr val="000000"/>
                </a:solidFill>
                <a:latin typeface="Calibri" pitchFamily="34" charset="0"/>
                <a:cs typeface="Calibri" pitchFamily="34" charset="0"/>
                <a:sym typeface="Calibri" pitchFamily="34" charset="0"/>
              </a:defRPr>
            </a:lvl9pPr>
          </a:lstStyle>
          <a:p>
            <a:fld id="{A8CAC116-53B3-4459-9A96-0532208EA96C}" type="slidenum">
              <a:rPr lang="en-US" altLang="fr-FR" smtClean="0">
                <a:solidFill>
                  <a:srgbClr val="888888"/>
                </a:solidFill>
                <a:latin typeface="Helvetica" pitchFamily="2" charset="0"/>
                <a:cs typeface="Helvetica" pitchFamily="2" charset="0"/>
                <a:sym typeface="Helvetica" pitchFamily="2" charset="0"/>
              </a:rPr>
              <a:pPr/>
              <a:t>9</a:t>
            </a:fld>
            <a:endParaRPr lang="en-US" altLang="fr-FR" dirty="0" smtClean="0">
              <a:solidFill>
                <a:srgbClr val="888888"/>
              </a:solidFill>
              <a:latin typeface="Helvetica" pitchFamily="2" charset="0"/>
              <a:cs typeface="Helvetica" pitchFamily="2" charset="0"/>
              <a:sym typeface="Helvetica" pitchFamily="2" charset="0"/>
            </a:endParaRPr>
          </a:p>
        </p:txBody>
      </p:sp>
      <p:sp>
        <p:nvSpPr>
          <p:cNvPr id="18" name="Rectangle 3"/>
          <p:cNvSpPr>
            <a:spLocks/>
          </p:cNvSpPr>
          <p:nvPr/>
        </p:nvSpPr>
        <p:spPr bwMode="auto">
          <a:xfrm>
            <a:off x="279400" y="6269038"/>
            <a:ext cx="53244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defRPr/>
            </a:pPr>
            <a:r>
              <a:rPr lang="fr-FR" sz="1200" b="1" cap="small" dirty="0">
                <a:solidFill>
                  <a:schemeClr val="bg1"/>
                </a:solidFill>
                <a:latin typeface="Lato"/>
              </a:rPr>
              <a:t>Territorialisation de la politique industrielle et croissance inclusive </a:t>
            </a:r>
            <a:endParaRPr lang="en-US" altLang="fr-FR" sz="1200" b="1" cap="small" dirty="0">
              <a:solidFill>
                <a:schemeClr val="bg1"/>
              </a:solidFill>
              <a:latin typeface="Lato"/>
              <a:sym typeface="Lato" charset="0"/>
            </a:endParaRPr>
          </a:p>
        </p:txBody>
      </p:sp>
      <p:sp>
        <p:nvSpPr>
          <p:cNvPr id="19" name="Rectangle 1"/>
          <p:cNvSpPr>
            <a:spLocks/>
          </p:cNvSpPr>
          <p:nvPr/>
        </p:nvSpPr>
        <p:spPr bwMode="auto">
          <a:xfrm>
            <a:off x="279400" y="1202760"/>
            <a:ext cx="8286750" cy="3556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0" tIns="0" rIns="0" bIns="0">
            <a:spAutoFit/>
          </a:bodyPr>
          <a:lstStyle/>
          <a:p>
            <a:pPr marL="185738" indent="-146050">
              <a:defRPr/>
            </a:pPr>
            <a:endParaRPr lang="en-US" altLang="fr-FR" sz="2000" b="1" dirty="0" smtClean="0">
              <a:solidFill>
                <a:schemeClr val="accent1">
                  <a:lumMod val="50000"/>
                </a:schemeClr>
              </a:solidFill>
              <a:latin typeface="Candara" panose="020E0502030303020204" pitchFamily="34" charset="0"/>
              <a:sym typeface="Lato" charset="0"/>
            </a:endParaRPr>
          </a:p>
          <a:p>
            <a:pPr marL="185738" indent="-146050">
              <a:defRPr/>
            </a:pPr>
            <a:r>
              <a:rPr lang="en-US" altLang="fr-FR" sz="2000" b="1" dirty="0" err="1" smtClean="0">
                <a:solidFill>
                  <a:schemeClr val="accent1">
                    <a:lumMod val="50000"/>
                  </a:schemeClr>
                </a:solidFill>
                <a:latin typeface="Candara" panose="020E0502030303020204" pitchFamily="34" charset="0"/>
                <a:sym typeface="Lato" charset="0"/>
              </a:rPr>
              <a:t>Importantes</a:t>
            </a:r>
            <a:r>
              <a:rPr lang="en-US" altLang="fr-FR" sz="2000" b="1" dirty="0" smtClean="0">
                <a:solidFill>
                  <a:schemeClr val="accent1">
                    <a:lumMod val="50000"/>
                  </a:schemeClr>
                </a:solidFill>
                <a:latin typeface="Candara" panose="020E0502030303020204" pitchFamily="34" charset="0"/>
                <a:sym typeface="Lato" charset="0"/>
              </a:rPr>
              <a:t> </a:t>
            </a:r>
            <a:r>
              <a:rPr lang="en-US" altLang="fr-FR" sz="2000" b="1" dirty="0" err="1">
                <a:solidFill>
                  <a:schemeClr val="accent1">
                    <a:lumMod val="50000"/>
                  </a:schemeClr>
                </a:solidFill>
                <a:latin typeface="Candara" panose="020E0502030303020204" pitchFamily="34" charset="0"/>
                <a:sym typeface="Lato" charset="0"/>
              </a:rPr>
              <a:t>disparités</a:t>
            </a:r>
            <a:r>
              <a:rPr lang="en-US" altLang="fr-FR" sz="2000" b="1" dirty="0">
                <a:solidFill>
                  <a:schemeClr val="accent1">
                    <a:lumMod val="50000"/>
                  </a:schemeClr>
                </a:solidFill>
                <a:latin typeface="Candara" panose="020E0502030303020204" pitchFamily="34" charset="0"/>
                <a:sym typeface="Lato" charset="0"/>
              </a:rPr>
              <a:t> </a:t>
            </a:r>
            <a:r>
              <a:rPr lang="en-US" altLang="fr-FR" sz="2000" b="1" dirty="0" err="1">
                <a:solidFill>
                  <a:schemeClr val="accent1">
                    <a:lumMod val="50000"/>
                  </a:schemeClr>
                </a:solidFill>
                <a:latin typeface="Candara" panose="020E0502030303020204" pitchFamily="34" charset="0"/>
                <a:sym typeface="Lato" charset="0"/>
              </a:rPr>
              <a:t>régionales</a:t>
            </a:r>
            <a:r>
              <a:rPr lang="en-US" altLang="fr-FR" sz="2000" b="1" dirty="0">
                <a:solidFill>
                  <a:schemeClr val="accent1">
                    <a:lumMod val="50000"/>
                  </a:schemeClr>
                </a:solidFill>
                <a:latin typeface="Candara" panose="020E0502030303020204" pitchFamily="34" charset="0"/>
                <a:sym typeface="Lato" charset="0"/>
              </a:rPr>
              <a:t> au sein des pays (</a:t>
            </a:r>
            <a:r>
              <a:rPr lang="en-US" altLang="fr-FR" sz="2000" b="1" dirty="0" smtClean="0">
                <a:solidFill>
                  <a:schemeClr val="accent1">
                    <a:lumMod val="50000"/>
                  </a:schemeClr>
                </a:solidFill>
                <a:latin typeface="Candara" panose="020E0502030303020204" pitchFamily="34" charset="0"/>
                <a:sym typeface="Lato" charset="0"/>
              </a:rPr>
              <a:t>1/2</a:t>
            </a:r>
            <a:r>
              <a:rPr lang="en-US" altLang="fr-FR" sz="2000" b="1" dirty="0">
                <a:solidFill>
                  <a:schemeClr val="accent1">
                    <a:lumMod val="50000"/>
                  </a:schemeClr>
                </a:solidFill>
                <a:latin typeface="Candara" panose="020E0502030303020204" pitchFamily="34" charset="0"/>
                <a:sym typeface="Lato" charset="0"/>
              </a:rPr>
              <a:t>)</a:t>
            </a:r>
            <a:endParaRPr lang="en-US" altLang="fr-FR" sz="2000" dirty="0" smtClean="0">
              <a:solidFill>
                <a:schemeClr val="accent1">
                  <a:lumMod val="50000"/>
                </a:schemeClr>
              </a:solidFill>
              <a:latin typeface="Candara" panose="020E0502030303020204" pitchFamily="34" charset="0"/>
              <a:sym typeface="Lato" charset="0"/>
            </a:endParaRPr>
          </a:p>
          <a:p>
            <a:pPr marL="642938" lvl="1" indent="-146050">
              <a:lnSpc>
                <a:spcPct val="114000"/>
              </a:lnSpc>
              <a:buFontTx/>
              <a:buChar char="•"/>
              <a:defRPr/>
            </a:pPr>
            <a:endParaRPr lang="fr-FR" altLang="fr-FR" sz="2000" dirty="0" smtClean="0">
              <a:solidFill>
                <a:schemeClr val="accent1">
                  <a:lumMod val="50000"/>
                </a:schemeClr>
              </a:solidFill>
              <a:latin typeface="Candara" panose="020E0502030303020204" pitchFamily="34" charset="0"/>
              <a:cs typeface="Arial" charset="0"/>
            </a:endParaRPr>
          </a:p>
          <a:p>
            <a:pPr marL="642938" lvl="1" indent="-146050">
              <a:lnSpc>
                <a:spcPct val="114000"/>
              </a:lnSpc>
              <a:buFontTx/>
              <a:buChar char="•"/>
              <a:defRPr/>
            </a:pPr>
            <a:endParaRPr lang="fr-FR" altLang="fr-FR" sz="2000" dirty="0">
              <a:solidFill>
                <a:schemeClr val="accent1">
                  <a:lumMod val="50000"/>
                </a:schemeClr>
              </a:solidFill>
              <a:latin typeface="Candara" panose="020E0502030303020204" pitchFamily="34" charset="0"/>
              <a:cs typeface="Arial" charset="0"/>
            </a:endParaRPr>
          </a:p>
          <a:p>
            <a:pPr marL="642938" lvl="1" indent="-146050">
              <a:lnSpc>
                <a:spcPct val="114000"/>
              </a:lnSpc>
              <a:buFontTx/>
              <a:buChar char="•"/>
              <a:defRPr/>
            </a:pPr>
            <a:r>
              <a:rPr lang="fr-FR" altLang="fr-FR" sz="2000" dirty="0" smtClean="0">
                <a:solidFill>
                  <a:schemeClr val="accent1">
                    <a:lumMod val="50000"/>
                  </a:schemeClr>
                </a:solidFill>
                <a:latin typeface="Candara" panose="020E0502030303020204" pitchFamily="34" charset="0"/>
                <a:cs typeface="Arial" charset="0"/>
              </a:rPr>
              <a:t>Gouvernorats </a:t>
            </a:r>
            <a:r>
              <a:rPr lang="fr-FR" altLang="fr-FR" sz="2000" dirty="0">
                <a:solidFill>
                  <a:schemeClr val="accent1">
                    <a:lumMod val="50000"/>
                  </a:schemeClr>
                </a:solidFill>
                <a:latin typeface="Candara" panose="020E0502030303020204" pitchFamily="34" charset="0"/>
                <a:cs typeface="Arial" charset="0"/>
              </a:rPr>
              <a:t>du littoral = 85% des entreprises industrielles, 88% de l’emploi et 77% des </a:t>
            </a:r>
            <a:r>
              <a:rPr lang="fr-FR" altLang="fr-FR" sz="2000" dirty="0" smtClean="0">
                <a:solidFill>
                  <a:schemeClr val="accent1">
                    <a:lumMod val="50000"/>
                  </a:schemeClr>
                </a:solidFill>
                <a:latin typeface="Candara" panose="020E0502030303020204" pitchFamily="34" charset="0"/>
                <a:cs typeface="Arial" charset="0"/>
              </a:rPr>
              <a:t>IDE</a:t>
            </a:r>
          </a:p>
          <a:p>
            <a:pPr marL="642938" lvl="1" indent="-146050">
              <a:lnSpc>
                <a:spcPct val="114000"/>
              </a:lnSpc>
              <a:buFontTx/>
              <a:buChar char="•"/>
              <a:defRPr/>
            </a:pPr>
            <a:endParaRPr lang="fr-FR" altLang="fr-FR" sz="2000" dirty="0">
              <a:solidFill>
                <a:schemeClr val="accent1">
                  <a:lumMod val="50000"/>
                </a:schemeClr>
              </a:solidFill>
              <a:latin typeface="Candara" panose="020E0502030303020204" pitchFamily="34" charset="0"/>
              <a:cs typeface="Arial" charset="0"/>
            </a:endParaRPr>
          </a:p>
          <a:p>
            <a:pPr marL="642938" lvl="1" indent="-146050">
              <a:lnSpc>
                <a:spcPct val="114000"/>
              </a:lnSpc>
              <a:buFontTx/>
              <a:buChar char="•"/>
              <a:defRPr/>
            </a:pPr>
            <a:r>
              <a:rPr lang="fr-FR" altLang="fr-FR" sz="2000" dirty="0">
                <a:solidFill>
                  <a:schemeClr val="accent1">
                    <a:lumMod val="50000"/>
                  </a:schemeClr>
                </a:solidFill>
                <a:latin typeface="Candara" panose="020E0502030303020204" pitchFamily="34" charset="0"/>
                <a:cs typeface="Arial" charset="0"/>
              </a:rPr>
              <a:t>Deux grands pôles : gouvernorats du littoral Nord (Grand Tunis et gouvernorats voisins) et gouvernorats du littoral Est (Sousse, Monastir et Sfax</a:t>
            </a:r>
            <a:r>
              <a:rPr lang="fr-FR" altLang="fr-FR" sz="2000" dirty="0" smtClean="0">
                <a:solidFill>
                  <a:schemeClr val="accent1">
                    <a:lumMod val="50000"/>
                  </a:schemeClr>
                </a:solidFill>
                <a:latin typeface="Candara" panose="020E0502030303020204" pitchFamily="34" charset="0"/>
                <a:cs typeface="Arial" charset="0"/>
              </a:rPr>
              <a:t>).</a:t>
            </a:r>
            <a:endParaRPr lang="en-US" altLang="fr-FR" sz="2000" b="1" dirty="0">
              <a:solidFill>
                <a:schemeClr val="accent1">
                  <a:lumMod val="50000"/>
                </a:schemeClr>
              </a:solidFill>
              <a:latin typeface="Candara" panose="020E0502030303020204" pitchFamily="34" charset="0"/>
              <a:sym typeface="Lato" charset="0"/>
            </a:endParaRPr>
          </a:p>
        </p:txBody>
      </p:sp>
      <p:sp>
        <p:nvSpPr>
          <p:cNvPr id="10257" name="Bouton d'action : Informations 20">
            <a:hlinkClick r:id="rId2" action="ppaction://hlinksldjump" highlightClick="1"/>
          </p:cNvPr>
          <p:cNvSpPr>
            <a:spLocks noChangeArrowheads="1"/>
          </p:cNvSpPr>
          <p:nvPr/>
        </p:nvSpPr>
        <p:spPr bwMode="auto">
          <a:xfrm>
            <a:off x="8194675" y="3032863"/>
            <a:ext cx="377825" cy="288925"/>
          </a:xfrm>
          <a:prstGeom prst="actionButtonInformation">
            <a:avLst/>
          </a:prstGeom>
          <a:solidFill>
            <a:srgbClr val="FFFFFF"/>
          </a:solidFill>
          <a:ln w="25400" algn="ctr">
            <a:solidFill>
              <a:schemeClr val="accent1"/>
            </a:solidFill>
            <a:round/>
            <a:headEnd/>
            <a:tailEnd/>
          </a:ln>
          <a:effectLst>
            <a:outerShdw dist="23000" dir="5400000" algn="ctr" rotWithShape="0">
              <a:srgbClr val="000000">
                <a:alpha val="34998"/>
              </a:srgbClr>
            </a:outerShdw>
          </a:effectLst>
        </p:spPr>
        <p:txBody>
          <a:bodyPr lIns="45720" rIns="45720" anchor="ctr">
            <a:spAutoFit/>
          </a:bodyPr>
          <a:lstStyle/>
          <a:p>
            <a:pPr eaLnBrk="1"/>
            <a:endParaRPr lang="fr-FR"/>
          </a:p>
        </p:txBody>
      </p:sp>
      <p:sp>
        <p:nvSpPr>
          <p:cNvPr id="20" name="Rectangle 45"/>
          <p:cNvSpPr>
            <a:spLocks/>
          </p:cNvSpPr>
          <p:nvPr/>
        </p:nvSpPr>
        <p:spPr bwMode="auto">
          <a:xfrm>
            <a:off x="8123238" y="296863"/>
            <a:ext cx="755650" cy="37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p>
            <a:pPr indent="12700" eaLnBrk="1"/>
            <a:r>
              <a:rPr lang="en-US" altLang="fr-FR" sz="2700" b="1">
                <a:solidFill>
                  <a:srgbClr val="6385C1"/>
                </a:solidFill>
                <a:latin typeface="Times New Roman" pitchFamily="18" charset="0"/>
                <a:cs typeface="Times New Roman" pitchFamily="18" charset="0"/>
                <a:sym typeface="Times New Roman" pitchFamily="18" charset="0"/>
              </a:rPr>
              <a:t>ECA</a:t>
            </a:r>
          </a:p>
        </p:txBody>
      </p:sp>
      <p:sp>
        <p:nvSpPr>
          <p:cNvPr id="21" name="Rectangle 46" descr="image4.png"/>
          <p:cNvSpPr>
            <a:spLocks/>
          </p:cNvSpPr>
          <p:nvPr/>
        </p:nvSpPr>
        <p:spPr bwMode="auto">
          <a:xfrm>
            <a:off x="7508875" y="284163"/>
            <a:ext cx="573088" cy="477837"/>
          </a:xfrm>
          <a:prstGeom prst="rect">
            <a:avLst/>
          </a:prstGeom>
          <a:blipFill dpi="0" rotWithShape="0">
            <a:blip r:embed="rId3"/>
            <a:srcRect/>
            <a:stretch>
              <a:fillRect/>
            </a:stretch>
          </a:blipFill>
          <a:ln>
            <a:noFill/>
          </a:ln>
          <a:extLst>
            <a:ext uri="{91240B29-F687-4F45-9708-019B960494DF}">
              <a14:hiddenLine xmlns:a14="http://schemas.microsoft.com/office/drawing/2010/main" w="12700">
                <a:solidFill>
                  <a:srgbClr val="000000"/>
                </a:solidFill>
                <a:miter lim="400000"/>
                <a:headEnd/>
                <a:tailEnd/>
              </a14:hiddenLine>
            </a:ext>
          </a:extLst>
        </p:spPr>
        <p:txBody>
          <a:bodyPr lIns="45720" rIns="45720"/>
          <a:lstStyle/>
          <a:p>
            <a:pPr eaLnBrk="1"/>
            <a:endParaRPr lang="fr-FR" altLang="fr-F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Office Them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
      <a:dk1>
        <a:srgbClr val="000000"/>
      </a:dk1>
      <a:lt1>
        <a:srgbClr val="FFFFFF"/>
      </a:lt1>
      <a:dk2>
        <a:srgbClr val="A7A7A7"/>
      </a:dk2>
      <a:lt2>
        <a:srgbClr val="535353"/>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FF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A7A7A7"/>
    </a:dk2>
    <a:lt2>
      <a:srgbClr val="535353"/>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FF00FF"/>
    </a:folHlink>
  </a:clrScheme>
  <a:fontScheme name="Office Theme">
    <a:majorFont>
      <a:latin typeface="Lucida Sans"/>
      <a:ea typeface="Lucida Sans"/>
      <a:cs typeface="Lucida Sans"/>
    </a:majorFont>
    <a:minorFont>
      <a:latin typeface="Calibri"/>
      <a:ea typeface="Calibri"/>
      <a:cs typeface="Calibr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
    <a:dk1>
      <a:srgbClr val="000000"/>
    </a:dk1>
    <a:lt1>
      <a:srgbClr val="FFFFFF"/>
    </a:lt1>
    <a:dk2>
      <a:srgbClr val="A7A7A7"/>
    </a:dk2>
    <a:lt2>
      <a:srgbClr val="535353"/>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FF00FF"/>
    </a:folHlink>
  </a:clrScheme>
  <a:fontScheme name="Office Theme">
    <a:majorFont>
      <a:latin typeface="Lucida Sans"/>
      <a:ea typeface="Lucida Sans"/>
      <a:cs typeface="Lucida Sans"/>
    </a:majorFont>
    <a:minorFont>
      <a:latin typeface="Calibri"/>
      <a:ea typeface="Calibri"/>
      <a:cs typeface="Calibr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
    <a:dk1>
      <a:srgbClr val="000000"/>
    </a:dk1>
    <a:lt1>
      <a:srgbClr val="FFFFFF"/>
    </a:lt1>
    <a:dk2>
      <a:srgbClr val="A7A7A7"/>
    </a:dk2>
    <a:lt2>
      <a:srgbClr val="535353"/>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FF00FF"/>
    </a:folHlink>
  </a:clrScheme>
  <a:fontScheme name="Office Theme">
    <a:majorFont>
      <a:latin typeface="Lucida Sans"/>
      <a:ea typeface="Lucida Sans"/>
      <a:cs typeface="Lucida Sans"/>
    </a:majorFont>
    <a:minorFont>
      <a:latin typeface="Calibri"/>
      <a:ea typeface="Calibri"/>
      <a:cs typeface="Calibr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
    <a:dk1>
      <a:srgbClr val="000000"/>
    </a:dk1>
    <a:lt1>
      <a:srgbClr val="FFFFFF"/>
    </a:lt1>
    <a:dk2>
      <a:srgbClr val="A7A7A7"/>
    </a:dk2>
    <a:lt2>
      <a:srgbClr val="535353"/>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FF00FF"/>
    </a:folHlink>
  </a:clrScheme>
  <a:fontScheme name="Office Theme">
    <a:majorFont>
      <a:latin typeface="Lucida Sans"/>
      <a:ea typeface="Lucida Sans"/>
      <a:cs typeface="Lucida Sans"/>
    </a:majorFont>
    <a:minorFont>
      <a:latin typeface="Calibri"/>
      <a:ea typeface="Calibri"/>
      <a:cs typeface="Calibr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
    <a:dk1>
      <a:srgbClr val="000000"/>
    </a:dk1>
    <a:lt1>
      <a:srgbClr val="FFFFFF"/>
    </a:lt1>
    <a:dk2>
      <a:srgbClr val="A7A7A7"/>
    </a:dk2>
    <a:lt2>
      <a:srgbClr val="535353"/>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FF00FF"/>
    </a:folHlink>
  </a:clrScheme>
  <a:fontScheme name="Office Theme">
    <a:majorFont>
      <a:latin typeface="Lucida Sans"/>
      <a:ea typeface="Lucida Sans"/>
      <a:cs typeface="Lucida Sans"/>
    </a:majorFont>
    <a:minorFont>
      <a:latin typeface="Calibri"/>
      <a:ea typeface="Calibri"/>
      <a:cs typeface="Calibr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
    <a:dk1>
      <a:srgbClr val="000000"/>
    </a:dk1>
    <a:lt1>
      <a:srgbClr val="FFFFFF"/>
    </a:lt1>
    <a:dk2>
      <a:srgbClr val="A7A7A7"/>
    </a:dk2>
    <a:lt2>
      <a:srgbClr val="535353"/>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FF00FF"/>
    </a:folHlink>
  </a:clrScheme>
  <a:fontScheme name="Office Theme">
    <a:majorFont>
      <a:latin typeface="Lucida Sans"/>
      <a:ea typeface="Lucida Sans"/>
      <a:cs typeface="Lucida Sans"/>
    </a:majorFont>
    <a:minorFont>
      <a:latin typeface="Calibri"/>
      <a:ea typeface="Calibri"/>
      <a:cs typeface="Calibr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
    <a:dk1>
      <a:srgbClr val="000000"/>
    </a:dk1>
    <a:lt1>
      <a:srgbClr val="FFFFFF"/>
    </a:lt1>
    <a:dk2>
      <a:srgbClr val="A7A7A7"/>
    </a:dk2>
    <a:lt2>
      <a:srgbClr val="535353"/>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FF00FF"/>
    </a:folHlink>
  </a:clrScheme>
  <a:fontScheme name="Office Theme">
    <a:majorFont>
      <a:latin typeface="Lucida Sans"/>
      <a:ea typeface="Lucida Sans"/>
      <a:cs typeface="Lucida Sans"/>
    </a:majorFont>
    <a:minorFont>
      <a:latin typeface="Calibri"/>
      <a:ea typeface="Calibri"/>
      <a:cs typeface="Calibr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
    <a:dk1>
      <a:srgbClr val="000000"/>
    </a:dk1>
    <a:lt1>
      <a:srgbClr val="FFFFFF"/>
    </a:lt1>
    <a:dk2>
      <a:srgbClr val="A7A7A7"/>
    </a:dk2>
    <a:lt2>
      <a:srgbClr val="535353"/>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FF00FF"/>
    </a:folHlink>
  </a:clrScheme>
  <a:fontScheme name="Office Theme">
    <a:majorFont>
      <a:latin typeface="Lucida Sans"/>
      <a:ea typeface="Lucida Sans"/>
      <a:cs typeface="Lucida Sans"/>
    </a:majorFont>
    <a:minorFont>
      <a:latin typeface="Calibri"/>
      <a:ea typeface="Calibri"/>
      <a:cs typeface="Calibr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
    <a:dk1>
      <a:srgbClr val="000000"/>
    </a:dk1>
    <a:lt1>
      <a:srgbClr val="FFFFFF"/>
    </a:lt1>
    <a:dk2>
      <a:srgbClr val="A7A7A7"/>
    </a:dk2>
    <a:lt2>
      <a:srgbClr val="535353"/>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FF00FF"/>
    </a:folHlink>
  </a:clrScheme>
  <a:fontScheme name="Office Theme">
    <a:majorFont>
      <a:latin typeface="Lucida Sans"/>
      <a:ea typeface="Lucida Sans"/>
      <a:cs typeface="Lucida Sans"/>
    </a:majorFont>
    <a:minorFont>
      <a:latin typeface="Calibri"/>
      <a:ea typeface="Calibri"/>
      <a:cs typeface="Calibr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
    <a:dk1>
      <a:srgbClr val="000000"/>
    </a:dk1>
    <a:lt1>
      <a:srgbClr val="FFFFFF"/>
    </a:lt1>
    <a:dk2>
      <a:srgbClr val="A7A7A7"/>
    </a:dk2>
    <a:lt2>
      <a:srgbClr val="535353"/>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FF00FF"/>
    </a:folHlink>
  </a:clrScheme>
  <a:fontScheme name="Office Theme">
    <a:majorFont>
      <a:latin typeface="Lucida Sans"/>
      <a:ea typeface="Lucida Sans"/>
      <a:cs typeface="Lucida Sans"/>
    </a:majorFont>
    <a:minorFont>
      <a:latin typeface="Calibri"/>
      <a:ea typeface="Calibri"/>
      <a:cs typeface="Calibr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
    <a:dk1>
      <a:srgbClr val="000000"/>
    </a:dk1>
    <a:lt1>
      <a:srgbClr val="FFFFFF"/>
    </a:lt1>
    <a:dk2>
      <a:srgbClr val="A7A7A7"/>
    </a:dk2>
    <a:lt2>
      <a:srgbClr val="535353"/>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FF00FF"/>
    </a:folHlink>
  </a:clrScheme>
  <a:fontScheme name="Office Theme">
    <a:majorFont>
      <a:latin typeface="Lucida Sans"/>
      <a:ea typeface="Lucida Sans"/>
      <a:cs typeface="Lucida Sans"/>
    </a:majorFont>
    <a:minorFont>
      <a:latin typeface="Calibri"/>
      <a:ea typeface="Calibri"/>
      <a:cs typeface="Calibr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3874</TotalTime>
  <Words>1977</Words>
  <Application>Microsoft Office PowerPoint</Application>
  <PresentationFormat>On-screen Show (4:3)</PresentationFormat>
  <Paragraphs>279</Paragraphs>
  <Slides>23</Slides>
  <Notes>2</Notes>
  <HiddenSlides>2</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7" baseType="lpstr">
      <vt:lpstr>Arial</vt:lpstr>
      <vt:lpstr>Calibri</vt:lpstr>
      <vt:lpstr>Calibri Light</vt:lpstr>
      <vt:lpstr>Candara</vt:lpstr>
      <vt:lpstr>Helvetica</vt:lpstr>
      <vt:lpstr>Helvetica Neue</vt:lpstr>
      <vt:lpstr>Lato</vt:lpstr>
      <vt:lpstr>Palatino Linotype</vt:lpstr>
      <vt:lpstr>Tahoma</vt:lpstr>
      <vt:lpstr>Times New Roman</vt:lpstr>
      <vt:lpstr>Wingdings</vt:lpstr>
      <vt:lpstr>Wingdings 3</vt:lpstr>
      <vt:lpstr>Office Theme</vt:lpstr>
      <vt:lpstr>Document</vt:lpstr>
      <vt:lpstr>DIALOGUE POLITIQUE DE HAUT NIVEAU</vt:lpstr>
      <vt:lpstr>TERRITORIALISATION DE LA POLITIQUE INDUSTRIELLE ET CROISSANCE INCLUSIVE EN TUNISIE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THE  PRESENTATION</dc:title>
  <dc:creator>MON DELL</dc:creator>
  <cp:lastModifiedBy>Admin</cp:lastModifiedBy>
  <cp:revision>189</cp:revision>
  <dcterms:modified xsi:type="dcterms:W3CDTF">2017-12-11T13:26:02Z</dcterms:modified>
</cp:coreProperties>
</file>