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8" r:id="rId3"/>
    <p:sldId id="270" r:id="rId4"/>
    <p:sldId id="257" r:id="rId5"/>
    <p:sldId id="259" r:id="rId6"/>
    <p:sldId id="264" r:id="rId7"/>
    <p:sldId id="265" r:id="rId8"/>
    <p:sldId id="268" r:id="rId9"/>
    <p:sldId id="266" r:id="rId10"/>
    <p:sldId id="267" r:id="rId11"/>
    <p:sldId id="260" r:id="rId12"/>
    <p:sldId id="261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DDAE0-AC9E-40D7-83A9-C86A5E541EF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B646A3-8A1F-42A6-8035-9AD773817768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INDUSTRIALISATION</a:t>
          </a:r>
          <a:endParaRPr lang="en-US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3CEF86-F54A-43D4-8E78-C129E64160D5}" type="parTrans" cxnId="{B80750D5-613E-4C58-AC6E-91B3CABD2655}">
      <dgm:prSet/>
      <dgm:spPr/>
      <dgm:t>
        <a:bodyPr/>
        <a:lstStyle/>
        <a:p>
          <a:endParaRPr lang="en-US"/>
        </a:p>
      </dgm:t>
    </dgm:pt>
    <dgm:pt modelId="{A51E1086-2164-4761-B967-6075D7E968F6}" type="sibTrans" cxnId="{B80750D5-613E-4C58-AC6E-91B3CABD2655}">
      <dgm:prSet/>
      <dgm:spPr/>
      <dgm:t>
        <a:bodyPr/>
        <a:lstStyle/>
        <a:p>
          <a:endParaRPr lang="en-US" dirty="0"/>
        </a:p>
      </dgm:t>
    </dgm:pt>
    <dgm:pt modelId="{D5DFF1A7-11D0-4E6E-A635-1A5D19E8DE80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URBANISATION</a:t>
          </a:r>
          <a:endParaRPr lang="en-US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2535FA6-F757-49AB-A476-3D762A5D0254}" type="parTrans" cxnId="{9FE53FF2-9262-4D3F-9BCD-9468EDCFF6B3}">
      <dgm:prSet/>
      <dgm:spPr/>
      <dgm:t>
        <a:bodyPr/>
        <a:lstStyle/>
        <a:p>
          <a:endParaRPr lang="en-US"/>
        </a:p>
      </dgm:t>
    </dgm:pt>
    <dgm:pt modelId="{C3E525C5-BB83-4DFC-AFD3-795EB5378C3F}" type="sibTrans" cxnId="{9FE53FF2-9262-4D3F-9BCD-9468EDCFF6B3}">
      <dgm:prSet/>
      <dgm:spPr/>
      <dgm:t>
        <a:bodyPr/>
        <a:lstStyle/>
        <a:p>
          <a:endParaRPr lang="en-US" dirty="0"/>
        </a:p>
      </dgm:t>
    </dgm:pt>
    <dgm:pt modelId="{61E19AFA-E826-482C-A5A7-62407426E515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DEMAND</a:t>
          </a:r>
          <a:endParaRPr lang="en-US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BD4491-CB83-4D9F-A691-774FD71DA50A}" type="parTrans" cxnId="{6D1B8429-EABA-4DD1-B005-1CFD4528817F}">
      <dgm:prSet/>
      <dgm:spPr/>
      <dgm:t>
        <a:bodyPr/>
        <a:lstStyle/>
        <a:p>
          <a:endParaRPr lang="en-US"/>
        </a:p>
      </dgm:t>
    </dgm:pt>
    <dgm:pt modelId="{76AB714B-D43A-48CF-B43F-052B372BB584}" type="sibTrans" cxnId="{6D1B8429-EABA-4DD1-B005-1CFD4528817F}">
      <dgm:prSet/>
      <dgm:spPr/>
      <dgm:t>
        <a:bodyPr/>
        <a:lstStyle/>
        <a:p>
          <a:endParaRPr lang="en-US" dirty="0"/>
        </a:p>
      </dgm:t>
    </dgm:pt>
    <dgm:pt modelId="{EE2517F3-58AD-43C5-BF41-2986437039F4}" type="pres">
      <dgm:prSet presAssocID="{6F7DDAE0-AC9E-40D7-83A9-C86A5E541E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7B755C-5FEB-4C06-A8D9-09BC50B457CD}" type="pres">
      <dgm:prSet presAssocID="{D4B646A3-8A1F-42A6-8035-9AD773817768}" presName="node" presStyleLbl="node1" presStyleIdx="0" presStyleCnt="3" custScaleX="174903" custRadScaleRad="66506" custRadScaleInc="-5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642F4-6C47-4F7A-B116-B25ED756DF68}" type="pres">
      <dgm:prSet presAssocID="{A51E1086-2164-4761-B967-6075D7E968F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414B2C7-8C77-40E4-8FFF-90A4FF36724B}" type="pres">
      <dgm:prSet presAssocID="{A51E1086-2164-4761-B967-6075D7E968F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FE0208B-1900-4551-BF8E-CA95380D763F}" type="pres">
      <dgm:prSet presAssocID="{D5DFF1A7-11D0-4E6E-A635-1A5D19E8DE80}" presName="node" presStyleLbl="node1" presStyleIdx="1" presStyleCnt="3" custScaleX="133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118EB-F2B3-4E39-BE97-870717D73EA3}" type="pres">
      <dgm:prSet presAssocID="{C3E525C5-BB83-4DFC-AFD3-795EB5378C3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AED13F3-FDC0-47CC-92C3-6F67C2D9C343}" type="pres">
      <dgm:prSet presAssocID="{C3E525C5-BB83-4DFC-AFD3-795EB5378C3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15ED7EE-C79A-45E4-82EF-AD733514F7C7}" type="pres">
      <dgm:prSet presAssocID="{61E19AFA-E826-482C-A5A7-62407426E5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4FD9F-95A3-4375-A2CC-77693FE32443}" type="pres">
      <dgm:prSet presAssocID="{76AB714B-D43A-48CF-B43F-052B372BB58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F57249A-1823-4A08-8231-86C083EE39AF}" type="pres">
      <dgm:prSet presAssocID="{76AB714B-D43A-48CF-B43F-052B372BB58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A6ED86D-7BE8-435C-AA1D-DBF25C78479F}" type="presOf" srcId="{C3E525C5-BB83-4DFC-AFD3-795EB5378C3F}" destId="{EAED13F3-FDC0-47CC-92C3-6F67C2D9C343}" srcOrd="1" destOrd="0" presId="urn:microsoft.com/office/officeart/2005/8/layout/cycle7"/>
    <dgm:cxn modelId="{6D1B8429-EABA-4DD1-B005-1CFD4528817F}" srcId="{6F7DDAE0-AC9E-40D7-83A9-C86A5E541EFF}" destId="{61E19AFA-E826-482C-A5A7-62407426E515}" srcOrd="2" destOrd="0" parTransId="{8DBD4491-CB83-4D9F-A691-774FD71DA50A}" sibTransId="{76AB714B-D43A-48CF-B43F-052B372BB584}"/>
    <dgm:cxn modelId="{FFC3FDBB-90BE-458F-B50D-3974C5D425F4}" type="presOf" srcId="{A51E1086-2164-4761-B967-6075D7E968F6}" destId="{4414B2C7-8C77-40E4-8FFF-90A4FF36724B}" srcOrd="1" destOrd="0" presId="urn:microsoft.com/office/officeart/2005/8/layout/cycle7"/>
    <dgm:cxn modelId="{85DAD5C8-93FC-43D6-9D77-C0B53D987AE8}" type="presOf" srcId="{A51E1086-2164-4761-B967-6075D7E968F6}" destId="{83D642F4-6C47-4F7A-B116-B25ED756DF68}" srcOrd="0" destOrd="0" presId="urn:microsoft.com/office/officeart/2005/8/layout/cycle7"/>
    <dgm:cxn modelId="{06830111-FD26-487E-8E1A-7FD5E235F733}" type="presOf" srcId="{61E19AFA-E826-482C-A5A7-62407426E515}" destId="{415ED7EE-C79A-45E4-82EF-AD733514F7C7}" srcOrd="0" destOrd="0" presId="urn:microsoft.com/office/officeart/2005/8/layout/cycle7"/>
    <dgm:cxn modelId="{9FE53FF2-9262-4D3F-9BCD-9468EDCFF6B3}" srcId="{6F7DDAE0-AC9E-40D7-83A9-C86A5E541EFF}" destId="{D5DFF1A7-11D0-4E6E-A635-1A5D19E8DE80}" srcOrd="1" destOrd="0" parTransId="{E2535FA6-F757-49AB-A476-3D762A5D0254}" sibTransId="{C3E525C5-BB83-4DFC-AFD3-795EB5378C3F}"/>
    <dgm:cxn modelId="{A99F7644-BCE5-4876-A587-9D244A567AED}" type="presOf" srcId="{D4B646A3-8A1F-42A6-8035-9AD773817768}" destId="{857B755C-5FEB-4C06-A8D9-09BC50B457CD}" srcOrd="0" destOrd="0" presId="urn:microsoft.com/office/officeart/2005/8/layout/cycle7"/>
    <dgm:cxn modelId="{75AF2C2B-0AAD-4C04-BDBE-B2C5FC1CF7E0}" type="presOf" srcId="{6F7DDAE0-AC9E-40D7-83A9-C86A5E541EFF}" destId="{EE2517F3-58AD-43C5-BF41-2986437039F4}" srcOrd="0" destOrd="0" presId="urn:microsoft.com/office/officeart/2005/8/layout/cycle7"/>
    <dgm:cxn modelId="{A2A7EC05-053A-44F3-BB26-BE45F71B5EE5}" type="presOf" srcId="{76AB714B-D43A-48CF-B43F-052B372BB584}" destId="{F0E4FD9F-95A3-4375-A2CC-77693FE32443}" srcOrd="0" destOrd="0" presId="urn:microsoft.com/office/officeart/2005/8/layout/cycle7"/>
    <dgm:cxn modelId="{B80750D5-613E-4C58-AC6E-91B3CABD2655}" srcId="{6F7DDAE0-AC9E-40D7-83A9-C86A5E541EFF}" destId="{D4B646A3-8A1F-42A6-8035-9AD773817768}" srcOrd="0" destOrd="0" parTransId="{6B3CEF86-F54A-43D4-8E78-C129E64160D5}" sibTransId="{A51E1086-2164-4761-B967-6075D7E968F6}"/>
    <dgm:cxn modelId="{F07119D7-2BAD-4582-8D4B-EF201511B48A}" type="presOf" srcId="{76AB714B-D43A-48CF-B43F-052B372BB584}" destId="{0F57249A-1823-4A08-8231-86C083EE39AF}" srcOrd="1" destOrd="0" presId="urn:microsoft.com/office/officeart/2005/8/layout/cycle7"/>
    <dgm:cxn modelId="{F16E32CF-4067-481A-B8A2-4969B4E5844C}" type="presOf" srcId="{D5DFF1A7-11D0-4E6E-A635-1A5D19E8DE80}" destId="{4FE0208B-1900-4551-BF8E-CA95380D763F}" srcOrd="0" destOrd="0" presId="urn:microsoft.com/office/officeart/2005/8/layout/cycle7"/>
    <dgm:cxn modelId="{BF4D7D5B-1B6B-4E0B-BC8C-3A62D586164E}" type="presOf" srcId="{C3E525C5-BB83-4DFC-AFD3-795EB5378C3F}" destId="{75F118EB-F2B3-4E39-BE97-870717D73EA3}" srcOrd="0" destOrd="0" presId="urn:microsoft.com/office/officeart/2005/8/layout/cycle7"/>
    <dgm:cxn modelId="{C21686B6-5B22-43F0-97DB-C1FE9D983114}" type="presParOf" srcId="{EE2517F3-58AD-43C5-BF41-2986437039F4}" destId="{857B755C-5FEB-4C06-A8D9-09BC50B457CD}" srcOrd="0" destOrd="0" presId="urn:microsoft.com/office/officeart/2005/8/layout/cycle7"/>
    <dgm:cxn modelId="{9DB1B903-502C-41AF-83A2-850142E87037}" type="presParOf" srcId="{EE2517F3-58AD-43C5-BF41-2986437039F4}" destId="{83D642F4-6C47-4F7A-B116-B25ED756DF68}" srcOrd="1" destOrd="0" presId="urn:microsoft.com/office/officeart/2005/8/layout/cycle7"/>
    <dgm:cxn modelId="{EB43D6A6-EDC9-46A6-8C71-37DE878A779F}" type="presParOf" srcId="{83D642F4-6C47-4F7A-B116-B25ED756DF68}" destId="{4414B2C7-8C77-40E4-8FFF-90A4FF36724B}" srcOrd="0" destOrd="0" presId="urn:microsoft.com/office/officeart/2005/8/layout/cycle7"/>
    <dgm:cxn modelId="{83C1AFAE-89D5-4432-8A1E-36518979592F}" type="presParOf" srcId="{EE2517F3-58AD-43C5-BF41-2986437039F4}" destId="{4FE0208B-1900-4551-BF8E-CA95380D763F}" srcOrd="2" destOrd="0" presId="urn:microsoft.com/office/officeart/2005/8/layout/cycle7"/>
    <dgm:cxn modelId="{E47A57B6-41E4-4B05-926B-AF231ABC9701}" type="presParOf" srcId="{EE2517F3-58AD-43C5-BF41-2986437039F4}" destId="{75F118EB-F2B3-4E39-BE97-870717D73EA3}" srcOrd="3" destOrd="0" presId="urn:microsoft.com/office/officeart/2005/8/layout/cycle7"/>
    <dgm:cxn modelId="{C2B82755-43E1-4050-BD4A-1C04B23C808A}" type="presParOf" srcId="{75F118EB-F2B3-4E39-BE97-870717D73EA3}" destId="{EAED13F3-FDC0-47CC-92C3-6F67C2D9C343}" srcOrd="0" destOrd="0" presId="urn:microsoft.com/office/officeart/2005/8/layout/cycle7"/>
    <dgm:cxn modelId="{9CD1692E-0F06-49AA-ADAF-E08439EC0625}" type="presParOf" srcId="{EE2517F3-58AD-43C5-BF41-2986437039F4}" destId="{415ED7EE-C79A-45E4-82EF-AD733514F7C7}" srcOrd="4" destOrd="0" presId="urn:microsoft.com/office/officeart/2005/8/layout/cycle7"/>
    <dgm:cxn modelId="{74EE540D-FE67-4BD3-8EF5-D0CC2AF0CD63}" type="presParOf" srcId="{EE2517F3-58AD-43C5-BF41-2986437039F4}" destId="{F0E4FD9F-95A3-4375-A2CC-77693FE32443}" srcOrd="5" destOrd="0" presId="urn:microsoft.com/office/officeart/2005/8/layout/cycle7"/>
    <dgm:cxn modelId="{80F365D0-8975-4B9C-A5B6-47D02E6F373A}" type="presParOf" srcId="{F0E4FD9F-95A3-4375-A2CC-77693FE32443}" destId="{0F57249A-1823-4A08-8231-86C083EE39A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B755C-5FEB-4C06-A8D9-09BC50B457CD}">
      <dsp:nvSpPr>
        <dsp:cNvPr id="0" name=""/>
        <dsp:cNvSpPr/>
      </dsp:nvSpPr>
      <dsp:spPr>
        <a:xfrm>
          <a:off x="1350144" y="536578"/>
          <a:ext cx="2918824" cy="834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INDUSTRIALISATION</a:t>
          </a:r>
          <a:endParaRPr lang="en-US" sz="2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374583" y="561017"/>
        <a:ext cx="2869946" cy="785534"/>
      </dsp:txXfrm>
    </dsp:sp>
    <dsp:sp modelId="{83D642F4-6C47-4F7A-B116-B25ED756DF68}">
      <dsp:nvSpPr>
        <dsp:cNvPr id="0" name=""/>
        <dsp:cNvSpPr/>
      </dsp:nvSpPr>
      <dsp:spPr>
        <a:xfrm rot="3124039">
          <a:off x="3207269" y="1734303"/>
          <a:ext cx="648856" cy="29204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294882" y="1792712"/>
        <a:ext cx="473630" cy="175226"/>
      </dsp:txXfrm>
    </dsp:sp>
    <dsp:sp modelId="{4FE0208B-1900-4551-BF8E-CA95380D763F}">
      <dsp:nvSpPr>
        <dsp:cNvPr id="0" name=""/>
        <dsp:cNvSpPr/>
      </dsp:nvSpPr>
      <dsp:spPr>
        <a:xfrm>
          <a:off x="3141417" y="2389659"/>
          <a:ext cx="2224843" cy="834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URBANISATION</a:t>
          </a:r>
          <a:endParaRPr lang="en-US" sz="2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5856" y="2414098"/>
        <a:ext cx="2175965" cy="785534"/>
      </dsp:txXfrm>
    </dsp:sp>
    <dsp:sp modelId="{75F118EB-F2B3-4E39-BE97-870717D73EA3}">
      <dsp:nvSpPr>
        <dsp:cNvPr id="0" name=""/>
        <dsp:cNvSpPr/>
      </dsp:nvSpPr>
      <dsp:spPr>
        <a:xfrm rot="10800000">
          <a:off x="2411453" y="2660843"/>
          <a:ext cx="648856" cy="29204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10800000">
        <a:off x="2499066" y="2719252"/>
        <a:ext cx="473630" cy="175226"/>
      </dsp:txXfrm>
    </dsp:sp>
    <dsp:sp modelId="{415ED7EE-C79A-45E4-82EF-AD733514F7C7}">
      <dsp:nvSpPr>
        <dsp:cNvPr id="0" name=""/>
        <dsp:cNvSpPr/>
      </dsp:nvSpPr>
      <dsp:spPr>
        <a:xfrm>
          <a:off x="661522" y="2389659"/>
          <a:ext cx="1668824" cy="834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DEMAND</a:t>
          </a:r>
          <a:endParaRPr lang="en-US" sz="2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85961" y="2414098"/>
        <a:ext cx="1619946" cy="785534"/>
      </dsp:txXfrm>
    </dsp:sp>
    <dsp:sp modelId="{F0E4FD9F-95A3-4375-A2CC-77693FE32443}">
      <dsp:nvSpPr>
        <dsp:cNvPr id="0" name=""/>
        <dsp:cNvSpPr/>
      </dsp:nvSpPr>
      <dsp:spPr>
        <a:xfrm rot="18319936">
          <a:off x="1828317" y="1734303"/>
          <a:ext cx="648856" cy="29204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915930" y="1792712"/>
        <a:ext cx="473630" cy="175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765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285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00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994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482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0099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97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932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036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093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885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C5ACEAD-ADCD-45FF-BB5A-F25ADB48338B}" type="datetimeFigureOut">
              <a:rPr lang="en-ZA" smtClean="0"/>
              <a:t>2017/12/11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DA8FAF44-5961-4228-9C6E-C920ED78A2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5339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471570"/>
            <a:ext cx="9418320" cy="1592362"/>
          </a:xfrm>
        </p:spPr>
        <p:txBody>
          <a:bodyPr>
            <a:normAutofit fontScale="90000"/>
          </a:bodyPr>
          <a:lstStyle/>
          <a:p>
            <a:r>
              <a:rPr lang="en-ZA" sz="6000" dirty="0">
                <a:latin typeface="Calibri" panose="020F0502020204030204" pitchFamily="34" charset="0"/>
                <a:cs typeface="Calibri" panose="020F0502020204030204" pitchFamily="34" charset="0"/>
              </a:rPr>
              <a:t>Responding to urban demand through domestic industry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2521131"/>
            <a:ext cx="9418320" cy="397111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Prof FIONA TREGENNA</a:t>
            </a: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South African Research Chair in Industrial Development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University of Johannesburg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ftregenna@uj.ac.za</a:t>
            </a:r>
          </a:p>
          <a:p>
            <a:endParaRPr lang="en-ZA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Z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IDEP / ECA High </a:t>
            </a:r>
            <a:r>
              <a:rPr lang="en-ZA" sz="2000" dirty="0">
                <a:latin typeface="Calibri" panose="020F0502020204030204" pitchFamily="34" charset="0"/>
                <a:cs typeface="Calibri" panose="020F0502020204030204" pitchFamily="34" charset="0"/>
              </a:rPr>
              <a:t>Level Policy </a:t>
            </a:r>
            <a:r>
              <a:rPr lang="en-Z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Dialogue, “Urbanisation </a:t>
            </a:r>
            <a:r>
              <a:rPr lang="en-ZA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Z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Industrialisation </a:t>
            </a:r>
            <a:r>
              <a:rPr lang="en-ZA" sz="2000" dirty="0">
                <a:latin typeface="Calibri" panose="020F0502020204030204" pitchFamily="34" charset="0"/>
                <a:cs typeface="Calibri" panose="020F0502020204030204" pitchFamily="34" charset="0"/>
              </a:rPr>
              <a:t>for Africa’s Transformation</a:t>
            </a:r>
            <a:r>
              <a:rPr lang="en-Z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”, Addis Ababa, 11 December 2017 </a:t>
            </a:r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274320"/>
            <a:ext cx="10084526" cy="849086"/>
          </a:xfrm>
        </p:spPr>
        <p:txBody>
          <a:bodyPr>
            <a:noAutofit/>
          </a:bodyPr>
          <a:lstStyle/>
          <a:p>
            <a:r>
              <a:rPr lang="en-ZA" sz="3600" b="1" dirty="0">
                <a:latin typeface="Calibri" panose="020F0502020204030204" pitchFamily="34" charset="0"/>
                <a:cs typeface="Calibri" panose="020F0502020204030204" pitchFamily="34" charset="0"/>
              </a:rPr>
              <a:t>Role of the demand side  </a:t>
            </a:r>
            <a:r>
              <a:rPr lang="en-ZA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(cont)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5" y="1463040"/>
            <a:ext cx="10189030" cy="49391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meet demand (both domestic and external) in a sustainable way, manufacturing has special role to play</a:t>
            </a:r>
          </a:p>
          <a:p>
            <a:endParaRPr lang="en-ZA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 just </a:t>
            </a:r>
            <a:r>
              <a:rPr lang="en-ZA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demand that matters, also </a:t>
            </a:r>
            <a:r>
              <a:rPr lang="en-ZA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kind of demand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Composition of demand by sector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 by imports or domestic production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Demand from households, government or firms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Distributional composition of demand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goods produced (including environmental aspect)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consumption financed (and whether by debt)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Demand from external sector – exports to whom?</a:t>
            </a:r>
          </a:p>
          <a:p>
            <a:pPr lvl="1"/>
            <a:endParaRPr lang="en-ZA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8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4908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content promotion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69" y="1750423"/>
            <a:ext cx="9993085" cy="465178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important component of industrial policy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procurement an important element of domestic demand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Minimise leakages from domestic demand – maximise stimulation to domestic industry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Easier to use direct leverage of state through local content promotion, than indirect policies in other spheres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Key lever of industrialisation and reindustrialisation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Constraints of WTO rules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But still space – need careful and strategic policy design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83" y="287383"/>
            <a:ext cx="9692640" cy="84908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content promotion (cont.)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1606731"/>
            <a:ext cx="9744891" cy="479547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‘Rent management’ – how to ensure that profits generated through LCP are reinvested in firms, leading to upgrading and competitiveness?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Learning-by-doing, economies of scale, technological upgrading etc.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Scope – ideally apply to all levels of government, public enterprises, other public institutions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Careful policy design, implementation and monitoring to avoid ‘fronting’ of imported goods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Stipulated minimum thresholds for local content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Vary by type of product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 over time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about a </a:t>
            </a:r>
            <a:r>
              <a:rPr 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dimension to local content promotion?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83" y="287383"/>
            <a:ext cx="9692640" cy="69233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Policy coherence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306287"/>
            <a:ext cx="10405872" cy="5095920"/>
          </a:xfrm>
        </p:spPr>
        <p:txBody>
          <a:bodyPr>
            <a:normAutofit/>
          </a:bodyPr>
          <a:lstStyle/>
          <a:p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To support potential virtuous circle of industrialisation, urbanisation and demand, need supportive industrial policy</a:t>
            </a:r>
          </a:p>
          <a:p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But also suite of complementary policies: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Competition policy (keep the price channel working)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Trade policy (minimise import leakages, avoid wholesale liberalisation)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Macroeconomic policy (especially competitive exchange rates and interest rate)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Spatial and planning policies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Town planning and urban policies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Technology and innovation promotion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Skills development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Distribution (more equal income distribution</a:t>
            </a:r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Informal sector policy</a:t>
            </a:r>
            <a:r>
              <a:rPr lang="en-US" sz="235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3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i="1" dirty="0" smtClean="0">
                <a:latin typeface="Comic Sans MS" panose="030F0702030302020204" pitchFamily="66" charset="0"/>
              </a:rPr>
              <a:t>Thank you!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ftregenna@uj.ac.za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818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4908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Topics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750423"/>
            <a:ext cx="9457508" cy="465178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Importance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industrialisation, structural change and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industrial policy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Urbanisation and industrialisation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of the demand side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Link between manufacturing and demand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content promotion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Policy coherence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3" y="287383"/>
            <a:ext cx="10353620" cy="18026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Potential virtuous circle between industrialisation, urbanisation and demand</a:t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But this is not automatic – depends on appropriate supportive policy</a:t>
            </a:r>
            <a:endParaRPr lang="en-ZA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1606731"/>
            <a:ext cx="9353005" cy="4795475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47989581"/>
              </p:ext>
            </p:extLst>
          </p:nvPr>
        </p:nvGraphicFramePr>
        <p:xfrm>
          <a:off x="2227943" y="2391810"/>
          <a:ext cx="6027783" cy="3225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9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09" y="365760"/>
            <a:ext cx="10411097" cy="84908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Importance of industrialisation &amp; structural change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463041"/>
            <a:ext cx="10175966" cy="4939166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changes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in sectoral composition of output &amp; employment can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 growth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utilisation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of underutilised resources, especially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labour</a:t>
            </a:r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Shifting labour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(and capital) to more dynamic activities; from lower- to higher-productivity sectors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important is not only levels of productivity at a point in time, but scope for cumulative productivity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increases</a:t>
            </a: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Manufacturing has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special role as engine of growth</a:t>
            </a: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Structural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change is key to development. Requires emergence of new activities (and new ways of doing old activities). But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isn’t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automatic or costless. 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One rationale for industrial policy and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active role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of the state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747" y="222069"/>
            <a:ext cx="9692640" cy="84908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Importance of industrial policy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223"/>
            <a:ext cx="10471187" cy="5108983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Common denominator in successful growth experiences.</a:t>
            </a:r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Market failures.</a:t>
            </a: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Spill-over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effects (positive and negative).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Absence or inadequacy of automatic adjustment mechanisms.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Need for structural change.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Costs and barriers to necessary structural change → need for state intervention.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 agents make economic decisions  with different timeframes.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Huge heterogeneity amongst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sectors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→ need for differentiated policies.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Promotion of manufacturing.</a:t>
            </a: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1" y="274320"/>
            <a:ext cx="9483634" cy="849086"/>
          </a:xfrm>
        </p:spPr>
        <p:txBody>
          <a:bodyPr>
            <a:normAutofit/>
          </a:bodyPr>
          <a:lstStyle/>
          <a:p>
            <a:r>
              <a:rPr lang="en-ZA" sz="3600" b="1" dirty="0">
                <a:latin typeface="Calibri" panose="020F0502020204030204" pitchFamily="34" charset="0"/>
                <a:cs typeface="Calibri" panose="020F0502020204030204" pitchFamily="34" charset="0"/>
              </a:rPr>
              <a:t>Historical lessons of successful </a:t>
            </a:r>
            <a:r>
              <a:rPr lang="en-ZA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industrial policy  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5" y="1476103"/>
            <a:ext cx="10071464" cy="4926103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of the state.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Importance of dynamic rather than static comparative advantage.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Creating temporary monopolies, combined with regulation, to achieve advances in key areas.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Provision of finance, at below-market rates, for key activities.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Fiscal incentives for prioritised activities.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Acceptance that there will be failures and resource wastage (within limits).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Medium and long-term planning.</a:t>
            </a: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274320"/>
            <a:ext cx="10084526" cy="849086"/>
          </a:xfrm>
        </p:spPr>
        <p:txBody>
          <a:bodyPr>
            <a:noAutofit/>
          </a:bodyPr>
          <a:lstStyle/>
          <a:p>
            <a:r>
              <a:rPr lang="en-ZA" sz="3600" b="1" dirty="0">
                <a:latin typeface="Calibri" panose="020F0502020204030204" pitchFamily="34" charset="0"/>
                <a:cs typeface="Calibri" panose="020F0502020204030204" pitchFamily="34" charset="0"/>
              </a:rPr>
              <a:t>Historical lessons of successful </a:t>
            </a:r>
            <a:r>
              <a:rPr lang="en-ZA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industrial policy  (cont)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658983"/>
            <a:ext cx="10463348" cy="4743223"/>
          </a:xfrm>
        </p:spPr>
        <p:txBody>
          <a:bodyPr>
            <a:normAutofit/>
          </a:bodyPr>
          <a:lstStyle/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Strategic protection.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of rents.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Promotion of technology transfer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advancement, 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domestic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innovation capacity.</a:t>
            </a: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Gradual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shift to activities with higher knowledge content</a:t>
            </a:r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Importance of supportive macroeconomic policies.</a:t>
            </a:r>
          </a:p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Recognise </a:t>
            </a: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similarities &amp; differences from earlier rounds of industrialisation &amp; development.</a:t>
            </a: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274320"/>
            <a:ext cx="10084526" cy="849086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Urbanisation and industrialisation</a:t>
            </a:r>
            <a:endParaRPr lang="en-Z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554480"/>
            <a:ext cx="10463348" cy="4847726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Rapid urbanisation in Africa → growing domestic demand </a:t>
            </a:r>
          </a:p>
          <a:p>
            <a:endParaRPr lang="en-ZA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stimulate domestic production and support industrialisation, OR bring household indebtedness and balance of payments problems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Spatial aspects industrial development and policy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Maximising linkages, spillovers and economies of scale favour agglomeration, clustering and spatial concentration of industry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Distributional and developmental arguments for spatial dispersion of industry – may be better achieved through other mechanisms </a:t>
            </a:r>
            <a:endParaRPr lang="en-ZA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95944"/>
            <a:ext cx="9692640" cy="650530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of the demand side</a:t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Source: 2018 Industrial Development Report (UNIDO)</a:t>
            </a:r>
            <a:endParaRPr lang="en-Z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345" y="902427"/>
            <a:ext cx="7550712" cy="541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5486</TotalTime>
  <Words>798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Comic Sans MS</vt:lpstr>
      <vt:lpstr>Wingdings 2</vt:lpstr>
      <vt:lpstr>View</vt:lpstr>
      <vt:lpstr>Responding to urban demand through domestic industry </vt:lpstr>
      <vt:lpstr>Topics</vt:lpstr>
      <vt:lpstr>Potential virtuous circle between industrialisation, urbanisation and demand  But this is not automatic – depends on appropriate supportive policy</vt:lpstr>
      <vt:lpstr>Importance of industrialisation &amp; structural change</vt:lpstr>
      <vt:lpstr>Importance of industrial policy</vt:lpstr>
      <vt:lpstr>Historical lessons of successful industrial policy  </vt:lpstr>
      <vt:lpstr>Historical lessons of successful industrial policy  (cont)</vt:lpstr>
      <vt:lpstr>Urbanisation and industrialisation</vt:lpstr>
      <vt:lpstr>Role of the demand side              Source: 2018 Industrial Development Report (UNIDO)</vt:lpstr>
      <vt:lpstr>Role of the demand side  (cont)</vt:lpstr>
      <vt:lpstr>Local content promotion</vt:lpstr>
      <vt:lpstr>Local content promotion (cont.)</vt:lpstr>
      <vt:lpstr>Policy coherence</vt:lpstr>
      <vt:lpstr>PowerPoint Presentation</vt:lpstr>
    </vt:vector>
  </TitlesOfParts>
  <Company>University of Johannesburg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urban demand through domestic industry</dc:title>
  <dc:creator>Tregenna, Fiona</dc:creator>
  <cp:lastModifiedBy>Tregenna, Fiona</cp:lastModifiedBy>
  <cp:revision>33</cp:revision>
  <dcterms:created xsi:type="dcterms:W3CDTF">2017-12-07T16:24:25Z</dcterms:created>
  <dcterms:modified xsi:type="dcterms:W3CDTF">2017-12-11T12:40:59Z</dcterms:modified>
</cp:coreProperties>
</file>