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18" r:id="rId2"/>
  </p:sldMasterIdLst>
  <p:notesMasterIdLst>
    <p:notesMasterId r:id="rId19"/>
  </p:notesMasterIdLst>
  <p:handoutMasterIdLst>
    <p:handoutMasterId r:id="rId20"/>
  </p:handoutMasterIdLst>
  <p:sldIdLst>
    <p:sldId id="335" r:id="rId3"/>
    <p:sldId id="337" r:id="rId4"/>
    <p:sldId id="391" r:id="rId5"/>
    <p:sldId id="386" r:id="rId6"/>
    <p:sldId id="387" r:id="rId7"/>
    <p:sldId id="382" r:id="rId8"/>
    <p:sldId id="383" r:id="rId9"/>
    <p:sldId id="380" r:id="rId10"/>
    <p:sldId id="343" r:id="rId11"/>
    <p:sldId id="372" r:id="rId12"/>
    <p:sldId id="373" r:id="rId13"/>
    <p:sldId id="389" r:id="rId14"/>
    <p:sldId id="390" r:id="rId15"/>
    <p:sldId id="392" r:id="rId16"/>
    <p:sldId id="379" r:id="rId17"/>
    <p:sldId id="338" r:id="rId18"/>
  </p:sldIdLst>
  <p:sldSz cx="9144000" cy="6858000" type="screen4x3"/>
  <p:notesSz cx="6985000" cy="92837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9"/>
    <a:srgbClr val="009900"/>
    <a:srgbClr val="9900CC"/>
    <a:srgbClr val="66CCFF"/>
    <a:srgbClr val="FF0000"/>
    <a:srgbClr val="33CC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3" autoAdjust="0"/>
    <p:restoredTop sz="80368" autoAdjust="0"/>
  </p:normalViewPr>
  <p:slideViewPr>
    <p:cSldViewPr>
      <p:cViewPr varScale="1">
        <p:scale>
          <a:sx n="75" d="100"/>
          <a:sy n="75" d="100"/>
        </p:scale>
        <p:origin x="154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3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1B3487-18D0-46D3-BBBB-DAC7CACBDA85}" type="doc">
      <dgm:prSet loTypeId="urn:microsoft.com/office/officeart/2005/8/layout/matrix1" loCatId="matrix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A46F3C96-795F-4483-B409-B65D5D71B849}">
      <dgm:prSet phldrT="[Text]" custT="1"/>
      <dgm:spPr/>
      <dgm:t>
        <a:bodyPr/>
        <a:lstStyle/>
        <a:p>
          <a:r>
            <a:rPr lang="en-GB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Governance, </a:t>
          </a:r>
        </a:p>
        <a:p>
          <a:r>
            <a:rPr lang="en-GB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Peace and Security Gender</a:t>
          </a:r>
        </a:p>
        <a:p>
          <a:r>
            <a:rPr lang="en-GB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Tech &amp; </a:t>
          </a:r>
          <a:r>
            <a:rPr lang="en-GB" sz="21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Inno</a:t>
          </a:r>
          <a:endParaRPr lang="fr-FR" sz="2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B34BBB5-4CF1-4E24-A54B-51424A7D656B}" type="parTrans" cxnId="{DC97BF43-6EA3-46BD-A8A3-015310586749}">
      <dgm:prSet/>
      <dgm:spPr/>
      <dgm:t>
        <a:bodyPr/>
        <a:lstStyle/>
        <a:p>
          <a:endParaRPr lang="fr-FR"/>
        </a:p>
      </dgm:t>
    </dgm:pt>
    <dgm:pt modelId="{E62AC2B0-2798-4DD0-9D56-9B7B130E7850}" type="sibTrans" cxnId="{DC97BF43-6EA3-46BD-A8A3-015310586749}">
      <dgm:prSet/>
      <dgm:spPr/>
      <dgm:t>
        <a:bodyPr/>
        <a:lstStyle/>
        <a:p>
          <a:endParaRPr lang="fr-FR"/>
        </a:p>
      </dgm:t>
    </dgm:pt>
    <dgm:pt modelId="{FDE2AB49-EBD2-417B-88E7-CDE4E343BF03}">
      <dgm:prSet phldrT="[Text]" custT="1"/>
      <dgm:spPr/>
      <dgm:t>
        <a:bodyPr/>
        <a:lstStyle/>
        <a:p>
          <a:pPr algn="l"/>
          <a:r>
            <a:rPr lang="en-GB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Development planning and statistics</a:t>
          </a:r>
          <a:endParaRPr lang="fr-FR" sz="2000" b="1" i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79439F2-0FD8-4BD5-B44F-E62912B32649}" type="parTrans" cxnId="{62490BA2-4C30-4149-ABAB-06C99DA86970}">
      <dgm:prSet/>
      <dgm:spPr/>
      <dgm:t>
        <a:bodyPr/>
        <a:lstStyle/>
        <a:p>
          <a:endParaRPr lang="fr-FR"/>
        </a:p>
      </dgm:t>
    </dgm:pt>
    <dgm:pt modelId="{B089D1A2-2293-4594-BE6F-CD393F5D5069}" type="sibTrans" cxnId="{62490BA2-4C30-4149-ABAB-06C99DA86970}">
      <dgm:prSet/>
      <dgm:spPr/>
      <dgm:t>
        <a:bodyPr/>
        <a:lstStyle/>
        <a:p>
          <a:endParaRPr lang="fr-FR"/>
        </a:p>
      </dgm:t>
    </dgm:pt>
    <dgm:pt modelId="{2CC1403C-62D6-428D-B2FF-9C6C6DA9A696}">
      <dgm:prSet phldrT="[Text]" custT="1"/>
      <dgm:spPr/>
      <dgm:t>
        <a:bodyPr/>
        <a:lstStyle/>
        <a:p>
          <a:pPr algn="ctr"/>
          <a:r>
            <a:rPr lang="en-GB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Economic and social development</a:t>
          </a:r>
          <a:endParaRPr lang="fr-FR" sz="2000" b="1" i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F0F7CEC-25A4-49DA-8D3A-9C6AE9CE506A}" type="parTrans" cxnId="{35C62F44-6D30-4FDD-B47F-31BB0D2964E6}">
      <dgm:prSet/>
      <dgm:spPr/>
      <dgm:t>
        <a:bodyPr/>
        <a:lstStyle/>
        <a:p>
          <a:endParaRPr lang="fr-FR"/>
        </a:p>
      </dgm:t>
    </dgm:pt>
    <dgm:pt modelId="{2B26142E-B203-4468-8C34-629E03E74F1F}" type="sibTrans" cxnId="{35C62F44-6D30-4FDD-B47F-31BB0D2964E6}">
      <dgm:prSet/>
      <dgm:spPr/>
      <dgm:t>
        <a:bodyPr/>
        <a:lstStyle/>
        <a:p>
          <a:endParaRPr lang="fr-FR"/>
        </a:p>
      </dgm:t>
    </dgm:pt>
    <dgm:pt modelId="{306C29A3-926E-4438-9AA9-9E41DD9F334D}">
      <dgm:prSet phldrT="[Text]" custT="1"/>
      <dgm:spPr/>
      <dgm:t>
        <a:bodyPr/>
        <a:lstStyle/>
        <a:p>
          <a:pPr algn="ctr"/>
          <a:r>
            <a:rPr lang="en-GB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Regional integration and infrastructure</a:t>
          </a:r>
          <a:endParaRPr lang="fr-FR" sz="2000" b="1" i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2C6D99B-259F-4283-8464-D7FB0A300DE1}" type="parTrans" cxnId="{FABE40FE-973C-486D-9D16-0926EDE6EAE1}">
      <dgm:prSet/>
      <dgm:spPr/>
      <dgm:t>
        <a:bodyPr/>
        <a:lstStyle/>
        <a:p>
          <a:endParaRPr lang="fr-FR"/>
        </a:p>
      </dgm:t>
    </dgm:pt>
    <dgm:pt modelId="{0FB726AB-2253-4F77-B81D-DD84FBFADE32}" type="sibTrans" cxnId="{FABE40FE-973C-486D-9D16-0926EDE6EAE1}">
      <dgm:prSet/>
      <dgm:spPr/>
      <dgm:t>
        <a:bodyPr/>
        <a:lstStyle/>
        <a:p>
          <a:endParaRPr lang="fr-FR"/>
        </a:p>
      </dgm:t>
    </dgm:pt>
    <dgm:pt modelId="{3CDCB966-0967-460E-9D8F-4FA69F25B5E3}">
      <dgm:prSet phldrT="[Text]" custT="1"/>
      <dgm:spPr/>
      <dgm:t>
        <a:bodyPr/>
        <a:lstStyle/>
        <a:p>
          <a:pPr algn="ctr"/>
          <a:r>
            <a:rPr lang="en-GB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Natural resources and sustainable development</a:t>
          </a:r>
          <a:endParaRPr lang="fr-FR" sz="2000" b="1" i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9ACC06E-3163-4FFD-895C-EE97A583B1E0}" type="parTrans" cxnId="{ECCA1410-1108-4D0E-8B79-CD5639E451A2}">
      <dgm:prSet/>
      <dgm:spPr/>
      <dgm:t>
        <a:bodyPr/>
        <a:lstStyle/>
        <a:p>
          <a:endParaRPr lang="fr-FR"/>
        </a:p>
      </dgm:t>
    </dgm:pt>
    <dgm:pt modelId="{91D9FDB7-C86A-4730-ADC7-5E721868610F}" type="sibTrans" cxnId="{ECCA1410-1108-4D0E-8B79-CD5639E451A2}">
      <dgm:prSet/>
      <dgm:spPr/>
      <dgm:t>
        <a:bodyPr/>
        <a:lstStyle/>
        <a:p>
          <a:endParaRPr lang="fr-FR"/>
        </a:p>
      </dgm:t>
    </dgm:pt>
    <dgm:pt modelId="{803643DB-8145-434D-B4C4-E55F059978BD}" type="pres">
      <dgm:prSet presAssocID="{F91B3487-18D0-46D3-BBBB-DAC7CACBDA8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8696FF-B1D7-47B3-9712-1A20AE93BF46}" type="pres">
      <dgm:prSet presAssocID="{F91B3487-18D0-46D3-BBBB-DAC7CACBDA85}" presName="matrix" presStyleCnt="0"/>
      <dgm:spPr/>
    </dgm:pt>
    <dgm:pt modelId="{C2FDF9AD-98CD-4E5C-AAB6-A955F7CAA84E}" type="pres">
      <dgm:prSet presAssocID="{F91B3487-18D0-46D3-BBBB-DAC7CACBDA85}" presName="tile1" presStyleLbl="node1" presStyleIdx="0" presStyleCnt="4" custLinFactNeighborX="885"/>
      <dgm:spPr/>
      <dgm:t>
        <a:bodyPr/>
        <a:lstStyle/>
        <a:p>
          <a:endParaRPr lang="en-US"/>
        </a:p>
      </dgm:t>
    </dgm:pt>
    <dgm:pt modelId="{24F5A59D-BEB2-4BBB-853C-47C0B005A8E2}" type="pres">
      <dgm:prSet presAssocID="{F91B3487-18D0-46D3-BBBB-DAC7CACBDA8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BD15F6-8A5A-445F-87A2-FD2A317A0FB6}" type="pres">
      <dgm:prSet presAssocID="{F91B3487-18D0-46D3-BBBB-DAC7CACBDA85}" presName="tile2" presStyleLbl="node1" presStyleIdx="1" presStyleCnt="4" custLinFactNeighborY="372"/>
      <dgm:spPr/>
      <dgm:t>
        <a:bodyPr/>
        <a:lstStyle/>
        <a:p>
          <a:endParaRPr lang="en-US"/>
        </a:p>
      </dgm:t>
    </dgm:pt>
    <dgm:pt modelId="{E37187D8-2946-40BE-B7F6-8CD2909E01C4}" type="pres">
      <dgm:prSet presAssocID="{F91B3487-18D0-46D3-BBBB-DAC7CACBDA8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FECA74-656B-47BB-A3C4-97ADF320DE83}" type="pres">
      <dgm:prSet presAssocID="{F91B3487-18D0-46D3-BBBB-DAC7CACBDA85}" presName="tile3" presStyleLbl="node1" presStyleIdx="2" presStyleCnt="4" custLinFactNeighborY="744"/>
      <dgm:spPr/>
      <dgm:t>
        <a:bodyPr/>
        <a:lstStyle/>
        <a:p>
          <a:endParaRPr lang="en-US"/>
        </a:p>
      </dgm:t>
    </dgm:pt>
    <dgm:pt modelId="{F0DA39D4-A343-4A7D-BF16-56F1F0C54541}" type="pres">
      <dgm:prSet presAssocID="{F91B3487-18D0-46D3-BBBB-DAC7CACBDA8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9AF000-7850-480E-8865-52CC9649B290}" type="pres">
      <dgm:prSet presAssocID="{F91B3487-18D0-46D3-BBBB-DAC7CACBDA85}" presName="tile4" presStyleLbl="node1" presStyleIdx="3" presStyleCnt="4" custLinFactNeighborX="885" custLinFactNeighborY="3448"/>
      <dgm:spPr/>
      <dgm:t>
        <a:bodyPr/>
        <a:lstStyle/>
        <a:p>
          <a:endParaRPr lang="en-US"/>
        </a:p>
      </dgm:t>
    </dgm:pt>
    <dgm:pt modelId="{E48180C1-70FB-47BA-91C0-99941E6E7420}" type="pres">
      <dgm:prSet presAssocID="{F91B3487-18D0-46D3-BBBB-DAC7CACBDA8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BD43F3-E8C6-4C41-9FCA-A7C41D0F59EC}" type="pres">
      <dgm:prSet presAssocID="{F91B3487-18D0-46D3-BBBB-DAC7CACBDA85}" presName="centerTile" presStyleLbl="fgShp" presStyleIdx="0" presStyleCnt="1" custScaleX="121934" custScaleY="136735" custLinFactNeighborX="-1622" custLinFactNeighborY="-1206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00825DE3-B1EC-4498-8F99-03A9DBA9AF19}" type="presOf" srcId="{FDE2AB49-EBD2-417B-88E7-CDE4E343BF03}" destId="{24F5A59D-BEB2-4BBB-853C-47C0B005A8E2}" srcOrd="1" destOrd="0" presId="urn:microsoft.com/office/officeart/2005/8/layout/matrix1"/>
    <dgm:cxn modelId="{192D3480-9DB6-40BF-A138-421EFCAEE7DF}" type="presOf" srcId="{306C29A3-926E-4438-9AA9-9E41DD9F334D}" destId="{F0DA39D4-A343-4A7D-BF16-56F1F0C54541}" srcOrd="1" destOrd="0" presId="urn:microsoft.com/office/officeart/2005/8/layout/matrix1"/>
    <dgm:cxn modelId="{FABE40FE-973C-486D-9D16-0926EDE6EAE1}" srcId="{A46F3C96-795F-4483-B409-B65D5D71B849}" destId="{306C29A3-926E-4438-9AA9-9E41DD9F334D}" srcOrd="2" destOrd="0" parTransId="{02C6D99B-259F-4283-8464-D7FB0A300DE1}" sibTransId="{0FB726AB-2253-4F77-B81D-DD84FBFADE32}"/>
    <dgm:cxn modelId="{14C327C8-29F0-4AE5-AD75-DE93BFB5C7A0}" type="presOf" srcId="{3CDCB966-0967-460E-9D8F-4FA69F25B5E3}" destId="{E48180C1-70FB-47BA-91C0-99941E6E7420}" srcOrd="1" destOrd="0" presId="urn:microsoft.com/office/officeart/2005/8/layout/matrix1"/>
    <dgm:cxn modelId="{ECCA1410-1108-4D0E-8B79-CD5639E451A2}" srcId="{A46F3C96-795F-4483-B409-B65D5D71B849}" destId="{3CDCB966-0967-460E-9D8F-4FA69F25B5E3}" srcOrd="3" destOrd="0" parTransId="{79ACC06E-3163-4FFD-895C-EE97A583B1E0}" sibTransId="{91D9FDB7-C86A-4730-ADC7-5E721868610F}"/>
    <dgm:cxn modelId="{3C6C1367-68D8-4F00-A0BB-F558DB0094A2}" type="presOf" srcId="{A46F3C96-795F-4483-B409-B65D5D71B849}" destId="{81BD43F3-E8C6-4C41-9FCA-A7C41D0F59EC}" srcOrd="0" destOrd="0" presId="urn:microsoft.com/office/officeart/2005/8/layout/matrix1"/>
    <dgm:cxn modelId="{1E55B393-B8B2-4AA3-A510-C73FF43828DB}" type="presOf" srcId="{F91B3487-18D0-46D3-BBBB-DAC7CACBDA85}" destId="{803643DB-8145-434D-B4C4-E55F059978BD}" srcOrd="0" destOrd="0" presId="urn:microsoft.com/office/officeart/2005/8/layout/matrix1"/>
    <dgm:cxn modelId="{C830F875-B0A2-40D4-BCDE-6A60AD9149F2}" type="presOf" srcId="{2CC1403C-62D6-428D-B2FF-9C6C6DA9A696}" destId="{54BD15F6-8A5A-445F-87A2-FD2A317A0FB6}" srcOrd="0" destOrd="0" presId="urn:microsoft.com/office/officeart/2005/8/layout/matrix1"/>
    <dgm:cxn modelId="{5F2F967C-3A79-48F1-AE6D-A4A3532E471F}" type="presOf" srcId="{3CDCB966-0967-460E-9D8F-4FA69F25B5E3}" destId="{289AF000-7850-480E-8865-52CC9649B290}" srcOrd="0" destOrd="0" presId="urn:microsoft.com/office/officeart/2005/8/layout/matrix1"/>
    <dgm:cxn modelId="{D092E7C3-DCF3-41E4-B9B8-9AA11CA431A0}" type="presOf" srcId="{306C29A3-926E-4438-9AA9-9E41DD9F334D}" destId="{E9FECA74-656B-47BB-A3C4-97ADF320DE83}" srcOrd="0" destOrd="0" presId="urn:microsoft.com/office/officeart/2005/8/layout/matrix1"/>
    <dgm:cxn modelId="{DC97BF43-6EA3-46BD-A8A3-015310586749}" srcId="{F91B3487-18D0-46D3-BBBB-DAC7CACBDA85}" destId="{A46F3C96-795F-4483-B409-B65D5D71B849}" srcOrd="0" destOrd="0" parTransId="{9B34BBB5-4CF1-4E24-A54B-51424A7D656B}" sibTransId="{E62AC2B0-2798-4DD0-9D56-9B7B130E7850}"/>
    <dgm:cxn modelId="{62490BA2-4C30-4149-ABAB-06C99DA86970}" srcId="{A46F3C96-795F-4483-B409-B65D5D71B849}" destId="{FDE2AB49-EBD2-417B-88E7-CDE4E343BF03}" srcOrd="0" destOrd="0" parTransId="{079439F2-0FD8-4BD5-B44F-E62912B32649}" sibTransId="{B089D1A2-2293-4594-BE6F-CD393F5D5069}"/>
    <dgm:cxn modelId="{6BF470E4-8775-478C-9173-4DC3A2F1FE28}" type="presOf" srcId="{FDE2AB49-EBD2-417B-88E7-CDE4E343BF03}" destId="{C2FDF9AD-98CD-4E5C-AAB6-A955F7CAA84E}" srcOrd="0" destOrd="0" presId="urn:microsoft.com/office/officeart/2005/8/layout/matrix1"/>
    <dgm:cxn modelId="{12158FD7-2937-4D4C-A377-C913E420DCCC}" type="presOf" srcId="{2CC1403C-62D6-428D-B2FF-9C6C6DA9A696}" destId="{E37187D8-2946-40BE-B7F6-8CD2909E01C4}" srcOrd="1" destOrd="0" presId="urn:microsoft.com/office/officeart/2005/8/layout/matrix1"/>
    <dgm:cxn modelId="{35C62F44-6D30-4FDD-B47F-31BB0D2964E6}" srcId="{A46F3C96-795F-4483-B409-B65D5D71B849}" destId="{2CC1403C-62D6-428D-B2FF-9C6C6DA9A696}" srcOrd="1" destOrd="0" parTransId="{AF0F7CEC-25A4-49DA-8D3A-9C6AE9CE506A}" sibTransId="{2B26142E-B203-4468-8C34-629E03E74F1F}"/>
    <dgm:cxn modelId="{F2DB1C0B-EAB6-4390-9652-0247155193A5}" type="presParOf" srcId="{803643DB-8145-434D-B4C4-E55F059978BD}" destId="{4D8696FF-B1D7-47B3-9712-1A20AE93BF46}" srcOrd="0" destOrd="0" presId="urn:microsoft.com/office/officeart/2005/8/layout/matrix1"/>
    <dgm:cxn modelId="{8C9A16F9-4710-44CC-85C9-48090081563D}" type="presParOf" srcId="{4D8696FF-B1D7-47B3-9712-1A20AE93BF46}" destId="{C2FDF9AD-98CD-4E5C-AAB6-A955F7CAA84E}" srcOrd="0" destOrd="0" presId="urn:microsoft.com/office/officeart/2005/8/layout/matrix1"/>
    <dgm:cxn modelId="{1C8082F0-0F8A-420E-A49D-6809C787CB5F}" type="presParOf" srcId="{4D8696FF-B1D7-47B3-9712-1A20AE93BF46}" destId="{24F5A59D-BEB2-4BBB-853C-47C0B005A8E2}" srcOrd="1" destOrd="0" presId="urn:microsoft.com/office/officeart/2005/8/layout/matrix1"/>
    <dgm:cxn modelId="{38740D0B-1053-4D8E-A05E-78E99A67503E}" type="presParOf" srcId="{4D8696FF-B1D7-47B3-9712-1A20AE93BF46}" destId="{54BD15F6-8A5A-445F-87A2-FD2A317A0FB6}" srcOrd="2" destOrd="0" presId="urn:microsoft.com/office/officeart/2005/8/layout/matrix1"/>
    <dgm:cxn modelId="{1FDEA467-1D6F-46AA-A12E-82486A76C187}" type="presParOf" srcId="{4D8696FF-B1D7-47B3-9712-1A20AE93BF46}" destId="{E37187D8-2946-40BE-B7F6-8CD2909E01C4}" srcOrd="3" destOrd="0" presId="urn:microsoft.com/office/officeart/2005/8/layout/matrix1"/>
    <dgm:cxn modelId="{E2837889-2876-4643-B782-27E1160FA66A}" type="presParOf" srcId="{4D8696FF-B1D7-47B3-9712-1A20AE93BF46}" destId="{E9FECA74-656B-47BB-A3C4-97ADF320DE83}" srcOrd="4" destOrd="0" presId="urn:microsoft.com/office/officeart/2005/8/layout/matrix1"/>
    <dgm:cxn modelId="{7F07F576-FE00-4F4C-95C1-7344501C192C}" type="presParOf" srcId="{4D8696FF-B1D7-47B3-9712-1A20AE93BF46}" destId="{F0DA39D4-A343-4A7D-BF16-56F1F0C54541}" srcOrd="5" destOrd="0" presId="urn:microsoft.com/office/officeart/2005/8/layout/matrix1"/>
    <dgm:cxn modelId="{BC5D0F88-ACCF-426E-ADA0-0F5D0837C057}" type="presParOf" srcId="{4D8696FF-B1D7-47B3-9712-1A20AE93BF46}" destId="{289AF000-7850-480E-8865-52CC9649B290}" srcOrd="6" destOrd="0" presId="urn:microsoft.com/office/officeart/2005/8/layout/matrix1"/>
    <dgm:cxn modelId="{D12BC818-E064-4F84-9B27-99F1120023B5}" type="presParOf" srcId="{4D8696FF-B1D7-47B3-9712-1A20AE93BF46}" destId="{E48180C1-70FB-47BA-91C0-99941E6E7420}" srcOrd="7" destOrd="0" presId="urn:microsoft.com/office/officeart/2005/8/layout/matrix1"/>
    <dgm:cxn modelId="{91D637D8-BBD6-43FE-8A03-B68B197F6FCA}" type="presParOf" srcId="{803643DB-8145-434D-B4C4-E55F059978BD}" destId="{81BD43F3-E8C6-4C41-9FCA-A7C41D0F59E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0D8773-655C-4783-96AA-A3240A781953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C470DA-564E-4FC9-AB64-73CBE08DD98A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1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Capacity Development Division</a:t>
          </a:r>
        </a:p>
      </dgm:t>
    </dgm:pt>
    <dgm:pt modelId="{11D93901-7AF3-4F20-9502-702B56A177B0}" type="parTrans" cxnId="{11C08E06-2915-4702-8303-6874F30E03CC}">
      <dgm:prSet/>
      <dgm:spPr/>
      <dgm:t>
        <a:bodyPr/>
        <a:lstStyle/>
        <a:p>
          <a:endParaRPr lang="en-US"/>
        </a:p>
      </dgm:t>
    </dgm:pt>
    <dgm:pt modelId="{B4397080-98AB-4BE3-8AE3-9164E9BD23BF}" type="sibTrans" cxnId="{11C08E06-2915-4702-8303-6874F30E03CC}">
      <dgm:prSet/>
      <dgm:spPr/>
      <dgm:t>
        <a:bodyPr/>
        <a:lstStyle/>
        <a:p>
          <a:endParaRPr lang="en-US"/>
        </a:p>
      </dgm:t>
    </dgm:pt>
    <dgm:pt modelId="{2167CF57-EA2E-4061-A002-EB982DE66938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GB" sz="16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ECA </a:t>
          </a:r>
          <a:r>
            <a:rPr lang="en-GB" sz="1600" b="1" dirty="0" err="1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Subregional</a:t>
          </a:r>
          <a:r>
            <a:rPr lang="en-GB" sz="16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Offices </a:t>
          </a:r>
        </a:p>
        <a:p>
          <a:r>
            <a:rPr lang="en-GB" sz="16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and African Institute for Economic Development and Planning </a:t>
          </a:r>
          <a:endParaRPr lang="en-US" sz="1600" b="1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61BAD93-A16E-4308-9A30-F7C2528C9279}" type="parTrans" cxnId="{691C8104-2A91-41EA-BED8-EA4A79FE6100}">
      <dgm:prSet/>
      <dgm:spPr/>
      <dgm:t>
        <a:bodyPr/>
        <a:lstStyle/>
        <a:p>
          <a:endParaRPr lang="en-US"/>
        </a:p>
      </dgm:t>
    </dgm:pt>
    <dgm:pt modelId="{BCC9601D-1BA8-41B7-A039-8C991F5B21C4}" type="sibTrans" cxnId="{691C8104-2A91-41EA-BED8-EA4A79FE6100}">
      <dgm:prSet/>
      <dgm:spPr/>
      <dgm:t>
        <a:bodyPr/>
        <a:lstStyle/>
        <a:p>
          <a:endParaRPr lang="en-US"/>
        </a:p>
      </dgm:t>
    </dgm:pt>
    <dgm:pt modelId="{4A22955E-6C4A-4E84-83B9-B022A6C9B2FC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GB" sz="1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All ECA Divisions</a:t>
          </a:r>
          <a:endParaRPr lang="en-US" sz="1800" b="1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3A717D9-9ED6-476B-A97F-201C4BCEFFD6}" type="parTrans" cxnId="{F42A4404-D8C9-4814-8072-45CBD342551F}">
      <dgm:prSet/>
      <dgm:spPr/>
      <dgm:t>
        <a:bodyPr/>
        <a:lstStyle/>
        <a:p>
          <a:endParaRPr lang="en-US"/>
        </a:p>
      </dgm:t>
    </dgm:pt>
    <dgm:pt modelId="{9E9D6635-531E-4E8C-812A-6D96D8EF90B8}" type="sibTrans" cxnId="{F42A4404-D8C9-4814-8072-45CBD342551F}">
      <dgm:prSet/>
      <dgm:spPr/>
      <dgm:t>
        <a:bodyPr/>
        <a:lstStyle/>
        <a:p>
          <a:endParaRPr lang="en-US"/>
        </a:p>
      </dgm:t>
    </dgm:pt>
    <dgm:pt modelId="{95BE0278-E5F4-4E18-A3CA-0DC76C88115D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GB" sz="1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Strategic Partners: AUC, AfDB, UNDESA,</a:t>
          </a:r>
        </a:p>
        <a:p>
          <a:r>
            <a:rPr lang="en-GB" sz="1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UNCT</a:t>
          </a:r>
          <a:endParaRPr lang="en-US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0DDFE9E-3480-41E4-8D3D-1E5C673BCC48}" type="parTrans" cxnId="{33742040-B93F-4427-81E3-3FFCE11C3631}">
      <dgm:prSet/>
      <dgm:spPr/>
      <dgm:t>
        <a:bodyPr/>
        <a:lstStyle/>
        <a:p>
          <a:endParaRPr lang="en-US"/>
        </a:p>
      </dgm:t>
    </dgm:pt>
    <dgm:pt modelId="{ACF99E2A-0EFA-4DF9-84B1-60D279AF8CDF}" type="sibTrans" cxnId="{33742040-B93F-4427-81E3-3FFCE11C3631}">
      <dgm:prSet/>
      <dgm:spPr/>
      <dgm:t>
        <a:bodyPr/>
        <a:lstStyle/>
        <a:p>
          <a:endParaRPr lang="en-US"/>
        </a:p>
      </dgm:t>
    </dgm:pt>
    <dgm:pt modelId="{9C082DF2-BECD-4B79-BBDB-31E61DA7DD7B}" type="pres">
      <dgm:prSet presAssocID="{7B0D8773-655C-4783-96AA-A3240A78195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0CD5ED-EB43-4526-A401-8F266E5B5F52}" type="pres">
      <dgm:prSet presAssocID="{13C470DA-564E-4FC9-AB64-73CBE08DD98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1A0779-4627-4514-8583-9F3C07B1530E}" type="pres">
      <dgm:prSet presAssocID="{B4397080-98AB-4BE3-8AE3-9164E9BD23BF}" presName="sibTrans" presStyleLbl="sibTrans2D1" presStyleIdx="0" presStyleCnt="4"/>
      <dgm:spPr/>
      <dgm:t>
        <a:bodyPr/>
        <a:lstStyle/>
        <a:p>
          <a:endParaRPr lang="en-US"/>
        </a:p>
      </dgm:t>
    </dgm:pt>
    <dgm:pt modelId="{2A3FEC4A-E570-459B-B4E9-D62A28085CD1}" type="pres">
      <dgm:prSet presAssocID="{B4397080-98AB-4BE3-8AE3-9164E9BD23BF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A607F93-9AD5-44FE-8125-3AC53647019B}" type="pres">
      <dgm:prSet presAssocID="{95BE0278-E5F4-4E18-A3CA-0DC76C88115D}" presName="node" presStyleLbl="node1" presStyleIdx="1" presStyleCnt="4" custScaleX="112031" custScaleY="1235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61326-3C3B-48EF-B104-D99AAEE22D1C}" type="pres">
      <dgm:prSet presAssocID="{ACF99E2A-0EFA-4DF9-84B1-60D279AF8CDF}" presName="sibTrans" presStyleLbl="sibTrans2D1" presStyleIdx="1" presStyleCnt="4"/>
      <dgm:spPr/>
      <dgm:t>
        <a:bodyPr/>
        <a:lstStyle/>
        <a:p>
          <a:endParaRPr lang="en-US"/>
        </a:p>
      </dgm:t>
    </dgm:pt>
    <dgm:pt modelId="{F536BC55-B29C-4919-8BB4-35821959B5E4}" type="pres">
      <dgm:prSet presAssocID="{ACF99E2A-0EFA-4DF9-84B1-60D279AF8CDF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EFD16C63-8B3B-45B6-BC67-6EE2F1221960}" type="pres">
      <dgm:prSet presAssocID="{2167CF57-EA2E-4061-A002-EB982DE66938}" presName="node" presStyleLbl="node1" presStyleIdx="2" presStyleCnt="4" custScaleX="2006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755D20-CAA6-48E9-B213-1D0423E478C6}" type="pres">
      <dgm:prSet presAssocID="{BCC9601D-1BA8-41B7-A039-8C991F5B21C4}" presName="sibTrans" presStyleLbl="sibTrans2D1" presStyleIdx="2" presStyleCnt="4"/>
      <dgm:spPr/>
      <dgm:t>
        <a:bodyPr/>
        <a:lstStyle/>
        <a:p>
          <a:endParaRPr lang="en-US"/>
        </a:p>
      </dgm:t>
    </dgm:pt>
    <dgm:pt modelId="{5EECC695-36AB-4A17-B572-687C03AF2EA7}" type="pres">
      <dgm:prSet presAssocID="{BCC9601D-1BA8-41B7-A039-8C991F5B21C4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31BA083-2F3F-4394-87E7-C34013559471}" type="pres">
      <dgm:prSet presAssocID="{4A22955E-6C4A-4E84-83B9-B022A6C9B2FC}" presName="node" presStyleLbl="node1" presStyleIdx="3" presStyleCnt="4" custScaleX="1060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C243CF-9014-4525-9502-B681E435B39F}" type="pres">
      <dgm:prSet presAssocID="{9E9D6635-531E-4E8C-812A-6D96D8EF90B8}" presName="sibTrans" presStyleLbl="sibTrans2D1" presStyleIdx="3" presStyleCnt="4"/>
      <dgm:spPr/>
      <dgm:t>
        <a:bodyPr/>
        <a:lstStyle/>
        <a:p>
          <a:endParaRPr lang="en-US"/>
        </a:p>
      </dgm:t>
    </dgm:pt>
    <dgm:pt modelId="{4CEC6D19-DFC8-4C7F-AC62-FF3A743B8D14}" type="pres">
      <dgm:prSet presAssocID="{9E9D6635-531E-4E8C-812A-6D96D8EF90B8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691C8104-2A91-41EA-BED8-EA4A79FE6100}" srcId="{7B0D8773-655C-4783-96AA-A3240A781953}" destId="{2167CF57-EA2E-4061-A002-EB982DE66938}" srcOrd="2" destOrd="0" parTransId="{C61BAD93-A16E-4308-9A30-F7C2528C9279}" sibTransId="{BCC9601D-1BA8-41B7-A039-8C991F5B21C4}"/>
    <dgm:cxn modelId="{475A5D39-E231-40FC-9C32-595AAC68953B}" type="presOf" srcId="{9E9D6635-531E-4E8C-812A-6D96D8EF90B8}" destId="{4CEC6D19-DFC8-4C7F-AC62-FF3A743B8D14}" srcOrd="1" destOrd="0" presId="urn:microsoft.com/office/officeart/2005/8/layout/cycle7"/>
    <dgm:cxn modelId="{36287804-AC1D-43DC-BF78-E135E21A7956}" type="presOf" srcId="{ACF99E2A-0EFA-4DF9-84B1-60D279AF8CDF}" destId="{F536BC55-B29C-4919-8BB4-35821959B5E4}" srcOrd="1" destOrd="0" presId="urn:microsoft.com/office/officeart/2005/8/layout/cycle7"/>
    <dgm:cxn modelId="{B0F8A9F8-975B-4C56-BEAD-174383558764}" type="presOf" srcId="{B4397080-98AB-4BE3-8AE3-9164E9BD23BF}" destId="{2A3FEC4A-E570-459B-B4E9-D62A28085CD1}" srcOrd="1" destOrd="0" presId="urn:microsoft.com/office/officeart/2005/8/layout/cycle7"/>
    <dgm:cxn modelId="{11C08E06-2915-4702-8303-6874F30E03CC}" srcId="{7B0D8773-655C-4783-96AA-A3240A781953}" destId="{13C470DA-564E-4FC9-AB64-73CBE08DD98A}" srcOrd="0" destOrd="0" parTransId="{11D93901-7AF3-4F20-9502-702B56A177B0}" sibTransId="{B4397080-98AB-4BE3-8AE3-9164E9BD23BF}"/>
    <dgm:cxn modelId="{5E2CE8EB-9B12-439B-8C19-C44B0A0E9463}" type="presOf" srcId="{13C470DA-564E-4FC9-AB64-73CBE08DD98A}" destId="{B60CD5ED-EB43-4526-A401-8F266E5B5F52}" srcOrd="0" destOrd="0" presId="urn:microsoft.com/office/officeart/2005/8/layout/cycle7"/>
    <dgm:cxn modelId="{33742040-B93F-4427-81E3-3FFCE11C3631}" srcId="{7B0D8773-655C-4783-96AA-A3240A781953}" destId="{95BE0278-E5F4-4E18-A3CA-0DC76C88115D}" srcOrd="1" destOrd="0" parTransId="{C0DDFE9E-3480-41E4-8D3D-1E5C673BCC48}" sibTransId="{ACF99E2A-0EFA-4DF9-84B1-60D279AF8CDF}"/>
    <dgm:cxn modelId="{C5C14C17-F993-4729-BD34-D4C015E0E60B}" type="presOf" srcId="{9E9D6635-531E-4E8C-812A-6D96D8EF90B8}" destId="{4AC243CF-9014-4525-9502-B681E435B39F}" srcOrd="0" destOrd="0" presId="urn:microsoft.com/office/officeart/2005/8/layout/cycle7"/>
    <dgm:cxn modelId="{F21D26EA-6CBD-4FDC-841E-1C827990CE15}" type="presOf" srcId="{B4397080-98AB-4BE3-8AE3-9164E9BD23BF}" destId="{E81A0779-4627-4514-8583-9F3C07B1530E}" srcOrd="0" destOrd="0" presId="urn:microsoft.com/office/officeart/2005/8/layout/cycle7"/>
    <dgm:cxn modelId="{80824840-EB70-4555-B1D8-870998550D13}" type="presOf" srcId="{4A22955E-6C4A-4E84-83B9-B022A6C9B2FC}" destId="{B31BA083-2F3F-4394-87E7-C34013559471}" srcOrd="0" destOrd="0" presId="urn:microsoft.com/office/officeart/2005/8/layout/cycle7"/>
    <dgm:cxn modelId="{F42A4404-D8C9-4814-8072-45CBD342551F}" srcId="{7B0D8773-655C-4783-96AA-A3240A781953}" destId="{4A22955E-6C4A-4E84-83B9-B022A6C9B2FC}" srcOrd="3" destOrd="0" parTransId="{E3A717D9-9ED6-476B-A97F-201C4BCEFFD6}" sibTransId="{9E9D6635-531E-4E8C-812A-6D96D8EF90B8}"/>
    <dgm:cxn modelId="{9E984B09-90ED-4111-A8A2-817B2BE5484F}" type="presOf" srcId="{2167CF57-EA2E-4061-A002-EB982DE66938}" destId="{EFD16C63-8B3B-45B6-BC67-6EE2F1221960}" srcOrd="0" destOrd="0" presId="urn:microsoft.com/office/officeart/2005/8/layout/cycle7"/>
    <dgm:cxn modelId="{9D959ADA-7208-451A-984C-AD0A7944C682}" type="presOf" srcId="{7B0D8773-655C-4783-96AA-A3240A781953}" destId="{9C082DF2-BECD-4B79-BBDB-31E61DA7DD7B}" srcOrd="0" destOrd="0" presId="urn:microsoft.com/office/officeart/2005/8/layout/cycle7"/>
    <dgm:cxn modelId="{84A0D1D7-CE26-4072-869D-7597EF2CFF9E}" type="presOf" srcId="{95BE0278-E5F4-4E18-A3CA-0DC76C88115D}" destId="{5A607F93-9AD5-44FE-8125-3AC53647019B}" srcOrd="0" destOrd="0" presId="urn:microsoft.com/office/officeart/2005/8/layout/cycle7"/>
    <dgm:cxn modelId="{D85F68A3-B4A3-4944-B98C-F0DBDBB68759}" type="presOf" srcId="{ACF99E2A-0EFA-4DF9-84B1-60D279AF8CDF}" destId="{0E961326-3C3B-48EF-B104-D99AAEE22D1C}" srcOrd="0" destOrd="0" presId="urn:microsoft.com/office/officeart/2005/8/layout/cycle7"/>
    <dgm:cxn modelId="{B5B8DABA-8A54-4C1E-B673-909C9C1747E6}" type="presOf" srcId="{BCC9601D-1BA8-41B7-A039-8C991F5B21C4}" destId="{0D755D20-CAA6-48E9-B213-1D0423E478C6}" srcOrd="0" destOrd="0" presId="urn:microsoft.com/office/officeart/2005/8/layout/cycle7"/>
    <dgm:cxn modelId="{C08086D0-26F8-4EC9-8E36-B38A0ADF11C6}" type="presOf" srcId="{BCC9601D-1BA8-41B7-A039-8C991F5B21C4}" destId="{5EECC695-36AB-4A17-B572-687C03AF2EA7}" srcOrd="1" destOrd="0" presId="urn:microsoft.com/office/officeart/2005/8/layout/cycle7"/>
    <dgm:cxn modelId="{BFF4B3D8-7DE3-46F7-A2C6-BE5C44D52380}" type="presParOf" srcId="{9C082DF2-BECD-4B79-BBDB-31E61DA7DD7B}" destId="{B60CD5ED-EB43-4526-A401-8F266E5B5F52}" srcOrd="0" destOrd="0" presId="urn:microsoft.com/office/officeart/2005/8/layout/cycle7"/>
    <dgm:cxn modelId="{CCEEAD7F-36F5-48B8-BEB7-3D8903259880}" type="presParOf" srcId="{9C082DF2-BECD-4B79-BBDB-31E61DA7DD7B}" destId="{E81A0779-4627-4514-8583-9F3C07B1530E}" srcOrd="1" destOrd="0" presId="urn:microsoft.com/office/officeart/2005/8/layout/cycle7"/>
    <dgm:cxn modelId="{425BFA47-DC8C-419C-89C7-D48345BCF04F}" type="presParOf" srcId="{E81A0779-4627-4514-8583-9F3C07B1530E}" destId="{2A3FEC4A-E570-459B-B4E9-D62A28085CD1}" srcOrd="0" destOrd="0" presId="urn:microsoft.com/office/officeart/2005/8/layout/cycle7"/>
    <dgm:cxn modelId="{26843E25-1441-4396-8FDB-61F2AA11E13B}" type="presParOf" srcId="{9C082DF2-BECD-4B79-BBDB-31E61DA7DD7B}" destId="{5A607F93-9AD5-44FE-8125-3AC53647019B}" srcOrd="2" destOrd="0" presId="urn:microsoft.com/office/officeart/2005/8/layout/cycle7"/>
    <dgm:cxn modelId="{D69CF27F-BE82-4A62-9A83-7FC426D04BEC}" type="presParOf" srcId="{9C082DF2-BECD-4B79-BBDB-31E61DA7DD7B}" destId="{0E961326-3C3B-48EF-B104-D99AAEE22D1C}" srcOrd="3" destOrd="0" presId="urn:microsoft.com/office/officeart/2005/8/layout/cycle7"/>
    <dgm:cxn modelId="{50655C86-B468-4A7B-8C4D-8EC7C314E9B9}" type="presParOf" srcId="{0E961326-3C3B-48EF-B104-D99AAEE22D1C}" destId="{F536BC55-B29C-4919-8BB4-35821959B5E4}" srcOrd="0" destOrd="0" presId="urn:microsoft.com/office/officeart/2005/8/layout/cycle7"/>
    <dgm:cxn modelId="{B203E1B6-2319-4E1A-A305-CFE8B54FF119}" type="presParOf" srcId="{9C082DF2-BECD-4B79-BBDB-31E61DA7DD7B}" destId="{EFD16C63-8B3B-45B6-BC67-6EE2F1221960}" srcOrd="4" destOrd="0" presId="urn:microsoft.com/office/officeart/2005/8/layout/cycle7"/>
    <dgm:cxn modelId="{C55A3D23-4900-4816-9DAB-E1A18701B64D}" type="presParOf" srcId="{9C082DF2-BECD-4B79-BBDB-31E61DA7DD7B}" destId="{0D755D20-CAA6-48E9-B213-1D0423E478C6}" srcOrd="5" destOrd="0" presId="urn:microsoft.com/office/officeart/2005/8/layout/cycle7"/>
    <dgm:cxn modelId="{CF8DCB1A-C7A0-4DCE-B887-2537829FD3C3}" type="presParOf" srcId="{0D755D20-CAA6-48E9-B213-1D0423E478C6}" destId="{5EECC695-36AB-4A17-B572-687C03AF2EA7}" srcOrd="0" destOrd="0" presId="urn:microsoft.com/office/officeart/2005/8/layout/cycle7"/>
    <dgm:cxn modelId="{18C15197-5277-46FB-A0D9-A4A61F78D2D6}" type="presParOf" srcId="{9C082DF2-BECD-4B79-BBDB-31E61DA7DD7B}" destId="{B31BA083-2F3F-4394-87E7-C34013559471}" srcOrd="6" destOrd="0" presId="urn:microsoft.com/office/officeart/2005/8/layout/cycle7"/>
    <dgm:cxn modelId="{96DBA7DF-1604-4A6F-9E4E-46B1F144054B}" type="presParOf" srcId="{9C082DF2-BECD-4B79-BBDB-31E61DA7DD7B}" destId="{4AC243CF-9014-4525-9502-B681E435B39F}" srcOrd="7" destOrd="0" presId="urn:microsoft.com/office/officeart/2005/8/layout/cycle7"/>
    <dgm:cxn modelId="{182871E7-BF3E-4FD5-B6D0-84CD94DFB06B}" type="presParOf" srcId="{4AC243CF-9014-4525-9502-B681E435B39F}" destId="{4CEC6D19-DFC8-4C7F-AC62-FF3A743B8D14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F019E8-8D04-114C-B330-30274BDDA1DC}" type="doc">
      <dgm:prSet loTypeId="urn:microsoft.com/office/officeart/2005/8/layout/hProcess9" loCatId="" qsTypeId="urn:microsoft.com/office/officeart/2005/8/quickstyle/simple4" qsCatId="simple" csTypeId="urn:microsoft.com/office/officeart/2005/8/colors/accent2_2" csCatId="accent2" phldr="1"/>
      <dgm:spPr/>
    </dgm:pt>
    <dgm:pt modelId="{05508B66-7E74-BE46-8045-A5627352AD8C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Member State addresses formal request for  support to ECA ES</a:t>
          </a:r>
        </a:p>
      </dgm:t>
    </dgm:pt>
    <dgm:pt modelId="{7243E81B-5A10-CC46-BA1D-8DA75AFCDAA5}" type="parTrans" cxnId="{9D6129A0-BBDF-6C41-B2E2-4613EC044E9F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6039AD2D-C0C6-DA44-9B45-2F8A07B58DBE}" type="sibTrans" cxnId="{9D6129A0-BBDF-6C41-B2E2-4613EC044E9F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629E1CA9-3D8B-534E-9E3F-A400AC292C2A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ES assigns Division</a:t>
          </a:r>
        </a:p>
      </dgm:t>
    </dgm:pt>
    <dgm:pt modelId="{464FAE7C-28AB-6D4E-BDF9-7D073375204A}" type="parTrans" cxnId="{161EE898-B43F-3340-A304-1E8B7EB88641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6105B6FA-2634-E34B-A34F-901ED25C60C1}" type="sibTrans" cxnId="{161EE898-B43F-3340-A304-1E8B7EB88641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31BF285E-3328-644F-9B83-47CD579B2DFF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Scoping Mission undertaken</a:t>
          </a:r>
          <a:endParaRPr lang="en-US" sz="1800" b="1" kern="1200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775B40D-8283-FD4C-B466-BFB0905FF51D}" type="parTrans" cxnId="{3EE3036F-480A-DF4D-839F-256970AE15C4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F654ECD1-4B52-8E40-AD84-7597D423A50E}" type="sibTrans" cxnId="{3EE3036F-480A-DF4D-839F-256970AE15C4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FB42A8C3-6ACF-FF46-8612-FBBBA6749260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Action Plan formulated</a:t>
          </a:r>
          <a:endParaRPr lang="en-US" sz="1800" b="1" kern="1200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BC7C9B4-CDF6-B94F-8E58-E1067EAF1084}" type="parTrans" cxnId="{72AA717B-3A3F-AC48-A107-2D1F798CE743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25ABFA27-92EE-7644-A7A9-4FEF4456D2E5}" type="sibTrans" cxnId="{72AA717B-3A3F-AC48-A107-2D1F798CE743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14E84AFB-723E-3045-9DD9-2D4BF5B085BC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Action Plan implemented</a:t>
          </a:r>
          <a:endParaRPr lang="en-US" sz="1800" b="1" kern="1200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111DC5B-CCF3-E34B-A4F8-AD7FD7233EB2}" type="parTrans" cxnId="{8A158A11-CE86-F742-B62B-C6E1DF2F77DF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26D12CF8-24BD-8848-B715-513771E1538C}" type="sibTrans" cxnId="{8A158A11-CE86-F742-B62B-C6E1DF2F77DF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2046847A-0204-1841-9DDE-EC404D7B6C51}" type="pres">
      <dgm:prSet presAssocID="{59F019E8-8D04-114C-B330-30274BDDA1DC}" presName="CompostProcess" presStyleCnt="0">
        <dgm:presLayoutVars>
          <dgm:dir/>
          <dgm:resizeHandles val="exact"/>
        </dgm:presLayoutVars>
      </dgm:prSet>
      <dgm:spPr/>
    </dgm:pt>
    <dgm:pt modelId="{8A62B258-CA5F-994E-84CE-3878CE1649ED}" type="pres">
      <dgm:prSet presAssocID="{59F019E8-8D04-114C-B330-30274BDDA1DC}" presName="arrow" presStyleLbl="bgShp" presStyleIdx="0" presStyleCnt="1"/>
      <dgm:spPr/>
    </dgm:pt>
    <dgm:pt modelId="{9C41938B-F113-D34A-8E0F-772B88B50209}" type="pres">
      <dgm:prSet presAssocID="{59F019E8-8D04-114C-B330-30274BDDA1DC}" presName="linearProcess" presStyleCnt="0"/>
      <dgm:spPr/>
    </dgm:pt>
    <dgm:pt modelId="{0FCBAA90-0A38-F341-BA3C-F082616DD13D}" type="pres">
      <dgm:prSet presAssocID="{05508B66-7E74-BE46-8045-A5627352AD8C}" presName="textNode" presStyleLbl="node1" presStyleIdx="0" presStyleCnt="5" custScaleX="1308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037B5D-3A0B-EF44-B8BF-47B026617B82}" type="pres">
      <dgm:prSet presAssocID="{6039AD2D-C0C6-DA44-9B45-2F8A07B58DBE}" presName="sibTrans" presStyleCnt="0"/>
      <dgm:spPr/>
    </dgm:pt>
    <dgm:pt modelId="{300A99BD-AA32-CC46-8F47-8BDBE237EF85}" type="pres">
      <dgm:prSet presAssocID="{629E1CA9-3D8B-534E-9E3F-A400AC292C2A}" presName="textNode" presStyleLbl="node1" presStyleIdx="1" presStyleCnt="5" custLinFactNeighborX="46439" custLinFactNeighborY="7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4913E8-6EAA-424B-A3BB-E16D1FA3A5E4}" type="pres">
      <dgm:prSet presAssocID="{6105B6FA-2634-E34B-A34F-901ED25C60C1}" presName="sibTrans" presStyleCnt="0"/>
      <dgm:spPr/>
    </dgm:pt>
    <dgm:pt modelId="{8CF64B50-B502-234F-AC20-43BE43510560}" type="pres">
      <dgm:prSet presAssocID="{31BF285E-3328-644F-9B83-47CD579B2DFF}" presName="textNode" presStyleLbl="node1" presStyleIdx="2" presStyleCnt="5" custScaleX="133850" custLinFactNeighborX="21948" custLinFactNeighborY="7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13C13A-F799-5942-B8A7-6518265491AA}" type="pres">
      <dgm:prSet presAssocID="{F654ECD1-4B52-8E40-AD84-7597D423A50E}" presName="sibTrans" presStyleCnt="0"/>
      <dgm:spPr/>
    </dgm:pt>
    <dgm:pt modelId="{F24AD5A7-B105-2E4F-ACB8-241C29AC1942}" type="pres">
      <dgm:prSet presAssocID="{FB42A8C3-6ACF-FF46-8612-FBBBA6749260}" presName="textNode" presStyleLbl="node1" presStyleIdx="3" presStyleCnt="5" custScaleX="133849" custScaleY="100334" custLinFactNeighborX="-34365" custLinFactNeighborY="11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AB556F-F699-884E-8D4E-B64C6BD91521}" type="pres">
      <dgm:prSet presAssocID="{25ABFA27-92EE-7644-A7A9-4FEF4456D2E5}" presName="sibTrans" presStyleCnt="0"/>
      <dgm:spPr/>
    </dgm:pt>
    <dgm:pt modelId="{6A9BF906-38F3-B24E-ACDC-00207F5AE590}" type="pres">
      <dgm:prSet presAssocID="{14E84AFB-723E-3045-9DD9-2D4BF5B085BC}" presName="textNode" presStyleLbl="node1" presStyleIdx="4" presStyleCnt="5" custScaleX="155500" custScaleY="97746" custLinFactNeighborX="-85096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02CC9E-9576-4B36-B6D5-EF8887DCEB49}" type="presOf" srcId="{629E1CA9-3D8B-534E-9E3F-A400AC292C2A}" destId="{300A99BD-AA32-CC46-8F47-8BDBE237EF85}" srcOrd="0" destOrd="0" presId="urn:microsoft.com/office/officeart/2005/8/layout/hProcess9"/>
    <dgm:cxn modelId="{3EE3036F-480A-DF4D-839F-256970AE15C4}" srcId="{59F019E8-8D04-114C-B330-30274BDDA1DC}" destId="{31BF285E-3328-644F-9B83-47CD579B2DFF}" srcOrd="2" destOrd="0" parTransId="{5775B40D-8283-FD4C-B466-BFB0905FF51D}" sibTransId="{F654ECD1-4B52-8E40-AD84-7597D423A50E}"/>
    <dgm:cxn modelId="{32C8F002-CE63-404F-8A4E-727E587B7687}" type="presOf" srcId="{14E84AFB-723E-3045-9DD9-2D4BF5B085BC}" destId="{6A9BF906-38F3-B24E-ACDC-00207F5AE590}" srcOrd="0" destOrd="0" presId="urn:microsoft.com/office/officeart/2005/8/layout/hProcess9"/>
    <dgm:cxn modelId="{ABCF5C58-6D51-4EA2-A4D7-3DB0D6ADEB9A}" type="presOf" srcId="{05508B66-7E74-BE46-8045-A5627352AD8C}" destId="{0FCBAA90-0A38-F341-BA3C-F082616DD13D}" srcOrd="0" destOrd="0" presId="urn:microsoft.com/office/officeart/2005/8/layout/hProcess9"/>
    <dgm:cxn modelId="{72AA717B-3A3F-AC48-A107-2D1F798CE743}" srcId="{59F019E8-8D04-114C-B330-30274BDDA1DC}" destId="{FB42A8C3-6ACF-FF46-8612-FBBBA6749260}" srcOrd="3" destOrd="0" parTransId="{3BC7C9B4-CDF6-B94F-8E58-E1067EAF1084}" sibTransId="{25ABFA27-92EE-7644-A7A9-4FEF4456D2E5}"/>
    <dgm:cxn modelId="{8A158A11-CE86-F742-B62B-C6E1DF2F77DF}" srcId="{59F019E8-8D04-114C-B330-30274BDDA1DC}" destId="{14E84AFB-723E-3045-9DD9-2D4BF5B085BC}" srcOrd="4" destOrd="0" parTransId="{8111DC5B-CCF3-E34B-A4F8-AD7FD7233EB2}" sibTransId="{26D12CF8-24BD-8848-B715-513771E1538C}"/>
    <dgm:cxn modelId="{6A73F7F9-39FD-41BA-B89B-BD33BDDD1B5D}" type="presOf" srcId="{FB42A8C3-6ACF-FF46-8612-FBBBA6749260}" destId="{F24AD5A7-B105-2E4F-ACB8-241C29AC1942}" srcOrd="0" destOrd="0" presId="urn:microsoft.com/office/officeart/2005/8/layout/hProcess9"/>
    <dgm:cxn modelId="{161EE898-B43F-3340-A304-1E8B7EB88641}" srcId="{59F019E8-8D04-114C-B330-30274BDDA1DC}" destId="{629E1CA9-3D8B-534E-9E3F-A400AC292C2A}" srcOrd="1" destOrd="0" parTransId="{464FAE7C-28AB-6D4E-BDF9-7D073375204A}" sibTransId="{6105B6FA-2634-E34B-A34F-901ED25C60C1}"/>
    <dgm:cxn modelId="{2A00FDD9-D089-4182-A6CB-92B6B8F4C318}" type="presOf" srcId="{59F019E8-8D04-114C-B330-30274BDDA1DC}" destId="{2046847A-0204-1841-9DDE-EC404D7B6C51}" srcOrd="0" destOrd="0" presId="urn:microsoft.com/office/officeart/2005/8/layout/hProcess9"/>
    <dgm:cxn modelId="{9D6129A0-BBDF-6C41-B2E2-4613EC044E9F}" srcId="{59F019E8-8D04-114C-B330-30274BDDA1DC}" destId="{05508B66-7E74-BE46-8045-A5627352AD8C}" srcOrd="0" destOrd="0" parTransId="{7243E81B-5A10-CC46-BA1D-8DA75AFCDAA5}" sibTransId="{6039AD2D-C0C6-DA44-9B45-2F8A07B58DBE}"/>
    <dgm:cxn modelId="{7EFEE73E-95AB-4C05-873E-BDB3D8431217}" type="presOf" srcId="{31BF285E-3328-644F-9B83-47CD579B2DFF}" destId="{8CF64B50-B502-234F-AC20-43BE43510560}" srcOrd="0" destOrd="0" presId="urn:microsoft.com/office/officeart/2005/8/layout/hProcess9"/>
    <dgm:cxn modelId="{47D757AA-85E6-4FC3-ACB7-C21D4E8B56D1}" type="presParOf" srcId="{2046847A-0204-1841-9DDE-EC404D7B6C51}" destId="{8A62B258-CA5F-994E-84CE-3878CE1649ED}" srcOrd="0" destOrd="0" presId="urn:microsoft.com/office/officeart/2005/8/layout/hProcess9"/>
    <dgm:cxn modelId="{5BCA06FC-94C3-4338-AEEC-5C117C55DCD3}" type="presParOf" srcId="{2046847A-0204-1841-9DDE-EC404D7B6C51}" destId="{9C41938B-F113-D34A-8E0F-772B88B50209}" srcOrd="1" destOrd="0" presId="urn:microsoft.com/office/officeart/2005/8/layout/hProcess9"/>
    <dgm:cxn modelId="{B48A2542-0EAD-4E2B-A703-36CBBA36C25C}" type="presParOf" srcId="{9C41938B-F113-D34A-8E0F-772B88B50209}" destId="{0FCBAA90-0A38-F341-BA3C-F082616DD13D}" srcOrd="0" destOrd="0" presId="urn:microsoft.com/office/officeart/2005/8/layout/hProcess9"/>
    <dgm:cxn modelId="{B5B84201-1B5F-47E0-8549-AC2D77E0B18F}" type="presParOf" srcId="{9C41938B-F113-D34A-8E0F-772B88B50209}" destId="{D8037B5D-3A0B-EF44-B8BF-47B026617B82}" srcOrd="1" destOrd="0" presId="urn:microsoft.com/office/officeart/2005/8/layout/hProcess9"/>
    <dgm:cxn modelId="{F5796FD9-4554-43E0-934F-6F3B43097F86}" type="presParOf" srcId="{9C41938B-F113-D34A-8E0F-772B88B50209}" destId="{300A99BD-AA32-CC46-8F47-8BDBE237EF85}" srcOrd="2" destOrd="0" presId="urn:microsoft.com/office/officeart/2005/8/layout/hProcess9"/>
    <dgm:cxn modelId="{D6398771-E272-45C3-958C-1E98383DF891}" type="presParOf" srcId="{9C41938B-F113-D34A-8E0F-772B88B50209}" destId="{F24913E8-6EAA-424B-A3BB-E16D1FA3A5E4}" srcOrd="3" destOrd="0" presId="urn:microsoft.com/office/officeart/2005/8/layout/hProcess9"/>
    <dgm:cxn modelId="{5ADFC2FD-4199-494F-A1E4-DD506B570935}" type="presParOf" srcId="{9C41938B-F113-D34A-8E0F-772B88B50209}" destId="{8CF64B50-B502-234F-AC20-43BE43510560}" srcOrd="4" destOrd="0" presId="urn:microsoft.com/office/officeart/2005/8/layout/hProcess9"/>
    <dgm:cxn modelId="{DAEB6B76-152B-4AB8-B615-EFF265F2BC3C}" type="presParOf" srcId="{9C41938B-F113-D34A-8E0F-772B88B50209}" destId="{A113C13A-F799-5942-B8A7-6518265491AA}" srcOrd="5" destOrd="0" presId="urn:microsoft.com/office/officeart/2005/8/layout/hProcess9"/>
    <dgm:cxn modelId="{945617A8-2495-410E-B037-7CE063A51513}" type="presParOf" srcId="{9C41938B-F113-D34A-8E0F-772B88B50209}" destId="{F24AD5A7-B105-2E4F-ACB8-241C29AC1942}" srcOrd="6" destOrd="0" presId="urn:microsoft.com/office/officeart/2005/8/layout/hProcess9"/>
    <dgm:cxn modelId="{FAFA349D-59FA-4D6C-88AB-4A9A5686FAF4}" type="presParOf" srcId="{9C41938B-F113-D34A-8E0F-772B88B50209}" destId="{B5AB556F-F699-884E-8D4E-B64C6BD91521}" srcOrd="7" destOrd="0" presId="urn:microsoft.com/office/officeart/2005/8/layout/hProcess9"/>
    <dgm:cxn modelId="{4C6D2F6A-4CA6-44F3-9DE7-BE015A21E690}" type="presParOf" srcId="{9C41938B-F113-D34A-8E0F-772B88B50209}" destId="{6A9BF906-38F3-B24E-ACDC-00207F5AE590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00" tIns="45601" rIns="91200" bIns="45601" numCol="1" anchor="t" anchorCtr="0" compatLnSpc="1">
            <a:prstTxWarp prst="textNoShape">
              <a:avLst/>
            </a:prstTxWarp>
          </a:bodyPr>
          <a:lstStyle>
            <a:lvl1pPr defTabSz="90745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00" tIns="45601" rIns="91200" bIns="45601" numCol="1" anchor="t" anchorCtr="0" compatLnSpc="1">
            <a:prstTxWarp prst="textNoShape">
              <a:avLst/>
            </a:prstTxWarp>
          </a:bodyPr>
          <a:lstStyle>
            <a:lvl1pPr algn="r" defTabSz="90745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00" tIns="45601" rIns="91200" bIns="45601" numCol="1" anchor="b" anchorCtr="0" compatLnSpc="1">
            <a:prstTxWarp prst="textNoShape">
              <a:avLst/>
            </a:prstTxWarp>
          </a:bodyPr>
          <a:lstStyle>
            <a:lvl1pPr defTabSz="90745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16975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00" tIns="45601" rIns="91200" bIns="45601" numCol="1" anchor="b" anchorCtr="0" compatLnSpc="1">
            <a:prstTxWarp prst="textNoShape">
              <a:avLst/>
            </a:prstTxWarp>
          </a:bodyPr>
          <a:lstStyle>
            <a:lvl1pPr algn="r" defTabSz="90745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34ADDA-C3FD-4825-B6E0-B796B5DE2D8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488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00" tIns="45601" rIns="91200" bIns="45601" numCol="1" anchor="t" anchorCtr="0" compatLnSpc="1">
            <a:prstTxWarp prst="textNoShape">
              <a:avLst/>
            </a:prstTxWarp>
          </a:bodyPr>
          <a:lstStyle>
            <a:lvl1pPr defTabSz="90745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00" tIns="45601" rIns="91200" bIns="45601" numCol="1" anchor="t" anchorCtr="0" compatLnSpc="1">
            <a:prstTxWarp prst="textNoShape">
              <a:avLst/>
            </a:prstTxWarp>
          </a:bodyPr>
          <a:lstStyle>
            <a:lvl1pPr algn="r" defTabSz="90745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00" tIns="45601" rIns="91200" bIns="456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00" tIns="45601" rIns="91200" bIns="45601" numCol="1" anchor="b" anchorCtr="0" compatLnSpc="1">
            <a:prstTxWarp prst="textNoShape">
              <a:avLst/>
            </a:prstTxWarp>
          </a:bodyPr>
          <a:lstStyle>
            <a:lvl1pPr defTabSz="90745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16975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00" tIns="45601" rIns="91200" bIns="45601" numCol="1" anchor="b" anchorCtr="0" compatLnSpc="1">
            <a:prstTxWarp prst="textNoShape">
              <a:avLst/>
            </a:prstTxWarp>
          </a:bodyPr>
          <a:lstStyle>
            <a:lvl1pPr algn="r" defTabSz="90745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32E442-091E-4F24-AB4E-214484AF876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5689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7DB73D-FDB9-4E35-8ECF-8AC08C9E7E85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26866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4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775" indent="-284163" defTabSz="9064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9825" indent="-227013" defTabSz="9064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5438" indent="-227013" defTabSz="9064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1050" indent="-227013" defTabSz="9064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8250" indent="-227013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5450" indent="-227013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2650" indent="-227013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9850" indent="-227013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9BB34D-74B9-4555-8DDC-F53D034A3C3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7975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DD2677-580D-4399-B115-F615332DFF2D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41760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DD2677-580D-4399-B115-F615332DFF2D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93616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DD2677-580D-4399-B115-F615332DFF2D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167530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DD2677-580D-4399-B115-F615332DFF2D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72184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F2ECB5-293F-4251-9A37-73CC408DD464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747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A4EC11-1DE1-45DE-8910-C79AB6236835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5593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A4EC11-1DE1-45DE-8910-C79AB6236835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9840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A4EC11-1DE1-45DE-8910-C79AB6236835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885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A4EC11-1DE1-45DE-8910-C79AB6236835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3309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16C065-E686-4EFE-BF86-7B6FD058FF35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5861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16C065-E686-4EFE-BF86-7B6FD058FF35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6557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4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775" indent="-284163" defTabSz="9064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9825" indent="-227013" defTabSz="9064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5438" indent="-227013" defTabSz="9064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1050" indent="-227013" defTabSz="9064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8250" indent="-227013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5450" indent="-227013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2650" indent="-227013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9850" indent="-227013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D57D80-688B-464D-BEB3-14BF4202B2C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402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4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775" indent="-284163" defTabSz="9064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9825" indent="-227013" defTabSz="9064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5438" indent="-227013" defTabSz="9064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1050" indent="-227013" defTabSz="9064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8250" indent="-227013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5450" indent="-227013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2650" indent="-227013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9850" indent="-227013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D57D80-688B-464D-BEB3-14BF4202B2C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96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67C16-B937-48A8-9CCA-F05AC977A97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412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693D8-21B0-41E9-AC79-5BDC09F165A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824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A7705-7E08-400D-AA3C-BE7B2A2736D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7637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D7409-6A94-455E-BC6F-D17E7FD367B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3528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E284A-1BBB-4897-A967-0ADC0984FA9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4220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01143-78A2-47B0-9A21-8D470F6B16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9013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57638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57638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1D2A6-094A-45BC-BE9E-B7A3461D52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0132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3F6D1-5D07-4830-9880-FA5C40A478C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0473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4A016-0AE5-4E6E-AA71-DECFBC3FA40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4691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32035-F15A-4212-84A3-92CFDE4B15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37821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8B5FB-41DB-4421-B25C-752C9879C83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7849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BA3DE-0517-4E2D-BF97-EEEA9222FEF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50461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>
              <a:sym typeface="Calibri" pitchFamily="34" charset="0"/>
            </a:endParaRP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0DF7C-3FC4-48BC-9816-DE18D2C37C3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985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B298C-7D1C-4ED4-BC3C-5732ED2FAAB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57630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2100" y="341313"/>
            <a:ext cx="2070100" cy="5761037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30213" y="341313"/>
            <a:ext cx="6059487" cy="5761037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2EA70-FD85-4954-A700-0D3C480BEAA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544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332B3-F5A6-4B40-AA50-563549D7FD5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690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3FF0C-8A79-411F-9CA0-7A0FBEED9E5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105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E19F7-8F9D-4C62-8A30-249EDEE44F6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9677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BFFD5-D9A0-4DC0-A2C3-176607BA476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0830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28033-8E25-4BC2-AF0D-16BAD36602C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394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F4E7CD7-EA1D-4C70-89CE-B6812C098E1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4122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B08F1-6D5F-4034-969A-03464107357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977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3F193534-B486-4370-B94D-D175C9B55B7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9" descr="tile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6419850"/>
            <a:ext cx="49434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3988" r:id="rId2"/>
    <p:sldLayoutId id="2147484005" r:id="rId3"/>
    <p:sldLayoutId id="2147483989" r:id="rId4"/>
    <p:sldLayoutId id="2147483990" r:id="rId5"/>
    <p:sldLayoutId id="2147483991" r:id="rId6"/>
    <p:sldLayoutId id="2147484006" r:id="rId7"/>
    <p:sldLayoutId id="2147484007" r:id="rId8"/>
    <p:sldLayoutId id="2147484008" r:id="rId9"/>
    <p:sldLayoutId id="2147483992" r:id="rId10"/>
    <p:sldLayoutId id="2147484009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/>
          </p:cNvSpPr>
          <p:nvPr>
            <p:ph type="body" idx="1"/>
          </p:nvPr>
        </p:nvSpPr>
        <p:spPr bwMode="auto">
          <a:xfrm>
            <a:off x="457200" y="157638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en-US" altLang="en-US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en-US" altLang="en-US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en-US" altLang="en-US">
                <a:sym typeface="Calibri" panose="020F0502020204030204" pitchFamily="34" charset="0"/>
              </a:rPr>
              <a:t>Fifth level</a:t>
            </a:r>
          </a:p>
        </p:txBody>
      </p:sp>
      <p:sp>
        <p:nvSpPr>
          <p:cNvPr id="2051" name="Rectangle 4"/>
          <p:cNvSpPr>
            <a:spLocks noGrp="1"/>
          </p:cNvSpPr>
          <p:nvPr>
            <p:ph type="title"/>
          </p:nvPr>
        </p:nvSpPr>
        <p:spPr bwMode="auto">
          <a:xfrm>
            <a:off x="430213" y="341313"/>
            <a:ext cx="828198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Lucida Sans" panose="020B0602030504020204" pitchFamily="34" charset="0"/>
              </a:rPr>
              <a:t>Click to edit Master title style</a:t>
            </a:r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2"/>
          </p:nvPr>
        </p:nvSpPr>
        <p:spPr bwMode="auto">
          <a:xfrm>
            <a:off x="8418513" y="6376988"/>
            <a:ext cx="268287" cy="27940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>
              <a:defRPr>
                <a:solidFill>
                  <a:srgbClr val="88888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</a:lstStyle>
          <a:p>
            <a:pPr>
              <a:defRPr/>
            </a:pPr>
            <a:fld id="{BC4C1CDB-5C3B-4CF9-AB7A-0A4E2FF7B13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+mj-lt"/>
          <a:ea typeface="+mj-ea"/>
          <a:cs typeface="+mj-cs"/>
          <a:sym typeface="Lucida Sans" panose="020B0602030504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anose="020B06020305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anose="020B06020305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anose="020B06020305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anose="020B0602030504020204" pitchFamily="34" charset="0"/>
        </a:defRPr>
      </a:lvl5pPr>
      <a:lvl6pPr marL="4572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6pPr>
      <a:lvl7pPr marL="9144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7pPr>
      <a:lvl8pPr marL="13716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8pPr>
      <a:lvl9pPr marL="18288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indent="457200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indent="914400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indent="1371600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indent="1828800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4572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6pPr>
      <a:lvl7pPr marL="9144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7pPr>
      <a:lvl8pPr marL="13716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8pPr>
      <a:lvl9pPr marL="18288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/>
          </p:cNvSpPr>
          <p:nvPr/>
        </p:nvSpPr>
        <p:spPr bwMode="auto">
          <a:xfrm>
            <a:off x="3464" y="100012"/>
            <a:ext cx="9144000" cy="6858000"/>
          </a:xfrm>
          <a:prstGeom prst="rect">
            <a:avLst/>
          </a:prstGeom>
          <a:solidFill>
            <a:srgbClr val="0B578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dirty="0">
                <a:solidFill>
                  <a:srgbClr val="000000"/>
                </a:solidFill>
                <a:sym typeface="Calibri" panose="020F0502020204030204" pitchFamily="34" charset="0"/>
              </a:rPr>
              <a:t>Is</a:t>
            </a:r>
          </a:p>
        </p:txBody>
      </p:sp>
      <p:sp>
        <p:nvSpPr>
          <p:cNvPr id="11267" name="AutoShape 2"/>
          <p:cNvSpPr>
            <a:spLocks/>
          </p:cNvSpPr>
          <p:nvPr/>
        </p:nvSpPr>
        <p:spPr bwMode="auto">
          <a:xfrm>
            <a:off x="3378200" y="5881688"/>
            <a:ext cx="2949575" cy="5603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72" y="0"/>
                </a:moveTo>
                <a:lnTo>
                  <a:pt x="2028" y="0"/>
                </a:lnTo>
                <a:lnTo>
                  <a:pt x="1664" y="172"/>
                </a:lnTo>
                <a:lnTo>
                  <a:pt x="1321" y="669"/>
                </a:lnTo>
                <a:lnTo>
                  <a:pt x="1005" y="1460"/>
                </a:lnTo>
                <a:lnTo>
                  <a:pt x="722" y="2514"/>
                </a:lnTo>
                <a:lnTo>
                  <a:pt x="477" y="3803"/>
                </a:lnTo>
                <a:lnTo>
                  <a:pt x="277" y="5295"/>
                </a:lnTo>
                <a:lnTo>
                  <a:pt x="127" y="6961"/>
                </a:lnTo>
                <a:lnTo>
                  <a:pt x="33" y="8770"/>
                </a:lnTo>
                <a:lnTo>
                  <a:pt x="0" y="10692"/>
                </a:lnTo>
                <a:lnTo>
                  <a:pt x="0" y="10908"/>
                </a:lnTo>
                <a:lnTo>
                  <a:pt x="33" y="12830"/>
                </a:lnTo>
                <a:lnTo>
                  <a:pt x="127" y="14639"/>
                </a:lnTo>
                <a:lnTo>
                  <a:pt x="277" y="16304"/>
                </a:lnTo>
                <a:lnTo>
                  <a:pt x="477" y="17797"/>
                </a:lnTo>
                <a:lnTo>
                  <a:pt x="722" y="19085"/>
                </a:lnTo>
                <a:lnTo>
                  <a:pt x="1005" y="20140"/>
                </a:lnTo>
                <a:lnTo>
                  <a:pt x="1321" y="20931"/>
                </a:lnTo>
                <a:lnTo>
                  <a:pt x="1664" y="21428"/>
                </a:lnTo>
                <a:lnTo>
                  <a:pt x="2028" y="21600"/>
                </a:lnTo>
                <a:lnTo>
                  <a:pt x="19572" y="21600"/>
                </a:lnTo>
                <a:lnTo>
                  <a:pt x="19936" y="21428"/>
                </a:lnTo>
                <a:lnTo>
                  <a:pt x="20279" y="20931"/>
                </a:lnTo>
                <a:lnTo>
                  <a:pt x="20595" y="20140"/>
                </a:lnTo>
                <a:lnTo>
                  <a:pt x="20878" y="19085"/>
                </a:lnTo>
                <a:lnTo>
                  <a:pt x="21123" y="17797"/>
                </a:lnTo>
                <a:lnTo>
                  <a:pt x="21323" y="16304"/>
                </a:lnTo>
                <a:lnTo>
                  <a:pt x="21473" y="14639"/>
                </a:lnTo>
                <a:lnTo>
                  <a:pt x="2156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7" y="8770"/>
                </a:lnTo>
                <a:lnTo>
                  <a:pt x="21473" y="6961"/>
                </a:lnTo>
                <a:lnTo>
                  <a:pt x="21323" y="5295"/>
                </a:lnTo>
                <a:lnTo>
                  <a:pt x="21123" y="3803"/>
                </a:lnTo>
                <a:lnTo>
                  <a:pt x="20878" y="2514"/>
                </a:lnTo>
                <a:lnTo>
                  <a:pt x="20595" y="1460"/>
                </a:lnTo>
                <a:lnTo>
                  <a:pt x="20279" y="669"/>
                </a:lnTo>
                <a:lnTo>
                  <a:pt x="19936" y="172"/>
                </a:lnTo>
                <a:lnTo>
                  <a:pt x="1957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11268" name="Rectangle 3"/>
          <p:cNvSpPr>
            <a:spLocks/>
          </p:cNvSpPr>
          <p:nvPr/>
        </p:nvSpPr>
        <p:spPr bwMode="auto">
          <a:xfrm>
            <a:off x="8123238" y="296863"/>
            <a:ext cx="7556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sz="27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ECA</a:t>
            </a:r>
          </a:p>
        </p:txBody>
      </p:sp>
      <p:sp>
        <p:nvSpPr>
          <p:cNvPr id="11269" name="Rectangle 4" descr="image2.png"/>
          <p:cNvSpPr>
            <a:spLocks/>
          </p:cNvSpPr>
          <p:nvPr/>
        </p:nvSpPr>
        <p:spPr bwMode="auto">
          <a:xfrm>
            <a:off x="7507288" y="284163"/>
            <a:ext cx="573087" cy="4778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endParaRPr lang="en-US" altLang="en-US">
              <a:solidFill>
                <a:srgbClr val="000000"/>
              </a:solidFill>
              <a:sym typeface="Calibri" panose="020F0502020204030204" pitchFamily="34" charset="0"/>
            </a:endParaRPr>
          </a:p>
        </p:txBody>
      </p:sp>
      <p:sp>
        <p:nvSpPr>
          <p:cNvPr id="11270" name="Rectangle 5"/>
          <p:cNvSpPr>
            <a:spLocks noGrp="1" noChangeArrowheads="1"/>
          </p:cNvSpPr>
          <p:nvPr>
            <p:ph type="title"/>
          </p:nvPr>
        </p:nvSpPr>
        <p:spPr>
          <a:xfrm>
            <a:off x="4619625" y="843470"/>
            <a:ext cx="4259263" cy="2429956"/>
          </a:xfrm>
        </p:spPr>
        <p:txBody>
          <a:bodyPr/>
          <a:lstStyle/>
          <a:p>
            <a:pPr indent="12700" eaLnBrk="1">
              <a:lnSpc>
                <a:spcPct val="104000"/>
              </a:lnSpc>
            </a:pP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Lato" pitchFamily="34" charset="0"/>
              </a:rPr>
              <a:t>Building Capacity for National Development Planning in Africa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Lato" pitchFamily="34" charset="0"/>
              </a:rPr>
              <a:t/>
            </a:r>
            <a:b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Lato" pitchFamily="34" charset="0"/>
              </a:rPr>
            </a:b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Lato" pitchFamily="34" charset="0"/>
              </a:rPr>
              <a:t/>
            </a:r>
            <a:b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Lato" pitchFamily="34" charset="0"/>
              </a:rPr>
            </a:b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Lato" pitchFamily="34" charset="0"/>
              </a:rPr>
              <a:t>Isatou Gaye</a:t>
            </a:r>
            <a:b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Lato" pitchFamily="34" charset="0"/>
              </a:rPr>
            </a:b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Lato" pitchFamily="34" charset="0"/>
              </a:rPr>
              <a:t>Capacity Development Division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Lato" pitchFamily="34" charset="0"/>
              </a:rPr>
              <a:t/>
            </a:r>
            <a:b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Lato" pitchFamily="34" charset="0"/>
              </a:rPr>
            </a:b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  <a:sym typeface="Lato" pitchFamily="34" charset="0"/>
            </a:endParaRPr>
          </a:p>
        </p:txBody>
      </p:sp>
      <p:sp>
        <p:nvSpPr>
          <p:cNvPr id="11272" name="Rectangle 7"/>
          <p:cNvSpPr>
            <a:spLocks/>
          </p:cNvSpPr>
          <p:nvPr/>
        </p:nvSpPr>
        <p:spPr bwMode="auto">
          <a:xfrm flipH="1">
            <a:off x="5029199" y="5627717"/>
            <a:ext cx="3733798" cy="610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7325" indent="3619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defTabSz="914400" eaLnBrk="1">
              <a:spcBef>
                <a:spcPts val="200"/>
              </a:spcBef>
            </a:pPr>
            <a:r>
              <a:rPr lang="en-US" altLang="en-US" sz="1900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13 December, 2017</a:t>
            </a:r>
          </a:p>
          <a:p>
            <a:pPr algn="r" defTabSz="914400" eaLnBrk="1">
              <a:spcBef>
                <a:spcPts val="200"/>
              </a:spcBef>
            </a:pPr>
            <a:r>
              <a:rPr lang="en-US" altLang="en-US" sz="1900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Addis Ababa, Ethiopia</a:t>
            </a:r>
          </a:p>
        </p:txBody>
      </p:sp>
      <p:sp>
        <p:nvSpPr>
          <p:cNvPr id="11273" name="AutoShape 8"/>
          <p:cNvSpPr>
            <a:spLocks/>
          </p:cNvSpPr>
          <p:nvPr/>
        </p:nvSpPr>
        <p:spPr bwMode="auto">
          <a:xfrm>
            <a:off x="663575" y="3273425"/>
            <a:ext cx="3730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155" y="0"/>
                </a:moveTo>
                <a:lnTo>
                  <a:pt x="1445" y="0"/>
                </a:lnTo>
                <a:lnTo>
                  <a:pt x="1185" y="172"/>
                </a:lnTo>
                <a:lnTo>
                  <a:pt x="941" y="669"/>
                </a:lnTo>
                <a:lnTo>
                  <a:pt x="716" y="1460"/>
                </a:lnTo>
                <a:lnTo>
                  <a:pt x="514" y="2514"/>
                </a:lnTo>
                <a:lnTo>
                  <a:pt x="340" y="3803"/>
                </a:lnTo>
                <a:lnTo>
                  <a:pt x="197" y="5295"/>
                </a:lnTo>
                <a:lnTo>
                  <a:pt x="90" y="6961"/>
                </a:lnTo>
                <a:lnTo>
                  <a:pt x="23" y="8770"/>
                </a:lnTo>
                <a:lnTo>
                  <a:pt x="0" y="10692"/>
                </a:lnTo>
                <a:lnTo>
                  <a:pt x="0" y="10908"/>
                </a:lnTo>
                <a:lnTo>
                  <a:pt x="23" y="12830"/>
                </a:lnTo>
                <a:lnTo>
                  <a:pt x="90" y="14639"/>
                </a:lnTo>
                <a:lnTo>
                  <a:pt x="197" y="16304"/>
                </a:lnTo>
                <a:lnTo>
                  <a:pt x="340" y="17797"/>
                </a:lnTo>
                <a:lnTo>
                  <a:pt x="514" y="19085"/>
                </a:lnTo>
                <a:lnTo>
                  <a:pt x="716" y="20140"/>
                </a:lnTo>
                <a:lnTo>
                  <a:pt x="941" y="20931"/>
                </a:lnTo>
                <a:lnTo>
                  <a:pt x="1185" y="21428"/>
                </a:lnTo>
                <a:lnTo>
                  <a:pt x="1445" y="21600"/>
                </a:lnTo>
                <a:lnTo>
                  <a:pt x="20155" y="21600"/>
                </a:lnTo>
                <a:lnTo>
                  <a:pt x="20415" y="21428"/>
                </a:lnTo>
                <a:lnTo>
                  <a:pt x="20659" y="20931"/>
                </a:lnTo>
                <a:lnTo>
                  <a:pt x="20884" y="20140"/>
                </a:lnTo>
                <a:lnTo>
                  <a:pt x="21086" y="19085"/>
                </a:lnTo>
                <a:lnTo>
                  <a:pt x="21260" y="17797"/>
                </a:lnTo>
                <a:lnTo>
                  <a:pt x="21403" y="16304"/>
                </a:lnTo>
                <a:lnTo>
                  <a:pt x="21510" y="14639"/>
                </a:lnTo>
                <a:lnTo>
                  <a:pt x="2157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7" y="8770"/>
                </a:lnTo>
                <a:lnTo>
                  <a:pt x="21510" y="6961"/>
                </a:lnTo>
                <a:lnTo>
                  <a:pt x="21403" y="5295"/>
                </a:lnTo>
                <a:lnTo>
                  <a:pt x="21260" y="3803"/>
                </a:lnTo>
                <a:lnTo>
                  <a:pt x="21086" y="2514"/>
                </a:lnTo>
                <a:lnTo>
                  <a:pt x="20884" y="1460"/>
                </a:lnTo>
                <a:lnTo>
                  <a:pt x="20659" y="669"/>
                </a:lnTo>
                <a:lnTo>
                  <a:pt x="20415" y="172"/>
                </a:lnTo>
                <a:lnTo>
                  <a:pt x="20155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11274" name="AutoShape 9"/>
          <p:cNvSpPr>
            <a:spLocks/>
          </p:cNvSpPr>
          <p:nvPr/>
        </p:nvSpPr>
        <p:spPr bwMode="auto">
          <a:xfrm>
            <a:off x="1004888" y="3889375"/>
            <a:ext cx="2692400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97" y="0"/>
                </a:moveTo>
                <a:lnTo>
                  <a:pt x="2003" y="0"/>
                </a:lnTo>
                <a:lnTo>
                  <a:pt x="1643" y="172"/>
                </a:lnTo>
                <a:lnTo>
                  <a:pt x="1304" y="669"/>
                </a:lnTo>
                <a:lnTo>
                  <a:pt x="992" y="1460"/>
                </a:lnTo>
                <a:lnTo>
                  <a:pt x="713" y="2514"/>
                </a:lnTo>
                <a:lnTo>
                  <a:pt x="471" y="3803"/>
                </a:lnTo>
                <a:lnTo>
                  <a:pt x="274" y="5295"/>
                </a:lnTo>
                <a:lnTo>
                  <a:pt x="125" y="6961"/>
                </a:lnTo>
                <a:lnTo>
                  <a:pt x="32" y="8770"/>
                </a:lnTo>
                <a:lnTo>
                  <a:pt x="0" y="10692"/>
                </a:lnTo>
                <a:lnTo>
                  <a:pt x="0" y="10908"/>
                </a:lnTo>
                <a:lnTo>
                  <a:pt x="32" y="12830"/>
                </a:lnTo>
                <a:lnTo>
                  <a:pt x="125" y="14639"/>
                </a:lnTo>
                <a:lnTo>
                  <a:pt x="274" y="16304"/>
                </a:lnTo>
                <a:lnTo>
                  <a:pt x="471" y="17797"/>
                </a:lnTo>
                <a:lnTo>
                  <a:pt x="713" y="19085"/>
                </a:lnTo>
                <a:lnTo>
                  <a:pt x="992" y="20140"/>
                </a:lnTo>
                <a:lnTo>
                  <a:pt x="1304" y="20931"/>
                </a:lnTo>
                <a:lnTo>
                  <a:pt x="1643" y="21428"/>
                </a:lnTo>
                <a:lnTo>
                  <a:pt x="2003" y="21600"/>
                </a:lnTo>
                <a:lnTo>
                  <a:pt x="19597" y="21600"/>
                </a:lnTo>
                <a:lnTo>
                  <a:pt x="19957" y="21428"/>
                </a:lnTo>
                <a:lnTo>
                  <a:pt x="20296" y="20931"/>
                </a:lnTo>
                <a:lnTo>
                  <a:pt x="20608" y="20140"/>
                </a:lnTo>
                <a:lnTo>
                  <a:pt x="20887" y="19085"/>
                </a:lnTo>
                <a:lnTo>
                  <a:pt x="21129" y="17797"/>
                </a:lnTo>
                <a:lnTo>
                  <a:pt x="21327" y="16304"/>
                </a:lnTo>
                <a:lnTo>
                  <a:pt x="21475" y="14639"/>
                </a:lnTo>
                <a:lnTo>
                  <a:pt x="21568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8" y="8770"/>
                </a:lnTo>
                <a:lnTo>
                  <a:pt x="21475" y="6961"/>
                </a:lnTo>
                <a:lnTo>
                  <a:pt x="21327" y="5295"/>
                </a:lnTo>
                <a:lnTo>
                  <a:pt x="21129" y="3803"/>
                </a:lnTo>
                <a:lnTo>
                  <a:pt x="20887" y="2514"/>
                </a:lnTo>
                <a:lnTo>
                  <a:pt x="20608" y="1460"/>
                </a:lnTo>
                <a:lnTo>
                  <a:pt x="20296" y="669"/>
                </a:lnTo>
                <a:lnTo>
                  <a:pt x="19957" y="172"/>
                </a:lnTo>
                <a:lnTo>
                  <a:pt x="19597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11275" name="AutoShape 10"/>
          <p:cNvSpPr>
            <a:spLocks/>
          </p:cNvSpPr>
          <p:nvPr/>
        </p:nvSpPr>
        <p:spPr bwMode="auto">
          <a:xfrm>
            <a:off x="1166813" y="4567238"/>
            <a:ext cx="280828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681" y="0"/>
                </a:moveTo>
                <a:lnTo>
                  <a:pt x="1919" y="0"/>
                </a:lnTo>
                <a:lnTo>
                  <a:pt x="1574" y="172"/>
                </a:lnTo>
                <a:lnTo>
                  <a:pt x="1250" y="669"/>
                </a:lnTo>
                <a:lnTo>
                  <a:pt x="951" y="1460"/>
                </a:lnTo>
                <a:lnTo>
                  <a:pt x="683" y="2514"/>
                </a:lnTo>
                <a:lnTo>
                  <a:pt x="451" y="3803"/>
                </a:lnTo>
                <a:lnTo>
                  <a:pt x="262" y="5295"/>
                </a:lnTo>
                <a:lnTo>
                  <a:pt x="120" y="6961"/>
                </a:lnTo>
                <a:lnTo>
                  <a:pt x="31" y="8770"/>
                </a:lnTo>
                <a:lnTo>
                  <a:pt x="0" y="10692"/>
                </a:lnTo>
                <a:lnTo>
                  <a:pt x="0" y="10908"/>
                </a:lnTo>
                <a:lnTo>
                  <a:pt x="31" y="12830"/>
                </a:lnTo>
                <a:lnTo>
                  <a:pt x="120" y="14639"/>
                </a:lnTo>
                <a:lnTo>
                  <a:pt x="262" y="16304"/>
                </a:lnTo>
                <a:lnTo>
                  <a:pt x="451" y="17797"/>
                </a:lnTo>
                <a:lnTo>
                  <a:pt x="683" y="19085"/>
                </a:lnTo>
                <a:lnTo>
                  <a:pt x="951" y="20140"/>
                </a:lnTo>
                <a:lnTo>
                  <a:pt x="1250" y="20931"/>
                </a:lnTo>
                <a:lnTo>
                  <a:pt x="1574" y="21428"/>
                </a:lnTo>
                <a:lnTo>
                  <a:pt x="1919" y="21600"/>
                </a:lnTo>
                <a:lnTo>
                  <a:pt x="19681" y="21600"/>
                </a:lnTo>
                <a:lnTo>
                  <a:pt x="20026" y="21420"/>
                </a:lnTo>
                <a:lnTo>
                  <a:pt x="20350" y="20904"/>
                </a:lnTo>
                <a:lnTo>
                  <a:pt x="20649" y="20084"/>
                </a:lnTo>
                <a:lnTo>
                  <a:pt x="20917" y="18995"/>
                </a:lnTo>
                <a:lnTo>
                  <a:pt x="21149" y="17671"/>
                </a:lnTo>
                <a:lnTo>
                  <a:pt x="21338" y="16144"/>
                </a:lnTo>
                <a:lnTo>
                  <a:pt x="21480" y="14450"/>
                </a:lnTo>
                <a:lnTo>
                  <a:pt x="21569" y="12621"/>
                </a:lnTo>
                <a:lnTo>
                  <a:pt x="21600" y="10692"/>
                </a:lnTo>
                <a:lnTo>
                  <a:pt x="21569" y="8770"/>
                </a:lnTo>
                <a:lnTo>
                  <a:pt x="21480" y="6961"/>
                </a:lnTo>
                <a:lnTo>
                  <a:pt x="21338" y="5295"/>
                </a:lnTo>
                <a:lnTo>
                  <a:pt x="21149" y="3803"/>
                </a:lnTo>
                <a:lnTo>
                  <a:pt x="20917" y="2514"/>
                </a:lnTo>
                <a:lnTo>
                  <a:pt x="20649" y="1460"/>
                </a:lnTo>
                <a:lnTo>
                  <a:pt x="20350" y="669"/>
                </a:lnTo>
                <a:lnTo>
                  <a:pt x="20026" y="172"/>
                </a:lnTo>
                <a:lnTo>
                  <a:pt x="19681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11276" name="AutoShape 11"/>
          <p:cNvSpPr>
            <a:spLocks/>
          </p:cNvSpPr>
          <p:nvPr/>
        </p:nvSpPr>
        <p:spPr bwMode="auto">
          <a:xfrm>
            <a:off x="1166813" y="5253038"/>
            <a:ext cx="214153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083" y="0"/>
                </a:moveTo>
                <a:lnTo>
                  <a:pt x="2517" y="0"/>
                </a:lnTo>
                <a:lnTo>
                  <a:pt x="2065" y="172"/>
                </a:lnTo>
                <a:lnTo>
                  <a:pt x="1639" y="669"/>
                </a:lnTo>
                <a:lnTo>
                  <a:pt x="1247" y="1460"/>
                </a:lnTo>
                <a:lnTo>
                  <a:pt x="895" y="2514"/>
                </a:lnTo>
                <a:lnTo>
                  <a:pt x="592" y="3803"/>
                </a:lnTo>
                <a:lnTo>
                  <a:pt x="344" y="5295"/>
                </a:lnTo>
                <a:lnTo>
                  <a:pt x="157" y="6961"/>
                </a:lnTo>
                <a:lnTo>
                  <a:pt x="41" y="8770"/>
                </a:lnTo>
                <a:lnTo>
                  <a:pt x="0" y="10692"/>
                </a:lnTo>
                <a:lnTo>
                  <a:pt x="0" y="10908"/>
                </a:lnTo>
                <a:lnTo>
                  <a:pt x="41" y="12830"/>
                </a:lnTo>
                <a:lnTo>
                  <a:pt x="157" y="14639"/>
                </a:lnTo>
                <a:lnTo>
                  <a:pt x="344" y="16304"/>
                </a:lnTo>
                <a:lnTo>
                  <a:pt x="592" y="17797"/>
                </a:lnTo>
                <a:lnTo>
                  <a:pt x="895" y="19085"/>
                </a:lnTo>
                <a:lnTo>
                  <a:pt x="1247" y="20140"/>
                </a:lnTo>
                <a:lnTo>
                  <a:pt x="1639" y="20931"/>
                </a:lnTo>
                <a:lnTo>
                  <a:pt x="2065" y="21428"/>
                </a:lnTo>
                <a:lnTo>
                  <a:pt x="2517" y="21600"/>
                </a:lnTo>
                <a:lnTo>
                  <a:pt x="19083" y="21600"/>
                </a:lnTo>
                <a:lnTo>
                  <a:pt x="19535" y="21428"/>
                </a:lnTo>
                <a:lnTo>
                  <a:pt x="19961" y="20931"/>
                </a:lnTo>
                <a:lnTo>
                  <a:pt x="20353" y="20140"/>
                </a:lnTo>
                <a:lnTo>
                  <a:pt x="20705" y="19085"/>
                </a:lnTo>
                <a:lnTo>
                  <a:pt x="21008" y="17797"/>
                </a:lnTo>
                <a:lnTo>
                  <a:pt x="21256" y="16304"/>
                </a:lnTo>
                <a:lnTo>
                  <a:pt x="21443" y="14639"/>
                </a:lnTo>
                <a:lnTo>
                  <a:pt x="21559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59" y="8770"/>
                </a:lnTo>
                <a:lnTo>
                  <a:pt x="21443" y="6961"/>
                </a:lnTo>
                <a:lnTo>
                  <a:pt x="21256" y="5295"/>
                </a:lnTo>
                <a:lnTo>
                  <a:pt x="21008" y="3803"/>
                </a:lnTo>
                <a:lnTo>
                  <a:pt x="20705" y="2514"/>
                </a:lnTo>
                <a:lnTo>
                  <a:pt x="20353" y="1460"/>
                </a:lnTo>
                <a:lnTo>
                  <a:pt x="19961" y="669"/>
                </a:lnTo>
                <a:lnTo>
                  <a:pt x="19535" y="172"/>
                </a:lnTo>
                <a:lnTo>
                  <a:pt x="1908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11277" name="AutoShape 12"/>
          <p:cNvSpPr>
            <a:spLocks/>
          </p:cNvSpPr>
          <p:nvPr/>
        </p:nvSpPr>
        <p:spPr bwMode="auto">
          <a:xfrm>
            <a:off x="1411288" y="5922963"/>
            <a:ext cx="147637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48" y="0"/>
                </a:moveTo>
                <a:lnTo>
                  <a:pt x="3652" y="0"/>
                </a:lnTo>
                <a:lnTo>
                  <a:pt x="2996" y="172"/>
                </a:lnTo>
                <a:lnTo>
                  <a:pt x="2378" y="669"/>
                </a:lnTo>
                <a:lnTo>
                  <a:pt x="1809" y="1460"/>
                </a:lnTo>
                <a:lnTo>
                  <a:pt x="1299" y="2514"/>
                </a:lnTo>
                <a:lnTo>
                  <a:pt x="859" y="3803"/>
                </a:lnTo>
                <a:lnTo>
                  <a:pt x="499" y="5295"/>
                </a:lnTo>
                <a:lnTo>
                  <a:pt x="228" y="6961"/>
                </a:lnTo>
                <a:lnTo>
                  <a:pt x="59" y="8770"/>
                </a:lnTo>
                <a:lnTo>
                  <a:pt x="0" y="10692"/>
                </a:lnTo>
                <a:lnTo>
                  <a:pt x="0" y="10908"/>
                </a:lnTo>
                <a:lnTo>
                  <a:pt x="59" y="12830"/>
                </a:lnTo>
                <a:lnTo>
                  <a:pt x="228" y="14639"/>
                </a:lnTo>
                <a:lnTo>
                  <a:pt x="499" y="16304"/>
                </a:lnTo>
                <a:lnTo>
                  <a:pt x="859" y="17797"/>
                </a:lnTo>
                <a:lnTo>
                  <a:pt x="1299" y="19085"/>
                </a:lnTo>
                <a:lnTo>
                  <a:pt x="1809" y="20140"/>
                </a:lnTo>
                <a:lnTo>
                  <a:pt x="2378" y="20931"/>
                </a:lnTo>
                <a:lnTo>
                  <a:pt x="2996" y="21428"/>
                </a:lnTo>
                <a:lnTo>
                  <a:pt x="3652" y="21600"/>
                </a:lnTo>
                <a:lnTo>
                  <a:pt x="17948" y="21600"/>
                </a:lnTo>
                <a:lnTo>
                  <a:pt x="18605" y="21428"/>
                </a:lnTo>
                <a:lnTo>
                  <a:pt x="19222" y="20931"/>
                </a:lnTo>
                <a:lnTo>
                  <a:pt x="19791" y="20140"/>
                </a:lnTo>
                <a:lnTo>
                  <a:pt x="20301" y="19085"/>
                </a:lnTo>
                <a:lnTo>
                  <a:pt x="20741" y="17797"/>
                </a:lnTo>
                <a:lnTo>
                  <a:pt x="21101" y="16304"/>
                </a:lnTo>
                <a:lnTo>
                  <a:pt x="21372" y="14639"/>
                </a:lnTo>
                <a:lnTo>
                  <a:pt x="21541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1" y="8770"/>
                </a:lnTo>
                <a:lnTo>
                  <a:pt x="21372" y="6961"/>
                </a:lnTo>
                <a:lnTo>
                  <a:pt x="21101" y="5295"/>
                </a:lnTo>
                <a:lnTo>
                  <a:pt x="20741" y="3803"/>
                </a:lnTo>
                <a:lnTo>
                  <a:pt x="20301" y="2514"/>
                </a:lnTo>
                <a:lnTo>
                  <a:pt x="19791" y="1460"/>
                </a:lnTo>
                <a:lnTo>
                  <a:pt x="19222" y="669"/>
                </a:lnTo>
                <a:lnTo>
                  <a:pt x="18605" y="172"/>
                </a:lnTo>
                <a:lnTo>
                  <a:pt x="1794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11278" name="AutoShape 13"/>
          <p:cNvSpPr>
            <a:spLocks/>
          </p:cNvSpPr>
          <p:nvPr/>
        </p:nvSpPr>
        <p:spPr bwMode="auto">
          <a:xfrm>
            <a:off x="0" y="0"/>
            <a:ext cx="1004888" cy="4968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73" y="0"/>
                </a:moveTo>
                <a:lnTo>
                  <a:pt x="0" y="0"/>
                </a:lnTo>
                <a:lnTo>
                  <a:pt x="0" y="21600"/>
                </a:lnTo>
                <a:lnTo>
                  <a:pt x="16243" y="21600"/>
                </a:lnTo>
                <a:lnTo>
                  <a:pt x="17206" y="21423"/>
                </a:lnTo>
                <a:lnTo>
                  <a:pt x="18112" y="20914"/>
                </a:lnTo>
                <a:lnTo>
                  <a:pt x="18947" y="20103"/>
                </a:lnTo>
                <a:lnTo>
                  <a:pt x="19694" y="19021"/>
                </a:lnTo>
                <a:lnTo>
                  <a:pt x="20340" y="17700"/>
                </a:lnTo>
                <a:lnTo>
                  <a:pt x="20869" y="16169"/>
                </a:lnTo>
                <a:lnTo>
                  <a:pt x="21265" y="14461"/>
                </a:lnTo>
                <a:lnTo>
                  <a:pt x="21514" y="12606"/>
                </a:lnTo>
                <a:lnTo>
                  <a:pt x="21600" y="10635"/>
                </a:lnTo>
                <a:lnTo>
                  <a:pt x="21600" y="10413"/>
                </a:lnTo>
                <a:lnTo>
                  <a:pt x="21514" y="8442"/>
                </a:lnTo>
                <a:lnTo>
                  <a:pt x="21265" y="6587"/>
                </a:lnTo>
                <a:lnTo>
                  <a:pt x="20869" y="4879"/>
                </a:lnTo>
                <a:lnTo>
                  <a:pt x="20340" y="3349"/>
                </a:lnTo>
                <a:lnTo>
                  <a:pt x="19694" y="2027"/>
                </a:lnTo>
                <a:lnTo>
                  <a:pt x="18947" y="945"/>
                </a:lnTo>
                <a:lnTo>
                  <a:pt x="18112" y="134"/>
                </a:lnTo>
                <a:lnTo>
                  <a:pt x="1787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11279" name="AutoShape 14"/>
          <p:cNvSpPr>
            <a:spLocks/>
          </p:cNvSpPr>
          <p:nvPr/>
        </p:nvSpPr>
        <p:spPr bwMode="auto">
          <a:xfrm>
            <a:off x="1519238" y="6546850"/>
            <a:ext cx="790575" cy="3095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82" y="0"/>
                </a:moveTo>
                <a:lnTo>
                  <a:pt x="6817" y="0"/>
                </a:lnTo>
                <a:lnTo>
                  <a:pt x="5592" y="283"/>
                </a:lnTo>
                <a:lnTo>
                  <a:pt x="4439" y="1100"/>
                </a:lnTo>
                <a:lnTo>
                  <a:pt x="3377" y="2401"/>
                </a:lnTo>
                <a:lnTo>
                  <a:pt x="2425" y="4137"/>
                </a:lnTo>
                <a:lnTo>
                  <a:pt x="1603" y="6257"/>
                </a:lnTo>
                <a:lnTo>
                  <a:pt x="931" y="8712"/>
                </a:lnTo>
                <a:lnTo>
                  <a:pt x="426" y="11452"/>
                </a:lnTo>
                <a:lnTo>
                  <a:pt x="110" y="14428"/>
                </a:lnTo>
                <a:lnTo>
                  <a:pt x="0" y="17590"/>
                </a:lnTo>
                <a:lnTo>
                  <a:pt x="0" y="17946"/>
                </a:lnTo>
                <a:lnTo>
                  <a:pt x="110" y="21108"/>
                </a:lnTo>
                <a:lnTo>
                  <a:pt x="162" y="21600"/>
                </a:lnTo>
                <a:lnTo>
                  <a:pt x="21438" y="21600"/>
                </a:lnTo>
                <a:lnTo>
                  <a:pt x="21490" y="21108"/>
                </a:lnTo>
                <a:lnTo>
                  <a:pt x="21600" y="17946"/>
                </a:lnTo>
                <a:lnTo>
                  <a:pt x="21600" y="17590"/>
                </a:lnTo>
                <a:lnTo>
                  <a:pt x="21490" y="14428"/>
                </a:lnTo>
                <a:lnTo>
                  <a:pt x="21173" y="11452"/>
                </a:lnTo>
                <a:lnTo>
                  <a:pt x="20669" y="8712"/>
                </a:lnTo>
                <a:lnTo>
                  <a:pt x="19997" y="6257"/>
                </a:lnTo>
                <a:lnTo>
                  <a:pt x="19175" y="4137"/>
                </a:lnTo>
                <a:lnTo>
                  <a:pt x="18223" y="2401"/>
                </a:lnTo>
                <a:lnTo>
                  <a:pt x="17161" y="1100"/>
                </a:lnTo>
                <a:lnTo>
                  <a:pt x="16008" y="283"/>
                </a:lnTo>
                <a:lnTo>
                  <a:pt x="1478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11280" name="AutoShape 15"/>
          <p:cNvSpPr>
            <a:spLocks/>
          </p:cNvSpPr>
          <p:nvPr/>
        </p:nvSpPr>
        <p:spPr bwMode="auto">
          <a:xfrm>
            <a:off x="0" y="573088"/>
            <a:ext cx="1536700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93" y="0"/>
                </a:moveTo>
                <a:lnTo>
                  <a:pt x="0" y="0"/>
                </a:lnTo>
                <a:lnTo>
                  <a:pt x="0" y="21600"/>
                </a:lnTo>
                <a:lnTo>
                  <a:pt x="18093" y="21600"/>
                </a:lnTo>
                <a:lnTo>
                  <a:pt x="18724" y="21428"/>
                </a:lnTo>
                <a:lnTo>
                  <a:pt x="19317" y="20931"/>
                </a:lnTo>
                <a:lnTo>
                  <a:pt x="19863" y="20140"/>
                </a:lnTo>
                <a:lnTo>
                  <a:pt x="20353" y="19085"/>
                </a:lnTo>
                <a:lnTo>
                  <a:pt x="20775" y="17797"/>
                </a:lnTo>
                <a:lnTo>
                  <a:pt x="21121" y="16304"/>
                </a:lnTo>
                <a:lnTo>
                  <a:pt x="21381" y="14639"/>
                </a:lnTo>
                <a:lnTo>
                  <a:pt x="21544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4" y="8770"/>
                </a:lnTo>
                <a:lnTo>
                  <a:pt x="21381" y="6961"/>
                </a:lnTo>
                <a:lnTo>
                  <a:pt x="21121" y="5295"/>
                </a:lnTo>
                <a:lnTo>
                  <a:pt x="20775" y="3803"/>
                </a:lnTo>
                <a:lnTo>
                  <a:pt x="20353" y="2514"/>
                </a:lnTo>
                <a:lnTo>
                  <a:pt x="19863" y="1460"/>
                </a:lnTo>
                <a:lnTo>
                  <a:pt x="19317" y="669"/>
                </a:lnTo>
                <a:lnTo>
                  <a:pt x="18724" y="172"/>
                </a:lnTo>
                <a:lnTo>
                  <a:pt x="1809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11281" name="AutoShape 16"/>
          <p:cNvSpPr>
            <a:spLocks/>
          </p:cNvSpPr>
          <p:nvPr/>
        </p:nvSpPr>
        <p:spPr bwMode="auto">
          <a:xfrm>
            <a:off x="0" y="1238250"/>
            <a:ext cx="3067050" cy="5095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842" y="0"/>
                </a:moveTo>
                <a:lnTo>
                  <a:pt x="0" y="0"/>
                </a:lnTo>
                <a:lnTo>
                  <a:pt x="0" y="21600"/>
                </a:lnTo>
                <a:lnTo>
                  <a:pt x="19842" y="21600"/>
                </a:lnTo>
                <a:lnTo>
                  <a:pt x="20158" y="21428"/>
                </a:lnTo>
                <a:lnTo>
                  <a:pt x="20456" y="20931"/>
                </a:lnTo>
                <a:lnTo>
                  <a:pt x="20729" y="20140"/>
                </a:lnTo>
                <a:lnTo>
                  <a:pt x="20975" y="19085"/>
                </a:lnTo>
                <a:lnTo>
                  <a:pt x="21187" y="17797"/>
                </a:lnTo>
                <a:lnTo>
                  <a:pt x="21360" y="16304"/>
                </a:lnTo>
                <a:lnTo>
                  <a:pt x="21490" y="14639"/>
                </a:lnTo>
                <a:lnTo>
                  <a:pt x="21572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2" y="8770"/>
                </a:lnTo>
                <a:lnTo>
                  <a:pt x="21490" y="6961"/>
                </a:lnTo>
                <a:lnTo>
                  <a:pt x="21360" y="5295"/>
                </a:lnTo>
                <a:lnTo>
                  <a:pt x="21187" y="3803"/>
                </a:lnTo>
                <a:lnTo>
                  <a:pt x="20975" y="2514"/>
                </a:lnTo>
                <a:lnTo>
                  <a:pt x="20729" y="1460"/>
                </a:lnTo>
                <a:lnTo>
                  <a:pt x="20456" y="669"/>
                </a:lnTo>
                <a:lnTo>
                  <a:pt x="20158" y="172"/>
                </a:lnTo>
                <a:lnTo>
                  <a:pt x="1984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11282" name="AutoShape 17"/>
          <p:cNvSpPr>
            <a:spLocks/>
          </p:cNvSpPr>
          <p:nvPr/>
        </p:nvSpPr>
        <p:spPr bwMode="auto">
          <a:xfrm>
            <a:off x="0" y="1916113"/>
            <a:ext cx="3432175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030" y="0"/>
                </a:moveTo>
                <a:lnTo>
                  <a:pt x="0" y="0"/>
                </a:lnTo>
                <a:lnTo>
                  <a:pt x="0" y="21600"/>
                </a:lnTo>
                <a:lnTo>
                  <a:pt x="20030" y="21600"/>
                </a:lnTo>
                <a:lnTo>
                  <a:pt x="20312" y="21428"/>
                </a:lnTo>
                <a:lnTo>
                  <a:pt x="20578" y="20931"/>
                </a:lnTo>
                <a:lnTo>
                  <a:pt x="20822" y="20140"/>
                </a:lnTo>
                <a:lnTo>
                  <a:pt x="21041" y="19085"/>
                </a:lnTo>
                <a:lnTo>
                  <a:pt x="21231" y="17797"/>
                </a:lnTo>
                <a:lnTo>
                  <a:pt x="21386" y="16304"/>
                </a:lnTo>
                <a:lnTo>
                  <a:pt x="21502" y="14639"/>
                </a:lnTo>
                <a:lnTo>
                  <a:pt x="21575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5" y="8770"/>
                </a:lnTo>
                <a:lnTo>
                  <a:pt x="21502" y="6961"/>
                </a:lnTo>
                <a:lnTo>
                  <a:pt x="21386" y="5295"/>
                </a:lnTo>
                <a:lnTo>
                  <a:pt x="21231" y="3803"/>
                </a:lnTo>
                <a:lnTo>
                  <a:pt x="21041" y="2514"/>
                </a:lnTo>
                <a:lnTo>
                  <a:pt x="20822" y="1460"/>
                </a:lnTo>
                <a:lnTo>
                  <a:pt x="20578" y="669"/>
                </a:lnTo>
                <a:lnTo>
                  <a:pt x="20312" y="172"/>
                </a:lnTo>
                <a:lnTo>
                  <a:pt x="20030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11283" name="AutoShape 18"/>
          <p:cNvSpPr>
            <a:spLocks/>
          </p:cNvSpPr>
          <p:nvPr/>
        </p:nvSpPr>
        <p:spPr bwMode="auto">
          <a:xfrm>
            <a:off x="0" y="2600325"/>
            <a:ext cx="4619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598" y="0"/>
                </a:moveTo>
                <a:lnTo>
                  <a:pt x="0" y="0"/>
                </a:lnTo>
                <a:lnTo>
                  <a:pt x="0" y="21600"/>
                </a:lnTo>
                <a:lnTo>
                  <a:pt x="20433" y="21600"/>
                </a:lnTo>
                <a:lnTo>
                  <a:pt x="20643" y="21428"/>
                </a:lnTo>
                <a:lnTo>
                  <a:pt x="20840" y="20931"/>
                </a:lnTo>
                <a:lnTo>
                  <a:pt x="21022" y="20140"/>
                </a:lnTo>
                <a:lnTo>
                  <a:pt x="21185" y="19085"/>
                </a:lnTo>
                <a:lnTo>
                  <a:pt x="21326" y="17797"/>
                </a:lnTo>
                <a:lnTo>
                  <a:pt x="21441" y="16304"/>
                </a:lnTo>
                <a:lnTo>
                  <a:pt x="21527" y="14639"/>
                </a:lnTo>
                <a:lnTo>
                  <a:pt x="21581" y="12830"/>
                </a:lnTo>
                <a:lnTo>
                  <a:pt x="21600" y="10908"/>
                </a:lnTo>
                <a:lnTo>
                  <a:pt x="21600" y="9184"/>
                </a:lnTo>
                <a:lnTo>
                  <a:pt x="21574" y="7078"/>
                </a:lnTo>
                <a:lnTo>
                  <a:pt x="21498" y="5145"/>
                </a:lnTo>
                <a:lnTo>
                  <a:pt x="21380" y="3440"/>
                </a:lnTo>
                <a:lnTo>
                  <a:pt x="21225" y="2018"/>
                </a:lnTo>
                <a:lnTo>
                  <a:pt x="21039" y="933"/>
                </a:lnTo>
                <a:lnTo>
                  <a:pt x="20828" y="243"/>
                </a:lnTo>
                <a:lnTo>
                  <a:pt x="2059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11284" name="Marcador de Posição do Número do Diapositivo 20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BFEFDC7-1E17-46EA-82DC-4554DDE8DB7B}" type="slidenum">
              <a:rPr lang="en-US" altLang="en-US" smtClean="0">
                <a:solidFill>
                  <a:srgbClr val="888888"/>
                </a:solidFill>
                <a:latin typeface="Helvetica" panose="020B0604020202020204" pitchFamily="34" charset="0"/>
              </a:rPr>
              <a:pPr/>
              <a:t>1</a:t>
            </a:fld>
            <a:endParaRPr lang="en-US" altLang="en-US">
              <a:solidFill>
                <a:srgbClr val="888888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14800" y="5258383"/>
            <a:ext cx="4764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/>
            <a:r>
              <a:rPr lang="en-US" altLang="en-US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EGM | Urban Lens in Development Planning</a:t>
            </a:r>
            <a:endParaRPr lang="en-US" altLang="en-US" b="1" dirty="0">
              <a:solidFill>
                <a:srgbClr val="FFFFFF"/>
              </a:solidFill>
              <a:latin typeface="Lato" pitchFamily="34" charset="0"/>
              <a:cs typeface="Lato" pitchFamily="34" charset="0"/>
              <a:sym typeface="Lato" pitchFamily="34" charset="0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/>
          </p:cNvSpPr>
          <p:nvPr/>
        </p:nvSpPr>
        <p:spPr bwMode="auto">
          <a:xfrm>
            <a:off x="0" y="6242050"/>
            <a:ext cx="6894513" cy="41275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GB"/>
          </a:p>
        </p:txBody>
      </p:sp>
      <p:sp>
        <p:nvSpPr>
          <p:cNvPr id="17412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17413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17414" name="AutoShape 6"/>
          <p:cNvSpPr>
            <a:spLocks/>
          </p:cNvSpPr>
          <p:nvPr/>
        </p:nvSpPr>
        <p:spPr bwMode="auto">
          <a:xfrm>
            <a:off x="-1" y="290513"/>
            <a:ext cx="7319963" cy="6492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r>
              <a:rPr lang="en-GB" altLang="en-US" sz="2000" b="1" dirty="0">
                <a:solidFill>
                  <a:schemeClr val="bg1"/>
                </a:solidFill>
                <a:latin typeface="Lato"/>
                <a:cs typeface="Times New Roman" panose="02020603050405020304" pitchFamily="18" charset="0"/>
              </a:rPr>
              <a:t>ECA Capacity Development Strategy: Key thematic areas</a:t>
            </a:r>
          </a:p>
          <a:p>
            <a:endParaRPr lang="en-GB" dirty="0"/>
          </a:p>
        </p:txBody>
      </p:sp>
      <p:sp>
        <p:nvSpPr>
          <p:cNvPr id="17415" name="Rectangle 7"/>
          <p:cNvSpPr>
            <a:spLocks/>
          </p:cNvSpPr>
          <p:nvPr/>
        </p:nvSpPr>
        <p:spPr bwMode="auto">
          <a:xfrm>
            <a:off x="8123238" y="296863"/>
            <a:ext cx="7556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sz="2700" b="1">
                <a:solidFill>
                  <a:srgbClr val="6385C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ECA</a:t>
            </a:r>
          </a:p>
        </p:txBody>
      </p:sp>
      <p:sp>
        <p:nvSpPr>
          <p:cNvPr id="17416" name="Rectangle 8" descr="image4.png"/>
          <p:cNvSpPr>
            <a:spLocks/>
          </p:cNvSpPr>
          <p:nvPr/>
        </p:nvSpPr>
        <p:spPr bwMode="auto">
          <a:xfrm>
            <a:off x="7508875" y="284163"/>
            <a:ext cx="573088" cy="4778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endParaRPr lang="en-US" altLang="en-US">
              <a:solidFill>
                <a:srgbClr val="000000"/>
              </a:solidFill>
              <a:sym typeface="Calibri" panose="020F0502020204030204" pitchFamily="34" charset="0"/>
            </a:endParaRPr>
          </a:p>
        </p:txBody>
      </p:sp>
      <p:sp>
        <p:nvSpPr>
          <p:cNvPr id="17417" name="AutoShape 9"/>
          <p:cNvSpPr>
            <a:spLocks/>
          </p:cNvSpPr>
          <p:nvPr/>
        </p:nvSpPr>
        <p:spPr bwMode="auto">
          <a:xfrm>
            <a:off x="7319963" y="6248400"/>
            <a:ext cx="1385887" cy="44291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GB"/>
          </a:p>
        </p:txBody>
      </p:sp>
      <p:sp>
        <p:nvSpPr>
          <p:cNvPr id="17418" name="Rectangle 10"/>
          <p:cNvSpPr>
            <a:spLocks/>
          </p:cNvSpPr>
          <p:nvPr/>
        </p:nvSpPr>
        <p:spPr bwMode="auto">
          <a:xfrm>
            <a:off x="7510463" y="6384925"/>
            <a:ext cx="11953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sz="1200" b="1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17420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22541" name="Rectangle 3"/>
          <p:cNvSpPr txBox="1">
            <a:spLocks noChangeArrowheads="1"/>
          </p:cNvSpPr>
          <p:nvPr/>
        </p:nvSpPr>
        <p:spPr bwMode="auto">
          <a:xfrm>
            <a:off x="279400" y="1009650"/>
            <a:ext cx="8178800" cy="520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82588" indent="-1825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566738" indent="-1825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749300" indent="-1825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931863" indent="-1825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389063" indent="-1825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846263" indent="-1825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303463" indent="-1825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760663" indent="-1825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buClr>
                <a:schemeClr val="tx1"/>
              </a:buClr>
              <a:defRPr/>
            </a:pPr>
            <a:endParaRPr lang="en-GB" altLang="en-US" b="1" dirty="0">
              <a:latin typeface="Lato" pitchFamily="34" charset="0"/>
              <a:cs typeface="Times New Roman" panose="02020603050405020304" pitchFamily="18" charset="0"/>
            </a:endParaRPr>
          </a:p>
        </p:txBody>
      </p:sp>
      <p:sp>
        <p:nvSpPr>
          <p:cNvPr id="17425" name="Rectangle 20"/>
          <p:cNvSpPr>
            <a:spLocks noChangeArrowheads="1"/>
          </p:cNvSpPr>
          <p:nvPr/>
        </p:nvSpPr>
        <p:spPr bwMode="auto">
          <a:xfrm>
            <a:off x="5745163" y="2197100"/>
            <a:ext cx="2786062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</a:pPr>
            <a:endParaRPr lang="en-GB" altLang="en-US" sz="1600">
              <a:solidFill>
                <a:srgbClr val="000099"/>
              </a:solidFill>
              <a:cs typeface="Times New Roman" panose="02020603050405020304" pitchFamily="18" charset="0"/>
              <a:sym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</a:pPr>
            <a:endParaRPr lang="en-US" altLang="en-US">
              <a:cs typeface="Times New Roman" panose="02020603050405020304" pitchFamily="18" charset="0"/>
            </a:endParaRPr>
          </a:p>
        </p:txBody>
      </p:sp>
      <p:graphicFrame>
        <p:nvGraphicFramePr>
          <p:cNvPr id="1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8449733"/>
              </p:ext>
            </p:extLst>
          </p:nvPr>
        </p:nvGraphicFramePr>
        <p:xfrm>
          <a:off x="350838" y="1574800"/>
          <a:ext cx="8150225" cy="4083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553465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21508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21509" name="AutoShape 6"/>
          <p:cNvSpPr>
            <a:spLocks/>
          </p:cNvSpPr>
          <p:nvPr/>
        </p:nvSpPr>
        <p:spPr bwMode="auto">
          <a:xfrm>
            <a:off x="0" y="296863"/>
            <a:ext cx="7467600" cy="46513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r>
              <a:rPr lang="en-GB" altLang="en-US" sz="2000" b="1" dirty="0">
                <a:solidFill>
                  <a:schemeClr val="bg1"/>
                </a:solidFill>
                <a:latin typeface="Lato"/>
                <a:cs typeface="Times New Roman" panose="02020603050405020304" pitchFamily="18" charset="0"/>
              </a:rPr>
              <a:t>ECA Capacity Development Strategy: Main Actors</a:t>
            </a:r>
            <a:endParaRPr lang="en-GB" sz="2000" dirty="0">
              <a:solidFill>
                <a:schemeClr val="bg1"/>
              </a:solidFill>
              <a:latin typeface="Lato"/>
            </a:endParaRPr>
          </a:p>
        </p:txBody>
      </p:sp>
      <p:sp>
        <p:nvSpPr>
          <p:cNvPr id="21510" name="Rectangle 7"/>
          <p:cNvSpPr>
            <a:spLocks/>
          </p:cNvSpPr>
          <p:nvPr/>
        </p:nvSpPr>
        <p:spPr bwMode="auto">
          <a:xfrm>
            <a:off x="8123238" y="296863"/>
            <a:ext cx="7556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sz="2700" b="1">
                <a:solidFill>
                  <a:srgbClr val="6385C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ECA</a:t>
            </a:r>
          </a:p>
        </p:txBody>
      </p:sp>
      <p:sp>
        <p:nvSpPr>
          <p:cNvPr id="21511" name="Rectangle 8" descr="image4.png"/>
          <p:cNvSpPr>
            <a:spLocks/>
          </p:cNvSpPr>
          <p:nvPr/>
        </p:nvSpPr>
        <p:spPr bwMode="auto">
          <a:xfrm>
            <a:off x="7508875" y="284163"/>
            <a:ext cx="573088" cy="4778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endParaRPr lang="en-US" altLang="en-US">
              <a:solidFill>
                <a:srgbClr val="000000"/>
              </a:solidFill>
              <a:sym typeface="Calibri" panose="020F0502020204030204" pitchFamily="34" charset="0"/>
            </a:endParaRPr>
          </a:p>
        </p:txBody>
      </p:sp>
      <p:sp>
        <p:nvSpPr>
          <p:cNvPr id="21512" name="AutoShape 9"/>
          <p:cNvSpPr>
            <a:spLocks/>
          </p:cNvSpPr>
          <p:nvPr/>
        </p:nvSpPr>
        <p:spPr bwMode="auto">
          <a:xfrm>
            <a:off x="7319963" y="6089650"/>
            <a:ext cx="1385887" cy="44291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GB"/>
          </a:p>
        </p:txBody>
      </p:sp>
      <p:sp>
        <p:nvSpPr>
          <p:cNvPr id="21513" name="Rectangle 10"/>
          <p:cNvSpPr>
            <a:spLocks/>
          </p:cNvSpPr>
          <p:nvPr/>
        </p:nvSpPr>
        <p:spPr bwMode="auto">
          <a:xfrm>
            <a:off x="7510463" y="6226175"/>
            <a:ext cx="11953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sz="1200" b="1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21515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21516" name="Rectangle 3"/>
          <p:cNvSpPr txBox="1">
            <a:spLocks noChangeArrowheads="1"/>
          </p:cNvSpPr>
          <p:nvPr/>
        </p:nvSpPr>
        <p:spPr bwMode="auto">
          <a:xfrm>
            <a:off x="631825" y="1081088"/>
            <a:ext cx="8077200" cy="4886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82588" indent="-1825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566738" indent="-1825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749300" indent="-1825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931863" indent="-1825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389063" indent="-1825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846263" indent="-1825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303463" indent="-1825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760663" indent="-1825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 eaLnBrk="1" hangingPunct="1">
              <a:lnSpc>
                <a:spcPct val="90000"/>
              </a:lnSpc>
              <a:spcAft>
                <a:spcPts val="600"/>
              </a:spcAft>
            </a:pPr>
            <a:endParaRPr lang="en-GB" altLang="en-US" dirty="0"/>
          </a:p>
        </p:txBody>
      </p:sp>
      <p:graphicFrame>
        <p:nvGraphicFramePr>
          <p:cNvPr id="12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341649"/>
              </p:ext>
            </p:extLst>
          </p:nvPr>
        </p:nvGraphicFramePr>
        <p:xfrm>
          <a:off x="381000" y="1247775"/>
          <a:ext cx="7924800" cy="4858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AutoShape 2"/>
          <p:cNvSpPr>
            <a:spLocks/>
          </p:cNvSpPr>
          <p:nvPr/>
        </p:nvSpPr>
        <p:spPr bwMode="auto">
          <a:xfrm>
            <a:off x="0" y="6242050"/>
            <a:ext cx="6894513" cy="41275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1923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/>
          </p:cNvSpPr>
          <p:nvPr/>
        </p:nvSpPr>
        <p:spPr bwMode="auto">
          <a:xfrm>
            <a:off x="0" y="6135688"/>
            <a:ext cx="6980238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GB"/>
          </a:p>
        </p:txBody>
      </p:sp>
      <p:sp>
        <p:nvSpPr>
          <p:cNvPr id="23556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23557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23558" name="AutoShape 6"/>
          <p:cNvSpPr>
            <a:spLocks/>
          </p:cNvSpPr>
          <p:nvPr/>
        </p:nvSpPr>
        <p:spPr bwMode="auto">
          <a:xfrm>
            <a:off x="0" y="290514"/>
            <a:ext cx="6781800" cy="52546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GB"/>
          </a:p>
        </p:txBody>
      </p:sp>
      <p:sp>
        <p:nvSpPr>
          <p:cNvPr id="23559" name="Rectangle 7"/>
          <p:cNvSpPr>
            <a:spLocks/>
          </p:cNvSpPr>
          <p:nvPr/>
        </p:nvSpPr>
        <p:spPr bwMode="auto">
          <a:xfrm>
            <a:off x="8123238" y="296863"/>
            <a:ext cx="7556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sz="2700" b="1">
                <a:solidFill>
                  <a:srgbClr val="6385C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ECA</a:t>
            </a:r>
          </a:p>
        </p:txBody>
      </p:sp>
      <p:sp>
        <p:nvSpPr>
          <p:cNvPr id="23560" name="Rectangle 8" descr="image4.png"/>
          <p:cNvSpPr>
            <a:spLocks/>
          </p:cNvSpPr>
          <p:nvPr/>
        </p:nvSpPr>
        <p:spPr bwMode="auto">
          <a:xfrm>
            <a:off x="7508875" y="284163"/>
            <a:ext cx="573088" cy="4778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endParaRPr lang="en-US" altLang="en-US">
              <a:solidFill>
                <a:srgbClr val="000000"/>
              </a:solidFill>
              <a:sym typeface="Calibri" panose="020F0502020204030204" pitchFamily="34" charset="0"/>
            </a:endParaRPr>
          </a:p>
        </p:txBody>
      </p:sp>
      <p:sp>
        <p:nvSpPr>
          <p:cNvPr id="23561" name="AutoShape 9"/>
          <p:cNvSpPr>
            <a:spLocks/>
          </p:cNvSpPr>
          <p:nvPr/>
        </p:nvSpPr>
        <p:spPr bwMode="auto">
          <a:xfrm>
            <a:off x="7265988" y="6135688"/>
            <a:ext cx="1387475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GB"/>
          </a:p>
        </p:txBody>
      </p:sp>
      <p:sp>
        <p:nvSpPr>
          <p:cNvPr id="23562" name="Rectangle 10"/>
          <p:cNvSpPr>
            <a:spLocks/>
          </p:cNvSpPr>
          <p:nvPr/>
        </p:nvSpPr>
        <p:spPr bwMode="auto">
          <a:xfrm>
            <a:off x="7577138" y="6253163"/>
            <a:ext cx="11953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sz="1200" b="1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23563" name="Rectangle 11"/>
          <p:cNvSpPr>
            <a:spLocks/>
          </p:cNvSpPr>
          <p:nvPr/>
        </p:nvSpPr>
        <p:spPr bwMode="auto">
          <a:xfrm>
            <a:off x="152401" y="360363"/>
            <a:ext cx="7104062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GB" altLang="en-US" sz="2000" b="1" dirty="0">
                <a:solidFill>
                  <a:schemeClr val="bg1"/>
                </a:solidFill>
                <a:latin typeface="Lato"/>
              </a:rPr>
              <a:t>ECA Capacity Development Strategy: Delivery Chain</a:t>
            </a:r>
            <a:endParaRPr lang="en-US" altLang="en-US" sz="2000" b="1" dirty="0">
              <a:solidFill>
                <a:schemeClr val="bg1"/>
              </a:solidFill>
              <a:latin typeface="Lato"/>
              <a:cs typeface="Lato" pitchFamily="34" charset="0"/>
              <a:sym typeface="Lato" pitchFamily="34" charset="0"/>
            </a:endParaRP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>
            <a:off x="-96838" y="7010400"/>
            <a:ext cx="9144001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graphicFrame>
        <p:nvGraphicFramePr>
          <p:cNvPr id="1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969115"/>
              </p:ext>
            </p:extLst>
          </p:nvPr>
        </p:nvGraphicFramePr>
        <p:xfrm>
          <a:off x="152401" y="1193800"/>
          <a:ext cx="8726487" cy="4862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375611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/>
          </p:cNvSpPr>
          <p:nvPr/>
        </p:nvSpPr>
        <p:spPr bwMode="auto">
          <a:xfrm>
            <a:off x="0" y="6135688"/>
            <a:ext cx="6980238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GB"/>
          </a:p>
        </p:txBody>
      </p:sp>
      <p:sp>
        <p:nvSpPr>
          <p:cNvPr id="23556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23557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23558" name="AutoShape 6"/>
          <p:cNvSpPr>
            <a:spLocks/>
          </p:cNvSpPr>
          <p:nvPr/>
        </p:nvSpPr>
        <p:spPr bwMode="auto">
          <a:xfrm>
            <a:off x="0" y="290513"/>
            <a:ext cx="7391400" cy="4714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r>
              <a:rPr lang="en-GB" altLang="en-US" b="1" dirty="0">
                <a:solidFill>
                  <a:schemeClr val="bg1"/>
                </a:solidFill>
                <a:latin typeface="Lato"/>
                <a:cs typeface="Times New Roman" panose="02020603050405020304" pitchFamily="18" charset="0"/>
              </a:rPr>
              <a:t>Development Planning and Statistics</a:t>
            </a:r>
            <a:endParaRPr lang="en-GB" sz="1600" dirty="0">
              <a:solidFill>
                <a:schemeClr val="bg1"/>
              </a:solidFill>
              <a:latin typeface="Lato"/>
            </a:endParaRPr>
          </a:p>
        </p:txBody>
      </p:sp>
      <p:sp>
        <p:nvSpPr>
          <p:cNvPr id="23559" name="Rectangle 7"/>
          <p:cNvSpPr>
            <a:spLocks/>
          </p:cNvSpPr>
          <p:nvPr/>
        </p:nvSpPr>
        <p:spPr bwMode="auto">
          <a:xfrm>
            <a:off x="8123238" y="296863"/>
            <a:ext cx="7556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sz="2700" b="1">
                <a:solidFill>
                  <a:srgbClr val="6385C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ECA</a:t>
            </a:r>
          </a:p>
        </p:txBody>
      </p:sp>
      <p:sp>
        <p:nvSpPr>
          <p:cNvPr id="23560" name="Rectangle 8" descr="image4.png"/>
          <p:cNvSpPr>
            <a:spLocks/>
          </p:cNvSpPr>
          <p:nvPr/>
        </p:nvSpPr>
        <p:spPr bwMode="auto">
          <a:xfrm>
            <a:off x="7508875" y="284163"/>
            <a:ext cx="573088" cy="4778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endParaRPr lang="en-US" altLang="en-US">
              <a:solidFill>
                <a:srgbClr val="000000"/>
              </a:solidFill>
              <a:sym typeface="Calibri" panose="020F0502020204030204" pitchFamily="34" charset="0"/>
            </a:endParaRPr>
          </a:p>
        </p:txBody>
      </p:sp>
      <p:sp>
        <p:nvSpPr>
          <p:cNvPr id="23561" name="AutoShape 9"/>
          <p:cNvSpPr>
            <a:spLocks/>
          </p:cNvSpPr>
          <p:nvPr/>
        </p:nvSpPr>
        <p:spPr bwMode="auto">
          <a:xfrm>
            <a:off x="7265988" y="6135688"/>
            <a:ext cx="1387475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GB"/>
          </a:p>
        </p:txBody>
      </p:sp>
      <p:sp>
        <p:nvSpPr>
          <p:cNvPr id="23562" name="Rectangle 10"/>
          <p:cNvSpPr>
            <a:spLocks/>
          </p:cNvSpPr>
          <p:nvPr/>
        </p:nvSpPr>
        <p:spPr bwMode="auto">
          <a:xfrm>
            <a:off x="7577138" y="6253163"/>
            <a:ext cx="11953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sz="1200" b="1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>
            <a:off x="-96838" y="7010400"/>
            <a:ext cx="9144001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04800" y="1281114"/>
            <a:ext cx="7620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GB" b="1" dirty="0">
              <a:solidFill>
                <a:srgbClr val="00B05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altLang="en-US" b="1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1204200"/>
            <a:ext cx="7500938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Objective: 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improve public sector management and development planning in support of economic and social transformation in Africa</a:t>
            </a:r>
          </a:p>
          <a:p>
            <a:pPr algn="just">
              <a:spcAft>
                <a:spcPts val="600"/>
              </a:spcAft>
              <a:defRPr/>
            </a:pPr>
            <a:endParaRPr lang="en-GB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Expected accomplishments: 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Strengthened capacity of member States for better development planning, formulation of policies and approaches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Enhanced capacity of ECA member States for better policy formulation, analysis and management</a:t>
            </a:r>
          </a:p>
          <a:p>
            <a:endParaRPr lang="en-GB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Services and activities: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Build capacity on development planning at national,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subregional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regional levels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en-GB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Promote institutional strengthening and evidence based policy making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Advisory services and technical assistance; dialogue and knowledge sharing; frameworks and guidelines; strengthening partnerships</a:t>
            </a:r>
          </a:p>
        </p:txBody>
      </p:sp>
    </p:spTree>
    <p:extLst>
      <p:ext uri="{BB962C8B-B14F-4D97-AF65-F5344CB8AC3E}">
        <p14:creationId xmlns:p14="http://schemas.microsoft.com/office/powerpoint/2010/main" val="385513669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/>
          </p:cNvSpPr>
          <p:nvPr/>
        </p:nvSpPr>
        <p:spPr bwMode="auto">
          <a:xfrm>
            <a:off x="0" y="6135688"/>
            <a:ext cx="6980238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GB"/>
          </a:p>
        </p:txBody>
      </p:sp>
      <p:sp>
        <p:nvSpPr>
          <p:cNvPr id="23556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23557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23558" name="AutoShape 6"/>
          <p:cNvSpPr>
            <a:spLocks/>
          </p:cNvSpPr>
          <p:nvPr/>
        </p:nvSpPr>
        <p:spPr bwMode="auto">
          <a:xfrm>
            <a:off x="0" y="290513"/>
            <a:ext cx="7391400" cy="4714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r>
              <a:rPr lang="en-GB" altLang="en-US" b="1" dirty="0">
                <a:solidFill>
                  <a:schemeClr val="bg1"/>
                </a:solidFill>
                <a:latin typeface="Lato"/>
                <a:cs typeface="Times New Roman" panose="02020603050405020304" pitchFamily="18" charset="0"/>
              </a:rPr>
              <a:t>Development Planning and Statistics…</a:t>
            </a:r>
            <a:endParaRPr lang="en-GB" sz="1600" dirty="0">
              <a:solidFill>
                <a:schemeClr val="bg1"/>
              </a:solidFill>
              <a:latin typeface="Lato"/>
            </a:endParaRPr>
          </a:p>
        </p:txBody>
      </p:sp>
      <p:sp>
        <p:nvSpPr>
          <p:cNvPr id="23559" name="Rectangle 7"/>
          <p:cNvSpPr>
            <a:spLocks/>
          </p:cNvSpPr>
          <p:nvPr/>
        </p:nvSpPr>
        <p:spPr bwMode="auto">
          <a:xfrm>
            <a:off x="8123238" y="296863"/>
            <a:ext cx="7556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sz="2700" b="1">
                <a:solidFill>
                  <a:srgbClr val="6385C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ECA</a:t>
            </a:r>
          </a:p>
        </p:txBody>
      </p:sp>
      <p:sp>
        <p:nvSpPr>
          <p:cNvPr id="23560" name="Rectangle 8" descr="image4.png"/>
          <p:cNvSpPr>
            <a:spLocks/>
          </p:cNvSpPr>
          <p:nvPr/>
        </p:nvSpPr>
        <p:spPr bwMode="auto">
          <a:xfrm>
            <a:off x="7508875" y="284163"/>
            <a:ext cx="573088" cy="4778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endParaRPr lang="en-US" altLang="en-US">
              <a:solidFill>
                <a:srgbClr val="000000"/>
              </a:solidFill>
              <a:sym typeface="Calibri" panose="020F0502020204030204" pitchFamily="34" charset="0"/>
            </a:endParaRPr>
          </a:p>
        </p:txBody>
      </p:sp>
      <p:sp>
        <p:nvSpPr>
          <p:cNvPr id="23561" name="AutoShape 9"/>
          <p:cNvSpPr>
            <a:spLocks/>
          </p:cNvSpPr>
          <p:nvPr/>
        </p:nvSpPr>
        <p:spPr bwMode="auto">
          <a:xfrm>
            <a:off x="7265988" y="6135688"/>
            <a:ext cx="1387475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GB"/>
          </a:p>
        </p:txBody>
      </p:sp>
      <p:sp>
        <p:nvSpPr>
          <p:cNvPr id="23562" name="Rectangle 10"/>
          <p:cNvSpPr>
            <a:spLocks/>
          </p:cNvSpPr>
          <p:nvPr/>
        </p:nvSpPr>
        <p:spPr bwMode="auto">
          <a:xfrm>
            <a:off x="7577138" y="6253163"/>
            <a:ext cx="11953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sz="1200" b="1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>
            <a:off x="-96838" y="7010400"/>
            <a:ext cx="9144001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04800" y="1281114"/>
            <a:ext cx="7620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GB" b="1" dirty="0">
              <a:solidFill>
                <a:srgbClr val="00B05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altLang="en-US" b="1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1204200"/>
            <a:ext cx="7500938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en-GB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Univers LT Std 45 Light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GB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ECA has a long standing experience of supporting member States, regional and </a:t>
            </a:r>
            <a:r>
              <a:rPr lang="en-GB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subregional</a:t>
            </a:r>
            <a:r>
              <a:rPr lang="en-GB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institutions in the design and articulation of development planning frameworks</a:t>
            </a:r>
          </a:p>
          <a:p>
            <a:pPr algn="just">
              <a:spcAft>
                <a:spcPts val="600"/>
              </a:spcAft>
              <a:defRPr/>
            </a:pPr>
            <a:endParaRPr lang="en-GB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GB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Involves SD mainstreaming and strengthening statistical capacity for evidenced based policy making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GB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GB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Employs an integrated and coherent approach through effective inter-divisional cooperation and substantive partnerships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GB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GB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Support is demand driven and takes into account equitable geographical distribution and language considerations 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GB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GB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Countries need to develop comprehensive capacity development strategies to ensure that support is country owned and led</a:t>
            </a:r>
          </a:p>
        </p:txBody>
      </p:sp>
    </p:spTree>
    <p:extLst>
      <p:ext uri="{BB962C8B-B14F-4D97-AF65-F5344CB8AC3E}">
        <p14:creationId xmlns:p14="http://schemas.microsoft.com/office/powerpoint/2010/main" val="125971476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/>
          </p:cNvSpPr>
          <p:nvPr/>
        </p:nvSpPr>
        <p:spPr bwMode="auto">
          <a:xfrm>
            <a:off x="0" y="6135688"/>
            <a:ext cx="6980238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GB"/>
          </a:p>
        </p:txBody>
      </p:sp>
      <p:sp>
        <p:nvSpPr>
          <p:cNvPr id="23556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23557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23558" name="AutoShape 6"/>
          <p:cNvSpPr>
            <a:spLocks/>
          </p:cNvSpPr>
          <p:nvPr/>
        </p:nvSpPr>
        <p:spPr bwMode="auto">
          <a:xfrm>
            <a:off x="58738" y="220449"/>
            <a:ext cx="7391400" cy="4714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r>
              <a:rPr lang="en-GB" altLang="en-US" b="1" dirty="0">
                <a:solidFill>
                  <a:schemeClr val="bg1"/>
                </a:solidFill>
                <a:latin typeface="Lato"/>
                <a:cs typeface="Times New Roman" panose="02020603050405020304" pitchFamily="18" charset="0"/>
              </a:rPr>
              <a:t>Development Planning and Statistics…</a:t>
            </a:r>
            <a:endParaRPr lang="en-GB" sz="1600" dirty="0">
              <a:solidFill>
                <a:schemeClr val="bg1"/>
              </a:solidFill>
              <a:latin typeface="Lato"/>
            </a:endParaRPr>
          </a:p>
        </p:txBody>
      </p:sp>
      <p:sp>
        <p:nvSpPr>
          <p:cNvPr id="23559" name="Rectangle 7"/>
          <p:cNvSpPr>
            <a:spLocks/>
          </p:cNvSpPr>
          <p:nvPr/>
        </p:nvSpPr>
        <p:spPr bwMode="auto">
          <a:xfrm>
            <a:off x="8123238" y="296863"/>
            <a:ext cx="7556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sz="2700" b="1">
                <a:solidFill>
                  <a:srgbClr val="6385C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ECA</a:t>
            </a:r>
          </a:p>
        </p:txBody>
      </p:sp>
      <p:sp>
        <p:nvSpPr>
          <p:cNvPr id="23560" name="Rectangle 8" descr="image4.png"/>
          <p:cNvSpPr>
            <a:spLocks/>
          </p:cNvSpPr>
          <p:nvPr/>
        </p:nvSpPr>
        <p:spPr bwMode="auto">
          <a:xfrm>
            <a:off x="7508875" y="284163"/>
            <a:ext cx="573088" cy="4778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endParaRPr lang="en-US" altLang="en-US">
              <a:solidFill>
                <a:srgbClr val="000000"/>
              </a:solidFill>
              <a:sym typeface="Calibri" panose="020F0502020204030204" pitchFamily="34" charset="0"/>
            </a:endParaRPr>
          </a:p>
        </p:txBody>
      </p:sp>
      <p:sp>
        <p:nvSpPr>
          <p:cNvPr id="23561" name="AutoShape 9"/>
          <p:cNvSpPr>
            <a:spLocks/>
          </p:cNvSpPr>
          <p:nvPr/>
        </p:nvSpPr>
        <p:spPr bwMode="auto">
          <a:xfrm>
            <a:off x="7265988" y="6135688"/>
            <a:ext cx="1387475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GB"/>
          </a:p>
        </p:txBody>
      </p:sp>
      <p:sp>
        <p:nvSpPr>
          <p:cNvPr id="23562" name="Rectangle 10"/>
          <p:cNvSpPr>
            <a:spLocks/>
          </p:cNvSpPr>
          <p:nvPr/>
        </p:nvSpPr>
        <p:spPr bwMode="auto">
          <a:xfrm>
            <a:off x="7577138" y="6253163"/>
            <a:ext cx="11953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sz="1200" b="1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>
            <a:off x="-96838" y="7010400"/>
            <a:ext cx="9144001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04800" y="1281114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en-US" altLang="en-US" b="1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/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103012"/>
              </p:ext>
            </p:extLst>
          </p:nvPr>
        </p:nvGraphicFramePr>
        <p:xfrm>
          <a:off x="457200" y="1396999"/>
          <a:ext cx="8196263" cy="4715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xmlns="" val="38059662"/>
                    </a:ext>
                  </a:extLst>
                </a:gridCol>
                <a:gridCol w="4310063">
                  <a:extLst>
                    <a:ext uri="{9D8B030D-6E8A-4147-A177-3AD203B41FA5}">
                      <a16:colId xmlns:a16="http://schemas.microsoft.com/office/drawing/2014/main" xmlns="" val="4239089261"/>
                    </a:ext>
                  </a:extLst>
                </a:gridCol>
              </a:tblGrid>
              <a:tr h="398643">
                <a:tc>
                  <a:txBody>
                    <a:bodyPr/>
                    <a:lstStyle/>
                    <a:p>
                      <a:r>
                        <a:rPr lang="en-GB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Area of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Countries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3754178"/>
                  </a:ext>
                </a:extLst>
              </a:tr>
              <a:tr h="1357850">
                <a:tc>
                  <a:txBody>
                    <a:bodyPr/>
                    <a:lstStyle/>
                    <a:p>
                      <a:r>
                        <a:rPr lang="en-GB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Developing</a:t>
                      </a:r>
                      <a:r>
                        <a:rPr lang="en-GB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planning frameworks </a:t>
                      </a:r>
                      <a:r>
                        <a:rPr lang="en-GB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and/ or their alignment with Agenda 2063 and the SDGs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Benin, Burkina Faso, Cameroon, Congo, Ethiopia,  Guinea Conakry, Ivory Coast, Morocco, Niger, Nigeria, Sudan, Togo, Uganda, Zambia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7335997"/>
                  </a:ext>
                </a:extLst>
              </a:tr>
              <a:tr h="10375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Integrating Accountability in Development 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Benin, Cameroon, Egypt, Kenya, Zambia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6274159"/>
                  </a:ext>
                </a:extLst>
              </a:tr>
              <a:tr h="19214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Elaboration of National Strategies for the Development of Statistics, and strengthening  national statistical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Burkina Faso, Cape Verde, Gabon, Guinea Bissau, Guinea Conakry, Egypt, Liberia, Mauritania, Nigeria, Senegal,  South Sudan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8021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077664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/>
          </p:cNvSpPr>
          <p:nvPr/>
        </p:nvSpPr>
        <p:spPr bwMode="auto">
          <a:xfrm>
            <a:off x="0" y="-139700"/>
            <a:ext cx="9144000" cy="6997700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/>
            <a:endParaRPr lang="en-US" altLang="en-US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39939" name="Rectangle 2"/>
          <p:cNvSpPr>
            <a:spLocks/>
          </p:cNvSpPr>
          <p:nvPr/>
        </p:nvSpPr>
        <p:spPr bwMode="auto">
          <a:xfrm>
            <a:off x="2360613" y="4294188"/>
            <a:ext cx="44211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/>
            <a:r>
              <a:rPr lang="en-US" altLang="en-US" sz="5500" b="1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THANK YOU!</a:t>
            </a:r>
          </a:p>
        </p:txBody>
      </p:sp>
      <p:sp>
        <p:nvSpPr>
          <p:cNvPr id="39940" name="Rectangle 3"/>
          <p:cNvSpPr>
            <a:spLocks/>
          </p:cNvSpPr>
          <p:nvPr/>
        </p:nvSpPr>
        <p:spPr bwMode="auto">
          <a:xfrm>
            <a:off x="8231188" y="184150"/>
            <a:ext cx="75565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/>
            <a:r>
              <a:rPr lang="en-US" altLang="en-US" sz="27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ECA</a:t>
            </a:r>
          </a:p>
        </p:txBody>
      </p:sp>
      <p:sp>
        <p:nvSpPr>
          <p:cNvPr id="39941" name="Rectangle 4" descr="image7.png"/>
          <p:cNvSpPr>
            <a:spLocks/>
          </p:cNvSpPr>
          <p:nvPr/>
        </p:nvSpPr>
        <p:spPr bwMode="auto">
          <a:xfrm>
            <a:off x="7616825" y="171450"/>
            <a:ext cx="573088" cy="479425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/>
            <a:endParaRPr lang="en-US" altLang="en-US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39942" name="AutoShape 5"/>
          <p:cNvSpPr>
            <a:spLocks/>
          </p:cNvSpPr>
          <p:nvPr/>
        </p:nvSpPr>
        <p:spPr bwMode="auto">
          <a:xfrm>
            <a:off x="3924300" y="6135688"/>
            <a:ext cx="129381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D7CB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39944" name="Rectangle 7"/>
          <p:cNvSpPr>
            <a:spLocks/>
          </p:cNvSpPr>
          <p:nvPr/>
        </p:nvSpPr>
        <p:spPr bwMode="auto">
          <a:xfrm>
            <a:off x="4117975" y="6261100"/>
            <a:ext cx="11001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UNECA.ORG</a:t>
            </a:r>
          </a:p>
        </p:txBody>
      </p:sp>
      <p:pic>
        <p:nvPicPr>
          <p:cNvPr id="39945" name="Picture 8" descr="pasted-imag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00" y="1171575"/>
            <a:ext cx="256381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39946" name="Picture 9" descr="pasted-image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900" y="2174875"/>
            <a:ext cx="210661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/>
          </p:cNvSpPr>
          <p:nvPr/>
        </p:nvSpPr>
        <p:spPr bwMode="auto">
          <a:xfrm>
            <a:off x="0" y="6148388"/>
            <a:ext cx="60261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GB"/>
          </a:p>
        </p:txBody>
      </p:sp>
      <p:sp>
        <p:nvSpPr>
          <p:cNvPr id="13316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13317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13318" name="AutoShape 6"/>
          <p:cNvSpPr>
            <a:spLocks/>
          </p:cNvSpPr>
          <p:nvPr/>
        </p:nvSpPr>
        <p:spPr bwMode="auto">
          <a:xfrm>
            <a:off x="0" y="269731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lIns="45720" rIns="45720"/>
          <a:lstStyle/>
          <a:p>
            <a:endParaRPr lang="en-GB"/>
          </a:p>
        </p:txBody>
      </p:sp>
      <p:sp>
        <p:nvSpPr>
          <p:cNvPr id="13319" name="Rectangle 7"/>
          <p:cNvSpPr>
            <a:spLocks/>
          </p:cNvSpPr>
          <p:nvPr/>
        </p:nvSpPr>
        <p:spPr bwMode="auto">
          <a:xfrm>
            <a:off x="8123238" y="296863"/>
            <a:ext cx="7556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sz="2700" b="1">
                <a:solidFill>
                  <a:srgbClr val="6385C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ECA</a:t>
            </a:r>
          </a:p>
        </p:txBody>
      </p:sp>
      <p:sp>
        <p:nvSpPr>
          <p:cNvPr id="13320" name="Rectangle 8" descr="image4.png"/>
          <p:cNvSpPr>
            <a:spLocks/>
          </p:cNvSpPr>
          <p:nvPr/>
        </p:nvSpPr>
        <p:spPr bwMode="auto">
          <a:xfrm>
            <a:off x="7508875" y="284163"/>
            <a:ext cx="573088" cy="4778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endParaRPr lang="en-US" altLang="en-US">
              <a:solidFill>
                <a:srgbClr val="000000"/>
              </a:solidFill>
              <a:sym typeface="Calibri" panose="020F0502020204030204" pitchFamily="34" charset="0"/>
            </a:endParaRPr>
          </a:p>
        </p:txBody>
      </p:sp>
      <p:sp>
        <p:nvSpPr>
          <p:cNvPr id="13321" name="AutoShape 9"/>
          <p:cNvSpPr>
            <a:spLocks/>
          </p:cNvSpPr>
          <p:nvPr/>
        </p:nvSpPr>
        <p:spPr bwMode="auto">
          <a:xfrm>
            <a:off x="6121400" y="6135688"/>
            <a:ext cx="1387475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GB"/>
          </a:p>
        </p:txBody>
      </p:sp>
      <p:sp>
        <p:nvSpPr>
          <p:cNvPr id="13322" name="Rectangle 10"/>
          <p:cNvSpPr>
            <a:spLocks/>
          </p:cNvSpPr>
          <p:nvPr/>
        </p:nvSpPr>
        <p:spPr bwMode="auto">
          <a:xfrm>
            <a:off x="6313488" y="6256338"/>
            <a:ext cx="11953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sz="12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13323" name="Rectangle 11"/>
          <p:cNvSpPr>
            <a:spLocks/>
          </p:cNvSpPr>
          <p:nvPr/>
        </p:nvSpPr>
        <p:spPr bwMode="auto">
          <a:xfrm>
            <a:off x="279400" y="360363"/>
            <a:ext cx="2552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b="1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CONTENT</a:t>
            </a:r>
          </a:p>
        </p:txBody>
      </p:sp>
      <p:sp>
        <p:nvSpPr>
          <p:cNvPr id="13324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86472" y="1305729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GB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Introduction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Development planning in Africa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Development planning imperatives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ECA Capacity Development Strategy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Development Planning and Statistics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/>
          </p:cNvSpPr>
          <p:nvPr/>
        </p:nvSpPr>
        <p:spPr bwMode="auto">
          <a:xfrm>
            <a:off x="0" y="6148388"/>
            <a:ext cx="60261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GB"/>
          </a:p>
        </p:txBody>
      </p:sp>
      <p:sp>
        <p:nvSpPr>
          <p:cNvPr id="13316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13317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13318" name="AutoShape 6"/>
          <p:cNvSpPr>
            <a:spLocks/>
          </p:cNvSpPr>
          <p:nvPr/>
        </p:nvSpPr>
        <p:spPr bwMode="auto">
          <a:xfrm>
            <a:off x="0" y="269731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lIns="45720" rIns="45720"/>
          <a:lstStyle/>
          <a:p>
            <a:endParaRPr lang="en-GB"/>
          </a:p>
        </p:txBody>
      </p:sp>
      <p:sp>
        <p:nvSpPr>
          <p:cNvPr id="13319" name="Rectangle 7"/>
          <p:cNvSpPr>
            <a:spLocks/>
          </p:cNvSpPr>
          <p:nvPr/>
        </p:nvSpPr>
        <p:spPr bwMode="auto">
          <a:xfrm>
            <a:off x="8123238" y="296863"/>
            <a:ext cx="7556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sz="2700" b="1">
                <a:solidFill>
                  <a:srgbClr val="6385C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ECA</a:t>
            </a:r>
          </a:p>
        </p:txBody>
      </p:sp>
      <p:sp>
        <p:nvSpPr>
          <p:cNvPr id="13320" name="Rectangle 8" descr="image4.png"/>
          <p:cNvSpPr>
            <a:spLocks/>
          </p:cNvSpPr>
          <p:nvPr/>
        </p:nvSpPr>
        <p:spPr bwMode="auto">
          <a:xfrm>
            <a:off x="7508875" y="284163"/>
            <a:ext cx="573088" cy="4778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endParaRPr lang="en-US" altLang="en-US">
              <a:solidFill>
                <a:srgbClr val="000000"/>
              </a:solidFill>
              <a:sym typeface="Calibri" panose="020F0502020204030204" pitchFamily="34" charset="0"/>
            </a:endParaRPr>
          </a:p>
        </p:txBody>
      </p:sp>
      <p:sp>
        <p:nvSpPr>
          <p:cNvPr id="13321" name="AutoShape 9"/>
          <p:cNvSpPr>
            <a:spLocks/>
          </p:cNvSpPr>
          <p:nvPr/>
        </p:nvSpPr>
        <p:spPr bwMode="auto">
          <a:xfrm>
            <a:off x="6121400" y="6135688"/>
            <a:ext cx="1387475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GB"/>
          </a:p>
        </p:txBody>
      </p:sp>
      <p:sp>
        <p:nvSpPr>
          <p:cNvPr id="13322" name="Rectangle 10"/>
          <p:cNvSpPr>
            <a:spLocks/>
          </p:cNvSpPr>
          <p:nvPr/>
        </p:nvSpPr>
        <p:spPr bwMode="auto">
          <a:xfrm>
            <a:off x="6313488" y="6256338"/>
            <a:ext cx="11953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sz="12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13323" name="Rectangle 11"/>
          <p:cNvSpPr>
            <a:spLocks/>
          </p:cNvSpPr>
          <p:nvPr/>
        </p:nvSpPr>
        <p:spPr bwMode="auto">
          <a:xfrm>
            <a:off x="279400" y="360363"/>
            <a:ext cx="2552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INTRODUCTION</a:t>
            </a:r>
          </a:p>
        </p:txBody>
      </p:sp>
      <p:sp>
        <p:nvSpPr>
          <p:cNvPr id="13324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86472" y="1305729"/>
            <a:ext cx="8324128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Development planning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provides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systematic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approach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identifying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articulating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prioritizing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satisfying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development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aspiration of a country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within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given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resource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envelope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Steps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include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data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generation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analysis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plan design and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elaboration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plan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implementation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monitoring,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evaluation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reporting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mobilizing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allocating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resources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Ensures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vertical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coherence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among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different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planning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frameworks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at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different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government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levels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horizontal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coherence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across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sectors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Promotes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alignment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budget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processes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Planning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thus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essential for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achieving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country’s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development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vision and objectives in a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coherent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integrated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manner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endParaRPr lang="fr-FR" dirty="0">
              <a:solidFill>
                <a:srgbClr val="000000"/>
              </a:solidFill>
              <a:latin typeface="+mn-lt"/>
            </a:endParaRPr>
          </a:p>
          <a:p>
            <a:pPr>
              <a:defRPr/>
            </a:pPr>
            <a:endParaRPr lang="fr-FR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fr-FR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39418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/>
          </p:cNvSpPr>
          <p:nvPr/>
        </p:nvSpPr>
        <p:spPr bwMode="auto">
          <a:xfrm>
            <a:off x="0" y="6148388"/>
            <a:ext cx="60261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GB"/>
          </a:p>
        </p:txBody>
      </p:sp>
      <p:sp>
        <p:nvSpPr>
          <p:cNvPr id="13316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13317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13318" name="AutoShape 6"/>
          <p:cNvSpPr>
            <a:spLocks/>
          </p:cNvSpPr>
          <p:nvPr/>
        </p:nvSpPr>
        <p:spPr bwMode="auto">
          <a:xfrm>
            <a:off x="65736" y="211539"/>
            <a:ext cx="5115864" cy="57137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lIns="45720" rIns="45720"/>
          <a:lstStyle/>
          <a:p>
            <a:endParaRPr lang="en-GB" dirty="0"/>
          </a:p>
        </p:txBody>
      </p:sp>
      <p:sp>
        <p:nvSpPr>
          <p:cNvPr id="13319" name="Rectangle 7"/>
          <p:cNvSpPr>
            <a:spLocks/>
          </p:cNvSpPr>
          <p:nvPr/>
        </p:nvSpPr>
        <p:spPr bwMode="auto">
          <a:xfrm>
            <a:off x="8123238" y="296863"/>
            <a:ext cx="7556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sz="2700" b="1">
                <a:solidFill>
                  <a:srgbClr val="6385C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ECA</a:t>
            </a:r>
          </a:p>
        </p:txBody>
      </p:sp>
      <p:sp>
        <p:nvSpPr>
          <p:cNvPr id="13320" name="Rectangle 8" descr="image4.png"/>
          <p:cNvSpPr>
            <a:spLocks/>
          </p:cNvSpPr>
          <p:nvPr/>
        </p:nvSpPr>
        <p:spPr bwMode="auto">
          <a:xfrm>
            <a:off x="7508875" y="284163"/>
            <a:ext cx="573088" cy="4778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endParaRPr lang="en-US" altLang="en-US">
              <a:solidFill>
                <a:srgbClr val="000000"/>
              </a:solidFill>
              <a:sym typeface="Calibri" panose="020F0502020204030204" pitchFamily="34" charset="0"/>
            </a:endParaRPr>
          </a:p>
        </p:txBody>
      </p:sp>
      <p:sp>
        <p:nvSpPr>
          <p:cNvPr id="13321" name="AutoShape 9"/>
          <p:cNvSpPr>
            <a:spLocks/>
          </p:cNvSpPr>
          <p:nvPr/>
        </p:nvSpPr>
        <p:spPr bwMode="auto">
          <a:xfrm>
            <a:off x="6121400" y="6135688"/>
            <a:ext cx="1387475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GB"/>
          </a:p>
        </p:txBody>
      </p:sp>
      <p:sp>
        <p:nvSpPr>
          <p:cNvPr id="13322" name="Rectangle 10"/>
          <p:cNvSpPr>
            <a:spLocks/>
          </p:cNvSpPr>
          <p:nvPr/>
        </p:nvSpPr>
        <p:spPr bwMode="auto">
          <a:xfrm>
            <a:off x="6313488" y="6256338"/>
            <a:ext cx="11953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sz="12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13323" name="Rectangle 11"/>
          <p:cNvSpPr>
            <a:spLocks/>
          </p:cNvSpPr>
          <p:nvPr/>
        </p:nvSpPr>
        <p:spPr bwMode="auto">
          <a:xfrm>
            <a:off x="34636" y="419094"/>
            <a:ext cx="514696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Development planning in Africa</a:t>
            </a:r>
          </a:p>
        </p:txBody>
      </p:sp>
      <p:sp>
        <p:nvSpPr>
          <p:cNvPr id="13324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86472" y="1305729"/>
            <a:ext cx="7836766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1960s – 1979: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development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planning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played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a central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role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in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driving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Africa’s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development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agenda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1980- 1999: Structural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Adjustment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Programmes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Macroeconomic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stability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,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privatization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,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economic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liberalization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Downsizing of public institutions,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drastic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reduction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of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spending</a:t>
            </a:r>
            <a:endParaRPr lang="fr-FR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 panose="020F0502020204030204" pitchFamily="34" charset="0"/>
            </a:endParaRP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Complete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abandonment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of planning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2000s: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Poverty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Reduction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Strategies</a:t>
            </a:r>
            <a:endParaRPr lang="fr-FR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 panose="020F0502020204030204" pitchFamily="34" charset="0"/>
            </a:endParaRP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Debt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relief as an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incentive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for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poverty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reduction</a:t>
            </a:r>
            <a:endParaRPr lang="fr-FR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 panose="020F0502020204030204" pitchFamily="34" charset="0"/>
            </a:endParaRP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More focus on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government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investment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in social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sector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;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less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on productive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capacities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or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economic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transformation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Externally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driven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,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little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country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ownership</a:t>
            </a:r>
            <a:endParaRPr lang="fr-FR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 panose="020F0502020204030204" pitchFamily="34" charset="0"/>
            </a:endParaRP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fr-FR" dirty="0">
              <a:solidFill>
                <a:srgbClr val="000000"/>
              </a:solidFill>
              <a:latin typeface="+mn-lt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64748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/>
          </p:cNvSpPr>
          <p:nvPr/>
        </p:nvSpPr>
        <p:spPr bwMode="auto">
          <a:xfrm>
            <a:off x="0" y="6148388"/>
            <a:ext cx="60261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GB"/>
          </a:p>
        </p:txBody>
      </p:sp>
      <p:sp>
        <p:nvSpPr>
          <p:cNvPr id="13316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13317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13318" name="AutoShape 6"/>
          <p:cNvSpPr>
            <a:spLocks/>
          </p:cNvSpPr>
          <p:nvPr/>
        </p:nvSpPr>
        <p:spPr bwMode="auto">
          <a:xfrm>
            <a:off x="279400" y="307588"/>
            <a:ext cx="5172075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lIns="45720" rIns="45720"/>
          <a:lstStyle/>
          <a:p>
            <a:endParaRPr lang="en-GB" dirty="0"/>
          </a:p>
        </p:txBody>
      </p:sp>
      <p:sp>
        <p:nvSpPr>
          <p:cNvPr id="13319" name="Rectangle 7"/>
          <p:cNvSpPr>
            <a:spLocks/>
          </p:cNvSpPr>
          <p:nvPr/>
        </p:nvSpPr>
        <p:spPr bwMode="auto">
          <a:xfrm>
            <a:off x="8123238" y="296863"/>
            <a:ext cx="7556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sz="2700" b="1">
                <a:solidFill>
                  <a:srgbClr val="6385C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ECA</a:t>
            </a:r>
          </a:p>
        </p:txBody>
      </p:sp>
      <p:sp>
        <p:nvSpPr>
          <p:cNvPr id="13320" name="Rectangle 8" descr="image4.png"/>
          <p:cNvSpPr>
            <a:spLocks/>
          </p:cNvSpPr>
          <p:nvPr/>
        </p:nvSpPr>
        <p:spPr bwMode="auto">
          <a:xfrm>
            <a:off x="7508875" y="284163"/>
            <a:ext cx="573088" cy="4778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endParaRPr lang="en-US" altLang="en-US">
              <a:solidFill>
                <a:srgbClr val="000000"/>
              </a:solidFill>
              <a:sym typeface="Calibri" panose="020F0502020204030204" pitchFamily="34" charset="0"/>
            </a:endParaRPr>
          </a:p>
        </p:txBody>
      </p:sp>
      <p:sp>
        <p:nvSpPr>
          <p:cNvPr id="13321" name="AutoShape 9"/>
          <p:cNvSpPr>
            <a:spLocks/>
          </p:cNvSpPr>
          <p:nvPr/>
        </p:nvSpPr>
        <p:spPr bwMode="auto">
          <a:xfrm>
            <a:off x="6121400" y="6135688"/>
            <a:ext cx="1387475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GB"/>
          </a:p>
        </p:txBody>
      </p:sp>
      <p:sp>
        <p:nvSpPr>
          <p:cNvPr id="13322" name="Rectangle 10"/>
          <p:cNvSpPr>
            <a:spLocks/>
          </p:cNvSpPr>
          <p:nvPr/>
        </p:nvSpPr>
        <p:spPr bwMode="auto">
          <a:xfrm>
            <a:off x="6313488" y="6256338"/>
            <a:ext cx="11953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sz="12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13323" name="Rectangle 11"/>
          <p:cNvSpPr>
            <a:spLocks/>
          </p:cNvSpPr>
          <p:nvPr/>
        </p:nvSpPr>
        <p:spPr bwMode="auto">
          <a:xfrm>
            <a:off x="279400" y="360363"/>
            <a:ext cx="5130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Development planning in Africa…</a:t>
            </a:r>
          </a:p>
        </p:txBody>
      </p:sp>
      <p:sp>
        <p:nvSpPr>
          <p:cNvPr id="13324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86472" y="1305729"/>
            <a:ext cx="783676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2000s: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Gradual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resurgence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of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development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planning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Shift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from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traditional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, top-down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economic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growth-based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models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To a more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broad-based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approach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with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emphasis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on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bottom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-up planning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Mix of State and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market-based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approaches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-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articulated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economy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and inclusive society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Increasingly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embracing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the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sustainable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development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paradigm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Integrating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regional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and global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sustainable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development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frameworks</a:t>
            </a:r>
            <a:endParaRPr lang="fr-FR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 panose="020F0502020204030204" pitchFamily="34" charset="0"/>
            </a:endParaRP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Agenda 2063 and Agenda 2030 &amp; the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SDGs</a:t>
            </a:r>
            <a:endParaRPr lang="fr-FR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 panose="020F0502020204030204" pitchFamily="34" charset="0"/>
            </a:endParaRPr>
          </a:p>
          <a:p>
            <a:pPr marL="285750" lvl="1" indent="-285750" algn="just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Strengtened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statistical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systems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to support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development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planning</a:t>
            </a:r>
          </a:p>
          <a:p>
            <a:pPr marL="285750" lvl="1" indent="-285750" algn="just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Accurate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and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robust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data for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evidenced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based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policy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 panose="020F0502020204030204" pitchFamily="34" charset="0"/>
              </a:rPr>
              <a:t>making</a:t>
            </a:r>
            <a:endParaRPr lang="fr-FR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73472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/>
          </p:cNvSpPr>
          <p:nvPr/>
        </p:nvSpPr>
        <p:spPr bwMode="auto">
          <a:xfrm>
            <a:off x="0" y="6135688"/>
            <a:ext cx="6980238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GB"/>
          </a:p>
        </p:txBody>
      </p:sp>
      <p:sp>
        <p:nvSpPr>
          <p:cNvPr id="15364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15365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15366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GB"/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8123238" y="296863"/>
            <a:ext cx="7556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sz="2700" b="1">
                <a:solidFill>
                  <a:srgbClr val="6385C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ECA</a:t>
            </a:r>
          </a:p>
        </p:txBody>
      </p:sp>
      <p:sp>
        <p:nvSpPr>
          <p:cNvPr id="15368" name="Rectangle 8" descr="image4.png"/>
          <p:cNvSpPr>
            <a:spLocks/>
          </p:cNvSpPr>
          <p:nvPr/>
        </p:nvSpPr>
        <p:spPr bwMode="auto">
          <a:xfrm>
            <a:off x="7508875" y="284163"/>
            <a:ext cx="573088" cy="4778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endParaRPr lang="en-US" altLang="en-US">
              <a:solidFill>
                <a:srgbClr val="000000"/>
              </a:solidFill>
              <a:sym typeface="Calibri" panose="020F0502020204030204" pitchFamily="34" charset="0"/>
            </a:endParaRPr>
          </a:p>
        </p:txBody>
      </p:sp>
      <p:sp>
        <p:nvSpPr>
          <p:cNvPr id="15369" name="AutoShape 9"/>
          <p:cNvSpPr>
            <a:spLocks/>
          </p:cNvSpPr>
          <p:nvPr/>
        </p:nvSpPr>
        <p:spPr bwMode="auto">
          <a:xfrm>
            <a:off x="7265988" y="6135688"/>
            <a:ext cx="1387475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GB"/>
          </a:p>
        </p:txBody>
      </p:sp>
      <p:sp>
        <p:nvSpPr>
          <p:cNvPr id="15370" name="Rectangle 10"/>
          <p:cNvSpPr>
            <a:spLocks/>
          </p:cNvSpPr>
          <p:nvPr/>
        </p:nvSpPr>
        <p:spPr bwMode="auto">
          <a:xfrm>
            <a:off x="7485063" y="6267450"/>
            <a:ext cx="11938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sz="1200" b="1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15371" name="Rectangle 11"/>
          <p:cNvSpPr>
            <a:spLocks/>
          </p:cNvSpPr>
          <p:nvPr/>
        </p:nvSpPr>
        <p:spPr bwMode="auto">
          <a:xfrm>
            <a:off x="279400" y="360363"/>
            <a:ext cx="4140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Development planning imperatives</a:t>
            </a:r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>
            <a:off x="-96838" y="7010400"/>
            <a:ext cx="9144001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15373" name="Title 1"/>
          <p:cNvSpPr>
            <a:spLocks noGrp="1"/>
          </p:cNvSpPr>
          <p:nvPr>
            <p:ph type="title"/>
          </p:nvPr>
        </p:nvSpPr>
        <p:spPr>
          <a:xfrm>
            <a:off x="371476" y="873125"/>
            <a:ext cx="8281987" cy="45719"/>
          </a:xfrm>
        </p:spPr>
        <p:txBody>
          <a:bodyPr/>
          <a:lstStyle/>
          <a:p>
            <a:pPr algn="ctr"/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15374" name="Content Placeholder 2"/>
          <p:cNvSpPr>
            <a:spLocks noGrp="1"/>
          </p:cNvSpPr>
          <p:nvPr>
            <p:ph idx="1"/>
          </p:nvPr>
        </p:nvSpPr>
        <p:spPr>
          <a:xfrm>
            <a:off x="279400" y="817563"/>
            <a:ext cx="8069263" cy="5292725"/>
          </a:xfrm>
        </p:spPr>
        <p:txBody>
          <a:bodyPr/>
          <a:lstStyle/>
          <a:p>
            <a:endParaRPr lang="en-GB" dirty="0"/>
          </a:p>
          <a:p>
            <a:pPr marL="742950" lvl="5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en-GB" dirty="0"/>
          </a:p>
          <a:p>
            <a:pPr marL="742950" lvl="5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Demonstrated political will and leadership</a:t>
            </a:r>
          </a:p>
          <a:p>
            <a:pPr marL="742950" lvl="5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Strong institutions</a:t>
            </a:r>
          </a:p>
          <a:p>
            <a:pPr marL="1200150" lvl="6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Legal and regulatory frameworks</a:t>
            </a:r>
          </a:p>
          <a:p>
            <a:pPr marL="1200150" lvl="6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Awareness and citizens engagement</a:t>
            </a:r>
          </a:p>
          <a:p>
            <a:pPr marL="1200150" lvl="6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Coordination and collaboration mechanisms</a:t>
            </a:r>
          </a:p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</a:p>
          <a:p>
            <a:pPr marL="742950" lvl="5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Analytical and technical capacity </a:t>
            </a:r>
          </a:p>
          <a:p>
            <a:pPr marL="1200150" lvl="6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Policy development and implementation </a:t>
            </a:r>
          </a:p>
          <a:p>
            <a:pPr marL="1657350" lvl="7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Mainstreaming</a:t>
            </a:r>
          </a:p>
          <a:p>
            <a:pPr marL="1657350" lvl="7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Integrated assessments</a:t>
            </a:r>
          </a:p>
          <a:p>
            <a:pPr marL="1657350" lvl="7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Scenario setting and forecasting</a:t>
            </a:r>
          </a:p>
          <a:p>
            <a:pPr marL="1200150" lvl="6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GB" sz="1600" dirty="0"/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860176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/>
          </p:cNvSpPr>
          <p:nvPr/>
        </p:nvSpPr>
        <p:spPr bwMode="auto">
          <a:xfrm>
            <a:off x="0" y="6135688"/>
            <a:ext cx="6980238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GB"/>
          </a:p>
        </p:txBody>
      </p:sp>
      <p:sp>
        <p:nvSpPr>
          <p:cNvPr id="15364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15365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15366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GB" dirty="0"/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8123238" y="296863"/>
            <a:ext cx="7556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sz="2700" b="1">
                <a:solidFill>
                  <a:srgbClr val="6385C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ECA</a:t>
            </a:r>
          </a:p>
        </p:txBody>
      </p:sp>
      <p:sp>
        <p:nvSpPr>
          <p:cNvPr id="15368" name="Rectangle 8" descr="image4.png"/>
          <p:cNvSpPr>
            <a:spLocks/>
          </p:cNvSpPr>
          <p:nvPr/>
        </p:nvSpPr>
        <p:spPr bwMode="auto">
          <a:xfrm>
            <a:off x="7508875" y="284163"/>
            <a:ext cx="573088" cy="4778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endParaRPr lang="en-US" altLang="en-US">
              <a:solidFill>
                <a:srgbClr val="000000"/>
              </a:solidFill>
              <a:sym typeface="Calibri" panose="020F0502020204030204" pitchFamily="34" charset="0"/>
            </a:endParaRPr>
          </a:p>
        </p:txBody>
      </p:sp>
      <p:sp>
        <p:nvSpPr>
          <p:cNvPr id="15369" name="AutoShape 9"/>
          <p:cNvSpPr>
            <a:spLocks/>
          </p:cNvSpPr>
          <p:nvPr/>
        </p:nvSpPr>
        <p:spPr bwMode="auto">
          <a:xfrm>
            <a:off x="7265988" y="6135688"/>
            <a:ext cx="1387475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GB"/>
          </a:p>
        </p:txBody>
      </p:sp>
      <p:sp>
        <p:nvSpPr>
          <p:cNvPr id="15370" name="Rectangle 10"/>
          <p:cNvSpPr>
            <a:spLocks/>
          </p:cNvSpPr>
          <p:nvPr/>
        </p:nvSpPr>
        <p:spPr bwMode="auto">
          <a:xfrm>
            <a:off x="7485063" y="6267450"/>
            <a:ext cx="11938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sz="1200" b="1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15371" name="Rectangle 11"/>
          <p:cNvSpPr>
            <a:spLocks/>
          </p:cNvSpPr>
          <p:nvPr/>
        </p:nvSpPr>
        <p:spPr bwMode="auto">
          <a:xfrm>
            <a:off x="279400" y="360363"/>
            <a:ext cx="4140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Development planning imperatives…</a:t>
            </a:r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>
            <a:off x="-96838" y="7010400"/>
            <a:ext cx="9144001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15373" name="Title 1"/>
          <p:cNvSpPr>
            <a:spLocks noGrp="1"/>
          </p:cNvSpPr>
          <p:nvPr>
            <p:ph type="title"/>
          </p:nvPr>
        </p:nvSpPr>
        <p:spPr>
          <a:xfrm>
            <a:off x="430213" y="879476"/>
            <a:ext cx="8281987" cy="264318"/>
          </a:xfrm>
        </p:spPr>
        <p:txBody>
          <a:bodyPr/>
          <a:lstStyle/>
          <a:p>
            <a:pPr algn="ctr"/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15374" name="Content Placeholder 2"/>
          <p:cNvSpPr>
            <a:spLocks noGrp="1"/>
          </p:cNvSpPr>
          <p:nvPr>
            <p:ph idx="1"/>
          </p:nvPr>
        </p:nvSpPr>
        <p:spPr>
          <a:xfrm>
            <a:off x="409864" y="1007918"/>
            <a:ext cx="8069263" cy="4946650"/>
          </a:xfrm>
        </p:spPr>
        <p:txBody>
          <a:bodyPr/>
          <a:lstStyle/>
          <a:p>
            <a:endParaRPr lang="en-GB" dirty="0"/>
          </a:p>
          <a:p>
            <a:pPr marL="742950" lvl="5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dirty="0"/>
          </a:p>
          <a:p>
            <a:pPr marL="742950" lvl="5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Analytical and technical capacity…</a:t>
            </a:r>
          </a:p>
          <a:p>
            <a:pPr marL="1200150" lvl="6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Monitoring, evaluation and reporting</a:t>
            </a:r>
          </a:p>
          <a:p>
            <a:pPr marL="1657350" lvl="7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generation of accurate, timely and relevant data</a:t>
            </a:r>
          </a:p>
          <a:p>
            <a:pPr marL="1657350" lvl="7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disaggregation of data and analysis</a:t>
            </a:r>
          </a:p>
          <a:p>
            <a:pPr marL="1657350" lvl="7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Production of statistics</a:t>
            </a:r>
          </a:p>
          <a:p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5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Means of implementation</a:t>
            </a:r>
          </a:p>
          <a:p>
            <a:pPr marL="1200150" lvl="6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Financing</a:t>
            </a:r>
          </a:p>
          <a:p>
            <a:pPr marL="1200150" lvl="6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Technology &amp; Innovation</a:t>
            </a:r>
          </a:p>
          <a:p>
            <a:pPr marL="1200150" lvl="6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Capacity building</a:t>
            </a:r>
          </a:p>
          <a:p>
            <a:endParaRPr lang="en-GB" dirty="0"/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en-GB" dirty="0"/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1996009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341313"/>
            <a:ext cx="8281987" cy="60642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895" y="1084262"/>
            <a:ext cx="8229600" cy="5041900"/>
          </a:xfrm>
        </p:spPr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Objective:</a:t>
            </a:r>
          </a:p>
          <a:p>
            <a:endParaRPr lang="en-GB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strengthen the capacity of member States, AU, RECs and other pan-African institutions to promote and achieve sustainable and inclusive growth, and to accelerate structural transformation</a:t>
            </a:r>
          </a:p>
          <a:p>
            <a:endParaRPr lang="en-GB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Services: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Promote evidence-based policy and programme formulation 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Offer strategic policy choices and solution paths for implementation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Strengthen the capacity of institutions and members States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Support high impact initiatives for regional integration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Deliver knowledge and facilitate knowledge sharing 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1E284A-1BBB-4897-A967-0ADC0984FA97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5" name="AutoShape 6"/>
          <p:cNvSpPr>
            <a:spLocks/>
          </p:cNvSpPr>
          <p:nvPr/>
        </p:nvSpPr>
        <p:spPr bwMode="auto">
          <a:xfrm>
            <a:off x="430213" y="341313"/>
            <a:ext cx="769620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r>
              <a:rPr lang="en-US" altLang="en-US" sz="2000" b="1" dirty="0">
                <a:solidFill>
                  <a:schemeClr val="bg1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ECA Capacity Development Strategy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1729" y="3244334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/>
            <a:r>
              <a:rPr lang="en-US" altLang="en-US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HLPD</a:t>
            </a:r>
            <a:endParaRPr lang="en-US" altLang="en-US" b="1" dirty="0">
              <a:solidFill>
                <a:srgbClr val="FFFFFF"/>
              </a:solidFill>
              <a:latin typeface="Lato" pitchFamily="34" charset="0"/>
              <a:cs typeface="Lato" pitchFamily="34" charset="0"/>
              <a:sym typeface="Lato" pitchFamily="34" charset="0"/>
            </a:endParaRPr>
          </a:p>
        </p:txBody>
      </p:sp>
      <p:sp>
        <p:nvSpPr>
          <p:cNvPr id="8" name="AutoShape 9"/>
          <p:cNvSpPr>
            <a:spLocks/>
          </p:cNvSpPr>
          <p:nvPr/>
        </p:nvSpPr>
        <p:spPr bwMode="auto">
          <a:xfrm>
            <a:off x="7319963" y="6248400"/>
            <a:ext cx="1385887" cy="44291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Rectangle 10"/>
          <p:cNvSpPr>
            <a:spLocks/>
          </p:cNvSpPr>
          <p:nvPr/>
        </p:nvSpPr>
        <p:spPr bwMode="auto">
          <a:xfrm>
            <a:off x="7510463" y="6384925"/>
            <a:ext cx="11953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sz="12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10" name="AutoShape 2"/>
          <p:cNvSpPr>
            <a:spLocks/>
          </p:cNvSpPr>
          <p:nvPr/>
        </p:nvSpPr>
        <p:spPr bwMode="auto">
          <a:xfrm>
            <a:off x="0" y="6135688"/>
            <a:ext cx="6980238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674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/>
          </p:cNvSpPr>
          <p:nvPr/>
        </p:nvSpPr>
        <p:spPr bwMode="auto">
          <a:xfrm>
            <a:off x="0" y="6262832"/>
            <a:ext cx="6894513" cy="41275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GB"/>
          </a:p>
        </p:txBody>
      </p:sp>
      <p:sp>
        <p:nvSpPr>
          <p:cNvPr id="17412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17413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17414" name="AutoShape 6"/>
          <p:cNvSpPr>
            <a:spLocks/>
          </p:cNvSpPr>
          <p:nvPr/>
        </p:nvSpPr>
        <p:spPr bwMode="auto">
          <a:xfrm>
            <a:off x="7144" y="225643"/>
            <a:ext cx="7162800" cy="52863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r>
              <a:rPr lang="en-US" altLang="en-US" sz="2000" b="1" dirty="0">
                <a:solidFill>
                  <a:schemeClr val="bg1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ECA Capacity Development Strategy: Architecture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7415" name="Rectangle 7"/>
          <p:cNvSpPr>
            <a:spLocks/>
          </p:cNvSpPr>
          <p:nvPr/>
        </p:nvSpPr>
        <p:spPr bwMode="auto">
          <a:xfrm>
            <a:off x="8123238" y="296863"/>
            <a:ext cx="7556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sz="2700" b="1">
                <a:solidFill>
                  <a:srgbClr val="6385C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ECA</a:t>
            </a:r>
          </a:p>
        </p:txBody>
      </p:sp>
      <p:sp>
        <p:nvSpPr>
          <p:cNvPr id="17416" name="Rectangle 8" descr="image4.png"/>
          <p:cNvSpPr>
            <a:spLocks/>
          </p:cNvSpPr>
          <p:nvPr/>
        </p:nvSpPr>
        <p:spPr bwMode="auto">
          <a:xfrm>
            <a:off x="7508875" y="284163"/>
            <a:ext cx="573088" cy="4778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endParaRPr lang="en-US" altLang="en-US">
              <a:solidFill>
                <a:srgbClr val="000000"/>
              </a:solidFill>
              <a:sym typeface="Calibri" panose="020F0502020204030204" pitchFamily="34" charset="0"/>
            </a:endParaRPr>
          </a:p>
        </p:txBody>
      </p:sp>
      <p:sp>
        <p:nvSpPr>
          <p:cNvPr id="17417" name="AutoShape 9"/>
          <p:cNvSpPr>
            <a:spLocks/>
          </p:cNvSpPr>
          <p:nvPr/>
        </p:nvSpPr>
        <p:spPr bwMode="auto">
          <a:xfrm>
            <a:off x="7319963" y="6248400"/>
            <a:ext cx="1385887" cy="44291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lIns="45720" rIns="45720"/>
          <a:lstStyle/>
          <a:p>
            <a:endParaRPr lang="en-GB"/>
          </a:p>
        </p:txBody>
      </p:sp>
      <p:sp>
        <p:nvSpPr>
          <p:cNvPr id="17418" name="Rectangle 10"/>
          <p:cNvSpPr>
            <a:spLocks/>
          </p:cNvSpPr>
          <p:nvPr/>
        </p:nvSpPr>
        <p:spPr bwMode="auto">
          <a:xfrm>
            <a:off x="7510463" y="6384925"/>
            <a:ext cx="11953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sz="12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17420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GB"/>
          </a:p>
        </p:txBody>
      </p:sp>
      <p:sp>
        <p:nvSpPr>
          <p:cNvPr id="22541" name="Rectangle 3"/>
          <p:cNvSpPr txBox="1">
            <a:spLocks noChangeArrowheads="1"/>
          </p:cNvSpPr>
          <p:nvPr/>
        </p:nvSpPr>
        <p:spPr bwMode="auto">
          <a:xfrm>
            <a:off x="279400" y="1009650"/>
            <a:ext cx="8178800" cy="520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82588" indent="-1825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566738" indent="-1825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749300" indent="-1825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931863" indent="-1825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389063" indent="-1825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846263" indent="-1825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303463" indent="-1825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760663" indent="-1825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/>
            <a:r>
              <a:rPr lang="en-US" altLang="en-US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ECA’s Capacity Building Architecture</a:t>
            </a:r>
          </a:p>
        </p:txBody>
      </p:sp>
      <p:sp>
        <p:nvSpPr>
          <p:cNvPr id="17425" name="Rectangle 20"/>
          <p:cNvSpPr>
            <a:spLocks noChangeArrowheads="1"/>
          </p:cNvSpPr>
          <p:nvPr/>
        </p:nvSpPr>
        <p:spPr bwMode="auto">
          <a:xfrm>
            <a:off x="5745163" y="2197100"/>
            <a:ext cx="2786062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</a:pPr>
            <a:endParaRPr lang="en-GB" altLang="en-US" sz="1600">
              <a:solidFill>
                <a:srgbClr val="000099"/>
              </a:solidFill>
              <a:cs typeface="Times New Roman" panose="02020603050405020304" pitchFamily="18" charset="0"/>
              <a:sym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</a:pPr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40971" y="2593975"/>
            <a:ext cx="2286000" cy="1295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Targeted policy research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419600" y="3459389"/>
            <a:ext cx="2895600" cy="1828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Knowledge delivery to Member States, African regional and </a:t>
            </a:r>
            <a:r>
              <a:rPr lang="en-GB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subregional</a:t>
            </a:r>
            <a:r>
              <a:rPr lang="en-GB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organizations</a:t>
            </a:r>
            <a:endParaRPr lang="fr-F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2" name="Elbow Connector 21"/>
          <p:cNvCxnSpPr>
            <a:cxnSpLocks noChangeShapeType="1"/>
          </p:cNvCxnSpPr>
          <p:nvPr/>
        </p:nvCxnSpPr>
        <p:spPr bwMode="auto">
          <a:xfrm>
            <a:off x="3505200" y="3222625"/>
            <a:ext cx="914400" cy="9144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2D2D8A"/>
            </a:solidFill>
            <a:miter lim="800000"/>
            <a:headEnd type="triangle" w="med" len="med"/>
            <a:tailEnd type="triangle" w="med" len="med"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FF00FF"/>
      </a:folHlink>
    </a:clrScheme>
    <a:fontScheme name="Office Theme">
      <a:majorFont>
        <a:latin typeface="Lucida Sans"/>
        <a:ea typeface="Lucida Sans"/>
        <a:cs typeface="Lucida Sans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18463</TotalTime>
  <Words>902</Words>
  <Application>Microsoft Office PowerPoint</Application>
  <PresentationFormat>On-screen Show (4:3)</PresentationFormat>
  <Paragraphs>200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Calibri</vt:lpstr>
      <vt:lpstr>Calibri Light</vt:lpstr>
      <vt:lpstr>Helvetica</vt:lpstr>
      <vt:lpstr>Lato</vt:lpstr>
      <vt:lpstr>Lucida Sans</vt:lpstr>
      <vt:lpstr>Tahoma</vt:lpstr>
      <vt:lpstr>Times New Roman</vt:lpstr>
      <vt:lpstr>Univers LT Std 45 Light</vt:lpstr>
      <vt:lpstr>Wingdings</vt:lpstr>
      <vt:lpstr>Retrospect</vt:lpstr>
      <vt:lpstr>Office Theme</vt:lpstr>
      <vt:lpstr>Building Capacity for National Development Planning in Africa  Isatou Gaye Capacity Development Division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uneca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gaye.uneca@un.org</dc:creator>
  <cp:lastModifiedBy>Arslan Chaudhary</cp:lastModifiedBy>
  <cp:revision>1051</cp:revision>
  <cp:lastPrinted>2017-12-11T13:33:08Z</cp:lastPrinted>
  <dcterms:created xsi:type="dcterms:W3CDTF">2010-10-29T09:10:08Z</dcterms:created>
  <dcterms:modified xsi:type="dcterms:W3CDTF">2017-12-28T13:53:56Z</dcterms:modified>
</cp:coreProperties>
</file>