
<file path=[Content_Types].xml><?xml version="1.0" encoding="utf-8"?>
<Types xmlns="http://schemas.openxmlformats.org/package/2006/content-types">
  <Default Extension="png" ContentType="image/png"/>
  <Default Extension="svg" ContentType="image/svg+xml"/>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5.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30.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33.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34.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35.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36.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37.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48.xml" ContentType="application/vnd.openxmlformats-officedocument.presentationml.notesSl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drawings/drawing1.xml" ContentType="application/vnd.openxmlformats-officedocument.drawingml.chartshapes+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67.xml" ContentType="application/vnd.openxmlformats-officedocument.presentationml.notesSlid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2"/>
  </p:notesMasterIdLst>
  <p:sldIdLst>
    <p:sldId id="259" r:id="rId2"/>
    <p:sldId id="258" r:id="rId3"/>
    <p:sldId id="415" r:id="rId4"/>
    <p:sldId id="261" r:id="rId5"/>
    <p:sldId id="416" r:id="rId6"/>
    <p:sldId id="417" r:id="rId7"/>
    <p:sldId id="418" r:id="rId8"/>
    <p:sldId id="419" r:id="rId9"/>
    <p:sldId id="386" r:id="rId10"/>
    <p:sldId id="262" r:id="rId11"/>
    <p:sldId id="265" r:id="rId12"/>
    <p:sldId id="266" r:id="rId13"/>
    <p:sldId id="420" r:id="rId14"/>
    <p:sldId id="421" r:id="rId15"/>
    <p:sldId id="423" r:id="rId16"/>
    <p:sldId id="272" r:id="rId17"/>
    <p:sldId id="277" r:id="rId18"/>
    <p:sldId id="284" r:id="rId19"/>
    <p:sldId id="274" r:id="rId20"/>
    <p:sldId id="278" r:id="rId21"/>
    <p:sldId id="432" r:id="rId22"/>
    <p:sldId id="433" r:id="rId23"/>
    <p:sldId id="434" r:id="rId24"/>
    <p:sldId id="431" r:id="rId25"/>
    <p:sldId id="435" r:id="rId26"/>
    <p:sldId id="279" r:id="rId27"/>
    <p:sldId id="286" r:id="rId28"/>
    <p:sldId id="422" r:id="rId29"/>
    <p:sldId id="280" r:id="rId30"/>
    <p:sldId id="275" r:id="rId31"/>
    <p:sldId id="276" r:id="rId32"/>
    <p:sldId id="338" r:id="rId33"/>
    <p:sldId id="268" r:id="rId34"/>
    <p:sldId id="351" r:id="rId35"/>
    <p:sldId id="354" r:id="rId36"/>
    <p:sldId id="298" r:id="rId37"/>
    <p:sldId id="300" r:id="rId38"/>
    <p:sldId id="302" r:id="rId39"/>
    <p:sldId id="301" r:id="rId40"/>
    <p:sldId id="309" r:id="rId41"/>
    <p:sldId id="303" r:id="rId42"/>
    <p:sldId id="304" r:id="rId43"/>
    <p:sldId id="307" r:id="rId44"/>
    <p:sldId id="308" r:id="rId45"/>
    <p:sldId id="436" r:id="rId46"/>
    <p:sldId id="305" r:id="rId47"/>
    <p:sldId id="312" r:id="rId48"/>
    <p:sldId id="313" r:id="rId49"/>
    <p:sldId id="314" r:id="rId50"/>
    <p:sldId id="306" r:id="rId51"/>
    <p:sldId id="315" r:id="rId52"/>
    <p:sldId id="316" r:id="rId53"/>
    <p:sldId id="337" r:id="rId54"/>
    <p:sldId id="317" r:id="rId55"/>
    <p:sldId id="352" r:id="rId56"/>
    <p:sldId id="355" r:id="rId57"/>
    <p:sldId id="318" r:id="rId58"/>
    <p:sldId id="320" r:id="rId59"/>
    <p:sldId id="321" r:id="rId60"/>
    <p:sldId id="322" r:id="rId61"/>
    <p:sldId id="323" r:id="rId62"/>
    <p:sldId id="324" r:id="rId63"/>
    <p:sldId id="326" r:id="rId64"/>
    <p:sldId id="438" r:id="rId65"/>
    <p:sldId id="319" r:id="rId66"/>
    <p:sldId id="325" r:id="rId67"/>
    <p:sldId id="327" r:id="rId68"/>
    <p:sldId id="328" r:id="rId69"/>
    <p:sldId id="336" r:id="rId70"/>
    <p:sldId id="384" r:id="rId71"/>
    <p:sldId id="383" r:id="rId72"/>
    <p:sldId id="382" r:id="rId73"/>
    <p:sldId id="329" r:id="rId74"/>
    <p:sldId id="332" r:id="rId75"/>
    <p:sldId id="353" r:id="rId76"/>
    <p:sldId id="356" r:id="rId77"/>
    <p:sldId id="333" r:id="rId78"/>
    <p:sldId id="334" r:id="rId79"/>
    <p:sldId id="335" r:id="rId80"/>
    <p:sldId id="339" r:id="rId81"/>
    <p:sldId id="340" r:id="rId82"/>
    <p:sldId id="425" r:id="rId83"/>
    <p:sldId id="342" r:id="rId84"/>
    <p:sldId id="344" r:id="rId85"/>
    <p:sldId id="426" r:id="rId86"/>
    <p:sldId id="347" r:id="rId87"/>
    <p:sldId id="440" r:id="rId88"/>
    <p:sldId id="345" r:id="rId89"/>
    <p:sldId id="348" r:id="rId90"/>
    <p:sldId id="349" r:id="rId91"/>
    <p:sldId id="350" r:id="rId92"/>
    <p:sldId id="346" r:id="rId93"/>
    <p:sldId id="330" r:id="rId94"/>
    <p:sldId id="363" r:id="rId95"/>
    <p:sldId id="357" r:id="rId96"/>
    <p:sldId id="362" r:id="rId97"/>
    <p:sldId id="360" r:id="rId98"/>
    <p:sldId id="364" r:id="rId99"/>
    <p:sldId id="366" r:id="rId100"/>
    <p:sldId id="365" r:id="rId101"/>
    <p:sldId id="367" r:id="rId102"/>
    <p:sldId id="368" r:id="rId103"/>
    <p:sldId id="369" r:id="rId104"/>
    <p:sldId id="441" r:id="rId105"/>
    <p:sldId id="442" r:id="rId106"/>
    <p:sldId id="358" r:id="rId107"/>
    <p:sldId id="371" r:id="rId108"/>
    <p:sldId id="372" r:id="rId109"/>
    <p:sldId id="331" r:id="rId110"/>
    <p:sldId id="443" r:id="rId111"/>
    <p:sldId id="427" r:id="rId112"/>
    <p:sldId id="359" r:id="rId113"/>
    <p:sldId id="387" r:id="rId114"/>
    <p:sldId id="385" r:id="rId115"/>
    <p:sldId id="292" r:id="rId116"/>
    <p:sldId id="297" r:id="rId117"/>
    <p:sldId id="293" r:id="rId118"/>
    <p:sldId id="294" r:id="rId119"/>
    <p:sldId id="295" r:id="rId120"/>
    <p:sldId id="296" r:id="rId121"/>
    <p:sldId id="373" r:id="rId122"/>
    <p:sldId id="374" r:id="rId123"/>
    <p:sldId id="388" r:id="rId124"/>
    <p:sldId id="389" r:id="rId125"/>
    <p:sldId id="393" r:id="rId126"/>
    <p:sldId id="394" r:id="rId127"/>
    <p:sldId id="395" r:id="rId128"/>
    <p:sldId id="396" r:id="rId129"/>
    <p:sldId id="397" r:id="rId130"/>
    <p:sldId id="391" r:id="rId131"/>
    <p:sldId id="392" r:id="rId132"/>
    <p:sldId id="399" r:id="rId133"/>
    <p:sldId id="401" r:id="rId134"/>
    <p:sldId id="400" r:id="rId135"/>
    <p:sldId id="402" r:id="rId136"/>
    <p:sldId id="398" r:id="rId137"/>
    <p:sldId id="403" r:id="rId138"/>
    <p:sldId id="404" r:id="rId139"/>
    <p:sldId id="405" r:id="rId140"/>
    <p:sldId id="406" r:id="rId141"/>
    <p:sldId id="407" r:id="rId142"/>
    <p:sldId id="409" r:id="rId143"/>
    <p:sldId id="408" r:id="rId144"/>
    <p:sldId id="410" r:id="rId145"/>
    <p:sldId id="411" r:id="rId146"/>
    <p:sldId id="412" r:id="rId147"/>
    <p:sldId id="413" r:id="rId148"/>
    <p:sldId id="430" r:id="rId149"/>
    <p:sldId id="429" r:id="rId150"/>
    <p:sldId id="414" r:id="rId15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00FF00"/>
    <a:srgbClr val="E7298A"/>
    <a:srgbClr val="FAD6E8"/>
    <a:srgbClr val="7570B3"/>
    <a:srgbClr val="1B9E7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0148" autoAdjust="0"/>
  </p:normalViewPr>
  <p:slideViewPr>
    <p:cSldViewPr snapToGrid="0">
      <p:cViewPr varScale="1">
        <p:scale>
          <a:sx n="75" d="100"/>
          <a:sy n="75" d="100"/>
        </p:scale>
        <p:origin x="114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theme" Target="theme/theme1.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tableStyles" Target="tableStyle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presProps" Target="presProp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viewProps" Target="viewProps.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s>
</file>

<file path=ppt/charts/_rels/chart1.xml.rels><?xml version="1.0" encoding="UTF-8" standalone="yes"?>
<Relationships xmlns="http://schemas.openxmlformats.org/package/2006/relationships"><Relationship Id="rId3" Type="http://schemas.openxmlformats.org/officeDocument/2006/relationships/oleObject" Target="file:///C:\Users\Liz\Documents\Other%20contracts\National%20Planning%20and%20Urban%20Development\Data%20and%20example%20charts%20for%20Trainer's%20Guide\Country%20urban%20transition%20chart%20and%20stats%20calculation.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C:\Users\Liz\Documents\Other%20contracts\National%20Planning%20and%20Urban%20Development\charts\Foodstuffs%20exports.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C:\Users\Liz\Documents\Other%20contracts\National%20Planning%20and%20Urban%20Development\charts\Country%20comparisons.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C:\Users\Liz\Documents\Other%20contracts\National%20Planning%20and%20Urban%20Development\charts\Country%20comparisons.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file:///C:\Users\Liz\Documents\Other%20contracts\National%20Planning%20and%20Urban%20Development\charts\Country%20comparisons.xlsx"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file:///C:\Users\Liz\Documents\Other%20contracts\National%20Planning%20and%20Urban%20Development\charts\Country%20comparisons.xlsx"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oleObject" Target="file:///C:\Users\Liz\Documents\Other%20contracts\National%20Planning%20and%20Urban%20Development\charts\Subnational%20indicators%20enterprise%20surveys.xlsx" TargetMode="External"/><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oleObject" Target="file:///C:\Users\Liz\Documents\Other%20contracts\National%20Planning%20and%20Urban%20Development\charts\Subnational%20indicators%20enterprise%20surveys.xlsx" TargetMode="External"/><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oleObject" Target="file:///C:\Users\Liz\Documents\Other%20contracts\National%20Planning%20and%20Urban%20Development\charts\Subnational%20indicators%20enterprise%20surveys.xlsx" TargetMode="External"/><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oleObject" Target="file:///C:\Users\Liz\Documents\Other%20contracts\National%20Planning%20and%20Urban%20Development\charts\Subnational%20indicators%20enterprise%20surveys.xlsx" TargetMode="External"/><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oleObject" Target="file:///C:\Users\Liz\Documents\Other%20contracts\National%20Planning%20and%20Urban%20Development\charts\GDP%20and%20urbanization.xlsx" TargetMode="External"/><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0.xml"/><Relationship Id="rId1" Type="http://schemas.microsoft.com/office/2011/relationships/chartStyle" Target="style20.xml"/><Relationship Id="rId4" Type="http://schemas.openxmlformats.org/officeDocument/2006/relationships/chartUserShapes" Target="../drawings/drawing1.xml"/></Relationships>
</file>

<file path=ppt/charts/_rels/chart21.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oleObject" Target="file:///C:\Users\Liz\Documents\Other%20contracts\National%20Planning%20and%20Urban%20Development\charts\Pop%20in%20largest%20city.xlsx" TargetMode="External"/><Relationship Id="rId2" Type="http://schemas.microsoft.com/office/2011/relationships/chartColorStyle" Target="colors22.xml"/><Relationship Id="rId1" Type="http://schemas.microsoft.com/office/2011/relationships/chartStyle" Target="style2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Liz\Documents\Other%20contracts\ERA%202017\Chapter%203%20figures\Figure%203.12%20Per%20capita%20value%20added%20growth%20rates%20by%20country%20and%20sector,%202000-2014.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Liz\Documents\Other%20contracts\National%20Planning%20and%20Urban%20Development\charts\GDP%20and%20poverty.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Liz\Documents\Other%20contracts\ERA%202017\Chapter%204%20figures\Figure%204.4%20Urban%20and%20rural%20expenditure%20on%20housing,%202010,%20select%20countries%20(US$%20per%20person)%20-%20updated.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Liz\Documents\Other%20contracts\National%20Planning%20and%20Urban%20Development\charts\Urbanization%20and%20employment%20in%20industry,%20average%20of%20available%20data%202007-2015.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Users\Liz\AppData\Local\Temp\Data_Extract_From_World_Development_Indicators.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C:\Users\Liz\AppData\Local\Temp\Data_Extract_From_World_Development_Indicators.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r>
              <a:rPr lang="en-US"/>
              <a:t>Zambia's Urban Transition 1950-2050</a:t>
            </a:r>
          </a:p>
        </c:rich>
      </c:tx>
      <c:overlay val="0"/>
      <c:spPr>
        <a:noFill/>
        <a:ln>
          <a:noFill/>
        </a:ln>
        <a:effectLst/>
      </c:spPr>
      <c:txPr>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areaChart>
        <c:grouping val="stacked"/>
        <c:varyColors val="0"/>
        <c:ser>
          <c:idx val="0"/>
          <c:order val="0"/>
          <c:tx>
            <c:strRef>
              <c:f>Sheet1!$C$6</c:f>
              <c:strCache>
                <c:ptCount val="1"/>
                <c:pt idx="0">
                  <c:v>Rural population</c:v>
                </c:pt>
              </c:strCache>
            </c:strRef>
          </c:tx>
          <c:spPr>
            <a:solidFill>
              <a:schemeClr val="accent1"/>
            </a:solidFill>
            <a:ln>
              <a:noFill/>
            </a:ln>
            <a:effectLst/>
          </c:spPr>
          <c:cat>
            <c:strRef>
              <c:f>Sheet1!$E$5:$Y$5</c:f>
              <c:strCache>
                <c:ptCount val="21"/>
                <c:pt idx="0">
                  <c:v>1950</c:v>
                </c:pt>
                <c:pt idx="1">
                  <c:v>1955</c:v>
                </c:pt>
                <c:pt idx="2">
                  <c:v>1960</c:v>
                </c:pt>
                <c:pt idx="3">
                  <c:v>1965</c:v>
                </c:pt>
                <c:pt idx="4">
                  <c:v>1970</c:v>
                </c:pt>
                <c:pt idx="5">
                  <c:v>1975</c:v>
                </c:pt>
                <c:pt idx="6">
                  <c:v>1980</c:v>
                </c:pt>
                <c:pt idx="7">
                  <c:v>1985</c:v>
                </c:pt>
                <c:pt idx="8">
                  <c:v>1990</c:v>
                </c:pt>
                <c:pt idx="9">
                  <c:v>1995</c:v>
                </c:pt>
                <c:pt idx="10">
                  <c:v>2000</c:v>
                </c:pt>
                <c:pt idx="11">
                  <c:v>2005</c:v>
                </c:pt>
                <c:pt idx="12">
                  <c:v>2010</c:v>
                </c:pt>
                <c:pt idx="13">
                  <c:v>2015</c:v>
                </c:pt>
                <c:pt idx="14">
                  <c:v>2020</c:v>
                </c:pt>
                <c:pt idx="15">
                  <c:v>2025</c:v>
                </c:pt>
                <c:pt idx="16">
                  <c:v>2030</c:v>
                </c:pt>
                <c:pt idx="17">
                  <c:v>2035</c:v>
                </c:pt>
                <c:pt idx="18">
                  <c:v>2040</c:v>
                </c:pt>
                <c:pt idx="19">
                  <c:v>2045</c:v>
                </c:pt>
                <c:pt idx="20">
                  <c:v>2050</c:v>
                </c:pt>
              </c:strCache>
            </c:strRef>
          </c:cat>
          <c:val>
            <c:numRef>
              <c:f>Sheet1!$E$6:$Y$6</c:f>
              <c:numCache>
                <c:formatCode>_(* #,##0_);_(* \(#,##0\);_(* "-"??_);_(@_)</c:formatCode>
                <c:ptCount val="21"/>
                <c:pt idx="0">
                  <c:v>2099601</c:v>
                </c:pt>
                <c:pt idx="1">
                  <c:v>2297535</c:v>
                </c:pt>
                <c:pt idx="2">
                  <c:v>2523280</c:v>
                </c:pt>
                <c:pt idx="3">
                  <c:v>2743814</c:v>
                </c:pt>
                <c:pt idx="4">
                  <c:v>2919057</c:v>
                </c:pt>
                <c:pt idx="5">
                  <c:v>3229634</c:v>
                </c:pt>
                <c:pt idx="6">
                  <c:v>3519147</c:v>
                </c:pt>
                <c:pt idx="7">
                  <c:v>4126609.0000000005</c:v>
                </c:pt>
                <c:pt idx="8">
                  <c:v>4753243</c:v>
                </c:pt>
                <c:pt idx="9">
                  <c:v>5560827</c:v>
                </c:pt>
                <c:pt idx="10">
                  <c:v>6585588</c:v>
                </c:pt>
                <c:pt idx="11">
                  <c:v>7270568</c:v>
                </c:pt>
                <c:pt idx="12">
                  <c:v>8098742</c:v>
                </c:pt>
                <c:pt idx="13">
                  <c:v>9168601</c:v>
                </c:pt>
                <c:pt idx="14">
                  <c:v>10357320</c:v>
                </c:pt>
                <c:pt idx="15">
                  <c:v>11613802</c:v>
                </c:pt>
                <c:pt idx="16">
                  <c:v>12921064</c:v>
                </c:pt>
                <c:pt idx="17">
                  <c:v>14272398</c:v>
                </c:pt>
                <c:pt idx="18">
                  <c:v>15668807</c:v>
                </c:pt>
                <c:pt idx="19">
                  <c:v>17071938</c:v>
                </c:pt>
                <c:pt idx="20">
                  <c:v>18446814</c:v>
                </c:pt>
              </c:numCache>
            </c:numRef>
          </c:val>
          <c:extLst xmlns:c16r2="http://schemas.microsoft.com/office/drawing/2015/06/chart">
            <c:ext xmlns:c16="http://schemas.microsoft.com/office/drawing/2014/chart" uri="{C3380CC4-5D6E-409C-BE32-E72D297353CC}">
              <c16:uniqueId val="{00000000-8AFA-4760-833E-B03BA3B66456}"/>
            </c:ext>
          </c:extLst>
        </c:ser>
        <c:ser>
          <c:idx val="1"/>
          <c:order val="1"/>
          <c:tx>
            <c:strRef>
              <c:f>Sheet1!$C$7</c:f>
              <c:strCache>
                <c:ptCount val="1"/>
                <c:pt idx="0">
                  <c:v>Urban population</c:v>
                </c:pt>
              </c:strCache>
            </c:strRef>
          </c:tx>
          <c:spPr>
            <a:solidFill>
              <a:schemeClr val="accent2"/>
            </a:solidFill>
            <a:ln>
              <a:noFill/>
            </a:ln>
            <a:effectLst/>
          </c:spPr>
          <c:cat>
            <c:strRef>
              <c:f>Sheet1!$E$5:$Y$5</c:f>
              <c:strCache>
                <c:ptCount val="21"/>
                <c:pt idx="0">
                  <c:v>1950</c:v>
                </c:pt>
                <c:pt idx="1">
                  <c:v>1955</c:v>
                </c:pt>
                <c:pt idx="2">
                  <c:v>1960</c:v>
                </c:pt>
                <c:pt idx="3">
                  <c:v>1965</c:v>
                </c:pt>
                <c:pt idx="4">
                  <c:v>1970</c:v>
                </c:pt>
                <c:pt idx="5">
                  <c:v>1975</c:v>
                </c:pt>
                <c:pt idx="6">
                  <c:v>1980</c:v>
                </c:pt>
                <c:pt idx="7">
                  <c:v>1985</c:v>
                </c:pt>
                <c:pt idx="8">
                  <c:v>1990</c:v>
                </c:pt>
                <c:pt idx="9">
                  <c:v>1995</c:v>
                </c:pt>
                <c:pt idx="10">
                  <c:v>2000</c:v>
                </c:pt>
                <c:pt idx="11">
                  <c:v>2005</c:v>
                </c:pt>
                <c:pt idx="12">
                  <c:v>2010</c:v>
                </c:pt>
                <c:pt idx="13">
                  <c:v>2015</c:v>
                </c:pt>
                <c:pt idx="14">
                  <c:v>2020</c:v>
                </c:pt>
                <c:pt idx="15">
                  <c:v>2025</c:v>
                </c:pt>
                <c:pt idx="16">
                  <c:v>2030</c:v>
                </c:pt>
                <c:pt idx="17">
                  <c:v>2035</c:v>
                </c:pt>
                <c:pt idx="18">
                  <c:v>2040</c:v>
                </c:pt>
                <c:pt idx="19">
                  <c:v>2045</c:v>
                </c:pt>
                <c:pt idx="20">
                  <c:v>2050</c:v>
                </c:pt>
              </c:strCache>
            </c:strRef>
          </c:cat>
          <c:val>
            <c:numRef>
              <c:f>Sheet1!$E$7:$Y$7</c:f>
              <c:numCache>
                <c:formatCode>_(* #,##0_);_(* \(#,##0\);_(* "-"??_);_(@_)</c:formatCode>
                <c:ptCount val="21"/>
                <c:pt idx="0">
                  <c:v>272830</c:v>
                </c:pt>
                <c:pt idx="1">
                  <c:v>389925</c:v>
                </c:pt>
                <c:pt idx="2">
                  <c:v>559347</c:v>
                </c:pt>
                <c:pt idx="3">
                  <c:v>836894</c:v>
                </c:pt>
                <c:pt idx="4">
                  <c:v>1272057</c:v>
                </c:pt>
                <c:pt idx="5">
                  <c:v>1734021</c:v>
                </c:pt>
                <c:pt idx="6">
                  <c:v>2328094</c:v>
                </c:pt>
                <c:pt idx="7">
                  <c:v>2711783</c:v>
                </c:pt>
                <c:pt idx="8">
                  <c:v>3091273</c:v>
                </c:pt>
                <c:pt idx="9">
                  <c:v>3280511</c:v>
                </c:pt>
                <c:pt idx="10">
                  <c:v>3515393</c:v>
                </c:pt>
                <c:pt idx="11">
                  <c:v>4199454</c:v>
                </c:pt>
                <c:pt idx="12">
                  <c:v>5118243</c:v>
                </c:pt>
                <c:pt idx="13">
                  <c:v>6351003</c:v>
                </c:pt>
                <c:pt idx="14">
                  <c:v>7894836</c:v>
                </c:pt>
                <c:pt idx="15">
                  <c:v>9774157</c:v>
                </c:pt>
                <c:pt idx="16">
                  <c:v>12035445</c:v>
                </c:pt>
                <c:pt idx="17">
                  <c:v>14726000</c:v>
                </c:pt>
                <c:pt idx="18">
                  <c:v>17882766</c:v>
                </c:pt>
                <c:pt idx="19">
                  <c:v>21552043</c:v>
                </c:pt>
                <c:pt idx="20">
                  <c:v>25759289</c:v>
                </c:pt>
              </c:numCache>
            </c:numRef>
          </c:val>
          <c:extLst xmlns:c16r2="http://schemas.microsoft.com/office/drawing/2015/06/chart">
            <c:ext xmlns:c16="http://schemas.microsoft.com/office/drawing/2014/chart" uri="{C3380CC4-5D6E-409C-BE32-E72D297353CC}">
              <c16:uniqueId val="{00000001-8AFA-4760-833E-B03BA3B66456}"/>
            </c:ext>
          </c:extLst>
        </c:ser>
        <c:dLbls>
          <c:showLegendKey val="0"/>
          <c:showVal val="0"/>
          <c:showCatName val="0"/>
          <c:showSerName val="0"/>
          <c:showPercent val="0"/>
          <c:showBubbleSize val="0"/>
        </c:dLbls>
        <c:axId val="142510464"/>
        <c:axId val="142511024"/>
      </c:areaChart>
      <c:catAx>
        <c:axId val="14251046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42511024"/>
        <c:crosses val="autoZero"/>
        <c:auto val="1"/>
        <c:lblAlgn val="ctr"/>
        <c:lblOffset val="100"/>
        <c:noMultiLvlLbl val="0"/>
      </c:catAx>
      <c:valAx>
        <c:axId val="142511024"/>
        <c:scaling>
          <c:orientation val="minMax"/>
        </c:scaling>
        <c:delete val="0"/>
        <c:axPos val="l"/>
        <c:majorGridlines>
          <c:spPr>
            <a:ln w="9525" cap="flat" cmpd="sng" algn="ctr">
              <a:solidFill>
                <a:schemeClr val="tx1">
                  <a:lumMod val="15000"/>
                  <a:lumOff val="85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42510464"/>
        <c:crosses val="autoZero"/>
        <c:crossBetween val="midCat"/>
        <c:dispUnits>
          <c:builtInUnit val="millions"/>
          <c:dispUnitsLbl>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dispUnitsLbl>
        </c:dispUnits>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zero"/>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600"/>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60" b="0" i="0" u="none" strike="noStrike" kern="1200" spc="0" baseline="0">
                <a:solidFill>
                  <a:schemeClr val="tx1">
                    <a:lumMod val="65000"/>
                    <a:lumOff val="35000"/>
                  </a:schemeClr>
                </a:solidFill>
                <a:latin typeface="+mn-lt"/>
                <a:ea typeface="+mn-ea"/>
                <a:cs typeface="+mn-cs"/>
              </a:defRPr>
            </a:pPr>
            <a:r>
              <a:rPr lang="en-US"/>
              <a:t>Foodstuffs and Vegetable Products as a Percent of Total Exports</a:t>
            </a:r>
          </a:p>
        </c:rich>
      </c:tx>
      <c:overlay val="0"/>
      <c:spPr>
        <a:noFill/>
        <a:ln>
          <a:noFill/>
        </a:ln>
        <a:effectLst/>
      </c:spPr>
      <c:txPr>
        <a:bodyPr rot="0" spcFirstLastPara="1" vertOverflow="ellipsis" vert="horz" wrap="square" anchor="ctr" anchorCtr="1"/>
        <a:lstStyle/>
        <a:p>
          <a:pPr>
            <a:defRPr sz="216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6.0674604012300071E-2"/>
          <c:y val="0.1439454585945775"/>
          <c:w val="0.92703763906187331"/>
          <c:h val="0.57390487125344003"/>
        </c:manualLayout>
      </c:layout>
      <c:barChart>
        <c:barDir val="col"/>
        <c:grouping val="clustered"/>
        <c:varyColors val="0"/>
        <c:ser>
          <c:idx val="0"/>
          <c:order val="0"/>
          <c:tx>
            <c:strRef>
              <c:f>chart!$B$2</c:f>
              <c:strCache>
                <c:ptCount val="1"/>
                <c:pt idx="0">
                  <c:v>Raw exports</c:v>
                </c:pt>
              </c:strCache>
            </c:strRef>
          </c:tx>
          <c:spPr>
            <a:solidFill>
              <a:schemeClr val="accent1"/>
            </a:solidFill>
            <a:ln>
              <a:noFill/>
            </a:ln>
            <a:effectLst/>
          </c:spPr>
          <c:invertIfNegative val="0"/>
          <c:cat>
            <c:strRef>
              <c:f>chart!$A$3:$A$7</c:f>
              <c:strCache>
                <c:ptCount val="5"/>
                <c:pt idx="0">
                  <c:v>Cameroon</c:v>
                </c:pt>
                <c:pt idx="1">
                  <c:v>Chad</c:v>
                </c:pt>
                <c:pt idx="2">
                  <c:v>Morocco</c:v>
                </c:pt>
                <c:pt idx="3">
                  <c:v>Uganda</c:v>
                </c:pt>
                <c:pt idx="4">
                  <c:v>Zambia</c:v>
                </c:pt>
              </c:strCache>
            </c:strRef>
          </c:cat>
          <c:val>
            <c:numRef>
              <c:f>chart!$B$3:$B$7</c:f>
              <c:numCache>
                <c:formatCode>0%</c:formatCode>
                <c:ptCount val="5"/>
                <c:pt idx="0">
                  <c:v>0.20358766064291919</c:v>
                </c:pt>
                <c:pt idx="1">
                  <c:v>1.0527559911252274E-2</c:v>
                </c:pt>
                <c:pt idx="2">
                  <c:v>6.9877445121951223E-2</c:v>
                </c:pt>
                <c:pt idx="3">
                  <c:v>0.41976988455538228</c:v>
                </c:pt>
                <c:pt idx="4">
                  <c:v>6.760380973451327E-2</c:v>
                </c:pt>
              </c:numCache>
            </c:numRef>
          </c:val>
          <c:extLst xmlns:c16r2="http://schemas.microsoft.com/office/drawing/2015/06/chart">
            <c:ext xmlns:c16="http://schemas.microsoft.com/office/drawing/2014/chart" uri="{C3380CC4-5D6E-409C-BE32-E72D297353CC}">
              <c16:uniqueId val="{00000000-8E17-4F97-A1F1-4A36765C7C33}"/>
            </c:ext>
          </c:extLst>
        </c:ser>
        <c:ser>
          <c:idx val="1"/>
          <c:order val="1"/>
          <c:tx>
            <c:strRef>
              <c:f>chart!$C$2</c:f>
              <c:strCache>
                <c:ptCount val="1"/>
                <c:pt idx="0">
                  <c:v>Processed exports</c:v>
                </c:pt>
              </c:strCache>
            </c:strRef>
          </c:tx>
          <c:spPr>
            <a:solidFill>
              <a:schemeClr val="accent2"/>
            </a:solidFill>
            <a:ln>
              <a:noFill/>
            </a:ln>
            <a:effectLst/>
          </c:spPr>
          <c:invertIfNegative val="0"/>
          <c:cat>
            <c:strRef>
              <c:f>chart!$A$3:$A$7</c:f>
              <c:strCache>
                <c:ptCount val="5"/>
                <c:pt idx="0">
                  <c:v>Cameroon</c:v>
                </c:pt>
                <c:pt idx="1">
                  <c:v>Chad</c:v>
                </c:pt>
                <c:pt idx="2">
                  <c:v>Morocco</c:v>
                </c:pt>
                <c:pt idx="3">
                  <c:v>Uganda</c:v>
                </c:pt>
                <c:pt idx="4">
                  <c:v>Zambia</c:v>
                </c:pt>
              </c:strCache>
            </c:strRef>
          </c:cat>
          <c:val>
            <c:numRef>
              <c:f>chart!$C$3:$C$7</c:f>
              <c:numCache>
                <c:formatCode>0%</c:formatCode>
                <c:ptCount val="5"/>
                <c:pt idx="0">
                  <c:v>2.8578609904430931E-2</c:v>
                </c:pt>
                <c:pt idx="1">
                  <c:v>1.443115799160896E-2</c:v>
                </c:pt>
                <c:pt idx="2">
                  <c:v>6.8138506097560989E-2</c:v>
                </c:pt>
                <c:pt idx="3">
                  <c:v>0.12723147581903277</c:v>
                </c:pt>
                <c:pt idx="4">
                  <c:v>1.7351562579013904E-2</c:v>
                </c:pt>
              </c:numCache>
            </c:numRef>
          </c:val>
          <c:extLst xmlns:c16r2="http://schemas.microsoft.com/office/drawing/2015/06/chart">
            <c:ext xmlns:c16="http://schemas.microsoft.com/office/drawing/2014/chart" uri="{C3380CC4-5D6E-409C-BE32-E72D297353CC}">
              <c16:uniqueId val="{00000001-8E17-4F97-A1F1-4A36765C7C33}"/>
            </c:ext>
          </c:extLst>
        </c:ser>
        <c:ser>
          <c:idx val="2"/>
          <c:order val="2"/>
          <c:tx>
            <c:strRef>
              <c:f>chart!$D$2</c:f>
              <c:strCache>
                <c:ptCount val="1"/>
                <c:pt idx="0">
                  <c:v>Imports</c:v>
                </c:pt>
              </c:strCache>
            </c:strRef>
          </c:tx>
          <c:spPr>
            <a:solidFill>
              <a:schemeClr val="accent3"/>
            </a:solidFill>
            <a:ln>
              <a:noFill/>
            </a:ln>
            <a:effectLst/>
          </c:spPr>
          <c:invertIfNegative val="0"/>
          <c:cat>
            <c:strRef>
              <c:f>chart!$A$3:$A$7</c:f>
              <c:strCache>
                <c:ptCount val="5"/>
                <c:pt idx="0">
                  <c:v>Cameroon</c:v>
                </c:pt>
                <c:pt idx="1">
                  <c:v>Chad</c:v>
                </c:pt>
                <c:pt idx="2">
                  <c:v>Morocco</c:v>
                </c:pt>
                <c:pt idx="3">
                  <c:v>Uganda</c:v>
                </c:pt>
                <c:pt idx="4">
                  <c:v>Zambia</c:v>
                </c:pt>
              </c:strCache>
            </c:strRef>
          </c:cat>
          <c:val>
            <c:numRef>
              <c:f>chart!$D$3:$D$7</c:f>
              <c:numCache>
                <c:formatCode>0%</c:formatCode>
                <c:ptCount val="5"/>
                <c:pt idx="0">
                  <c:v>0.17121112076455255</c:v>
                </c:pt>
                <c:pt idx="1">
                  <c:v>5.4375309444250057E-2</c:v>
                </c:pt>
                <c:pt idx="2">
                  <c:v>7.3034908536585369E-2</c:v>
                </c:pt>
                <c:pt idx="3">
                  <c:v>0.18390015600624027</c:v>
                </c:pt>
                <c:pt idx="4">
                  <c:v>3.0185208596713017E-2</c:v>
                </c:pt>
              </c:numCache>
            </c:numRef>
          </c:val>
          <c:extLst xmlns:c16r2="http://schemas.microsoft.com/office/drawing/2015/06/chart">
            <c:ext xmlns:c16="http://schemas.microsoft.com/office/drawing/2014/chart" uri="{C3380CC4-5D6E-409C-BE32-E72D297353CC}">
              <c16:uniqueId val="{00000002-8E17-4F97-A1F1-4A36765C7C33}"/>
            </c:ext>
          </c:extLst>
        </c:ser>
        <c:dLbls>
          <c:showLegendKey val="0"/>
          <c:showVal val="0"/>
          <c:showCatName val="0"/>
          <c:showSerName val="0"/>
          <c:showPercent val="0"/>
          <c:showBubbleSize val="0"/>
        </c:dLbls>
        <c:gapWidth val="219"/>
        <c:overlap val="-27"/>
        <c:axId val="145827536"/>
        <c:axId val="145828096"/>
      </c:barChart>
      <c:catAx>
        <c:axId val="1458275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45828096"/>
        <c:crosses val="autoZero"/>
        <c:auto val="1"/>
        <c:lblAlgn val="ctr"/>
        <c:lblOffset val="100"/>
        <c:noMultiLvlLbl val="0"/>
      </c:catAx>
      <c:valAx>
        <c:axId val="14582809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458275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800"/>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Urbanization</c:v>
                </c:pt>
              </c:strCache>
            </c:strRef>
          </c:tx>
          <c:spPr>
            <a:solidFill>
              <a:schemeClr val="accent1"/>
            </a:solidFill>
            <a:ln>
              <a:noFill/>
            </a:ln>
            <a:effectLst/>
          </c:spPr>
          <c:invertIfNegative val="0"/>
          <c:dPt>
            <c:idx val="0"/>
            <c:invertIfNegative val="0"/>
            <c:bubble3D val="0"/>
            <c:spPr>
              <a:solidFill>
                <a:schemeClr val="accent4"/>
              </a:solidFill>
              <a:ln>
                <a:noFill/>
              </a:ln>
              <a:effectLst/>
            </c:spPr>
            <c:extLst xmlns:c16r2="http://schemas.microsoft.com/office/drawing/2015/06/chart">
              <c:ext xmlns:c16="http://schemas.microsoft.com/office/drawing/2014/chart" uri="{C3380CC4-5D6E-409C-BE32-E72D297353CC}">
                <c16:uniqueId val="{00000001-75F4-4C71-B6FD-39B330AED374}"/>
              </c:ext>
            </c:extLst>
          </c:dPt>
          <c:dPt>
            <c:idx val="5"/>
            <c:invertIfNegative val="0"/>
            <c:bubble3D val="0"/>
            <c:spPr>
              <a:solidFill>
                <a:schemeClr val="accent4"/>
              </a:solidFill>
              <a:ln>
                <a:noFill/>
              </a:ln>
              <a:effectLst/>
            </c:spPr>
            <c:extLst xmlns:c16r2="http://schemas.microsoft.com/office/drawing/2015/06/chart">
              <c:ext xmlns:c16="http://schemas.microsoft.com/office/drawing/2014/chart" uri="{C3380CC4-5D6E-409C-BE32-E72D297353CC}">
                <c16:uniqueId val="{00000002-75F4-4C71-B6FD-39B330AED374}"/>
              </c:ext>
            </c:extLst>
          </c:dPt>
          <c:dPt>
            <c:idx val="10"/>
            <c:invertIfNegative val="0"/>
            <c:bubble3D val="0"/>
            <c:spPr>
              <a:solidFill>
                <a:schemeClr val="accent4"/>
              </a:solidFill>
              <a:ln>
                <a:noFill/>
              </a:ln>
              <a:effectLst/>
            </c:spPr>
            <c:extLst xmlns:c16r2="http://schemas.microsoft.com/office/drawing/2015/06/chart">
              <c:ext xmlns:c16="http://schemas.microsoft.com/office/drawing/2014/chart" uri="{C3380CC4-5D6E-409C-BE32-E72D297353CC}">
                <c16:uniqueId val="{00000003-75F4-4C71-B6FD-39B330AED374}"/>
              </c:ext>
            </c:extLst>
          </c:dPt>
          <c:dPt>
            <c:idx val="15"/>
            <c:invertIfNegative val="0"/>
            <c:bubble3D val="0"/>
            <c:spPr>
              <a:solidFill>
                <a:schemeClr val="accent4"/>
              </a:solidFill>
              <a:ln>
                <a:noFill/>
              </a:ln>
              <a:effectLst/>
            </c:spPr>
            <c:extLst xmlns:c16r2="http://schemas.microsoft.com/office/drawing/2015/06/chart">
              <c:ext xmlns:c16="http://schemas.microsoft.com/office/drawing/2014/chart" uri="{C3380CC4-5D6E-409C-BE32-E72D297353CC}">
                <c16:uniqueId val="{00000004-75F4-4C71-B6FD-39B330AED374}"/>
              </c:ext>
            </c:extLst>
          </c:dPt>
          <c:dPt>
            <c:idx val="20"/>
            <c:invertIfNegative val="0"/>
            <c:bubble3D val="0"/>
            <c:spPr>
              <a:solidFill>
                <a:schemeClr val="accent4"/>
              </a:solidFill>
              <a:ln>
                <a:noFill/>
              </a:ln>
              <a:effectLst/>
            </c:spPr>
            <c:extLst xmlns:c16r2="http://schemas.microsoft.com/office/drawing/2015/06/chart">
              <c:ext xmlns:c16="http://schemas.microsoft.com/office/drawing/2014/chart" uri="{C3380CC4-5D6E-409C-BE32-E72D297353CC}">
                <c16:uniqueId val="{00000005-75F4-4C71-B6FD-39B330AED374}"/>
              </c:ext>
            </c:extLst>
          </c:dPt>
          <c:cat>
            <c:strRef>
              <c:f>Sheet1!$A$2:$A$25</c:f>
              <c:strCache>
                <c:ptCount val="24"/>
                <c:pt idx="0">
                  <c:v>Cameroon</c:v>
                </c:pt>
                <c:pt idx="1">
                  <c:v>Colombia 1970</c:v>
                </c:pt>
                <c:pt idx="2">
                  <c:v>Malaysia 1977</c:v>
                </c:pt>
                <c:pt idx="3">
                  <c:v>Rep. of Korea 1975</c:v>
                </c:pt>
                <c:pt idx="5">
                  <c:v>Chad</c:v>
                </c:pt>
                <c:pt idx="6">
                  <c:v>Malaysia 1966</c:v>
                </c:pt>
                <c:pt idx="7">
                  <c:v>Rep. of Korea 1969</c:v>
                </c:pt>
                <c:pt idx="8">
                  <c:v>Thailand 1986</c:v>
                </c:pt>
                <c:pt idx="10">
                  <c:v>Morocco</c:v>
                </c:pt>
                <c:pt idx="11">
                  <c:v>Brazil 1977</c:v>
                </c:pt>
                <c:pt idx="12">
                  <c:v>Malaysia 1995</c:v>
                </c:pt>
                <c:pt idx="13">
                  <c:v>Rep. of Korea 1987</c:v>
                </c:pt>
                <c:pt idx="15">
                  <c:v>Uganda</c:v>
                </c:pt>
                <c:pt idx="16">
                  <c:v>Malaysia 1960</c:v>
                </c:pt>
                <c:pt idx="17">
                  <c:v>Rep. of Korea 1967</c:v>
                </c:pt>
                <c:pt idx="18">
                  <c:v>Thailand 1979</c:v>
                </c:pt>
                <c:pt idx="20">
                  <c:v>Zambia</c:v>
                </c:pt>
                <c:pt idx="21">
                  <c:v>Colombia 1975</c:v>
                </c:pt>
                <c:pt idx="22">
                  <c:v>Malaysia 1979</c:v>
                </c:pt>
                <c:pt idx="23">
                  <c:v>Rep. of Korea 1977</c:v>
                </c:pt>
              </c:strCache>
            </c:strRef>
          </c:cat>
          <c:val>
            <c:numRef>
              <c:f>Sheet1!$B$2:$B$25</c:f>
              <c:numCache>
                <c:formatCode>General</c:formatCode>
                <c:ptCount val="24"/>
                <c:pt idx="0">
                  <c:v>54.938000000000002</c:v>
                </c:pt>
                <c:pt idx="1">
                  <c:v>54.82</c:v>
                </c:pt>
                <c:pt idx="2">
                  <c:v>59.984999999999999</c:v>
                </c:pt>
                <c:pt idx="3">
                  <c:v>58.539000000000001</c:v>
                </c:pt>
                <c:pt idx="5">
                  <c:v>22.617999999999999</c:v>
                </c:pt>
                <c:pt idx="6">
                  <c:v>30.603999999999999</c:v>
                </c:pt>
                <c:pt idx="7">
                  <c:v>38.756</c:v>
                </c:pt>
                <c:pt idx="8">
                  <c:v>28.361000000000001</c:v>
                </c:pt>
                <c:pt idx="10">
                  <c:v>60.685000000000002</c:v>
                </c:pt>
                <c:pt idx="11">
                  <c:v>62.689</c:v>
                </c:pt>
                <c:pt idx="12">
                  <c:v>55.688000000000002</c:v>
                </c:pt>
                <c:pt idx="13">
                  <c:v>68.563000000000002</c:v>
                </c:pt>
                <c:pt idx="15">
                  <c:v>16.443999999999999</c:v>
                </c:pt>
                <c:pt idx="16">
                  <c:v>26.597999999999999</c:v>
                </c:pt>
                <c:pt idx="17">
                  <c:v>34.970999999999997</c:v>
                </c:pt>
                <c:pt idx="18">
                  <c:v>26.242000000000001</c:v>
                </c:pt>
                <c:pt idx="20">
                  <c:v>41.378999999999998</c:v>
                </c:pt>
                <c:pt idx="21">
                  <c:v>58.539000000000001</c:v>
                </c:pt>
                <c:pt idx="22">
                  <c:v>41.158000000000001</c:v>
                </c:pt>
                <c:pt idx="23">
                  <c:v>51.475999999999999</c:v>
                </c:pt>
              </c:numCache>
            </c:numRef>
          </c:val>
          <c:extLst xmlns:c16r2="http://schemas.microsoft.com/office/drawing/2015/06/chart">
            <c:ext xmlns:c16="http://schemas.microsoft.com/office/drawing/2014/chart" uri="{C3380CC4-5D6E-409C-BE32-E72D297353CC}">
              <c16:uniqueId val="{00000000-75F4-4C71-B6FD-39B330AED374}"/>
            </c:ext>
          </c:extLst>
        </c:ser>
        <c:dLbls>
          <c:showLegendKey val="0"/>
          <c:showVal val="0"/>
          <c:showCatName val="0"/>
          <c:showSerName val="0"/>
          <c:showPercent val="0"/>
          <c:showBubbleSize val="0"/>
        </c:dLbls>
        <c:gapWidth val="219"/>
        <c:overlap val="-27"/>
        <c:axId val="145883424"/>
        <c:axId val="145883984"/>
      </c:barChart>
      <c:catAx>
        <c:axId val="1458834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45883984"/>
        <c:crosses val="autoZero"/>
        <c:auto val="1"/>
        <c:lblAlgn val="ctr"/>
        <c:lblOffset val="100"/>
        <c:noMultiLvlLbl val="0"/>
      </c:catAx>
      <c:valAx>
        <c:axId val="14588398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a:t>Urbanization (% of population)</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45883424"/>
        <c:crosses val="autoZero"/>
        <c:crossBetween val="between"/>
      </c:valAx>
      <c:spPr>
        <a:noFill/>
        <a:ln>
          <a:noFill/>
        </a:ln>
        <a:effectLst/>
      </c:spPr>
    </c:plotArea>
    <c:plotVisOnly val="1"/>
    <c:dispBlanksAs val="gap"/>
    <c:showDLblsOverMax val="0"/>
  </c:chart>
  <c:spPr>
    <a:noFill/>
    <a:ln>
      <a:solidFill>
        <a:schemeClr val="tx1"/>
      </a:solidFill>
    </a:ln>
    <a:effectLst/>
  </c:spPr>
  <c:txPr>
    <a:bodyPr/>
    <a:lstStyle/>
    <a:p>
      <a:pPr>
        <a:defRPr sz="1400"/>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r>
              <a:rPr lang="en-US" dirty="0"/>
              <a:t>Employment in Industry*</a:t>
            </a:r>
          </a:p>
        </c:rich>
      </c:tx>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2568419376138118"/>
          <c:y val="0.15723182718317386"/>
          <c:w val="0.83326491518157164"/>
          <c:h val="0.48127430437926016"/>
        </c:manualLayout>
      </c:layout>
      <c:barChart>
        <c:barDir val="col"/>
        <c:grouping val="clustered"/>
        <c:varyColors val="0"/>
        <c:ser>
          <c:idx val="0"/>
          <c:order val="0"/>
          <c:spPr>
            <a:solidFill>
              <a:schemeClr val="accent1"/>
            </a:solidFill>
            <a:ln>
              <a:noFill/>
            </a:ln>
            <a:effectLst/>
          </c:spPr>
          <c:invertIfNegative val="0"/>
          <c:dPt>
            <c:idx val="0"/>
            <c:invertIfNegative val="0"/>
            <c:bubble3D val="0"/>
            <c:spPr>
              <a:solidFill>
                <a:schemeClr val="accent4"/>
              </a:solidFill>
              <a:ln>
                <a:noFill/>
              </a:ln>
              <a:effectLst/>
            </c:spPr>
            <c:extLst xmlns:c16r2="http://schemas.microsoft.com/office/drawing/2015/06/chart">
              <c:ext xmlns:c16="http://schemas.microsoft.com/office/drawing/2014/chart" uri="{C3380CC4-5D6E-409C-BE32-E72D297353CC}">
                <c16:uniqueId val="{00000001-4437-40A4-8564-032657456793}"/>
              </c:ext>
            </c:extLst>
          </c:dPt>
          <c:dPt>
            <c:idx val="5"/>
            <c:invertIfNegative val="0"/>
            <c:bubble3D val="0"/>
            <c:spPr>
              <a:solidFill>
                <a:schemeClr val="accent4"/>
              </a:solidFill>
              <a:ln>
                <a:noFill/>
              </a:ln>
              <a:effectLst/>
            </c:spPr>
            <c:extLst xmlns:c16r2="http://schemas.microsoft.com/office/drawing/2015/06/chart">
              <c:ext xmlns:c16="http://schemas.microsoft.com/office/drawing/2014/chart" uri="{C3380CC4-5D6E-409C-BE32-E72D297353CC}">
                <c16:uniqueId val="{00000002-4437-40A4-8564-032657456793}"/>
              </c:ext>
            </c:extLst>
          </c:dPt>
          <c:dPt>
            <c:idx val="9"/>
            <c:invertIfNegative val="0"/>
            <c:bubble3D val="0"/>
            <c:spPr>
              <a:solidFill>
                <a:schemeClr val="accent4"/>
              </a:solidFill>
              <a:ln>
                <a:noFill/>
              </a:ln>
              <a:effectLst/>
            </c:spPr>
            <c:extLst xmlns:c16r2="http://schemas.microsoft.com/office/drawing/2015/06/chart">
              <c:ext xmlns:c16="http://schemas.microsoft.com/office/drawing/2014/chart" uri="{C3380CC4-5D6E-409C-BE32-E72D297353CC}">
                <c16:uniqueId val="{00000003-4437-40A4-8564-032657456793}"/>
              </c:ext>
            </c:extLst>
          </c:dPt>
          <c:cat>
            <c:strRef>
              <c:f>Sheet1!$G$12:$G$24</c:f>
              <c:strCache>
                <c:ptCount val="13"/>
                <c:pt idx="0">
                  <c:v>Morocco 2014</c:v>
                </c:pt>
                <c:pt idx="1">
                  <c:v>Brazil 1981</c:v>
                </c:pt>
                <c:pt idx="2">
                  <c:v>Malaysia 1995</c:v>
                </c:pt>
                <c:pt idx="3">
                  <c:v>Rep. of Korea 1987</c:v>
                </c:pt>
                <c:pt idx="5">
                  <c:v>Uganda 2013</c:v>
                </c:pt>
                <c:pt idx="6">
                  <c:v>Rep. of Korea 1967</c:v>
                </c:pt>
                <c:pt idx="7">
                  <c:v>Thailand 1979</c:v>
                </c:pt>
                <c:pt idx="9">
                  <c:v>Zambia 2012</c:v>
                </c:pt>
                <c:pt idx="10">
                  <c:v>Colombia 1975</c:v>
                </c:pt>
                <c:pt idx="11">
                  <c:v>Malaysia 1979</c:v>
                </c:pt>
                <c:pt idx="12">
                  <c:v>Rep. of Korea 1980</c:v>
                </c:pt>
              </c:strCache>
            </c:strRef>
          </c:cat>
          <c:val>
            <c:numRef>
              <c:f>Sheet1!$H$12:$H$24</c:f>
              <c:numCache>
                <c:formatCode>General</c:formatCode>
                <c:ptCount val="13"/>
                <c:pt idx="0">
                  <c:v>17.700000762939499</c:v>
                </c:pt>
                <c:pt idx="1">
                  <c:v>24.690000534057599</c:v>
                </c:pt>
                <c:pt idx="2">
                  <c:v>32.340000152587898</c:v>
                </c:pt>
                <c:pt idx="3">
                  <c:v>34.029998779296903</c:v>
                </c:pt>
                <c:pt idx="5">
                  <c:v>6.9800000190734899</c:v>
                </c:pt>
                <c:pt idx="6">
                  <c:v>15.680000305175801</c:v>
                </c:pt>
                <c:pt idx="7">
                  <c:v>13.460000038146999</c:v>
                </c:pt>
                <c:pt idx="9">
                  <c:v>10.069999694824199</c:v>
                </c:pt>
                <c:pt idx="10">
                  <c:v>31.579999923706101</c:v>
                </c:pt>
                <c:pt idx="11">
                  <c:v>24.110000610351602</c:v>
                </c:pt>
                <c:pt idx="12">
                  <c:v>27.530000686645501</c:v>
                </c:pt>
              </c:numCache>
            </c:numRef>
          </c:val>
          <c:extLst xmlns:c16r2="http://schemas.microsoft.com/office/drawing/2015/06/chart">
            <c:ext xmlns:c16="http://schemas.microsoft.com/office/drawing/2014/chart" uri="{C3380CC4-5D6E-409C-BE32-E72D297353CC}">
              <c16:uniqueId val="{00000000-4437-40A4-8564-032657456793}"/>
            </c:ext>
          </c:extLst>
        </c:ser>
        <c:dLbls>
          <c:showLegendKey val="0"/>
          <c:showVal val="0"/>
          <c:showCatName val="0"/>
          <c:showSerName val="0"/>
          <c:showPercent val="0"/>
          <c:showBubbleSize val="0"/>
        </c:dLbls>
        <c:gapWidth val="219"/>
        <c:overlap val="-27"/>
        <c:axId val="145886224"/>
        <c:axId val="146106432"/>
      </c:barChart>
      <c:catAx>
        <c:axId val="1458862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46106432"/>
        <c:crosses val="autoZero"/>
        <c:auto val="1"/>
        <c:lblAlgn val="ctr"/>
        <c:lblOffset val="100"/>
        <c:noMultiLvlLbl val="0"/>
      </c:catAx>
      <c:valAx>
        <c:axId val="14610643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45886224"/>
        <c:crosses val="autoZero"/>
        <c:crossBetween val="between"/>
      </c:valAx>
      <c:spPr>
        <a:noFill/>
        <a:ln>
          <a:noFill/>
        </a:ln>
        <a:effectLst/>
      </c:spPr>
    </c:plotArea>
    <c:plotVisOnly val="1"/>
    <c:dispBlanksAs val="gap"/>
    <c:showDLblsOverMax val="0"/>
  </c:chart>
  <c:spPr>
    <a:noFill/>
    <a:ln>
      <a:solidFill>
        <a:schemeClr val="tx1"/>
      </a:solidFill>
    </a:ln>
    <a:effectLst/>
  </c:spPr>
  <c:txPr>
    <a:bodyPr/>
    <a:lstStyle/>
    <a:p>
      <a:pPr>
        <a:defRPr sz="1400"/>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Sheet1!$D$1</c:f>
              <c:strCache>
                <c:ptCount val="1"/>
                <c:pt idx="0">
                  <c:v>Manufacturing as % of GDP</c:v>
                </c:pt>
              </c:strCache>
            </c:strRef>
          </c:tx>
          <c:spPr>
            <a:solidFill>
              <a:schemeClr val="accent1"/>
            </a:solidFill>
            <a:ln>
              <a:noFill/>
            </a:ln>
            <a:effectLst/>
          </c:spPr>
          <c:invertIfNegative val="0"/>
          <c:dPt>
            <c:idx val="0"/>
            <c:invertIfNegative val="0"/>
            <c:bubble3D val="0"/>
            <c:spPr>
              <a:solidFill>
                <a:schemeClr val="accent4"/>
              </a:solidFill>
              <a:ln>
                <a:noFill/>
              </a:ln>
              <a:effectLst/>
            </c:spPr>
            <c:extLst xmlns:c16r2="http://schemas.microsoft.com/office/drawing/2015/06/chart">
              <c:ext xmlns:c16="http://schemas.microsoft.com/office/drawing/2014/chart" uri="{C3380CC4-5D6E-409C-BE32-E72D297353CC}">
                <c16:uniqueId val="{00000000-21AD-495D-861A-A4DD7D716FB9}"/>
              </c:ext>
            </c:extLst>
          </c:dPt>
          <c:dPt>
            <c:idx val="5"/>
            <c:invertIfNegative val="0"/>
            <c:bubble3D val="0"/>
            <c:spPr>
              <a:solidFill>
                <a:schemeClr val="accent4"/>
              </a:solidFill>
              <a:ln>
                <a:noFill/>
              </a:ln>
              <a:effectLst/>
            </c:spPr>
            <c:extLst xmlns:c16r2="http://schemas.microsoft.com/office/drawing/2015/06/chart">
              <c:ext xmlns:c16="http://schemas.microsoft.com/office/drawing/2014/chart" uri="{C3380CC4-5D6E-409C-BE32-E72D297353CC}">
                <c16:uniqueId val="{00000001-21AD-495D-861A-A4DD7D716FB9}"/>
              </c:ext>
            </c:extLst>
          </c:dPt>
          <c:dPt>
            <c:idx val="10"/>
            <c:invertIfNegative val="0"/>
            <c:bubble3D val="0"/>
            <c:spPr>
              <a:solidFill>
                <a:schemeClr val="accent4"/>
              </a:solidFill>
              <a:ln>
                <a:noFill/>
              </a:ln>
              <a:effectLst/>
            </c:spPr>
            <c:extLst xmlns:c16r2="http://schemas.microsoft.com/office/drawing/2015/06/chart">
              <c:ext xmlns:c16="http://schemas.microsoft.com/office/drawing/2014/chart" uri="{C3380CC4-5D6E-409C-BE32-E72D297353CC}">
                <c16:uniqueId val="{00000002-21AD-495D-861A-A4DD7D716FB9}"/>
              </c:ext>
            </c:extLst>
          </c:dPt>
          <c:dPt>
            <c:idx val="15"/>
            <c:invertIfNegative val="0"/>
            <c:bubble3D val="0"/>
            <c:spPr>
              <a:solidFill>
                <a:schemeClr val="accent4"/>
              </a:solidFill>
              <a:ln>
                <a:noFill/>
              </a:ln>
              <a:effectLst/>
            </c:spPr>
            <c:extLst xmlns:c16r2="http://schemas.microsoft.com/office/drawing/2015/06/chart">
              <c:ext xmlns:c16="http://schemas.microsoft.com/office/drawing/2014/chart" uri="{C3380CC4-5D6E-409C-BE32-E72D297353CC}">
                <c16:uniqueId val="{00000003-21AD-495D-861A-A4DD7D716FB9}"/>
              </c:ext>
            </c:extLst>
          </c:dPt>
          <c:dPt>
            <c:idx val="20"/>
            <c:invertIfNegative val="0"/>
            <c:bubble3D val="0"/>
            <c:spPr>
              <a:solidFill>
                <a:schemeClr val="accent4"/>
              </a:solidFill>
              <a:ln>
                <a:noFill/>
              </a:ln>
              <a:effectLst/>
            </c:spPr>
            <c:extLst xmlns:c16r2="http://schemas.microsoft.com/office/drawing/2015/06/chart">
              <c:ext xmlns:c16="http://schemas.microsoft.com/office/drawing/2014/chart" uri="{C3380CC4-5D6E-409C-BE32-E72D297353CC}">
                <c16:uniqueId val="{00000004-21AD-495D-861A-A4DD7D716FB9}"/>
              </c:ext>
            </c:extLst>
          </c:dPt>
          <c:cat>
            <c:strRef>
              <c:f>Sheet1!$C$2:$C$25</c:f>
              <c:strCache>
                <c:ptCount val="24"/>
                <c:pt idx="0">
                  <c:v>Cameroon</c:v>
                </c:pt>
                <c:pt idx="1">
                  <c:v>Colombia 1970</c:v>
                </c:pt>
                <c:pt idx="2">
                  <c:v>Malaysia 1977</c:v>
                </c:pt>
                <c:pt idx="3">
                  <c:v>Rep. of Korea 1975</c:v>
                </c:pt>
                <c:pt idx="5">
                  <c:v>Chad</c:v>
                </c:pt>
                <c:pt idx="6">
                  <c:v>Malaysia 1966</c:v>
                </c:pt>
                <c:pt idx="7">
                  <c:v>Rep. of Korea 1969</c:v>
                </c:pt>
                <c:pt idx="8">
                  <c:v>Thailand 1986</c:v>
                </c:pt>
                <c:pt idx="10">
                  <c:v>Morocco</c:v>
                </c:pt>
                <c:pt idx="11">
                  <c:v>Brazil 1977</c:v>
                </c:pt>
                <c:pt idx="12">
                  <c:v>Malaysia 1995</c:v>
                </c:pt>
                <c:pt idx="13">
                  <c:v>Rep. of Korea 1987</c:v>
                </c:pt>
                <c:pt idx="15">
                  <c:v>Uganda</c:v>
                </c:pt>
                <c:pt idx="16">
                  <c:v>Malaysia 1960</c:v>
                </c:pt>
                <c:pt idx="17">
                  <c:v>Rep. of Korea 1967</c:v>
                </c:pt>
                <c:pt idx="18">
                  <c:v>Thailand 1979</c:v>
                </c:pt>
                <c:pt idx="20">
                  <c:v>Zambia</c:v>
                </c:pt>
                <c:pt idx="21">
                  <c:v>Colombia 1975</c:v>
                </c:pt>
                <c:pt idx="22">
                  <c:v>Malaysia 1979</c:v>
                </c:pt>
                <c:pt idx="23">
                  <c:v>Rep. of Korea 1977</c:v>
                </c:pt>
              </c:strCache>
            </c:strRef>
          </c:cat>
          <c:val>
            <c:numRef>
              <c:f>Sheet1!$D$2:$D$25</c:f>
              <c:numCache>
                <c:formatCode>General</c:formatCode>
                <c:ptCount val="24"/>
                <c:pt idx="0">
                  <c:v>14.015943840380269</c:v>
                </c:pt>
                <c:pt idx="1">
                  <c:v>21.154706272459475</c:v>
                </c:pt>
                <c:pt idx="2">
                  <c:v>20.427063388991961</c:v>
                </c:pt>
                <c:pt idx="3">
                  <c:v>21.938909350374079</c:v>
                </c:pt>
                <c:pt idx="5">
                  <c:v>3.2069010720122395</c:v>
                </c:pt>
                <c:pt idx="6">
                  <c:v>10.564815546087498</c:v>
                </c:pt>
                <c:pt idx="7">
                  <c:v>18.503003203747443</c:v>
                </c:pt>
                <c:pt idx="8">
                  <c:v>23.875569508006059</c:v>
                </c:pt>
                <c:pt idx="10">
                  <c:v>18.261412000360956</c:v>
                </c:pt>
                <c:pt idx="11">
                  <c:v>29.344832986275023</c:v>
                </c:pt>
                <c:pt idx="12">
                  <c:v>26.378150958322845</c:v>
                </c:pt>
                <c:pt idx="13">
                  <c:v>29.235733733297376</c:v>
                </c:pt>
                <c:pt idx="15">
                  <c:v>8.8338663973508584</c:v>
                </c:pt>
                <c:pt idx="16">
                  <c:v>10.26098022502557</c:v>
                </c:pt>
                <c:pt idx="17">
                  <c:v>17.936527486964732</c:v>
                </c:pt>
                <c:pt idx="18">
                  <c:v>21.041332056114005</c:v>
                </c:pt>
                <c:pt idx="20">
                  <c:v>7.9299973441162992</c:v>
                </c:pt>
                <c:pt idx="21">
                  <c:v>23.712444459006147</c:v>
                </c:pt>
                <c:pt idx="22">
                  <c:v>20.598151387213509</c:v>
                </c:pt>
                <c:pt idx="23">
                  <c:v>23.232688701147552</c:v>
                </c:pt>
              </c:numCache>
            </c:numRef>
          </c:val>
          <c:extLst xmlns:c16r2="http://schemas.microsoft.com/office/drawing/2015/06/chart">
            <c:ext xmlns:c16="http://schemas.microsoft.com/office/drawing/2014/chart" uri="{C3380CC4-5D6E-409C-BE32-E72D297353CC}">
              <c16:uniqueId val="{00000000-622D-45FA-A746-D9B811E0E420}"/>
            </c:ext>
          </c:extLst>
        </c:ser>
        <c:dLbls>
          <c:showLegendKey val="0"/>
          <c:showVal val="0"/>
          <c:showCatName val="0"/>
          <c:showSerName val="0"/>
          <c:showPercent val="0"/>
          <c:showBubbleSize val="0"/>
        </c:dLbls>
        <c:gapWidth val="219"/>
        <c:overlap val="-27"/>
        <c:axId val="146108672"/>
        <c:axId val="146109232"/>
      </c:barChart>
      <c:catAx>
        <c:axId val="1461086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46109232"/>
        <c:crosses val="autoZero"/>
        <c:auto val="1"/>
        <c:lblAlgn val="ctr"/>
        <c:lblOffset val="100"/>
        <c:noMultiLvlLbl val="0"/>
      </c:catAx>
      <c:valAx>
        <c:axId val="14610923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a:t>Manufacturing value added (% of GDP)</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46108672"/>
        <c:crosses val="autoZero"/>
        <c:crossBetween val="between"/>
      </c:valAx>
      <c:spPr>
        <a:noFill/>
        <a:ln>
          <a:noFill/>
        </a:ln>
        <a:effectLst/>
      </c:spPr>
    </c:plotArea>
    <c:plotVisOnly val="1"/>
    <c:dispBlanksAs val="gap"/>
    <c:showDLblsOverMax val="0"/>
  </c:chart>
  <c:spPr>
    <a:noFill/>
    <a:ln>
      <a:solidFill>
        <a:schemeClr val="tx1"/>
      </a:solidFill>
    </a:ln>
    <a:effectLst/>
  </c:spPr>
  <c:txPr>
    <a:bodyPr/>
    <a:lstStyle/>
    <a:p>
      <a:pPr>
        <a:defRPr sz="1400"/>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Sheet1!$F$1</c:f>
              <c:strCache>
                <c:ptCount val="1"/>
                <c:pt idx="0">
                  <c:v>Agriculture as % of GDP</c:v>
                </c:pt>
              </c:strCache>
            </c:strRef>
          </c:tx>
          <c:spPr>
            <a:solidFill>
              <a:schemeClr val="accent1"/>
            </a:solidFill>
            <a:ln>
              <a:noFill/>
            </a:ln>
            <a:effectLst/>
          </c:spPr>
          <c:invertIfNegative val="0"/>
          <c:dPt>
            <c:idx val="0"/>
            <c:invertIfNegative val="0"/>
            <c:bubble3D val="0"/>
            <c:spPr>
              <a:solidFill>
                <a:schemeClr val="accent4"/>
              </a:solidFill>
              <a:ln>
                <a:noFill/>
              </a:ln>
              <a:effectLst/>
            </c:spPr>
            <c:extLst xmlns:c16r2="http://schemas.microsoft.com/office/drawing/2015/06/chart">
              <c:ext xmlns:c16="http://schemas.microsoft.com/office/drawing/2014/chart" uri="{C3380CC4-5D6E-409C-BE32-E72D297353CC}">
                <c16:uniqueId val="{00000000-EDEB-4AD6-B5B5-780123EEBF8E}"/>
              </c:ext>
            </c:extLst>
          </c:dPt>
          <c:dPt>
            <c:idx val="5"/>
            <c:invertIfNegative val="0"/>
            <c:bubble3D val="0"/>
            <c:spPr>
              <a:solidFill>
                <a:schemeClr val="accent4"/>
              </a:solidFill>
              <a:ln>
                <a:noFill/>
              </a:ln>
              <a:effectLst/>
            </c:spPr>
            <c:extLst xmlns:c16r2="http://schemas.microsoft.com/office/drawing/2015/06/chart">
              <c:ext xmlns:c16="http://schemas.microsoft.com/office/drawing/2014/chart" uri="{C3380CC4-5D6E-409C-BE32-E72D297353CC}">
                <c16:uniqueId val="{00000001-EDEB-4AD6-B5B5-780123EEBF8E}"/>
              </c:ext>
            </c:extLst>
          </c:dPt>
          <c:dPt>
            <c:idx val="10"/>
            <c:invertIfNegative val="0"/>
            <c:bubble3D val="0"/>
            <c:spPr>
              <a:solidFill>
                <a:schemeClr val="accent4"/>
              </a:solidFill>
              <a:ln>
                <a:noFill/>
              </a:ln>
              <a:effectLst/>
            </c:spPr>
            <c:extLst xmlns:c16r2="http://schemas.microsoft.com/office/drawing/2015/06/chart">
              <c:ext xmlns:c16="http://schemas.microsoft.com/office/drawing/2014/chart" uri="{C3380CC4-5D6E-409C-BE32-E72D297353CC}">
                <c16:uniqueId val="{00000002-EDEB-4AD6-B5B5-780123EEBF8E}"/>
              </c:ext>
            </c:extLst>
          </c:dPt>
          <c:dPt>
            <c:idx val="15"/>
            <c:invertIfNegative val="0"/>
            <c:bubble3D val="0"/>
            <c:spPr>
              <a:solidFill>
                <a:schemeClr val="accent4"/>
              </a:solidFill>
              <a:ln>
                <a:noFill/>
              </a:ln>
              <a:effectLst/>
            </c:spPr>
            <c:extLst xmlns:c16r2="http://schemas.microsoft.com/office/drawing/2015/06/chart">
              <c:ext xmlns:c16="http://schemas.microsoft.com/office/drawing/2014/chart" uri="{C3380CC4-5D6E-409C-BE32-E72D297353CC}">
                <c16:uniqueId val="{00000003-EDEB-4AD6-B5B5-780123EEBF8E}"/>
              </c:ext>
            </c:extLst>
          </c:dPt>
          <c:dPt>
            <c:idx val="20"/>
            <c:invertIfNegative val="0"/>
            <c:bubble3D val="0"/>
            <c:spPr>
              <a:solidFill>
                <a:schemeClr val="accent4"/>
              </a:solidFill>
              <a:ln>
                <a:noFill/>
              </a:ln>
              <a:effectLst/>
            </c:spPr>
            <c:extLst xmlns:c16r2="http://schemas.microsoft.com/office/drawing/2015/06/chart">
              <c:ext xmlns:c16="http://schemas.microsoft.com/office/drawing/2014/chart" uri="{C3380CC4-5D6E-409C-BE32-E72D297353CC}">
                <c16:uniqueId val="{00000004-EDEB-4AD6-B5B5-780123EEBF8E}"/>
              </c:ext>
            </c:extLst>
          </c:dPt>
          <c:cat>
            <c:strRef>
              <c:f>Sheet1!$E$2:$E$25</c:f>
              <c:strCache>
                <c:ptCount val="24"/>
                <c:pt idx="0">
                  <c:v>Cameroon</c:v>
                </c:pt>
                <c:pt idx="1">
                  <c:v>Colombia 1970</c:v>
                </c:pt>
                <c:pt idx="2">
                  <c:v>Malaysia 1977</c:v>
                </c:pt>
                <c:pt idx="3">
                  <c:v>Rep. of Korea 1975</c:v>
                </c:pt>
                <c:pt idx="5">
                  <c:v>Chad</c:v>
                </c:pt>
                <c:pt idx="6">
                  <c:v>Malaysia 1966</c:v>
                </c:pt>
                <c:pt idx="7">
                  <c:v>Rep. of Korea 1969</c:v>
                </c:pt>
                <c:pt idx="8">
                  <c:v>Thailand 1986</c:v>
                </c:pt>
                <c:pt idx="10">
                  <c:v>Morocco</c:v>
                </c:pt>
                <c:pt idx="11">
                  <c:v>Brazil 1977</c:v>
                </c:pt>
                <c:pt idx="12">
                  <c:v>Malaysia 1995</c:v>
                </c:pt>
                <c:pt idx="13">
                  <c:v>Rep. of Korea 1987</c:v>
                </c:pt>
                <c:pt idx="15">
                  <c:v>Uganda</c:v>
                </c:pt>
                <c:pt idx="16">
                  <c:v>Malaysia 1960</c:v>
                </c:pt>
                <c:pt idx="17">
                  <c:v>Rep. of Korea 1967</c:v>
                </c:pt>
                <c:pt idx="18">
                  <c:v>Thailand 1979</c:v>
                </c:pt>
                <c:pt idx="20">
                  <c:v>Zambia</c:v>
                </c:pt>
                <c:pt idx="21">
                  <c:v>Colombia 1975</c:v>
                </c:pt>
                <c:pt idx="22">
                  <c:v>Malaysia 1979</c:v>
                </c:pt>
                <c:pt idx="23">
                  <c:v>Rep. of Korea 1977</c:v>
                </c:pt>
              </c:strCache>
            </c:strRef>
          </c:cat>
          <c:val>
            <c:numRef>
              <c:f>Sheet1!$F$2:$F$25</c:f>
              <c:numCache>
                <c:formatCode>General</c:formatCode>
                <c:ptCount val="24"/>
                <c:pt idx="0">
                  <c:v>22.81808350116891</c:v>
                </c:pt>
                <c:pt idx="1">
                  <c:v>25.685158623667853</c:v>
                </c:pt>
                <c:pt idx="2">
                  <c:v>28.214461348175636</c:v>
                </c:pt>
                <c:pt idx="3">
                  <c:v>26.864356092800705</c:v>
                </c:pt>
                <c:pt idx="5">
                  <c:v>50.056028874170892</c:v>
                </c:pt>
                <c:pt idx="6">
                  <c:v>31.541235581419514</c:v>
                </c:pt>
                <c:pt idx="7">
                  <c:v>29.8572425984521</c:v>
                </c:pt>
                <c:pt idx="8">
                  <c:v>15.664149896263279</c:v>
                </c:pt>
                <c:pt idx="10">
                  <c:v>12.951519691870613</c:v>
                </c:pt>
                <c:pt idx="11">
                  <c:v>14.674985881263003</c:v>
                </c:pt>
                <c:pt idx="12">
                  <c:v>12.949944262648783</c:v>
                </c:pt>
                <c:pt idx="13">
                  <c:v>10.293655865913532</c:v>
                </c:pt>
                <c:pt idx="15">
                  <c:v>24.43603065831584</c:v>
                </c:pt>
                <c:pt idx="16">
                  <c:v>43.715932492328676</c:v>
                </c:pt>
                <c:pt idx="17">
                  <c:v>32.365233813688057</c:v>
                </c:pt>
                <c:pt idx="18">
                  <c:v>23.993559503153353</c:v>
                </c:pt>
                <c:pt idx="20">
                  <c:v>5.2507740578798696</c:v>
                </c:pt>
                <c:pt idx="21">
                  <c:v>24.387883431330792</c:v>
                </c:pt>
                <c:pt idx="22">
                  <c:v>24.875285843529209</c:v>
                </c:pt>
                <c:pt idx="23">
                  <c:v>24.20777779787856</c:v>
                </c:pt>
              </c:numCache>
            </c:numRef>
          </c:val>
          <c:extLst xmlns:c16r2="http://schemas.microsoft.com/office/drawing/2015/06/chart">
            <c:ext xmlns:c16="http://schemas.microsoft.com/office/drawing/2014/chart" uri="{C3380CC4-5D6E-409C-BE32-E72D297353CC}">
              <c16:uniqueId val="{00000000-E039-44F2-BA33-F8450ED9191D}"/>
            </c:ext>
          </c:extLst>
        </c:ser>
        <c:dLbls>
          <c:showLegendKey val="0"/>
          <c:showVal val="0"/>
          <c:showCatName val="0"/>
          <c:showSerName val="0"/>
          <c:showPercent val="0"/>
          <c:showBubbleSize val="0"/>
        </c:dLbls>
        <c:gapWidth val="219"/>
        <c:overlap val="-27"/>
        <c:axId val="146751360"/>
        <c:axId val="146751920"/>
      </c:barChart>
      <c:catAx>
        <c:axId val="1467513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46751920"/>
        <c:crosses val="autoZero"/>
        <c:auto val="1"/>
        <c:lblAlgn val="ctr"/>
        <c:lblOffset val="100"/>
        <c:noMultiLvlLbl val="0"/>
      </c:catAx>
      <c:valAx>
        <c:axId val="14675192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a:t>Agriculture value added (% of GDP)</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46751360"/>
        <c:crosses val="autoZero"/>
        <c:crossBetween val="between"/>
      </c:valAx>
      <c:spPr>
        <a:noFill/>
        <a:ln>
          <a:noFill/>
        </a:ln>
        <a:effectLst/>
      </c:spPr>
    </c:plotArea>
    <c:plotVisOnly val="1"/>
    <c:dispBlanksAs val="gap"/>
    <c:showDLblsOverMax val="0"/>
  </c:chart>
  <c:spPr>
    <a:noFill/>
    <a:ln>
      <a:solidFill>
        <a:schemeClr val="tx1"/>
      </a:solidFill>
    </a:ln>
    <a:effectLst/>
  </c:spPr>
  <c:txPr>
    <a:bodyPr/>
    <a:lstStyle/>
    <a:p>
      <a:pPr>
        <a:defRPr sz="1400"/>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r>
              <a:rPr lang="en-US" dirty="0"/>
              <a:t>Urbanization and Income, 2015</a:t>
            </a:r>
          </a:p>
        </c:rich>
      </c:tx>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08000376174477"/>
          <c:y val="9.542741895830123E-2"/>
          <c:w val="0.838405704172972"/>
          <c:h val="0.739093929573583"/>
        </c:manualLayout>
      </c:layout>
      <c:scatterChart>
        <c:scatterStyle val="lineMarker"/>
        <c:varyColors val="0"/>
        <c:ser>
          <c:idx val="1"/>
          <c:order val="0"/>
          <c:tx>
            <c:v>Africa</c:v>
          </c:tx>
          <c:spPr>
            <a:ln w="25400" cap="rnd">
              <a:noFill/>
              <a:round/>
            </a:ln>
            <a:effectLst/>
          </c:spPr>
          <c:marker>
            <c:symbol val="circle"/>
            <c:size val="7"/>
            <c:spPr>
              <a:solidFill>
                <a:schemeClr val="accent2"/>
              </a:solidFill>
              <a:ln w="9525">
                <a:solidFill>
                  <a:schemeClr val="accent2"/>
                </a:solidFill>
              </a:ln>
              <a:effectLst/>
            </c:spPr>
          </c:marker>
          <c:xVal>
            <c:numRef>
              <c:f>chart!$D$2:$D$52</c:f>
              <c:numCache>
                <c:formatCode>General</c:formatCode>
                <c:ptCount val="51"/>
                <c:pt idx="0">
                  <c:v>4154.1196923013804</c:v>
                </c:pt>
                <c:pt idx="1">
                  <c:v>4101.4721518296383</c:v>
                </c:pt>
                <c:pt idx="2">
                  <c:v>762.05120544195984</c:v>
                </c:pt>
                <c:pt idx="3">
                  <c:v>6360.1382201883653</c:v>
                </c:pt>
                <c:pt idx="4">
                  <c:v>589.774414136617</c:v>
                </c:pt>
                <c:pt idx="5">
                  <c:v>277.06830917091361</c:v>
                </c:pt>
                <c:pt idx="6">
                  <c:v>3080.178814455624</c:v>
                </c:pt>
                <c:pt idx="7">
                  <c:v>1217.2606704842669</c:v>
                </c:pt>
                <c:pt idx="8">
                  <c:v>323.20167402414069</c:v>
                </c:pt>
                <c:pt idx="9">
                  <c:v>775.6950905253135</c:v>
                </c:pt>
                <c:pt idx="10">
                  <c:v>717.44884996091218</c:v>
                </c:pt>
                <c:pt idx="11">
                  <c:v>456.05274054802697</c:v>
                </c:pt>
                <c:pt idx="12">
                  <c:v>1851.199915554917</c:v>
                </c:pt>
                <c:pt idx="13">
                  <c:v>1398.9899576841301</c:v>
                </c:pt>
                <c:pt idx="14">
                  <c:v>1945.124293104438</c:v>
                </c:pt>
                <c:pt idx="15">
                  <c:v>3614.746766162677</c:v>
                </c:pt>
                <c:pt idx="16">
                  <c:v>14439.59444785165</c:v>
                </c:pt>
                <c:pt idx="17">
                  <c:v>619.1694064758907</c:v>
                </c:pt>
                <c:pt idx="18">
                  <c:v>8266.445605062383</c:v>
                </c:pt>
                <c:pt idx="19">
                  <c:v>471.53719547234721</c:v>
                </c:pt>
                <c:pt idx="20">
                  <c:v>1369.701122275847</c:v>
                </c:pt>
                <c:pt idx="21">
                  <c:v>531.32059518870869</c:v>
                </c:pt>
                <c:pt idx="22">
                  <c:v>572.98842854307145</c:v>
                </c:pt>
                <c:pt idx="23">
                  <c:v>1376.7128289488089</c:v>
                </c:pt>
                <c:pt idx="24">
                  <c:v>1066.9856262501739</c:v>
                </c:pt>
                <c:pt idx="25">
                  <c:v>455.87393453623662</c:v>
                </c:pt>
                <c:pt idx="26">
                  <c:v>401.83600602974468</c:v>
                </c:pt>
                <c:pt idx="27">
                  <c:v>371.98574781034398</c:v>
                </c:pt>
                <c:pt idx="28">
                  <c:v>724.25628319329996</c:v>
                </c:pt>
                <c:pt idx="29">
                  <c:v>9252.1107242905091</c:v>
                </c:pt>
                <c:pt idx="30">
                  <c:v>2878.2013421591901</c:v>
                </c:pt>
                <c:pt idx="31">
                  <c:v>529.24255606894337</c:v>
                </c:pt>
                <c:pt idx="32">
                  <c:v>4673.567247694953</c:v>
                </c:pt>
                <c:pt idx="33">
                  <c:v>358.95815204000161</c:v>
                </c:pt>
                <c:pt idx="34">
                  <c:v>2671.7211638508052</c:v>
                </c:pt>
                <c:pt idx="35">
                  <c:v>697.34822808288436</c:v>
                </c:pt>
                <c:pt idx="36">
                  <c:v>1669.0632680132601</c:v>
                </c:pt>
                <c:pt idx="37">
                  <c:v>899.57987948497725</c:v>
                </c:pt>
                <c:pt idx="38">
                  <c:v>15390.04063828068</c:v>
                </c:pt>
                <c:pt idx="39">
                  <c:v>653.13181594064815</c:v>
                </c:pt>
                <c:pt idx="40">
                  <c:v>549.26697656757597</c:v>
                </c:pt>
                <c:pt idx="41">
                  <c:v>5718.2447319723706</c:v>
                </c:pt>
                <c:pt idx="42">
                  <c:v>730.58010091602205</c:v>
                </c:pt>
                <c:pt idx="43">
                  <c:v>2414.7236010285801</c:v>
                </c:pt>
                <c:pt idx="44">
                  <c:v>3200.1430175648679</c:v>
                </c:pt>
                <c:pt idx="45">
                  <c:v>878.97510552608003</c:v>
                </c:pt>
                <c:pt idx="46">
                  <c:v>559.63587666194451</c:v>
                </c:pt>
                <c:pt idx="47">
                  <c:v>3822.3560061715052</c:v>
                </c:pt>
                <c:pt idx="48">
                  <c:v>705.29256953506808</c:v>
                </c:pt>
                <c:pt idx="49">
                  <c:v>1304.8790144772629</c:v>
                </c:pt>
                <c:pt idx="50">
                  <c:v>924.14381925341252</c:v>
                </c:pt>
              </c:numCache>
            </c:numRef>
          </c:xVal>
          <c:yVal>
            <c:numRef>
              <c:f>chart!$E$2:$E$52</c:f>
              <c:numCache>
                <c:formatCode>General</c:formatCode>
                <c:ptCount val="51"/>
                <c:pt idx="0">
                  <c:v>70.727000000000004</c:v>
                </c:pt>
                <c:pt idx="1">
                  <c:v>44.05</c:v>
                </c:pt>
                <c:pt idx="2">
                  <c:v>43.95</c:v>
                </c:pt>
                <c:pt idx="3">
                  <c:v>57.444000000000003</c:v>
                </c:pt>
                <c:pt idx="4">
                  <c:v>29.859000000000009</c:v>
                </c:pt>
                <c:pt idx="5">
                  <c:v>12.057</c:v>
                </c:pt>
                <c:pt idx="6">
                  <c:v>65.525999999999982</c:v>
                </c:pt>
                <c:pt idx="7">
                  <c:v>54.381</c:v>
                </c:pt>
                <c:pt idx="8">
                  <c:v>40.037000000000013</c:v>
                </c:pt>
                <c:pt idx="9">
                  <c:v>22.471</c:v>
                </c:pt>
                <c:pt idx="10">
                  <c:v>28.295999999999999</c:v>
                </c:pt>
                <c:pt idx="11">
                  <c:v>42.494</c:v>
                </c:pt>
                <c:pt idx="12">
                  <c:v>65.38</c:v>
                </c:pt>
                <c:pt idx="13">
                  <c:v>54.18</c:v>
                </c:pt>
                <c:pt idx="14">
                  <c:v>77.343000000000004</c:v>
                </c:pt>
                <c:pt idx="15">
                  <c:v>43.134999999999998</c:v>
                </c:pt>
                <c:pt idx="16">
                  <c:v>39.923000000000002</c:v>
                </c:pt>
                <c:pt idx="17">
                  <c:v>19.472000000000001</c:v>
                </c:pt>
                <c:pt idx="18">
                  <c:v>87.155999999999949</c:v>
                </c:pt>
                <c:pt idx="19">
                  <c:v>59.631999999999998</c:v>
                </c:pt>
                <c:pt idx="20">
                  <c:v>54.042000000000002</c:v>
                </c:pt>
                <c:pt idx="21">
                  <c:v>37.161000000000001</c:v>
                </c:pt>
                <c:pt idx="22">
                  <c:v>49.332000000000001</c:v>
                </c:pt>
                <c:pt idx="23">
                  <c:v>25.622</c:v>
                </c:pt>
                <c:pt idx="24">
                  <c:v>27.312000000000001</c:v>
                </c:pt>
                <c:pt idx="25">
                  <c:v>49.701000000000001</c:v>
                </c:pt>
                <c:pt idx="26">
                  <c:v>35.104999999999997</c:v>
                </c:pt>
                <c:pt idx="27">
                  <c:v>16.271999999999991</c:v>
                </c:pt>
                <c:pt idx="28">
                  <c:v>39.915999999999997</c:v>
                </c:pt>
                <c:pt idx="29">
                  <c:v>39.671000000000006</c:v>
                </c:pt>
                <c:pt idx="30">
                  <c:v>60.195</c:v>
                </c:pt>
                <c:pt idx="31">
                  <c:v>32.214000000000013</c:v>
                </c:pt>
                <c:pt idx="32">
                  <c:v>46.66</c:v>
                </c:pt>
                <c:pt idx="33">
                  <c:v>18.731999999999999</c:v>
                </c:pt>
                <c:pt idx="34">
                  <c:v>47.776000000000003</c:v>
                </c:pt>
                <c:pt idx="35">
                  <c:v>28.811</c:v>
                </c:pt>
                <c:pt idx="36">
                  <c:v>65.092000000000013</c:v>
                </c:pt>
                <c:pt idx="37">
                  <c:v>43.721000000000011</c:v>
                </c:pt>
                <c:pt idx="38">
                  <c:v>53.887</c:v>
                </c:pt>
                <c:pt idx="39">
                  <c:v>39.942</c:v>
                </c:pt>
                <c:pt idx="40">
                  <c:v>39.551000000000002</c:v>
                </c:pt>
                <c:pt idx="41">
                  <c:v>64.801000000000002</c:v>
                </c:pt>
                <c:pt idx="42">
                  <c:v>18.803999999999991</c:v>
                </c:pt>
                <c:pt idx="43">
                  <c:v>33.805999999999997</c:v>
                </c:pt>
                <c:pt idx="44">
                  <c:v>21.308</c:v>
                </c:pt>
                <c:pt idx="45">
                  <c:v>31.608000000000001</c:v>
                </c:pt>
                <c:pt idx="46">
                  <c:v>39.964000000000013</c:v>
                </c:pt>
                <c:pt idx="47">
                  <c:v>66.842000000000013</c:v>
                </c:pt>
                <c:pt idx="48">
                  <c:v>16.100999999999999</c:v>
                </c:pt>
                <c:pt idx="49">
                  <c:v>40.921999999999997</c:v>
                </c:pt>
                <c:pt idx="50">
                  <c:v>32.375999999999998</c:v>
                </c:pt>
              </c:numCache>
            </c:numRef>
          </c:yVal>
          <c:smooth val="0"/>
          <c:extLst xmlns:c16r2="http://schemas.microsoft.com/office/drawing/2015/06/chart">
            <c:ext xmlns:c16="http://schemas.microsoft.com/office/drawing/2014/chart" uri="{C3380CC4-5D6E-409C-BE32-E72D297353CC}">
              <c16:uniqueId val="{00000000-2A3D-4AF6-B3E7-0D1130C5FE9F}"/>
            </c:ext>
          </c:extLst>
        </c:ser>
        <c:ser>
          <c:idx val="0"/>
          <c:order val="1"/>
          <c:tx>
            <c:v>Rest of world</c:v>
          </c:tx>
          <c:spPr>
            <a:ln w="28575" cap="rnd">
              <a:noFill/>
              <a:round/>
            </a:ln>
            <a:effectLst/>
          </c:spPr>
          <c:marker>
            <c:symbol val="circle"/>
            <c:size val="7"/>
            <c:spPr>
              <a:solidFill>
                <a:schemeClr val="accent1"/>
              </a:solidFill>
              <a:ln w="9525">
                <a:solidFill>
                  <a:schemeClr val="accent1"/>
                </a:solidFill>
              </a:ln>
              <a:effectLst/>
            </c:spPr>
          </c:marker>
          <c:xVal>
            <c:numRef>
              <c:f>chart!$D$53:$D$189</c:f>
              <c:numCache>
                <c:formatCode>General</c:formatCode>
                <c:ptCount val="137"/>
                <c:pt idx="0">
                  <c:v>594.32308121996653</c:v>
                </c:pt>
                <c:pt idx="1">
                  <c:v>3945.2175815091382</c:v>
                </c:pt>
                <c:pt idx="2">
                  <c:v>11541.64716050272</c:v>
                </c:pt>
                <c:pt idx="3">
                  <c:v>13714.73196169879</c:v>
                </c:pt>
                <c:pt idx="4">
                  <c:v>13467.41564092278</c:v>
                </c:pt>
                <c:pt idx="5">
                  <c:v>3489.127689569948</c:v>
                </c:pt>
                <c:pt idx="6">
                  <c:v>56290.646808681653</c:v>
                </c:pt>
                <c:pt idx="7">
                  <c:v>43636.753701876973</c:v>
                </c:pt>
                <c:pt idx="8">
                  <c:v>5497.4884137116378</c:v>
                </c:pt>
                <c:pt idx="9">
                  <c:v>22817.23085725183</c:v>
                </c:pt>
                <c:pt idx="10">
                  <c:v>22600.214098103519</c:v>
                </c:pt>
                <c:pt idx="11">
                  <c:v>1211.7015305766131</c:v>
                </c:pt>
                <c:pt idx="12">
                  <c:v>15429.34046408529</c:v>
                </c:pt>
                <c:pt idx="13">
                  <c:v>5754.6019391080499</c:v>
                </c:pt>
                <c:pt idx="14">
                  <c:v>40454.169971736002</c:v>
                </c:pt>
                <c:pt idx="15">
                  <c:v>4878.7212672474507</c:v>
                </c:pt>
                <c:pt idx="16">
                  <c:v>2655.9988916185812</c:v>
                </c:pt>
                <c:pt idx="17">
                  <c:v>3076.7918106088109</c:v>
                </c:pt>
                <c:pt idx="18">
                  <c:v>4249.3303131948996</c:v>
                </c:pt>
                <c:pt idx="19">
                  <c:v>8677.7681070796971</c:v>
                </c:pt>
                <c:pt idx="20">
                  <c:v>30554.729665807299</c:v>
                </c:pt>
                <c:pt idx="21">
                  <c:v>6993.4773597572675</c:v>
                </c:pt>
                <c:pt idx="22">
                  <c:v>1158.689903524403</c:v>
                </c:pt>
                <c:pt idx="23">
                  <c:v>43315.700441812573</c:v>
                </c:pt>
                <c:pt idx="24">
                  <c:v>13416.23003901853</c:v>
                </c:pt>
                <c:pt idx="25">
                  <c:v>8069.2119377311601</c:v>
                </c:pt>
                <c:pt idx="26">
                  <c:v>6056.1477172040059</c:v>
                </c:pt>
                <c:pt idx="27">
                  <c:v>11260.092159877489</c:v>
                </c:pt>
                <c:pt idx="28">
                  <c:v>11592.91019667408</c:v>
                </c:pt>
                <c:pt idx="29">
                  <c:v>7650.2327306352954</c:v>
                </c:pt>
                <c:pt idx="30">
                  <c:v>23075.11269931509</c:v>
                </c:pt>
                <c:pt idx="31">
                  <c:v>17556.9243042464</c:v>
                </c:pt>
                <c:pt idx="32">
                  <c:v>53014.644161619173</c:v>
                </c:pt>
                <c:pt idx="33">
                  <c:v>7116.3863918954712</c:v>
                </c:pt>
                <c:pt idx="34">
                  <c:v>6468.4734915432673</c:v>
                </c:pt>
                <c:pt idx="35">
                  <c:v>6205.0641452995078</c:v>
                </c:pt>
                <c:pt idx="36">
                  <c:v>4219.350329539322</c:v>
                </c:pt>
                <c:pt idx="37">
                  <c:v>17084.517417980209</c:v>
                </c:pt>
                <c:pt idx="38">
                  <c:v>4960.5199543841918</c:v>
                </c:pt>
                <c:pt idx="39">
                  <c:v>42403.467479494881</c:v>
                </c:pt>
                <c:pt idx="40">
                  <c:v>36352.48007247928</c:v>
                </c:pt>
                <c:pt idx="41">
                  <c:v>3757.064862874041</c:v>
                </c:pt>
                <c:pt idx="42">
                  <c:v>41178.456597597542</c:v>
                </c:pt>
                <c:pt idx="43">
                  <c:v>18006.970334573609</c:v>
                </c:pt>
                <c:pt idx="44">
                  <c:v>9212.0203517348382</c:v>
                </c:pt>
                <c:pt idx="45">
                  <c:v>33752.244165170559</c:v>
                </c:pt>
                <c:pt idx="46">
                  <c:v>3903.4788560461311</c:v>
                </c:pt>
                <c:pt idx="47">
                  <c:v>4127.3510180619796</c:v>
                </c:pt>
                <c:pt idx="48">
                  <c:v>818.34329763454787</c:v>
                </c:pt>
                <c:pt idx="49">
                  <c:v>2528.8935498852302</c:v>
                </c:pt>
                <c:pt idx="50">
                  <c:v>42327.839957034463</c:v>
                </c:pt>
                <c:pt idx="51">
                  <c:v>12365.62602561395</c:v>
                </c:pt>
                <c:pt idx="52">
                  <c:v>50722.001079641923</c:v>
                </c:pt>
                <c:pt idx="53">
                  <c:v>1593.2577030146431</c:v>
                </c:pt>
                <c:pt idx="54">
                  <c:v>3346.4870394947839</c:v>
                </c:pt>
                <c:pt idx="55">
                  <c:v>4943.7603883205466</c:v>
                </c:pt>
                <c:pt idx="56">
                  <c:v>61093.691084016173</c:v>
                </c:pt>
                <c:pt idx="57">
                  <c:v>35729.372528581684</c:v>
                </c:pt>
                <c:pt idx="58">
                  <c:v>29993.076048580871</c:v>
                </c:pt>
                <c:pt idx="59">
                  <c:v>5105.7930119452794</c:v>
                </c:pt>
                <c:pt idx="60">
                  <c:v>34523.700774233133</c:v>
                </c:pt>
                <c:pt idx="61">
                  <c:v>4940.0458357411098</c:v>
                </c:pt>
                <c:pt idx="62">
                  <c:v>10509.98106994417</c:v>
                </c:pt>
                <c:pt idx="63">
                  <c:v>1424.28087874779</c:v>
                </c:pt>
                <c:pt idx="64">
                  <c:v>27221.524050966102</c:v>
                </c:pt>
                <c:pt idx="65">
                  <c:v>29300.575575033301</c:v>
                </c:pt>
                <c:pt idx="66">
                  <c:v>1103.233871477757</c:v>
                </c:pt>
                <c:pt idx="67">
                  <c:v>1818.441372932363</c:v>
                </c:pt>
                <c:pt idx="68">
                  <c:v>13654.84892375006</c:v>
                </c:pt>
                <c:pt idx="69">
                  <c:v>8047.6450855749608</c:v>
                </c:pt>
                <c:pt idx="70">
                  <c:v>14251.77986606346</c:v>
                </c:pt>
                <c:pt idx="71">
                  <c:v>99717.744716515415</c:v>
                </c:pt>
                <c:pt idx="72">
                  <c:v>78585.877057312231</c:v>
                </c:pt>
                <c:pt idx="73">
                  <c:v>4852.6578476699042</c:v>
                </c:pt>
                <c:pt idx="74">
                  <c:v>9768.3268601188065</c:v>
                </c:pt>
                <c:pt idx="75">
                  <c:v>8395.7851975038229</c:v>
                </c:pt>
                <c:pt idx="76">
                  <c:v>22567.875985216611</c:v>
                </c:pt>
                <c:pt idx="77">
                  <c:v>3385.9674629554661</c:v>
                </c:pt>
                <c:pt idx="78">
                  <c:v>9005.0242649776574</c:v>
                </c:pt>
                <c:pt idx="79">
                  <c:v>3015.2316676239702</c:v>
                </c:pt>
                <c:pt idx="80">
                  <c:v>1848.0836434256</c:v>
                </c:pt>
                <c:pt idx="81">
                  <c:v>3967.8293855949801</c:v>
                </c:pt>
                <c:pt idx="82">
                  <c:v>6408.4287577790456</c:v>
                </c:pt>
                <c:pt idx="83">
                  <c:v>1161.4881579108751</c:v>
                </c:pt>
                <c:pt idx="84">
                  <c:v>8052.8876017944922</c:v>
                </c:pt>
                <c:pt idx="85">
                  <c:v>743.32296572643236</c:v>
                </c:pt>
                <c:pt idx="86">
                  <c:v>44290.86886483783</c:v>
                </c:pt>
                <c:pt idx="87">
                  <c:v>37807.967276044183</c:v>
                </c:pt>
                <c:pt idx="88">
                  <c:v>2086.8950027709898</c:v>
                </c:pt>
                <c:pt idx="89">
                  <c:v>16742.327946250229</c:v>
                </c:pt>
                <c:pt idx="90">
                  <c:v>74481.819379138717</c:v>
                </c:pt>
                <c:pt idx="91">
                  <c:v>15550.676251432829</c:v>
                </c:pt>
                <c:pt idx="92">
                  <c:v>1434.6966650496911</c:v>
                </c:pt>
                <c:pt idx="93">
                  <c:v>13498.66140622798</c:v>
                </c:pt>
                <c:pt idx="94">
                  <c:v>13268.11375493348</c:v>
                </c:pt>
                <c:pt idx="95">
                  <c:v>4080.9514478543751</c:v>
                </c:pt>
                <c:pt idx="96">
                  <c:v>6027.1258552955114</c:v>
                </c:pt>
                <c:pt idx="97">
                  <c:v>2904.202081915274</c:v>
                </c:pt>
                <c:pt idx="98">
                  <c:v>12558.871167851499</c:v>
                </c:pt>
                <c:pt idx="99">
                  <c:v>19222.935004004528</c:v>
                </c:pt>
                <c:pt idx="100">
                  <c:v>73653.394434657384</c:v>
                </c:pt>
                <c:pt idx="101">
                  <c:v>8980.657270225669</c:v>
                </c:pt>
                <c:pt idx="102">
                  <c:v>9329.2983513523905</c:v>
                </c:pt>
                <c:pt idx="103">
                  <c:v>3938.5488457031261</c:v>
                </c:pt>
                <c:pt idx="104">
                  <c:v>20481.745322048409</c:v>
                </c:pt>
                <c:pt idx="105">
                  <c:v>5237.2553342313568</c:v>
                </c:pt>
                <c:pt idx="106">
                  <c:v>52888.74467175288</c:v>
                </c:pt>
                <c:pt idx="107">
                  <c:v>16089.016180210911</c:v>
                </c:pt>
                <c:pt idx="108">
                  <c:v>20728.920364276379</c:v>
                </c:pt>
                <c:pt idx="109">
                  <c:v>1934.856292873533</c:v>
                </c:pt>
                <c:pt idx="110">
                  <c:v>25684.72441554971</c:v>
                </c:pt>
                <c:pt idx="111">
                  <c:v>3926.1743958945431</c:v>
                </c:pt>
                <c:pt idx="112">
                  <c:v>15771.945504130779</c:v>
                </c:pt>
                <c:pt idx="113">
                  <c:v>7735.910484401018</c:v>
                </c:pt>
                <c:pt idx="114">
                  <c:v>6739.1748328694484</c:v>
                </c:pt>
                <c:pt idx="115">
                  <c:v>9485.3192442949621</c:v>
                </c:pt>
                <c:pt idx="116">
                  <c:v>50585.258470606677</c:v>
                </c:pt>
                <c:pt idx="117">
                  <c:v>80999.287418946027</c:v>
                </c:pt>
                <c:pt idx="118">
                  <c:v>925.91188767080985</c:v>
                </c:pt>
                <c:pt idx="119">
                  <c:v>5814.7697638235522</c:v>
                </c:pt>
                <c:pt idx="120">
                  <c:v>1216.8814912662001</c:v>
                </c:pt>
                <c:pt idx="121">
                  <c:v>4098.543929258245</c:v>
                </c:pt>
                <c:pt idx="122">
                  <c:v>17321.884675056041</c:v>
                </c:pt>
                <c:pt idx="123">
                  <c:v>9125.687589729343</c:v>
                </c:pt>
                <c:pt idx="124">
                  <c:v>6672.4775441735064</c:v>
                </c:pt>
                <c:pt idx="125">
                  <c:v>3295.0058229341321</c:v>
                </c:pt>
                <c:pt idx="126">
                  <c:v>2114.9547162844401</c:v>
                </c:pt>
                <c:pt idx="127">
                  <c:v>40438.762934439394</c:v>
                </c:pt>
                <c:pt idx="128">
                  <c:v>43929.690813102803</c:v>
                </c:pt>
                <c:pt idx="129">
                  <c:v>56115.718426195461</c:v>
                </c:pt>
                <c:pt idx="130">
                  <c:v>15573.900919181749</c:v>
                </c:pt>
                <c:pt idx="131">
                  <c:v>2132.111240273463</c:v>
                </c:pt>
                <c:pt idx="132">
                  <c:v>2805.3146435356698</c:v>
                </c:pt>
                <c:pt idx="133">
                  <c:v>2110.9193442484261</c:v>
                </c:pt>
                <c:pt idx="134">
                  <c:v>36350.821634773187</c:v>
                </c:pt>
                <c:pt idx="135">
                  <c:v>2866.8001000542909</c:v>
                </c:pt>
                <c:pt idx="136">
                  <c:v>1406.291651145702</c:v>
                </c:pt>
              </c:numCache>
            </c:numRef>
          </c:xVal>
          <c:yVal>
            <c:numRef>
              <c:f>chart!$E$53:$E$189</c:f>
              <c:numCache>
                <c:formatCode>General</c:formatCode>
                <c:ptCount val="137"/>
                <c:pt idx="0">
                  <c:v>26.702999999999999</c:v>
                </c:pt>
                <c:pt idx="1">
                  <c:v>57.406999999999996</c:v>
                </c:pt>
                <c:pt idx="2">
                  <c:v>87.202000000000012</c:v>
                </c:pt>
                <c:pt idx="3">
                  <c:v>23.773</c:v>
                </c:pt>
                <c:pt idx="4">
                  <c:v>91.751000000000005</c:v>
                </c:pt>
                <c:pt idx="5">
                  <c:v>62.673000000000002</c:v>
                </c:pt>
                <c:pt idx="6">
                  <c:v>89.423000000000002</c:v>
                </c:pt>
                <c:pt idx="7">
                  <c:v>65.968000000000004</c:v>
                </c:pt>
                <c:pt idx="8">
                  <c:v>54.62</c:v>
                </c:pt>
                <c:pt idx="9">
                  <c:v>82.873999999999981</c:v>
                </c:pt>
                <c:pt idx="10">
                  <c:v>88.775000000000006</c:v>
                </c:pt>
                <c:pt idx="11">
                  <c:v>34.277000000000001</c:v>
                </c:pt>
                <c:pt idx="12">
                  <c:v>31.475000000000001</c:v>
                </c:pt>
                <c:pt idx="13">
                  <c:v>76.667000000000002</c:v>
                </c:pt>
                <c:pt idx="14">
                  <c:v>97.857999999999976</c:v>
                </c:pt>
                <c:pt idx="15">
                  <c:v>43.973000000000013</c:v>
                </c:pt>
                <c:pt idx="16">
                  <c:v>38.644000000000013</c:v>
                </c:pt>
                <c:pt idx="17">
                  <c:v>68.512</c:v>
                </c:pt>
                <c:pt idx="18">
                  <c:v>39.767000000000003</c:v>
                </c:pt>
                <c:pt idx="19">
                  <c:v>85.686999999999998</c:v>
                </c:pt>
                <c:pt idx="20">
                  <c:v>77.202000000000012</c:v>
                </c:pt>
                <c:pt idx="21">
                  <c:v>73.947999999999993</c:v>
                </c:pt>
                <c:pt idx="22">
                  <c:v>20.722999999999999</c:v>
                </c:pt>
                <c:pt idx="23">
                  <c:v>81.827999999999975</c:v>
                </c:pt>
                <c:pt idx="24">
                  <c:v>89.53</c:v>
                </c:pt>
                <c:pt idx="25">
                  <c:v>55.613999999999997</c:v>
                </c:pt>
                <c:pt idx="26">
                  <c:v>76.436000000000007</c:v>
                </c:pt>
                <c:pt idx="27">
                  <c:v>76.820999999999998</c:v>
                </c:pt>
                <c:pt idx="28">
                  <c:v>58.964000000000013</c:v>
                </c:pt>
                <c:pt idx="29">
                  <c:v>77.073999999999998</c:v>
                </c:pt>
                <c:pt idx="30">
                  <c:v>66.921000000000006</c:v>
                </c:pt>
                <c:pt idx="31">
                  <c:v>72.992000000000004</c:v>
                </c:pt>
                <c:pt idx="32">
                  <c:v>87.675999999999746</c:v>
                </c:pt>
                <c:pt idx="33">
                  <c:v>69.539000000000001</c:v>
                </c:pt>
                <c:pt idx="34">
                  <c:v>78.98</c:v>
                </c:pt>
                <c:pt idx="35">
                  <c:v>63.741999999999997</c:v>
                </c:pt>
                <c:pt idx="36">
                  <c:v>66.725999999999999</c:v>
                </c:pt>
                <c:pt idx="37">
                  <c:v>67.537999999999997</c:v>
                </c:pt>
                <c:pt idx="38">
                  <c:v>53.728000000000002</c:v>
                </c:pt>
                <c:pt idx="39">
                  <c:v>84.221000000000004</c:v>
                </c:pt>
                <c:pt idx="40">
                  <c:v>79.52</c:v>
                </c:pt>
                <c:pt idx="41">
                  <c:v>53.641000000000012</c:v>
                </c:pt>
                <c:pt idx="42">
                  <c:v>75.301000000000002</c:v>
                </c:pt>
                <c:pt idx="43">
                  <c:v>78.007000000000005</c:v>
                </c:pt>
                <c:pt idx="44">
                  <c:v>35.591000000000001</c:v>
                </c:pt>
                <c:pt idx="45">
                  <c:v>94.516000000000005</c:v>
                </c:pt>
                <c:pt idx="46">
                  <c:v>51.571000000000012</c:v>
                </c:pt>
                <c:pt idx="47">
                  <c:v>28.553000000000001</c:v>
                </c:pt>
                <c:pt idx="48">
                  <c:v>58.645000000000003</c:v>
                </c:pt>
                <c:pt idx="49">
                  <c:v>54.73</c:v>
                </c:pt>
                <c:pt idx="50">
                  <c:v>100</c:v>
                </c:pt>
                <c:pt idx="51">
                  <c:v>71.227000000000004</c:v>
                </c:pt>
                <c:pt idx="52">
                  <c:v>94.137</c:v>
                </c:pt>
                <c:pt idx="53">
                  <c:v>32.747</c:v>
                </c:pt>
                <c:pt idx="54">
                  <c:v>53.741999999999997</c:v>
                </c:pt>
                <c:pt idx="55">
                  <c:v>69.471000000000004</c:v>
                </c:pt>
                <c:pt idx="56">
                  <c:v>63.241</c:v>
                </c:pt>
                <c:pt idx="57">
                  <c:v>92.14</c:v>
                </c:pt>
                <c:pt idx="58">
                  <c:v>68.963999999999999</c:v>
                </c:pt>
                <c:pt idx="59">
                  <c:v>54.787999999999997</c:v>
                </c:pt>
                <c:pt idx="60">
                  <c:v>93.498000000000005</c:v>
                </c:pt>
                <c:pt idx="61">
                  <c:v>83.678999999999746</c:v>
                </c:pt>
                <c:pt idx="62">
                  <c:v>53.247</c:v>
                </c:pt>
                <c:pt idx="63">
                  <c:v>44.304000000000002</c:v>
                </c:pt>
                <c:pt idx="64">
                  <c:v>82.474000000000004</c:v>
                </c:pt>
                <c:pt idx="65">
                  <c:v>98.342000000000013</c:v>
                </c:pt>
                <c:pt idx="66">
                  <c:v>35.707000000000001</c:v>
                </c:pt>
                <c:pt idx="67">
                  <c:v>38.613999999999997</c:v>
                </c:pt>
                <c:pt idx="68">
                  <c:v>67.382000000000005</c:v>
                </c:pt>
                <c:pt idx="69">
                  <c:v>87.792000000000002</c:v>
                </c:pt>
                <c:pt idx="70">
                  <c:v>66.507999999999996</c:v>
                </c:pt>
                <c:pt idx="71">
                  <c:v>90.16</c:v>
                </c:pt>
                <c:pt idx="72">
                  <c:v>100</c:v>
                </c:pt>
                <c:pt idx="73">
                  <c:v>57.104000000000013</c:v>
                </c:pt>
                <c:pt idx="74">
                  <c:v>74.705000000000013</c:v>
                </c:pt>
                <c:pt idx="75">
                  <c:v>45.536000000000001</c:v>
                </c:pt>
                <c:pt idx="76">
                  <c:v>95.406999999999996</c:v>
                </c:pt>
                <c:pt idx="77">
                  <c:v>72.683999999999983</c:v>
                </c:pt>
                <c:pt idx="78">
                  <c:v>79.245999999999995</c:v>
                </c:pt>
                <c:pt idx="79">
                  <c:v>22.423999999999999</c:v>
                </c:pt>
                <c:pt idx="80">
                  <c:v>44.994999999999997</c:v>
                </c:pt>
                <c:pt idx="81">
                  <c:v>72.040000000000006</c:v>
                </c:pt>
                <c:pt idx="82">
                  <c:v>64.025999999999982</c:v>
                </c:pt>
                <c:pt idx="83">
                  <c:v>34.097999999999999</c:v>
                </c:pt>
                <c:pt idx="84">
                  <c:v>100</c:v>
                </c:pt>
                <c:pt idx="85">
                  <c:v>18.614999999999998</c:v>
                </c:pt>
                <c:pt idx="86">
                  <c:v>90.495999999999995</c:v>
                </c:pt>
                <c:pt idx="87">
                  <c:v>86.284000000000006</c:v>
                </c:pt>
                <c:pt idx="88">
                  <c:v>58.779000000000003</c:v>
                </c:pt>
                <c:pt idx="89">
                  <c:v>89.236999999999995</c:v>
                </c:pt>
                <c:pt idx="90">
                  <c:v>80.472999999999999</c:v>
                </c:pt>
                <c:pt idx="91">
                  <c:v>77.641000000000005</c:v>
                </c:pt>
                <c:pt idx="92">
                  <c:v>38.758000000000003</c:v>
                </c:pt>
                <c:pt idx="93">
                  <c:v>87.070999999999998</c:v>
                </c:pt>
                <c:pt idx="94">
                  <c:v>66.592000000000013</c:v>
                </c:pt>
                <c:pt idx="95">
                  <c:v>59.666000000000011</c:v>
                </c:pt>
                <c:pt idx="96">
                  <c:v>78.60899999999998</c:v>
                </c:pt>
                <c:pt idx="97">
                  <c:v>44.372999999999998</c:v>
                </c:pt>
                <c:pt idx="98">
                  <c:v>60.539000000000001</c:v>
                </c:pt>
                <c:pt idx="99">
                  <c:v>63.468000000000011</c:v>
                </c:pt>
                <c:pt idx="100">
                  <c:v>99.244</c:v>
                </c:pt>
                <c:pt idx="101">
                  <c:v>54.564</c:v>
                </c:pt>
                <c:pt idx="102">
                  <c:v>74.007999999999996</c:v>
                </c:pt>
                <c:pt idx="103">
                  <c:v>19.097999999999999</c:v>
                </c:pt>
                <c:pt idx="104">
                  <c:v>83.13</c:v>
                </c:pt>
                <c:pt idx="105">
                  <c:v>55.552999999999997</c:v>
                </c:pt>
                <c:pt idx="106">
                  <c:v>100</c:v>
                </c:pt>
                <c:pt idx="107">
                  <c:v>53.597999999999999</c:v>
                </c:pt>
                <c:pt idx="108">
                  <c:v>49.65</c:v>
                </c:pt>
                <c:pt idx="109">
                  <c:v>22.329000000000001</c:v>
                </c:pt>
                <c:pt idx="110">
                  <c:v>79.578999999999979</c:v>
                </c:pt>
                <c:pt idx="111">
                  <c:v>18.356000000000009</c:v>
                </c:pt>
                <c:pt idx="112">
                  <c:v>32.046999999999997</c:v>
                </c:pt>
                <c:pt idx="113">
                  <c:v>18.504000000000001</c:v>
                </c:pt>
                <c:pt idx="114">
                  <c:v>50.55</c:v>
                </c:pt>
                <c:pt idx="115">
                  <c:v>66.043000000000006</c:v>
                </c:pt>
                <c:pt idx="116">
                  <c:v>85.815000000000012</c:v>
                </c:pt>
                <c:pt idx="117">
                  <c:v>73.912000000000006</c:v>
                </c:pt>
                <c:pt idx="118">
                  <c:v>26.782</c:v>
                </c:pt>
                <c:pt idx="119">
                  <c:v>50.374000000000002</c:v>
                </c:pt>
                <c:pt idx="120">
                  <c:v>32.770000000000003</c:v>
                </c:pt>
                <c:pt idx="121">
                  <c:v>23.712</c:v>
                </c:pt>
                <c:pt idx="122">
                  <c:v>8.4450000000000003</c:v>
                </c:pt>
                <c:pt idx="123">
                  <c:v>73.397000000000006</c:v>
                </c:pt>
                <c:pt idx="124">
                  <c:v>50.037000000000013</c:v>
                </c:pt>
                <c:pt idx="125">
                  <c:v>59.717000000000013</c:v>
                </c:pt>
                <c:pt idx="126">
                  <c:v>69.694999999999993</c:v>
                </c:pt>
                <c:pt idx="127">
                  <c:v>85.540999999999997</c:v>
                </c:pt>
                <c:pt idx="128">
                  <c:v>82.592000000000013</c:v>
                </c:pt>
                <c:pt idx="129">
                  <c:v>81.617000000000004</c:v>
                </c:pt>
                <c:pt idx="130">
                  <c:v>95.311000000000007</c:v>
                </c:pt>
                <c:pt idx="131">
                  <c:v>36.365000000000002</c:v>
                </c:pt>
                <c:pt idx="132">
                  <c:v>26.128</c:v>
                </c:pt>
                <c:pt idx="133">
                  <c:v>33.593000000000011</c:v>
                </c:pt>
                <c:pt idx="134">
                  <c:v>95.334999999999994</c:v>
                </c:pt>
                <c:pt idx="135">
                  <c:v>75.251999999999995</c:v>
                </c:pt>
                <c:pt idx="136">
                  <c:v>34.606000000000002</c:v>
                </c:pt>
              </c:numCache>
            </c:numRef>
          </c:yVal>
          <c:smooth val="0"/>
          <c:extLst xmlns:c16r2="http://schemas.microsoft.com/office/drawing/2015/06/chart">
            <c:ext xmlns:c16="http://schemas.microsoft.com/office/drawing/2014/chart" uri="{C3380CC4-5D6E-409C-BE32-E72D297353CC}">
              <c16:uniqueId val="{00000001-2A3D-4AF6-B3E7-0D1130C5FE9F}"/>
            </c:ext>
          </c:extLst>
        </c:ser>
        <c:dLbls>
          <c:showLegendKey val="0"/>
          <c:showVal val="0"/>
          <c:showCatName val="0"/>
          <c:showSerName val="0"/>
          <c:showPercent val="0"/>
          <c:showBubbleSize val="0"/>
        </c:dLbls>
        <c:axId val="146604448"/>
        <c:axId val="146605008"/>
      </c:scatterChart>
      <c:valAx>
        <c:axId val="146604448"/>
        <c:scaling>
          <c:logBase val="10"/>
          <c:orientation val="minMax"/>
          <c:min val="10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a:t>GDP per capita</a:t>
                </a:r>
              </a:p>
            </c:rich>
          </c:tx>
          <c:layout>
            <c:manualLayout>
              <c:xMode val="edge"/>
              <c:yMode val="edge"/>
              <c:x val="0.45926611779390802"/>
              <c:y val="0.85919397607432701"/>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46605008"/>
        <c:crosses val="autoZero"/>
        <c:crossBetween val="midCat"/>
      </c:valAx>
      <c:valAx>
        <c:axId val="14660500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a:t>Urbanization (% of population)</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46604448"/>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chemeClr val="tx1"/>
      </a:solidFill>
    </a:ln>
    <a:effectLst/>
  </c:spPr>
  <c:txPr>
    <a:bodyPr/>
    <a:lstStyle/>
    <a:p>
      <a:pPr>
        <a:defRPr sz="1400"/>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68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Sheet1!$G$1</c:f>
              <c:strCache>
                <c:ptCount val="1"/>
                <c:pt idx="0">
                  <c:v>Percent of firms identifying electricity as a major constraint</c:v>
                </c:pt>
              </c:strCache>
            </c:strRef>
          </c:tx>
          <c:spPr>
            <a:solidFill>
              <a:schemeClr val="accent1"/>
            </a:solidFill>
            <a:ln>
              <a:noFill/>
            </a:ln>
            <a:effectLst/>
          </c:spPr>
          <c:invertIfNegative val="0"/>
          <c:dPt>
            <c:idx val="0"/>
            <c:invertIfNegative val="0"/>
            <c:bubble3D val="0"/>
            <c:spPr>
              <a:solidFill>
                <a:schemeClr val="accent1"/>
              </a:solidFill>
              <a:ln>
                <a:noFill/>
              </a:ln>
              <a:effectLst/>
            </c:spPr>
            <c:extLst xmlns:c16r2="http://schemas.microsoft.com/office/drawing/2015/06/chart">
              <c:ext xmlns:c16="http://schemas.microsoft.com/office/drawing/2014/chart" uri="{C3380CC4-5D6E-409C-BE32-E72D297353CC}">
                <c16:uniqueId val="{00000001-EB34-4EE9-9A2B-F1B881895AE6}"/>
              </c:ext>
            </c:extLst>
          </c:dPt>
          <c:dPt>
            <c:idx val="3"/>
            <c:invertIfNegative val="0"/>
            <c:bubble3D val="0"/>
            <c:spPr>
              <a:solidFill>
                <a:srgbClr val="7030A0"/>
              </a:solidFill>
              <a:ln>
                <a:noFill/>
              </a:ln>
              <a:effectLst/>
            </c:spPr>
            <c:extLst xmlns:c16r2="http://schemas.microsoft.com/office/drawing/2015/06/chart">
              <c:ext xmlns:c16="http://schemas.microsoft.com/office/drawing/2014/chart" uri="{C3380CC4-5D6E-409C-BE32-E72D297353CC}">
                <c16:uniqueId val="{0000000E-EB34-4EE9-9A2B-F1B881895AE6}"/>
              </c:ext>
            </c:extLst>
          </c:dPt>
          <c:dPt>
            <c:idx val="4"/>
            <c:invertIfNegative val="0"/>
            <c:bubble3D val="0"/>
            <c:spPr>
              <a:solidFill>
                <a:srgbClr val="C00000"/>
              </a:solidFill>
              <a:ln>
                <a:noFill/>
              </a:ln>
              <a:effectLst/>
            </c:spPr>
            <c:extLst xmlns:c16r2="http://schemas.microsoft.com/office/drawing/2015/06/chart">
              <c:ext xmlns:c16="http://schemas.microsoft.com/office/drawing/2014/chart" uri="{C3380CC4-5D6E-409C-BE32-E72D297353CC}">
                <c16:uniqueId val="{0000000D-EB34-4EE9-9A2B-F1B881895AE6}"/>
              </c:ext>
            </c:extLst>
          </c:dPt>
          <c:dPt>
            <c:idx val="5"/>
            <c:invertIfNegative val="0"/>
            <c:bubble3D val="0"/>
            <c:spPr>
              <a:solidFill>
                <a:srgbClr val="C00000"/>
              </a:solidFill>
              <a:ln>
                <a:noFill/>
              </a:ln>
              <a:effectLst/>
            </c:spPr>
            <c:extLst xmlns:c16r2="http://schemas.microsoft.com/office/drawing/2015/06/chart">
              <c:ext xmlns:c16="http://schemas.microsoft.com/office/drawing/2014/chart" uri="{C3380CC4-5D6E-409C-BE32-E72D297353CC}">
                <c16:uniqueId val="{0000000C-EB34-4EE9-9A2B-F1B881895AE6}"/>
              </c:ext>
            </c:extLst>
          </c:dPt>
          <c:dPt>
            <c:idx val="6"/>
            <c:invertIfNegative val="0"/>
            <c:bubble3D val="0"/>
            <c:spPr>
              <a:solidFill>
                <a:schemeClr val="accent6"/>
              </a:solidFill>
              <a:ln>
                <a:noFill/>
              </a:ln>
              <a:effectLst/>
            </c:spPr>
            <c:extLst xmlns:c16r2="http://schemas.microsoft.com/office/drawing/2015/06/chart">
              <c:ext xmlns:c16="http://schemas.microsoft.com/office/drawing/2014/chart" uri="{C3380CC4-5D6E-409C-BE32-E72D297353CC}">
                <c16:uniqueId val="{0000000B-EB34-4EE9-9A2B-F1B881895AE6}"/>
              </c:ext>
            </c:extLst>
          </c:dPt>
          <c:dPt>
            <c:idx val="7"/>
            <c:invertIfNegative val="0"/>
            <c:bubble3D val="0"/>
            <c:spPr>
              <a:solidFill>
                <a:schemeClr val="accent6"/>
              </a:solidFill>
              <a:ln>
                <a:noFill/>
              </a:ln>
              <a:effectLst/>
            </c:spPr>
            <c:extLst xmlns:c16r2="http://schemas.microsoft.com/office/drawing/2015/06/chart">
              <c:ext xmlns:c16="http://schemas.microsoft.com/office/drawing/2014/chart" uri="{C3380CC4-5D6E-409C-BE32-E72D297353CC}">
                <c16:uniqueId val="{0000000A-EB34-4EE9-9A2B-F1B881895AE6}"/>
              </c:ext>
            </c:extLst>
          </c:dPt>
          <c:dPt>
            <c:idx val="8"/>
            <c:invertIfNegative val="0"/>
            <c:bubble3D val="0"/>
            <c:spPr>
              <a:solidFill>
                <a:schemeClr val="accent6"/>
              </a:solidFill>
              <a:ln>
                <a:noFill/>
              </a:ln>
              <a:effectLst/>
            </c:spPr>
            <c:extLst xmlns:c16r2="http://schemas.microsoft.com/office/drawing/2015/06/chart">
              <c:ext xmlns:c16="http://schemas.microsoft.com/office/drawing/2014/chart" uri="{C3380CC4-5D6E-409C-BE32-E72D297353CC}">
                <c16:uniqueId val="{00000009-EB34-4EE9-9A2B-F1B881895AE6}"/>
              </c:ext>
            </c:extLst>
          </c:dPt>
          <c:dPt>
            <c:idx val="9"/>
            <c:invertIfNegative val="0"/>
            <c:bubble3D val="0"/>
            <c:spPr>
              <a:solidFill>
                <a:schemeClr val="accent6"/>
              </a:solidFill>
              <a:ln>
                <a:noFill/>
              </a:ln>
              <a:effectLst/>
            </c:spPr>
            <c:extLst xmlns:c16r2="http://schemas.microsoft.com/office/drawing/2015/06/chart">
              <c:ext xmlns:c16="http://schemas.microsoft.com/office/drawing/2014/chart" uri="{C3380CC4-5D6E-409C-BE32-E72D297353CC}">
                <c16:uniqueId val="{00000008-EB34-4EE9-9A2B-F1B881895AE6}"/>
              </c:ext>
            </c:extLst>
          </c:dPt>
          <c:dPt>
            <c:idx val="10"/>
            <c:invertIfNegative val="0"/>
            <c:bubble3D val="0"/>
            <c:spPr>
              <a:solidFill>
                <a:schemeClr val="accent6"/>
              </a:solidFill>
              <a:ln>
                <a:noFill/>
              </a:ln>
              <a:effectLst/>
            </c:spPr>
            <c:extLst xmlns:c16r2="http://schemas.microsoft.com/office/drawing/2015/06/chart">
              <c:ext xmlns:c16="http://schemas.microsoft.com/office/drawing/2014/chart" uri="{C3380CC4-5D6E-409C-BE32-E72D297353CC}">
                <c16:uniqueId val="{00000007-EB34-4EE9-9A2B-F1B881895AE6}"/>
              </c:ext>
            </c:extLst>
          </c:dPt>
          <c:dPt>
            <c:idx val="11"/>
            <c:invertIfNegative val="0"/>
            <c:bubble3D val="0"/>
            <c:spPr>
              <a:solidFill>
                <a:schemeClr val="accent6"/>
              </a:solidFill>
              <a:ln>
                <a:noFill/>
              </a:ln>
              <a:effectLst/>
            </c:spPr>
            <c:extLst xmlns:c16r2="http://schemas.microsoft.com/office/drawing/2015/06/chart">
              <c:ext xmlns:c16="http://schemas.microsoft.com/office/drawing/2014/chart" uri="{C3380CC4-5D6E-409C-BE32-E72D297353CC}">
                <c16:uniqueId val="{00000006-EB34-4EE9-9A2B-F1B881895AE6}"/>
              </c:ext>
            </c:extLst>
          </c:dPt>
          <c:dPt>
            <c:idx val="12"/>
            <c:invertIfNegative val="0"/>
            <c:bubble3D val="0"/>
            <c:spPr>
              <a:solidFill>
                <a:schemeClr val="accent4">
                  <a:lumMod val="60000"/>
                  <a:lumOff val="40000"/>
                </a:schemeClr>
              </a:solidFill>
              <a:ln>
                <a:noFill/>
              </a:ln>
              <a:effectLst/>
            </c:spPr>
            <c:extLst xmlns:c16r2="http://schemas.microsoft.com/office/drawing/2015/06/chart">
              <c:ext xmlns:c16="http://schemas.microsoft.com/office/drawing/2014/chart" uri="{C3380CC4-5D6E-409C-BE32-E72D297353CC}">
                <c16:uniqueId val="{00000005-EB34-4EE9-9A2B-F1B881895AE6}"/>
              </c:ext>
            </c:extLst>
          </c:dPt>
          <c:dPt>
            <c:idx val="13"/>
            <c:invertIfNegative val="0"/>
            <c:bubble3D val="0"/>
            <c:spPr>
              <a:solidFill>
                <a:schemeClr val="accent4">
                  <a:lumMod val="60000"/>
                  <a:lumOff val="40000"/>
                </a:schemeClr>
              </a:solidFill>
              <a:ln>
                <a:noFill/>
              </a:ln>
              <a:effectLst/>
            </c:spPr>
            <c:extLst xmlns:c16r2="http://schemas.microsoft.com/office/drawing/2015/06/chart">
              <c:ext xmlns:c16="http://schemas.microsoft.com/office/drawing/2014/chart" uri="{C3380CC4-5D6E-409C-BE32-E72D297353CC}">
                <c16:uniqueId val="{00000004-EB34-4EE9-9A2B-F1B881895AE6}"/>
              </c:ext>
            </c:extLst>
          </c:dPt>
          <c:dPt>
            <c:idx val="14"/>
            <c:invertIfNegative val="0"/>
            <c:bubble3D val="0"/>
            <c:spPr>
              <a:solidFill>
                <a:schemeClr val="accent4">
                  <a:lumMod val="60000"/>
                  <a:lumOff val="40000"/>
                </a:schemeClr>
              </a:solidFill>
              <a:ln>
                <a:noFill/>
              </a:ln>
              <a:effectLst/>
            </c:spPr>
            <c:extLst xmlns:c16r2="http://schemas.microsoft.com/office/drawing/2015/06/chart">
              <c:ext xmlns:c16="http://schemas.microsoft.com/office/drawing/2014/chart" uri="{C3380CC4-5D6E-409C-BE32-E72D297353CC}">
                <c16:uniqueId val="{00000003-EB34-4EE9-9A2B-F1B881895AE6}"/>
              </c:ext>
            </c:extLst>
          </c:dPt>
          <c:dPt>
            <c:idx val="15"/>
            <c:invertIfNegative val="0"/>
            <c:bubble3D val="0"/>
            <c:spPr>
              <a:solidFill>
                <a:schemeClr val="accent4">
                  <a:lumMod val="60000"/>
                  <a:lumOff val="40000"/>
                </a:schemeClr>
              </a:solidFill>
              <a:ln>
                <a:noFill/>
              </a:ln>
              <a:effectLst/>
            </c:spPr>
            <c:extLst xmlns:c16r2="http://schemas.microsoft.com/office/drawing/2015/06/chart">
              <c:ext xmlns:c16="http://schemas.microsoft.com/office/drawing/2014/chart" uri="{C3380CC4-5D6E-409C-BE32-E72D297353CC}">
                <c16:uniqueId val="{00000002-EB34-4EE9-9A2B-F1B881895AE6}"/>
              </c:ext>
            </c:extLst>
          </c:dPt>
          <c:cat>
            <c:strRef>
              <c:f>Sheet1!$F$2:$F$17</c:f>
              <c:strCache>
                <c:ptCount val="16"/>
                <c:pt idx="0">
                  <c:v>Center</c:v>
                </c:pt>
                <c:pt idx="1">
                  <c:v>Littoral</c:v>
                </c:pt>
                <c:pt idx="2">
                  <c:v>West</c:v>
                </c:pt>
                <c:pt idx="3">
                  <c:v>N'Djamena</c:v>
                </c:pt>
                <c:pt idx="4">
                  <c:v>Grand Casablanca</c:v>
                </c:pt>
                <c:pt idx="5">
                  <c:v>Rabat-Sale-Zemmour-Zaer</c:v>
                </c:pt>
                <c:pt idx="6">
                  <c:v>Jinja</c:v>
                </c:pt>
                <c:pt idx="7">
                  <c:v>Kampala</c:v>
                </c:pt>
                <c:pt idx="8">
                  <c:v>Lira</c:v>
                </c:pt>
                <c:pt idx="9">
                  <c:v>Mbale</c:v>
                </c:pt>
                <c:pt idx="10">
                  <c:v>Mbarara</c:v>
                </c:pt>
                <c:pt idx="11">
                  <c:v>Wakiso</c:v>
                </c:pt>
                <c:pt idx="12">
                  <c:v>Kitwe</c:v>
                </c:pt>
                <c:pt idx="13">
                  <c:v>Livingstone</c:v>
                </c:pt>
                <c:pt idx="14">
                  <c:v>Lusaka</c:v>
                </c:pt>
                <c:pt idx="15">
                  <c:v>Ndola</c:v>
                </c:pt>
              </c:strCache>
            </c:strRef>
          </c:cat>
          <c:val>
            <c:numRef>
              <c:f>Sheet1!$G$2:$G$17</c:f>
              <c:numCache>
                <c:formatCode>#,##0</c:formatCode>
                <c:ptCount val="16"/>
                <c:pt idx="0">
                  <c:v>43.7</c:v>
                </c:pt>
                <c:pt idx="1">
                  <c:v>58.5</c:v>
                </c:pt>
                <c:pt idx="2">
                  <c:v>54.2</c:v>
                </c:pt>
                <c:pt idx="3">
                  <c:v>74.599999999999994</c:v>
                </c:pt>
                <c:pt idx="4">
                  <c:v>20.8</c:v>
                </c:pt>
                <c:pt idx="5">
                  <c:v>20</c:v>
                </c:pt>
                <c:pt idx="6">
                  <c:v>36.299999999999997</c:v>
                </c:pt>
                <c:pt idx="7">
                  <c:v>25.7</c:v>
                </c:pt>
                <c:pt idx="8">
                  <c:v>19.899999999999999</c:v>
                </c:pt>
                <c:pt idx="9">
                  <c:v>24.5</c:v>
                </c:pt>
                <c:pt idx="10">
                  <c:v>19.5</c:v>
                </c:pt>
                <c:pt idx="11">
                  <c:v>37.200000000000003</c:v>
                </c:pt>
                <c:pt idx="12">
                  <c:v>13.4</c:v>
                </c:pt>
                <c:pt idx="13">
                  <c:v>60.7</c:v>
                </c:pt>
                <c:pt idx="14">
                  <c:v>30</c:v>
                </c:pt>
                <c:pt idx="15">
                  <c:v>17</c:v>
                </c:pt>
              </c:numCache>
            </c:numRef>
          </c:val>
          <c:extLst xmlns:c16r2="http://schemas.microsoft.com/office/drawing/2015/06/chart">
            <c:ext xmlns:c16="http://schemas.microsoft.com/office/drawing/2014/chart" uri="{C3380CC4-5D6E-409C-BE32-E72D297353CC}">
              <c16:uniqueId val="{00000000-EB34-4EE9-9A2B-F1B881895AE6}"/>
            </c:ext>
          </c:extLst>
        </c:ser>
        <c:dLbls>
          <c:showLegendKey val="0"/>
          <c:showVal val="0"/>
          <c:showCatName val="0"/>
          <c:showSerName val="0"/>
          <c:showPercent val="0"/>
          <c:showBubbleSize val="0"/>
        </c:dLbls>
        <c:gapWidth val="182"/>
        <c:axId val="146639168"/>
        <c:axId val="146639728"/>
      </c:barChart>
      <c:catAx>
        <c:axId val="1466391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46639728"/>
        <c:crosses val="autoZero"/>
        <c:auto val="1"/>
        <c:lblAlgn val="ctr"/>
        <c:lblOffset val="100"/>
        <c:noMultiLvlLbl val="0"/>
      </c:catAx>
      <c:valAx>
        <c:axId val="146639728"/>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46639168"/>
        <c:crosses val="autoZero"/>
        <c:crossBetween val="between"/>
      </c:valAx>
      <c:spPr>
        <a:noFill/>
        <a:ln>
          <a:noFill/>
        </a:ln>
        <a:effectLst/>
      </c:spPr>
    </c:plotArea>
    <c:plotVisOnly val="1"/>
    <c:dispBlanksAs val="gap"/>
    <c:showDLblsOverMax val="0"/>
  </c:chart>
  <c:spPr>
    <a:noFill/>
    <a:ln>
      <a:solidFill>
        <a:schemeClr val="tx1"/>
      </a:solidFill>
    </a:ln>
    <a:effectLst/>
  </c:spPr>
  <c:txPr>
    <a:bodyPr/>
    <a:lstStyle/>
    <a:p>
      <a:pPr>
        <a:defRPr sz="1400"/>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68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Sheet1!$E$1</c:f>
              <c:strCache>
                <c:ptCount val="1"/>
                <c:pt idx="0">
                  <c:v>Losses due to electrical outages (% of annual sales)</c:v>
                </c:pt>
              </c:strCache>
            </c:strRef>
          </c:tx>
          <c:spPr>
            <a:solidFill>
              <a:schemeClr val="accent1"/>
            </a:solidFill>
            <a:ln>
              <a:noFill/>
            </a:ln>
            <a:effectLst/>
          </c:spPr>
          <c:invertIfNegative val="0"/>
          <c:dPt>
            <c:idx val="3"/>
            <c:invertIfNegative val="0"/>
            <c:bubble3D val="0"/>
            <c:spPr>
              <a:solidFill>
                <a:srgbClr val="7030A0"/>
              </a:solidFill>
              <a:ln>
                <a:noFill/>
              </a:ln>
              <a:effectLst/>
            </c:spPr>
            <c:extLst xmlns:c16r2="http://schemas.microsoft.com/office/drawing/2015/06/chart">
              <c:ext xmlns:c16="http://schemas.microsoft.com/office/drawing/2014/chart" uri="{C3380CC4-5D6E-409C-BE32-E72D297353CC}">
                <c16:uniqueId val="{0000000D-0C5B-4D67-A273-51B4F46C56CF}"/>
              </c:ext>
            </c:extLst>
          </c:dPt>
          <c:dPt>
            <c:idx val="4"/>
            <c:invertIfNegative val="0"/>
            <c:bubble3D val="0"/>
            <c:spPr>
              <a:solidFill>
                <a:srgbClr val="C00000"/>
              </a:solidFill>
              <a:ln>
                <a:noFill/>
              </a:ln>
              <a:effectLst/>
            </c:spPr>
            <c:extLst xmlns:c16r2="http://schemas.microsoft.com/office/drawing/2015/06/chart">
              <c:ext xmlns:c16="http://schemas.microsoft.com/office/drawing/2014/chart" uri="{C3380CC4-5D6E-409C-BE32-E72D297353CC}">
                <c16:uniqueId val="{0000000B-0C5B-4D67-A273-51B4F46C56CF}"/>
              </c:ext>
            </c:extLst>
          </c:dPt>
          <c:dPt>
            <c:idx val="5"/>
            <c:invertIfNegative val="0"/>
            <c:bubble3D val="0"/>
            <c:spPr>
              <a:solidFill>
                <a:srgbClr val="C00000"/>
              </a:solidFill>
              <a:ln>
                <a:noFill/>
              </a:ln>
              <a:effectLst/>
            </c:spPr>
            <c:extLst xmlns:c16r2="http://schemas.microsoft.com/office/drawing/2015/06/chart">
              <c:ext xmlns:c16="http://schemas.microsoft.com/office/drawing/2014/chart" uri="{C3380CC4-5D6E-409C-BE32-E72D297353CC}">
                <c16:uniqueId val="{0000000C-0C5B-4D67-A273-51B4F46C56CF}"/>
              </c:ext>
            </c:extLst>
          </c:dPt>
          <c:dPt>
            <c:idx val="6"/>
            <c:invertIfNegative val="0"/>
            <c:bubble3D val="0"/>
            <c:spPr>
              <a:solidFill>
                <a:schemeClr val="accent6"/>
              </a:solidFill>
              <a:ln>
                <a:noFill/>
              </a:ln>
              <a:effectLst/>
            </c:spPr>
            <c:extLst xmlns:c16r2="http://schemas.microsoft.com/office/drawing/2015/06/chart">
              <c:ext xmlns:c16="http://schemas.microsoft.com/office/drawing/2014/chart" uri="{C3380CC4-5D6E-409C-BE32-E72D297353CC}">
                <c16:uniqueId val="{0000000A-0C5B-4D67-A273-51B4F46C56CF}"/>
              </c:ext>
            </c:extLst>
          </c:dPt>
          <c:dPt>
            <c:idx val="7"/>
            <c:invertIfNegative val="0"/>
            <c:bubble3D val="0"/>
            <c:spPr>
              <a:solidFill>
                <a:schemeClr val="accent6"/>
              </a:solidFill>
              <a:ln>
                <a:noFill/>
              </a:ln>
              <a:effectLst/>
            </c:spPr>
            <c:extLst xmlns:c16r2="http://schemas.microsoft.com/office/drawing/2015/06/chart">
              <c:ext xmlns:c16="http://schemas.microsoft.com/office/drawing/2014/chart" uri="{C3380CC4-5D6E-409C-BE32-E72D297353CC}">
                <c16:uniqueId val="{00000009-0C5B-4D67-A273-51B4F46C56CF}"/>
              </c:ext>
            </c:extLst>
          </c:dPt>
          <c:dPt>
            <c:idx val="8"/>
            <c:invertIfNegative val="0"/>
            <c:bubble3D val="0"/>
            <c:spPr>
              <a:solidFill>
                <a:schemeClr val="accent6"/>
              </a:solidFill>
              <a:ln>
                <a:noFill/>
              </a:ln>
              <a:effectLst/>
            </c:spPr>
            <c:extLst xmlns:c16r2="http://schemas.microsoft.com/office/drawing/2015/06/chart">
              <c:ext xmlns:c16="http://schemas.microsoft.com/office/drawing/2014/chart" uri="{C3380CC4-5D6E-409C-BE32-E72D297353CC}">
                <c16:uniqueId val="{00000008-0C5B-4D67-A273-51B4F46C56CF}"/>
              </c:ext>
            </c:extLst>
          </c:dPt>
          <c:dPt>
            <c:idx val="9"/>
            <c:invertIfNegative val="0"/>
            <c:bubble3D val="0"/>
            <c:spPr>
              <a:solidFill>
                <a:schemeClr val="accent6"/>
              </a:solidFill>
              <a:ln>
                <a:noFill/>
              </a:ln>
              <a:effectLst/>
            </c:spPr>
            <c:extLst xmlns:c16r2="http://schemas.microsoft.com/office/drawing/2015/06/chart">
              <c:ext xmlns:c16="http://schemas.microsoft.com/office/drawing/2014/chart" uri="{C3380CC4-5D6E-409C-BE32-E72D297353CC}">
                <c16:uniqueId val="{00000007-0C5B-4D67-A273-51B4F46C56CF}"/>
              </c:ext>
            </c:extLst>
          </c:dPt>
          <c:dPt>
            <c:idx val="10"/>
            <c:invertIfNegative val="0"/>
            <c:bubble3D val="0"/>
            <c:spPr>
              <a:solidFill>
                <a:schemeClr val="accent6"/>
              </a:solidFill>
              <a:ln>
                <a:noFill/>
              </a:ln>
              <a:effectLst/>
            </c:spPr>
            <c:extLst xmlns:c16r2="http://schemas.microsoft.com/office/drawing/2015/06/chart">
              <c:ext xmlns:c16="http://schemas.microsoft.com/office/drawing/2014/chart" uri="{C3380CC4-5D6E-409C-BE32-E72D297353CC}">
                <c16:uniqueId val="{00000006-0C5B-4D67-A273-51B4F46C56CF}"/>
              </c:ext>
            </c:extLst>
          </c:dPt>
          <c:dPt>
            <c:idx val="11"/>
            <c:invertIfNegative val="0"/>
            <c:bubble3D val="0"/>
            <c:spPr>
              <a:solidFill>
                <a:schemeClr val="accent6"/>
              </a:solidFill>
              <a:ln>
                <a:noFill/>
              </a:ln>
              <a:effectLst/>
            </c:spPr>
            <c:extLst xmlns:c16r2="http://schemas.microsoft.com/office/drawing/2015/06/chart">
              <c:ext xmlns:c16="http://schemas.microsoft.com/office/drawing/2014/chart" uri="{C3380CC4-5D6E-409C-BE32-E72D297353CC}">
                <c16:uniqueId val="{00000005-0C5B-4D67-A273-51B4F46C56CF}"/>
              </c:ext>
            </c:extLst>
          </c:dPt>
          <c:dPt>
            <c:idx val="12"/>
            <c:invertIfNegative val="0"/>
            <c:bubble3D val="0"/>
            <c:spPr>
              <a:solidFill>
                <a:schemeClr val="accent4">
                  <a:lumMod val="60000"/>
                  <a:lumOff val="40000"/>
                </a:schemeClr>
              </a:solidFill>
              <a:ln>
                <a:noFill/>
              </a:ln>
              <a:effectLst/>
            </c:spPr>
            <c:extLst xmlns:c16r2="http://schemas.microsoft.com/office/drawing/2015/06/chart">
              <c:ext xmlns:c16="http://schemas.microsoft.com/office/drawing/2014/chart" uri="{C3380CC4-5D6E-409C-BE32-E72D297353CC}">
                <c16:uniqueId val="{00000004-0C5B-4D67-A273-51B4F46C56CF}"/>
              </c:ext>
            </c:extLst>
          </c:dPt>
          <c:dPt>
            <c:idx val="13"/>
            <c:invertIfNegative val="0"/>
            <c:bubble3D val="0"/>
            <c:spPr>
              <a:solidFill>
                <a:schemeClr val="accent4">
                  <a:lumMod val="60000"/>
                  <a:lumOff val="40000"/>
                </a:schemeClr>
              </a:solidFill>
              <a:ln>
                <a:noFill/>
              </a:ln>
              <a:effectLst/>
            </c:spPr>
            <c:extLst xmlns:c16r2="http://schemas.microsoft.com/office/drawing/2015/06/chart">
              <c:ext xmlns:c16="http://schemas.microsoft.com/office/drawing/2014/chart" uri="{C3380CC4-5D6E-409C-BE32-E72D297353CC}">
                <c16:uniqueId val="{00000003-0C5B-4D67-A273-51B4F46C56CF}"/>
              </c:ext>
            </c:extLst>
          </c:dPt>
          <c:dPt>
            <c:idx val="14"/>
            <c:invertIfNegative val="0"/>
            <c:bubble3D val="0"/>
            <c:spPr>
              <a:solidFill>
                <a:schemeClr val="accent4">
                  <a:lumMod val="60000"/>
                  <a:lumOff val="40000"/>
                </a:schemeClr>
              </a:solidFill>
              <a:ln>
                <a:noFill/>
              </a:ln>
              <a:effectLst/>
            </c:spPr>
            <c:extLst xmlns:c16r2="http://schemas.microsoft.com/office/drawing/2015/06/chart">
              <c:ext xmlns:c16="http://schemas.microsoft.com/office/drawing/2014/chart" uri="{C3380CC4-5D6E-409C-BE32-E72D297353CC}">
                <c16:uniqueId val="{00000002-0C5B-4D67-A273-51B4F46C56CF}"/>
              </c:ext>
            </c:extLst>
          </c:dPt>
          <c:dPt>
            <c:idx val="15"/>
            <c:invertIfNegative val="0"/>
            <c:bubble3D val="0"/>
            <c:spPr>
              <a:solidFill>
                <a:schemeClr val="accent4">
                  <a:lumMod val="60000"/>
                  <a:lumOff val="40000"/>
                </a:schemeClr>
              </a:solidFill>
              <a:ln>
                <a:noFill/>
              </a:ln>
              <a:effectLst/>
            </c:spPr>
            <c:extLst xmlns:c16r2="http://schemas.microsoft.com/office/drawing/2015/06/chart">
              <c:ext xmlns:c16="http://schemas.microsoft.com/office/drawing/2014/chart" uri="{C3380CC4-5D6E-409C-BE32-E72D297353CC}">
                <c16:uniqueId val="{00000001-0C5B-4D67-A273-51B4F46C56CF}"/>
              </c:ext>
            </c:extLst>
          </c:dPt>
          <c:cat>
            <c:strRef>
              <c:f>Sheet1!$D$2:$D$17</c:f>
              <c:strCache>
                <c:ptCount val="16"/>
                <c:pt idx="0">
                  <c:v>Center</c:v>
                </c:pt>
                <c:pt idx="1">
                  <c:v>Littoral</c:v>
                </c:pt>
                <c:pt idx="2">
                  <c:v>West</c:v>
                </c:pt>
                <c:pt idx="3">
                  <c:v>N'Djamena</c:v>
                </c:pt>
                <c:pt idx="4">
                  <c:v>Grand Casablanca</c:v>
                </c:pt>
                <c:pt idx="5">
                  <c:v>Rabat-Sale-Zemmour-Zaer</c:v>
                </c:pt>
                <c:pt idx="6">
                  <c:v>Jinja</c:v>
                </c:pt>
                <c:pt idx="7">
                  <c:v>Kampala</c:v>
                </c:pt>
                <c:pt idx="8">
                  <c:v>Lira</c:v>
                </c:pt>
                <c:pt idx="9">
                  <c:v>Mbale</c:v>
                </c:pt>
                <c:pt idx="10">
                  <c:v>Mbarara</c:v>
                </c:pt>
                <c:pt idx="11">
                  <c:v>Wakiso</c:v>
                </c:pt>
                <c:pt idx="12">
                  <c:v>Kitwe</c:v>
                </c:pt>
                <c:pt idx="13">
                  <c:v>Livingstone</c:v>
                </c:pt>
                <c:pt idx="14">
                  <c:v>Lusaka</c:v>
                </c:pt>
                <c:pt idx="15">
                  <c:v>Ndola</c:v>
                </c:pt>
              </c:strCache>
            </c:strRef>
          </c:cat>
          <c:val>
            <c:numRef>
              <c:f>Sheet1!$E$2:$E$17</c:f>
              <c:numCache>
                <c:formatCode>#,##0</c:formatCode>
                <c:ptCount val="16"/>
                <c:pt idx="0">
                  <c:v>5.9</c:v>
                </c:pt>
                <c:pt idx="1">
                  <c:v>7.8</c:v>
                </c:pt>
                <c:pt idx="2">
                  <c:v>6.9</c:v>
                </c:pt>
                <c:pt idx="3">
                  <c:v>2.2999999999999998</c:v>
                </c:pt>
                <c:pt idx="4">
                  <c:v>0.2</c:v>
                </c:pt>
                <c:pt idx="5">
                  <c:v>0.1</c:v>
                </c:pt>
                <c:pt idx="6">
                  <c:v>15.3</c:v>
                </c:pt>
                <c:pt idx="7">
                  <c:v>5</c:v>
                </c:pt>
                <c:pt idx="8">
                  <c:v>20.100000000000001</c:v>
                </c:pt>
                <c:pt idx="9">
                  <c:v>1.1000000000000001</c:v>
                </c:pt>
                <c:pt idx="10">
                  <c:v>7.6</c:v>
                </c:pt>
                <c:pt idx="11">
                  <c:v>10.9</c:v>
                </c:pt>
                <c:pt idx="12">
                  <c:v>3.3</c:v>
                </c:pt>
                <c:pt idx="13">
                  <c:v>12.2</c:v>
                </c:pt>
                <c:pt idx="14">
                  <c:v>6.2</c:v>
                </c:pt>
                <c:pt idx="15">
                  <c:v>2.2000000000000002</c:v>
                </c:pt>
              </c:numCache>
            </c:numRef>
          </c:val>
          <c:extLst xmlns:c16r2="http://schemas.microsoft.com/office/drawing/2015/06/chart">
            <c:ext xmlns:c16="http://schemas.microsoft.com/office/drawing/2014/chart" uri="{C3380CC4-5D6E-409C-BE32-E72D297353CC}">
              <c16:uniqueId val="{00000000-0C5B-4D67-A273-51B4F46C56CF}"/>
            </c:ext>
          </c:extLst>
        </c:ser>
        <c:dLbls>
          <c:showLegendKey val="0"/>
          <c:showVal val="0"/>
          <c:showCatName val="0"/>
          <c:showSerName val="0"/>
          <c:showPercent val="0"/>
          <c:showBubbleSize val="0"/>
        </c:dLbls>
        <c:gapWidth val="182"/>
        <c:axId val="146641968"/>
        <c:axId val="146642528"/>
      </c:barChart>
      <c:catAx>
        <c:axId val="1466419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46642528"/>
        <c:crosses val="autoZero"/>
        <c:auto val="1"/>
        <c:lblAlgn val="ctr"/>
        <c:lblOffset val="100"/>
        <c:noMultiLvlLbl val="0"/>
      </c:catAx>
      <c:valAx>
        <c:axId val="146642528"/>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46641968"/>
        <c:crosses val="autoZero"/>
        <c:crossBetween val="between"/>
      </c:valAx>
      <c:spPr>
        <a:noFill/>
        <a:ln>
          <a:noFill/>
        </a:ln>
        <a:effectLst/>
      </c:spPr>
    </c:plotArea>
    <c:plotVisOnly val="1"/>
    <c:dispBlanksAs val="gap"/>
    <c:showDLblsOverMax val="0"/>
  </c:chart>
  <c:spPr>
    <a:noFill/>
    <a:ln>
      <a:solidFill>
        <a:schemeClr val="tx1"/>
      </a:solidFill>
    </a:ln>
    <a:effectLst/>
  </c:spPr>
  <c:txPr>
    <a:bodyPr/>
    <a:lstStyle/>
    <a:p>
      <a:pPr>
        <a:defRPr sz="1400"/>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1" i="0" u="none" strike="noStrike" kern="1200" spc="0" baseline="0">
                <a:solidFill>
                  <a:schemeClr val="tx1">
                    <a:lumMod val="65000"/>
                    <a:lumOff val="35000"/>
                  </a:schemeClr>
                </a:solidFill>
                <a:latin typeface="+mn-lt"/>
                <a:ea typeface="+mn-ea"/>
                <a:cs typeface="+mn-cs"/>
              </a:defRPr>
            </a:pPr>
            <a:r>
              <a:rPr lang="en-US" b="1" dirty="0"/>
              <a:t>Pct. of firms identifying an inadequately educated workforce as a major constraint</a:t>
            </a:r>
          </a:p>
        </c:rich>
      </c:tx>
      <c:overlay val="0"/>
      <c:spPr>
        <a:noFill/>
        <a:ln>
          <a:noFill/>
        </a:ln>
        <a:effectLst/>
      </c:spPr>
      <c:txPr>
        <a:bodyPr rot="0" spcFirstLastPara="1" vertOverflow="ellipsis" vert="horz" wrap="square" anchor="ctr" anchorCtr="1"/>
        <a:lstStyle/>
        <a:p>
          <a:pPr>
            <a:defRPr sz="168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Sheet1!$C$1</c:f>
              <c:strCache>
                <c:ptCount val="1"/>
                <c:pt idx="0">
                  <c:v>Percent of firms identifying an inadequately educated workforce as a major constraint</c:v>
                </c:pt>
              </c:strCache>
            </c:strRef>
          </c:tx>
          <c:spPr>
            <a:solidFill>
              <a:schemeClr val="accent1"/>
            </a:solidFill>
            <a:ln>
              <a:noFill/>
            </a:ln>
            <a:effectLst/>
          </c:spPr>
          <c:invertIfNegative val="0"/>
          <c:dPt>
            <c:idx val="3"/>
            <c:invertIfNegative val="0"/>
            <c:bubble3D val="0"/>
            <c:spPr>
              <a:solidFill>
                <a:srgbClr val="7030A0"/>
              </a:solidFill>
              <a:ln>
                <a:noFill/>
              </a:ln>
              <a:effectLst/>
            </c:spPr>
            <c:extLst xmlns:c16r2="http://schemas.microsoft.com/office/drawing/2015/06/chart">
              <c:ext xmlns:c16="http://schemas.microsoft.com/office/drawing/2014/chart" uri="{C3380CC4-5D6E-409C-BE32-E72D297353CC}">
                <c16:uniqueId val="{00000001-3551-4ED8-A422-9DC2A2E56DD2}"/>
              </c:ext>
            </c:extLst>
          </c:dPt>
          <c:dPt>
            <c:idx val="4"/>
            <c:invertIfNegative val="0"/>
            <c:bubble3D val="0"/>
            <c:spPr>
              <a:solidFill>
                <a:srgbClr val="C00000"/>
              </a:solidFill>
              <a:ln>
                <a:noFill/>
              </a:ln>
              <a:effectLst/>
            </c:spPr>
            <c:extLst xmlns:c16r2="http://schemas.microsoft.com/office/drawing/2015/06/chart">
              <c:ext xmlns:c16="http://schemas.microsoft.com/office/drawing/2014/chart" uri="{C3380CC4-5D6E-409C-BE32-E72D297353CC}">
                <c16:uniqueId val="{00000002-3551-4ED8-A422-9DC2A2E56DD2}"/>
              </c:ext>
            </c:extLst>
          </c:dPt>
          <c:dPt>
            <c:idx val="5"/>
            <c:invertIfNegative val="0"/>
            <c:bubble3D val="0"/>
            <c:spPr>
              <a:solidFill>
                <a:srgbClr val="C00000"/>
              </a:solidFill>
              <a:ln>
                <a:noFill/>
              </a:ln>
              <a:effectLst/>
            </c:spPr>
            <c:extLst xmlns:c16r2="http://schemas.microsoft.com/office/drawing/2015/06/chart">
              <c:ext xmlns:c16="http://schemas.microsoft.com/office/drawing/2014/chart" uri="{C3380CC4-5D6E-409C-BE32-E72D297353CC}">
                <c16:uniqueId val="{00000003-3551-4ED8-A422-9DC2A2E56DD2}"/>
              </c:ext>
            </c:extLst>
          </c:dPt>
          <c:dPt>
            <c:idx val="6"/>
            <c:invertIfNegative val="0"/>
            <c:bubble3D val="0"/>
            <c:spPr>
              <a:solidFill>
                <a:schemeClr val="accent6"/>
              </a:solidFill>
              <a:ln>
                <a:noFill/>
              </a:ln>
              <a:effectLst/>
            </c:spPr>
            <c:extLst xmlns:c16r2="http://schemas.microsoft.com/office/drawing/2015/06/chart">
              <c:ext xmlns:c16="http://schemas.microsoft.com/office/drawing/2014/chart" uri="{C3380CC4-5D6E-409C-BE32-E72D297353CC}">
                <c16:uniqueId val="{00000004-3551-4ED8-A422-9DC2A2E56DD2}"/>
              </c:ext>
            </c:extLst>
          </c:dPt>
          <c:dPt>
            <c:idx val="7"/>
            <c:invertIfNegative val="0"/>
            <c:bubble3D val="0"/>
            <c:spPr>
              <a:solidFill>
                <a:schemeClr val="accent6"/>
              </a:solidFill>
              <a:ln>
                <a:noFill/>
              </a:ln>
              <a:effectLst/>
            </c:spPr>
            <c:extLst xmlns:c16r2="http://schemas.microsoft.com/office/drawing/2015/06/chart">
              <c:ext xmlns:c16="http://schemas.microsoft.com/office/drawing/2014/chart" uri="{C3380CC4-5D6E-409C-BE32-E72D297353CC}">
                <c16:uniqueId val="{00000005-3551-4ED8-A422-9DC2A2E56DD2}"/>
              </c:ext>
            </c:extLst>
          </c:dPt>
          <c:dPt>
            <c:idx val="8"/>
            <c:invertIfNegative val="0"/>
            <c:bubble3D val="0"/>
            <c:spPr>
              <a:solidFill>
                <a:schemeClr val="accent6"/>
              </a:solidFill>
              <a:ln>
                <a:noFill/>
              </a:ln>
              <a:effectLst/>
            </c:spPr>
            <c:extLst xmlns:c16r2="http://schemas.microsoft.com/office/drawing/2015/06/chart">
              <c:ext xmlns:c16="http://schemas.microsoft.com/office/drawing/2014/chart" uri="{C3380CC4-5D6E-409C-BE32-E72D297353CC}">
                <c16:uniqueId val="{00000006-3551-4ED8-A422-9DC2A2E56DD2}"/>
              </c:ext>
            </c:extLst>
          </c:dPt>
          <c:dPt>
            <c:idx val="9"/>
            <c:invertIfNegative val="0"/>
            <c:bubble3D val="0"/>
            <c:spPr>
              <a:solidFill>
                <a:schemeClr val="accent6"/>
              </a:solidFill>
              <a:ln>
                <a:noFill/>
              </a:ln>
              <a:effectLst/>
            </c:spPr>
            <c:extLst xmlns:c16r2="http://schemas.microsoft.com/office/drawing/2015/06/chart">
              <c:ext xmlns:c16="http://schemas.microsoft.com/office/drawing/2014/chart" uri="{C3380CC4-5D6E-409C-BE32-E72D297353CC}">
                <c16:uniqueId val="{00000007-3551-4ED8-A422-9DC2A2E56DD2}"/>
              </c:ext>
            </c:extLst>
          </c:dPt>
          <c:dPt>
            <c:idx val="10"/>
            <c:invertIfNegative val="0"/>
            <c:bubble3D val="0"/>
            <c:spPr>
              <a:solidFill>
                <a:schemeClr val="accent6"/>
              </a:solidFill>
              <a:ln>
                <a:noFill/>
              </a:ln>
              <a:effectLst/>
            </c:spPr>
            <c:extLst xmlns:c16r2="http://schemas.microsoft.com/office/drawing/2015/06/chart">
              <c:ext xmlns:c16="http://schemas.microsoft.com/office/drawing/2014/chart" uri="{C3380CC4-5D6E-409C-BE32-E72D297353CC}">
                <c16:uniqueId val="{00000008-3551-4ED8-A422-9DC2A2E56DD2}"/>
              </c:ext>
            </c:extLst>
          </c:dPt>
          <c:dPt>
            <c:idx val="11"/>
            <c:invertIfNegative val="0"/>
            <c:bubble3D val="0"/>
            <c:spPr>
              <a:solidFill>
                <a:schemeClr val="accent6"/>
              </a:solidFill>
              <a:ln>
                <a:noFill/>
              </a:ln>
              <a:effectLst/>
            </c:spPr>
            <c:extLst xmlns:c16r2="http://schemas.microsoft.com/office/drawing/2015/06/chart">
              <c:ext xmlns:c16="http://schemas.microsoft.com/office/drawing/2014/chart" uri="{C3380CC4-5D6E-409C-BE32-E72D297353CC}">
                <c16:uniqueId val="{00000009-3551-4ED8-A422-9DC2A2E56DD2}"/>
              </c:ext>
            </c:extLst>
          </c:dPt>
          <c:dPt>
            <c:idx val="12"/>
            <c:invertIfNegative val="0"/>
            <c:bubble3D val="0"/>
            <c:spPr>
              <a:solidFill>
                <a:schemeClr val="accent4"/>
              </a:solidFill>
              <a:ln>
                <a:noFill/>
              </a:ln>
              <a:effectLst/>
            </c:spPr>
            <c:extLst xmlns:c16r2="http://schemas.microsoft.com/office/drawing/2015/06/chart">
              <c:ext xmlns:c16="http://schemas.microsoft.com/office/drawing/2014/chart" uri="{C3380CC4-5D6E-409C-BE32-E72D297353CC}">
                <c16:uniqueId val="{0000000A-3551-4ED8-A422-9DC2A2E56DD2}"/>
              </c:ext>
            </c:extLst>
          </c:dPt>
          <c:dPt>
            <c:idx val="13"/>
            <c:invertIfNegative val="0"/>
            <c:bubble3D val="0"/>
            <c:spPr>
              <a:solidFill>
                <a:schemeClr val="accent4"/>
              </a:solidFill>
              <a:ln>
                <a:noFill/>
              </a:ln>
              <a:effectLst/>
            </c:spPr>
            <c:extLst xmlns:c16r2="http://schemas.microsoft.com/office/drawing/2015/06/chart">
              <c:ext xmlns:c16="http://schemas.microsoft.com/office/drawing/2014/chart" uri="{C3380CC4-5D6E-409C-BE32-E72D297353CC}">
                <c16:uniqueId val="{0000000B-3551-4ED8-A422-9DC2A2E56DD2}"/>
              </c:ext>
            </c:extLst>
          </c:dPt>
          <c:dPt>
            <c:idx val="14"/>
            <c:invertIfNegative val="0"/>
            <c:bubble3D val="0"/>
            <c:spPr>
              <a:solidFill>
                <a:schemeClr val="accent4"/>
              </a:solidFill>
              <a:ln>
                <a:noFill/>
              </a:ln>
              <a:effectLst/>
            </c:spPr>
            <c:extLst xmlns:c16r2="http://schemas.microsoft.com/office/drawing/2015/06/chart">
              <c:ext xmlns:c16="http://schemas.microsoft.com/office/drawing/2014/chart" uri="{C3380CC4-5D6E-409C-BE32-E72D297353CC}">
                <c16:uniqueId val="{0000000C-3551-4ED8-A422-9DC2A2E56DD2}"/>
              </c:ext>
            </c:extLst>
          </c:dPt>
          <c:dPt>
            <c:idx val="15"/>
            <c:invertIfNegative val="0"/>
            <c:bubble3D val="0"/>
            <c:spPr>
              <a:solidFill>
                <a:schemeClr val="accent4"/>
              </a:solidFill>
              <a:ln>
                <a:noFill/>
              </a:ln>
              <a:effectLst/>
            </c:spPr>
            <c:extLst xmlns:c16r2="http://schemas.microsoft.com/office/drawing/2015/06/chart">
              <c:ext xmlns:c16="http://schemas.microsoft.com/office/drawing/2014/chart" uri="{C3380CC4-5D6E-409C-BE32-E72D297353CC}">
                <c16:uniqueId val="{0000000D-3551-4ED8-A422-9DC2A2E56DD2}"/>
              </c:ext>
            </c:extLst>
          </c:dPt>
          <c:cat>
            <c:strRef>
              <c:f>Sheet1!$B$2:$B$17</c:f>
              <c:strCache>
                <c:ptCount val="16"/>
                <c:pt idx="0">
                  <c:v>Center</c:v>
                </c:pt>
                <c:pt idx="1">
                  <c:v>Littoral</c:v>
                </c:pt>
                <c:pt idx="2">
                  <c:v>West</c:v>
                </c:pt>
                <c:pt idx="3">
                  <c:v>N'Djamena</c:v>
                </c:pt>
                <c:pt idx="4">
                  <c:v>Grand Casablanca</c:v>
                </c:pt>
                <c:pt idx="5">
                  <c:v>Rabat-Sale-Zemmour-Zaer</c:v>
                </c:pt>
                <c:pt idx="6">
                  <c:v>Jinja</c:v>
                </c:pt>
                <c:pt idx="7">
                  <c:v>Kampala</c:v>
                </c:pt>
                <c:pt idx="8">
                  <c:v>Lira</c:v>
                </c:pt>
                <c:pt idx="9">
                  <c:v>Mbale</c:v>
                </c:pt>
                <c:pt idx="10">
                  <c:v>Mbarara</c:v>
                </c:pt>
                <c:pt idx="11">
                  <c:v>Wakiso</c:v>
                </c:pt>
                <c:pt idx="12">
                  <c:v>Kitwe</c:v>
                </c:pt>
                <c:pt idx="13">
                  <c:v>Livingstone</c:v>
                </c:pt>
                <c:pt idx="14">
                  <c:v>Lusaka</c:v>
                </c:pt>
                <c:pt idx="15">
                  <c:v>Ndola</c:v>
                </c:pt>
              </c:strCache>
            </c:strRef>
          </c:cat>
          <c:val>
            <c:numRef>
              <c:f>Sheet1!$C$2:$C$17</c:f>
              <c:numCache>
                <c:formatCode>#,##0</c:formatCode>
                <c:ptCount val="16"/>
                <c:pt idx="0">
                  <c:v>13.4</c:v>
                </c:pt>
                <c:pt idx="1">
                  <c:v>26.6</c:v>
                </c:pt>
                <c:pt idx="2">
                  <c:v>22.4</c:v>
                </c:pt>
                <c:pt idx="3">
                  <c:v>53.1</c:v>
                </c:pt>
                <c:pt idx="4">
                  <c:v>32.4</c:v>
                </c:pt>
                <c:pt idx="5">
                  <c:v>6.2</c:v>
                </c:pt>
                <c:pt idx="6">
                  <c:v>39</c:v>
                </c:pt>
                <c:pt idx="7">
                  <c:v>10.8</c:v>
                </c:pt>
                <c:pt idx="8">
                  <c:v>10.7</c:v>
                </c:pt>
                <c:pt idx="9">
                  <c:v>45.1</c:v>
                </c:pt>
                <c:pt idx="10">
                  <c:v>19.5</c:v>
                </c:pt>
                <c:pt idx="11">
                  <c:v>6.3</c:v>
                </c:pt>
                <c:pt idx="12">
                  <c:v>4.3</c:v>
                </c:pt>
                <c:pt idx="13">
                  <c:v>13.9</c:v>
                </c:pt>
                <c:pt idx="14">
                  <c:v>16.100000000000001</c:v>
                </c:pt>
                <c:pt idx="15">
                  <c:v>4.3</c:v>
                </c:pt>
              </c:numCache>
            </c:numRef>
          </c:val>
          <c:extLst xmlns:c16r2="http://schemas.microsoft.com/office/drawing/2015/06/chart">
            <c:ext xmlns:c16="http://schemas.microsoft.com/office/drawing/2014/chart" uri="{C3380CC4-5D6E-409C-BE32-E72D297353CC}">
              <c16:uniqueId val="{00000000-3551-4ED8-A422-9DC2A2E56DD2}"/>
            </c:ext>
          </c:extLst>
        </c:ser>
        <c:dLbls>
          <c:showLegendKey val="0"/>
          <c:showVal val="0"/>
          <c:showCatName val="0"/>
          <c:showSerName val="0"/>
          <c:showPercent val="0"/>
          <c:showBubbleSize val="0"/>
        </c:dLbls>
        <c:gapWidth val="182"/>
        <c:axId val="146644768"/>
        <c:axId val="146645328"/>
      </c:barChart>
      <c:catAx>
        <c:axId val="1466447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46645328"/>
        <c:crosses val="autoZero"/>
        <c:auto val="1"/>
        <c:lblAlgn val="ctr"/>
        <c:lblOffset val="100"/>
        <c:noMultiLvlLbl val="0"/>
      </c:catAx>
      <c:valAx>
        <c:axId val="146645328"/>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46644768"/>
        <c:crosses val="autoZero"/>
        <c:crossBetween val="between"/>
      </c:valAx>
      <c:spPr>
        <a:noFill/>
        <a:ln>
          <a:noFill/>
        </a:ln>
        <a:effectLst/>
      </c:spPr>
    </c:plotArea>
    <c:plotVisOnly val="1"/>
    <c:dispBlanksAs val="gap"/>
    <c:showDLblsOverMax val="0"/>
  </c:chart>
  <c:spPr>
    <a:noFill/>
    <a:ln>
      <a:solidFill>
        <a:schemeClr val="tx1"/>
      </a:solidFill>
    </a:ln>
    <a:effectLst/>
  </c:spPr>
  <c:txPr>
    <a:bodyPr/>
    <a:lstStyle/>
    <a:p>
      <a:pPr>
        <a:defRPr sz="1400"/>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68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Sheet1!$I$1</c:f>
              <c:strCache>
                <c:ptCount val="1"/>
                <c:pt idx="0">
                  <c:v>Percent of firms identifying transportation as a major constraint</c:v>
                </c:pt>
              </c:strCache>
            </c:strRef>
          </c:tx>
          <c:spPr>
            <a:solidFill>
              <a:schemeClr val="accent1"/>
            </a:solidFill>
            <a:ln>
              <a:noFill/>
            </a:ln>
            <a:effectLst/>
          </c:spPr>
          <c:invertIfNegative val="0"/>
          <c:dPt>
            <c:idx val="3"/>
            <c:invertIfNegative val="0"/>
            <c:bubble3D val="0"/>
            <c:spPr>
              <a:solidFill>
                <a:srgbClr val="7030A0"/>
              </a:solidFill>
              <a:ln>
                <a:noFill/>
              </a:ln>
              <a:effectLst/>
            </c:spPr>
            <c:extLst xmlns:c16r2="http://schemas.microsoft.com/office/drawing/2015/06/chart">
              <c:ext xmlns:c16="http://schemas.microsoft.com/office/drawing/2014/chart" uri="{C3380CC4-5D6E-409C-BE32-E72D297353CC}">
                <c16:uniqueId val="{00000001-EA67-415E-BEB8-79B43F465982}"/>
              </c:ext>
            </c:extLst>
          </c:dPt>
          <c:dPt>
            <c:idx val="4"/>
            <c:invertIfNegative val="0"/>
            <c:bubble3D val="0"/>
            <c:spPr>
              <a:solidFill>
                <a:srgbClr val="C00000"/>
              </a:solidFill>
              <a:ln>
                <a:noFill/>
              </a:ln>
              <a:effectLst/>
            </c:spPr>
            <c:extLst xmlns:c16r2="http://schemas.microsoft.com/office/drawing/2015/06/chart">
              <c:ext xmlns:c16="http://schemas.microsoft.com/office/drawing/2014/chart" uri="{C3380CC4-5D6E-409C-BE32-E72D297353CC}">
                <c16:uniqueId val="{00000002-EA67-415E-BEB8-79B43F465982}"/>
              </c:ext>
            </c:extLst>
          </c:dPt>
          <c:dPt>
            <c:idx val="5"/>
            <c:invertIfNegative val="0"/>
            <c:bubble3D val="0"/>
            <c:spPr>
              <a:solidFill>
                <a:srgbClr val="C00000"/>
              </a:solidFill>
              <a:ln>
                <a:noFill/>
              </a:ln>
              <a:effectLst/>
            </c:spPr>
            <c:extLst xmlns:c16r2="http://schemas.microsoft.com/office/drawing/2015/06/chart">
              <c:ext xmlns:c16="http://schemas.microsoft.com/office/drawing/2014/chart" uri="{C3380CC4-5D6E-409C-BE32-E72D297353CC}">
                <c16:uniqueId val="{00000003-EA67-415E-BEB8-79B43F465982}"/>
              </c:ext>
            </c:extLst>
          </c:dPt>
          <c:dPt>
            <c:idx val="6"/>
            <c:invertIfNegative val="0"/>
            <c:bubble3D val="0"/>
            <c:spPr>
              <a:solidFill>
                <a:schemeClr val="accent6"/>
              </a:solidFill>
              <a:ln>
                <a:noFill/>
              </a:ln>
              <a:effectLst/>
            </c:spPr>
            <c:extLst xmlns:c16r2="http://schemas.microsoft.com/office/drawing/2015/06/chart">
              <c:ext xmlns:c16="http://schemas.microsoft.com/office/drawing/2014/chart" uri="{C3380CC4-5D6E-409C-BE32-E72D297353CC}">
                <c16:uniqueId val="{00000004-EA67-415E-BEB8-79B43F465982}"/>
              </c:ext>
            </c:extLst>
          </c:dPt>
          <c:dPt>
            <c:idx val="7"/>
            <c:invertIfNegative val="0"/>
            <c:bubble3D val="0"/>
            <c:spPr>
              <a:solidFill>
                <a:schemeClr val="accent6"/>
              </a:solidFill>
              <a:ln>
                <a:noFill/>
              </a:ln>
              <a:effectLst/>
            </c:spPr>
            <c:extLst xmlns:c16r2="http://schemas.microsoft.com/office/drawing/2015/06/chart">
              <c:ext xmlns:c16="http://schemas.microsoft.com/office/drawing/2014/chart" uri="{C3380CC4-5D6E-409C-BE32-E72D297353CC}">
                <c16:uniqueId val="{00000005-EA67-415E-BEB8-79B43F465982}"/>
              </c:ext>
            </c:extLst>
          </c:dPt>
          <c:dPt>
            <c:idx val="8"/>
            <c:invertIfNegative val="0"/>
            <c:bubble3D val="0"/>
            <c:spPr>
              <a:solidFill>
                <a:schemeClr val="accent6"/>
              </a:solidFill>
              <a:ln>
                <a:noFill/>
              </a:ln>
              <a:effectLst/>
            </c:spPr>
            <c:extLst xmlns:c16r2="http://schemas.microsoft.com/office/drawing/2015/06/chart">
              <c:ext xmlns:c16="http://schemas.microsoft.com/office/drawing/2014/chart" uri="{C3380CC4-5D6E-409C-BE32-E72D297353CC}">
                <c16:uniqueId val="{00000006-EA67-415E-BEB8-79B43F465982}"/>
              </c:ext>
            </c:extLst>
          </c:dPt>
          <c:dPt>
            <c:idx val="9"/>
            <c:invertIfNegative val="0"/>
            <c:bubble3D val="0"/>
            <c:spPr>
              <a:solidFill>
                <a:schemeClr val="accent6"/>
              </a:solidFill>
              <a:ln>
                <a:noFill/>
              </a:ln>
              <a:effectLst/>
            </c:spPr>
            <c:extLst xmlns:c16r2="http://schemas.microsoft.com/office/drawing/2015/06/chart">
              <c:ext xmlns:c16="http://schemas.microsoft.com/office/drawing/2014/chart" uri="{C3380CC4-5D6E-409C-BE32-E72D297353CC}">
                <c16:uniqueId val="{00000007-EA67-415E-BEB8-79B43F465982}"/>
              </c:ext>
            </c:extLst>
          </c:dPt>
          <c:dPt>
            <c:idx val="10"/>
            <c:invertIfNegative val="0"/>
            <c:bubble3D val="0"/>
            <c:spPr>
              <a:solidFill>
                <a:schemeClr val="accent6"/>
              </a:solidFill>
              <a:ln>
                <a:noFill/>
              </a:ln>
              <a:effectLst/>
            </c:spPr>
            <c:extLst xmlns:c16r2="http://schemas.microsoft.com/office/drawing/2015/06/chart">
              <c:ext xmlns:c16="http://schemas.microsoft.com/office/drawing/2014/chart" uri="{C3380CC4-5D6E-409C-BE32-E72D297353CC}">
                <c16:uniqueId val="{00000008-EA67-415E-BEB8-79B43F465982}"/>
              </c:ext>
            </c:extLst>
          </c:dPt>
          <c:dPt>
            <c:idx val="11"/>
            <c:invertIfNegative val="0"/>
            <c:bubble3D val="0"/>
            <c:spPr>
              <a:solidFill>
                <a:schemeClr val="accent6"/>
              </a:solidFill>
              <a:ln>
                <a:noFill/>
              </a:ln>
              <a:effectLst/>
            </c:spPr>
            <c:extLst xmlns:c16r2="http://schemas.microsoft.com/office/drawing/2015/06/chart">
              <c:ext xmlns:c16="http://schemas.microsoft.com/office/drawing/2014/chart" uri="{C3380CC4-5D6E-409C-BE32-E72D297353CC}">
                <c16:uniqueId val="{00000009-EA67-415E-BEB8-79B43F465982}"/>
              </c:ext>
            </c:extLst>
          </c:dPt>
          <c:dPt>
            <c:idx val="12"/>
            <c:invertIfNegative val="0"/>
            <c:bubble3D val="0"/>
            <c:spPr>
              <a:solidFill>
                <a:schemeClr val="accent4"/>
              </a:solidFill>
              <a:ln>
                <a:noFill/>
              </a:ln>
              <a:effectLst/>
            </c:spPr>
            <c:extLst xmlns:c16r2="http://schemas.microsoft.com/office/drawing/2015/06/chart">
              <c:ext xmlns:c16="http://schemas.microsoft.com/office/drawing/2014/chart" uri="{C3380CC4-5D6E-409C-BE32-E72D297353CC}">
                <c16:uniqueId val="{0000000A-EA67-415E-BEB8-79B43F465982}"/>
              </c:ext>
            </c:extLst>
          </c:dPt>
          <c:dPt>
            <c:idx val="13"/>
            <c:invertIfNegative val="0"/>
            <c:bubble3D val="0"/>
            <c:spPr>
              <a:solidFill>
                <a:schemeClr val="accent4"/>
              </a:solidFill>
              <a:ln>
                <a:noFill/>
              </a:ln>
              <a:effectLst/>
            </c:spPr>
            <c:extLst xmlns:c16r2="http://schemas.microsoft.com/office/drawing/2015/06/chart">
              <c:ext xmlns:c16="http://schemas.microsoft.com/office/drawing/2014/chart" uri="{C3380CC4-5D6E-409C-BE32-E72D297353CC}">
                <c16:uniqueId val="{0000000B-EA67-415E-BEB8-79B43F465982}"/>
              </c:ext>
            </c:extLst>
          </c:dPt>
          <c:dPt>
            <c:idx val="14"/>
            <c:invertIfNegative val="0"/>
            <c:bubble3D val="0"/>
            <c:spPr>
              <a:solidFill>
                <a:schemeClr val="accent4"/>
              </a:solidFill>
              <a:ln>
                <a:noFill/>
              </a:ln>
              <a:effectLst/>
            </c:spPr>
            <c:extLst xmlns:c16r2="http://schemas.microsoft.com/office/drawing/2015/06/chart">
              <c:ext xmlns:c16="http://schemas.microsoft.com/office/drawing/2014/chart" uri="{C3380CC4-5D6E-409C-BE32-E72D297353CC}">
                <c16:uniqueId val="{0000000C-EA67-415E-BEB8-79B43F465982}"/>
              </c:ext>
            </c:extLst>
          </c:dPt>
          <c:dPt>
            <c:idx val="15"/>
            <c:invertIfNegative val="0"/>
            <c:bubble3D val="0"/>
            <c:spPr>
              <a:solidFill>
                <a:schemeClr val="accent4"/>
              </a:solidFill>
              <a:ln>
                <a:noFill/>
              </a:ln>
              <a:effectLst/>
            </c:spPr>
            <c:extLst xmlns:c16r2="http://schemas.microsoft.com/office/drawing/2015/06/chart">
              <c:ext xmlns:c16="http://schemas.microsoft.com/office/drawing/2014/chart" uri="{C3380CC4-5D6E-409C-BE32-E72D297353CC}">
                <c16:uniqueId val="{0000000D-EA67-415E-BEB8-79B43F465982}"/>
              </c:ext>
            </c:extLst>
          </c:dPt>
          <c:cat>
            <c:strRef>
              <c:f>Sheet1!$H$2:$H$17</c:f>
              <c:strCache>
                <c:ptCount val="16"/>
                <c:pt idx="0">
                  <c:v>Center</c:v>
                </c:pt>
                <c:pt idx="1">
                  <c:v>Littoral</c:v>
                </c:pt>
                <c:pt idx="2">
                  <c:v>West</c:v>
                </c:pt>
                <c:pt idx="3">
                  <c:v>N'Djamena</c:v>
                </c:pt>
                <c:pt idx="4">
                  <c:v>Grand Casablanca</c:v>
                </c:pt>
                <c:pt idx="5">
                  <c:v>Rabat-Sale-Zemmour-Zaer</c:v>
                </c:pt>
                <c:pt idx="6">
                  <c:v>Jinja</c:v>
                </c:pt>
                <c:pt idx="7">
                  <c:v>Kampala</c:v>
                </c:pt>
                <c:pt idx="8">
                  <c:v>Lira</c:v>
                </c:pt>
                <c:pt idx="9">
                  <c:v>Mbale</c:v>
                </c:pt>
                <c:pt idx="10">
                  <c:v>Mbarara</c:v>
                </c:pt>
                <c:pt idx="11">
                  <c:v>Wakiso</c:v>
                </c:pt>
                <c:pt idx="12">
                  <c:v>Kitwe</c:v>
                </c:pt>
                <c:pt idx="13">
                  <c:v>Livingstone</c:v>
                </c:pt>
                <c:pt idx="14">
                  <c:v>Lusaka</c:v>
                </c:pt>
                <c:pt idx="15">
                  <c:v>Ndola</c:v>
                </c:pt>
              </c:strCache>
            </c:strRef>
          </c:cat>
          <c:val>
            <c:numRef>
              <c:f>Sheet1!$I$2:$I$17</c:f>
              <c:numCache>
                <c:formatCode>#,##0</c:formatCode>
                <c:ptCount val="16"/>
                <c:pt idx="0">
                  <c:v>23.2</c:v>
                </c:pt>
                <c:pt idx="1">
                  <c:v>35.1</c:v>
                </c:pt>
                <c:pt idx="2">
                  <c:v>37.5</c:v>
                </c:pt>
                <c:pt idx="3">
                  <c:v>45.5</c:v>
                </c:pt>
                <c:pt idx="4">
                  <c:v>32.799999999999997</c:v>
                </c:pt>
                <c:pt idx="5">
                  <c:v>17</c:v>
                </c:pt>
                <c:pt idx="6">
                  <c:v>22.7</c:v>
                </c:pt>
                <c:pt idx="7">
                  <c:v>13.9</c:v>
                </c:pt>
                <c:pt idx="8">
                  <c:v>22.3</c:v>
                </c:pt>
                <c:pt idx="9">
                  <c:v>5.3</c:v>
                </c:pt>
                <c:pt idx="10">
                  <c:v>25.5</c:v>
                </c:pt>
                <c:pt idx="11">
                  <c:v>27.3</c:v>
                </c:pt>
                <c:pt idx="12">
                  <c:v>6.7</c:v>
                </c:pt>
                <c:pt idx="13">
                  <c:v>37.6</c:v>
                </c:pt>
                <c:pt idx="14">
                  <c:v>19.5</c:v>
                </c:pt>
                <c:pt idx="15">
                  <c:v>7</c:v>
                </c:pt>
              </c:numCache>
            </c:numRef>
          </c:val>
          <c:extLst xmlns:c16r2="http://schemas.microsoft.com/office/drawing/2015/06/chart">
            <c:ext xmlns:c16="http://schemas.microsoft.com/office/drawing/2014/chart" uri="{C3380CC4-5D6E-409C-BE32-E72D297353CC}">
              <c16:uniqueId val="{00000000-EA67-415E-BEB8-79B43F465982}"/>
            </c:ext>
          </c:extLst>
        </c:ser>
        <c:dLbls>
          <c:showLegendKey val="0"/>
          <c:showVal val="0"/>
          <c:showCatName val="0"/>
          <c:showSerName val="0"/>
          <c:showPercent val="0"/>
          <c:showBubbleSize val="0"/>
        </c:dLbls>
        <c:gapWidth val="182"/>
        <c:axId val="147104656"/>
        <c:axId val="147105216"/>
      </c:barChart>
      <c:catAx>
        <c:axId val="14710465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47105216"/>
        <c:crosses val="autoZero"/>
        <c:auto val="1"/>
        <c:lblAlgn val="ctr"/>
        <c:lblOffset val="100"/>
        <c:noMultiLvlLbl val="0"/>
      </c:catAx>
      <c:valAx>
        <c:axId val="147105216"/>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47104656"/>
        <c:crosses val="autoZero"/>
        <c:crossBetween val="between"/>
      </c:valAx>
      <c:spPr>
        <a:noFill/>
        <a:ln>
          <a:noFill/>
        </a:ln>
        <a:effectLst/>
      </c:spPr>
    </c:plotArea>
    <c:plotVisOnly val="1"/>
    <c:dispBlanksAs val="gap"/>
    <c:showDLblsOverMax val="0"/>
  </c:chart>
  <c:spPr>
    <a:noFill/>
    <a:ln>
      <a:solidFill>
        <a:schemeClr val="tx1"/>
      </a:solidFill>
    </a:ln>
    <a:effectLst/>
  </c:spPr>
  <c:txPr>
    <a:bodyPr/>
    <a:lstStyle/>
    <a:p>
      <a:pPr>
        <a:defRPr sz="14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60" b="0" i="0" u="none" strike="noStrike" kern="1200" spc="0" baseline="0">
                <a:solidFill>
                  <a:schemeClr val="tx1">
                    <a:lumMod val="65000"/>
                    <a:lumOff val="35000"/>
                  </a:schemeClr>
                </a:solidFill>
                <a:latin typeface="+mn-lt"/>
                <a:ea typeface="+mn-ea"/>
                <a:cs typeface="+mn-cs"/>
              </a:defRPr>
            </a:pPr>
            <a:r>
              <a:rPr lang="en-US"/>
              <a:t>Urbanization and income across countries, 2015</a:t>
            </a:r>
          </a:p>
        </c:rich>
      </c:tx>
      <c:overlay val="0"/>
      <c:spPr>
        <a:noFill/>
        <a:ln>
          <a:noFill/>
        </a:ln>
        <a:effectLst/>
      </c:spPr>
      <c:txPr>
        <a:bodyPr rot="0" spcFirstLastPara="1" vertOverflow="ellipsis" vert="horz" wrap="square" anchor="ctr" anchorCtr="1"/>
        <a:lstStyle/>
        <a:p>
          <a:pPr>
            <a:defRPr sz="216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283058690646573"/>
          <c:y val="0.11274133815797298"/>
          <c:w val="0.81060464959231104"/>
          <c:h val="0.64969315122017512"/>
        </c:manualLayout>
      </c:layout>
      <c:scatterChart>
        <c:scatterStyle val="lineMarker"/>
        <c:varyColors val="0"/>
        <c:ser>
          <c:idx val="1"/>
          <c:order val="0"/>
          <c:tx>
            <c:v>Africa</c:v>
          </c:tx>
          <c:spPr>
            <a:ln w="25400" cap="rnd">
              <a:noFill/>
              <a:round/>
            </a:ln>
            <a:effectLst/>
          </c:spPr>
          <c:marker>
            <c:symbol val="circle"/>
            <c:size val="7"/>
            <c:spPr>
              <a:solidFill>
                <a:schemeClr val="accent2"/>
              </a:solidFill>
              <a:ln w="9525">
                <a:solidFill>
                  <a:schemeClr val="accent2"/>
                </a:solidFill>
              </a:ln>
              <a:effectLst/>
            </c:spPr>
          </c:marker>
          <c:xVal>
            <c:numRef>
              <c:f>chart!$D$2:$D$52</c:f>
              <c:numCache>
                <c:formatCode>General</c:formatCode>
                <c:ptCount val="51"/>
                <c:pt idx="0">
                  <c:v>4154.1196923013795</c:v>
                </c:pt>
                <c:pt idx="1">
                  <c:v>4101.4721518296383</c:v>
                </c:pt>
                <c:pt idx="2">
                  <c:v>762.05120544196518</c:v>
                </c:pt>
                <c:pt idx="3">
                  <c:v>6360.1382201883653</c:v>
                </c:pt>
                <c:pt idx="4">
                  <c:v>589.77441413661677</c:v>
                </c:pt>
                <c:pt idx="5">
                  <c:v>277.06830917091361</c:v>
                </c:pt>
                <c:pt idx="6">
                  <c:v>3080.1788144556267</c:v>
                </c:pt>
                <c:pt idx="7">
                  <c:v>1217.2606704842667</c:v>
                </c:pt>
                <c:pt idx="8">
                  <c:v>323.20167402414063</c:v>
                </c:pt>
                <c:pt idx="9">
                  <c:v>775.69509052531339</c:v>
                </c:pt>
                <c:pt idx="10">
                  <c:v>717.44884996091218</c:v>
                </c:pt>
                <c:pt idx="11">
                  <c:v>456.05274054802692</c:v>
                </c:pt>
                <c:pt idx="12">
                  <c:v>1851.1999155549172</c:v>
                </c:pt>
                <c:pt idx="13">
                  <c:v>1398.9899576841287</c:v>
                </c:pt>
                <c:pt idx="14">
                  <c:v>1945.1242931044387</c:v>
                </c:pt>
                <c:pt idx="15">
                  <c:v>3614.7467661627124</c:v>
                </c:pt>
                <c:pt idx="16">
                  <c:v>14439.594447851649</c:v>
                </c:pt>
                <c:pt idx="17">
                  <c:v>619.1694064758907</c:v>
                </c:pt>
                <c:pt idx="18">
                  <c:v>8266.4456050623958</c:v>
                </c:pt>
                <c:pt idx="19">
                  <c:v>471.53719547234738</c:v>
                </c:pt>
                <c:pt idx="20">
                  <c:v>1369.7011222758476</c:v>
                </c:pt>
                <c:pt idx="21">
                  <c:v>531.32059518871438</c:v>
                </c:pt>
                <c:pt idx="22">
                  <c:v>572.98842854307111</c:v>
                </c:pt>
                <c:pt idx="23">
                  <c:v>1376.7128289488091</c:v>
                </c:pt>
                <c:pt idx="24">
                  <c:v>1066.9856262501742</c:v>
                </c:pt>
                <c:pt idx="25">
                  <c:v>455.87393453623656</c:v>
                </c:pt>
                <c:pt idx="26">
                  <c:v>401.83600602974474</c:v>
                </c:pt>
                <c:pt idx="27">
                  <c:v>371.98574781034398</c:v>
                </c:pt>
                <c:pt idx="28">
                  <c:v>724.25628319330383</c:v>
                </c:pt>
                <c:pt idx="29">
                  <c:v>9252.1107242905146</c:v>
                </c:pt>
                <c:pt idx="30">
                  <c:v>2878.2013421591901</c:v>
                </c:pt>
                <c:pt idx="31">
                  <c:v>529.24255606894337</c:v>
                </c:pt>
                <c:pt idx="32">
                  <c:v>4673.567247694953</c:v>
                </c:pt>
                <c:pt idx="33">
                  <c:v>358.95815204000502</c:v>
                </c:pt>
                <c:pt idx="34">
                  <c:v>2671.7211638508047</c:v>
                </c:pt>
                <c:pt idx="35">
                  <c:v>697.34822808289039</c:v>
                </c:pt>
                <c:pt idx="36">
                  <c:v>1669.0632680132605</c:v>
                </c:pt>
                <c:pt idx="37">
                  <c:v>899.57987948497725</c:v>
                </c:pt>
                <c:pt idx="38">
                  <c:v>15390.040638280681</c:v>
                </c:pt>
                <c:pt idx="39">
                  <c:v>653.13181594064815</c:v>
                </c:pt>
                <c:pt idx="40">
                  <c:v>549.26697656757551</c:v>
                </c:pt>
                <c:pt idx="41">
                  <c:v>5718.2447319723706</c:v>
                </c:pt>
                <c:pt idx="42">
                  <c:v>730.58010091602171</c:v>
                </c:pt>
                <c:pt idx="43">
                  <c:v>2414.7236010285801</c:v>
                </c:pt>
                <c:pt idx="44">
                  <c:v>3200.1430175648679</c:v>
                </c:pt>
                <c:pt idx="45">
                  <c:v>878.97510552608003</c:v>
                </c:pt>
                <c:pt idx="46">
                  <c:v>559.63587666194451</c:v>
                </c:pt>
                <c:pt idx="47">
                  <c:v>3822.3560061715052</c:v>
                </c:pt>
                <c:pt idx="48">
                  <c:v>705.29256953506808</c:v>
                </c:pt>
                <c:pt idx="49">
                  <c:v>1304.8790144772627</c:v>
                </c:pt>
                <c:pt idx="50">
                  <c:v>924.1438192534124</c:v>
                </c:pt>
              </c:numCache>
            </c:numRef>
          </c:xVal>
          <c:yVal>
            <c:numRef>
              <c:f>chart!$E$2:$E$52</c:f>
              <c:numCache>
                <c:formatCode>General</c:formatCode>
                <c:ptCount val="51"/>
                <c:pt idx="0">
                  <c:v>70.727000000000004</c:v>
                </c:pt>
                <c:pt idx="1">
                  <c:v>44.05</c:v>
                </c:pt>
                <c:pt idx="2">
                  <c:v>43.95</c:v>
                </c:pt>
                <c:pt idx="3">
                  <c:v>57.444000000000003</c:v>
                </c:pt>
                <c:pt idx="4">
                  <c:v>29.859000000000002</c:v>
                </c:pt>
                <c:pt idx="5">
                  <c:v>12.057</c:v>
                </c:pt>
                <c:pt idx="6">
                  <c:v>65.525999999999996</c:v>
                </c:pt>
                <c:pt idx="7">
                  <c:v>54.381</c:v>
                </c:pt>
                <c:pt idx="8">
                  <c:v>40.036999999999999</c:v>
                </c:pt>
                <c:pt idx="9">
                  <c:v>22.471</c:v>
                </c:pt>
                <c:pt idx="10">
                  <c:v>28.295999999999999</c:v>
                </c:pt>
                <c:pt idx="11">
                  <c:v>42.494</c:v>
                </c:pt>
                <c:pt idx="12">
                  <c:v>65.38</c:v>
                </c:pt>
                <c:pt idx="13">
                  <c:v>54.18</c:v>
                </c:pt>
                <c:pt idx="14">
                  <c:v>77.343000000000004</c:v>
                </c:pt>
                <c:pt idx="15">
                  <c:v>43.134999999999998</c:v>
                </c:pt>
                <c:pt idx="16">
                  <c:v>39.923000000000002</c:v>
                </c:pt>
                <c:pt idx="17">
                  <c:v>19.472000000000001</c:v>
                </c:pt>
                <c:pt idx="18">
                  <c:v>87.156000000000006</c:v>
                </c:pt>
                <c:pt idx="19">
                  <c:v>59.631999999999998</c:v>
                </c:pt>
                <c:pt idx="20">
                  <c:v>54.042000000000002</c:v>
                </c:pt>
                <c:pt idx="21">
                  <c:v>37.161000000000001</c:v>
                </c:pt>
                <c:pt idx="22">
                  <c:v>49.332000000000001</c:v>
                </c:pt>
                <c:pt idx="23">
                  <c:v>25.622</c:v>
                </c:pt>
                <c:pt idx="24">
                  <c:v>27.312000000000001</c:v>
                </c:pt>
                <c:pt idx="25">
                  <c:v>49.701000000000001</c:v>
                </c:pt>
                <c:pt idx="26">
                  <c:v>35.104999999999997</c:v>
                </c:pt>
                <c:pt idx="27">
                  <c:v>16.271999999999998</c:v>
                </c:pt>
                <c:pt idx="28">
                  <c:v>39.915999999999997</c:v>
                </c:pt>
                <c:pt idx="29">
                  <c:v>39.670999999999999</c:v>
                </c:pt>
                <c:pt idx="30">
                  <c:v>60.195</c:v>
                </c:pt>
                <c:pt idx="31">
                  <c:v>32.213999999999999</c:v>
                </c:pt>
                <c:pt idx="32">
                  <c:v>46.66</c:v>
                </c:pt>
                <c:pt idx="33">
                  <c:v>18.731999999999999</c:v>
                </c:pt>
                <c:pt idx="34">
                  <c:v>47.776000000000003</c:v>
                </c:pt>
                <c:pt idx="35">
                  <c:v>28.811</c:v>
                </c:pt>
                <c:pt idx="36">
                  <c:v>65.091999999999999</c:v>
                </c:pt>
                <c:pt idx="37">
                  <c:v>43.720999999999997</c:v>
                </c:pt>
                <c:pt idx="38">
                  <c:v>53.887</c:v>
                </c:pt>
                <c:pt idx="39">
                  <c:v>39.942</c:v>
                </c:pt>
                <c:pt idx="40">
                  <c:v>39.551000000000002</c:v>
                </c:pt>
                <c:pt idx="41">
                  <c:v>64.801000000000002</c:v>
                </c:pt>
                <c:pt idx="42">
                  <c:v>18.803999999999998</c:v>
                </c:pt>
                <c:pt idx="43">
                  <c:v>33.805999999999997</c:v>
                </c:pt>
                <c:pt idx="44">
                  <c:v>21.308</c:v>
                </c:pt>
                <c:pt idx="45">
                  <c:v>31.608000000000001</c:v>
                </c:pt>
                <c:pt idx="46">
                  <c:v>39.963999999999999</c:v>
                </c:pt>
                <c:pt idx="47">
                  <c:v>66.841999999999999</c:v>
                </c:pt>
                <c:pt idx="48">
                  <c:v>16.100999999999999</c:v>
                </c:pt>
                <c:pt idx="49">
                  <c:v>40.921999999999997</c:v>
                </c:pt>
                <c:pt idx="50">
                  <c:v>32.375999999999998</c:v>
                </c:pt>
              </c:numCache>
            </c:numRef>
          </c:yVal>
          <c:smooth val="0"/>
          <c:extLst xmlns:c16r2="http://schemas.microsoft.com/office/drawing/2015/06/chart">
            <c:ext xmlns:c16="http://schemas.microsoft.com/office/drawing/2014/chart" uri="{C3380CC4-5D6E-409C-BE32-E72D297353CC}">
              <c16:uniqueId val="{00000000-1B2B-4D3E-99DB-5519AD6EB2F5}"/>
            </c:ext>
          </c:extLst>
        </c:ser>
        <c:ser>
          <c:idx val="0"/>
          <c:order val="1"/>
          <c:tx>
            <c:v>Rest of world</c:v>
          </c:tx>
          <c:spPr>
            <a:ln w="28575" cap="rnd">
              <a:noFill/>
              <a:round/>
            </a:ln>
            <a:effectLst/>
          </c:spPr>
          <c:marker>
            <c:symbol val="circle"/>
            <c:size val="7"/>
            <c:spPr>
              <a:solidFill>
                <a:schemeClr val="accent1"/>
              </a:solidFill>
              <a:ln w="9525">
                <a:solidFill>
                  <a:schemeClr val="accent1"/>
                </a:solidFill>
              </a:ln>
              <a:effectLst/>
            </c:spPr>
          </c:marker>
          <c:xVal>
            <c:numRef>
              <c:f>chart!$D$53:$D$189</c:f>
              <c:numCache>
                <c:formatCode>General</c:formatCode>
                <c:ptCount val="137"/>
                <c:pt idx="0">
                  <c:v>594.32308121996641</c:v>
                </c:pt>
                <c:pt idx="1">
                  <c:v>3945.2175815091377</c:v>
                </c:pt>
                <c:pt idx="2">
                  <c:v>11541.647160502718</c:v>
                </c:pt>
                <c:pt idx="3">
                  <c:v>13714.731961698786</c:v>
                </c:pt>
                <c:pt idx="4">
                  <c:v>13467.41564092278</c:v>
                </c:pt>
                <c:pt idx="5">
                  <c:v>3489.1276895699525</c:v>
                </c:pt>
                <c:pt idx="6">
                  <c:v>56290.646808681653</c:v>
                </c:pt>
                <c:pt idx="7">
                  <c:v>43636.753701876965</c:v>
                </c:pt>
                <c:pt idx="8">
                  <c:v>5497.4884137116378</c:v>
                </c:pt>
                <c:pt idx="9">
                  <c:v>22817.230857251834</c:v>
                </c:pt>
                <c:pt idx="10">
                  <c:v>22600.214098103512</c:v>
                </c:pt>
                <c:pt idx="11">
                  <c:v>1211.7015305766135</c:v>
                </c:pt>
                <c:pt idx="12">
                  <c:v>15429.340464085288</c:v>
                </c:pt>
                <c:pt idx="13">
                  <c:v>5754.6019391080472</c:v>
                </c:pt>
                <c:pt idx="14">
                  <c:v>40454.169971736039</c:v>
                </c:pt>
                <c:pt idx="15">
                  <c:v>4878.7212672474507</c:v>
                </c:pt>
                <c:pt idx="16">
                  <c:v>2655.9988916185812</c:v>
                </c:pt>
                <c:pt idx="17">
                  <c:v>3076.7918106088109</c:v>
                </c:pt>
                <c:pt idx="18">
                  <c:v>4249.3303131948996</c:v>
                </c:pt>
                <c:pt idx="19">
                  <c:v>8677.7681070796971</c:v>
                </c:pt>
                <c:pt idx="20">
                  <c:v>30554.729665807299</c:v>
                </c:pt>
                <c:pt idx="21">
                  <c:v>6993.4773597572757</c:v>
                </c:pt>
                <c:pt idx="22">
                  <c:v>1158.6899035244035</c:v>
                </c:pt>
                <c:pt idx="23">
                  <c:v>43315.700441812754</c:v>
                </c:pt>
                <c:pt idx="24">
                  <c:v>13416.230039018528</c:v>
                </c:pt>
                <c:pt idx="25">
                  <c:v>8069.2119377311592</c:v>
                </c:pt>
                <c:pt idx="26">
                  <c:v>6056.1477172040522</c:v>
                </c:pt>
                <c:pt idx="27">
                  <c:v>11260.092159877495</c:v>
                </c:pt>
                <c:pt idx="28">
                  <c:v>11592.91019667408</c:v>
                </c:pt>
                <c:pt idx="29">
                  <c:v>7650.2327306352954</c:v>
                </c:pt>
                <c:pt idx="30">
                  <c:v>23075.112699315199</c:v>
                </c:pt>
                <c:pt idx="31">
                  <c:v>17556.924304246393</c:v>
                </c:pt>
                <c:pt idx="32">
                  <c:v>53014.644161619377</c:v>
                </c:pt>
                <c:pt idx="33">
                  <c:v>7116.3863918954712</c:v>
                </c:pt>
                <c:pt idx="34">
                  <c:v>6468.4734915433028</c:v>
                </c:pt>
                <c:pt idx="35">
                  <c:v>6205.0641452995078</c:v>
                </c:pt>
                <c:pt idx="36">
                  <c:v>4219.3503295393211</c:v>
                </c:pt>
                <c:pt idx="37">
                  <c:v>17084.517417980209</c:v>
                </c:pt>
                <c:pt idx="38">
                  <c:v>4960.5199543841918</c:v>
                </c:pt>
                <c:pt idx="39">
                  <c:v>42403.467479494881</c:v>
                </c:pt>
                <c:pt idx="40">
                  <c:v>36352.480072479266</c:v>
                </c:pt>
                <c:pt idx="41">
                  <c:v>3757.0648628740414</c:v>
                </c:pt>
                <c:pt idx="42">
                  <c:v>41178.456597597542</c:v>
                </c:pt>
                <c:pt idx="43">
                  <c:v>18006.970334573609</c:v>
                </c:pt>
                <c:pt idx="44">
                  <c:v>9212.0203517348382</c:v>
                </c:pt>
                <c:pt idx="45">
                  <c:v>33752.244165170559</c:v>
                </c:pt>
                <c:pt idx="46">
                  <c:v>3903.4788560461307</c:v>
                </c:pt>
                <c:pt idx="47">
                  <c:v>4127.3510180619778</c:v>
                </c:pt>
                <c:pt idx="48">
                  <c:v>818.34329763454934</c:v>
                </c:pt>
                <c:pt idx="49">
                  <c:v>2528.8935498852302</c:v>
                </c:pt>
                <c:pt idx="50">
                  <c:v>42327.839957034455</c:v>
                </c:pt>
                <c:pt idx="51">
                  <c:v>12365.626025613949</c:v>
                </c:pt>
                <c:pt idx="52">
                  <c:v>50722.001079641916</c:v>
                </c:pt>
                <c:pt idx="53">
                  <c:v>1593.2577030146429</c:v>
                </c:pt>
                <c:pt idx="54">
                  <c:v>3346.4870394947839</c:v>
                </c:pt>
                <c:pt idx="55">
                  <c:v>4943.7603883205556</c:v>
                </c:pt>
                <c:pt idx="56">
                  <c:v>61093.69108401642</c:v>
                </c:pt>
                <c:pt idx="57">
                  <c:v>35729.372528581698</c:v>
                </c:pt>
                <c:pt idx="58">
                  <c:v>29993.076048580875</c:v>
                </c:pt>
                <c:pt idx="59">
                  <c:v>5105.7930119452822</c:v>
                </c:pt>
                <c:pt idx="60">
                  <c:v>34523.700774233133</c:v>
                </c:pt>
                <c:pt idx="61">
                  <c:v>4940.0458357411098</c:v>
                </c:pt>
                <c:pt idx="62">
                  <c:v>10509.98106994417</c:v>
                </c:pt>
                <c:pt idx="63">
                  <c:v>1424.2808787477893</c:v>
                </c:pt>
                <c:pt idx="64">
                  <c:v>27221.524050966087</c:v>
                </c:pt>
                <c:pt idx="65">
                  <c:v>29300.575575033286</c:v>
                </c:pt>
                <c:pt idx="66">
                  <c:v>1103.2338714777566</c:v>
                </c:pt>
                <c:pt idx="67">
                  <c:v>1818.4413729323628</c:v>
                </c:pt>
                <c:pt idx="68">
                  <c:v>13654.848923750062</c:v>
                </c:pt>
                <c:pt idx="69">
                  <c:v>8047.6450855749608</c:v>
                </c:pt>
                <c:pt idx="70">
                  <c:v>14251.779866063462</c:v>
                </c:pt>
                <c:pt idx="71">
                  <c:v>99717.744716515415</c:v>
                </c:pt>
                <c:pt idx="72">
                  <c:v>78585.877057312231</c:v>
                </c:pt>
                <c:pt idx="73">
                  <c:v>4852.6578476699042</c:v>
                </c:pt>
                <c:pt idx="74">
                  <c:v>9768.3268601188065</c:v>
                </c:pt>
                <c:pt idx="75">
                  <c:v>8395.7851975038338</c:v>
                </c:pt>
                <c:pt idx="76">
                  <c:v>22567.875985216608</c:v>
                </c:pt>
                <c:pt idx="77">
                  <c:v>3385.9674629554656</c:v>
                </c:pt>
                <c:pt idx="78">
                  <c:v>9005.0242649776574</c:v>
                </c:pt>
                <c:pt idx="79">
                  <c:v>3015.2316676239702</c:v>
                </c:pt>
                <c:pt idx="80">
                  <c:v>1848.0836434256005</c:v>
                </c:pt>
                <c:pt idx="81">
                  <c:v>3967.8293855949792</c:v>
                </c:pt>
                <c:pt idx="82">
                  <c:v>6408.4287577790647</c:v>
                </c:pt>
                <c:pt idx="83">
                  <c:v>1161.4881579108749</c:v>
                </c:pt>
                <c:pt idx="84">
                  <c:v>8052.8876017944922</c:v>
                </c:pt>
                <c:pt idx="85">
                  <c:v>743.32296572643509</c:v>
                </c:pt>
                <c:pt idx="86">
                  <c:v>44290.86886483783</c:v>
                </c:pt>
                <c:pt idx="87">
                  <c:v>37807.967276044183</c:v>
                </c:pt>
                <c:pt idx="88">
                  <c:v>2086.8950027709902</c:v>
                </c:pt>
                <c:pt idx="89">
                  <c:v>16742.327946250229</c:v>
                </c:pt>
                <c:pt idx="90">
                  <c:v>74481.819379138717</c:v>
                </c:pt>
                <c:pt idx="91">
                  <c:v>15550.676251432829</c:v>
                </c:pt>
                <c:pt idx="92">
                  <c:v>1434.6966650496913</c:v>
                </c:pt>
                <c:pt idx="93">
                  <c:v>13498.661406227984</c:v>
                </c:pt>
                <c:pt idx="94">
                  <c:v>13268.113754933482</c:v>
                </c:pt>
                <c:pt idx="95">
                  <c:v>4080.9514478543747</c:v>
                </c:pt>
                <c:pt idx="96">
                  <c:v>6027.1258552955114</c:v>
                </c:pt>
                <c:pt idx="97">
                  <c:v>2904.2020819152767</c:v>
                </c:pt>
                <c:pt idx="98">
                  <c:v>12558.871167851494</c:v>
                </c:pt>
                <c:pt idx="99">
                  <c:v>19222.935004004528</c:v>
                </c:pt>
                <c:pt idx="100">
                  <c:v>73653.39443465737</c:v>
                </c:pt>
                <c:pt idx="101">
                  <c:v>8980.6572702256744</c:v>
                </c:pt>
                <c:pt idx="102">
                  <c:v>9329.2983513523905</c:v>
                </c:pt>
                <c:pt idx="103">
                  <c:v>3938.5488457031615</c:v>
                </c:pt>
                <c:pt idx="104">
                  <c:v>20481.745322048409</c:v>
                </c:pt>
                <c:pt idx="105">
                  <c:v>5237.2553342313568</c:v>
                </c:pt>
                <c:pt idx="106">
                  <c:v>52888.74467175288</c:v>
                </c:pt>
                <c:pt idx="107">
                  <c:v>16089.016180210907</c:v>
                </c:pt>
                <c:pt idx="108">
                  <c:v>20728.920364276379</c:v>
                </c:pt>
                <c:pt idx="109">
                  <c:v>1934.856292873533</c:v>
                </c:pt>
                <c:pt idx="110">
                  <c:v>25684.724415549703</c:v>
                </c:pt>
                <c:pt idx="111">
                  <c:v>3926.1743958945426</c:v>
                </c:pt>
                <c:pt idx="112">
                  <c:v>15771.945504130776</c:v>
                </c:pt>
                <c:pt idx="113">
                  <c:v>7735.9104844010162</c:v>
                </c:pt>
                <c:pt idx="114">
                  <c:v>6739.1748328694475</c:v>
                </c:pt>
                <c:pt idx="115">
                  <c:v>9485.3192442949621</c:v>
                </c:pt>
                <c:pt idx="116">
                  <c:v>50585.258470606692</c:v>
                </c:pt>
                <c:pt idx="117">
                  <c:v>80999.287418945954</c:v>
                </c:pt>
                <c:pt idx="118">
                  <c:v>925.91188767080985</c:v>
                </c:pt>
                <c:pt idx="119">
                  <c:v>5814.7697638235522</c:v>
                </c:pt>
                <c:pt idx="120">
                  <c:v>1216.8814912662003</c:v>
                </c:pt>
                <c:pt idx="121">
                  <c:v>4098.543929258245</c:v>
                </c:pt>
                <c:pt idx="122">
                  <c:v>17321.884675056041</c:v>
                </c:pt>
                <c:pt idx="123">
                  <c:v>9125.6875897293594</c:v>
                </c:pt>
                <c:pt idx="124">
                  <c:v>6672.4775441735064</c:v>
                </c:pt>
                <c:pt idx="125">
                  <c:v>3295.0058229341321</c:v>
                </c:pt>
                <c:pt idx="126">
                  <c:v>2114.9547162844401</c:v>
                </c:pt>
                <c:pt idx="127">
                  <c:v>40438.762934439394</c:v>
                </c:pt>
                <c:pt idx="128">
                  <c:v>43929.690813102803</c:v>
                </c:pt>
                <c:pt idx="129">
                  <c:v>56115.718426195454</c:v>
                </c:pt>
                <c:pt idx="130">
                  <c:v>15573.900919181751</c:v>
                </c:pt>
                <c:pt idx="131">
                  <c:v>2132.111240273463</c:v>
                </c:pt>
                <c:pt idx="132">
                  <c:v>2805.3146435356693</c:v>
                </c:pt>
                <c:pt idx="133">
                  <c:v>2110.9193442484261</c:v>
                </c:pt>
                <c:pt idx="134">
                  <c:v>36350.821634773209</c:v>
                </c:pt>
                <c:pt idx="135">
                  <c:v>2866.8001000542909</c:v>
                </c:pt>
                <c:pt idx="136">
                  <c:v>1406.2916511457013</c:v>
                </c:pt>
              </c:numCache>
            </c:numRef>
          </c:xVal>
          <c:yVal>
            <c:numRef>
              <c:f>chart!$E$53:$E$189</c:f>
              <c:numCache>
                <c:formatCode>General</c:formatCode>
                <c:ptCount val="137"/>
                <c:pt idx="0">
                  <c:v>26.702999999999999</c:v>
                </c:pt>
                <c:pt idx="1">
                  <c:v>57.406999999999996</c:v>
                </c:pt>
                <c:pt idx="2">
                  <c:v>87.201999999999998</c:v>
                </c:pt>
                <c:pt idx="3">
                  <c:v>23.773</c:v>
                </c:pt>
                <c:pt idx="4">
                  <c:v>91.751000000000005</c:v>
                </c:pt>
                <c:pt idx="5">
                  <c:v>62.673000000000002</c:v>
                </c:pt>
                <c:pt idx="6">
                  <c:v>89.423000000000002</c:v>
                </c:pt>
                <c:pt idx="7">
                  <c:v>65.968000000000004</c:v>
                </c:pt>
                <c:pt idx="8">
                  <c:v>54.62</c:v>
                </c:pt>
                <c:pt idx="9">
                  <c:v>82.873999999999995</c:v>
                </c:pt>
                <c:pt idx="10">
                  <c:v>88.775000000000006</c:v>
                </c:pt>
                <c:pt idx="11">
                  <c:v>34.277000000000001</c:v>
                </c:pt>
                <c:pt idx="12">
                  <c:v>31.475000000000001</c:v>
                </c:pt>
                <c:pt idx="13">
                  <c:v>76.667000000000002</c:v>
                </c:pt>
                <c:pt idx="14">
                  <c:v>97.858000000000004</c:v>
                </c:pt>
                <c:pt idx="15">
                  <c:v>43.972999999999999</c:v>
                </c:pt>
                <c:pt idx="16">
                  <c:v>38.643999999999998</c:v>
                </c:pt>
                <c:pt idx="17">
                  <c:v>68.512</c:v>
                </c:pt>
                <c:pt idx="18">
                  <c:v>39.767000000000003</c:v>
                </c:pt>
                <c:pt idx="19">
                  <c:v>85.686999999999998</c:v>
                </c:pt>
                <c:pt idx="20">
                  <c:v>77.201999999999998</c:v>
                </c:pt>
                <c:pt idx="21">
                  <c:v>73.947999999999993</c:v>
                </c:pt>
                <c:pt idx="22">
                  <c:v>20.722999999999999</c:v>
                </c:pt>
                <c:pt idx="23">
                  <c:v>81.828000000000003</c:v>
                </c:pt>
                <c:pt idx="24">
                  <c:v>89.53</c:v>
                </c:pt>
                <c:pt idx="25">
                  <c:v>55.613999999999997</c:v>
                </c:pt>
                <c:pt idx="26">
                  <c:v>76.436000000000007</c:v>
                </c:pt>
                <c:pt idx="27">
                  <c:v>76.820999999999998</c:v>
                </c:pt>
                <c:pt idx="28">
                  <c:v>58.963999999999999</c:v>
                </c:pt>
                <c:pt idx="29">
                  <c:v>77.073999999999998</c:v>
                </c:pt>
                <c:pt idx="30">
                  <c:v>66.921000000000006</c:v>
                </c:pt>
                <c:pt idx="31">
                  <c:v>72.992000000000004</c:v>
                </c:pt>
                <c:pt idx="32">
                  <c:v>87.676000000000002</c:v>
                </c:pt>
                <c:pt idx="33">
                  <c:v>69.539000000000001</c:v>
                </c:pt>
                <c:pt idx="34">
                  <c:v>78.98</c:v>
                </c:pt>
                <c:pt idx="35">
                  <c:v>63.741999999999997</c:v>
                </c:pt>
                <c:pt idx="36">
                  <c:v>66.725999999999999</c:v>
                </c:pt>
                <c:pt idx="37">
                  <c:v>67.537999999999997</c:v>
                </c:pt>
                <c:pt idx="38">
                  <c:v>53.728000000000002</c:v>
                </c:pt>
                <c:pt idx="39">
                  <c:v>84.221000000000004</c:v>
                </c:pt>
                <c:pt idx="40">
                  <c:v>79.52</c:v>
                </c:pt>
                <c:pt idx="41">
                  <c:v>53.640999999999998</c:v>
                </c:pt>
                <c:pt idx="42">
                  <c:v>75.301000000000002</c:v>
                </c:pt>
                <c:pt idx="43">
                  <c:v>78.007000000000005</c:v>
                </c:pt>
                <c:pt idx="44">
                  <c:v>35.591000000000001</c:v>
                </c:pt>
                <c:pt idx="45">
                  <c:v>94.516000000000005</c:v>
                </c:pt>
                <c:pt idx="46">
                  <c:v>51.570999999999998</c:v>
                </c:pt>
                <c:pt idx="47">
                  <c:v>28.553000000000001</c:v>
                </c:pt>
                <c:pt idx="48">
                  <c:v>58.645000000000003</c:v>
                </c:pt>
                <c:pt idx="49">
                  <c:v>54.73</c:v>
                </c:pt>
                <c:pt idx="50">
                  <c:v>100</c:v>
                </c:pt>
                <c:pt idx="51">
                  <c:v>71.227000000000004</c:v>
                </c:pt>
                <c:pt idx="52">
                  <c:v>94.137</c:v>
                </c:pt>
                <c:pt idx="53">
                  <c:v>32.747</c:v>
                </c:pt>
                <c:pt idx="54">
                  <c:v>53.741999999999997</c:v>
                </c:pt>
                <c:pt idx="55">
                  <c:v>69.471000000000004</c:v>
                </c:pt>
                <c:pt idx="56">
                  <c:v>63.241</c:v>
                </c:pt>
                <c:pt idx="57">
                  <c:v>92.14</c:v>
                </c:pt>
                <c:pt idx="58">
                  <c:v>68.963999999999999</c:v>
                </c:pt>
                <c:pt idx="59">
                  <c:v>54.787999999999997</c:v>
                </c:pt>
                <c:pt idx="60">
                  <c:v>93.498000000000005</c:v>
                </c:pt>
                <c:pt idx="61">
                  <c:v>83.679000000000002</c:v>
                </c:pt>
                <c:pt idx="62">
                  <c:v>53.247</c:v>
                </c:pt>
                <c:pt idx="63">
                  <c:v>44.304000000000002</c:v>
                </c:pt>
                <c:pt idx="64">
                  <c:v>82.474000000000004</c:v>
                </c:pt>
                <c:pt idx="65">
                  <c:v>98.341999999999999</c:v>
                </c:pt>
                <c:pt idx="66">
                  <c:v>35.707000000000001</c:v>
                </c:pt>
                <c:pt idx="67">
                  <c:v>38.613999999999997</c:v>
                </c:pt>
                <c:pt idx="68">
                  <c:v>67.382000000000005</c:v>
                </c:pt>
                <c:pt idx="69">
                  <c:v>87.792000000000002</c:v>
                </c:pt>
                <c:pt idx="70">
                  <c:v>66.507999999999996</c:v>
                </c:pt>
                <c:pt idx="71">
                  <c:v>90.16</c:v>
                </c:pt>
                <c:pt idx="72">
                  <c:v>100</c:v>
                </c:pt>
                <c:pt idx="73">
                  <c:v>57.103999999999999</c:v>
                </c:pt>
                <c:pt idx="74">
                  <c:v>74.704999999999998</c:v>
                </c:pt>
                <c:pt idx="75">
                  <c:v>45.536000000000001</c:v>
                </c:pt>
                <c:pt idx="76">
                  <c:v>95.406999999999996</c:v>
                </c:pt>
                <c:pt idx="77">
                  <c:v>72.683999999999997</c:v>
                </c:pt>
                <c:pt idx="78">
                  <c:v>79.245999999999995</c:v>
                </c:pt>
                <c:pt idx="79">
                  <c:v>22.423999999999999</c:v>
                </c:pt>
                <c:pt idx="80">
                  <c:v>44.994999999999997</c:v>
                </c:pt>
                <c:pt idx="81">
                  <c:v>72.040000000000006</c:v>
                </c:pt>
                <c:pt idx="82">
                  <c:v>64.025999999999996</c:v>
                </c:pt>
                <c:pt idx="83">
                  <c:v>34.097999999999999</c:v>
                </c:pt>
                <c:pt idx="84">
                  <c:v>100</c:v>
                </c:pt>
                <c:pt idx="85">
                  <c:v>18.614999999999998</c:v>
                </c:pt>
                <c:pt idx="86">
                  <c:v>90.495999999999995</c:v>
                </c:pt>
                <c:pt idx="87">
                  <c:v>86.284000000000006</c:v>
                </c:pt>
                <c:pt idx="88">
                  <c:v>58.779000000000003</c:v>
                </c:pt>
                <c:pt idx="89">
                  <c:v>89.236999999999995</c:v>
                </c:pt>
                <c:pt idx="90">
                  <c:v>80.472999999999999</c:v>
                </c:pt>
                <c:pt idx="91">
                  <c:v>77.641000000000005</c:v>
                </c:pt>
                <c:pt idx="92">
                  <c:v>38.758000000000003</c:v>
                </c:pt>
                <c:pt idx="93">
                  <c:v>87.070999999999998</c:v>
                </c:pt>
                <c:pt idx="94">
                  <c:v>66.591999999999999</c:v>
                </c:pt>
                <c:pt idx="95">
                  <c:v>59.665999999999997</c:v>
                </c:pt>
                <c:pt idx="96">
                  <c:v>78.608999999999995</c:v>
                </c:pt>
                <c:pt idx="97">
                  <c:v>44.372999999999998</c:v>
                </c:pt>
                <c:pt idx="98">
                  <c:v>60.539000000000001</c:v>
                </c:pt>
                <c:pt idx="99">
                  <c:v>63.468000000000004</c:v>
                </c:pt>
                <c:pt idx="100">
                  <c:v>99.244</c:v>
                </c:pt>
                <c:pt idx="101">
                  <c:v>54.564</c:v>
                </c:pt>
                <c:pt idx="102">
                  <c:v>74.007999999999996</c:v>
                </c:pt>
                <c:pt idx="103">
                  <c:v>19.097999999999999</c:v>
                </c:pt>
                <c:pt idx="104">
                  <c:v>83.13</c:v>
                </c:pt>
                <c:pt idx="105">
                  <c:v>55.552999999999997</c:v>
                </c:pt>
                <c:pt idx="106">
                  <c:v>100</c:v>
                </c:pt>
                <c:pt idx="107">
                  <c:v>53.597999999999999</c:v>
                </c:pt>
                <c:pt idx="108">
                  <c:v>49.65</c:v>
                </c:pt>
                <c:pt idx="109">
                  <c:v>22.329000000000001</c:v>
                </c:pt>
                <c:pt idx="110">
                  <c:v>79.578999999999994</c:v>
                </c:pt>
                <c:pt idx="111">
                  <c:v>18.356000000000002</c:v>
                </c:pt>
                <c:pt idx="112">
                  <c:v>32.046999999999997</c:v>
                </c:pt>
                <c:pt idx="113">
                  <c:v>18.504000000000001</c:v>
                </c:pt>
                <c:pt idx="114">
                  <c:v>50.55</c:v>
                </c:pt>
                <c:pt idx="115">
                  <c:v>66.043000000000006</c:v>
                </c:pt>
                <c:pt idx="116">
                  <c:v>85.814999999999998</c:v>
                </c:pt>
                <c:pt idx="117">
                  <c:v>73.912000000000006</c:v>
                </c:pt>
                <c:pt idx="118">
                  <c:v>26.782</c:v>
                </c:pt>
                <c:pt idx="119">
                  <c:v>50.374000000000002</c:v>
                </c:pt>
                <c:pt idx="120">
                  <c:v>32.770000000000003</c:v>
                </c:pt>
                <c:pt idx="121">
                  <c:v>23.712</c:v>
                </c:pt>
                <c:pt idx="122">
                  <c:v>8.4450000000000003</c:v>
                </c:pt>
                <c:pt idx="123">
                  <c:v>73.397000000000006</c:v>
                </c:pt>
                <c:pt idx="124">
                  <c:v>50.036999999999999</c:v>
                </c:pt>
                <c:pt idx="125">
                  <c:v>59.716999999999999</c:v>
                </c:pt>
                <c:pt idx="126">
                  <c:v>69.694999999999993</c:v>
                </c:pt>
                <c:pt idx="127">
                  <c:v>85.540999999999997</c:v>
                </c:pt>
                <c:pt idx="128">
                  <c:v>82.591999999999999</c:v>
                </c:pt>
                <c:pt idx="129">
                  <c:v>81.617000000000004</c:v>
                </c:pt>
                <c:pt idx="130">
                  <c:v>95.311000000000007</c:v>
                </c:pt>
                <c:pt idx="131">
                  <c:v>36.365000000000002</c:v>
                </c:pt>
                <c:pt idx="132">
                  <c:v>26.128</c:v>
                </c:pt>
                <c:pt idx="133">
                  <c:v>33.593000000000004</c:v>
                </c:pt>
                <c:pt idx="134">
                  <c:v>95.334999999999994</c:v>
                </c:pt>
                <c:pt idx="135">
                  <c:v>75.251999999999995</c:v>
                </c:pt>
                <c:pt idx="136">
                  <c:v>34.606000000000002</c:v>
                </c:pt>
              </c:numCache>
            </c:numRef>
          </c:yVal>
          <c:smooth val="0"/>
          <c:extLst xmlns:c16r2="http://schemas.microsoft.com/office/drawing/2015/06/chart">
            <c:ext xmlns:c16="http://schemas.microsoft.com/office/drawing/2014/chart" uri="{C3380CC4-5D6E-409C-BE32-E72D297353CC}">
              <c16:uniqueId val="{00000001-1B2B-4D3E-99DB-5519AD6EB2F5}"/>
            </c:ext>
          </c:extLst>
        </c:ser>
        <c:dLbls>
          <c:showLegendKey val="0"/>
          <c:showVal val="0"/>
          <c:showCatName val="0"/>
          <c:showSerName val="0"/>
          <c:showPercent val="0"/>
          <c:showBubbleSize val="0"/>
        </c:dLbls>
        <c:axId val="143671792"/>
        <c:axId val="144109568"/>
      </c:scatterChart>
      <c:valAx>
        <c:axId val="143671792"/>
        <c:scaling>
          <c:logBase val="10"/>
          <c:orientation val="minMax"/>
          <c:min val="10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US"/>
                  <a:t>GDP per capita</a:t>
                </a:r>
              </a:p>
            </c:rich>
          </c:tx>
          <c:layout>
            <c:manualLayout>
              <c:xMode val="edge"/>
              <c:yMode val="edge"/>
              <c:x val="0.44146388418716004"/>
              <c:y val="0.82157838806734529"/>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44109568"/>
        <c:crosses val="autoZero"/>
        <c:crossBetween val="midCat"/>
      </c:valAx>
      <c:valAx>
        <c:axId val="14410956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US"/>
                  <a:t>Urbanization (% of population)</a:t>
                </a:r>
              </a:p>
            </c:rich>
          </c:tx>
          <c:overlay val="0"/>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43671792"/>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800"/>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Sheet1!$C$1</c:f>
              <c:strCache>
                <c:ptCount val="1"/>
                <c:pt idx="0">
                  <c:v>% real per capita growth 93-07</c:v>
                </c:pt>
              </c:strCache>
            </c:strRef>
          </c:tx>
          <c:spPr>
            <a:ln w="19050" cap="rnd">
              <a:noFill/>
              <a:round/>
            </a:ln>
            <a:effectLst/>
          </c:spPr>
          <c:marker>
            <c:symbol val="circle"/>
            <c:size val="15"/>
            <c:spPr>
              <a:solidFill>
                <a:schemeClr val="accent1"/>
              </a:solidFill>
              <a:ln w="9525">
                <a:solidFill>
                  <a:schemeClr val="accent1"/>
                </a:solidFill>
              </a:ln>
              <a:effectLst/>
            </c:spPr>
          </c:marker>
          <c:dLbls>
            <c:dLbl>
              <c:idx val="0"/>
              <c:tx>
                <c:rich>
                  <a:bodyPr/>
                  <a:lstStyle/>
                  <a:p>
                    <a:fld id="{42F51B32-9F91-49CE-95E6-63DAD7A6A5DD}" type="CELLRANGE">
                      <a:rPr lang="en-US"/>
                      <a:pPr/>
                      <a:t>[CELLRANGE]</a:t>
                    </a:fld>
                    <a:endParaRPr lang="en-US"/>
                  </a:p>
                </c:rich>
              </c:tx>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0-437F-4D8E-A34A-CD1BBC93557A}"/>
                </c:ext>
                <c:ext xmlns:c15="http://schemas.microsoft.com/office/drawing/2012/chart" uri="{CE6537A1-D6FC-4f65-9D91-7224C49458BB}">
                  <c15:dlblFieldTable/>
                  <c15:showDataLabelsRange val="1"/>
                </c:ext>
              </c:extLst>
            </c:dLbl>
            <c:dLbl>
              <c:idx val="1"/>
              <c:tx>
                <c:rich>
                  <a:bodyPr/>
                  <a:lstStyle/>
                  <a:p>
                    <a:fld id="{E6BC33BE-0ACC-462E-ACB9-3DFC70FB56B4}"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dLbl>
              <c:idx val="2"/>
              <c:layout>
                <c:manualLayout>
                  <c:x val="-4.0361674503117066E-3"/>
                  <c:y val="3.8048812639672677E-2"/>
                </c:manualLayout>
              </c:layout>
              <c:tx>
                <c:rich>
                  <a:bodyPr/>
                  <a:lstStyle/>
                  <a:p>
                    <a:fld id="{B0C3B60B-C4A4-421B-B0C8-CB9E17CB1692}" type="CELLRANGE">
                      <a:rPr lang="en-US"/>
                      <a:pPr/>
                      <a:t>[CELLRANGE]</a:t>
                    </a:fld>
                    <a:endParaRPr lang="en-US"/>
                  </a:p>
                </c:rich>
              </c:tx>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2-437F-4D8E-A34A-CD1BBC93557A}"/>
                </c:ext>
                <c:ext xmlns:c15="http://schemas.microsoft.com/office/drawing/2012/chart" uri="{CE6537A1-D6FC-4f65-9D91-7224C49458BB}">
                  <c15:dlblFieldTable/>
                  <c15:showDataLabelsRange val="1"/>
                </c:ext>
              </c:extLst>
            </c:dLbl>
            <c:dLbl>
              <c:idx val="3"/>
              <c:tx>
                <c:rich>
                  <a:bodyPr/>
                  <a:lstStyle/>
                  <a:p>
                    <a:fld id="{2C5C5A10-8F14-422B-A952-4CC3E43133B7}"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dLbl>
              <c:idx val="4"/>
              <c:tx>
                <c:rich>
                  <a:bodyPr/>
                  <a:lstStyle/>
                  <a:p>
                    <a:fld id="{6E090589-5116-4E71-AD5F-21BAA05AF2B1}"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xVal>
            <c:numRef>
              <c:f>Sheet1!$B$2:$B$6</c:f>
              <c:numCache>
                <c:formatCode>General</c:formatCode>
                <c:ptCount val="5"/>
                <c:pt idx="0">
                  <c:v>63</c:v>
                </c:pt>
                <c:pt idx="1">
                  <c:v>4</c:v>
                </c:pt>
                <c:pt idx="2">
                  <c:v>85</c:v>
                </c:pt>
                <c:pt idx="3">
                  <c:v>-1</c:v>
                </c:pt>
                <c:pt idx="4">
                  <c:v>-14</c:v>
                </c:pt>
              </c:numCache>
            </c:numRef>
          </c:xVal>
          <c:yVal>
            <c:numRef>
              <c:f>Sheet1!$C$2:$C$6</c:f>
              <c:numCache>
                <c:formatCode>General</c:formatCode>
                <c:ptCount val="5"/>
                <c:pt idx="0">
                  <c:v>64</c:v>
                </c:pt>
                <c:pt idx="1">
                  <c:v>44</c:v>
                </c:pt>
                <c:pt idx="2">
                  <c:v>21</c:v>
                </c:pt>
                <c:pt idx="3">
                  <c:v>-8</c:v>
                </c:pt>
                <c:pt idx="4">
                  <c:v>-25</c:v>
                </c:pt>
              </c:numCache>
            </c:numRef>
          </c:yVal>
          <c:smooth val="0"/>
          <c:extLst xmlns:c16r2="http://schemas.microsoft.com/office/drawing/2015/06/chart">
            <c:ext xmlns:c16="http://schemas.microsoft.com/office/drawing/2014/chart" uri="{C3380CC4-5D6E-409C-BE32-E72D297353CC}">
              <c16:uniqueId val="{00000005-437F-4D8E-A34A-CD1BBC93557A}"/>
            </c:ext>
            <c:ext xmlns:c15="http://schemas.microsoft.com/office/drawing/2012/chart" uri="{02D57815-91ED-43cb-92C2-25804820EDAC}">
              <c15:datalabelsRange>
                <c15:f>Sheet1!$A$2:$A$6</c15:f>
                <c15:dlblRangeCache>
                  <c:ptCount val="5"/>
                  <c:pt idx="0">
                    <c:v>Medium cities (0.5-1m)</c:v>
                  </c:pt>
                  <c:pt idx="1">
                    <c:v>Metropolitan (1-5m)</c:v>
                  </c:pt>
                  <c:pt idx="2">
                    <c:v>Megacities (10m+)</c:v>
                  </c:pt>
                  <c:pt idx="3">
                    <c:v>Large metros (5-10m)</c:v>
                  </c:pt>
                  <c:pt idx="4">
                    <c:v>Small cities (0.1-0.5m)</c:v>
                  </c:pt>
                </c15:dlblRangeCache>
              </c15:datalabelsRange>
            </c:ext>
          </c:extLst>
        </c:ser>
        <c:dLbls>
          <c:showLegendKey val="0"/>
          <c:showVal val="0"/>
          <c:showCatName val="0"/>
          <c:showSerName val="0"/>
          <c:showPercent val="0"/>
          <c:showBubbleSize val="0"/>
        </c:dLbls>
        <c:axId val="147107456"/>
        <c:axId val="147108016"/>
      </c:scatterChart>
      <c:valAx>
        <c:axId val="147107456"/>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US"/>
                  <a:t>% population growth 1993-1997</a:t>
                </a:r>
              </a:p>
            </c:rich>
          </c:tx>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low"/>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47108016"/>
        <c:crosses val="autoZero"/>
        <c:crossBetween val="midCat"/>
      </c:valAx>
      <c:valAx>
        <c:axId val="147108016"/>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US"/>
                  <a:t>% real per capita growth 1993-2007</a:t>
                </a:r>
              </a:p>
            </c:rich>
          </c:tx>
          <c:overlay val="0"/>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low"/>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47107456"/>
        <c:crosses val="autoZero"/>
        <c:crossBetween val="midCat"/>
      </c:valAx>
      <c:spPr>
        <a:noFill/>
        <a:ln>
          <a:noFill/>
        </a:ln>
        <a:effectLst/>
      </c:spPr>
    </c:plotArea>
    <c:plotVisOnly val="1"/>
    <c:dispBlanksAs val="gap"/>
    <c:showDLblsOverMax val="0"/>
  </c:chart>
  <c:spPr>
    <a:noFill/>
    <a:ln>
      <a:noFill/>
    </a:ln>
    <a:effectLst/>
  </c:spPr>
  <c:txPr>
    <a:bodyPr/>
    <a:lstStyle/>
    <a:p>
      <a:pPr>
        <a:defRPr sz="1800"/>
      </a:pPr>
      <a:endParaRPr lang="en-US"/>
    </a:p>
  </c:txPr>
  <c:externalData r:id="rId3">
    <c:autoUpdate val="0"/>
  </c:externalData>
  <c:userShapes r:id="rId4"/>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Sheet1!$A$10</c:f>
              <c:strCache>
                <c:ptCount val="1"/>
                <c:pt idx="0">
                  <c:v>Cameroon (2005)</c:v>
                </c:pt>
              </c:strCache>
            </c:strRef>
          </c:tx>
          <c:spPr>
            <a:ln w="28575" cap="rnd">
              <a:solidFill>
                <a:schemeClr val="accent1"/>
              </a:solidFill>
              <a:round/>
            </a:ln>
            <a:effectLst/>
          </c:spPr>
          <c:marker>
            <c:symbol val="none"/>
          </c:marker>
          <c:cat>
            <c:numRef>
              <c:f>Sheet1!$B$9:$K$9</c:f>
              <c:numCache>
                <c:formatCode>@</c:formatCode>
                <c:ptCount val="10"/>
                <c:pt idx="0">
                  <c:v>1</c:v>
                </c:pt>
                <c:pt idx="1">
                  <c:v>2</c:v>
                </c:pt>
                <c:pt idx="2">
                  <c:v>3</c:v>
                </c:pt>
                <c:pt idx="3">
                  <c:v>4</c:v>
                </c:pt>
                <c:pt idx="4">
                  <c:v>5</c:v>
                </c:pt>
                <c:pt idx="5">
                  <c:v>6</c:v>
                </c:pt>
                <c:pt idx="6">
                  <c:v>7</c:v>
                </c:pt>
                <c:pt idx="7">
                  <c:v>8</c:v>
                </c:pt>
                <c:pt idx="8">
                  <c:v>9</c:v>
                </c:pt>
                <c:pt idx="9">
                  <c:v>10</c:v>
                </c:pt>
              </c:numCache>
            </c:numRef>
          </c:cat>
          <c:val>
            <c:numRef>
              <c:f>Sheet1!$B$10:$K$10</c:f>
              <c:numCache>
                <c:formatCode>0%</c:formatCode>
                <c:ptCount val="10"/>
                <c:pt idx="0">
                  <c:v>1</c:v>
                </c:pt>
                <c:pt idx="1">
                  <c:v>0.95284089628247604</c:v>
                </c:pt>
                <c:pt idx="2">
                  <c:v>0.14130168667649801</c:v>
                </c:pt>
                <c:pt idx="3">
                  <c:v>0.125446728378137</c:v>
                </c:pt>
                <c:pt idx="4">
                  <c:v>0.123721414495258</c:v>
                </c:pt>
                <c:pt idx="5">
                  <c:v>0.105569183199396</c:v>
                </c:pt>
                <c:pt idx="6">
                  <c:v>8.0052257456045398E-2</c:v>
                </c:pt>
                <c:pt idx="7">
                  <c:v>7.5632811684951701E-2</c:v>
                </c:pt>
                <c:pt idx="8">
                  <c:v>5.4548438016879898E-2</c:v>
                </c:pt>
                <c:pt idx="9">
                  <c:v>4.7228829255787301E-2</c:v>
                </c:pt>
              </c:numCache>
            </c:numRef>
          </c:val>
          <c:smooth val="0"/>
          <c:extLst xmlns:c16r2="http://schemas.microsoft.com/office/drawing/2015/06/chart">
            <c:ext xmlns:c16="http://schemas.microsoft.com/office/drawing/2014/chart" uri="{C3380CC4-5D6E-409C-BE32-E72D297353CC}">
              <c16:uniqueId val="{00000000-B55B-42E4-BFC4-A7B3980A9A22}"/>
            </c:ext>
          </c:extLst>
        </c:ser>
        <c:ser>
          <c:idx val="1"/>
          <c:order val="1"/>
          <c:tx>
            <c:strRef>
              <c:f>Sheet1!$A$11</c:f>
              <c:strCache>
                <c:ptCount val="1"/>
                <c:pt idx="0">
                  <c:v>Chad</c:v>
                </c:pt>
              </c:strCache>
            </c:strRef>
          </c:tx>
          <c:spPr>
            <a:ln w="28575" cap="rnd">
              <a:solidFill>
                <a:schemeClr val="accent2"/>
              </a:solidFill>
              <a:round/>
            </a:ln>
            <a:effectLst/>
          </c:spPr>
          <c:marker>
            <c:symbol val="none"/>
          </c:marker>
          <c:cat>
            <c:numRef>
              <c:f>Sheet1!$B$9:$K$9</c:f>
              <c:numCache>
                <c:formatCode>@</c:formatCode>
                <c:ptCount val="10"/>
                <c:pt idx="0">
                  <c:v>1</c:v>
                </c:pt>
                <c:pt idx="1">
                  <c:v>2</c:v>
                </c:pt>
                <c:pt idx="2">
                  <c:v>3</c:v>
                </c:pt>
                <c:pt idx="3">
                  <c:v>4</c:v>
                </c:pt>
                <c:pt idx="4">
                  <c:v>5</c:v>
                </c:pt>
                <c:pt idx="5">
                  <c:v>6</c:v>
                </c:pt>
                <c:pt idx="6">
                  <c:v>7</c:v>
                </c:pt>
                <c:pt idx="7">
                  <c:v>8</c:v>
                </c:pt>
                <c:pt idx="8">
                  <c:v>9</c:v>
                </c:pt>
                <c:pt idx="9">
                  <c:v>10</c:v>
                </c:pt>
              </c:numCache>
            </c:numRef>
          </c:cat>
          <c:val>
            <c:numRef>
              <c:f>Sheet1!$B$11:$K$11</c:f>
              <c:numCache>
                <c:formatCode>0%</c:formatCode>
                <c:ptCount val="10"/>
                <c:pt idx="0">
                  <c:v>1</c:v>
                </c:pt>
                <c:pt idx="1">
                  <c:v>0.128497120473895</c:v>
                </c:pt>
                <c:pt idx="2">
                  <c:v>0.103336924930192</c:v>
                </c:pt>
                <c:pt idx="3">
                  <c:v>0.10296526800865199</c:v>
                </c:pt>
                <c:pt idx="4">
                  <c:v>8.8553781853687799E-2</c:v>
                </c:pt>
                <c:pt idx="5">
                  <c:v>6.2799424257786493E-2</c:v>
                </c:pt>
                <c:pt idx="6">
                  <c:v>6.2880927968650399E-2</c:v>
                </c:pt>
                <c:pt idx="7">
                  <c:v>6.1639626452192398E-2</c:v>
                </c:pt>
                <c:pt idx="8">
                  <c:v>5.30483202900228E-2</c:v>
                </c:pt>
                <c:pt idx="9">
                  <c:v>5.0784147202222102E-2</c:v>
                </c:pt>
              </c:numCache>
            </c:numRef>
          </c:val>
          <c:smooth val="0"/>
          <c:extLst xmlns:c16r2="http://schemas.microsoft.com/office/drawing/2015/06/chart">
            <c:ext xmlns:c16="http://schemas.microsoft.com/office/drawing/2014/chart" uri="{C3380CC4-5D6E-409C-BE32-E72D297353CC}">
              <c16:uniqueId val="{00000001-B55B-42E4-BFC4-A7B3980A9A22}"/>
            </c:ext>
          </c:extLst>
        </c:ser>
        <c:ser>
          <c:idx val="2"/>
          <c:order val="2"/>
          <c:tx>
            <c:strRef>
              <c:f>Sheet1!$A$12</c:f>
              <c:strCache>
                <c:ptCount val="1"/>
                <c:pt idx="0">
                  <c:v>Morocco</c:v>
                </c:pt>
              </c:strCache>
            </c:strRef>
          </c:tx>
          <c:spPr>
            <a:ln w="28575" cap="rnd">
              <a:solidFill>
                <a:schemeClr val="accent3"/>
              </a:solidFill>
              <a:round/>
            </a:ln>
            <a:effectLst/>
          </c:spPr>
          <c:marker>
            <c:symbol val="none"/>
          </c:marker>
          <c:cat>
            <c:numRef>
              <c:f>Sheet1!$B$9:$K$9</c:f>
              <c:numCache>
                <c:formatCode>@</c:formatCode>
                <c:ptCount val="10"/>
                <c:pt idx="0">
                  <c:v>1</c:v>
                </c:pt>
                <c:pt idx="1">
                  <c:v>2</c:v>
                </c:pt>
                <c:pt idx="2">
                  <c:v>3</c:v>
                </c:pt>
                <c:pt idx="3">
                  <c:v>4</c:v>
                </c:pt>
                <c:pt idx="4">
                  <c:v>5</c:v>
                </c:pt>
                <c:pt idx="5">
                  <c:v>6</c:v>
                </c:pt>
                <c:pt idx="6">
                  <c:v>7</c:v>
                </c:pt>
                <c:pt idx="7">
                  <c:v>8</c:v>
                </c:pt>
                <c:pt idx="8">
                  <c:v>9</c:v>
                </c:pt>
                <c:pt idx="9">
                  <c:v>10</c:v>
                </c:pt>
              </c:numCache>
            </c:numRef>
          </c:cat>
          <c:val>
            <c:numRef>
              <c:f>Sheet1!$B$12:$K$12</c:f>
              <c:numCache>
                <c:formatCode>0%</c:formatCode>
                <c:ptCount val="10"/>
                <c:pt idx="0">
                  <c:v>1</c:v>
                </c:pt>
                <c:pt idx="1">
                  <c:v>0.32512831480534399</c:v>
                </c:pt>
                <c:pt idx="2">
                  <c:v>0.282366145563544</c:v>
                </c:pt>
                <c:pt idx="3">
                  <c:v>0.27165415663714698</c:v>
                </c:pt>
                <c:pt idx="4">
                  <c:v>0.26522404415858197</c:v>
                </c:pt>
                <c:pt idx="5">
                  <c:v>0.17094591193245001</c:v>
                </c:pt>
                <c:pt idx="6">
                  <c:v>0.15501971450384</c:v>
                </c:pt>
                <c:pt idx="7">
                  <c:v>0.14722267812829401</c:v>
                </c:pt>
                <c:pt idx="8">
                  <c:v>0.12846582526429201</c:v>
                </c:pt>
                <c:pt idx="9">
                  <c:v>0.12565453135718699</c:v>
                </c:pt>
              </c:numCache>
            </c:numRef>
          </c:val>
          <c:smooth val="0"/>
          <c:extLst xmlns:c16r2="http://schemas.microsoft.com/office/drawing/2015/06/chart">
            <c:ext xmlns:c16="http://schemas.microsoft.com/office/drawing/2014/chart" uri="{C3380CC4-5D6E-409C-BE32-E72D297353CC}">
              <c16:uniqueId val="{00000002-B55B-42E4-BFC4-A7B3980A9A22}"/>
            </c:ext>
          </c:extLst>
        </c:ser>
        <c:ser>
          <c:idx val="3"/>
          <c:order val="3"/>
          <c:tx>
            <c:strRef>
              <c:f>Sheet1!$A$13</c:f>
              <c:strCache>
                <c:ptCount val="1"/>
                <c:pt idx="0">
                  <c:v>Uganda (2014)</c:v>
                </c:pt>
              </c:strCache>
            </c:strRef>
          </c:tx>
          <c:spPr>
            <a:ln w="28575" cap="rnd">
              <a:solidFill>
                <a:schemeClr val="accent4"/>
              </a:solidFill>
              <a:round/>
            </a:ln>
            <a:effectLst/>
          </c:spPr>
          <c:marker>
            <c:symbol val="none"/>
          </c:marker>
          <c:cat>
            <c:numRef>
              <c:f>Sheet1!$B$9:$K$9</c:f>
              <c:numCache>
                <c:formatCode>@</c:formatCode>
                <c:ptCount val="10"/>
                <c:pt idx="0">
                  <c:v>1</c:v>
                </c:pt>
                <c:pt idx="1">
                  <c:v>2</c:v>
                </c:pt>
                <c:pt idx="2">
                  <c:v>3</c:v>
                </c:pt>
                <c:pt idx="3">
                  <c:v>4</c:v>
                </c:pt>
                <c:pt idx="4">
                  <c:v>5</c:v>
                </c:pt>
                <c:pt idx="5">
                  <c:v>6</c:v>
                </c:pt>
                <c:pt idx="6">
                  <c:v>7</c:v>
                </c:pt>
                <c:pt idx="7">
                  <c:v>8</c:v>
                </c:pt>
                <c:pt idx="8">
                  <c:v>9</c:v>
                </c:pt>
                <c:pt idx="9">
                  <c:v>10</c:v>
                </c:pt>
              </c:numCache>
            </c:numRef>
          </c:cat>
          <c:val>
            <c:numRef>
              <c:f>Sheet1!$B$13:$K$13</c:f>
              <c:numCache>
                <c:formatCode>0%</c:formatCode>
                <c:ptCount val="10"/>
                <c:pt idx="0">
                  <c:v>1</c:v>
                </c:pt>
                <c:pt idx="1">
                  <c:v>0.24129704988095299</c:v>
                </c:pt>
                <c:pt idx="2">
                  <c:v>0.206937693327441</c:v>
                </c:pt>
                <c:pt idx="3">
                  <c:v>0.128618726957348</c:v>
                </c:pt>
                <c:pt idx="4">
                  <c:v>0.106842719676034</c:v>
                </c:pt>
                <c:pt idx="5">
                  <c:v>0.100431998206053</c:v>
                </c:pt>
                <c:pt idx="6">
                  <c:v>6.8479300360767895E-2</c:v>
                </c:pt>
                <c:pt idx="7">
                  <c:v>6.7061290982119895E-2</c:v>
                </c:pt>
                <c:pt idx="8">
                  <c:v>6.6366136616959406E-2</c:v>
                </c:pt>
                <c:pt idx="9">
                  <c:v>6.5333298157906894E-2</c:v>
                </c:pt>
              </c:numCache>
            </c:numRef>
          </c:val>
          <c:smooth val="0"/>
          <c:extLst xmlns:c16r2="http://schemas.microsoft.com/office/drawing/2015/06/chart">
            <c:ext xmlns:c16="http://schemas.microsoft.com/office/drawing/2014/chart" uri="{C3380CC4-5D6E-409C-BE32-E72D297353CC}">
              <c16:uniqueId val="{00000003-B55B-42E4-BFC4-A7B3980A9A22}"/>
            </c:ext>
          </c:extLst>
        </c:ser>
        <c:ser>
          <c:idx val="4"/>
          <c:order val="4"/>
          <c:tx>
            <c:strRef>
              <c:f>Sheet1!$A$14</c:f>
              <c:strCache>
                <c:ptCount val="1"/>
                <c:pt idx="0">
                  <c:v>Zambia</c:v>
                </c:pt>
              </c:strCache>
            </c:strRef>
          </c:tx>
          <c:spPr>
            <a:ln w="28575" cap="rnd">
              <a:solidFill>
                <a:schemeClr val="accent5"/>
              </a:solidFill>
              <a:round/>
            </a:ln>
            <a:effectLst/>
          </c:spPr>
          <c:marker>
            <c:symbol val="none"/>
          </c:marker>
          <c:cat>
            <c:numRef>
              <c:f>Sheet1!$B$9:$K$9</c:f>
              <c:numCache>
                <c:formatCode>@</c:formatCode>
                <c:ptCount val="10"/>
                <c:pt idx="0">
                  <c:v>1</c:v>
                </c:pt>
                <c:pt idx="1">
                  <c:v>2</c:v>
                </c:pt>
                <c:pt idx="2">
                  <c:v>3</c:v>
                </c:pt>
                <c:pt idx="3">
                  <c:v>4</c:v>
                </c:pt>
                <c:pt idx="4">
                  <c:v>5</c:v>
                </c:pt>
                <c:pt idx="5">
                  <c:v>6</c:v>
                </c:pt>
                <c:pt idx="6">
                  <c:v>7</c:v>
                </c:pt>
                <c:pt idx="7">
                  <c:v>8</c:v>
                </c:pt>
                <c:pt idx="8">
                  <c:v>9</c:v>
                </c:pt>
                <c:pt idx="9">
                  <c:v>10</c:v>
                </c:pt>
              </c:numCache>
            </c:numRef>
          </c:cat>
          <c:val>
            <c:numRef>
              <c:f>Sheet1!$B$14:$K$14</c:f>
              <c:numCache>
                <c:formatCode>0%</c:formatCode>
                <c:ptCount val="10"/>
                <c:pt idx="0">
                  <c:v>1</c:v>
                </c:pt>
                <c:pt idx="1">
                  <c:v>0.27485184305400101</c:v>
                </c:pt>
                <c:pt idx="2">
                  <c:v>0.23233928006374199</c:v>
                </c:pt>
                <c:pt idx="3">
                  <c:v>0.113941697907965</c:v>
                </c:pt>
                <c:pt idx="4">
                  <c:v>9.6891268009582296E-2</c:v>
                </c:pt>
                <c:pt idx="5">
                  <c:v>7.7542553760306998E-2</c:v>
                </c:pt>
                <c:pt idx="6">
                  <c:v>6.9794828597248906E-2</c:v>
                </c:pt>
                <c:pt idx="7">
                  <c:v>6.4561454563304102E-2</c:v>
                </c:pt>
                <c:pt idx="8">
                  <c:v>6.4025889445685699E-2</c:v>
                </c:pt>
                <c:pt idx="9">
                  <c:v>5.2716787731263801E-2</c:v>
                </c:pt>
              </c:numCache>
            </c:numRef>
          </c:val>
          <c:smooth val="0"/>
          <c:extLst xmlns:c16r2="http://schemas.microsoft.com/office/drawing/2015/06/chart">
            <c:ext xmlns:c16="http://schemas.microsoft.com/office/drawing/2014/chart" uri="{C3380CC4-5D6E-409C-BE32-E72D297353CC}">
              <c16:uniqueId val="{00000004-B55B-42E4-BFC4-A7B3980A9A22}"/>
            </c:ext>
          </c:extLst>
        </c:ser>
        <c:dLbls>
          <c:showLegendKey val="0"/>
          <c:showVal val="0"/>
          <c:showCatName val="0"/>
          <c:showSerName val="0"/>
          <c:showPercent val="0"/>
          <c:showBubbleSize val="0"/>
        </c:dLbls>
        <c:smooth val="0"/>
        <c:axId val="147321760"/>
        <c:axId val="147322320"/>
      </c:lineChart>
      <c:catAx>
        <c:axId val="147321760"/>
        <c:scaling>
          <c:orientation val="minMax"/>
        </c:scaling>
        <c:delete val="0"/>
        <c:axPos val="b"/>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dirty="0"/>
                  <a:t>Cities ranked from largest (1) to 10</a:t>
                </a:r>
                <a:r>
                  <a:rPr lang="en-US" baseline="30000" dirty="0"/>
                  <a:t>th</a:t>
                </a:r>
                <a:r>
                  <a:rPr lang="en-US" dirty="0"/>
                  <a:t> largest (10)</a:t>
                </a:r>
              </a:p>
            </c:rich>
          </c:tx>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47322320"/>
        <c:crosses val="autoZero"/>
        <c:auto val="1"/>
        <c:lblAlgn val="ctr"/>
        <c:lblOffset val="100"/>
        <c:noMultiLvlLbl val="0"/>
      </c:catAx>
      <c:valAx>
        <c:axId val="147322320"/>
        <c:scaling>
          <c:orientation val="minMax"/>
          <c:max val="1"/>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dirty="0"/>
                  <a:t>City sizes (largest population city = 100%)</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473217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r>
              <a:rPr lang="en-US" dirty="0"/>
              <a:t>Percent</a:t>
            </a:r>
            <a:r>
              <a:rPr lang="en-US" baseline="0" dirty="0"/>
              <a:t> of Urban Population in Largest City</a:t>
            </a:r>
            <a:endParaRPr lang="en-US" dirty="0"/>
          </a:p>
        </c:rich>
      </c:tx>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FFC000"/>
              </a:solidFill>
              <a:ln>
                <a:noFill/>
              </a:ln>
              <a:effectLst/>
            </c:spPr>
            <c:extLst xmlns:c16r2="http://schemas.microsoft.com/office/drawing/2015/06/chart">
              <c:ext xmlns:c16="http://schemas.microsoft.com/office/drawing/2014/chart" uri="{C3380CC4-5D6E-409C-BE32-E72D297353CC}">
                <c16:uniqueId val="{00000001-8509-4D7D-8AA7-E0D1E2D37219}"/>
              </c:ext>
            </c:extLst>
          </c:dPt>
          <c:dPt>
            <c:idx val="5"/>
            <c:invertIfNegative val="0"/>
            <c:bubble3D val="0"/>
            <c:spPr>
              <a:solidFill>
                <a:srgbClr val="FFC000"/>
              </a:solidFill>
              <a:ln>
                <a:noFill/>
              </a:ln>
              <a:effectLst/>
            </c:spPr>
            <c:extLst xmlns:c16r2="http://schemas.microsoft.com/office/drawing/2015/06/chart">
              <c:ext xmlns:c16="http://schemas.microsoft.com/office/drawing/2014/chart" uri="{C3380CC4-5D6E-409C-BE32-E72D297353CC}">
                <c16:uniqueId val="{00000002-8509-4D7D-8AA7-E0D1E2D37219}"/>
              </c:ext>
            </c:extLst>
          </c:dPt>
          <c:dPt>
            <c:idx val="10"/>
            <c:invertIfNegative val="0"/>
            <c:bubble3D val="0"/>
            <c:spPr>
              <a:solidFill>
                <a:srgbClr val="FFC000"/>
              </a:solidFill>
              <a:ln>
                <a:noFill/>
              </a:ln>
              <a:effectLst/>
            </c:spPr>
            <c:extLst xmlns:c16r2="http://schemas.microsoft.com/office/drawing/2015/06/chart">
              <c:ext xmlns:c16="http://schemas.microsoft.com/office/drawing/2014/chart" uri="{C3380CC4-5D6E-409C-BE32-E72D297353CC}">
                <c16:uniqueId val="{00000003-8509-4D7D-8AA7-E0D1E2D37219}"/>
              </c:ext>
            </c:extLst>
          </c:dPt>
          <c:dPt>
            <c:idx val="15"/>
            <c:invertIfNegative val="0"/>
            <c:bubble3D val="0"/>
            <c:spPr>
              <a:solidFill>
                <a:srgbClr val="FFC000"/>
              </a:solidFill>
              <a:ln>
                <a:noFill/>
              </a:ln>
              <a:effectLst/>
            </c:spPr>
            <c:extLst xmlns:c16r2="http://schemas.microsoft.com/office/drawing/2015/06/chart">
              <c:ext xmlns:c16="http://schemas.microsoft.com/office/drawing/2014/chart" uri="{C3380CC4-5D6E-409C-BE32-E72D297353CC}">
                <c16:uniqueId val="{00000004-8509-4D7D-8AA7-E0D1E2D37219}"/>
              </c:ext>
            </c:extLst>
          </c:dPt>
          <c:dPt>
            <c:idx val="20"/>
            <c:invertIfNegative val="0"/>
            <c:bubble3D val="0"/>
            <c:spPr>
              <a:solidFill>
                <a:srgbClr val="FFC000"/>
              </a:solidFill>
              <a:ln>
                <a:noFill/>
              </a:ln>
              <a:effectLst/>
            </c:spPr>
            <c:extLst xmlns:c16r2="http://schemas.microsoft.com/office/drawing/2015/06/chart">
              <c:ext xmlns:c16="http://schemas.microsoft.com/office/drawing/2014/chart" uri="{C3380CC4-5D6E-409C-BE32-E72D297353CC}">
                <c16:uniqueId val="{00000005-8509-4D7D-8AA7-E0D1E2D37219}"/>
              </c:ext>
            </c:extLst>
          </c:dPt>
          <c:dPt>
            <c:idx val="25"/>
            <c:invertIfNegative val="0"/>
            <c:bubble3D val="0"/>
            <c:spPr>
              <a:solidFill>
                <a:schemeClr val="accent2"/>
              </a:solidFill>
              <a:ln>
                <a:noFill/>
              </a:ln>
              <a:effectLst/>
            </c:spPr>
            <c:extLst xmlns:c16r2="http://schemas.microsoft.com/office/drawing/2015/06/chart">
              <c:ext xmlns:c16="http://schemas.microsoft.com/office/drawing/2014/chart" uri="{C3380CC4-5D6E-409C-BE32-E72D297353CC}">
                <c16:uniqueId val="{00000006-8509-4D7D-8AA7-E0D1E2D37219}"/>
              </c:ext>
            </c:extLst>
          </c:dPt>
          <c:cat>
            <c:strRef>
              <c:f>'[Pop in largest city.xlsx]Sheet1'!$A$1:$A$26</c:f>
              <c:strCache>
                <c:ptCount val="26"/>
                <c:pt idx="0">
                  <c:v>Cameroon</c:v>
                </c:pt>
                <c:pt idx="1">
                  <c:v>Colombia 1970</c:v>
                </c:pt>
                <c:pt idx="2">
                  <c:v>Malaysia 1977</c:v>
                </c:pt>
                <c:pt idx="3">
                  <c:v>Rep. of Korea 1975</c:v>
                </c:pt>
                <c:pt idx="5">
                  <c:v>Chad</c:v>
                </c:pt>
                <c:pt idx="6">
                  <c:v>Malaysia 1966</c:v>
                </c:pt>
                <c:pt idx="7">
                  <c:v>Rep. of Korea 1969</c:v>
                </c:pt>
                <c:pt idx="8">
                  <c:v>Thailand 1986</c:v>
                </c:pt>
                <c:pt idx="10">
                  <c:v>Morocco</c:v>
                </c:pt>
                <c:pt idx="11">
                  <c:v>Brazil 1977</c:v>
                </c:pt>
                <c:pt idx="12">
                  <c:v>Malaysia 1995</c:v>
                </c:pt>
                <c:pt idx="13">
                  <c:v>Rep. of Korea 1987</c:v>
                </c:pt>
                <c:pt idx="15">
                  <c:v>Uganda</c:v>
                </c:pt>
                <c:pt idx="16">
                  <c:v>Malaysia 1960</c:v>
                </c:pt>
                <c:pt idx="17">
                  <c:v>Rep. of Korea 1967</c:v>
                </c:pt>
                <c:pt idx="18">
                  <c:v>Thailand 1979</c:v>
                </c:pt>
                <c:pt idx="20">
                  <c:v>Zambia</c:v>
                </c:pt>
                <c:pt idx="21">
                  <c:v>Colombia 1975</c:v>
                </c:pt>
                <c:pt idx="22">
                  <c:v>Malaysia 1979</c:v>
                </c:pt>
                <c:pt idx="23">
                  <c:v>Rep. of Korea 1977</c:v>
                </c:pt>
                <c:pt idx="25">
                  <c:v>African Average 2016</c:v>
                </c:pt>
              </c:strCache>
            </c:strRef>
          </c:cat>
          <c:val>
            <c:numRef>
              <c:f>'[Pop in largest city.xlsx]Sheet1'!$B$1:$B$26</c:f>
              <c:numCache>
                <c:formatCode>General</c:formatCode>
                <c:ptCount val="26"/>
                <c:pt idx="0">
                  <c:v>24.879805284172072</c:v>
                </c:pt>
                <c:pt idx="1">
                  <c:v>19.707568026943704</c:v>
                </c:pt>
                <c:pt idx="2">
                  <c:v>15.303025371135323</c:v>
                </c:pt>
                <c:pt idx="3">
                  <c:v>40.170907186078736</c:v>
                </c:pt>
                <c:pt idx="5">
                  <c:v>40.08123893350497</c:v>
                </c:pt>
                <c:pt idx="6">
                  <c:v>13.503303933145668</c:v>
                </c:pt>
                <c:pt idx="7">
                  <c:v>39.714882977066566</c:v>
                </c:pt>
                <c:pt idx="8">
                  <c:v>35.913893562402635</c:v>
                </c:pt>
                <c:pt idx="10">
                  <c:v>16.557103377389407</c:v>
                </c:pt>
                <c:pt idx="11">
                  <c:v>14.891311216219824</c:v>
                </c:pt>
                <c:pt idx="12">
                  <c:v>26.065081374936611</c:v>
                </c:pt>
                <c:pt idx="13">
                  <c:v>34.307425087199711</c:v>
                </c:pt>
                <c:pt idx="15">
                  <c:v>29.490840380218874</c:v>
                </c:pt>
                <c:pt idx="16">
                  <c:v>15.833458930959102</c:v>
                </c:pt>
                <c:pt idx="17">
                  <c:v>38.500912869245127</c:v>
                </c:pt>
                <c:pt idx="18">
                  <c:v>37.357307571613262</c:v>
                </c:pt>
                <c:pt idx="20">
                  <c:v>33.288159629420264</c:v>
                </c:pt>
                <c:pt idx="21">
                  <c:v>20.97959880445616</c:v>
                </c:pt>
                <c:pt idx="22">
                  <c:v>16.234171788554047</c:v>
                </c:pt>
                <c:pt idx="23">
                  <c:v>39.291431365259633</c:v>
                </c:pt>
                <c:pt idx="25">
                  <c:v>34.941420289685325</c:v>
                </c:pt>
              </c:numCache>
            </c:numRef>
          </c:val>
          <c:extLst xmlns:c16r2="http://schemas.microsoft.com/office/drawing/2015/06/chart">
            <c:ext xmlns:c16="http://schemas.microsoft.com/office/drawing/2014/chart" uri="{C3380CC4-5D6E-409C-BE32-E72D297353CC}">
              <c16:uniqueId val="{00000000-8509-4D7D-8AA7-E0D1E2D37219}"/>
            </c:ext>
          </c:extLst>
        </c:ser>
        <c:dLbls>
          <c:showLegendKey val="0"/>
          <c:showVal val="0"/>
          <c:showCatName val="0"/>
          <c:showSerName val="0"/>
          <c:showPercent val="0"/>
          <c:showBubbleSize val="0"/>
        </c:dLbls>
        <c:gapWidth val="219"/>
        <c:overlap val="-27"/>
        <c:axId val="147324560"/>
        <c:axId val="147325120"/>
      </c:barChart>
      <c:catAx>
        <c:axId val="1473245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47325120"/>
        <c:crosses val="autoZero"/>
        <c:auto val="1"/>
        <c:lblAlgn val="ctr"/>
        <c:lblOffset val="100"/>
        <c:noMultiLvlLbl val="0"/>
      </c:catAx>
      <c:valAx>
        <c:axId val="14732512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47324560"/>
        <c:crosses val="autoZero"/>
        <c:crossBetween val="between"/>
      </c:valAx>
      <c:spPr>
        <a:noFill/>
        <a:ln>
          <a:noFill/>
        </a:ln>
        <a:effectLst/>
      </c:spPr>
    </c:plotArea>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Sheet2!$B$1</c:f>
              <c:strCache>
                <c:ptCount val="1"/>
                <c:pt idx="0">
                  <c:v>Agriculture</c:v>
                </c:pt>
              </c:strCache>
            </c:strRef>
          </c:tx>
          <c:spPr>
            <a:solidFill>
              <a:schemeClr val="accent1"/>
            </a:solidFill>
            <a:ln>
              <a:noFill/>
            </a:ln>
            <a:effectLst/>
          </c:spPr>
          <c:invertIfNegative val="0"/>
          <c:cat>
            <c:strRef>
              <c:f>Sheet2!$A$2:$A$42</c:f>
              <c:strCache>
                <c:ptCount val="41"/>
                <c:pt idx="0">
                  <c:v>Ethiopia</c:v>
                </c:pt>
                <c:pt idx="1">
                  <c:v>Mali</c:v>
                </c:pt>
                <c:pt idx="2">
                  <c:v>Nigeria</c:v>
                </c:pt>
                <c:pt idx="3">
                  <c:v>Mozambique</c:v>
                </c:pt>
                <c:pt idx="4">
                  <c:v>Rwanda</c:v>
                </c:pt>
                <c:pt idx="5">
                  <c:v>Sierra Leone</c:v>
                </c:pt>
                <c:pt idx="6">
                  <c:v>Zambia</c:v>
                </c:pt>
                <c:pt idx="7">
                  <c:v>Mauritius</c:v>
                </c:pt>
                <c:pt idx="8">
                  <c:v>Cabo Verde</c:v>
                </c:pt>
                <c:pt idx="9">
                  <c:v>Tanzania</c:v>
                </c:pt>
                <c:pt idx="10">
                  <c:v>Morocco</c:v>
                </c:pt>
                <c:pt idx="11">
                  <c:v>Namibia</c:v>
                </c:pt>
                <c:pt idx="12">
                  <c:v>Lesotho</c:v>
                </c:pt>
                <c:pt idx="13">
                  <c:v>Botswana</c:v>
                </c:pt>
                <c:pt idx="14">
                  <c:v>Tunisia</c:v>
                </c:pt>
                <c:pt idx="15">
                  <c:v>Sudan</c:v>
                </c:pt>
                <c:pt idx="16">
                  <c:v>Burkina Faso</c:v>
                </c:pt>
                <c:pt idx="17">
                  <c:v>Egypt</c:v>
                </c:pt>
                <c:pt idx="18">
                  <c:v>Mauritania</c:v>
                </c:pt>
                <c:pt idx="19">
                  <c:v>Seychelles</c:v>
                </c:pt>
                <c:pt idx="20">
                  <c:v>Uganda</c:v>
                </c:pt>
                <c:pt idx="21">
                  <c:v>Congo, Dem. Rep.</c:v>
                </c:pt>
                <c:pt idx="22">
                  <c:v>Algeria</c:v>
                </c:pt>
                <c:pt idx="23">
                  <c:v>Kenya</c:v>
                </c:pt>
                <c:pt idx="24">
                  <c:v>South Africa</c:v>
                </c:pt>
                <c:pt idx="25">
                  <c:v>Malawi</c:v>
                </c:pt>
                <c:pt idx="26">
                  <c:v>Senegal</c:v>
                </c:pt>
                <c:pt idx="27">
                  <c:v>Cameroon</c:v>
                </c:pt>
                <c:pt idx="28">
                  <c:v>Swaziland</c:v>
                </c:pt>
                <c:pt idx="29">
                  <c:v>Benin</c:v>
                </c:pt>
                <c:pt idx="30">
                  <c:v>Congo, Rep.</c:v>
                </c:pt>
                <c:pt idx="31">
                  <c:v>Liberia</c:v>
                </c:pt>
                <c:pt idx="32">
                  <c:v>Guinea</c:v>
                </c:pt>
                <c:pt idx="33">
                  <c:v>Togo</c:v>
                </c:pt>
                <c:pt idx="34">
                  <c:v>Guinea-Bissau</c:v>
                </c:pt>
                <c:pt idx="35">
                  <c:v>Comoros</c:v>
                </c:pt>
                <c:pt idx="36">
                  <c:v>Gabon</c:v>
                </c:pt>
                <c:pt idx="37">
                  <c:v>Burundi</c:v>
                </c:pt>
                <c:pt idx="38">
                  <c:v>Gambia</c:v>
                </c:pt>
                <c:pt idx="39">
                  <c:v>Zimbabwe</c:v>
                </c:pt>
                <c:pt idx="40">
                  <c:v>Central African Republic</c:v>
                </c:pt>
              </c:strCache>
            </c:strRef>
          </c:cat>
          <c:val>
            <c:numRef>
              <c:f>Sheet2!$B$2:$B$42</c:f>
              <c:numCache>
                <c:formatCode>0.00%</c:formatCode>
                <c:ptCount val="41"/>
                <c:pt idx="0">
                  <c:v>1.6795245265556234E-2</c:v>
                </c:pt>
                <c:pt idx="1">
                  <c:v>2.5664411652335881E-2</c:v>
                </c:pt>
                <c:pt idx="2">
                  <c:v>1.2838731002477946E-2</c:v>
                </c:pt>
                <c:pt idx="3">
                  <c:v>8.9221105240003921E-3</c:v>
                </c:pt>
                <c:pt idx="4">
                  <c:v>9.1709922635408204E-3</c:v>
                </c:pt>
                <c:pt idx="5">
                  <c:v>2.4192373989498257E-3</c:v>
                </c:pt>
                <c:pt idx="6">
                  <c:v>-4.75118832757657E-3</c:v>
                </c:pt>
                <c:pt idx="7">
                  <c:v>3.6901902689534013E-5</c:v>
                </c:pt>
                <c:pt idx="8">
                  <c:v>1.155995588061652E-3</c:v>
                </c:pt>
                <c:pt idx="9">
                  <c:v>3.9014047196379771E-3</c:v>
                </c:pt>
                <c:pt idx="10">
                  <c:v>6.2232112833146003E-3</c:v>
                </c:pt>
                <c:pt idx="11">
                  <c:v>-2.2553290373929879E-3</c:v>
                </c:pt>
                <c:pt idx="12">
                  <c:v>-9.7866113730848145E-4</c:v>
                </c:pt>
                <c:pt idx="13">
                  <c:v>1.5983723063275787E-4</c:v>
                </c:pt>
                <c:pt idx="14">
                  <c:v>1.0563982186973225E-3</c:v>
                </c:pt>
                <c:pt idx="15">
                  <c:v>-3.1418720761871113E-4</c:v>
                </c:pt>
                <c:pt idx="16">
                  <c:v>4.2460960068596955E-3</c:v>
                </c:pt>
                <c:pt idx="17">
                  <c:v>1.931909941545774E-3</c:v>
                </c:pt>
                <c:pt idx="18">
                  <c:v>1.2893660454530885E-4</c:v>
                </c:pt>
                <c:pt idx="19">
                  <c:v>-5.226704985801955E-4</c:v>
                </c:pt>
                <c:pt idx="20">
                  <c:v>-2.1275420818839428E-3</c:v>
                </c:pt>
                <c:pt idx="21">
                  <c:v>-3.1851525473394825E-3</c:v>
                </c:pt>
                <c:pt idx="22">
                  <c:v>4.5194136031642988E-3</c:v>
                </c:pt>
                <c:pt idx="23">
                  <c:v>8.9328364016342621E-4</c:v>
                </c:pt>
                <c:pt idx="24">
                  <c:v>1.6743684849541469E-4</c:v>
                </c:pt>
                <c:pt idx="25">
                  <c:v>-2.8029109989247459E-3</c:v>
                </c:pt>
                <c:pt idx="26">
                  <c:v>-2.083910372405321E-3</c:v>
                </c:pt>
                <c:pt idx="27">
                  <c:v>2.8350028755130888E-3</c:v>
                </c:pt>
                <c:pt idx="28">
                  <c:v>-2.7323546625879631E-4</c:v>
                </c:pt>
                <c:pt idx="29">
                  <c:v>1.7816117443937975E-3</c:v>
                </c:pt>
                <c:pt idx="30">
                  <c:v>1.2010752036790996E-3</c:v>
                </c:pt>
                <c:pt idx="31">
                  <c:v>-1.7861705365282466E-2</c:v>
                </c:pt>
                <c:pt idx="32">
                  <c:v>2.9638150211119549E-3</c:v>
                </c:pt>
                <c:pt idx="33">
                  <c:v>-2.3793191672258499E-3</c:v>
                </c:pt>
                <c:pt idx="34">
                  <c:v>1.0903325114936487E-3</c:v>
                </c:pt>
                <c:pt idx="35">
                  <c:v>1.4903465113554504E-3</c:v>
                </c:pt>
                <c:pt idx="36">
                  <c:v>-3.1654403825502809E-4</c:v>
                </c:pt>
                <c:pt idx="37">
                  <c:v>-1.5041103019452263E-2</c:v>
                </c:pt>
                <c:pt idx="38">
                  <c:v>-7.6395191214162781E-3</c:v>
                </c:pt>
                <c:pt idx="39">
                  <c:v>-9.8080571290245118E-3</c:v>
                </c:pt>
                <c:pt idx="40">
                  <c:v>-1.2612284428174568E-2</c:v>
                </c:pt>
              </c:numCache>
            </c:numRef>
          </c:val>
          <c:extLst xmlns:c16r2="http://schemas.microsoft.com/office/drawing/2015/06/chart">
            <c:ext xmlns:c16="http://schemas.microsoft.com/office/drawing/2014/chart" uri="{C3380CC4-5D6E-409C-BE32-E72D297353CC}">
              <c16:uniqueId val="{00000000-7D8D-4C3A-821F-8571F1E5665D}"/>
            </c:ext>
          </c:extLst>
        </c:ser>
        <c:ser>
          <c:idx val="1"/>
          <c:order val="1"/>
          <c:tx>
            <c:strRef>
              <c:f>Sheet2!$C$1</c:f>
              <c:strCache>
                <c:ptCount val="1"/>
                <c:pt idx="0">
                  <c:v>Industry</c:v>
                </c:pt>
              </c:strCache>
            </c:strRef>
          </c:tx>
          <c:spPr>
            <a:solidFill>
              <a:schemeClr val="accent2"/>
            </a:solidFill>
            <a:ln>
              <a:noFill/>
            </a:ln>
            <a:effectLst/>
          </c:spPr>
          <c:invertIfNegative val="0"/>
          <c:cat>
            <c:strRef>
              <c:f>Sheet2!$A$2:$A$42</c:f>
              <c:strCache>
                <c:ptCount val="41"/>
                <c:pt idx="0">
                  <c:v>Ethiopia</c:v>
                </c:pt>
                <c:pt idx="1">
                  <c:v>Mali</c:v>
                </c:pt>
                <c:pt idx="2">
                  <c:v>Nigeria</c:v>
                </c:pt>
                <c:pt idx="3">
                  <c:v>Mozambique</c:v>
                </c:pt>
                <c:pt idx="4">
                  <c:v>Rwanda</c:v>
                </c:pt>
                <c:pt idx="5">
                  <c:v>Sierra Leone</c:v>
                </c:pt>
                <c:pt idx="6">
                  <c:v>Zambia</c:v>
                </c:pt>
                <c:pt idx="7">
                  <c:v>Mauritius</c:v>
                </c:pt>
                <c:pt idx="8">
                  <c:v>Cabo Verde</c:v>
                </c:pt>
                <c:pt idx="9">
                  <c:v>Tanzania</c:v>
                </c:pt>
                <c:pt idx="10">
                  <c:v>Morocco</c:v>
                </c:pt>
                <c:pt idx="11">
                  <c:v>Namibia</c:v>
                </c:pt>
                <c:pt idx="12">
                  <c:v>Lesotho</c:v>
                </c:pt>
                <c:pt idx="13">
                  <c:v>Botswana</c:v>
                </c:pt>
                <c:pt idx="14">
                  <c:v>Tunisia</c:v>
                </c:pt>
                <c:pt idx="15">
                  <c:v>Sudan</c:v>
                </c:pt>
                <c:pt idx="16">
                  <c:v>Burkina Faso</c:v>
                </c:pt>
                <c:pt idx="17">
                  <c:v>Egypt</c:v>
                </c:pt>
                <c:pt idx="18">
                  <c:v>Mauritania</c:v>
                </c:pt>
                <c:pt idx="19">
                  <c:v>Seychelles</c:v>
                </c:pt>
                <c:pt idx="20">
                  <c:v>Uganda</c:v>
                </c:pt>
                <c:pt idx="21">
                  <c:v>Congo, Dem. Rep.</c:v>
                </c:pt>
                <c:pt idx="22">
                  <c:v>Algeria</c:v>
                </c:pt>
                <c:pt idx="23">
                  <c:v>Kenya</c:v>
                </c:pt>
                <c:pt idx="24">
                  <c:v>South Africa</c:v>
                </c:pt>
                <c:pt idx="25">
                  <c:v>Malawi</c:v>
                </c:pt>
                <c:pt idx="26">
                  <c:v>Senegal</c:v>
                </c:pt>
                <c:pt idx="27">
                  <c:v>Cameroon</c:v>
                </c:pt>
                <c:pt idx="28">
                  <c:v>Swaziland</c:v>
                </c:pt>
                <c:pt idx="29">
                  <c:v>Benin</c:v>
                </c:pt>
                <c:pt idx="30">
                  <c:v>Congo, Rep.</c:v>
                </c:pt>
                <c:pt idx="31">
                  <c:v>Liberia</c:v>
                </c:pt>
                <c:pt idx="32">
                  <c:v>Guinea</c:v>
                </c:pt>
                <c:pt idx="33">
                  <c:v>Togo</c:v>
                </c:pt>
                <c:pt idx="34">
                  <c:v>Guinea-Bissau</c:v>
                </c:pt>
                <c:pt idx="35">
                  <c:v>Comoros</c:v>
                </c:pt>
                <c:pt idx="36">
                  <c:v>Gabon</c:v>
                </c:pt>
                <c:pt idx="37">
                  <c:v>Burundi</c:v>
                </c:pt>
                <c:pt idx="38">
                  <c:v>Gambia</c:v>
                </c:pt>
                <c:pt idx="39">
                  <c:v>Zimbabwe</c:v>
                </c:pt>
                <c:pt idx="40">
                  <c:v>Central African Republic</c:v>
                </c:pt>
              </c:strCache>
            </c:strRef>
          </c:cat>
          <c:val>
            <c:numRef>
              <c:f>Sheet2!$C$2:$C$42</c:f>
              <c:numCache>
                <c:formatCode>0.00%</c:formatCode>
                <c:ptCount val="41"/>
                <c:pt idx="0">
                  <c:v>1.0419534261513352E-2</c:v>
                </c:pt>
                <c:pt idx="1">
                  <c:v>1.0222205359071498E-2</c:v>
                </c:pt>
                <c:pt idx="2">
                  <c:v>5.6369367720464801E-3</c:v>
                </c:pt>
                <c:pt idx="3">
                  <c:v>1.0576854059850089E-2</c:v>
                </c:pt>
                <c:pt idx="4">
                  <c:v>8.4566925656862531E-3</c:v>
                </c:pt>
                <c:pt idx="5">
                  <c:v>2.3762062586429929E-2</c:v>
                </c:pt>
                <c:pt idx="6">
                  <c:v>1.6026006359711298E-2</c:v>
                </c:pt>
                <c:pt idx="7">
                  <c:v>3.9077461139570323E-3</c:v>
                </c:pt>
                <c:pt idx="8">
                  <c:v>3.3493009051482328E-3</c:v>
                </c:pt>
                <c:pt idx="9">
                  <c:v>1.1194804318296907E-2</c:v>
                </c:pt>
                <c:pt idx="10">
                  <c:v>6.6153406555245018E-3</c:v>
                </c:pt>
                <c:pt idx="11">
                  <c:v>9.8215162353968103E-3</c:v>
                </c:pt>
                <c:pt idx="12">
                  <c:v>1.0072329923283004E-2</c:v>
                </c:pt>
                <c:pt idx="13">
                  <c:v>1.8446716279767224E-4</c:v>
                </c:pt>
                <c:pt idx="14">
                  <c:v>2.1059737517337171E-3</c:v>
                </c:pt>
                <c:pt idx="15">
                  <c:v>4.0857536202444948E-3</c:v>
                </c:pt>
                <c:pt idx="16">
                  <c:v>6.0889113999230242E-3</c:v>
                </c:pt>
                <c:pt idx="17">
                  <c:v>6.314480727453305E-3</c:v>
                </c:pt>
                <c:pt idx="18">
                  <c:v>1.0418978810959231E-2</c:v>
                </c:pt>
                <c:pt idx="19">
                  <c:v>1.433210532344387E-3</c:v>
                </c:pt>
                <c:pt idx="20">
                  <c:v>7.2569966560581487E-3</c:v>
                </c:pt>
                <c:pt idx="21">
                  <c:v>7.2188423562223707E-3</c:v>
                </c:pt>
                <c:pt idx="22">
                  <c:v>-2.3575282098234167E-3</c:v>
                </c:pt>
                <c:pt idx="23">
                  <c:v>4.6182814566123002E-3</c:v>
                </c:pt>
                <c:pt idx="24">
                  <c:v>7.0488006328914342E-4</c:v>
                </c:pt>
                <c:pt idx="25">
                  <c:v>2.8898877055437019E-3</c:v>
                </c:pt>
                <c:pt idx="26">
                  <c:v>2.6237972537228606E-3</c:v>
                </c:pt>
                <c:pt idx="27">
                  <c:v>-4.1172887929517305E-3</c:v>
                </c:pt>
                <c:pt idx="28">
                  <c:v>-2.0368582491969126E-3</c:v>
                </c:pt>
                <c:pt idx="29">
                  <c:v>-4.6477655495365785E-3</c:v>
                </c:pt>
                <c:pt idx="30">
                  <c:v>-3.9722740797122772E-3</c:v>
                </c:pt>
                <c:pt idx="31">
                  <c:v>6.6212681154294694E-3</c:v>
                </c:pt>
                <c:pt idx="32">
                  <c:v>4.1014613771052344E-5</c:v>
                </c:pt>
                <c:pt idx="33">
                  <c:v>6.6109159337993909E-4</c:v>
                </c:pt>
                <c:pt idx="34">
                  <c:v>-1.6518171671962715E-4</c:v>
                </c:pt>
                <c:pt idx="35">
                  <c:v>7.7900335772811754E-4</c:v>
                </c:pt>
                <c:pt idx="36">
                  <c:v>-1.3714169500432208E-2</c:v>
                </c:pt>
                <c:pt idx="37">
                  <c:v>-3.1162248853312475E-3</c:v>
                </c:pt>
                <c:pt idx="38">
                  <c:v>9.6243190980702521E-4</c:v>
                </c:pt>
                <c:pt idx="39">
                  <c:v>-9.0716859574736502E-3</c:v>
                </c:pt>
                <c:pt idx="40">
                  <c:v>-6.1980814818154409E-4</c:v>
                </c:pt>
              </c:numCache>
            </c:numRef>
          </c:val>
          <c:extLst xmlns:c16r2="http://schemas.microsoft.com/office/drawing/2015/06/chart">
            <c:ext xmlns:c16="http://schemas.microsoft.com/office/drawing/2014/chart" uri="{C3380CC4-5D6E-409C-BE32-E72D297353CC}">
              <c16:uniqueId val="{00000001-7D8D-4C3A-821F-8571F1E5665D}"/>
            </c:ext>
          </c:extLst>
        </c:ser>
        <c:ser>
          <c:idx val="2"/>
          <c:order val="2"/>
          <c:tx>
            <c:strRef>
              <c:f>Sheet2!$D$1</c:f>
              <c:strCache>
                <c:ptCount val="1"/>
                <c:pt idx="0">
                  <c:v>Services</c:v>
                </c:pt>
              </c:strCache>
            </c:strRef>
          </c:tx>
          <c:spPr>
            <a:solidFill>
              <a:schemeClr val="accent3"/>
            </a:solidFill>
            <a:ln>
              <a:noFill/>
            </a:ln>
            <a:effectLst/>
          </c:spPr>
          <c:invertIfNegative val="0"/>
          <c:cat>
            <c:strRef>
              <c:f>Sheet2!$A$2:$A$42</c:f>
              <c:strCache>
                <c:ptCount val="41"/>
                <c:pt idx="0">
                  <c:v>Ethiopia</c:v>
                </c:pt>
                <c:pt idx="1">
                  <c:v>Mali</c:v>
                </c:pt>
                <c:pt idx="2">
                  <c:v>Nigeria</c:v>
                </c:pt>
                <c:pt idx="3">
                  <c:v>Mozambique</c:v>
                </c:pt>
                <c:pt idx="4">
                  <c:v>Rwanda</c:v>
                </c:pt>
                <c:pt idx="5">
                  <c:v>Sierra Leone</c:v>
                </c:pt>
                <c:pt idx="6">
                  <c:v>Zambia</c:v>
                </c:pt>
                <c:pt idx="7">
                  <c:v>Mauritius</c:v>
                </c:pt>
                <c:pt idx="8">
                  <c:v>Cabo Verde</c:v>
                </c:pt>
                <c:pt idx="9">
                  <c:v>Tanzania</c:v>
                </c:pt>
                <c:pt idx="10">
                  <c:v>Morocco</c:v>
                </c:pt>
                <c:pt idx="11">
                  <c:v>Namibia</c:v>
                </c:pt>
                <c:pt idx="12">
                  <c:v>Lesotho</c:v>
                </c:pt>
                <c:pt idx="13">
                  <c:v>Botswana</c:v>
                </c:pt>
                <c:pt idx="14">
                  <c:v>Tunisia</c:v>
                </c:pt>
                <c:pt idx="15">
                  <c:v>Sudan</c:v>
                </c:pt>
                <c:pt idx="16">
                  <c:v>Burkina Faso</c:v>
                </c:pt>
                <c:pt idx="17">
                  <c:v>Egypt</c:v>
                </c:pt>
                <c:pt idx="18">
                  <c:v>Mauritania</c:v>
                </c:pt>
                <c:pt idx="19">
                  <c:v>Seychelles</c:v>
                </c:pt>
                <c:pt idx="20">
                  <c:v>Uganda</c:v>
                </c:pt>
                <c:pt idx="21">
                  <c:v>Congo, Dem. Rep.</c:v>
                </c:pt>
                <c:pt idx="22">
                  <c:v>Algeria</c:v>
                </c:pt>
                <c:pt idx="23">
                  <c:v>Kenya</c:v>
                </c:pt>
                <c:pt idx="24">
                  <c:v>South Africa</c:v>
                </c:pt>
                <c:pt idx="25">
                  <c:v>Malawi</c:v>
                </c:pt>
                <c:pt idx="26">
                  <c:v>Senegal</c:v>
                </c:pt>
                <c:pt idx="27">
                  <c:v>Cameroon</c:v>
                </c:pt>
                <c:pt idx="28">
                  <c:v>Swaziland</c:v>
                </c:pt>
                <c:pt idx="29">
                  <c:v>Benin</c:v>
                </c:pt>
                <c:pt idx="30">
                  <c:v>Congo, Rep.</c:v>
                </c:pt>
                <c:pt idx="31">
                  <c:v>Liberia</c:v>
                </c:pt>
                <c:pt idx="32">
                  <c:v>Guinea</c:v>
                </c:pt>
                <c:pt idx="33">
                  <c:v>Togo</c:v>
                </c:pt>
                <c:pt idx="34">
                  <c:v>Guinea-Bissau</c:v>
                </c:pt>
                <c:pt idx="35">
                  <c:v>Comoros</c:v>
                </c:pt>
                <c:pt idx="36">
                  <c:v>Gabon</c:v>
                </c:pt>
                <c:pt idx="37">
                  <c:v>Burundi</c:v>
                </c:pt>
                <c:pt idx="38">
                  <c:v>Gambia</c:v>
                </c:pt>
                <c:pt idx="39">
                  <c:v>Zimbabwe</c:v>
                </c:pt>
                <c:pt idx="40">
                  <c:v>Central African Republic</c:v>
                </c:pt>
              </c:strCache>
            </c:strRef>
          </c:cat>
          <c:val>
            <c:numRef>
              <c:f>Sheet2!$D$2:$D$42</c:f>
              <c:numCache>
                <c:formatCode>0.00%</c:formatCode>
                <c:ptCount val="41"/>
                <c:pt idx="0">
                  <c:v>3.3945296202296853E-2</c:v>
                </c:pt>
                <c:pt idx="1">
                  <c:v>2.1212149399186146E-2</c:v>
                </c:pt>
                <c:pt idx="2">
                  <c:v>3.4497180403722127E-2</c:v>
                </c:pt>
                <c:pt idx="3">
                  <c:v>2.7582418546069909E-2</c:v>
                </c:pt>
                <c:pt idx="4">
                  <c:v>2.8858043114349793E-2</c:v>
                </c:pt>
                <c:pt idx="5">
                  <c:v>1.5994163218073908E-2</c:v>
                </c:pt>
                <c:pt idx="6">
                  <c:v>2.9875780343773677E-2</c:v>
                </c:pt>
                <c:pt idx="7">
                  <c:v>3.1943309020366635E-2</c:v>
                </c:pt>
                <c:pt idx="8">
                  <c:v>3.1194289428490972E-2</c:v>
                </c:pt>
                <c:pt idx="9">
                  <c:v>1.832038812165545E-2</c:v>
                </c:pt>
                <c:pt idx="10">
                  <c:v>2.0007671959883951E-2</c:v>
                </c:pt>
                <c:pt idx="11">
                  <c:v>2.3152272964374179E-2</c:v>
                </c:pt>
                <c:pt idx="12">
                  <c:v>2.0304672027891529E-2</c:v>
                </c:pt>
                <c:pt idx="13">
                  <c:v>2.6000773269457753E-2</c:v>
                </c:pt>
                <c:pt idx="14">
                  <c:v>2.2442695124662321E-2</c:v>
                </c:pt>
                <c:pt idx="15">
                  <c:v>2.1719708152794771E-2</c:v>
                </c:pt>
                <c:pt idx="16">
                  <c:v>1.2503155631431676E-2</c:v>
                </c:pt>
                <c:pt idx="17">
                  <c:v>1.2893093185864896E-2</c:v>
                </c:pt>
                <c:pt idx="18">
                  <c:v>9.7603129328954191E-3</c:v>
                </c:pt>
                <c:pt idx="19">
                  <c:v>1.9304789211359957E-2</c:v>
                </c:pt>
                <c:pt idx="20">
                  <c:v>1.4976747442520456E-2</c:v>
                </c:pt>
                <c:pt idx="21">
                  <c:v>1.5103257512508484E-2</c:v>
                </c:pt>
                <c:pt idx="22">
                  <c:v>1.5840414970766777E-2</c:v>
                </c:pt>
                <c:pt idx="23">
                  <c:v>1.0589946507231574E-2</c:v>
                </c:pt>
                <c:pt idx="24">
                  <c:v>1.4211286244268281E-2</c:v>
                </c:pt>
                <c:pt idx="25">
                  <c:v>1.151044558081348E-2</c:v>
                </c:pt>
                <c:pt idx="26">
                  <c:v>9.8288837721005849E-3</c:v>
                </c:pt>
                <c:pt idx="27">
                  <c:v>1.1157088876841104E-2</c:v>
                </c:pt>
                <c:pt idx="28">
                  <c:v>1.0407930102167841E-2</c:v>
                </c:pt>
                <c:pt idx="29">
                  <c:v>1.0542935007276001E-2</c:v>
                </c:pt>
                <c:pt idx="30">
                  <c:v>8.3462769953620685E-3</c:v>
                </c:pt>
                <c:pt idx="31">
                  <c:v>1.5953566316798094E-2</c:v>
                </c:pt>
                <c:pt idx="32">
                  <c:v>-8.3836576388061879E-4</c:v>
                </c:pt>
                <c:pt idx="33">
                  <c:v>3.4936890512709332E-3</c:v>
                </c:pt>
                <c:pt idx="34">
                  <c:v>-2.006895276682586E-3</c:v>
                </c:pt>
                <c:pt idx="35">
                  <c:v>-6.1921173119803361E-3</c:v>
                </c:pt>
                <c:pt idx="36">
                  <c:v>9.1470152370055641E-3</c:v>
                </c:pt>
                <c:pt idx="37">
                  <c:v>1.2633828830371547E-2</c:v>
                </c:pt>
                <c:pt idx="38">
                  <c:v>-1.504901805964579E-3</c:v>
                </c:pt>
                <c:pt idx="39">
                  <c:v>5.8951004081262016E-3</c:v>
                </c:pt>
                <c:pt idx="40">
                  <c:v>-1.0358818566565298E-3</c:v>
                </c:pt>
              </c:numCache>
            </c:numRef>
          </c:val>
          <c:extLst xmlns:c16r2="http://schemas.microsoft.com/office/drawing/2015/06/chart">
            <c:ext xmlns:c16="http://schemas.microsoft.com/office/drawing/2014/chart" uri="{C3380CC4-5D6E-409C-BE32-E72D297353CC}">
              <c16:uniqueId val="{00000002-7D8D-4C3A-821F-8571F1E5665D}"/>
            </c:ext>
          </c:extLst>
        </c:ser>
        <c:dLbls>
          <c:showLegendKey val="0"/>
          <c:showVal val="0"/>
          <c:showCatName val="0"/>
          <c:showSerName val="0"/>
          <c:showPercent val="0"/>
          <c:showBubbleSize val="0"/>
        </c:dLbls>
        <c:gapWidth val="150"/>
        <c:overlap val="100"/>
        <c:axId val="144112928"/>
        <c:axId val="144268976"/>
      </c:barChart>
      <c:catAx>
        <c:axId val="1441129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44268976"/>
        <c:crossesAt val="-3"/>
        <c:auto val="1"/>
        <c:lblAlgn val="ctr"/>
        <c:lblOffset val="100"/>
        <c:noMultiLvlLbl val="0"/>
      </c:catAx>
      <c:valAx>
        <c:axId val="14426897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US" sz="1800"/>
                  <a:t>Per capita value added CAGR 2000-2014</a:t>
                </a:r>
              </a:p>
            </c:rich>
          </c:tx>
          <c:overlay val="0"/>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441129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r>
              <a:rPr lang="en-US" sz="1800" b="1" dirty="0"/>
              <a:t>GDP</a:t>
            </a:r>
            <a:r>
              <a:rPr lang="en-US" sz="1800" b="1" baseline="0" dirty="0"/>
              <a:t> per capita, poverty and natural resource rents</a:t>
            </a:r>
            <a:endParaRPr lang="en-US" sz="1800" b="1" dirty="0"/>
          </a:p>
        </c:rich>
      </c:tx>
      <c:overlay val="0"/>
      <c:spPr>
        <a:noFill/>
        <a:ln>
          <a:noFill/>
        </a:ln>
        <a:effectLst/>
      </c:spPr>
      <c:txPr>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9.9039296181044637E-2"/>
          <c:y val="9.1665131540621003E-2"/>
          <c:w val="0.83040516981669699"/>
          <c:h val="0.7785259877158428"/>
        </c:manualLayout>
      </c:layout>
      <c:bubbleChart>
        <c:varyColors val="0"/>
        <c:ser>
          <c:idx val="0"/>
          <c:order val="0"/>
          <c:tx>
            <c:strRef>
              <c:f>'[GDP and poverty.xlsx]Sheet1'!$C$1</c:f>
              <c:strCache>
                <c:ptCount val="1"/>
                <c:pt idx="0">
                  <c:v>Poverty headcount ratio at $3.20 a day (2011 PPP) (% of population) </c:v>
                </c:pt>
              </c:strCache>
            </c:strRef>
          </c:tx>
          <c:spPr>
            <a:solidFill>
              <a:schemeClr val="accent1"/>
            </a:solidFill>
            <a:ln w="28575">
              <a:noFill/>
            </a:ln>
            <a:effectLst/>
          </c:spPr>
          <c:invertIfNegative val="0"/>
          <c:dLbls>
            <c:dLbl>
              <c:idx val="0"/>
              <c:tx>
                <c:rich>
                  <a:bodyPr/>
                  <a:lstStyle/>
                  <a:p>
                    <a:fld id="{97DBE9CB-329C-4E15-873A-D4AD0C188554}"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dLbl>
              <c:idx val="1"/>
              <c:layout>
                <c:manualLayout>
                  <c:x val="-2.0050125313283208E-3"/>
                  <c:y val="-2.564102564102564E-2"/>
                </c:manualLayout>
              </c:layout>
              <c:tx>
                <c:rich>
                  <a:bodyPr/>
                  <a:lstStyle/>
                  <a:p>
                    <a:fld id="{197C5197-A118-4401-928E-23ED849FE1A3}" type="CELLRANGE">
                      <a:rPr lang="en-US"/>
                      <a:pPr/>
                      <a:t>[CELLRANGE]</a:t>
                    </a:fld>
                    <a:endParaRPr lang="en-US"/>
                  </a:p>
                </c:rich>
              </c:tx>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1-D829-46A2-9DD3-CE8FBC38662E}"/>
                </c:ext>
                <c:ext xmlns:c15="http://schemas.microsoft.com/office/drawing/2012/chart" uri="{CE6537A1-D6FC-4f65-9D91-7224C49458BB}">
                  <c15:dlblFieldTable/>
                  <c15:showDataLabelsRange val="1"/>
                </c:ext>
              </c:extLst>
            </c:dLbl>
            <c:dLbl>
              <c:idx val="2"/>
              <c:layout>
                <c:manualLayout>
                  <c:x val="-3.6090225563909846E-2"/>
                  <c:y val="2.2435897435897408E-2"/>
                </c:manualLayout>
              </c:layout>
              <c:tx>
                <c:rich>
                  <a:bodyPr/>
                  <a:lstStyle/>
                  <a:p>
                    <a:fld id="{76168C10-659F-4976-B881-F07162EEFBA6}" type="CELLRANGE">
                      <a:rPr lang="en-US" dirty="0"/>
                      <a:pPr/>
                      <a:t>[CELLRANGE]</a:t>
                    </a:fld>
                    <a:endParaRPr lang="en-US"/>
                  </a:p>
                </c:rich>
              </c:tx>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2-D829-46A2-9DD3-CE8FBC38662E}"/>
                </c:ext>
                <c:ext xmlns:c15="http://schemas.microsoft.com/office/drawing/2012/chart" uri="{CE6537A1-D6FC-4f65-9D91-7224C49458BB}">
                  <c15:dlblFieldTable/>
                  <c15:showDataLabelsRange val="1"/>
                </c:ext>
              </c:extLst>
            </c:dLbl>
            <c:dLbl>
              <c:idx val="3"/>
              <c:layout>
                <c:manualLayout>
                  <c:x val="-6.0150375939849628E-3"/>
                  <c:y val="-3.2051282051282048E-2"/>
                </c:manualLayout>
              </c:layout>
              <c:tx>
                <c:rich>
                  <a:bodyPr/>
                  <a:lstStyle/>
                  <a:p>
                    <a:fld id="{96497BC2-A512-4166-A17E-1A55B881E7B0}" type="CELLRANGE">
                      <a:rPr lang="en-US"/>
                      <a:pPr/>
                      <a:t>[CELLRANGE]</a:t>
                    </a:fld>
                    <a:endParaRPr lang="en-US"/>
                  </a:p>
                </c:rich>
              </c:tx>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3-D829-46A2-9DD3-CE8FBC38662E}"/>
                </c:ext>
                <c:ext xmlns:c15="http://schemas.microsoft.com/office/drawing/2012/chart" uri="{CE6537A1-D6FC-4f65-9D91-7224C49458BB}">
                  <c15:dlblFieldTable/>
                  <c15:showDataLabelsRange val="1"/>
                </c:ext>
              </c:extLst>
            </c:dLbl>
            <c:dLbl>
              <c:idx val="4"/>
              <c:layout>
                <c:manualLayout>
                  <c:x val="-0.1428571311398566"/>
                  <c:y val="0.18069456974746784"/>
                </c:manualLayout>
              </c:layout>
              <c:tx>
                <c:rich>
                  <a:bodyPr/>
                  <a:lstStyle/>
                  <a:p>
                    <a:fld id="{A57867D2-947B-4BEA-AAD6-5C4DE982CD39}" type="CELLRANGE">
                      <a:rPr lang="en-US"/>
                      <a:pPr/>
                      <a:t>[CELLRANGE]</a:t>
                    </a:fld>
                    <a:endParaRPr lang="en-US"/>
                  </a:p>
                </c:rich>
              </c:tx>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4-D829-46A2-9DD3-CE8FBC38662E}"/>
                </c:ext>
                <c:ext xmlns:c15="http://schemas.microsoft.com/office/drawing/2012/chart" uri="{CE6537A1-D6FC-4f65-9D91-7224C49458BB}">
                  <c15:dlblFieldTable/>
                  <c15:showDataLabelsRange val="1"/>
                </c:ext>
              </c:extLst>
            </c:dLbl>
            <c:dLbl>
              <c:idx val="5"/>
              <c:layout>
                <c:manualLayout>
                  <c:x val="-9.6240575479049822E-2"/>
                  <c:y val="-2.7494501099780043E-2"/>
                </c:manualLayout>
              </c:layout>
              <c:tx>
                <c:rich>
                  <a:bodyPr/>
                  <a:lstStyle/>
                  <a:p>
                    <a:fld id="{69E2B1C9-3B14-44E5-8F00-D7F7ED8DA3CD}" type="CELLRANGE">
                      <a:rPr lang="en-US"/>
                      <a:pPr/>
                      <a:t>[CELLRANGE]</a:t>
                    </a:fld>
                    <a:endParaRPr lang="en-US"/>
                  </a:p>
                </c:rich>
              </c:tx>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5-D829-46A2-9DD3-CE8FBC38662E}"/>
                </c:ext>
                <c:ext xmlns:c15="http://schemas.microsoft.com/office/drawing/2012/chart" uri="{CE6537A1-D6FC-4f65-9D91-7224C49458BB}">
                  <c15:dlblFieldTable/>
                  <c15:showDataLabelsRange val="1"/>
                </c:ext>
              </c:extLst>
            </c:dLbl>
            <c:dLbl>
              <c:idx val="6"/>
              <c:layout>
                <c:manualLayout>
                  <c:x val="-2.4060150375939924E-2"/>
                  <c:y val="-2.8846153846153848E-2"/>
                </c:manualLayout>
              </c:layout>
              <c:tx>
                <c:rich>
                  <a:bodyPr/>
                  <a:lstStyle/>
                  <a:p>
                    <a:fld id="{E8337CD9-EFE9-4F84-80E9-911B781B1103}" type="CELLRANGE">
                      <a:rPr lang="en-US"/>
                      <a:pPr/>
                      <a:t>[CELLRANGE]</a:t>
                    </a:fld>
                    <a:endParaRPr lang="en-US"/>
                  </a:p>
                </c:rich>
              </c:tx>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6-D829-46A2-9DD3-CE8FBC38662E}"/>
                </c:ext>
                <c:ext xmlns:c15="http://schemas.microsoft.com/office/drawing/2012/chart" uri="{CE6537A1-D6FC-4f65-9D91-7224C49458BB}">
                  <c15:dlblFieldTable/>
                  <c15:showDataLabelsRange val="1"/>
                </c:ext>
              </c:extLst>
            </c:dLbl>
            <c:dLbl>
              <c:idx val="7"/>
              <c:layout>
                <c:manualLayout>
                  <c:x val="-4.611528822055138E-2"/>
                  <c:y val="3.8461538461538401E-2"/>
                </c:manualLayout>
              </c:layout>
              <c:tx>
                <c:rich>
                  <a:bodyPr/>
                  <a:lstStyle/>
                  <a:p>
                    <a:fld id="{07DCA4AF-680C-444D-A764-CB3C5D6761C6}" type="CELLRANGE">
                      <a:rPr lang="en-US"/>
                      <a:pPr/>
                      <a:t>[CELLRANGE]</a:t>
                    </a:fld>
                    <a:endParaRPr lang="en-US"/>
                  </a:p>
                </c:rich>
              </c:tx>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7-D829-46A2-9DD3-CE8FBC38662E}"/>
                </c:ext>
                <c:ext xmlns:c15="http://schemas.microsoft.com/office/drawing/2012/chart" uri="{CE6537A1-D6FC-4f65-9D91-7224C49458BB}">
                  <c15:dlblFieldTable/>
                  <c15:showDataLabelsRange val="1"/>
                </c:ext>
              </c:extLst>
            </c:dLbl>
            <c:dLbl>
              <c:idx val="8"/>
              <c:layout>
                <c:manualLayout>
                  <c:x val="-5.4135338345864661E-2"/>
                  <c:y val="-1.6025641025641055E-2"/>
                </c:manualLayout>
              </c:layout>
              <c:tx>
                <c:rich>
                  <a:bodyPr/>
                  <a:lstStyle/>
                  <a:p>
                    <a:r>
                      <a:rPr lang="en-US"/>
                      <a:t>CAR</a:t>
                    </a:r>
                  </a:p>
                </c:rich>
              </c:tx>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8-D829-46A2-9DD3-CE8FBC38662E}"/>
                </c:ext>
                <c:ext xmlns:c15="http://schemas.microsoft.com/office/drawing/2012/chart" uri="{CE6537A1-D6FC-4f65-9D91-7224C49458BB}"/>
              </c:extLst>
            </c:dLbl>
            <c:dLbl>
              <c:idx val="9"/>
              <c:layout>
                <c:manualLayout>
                  <c:x val="-8.6215538847117801E-2"/>
                  <c:y val="0"/>
                </c:manualLayout>
              </c:layout>
              <c:tx>
                <c:rich>
                  <a:bodyPr/>
                  <a:lstStyle/>
                  <a:p>
                    <a:fld id="{175119EC-8FE1-4920-B3B8-CE8E10351DF6}" type="CELLRANGE">
                      <a:rPr lang="en-US"/>
                      <a:pPr/>
                      <a:t>[CELLRANGE]</a:t>
                    </a:fld>
                    <a:endParaRPr lang="en-US"/>
                  </a:p>
                </c:rich>
              </c:tx>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9-D829-46A2-9DD3-CE8FBC38662E}"/>
                </c:ext>
                <c:ext xmlns:c15="http://schemas.microsoft.com/office/drawing/2012/chart" uri="{CE6537A1-D6FC-4f65-9D91-7224C49458BB}">
                  <c15:dlblFieldTable/>
                  <c15:showDataLabelsRange val="1"/>
                </c:ext>
              </c:extLst>
            </c:dLbl>
            <c:dLbl>
              <c:idx val="10"/>
              <c:layout>
                <c:manualLayout>
                  <c:x val="-8.2542329604849904E-2"/>
                  <c:y val="3.7492501499700057E-2"/>
                </c:manualLayout>
              </c:layout>
              <c:tx>
                <c:rich>
                  <a:bodyPr/>
                  <a:lstStyle/>
                  <a:p>
                    <a:fld id="{4CB6AF96-F217-4104-824E-F4C8416DB23B}" type="CELLRANGE">
                      <a:rPr lang="en-US"/>
                      <a:pPr/>
                      <a:t>[CELLRANGE]</a:t>
                    </a:fld>
                    <a:endParaRPr lang="en-US"/>
                  </a:p>
                </c:rich>
              </c:tx>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A-D829-46A2-9DD3-CE8FBC38662E}"/>
                </c:ext>
                <c:ext xmlns:c15="http://schemas.microsoft.com/office/drawing/2012/chart" uri="{CE6537A1-D6FC-4f65-9D91-7224C49458BB}">
                  <c15:dlblFieldTable/>
                  <c15:showDataLabelsRange val="1"/>
                </c:ext>
              </c:extLst>
            </c:dLbl>
            <c:dLbl>
              <c:idx val="11"/>
              <c:layout>
                <c:manualLayout>
                  <c:x val="-0.18717102913148204"/>
                  <c:y val="3.2697397528368317E-2"/>
                </c:manualLayout>
              </c:layout>
              <c:tx>
                <c:rich>
                  <a:bodyPr/>
                  <a:lstStyle/>
                  <a:p>
                    <a:fld id="{D985F933-2489-4B9E-B511-6EFDB7C4FB9D}" type="CELLRANGE">
                      <a:rPr lang="en-US"/>
                      <a:pPr/>
                      <a:t>[CELLRANGE]</a:t>
                    </a:fld>
                    <a:endParaRPr lang="en-US"/>
                  </a:p>
                </c:rich>
              </c:tx>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D829-46A2-9DD3-CE8FBC38662E}"/>
                </c:ext>
                <c:ext xmlns:c15="http://schemas.microsoft.com/office/drawing/2012/chart" uri="{CE6537A1-D6FC-4f65-9D91-7224C49458BB}">
                  <c15:dlblFieldTable/>
                  <c15:showDataLabelsRange val="1"/>
                </c:ext>
              </c:extLst>
            </c:dLbl>
            <c:dLbl>
              <c:idx val="12"/>
              <c:layout>
                <c:manualLayout>
                  <c:x val="-4.0100250626566416E-3"/>
                  <c:y val="-4.4871794871794872E-2"/>
                </c:manualLayout>
              </c:layout>
              <c:tx>
                <c:rich>
                  <a:bodyPr/>
                  <a:lstStyle/>
                  <a:p>
                    <a:fld id="{C32D04C7-CBFD-4EB3-9C37-1138DBC20F10}" type="CELLRANGE">
                      <a:rPr lang="en-US"/>
                      <a:pPr/>
                      <a:t>[CELLRANGE]</a:t>
                    </a:fld>
                    <a:endParaRPr lang="en-US"/>
                  </a:p>
                </c:rich>
              </c:tx>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D829-46A2-9DD3-CE8FBC38662E}"/>
                </c:ext>
                <c:ext xmlns:c15="http://schemas.microsoft.com/office/drawing/2012/chart" uri="{CE6537A1-D6FC-4f65-9D91-7224C49458BB}">
                  <c15:dlblFieldTable/>
                  <c15:showDataLabelsRange val="1"/>
                </c:ext>
              </c:extLst>
            </c:dLbl>
            <c:dLbl>
              <c:idx val="13"/>
              <c:layout>
                <c:manualLayout>
                  <c:x val="-2.3621557055573981E-2"/>
                  <c:y val="2.9934367457217174E-2"/>
                </c:manualLayout>
              </c:layout>
              <c:tx>
                <c:rich>
                  <a:bodyPr/>
                  <a:lstStyle/>
                  <a:p>
                    <a:fld id="{F0DCCA6C-E4DC-4247-A4EC-FC2714AB407B}" type="CELLRANGE">
                      <a:rPr lang="en-US"/>
                      <a:pPr/>
                      <a:t>[CELLRANGE]</a:t>
                    </a:fld>
                    <a:endParaRPr lang="en-US"/>
                  </a:p>
                </c:rich>
              </c:tx>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D-D829-46A2-9DD3-CE8FBC38662E}"/>
                </c:ext>
                <c:ext xmlns:c15="http://schemas.microsoft.com/office/drawing/2012/chart" uri="{CE6537A1-D6FC-4f65-9D91-7224C49458BB}">
                  <c15:dlblFieldTable/>
                  <c15:showDataLabelsRange val="1"/>
                </c:ext>
              </c:extLst>
            </c:dLbl>
            <c:dLbl>
              <c:idx val="14"/>
              <c:tx>
                <c:rich>
                  <a:bodyPr/>
                  <a:lstStyle/>
                  <a:p>
                    <a:fld id="{DBA2C565-D261-4023-A4CF-B1A329C1C613}"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dLbl>
              <c:idx val="15"/>
              <c:tx>
                <c:rich>
                  <a:bodyPr/>
                  <a:lstStyle/>
                  <a:p>
                    <a:fld id="{45941A3C-5944-4B0B-9B50-EEDF5C09D3FA}"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dLbl>
              <c:idx val="16"/>
              <c:layout>
                <c:manualLayout>
                  <c:x val="-0.11483399892011148"/>
                  <c:y val="7.1779935351512378E-2"/>
                </c:manualLayout>
              </c:layout>
              <c:tx>
                <c:rich>
                  <a:bodyPr/>
                  <a:lstStyle/>
                  <a:p>
                    <a:fld id="{51408667-9CAC-4F3F-AA21-58C6BF0C68EF}" type="CELLRANGE">
                      <a:rPr lang="en-US"/>
                      <a:pPr/>
                      <a:t>[CELLRANGE]</a:t>
                    </a:fld>
                    <a:endParaRPr lang="en-US"/>
                  </a:p>
                </c:rich>
              </c:tx>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10-D829-46A2-9DD3-CE8FBC38662E}"/>
                </c:ext>
                <c:ext xmlns:c15="http://schemas.microsoft.com/office/drawing/2012/chart" uri="{CE6537A1-D6FC-4f65-9D91-7224C49458BB}">
                  <c15:dlblFieldTable/>
                  <c15:showDataLabelsRange val="1"/>
                </c:ext>
              </c:extLst>
            </c:dLbl>
            <c:dLbl>
              <c:idx val="17"/>
              <c:tx>
                <c:rich>
                  <a:bodyPr/>
                  <a:lstStyle/>
                  <a:p>
                    <a:fld id="{E0569FBA-6F31-427B-9830-B736100FF190}"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dLbl>
              <c:idx val="18"/>
              <c:tx>
                <c:rich>
                  <a:bodyPr/>
                  <a:lstStyle/>
                  <a:p>
                    <a:fld id="{DA0860F6-CC2A-4A6E-8FF0-976E5D3232EB}"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dLbl>
              <c:idx val="19"/>
              <c:layout>
                <c:manualLayout>
                  <c:x val="-6.9885668461751024E-2"/>
                  <c:y val="5.8840200463844236E-2"/>
                </c:manualLayout>
              </c:layout>
              <c:tx>
                <c:rich>
                  <a:bodyPr/>
                  <a:lstStyle/>
                  <a:p>
                    <a:fld id="{C6417661-646B-469F-BCEF-753B4C1B4691}" type="CELLRANGE">
                      <a:rPr lang="en-US"/>
                      <a:pPr/>
                      <a:t>[CELLRANGE]</a:t>
                    </a:fld>
                    <a:endParaRPr lang="en-US"/>
                  </a:p>
                </c:rich>
              </c:tx>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13-D829-46A2-9DD3-CE8FBC38662E}"/>
                </c:ext>
                <c:ext xmlns:c15="http://schemas.microsoft.com/office/drawing/2012/chart" uri="{CE6537A1-D6FC-4f65-9D91-7224C49458BB}">
                  <c15:dlblFieldTable/>
                  <c15:showDataLabelsRange val="1"/>
                </c:ext>
              </c:extLst>
            </c:dLbl>
            <c:dLbl>
              <c:idx val="20"/>
              <c:layout>
                <c:manualLayout>
                  <c:x val="-1.2030075187969998E-2"/>
                  <c:y val="-1.9230769230769232E-2"/>
                </c:manualLayout>
              </c:layout>
              <c:tx>
                <c:rich>
                  <a:bodyPr/>
                  <a:lstStyle/>
                  <a:p>
                    <a:fld id="{3F584B88-91C7-4F23-9B21-201D92525955}" type="CELLRANGE">
                      <a:rPr lang="en-US"/>
                      <a:pPr/>
                      <a:t>[CELLRANGE]</a:t>
                    </a:fld>
                    <a:endParaRPr lang="en-US"/>
                  </a:p>
                </c:rich>
              </c:tx>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14-D829-46A2-9DD3-CE8FBC38662E}"/>
                </c:ext>
                <c:ext xmlns:c15="http://schemas.microsoft.com/office/drawing/2012/chart" uri="{CE6537A1-D6FC-4f65-9D91-7224C49458BB}">
                  <c15:dlblFieldTable/>
                  <c15:showDataLabelsRange val="1"/>
                </c:ext>
              </c:extLst>
            </c:dLbl>
            <c:dLbl>
              <c:idx val="21"/>
              <c:layout>
                <c:manualLayout>
                  <c:x val="2.3120326699501786E-2"/>
                  <c:y val="-2.7315599872151576E-2"/>
                </c:manualLayout>
              </c:layout>
              <c:tx>
                <c:rich>
                  <a:bodyPr/>
                  <a:lstStyle/>
                  <a:p>
                    <a:fld id="{C01F0A7B-5F42-4255-AEF7-EBBC951DDC3B}" type="CELLRANGE">
                      <a:rPr lang="en-US"/>
                      <a:pPr/>
                      <a:t>[CELLRANGE]</a:t>
                    </a:fld>
                    <a:endParaRPr lang="en-US"/>
                  </a:p>
                </c:rich>
              </c:tx>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15-D829-46A2-9DD3-CE8FBC38662E}"/>
                </c:ext>
                <c:ext xmlns:c15="http://schemas.microsoft.com/office/drawing/2012/chart" uri="{CE6537A1-D6FC-4f65-9D91-7224C49458BB}">
                  <c15:dlblFieldTable/>
                  <c15:showDataLabelsRange val="1"/>
                </c:ext>
              </c:extLst>
            </c:dLbl>
            <c:dLbl>
              <c:idx val="22"/>
              <c:layout>
                <c:manualLayout>
                  <c:x val="-0.11946269024464323"/>
                  <c:y val="0.10344860161825897"/>
                </c:manualLayout>
              </c:layout>
              <c:tx>
                <c:rich>
                  <a:bodyPr/>
                  <a:lstStyle/>
                  <a:p>
                    <a:fld id="{798CCAA1-89E4-4378-B668-D74624C536AE}" type="CELLRANGE">
                      <a:rPr lang="en-US"/>
                      <a:pPr/>
                      <a:t>[CELLRANGE]</a:t>
                    </a:fld>
                    <a:endParaRPr lang="en-US"/>
                  </a:p>
                </c:rich>
              </c:tx>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16-D829-46A2-9DD3-CE8FBC38662E}"/>
                </c:ext>
                <c:ext xmlns:c15="http://schemas.microsoft.com/office/drawing/2012/chart" uri="{CE6537A1-D6FC-4f65-9D91-7224C49458BB}">
                  <c15:dlblFieldTable/>
                  <c15:showDataLabelsRange val="1"/>
                </c:ext>
              </c:extLst>
            </c:dLbl>
            <c:dLbl>
              <c:idx val="23"/>
              <c:layout>
                <c:manualLayout>
                  <c:x val="-1.7050444311880276E-2"/>
                  <c:y val="-4.3077998573513653E-2"/>
                </c:manualLayout>
              </c:layout>
              <c:tx>
                <c:rich>
                  <a:bodyPr/>
                  <a:lstStyle/>
                  <a:p>
                    <a:fld id="{7A211EC6-0A16-414A-8ED3-98D7BA5B124F}" type="CELLRANGE">
                      <a:rPr lang="en-US"/>
                      <a:pPr/>
                      <a:t>[CELLRANGE]</a:t>
                    </a:fld>
                    <a:endParaRPr lang="en-US"/>
                  </a:p>
                </c:rich>
              </c:tx>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17-D829-46A2-9DD3-CE8FBC38662E}"/>
                </c:ext>
                <c:ext xmlns:c15="http://schemas.microsoft.com/office/drawing/2012/chart" uri="{CE6537A1-D6FC-4f65-9D91-7224C49458BB}">
                  <c15:dlblFieldTable/>
                  <c15:showDataLabelsRange val="1"/>
                </c:ext>
              </c:extLst>
            </c:dLbl>
            <c:dLbl>
              <c:idx val="24"/>
              <c:layout>
                <c:manualLayout>
                  <c:x val="6.7786668945756967E-2"/>
                  <c:y val="-4.5254334959779707E-2"/>
                </c:manualLayout>
              </c:layout>
              <c:tx>
                <c:rich>
                  <a:bodyPr/>
                  <a:lstStyle/>
                  <a:p>
                    <a:fld id="{F20881CB-E764-41BD-968D-76F2DD0E9A8B}" type="CELLRANGE">
                      <a:rPr lang="en-US"/>
                      <a:pPr/>
                      <a:t>[CELLRANGE]</a:t>
                    </a:fld>
                    <a:endParaRPr lang="en-US"/>
                  </a:p>
                </c:rich>
              </c:tx>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18-D829-46A2-9DD3-CE8FBC38662E}"/>
                </c:ext>
                <c:ext xmlns:c15="http://schemas.microsoft.com/office/drawing/2012/chart" uri="{CE6537A1-D6FC-4f65-9D91-7224C49458BB}">
                  <c15:dlblFieldTable/>
                  <c15:showDataLabelsRange val="1"/>
                </c:ext>
              </c:extLst>
            </c:dLbl>
            <c:dLbl>
              <c:idx val="25"/>
              <c:tx>
                <c:rich>
                  <a:bodyPr/>
                  <a:lstStyle/>
                  <a:p>
                    <a:fld id="{2841CB08-33CF-406C-8629-271B96B9260B}"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dLbl>
              <c:idx val="26"/>
              <c:layout>
                <c:manualLayout>
                  <c:x val="-0.12030075187969932"/>
                  <c:y val="4.1666666666666664E-2"/>
                </c:manualLayout>
              </c:layout>
              <c:tx>
                <c:rich>
                  <a:bodyPr/>
                  <a:lstStyle/>
                  <a:p>
                    <a:fld id="{968853FD-15E0-4E9D-8067-37F885715975}" type="CELLRANGE">
                      <a:rPr lang="en-US"/>
                      <a:pPr/>
                      <a:t>[CELLRANGE]</a:t>
                    </a:fld>
                    <a:endParaRPr lang="en-US"/>
                  </a:p>
                </c:rich>
              </c:tx>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1A-D829-46A2-9DD3-CE8FBC38662E}"/>
                </c:ext>
                <c:ext xmlns:c15="http://schemas.microsoft.com/office/drawing/2012/chart" uri="{CE6537A1-D6FC-4f65-9D91-7224C49458BB}">
                  <c15:dlblFieldTable/>
                  <c15:showDataLabelsRange val="1"/>
                </c:ext>
              </c:extLst>
            </c:dLbl>
            <c:dLbl>
              <c:idx val="27"/>
              <c:layout>
                <c:manualLayout>
                  <c:x val="-3.8095238095238099E-2"/>
                  <c:y val="5.1282051282051162E-2"/>
                </c:manualLayout>
              </c:layout>
              <c:tx>
                <c:rich>
                  <a:bodyPr/>
                  <a:lstStyle/>
                  <a:p>
                    <a:fld id="{B6A08336-7DFE-4345-898D-8184A0B6A562}" type="CELLRANGE">
                      <a:rPr lang="en-US"/>
                      <a:pPr/>
                      <a:t>[CELLRANGE]</a:t>
                    </a:fld>
                    <a:endParaRPr lang="en-US"/>
                  </a:p>
                </c:rich>
              </c:tx>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1B-D829-46A2-9DD3-CE8FBC38662E}"/>
                </c:ext>
                <c:ext xmlns:c15="http://schemas.microsoft.com/office/drawing/2012/chart" uri="{CE6537A1-D6FC-4f65-9D91-7224C49458BB}">
                  <c15:dlblFieldTable/>
                  <c15:showDataLabelsRange val="1"/>
                </c:ext>
              </c:extLst>
            </c:dLbl>
            <c:dLbl>
              <c:idx val="28"/>
              <c:layout>
                <c:manualLayout>
                  <c:x val="-4.8120300751879772E-2"/>
                  <c:y val="5.128205128205128E-2"/>
                </c:manualLayout>
              </c:layout>
              <c:tx>
                <c:rich>
                  <a:bodyPr/>
                  <a:lstStyle/>
                  <a:p>
                    <a:fld id="{255A457E-ABC8-4E4D-A619-80BEB0A5145B}" type="CELLRANGE">
                      <a:rPr lang="en-US"/>
                      <a:pPr/>
                      <a:t>[CELLRANGE]</a:t>
                    </a:fld>
                    <a:endParaRPr lang="en-US"/>
                  </a:p>
                </c:rich>
              </c:tx>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1C-D829-46A2-9DD3-CE8FBC38662E}"/>
                </c:ext>
                <c:ext xmlns:c15="http://schemas.microsoft.com/office/drawing/2012/chart" uri="{CE6537A1-D6FC-4f65-9D91-7224C49458BB}">
                  <c15:dlblFieldTable/>
                  <c15:showDataLabelsRange val="1"/>
                </c:ext>
              </c:extLst>
            </c:dLbl>
            <c:dLbl>
              <c:idx val="29"/>
              <c:layout>
                <c:manualLayout>
                  <c:x val="0.11166200062844493"/>
                  <c:y val="-2.5640934805164953E-2"/>
                </c:manualLayout>
              </c:layout>
              <c:tx>
                <c:rich>
                  <a:bodyPr/>
                  <a:lstStyle/>
                  <a:p>
                    <a:fld id="{6B32F4E2-A2BE-4DFB-BCC7-369D49518B26}" type="CELLRANGE">
                      <a:rPr lang="en-US"/>
                      <a:pPr/>
                      <a:t>[CELLRANGE]</a:t>
                    </a:fld>
                    <a:endParaRPr lang="en-US"/>
                  </a:p>
                </c:rich>
              </c:tx>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1D-D829-46A2-9DD3-CE8FBC38662E}"/>
                </c:ext>
                <c:ext xmlns:c15="http://schemas.microsoft.com/office/drawing/2012/chart" uri="{CE6537A1-D6FC-4f65-9D91-7224C49458BB}">
                  <c15:dlblFieldTable/>
                  <c15:showDataLabelsRange val="1"/>
                </c:ext>
              </c:extLst>
            </c:dLbl>
            <c:dLbl>
              <c:idx val="30"/>
              <c:layout>
                <c:manualLayout>
                  <c:x val="-7.2180451127819553E-2"/>
                  <c:y val="2.8846153846153848E-2"/>
                </c:manualLayout>
              </c:layout>
              <c:tx>
                <c:rich>
                  <a:bodyPr/>
                  <a:lstStyle/>
                  <a:p>
                    <a:fld id="{09C5BC5B-399F-44CD-BE98-72F073DCD180}" type="CELLRANGE">
                      <a:rPr lang="en-US"/>
                      <a:pPr/>
                      <a:t>[CELLRANGE]</a:t>
                    </a:fld>
                    <a:endParaRPr lang="en-US"/>
                  </a:p>
                </c:rich>
              </c:tx>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1E-D829-46A2-9DD3-CE8FBC38662E}"/>
                </c:ext>
                <c:ext xmlns:c15="http://schemas.microsoft.com/office/drawing/2012/chart" uri="{CE6537A1-D6FC-4f65-9D91-7224C49458BB}">
                  <c15:dlblFieldTable/>
                  <c15:showDataLabelsRange val="1"/>
                </c:ext>
              </c:extLst>
            </c:dLbl>
            <c:dLbl>
              <c:idx val="31"/>
              <c:layout>
                <c:manualLayout>
                  <c:x val="-0.13652880056830716"/>
                  <c:y val="2.8200068647687784E-2"/>
                </c:manualLayout>
              </c:layout>
              <c:tx>
                <c:rich>
                  <a:bodyPr/>
                  <a:lstStyle/>
                  <a:p>
                    <a:fld id="{0E6F8C96-75FC-427A-A0AE-8D21DF414EB6}" type="CELLRANGE">
                      <a:rPr lang="en-US"/>
                      <a:pPr/>
                      <a:t>[CELLRANGE]</a:t>
                    </a:fld>
                    <a:endParaRPr lang="en-US"/>
                  </a:p>
                </c:rich>
              </c:tx>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1F-D829-46A2-9DD3-CE8FBC38662E}"/>
                </c:ext>
                <c:ext xmlns:c15="http://schemas.microsoft.com/office/drawing/2012/chart" uri="{CE6537A1-D6FC-4f65-9D91-7224C49458BB}">
                  <c15:dlblFieldTable/>
                  <c15:showDataLabelsRange val="1"/>
                </c:ext>
              </c:extLst>
            </c:dLbl>
            <c:dLbl>
              <c:idx val="32"/>
              <c:layout>
                <c:manualLayout>
                  <c:x val="5.9633453053924958E-2"/>
                  <c:y val="-7.921880190890955E-2"/>
                </c:manualLayout>
              </c:layout>
              <c:tx>
                <c:rich>
                  <a:bodyPr/>
                  <a:lstStyle/>
                  <a:p>
                    <a:fld id="{AF2BD867-7A91-44EA-AF14-A1577D41F02A}" type="CELLRANGE">
                      <a:rPr lang="en-US"/>
                      <a:pPr/>
                      <a:t>[CELLRANGE]</a:t>
                    </a:fld>
                    <a:endParaRPr lang="en-US"/>
                  </a:p>
                </c:rich>
              </c:tx>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20-D829-46A2-9DD3-CE8FBC38662E}"/>
                </c:ext>
                <c:ext xmlns:c15="http://schemas.microsoft.com/office/drawing/2012/chart" uri="{CE6537A1-D6FC-4f65-9D91-7224C49458BB}">
                  <c15:dlblFieldTable/>
                  <c15:showDataLabelsRange val="1"/>
                </c:ext>
              </c:extLst>
            </c:dLbl>
            <c:dLbl>
              <c:idx val="33"/>
              <c:layout>
                <c:manualLayout>
                  <c:x val="-3.8095238095238099E-2"/>
                  <c:y val="-1.282051282051285E-2"/>
                </c:manualLayout>
              </c:layout>
              <c:tx>
                <c:rich>
                  <a:bodyPr/>
                  <a:lstStyle/>
                  <a:p>
                    <a:fld id="{F2215DC0-72FC-4BA0-B390-8C0C7625F12A}" type="CELLRANGE">
                      <a:rPr lang="en-US"/>
                      <a:pPr/>
                      <a:t>[CELLRANGE]</a:t>
                    </a:fld>
                    <a:endParaRPr lang="en-US"/>
                  </a:p>
                </c:rich>
              </c:tx>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21-D829-46A2-9DD3-CE8FBC38662E}"/>
                </c:ext>
                <c:ext xmlns:c15="http://schemas.microsoft.com/office/drawing/2012/chart" uri="{CE6537A1-D6FC-4f65-9D91-7224C49458BB}">
                  <c15:dlblFieldTable/>
                  <c15:showDataLabelsRange val="1"/>
                </c:ext>
              </c:extLst>
            </c:dLbl>
            <c:dLbl>
              <c:idx val="34"/>
              <c:layout>
                <c:manualLayout>
                  <c:x val="6.0150375939849628E-3"/>
                  <c:y val="-9.6153846153846159E-3"/>
                </c:manualLayout>
              </c:layout>
              <c:tx>
                <c:rich>
                  <a:bodyPr/>
                  <a:lstStyle/>
                  <a:p>
                    <a:fld id="{003210F5-6CBD-4ECD-A045-13218BDE6C23}" type="CELLRANGE">
                      <a:rPr lang="en-US"/>
                      <a:pPr/>
                      <a:t>[CELLRANGE]</a:t>
                    </a:fld>
                    <a:endParaRPr lang="en-US"/>
                  </a:p>
                </c:rich>
              </c:tx>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22-D829-46A2-9DD3-CE8FBC38662E}"/>
                </c:ext>
                <c:ext xmlns:c15="http://schemas.microsoft.com/office/drawing/2012/chart" uri="{CE6537A1-D6FC-4f65-9D91-7224C49458BB}">
                  <c15:dlblFieldTable/>
                  <c15:showDataLabelsRange val="1"/>
                </c:ext>
              </c:extLst>
            </c:dLbl>
            <c:dLbl>
              <c:idx val="35"/>
              <c:layout>
                <c:manualLayout>
                  <c:x val="-5.443299330979276E-2"/>
                  <c:y val="5.78114692022225E-2"/>
                </c:manualLayout>
              </c:layout>
              <c:tx>
                <c:rich>
                  <a:bodyPr/>
                  <a:lstStyle/>
                  <a:p>
                    <a:fld id="{DD2288A7-83EF-4397-A20F-047022585A73}" type="CELLRANGE">
                      <a:rPr lang="en-US"/>
                      <a:pPr/>
                      <a:t>[CELLRANGE]</a:t>
                    </a:fld>
                    <a:endParaRPr lang="en-US"/>
                  </a:p>
                </c:rich>
              </c:tx>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23-D829-46A2-9DD3-CE8FBC38662E}"/>
                </c:ext>
                <c:ext xmlns:c15="http://schemas.microsoft.com/office/drawing/2012/chart" uri="{CE6537A1-D6FC-4f65-9D91-7224C49458BB}">
                  <c15:dlblFieldTable/>
                  <c15:showDataLabelsRange val="1"/>
                </c:ext>
              </c:extLst>
            </c:dLbl>
            <c:dLbl>
              <c:idx val="36"/>
              <c:tx>
                <c:rich>
                  <a:bodyPr/>
                  <a:lstStyle/>
                  <a:p>
                    <a:fld id="{E8772CED-C9E3-493D-86F4-77A8337C0273}"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dLbl>
              <c:idx val="37"/>
              <c:layout>
                <c:manualLayout>
                  <c:x val="-0.12315945892055929"/>
                  <c:y val="4.2337989095094135E-3"/>
                </c:manualLayout>
              </c:layout>
              <c:tx>
                <c:rich>
                  <a:bodyPr/>
                  <a:lstStyle/>
                  <a:p>
                    <a:fld id="{07F2CE70-F2BA-4023-BC5B-BCE2CA6D910E}" type="CELLRANGE">
                      <a:rPr lang="en-US"/>
                      <a:pPr/>
                      <a:t>[CELLRANGE]</a:t>
                    </a:fld>
                    <a:endParaRPr lang="en-US"/>
                  </a:p>
                </c:rich>
              </c:tx>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25-D829-46A2-9DD3-CE8FBC38662E}"/>
                </c:ext>
                <c:ext xmlns:c15="http://schemas.microsoft.com/office/drawing/2012/chart" uri="{CE6537A1-D6FC-4f65-9D91-7224C49458BB}">
                  <c15:dlblFieldTable/>
                  <c15:showDataLabelsRange val="1"/>
                </c:ext>
              </c:extLst>
            </c:dLbl>
            <c:dLbl>
              <c:idx val="38"/>
              <c:tx>
                <c:rich>
                  <a:bodyPr/>
                  <a:lstStyle/>
                  <a:p>
                    <a:fld id="{52547B34-336C-417D-B5E3-62C3B40D08FD}"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dLbl>
              <c:idx val="39"/>
              <c:layout>
                <c:manualLayout>
                  <c:x val="-1.0337927357113464E-3"/>
                  <c:y val="2.846359861885886E-2"/>
                </c:manualLayout>
              </c:layout>
              <c:tx>
                <c:rich>
                  <a:bodyPr/>
                  <a:lstStyle/>
                  <a:p>
                    <a:fld id="{03E53CCA-2B3E-4F5F-86E6-C8D7D64C6CE8}" type="CELLRANGE">
                      <a:rPr lang="en-US"/>
                      <a:pPr/>
                      <a:t>[CELLRANGE]</a:t>
                    </a:fld>
                    <a:endParaRPr lang="en-US"/>
                  </a:p>
                </c:rich>
              </c:tx>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27-D829-46A2-9DD3-CE8FBC38662E}"/>
                </c:ext>
                <c:ext xmlns:c15="http://schemas.microsoft.com/office/drawing/2012/chart" uri="{CE6537A1-D6FC-4f65-9D91-7224C49458BB}">
                  <c15:dlblFieldTable/>
                  <c15:showDataLabelsRange val="1"/>
                </c:ext>
              </c:extLst>
            </c:dLbl>
            <c:dLbl>
              <c:idx val="40"/>
              <c:layout>
                <c:manualLayout>
                  <c:x val="-7.2180451127819623E-2"/>
                  <c:y val="3.2051282051282048E-2"/>
                </c:manualLayout>
              </c:layout>
              <c:tx>
                <c:rich>
                  <a:bodyPr/>
                  <a:lstStyle/>
                  <a:p>
                    <a:fld id="{3F8449B1-2C1D-40CC-8341-E204BFAE1CCE}" type="CELLRANGE">
                      <a:rPr lang="en-US"/>
                      <a:pPr/>
                      <a:t>[CELLRANGE]</a:t>
                    </a:fld>
                    <a:endParaRPr lang="en-US"/>
                  </a:p>
                </c:rich>
              </c:tx>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28-D829-46A2-9DD3-CE8FBC38662E}"/>
                </c:ext>
                <c:ext xmlns:c15="http://schemas.microsoft.com/office/drawing/2012/chart" uri="{CE6537A1-D6FC-4f65-9D91-7224C49458BB}">
                  <c15:dlblFieldTable/>
                  <c15:showDataLabelsRange val="1"/>
                </c:ext>
              </c:extLst>
            </c:dLbl>
            <c:dLbl>
              <c:idx val="41"/>
              <c:layout>
                <c:manualLayout>
                  <c:x val="1.2030075187969926E-2"/>
                  <c:y val="-6.7307692307692304E-2"/>
                </c:manualLayout>
              </c:layout>
              <c:tx>
                <c:rich>
                  <a:bodyPr/>
                  <a:lstStyle/>
                  <a:p>
                    <a:fld id="{7D3FB39F-B66D-4A75-A519-A7E5CCFFE1F7}" type="CELLRANGE">
                      <a:rPr lang="en-US"/>
                      <a:pPr/>
                      <a:t>[CELLRANGE]</a:t>
                    </a:fld>
                    <a:endParaRPr lang="en-US"/>
                  </a:p>
                </c:rich>
              </c:tx>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29-D829-46A2-9DD3-CE8FBC38662E}"/>
                </c:ext>
                <c:ext xmlns:c15="http://schemas.microsoft.com/office/drawing/2012/chart" uri="{CE6537A1-D6FC-4f65-9D91-7224C49458BB}">
                  <c15:dlblFieldTable/>
                  <c15:showDataLabelsRange val="1"/>
                </c:ext>
              </c:extLst>
            </c:dLbl>
            <c:dLbl>
              <c:idx val="42"/>
              <c:layout>
                <c:manualLayout>
                  <c:x val="2.606516290726817E-2"/>
                  <c:y val="-3.2051282051282048E-2"/>
                </c:manualLayout>
              </c:layout>
              <c:tx>
                <c:rich>
                  <a:bodyPr/>
                  <a:lstStyle/>
                  <a:p>
                    <a:fld id="{1FFC2ED8-04E9-4399-AB6A-49D5649E4C91}" type="CELLRANGE">
                      <a:rPr lang="en-US"/>
                      <a:pPr/>
                      <a:t>[CELLRANGE]</a:t>
                    </a:fld>
                    <a:endParaRPr lang="en-US"/>
                  </a:p>
                </c:rich>
              </c:tx>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2A-D829-46A2-9DD3-CE8FBC38662E}"/>
                </c:ext>
                <c:ext xmlns:c15="http://schemas.microsoft.com/office/drawing/2012/chart" uri="{CE6537A1-D6FC-4f65-9D91-7224C49458BB}">
                  <c15:dlblFieldTable/>
                  <c15:showDataLabelsRange val="1"/>
                </c:ext>
              </c:extLst>
            </c:dLbl>
            <c:dLbl>
              <c:idx val="43"/>
              <c:layout>
                <c:manualLayout>
                  <c:x val="-2.4060150375939851E-2"/>
                  <c:y val="9.6153846153845864E-3"/>
                </c:manualLayout>
              </c:layout>
              <c:tx>
                <c:rich>
                  <a:bodyPr/>
                  <a:lstStyle/>
                  <a:p>
                    <a:fld id="{D7345CC9-19BF-48B6-A32A-73FA6E4FAE65}" type="CELLRANGE">
                      <a:rPr lang="en-US"/>
                      <a:pPr/>
                      <a:t>[CELLRANGE]</a:t>
                    </a:fld>
                    <a:endParaRPr lang="en-US"/>
                  </a:p>
                </c:rich>
              </c:tx>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2B-D829-46A2-9DD3-CE8FBC38662E}"/>
                </c:ext>
                <c:ext xmlns:c15="http://schemas.microsoft.com/office/drawing/2012/chart" uri="{CE6537A1-D6FC-4f65-9D91-7224C49458BB}">
                  <c15:dlblFieldTable/>
                  <c15:showDataLabelsRange val="1"/>
                </c:ext>
              </c:extLst>
            </c:dLbl>
            <c:dLbl>
              <c:idx val="44"/>
              <c:tx>
                <c:rich>
                  <a:bodyPr/>
                  <a:lstStyle/>
                  <a:p>
                    <a:fld id="{AD5D416A-CA6F-4C82-9C81-50F947FFFC0C}"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dLbl>
              <c:idx val="45"/>
              <c:layout>
                <c:manualLayout>
                  <c:x val="-3.2362125357785834E-2"/>
                  <c:y val="9.1716302408809486E-2"/>
                </c:manualLayout>
              </c:layout>
              <c:tx>
                <c:rich>
                  <a:bodyPr/>
                  <a:lstStyle/>
                  <a:p>
                    <a:fld id="{BC9AB1A6-9DB1-488A-94D2-DB1388FE5C4B}" type="CELLRANGE">
                      <a:rPr lang="en-US"/>
                      <a:pPr/>
                      <a:t>[CELLRANGE]</a:t>
                    </a:fld>
                    <a:endParaRPr lang="en-US"/>
                  </a:p>
                </c:rich>
              </c:tx>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2D-D829-46A2-9DD3-CE8FBC38662E}"/>
                </c:ext>
                <c:ext xmlns:c15="http://schemas.microsoft.com/office/drawing/2012/chart" uri="{CE6537A1-D6FC-4f65-9D91-7224C49458BB}">
                  <c15:dlblFieldTable/>
                  <c15:showDataLabelsRange val="1"/>
                </c:ext>
              </c:extLst>
            </c:dLbl>
            <c:dLbl>
              <c:idx val="46"/>
              <c:layout>
                <c:manualLayout>
                  <c:x val="6.4160401002506265E-2"/>
                  <c:y val="-2.8846153846153848E-2"/>
                </c:manualLayout>
              </c:layout>
              <c:tx>
                <c:rich>
                  <a:bodyPr/>
                  <a:lstStyle/>
                  <a:p>
                    <a:fld id="{AF10A99E-5BF1-4E6B-AD18-0086FCE02EF8}" type="CELLRANGE">
                      <a:rPr lang="en-US"/>
                      <a:pPr/>
                      <a:t>[CELLRANGE]</a:t>
                    </a:fld>
                    <a:endParaRPr lang="en-US"/>
                  </a:p>
                </c:rich>
              </c:tx>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2E-D829-46A2-9DD3-CE8FBC38662E}"/>
                </c:ext>
                <c:ext xmlns:c15="http://schemas.microsoft.com/office/drawing/2012/chart" uri="{CE6537A1-D6FC-4f65-9D91-7224C49458BB}">
                  <c15:dlblFieldTable/>
                  <c15:showDataLabelsRange val="1"/>
                </c:ext>
              </c:extLst>
            </c:dLbl>
            <c:dLbl>
              <c:idx val="47"/>
              <c:layout>
                <c:manualLayout>
                  <c:x val="-9.3295775368747974E-2"/>
                  <c:y val="4.4991001799640072E-2"/>
                </c:manualLayout>
              </c:layout>
              <c:tx>
                <c:rich>
                  <a:bodyPr/>
                  <a:lstStyle/>
                  <a:p>
                    <a:fld id="{1D27C4AC-89A3-41BA-AC36-86A86830E36C}" type="CELLRANGE">
                      <a:rPr lang="en-US"/>
                      <a:pPr/>
                      <a:t>[CELLRANGE]</a:t>
                    </a:fld>
                    <a:endParaRPr lang="en-US"/>
                  </a:p>
                </c:rich>
              </c:tx>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2F-D829-46A2-9DD3-CE8FBC38662E}"/>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xVal>
            <c:numRef>
              <c:f>'[GDP and poverty.xlsx]Sheet1'!$B$2:$B$49</c:f>
              <c:numCache>
                <c:formatCode>General</c:formatCode>
                <c:ptCount val="48"/>
                <c:pt idx="0">
                  <c:v>5432.2502026807506</c:v>
                </c:pt>
                <c:pt idx="1">
                  <c:v>3868.5788828974805</c:v>
                </c:pt>
                <c:pt idx="2">
                  <c:v>825.94278536321519</c:v>
                </c:pt>
                <c:pt idx="3">
                  <c:v>5185.7298453813737</c:v>
                </c:pt>
                <c:pt idx="4">
                  <c:v>705.14641132190877</c:v>
                </c:pt>
                <c:pt idx="5">
                  <c:v>282.75552520818792</c:v>
                </c:pt>
                <c:pt idx="6">
                  <c:v>3112.285712152061</c:v>
                </c:pt>
                <c:pt idx="7">
                  <c:v>1110.7011859254792</c:v>
                </c:pt>
                <c:pt idx="8">
                  <c:v>456.86143339765744</c:v>
                </c:pt>
                <c:pt idx="9">
                  <c:v>989.23636329833585</c:v>
                </c:pt>
                <c:pt idx="10">
                  <c:v>834.34109489030334</c:v>
                </c:pt>
                <c:pt idx="11">
                  <c:v>398.1406948309824</c:v>
                </c:pt>
                <c:pt idx="12">
                  <c:v>3196.6475335701539</c:v>
                </c:pt>
                <c:pt idx="13">
                  <c:v>1420.6268843887669</c:v>
                </c:pt>
                <c:pt idx="14">
                  <c:v>1622.6379744125047</c:v>
                </c:pt>
                <c:pt idx="15">
                  <c:v>3547.7130118382679</c:v>
                </c:pt>
                <c:pt idx="16">
                  <c:v>341.30990920050414</c:v>
                </c:pt>
                <c:pt idx="17">
                  <c:v>6741.2939480709938</c:v>
                </c:pt>
                <c:pt idx="18">
                  <c:v>1629.8002222250518</c:v>
                </c:pt>
                <c:pt idx="19">
                  <c:v>502.34856462290526</c:v>
                </c:pt>
                <c:pt idx="20">
                  <c:v>543.95741084337726</c:v>
                </c:pt>
                <c:pt idx="21">
                  <c:v>1173.2602119995588</c:v>
                </c:pt>
                <c:pt idx="22">
                  <c:v>458.46517338660914</c:v>
                </c:pt>
                <c:pt idx="23">
                  <c:v>443.90610011153126</c:v>
                </c:pt>
                <c:pt idx="24">
                  <c:v>458.86817442766488</c:v>
                </c:pt>
                <c:pt idx="25">
                  <c:v>697.01531235732455</c:v>
                </c:pt>
                <c:pt idx="26">
                  <c:v>1326.668802063409</c:v>
                </c:pt>
                <c:pt idx="27">
                  <c:v>9291.2276186189902</c:v>
                </c:pt>
                <c:pt idx="28">
                  <c:v>2191.4785674735599</c:v>
                </c:pt>
                <c:pt idx="29">
                  <c:v>503.12771087285512</c:v>
                </c:pt>
                <c:pt idx="30">
                  <c:v>4153.4978852814584</c:v>
                </c:pt>
                <c:pt idx="31">
                  <c:v>430.60464978833983</c:v>
                </c:pt>
                <c:pt idx="32">
                  <c:v>1097.6614218963909</c:v>
                </c:pt>
                <c:pt idx="33">
                  <c:v>688.87685573277679</c:v>
                </c:pt>
                <c:pt idx="34">
                  <c:v>1129.7549614654661</c:v>
                </c:pt>
                <c:pt idx="35">
                  <c:v>1080.2530213498449</c:v>
                </c:pt>
                <c:pt idx="36">
                  <c:v>15687.347949486841</c:v>
                </c:pt>
                <c:pt idx="37">
                  <c:v>445.0520050004568</c:v>
                </c:pt>
                <c:pt idx="38">
                  <c:v>8049.9542237673822</c:v>
                </c:pt>
                <c:pt idx="39">
                  <c:v>1264.7899077370719</c:v>
                </c:pt>
                <c:pt idx="40">
                  <c:v>1226.8843812239099</c:v>
                </c:pt>
                <c:pt idx="41">
                  <c:v>3032.5171249837904</c:v>
                </c:pt>
                <c:pt idx="42">
                  <c:v>733.41280654160698</c:v>
                </c:pt>
                <c:pt idx="43">
                  <c:v>551.13083455051583</c:v>
                </c:pt>
                <c:pt idx="44">
                  <c:v>4140.1517698059015</c:v>
                </c:pt>
                <c:pt idx="45">
                  <c:v>647.7047410187688</c:v>
                </c:pt>
                <c:pt idx="46">
                  <c:v>1313.8896455076456</c:v>
                </c:pt>
                <c:pt idx="47">
                  <c:v>839.09279360329151</c:v>
                </c:pt>
              </c:numCache>
            </c:numRef>
          </c:xVal>
          <c:yVal>
            <c:numRef>
              <c:f>'[GDP and poverty.xlsx]Sheet1'!$C$2:$C$49</c:f>
              <c:numCache>
                <c:formatCode>General</c:formatCode>
                <c:ptCount val="48"/>
                <c:pt idx="0">
                  <c:v>3.9</c:v>
                </c:pt>
                <c:pt idx="1">
                  <c:v>55.7</c:v>
                </c:pt>
                <c:pt idx="2">
                  <c:v>76.2</c:v>
                </c:pt>
                <c:pt idx="3">
                  <c:v>37.1</c:v>
                </c:pt>
                <c:pt idx="4">
                  <c:v>76.400000000000006</c:v>
                </c:pt>
                <c:pt idx="5">
                  <c:v>90.1</c:v>
                </c:pt>
                <c:pt idx="6">
                  <c:v>26.5</c:v>
                </c:pt>
                <c:pt idx="7">
                  <c:v>55.7</c:v>
                </c:pt>
                <c:pt idx="8">
                  <c:v>83.1</c:v>
                </c:pt>
                <c:pt idx="9">
                  <c:v>66.5</c:v>
                </c:pt>
                <c:pt idx="10">
                  <c:v>36.9</c:v>
                </c:pt>
                <c:pt idx="11">
                  <c:v>91.3</c:v>
                </c:pt>
                <c:pt idx="12">
                  <c:v>61.3</c:v>
                </c:pt>
                <c:pt idx="13">
                  <c:v>57</c:v>
                </c:pt>
                <c:pt idx="14">
                  <c:v>44.6</c:v>
                </c:pt>
                <c:pt idx="15">
                  <c:v>16.100000000000001</c:v>
                </c:pt>
                <c:pt idx="16">
                  <c:v>73.099999999999994</c:v>
                </c:pt>
                <c:pt idx="17">
                  <c:v>25.8</c:v>
                </c:pt>
                <c:pt idx="18">
                  <c:v>34.9</c:v>
                </c:pt>
                <c:pt idx="19">
                  <c:v>70.3</c:v>
                </c:pt>
                <c:pt idx="20">
                  <c:v>84.5</c:v>
                </c:pt>
                <c:pt idx="21">
                  <c:v>78</c:v>
                </c:pt>
                <c:pt idx="22">
                  <c:v>73.8</c:v>
                </c:pt>
                <c:pt idx="23">
                  <c:v>91.1</c:v>
                </c:pt>
                <c:pt idx="24">
                  <c:v>88.4</c:v>
                </c:pt>
                <c:pt idx="25">
                  <c:v>79</c:v>
                </c:pt>
                <c:pt idx="26">
                  <c:v>23.6</c:v>
                </c:pt>
                <c:pt idx="27">
                  <c:v>3.2</c:v>
                </c:pt>
                <c:pt idx="28">
                  <c:v>17</c:v>
                </c:pt>
                <c:pt idx="29">
                  <c:v>88.5</c:v>
                </c:pt>
                <c:pt idx="30">
                  <c:v>47</c:v>
                </c:pt>
                <c:pt idx="31">
                  <c:v>77.5</c:v>
                </c:pt>
                <c:pt idx="32">
                  <c:v>77.599999999999994</c:v>
                </c:pt>
                <c:pt idx="33">
                  <c:v>81.5</c:v>
                </c:pt>
                <c:pt idx="34">
                  <c:v>70.099999999999994</c:v>
                </c:pt>
                <c:pt idx="35">
                  <c:v>67.5</c:v>
                </c:pt>
                <c:pt idx="36">
                  <c:v>2.5</c:v>
                </c:pt>
                <c:pt idx="37">
                  <c:v>81.3</c:v>
                </c:pt>
                <c:pt idx="38">
                  <c:v>35.9</c:v>
                </c:pt>
                <c:pt idx="39">
                  <c:v>64.8</c:v>
                </c:pt>
                <c:pt idx="40">
                  <c:v>40.5</c:v>
                </c:pt>
                <c:pt idx="41">
                  <c:v>64.400000000000006</c:v>
                </c:pt>
                <c:pt idx="42">
                  <c:v>79</c:v>
                </c:pt>
                <c:pt idx="43">
                  <c:v>73.2</c:v>
                </c:pt>
                <c:pt idx="44">
                  <c:v>9.1</c:v>
                </c:pt>
                <c:pt idx="45">
                  <c:v>66.599999999999994</c:v>
                </c:pt>
                <c:pt idx="46">
                  <c:v>74.3</c:v>
                </c:pt>
                <c:pt idx="47">
                  <c:v>47.2</c:v>
                </c:pt>
              </c:numCache>
            </c:numRef>
          </c:yVal>
          <c:bubbleSize>
            <c:numRef>
              <c:f>'[GDP and poverty.xlsx]Sheet1'!$D$2:$D$49</c:f>
              <c:numCache>
                <c:formatCode>General</c:formatCode>
                <c:ptCount val="48"/>
                <c:pt idx="0">
                  <c:v>23.5873034413531</c:v>
                </c:pt>
                <c:pt idx="1">
                  <c:v>58.056389212493997</c:v>
                </c:pt>
                <c:pt idx="2">
                  <c:v>6.7266892016124196</c:v>
                </c:pt>
                <c:pt idx="3">
                  <c:v>11.4539083499133</c:v>
                </c:pt>
                <c:pt idx="4">
                  <c:v>16.864076840757399</c:v>
                </c:pt>
                <c:pt idx="5">
                  <c:v>16.0611309050419</c:v>
                </c:pt>
                <c:pt idx="6">
                  <c:v>32.5561151958401</c:v>
                </c:pt>
                <c:pt idx="7">
                  <c:v>0.63743089016630095</c:v>
                </c:pt>
                <c:pt idx="8">
                  <c:v>11.812646715424499</c:v>
                </c:pt>
                <c:pt idx="9">
                  <c:v>32.310711967916298</c:v>
                </c:pt>
                <c:pt idx="10">
                  <c:v>3.26990647999882</c:v>
                </c:pt>
                <c:pt idx="11">
                  <c:v>38.760979572187601</c:v>
                </c:pt>
                <c:pt idx="12">
                  <c:v>60.109383084557301</c:v>
                </c:pt>
                <c:pt idx="13">
                  <c:v>5.4829977914619201</c:v>
                </c:pt>
                <c:pt idx="14">
                  <c:v>1.0693143735111299</c:v>
                </c:pt>
                <c:pt idx="15">
                  <c:v>3.8502841838128998</c:v>
                </c:pt>
                <c:pt idx="16">
                  <c:v>16.146436284041702</c:v>
                </c:pt>
                <c:pt idx="17">
                  <c:v>41.192772541797403</c:v>
                </c:pt>
                <c:pt idx="18">
                  <c:v>20.000984545381002</c:v>
                </c:pt>
                <c:pt idx="19">
                  <c:v>27.627797865421901</c:v>
                </c:pt>
                <c:pt idx="20">
                  <c:v>14.9952030484571</c:v>
                </c:pt>
                <c:pt idx="21">
                  <c:v>3.6754964390611899</c:v>
                </c:pt>
                <c:pt idx="22">
                  <c:v>49.257903853390701</c:v>
                </c:pt>
                <c:pt idx="23">
                  <c:v>8.3422792789205307</c:v>
                </c:pt>
                <c:pt idx="24">
                  <c:v>5.7690154344276401</c:v>
                </c:pt>
                <c:pt idx="25">
                  <c:v>11.604083123523001</c:v>
                </c:pt>
                <c:pt idx="26">
                  <c:v>31.797464450151502</c:v>
                </c:pt>
                <c:pt idx="27">
                  <c:v>3.69940879320409E-3</c:v>
                </c:pt>
                <c:pt idx="28">
                  <c:v>0.74188366796573102</c:v>
                </c:pt>
                <c:pt idx="29">
                  <c:v>10.1393250690092</c:v>
                </c:pt>
                <c:pt idx="30">
                  <c:v>2.2852486259127098</c:v>
                </c:pt>
                <c:pt idx="31">
                  <c:v>13.979915746003099</c:v>
                </c:pt>
                <c:pt idx="32">
                  <c:v>18.289770889379898</c:v>
                </c:pt>
                <c:pt idx="33">
                  <c:v>6.4425921358214699</c:v>
                </c:pt>
                <c:pt idx="34">
                  <c:v>3.0121613000938701</c:v>
                </c:pt>
                <c:pt idx="35">
                  <c:v>5.0493485274965604</c:v>
                </c:pt>
                <c:pt idx="36">
                  <c:v>0.120439588637214</c:v>
                </c:pt>
                <c:pt idx="37">
                  <c:v>12.152833522696501</c:v>
                </c:pt>
                <c:pt idx="38">
                  <c:v>12.152833522696501</c:v>
                </c:pt>
                <c:pt idx="39">
                  <c:v>34.578684402044303</c:v>
                </c:pt>
                <c:pt idx="40">
                  <c:v>10.853028700783</c:v>
                </c:pt>
                <c:pt idx="41">
                  <c:v>2.3851518969585701</c:v>
                </c:pt>
                <c:pt idx="42">
                  <c:v>9.0065363718635396</c:v>
                </c:pt>
                <c:pt idx="43">
                  <c:v>24.667356898702</c:v>
                </c:pt>
                <c:pt idx="44">
                  <c:v>5.9018469690159598</c:v>
                </c:pt>
                <c:pt idx="45">
                  <c:v>12.420753433057</c:v>
                </c:pt>
                <c:pt idx="46">
                  <c:v>14.3794747978201</c:v>
                </c:pt>
                <c:pt idx="47">
                  <c:v>12.1527034610139</c:v>
                </c:pt>
              </c:numCache>
            </c:numRef>
          </c:bubbleSize>
          <c:bubble3D val="0"/>
          <c:extLst xmlns:c16r2="http://schemas.microsoft.com/office/drawing/2015/06/chart">
            <c:ext xmlns:c16="http://schemas.microsoft.com/office/drawing/2014/chart" uri="{C3380CC4-5D6E-409C-BE32-E72D297353CC}">
              <c16:uniqueId val="{00000030-D829-46A2-9DD3-CE8FBC38662E}"/>
            </c:ext>
            <c:ext xmlns:c15="http://schemas.microsoft.com/office/drawing/2012/chart" uri="{02D57815-91ED-43cb-92C2-25804820EDAC}">
              <c15:datalabelsRange>
                <c15:f>'[GDP and poverty.xlsx]Sheet1'!$A$2:$A$49</c15:f>
                <c15:dlblRangeCache>
                  <c:ptCount val="48"/>
                  <c:pt idx="0">
                    <c:v>Algeria</c:v>
                  </c:pt>
                  <c:pt idx="1">
                    <c:v>Angola</c:v>
                  </c:pt>
                  <c:pt idx="2">
                    <c:v>Benin</c:v>
                  </c:pt>
                  <c:pt idx="3">
                    <c:v>Botswana</c:v>
                  </c:pt>
                  <c:pt idx="4">
                    <c:v>Burkina Faso</c:v>
                  </c:pt>
                  <c:pt idx="5">
                    <c:v>Burundi</c:v>
                  </c:pt>
                  <c:pt idx="6">
                    <c:v>Cabo Verde</c:v>
                  </c:pt>
                  <c:pt idx="7">
                    <c:v>Cameroon</c:v>
                  </c:pt>
                  <c:pt idx="8">
                    <c:v>Central African Republic</c:v>
                  </c:pt>
                  <c:pt idx="9">
                    <c:v>Chad</c:v>
                  </c:pt>
                  <c:pt idx="10">
                    <c:v>Comoros</c:v>
                  </c:pt>
                  <c:pt idx="11">
                    <c:v>Congo, Dem. Rep.</c:v>
                  </c:pt>
                  <c:pt idx="12">
                    <c:v>Congo, Rep.</c:v>
                  </c:pt>
                  <c:pt idx="13">
                    <c:v>Cote d'Ivoire</c:v>
                  </c:pt>
                  <c:pt idx="14">
                    <c:v>Djibouti</c:v>
                  </c:pt>
                  <c:pt idx="15">
                    <c:v>Egypt, Arab Rep.</c:v>
                  </c:pt>
                  <c:pt idx="16">
                    <c:v>Ethiopia</c:v>
                  </c:pt>
                  <c:pt idx="17">
                    <c:v>Gabon</c:v>
                  </c:pt>
                  <c:pt idx="18">
                    <c:v>Ghana</c:v>
                  </c:pt>
                  <c:pt idx="19">
                    <c:v>Guinea</c:v>
                  </c:pt>
                  <c:pt idx="20">
                    <c:v>Guinea-Bissau</c:v>
                  </c:pt>
                  <c:pt idx="21">
                    <c:v>Lesotho</c:v>
                  </c:pt>
                  <c:pt idx="22">
                    <c:v>Liberia</c:v>
                  </c:pt>
                  <c:pt idx="23">
                    <c:v>Madagascar</c:v>
                  </c:pt>
                  <c:pt idx="24">
                    <c:v>Malawi</c:v>
                  </c:pt>
                  <c:pt idx="25">
                    <c:v>Mali</c:v>
                  </c:pt>
                  <c:pt idx="26">
                    <c:v>Mauritania</c:v>
                  </c:pt>
                  <c:pt idx="27">
                    <c:v>Mauritius</c:v>
                  </c:pt>
                  <c:pt idx="28">
                    <c:v>Morocco</c:v>
                  </c:pt>
                  <c:pt idx="29">
                    <c:v>Mozambique</c:v>
                  </c:pt>
                  <c:pt idx="30">
                    <c:v>Namibia</c:v>
                  </c:pt>
                  <c:pt idx="31">
                    <c:v>Niger</c:v>
                  </c:pt>
                  <c:pt idx="32">
                    <c:v>Nigeria</c:v>
                  </c:pt>
                  <c:pt idx="33">
                    <c:v>Rwanda</c:v>
                  </c:pt>
                  <c:pt idx="34">
                    <c:v>Sao Tome and Principe</c:v>
                  </c:pt>
                  <c:pt idx="35">
                    <c:v>Senegal</c:v>
                  </c:pt>
                  <c:pt idx="36">
                    <c:v>Seychelles</c:v>
                  </c:pt>
                  <c:pt idx="37">
                    <c:v>Sierra Leone</c:v>
                  </c:pt>
                  <c:pt idx="38">
                    <c:v>South Africa</c:v>
                  </c:pt>
                  <c:pt idx="39">
                    <c:v>South Sudan</c:v>
                  </c:pt>
                  <c:pt idx="40">
                    <c:v>Sudan</c:v>
                  </c:pt>
                  <c:pt idx="41">
                    <c:v>Swaziland</c:v>
                  </c:pt>
                  <c:pt idx="42">
                    <c:v>Tanzania</c:v>
                  </c:pt>
                  <c:pt idx="43">
                    <c:v>Togo</c:v>
                  </c:pt>
                  <c:pt idx="44">
                    <c:v>Tunisia</c:v>
                  </c:pt>
                  <c:pt idx="45">
                    <c:v>Uganda</c:v>
                  </c:pt>
                  <c:pt idx="46">
                    <c:v>Zambia</c:v>
                  </c:pt>
                  <c:pt idx="47">
                    <c:v>Zimbabwe</c:v>
                  </c:pt>
                </c15:dlblRangeCache>
              </c15:datalabelsRange>
            </c:ext>
          </c:extLst>
        </c:ser>
        <c:dLbls>
          <c:showLegendKey val="0"/>
          <c:showVal val="0"/>
          <c:showCatName val="0"/>
          <c:showSerName val="0"/>
          <c:showPercent val="0"/>
          <c:showBubbleSize val="0"/>
        </c:dLbls>
        <c:bubbleScale val="40"/>
        <c:showNegBubbles val="0"/>
        <c:sizeRepresents val="w"/>
        <c:axId val="144271216"/>
        <c:axId val="144271776"/>
      </c:bubbleChart>
      <c:valAx>
        <c:axId val="144271216"/>
        <c:scaling>
          <c:logBase val="10"/>
          <c:orientation val="minMax"/>
          <c:max val="15000"/>
          <c:min val="150"/>
        </c:scaling>
        <c:delete val="1"/>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US" sz="1800" dirty="0"/>
                  <a:t>Log GDP per capita (US$)</a:t>
                </a:r>
              </a:p>
              <a:p>
                <a:pPr>
                  <a:defRPr sz="1800"/>
                </a:pPr>
                <a:r>
                  <a:rPr lang="en-US" sz="1800" dirty="0"/>
                  <a:t>Bubble size = Natural resource rents (% of GDP)</a:t>
                </a:r>
              </a:p>
            </c:rich>
          </c:tx>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crossAx val="144271776"/>
        <c:crosses val="autoZero"/>
        <c:crossBetween val="midCat"/>
      </c:valAx>
      <c:valAx>
        <c:axId val="144271776"/>
        <c:scaling>
          <c:orientation val="minMax"/>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US" sz="1800"/>
                  <a:t>Poverty </a:t>
                </a:r>
              </a:p>
              <a:p>
                <a:pPr>
                  <a:defRPr sz="1800"/>
                </a:pPr>
                <a:r>
                  <a:rPr lang="en-US" sz="1800"/>
                  <a:t>(% at less than $3.20 a day, 2011 PPP)</a:t>
                </a:r>
              </a:p>
            </c:rich>
          </c:tx>
          <c:overlay val="0"/>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44271216"/>
        <c:crosses val="autoZero"/>
        <c:crossBetween val="midCat"/>
      </c:valAx>
      <c:spPr>
        <a:noFill/>
        <a:ln>
          <a:noFill/>
        </a:ln>
        <a:effectLst/>
      </c:spPr>
    </c:plotArea>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spc="0" baseline="0">
                <a:solidFill>
                  <a:schemeClr val="tx1">
                    <a:lumMod val="65000"/>
                    <a:lumOff val="35000"/>
                  </a:schemeClr>
                </a:solidFill>
                <a:latin typeface="+mn-lt"/>
                <a:ea typeface="+mn-ea"/>
                <a:cs typeface="+mn-cs"/>
              </a:defRPr>
            </a:pPr>
            <a:r>
              <a:rPr lang="en-US" sz="2000" b="1" dirty="0"/>
              <a:t>Urban and Rural Expenditure on Housing, 2010</a:t>
            </a:r>
          </a:p>
        </c:rich>
      </c:tx>
      <c:overlay val="0"/>
      <c:spPr>
        <a:noFill/>
        <a:ln>
          <a:noFill/>
        </a:ln>
        <a:effectLst/>
      </c:spPr>
      <c:txPr>
        <a:bodyPr rot="0" spcFirstLastPara="1" vertOverflow="ellipsis" vert="horz" wrap="square" anchor="ctr" anchorCtr="1"/>
        <a:lstStyle/>
        <a:p>
          <a:pPr>
            <a:defRPr sz="20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'per capita housing expenditures'!$A$2</c:f>
              <c:strCache>
                <c:ptCount val="1"/>
                <c:pt idx="0">
                  <c:v>Urban</c:v>
                </c:pt>
              </c:strCache>
            </c:strRef>
          </c:tx>
          <c:spPr>
            <a:solidFill>
              <a:schemeClr val="accent1"/>
            </a:solidFill>
            <a:ln>
              <a:noFill/>
            </a:ln>
            <a:effectLst/>
          </c:spPr>
          <c:invertIfNegative val="0"/>
          <c:cat>
            <c:strRef>
              <c:f>'per capita housing expenditures'!$C$1:$AG$1</c:f>
              <c:strCache>
                <c:ptCount val="31"/>
                <c:pt idx="0">
                  <c:v>Gabon</c:v>
                </c:pt>
                <c:pt idx="1">
                  <c:v>Namibia</c:v>
                </c:pt>
                <c:pt idx="2">
                  <c:v>Morocco</c:v>
                </c:pt>
                <c:pt idx="3">
                  <c:v>Lesotho</c:v>
                </c:pt>
                <c:pt idx="4">
                  <c:v>Swaziland</c:v>
                </c:pt>
                <c:pt idx="5">
                  <c:v>Mauritius</c:v>
                </c:pt>
                <c:pt idx="6">
                  <c:v>Congo, Rep.</c:v>
                </c:pt>
                <c:pt idx="7">
                  <c:v>Zambia</c:v>
                </c:pt>
                <c:pt idx="8">
                  <c:v>Côte d'Ivoire</c:v>
                </c:pt>
                <c:pt idx="9">
                  <c:v>Egypt</c:v>
                </c:pt>
                <c:pt idx="10">
                  <c:v>Kenya</c:v>
                </c:pt>
                <c:pt idx="11">
                  <c:v>Uganda</c:v>
                </c:pt>
                <c:pt idx="12">
                  <c:v>Rwanda</c:v>
                </c:pt>
                <c:pt idx="13">
                  <c:v>Mauritania</c:v>
                </c:pt>
                <c:pt idx="14">
                  <c:v>Malawi</c:v>
                </c:pt>
                <c:pt idx="15">
                  <c:v>Nigeria</c:v>
                </c:pt>
                <c:pt idx="16">
                  <c:v>Mozambique</c:v>
                </c:pt>
                <c:pt idx="17">
                  <c:v>Sierra Leone</c:v>
                </c:pt>
                <c:pt idx="18">
                  <c:v>Burkina Faso</c:v>
                </c:pt>
                <c:pt idx="19">
                  <c:v>Niger</c:v>
                </c:pt>
                <c:pt idx="20">
                  <c:v>Mali</c:v>
                </c:pt>
                <c:pt idx="21">
                  <c:v>Ghana</c:v>
                </c:pt>
                <c:pt idx="22">
                  <c:v>Ethiopia</c:v>
                </c:pt>
                <c:pt idx="23">
                  <c:v>Cameroon</c:v>
                </c:pt>
                <c:pt idx="24">
                  <c:v>Liberia</c:v>
                </c:pt>
                <c:pt idx="25">
                  <c:v>Madagascar</c:v>
                </c:pt>
                <c:pt idx="26">
                  <c:v>Chad</c:v>
                </c:pt>
                <c:pt idx="27">
                  <c:v>Guinea</c:v>
                </c:pt>
                <c:pt idx="28">
                  <c:v>Gambia</c:v>
                </c:pt>
                <c:pt idx="29">
                  <c:v>Benin</c:v>
                </c:pt>
                <c:pt idx="30">
                  <c:v>Tanzania</c:v>
                </c:pt>
              </c:strCache>
            </c:strRef>
          </c:cat>
          <c:val>
            <c:numRef>
              <c:f>'per capita housing expenditures'!$C$2:$AG$2</c:f>
              <c:numCache>
                <c:formatCode>_(* #,##0_);_(* \(#,##0\);_(* "-"??_);_(@_)</c:formatCode>
                <c:ptCount val="31"/>
                <c:pt idx="0">
                  <c:v>477.91232434256881</c:v>
                </c:pt>
                <c:pt idx="1">
                  <c:v>410.03126280252292</c:v>
                </c:pt>
                <c:pt idx="2">
                  <c:v>334.79189168117449</c:v>
                </c:pt>
                <c:pt idx="3">
                  <c:v>299.77093714836843</c:v>
                </c:pt>
                <c:pt idx="4">
                  <c:v>295.05013044444706</c:v>
                </c:pt>
                <c:pt idx="5">
                  <c:v>217.28419392983838</c:v>
                </c:pt>
                <c:pt idx="6">
                  <c:v>174.00910187094013</c:v>
                </c:pt>
                <c:pt idx="7">
                  <c:v>169.54731471846884</c:v>
                </c:pt>
                <c:pt idx="8">
                  <c:v>155.86284399852349</c:v>
                </c:pt>
                <c:pt idx="9">
                  <c:v>150.02402019764989</c:v>
                </c:pt>
                <c:pt idx="10">
                  <c:v>140.8868092668182</c:v>
                </c:pt>
                <c:pt idx="11">
                  <c:v>120.0870771817068</c:v>
                </c:pt>
                <c:pt idx="12">
                  <c:v>113.0786764765528</c:v>
                </c:pt>
                <c:pt idx="13">
                  <c:v>100.69377411052932</c:v>
                </c:pt>
                <c:pt idx="14">
                  <c:v>94.570001886520359</c:v>
                </c:pt>
                <c:pt idx="15">
                  <c:v>88.274485263383283</c:v>
                </c:pt>
                <c:pt idx="16">
                  <c:v>82.146907828927326</c:v>
                </c:pt>
                <c:pt idx="17">
                  <c:v>67.829821488317222</c:v>
                </c:pt>
                <c:pt idx="18">
                  <c:v>67.625131793109119</c:v>
                </c:pt>
                <c:pt idx="19">
                  <c:v>63.330409817699163</c:v>
                </c:pt>
                <c:pt idx="20">
                  <c:v>62.000697484951324</c:v>
                </c:pt>
                <c:pt idx="21">
                  <c:v>53.416034638280181</c:v>
                </c:pt>
                <c:pt idx="22">
                  <c:v>52.418652077296478</c:v>
                </c:pt>
                <c:pt idx="23">
                  <c:v>46.532227661462137</c:v>
                </c:pt>
                <c:pt idx="24">
                  <c:v>39.467028619541964</c:v>
                </c:pt>
                <c:pt idx="25">
                  <c:v>34.254594468986184</c:v>
                </c:pt>
                <c:pt idx="26">
                  <c:v>33.473782503008394</c:v>
                </c:pt>
                <c:pt idx="27">
                  <c:v>23.243551360380817</c:v>
                </c:pt>
                <c:pt idx="28">
                  <c:v>14.940578674632178</c:v>
                </c:pt>
                <c:pt idx="29">
                  <c:v>14.187618758810732</c:v>
                </c:pt>
                <c:pt idx="30">
                  <c:v>10.608848972223438</c:v>
                </c:pt>
              </c:numCache>
            </c:numRef>
          </c:val>
          <c:extLst xmlns:c16r2="http://schemas.microsoft.com/office/drawing/2015/06/chart">
            <c:ext xmlns:c16="http://schemas.microsoft.com/office/drawing/2014/chart" uri="{C3380CC4-5D6E-409C-BE32-E72D297353CC}">
              <c16:uniqueId val="{00000000-905E-4588-BF2E-B9832662C6DA}"/>
            </c:ext>
          </c:extLst>
        </c:ser>
        <c:ser>
          <c:idx val="1"/>
          <c:order val="1"/>
          <c:tx>
            <c:strRef>
              <c:f>'per capita housing expenditures'!$A$3</c:f>
              <c:strCache>
                <c:ptCount val="1"/>
                <c:pt idx="0">
                  <c:v>Rural</c:v>
                </c:pt>
              </c:strCache>
            </c:strRef>
          </c:tx>
          <c:spPr>
            <a:solidFill>
              <a:schemeClr val="accent2"/>
            </a:solidFill>
            <a:ln>
              <a:noFill/>
            </a:ln>
            <a:effectLst/>
          </c:spPr>
          <c:invertIfNegative val="0"/>
          <c:cat>
            <c:strRef>
              <c:f>'per capita housing expenditures'!$C$1:$AG$1</c:f>
              <c:strCache>
                <c:ptCount val="31"/>
                <c:pt idx="0">
                  <c:v>Gabon</c:v>
                </c:pt>
                <c:pt idx="1">
                  <c:v>Namibia</c:v>
                </c:pt>
                <c:pt idx="2">
                  <c:v>Morocco</c:v>
                </c:pt>
                <c:pt idx="3">
                  <c:v>Lesotho</c:v>
                </c:pt>
                <c:pt idx="4">
                  <c:v>Swaziland</c:v>
                </c:pt>
                <c:pt idx="5">
                  <c:v>Mauritius</c:v>
                </c:pt>
                <c:pt idx="6">
                  <c:v>Congo, Rep.</c:v>
                </c:pt>
                <c:pt idx="7">
                  <c:v>Zambia</c:v>
                </c:pt>
                <c:pt idx="8">
                  <c:v>Côte d'Ivoire</c:v>
                </c:pt>
                <c:pt idx="9">
                  <c:v>Egypt</c:v>
                </c:pt>
                <c:pt idx="10">
                  <c:v>Kenya</c:v>
                </c:pt>
                <c:pt idx="11">
                  <c:v>Uganda</c:v>
                </c:pt>
                <c:pt idx="12">
                  <c:v>Rwanda</c:v>
                </c:pt>
                <c:pt idx="13">
                  <c:v>Mauritania</c:v>
                </c:pt>
                <c:pt idx="14">
                  <c:v>Malawi</c:v>
                </c:pt>
                <c:pt idx="15">
                  <c:v>Nigeria</c:v>
                </c:pt>
                <c:pt idx="16">
                  <c:v>Mozambique</c:v>
                </c:pt>
                <c:pt idx="17">
                  <c:v>Sierra Leone</c:v>
                </c:pt>
                <c:pt idx="18">
                  <c:v>Burkina Faso</c:v>
                </c:pt>
                <c:pt idx="19">
                  <c:v>Niger</c:v>
                </c:pt>
                <c:pt idx="20">
                  <c:v>Mali</c:v>
                </c:pt>
                <c:pt idx="21">
                  <c:v>Ghana</c:v>
                </c:pt>
                <c:pt idx="22">
                  <c:v>Ethiopia</c:v>
                </c:pt>
                <c:pt idx="23">
                  <c:v>Cameroon</c:v>
                </c:pt>
                <c:pt idx="24">
                  <c:v>Liberia</c:v>
                </c:pt>
                <c:pt idx="25">
                  <c:v>Madagascar</c:v>
                </c:pt>
                <c:pt idx="26">
                  <c:v>Chad</c:v>
                </c:pt>
                <c:pt idx="27">
                  <c:v>Guinea</c:v>
                </c:pt>
                <c:pt idx="28">
                  <c:v>Gambia</c:v>
                </c:pt>
                <c:pt idx="29">
                  <c:v>Benin</c:v>
                </c:pt>
                <c:pt idx="30">
                  <c:v>Tanzania</c:v>
                </c:pt>
              </c:strCache>
            </c:strRef>
          </c:cat>
          <c:val>
            <c:numRef>
              <c:f>'per capita housing expenditures'!$C$3:$AG$3</c:f>
              <c:numCache>
                <c:formatCode>_(* #,##0_);_(* \(#,##0\);_(* "-"??_);_(@_)</c:formatCode>
                <c:ptCount val="31"/>
                <c:pt idx="0">
                  <c:v>202.40950744299298</c:v>
                </c:pt>
                <c:pt idx="1">
                  <c:v>127.97319043644401</c:v>
                </c:pt>
                <c:pt idx="2">
                  <c:v>135.69141199809138</c:v>
                </c:pt>
                <c:pt idx="3">
                  <c:v>93.356758450293668</c:v>
                </c:pt>
                <c:pt idx="4">
                  <c:v>89.279899905734609</c:v>
                </c:pt>
                <c:pt idx="5">
                  <c:v>119.59623149394348</c:v>
                </c:pt>
                <c:pt idx="6">
                  <c:v>97.132247799258678</c:v>
                </c:pt>
                <c:pt idx="7">
                  <c:v>24.878308415742143</c:v>
                </c:pt>
                <c:pt idx="8">
                  <c:v>55.257732787339812</c:v>
                </c:pt>
                <c:pt idx="9">
                  <c:v>77.991084881273181</c:v>
                </c:pt>
                <c:pt idx="10">
                  <c:v>1.6977842763438662</c:v>
                </c:pt>
                <c:pt idx="11">
                  <c:v>16.787554581601821</c:v>
                </c:pt>
                <c:pt idx="12">
                  <c:v>33.934034556660983</c:v>
                </c:pt>
                <c:pt idx="13">
                  <c:v>50.304585070735598</c:v>
                </c:pt>
                <c:pt idx="14">
                  <c:v>25.727492672506429</c:v>
                </c:pt>
                <c:pt idx="15">
                  <c:v>37.097617779706546</c:v>
                </c:pt>
                <c:pt idx="16">
                  <c:v>13.949472242485596</c:v>
                </c:pt>
                <c:pt idx="17">
                  <c:v>29.984814160592006</c:v>
                </c:pt>
                <c:pt idx="18">
                  <c:v>21.714106320636251</c:v>
                </c:pt>
                <c:pt idx="19">
                  <c:v>17.045286603010776</c:v>
                </c:pt>
                <c:pt idx="20">
                  <c:v>10.658582337471298</c:v>
                </c:pt>
                <c:pt idx="21">
                  <c:v>17.905829736342685</c:v>
                </c:pt>
                <c:pt idx="22">
                  <c:v>42.685204161062899</c:v>
                </c:pt>
                <c:pt idx="23">
                  <c:v>3.1392805838701281</c:v>
                </c:pt>
                <c:pt idx="24">
                  <c:v>14.961053343342863</c:v>
                </c:pt>
                <c:pt idx="25">
                  <c:v>10.450170631529005</c:v>
                </c:pt>
                <c:pt idx="26">
                  <c:v>24.1294255192675</c:v>
                </c:pt>
                <c:pt idx="27">
                  <c:v>8.1447777101563137</c:v>
                </c:pt>
                <c:pt idx="28">
                  <c:v>4.4330734308879798</c:v>
                </c:pt>
                <c:pt idx="29">
                  <c:v>2.4161023819767444</c:v>
                </c:pt>
                <c:pt idx="30">
                  <c:v>3.1662446987875841</c:v>
                </c:pt>
              </c:numCache>
            </c:numRef>
          </c:val>
          <c:extLst xmlns:c16r2="http://schemas.microsoft.com/office/drawing/2015/06/chart">
            <c:ext xmlns:c16="http://schemas.microsoft.com/office/drawing/2014/chart" uri="{C3380CC4-5D6E-409C-BE32-E72D297353CC}">
              <c16:uniqueId val="{00000001-905E-4588-BF2E-B9832662C6DA}"/>
            </c:ext>
          </c:extLst>
        </c:ser>
        <c:dLbls>
          <c:showLegendKey val="0"/>
          <c:showVal val="0"/>
          <c:showCatName val="0"/>
          <c:showSerName val="0"/>
          <c:showPercent val="0"/>
          <c:showBubbleSize val="0"/>
        </c:dLbls>
        <c:gapWidth val="219"/>
        <c:overlap val="-27"/>
        <c:axId val="144274576"/>
        <c:axId val="144275136"/>
      </c:barChart>
      <c:catAx>
        <c:axId val="1442745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44275136"/>
        <c:crosses val="autoZero"/>
        <c:auto val="1"/>
        <c:lblAlgn val="ctr"/>
        <c:lblOffset val="100"/>
        <c:noMultiLvlLbl val="0"/>
      </c:catAx>
      <c:valAx>
        <c:axId val="144275136"/>
        <c:scaling>
          <c:orientation val="minMax"/>
          <c:max val="5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US" sz="1800" dirty="0"/>
                  <a:t>$</a:t>
                </a:r>
                <a:r>
                  <a:rPr lang="en-US" sz="1800" baseline="0" dirty="0"/>
                  <a:t> per person</a:t>
                </a:r>
                <a:endParaRPr lang="en-US" sz="1800" dirty="0"/>
              </a:p>
            </c:rich>
          </c:tx>
          <c:overlay val="0"/>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itle>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442745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r>
              <a:rPr lang="en-US" sz="1800" b="1" dirty="0"/>
              <a:t>African per capita food imports, select categories and years between 1995 and 2015</a:t>
            </a:r>
          </a:p>
        </c:rich>
      </c:tx>
      <c:overlay val="0"/>
      <c:spPr>
        <a:noFill/>
        <a:ln>
          <a:noFill/>
        </a:ln>
        <a:effectLst/>
      </c:spPr>
      <c:txPr>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Sheet1!$A$32</c:f>
              <c:strCache>
                <c:ptCount val="1"/>
                <c:pt idx="0">
                  <c:v>Bovine, sheep, goat and pig meat</c:v>
                </c:pt>
              </c:strCache>
            </c:strRef>
          </c:tx>
          <c:spPr>
            <a:ln w="28575" cap="rnd">
              <a:solidFill>
                <a:schemeClr val="accent1"/>
              </a:solidFill>
              <a:round/>
            </a:ln>
            <a:effectLst/>
          </c:spPr>
          <c:marker>
            <c:symbol val="none"/>
          </c:marker>
          <c:cat>
            <c:numRef>
              <c:f>Sheet1!$B$31:$F$31</c:f>
              <c:numCache>
                <c:formatCode>General</c:formatCode>
                <c:ptCount val="5"/>
                <c:pt idx="0">
                  <c:v>1995</c:v>
                </c:pt>
                <c:pt idx="1">
                  <c:v>2000</c:v>
                </c:pt>
                <c:pt idx="2">
                  <c:v>2005</c:v>
                </c:pt>
                <c:pt idx="3">
                  <c:v>2010</c:v>
                </c:pt>
                <c:pt idx="4">
                  <c:v>2015</c:v>
                </c:pt>
              </c:numCache>
            </c:numRef>
          </c:cat>
          <c:val>
            <c:numRef>
              <c:f>Sheet1!$B$32:$F$32</c:f>
              <c:numCache>
                <c:formatCode>General</c:formatCode>
                <c:ptCount val="5"/>
                <c:pt idx="0">
                  <c:v>0.124139252240055</c:v>
                </c:pt>
                <c:pt idx="1">
                  <c:v>0.13802994567790899</c:v>
                </c:pt>
                <c:pt idx="2">
                  <c:v>0.28798879901521202</c:v>
                </c:pt>
                <c:pt idx="3">
                  <c:v>0.35780497961700602</c:v>
                </c:pt>
                <c:pt idx="4">
                  <c:v>0.46303464408432499</c:v>
                </c:pt>
              </c:numCache>
            </c:numRef>
          </c:val>
          <c:smooth val="0"/>
          <c:extLst xmlns:c16r2="http://schemas.microsoft.com/office/drawing/2015/06/chart">
            <c:ext xmlns:c16="http://schemas.microsoft.com/office/drawing/2014/chart" uri="{C3380CC4-5D6E-409C-BE32-E72D297353CC}">
              <c16:uniqueId val="{00000000-B97D-4365-B3B7-E3CFC7541B23}"/>
            </c:ext>
          </c:extLst>
        </c:ser>
        <c:ser>
          <c:idx val="1"/>
          <c:order val="1"/>
          <c:tx>
            <c:strRef>
              <c:f>Sheet1!$A$33</c:f>
              <c:strCache>
                <c:ptCount val="1"/>
                <c:pt idx="0">
                  <c:v>Poultry meat</c:v>
                </c:pt>
              </c:strCache>
            </c:strRef>
          </c:tx>
          <c:spPr>
            <a:ln w="28575" cap="rnd">
              <a:solidFill>
                <a:schemeClr val="accent2"/>
              </a:solidFill>
              <a:round/>
            </a:ln>
            <a:effectLst/>
          </c:spPr>
          <c:marker>
            <c:symbol val="none"/>
          </c:marker>
          <c:cat>
            <c:numRef>
              <c:f>Sheet1!$B$31:$F$31</c:f>
              <c:numCache>
                <c:formatCode>General</c:formatCode>
                <c:ptCount val="5"/>
                <c:pt idx="0">
                  <c:v>1995</c:v>
                </c:pt>
                <c:pt idx="1">
                  <c:v>2000</c:v>
                </c:pt>
                <c:pt idx="2">
                  <c:v>2005</c:v>
                </c:pt>
                <c:pt idx="3">
                  <c:v>2010</c:v>
                </c:pt>
                <c:pt idx="4">
                  <c:v>2015</c:v>
                </c:pt>
              </c:numCache>
            </c:numRef>
          </c:cat>
          <c:val>
            <c:numRef>
              <c:f>Sheet1!$B$33:$F$33</c:f>
              <c:numCache>
                <c:formatCode>General</c:formatCode>
                <c:ptCount val="5"/>
                <c:pt idx="0">
                  <c:v>0.20574030606414501</c:v>
                </c:pt>
                <c:pt idx="1">
                  <c:v>0.292790793862231</c:v>
                </c:pt>
                <c:pt idx="2">
                  <c:v>0.59144446998963796</c:v>
                </c:pt>
                <c:pt idx="3">
                  <c:v>1.4780570509929969</c:v>
                </c:pt>
                <c:pt idx="4">
                  <c:v>1.4936601422075</c:v>
                </c:pt>
              </c:numCache>
            </c:numRef>
          </c:val>
          <c:smooth val="0"/>
          <c:extLst xmlns:c16r2="http://schemas.microsoft.com/office/drawing/2015/06/chart">
            <c:ext xmlns:c16="http://schemas.microsoft.com/office/drawing/2014/chart" uri="{C3380CC4-5D6E-409C-BE32-E72D297353CC}">
              <c16:uniqueId val="{00000001-B97D-4365-B3B7-E3CFC7541B23}"/>
            </c:ext>
          </c:extLst>
        </c:ser>
        <c:ser>
          <c:idx val="2"/>
          <c:order val="2"/>
          <c:tx>
            <c:strRef>
              <c:f>Sheet1!$A$34</c:f>
              <c:strCache>
                <c:ptCount val="1"/>
                <c:pt idx="0">
                  <c:v>Milk and cheese</c:v>
                </c:pt>
              </c:strCache>
            </c:strRef>
          </c:tx>
          <c:spPr>
            <a:ln w="28575" cap="rnd">
              <a:solidFill>
                <a:schemeClr val="accent3"/>
              </a:solidFill>
              <a:round/>
            </a:ln>
            <a:effectLst/>
          </c:spPr>
          <c:marker>
            <c:symbol val="none"/>
          </c:marker>
          <c:cat>
            <c:numRef>
              <c:f>Sheet1!$B$31:$F$31</c:f>
              <c:numCache>
                <c:formatCode>General</c:formatCode>
                <c:ptCount val="5"/>
                <c:pt idx="0">
                  <c:v>1995</c:v>
                </c:pt>
                <c:pt idx="1">
                  <c:v>2000</c:v>
                </c:pt>
                <c:pt idx="2">
                  <c:v>2005</c:v>
                </c:pt>
                <c:pt idx="3">
                  <c:v>2010</c:v>
                </c:pt>
                <c:pt idx="4">
                  <c:v>2015</c:v>
                </c:pt>
              </c:numCache>
            </c:numRef>
          </c:cat>
          <c:val>
            <c:numRef>
              <c:f>Sheet1!$B$34:$F$34</c:f>
              <c:numCache>
                <c:formatCode>General</c:formatCode>
                <c:ptCount val="5"/>
                <c:pt idx="0">
                  <c:v>0.21978069181582</c:v>
                </c:pt>
                <c:pt idx="1">
                  <c:v>0.244812470498252</c:v>
                </c:pt>
                <c:pt idx="2">
                  <c:v>0.39211788065611303</c:v>
                </c:pt>
                <c:pt idx="3">
                  <c:v>0.72079275668554599</c:v>
                </c:pt>
                <c:pt idx="4">
                  <c:v>0.75104945003654</c:v>
                </c:pt>
              </c:numCache>
            </c:numRef>
          </c:val>
          <c:smooth val="0"/>
          <c:extLst xmlns:c16r2="http://schemas.microsoft.com/office/drawing/2015/06/chart">
            <c:ext xmlns:c16="http://schemas.microsoft.com/office/drawing/2014/chart" uri="{C3380CC4-5D6E-409C-BE32-E72D297353CC}">
              <c16:uniqueId val="{00000002-B97D-4365-B3B7-E3CFC7541B23}"/>
            </c:ext>
          </c:extLst>
        </c:ser>
        <c:ser>
          <c:idx val="3"/>
          <c:order val="3"/>
          <c:tx>
            <c:strRef>
              <c:f>Sheet1!$A$35</c:f>
              <c:strCache>
                <c:ptCount val="1"/>
                <c:pt idx="0">
                  <c:v>Non-alcoholic beverages</c:v>
                </c:pt>
              </c:strCache>
            </c:strRef>
          </c:tx>
          <c:spPr>
            <a:ln w="28575" cap="rnd">
              <a:solidFill>
                <a:schemeClr val="accent4"/>
              </a:solidFill>
              <a:round/>
            </a:ln>
            <a:effectLst/>
          </c:spPr>
          <c:marker>
            <c:symbol val="none"/>
          </c:marker>
          <c:cat>
            <c:numRef>
              <c:f>Sheet1!$B$31:$F$31</c:f>
              <c:numCache>
                <c:formatCode>General</c:formatCode>
                <c:ptCount val="5"/>
                <c:pt idx="0">
                  <c:v>1995</c:v>
                </c:pt>
                <c:pt idx="1">
                  <c:v>2000</c:v>
                </c:pt>
                <c:pt idx="2">
                  <c:v>2005</c:v>
                </c:pt>
                <c:pt idx="3">
                  <c:v>2010</c:v>
                </c:pt>
                <c:pt idx="4">
                  <c:v>2015</c:v>
                </c:pt>
              </c:numCache>
            </c:numRef>
          </c:cat>
          <c:val>
            <c:numRef>
              <c:f>Sheet1!$B$35:$F$35</c:f>
              <c:numCache>
                <c:formatCode>General</c:formatCode>
                <c:ptCount val="5"/>
                <c:pt idx="0">
                  <c:v>9.2722151449178697E-2</c:v>
                </c:pt>
                <c:pt idx="1">
                  <c:v>0.16152702199206301</c:v>
                </c:pt>
                <c:pt idx="2">
                  <c:v>0.266858002113188</c:v>
                </c:pt>
                <c:pt idx="3">
                  <c:v>0.73039052974394203</c:v>
                </c:pt>
                <c:pt idx="4">
                  <c:v>0.842188034984794</c:v>
                </c:pt>
              </c:numCache>
            </c:numRef>
          </c:val>
          <c:smooth val="0"/>
          <c:extLst xmlns:c16r2="http://schemas.microsoft.com/office/drawing/2015/06/chart">
            <c:ext xmlns:c16="http://schemas.microsoft.com/office/drawing/2014/chart" uri="{C3380CC4-5D6E-409C-BE32-E72D297353CC}">
              <c16:uniqueId val="{00000003-B97D-4365-B3B7-E3CFC7541B23}"/>
            </c:ext>
          </c:extLst>
        </c:ser>
        <c:ser>
          <c:idx val="4"/>
          <c:order val="4"/>
          <c:tx>
            <c:strRef>
              <c:f>Sheet1!$A$36</c:f>
              <c:strCache>
                <c:ptCount val="1"/>
                <c:pt idx="0">
                  <c:v>Vegetables - fresh, chilled and frozen</c:v>
                </c:pt>
              </c:strCache>
            </c:strRef>
          </c:tx>
          <c:spPr>
            <a:ln w="28575" cap="rnd">
              <a:solidFill>
                <a:schemeClr val="accent5"/>
              </a:solidFill>
              <a:round/>
            </a:ln>
            <a:effectLst/>
          </c:spPr>
          <c:marker>
            <c:symbol val="none"/>
          </c:marker>
          <c:cat>
            <c:numRef>
              <c:f>Sheet1!$B$31:$F$31</c:f>
              <c:numCache>
                <c:formatCode>General</c:formatCode>
                <c:ptCount val="5"/>
                <c:pt idx="0">
                  <c:v>1995</c:v>
                </c:pt>
                <c:pt idx="1">
                  <c:v>2000</c:v>
                </c:pt>
                <c:pt idx="2">
                  <c:v>2005</c:v>
                </c:pt>
                <c:pt idx="3">
                  <c:v>2010</c:v>
                </c:pt>
                <c:pt idx="4">
                  <c:v>2015</c:v>
                </c:pt>
              </c:numCache>
            </c:numRef>
          </c:cat>
          <c:val>
            <c:numRef>
              <c:f>Sheet1!$B$36:$F$36</c:f>
              <c:numCache>
                <c:formatCode>General</c:formatCode>
                <c:ptCount val="5"/>
                <c:pt idx="0">
                  <c:v>1.45269337727724E-2</c:v>
                </c:pt>
                <c:pt idx="1">
                  <c:v>2.00032702025205E-2</c:v>
                </c:pt>
                <c:pt idx="2">
                  <c:v>3.3929088840105398E-2</c:v>
                </c:pt>
                <c:pt idx="3">
                  <c:v>0.29666716523502301</c:v>
                </c:pt>
                <c:pt idx="4">
                  <c:v>0.58986917480397905</c:v>
                </c:pt>
              </c:numCache>
            </c:numRef>
          </c:val>
          <c:smooth val="0"/>
          <c:extLst xmlns:c16r2="http://schemas.microsoft.com/office/drawing/2015/06/chart">
            <c:ext xmlns:c16="http://schemas.microsoft.com/office/drawing/2014/chart" uri="{C3380CC4-5D6E-409C-BE32-E72D297353CC}">
              <c16:uniqueId val="{00000004-B97D-4365-B3B7-E3CFC7541B23}"/>
            </c:ext>
          </c:extLst>
        </c:ser>
        <c:ser>
          <c:idx val="5"/>
          <c:order val="5"/>
          <c:tx>
            <c:strRef>
              <c:f>Sheet1!$A$37</c:f>
              <c:strCache>
                <c:ptCount val="1"/>
                <c:pt idx="0">
                  <c:v>Chocolate</c:v>
                </c:pt>
              </c:strCache>
            </c:strRef>
          </c:tx>
          <c:spPr>
            <a:ln w="28575" cap="rnd">
              <a:solidFill>
                <a:schemeClr val="accent6"/>
              </a:solidFill>
              <a:round/>
            </a:ln>
            <a:effectLst/>
          </c:spPr>
          <c:marker>
            <c:symbol val="none"/>
          </c:marker>
          <c:cat>
            <c:numRef>
              <c:f>Sheet1!$B$31:$F$31</c:f>
              <c:numCache>
                <c:formatCode>General</c:formatCode>
                <c:ptCount val="5"/>
                <c:pt idx="0">
                  <c:v>1995</c:v>
                </c:pt>
                <c:pt idx="1">
                  <c:v>2000</c:v>
                </c:pt>
                <c:pt idx="2">
                  <c:v>2005</c:v>
                </c:pt>
                <c:pt idx="3">
                  <c:v>2010</c:v>
                </c:pt>
                <c:pt idx="4">
                  <c:v>2015</c:v>
                </c:pt>
              </c:numCache>
            </c:numRef>
          </c:cat>
          <c:val>
            <c:numRef>
              <c:f>Sheet1!$B$37:$F$37</c:f>
              <c:numCache>
                <c:formatCode>General</c:formatCode>
                <c:ptCount val="5"/>
                <c:pt idx="0">
                  <c:v>6.0053927175480103E-2</c:v>
                </c:pt>
                <c:pt idx="1">
                  <c:v>6.5693396606063603E-2</c:v>
                </c:pt>
                <c:pt idx="2">
                  <c:v>0.19932658933352401</c:v>
                </c:pt>
                <c:pt idx="3">
                  <c:v>0.38583047694752298</c:v>
                </c:pt>
                <c:pt idx="4">
                  <c:v>0.49451121092293499</c:v>
                </c:pt>
              </c:numCache>
            </c:numRef>
          </c:val>
          <c:smooth val="0"/>
          <c:extLst xmlns:c16r2="http://schemas.microsoft.com/office/drawing/2015/06/chart">
            <c:ext xmlns:c16="http://schemas.microsoft.com/office/drawing/2014/chart" uri="{C3380CC4-5D6E-409C-BE32-E72D297353CC}">
              <c16:uniqueId val="{00000005-B97D-4365-B3B7-E3CFC7541B23}"/>
            </c:ext>
          </c:extLst>
        </c:ser>
        <c:dLbls>
          <c:showLegendKey val="0"/>
          <c:showVal val="0"/>
          <c:showCatName val="0"/>
          <c:showSerName val="0"/>
          <c:showPercent val="0"/>
          <c:showBubbleSize val="0"/>
        </c:dLbls>
        <c:smooth val="0"/>
        <c:axId val="144959168"/>
        <c:axId val="145063360"/>
      </c:lineChart>
      <c:catAx>
        <c:axId val="1449591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45063360"/>
        <c:crosses val="autoZero"/>
        <c:auto val="1"/>
        <c:lblAlgn val="ctr"/>
        <c:lblOffset val="100"/>
        <c:noMultiLvlLbl val="0"/>
      </c:catAx>
      <c:valAx>
        <c:axId val="14506336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sz="1600"/>
                  <a:t>USD</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44959168"/>
        <c:crosses val="autoZero"/>
        <c:crossBetween val="between"/>
      </c:valAx>
      <c:spPr>
        <a:noFill/>
        <a:ln>
          <a:noFill/>
        </a:ln>
        <a:effectLst/>
      </c:spPr>
    </c:plotArea>
    <c:legend>
      <c:legendPos val="b"/>
      <c:layout>
        <c:manualLayout>
          <c:xMode val="edge"/>
          <c:yMode val="edge"/>
          <c:x val="6.2587046454774947E-2"/>
          <c:y val="0.81370983349116033"/>
          <c:w val="0.90761586399507832"/>
          <c:h val="0.17020847319517288"/>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r>
              <a:rPr lang="en-US" dirty="0"/>
              <a:t>Urbanization and Employment in Industry, Average of available data 2007-2015</a:t>
            </a:r>
          </a:p>
        </c:rich>
      </c:tx>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3.8090786120122386E-2"/>
          <c:y val="0.1121181572211406"/>
          <c:w val="0.94946802565645527"/>
          <c:h val="0.59009194863934966"/>
        </c:manualLayout>
      </c:layout>
      <c:barChart>
        <c:barDir val="col"/>
        <c:grouping val="clustered"/>
        <c:varyColors val="0"/>
        <c:ser>
          <c:idx val="0"/>
          <c:order val="0"/>
          <c:tx>
            <c:strRef>
              <c:f>chart!$A$2</c:f>
              <c:strCache>
                <c:ptCount val="1"/>
                <c:pt idx="0">
                  <c:v>Urbanization (% of population)</c:v>
                </c:pt>
              </c:strCache>
            </c:strRef>
          </c:tx>
          <c:spPr>
            <a:solidFill>
              <a:schemeClr val="accent1"/>
            </a:solidFill>
            <a:ln>
              <a:noFill/>
            </a:ln>
            <a:effectLst/>
          </c:spPr>
          <c:invertIfNegative val="0"/>
          <c:dLbls>
            <c:dLbl>
              <c:idx val="0"/>
              <c:tx>
                <c:rich>
                  <a:bodyPr/>
                  <a:lstStyle/>
                  <a:p>
                    <a:fld id="{721FD74D-3E1E-4B64-B7C4-895721B57AD5}"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dLbl>
              <c:idx val="1"/>
              <c:tx>
                <c:rich>
                  <a:bodyPr/>
                  <a:lstStyle/>
                  <a:p>
                    <a:fld id="{FCE78AB1-D632-4389-86F0-DE887021B0A7}"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dLbl>
              <c:idx val="2"/>
              <c:tx>
                <c:rich>
                  <a:bodyPr/>
                  <a:lstStyle/>
                  <a:p>
                    <a:fld id="{9061F6FB-CDDA-44AD-9869-2C1E66C1C64D}"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dLbl>
              <c:idx val="3"/>
              <c:tx>
                <c:rich>
                  <a:bodyPr/>
                  <a:lstStyle/>
                  <a:p>
                    <a:fld id="{BAD28D39-9C84-4AFA-BC9B-1488E183B465}"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dLbl>
              <c:idx val="4"/>
              <c:tx>
                <c:rich>
                  <a:bodyPr/>
                  <a:lstStyle/>
                  <a:p>
                    <a:fld id="{E2866802-26C2-44EE-948A-979EFFA5181C}"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dLbl>
              <c:idx val="5"/>
              <c:tx>
                <c:rich>
                  <a:bodyPr/>
                  <a:lstStyle/>
                  <a:p>
                    <a:fld id="{1189954E-D60B-4CE7-A8F7-C3726D35616E}"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dLbl>
              <c:idx val="6"/>
              <c:tx>
                <c:rich>
                  <a:bodyPr/>
                  <a:lstStyle/>
                  <a:p>
                    <a:fld id="{441A7B12-E645-414B-BED7-D591E3EA17B1}"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dLbl>
              <c:idx val="7"/>
              <c:tx>
                <c:rich>
                  <a:bodyPr/>
                  <a:lstStyle/>
                  <a:p>
                    <a:fld id="{AAF1A631-0E12-48D9-8535-6DBB7E743F94}"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dLbl>
              <c:idx val="8"/>
              <c:tx>
                <c:rich>
                  <a:bodyPr/>
                  <a:lstStyle/>
                  <a:p>
                    <a:fld id="{3F48E045-BC4E-491A-B672-C84F5423EB1A}"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dLbl>
              <c:idx val="9"/>
              <c:tx>
                <c:rich>
                  <a:bodyPr/>
                  <a:lstStyle/>
                  <a:p>
                    <a:fld id="{701653C0-D71A-47B8-B206-6A1F6845AA3C}"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dLbl>
              <c:idx val="10"/>
              <c:tx>
                <c:rich>
                  <a:bodyPr/>
                  <a:lstStyle/>
                  <a:p>
                    <a:fld id="{93ECA280-A5A4-4757-BF81-299ED2CD6896}"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dLbl>
              <c:idx val="11"/>
              <c:tx>
                <c:rich>
                  <a:bodyPr/>
                  <a:lstStyle/>
                  <a:p>
                    <a:fld id="{ABC3A2CD-E936-4EC2-9451-BAEC822D3278}"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dLbl>
              <c:idx val="12"/>
              <c:tx>
                <c:rich>
                  <a:bodyPr/>
                  <a:lstStyle/>
                  <a:p>
                    <a:fld id="{252F9416-1DC5-4A3E-81F2-47FBDF5549B9}"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dLbl>
              <c:idx val="13"/>
              <c:tx>
                <c:rich>
                  <a:bodyPr/>
                  <a:lstStyle/>
                  <a:p>
                    <a:fld id="{97EE1153-6B57-4242-98C3-E91432E69C11}"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dLbl>
              <c:idx val="14"/>
              <c:tx>
                <c:rich>
                  <a:bodyPr/>
                  <a:lstStyle/>
                  <a:p>
                    <a:fld id="{064094CA-C63F-41EB-912E-FE465DAC940C}"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dLbl>
              <c:idx val="15"/>
              <c:tx>
                <c:rich>
                  <a:bodyPr/>
                  <a:lstStyle/>
                  <a:p>
                    <a:fld id="{B45694F7-9309-41F4-8400-82ACBC3820CB}"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dLbl>
              <c:idx val="16"/>
              <c:tx>
                <c:rich>
                  <a:bodyPr/>
                  <a:lstStyle/>
                  <a:p>
                    <a:fld id="{6B556FF7-F076-4357-A102-961A9B53FFAD}"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dLbl>
              <c:idx val="17"/>
              <c:tx>
                <c:rich>
                  <a:bodyPr/>
                  <a:lstStyle/>
                  <a:p>
                    <a:fld id="{D2A09DBB-B6B4-4E68-883C-6136B0AC444B}"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dLbl>
              <c:idx val="18"/>
              <c:tx>
                <c:rich>
                  <a:bodyPr/>
                  <a:lstStyle/>
                  <a:p>
                    <a:fld id="{5CB05A8B-6BBD-45F9-9B64-EF09F6AF96E5}"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dLbl>
              <c:idx val="19"/>
              <c:tx>
                <c:rich>
                  <a:bodyPr/>
                  <a:lstStyle/>
                  <a:p>
                    <a:fld id="{0346D72C-C887-4C9C-9B40-204816DED7C3}"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dLbl>
              <c:idx val="20"/>
              <c:tx>
                <c:rich>
                  <a:bodyPr/>
                  <a:lstStyle/>
                  <a:p>
                    <a:fld id="{E331B6F9-55C7-4189-9FED-5A2F931BB49C}"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dLbl>
              <c:idx val="21"/>
              <c:tx>
                <c:rich>
                  <a:bodyPr/>
                  <a:lstStyle/>
                  <a:p>
                    <a:fld id="{417EECD3-1483-4260-A2A0-8ED53826CC78}"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dLbl>
              <c:idx val="22"/>
              <c:tx>
                <c:rich>
                  <a:bodyPr/>
                  <a:lstStyle/>
                  <a:p>
                    <a:fld id="{36902CE5-15F1-4893-AC86-7E93773E0CD0}"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dLbl>
              <c:idx val="23"/>
              <c:tx>
                <c:rich>
                  <a:bodyPr/>
                  <a:lstStyle/>
                  <a:p>
                    <a:fld id="{F3877038-3599-42F7-8BEA-EA34EE97C68B}"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dLbl>
              <c:idx val="24"/>
              <c:tx>
                <c:rich>
                  <a:bodyPr/>
                  <a:lstStyle/>
                  <a:p>
                    <a:fld id="{C1ABBA1E-FE7B-440E-A603-91DEF30CD72B}"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dLbl>
              <c:idx val="25"/>
              <c:tx>
                <c:rich>
                  <a:bodyPr/>
                  <a:lstStyle/>
                  <a:p>
                    <a:fld id="{DDBAD6F8-B62E-442E-BC53-37951DA718AF}"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dLbl>
              <c:idx val="26"/>
              <c:tx>
                <c:rich>
                  <a:bodyPr/>
                  <a:lstStyle/>
                  <a:p>
                    <a:fld id="{15B3F914-B90C-47B1-9366-3572A485D374}"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dLbl>
              <c:idx val="27"/>
              <c:tx>
                <c:rich>
                  <a:bodyPr/>
                  <a:lstStyle/>
                  <a:p>
                    <a:fld id="{F73972EC-93BA-4A7C-AE03-11A08EA1203E}"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chart!$B$1:$AC$1</c:f>
              <c:strCache>
                <c:ptCount val="28"/>
                <c:pt idx="0">
                  <c:v>Algeria</c:v>
                </c:pt>
                <c:pt idx="1">
                  <c:v>Tunisia</c:v>
                </c:pt>
                <c:pt idx="2">
                  <c:v>South Africa</c:v>
                </c:pt>
                <c:pt idx="3">
                  <c:v>São Tomé and Príncipe</c:v>
                </c:pt>
                <c:pt idx="4">
                  <c:v>Morocco</c:v>
                </c:pt>
                <c:pt idx="5">
                  <c:v>Gambia</c:v>
                </c:pt>
                <c:pt idx="6">
                  <c:v>Botswana</c:v>
                </c:pt>
                <c:pt idx="7">
                  <c:v>Seychelles</c:v>
                </c:pt>
                <c:pt idx="8">
                  <c:v>Ghana</c:v>
                </c:pt>
                <c:pt idx="9">
                  <c:v>Liberia</c:v>
                </c:pt>
                <c:pt idx="10">
                  <c:v>Nigeria</c:v>
                </c:pt>
                <c:pt idx="11">
                  <c:v>Egypt</c:v>
                </c:pt>
                <c:pt idx="12">
                  <c:v>Namibia</c:v>
                </c:pt>
                <c:pt idx="13">
                  <c:v>Senegal</c:v>
                </c:pt>
                <c:pt idx="14">
                  <c:v>Benin</c:v>
                </c:pt>
                <c:pt idx="15">
                  <c:v>Mauritius</c:v>
                </c:pt>
                <c:pt idx="16">
                  <c:v>Zambia</c:v>
                </c:pt>
                <c:pt idx="17">
                  <c:v>Guinea</c:v>
                </c:pt>
                <c:pt idx="18">
                  <c:v>Sudan</c:v>
                </c:pt>
                <c:pt idx="19">
                  <c:v>Zimbabwe</c:v>
                </c:pt>
                <c:pt idx="20">
                  <c:v>Madagascar</c:v>
                </c:pt>
                <c:pt idx="21">
                  <c:v>Tanzania</c:v>
                </c:pt>
                <c:pt idx="22">
                  <c:v>Burkina Faso</c:v>
                </c:pt>
                <c:pt idx="23">
                  <c:v>Lesotho</c:v>
                </c:pt>
                <c:pt idx="24">
                  <c:v>Rwanda</c:v>
                </c:pt>
                <c:pt idx="25">
                  <c:v>Ethiopia</c:v>
                </c:pt>
                <c:pt idx="26">
                  <c:v>Malawi</c:v>
                </c:pt>
                <c:pt idx="27">
                  <c:v>Uganda</c:v>
                </c:pt>
              </c:strCache>
            </c:strRef>
          </c:cat>
          <c:val>
            <c:numRef>
              <c:f>chart!$B$2:$AC$2</c:f>
              <c:numCache>
                <c:formatCode>General</c:formatCode>
                <c:ptCount val="28"/>
                <c:pt idx="0">
                  <c:v>68.137555555555551</c:v>
                </c:pt>
                <c:pt idx="1">
                  <c:v>66.116888888888894</c:v>
                </c:pt>
                <c:pt idx="2">
                  <c:v>62.731111111111119</c:v>
                </c:pt>
                <c:pt idx="3">
                  <c:v>62.505666666666656</c:v>
                </c:pt>
                <c:pt idx="4">
                  <c:v>58.184333333333335</c:v>
                </c:pt>
                <c:pt idx="5">
                  <c:v>56.93088888888888</c:v>
                </c:pt>
                <c:pt idx="6">
                  <c:v>56.476111111111116</c:v>
                </c:pt>
                <c:pt idx="7">
                  <c:v>52.651111111111106</c:v>
                </c:pt>
                <c:pt idx="8">
                  <c:v>51.377333333333326</c:v>
                </c:pt>
                <c:pt idx="9">
                  <c:v>48.190111111111115</c:v>
                </c:pt>
                <c:pt idx="10">
                  <c:v>44.332999999999998</c:v>
                </c:pt>
                <c:pt idx="11">
                  <c:v>43.047222222222224</c:v>
                </c:pt>
                <c:pt idx="12">
                  <c:v>42.636888888888883</c:v>
                </c:pt>
                <c:pt idx="13">
                  <c:v>42.548444444444449</c:v>
                </c:pt>
                <c:pt idx="14">
                  <c:v>42.285444444444444</c:v>
                </c:pt>
                <c:pt idx="15">
                  <c:v>40.396000000000001</c:v>
                </c:pt>
                <c:pt idx="16">
                  <c:v>39.167999999999992</c:v>
                </c:pt>
                <c:pt idx="17">
                  <c:v>35.330888888888893</c:v>
                </c:pt>
                <c:pt idx="18">
                  <c:v>33.24966666666667</c:v>
                </c:pt>
                <c:pt idx="19">
                  <c:v>33.028555555555549</c:v>
                </c:pt>
                <c:pt idx="20">
                  <c:v>32.567</c:v>
                </c:pt>
                <c:pt idx="21">
                  <c:v>28.827333333333328</c:v>
                </c:pt>
                <c:pt idx="22">
                  <c:v>26.507666666666669</c:v>
                </c:pt>
                <c:pt idx="23">
                  <c:v>25.273777777777777</c:v>
                </c:pt>
                <c:pt idx="24">
                  <c:v>24.93277777777778</c:v>
                </c:pt>
                <c:pt idx="25">
                  <c:v>17.760000000000002</c:v>
                </c:pt>
                <c:pt idx="26">
                  <c:v>15.70077777777778</c:v>
                </c:pt>
                <c:pt idx="27">
                  <c:v>14.821333333333333</c:v>
                </c:pt>
              </c:numCache>
            </c:numRef>
          </c:val>
          <c:extLst xmlns:c16r2="http://schemas.microsoft.com/office/drawing/2015/06/chart">
            <c:ext xmlns:c16="http://schemas.microsoft.com/office/drawing/2014/chart" uri="{C3380CC4-5D6E-409C-BE32-E72D297353CC}">
              <c16:uniqueId val="{0000001C-2474-4D7D-8E39-322F2979C0DC}"/>
            </c:ext>
            <c:ext xmlns:c15="http://schemas.microsoft.com/office/drawing/2012/chart" uri="{02D57815-91ED-43cb-92C2-25804820EDAC}">
              <c15:datalabelsRange>
                <c15:f>chart!$B$4:$AC$4</c15:f>
                <c15:dlblRangeCache>
                  <c:ptCount val="28"/>
                  <c:pt idx="0">
                    <c:v>2.2</c:v>
                  </c:pt>
                  <c:pt idx="1">
                    <c:v>2.0</c:v>
                  </c:pt>
                  <c:pt idx="2">
                    <c:v>2.6</c:v>
                  </c:pt>
                  <c:pt idx="3">
                    <c:v>2.9</c:v>
                  </c:pt>
                  <c:pt idx="4">
                    <c:v>2.7</c:v>
                  </c:pt>
                  <c:pt idx="5">
                    <c:v>4.1</c:v>
                  </c:pt>
                  <c:pt idx="6">
                    <c:v>3.2</c:v>
                  </c:pt>
                  <c:pt idx="7">
                    <c:v>2.9</c:v>
                  </c:pt>
                  <c:pt idx="8">
                    <c:v>3.4</c:v>
                  </c:pt>
                  <c:pt idx="9">
                    <c:v>7.5</c:v>
                  </c:pt>
                  <c:pt idx="10">
                    <c:v>5.2</c:v>
                  </c:pt>
                  <c:pt idx="11">
                    <c:v>1.8</c:v>
                  </c:pt>
                  <c:pt idx="12">
                    <c:v>2.8</c:v>
                  </c:pt>
                  <c:pt idx="13">
                    <c:v>2.4</c:v>
                  </c:pt>
                  <c:pt idx="14">
                    <c:v>4.1</c:v>
                  </c:pt>
                  <c:pt idx="15">
                    <c:v>1.4</c:v>
                  </c:pt>
                  <c:pt idx="16">
                    <c:v>4.6</c:v>
                  </c:pt>
                  <c:pt idx="17">
                    <c:v>6.2</c:v>
                  </c:pt>
                  <c:pt idx="18">
                    <c:v>2.2</c:v>
                  </c:pt>
                  <c:pt idx="19">
                    <c:v>3.6</c:v>
                  </c:pt>
                  <c:pt idx="20">
                    <c:v>4.1</c:v>
                  </c:pt>
                  <c:pt idx="21">
                    <c:v>5.4</c:v>
                  </c:pt>
                  <c:pt idx="22">
                    <c:v>2.6</c:v>
                  </c:pt>
                  <c:pt idx="23">
                    <c:v>0.6</c:v>
                  </c:pt>
                  <c:pt idx="24">
                    <c:v>3.7</c:v>
                  </c:pt>
                  <c:pt idx="25">
                    <c:v>1.0</c:v>
                  </c:pt>
                  <c:pt idx="26">
                    <c:v>2.1</c:v>
                  </c:pt>
                  <c:pt idx="27">
                    <c:v>2.1</c:v>
                  </c:pt>
                </c15:dlblRangeCache>
              </c15:datalabelsRange>
            </c:ext>
          </c:extLst>
        </c:ser>
        <c:ser>
          <c:idx val="1"/>
          <c:order val="1"/>
          <c:tx>
            <c:strRef>
              <c:f>chart!$A$3</c:f>
              <c:strCache>
                <c:ptCount val="1"/>
                <c:pt idx="0">
                  <c:v>Employment in Industry (% of employment)</c:v>
                </c:pt>
              </c:strCache>
            </c:strRef>
          </c:tx>
          <c:spPr>
            <a:solidFill>
              <a:schemeClr val="accent2"/>
            </a:solidFill>
            <a:ln>
              <a:noFill/>
            </a:ln>
            <a:effectLst/>
          </c:spPr>
          <c:invertIfNegative val="0"/>
          <c:cat>
            <c:strRef>
              <c:f>chart!$B$1:$AC$1</c:f>
              <c:strCache>
                <c:ptCount val="28"/>
                <c:pt idx="0">
                  <c:v>Algeria</c:v>
                </c:pt>
                <c:pt idx="1">
                  <c:v>Tunisia</c:v>
                </c:pt>
                <c:pt idx="2">
                  <c:v>South Africa</c:v>
                </c:pt>
                <c:pt idx="3">
                  <c:v>São Tomé and Príncipe</c:v>
                </c:pt>
                <c:pt idx="4">
                  <c:v>Morocco</c:v>
                </c:pt>
                <c:pt idx="5">
                  <c:v>Gambia</c:v>
                </c:pt>
                <c:pt idx="6">
                  <c:v>Botswana</c:v>
                </c:pt>
                <c:pt idx="7">
                  <c:v>Seychelles</c:v>
                </c:pt>
                <c:pt idx="8">
                  <c:v>Ghana</c:v>
                </c:pt>
                <c:pt idx="9">
                  <c:v>Liberia</c:v>
                </c:pt>
                <c:pt idx="10">
                  <c:v>Nigeria</c:v>
                </c:pt>
                <c:pt idx="11">
                  <c:v>Egypt</c:v>
                </c:pt>
                <c:pt idx="12">
                  <c:v>Namibia</c:v>
                </c:pt>
                <c:pt idx="13">
                  <c:v>Senegal</c:v>
                </c:pt>
                <c:pt idx="14">
                  <c:v>Benin</c:v>
                </c:pt>
                <c:pt idx="15">
                  <c:v>Mauritius</c:v>
                </c:pt>
                <c:pt idx="16">
                  <c:v>Zambia</c:v>
                </c:pt>
                <c:pt idx="17">
                  <c:v>Guinea</c:v>
                </c:pt>
                <c:pt idx="18">
                  <c:v>Sudan</c:v>
                </c:pt>
                <c:pt idx="19">
                  <c:v>Zimbabwe</c:v>
                </c:pt>
                <c:pt idx="20">
                  <c:v>Madagascar</c:v>
                </c:pt>
                <c:pt idx="21">
                  <c:v>Tanzania</c:v>
                </c:pt>
                <c:pt idx="22">
                  <c:v>Burkina Faso</c:v>
                </c:pt>
                <c:pt idx="23">
                  <c:v>Lesotho</c:v>
                </c:pt>
                <c:pt idx="24">
                  <c:v>Rwanda</c:v>
                </c:pt>
                <c:pt idx="25">
                  <c:v>Ethiopia</c:v>
                </c:pt>
                <c:pt idx="26">
                  <c:v>Malawi</c:v>
                </c:pt>
                <c:pt idx="27">
                  <c:v>Uganda</c:v>
                </c:pt>
              </c:strCache>
            </c:strRef>
          </c:cat>
          <c:val>
            <c:numRef>
              <c:f>chart!$B$3:$AC$3</c:f>
              <c:numCache>
                <c:formatCode>General</c:formatCode>
                <c:ptCount val="28"/>
                <c:pt idx="0">
                  <c:v>30.899999618530298</c:v>
                </c:pt>
                <c:pt idx="1">
                  <c:v>32.837500572204604</c:v>
                </c:pt>
                <c:pt idx="2">
                  <c:v>24.537499904632551</c:v>
                </c:pt>
                <c:pt idx="3">
                  <c:v>21.399999618530298</c:v>
                </c:pt>
                <c:pt idx="4">
                  <c:v>21.633333524068203</c:v>
                </c:pt>
                <c:pt idx="5">
                  <c:v>13.8999996185303</c:v>
                </c:pt>
                <c:pt idx="6">
                  <c:v>17.5</c:v>
                </c:pt>
                <c:pt idx="7">
                  <c:v>17.899999618530298</c:v>
                </c:pt>
                <c:pt idx="8">
                  <c:v>14.8999996185303</c:v>
                </c:pt>
                <c:pt idx="9">
                  <c:v>6.399999856948865</c:v>
                </c:pt>
                <c:pt idx="10">
                  <c:v>8.5</c:v>
                </c:pt>
                <c:pt idx="11">
                  <c:v>23.800000054495673</c:v>
                </c:pt>
                <c:pt idx="12">
                  <c:v>15.00000019073488</c:v>
                </c:pt>
                <c:pt idx="13">
                  <c:v>18.100000381469702</c:v>
                </c:pt>
                <c:pt idx="14">
                  <c:v>10.3999996185303</c:v>
                </c:pt>
                <c:pt idx="15">
                  <c:v>29.424999952316274</c:v>
                </c:pt>
                <c:pt idx="16">
                  <c:v>8.5</c:v>
                </c:pt>
                <c:pt idx="17">
                  <c:v>5.700000047683714</c:v>
                </c:pt>
                <c:pt idx="18">
                  <c:v>15.300000190734901</c:v>
                </c:pt>
                <c:pt idx="19">
                  <c:v>9.1000003814697301</c:v>
                </c:pt>
                <c:pt idx="20">
                  <c:v>7.9000000953674299</c:v>
                </c:pt>
                <c:pt idx="21">
                  <c:v>5.2999999523162851</c:v>
                </c:pt>
                <c:pt idx="22">
                  <c:v>10.1000003814697</c:v>
                </c:pt>
                <c:pt idx="23">
                  <c:v>41.700000762939503</c:v>
                </c:pt>
                <c:pt idx="24">
                  <c:v>6.6999998092651403</c:v>
                </c:pt>
                <c:pt idx="25">
                  <c:v>16.966666698455811</c:v>
                </c:pt>
                <c:pt idx="26">
                  <c:v>7.4000000953674299</c:v>
                </c:pt>
                <c:pt idx="27">
                  <c:v>7.0350000858306903</c:v>
                </c:pt>
              </c:numCache>
            </c:numRef>
          </c:val>
          <c:extLst xmlns:c16r2="http://schemas.microsoft.com/office/drawing/2015/06/chart">
            <c:ext xmlns:c16="http://schemas.microsoft.com/office/drawing/2014/chart" uri="{C3380CC4-5D6E-409C-BE32-E72D297353CC}">
              <c16:uniqueId val="{0000001D-2474-4D7D-8E39-322F2979C0DC}"/>
            </c:ext>
          </c:extLst>
        </c:ser>
        <c:dLbls>
          <c:showLegendKey val="0"/>
          <c:showVal val="0"/>
          <c:showCatName val="0"/>
          <c:showSerName val="0"/>
          <c:showPercent val="0"/>
          <c:showBubbleSize val="0"/>
        </c:dLbls>
        <c:gapWidth val="219"/>
        <c:overlap val="-27"/>
        <c:axId val="145066160"/>
        <c:axId val="145066720"/>
      </c:barChart>
      <c:catAx>
        <c:axId val="1450661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45066720"/>
        <c:crosses val="autoZero"/>
        <c:auto val="1"/>
        <c:lblAlgn val="ctr"/>
        <c:lblOffset val="100"/>
        <c:noMultiLvlLbl val="0"/>
      </c:catAx>
      <c:valAx>
        <c:axId val="14506672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450661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r>
              <a:rPr lang="en-US"/>
              <a:t>Urbanization and Manufacturing Value Added, 2015</a:t>
            </a:r>
          </a:p>
        </c:rich>
      </c:tx>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4.5816911437850202E-2"/>
          <c:y val="0.1174129906676929"/>
          <c:w val="0.94182242692964346"/>
          <c:h val="0.47830650924984192"/>
        </c:manualLayout>
      </c:layout>
      <c:barChart>
        <c:barDir val="col"/>
        <c:grouping val="clustered"/>
        <c:varyColors val="0"/>
        <c:ser>
          <c:idx val="0"/>
          <c:order val="0"/>
          <c:tx>
            <c:strRef>
              <c:f>[Data_Extract_From_World_Development_Indicators.xlsx]Sheet1!$B$1</c:f>
              <c:strCache>
                <c:ptCount val="1"/>
                <c:pt idx="0">
                  <c:v>Urbanization (% of population)</c:v>
                </c:pt>
              </c:strCache>
            </c:strRef>
          </c:tx>
          <c:spPr>
            <a:solidFill>
              <a:schemeClr val="accent1"/>
            </a:solidFill>
            <a:ln>
              <a:noFill/>
            </a:ln>
            <a:effectLst/>
          </c:spPr>
          <c:invertIfNegative val="0"/>
          <c:dLbls>
            <c:dLbl>
              <c:idx val="0"/>
              <c:tx>
                <c:rich>
                  <a:bodyPr/>
                  <a:lstStyle/>
                  <a:p>
                    <a:fld id="{BFD61322-CA13-42A5-8D93-04EBFC272EEA}"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dLbl>
              <c:idx val="1"/>
              <c:tx>
                <c:rich>
                  <a:bodyPr/>
                  <a:lstStyle/>
                  <a:p>
                    <a:fld id="{897036CD-1339-40B3-848D-7A2DFF76230E}"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dLbl>
              <c:idx val="2"/>
              <c:tx>
                <c:rich>
                  <a:bodyPr/>
                  <a:lstStyle/>
                  <a:p>
                    <a:fld id="{CBC2397F-C77C-4343-9801-28A473C2F73C}"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dLbl>
              <c:idx val="3"/>
              <c:tx>
                <c:rich>
                  <a:bodyPr/>
                  <a:lstStyle/>
                  <a:p>
                    <a:fld id="{EE30DCD9-CE9D-4BA5-BA5C-FB81D97EDE90}"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dLbl>
              <c:idx val="4"/>
              <c:tx>
                <c:rich>
                  <a:bodyPr/>
                  <a:lstStyle/>
                  <a:p>
                    <a:fld id="{5AA5D039-F5D0-4727-BB90-5A8BCA85E298}"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dLbl>
              <c:idx val="5"/>
              <c:tx>
                <c:rich>
                  <a:bodyPr/>
                  <a:lstStyle/>
                  <a:p>
                    <a:fld id="{5D5E6B43-8575-4E03-88CA-A08005FE5A95}"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dLbl>
              <c:idx val="6"/>
              <c:tx>
                <c:rich>
                  <a:bodyPr/>
                  <a:lstStyle/>
                  <a:p>
                    <a:fld id="{2FB7FEDE-52D9-40A8-A8C6-FCC0F1C7089F}"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dLbl>
              <c:idx val="7"/>
              <c:tx>
                <c:rich>
                  <a:bodyPr/>
                  <a:lstStyle/>
                  <a:p>
                    <a:fld id="{B6CB5BDB-3DAF-4FB5-8FAC-842FA0E854D2}"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dLbl>
              <c:idx val="8"/>
              <c:tx>
                <c:rich>
                  <a:bodyPr/>
                  <a:lstStyle/>
                  <a:p>
                    <a:fld id="{74EB19A2-58D9-48EF-8E43-7B4F0F731204}"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dLbl>
              <c:idx val="9"/>
              <c:tx>
                <c:rich>
                  <a:bodyPr/>
                  <a:lstStyle/>
                  <a:p>
                    <a:fld id="{4B6233AB-8FAF-42F3-8D6E-2579A2D1EA1B}"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dLbl>
              <c:idx val="10"/>
              <c:tx>
                <c:rich>
                  <a:bodyPr/>
                  <a:lstStyle/>
                  <a:p>
                    <a:fld id="{CF623405-D809-434D-938A-77532E8421C2}"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dLbl>
              <c:idx val="11"/>
              <c:tx>
                <c:rich>
                  <a:bodyPr/>
                  <a:lstStyle/>
                  <a:p>
                    <a:fld id="{928FE9AE-9B7F-4C30-B0CD-4E6444CBE88E}"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dLbl>
              <c:idx val="12"/>
              <c:tx>
                <c:rich>
                  <a:bodyPr/>
                  <a:lstStyle/>
                  <a:p>
                    <a:fld id="{8BF342D2-CAFE-441C-A46E-B056A26BD978}"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dLbl>
              <c:idx val="13"/>
              <c:tx>
                <c:rich>
                  <a:bodyPr/>
                  <a:lstStyle/>
                  <a:p>
                    <a:fld id="{02BD2A88-9B1C-4E19-A075-05013D343CE8}"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dLbl>
              <c:idx val="14"/>
              <c:tx>
                <c:rich>
                  <a:bodyPr/>
                  <a:lstStyle/>
                  <a:p>
                    <a:fld id="{9BB1953F-CFAA-4908-B8A3-A463A3F515C9}"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dLbl>
              <c:idx val="15"/>
              <c:tx>
                <c:rich>
                  <a:bodyPr/>
                  <a:lstStyle/>
                  <a:p>
                    <a:fld id="{DDDA3873-D20E-4E44-AEB6-30C94D88F847}"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dLbl>
              <c:idx val="16"/>
              <c:tx>
                <c:rich>
                  <a:bodyPr/>
                  <a:lstStyle/>
                  <a:p>
                    <a:fld id="{7A2F1E13-A57A-4A28-8D79-D2A220139DC4}"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dLbl>
              <c:idx val="17"/>
              <c:tx>
                <c:rich>
                  <a:bodyPr/>
                  <a:lstStyle/>
                  <a:p>
                    <a:fld id="{00FE2E56-1F1C-4402-9E41-4E034900A915}"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dLbl>
              <c:idx val="18"/>
              <c:tx>
                <c:rich>
                  <a:bodyPr/>
                  <a:lstStyle/>
                  <a:p>
                    <a:fld id="{12019BB1-87D6-499C-8723-78A25237C26F}"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dLbl>
              <c:idx val="19"/>
              <c:tx>
                <c:rich>
                  <a:bodyPr/>
                  <a:lstStyle/>
                  <a:p>
                    <a:fld id="{5F3FC942-F1C3-473F-839B-4F2B4E6FDF45}"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dLbl>
              <c:idx val="20"/>
              <c:tx>
                <c:rich>
                  <a:bodyPr/>
                  <a:lstStyle/>
                  <a:p>
                    <a:fld id="{CDC4BC5F-D9F7-44D4-9000-8BD196380AB3}"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dLbl>
              <c:idx val="21"/>
              <c:tx>
                <c:rich>
                  <a:bodyPr/>
                  <a:lstStyle/>
                  <a:p>
                    <a:fld id="{32ADE160-9DED-4305-ACB2-A9B45215D522}"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dLbl>
              <c:idx val="22"/>
              <c:tx>
                <c:rich>
                  <a:bodyPr/>
                  <a:lstStyle/>
                  <a:p>
                    <a:fld id="{360754C4-5716-4D49-AEF7-EDDBA378C5DA}"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dLbl>
              <c:idx val="23"/>
              <c:tx>
                <c:rich>
                  <a:bodyPr/>
                  <a:lstStyle/>
                  <a:p>
                    <a:fld id="{46E32C80-E339-455C-B696-FCDBE76052E9}"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dLbl>
              <c:idx val="24"/>
              <c:tx>
                <c:rich>
                  <a:bodyPr/>
                  <a:lstStyle/>
                  <a:p>
                    <a:fld id="{37889055-4D4A-40D2-B77D-5142B680E2C0}"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dLbl>
              <c:idx val="25"/>
              <c:tx>
                <c:rich>
                  <a:bodyPr/>
                  <a:lstStyle/>
                  <a:p>
                    <a:fld id="{0B9DE0B3-6D24-4B59-8615-3473ECAAD2C0}"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dLbl>
              <c:idx val="26"/>
              <c:tx>
                <c:rich>
                  <a:bodyPr/>
                  <a:lstStyle/>
                  <a:p>
                    <a:fld id="{0DD9289F-D105-48E0-B95D-C9B2463AD461}"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dLbl>
              <c:idx val="27"/>
              <c:tx>
                <c:rich>
                  <a:bodyPr/>
                  <a:lstStyle/>
                  <a:p>
                    <a:fld id="{CEC05622-D5E5-478F-9FF5-16CBEEF419DC}"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dLbl>
              <c:idx val="28"/>
              <c:tx>
                <c:rich>
                  <a:bodyPr/>
                  <a:lstStyle/>
                  <a:p>
                    <a:fld id="{C6497B21-337D-4123-AE7C-179D457D3BF6}"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dLbl>
              <c:idx val="29"/>
              <c:tx>
                <c:rich>
                  <a:bodyPr/>
                  <a:lstStyle/>
                  <a:p>
                    <a:fld id="{CE951538-B1B9-4E0B-8A2F-4DE06EE1385C}"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dLbl>
              <c:idx val="30"/>
              <c:tx>
                <c:rich>
                  <a:bodyPr/>
                  <a:lstStyle/>
                  <a:p>
                    <a:fld id="{4ACD9F11-A59F-49F8-9D34-CB1AE3D93B90}"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dLbl>
              <c:idx val="31"/>
              <c:tx>
                <c:rich>
                  <a:bodyPr/>
                  <a:lstStyle/>
                  <a:p>
                    <a:fld id="{4988EA4D-0B9B-44AB-84B4-90377CD99FBB}"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dLbl>
              <c:idx val="32"/>
              <c:tx>
                <c:rich>
                  <a:bodyPr/>
                  <a:lstStyle/>
                  <a:p>
                    <a:fld id="{70C23CD9-2690-4E57-9489-F775C4A5B120}"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dLbl>
              <c:idx val="33"/>
              <c:tx>
                <c:rich>
                  <a:bodyPr/>
                  <a:lstStyle/>
                  <a:p>
                    <a:fld id="{FDC08869-8505-49D6-9279-10BABEE3E08D}"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dLbl>
              <c:idx val="34"/>
              <c:tx>
                <c:rich>
                  <a:bodyPr/>
                  <a:lstStyle/>
                  <a:p>
                    <a:fld id="{70AD35F9-3825-435B-BE38-3823CA9DE0E1}"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dLbl>
              <c:idx val="35"/>
              <c:tx>
                <c:rich>
                  <a:bodyPr/>
                  <a:lstStyle/>
                  <a:p>
                    <a:fld id="{C97C6BB0-88A6-42DC-863B-5BCE760AF829}"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dLbl>
              <c:idx val="36"/>
              <c:tx>
                <c:rich>
                  <a:bodyPr/>
                  <a:lstStyle/>
                  <a:p>
                    <a:fld id="{8CF02258-C2D4-416A-841A-E587844857F8}"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dLbl>
              <c:idx val="37"/>
              <c:tx>
                <c:rich>
                  <a:bodyPr/>
                  <a:lstStyle/>
                  <a:p>
                    <a:fld id="{A1B9D662-F1BC-4E07-BA77-908763323243}"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[Data_Extract_From_World_Development_Indicators.xlsx]Sheet1!$A$2:$A$39</c:f>
              <c:strCache>
                <c:ptCount val="38"/>
                <c:pt idx="0">
                  <c:v>Gabon</c:v>
                </c:pt>
                <c:pt idx="1">
                  <c:v>Tunisia</c:v>
                </c:pt>
                <c:pt idx="2">
                  <c:v>Congo, Rep.</c:v>
                </c:pt>
                <c:pt idx="3">
                  <c:v>Sao Tome and Principe</c:v>
                </c:pt>
                <c:pt idx="4">
                  <c:v>South Africa</c:v>
                </c:pt>
                <c:pt idx="5">
                  <c:v>Morocco</c:v>
                </c:pt>
                <c:pt idx="6">
                  <c:v>Mauritania</c:v>
                </c:pt>
                <c:pt idx="7">
                  <c:v>Gambia</c:v>
                </c:pt>
                <c:pt idx="8">
                  <c:v>Botswana</c:v>
                </c:pt>
                <c:pt idx="9">
                  <c:v>Cameroon</c:v>
                </c:pt>
                <c:pt idx="10">
                  <c:v>Cote d'Ivoire</c:v>
                </c:pt>
                <c:pt idx="11">
                  <c:v>Ghana</c:v>
                </c:pt>
                <c:pt idx="12">
                  <c:v>Liberia</c:v>
                </c:pt>
                <c:pt idx="13">
                  <c:v>Nigeria</c:v>
                </c:pt>
                <c:pt idx="14">
                  <c:v>Namibia</c:v>
                </c:pt>
                <c:pt idx="15">
                  <c:v>Benin</c:v>
                </c:pt>
                <c:pt idx="16">
                  <c:v>Egypt, Arab Rep.</c:v>
                </c:pt>
                <c:pt idx="17">
                  <c:v>DRC</c:v>
                </c:pt>
                <c:pt idx="18">
                  <c:v>Zambia</c:v>
                </c:pt>
                <c:pt idx="19">
                  <c:v>CAR</c:v>
                </c:pt>
                <c:pt idx="20">
                  <c:v>Togo</c:v>
                </c:pt>
                <c:pt idx="21">
                  <c:v>Sierra Leone</c:v>
                </c:pt>
                <c:pt idx="22">
                  <c:v>Equatorial Guinea</c:v>
                </c:pt>
                <c:pt idx="23">
                  <c:v>Mauritius</c:v>
                </c:pt>
                <c:pt idx="24">
                  <c:v>Guinea</c:v>
                </c:pt>
                <c:pt idx="25">
                  <c:v>Zimbabwe</c:v>
                </c:pt>
                <c:pt idx="26">
                  <c:v>Mozambique</c:v>
                </c:pt>
                <c:pt idx="27">
                  <c:v>Tanzania</c:v>
                </c:pt>
                <c:pt idx="28">
                  <c:v>Burkina Faso</c:v>
                </c:pt>
                <c:pt idx="29">
                  <c:v>Rwanda</c:v>
                </c:pt>
                <c:pt idx="30">
                  <c:v>Lesotho</c:v>
                </c:pt>
                <c:pt idx="31">
                  <c:v>Kenya</c:v>
                </c:pt>
                <c:pt idx="32">
                  <c:v>Chad</c:v>
                </c:pt>
                <c:pt idx="33">
                  <c:v>Swaziland</c:v>
                </c:pt>
                <c:pt idx="34">
                  <c:v>Ethiopia</c:v>
                </c:pt>
                <c:pt idx="35">
                  <c:v>Malawi</c:v>
                </c:pt>
                <c:pt idx="36">
                  <c:v>Uganda</c:v>
                </c:pt>
                <c:pt idx="37">
                  <c:v>Burundi</c:v>
                </c:pt>
              </c:strCache>
            </c:strRef>
          </c:cat>
          <c:val>
            <c:numRef>
              <c:f>[Data_Extract_From_World_Development_Indicators.xlsx]Sheet1!$B$2:$B$39</c:f>
              <c:numCache>
                <c:formatCode>General</c:formatCode>
                <c:ptCount val="38"/>
                <c:pt idx="0">
                  <c:v>87.156000000000006</c:v>
                </c:pt>
                <c:pt idx="1">
                  <c:v>66.841999999999999</c:v>
                </c:pt>
                <c:pt idx="2">
                  <c:v>65.38</c:v>
                </c:pt>
                <c:pt idx="3">
                  <c:v>65.091999999999999</c:v>
                </c:pt>
                <c:pt idx="4">
                  <c:v>64.801000000000002</c:v>
                </c:pt>
                <c:pt idx="5">
                  <c:v>60.195</c:v>
                </c:pt>
                <c:pt idx="6">
                  <c:v>59.859000000000002</c:v>
                </c:pt>
                <c:pt idx="7">
                  <c:v>59.631999999999998</c:v>
                </c:pt>
                <c:pt idx="8">
                  <c:v>57.444000000000003</c:v>
                </c:pt>
                <c:pt idx="9">
                  <c:v>54.381</c:v>
                </c:pt>
                <c:pt idx="10">
                  <c:v>54.18</c:v>
                </c:pt>
                <c:pt idx="11">
                  <c:v>54.042000000000002</c:v>
                </c:pt>
                <c:pt idx="12">
                  <c:v>49.701000000000001</c:v>
                </c:pt>
                <c:pt idx="13">
                  <c:v>47.776000000000003</c:v>
                </c:pt>
                <c:pt idx="14">
                  <c:v>46.66</c:v>
                </c:pt>
                <c:pt idx="15">
                  <c:v>43.95</c:v>
                </c:pt>
                <c:pt idx="16">
                  <c:v>43.134999999999998</c:v>
                </c:pt>
                <c:pt idx="17">
                  <c:v>42.494</c:v>
                </c:pt>
                <c:pt idx="18">
                  <c:v>40.921999999999997</c:v>
                </c:pt>
                <c:pt idx="19">
                  <c:v>40.036999999999999</c:v>
                </c:pt>
                <c:pt idx="20">
                  <c:v>39.963999999999999</c:v>
                </c:pt>
                <c:pt idx="21">
                  <c:v>39.942</c:v>
                </c:pt>
                <c:pt idx="22">
                  <c:v>39.923000000000002</c:v>
                </c:pt>
                <c:pt idx="23">
                  <c:v>39.670999999999999</c:v>
                </c:pt>
                <c:pt idx="24">
                  <c:v>37.161000000000001</c:v>
                </c:pt>
                <c:pt idx="25">
                  <c:v>32.375999999999998</c:v>
                </c:pt>
                <c:pt idx="26">
                  <c:v>32.213999999999999</c:v>
                </c:pt>
                <c:pt idx="27">
                  <c:v>31.608000000000001</c:v>
                </c:pt>
                <c:pt idx="28">
                  <c:v>29.859000000000002</c:v>
                </c:pt>
                <c:pt idx="29">
                  <c:v>28.811</c:v>
                </c:pt>
                <c:pt idx="30">
                  <c:v>27.312000000000001</c:v>
                </c:pt>
                <c:pt idx="31">
                  <c:v>25.622</c:v>
                </c:pt>
                <c:pt idx="32">
                  <c:v>22.471</c:v>
                </c:pt>
                <c:pt idx="33">
                  <c:v>21.308</c:v>
                </c:pt>
                <c:pt idx="34">
                  <c:v>19.472000000000001</c:v>
                </c:pt>
                <c:pt idx="35">
                  <c:v>16.271999999999998</c:v>
                </c:pt>
                <c:pt idx="36">
                  <c:v>16.100999999999999</c:v>
                </c:pt>
                <c:pt idx="37">
                  <c:v>12.057</c:v>
                </c:pt>
              </c:numCache>
            </c:numRef>
          </c:val>
          <c:extLst xmlns:c16r2="http://schemas.microsoft.com/office/drawing/2015/06/chart">
            <c:ext xmlns:c16="http://schemas.microsoft.com/office/drawing/2014/chart" uri="{C3380CC4-5D6E-409C-BE32-E72D297353CC}">
              <c16:uniqueId val="{00000026-3F4E-4437-AC38-DDE4BD94F116}"/>
            </c:ext>
            <c:ext xmlns:c15="http://schemas.microsoft.com/office/drawing/2012/chart" uri="{02D57815-91ED-43cb-92C2-25804820EDAC}">
              <c15:datalabelsRange>
                <c15:f>[Data_Extract_From_World_Development_Indicators.xlsx]Sheet1!$D$2:$D$39</c15:f>
                <c15:dlblRangeCache>
                  <c:ptCount val="38"/>
                  <c:pt idx="0">
                    <c:v>28</c:v>
                  </c:pt>
                  <c:pt idx="1">
                    <c:v>4</c:v>
                  </c:pt>
                  <c:pt idx="2">
                    <c:v>9</c:v>
                  </c:pt>
                  <c:pt idx="3">
                    <c:v>10</c:v>
                  </c:pt>
                  <c:pt idx="4">
                    <c:v>5</c:v>
                  </c:pt>
                  <c:pt idx="5">
                    <c:v>3</c:v>
                  </c:pt>
                  <c:pt idx="6">
                    <c:v>9</c:v>
                  </c:pt>
                  <c:pt idx="7">
                    <c:v>12</c:v>
                  </c:pt>
                  <c:pt idx="8">
                    <c:v>9</c:v>
                  </c:pt>
                  <c:pt idx="9">
                    <c:v>4</c:v>
                  </c:pt>
                  <c:pt idx="10">
                    <c:v>4</c:v>
                  </c:pt>
                  <c:pt idx="11">
                    <c:v>10</c:v>
                  </c:pt>
                  <c:pt idx="12">
                    <c:v>15</c:v>
                  </c:pt>
                  <c:pt idx="13">
                    <c:v>5</c:v>
                  </c:pt>
                  <c:pt idx="14">
                    <c:v>5</c:v>
                  </c:pt>
                  <c:pt idx="15">
                    <c:v>3</c:v>
                  </c:pt>
                  <c:pt idx="16">
                    <c:v>3</c:v>
                  </c:pt>
                  <c:pt idx="17">
                    <c:v>2</c:v>
                  </c:pt>
                  <c:pt idx="18">
                    <c:v>5</c:v>
                  </c:pt>
                  <c:pt idx="19">
                    <c:v>6</c:v>
                  </c:pt>
                  <c:pt idx="20">
                    <c:v>8</c:v>
                  </c:pt>
                  <c:pt idx="21">
                    <c:v>22</c:v>
                  </c:pt>
                  <c:pt idx="22">
                    <c:v>3</c:v>
                  </c:pt>
                  <c:pt idx="23">
                    <c:v>3</c:v>
                  </c:pt>
                  <c:pt idx="24">
                    <c:v>6</c:v>
                  </c:pt>
                  <c:pt idx="25">
                    <c:v>3</c:v>
                  </c:pt>
                  <c:pt idx="26">
                    <c:v>3</c:v>
                  </c:pt>
                  <c:pt idx="27">
                    <c:v>6</c:v>
                  </c:pt>
                  <c:pt idx="28">
                    <c:v>4</c:v>
                  </c:pt>
                  <c:pt idx="29">
                    <c:v>5</c:v>
                  </c:pt>
                  <c:pt idx="30">
                    <c:v>3</c:v>
                  </c:pt>
                  <c:pt idx="31">
                    <c:v>2</c:v>
                  </c:pt>
                  <c:pt idx="32">
                    <c:v>8</c:v>
                  </c:pt>
                  <c:pt idx="33">
                    <c:v>1</c:v>
                  </c:pt>
                  <c:pt idx="34">
                    <c:v>4</c:v>
                  </c:pt>
                  <c:pt idx="35">
                    <c:v>2</c:v>
                  </c:pt>
                  <c:pt idx="36">
                    <c:v>2</c:v>
                  </c:pt>
                  <c:pt idx="37">
                    <c:v>1</c:v>
                  </c:pt>
                </c15:dlblRangeCache>
              </c15:datalabelsRange>
            </c:ext>
          </c:extLst>
        </c:ser>
        <c:ser>
          <c:idx val="1"/>
          <c:order val="1"/>
          <c:tx>
            <c:strRef>
              <c:f>[Data_Extract_From_World_Development_Indicators.xlsx]Sheet1!$C$1</c:f>
              <c:strCache>
                <c:ptCount val="1"/>
                <c:pt idx="0">
                  <c:v>Manufacturing, value added (% of GDP)</c:v>
                </c:pt>
              </c:strCache>
            </c:strRef>
          </c:tx>
          <c:spPr>
            <a:solidFill>
              <a:schemeClr val="accent2"/>
            </a:solidFill>
            <a:ln>
              <a:noFill/>
            </a:ln>
            <a:effectLst/>
          </c:spPr>
          <c:invertIfNegative val="0"/>
          <c:cat>
            <c:strRef>
              <c:f>[Data_Extract_From_World_Development_Indicators.xlsx]Sheet1!$A$2:$A$39</c:f>
              <c:strCache>
                <c:ptCount val="38"/>
                <c:pt idx="0">
                  <c:v>Gabon</c:v>
                </c:pt>
                <c:pt idx="1">
                  <c:v>Tunisia</c:v>
                </c:pt>
                <c:pt idx="2">
                  <c:v>Congo, Rep.</c:v>
                </c:pt>
                <c:pt idx="3">
                  <c:v>Sao Tome and Principe</c:v>
                </c:pt>
                <c:pt idx="4">
                  <c:v>South Africa</c:v>
                </c:pt>
                <c:pt idx="5">
                  <c:v>Morocco</c:v>
                </c:pt>
                <c:pt idx="6">
                  <c:v>Mauritania</c:v>
                </c:pt>
                <c:pt idx="7">
                  <c:v>Gambia</c:v>
                </c:pt>
                <c:pt idx="8">
                  <c:v>Botswana</c:v>
                </c:pt>
                <c:pt idx="9">
                  <c:v>Cameroon</c:v>
                </c:pt>
                <c:pt idx="10">
                  <c:v>Cote d'Ivoire</c:v>
                </c:pt>
                <c:pt idx="11">
                  <c:v>Ghana</c:v>
                </c:pt>
                <c:pt idx="12">
                  <c:v>Liberia</c:v>
                </c:pt>
                <c:pt idx="13">
                  <c:v>Nigeria</c:v>
                </c:pt>
                <c:pt idx="14">
                  <c:v>Namibia</c:v>
                </c:pt>
                <c:pt idx="15">
                  <c:v>Benin</c:v>
                </c:pt>
                <c:pt idx="16">
                  <c:v>Egypt, Arab Rep.</c:v>
                </c:pt>
                <c:pt idx="17">
                  <c:v>DRC</c:v>
                </c:pt>
                <c:pt idx="18">
                  <c:v>Zambia</c:v>
                </c:pt>
                <c:pt idx="19">
                  <c:v>CAR</c:v>
                </c:pt>
                <c:pt idx="20">
                  <c:v>Togo</c:v>
                </c:pt>
                <c:pt idx="21">
                  <c:v>Sierra Leone</c:v>
                </c:pt>
                <c:pt idx="22">
                  <c:v>Equatorial Guinea</c:v>
                </c:pt>
                <c:pt idx="23">
                  <c:v>Mauritius</c:v>
                </c:pt>
                <c:pt idx="24">
                  <c:v>Guinea</c:v>
                </c:pt>
                <c:pt idx="25">
                  <c:v>Zimbabwe</c:v>
                </c:pt>
                <c:pt idx="26">
                  <c:v>Mozambique</c:v>
                </c:pt>
                <c:pt idx="27">
                  <c:v>Tanzania</c:v>
                </c:pt>
                <c:pt idx="28">
                  <c:v>Burkina Faso</c:v>
                </c:pt>
                <c:pt idx="29">
                  <c:v>Rwanda</c:v>
                </c:pt>
                <c:pt idx="30">
                  <c:v>Lesotho</c:v>
                </c:pt>
                <c:pt idx="31">
                  <c:v>Kenya</c:v>
                </c:pt>
                <c:pt idx="32">
                  <c:v>Chad</c:v>
                </c:pt>
                <c:pt idx="33">
                  <c:v>Swaziland</c:v>
                </c:pt>
                <c:pt idx="34">
                  <c:v>Ethiopia</c:v>
                </c:pt>
                <c:pt idx="35">
                  <c:v>Malawi</c:v>
                </c:pt>
                <c:pt idx="36">
                  <c:v>Uganda</c:v>
                </c:pt>
                <c:pt idx="37">
                  <c:v>Burundi</c:v>
                </c:pt>
              </c:strCache>
            </c:strRef>
          </c:cat>
          <c:val>
            <c:numRef>
              <c:f>[Data_Extract_From_World_Development_Indicators.xlsx]Sheet1!$C$2:$C$39</c:f>
              <c:numCache>
                <c:formatCode>General</c:formatCode>
                <c:ptCount val="38"/>
                <c:pt idx="0">
                  <c:v>3.1298507061579834</c:v>
                </c:pt>
                <c:pt idx="1">
                  <c:v>16.855389011976452</c:v>
                </c:pt>
                <c:pt idx="2">
                  <c:v>7.3263752914683495</c:v>
                </c:pt>
                <c:pt idx="3">
                  <c:v>6.5858996152272713</c:v>
                </c:pt>
                <c:pt idx="4">
                  <c:v>13.391133719086046</c:v>
                </c:pt>
                <c:pt idx="5">
                  <c:v>18.026142104499307</c:v>
                </c:pt>
                <c:pt idx="6">
                  <c:v>6.4075665758503444</c:v>
                </c:pt>
                <c:pt idx="7">
                  <c:v>5.1319557793148318</c:v>
                </c:pt>
                <c:pt idx="8">
                  <c:v>6.4281441316316288</c:v>
                </c:pt>
                <c:pt idx="9">
                  <c:v>14.015943840380269</c:v>
                </c:pt>
                <c:pt idx="10">
                  <c:v>13.889908833078549</c:v>
                </c:pt>
                <c:pt idx="11">
                  <c:v>5.3280742309371005</c:v>
                </c:pt>
                <c:pt idx="12">
                  <c:v>3.343166175024582</c:v>
                </c:pt>
                <c:pt idx="13">
                  <c:v>9.5318677782715024</c:v>
                </c:pt>
                <c:pt idx="14">
                  <c:v>9.0660460478364797</c:v>
                </c:pt>
                <c:pt idx="15">
                  <c:v>13.723599632690542</c:v>
                </c:pt>
                <c:pt idx="16">
                  <c:v>16.546946756892719</c:v>
                </c:pt>
                <c:pt idx="17">
                  <c:v>17.053288443138896</c:v>
                </c:pt>
                <c:pt idx="18">
                  <c:v>7.9299973441162992</c:v>
                </c:pt>
                <c:pt idx="19">
                  <c:v>7.2041419354074208</c:v>
                </c:pt>
                <c:pt idx="20">
                  <c:v>4.9273554669773745</c:v>
                </c:pt>
                <c:pt idx="21">
                  <c:v>1.812589627529541</c:v>
                </c:pt>
                <c:pt idx="22">
                  <c:v>14.979095482284176</c:v>
                </c:pt>
                <c:pt idx="23">
                  <c:v>14.73189455308416</c:v>
                </c:pt>
                <c:pt idx="24">
                  <c:v>6.7396680767979182</c:v>
                </c:pt>
                <c:pt idx="25">
                  <c:v>9.9022626896260366</c:v>
                </c:pt>
                <c:pt idx="26">
                  <c:v>10.007204237373042</c:v>
                </c:pt>
                <c:pt idx="27">
                  <c:v>5.6255802124267991</c:v>
                </c:pt>
                <c:pt idx="28">
                  <c:v>6.6540409282989268</c:v>
                </c:pt>
                <c:pt idx="29">
                  <c:v>6.351497654276435</c:v>
                </c:pt>
                <c:pt idx="30">
                  <c:v>10.739115840424819</c:v>
                </c:pt>
                <c:pt idx="31">
                  <c:v>10.328855546120867</c:v>
                </c:pt>
                <c:pt idx="32">
                  <c:v>2.8879963392345331</c:v>
                </c:pt>
                <c:pt idx="33">
                  <c:v>33.466860450722855</c:v>
                </c:pt>
                <c:pt idx="34">
                  <c:v>4.792814167907208</c:v>
                </c:pt>
                <c:pt idx="35">
                  <c:v>10.380868886682485</c:v>
                </c:pt>
                <c:pt idx="36">
                  <c:v>9.0440565836665279</c:v>
                </c:pt>
                <c:pt idx="37">
                  <c:v>9.5720466112021221</c:v>
                </c:pt>
              </c:numCache>
            </c:numRef>
          </c:val>
          <c:extLst xmlns:c16r2="http://schemas.microsoft.com/office/drawing/2015/06/chart">
            <c:ext xmlns:c16="http://schemas.microsoft.com/office/drawing/2014/chart" uri="{C3380CC4-5D6E-409C-BE32-E72D297353CC}">
              <c16:uniqueId val="{00000027-3F4E-4437-AC38-DDE4BD94F116}"/>
            </c:ext>
          </c:extLst>
        </c:ser>
        <c:dLbls>
          <c:showLegendKey val="0"/>
          <c:showVal val="0"/>
          <c:showCatName val="0"/>
          <c:showSerName val="0"/>
          <c:showPercent val="0"/>
          <c:showBubbleSize val="0"/>
        </c:dLbls>
        <c:gapWidth val="219"/>
        <c:overlap val="-27"/>
        <c:axId val="145495696"/>
        <c:axId val="145496256"/>
      </c:barChart>
      <c:catAx>
        <c:axId val="1454956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45496256"/>
        <c:crosses val="autoZero"/>
        <c:auto val="1"/>
        <c:lblAlgn val="ctr"/>
        <c:lblOffset val="100"/>
        <c:noMultiLvlLbl val="0"/>
      </c:catAx>
      <c:valAx>
        <c:axId val="14549625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454956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[Data_Extract_From_World_Development_Indicators.xlsx]Sheet2!$B$1</c:f>
              <c:strCache>
                <c:ptCount val="1"/>
                <c:pt idx="0">
                  <c:v>Urban population growth (annual %)</c:v>
                </c:pt>
              </c:strCache>
            </c:strRef>
          </c:tx>
          <c:spPr>
            <a:solidFill>
              <a:schemeClr val="accent1"/>
            </a:solidFill>
            <a:ln>
              <a:noFill/>
            </a:ln>
            <a:effectLst/>
          </c:spPr>
          <c:invertIfNegative val="0"/>
          <c:cat>
            <c:strRef>
              <c:f>[Data_Extract_From_World_Development_Indicators.xlsx]Sheet2!$A$2:$A$44</c:f>
              <c:strCache>
                <c:ptCount val="43"/>
                <c:pt idx="0">
                  <c:v>Rwanda</c:v>
                </c:pt>
                <c:pt idx="1">
                  <c:v>Burkina Faso</c:v>
                </c:pt>
                <c:pt idx="2">
                  <c:v>Burundi</c:v>
                </c:pt>
                <c:pt idx="3">
                  <c:v>Uganda</c:v>
                </c:pt>
                <c:pt idx="4">
                  <c:v>Tanzania</c:v>
                </c:pt>
                <c:pt idx="5">
                  <c:v>Niger</c:v>
                </c:pt>
                <c:pt idx="6">
                  <c:v>Ethiopia</c:v>
                </c:pt>
                <c:pt idx="7">
                  <c:v>Equatorial Guinea</c:v>
                </c:pt>
                <c:pt idx="8">
                  <c:v>DRC</c:v>
                </c:pt>
                <c:pt idx="9">
                  <c:v>Nigeria</c:v>
                </c:pt>
                <c:pt idx="10">
                  <c:v>Namibia</c:v>
                </c:pt>
                <c:pt idx="11">
                  <c:v>Kenya</c:v>
                </c:pt>
                <c:pt idx="12">
                  <c:v>Gambia</c:v>
                </c:pt>
                <c:pt idx="13">
                  <c:v>Zambia</c:v>
                </c:pt>
                <c:pt idx="14">
                  <c:v>Mauritania</c:v>
                </c:pt>
                <c:pt idx="15">
                  <c:v>Togo</c:v>
                </c:pt>
                <c:pt idx="16">
                  <c:v>Cote d'Ivoire</c:v>
                </c:pt>
                <c:pt idx="17">
                  <c:v>Malawi</c:v>
                </c:pt>
                <c:pt idx="18">
                  <c:v>Benin</c:v>
                </c:pt>
                <c:pt idx="19">
                  <c:v>Cameroon</c:v>
                </c:pt>
                <c:pt idx="20">
                  <c:v>Chad</c:v>
                </c:pt>
                <c:pt idx="21">
                  <c:v>Mozambique</c:v>
                </c:pt>
                <c:pt idx="22">
                  <c:v>Senegal</c:v>
                </c:pt>
                <c:pt idx="23">
                  <c:v>Ghana</c:v>
                </c:pt>
                <c:pt idx="24">
                  <c:v>Gabon</c:v>
                </c:pt>
                <c:pt idx="25">
                  <c:v>Guinea</c:v>
                </c:pt>
                <c:pt idx="26">
                  <c:v>Liberia</c:v>
                </c:pt>
                <c:pt idx="27">
                  <c:v>Congo, Rep.</c:v>
                </c:pt>
                <c:pt idx="28">
                  <c:v>STP</c:v>
                </c:pt>
                <c:pt idx="29">
                  <c:v>Lesotho</c:v>
                </c:pt>
                <c:pt idx="30">
                  <c:v>Sierra Leone</c:v>
                </c:pt>
                <c:pt idx="31">
                  <c:v>Sudan</c:v>
                </c:pt>
                <c:pt idx="32">
                  <c:v>Comoros</c:v>
                </c:pt>
                <c:pt idx="33">
                  <c:v>South Africa</c:v>
                </c:pt>
                <c:pt idx="34">
                  <c:v>Morocco</c:v>
                </c:pt>
                <c:pt idx="35">
                  <c:v>Botswana</c:v>
                </c:pt>
                <c:pt idx="36">
                  <c:v>Egypt</c:v>
                </c:pt>
                <c:pt idx="37">
                  <c:v>Zimbabwe</c:v>
                </c:pt>
                <c:pt idx="38">
                  <c:v>Swaziland</c:v>
                </c:pt>
                <c:pt idx="39">
                  <c:v>Tunisia</c:v>
                </c:pt>
                <c:pt idx="40">
                  <c:v>Seychelles</c:v>
                </c:pt>
                <c:pt idx="41">
                  <c:v>CAR</c:v>
                </c:pt>
                <c:pt idx="42">
                  <c:v>Mauritius</c:v>
                </c:pt>
              </c:strCache>
            </c:strRef>
          </c:cat>
          <c:val>
            <c:numRef>
              <c:f>[Data_Extract_From_World_Development_Indicators.xlsx]Sheet2!$B$2:$B$44</c:f>
              <c:numCache>
                <c:formatCode>General</c:formatCode>
                <c:ptCount val="43"/>
                <c:pt idx="0">
                  <c:v>6.2257076254829284</c:v>
                </c:pt>
                <c:pt idx="1">
                  <c:v>6.0050299393096669</c:v>
                </c:pt>
                <c:pt idx="2">
                  <c:v>5.5252087322910475</c:v>
                </c:pt>
                <c:pt idx="3">
                  <c:v>5.4783608766408891</c:v>
                </c:pt>
                <c:pt idx="4">
                  <c:v>5.4623749925261844</c:v>
                </c:pt>
                <c:pt idx="5">
                  <c:v>5.1278811926158276</c:v>
                </c:pt>
                <c:pt idx="6">
                  <c:v>4.9424153073121504</c:v>
                </c:pt>
                <c:pt idx="7">
                  <c:v>4.5883997281952844</c:v>
                </c:pt>
                <c:pt idx="8">
                  <c:v>4.567018338323507</c:v>
                </c:pt>
                <c:pt idx="9">
                  <c:v>4.5494952703964948</c:v>
                </c:pt>
                <c:pt idx="10">
                  <c:v>4.4855829356122872</c:v>
                </c:pt>
                <c:pt idx="11">
                  <c:v>4.3303984886183464</c:v>
                </c:pt>
                <c:pt idx="12">
                  <c:v>4.2686087786327223</c:v>
                </c:pt>
                <c:pt idx="13">
                  <c:v>4.1150112992105718</c:v>
                </c:pt>
                <c:pt idx="14">
                  <c:v>4.0364988621050149</c:v>
                </c:pt>
                <c:pt idx="15">
                  <c:v>3.8850063102052976</c:v>
                </c:pt>
                <c:pt idx="16">
                  <c:v>3.8761913003540003</c:v>
                </c:pt>
                <c:pt idx="17">
                  <c:v>3.865961775756408</c:v>
                </c:pt>
                <c:pt idx="18">
                  <c:v>3.7665008855248074</c:v>
                </c:pt>
                <c:pt idx="19">
                  <c:v>3.7627991076451854</c:v>
                </c:pt>
                <c:pt idx="20">
                  <c:v>3.7244610827291877</c:v>
                </c:pt>
                <c:pt idx="21">
                  <c:v>3.7043221048774457</c:v>
                </c:pt>
                <c:pt idx="22">
                  <c:v>3.6545670683831317</c:v>
                </c:pt>
                <c:pt idx="23">
                  <c:v>3.6321072991043328</c:v>
                </c:pt>
                <c:pt idx="24">
                  <c:v>3.593356542047649</c:v>
                </c:pt>
                <c:pt idx="25">
                  <c:v>3.550677669829688</c:v>
                </c:pt>
                <c:pt idx="26">
                  <c:v>3.3946233745138699</c:v>
                </c:pt>
                <c:pt idx="27">
                  <c:v>3.2692169391792421</c:v>
                </c:pt>
                <c:pt idx="28">
                  <c:v>3.2497593509862739</c:v>
                </c:pt>
                <c:pt idx="29">
                  <c:v>3.2404830126478537</c:v>
                </c:pt>
                <c:pt idx="30">
                  <c:v>3.1459885754598766</c:v>
                </c:pt>
                <c:pt idx="31">
                  <c:v>2.7710174460243673</c:v>
                </c:pt>
                <c:pt idx="32">
                  <c:v>2.663823196689747</c:v>
                </c:pt>
                <c:pt idx="33">
                  <c:v>2.3361070058598137</c:v>
                </c:pt>
                <c:pt idx="34">
                  <c:v>2.2773288220319197</c:v>
                </c:pt>
                <c:pt idx="35">
                  <c:v>2.2669487930857786</c:v>
                </c:pt>
                <c:pt idx="36">
                  <c:v>2.2305592137800203</c:v>
                </c:pt>
                <c:pt idx="37">
                  <c:v>1.7673187038358176</c:v>
                </c:pt>
                <c:pt idx="38">
                  <c:v>1.6719332074860738</c:v>
                </c:pt>
                <c:pt idx="39">
                  <c:v>1.4306491096139602</c:v>
                </c:pt>
                <c:pt idx="40">
                  <c:v>1.3874925396999913</c:v>
                </c:pt>
                <c:pt idx="41">
                  <c:v>1.0471933509266733</c:v>
                </c:pt>
                <c:pt idx="42">
                  <c:v>-0.25834247932402732</c:v>
                </c:pt>
              </c:numCache>
            </c:numRef>
          </c:val>
          <c:extLst xmlns:c16r2="http://schemas.microsoft.com/office/drawing/2015/06/chart">
            <c:ext xmlns:c16="http://schemas.microsoft.com/office/drawing/2014/chart" uri="{C3380CC4-5D6E-409C-BE32-E72D297353CC}">
              <c16:uniqueId val="{00000000-4D82-4B9E-A738-FE5BA874C1D2}"/>
            </c:ext>
          </c:extLst>
        </c:ser>
        <c:ser>
          <c:idx val="1"/>
          <c:order val="1"/>
          <c:tx>
            <c:strRef>
              <c:f>[Data_Extract_From_World_Development_Indicators.xlsx]Sheet2!$C$1</c:f>
              <c:strCache>
                <c:ptCount val="1"/>
                <c:pt idx="0">
                  <c:v>Manufacturing, value added (annual % growth)</c:v>
                </c:pt>
              </c:strCache>
            </c:strRef>
          </c:tx>
          <c:spPr>
            <a:solidFill>
              <a:schemeClr val="accent2"/>
            </a:solidFill>
            <a:ln>
              <a:noFill/>
            </a:ln>
            <a:effectLst/>
          </c:spPr>
          <c:invertIfNegative val="0"/>
          <c:dLbls>
            <c:dLbl>
              <c:idx val="0"/>
              <c:tx>
                <c:rich>
                  <a:bodyPr/>
                  <a:lstStyle/>
                  <a:p>
                    <a:fld id="{BF26ACCC-CE80-4AE0-BF09-E442931E7CD0}"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dLbl>
              <c:idx val="1"/>
              <c:layout>
                <c:manualLayout>
                  <c:x val="0"/>
                  <c:y val="-4.9487609434680502E-2"/>
                </c:manualLayout>
              </c:layout>
              <c:tx>
                <c:rich>
                  <a:bodyPr/>
                  <a:lstStyle/>
                  <a:p>
                    <a:fld id="{F326FC92-A948-44FA-9E9E-57463A0A5BF4}" type="CELLRANGE">
                      <a:rPr lang="en-US"/>
                      <a:pPr/>
                      <a:t>[CELLRANGE]</a:t>
                    </a:fld>
                    <a:endParaRPr lang="en-US"/>
                  </a:p>
                </c:rich>
              </c:tx>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2-4D82-4B9E-A738-FE5BA874C1D2}"/>
                </c:ext>
                <c:ext xmlns:c15="http://schemas.microsoft.com/office/drawing/2012/chart" uri="{CE6537A1-D6FC-4f65-9D91-7224C49458BB}">
                  <c15:dlblFieldTable/>
                  <c15:showDataLabelsRange val="1"/>
                </c:ext>
              </c:extLst>
            </c:dLbl>
            <c:dLbl>
              <c:idx val="2"/>
              <c:layout>
                <c:manualLayout>
                  <c:x val="2.2019643429152013E-3"/>
                  <c:y val="-9.6370607846482992E-2"/>
                </c:manualLayout>
              </c:layout>
              <c:tx>
                <c:rich>
                  <a:bodyPr/>
                  <a:lstStyle/>
                  <a:p>
                    <a:fld id="{65A8FCD5-4168-46F3-9100-ECB6209EBE2F}" type="CELLRANGE">
                      <a:rPr lang="en-US"/>
                      <a:pPr/>
                      <a:t>[CELLRANGE]</a:t>
                    </a:fld>
                    <a:endParaRPr lang="en-US"/>
                  </a:p>
                </c:rich>
              </c:tx>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3-4D82-4B9E-A738-FE5BA874C1D2}"/>
                </c:ext>
                <c:ext xmlns:c15="http://schemas.microsoft.com/office/drawing/2012/chart" uri="{CE6537A1-D6FC-4f65-9D91-7224C49458BB}">
                  <c15:dlblFieldTable/>
                  <c15:showDataLabelsRange val="1"/>
                </c:ext>
              </c:extLst>
            </c:dLbl>
            <c:dLbl>
              <c:idx val="3"/>
              <c:layout>
                <c:manualLayout>
                  <c:x val="1.1009821714575805E-3"/>
                  <c:y val="-4.948760943468046E-2"/>
                </c:manualLayout>
              </c:layout>
              <c:tx>
                <c:rich>
                  <a:bodyPr/>
                  <a:lstStyle/>
                  <a:p>
                    <a:fld id="{4401CE6D-A49E-45DA-A273-2096071E7BE3}" type="CELLRANGE">
                      <a:rPr lang="en-US"/>
                      <a:pPr/>
                      <a:t>[CELLRANGE]</a:t>
                    </a:fld>
                    <a:endParaRPr lang="en-US"/>
                  </a:p>
                </c:rich>
              </c:tx>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4-4D82-4B9E-A738-FE5BA874C1D2}"/>
                </c:ext>
                <c:ext xmlns:c15="http://schemas.microsoft.com/office/drawing/2012/chart" uri="{CE6537A1-D6FC-4f65-9D91-7224C49458BB}">
                  <c15:dlblFieldTable/>
                  <c15:showDataLabelsRange val="1"/>
                </c:ext>
              </c:extLst>
            </c:dLbl>
            <c:dLbl>
              <c:idx val="4"/>
              <c:tx>
                <c:rich>
                  <a:bodyPr/>
                  <a:lstStyle/>
                  <a:p>
                    <a:fld id="{A201E41D-8211-4596-BCD9-2EFCEC65DBA5}"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dLbl>
              <c:idx val="5"/>
              <c:tx>
                <c:rich>
                  <a:bodyPr/>
                  <a:lstStyle/>
                  <a:p>
                    <a:fld id="{7C5E5AA1-B309-4FD1-BA52-8CADCE205569}"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dLbl>
              <c:idx val="6"/>
              <c:tx>
                <c:rich>
                  <a:bodyPr/>
                  <a:lstStyle/>
                  <a:p>
                    <a:fld id="{84183E67-72F6-4D05-89C5-D438A13F4335}"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dLbl>
              <c:idx val="7"/>
              <c:tx>
                <c:rich>
                  <a:bodyPr/>
                  <a:lstStyle/>
                  <a:p>
                    <a:fld id="{89B0E203-5B38-472E-A304-E77871596138}"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dLbl>
              <c:idx val="8"/>
              <c:tx>
                <c:rich>
                  <a:bodyPr/>
                  <a:lstStyle/>
                  <a:p>
                    <a:fld id="{06B06CFE-E429-40A5-95C3-60350486C21F}"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dLbl>
              <c:idx val="9"/>
              <c:tx>
                <c:rich>
                  <a:bodyPr/>
                  <a:lstStyle/>
                  <a:p>
                    <a:fld id="{20F192C7-FEDC-4067-8CAB-8366A6E6B080}"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dLbl>
              <c:idx val="10"/>
              <c:tx>
                <c:rich>
                  <a:bodyPr/>
                  <a:lstStyle/>
                  <a:p>
                    <a:fld id="{DD8BF1EE-3F24-4121-9ABE-39A7008A0127}"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dLbl>
              <c:idx val="11"/>
              <c:tx>
                <c:rich>
                  <a:bodyPr/>
                  <a:lstStyle/>
                  <a:p>
                    <a:fld id="{175AE43D-D931-43C2-AB57-B3E27B1EAF07}"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dLbl>
              <c:idx val="12"/>
              <c:layout>
                <c:manualLayout>
                  <c:x val="0"/>
                  <c:y val="-3.906916534316883E-2"/>
                </c:manualLayout>
              </c:layout>
              <c:tx>
                <c:rich>
                  <a:bodyPr/>
                  <a:lstStyle/>
                  <a:p>
                    <a:fld id="{4E1A371E-CDCB-4DD8-A229-BBE077E2DB2A}" type="CELLRANGE">
                      <a:rPr lang="en-US"/>
                      <a:pPr/>
                      <a:t>[CELLRANGE]</a:t>
                    </a:fld>
                    <a:endParaRPr lang="en-US"/>
                  </a:p>
                </c:rich>
              </c:tx>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D-4D82-4B9E-A738-FE5BA874C1D2}"/>
                </c:ext>
                <c:ext xmlns:c15="http://schemas.microsoft.com/office/drawing/2012/chart" uri="{CE6537A1-D6FC-4f65-9D91-7224C49458BB}">
                  <c15:dlblFieldTable/>
                  <c15:showDataLabelsRange val="1"/>
                </c:ext>
              </c:extLst>
            </c:dLbl>
            <c:dLbl>
              <c:idx val="13"/>
              <c:tx>
                <c:rich>
                  <a:bodyPr/>
                  <a:lstStyle/>
                  <a:p>
                    <a:fld id="{CE2C9D7B-11A1-4C95-B512-302CEDA8FD95}"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dLbl>
              <c:idx val="14"/>
              <c:tx>
                <c:rich>
                  <a:bodyPr/>
                  <a:lstStyle/>
                  <a:p>
                    <a:fld id="{2B533309-F7DD-4DD6-AFD8-1DC20556D5ED}"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dLbl>
              <c:idx val="15"/>
              <c:tx>
                <c:rich>
                  <a:bodyPr/>
                  <a:lstStyle/>
                  <a:p>
                    <a:fld id="{E3EC0028-F988-4537-B44A-7A0E138903D8}"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dLbl>
              <c:idx val="16"/>
              <c:layout>
                <c:manualLayout>
                  <c:x val="0"/>
                  <c:y val="-9.1161385800727163E-2"/>
                </c:manualLayout>
              </c:layout>
              <c:tx>
                <c:rich>
                  <a:bodyPr/>
                  <a:lstStyle/>
                  <a:p>
                    <a:fld id="{5CAF9B47-79CC-4FF5-B518-A2B36F136A9E}" type="CELLRANGE">
                      <a:rPr lang="en-US"/>
                      <a:pPr/>
                      <a:t>[CELLRANGE]</a:t>
                    </a:fld>
                    <a:endParaRPr lang="en-US"/>
                  </a:p>
                </c:rich>
              </c:tx>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11-4D82-4B9E-A738-FE5BA874C1D2}"/>
                </c:ext>
                <c:ext xmlns:c15="http://schemas.microsoft.com/office/drawing/2012/chart" uri="{CE6537A1-D6FC-4f65-9D91-7224C49458BB}">
                  <c15:dlblFieldTable/>
                  <c15:showDataLabelsRange val="1"/>
                </c:ext>
              </c:extLst>
            </c:dLbl>
            <c:dLbl>
              <c:idx val="17"/>
              <c:tx>
                <c:rich>
                  <a:bodyPr/>
                  <a:lstStyle/>
                  <a:p>
                    <a:fld id="{FC45DD48-341F-4B77-B500-10037D034581}"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dLbl>
              <c:idx val="18"/>
              <c:tx>
                <c:rich>
                  <a:bodyPr/>
                  <a:lstStyle/>
                  <a:p>
                    <a:fld id="{476694AD-83CD-4814-AEC7-37B8B922E948}"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dLbl>
              <c:idx val="19"/>
              <c:tx>
                <c:rich>
                  <a:bodyPr/>
                  <a:lstStyle/>
                  <a:p>
                    <a:fld id="{188B8BFA-3AFB-4FFB-B239-6F14092D3634}"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dLbl>
              <c:idx val="20"/>
              <c:tx>
                <c:rich>
                  <a:bodyPr/>
                  <a:lstStyle/>
                  <a:p>
                    <a:fld id="{2E4A2179-04B5-4C63-AE53-A960232DC633}"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dLbl>
              <c:idx val="21"/>
              <c:tx>
                <c:rich>
                  <a:bodyPr/>
                  <a:lstStyle/>
                  <a:p>
                    <a:fld id="{347433D5-C9B9-4939-8959-650177F34807}"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dLbl>
              <c:idx val="22"/>
              <c:layout>
                <c:manualLayout>
                  <c:x val="-8.0737759884065578E-17"/>
                  <c:y val="-1.8232277160145478E-2"/>
                </c:manualLayout>
              </c:layout>
              <c:tx>
                <c:rich>
                  <a:bodyPr/>
                  <a:lstStyle/>
                  <a:p>
                    <a:fld id="{AB10C50E-BB18-492B-ADB3-639E23CD505C}" type="CELLRANGE">
                      <a:rPr lang="en-US"/>
                      <a:pPr/>
                      <a:t>[CELLRANGE]</a:t>
                    </a:fld>
                    <a:endParaRPr lang="en-US"/>
                  </a:p>
                </c:rich>
              </c:tx>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17-4D82-4B9E-A738-FE5BA874C1D2}"/>
                </c:ext>
                <c:ext xmlns:c15="http://schemas.microsoft.com/office/drawing/2012/chart" uri="{CE6537A1-D6FC-4f65-9D91-7224C49458BB}">
                  <c15:dlblFieldTable/>
                  <c15:showDataLabelsRange val="1"/>
                </c:ext>
              </c:extLst>
            </c:dLbl>
            <c:dLbl>
              <c:idx val="23"/>
              <c:tx>
                <c:rich>
                  <a:bodyPr/>
                  <a:lstStyle/>
                  <a:p>
                    <a:fld id="{378219D9-31B7-416E-BFF1-AF725B5A139D}"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dLbl>
              <c:idx val="24"/>
              <c:tx>
                <c:rich>
                  <a:bodyPr/>
                  <a:lstStyle/>
                  <a:p>
                    <a:fld id="{C136CFC3-A853-4961-97D6-D98B05A095C2}"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dLbl>
              <c:idx val="25"/>
              <c:tx>
                <c:rich>
                  <a:bodyPr/>
                  <a:lstStyle/>
                  <a:p>
                    <a:fld id="{C442F0BD-2D94-4DE4-8578-5C2F075E18E4}"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dLbl>
              <c:idx val="26"/>
              <c:layout>
                <c:manualLayout>
                  <c:x val="-4.4039286858304832E-3"/>
                  <c:y val="-3.906916534316883E-2"/>
                </c:manualLayout>
              </c:layout>
              <c:tx>
                <c:rich>
                  <a:bodyPr/>
                  <a:lstStyle/>
                  <a:p>
                    <a:fld id="{4799668F-F0F7-4E9A-863A-EFC8A1BB160D}" type="CELLRANGE">
                      <a:rPr lang="en-US"/>
                      <a:pPr/>
                      <a:t>[CELLRANGE]</a:t>
                    </a:fld>
                    <a:endParaRPr lang="en-US"/>
                  </a:p>
                </c:rich>
              </c:tx>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1B-4D82-4B9E-A738-FE5BA874C1D2}"/>
                </c:ext>
                <c:ext xmlns:c15="http://schemas.microsoft.com/office/drawing/2012/chart" uri="{CE6537A1-D6FC-4f65-9D91-7224C49458BB}">
                  <c15:dlblFieldTable/>
                  <c15:showDataLabelsRange val="1"/>
                </c:ext>
              </c:extLst>
            </c:dLbl>
            <c:dLbl>
              <c:idx val="27"/>
              <c:tx>
                <c:rich>
                  <a:bodyPr/>
                  <a:lstStyle/>
                  <a:p>
                    <a:fld id="{EF1A88C9-C160-4EB7-A1C5-D0FF0196D446}"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dLbl>
              <c:idx val="28"/>
              <c:layout>
                <c:manualLayout>
                  <c:x val="-1.6147551976813116E-16"/>
                  <c:y val="-4.4278387388924666E-2"/>
                </c:manualLayout>
              </c:layout>
              <c:tx>
                <c:rich>
                  <a:bodyPr/>
                  <a:lstStyle/>
                  <a:p>
                    <a:fld id="{37D4155C-D765-48DA-8461-11722A176E87}" type="CELLRANGE">
                      <a:rPr lang="en-US"/>
                      <a:pPr/>
                      <a:t>[CELLRANGE]</a:t>
                    </a:fld>
                    <a:endParaRPr lang="en-US"/>
                  </a:p>
                </c:rich>
              </c:tx>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1D-4D82-4B9E-A738-FE5BA874C1D2}"/>
                </c:ext>
                <c:ext xmlns:c15="http://schemas.microsoft.com/office/drawing/2012/chart" uri="{CE6537A1-D6FC-4f65-9D91-7224C49458BB}">
                  <c15:dlblFieldTable/>
                  <c15:showDataLabelsRange val="1"/>
                </c:ext>
              </c:extLst>
            </c:dLbl>
            <c:dLbl>
              <c:idx val="29"/>
              <c:layout>
                <c:manualLayout>
                  <c:x val="3.302946514372883E-3"/>
                  <c:y val="-5.7301442503314211E-2"/>
                </c:manualLayout>
              </c:layout>
              <c:tx>
                <c:rich>
                  <a:bodyPr/>
                  <a:lstStyle/>
                  <a:p>
                    <a:fld id="{241CDE8D-74AE-478C-9EA1-B1091CBD30C8}" type="CELLRANGE">
                      <a:rPr lang="en-US"/>
                      <a:pPr/>
                      <a:t>[CELLRANGE]</a:t>
                    </a:fld>
                    <a:endParaRPr lang="en-US"/>
                  </a:p>
                </c:rich>
              </c:tx>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1E-4D82-4B9E-A738-FE5BA874C1D2}"/>
                </c:ext>
                <c:ext xmlns:c15="http://schemas.microsoft.com/office/drawing/2012/chart" uri="{CE6537A1-D6FC-4f65-9D91-7224C49458BB}">
                  <c15:dlblFieldTable/>
                  <c15:showDataLabelsRange val="1"/>
                </c:ext>
              </c:extLst>
            </c:dLbl>
            <c:dLbl>
              <c:idx val="30"/>
              <c:tx>
                <c:rich>
                  <a:bodyPr/>
                  <a:lstStyle/>
                  <a:p>
                    <a:fld id="{D5A14D92-FFB5-40EB-AB11-332975CE7887}"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dLbl>
              <c:idx val="31"/>
              <c:tx>
                <c:rich>
                  <a:bodyPr/>
                  <a:lstStyle/>
                  <a:p>
                    <a:fld id="{F93C8AF0-5EBE-4B2D-BB08-DA0B7B648D75}"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dLbl>
              <c:idx val="32"/>
              <c:tx>
                <c:rich>
                  <a:bodyPr/>
                  <a:lstStyle/>
                  <a:p>
                    <a:fld id="{612976A1-F826-4AD9-90FE-3FB8F0CBF3CD}"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dLbl>
              <c:idx val="33"/>
              <c:tx>
                <c:rich>
                  <a:bodyPr/>
                  <a:lstStyle/>
                  <a:p>
                    <a:fld id="{7DD53265-8076-476B-B5A1-E03281FD8633}"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dLbl>
              <c:idx val="34"/>
              <c:tx>
                <c:rich>
                  <a:bodyPr/>
                  <a:lstStyle/>
                  <a:p>
                    <a:fld id="{9FE0E125-8810-477A-8554-5D9E2DD4E754}"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dLbl>
              <c:idx val="35"/>
              <c:tx>
                <c:rich>
                  <a:bodyPr/>
                  <a:lstStyle/>
                  <a:p>
                    <a:fld id="{7981D9CA-97F5-44B6-A667-B75F171058AB}"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dLbl>
              <c:idx val="36"/>
              <c:tx>
                <c:rich>
                  <a:bodyPr/>
                  <a:lstStyle/>
                  <a:p>
                    <a:fld id="{88272C36-E3EC-47DE-BA91-A1A988F9BA54}"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dLbl>
              <c:idx val="37"/>
              <c:tx>
                <c:rich>
                  <a:bodyPr/>
                  <a:lstStyle/>
                  <a:p>
                    <a:fld id="{3A0F358A-04CA-4905-80E9-49F902972246}"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dLbl>
              <c:idx val="38"/>
              <c:tx>
                <c:rich>
                  <a:bodyPr/>
                  <a:lstStyle/>
                  <a:p>
                    <a:fld id="{90C9EAAA-A4CF-4A32-B4C7-52F9B161485C}"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dLbl>
              <c:idx val="39"/>
              <c:tx>
                <c:rich>
                  <a:bodyPr/>
                  <a:lstStyle/>
                  <a:p>
                    <a:fld id="{D77FA164-8649-44A1-AD93-D9474D7FC363}"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dLbl>
              <c:idx val="40"/>
              <c:tx>
                <c:rich>
                  <a:bodyPr/>
                  <a:lstStyle/>
                  <a:p>
                    <a:fld id="{B0AAAB55-80B3-4506-AE71-B7ED545BBBFB}"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dLbl>
              <c:idx val="41"/>
              <c:tx>
                <c:rich>
                  <a:bodyPr/>
                  <a:lstStyle/>
                  <a:p>
                    <a:fld id="{50AF69A0-0ADC-4DA6-B886-6D564FE35EE6}"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dLbl>
              <c:idx val="42"/>
              <c:tx>
                <c:rich>
                  <a:bodyPr/>
                  <a:lstStyle/>
                  <a:p>
                    <a:fld id="{C8245C55-785B-4A69-A6FE-5F915C8992CB}"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howDataLabelsRange val="1"/>
                <c15:showLeaderLines val="0"/>
              </c:ext>
            </c:extLst>
          </c:dLbls>
          <c:cat>
            <c:strRef>
              <c:f>[Data_Extract_From_World_Development_Indicators.xlsx]Sheet2!$A$2:$A$44</c:f>
              <c:strCache>
                <c:ptCount val="43"/>
                <c:pt idx="0">
                  <c:v>Rwanda</c:v>
                </c:pt>
                <c:pt idx="1">
                  <c:v>Burkina Faso</c:v>
                </c:pt>
                <c:pt idx="2">
                  <c:v>Burundi</c:v>
                </c:pt>
                <c:pt idx="3">
                  <c:v>Uganda</c:v>
                </c:pt>
                <c:pt idx="4">
                  <c:v>Tanzania</c:v>
                </c:pt>
                <c:pt idx="5">
                  <c:v>Niger</c:v>
                </c:pt>
                <c:pt idx="6">
                  <c:v>Ethiopia</c:v>
                </c:pt>
                <c:pt idx="7">
                  <c:v>Equatorial Guinea</c:v>
                </c:pt>
                <c:pt idx="8">
                  <c:v>DRC</c:v>
                </c:pt>
                <c:pt idx="9">
                  <c:v>Nigeria</c:v>
                </c:pt>
                <c:pt idx="10">
                  <c:v>Namibia</c:v>
                </c:pt>
                <c:pt idx="11">
                  <c:v>Kenya</c:v>
                </c:pt>
                <c:pt idx="12">
                  <c:v>Gambia</c:v>
                </c:pt>
                <c:pt idx="13">
                  <c:v>Zambia</c:v>
                </c:pt>
                <c:pt idx="14">
                  <c:v>Mauritania</c:v>
                </c:pt>
                <c:pt idx="15">
                  <c:v>Togo</c:v>
                </c:pt>
                <c:pt idx="16">
                  <c:v>Cote d'Ivoire</c:v>
                </c:pt>
                <c:pt idx="17">
                  <c:v>Malawi</c:v>
                </c:pt>
                <c:pt idx="18">
                  <c:v>Benin</c:v>
                </c:pt>
                <c:pt idx="19">
                  <c:v>Cameroon</c:v>
                </c:pt>
                <c:pt idx="20">
                  <c:v>Chad</c:v>
                </c:pt>
                <c:pt idx="21">
                  <c:v>Mozambique</c:v>
                </c:pt>
                <c:pt idx="22">
                  <c:v>Senegal</c:v>
                </c:pt>
                <c:pt idx="23">
                  <c:v>Ghana</c:v>
                </c:pt>
                <c:pt idx="24">
                  <c:v>Gabon</c:v>
                </c:pt>
                <c:pt idx="25">
                  <c:v>Guinea</c:v>
                </c:pt>
                <c:pt idx="26">
                  <c:v>Liberia</c:v>
                </c:pt>
                <c:pt idx="27">
                  <c:v>Congo, Rep.</c:v>
                </c:pt>
                <c:pt idx="28">
                  <c:v>STP</c:v>
                </c:pt>
                <c:pt idx="29">
                  <c:v>Lesotho</c:v>
                </c:pt>
                <c:pt idx="30">
                  <c:v>Sierra Leone</c:v>
                </c:pt>
                <c:pt idx="31">
                  <c:v>Sudan</c:v>
                </c:pt>
                <c:pt idx="32">
                  <c:v>Comoros</c:v>
                </c:pt>
                <c:pt idx="33">
                  <c:v>South Africa</c:v>
                </c:pt>
                <c:pt idx="34">
                  <c:v>Morocco</c:v>
                </c:pt>
                <c:pt idx="35">
                  <c:v>Botswana</c:v>
                </c:pt>
                <c:pt idx="36">
                  <c:v>Egypt</c:v>
                </c:pt>
                <c:pt idx="37">
                  <c:v>Zimbabwe</c:v>
                </c:pt>
                <c:pt idx="38">
                  <c:v>Swaziland</c:v>
                </c:pt>
                <c:pt idx="39">
                  <c:v>Tunisia</c:v>
                </c:pt>
                <c:pt idx="40">
                  <c:v>Seychelles</c:v>
                </c:pt>
                <c:pt idx="41">
                  <c:v>CAR</c:v>
                </c:pt>
                <c:pt idx="42">
                  <c:v>Mauritius</c:v>
                </c:pt>
              </c:strCache>
            </c:strRef>
          </c:cat>
          <c:val>
            <c:numRef>
              <c:f>[Data_Extract_From_World_Development_Indicators.xlsx]Sheet2!$C$2:$C$44</c:f>
              <c:numCache>
                <c:formatCode>General</c:formatCode>
                <c:ptCount val="43"/>
                <c:pt idx="0">
                  <c:v>6.9957944114157069</c:v>
                </c:pt>
                <c:pt idx="1">
                  <c:v>4.213200421434081</c:v>
                </c:pt>
                <c:pt idx="2">
                  <c:v>1.5199999983695505</c:v>
                </c:pt>
                <c:pt idx="3">
                  <c:v>4.2458964783128437</c:v>
                </c:pt>
                <c:pt idx="4">
                  <c:v>6.1762377189454671</c:v>
                </c:pt>
                <c:pt idx="5">
                  <c:v>11.461050028975762</c:v>
                </c:pt>
                <c:pt idx="6">
                  <c:v>14.567224067241858</c:v>
                </c:pt>
                <c:pt idx="7">
                  <c:v>6.2739401614098451</c:v>
                </c:pt>
                <c:pt idx="8">
                  <c:v>6.4114168115290058</c:v>
                </c:pt>
                <c:pt idx="9">
                  <c:v>13.2670777631546</c:v>
                </c:pt>
                <c:pt idx="10">
                  <c:v>-1.0708324859550884</c:v>
                </c:pt>
                <c:pt idx="11">
                  <c:v>3.6721105479986789</c:v>
                </c:pt>
                <c:pt idx="12">
                  <c:v>2.7769084426589474</c:v>
                </c:pt>
                <c:pt idx="13">
                  <c:v>6.7153664586768453</c:v>
                </c:pt>
                <c:pt idx="14">
                  <c:v>3.6341608802484102</c:v>
                </c:pt>
                <c:pt idx="15">
                  <c:v>4.9722090141840223</c:v>
                </c:pt>
                <c:pt idx="16">
                  <c:v>0.93319875221254167</c:v>
                </c:pt>
                <c:pt idx="17">
                  <c:v>2.4473434020923035</c:v>
                </c:pt>
                <c:pt idx="18">
                  <c:v>4.774642849169803</c:v>
                </c:pt>
                <c:pt idx="19">
                  <c:v>3.7936838490978149</c:v>
                </c:pt>
                <c:pt idx="20">
                  <c:v>12.174215135241164</c:v>
                </c:pt>
                <c:pt idx="21">
                  <c:v>3.5732454962171913</c:v>
                </c:pt>
                <c:pt idx="22">
                  <c:v>2.5448967156292674</c:v>
                </c:pt>
                <c:pt idx="23">
                  <c:v>3.9708900743925168</c:v>
                </c:pt>
                <c:pt idx="24">
                  <c:v>3.5394933742691705</c:v>
                </c:pt>
                <c:pt idx="25">
                  <c:v>1.2537885034083274</c:v>
                </c:pt>
                <c:pt idx="26">
                  <c:v>1.8931184340181204</c:v>
                </c:pt>
                <c:pt idx="27">
                  <c:v>8.9718048223970435</c:v>
                </c:pt>
                <c:pt idx="28">
                  <c:v>1.7144376150439542</c:v>
                </c:pt>
                <c:pt idx="29">
                  <c:v>1.2007362789013314</c:v>
                </c:pt>
                <c:pt idx="30">
                  <c:v>2.9391830157153036</c:v>
                </c:pt>
                <c:pt idx="31">
                  <c:v>16.328617476819488</c:v>
                </c:pt>
                <c:pt idx="32">
                  <c:v>1.5000001905190814</c:v>
                </c:pt>
                <c:pt idx="33">
                  <c:v>1.2249044651193373</c:v>
                </c:pt>
                <c:pt idx="34">
                  <c:v>3.2349529309695071</c:v>
                </c:pt>
                <c:pt idx="35">
                  <c:v>5.0671609165793772</c:v>
                </c:pt>
                <c:pt idx="36">
                  <c:v>1.9767819812904548</c:v>
                </c:pt>
                <c:pt idx="37">
                  <c:v>2.7401640390134019</c:v>
                </c:pt>
                <c:pt idx="38">
                  <c:v>2.6924944698680493</c:v>
                </c:pt>
                <c:pt idx="39">
                  <c:v>0.35122164467159678</c:v>
                </c:pt>
                <c:pt idx="40">
                  <c:v>7.4217108124751867</c:v>
                </c:pt>
                <c:pt idx="41">
                  <c:v>-0.19502278869293549</c:v>
                </c:pt>
                <c:pt idx="42">
                  <c:v>1.8639655210692581</c:v>
                </c:pt>
              </c:numCache>
            </c:numRef>
          </c:val>
          <c:extLst xmlns:c16r2="http://schemas.microsoft.com/office/drawing/2015/06/chart">
            <c:ext xmlns:c16="http://schemas.microsoft.com/office/drawing/2014/chart" uri="{C3380CC4-5D6E-409C-BE32-E72D297353CC}">
              <c16:uniqueId val="{0000002C-4D82-4B9E-A738-FE5BA874C1D2}"/>
            </c:ext>
            <c:ext xmlns:c15="http://schemas.microsoft.com/office/drawing/2012/chart" uri="{02D57815-91ED-43cb-92C2-25804820EDAC}">
              <c15:datalabelsRange>
                <c15:f>[Data_Extract_From_World_Development_Indicators.xlsx]Sheet2!$D$2:$D$44</c15:f>
                <c15:dlblRangeCache>
                  <c:ptCount val="43"/>
                  <c:pt idx="0">
                    <c:v>0.9</c:v>
                  </c:pt>
                  <c:pt idx="1">
                    <c:v>1.4</c:v>
                  </c:pt>
                  <c:pt idx="2">
                    <c:v>3.6</c:v>
                  </c:pt>
                  <c:pt idx="3">
                    <c:v>1.3</c:v>
                  </c:pt>
                  <c:pt idx="4">
                    <c:v>0.9</c:v>
                  </c:pt>
                  <c:pt idx="5">
                    <c:v>0.4</c:v>
                  </c:pt>
                  <c:pt idx="6">
                    <c:v>0.3</c:v>
                  </c:pt>
                  <c:pt idx="7">
                    <c:v>0.7</c:v>
                  </c:pt>
                  <c:pt idx="8">
                    <c:v>0.7</c:v>
                  </c:pt>
                  <c:pt idx="9">
                    <c:v>0.3</c:v>
                  </c:pt>
                  <c:pt idx="10">
                    <c:v>-4.2</c:v>
                  </c:pt>
                  <c:pt idx="11">
                    <c:v>1.2</c:v>
                  </c:pt>
                  <c:pt idx="12">
                    <c:v>1.5</c:v>
                  </c:pt>
                  <c:pt idx="13">
                    <c:v>0.6</c:v>
                  </c:pt>
                  <c:pt idx="14">
                    <c:v>1.1</c:v>
                  </c:pt>
                  <c:pt idx="15">
                    <c:v>0.8</c:v>
                  </c:pt>
                  <c:pt idx="16">
                    <c:v>4.2</c:v>
                  </c:pt>
                  <c:pt idx="17">
                    <c:v>1.6</c:v>
                  </c:pt>
                  <c:pt idx="18">
                    <c:v>0.8</c:v>
                  </c:pt>
                  <c:pt idx="19">
                    <c:v>1.0</c:v>
                  </c:pt>
                  <c:pt idx="20">
                    <c:v>0.3</c:v>
                  </c:pt>
                  <c:pt idx="21">
                    <c:v>1.0</c:v>
                  </c:pt>
                  <c:pt idx="22">
                    <c:v>1.4</c:v>
                  </c:pt>
                  <c:pt idx="23">
                    <c:v>0.9</c:v>
                  </c:pt>
                  <c:pt idx="24">
                    <c:v>1.0</c:v>
                  </c:pt>
                  <c:pt idx="25">
                    <c:v>2.8</c:v>
                  </c:pt>
                  <c:pt idx="26">
                    <c:v>1.8</c:v>
                  </c:pt>
                  <c:pt idx="27">
                    <c:v>0.4</c:v>
                  </c:pt>
                  <c:pt idx="28">
                    <c:v>1.9</c:v>
                  </c:pt>
                  <c:pt idx="29">
                    <c:v>2.7</c:v>
                  </c:pt>
                  <c:pt idx="30">
                    <c:v>1.1</c:v>
                  </c:pt>
                  <c:pt idx="31">
                    <c:v>0.2</c:v>
                  </c:pt>
                  <c:pt idx="32">
                    <c:v>1.8</c:v>
                  </c:pt>
                  <c:pt idx="33">
                    <c:v>1.9</c:v>
                  </c:pt>
                  <c:pt idx="34">
                    <c:v>0.7</c:v>
                  </c:pt>
                  <c:pt idx="35">
                    <c:v>0.4</c:v>
                  </c:pt>
                  <c:pt idx="36">
                    <c:v>1.1</c:v>
                  </c:pt>
                  <c:pt idx="37">
                    <c:v>0.6</c:v>
                  </c:pt>
                  <c:pt idx="38">
                    <c:v>0.6</c:v>
                  </c:pt>
                  <c:pt idx="39">
                    <c:v>4.1</c:v>
                  </c:pt>
                  <c:pt idx="40">
                    <c:v>0.2</c:v>
                  </c:pt>
                  <c:pt idx="41">
                    <c:v>-5.4</c:v>
                  </c:pt>
                  <c:pt idx="42">
                    <c:v>-0.1</c:v>
                  </c:pt>
                </c15:dlblRangeCache>
              </c15:datalabelsRange>
            </c:ext>
          </c:extLst>
        </c:ser>
        <c:dLbls>
          <c:showLegendKey val="0"/>
          <c:showVal val="0"/>
          <c:showCatName val="0"/>
          <c:showSerName val="0"/>
          <c:showPercent val="0"/>
          <c:showBubbleSize val="0"/>
        </c:dLbls>
        <c:gapWidth val="219"/>
        <c:overlap val="-27"/>
        <c:axId val="145465456"/>
        <c:axId val="145466016"/>
      </c:barChart>
      <c:catAx>
        <c:axId val="145465456"/>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45466016"/>
        <c:crossesAt val="0"/>
        <c:auto val="1"/>
        <c:lblAlgn val="ctr"/>
        <c:lblOffset val="100"/>
        <c:noMultiLvlLbl val="0"/>
      </c:catAx>
      <c:valAx>
        <c:axId val="1454660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454654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A413D08-F6FB-2D46-B206-81FF743943EE}" type="doc">
      <dgm:prSet loTypeId="urn:microsoft.com/office/officeart/2005/8/layout/process1" loCatId="process" qsTypeId="urn:microsoft.com/office/officeart/2005/8/quickstyle/simple4" qsCatId="simple" csTypeId="urn:microsoft.com/office/officeart/2005/8/colors/accent1_2" csCatId="accent1" phldr="1"/>
      <dgm:spPr/>
    </dgm:pt>
    <dgm:pt modelId="{B2E66D3C-9E9B-614D-8AAC-AC48590D6190}">
      <dgm:prSet phldrT="[Text]" custT="1"/>
      <dgm:spPr/>
      <dgm:t>
        <a:bodyPr/>
        <a:lstStyle/>
        <a:p>
          <a:r>
            <a:rPr lang="en-US" sz="2000" dirty="0"/>
            <a:t>Training (concepts, data, co-created knowledge, action plans</a:t>
          </a:r>
          <a:r>
            <a:rPr lang="en-US" sz="2000" baseline="0" dirty="0"/>
            <a:t>)</a:t>
          </a:r>
          <a:endParaRPr lang="en-US" sz="2000" dirty="0"/>
        </a:p>
      </dgm:t>
    </dgm:pt>
    <dgm:pt modelId="{10C20CBA-9050-6A4B-A6FD-32020CADCEA3}" type="parTrans" cxnId="{1FB3A520-ABDE-4946-A472-4CBFEF6A310F}">
      <dgm:prSet/>
      <dgm:spPr/>
      <dgm:t>
        <a:bodyPr/>
        <a:lstStyle/>
        <a:p>
          <a:endParaRPr lang="en-US" sz="2400"/>
        </a:p>
      </dgm:t>
    </dgm:pt>
    <dgm:pt modelId="{00FDB8C8-22F1-2444-98BF-2F3C6915FB68}" type="sibTrans" cxnId="{1FB3A520-ABDE-4946-A472-4CBFEF6A310F}">
      <dgm:prSet custT="1"/>
      <dgm:spPr/>
      <dgm:t>
        <a:bodyPr/>
        <a:lstStyle/>
        <a:p>
          <a:endParaRPr lang="en-US" sz="1600"/>
        </a:p>
      </dgm:t>
    </dgm:pt>
    <dgm:pt modelId="{264322A7-C259-1A45-B35E-2687B6710CB8}">
      <dgm:prSet phldrT="[Text]" custT="1"/>
      <dgm:spPr/>
      <dgm:t>
        <a:bodyPr/>
        <a:lstStyle/>
        <a:p>
          <a:r>
            <a:rPr lang="en-US" sz="2000" baseline="0" dirty="0"/>
            <a:t>Improved common </a:t>
          </a:r>
          <a:r>
            <a:rPr lang="en-US" sz="2000" dirty="0"/>
            <a:t>understanding</a:t>
          </a:r>
          <a:r>
            <a:rPr lang="en-US" sz="2000" baseline="0" dirty="0"/>
            <a:t> and skills; collaborative relationships built</a:t>
          </a:r>
          <a:endParaRPr lang="en-US" sz="2000" dirty="0"/>
        </a:p>
      </dgm:t>
    </dgm:pt>
    <dgm:pt modelId="{5BDEE7BC-91C7-7F43-9DFC-2D5974995841}" type="sibTrans" cxnId="{CE72FDF9-8F1E-E54F-9DEE-76A66590FF24}">
      <dgm:prSet custT="1"/>
      <dgm:spPr/>
      <dgm:t>
        <a:bodyPr/>
        <a:lstStyle/>
        <a:p>
          <a:endParaRPr lang="en-US" sz="1600"/>
        </a:p>
      </dgm:t>
    </dgm:pt>
    <dgm:pt modelId="{6FACAA8D-DC7F-314C-9AFA-70754EBA8053}" type="parTrans" cxnId="{CE72FDF9-8F1E-E54F-9DEE-76A66590FF24}">
      <dgm:prSet/>
      <dgm:spPr/>
      <dgm:t>
        <a:bodyPr/>
        <a:lstStyle/>
        <a:p>
          <a:endParaRPr lang="en-US" sz="2400"/>
        </a:p>
      </dgm:t>
    </dgm:pt>
    <dgm:pt modelId="{816F6A9E-7FA3-0947-9DB3-E65ED046C331}">
      <dgm:prSet custT="1"/>
      <dgm:spPr/>
      <dgm:t>
        <a:bodyPr/>
        <a:lstStyle/>
        <a:p>
          <a:r>
            <a:rPr lang="en-US" sz="2000" b="0" dirty="0"/>
            <a:t>Better urban narrative;</a:t>
          </a:r>
          <a:r>
            <a:rPr lang="en-US" sz="2000" dirty="0"/>
            <a:t> </a:t>
          </a:r>
          <a:r>
            <a:rPr lang="en-US" sz="2000" baseline="0" dirty="0"/>
            <a:t>integration in economic policy; broader urban scope within NDP</a:t>
          </a:r>
          <a:endParaRPr lang="en-US" sz="2000" dirty="0"/>
        </a:p>
      </dgm:t>
    </dgm:pt>
    <dgm:pt modelId="{D0026350-30A1-5047-8A31-091FE16DF2E5}" type="parTrans" cxnId="{6F36B61C-5BE9-5841-8BC8-D3489FCC4A74}">
      <dgm:prSet/>
      <dgm:spPr/>
      <dgm:t>
        <a:bodyPr/>
        <a:lstStyle/>
        <a:p>
          <a:endParaRPr lang="en-US" sz="2400"/>
        </a:p>
      </dgm:t>
    </dgm:pt>
    <dgm:pt modelId="{217E9F9B-DB40-BD45-8322-43066B45B5EE}" type="sibTrans" cxnId="{6F36B61C-5BE9-5841-8BC8-D3489FCC4A74}">
      <dgm:prSet custT="1"/>
      <dgm:spPr/>
      <dgm:t>
        <a:bodyPr/>
        <a:lstStyle/>
        <a:p>
          <a:endParaRPr lang="en-US" sz="1600"/>
        </a:p>
      </dgm:t>
    </dgm:pt>
    <dgm:pt modelId="{F7C7AB5D-2796-4115-A2EE-0B9CB2DAF0CA}">
      <dgm:prSet custT="1"/>
      <dgm:spPr/>
      <dgm:t>
        <a:bodyPr/>
        <a:lstStyle/>
        <a:p>
          <a:r>
            <a:rPr lang="en-US" sz="2000" dirty="0"/>
            <a:t>Transformative power of urbanization leveraged for inclusive growth and development</a:t>
          </a:r>
        </a:p>
      </dgm:t>
    </dgm:pt>
    <dgm:pt modelId="{282C50B1-0D48-4283-AC4A-263A9CDF895E}" type="parTrans" cxnId="{705A0BCD-C93B-48C9-9950-0C4616C6EFC6}">
      <dgm:prSet/>
      <dgm:spPr/>
      <dgm:t>
        <a:bodyPr/>
        <a:lstStyle/>
        <a:p>
          <a:endParaRPr lang="en-US" sz="2400"/>
        </a:p>
      </dgm:t>
    </dgm:pt>
    <dgm:pt modelId="{436E7886-3CCA-4755-82F2-BB89A810D09F}" type="sibTrans" cxnId="{705A0BCD-C93B-48C9-9950-0C4616C6EFC6}">
      <dgm:prSet/>
      <dgm:spPr/>
      <dgm:t>
        <a:bodyPr/>
        <a:lstStyle/>
        <a:p>
          <a:endParaRPr lang="en-US" sz="2400"/>
        </a:p>
      </dgm:t>
    </dgm:pt>
    <dgm:pt modelId="{76EEA68C-8294-8F4E-8A3A-B4D4D244A92A}" type="pres">
      <dgm:prSet presAssocID="{4A413D08-F6FB-2D46-B206-81FF743943EE}" presName="Name0" presStyleCnt="0">
        <dgm:presLayoutVars>
          <dgm:dir/>
          <dgm:resizeHandles val="exact"/>
        </dgm:presLayoutVars>
      </dgm:prSet>
      <dgm:spPr/>
    </dgm:pt>
    <dgm:pt modelId="{96AFBAEB-7494-BC41-8753-A252947FA02F}" type="pres">
      <dgm:prSet presAssocID="{B2E66D3C-9E9B-614D-8AAC-AC48590D6190}" presName="node" presStyleLbl="node1" presStyleIdx="0" presStyleCnt="4">
        <dgm:presLayoutVars>
          <dgm:bulletEnabled val="1"/>
        </dgm:presLayoutVars>
      </dgm:prSet>
      <dgm:spPr/>
      <dgm:t>
        <a:bodyPr/>
        <a:lstStyle/>
        <a:p>
          <a:endParaRPr lang="en-US"/>
        </a:p>
      </dgm:t>
    </dgm:pt>
    <dgm:pt modelId="{F2D7EC97-708A-9249-87D3-450A2E0088F8}" type="pres">
      <dgm:prSet presAssocID="{00FDB8C8-22F1-2444-98BF-2F3C6915FB68}" presName="sibTrans" presStyleLbl="sibTrans2D1" presStyleIdx="0" presStyleCnt="3"/>
      <dgm:spPr/>
      <dgm:t>
        <a:bodyPr/>
        <a:lstStyle/>
        <a:p>
          <a:endParaRPr lang="en-US"/>
        </a:p>
      </dgm:t>
    </dgm:pt>
    <dgm:pt modelId="{A33B3A49-236C-F04C-A9F3-25DCE2C95B9E}" type="pres">
      <dgm:prSet presAssocID="{00FDB8C8-22F1-2444-98BF-2F3C6915FB68}" presName="connectorText" presStyleLbl="sibTrans2D1" presStyleIdx="0" presStyleCnt="3"/>
      <dgm:spPr/>
      <dgm:t>
        <a:bodyPr/>
        <a:lstStyle/>
        <a:p>
          <a:endParaRPr lang="en-US"/>
        </a:p>
      </dgm:t>
    </dgm:pt>
    <dgm:pt modelId="{148F5773-1A2F-3541-B8B9-7E8B386981D9}" type="pres">
      <dgm:prSet presAssocID="{264322A7-C259-1A45-B35E-2687B6710CB8}" presName="node" presStyleLbl="node1" presStyleIdx="1" presStyleCnt="4">
        <dgm:presLayoutVars>
          <dgm:bulletEnabled val="1"/>
        </dgm:presLayoutVars>
      </dgm:prSet>
      <dgm:spPr/>
      <dgm:t>
        <a:bodyPr/>
        <a:lstStyle/>
        <a:p>
          <a:endParaRPr lang="en-US"/>
        </a:p>
      </dgm:t>
    </dgm:pt>
    <dgm:pt modelId="{7839FA32-2921-6843-9F1A-E8360286AE0F}" type="pres">
      <dgm:prSet presAssocID="{5BDEE7BC-91C7-7F43-9DFC-2D5974995841}" presName="sibTrans" presStyleLbl="sibTrans2D1" presStyleIdx="1" presStyleCnt="3"/>
      <dgm:spPr/>
      <dgm:t>
        <a:bodyPr/>
        <a:lstStyle/>
        <a:p>
          <a:endParaRPr lang="en-US"/>
        </a:p>
      </dgm:t>
    </dgm:pt>
    <dgm:pt modelId="{A86105CF-5966-B84A-AB87-7BD09D911F4B}" type="pres">
      <dgm:prSet presAssocID="{5BDEE7BC-91C7-7F43-9DFC-2D5974995841}" presName="connectorText" presStyleLbl="sibTrans2D1" presStyleIdx="1" presStyleCnt="3"/>
      <dgm:spPr/>
      <dgm:t>
        <a:bodyPr/>
        <a:lstStyle/>
        <a:p>
          <a:endParaRPr lang="en-US"/>
        </a:p>
      </dgm:t>
    </dgm:pt>
    <dgm:pt modelId="{8AA176F8-2E32-7743-8F9B-4A4919662D02}" type="pres">
      <dgm:prSet presAssocID="{816F6A9E-7FA3-0947-9DB3-E65ED046C331}" presName="node" presStyleLbl="node1" presStyleIdx="2" presStyleCnt="4">
        <dgm:presLayoutVars>
          <dgm:bulletEnabled val="1"/>
        </dgm:presLayoutVars>
      </dgm:prSet>
      <dgm:spPr/>
      <dgm:t>
        <a:bodyPr/>
        <a:lstStyle/>
        <a:p>
          <a:endParaRPr lang="en-US"/>
        </a:p>
      </dgm:t>
    </dgm:pt>
    <dgm:pt modelId="{7ADEFD3E-9B91-4983-8AC2-28ACA0EB4855}" type="pres">
      <dgm:prSet presAssocID="{217E9F9B-DB40-BD45-8322-43066B45B5EE}" presName="sibTrans" presStyleLbl="sibTrans2D1" presStyleIdx="2" presStyleCnt="3"/>
      <dgm:spPr/>
      <dgm:t>
        <a:bodyPr/>
        <a:lstStyle/>
        <a:p>
          <a:endParaRPr lang="en-US"/>
        </a:p>
      </dgm:t>
    </dgm:pt>
    <dgm:pt modelId="{AFC018BF-9ADF-4524-8E10-AF767CE3A3FB}" type="pres">
      <dgm:prSet presAssocID="{217E9F9B-DB40-BD45-8322-43066B45B5EE}" presName="connectorText" presStyleLbl="sibTrans2D1" presStyleIdx="2" presStyleCnt="3"/>
      <dgm:spPr/>
      <dgm:t>
        <a:bodyPr/>
        <a:lstStyle/>
        <a:p>
          <a:endParaRPr lang="en-US"/>
        </a:p>
      </dgm:t>
    </dgm:pt>
    <dgm:pt modelId="{EC399F99-DA62-4855-AF96-08434B600642}" type="pres">
      <dgm:prSet presAssocID="{F7C7AB5D-2796-4115-A2EE-0B9CB2DAF0CA}" presName="node" presStyleLbl="node1" presStyleIdx="3" presStyleCnt="4">
        <dgm:presLayoutVars>
          <dgm:bulletEnabled val="1"/>
        </dgm:presLayoutVars>
      </dgm:prSet>
      <dgm:spPr/>
      <dgm:t>
        <a:bodyPr/>
        <a:lstStyle/>
        <a:p>
          <a:endParaRPr lang="en-US"/>
        </a:p>
      </dgm:t>
    </dgm:pt>
  </dgm:ptLst>
  <dgm:cxnLst>
    <dgm:cxn modelId="{341B1230-73A3-D942-A276-E3A516C46428}" type="presOf" srcId="{264322A7-C259-1A45-B35E-2687B6710CB8}" destId="{148F5773-1A2F-3541-B8B9-7E8B386981D9}" srcOrd="0" destOrd="0" presId="urn:microsoft.com/office/officeart/2005/8/layout/process1"/>
    <dgm:cxn modelId="{0918B7B1-C2B0-482A-8E1D-8B8F3FEB3E3E}" type="presOf" srcId="{217E9F9B-DB40-BD45-8322-43066B45B5EE}" destId="{7ADEFD3E-9B91-4983-8AC2-28ACA0EB4855}" srcOrd="0" destOrd="0" presId="urn:microsoft.com/office/officeart/2005/8/layout/process1"/>
    <dgm:cxn modelId="{7C3AA79F-74D5-7A45-BCD8-DA97BCC06B6F}" type="presOf" srcId="{00FDB8C8-22F1-2444-98BF-2F3C6915FB68}" destId="{F2D7EC97-708A-9249-87D3-450A2E0088F8}" srcOrd="0" destOrd="0" presId="urn:microsoft.com/office/officeart/2005/8/layout/process1"/>
    <dgm:cxn modelId="{8B06D515-496A-455C-B2EA-3E689C31A516}" type="presOf" srcId="{217E9F9B-DB40-BD45-8322-43066B45B5EE}" destId="{AFC018BF-9ADF-4524-8E10-AF767CE3A3FB}" srcOrd="1" destOrd="0" presId="urn:microsoft.com/office/officeart/2005/8/layout/process1"/>
    <dgm:cxn modelId="{CE72FDF9-8F1E-E54F-9DEE-76A66590FF24}" srcId="{4A413D08-F6FB-2D46-B206-81FF743943EE}" destId="{264322A7-C259-1A45-B35E-2687B6710CB8}" srcOrd="1" destOrd="0" parTransId="{6FACAA8D-DC7F-314C-9AFA-70754EBA8053}" sibTransId="{5BDEE7BC-91C7-7F43-9DFC-2D5974995841}"/>
    <dgm:cxn modelId="{B1C556A8-A4D1-694D-A98F-B71E831F6B2C}" type="presOf" srcId="{00FDB8C8-22F1-2444-98BF-2F3C6915FB68}" destId="{A33B3A49-236C-F04C-A9F3-25DCE2C95B9E}" srcOrd="1" destOrd="0" presId="urn:microsoft.com/office/officeart/2005/8/layout/process1"/>
    <dgm:cxn modelId="{2B53DCFC-CF61-154B-A97D-698756344B5F}" type="presOf" srcId="{816F6A9E-7FA3-0947-9DB3-E65ED046C331}" destId="{8AA176F8-2E32-7743-8F9B-4A4919662D02}" srcOrd="0" destOrd="0" presId="urn:microsoft.com/office/officeart/2005/8/layout/process1"/>
    <dgm:cxn modelId="{79B8CBE1-AC95-DA47-B83F-271CD6616C58}" type="presOf" srcId="{5BDEE7BC-91C7-7F43-9DFC-2D5974995841}" destId="{A86105CF-5966-B84A-AB87-7BD09D911F4B}" srcOrd="1" destOrd="0" presId="urn:microsoft.com/office/officeart/2005/8/layout/process1"/>
    <dgm:cxn modelId="{6F36B61C-5BE9-5841-8BC8-D3489FCC4A74}" srcId="{4A413D08-F6FB-2D46-B206-81FF743943EE}" destId="{816F6A9E-7FA3-0947-9DB3-E65ED046C331}" srcOrd="2" destOrd="0" parTransId="{D0026350-30A1-5047-8A31-091FE16DF2E5}" sibTransId="{217E9F9B-DB40-BD45-8322-43066B45B5EE}"/>
    <dgm:cxn modelId="{22CC60EC-16DD-7545-8986-887ECE4F72F7}" type="presOf" srcId="{4A413D08-F6FB-2D46-B206-81FF743943EE}" destId="{76EEA68C-8294-8F4E-8A3A-B4D4D244A92A}" srcOrd="0" destOrd="0" presId="urn:microsoft.com/office/officeart/2005/8/layout/process1"/>
    <dgm:cxn modelId="{96A1F62E-7DC2-AF45-BB3D-B3A3F81C5EB2}" type="presOf" srcId="{B2E66D3C-9E9B-614D-8AAC-AC48590D6190}" destId="{96AFBAEB-7494-BC41-8753-A252947FA02F}" srcOrd="0" destOrd="0" presId="urn:microsoft.com/office/officeart/2005/8/layout/process1"/>
    <dgm:cxn modelId="{54757A89-1A9D-4F1E-B7F2-147555AD98D0}" type="presOf" srcId="{F7C7AB5D-2796-4115-A2EE-0B9CB2DAF0CA}" destId="{EC399F99-DA62-4855-AF96-08434B600642}" srcOrd="0" destOrd="0" presId="urn:microsoft.com/office/officeart/2005/8/layout/process1"/>
    <dgm:cxn modelId="{705A0BCD-C93B-48C9-9950-0C4616C6EFC6}" srcId="{4A413D08-F6FB-2D46-B206-81FF743943EE}" destId="{F7C7AB5D-2796-4115-A2EE-0B9CB2DAF0CA}" srcOrd="3" destOrd="0" parTransId="{282C50B1-0D48-4283-AC4A-263A9CDF895E}" sibTransId="{436E7886-3CCA-4755-82F2-BB89A810D09F}"/>
    <dgm:cxn modelId="{18E06386-58CA-994E-884E-7811B60C9B37}" type="presOf" srcId="{5BDEE7BC-91C7-7F43-9DFC-2D5974995841}" destId="{7839FA32-2921-6843-9F1A-E8360286AE0F}" srcOrd="0" destOrd="0" presId="urn:microsoft.com/office/officeart/2005/8/layout/process1"/>
    <dgm:cxn modelId="{1FB3A520-ABDE-4946-A472-4CBFEF6A310F}" srcId="{4A413D08-F6FB-2D46-B206-81FF743943EE}" destId="{B2E66D3C-9E9B-614D-8AAC-AC48590D6190}" srcOrd="0" destOrd="0" parTransId="{10C20CBA-9050-6A4B-A6FD-32020CADCEA3}" sibTransId="{00FDB8C8-22F1-2444-98BF-2F3C6915FB68}"/>
    <dgm:cxn modelId="{F166D501-0AD2-6349-9996-58A023DB2830}" type="presParOf" srcId="{76EEA68C-8294-8F4E-8A3A-B4D4D244A92A}" destId="{96AFBAEB-7494-BC41-8753-A252947FA02F}" srcOrd="0" destOrd="0" presId="urn:microsoft.com/office/officeart/2005/8/layout/process1"/>
    <dgm:cxn modelId="{B1C412E9-910F-1B42-B914-115483AD1EF1}" type="presParOf" srcId="{76EEA68C-8294-8F4E-8A3A-B4D4D244A92A}" destId="{F2D7EC97-708A-9249-87D3-450A2E0088F8}" srcOrd="1" destOrd="0" presId="urn:microsoft.com/office/officeart/2005/8/layout/process1"/>
    <dgm:cxn modelId="{C5765D70-4F3F-4E4F-AEB8-DDB6295E9F5D}" type="presParOf" srcId="{F2D7EC97-708A-9249-87D3-450A2E0088F8}" destId="{A33B3A49-236C-F04C-A9F3-25DCE2C95B9E}" srcOrd="0" destOrd="0" presId="urn:microsoft.com/office/officeart/2005/8/layout/process1"/>
    <dgm:cxn modelId="{34530341-6365-0B40-906B-5A4ED9E88399}" type="presParOf" srcId="{76EEA68C-8294-8F4E-8A3A-B4D4D244A92A}" destId="{148F5773-1A2F-3541-B8B9-7E8B386981D9}" srcOrd="2" destOrd="0" presId="urn:microsoft.com/office/officeart/2005/8/layout/process1"/>
    <dgm:cxn modelId="{F8403B72-63E5-FD42-A456-BCA6A4E0ABFD}" type="presParOf" srcId="{76EEA68C-8294-8F4E-8A3A-B4D4D244A92A}" destId="{7839FA32-2921-6843-9F1A-E8360286AE0F}" srcOrd="3" destOrd="0" presId="urn:microsoft.com/office/officeart/2005/8/layout/process1"/>
    <dgm:cxn modelId="{132F8189-5B75-7F4D-B9BB-C734722569F2}" type="presParOf" srcId="{7839FA32-2921-6843-9F1A-E8360286AE0F}" destId="{A86105CF-5966-B84A-AB87-7BD09D911F4B}" srcOrd="0" destOrd="0" presId="urn:microsoft.com/office/officeart/2005/8/layout/process1"/>
    <dgm:cxn modelId="{9571DE27-1652-2341-95C1-7061EF896702}" type="presParOf" srcId="{76EEA68C-8294-8F4E-8A3A-B4D4D244A92A}" destId="{8AA176F8-2E32-7743-8F9B-4A4919662D02}" srcOrd="4" destOrd="0" presId="urn:microsoft.com/office/officeart/2005/8/layout/process1"/>
    <dgm:cxn modelId="{D8CC101F-1C88-411B-9EBD-2B8746FC260D}" type="presParOf" srcId="{76EEA68C-8294-8F4E-8A3A-B4D4D244A92A}" destId="{7ADEFD3E-9B91-4983-8AC2-28ACA0EB4855}" srcOrd="5" destOrd="0" presId="urn:microsoft.com/office/officeart/2005/8/layout/process1"/>
    <dgm:cxn modelId="{7AEDBAB1-AF41-4A7A-BF86-217EF0FE41E3}" type="presParOf" srcId="{7ADEFD3E-9B91-4983-8AC2-28ACA0EB4855}" destId="{AFC018BF-9ADF-4524-8E10-AF767CE3A3FB}" srcOrd="0" destOrd="0" presId="urn:microsoft.com/office/officeart/2005/8/layout/process1"/>
    <dgm:cxn modelId="{1066F58C-B197-46C8-8DF3-E687B0245E0B}" type="presParOf" srcId="{76EEA68C-8294-8F4E-8A3A-B4D4D244A92A}" destId="{EC399F99-DA62-4855-AF96-08434B600642}" srcOrd="6"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0.25959</cdr:x>
      <cdr:y>0.04323</cdr:y>
    </cdr:from>
    <cdr:to>
      <cdr:x>0.25959</cdr:x>
      <cdr:y>0.79203</cdr:y>
    </cdr:to>
    <cdr:cxnSp macro="">
      <cdr:nvCxnSpPr>
        <cdr:cNvPr id="3" name="Straight Connector 2">
          <a:extLst xmlns:a="http://schemas.openxmlformats.org/drawingml/2006/main">
            <a:ext uri="{FF2B5EF4-FFF2-40B4-BE49-F238E27FC236}">
              <a16:creationId xmlns="" xmlns:a16="http://schemas.microsoft.com/office/drawing/2014/main" id="{01C7C817-DE5B-4106-8188-084FE6F43915}"/>
            </a:ext>
          </a:extLst>
        </cdr:cNvPr>
        <cdr:cNvCxnSpPr/>
      </cdr:nvCxnSpPr>
      <cdr:spPr bwMode="auto">
        <a:xfrm xmlns:a="http://schemas.openxmlformats.org/drawingml/2006/main">
          <a:off x="2210727" y="187595"/>
          <a:ext cx="0" cy="3249149"/>
        </a:xfrm>
        <a:prstGeom xmlns:a="http://schemas.openxmlformats.org/drawingml/2006/main" prst="line">
          <a:avLst/>
        </a:prstGeom>
        <a:solidFill xmlns:a="http://schemas.openxmlformats.org/drawingml/2006/main">
          <a:srgbClr val="FFFFFF"/>
        </a:solidFill>
        <a:ln xmlns:a="http://schemas.openxmlformats.org/drawingml/2006/main" w="12700" cap="flat" cmpd="sng" algn="ctr">
          <a:solidFill>
            <a:schemeClr val="accent1"/>
          </a:solidFill>
          <a:prstDash val="solid"/>
          <a:round/>
          <a:headEnd type="none" w="med" len="med"/>
          <a:tailEnd type="none" w="med" len="med"/>
        </a:ln>
        <a:effectLst xmlns:a="http://schemas.openxmlformats.org/drawingml/2006/main">
          <a:outerShdw dist="23000" dir="5400000" algn="ctr" rotWithShape="0">
            <a:srgbClr val="000000">
              <a:alpha val="34999"/>
            </a:srgbClr>
          </a:outerShdw>
        </a:effectLst>
      </cdr:spPr>
    </cdr:cxnSp>
  </cdr:relSizeAnchor>
  <cdr:relSizeAnchor xmlns:cdr="http://schemas.openxmlformats.org/drawingml/2006/chartDrawing">
    <cdr:from>
      <cdr:x>0.11585</cdr:x>
      <cdr:y>0.5763</cdr:y>
    </cdr:from>
    <cdr:to>
      <cdr:x>0.96137</cdr:x>
      <cdr:y>0.5763</cdr:y>
    </cdr:to>
    <cdr:cxnSp macro="">
      <cdr:nvCxnSpPr>
        <cdr:cNvPr id="5" name="Straight Connector 4">
          <a:extLst xmlns:a="http://schemas.openxmlformats.org/drawingml/2006/main">
            <a:ext uri="{FF2B5EF4-FFF2-40B4-BE49-F238E27FC236}">
              <a16:creationId xmlns="" xmlns:a16="http://schemas.microsoft.com/office/drawing/2014/main" id="{26B335F3-3415-41DC-857A-6B16A3224D0D}"/>
            </a:ext>
          </a:extLst>
        </cdr:cNvPr>
        <cdr:cNvCxnSpPr/>
      </cdr:nvCxnSpPr>
      <cdr:spPr bwMode="auto">
        <a:xfrm xmlns:a="http://schemas.openxmlformats.org/drawingml/2006/main">
          <a:off x="986591" y="2500640"/>
          <a:ext cx="7200800" cy="0"/>
        </a:xfrm>
        <a:prstGeom xmlns:a="http://schemas.openxmlformats.org/drawingml/2006/main" prst="line">
          <a:avLst/>
        </a:prstGeom>
        <a:solidFill xmlns:a="http://schemas.openxmlformats.org/drawingml/2006/main">
          <a:srgbClr val="FFFFFF"/>
        </a:solidFill>
        <a:ln xmlns:a="http://schemas.openxmlformats.org/drawingml/2006/main" w="12700" cap="flat" cmpd="sng" algn="ctr">
          <a:solidFill>
            <a:schemeClr val="accent1"/>
          </a:solidFill>
          <a:prstDash val="solid"/>
          <a:round/>
          <a:headEnd type="none" w="med" len="med"/>
          <a:tailEnd type="none" w="med" len="med"/>
        </a:ln>
        <a:effectLst xmlns:a="http://schemas.openxmlformats.org/drawingml/2006/main">
          <a:outerShdw dist="23000" dir="5400000" algn="ctr" rotWithShape="0">
            <a:srgbClr val="000000">
              <a:alpha val="34999"/>
            </a:srgbClr>
          </a:outerShdw>
        </a:effectLst>
      </cdr:spPr>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AD13E4-05E6-42B7-8B39-0317B80ED9CC}" type="datetimeFigureOut">
              <a:rPr lang="en-US" smtClean="0"/>
              <a:t>12/28/2017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2E9EE4-9CC3-45B6-BDA1-67509C96EF4B}" type="slidenum">
              <a:rPr lang="en-US" smtClean="0"/>
              <a:t>‹#›</a:t>
            </a:fld>
            <a:endParaRPr lang="en-US"/>
          </a:p>
        </p:txBody>
      </p:sp>
    </p:spTree>
    <p:extLst>
      <p:ext uri="{BB962C8B-B14F-4D97-AF65-F5344CB8AC3E}">
        <p14:creationId xmlns:p14="http://schemas.microsoft.com/office/powerpoint/2010/main" val="11706599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Refer to Part 1 of the Trainer’s Guide for an explanation of these</a:t>
            </a:r>
          </a:p>
        </p:txBody>
      </p:sp>
      <p:sp>
        <p:nvSpPr>
          <p:cNvPr id="4" name="Slide Number Placeholder 3"/>
          <p:cNvSpPr>
            <a:spLocks noGrp="1"/>
          </p:cNvSpPr>
          <p:nvPr>
            <p:ph type="sldNum" sz="quarter" idx="10"/>
          </p:nvPr>
        </p:nvSpPr>
        <p:spPr/>
        <p:txBody>
          <a:bodyPr/>
          <a:lstStyle/>
          <a:p>
            <a:fld id="{A82E9EE4-9CC3-45B6-BDA1-67509C96EF4B}" type="slidenum">
              <a:rPr lang="en-US" smtClean="0"/>
              <a:t>4</a:t>
            </a:fld>
            <a:endParaRPr lang="en-US"/>
          </a:p>
        </p:txBody>
      </p:sp>
    </p:spTree>
    <p:extLst>
      <p:ext uri="{BB962C8B-B14F-4D97-AF65-F5344CB8AC3E}">
        <p14:creationId xmlns:p14="http://schemas.microsoft.com/office/powerpoint/2010/main" val="35344604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Label the country on this graph.  Find the country by looking up its 2015 GDP per capita and level or urbanization in the WDI database: http://databank.worldbank.org/data/reports.aspx?source=world-development-indicators#</a:t>
            </a:r>
          </a:p>
        </p:txBody>
      </p:sp>
      <p:sp>
        <p:nvSpPr>
          <p:cNvPr id="4" name="Slide Number Placeholder 3"/>
          <p:cNvSpPr>
            <a:spLocks noGrp="1"/>
          </p:cNvSpPr>
          <p:nvPr>
            <p:ph type="sldNum" sz="quarter" idx="10"/>
          </p:nvPr>
        </p:nvSpPr>
        <p:spPr/>
        <p:txBody>
          <a:bodyPr/>
          <a:lstStyle/>
          <a:p>
            <a:fld id="{A82E9EE4-9CC3-45B6-BDA1-67509C96EF4B}" type="slidenum">
              <a:rPr lang="en-US" smtClean="0"/>
              <a:t>20</a:t>
            </a:fld>
            <a:endParaRPr lang="en-US"/>
          </a:p>
        </p:txBody>
      </p:sp>
    </p:spTree>
    <p:extLst>
      <p:ext uri="{BB962C8B-B14F-4D97-AF65-F5344CB8AC3E}">
        <p14:creationId xmlns:p14="http://schemas.microsoft.com/office/powerpoint/2010/main" val="1955813014"/>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Before assigning roles, it may be necessary to have people move tables to get into assigned small groups.  The trainer can help participants form interdisciplinary groups.</a:t>
            </a:r>
          </a:p>
        </p:txBody>
      </p:sp>
      <p:sp>
        <p:nvSpPr>
          <p:cNvPr id="4" name="Slide Number Placeholder 3"/>
          <p:cNvSpPr>
            <a:spLocks noGrp="1"/>
          </p:cNvSpPr>
          <p:nvPr>
            <p:ph type="sldNum" sz="quarter" idx="10"/>
          </p:nvPr>
        </p:nvSpPr>
        <p:spPr/>
        <p:txBody>
          <a:bodyPr/>
          <a:lstStyle/>
          <a:p>
            <a:fld id="{A82E9EE4-9CC3-45B6-BDA1-67509C96EF4B}" type="slidenum">
              <a:rPr lang="en-US" smtClean="0"/>
              <a:t>128</a:t>
            </a:fld>
            <a:endParaRPr lang="en-US"/>
          </a:p>
        </p:txBody>
      </p:sp>
    </p:spTree>
    <p:extLst>
      <p:ext uri="{BB962C8B-B14F-4D97-AF65-F5344CB8AC3E}">
        <p14:creationId xmlns:p14="http://schemas.microsoft.com/office/powerpoint/2010/main" val="3414022621"/>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Customize slide title to reflect the focus theme and training country.</a:t>
            </a:r>
          </a:p>
          <a:p>
            <a:r>
              <a:rPr lang="en-US" dirty="0"/>
              <a:t>Make sure participants have any questions answered before starting the group work.</a:t>
            </a:r>
          </a:p>
          <a:p>
            <a:r>
              <a:rPr lang="en-US" dirty="0"/>
              <a:t>Leave this slide up for groups to refer to.</a:t>
            </a:r>
          </a:p>
          <a:p>
            <a:r>
              <a:rPr lang="en-US" dirty="0"/>
              <a:t>Hand out copies of any slides from Day 1 with data related to the focus theme.</a:t>
            </a:r>
          </a:p>
          <a:p>
            <a:r>
              <a:rPr lang="en-US" dirty="0"/>
              <a:t>Let the groups know when the first 30 minutes has passed.</a:t>
            </a:r>
          </a:p>
        </p:txBody>
      </p:sp>
      <p:sp>
        <p:nvSpPr>
          <p:cNvPr id="4" name="Slide Number Placeholder 3"/>
          <p:cNvSpPr>
            <a:spLocks noGrp="1"/>
          </p:cNvSpPr>
          <p:nvPr>
            <p:ph type="sldNum" sz="quarter" idx="10"/>
          </p:nvPr>
        </p:nvSpPr>
        <p:spPr/>
        <p:txBody>
          <a:bodyPr/>
          <a:lstStyle/>
          <a:p>
            <a:fld id="{A82E9EE4-9CC3-45B6-BDA1-67509C96EF4B}" type="slidenum">
              <a:rPr lang="en-US" smtClean="0"/>
              <a:t>129</a:t>
            </a:fld>
            <a:endParaRPr lang="en-US"/>
          </a:p>
        </p:txBody>
      </p:sp>
    </p:spTree>
    <p:extLst>
      <p:ext uri="{BB962C8B-B14F-4D97-AF65-F5344CB8AC3E}">
        <p14:creationId xmlns:p14="http://schemas.microsoft.com/office/powerpoint/2010/main" val="2565426762"/>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Have groups report as briefly as possible.  If there is additional time, open it up for discussion, comments, questions, etc.</a:t>
            </a:r>
          </a:p>
        </p:txBody>
      </p:sp>
      <p:sp>
        <p:nvSpPr>
          <p:cNvPr id="4" name="Slide Number Placeholder 3"/>
          <p:cNvSpPr>
            <a:spLocks noGrp="1"/>
          </p:cNvSpPr>
          <p:nvPr>
            <p:ph type="sldNum" sz="quarter" idx="10"/>
          </p:nvPr>
        </p:nvSpPr>
        <p:spPr/>
        <p:txBody>
          <a:bodyPr/>
          <a:lstStyle/>
          <a:p>
            <a:fld id="{A82E9EE4-9CC3-45B6-BDA1-67509C96EF4B}" type="slidenum">
              <a:rPr lang="en-US" smtClean="0"/>
              <a:t>132</a:t>
            </a:fld>
            <a:endParaRPr lang="en-US"/>
          </a:p>
        </p:txBody>
      </p:sp>
    </p:spTree>
    <p:extLst>
      <p:ext uri="{BB962C8B-B14F-4D97-AF65-F5344CB8AC3E}">
        <p14:creationId xmlns:p14="http://schemas.microsoft.com/office/powerpoint/2010/main" val="1919794267"/>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2E9EE4-9CC3-45B6-BDA1-67509C96EF4B}" type="slidenum">
              <a:rPr lang="en-US" smtClean="0"/>
              <a:t>133</a:t>
            </a:fld>
            <a:endParaRPr lang="en-US"/>
          </a:p>
        </p:txBody>
      </p:sp>
    </p:spTree>
    <p:extLst>
      <p:ext uri="{BB962C8B-B14F-4D97-AF65-F5344CB8AC3E}">
        <p14:creationId xmlns:p14="http://schemas.microsoft.com/office/powerpoint/2010/main" val="3278545577"/>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Customize slide title to reflect the focus theme and training country.</a:t>
            </a:r>
          </a:p>
          <a:p>
            <a:r>
              <a:rPr lang="en-US" dirty="0"/>
              <a:t>Make sure participants have any questions answered before starting the group work.</a:t>
            </a:r>
          </a:p>
          <a:p>
            <a:r>
              <a:rPr lang="en-US" dirty="0"/>
              <a:t>Leave this slide up for groups to refer to.</a:t>
            </a:r>
          </a:p>
          <a:p>
            <a:r>
              <a:rPr lang="en-US" dirty="0"/>
              <a:t>Let the groups know when the first 30 minutes has passed.</a:t>
            </a:r>
          </a:p>
        </p:txBody>
      </p:sp>
      <p:sp>
        <p:nvSpPr>
          <p:cNvPr id="4" name="Slide Number Placeholder 3"/>
          <p:cNvSpPr>
            <a:spLocks noGrp="1"/>
          </p:cNvSpPr>
          <p:nvPr>
            <p:ph type="sldNum" sz="quarter" idx="10"/>
          </p:nvPr>
        </p:nvSpPr>
        <p:spPr/>
        <p:txBody>
          <a:bodyPr/>
          <a:lstStyle/>
          <a:p>
            <a:fld id="{A82E9EE4-9CC3-45B6-BDA1-67509C96EF4B}" type="slidenum">
              <a:rPr lang="en-US" smtClean="0"/>
              <a:t>134</a:t>
            </a:fld>
            <a:endParaRPr lang="en-US"/>
          </a:p>
        </p:txBody>
      </p:sp>
    </p:spTree>
    <p:extLst>
      <p:ext uri="{BB962C8B-B14F-4D97-AF65-F5344CB8AC3E}">
        <p14:creationId xmlns:p14="http://schemas.microsoft.com/office/powerpoint/2010/main" val="2433740480"/>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Have groups report as briefly as possible.  If there is additional time, open it up for discussion, comments, questions, etc.</a:t>
            </a:r>
          </a:p>
          <a:p>
            <a:r>
              <a:rPr lang="en-US" dirty="0"/>
              <a:t>Note that this slide doesn’t actually have groups report on their projects or programmes.  These will come back into focus during action planning.</a:t>
            </a:r>
          </a:p>
        </p:txBody>
      </p:sp>
      <p:sp>
        <p:nvSpPr>
          <p:cNvPr id="4" name="Slide Number Placeholder 3"/>
          <p:cNvSpPr>
            <a:spLocks noGrp="1"/>
          </p:cNvSpPr>
          <p:nvPr>
            <p:ph type="sldNum" sz="quarter" idx="10"/>
          </p:nvPr>
        </p:nvSpPr>
        <p:spPr/>
        <p:txBody>
          <a:bodyPr/>
          <a:lstStyle/>
          <a:p>
            <a:fld id="{A82E9EE4-9CC3-45B6-BDA1-67509C96EF4B}" type="slidenum">
              <a:rPr lang="en-US" smtClean="0"/>
              <a:t>135</a:t>
            </a:fld>
            <a:endParaRPr lang="en-US"/>
          </a:p>
        </p:txBody>
      </p:sp>
    </p:spTree>
    <p:extLst>
      <p:ext uri="{BB962C8B-B14F-4D97-AF65-F5344CB8AC3E}">
        <p14:creationId xmlns:p14="http://schemas.microsoft.com/office/powerpoint/2010/main" val="3238719334"/>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p:sp>
      <p:sp>
        <p:nvSpPr>
          <p:cNvPr id="71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Helvetica Neue" pitchFamily="2" charset="0"/>
              <a:cs typeface="Helvetica Neue" pitchFamily="2" charset="0"/>
            </a:endParaRPr>
          </a:p>
        </p:txBody>
      </p:sp>
    </p:spTree>
    <p:extLst>
      <p:ext uri="{BB962C8B-B14F-4D97-AF65-F5344CB8AC3E}">
        <p14:creationId xmlns:p14="http://schemas.microsoft.com/office/powerpoint/2010/main" val="1450025203"/>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p:sp>
      <p:sp>
        <p:nvSpPr>
          <p:cNvPr id="40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b="1" dirty="0">
              <a:latin typeface="Helvetica Neue" pitchFamily="2" charset="0"/>
              <a:cs typeface="Helvetica Neue" pitchFamily="2" charset="0"/>
            </a:endParaRPr>
          </a:p>
        </p:txBody>
      </p:sp>
    </p:spTree>
    <p:extLst>
      <p:ext uri="{BB962C8B-B14F-4D97-AF65-F5344CB8AC3E}">
        <p14:creationId xmlns:p14="http://schemas.microsoft.com/office/powerpoint/2010/main" val="1637747001"/>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point is to list actions that the country would need to take to better integrate urban issues into national development planning.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Participants can consider action items from their own running list, the list created at the beginning of Day 2 (multiple themes), and the focus theme discussions during Day 2.</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Make sure participants also are aware of the need to create a monitoring and follow up plan.</a:t>
            </a:r>
          </a:p>
          <a:p>
            <a:endParaRPr lang="en-US" dirty="0"/>
          </a:p>
        </p:txBody>
      </p:sp>
      <p:sp>
        <p:nvSpPr>
          <p:cNvPr id="4" name="Slide Number Placeholder 3"/>
          <p:cNvSpPr>
            <a:spLocks noGrp="1"/>
          </p:cNvSpPr>
          <p:nvPr>
            <p:ph type="sldNum" sz="quarter" idx="10"/>
          </p:nvPr>
        </p:nvSpPr>
        <p:spPr/>
        <p:txBody>
          <a:bodyPr/>
          <a:lstStyle/>
          <a:p>
            <a:fld id="{A82E9EE4-9CC3-45B6-BDA1-67509C96EF4B}" type="slidenum">
              <a:rPr lang="en-US" smtClean="0"/>
              <a:t>141</a:t>
            </a:fld>
            <a:endParaRPr lang="en-US"/>
          </a:p>
        </p:txBody>
      </p:sp>
    </p:spTree>
    <p:extLst>
      <p:ext uri="{BB962C8B-B14F-4D97-AF65-F5344CB8AC3E}">
        <p14:creationId xmlns:p14="http://schemas.microsoft.com/office/powerpoint/2010/main" val="3387316889"/>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2E9EE4-9CC3-45B6-BDA1-67509C96EF4B}" type="slidenum">
              <a:rPr lang="en-US" smtClean="0"/>
              <a:t>142</a:t>
            </a:fld>
            <a:endParaRPr lang="en-US"/>
          </a:p>
        </p:txBody>
      </p:sp>
    </p:spTree>
    <p:extLst>
      <p:ext uri="{BB962C8B-B14F-4D97-AF65-F5344CB8AC3E}">
        <p14:creationId xmlns:p14="http://schemas.microsoft.com/office/powerpoint/2010/main" val="23278199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Check against guidebook</a:t>
            </a:r>
          </a:p>
        </p:txBody>
      </p:sp>
      <p:sp>
        <p:nvSpPr>
          <p:cNvPr id="4" name="Slide Number Placeholder 3"/>
          <p:cNvSpPr>
            <a:spLocks noGrp="1"/>
          </p:cNvSpPr>
          <p:nvPr>
            <p:ph type="sldNum" sz="quarter" idx="10"/>
          </p:nvPr>
        </p:nvSpPr>
        <p:spPr/>
        <p:txBody>
          <a:bodyPr/>
          <a:lstStyle/>
          <a:p>
            <a:fld id="{A82E9EE4-9CC3-45B6-BDA1-67509C96EF4B}" type="slidenum">
              <a:rPr lang="en-US" smtClean="0"/>
              <a:t>21</a:t>
            </a:fld>
            <a:endParaRPr lang="en-US"/>
          </a:p>
        </p:txBody>
      </p:sp>
    </p:spTree>
    <p:extLst>
      <p:ext uri="{BB962C8B-B14F-4D97-AF65-F5344CB8AC3E}">
        <p14:creationId xmlns:p14="http://schemas.microsoft.com/office/powerpoint/2010/main" val="925307689"/>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At some point during this 90 minutes, participants may choose to take a tea break (if tea is available).  Encourage them to do that as desired.</a:t>
            </a:r>
          </a:p>
        </p:txBody>
      </p:sp>
      <p:sp>
        <p:nvSpPr>
          <p:cNvPr id="4" name="Slide Number Placeholder 3"/>
          <p:cNvSpPr>
            <a:spLocks noGrp="1"/>
          </p:cNvSpPr>
          <p:nvPr>
            <p:ph type="sldNum" sz="quarter" idx="10"/>
          </p:nvPr>
        </p:nvSpPr>
        <p:spPr/>
        <p:txBody>
          <a:bodyPr/>
          <a:lstStyle/>
          <a:p>
            <a:fld id="{A82E9EE4-9CC3-45B6-BDA1-67509C96EF4B}" type="slidenum">
              <a:rPr lang="en-US" smtClean="0"/>
              <a:t>143</a:t>
            </a:fld>
            <a:endParaRPr lang="en-US"/>
          </a:p>
        </p:txBody>
      </p:sp>
    </p:spTree>
    <p:extLst>
      <p:ext uri="{BB962C8B-B14F-4D97-AF65-F5344CB8AC3E}">
        <p14:creationId xmlns:p14="http://schemas.microsoft.com/office/powerpoint/2010/main" val="1392376152"/>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Have groups report as briefly as possible.   Discuss further if time allows</a:t>
            </a:r>
          </a:p>
        </p:txBody>
      </p:sp>
      <p:sp>
        <p:nvSpPr>
          <p:cNvPr id="4" name="Slide Number Placeholder 3"/>
          <p:cNvSpPr>
            <a:spLocks noGrp="1"/>
          </p:cNvSpPr>
          <p:nvPr>
            <p:ph type="sldNum" sz="quarter" idx="10"/>
          </p:nvPr>
        </p:nvSpPr>
        <p:spPr/>
        <p:txBody>
          <a:bodyPr/>
          <a:lstStyle/>
          <a:p>
            <a:fld id="{A82E9EE4-9CC3-45B6-BDA1-67509C96EF4B}" type="slidenum">
              <a:rPr lang="en-US" smtClean="0"/>
              <a:t>144</a:t>
            </a:fld>
            <a:endParaRPr lang="en-US"/>
          </a:p>
        </p:txBody>
      </p:sp>
    </p:spTree>
    <p:extLst>
      <p:ext uri="{BB962C8B-B14F-4D97-AF65-F5344CB8AC3E}">
        <p14:creationId xmlns:p14="http://schemas.microsoft.com/office/powerpoint/2010/main" val="1899048096"/>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Facilitate the creation of a single action plan with key points from individual group action plans.  Make sure to include a plan for monitoring and follow up.</a:t>
            </a:r>
          </a:p>
        </p:txBody>
      </p:sp>
      <p:sp>
        <p:nvSpPr>
          <p:cNvPr id="4" name="Slide Number Placeholder 3"/>
          <p:cNvSpPr>
            <a:spLocks noGrp="1"/>
          </p:cNvSpPr>
          <p:nvPr>
            <p:ph type="sldNum" sz="quarter" idx="10"/>
          </p:nvPr>
        </p:nvSpPr>
        <p:spPr/>
        <p:txBody>
          <a:bodyPr/>
          <a:lstStyle/>
          <a:p>
            <a:fld id="{A82E9EE4-9CC3-45B6-BDA1-67509C96EF4B}" type="slidenum">
              <a:rPr lang="en-US" smtClean="0"/>
              <a:t>146</a:t>
            </a:fld>
            <a:endParaRPr lang="en-US"/>
          </a:p>
        </p:txBody>
      </p:sp>
    </p:spTree>
    <p:extLst>
      <p:ext uri="{BB962C8B-B14F-4D97-AF65-F5344CB8AC3E}">
        <p14:creationId xmlns:p14="http://schemas.microsoft.com/office/powerpoint/2010/main" val="3070975058"/>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Ideally this will be presented to high level attendees who return for the final afternoon session.  Have one of the participants present if possible.</a:t>
            </a:r>
          </a:p>
        </p:txBody>
      </p:sp>
      <p:sp>
        <p:nvSpPr>
          <p:cNvPr id="4" name="Slide Number Placeholder 3"/>
          <p:cNvSpPr>
            <a:spLocks noGrp="1"/>
          </p:cNvSpPr>
          <p:nvPr>
            <p:ph type="sldNum" sz="quarter" idx="10"/>
          </p:nvPr>
        </p:nvSpPr>
        <p:spPr/>
        <p:txBody>
          <a:bodyPr/>
          <a:lstStyle/>
          <a:p>
            <a:fld id="{A82E9EE4-9CC3-45B6-BDA1-67509C96EF4B}" type="slidenum">
              <a:rPr lang="en-US" smtClean="0"/>
              <a:t>147</a:t>
            </a:fld>
            <a:endParaRPr lang="en-US"/>
          </a:p>
        </p:txBody>
      </p:sp>
    </p:spTree>
    <p:extLst>
      <p:ext uri="{BB962C8B-B14F-4D97-AF65-F5344CB8AC3E}">
        <p14:creationId xmlns:p14="http://schemas.microsoft.com/office/powerpoint/2010/main" val="3884996622"/>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2E9EE4-9CC3-45B6-BDA1-67509C96EF4B}" type="slidenum">
              <a:rPr lang="en-US" smtClean="0"/>
              <a:t>148</a:t>
            </a:fld>
            <a:endParaRPr lang="en-US"/>
          </a:p>
        </p:txBody>
      </p:sp>
    </p:spTree>
    <p:extLst>
      <p:ext uri="{BB962C8B-B14F-4D97-AF65-F5344CB8AC3E}">
        <p14:creationId xmlns:p14="http://schemas.microsoft.com/office/powerpoint/2010/main" val="719948121"/>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2E9EE4-9CC3-45B6-BDA1-67509C96EF4B}" type="slidenum">
              <a:rPr lang="en-US" smtClean="0"/>
              <a:t>149</a:t>
            </a:fld>
            <a:endParaRPr lang="en-US"/>
          </a:p>
        </p:txBody>
      </p:sp>
    </p:spTree>
    <p:extLst>
      <p:ext uri="{BB962C8B-B14F-4D97-AF65-F5344CB8AC3E}">
        <p14:creationId xmlns:p14="http://schemas.microsoft.com/office/powerpoint/2010/main" val="678142337"/>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p:sp>
      <p:sp>
        <p:nvSpPr>
          <p:cNvPr id="71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Helvetica Neue" pitchFamily="2" charset="0"/>
              <a:cs typeface="Helvetica Neue" pitchFamily="2" charset="0"/>
            </a:endParaRPr>
          </a:p>
        </p:txBody>
      </p:sp>
    </p:spTree>
    <p:extLst>
      <p:ext uri="{BB962C8B-B14F-4D97-AF65-F5344CB8AC3E}">
        <p14:creationId xmlns:p14="http://schemas.microsoft.com/office/powerpoint/2010/main" val="5859852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Check against guidebook</a:t>
            </a:r>
          </a:p>
        </p:txBody>
      </p:sp>
      <p:sp>
        <p:nvSpPr>
          <p:cNvPr id="4" name="Slide Number Placeholder 3"/>
          <p:cNvSpPr>
            <a:spLocks noGrp="1"/>
          </p:cNvSpPr>
          <p:nvPr>
            <p:ph type="sldNum" sz="quarter" idx="10"/>
          </p:nvPr>
        </p:nvSpPr>
        <p:spPr/>
        <p:txBody>
          <a:bodyPr/>
          <a:lstStyle/>
          <a:p>
            <a:fld id="{A82E9EE4-9CC3-45B6-BDA1-67509C96EF4B}" type="slidenum">
              <a:rPr lang="en-US" smtClean="0"/>
              <a:t>22</a:t>
            </a:fld>
            <a:endParaRPr lang="en-US"/>
          </a:p>
        </p:txBody>
      </p:sp>
    </p:spTree>
    <p:extLst>
      <p:ext uri="{BB962C8B-B14F-4D97-AF65-F5344CB8AC3E}">
        <p14:creationId xmlns:p14="http://schemas.microsoft.com/office/powerpoint/2010/main" val="1532740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Check against guidebook</a:t>
            </a:r>
          </a:p>
        </p:txBody>
      </p:sp>
      <p:sp>
        <p:nvSpPr>
          <p:cNvPr id="4" name="Slide Number Placeholder 3"/>
          <p:cNvSpPr>
            <a:spLocks noGrp="1"/>
          </p:cNvSpPr>
          <p:nvPr>
            <p:ph type="sldNum" sz="quarter" idx="10"/>
          </p:nvPr>
        </p:nvSpPr>
        <p:spPr/>
        <p:txBody>
          <a:bodyPr/>
          <a:lstStyle/>
          <a:p>
            <a:fld id="{A82E9EE4-9CC3-45B6-BDA1-67509C96EF4B}" type="slidenum">
              <a:rPr lang="en-US" smtClean="0"/>
              <a:t>23</a:t>
            </a:fld>
            <a:endParaRPr lang="en-US"/>
          </a:p>
        </p:txBody>
      </p:sp>
    </p:spTree>
    <p:extLst>
      <p:ext uri="{BB962C8B-B14F-4D97-AF65-F5344CB8AC3E}">
        <p14:creationId xmlns:p14="http://schemas.microsoft.com/office/powerpoint/2010/main" val="13277057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Check against guidebook</a:t>
            </a:r>
          </a:p>
        </p:txBody>
      </p:sp>
      <p:sp>
        <p:nvSpPr>
          <p:cNvPr id="4" name="Slide Number Placeholder 3"/>
          <p:cNvSpPr>
            <a:spLocks noGrp="1"/>
          </p:cNvSpPr>
          <p:nvPr>
            <p:ph type="sldNum" sz="quarter" idx="10"/>
          </p:nvPr>
        </p:nvSpPr>
        <p:spPr/>
        <p:txBody>
          <a:bodyPr/>
          <a:lstStyle/>
          <a:p>
            <a:fld id="{A82E9EE4-9CC3-45B6-BDA1-67509C96EF4B}" type="slidenum">
              <a:rPr lang="en-US" smtClean="0"/>
              <a:t>24</a:t>
            </a:fld>
            <a:endParaRPr lang="en-US"/>
          </a:p>
        </p:txBody>
      </p:sp>
    </p:spTree>
    <p:extLst>
      <p:ext uri="{BB962C8B-B14F-4D97-AF65-F5344CB8AC3E}">
        <p14:creationId xmlns:p14="http://schemas.microsoft.com/office/powerpoint/2010/main" val="17197549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Check against guidebook</a:t>
            </a:r>
          </a:p>
        </p:txBody>
      </p:sp>
      <p:sp>
        <p:nvSpPr>
          <p:cNvPr id="4" name="Slide Number Placeholder 3"/>
          <p:cNvSpPr>
            <a:spLocks noGrp="1"/>
          </p:cNvSpPr>
          <p:nvPr>
            <p:ph type="sldNum" sz="quarter" idx="10"/>
          </p:nvPr>
        </p:nvSpPr>
        <p:spPr/>
        <p:txBody>
          <a:bodyPr/>
          <a:lstStyle/>
          <a:p>
            <a:fld id="{A82E9EE4-9CC3-45B6-BDA1-67509C96EF4B}" type="slidenum">
              <a:rPr lang="en-US" smtClean="0"/>
              <a:t>25</a:t>
            </a:fld>
            <a:endParaRPr lang="en-US"/>
          </a:p>
        </p:txBody>
      </p:sp>
    </p:spTree>
    <p:extLst>
      <p:ext uri="{BB962C8B-B14F-4D97-AF65-F5344CB8AC3E}">
        <p14:creationId xmlns:p14="http://schemas.microsoft.com/office/powerpoint/2010/main" val="14672992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Full citation: </a:t>
            </a:r>
            <a:r>
              <a:rPr lang="en-US" sz="1200" kern="1200" dirty="0" err="1">
                <a:solidFill>
                  <a:schemeClr val="tx1"/>
                </a:solidFill>
                <a:effectLst/>
                <a:latin typeface="+mn-lt"/>
                <a:ea typeface="+mn-ea"/>
                <a:cs typeface="+mn-cs"/>
              </a:rPr>
              <a:t>Turok</a:t>
            </a:r>
            <a:r>
              <a:rPr lang="en-US" sz="1200" kern="1200" dirty="0">
                <a:solidFill>
                  <a:schemeClr val="tx1"/>
                </a:solidFill>
                <a:effectLst/>
                <a:latin typeface="+mn-lt"/>
                <a:ea typeface="+mn-ea"/>
                <a:cs typeface="+mn-cs"/>
              </a:rPr>
              <a:t>, I. and </a:t>
            </a:r>
            <a:r>
              <a:rPr lang="en-US" sz="1200" kern="1200" dirty="0" err="1">
                <a:solidFill>
                  <a:schemeClr val="tx1"/>
                </a:solidFill>
                <a:effectLst/>
                <a:latin typeface="+mn-lt"/>
                <a:ea typeface="+mn-ea"/>
                <a:cs typeface="+mn-cs"/>
              </a:rPr>
              <a:t>McGranahan</a:t>
            </a:r>
            <a:r>
              <a:rPr lang="en-US" sz="1200" kern="1200" dirty="0">
                <a:solidFill>
                  <a:schemeClr val="tx1"/>
                </a:solidFill>
                <a:effectLst/>
                <a:latin typeface="+mn-lt"/>
                <a:ea typeface="+mn-ea"/>
                <a:cs typeface="+mn-cs"/>
              </a:rPr>
              <a:t>, G. (2013) ‘</a:t>
            </a:r>
            <a:r>
              <a:rPr lang="en-US" sz="1200" kern="1200" dirty="0" err="1">
                <a:solidFill>
                  <a:schemeClr val="tx1"/>
                </a:solidFill>
                <a:effectLst/>
                <a:latin typeface="+mn-lt"/>
                <a:ea typeface="+mn-ea"/>
                <a:cs typeface="+mn-cs"/>
              </a:rPr>
              <a:t>Urbanisation</a:t>
            </a:r>
            <a:r>
              <a:rPr lang="en-US" sz="1200" kern="1200" dirty="0">
                <a:solidFill>
                  <a:schemeClr val="tx1"/>
                </a:solidFill>
                <a:effectLst/>
                <a:latin typeface="+mn-lt"/>
                <a:ea typeface="+mn-ea"/>
                <a:cs typeface="+mn-cs"/>
              </a:rPr>
              <a:t> and economic growth: the arguments and evidence for Africa and Asia’, Environment and </a:t>
            </a:r>
            <a:r>
              <a:rPr lang="en-US" sz="1200" kern="1200" dirty="0" err="1">
                <a:solidFill>
                  <a:schemeClr val="tx1"/>
                </a:solidFill>
                <a:effectLst/>
                <a:latin typeface="+mn-lt"/>
                <a:ea typeface="+mn-ea"/>
                <a:cs typeface="+mn-cs"/>
              </a:rPr>
              <a:t>Urbanisation</a:t>
            </a:r>
            <a:r>
              <a:rPr lang="en-US" sz="1200" kern="1200" dirty="0">
                <a:solidFill>
                  <a:schemeClr val="tx1"/>
                </a:solidFill>
                <a:effectLst/>
                <a:latin typeface="+mn-lt"/>
                <a:ea typeface="+mn-ea"/>
                <a:cs typeface="+mn-cs"/>
              </a:rPr>
              <a:t>, 25(2), pp. 465-482. Available at http://journals.sagepub.com/doi/pdf/10.1177/0956247813490908</a:t>
            </a:r>
            <a:endParaRPr lang="en-US" dirty="0"/>
          </a:p>
        </p:txBody>
      </p:sp>
      <p:sp>
        <p:nvSpPr>
          <p:cNvPr id="4" name="Slide Number Placeholder 3"/>
          <p:cNvSpPr>
            <a:spLocks noGrp="1"/>
          </p:cNvSpPr>
          <p:nvPr>
            <p:ph type="sldNum" sz="quarter" idx="10"/>
          </p:nvPr>
        </p:nvSpPr>
        <p:spPr/>
        <p:txBody>
          <a:bodyPr/>
          <a:lstStyle/>
          <a:p>
            <a:fld id="{A82E9EE4-9CC3-45B6-BDA1-67509C96EF4B}" type="slidenum">
              <a:rPr lang="en-US" smtClean="0"/>
              <a:t>27</a:t>
            </a:fld>
            <a:endParaRPr lang="en-US"/>
          </a:p>
        </p:txBody>
      </p:sp>
    </p:spTree>
    <p:extLst>
      <p:ext uri="{BB962C8B-B14F-4D97-AF65-F5344CB8AC3E}">
        <p14:creationId xmlns:p14="http://schemas.microsoft.com/office/powerpoint/2010/main" val="25471324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Key point: all these factors add to either direct or indirect costs to firms.  The ways cities function impacts the bottom line for African firms.  This relates to income and competitiveness.</a:t>
            </a:r>
          </a:p>
          <a:p>
            <a:r>
              <a:rPr lang="en-US" dirty="0"/>
              <a:t>See full table 1.1 in Guidebook</a:t>
            </a:r>
          </a:p>
        </p:txBody>
      </p:sp>
      <p:sp>
        <p:nvSpPr>
          <p:cNvPr id="4" name="Slide Number Placeholder 3"/>
          <p:cNvSpPr>
            <a:spLocks noGrp="1"/>
          </p:cNvSpPr>
          <p:nvPr>
            <p:ph type="sldNum" sz="quarter" idx="10"/>
          </p:nvPr>
        </p:nvSpPr>
        <p:spPr/>
        <p:txBody>
          <a:bodyPr/>
          <a:lstStyle/>
          <a:p>
            <a:fld id="{A82E9EE4-9CC3-45B6-BDA1-67509C96EF4B}" type="slidenum">
              <a:rPr lang="en-US" smtClean="0"/>
              <a:t>28</a:t>
            </a:fld>
            <a:endParaRPr lang="en-US"/>
          </a:p>
        </p:txBody>
      </p:sp>
    </p:spTree>
    <p:extLst>
      <p:ext uri="{BB962C8B-B14F-4D97-AF65-F5344CB8AC3E}">
        <p14:creationId xmlns:p14="http://schemas.microsoft.com/office/powerpoint/2010/main" val="3042781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“Productive” job growth distinguishes between low-wage and often informal jobs vs. tradeable higher wage formal sector jobs.</a:t>
            </a:r>
          </a:p>
          <a:p>
            <a:r>
              <a:rPr lang="en-US" dirty="0"/>
              <a:t>Background information on “consumption cities” can be found in ERA 2017 p. 101 and </a:t>
            </a:r>
            <a:r>
              <a:rPr lang="en-US" dirty="0" err="1"/>
              <a:t>Gollin</a:t>
            </a:r>
            <a:r>
              <a:rPr lang="en-US" dirty="0"/>
              <a:t>, D., R. </a:t>
            </a:r>
            <a:r>
              <a:rPr lang="en-US" dirty="0" err="1"/>
              <a:t>Jedwab</a:t>
            </a:r>
            <a:r>
              <a:rPr lang="en-US" dirty="0"/>
              <a:t> and D. Vollrath. (2014). “Urbanization with and without Industrialization.” </a:t>
            </a:r>
            <a:r>
              <a:rPr lang="en-US" i="1" dirty="0"/>
              <a:t>Journal of Economic Growth 21 </a:t>
            </a:r>
            <a:r>
              <a:rPr lang="en-US" dirty="0"/>
              <a:t>(1): 35–70.</a:t>
            </a:r>
          </a:p>
        </p:txBody>
      </p:sp>
      <p:sp>
        <p:nvSpPr>
          <p:cNvPr id="4" name="Slide Number Placeholder 3"/>
          <p:cNvSpPr>
            <a:spLocks noGrp="1"/>
          </p:cNvSpPr>
          <p:nvPr>
            <p:ph type="sldNum" sz="quarter" idx="10"/>
          </p:nvPr>
        </p:nvSpPr>
        <p:spPr/>
        <p:txBody>
          <a:bodyPr/>
          <a:lstStyle/>
          <a:p>
            <a:fld id="{A82E9EE4-9CC3-45B6-BDA1-67509C96EF4B}" type="slidenum">
              <a:rPr lang="en-US" smtClean="0"/>
              <a:t>29</a:t>
            </a:fld>
            <a:endParaRPr lang="en-US"/>
          </a:p>
        </p:txBody>
      </p:sp>
    </p:spTree>
    <p:extLst>
      <p:ext uri="{BB962C8B-B14F-4D97-AF65-F5344CB8AC3E}">
        <p14:creationId xmlns:p14="http://schemas.microsoft.com/office/powerpoint/2010/main" val="18841256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Revise</a:t>
            </a:r>
          </a:p>
        </p:txBody>
      </p:sp>
      <p:sp>
        <p:nvSpPr>
          <p:cNvPr id="4" name="Slide Number Placeholder 3"/>
          <p:cNvSpPr>
            <a:spLocks noGrp="1"/>
          </p:cNvSpPr>
          <p:nvPr>
            <p:ph type="sldNum" sz="quarter" idx="10"/>
          </p:nvPr>
        </p:nvSpPr>
        <p:spPr/>
        <p:txBody>
          <a:bodyPr/>
          <a:lstStyle/>
          <a:p>
            <a:fld id="{A82E9EE4-9CC3-45B6-BDA1-67509C96EF4B}" type="slidenum">
              <a:rPr lang="en-US" smtClean="0"/>
              <a:t>30</a:t>
            </a:fld>
            <a:endParaRPr lang="en-US"/>
          </a:p>
        </p:txBody>
      </p:sp>
    </p:spTree>
    <p:extLst>
      <p:ext uri="{BB962C8B-B14F-4D97-AF65-F5344CB8AC3E}">
        <p14:creationId xmlns:p14="http://schemas.microsoft.com/office/powerpoint/2010/main" val="31008142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framework for the Guidebook &amp; training as a whole.</a:t>
            </a:r>
          </a:p>
        </p:txBody>
      </p:sp>
      <p:sp>
        <p:nvSpPr>
          <p:cNvPr id="4" name="Slide Number Placeholder 3"/>
          <p:cNvSpPr>
            <a:spLocks noGrp="1"/>
          </p:cNvSpPr>
          <p:nvPr>
            <p:ph type="sldNum" sz="quarter" idx="10"/>
          </p:nvPr>
        </p:nvSpPr>
        <p:spPr/>
        <p:txBody>
          <a:bodyPr/>
          <a:lstStyle/>
          <a:p>
            <a:fld id="{A82E9EE4-9CC3-45B6-BDA1-67509C96EF4B}" type="slidenum">
              <a:rPr lang="en-US" smtClean="0"/>
              <a:t>5</a:t>
            </a:fld>
            <a:endParaRPr lang="en-US"/>
          </a:p>
        </p:txBody>
      </p:sp>
    </p:spTree>
    <p:extLst>
      <p:ext uri="{BB962C8B-B14F-4D97-AF65-F5344CB8AC3E}">
        <p14:creationId xmlns:p14="http://schemas.microsoft.com/office/powerpoint/2010/main" val="10637806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This introduces the subsequent discussions.</a:t>
            </a:r>
          </a:p>
        </p:txBody>
      </p:sp>
      <p:sp>
        <p:nvSpPr>
          <p:cNvPr id="4" name="Slide Number Placeholder 3"/>
          <p:cNvSpPr>
            <a:spLocks noGrp="1"/>
          </p:cNvSpPr>
          <p:nvPr>
            <p:ph type="sldNum" sz="quarter" idx="10"/>
          </p:nvPr>
        </p:nvSpPr>
        <p:spPr/>
        <p:txBody>
          <a:bodyPr/>
          <a:lstStyle/>
          <a:p>
            <a:fld id="{A82E9EE4-9CC3-45B6-BDA1-67509C96EF4B}" type="slidenum">
              <a:rPr lang="en-US" smtClean="0"/>
              <a:t>31</a:t>
            </a:fld>
            <a:endParaRPr lang="en-US"/>
          </a:p>
        </p:txBody>
      </p:sp>
    </p:spTree>
    <p:extLst>
      <p:ext uri="{BB962C8B-B14F-4D97-AF65-F5344CB8AC3E}">
        <p14:creationId xmlns:p14="http://schemas.microsoft.com/office/powerpoint/2010/main" val="28698384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Gather people’s thoughts, questions &amp; reactions.  At some point ask for a few people to share any action items they wrote down in their action planning worksheet.</a:t>
            </a:r>
          </a:p>
        </p:txBody>
      </p:sp>
      <p:sp>
        <p:nvSpPr>
          <p:cNvPr id="4" name="Slide Number Placeholder 3"/>
          <p:cNvSpPr>
            <a:spLocks noGrp="1"/>
          </p:cNvSpPr>
          <p:nvPr>
            <p:ph type="sldNum" sz="quarter" idx="10"/>
          </p:nvPr>
        </p:nvSpPr>
        <p:spPr/>
        <p:txBody>
          <a:bodyPr/>
          <a:lstStyle/>
          <a:p>
            <a:fld id="{A82E9EE4-9CC3-45B6-BDA1-67509C96EF4B}" type="slidenum">
              <a:rPr lang="en-US" smtClean="0"/>
              <a:t>32</a:t>
            </a:fld>
            <a:endParaRPr lang="en-US"/>
          </a:p>
        </p:txBody>
      </p:sp>
    </p:spTree>
    <p:extLst>
      <p:ext uri="{BB962C8B-B14F-4D97-AF65-F5344CB8AC3E}">
        <p14:creationId xmlns:p14="http://schemas.microsoft.com/office/powerpoint/2010/main" val="16419518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 be exploring these issues here.</a:t>
            </a:r>
          </a:p>
        </p:txBody>
      </p:sp>
      <p:sp>
        <p:nvSpPr>
          <p:cNvPr id="4" name="Slide Number Placeholder 3"/>
          <p:cNvSpPr>
            <a:spLocks noGrp="1"/>
          </p:cNvSpPr>
          <p:nvPr>
            <p:ph type="sldNum" sz="quarter" idx="10"/>
          </p:nvPr>
        </p:nvSpPr>
        <p:spPr/>
        <p:txBody>
          <a:bodyPr/>
          <a:lstStyle/>
          <a:p>
            <a:fld id="{A82E9EE4-9CC3-45B6-BDA1-67509C96EF4B}" type="slidenum">
              <a:rPr lang="en-US" smtClean="0"/>
              <a:t>34</a:t>
            </a:fld>
            <a:endParaRPr lang="en-US"/>
          </a:p>
        </p:txBody>
      </p:sp>
    </p:spTree>
    <p:extLst>
      <p:ext uri="{BB962C8B-B14F-4D97-AF65-F5344CB8AC3E}">
        <p14:creationId xmlns:p14="http://schemas.microsoft.com/office/powerpoint/2010/main" val="30458677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Customize this slide to reflect which economic sectors are prioritized in the training country’s national development plan.</a:t>
            </a:r>
          </a:p>
        </p:txBody>
      </p:sp>
      <p:sp>
        <p:nvSpPr>
          <p:cNvPr id="4" name="Slide Number Placeholder 3"/>
          <p:cNvSpPr>
            <a:spLocks noGrp="1"/>
          </p:cNvSpPr>
          <p:nvPr>
            <p:ph type="sldNum" sz="quarter" idx="10"/>
          </p:nvPr>
        </p:nvSpPr>
        <p:spPr/>
        <p:txBody>
          <a:bodyPr/>
          <a:lstStyle/>
          <a:p>
            <a:fld id="{A82E9EE4-9CC3-45B6-BDA1-67509C96EF4B}" type="slidenum">
              <a:rPr lang="en-US" smtClean="0"/>
              <a:t>35</a:t>
            </a:fld>
            <a:endParaRPr lang="en-US"/>
          </a:p>
        </p:txBody>
      </p:sp>
    </p:spTree>
    <p:extLst>
      <p:ext uri="{BB962C8B-B14F-4D97-AF65-F5344CB8AC3E}">
        <p14:creationId xmlns:p14="http://schemas.microsoft.com/office/powerpoint/2010/main" val="9268494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can assume that a significant proportion of industry and services sector growth is occurring in cities and towns.</a:t>
            </a:r>
          </a:p>
        </p:txBody>
      </p:sp>
      <p:sp>
        <p:nvSpPr>
          <p:cNvPr id="4" name="Slide Number Placeholder 3"/>
          <p:cNvSpPr>
            <a:spLocks noGrp="1"/>
          </p:cNvSpPr>
          <p:nvPr>
            <p:ph type="sldNum" sz="quarter" idx="10"/>
          </p:nvPr>
        </p:nvSpPr>
        <p:spPr/>
        <p:txBody>
          <a:bodyPr/>
          <a:lstStyle/>
          <a:p>
            <a:fld id="{A82E9EE4-9CC3-45B6-BDA1-67509C96EF4B}" type="slidenum">
              <a:rPr lang="en-US" smtClean="0"/>
              <a:t>36</a:t>
            </a:fld>
            <a:endParaRPr lang="en-US"/>
          </a:p>
        </p:txBody>
      </p:sp>
    </p:spTree>
    <p:extLst>
      <p:ext uri="{BB962C8B-B14F-4D97-AF65-F5344CB8AC3E}">
        <p14:creationId xmlns:p14="http://schemas.microsoft.com/office/powerpoint/2010/main" val="19007434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Key takeaway is that poverty is not necessarily tied to GDP growth.  Some sectors do not create broad-based jobs (for example, shown here, natural resources extraction).</a:t>
            </a:r>
          </a:p>
        </p:txBody>
      </p:sp>
      <p:sp>
        <p:nvSpPr>
          <p:cNvPr id="4" name="Slide Number Placeholder 3"/>
          <p:cNvSpPr>
            <a:spLocks noGrp="1"/>
          </p:cNvSpPr>
          <p:nvPr>
            <p:ph type="sldNum" sz="quarter" idx="10"/>
          </p:nvPr>
        </p:nvSpPr>
        <p:spPr/>
        <p:txBody>
          <a:bodyPr/>
          <a:lstStyle/>
          <a:p>
            <a:fld id="{A82E9EE4-9CC3-45B6-BDA1-67509C96EF4B}" type="slidenum">
              <a:rPr lang="en-US" smtClean="0"/>
              <a:t>37</a:t>
            </a:fld>
            <a:endParaRPr lang="en-US"/>
          </a:p>
        </p:txBody>
      </p:sp>
    </p:spTree>
    <p:extLst>
      <p:ext uri="{BB962C8B-B14F-4D97-AF65-F5344CB8AC3E}">
        <p14:creationId xmlns:p14="http://schemas.microsoft.com/office/powerpoint/2010/main" val="38110055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2E9EE4-9CC3-45B6-BDA1-67509C96EF4B}" type="slidenum">
              <a:rPr lang="en-US" smtClean="0"/>
              <a:t>40</a:t>
            </a:fld>
            <a:endParaRPr lang="en-US"/>
          </a:p>
        </p:txBody>
      </p:sp>
    </p:spTree>
    <p:extLst>
      <p:ext uri="{BB962C8B-B14F-4D97-AF65-F5344CB8AC3E}">
        <p14:creationId xmlns:p14="http://schemas.microsoft.com/office/powerpoint/2010/main" val="37481909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What economic sectors hold untapped potential?</a:t>
            </a:r>
          </a:p>
          <a:p>
            <a:r>
              <a:rPr lang="en-US" dirty="0"/>
              <a:t>Have people say only the name of the economic sector in one word (ex: construction, textiles, ICT).  Do not pass the microphone for discussion.</a:t>
            </a:r>
          </a:p>
          <a:p>
            <a:r>
              <a:rPr lang="en-US" dirty="0"/>
              <a:t>Refer to Table 2.2 in the Guidebook</a:t>
            </a:r>
          </a:p>
          <a:p>
            <a:r>
              <a:rPr lang="en-US" dirty="0"/>
              <a:t>Key point: important to support some sectors that create urban jobs through the NDP’s economic sector prioritization</a:t>
            </a:r>
          </a:p>
        </p:txBody>
      </p:sp>
      <p:sp>
        <p:nvSpPr>
          <p:cNvPr id="4" name="Slide Number Placeholder 3"/>
          <p:cNvSpPr>
            <a:spLocks noGrp="1"/>
          </p:cNvSpPr>
          <p:nvPr>
            <p:ph type="sldNum" sz="quarter" idx="10"/>
          </p:nvPr>
        </p:nvSpPr>
        <p:spPr/>
        <p:txBody>
          <a:bodyPr/>
          <a:lstStyle/>
          <a:p>
            <a:fld id="{A82E9EE4-9CC3-45B6-BDA1-67509C96EF4B}" type="slidenum">
              <a:rPr lang="en-US" smtClean="0"/>
              <a:t>41</a:t>
            </a:fld>
            <a:endParaRPr lang="en-US"/>
          </a:p>
        </p:txBody>
      </p:sp>
    </p:spTree>
    <p:extLst>
      <p:ext uri="{BB962C8B-B14F-4D97-AF65-F5344CB8AC3E}">
        <p14:creationId xmlns:p14="http://schemas.microsoft.com/office/powerpoint/2010/main" val="46510024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Key point: this demand can be harnessed to create jobs in construction, manufacturing &amp; agri-business</a:t>
            </a:r>
          </a:p>
        </p:txBody>
      </p:sp>
      <p:sp>
        <p:nvSpPr>
          <p:cNvPr id="4" name="Slide Number Placeholder 3"/>
          <p:cNvSpPr>
            <a:spLocks noGrp="1"/>
          </p:cNvSpPr>
          <p:nvPr>
            <p:ph type="sldNum" sz="quarter" idx="10"/>
          </p:nvPr>
        </p:nvSpPr>
        <p:spPr/>
        <p:txBody>
          <a:bodyPr/>
          <a:lstStyle/>
          <a:p>
            <a:fld id="{A82E9EE4-9CC3-45B6-BDA1-67509C96EF4B}" type="slidenum">
              <a:rPr lang="en-US" smtClean="0"/>
              <a:t>42</a:t>
            </a:fld>
            <a:endParaRPr lang="en-US"/>
          </a:p>
        </p:txBody>
      </p:sp>
    </p:spTree>
    <p:extLst>
      <p:ext uri="{BB962C8B-B14F-4D97-AF65-F5344CB8AC3E}">
        <p14:creationId xmlns:p14="http://schemas.microsoft.com/office/powerpoint/2010/main" val="14356392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However, many housing value chains in African cities are highly constrained.  This is due to dysfunctional land markets, an untrained workforce, inefficiencies in the building materials value chain, and low access to mortgages.  Intervention to make this market work better can create jobs.</a:t>
            </a:r>
          </a:p>
          <a:p>
            <a:r>
              <a:rPr lang="en-US" dirty="0"/>
              <a:t>Subsidized and social housing programmes can also create urban jobs.</a:t>
            </a:r>
          </a:p>
        </p:txBody>
      </p:sp>
      <p:sp>
        <p:nvSpPr>
          <p:cNvPr id="4" name="Slide Number Placeholder 3"/>
          <p:cNvSpPr>
            <a:spLocks noGrp="1"/>
          </p:cNvSpPr>
          <p:nvPr>
            <p:ph type="sldNum" sz="quarter" idx="10"/>
          </p:nvPr>
        </p:nvSpPr>
        <p:spPr/>
        <p:txBody>
          <a:bodyPr/>
          <a:lstStyle/>
          <a:p>
            <a:fld id="{A82E9EE4-9CC3-45B6-BDA1-67509C96EF4B}" type="slidenum">
              <a:rPr lang="en-US" smtClean="0"/>
              <a:t>43</a:t>
            </a:fld>
            <a:endParaRPr lang="en-US"/>
          </a:p>
        </p:txBody>
      </p:sp>
    </p:spTree>
    <p:extLst>
      <p:ext uri="{BB962C8B-B14F-4D97-AF65-F5344CB8AC3E}">
        <p14:creationId xmlns:p14="http://schemas.microsoft.com/office/powerpoint/2010/main" val="38990729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is the framework for the Guidebook &amp; training as a whole.</a:t>
            </a:r>
          </a:p>
          <a:p>
            <a:endParaRPr lang="en-US" dirty="0"/>
          </a:p>
        </p:txBody>
      </p:sp>
      <p:sp>
        <p:nvSpPr>
          <p:cNvPr id="4" name="Slide Number Placeholder 3"/>
          <p:cNvSpPr>
            <a:spLocks noGrp="1"/>
          </p:cNvSpPr>
          <p:nvPr>
            <p:ph type="sldNum" sz="quarter" idx="10"/>
          </p:nvPr>
        </p:nvSpPr>
        <p:spPr/>
        <p:txBody>
          <a:bodyPr/>
          <a:lstStyle/>
          <a:p>
            <a:fld id="{A82E9EE4-9CC3-45B6-BDA1-67509C96EF4B}" type="slidenum">
              <a:rPr lang="en-US" smtClean="0"/>
              <a:t>6</a:t>
            </a:fld>
            <a:endParaRPr lang="en-US"/>
          </a:p>
        </p:txBody>
      </p:sp>
    </p:spTree>
    <p:extLst>
      <p:ext uri="{BB962C8B-B14F-4D97-AF65-F5344CB8AC3E}">
        <p14:creationId xmlns:p14="http://schemas.microsoft.com/office/powerpoint/2010/main" val="92368980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Opportunities for rural suppliers as well as jobs in transport, logistics, processing, packaging, marketing, wholesale, retail.</a:t>
            </a:r>
          </a:p>
        </p:txBody>
      </p:sp>
      <p:sp>
        <p:nvSpPr>
          <p:cNvPr id="4" name="Slide Number Placeholder 3"/>
          <p:cNvSpPr>
            <a:spLocks noGrp="1"/>
          </p:cNvSpPr>
          <p:nvPr>
            <p:ph type="sldNum" sz="quarter" idx="10"/>
          </p:nvPr>
        </p:nvSpPr>
        <p:spPr/>
        <p:txBody>
          <a:bodyPr/>
          <a:lstStyle/>
          <a:p>
            <a:fld id="{A82E9EE4-9CC3-45B6-BDA1-67509C96EF4B}" type="slidenum">
              <a:rPr lang="en-US" smtClean="0"/>
              <a:t>44</a:t>
            </a:fld>
            <a:endParaRPr lang="en-US"/>
          </a:p>
        </p:txBody>
      </p:sp>
    </p:spTree>
    <p:extLst>
      <p:ext uri="{BB962C8B-B14F-4D97-AF65-F5344CB8AC3E}">
        <p14:creationId xmlns:p14="http://schemas.microsoft.com/office/powerpoint/2010/main" val="72284308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See Box 2.6 in the </a:t>
            </a:r>
            <a:r>
              <a:rPr lang="en-US" i="1" dirty="0"/>
              <a:t>Guidebook</a:t>
            </a:r>
            <a:r>
              <a:rPr lang="en-US" i="0" dirty="0"/>
              <a:t> and reference: </a:t>
            </a:r>
            <a:r>
              <a:rPr lang="es-ES" sz="1200" kern="1200" dirty="0" err="1">
                <a:solidFill>
                  <a:schemeClr val="tx1"/>
                </a:solidFill>
                <a:effectLst/>
                <a:latin typeface="+mn-lt"/>
                <a:ea typeface="+mn-ea"/>
                <a:cs typeface="+mn-cs"/>
              </a:rPr>
              <a:t>Yusof</a:t>
            </a:r>
            <a:r>
              <a:rPr lang="es-ES" sz="1200" kern="1200" dirty="0">
                <a:solidFill>
                  <a:schemeClr val="tx1"/>
                </a:solidFill>
                <a:effectLst/>
                <a:latin typeface="+mn-lt"/>
                <a:ea typeface="+mn-ea"/>
                <a:cs typeface="+mn-cs"/>
              </a:rPr>
              <a:t>, Z.A. &amp; </a:t>
            </a:r>
            <a:r>
              <a:rPr lang="es-ES" sz="1200" kern="1200" dirty="0" err="1">
                <a:solidFill>
                  <a:schemeClr val="tx1"/>
                </a:solidFill>
                <a:effectLst/>
                <a:latin typeface="+mn-lt"/>
                <a:ea typeface="+mn-ea"/>
                <a:cs typeface="+mn-cs"/>
              </a:rPr>
              <a:t>Bhattasali</a:t>
            </a:r>
            <a:r>
              <a:rPr lang="es-ES" sz="1200" kern="1200" dirty="0">
                <a:solidFill>
                  <a:schemeClr val="tx1"/>
                </a:solidFill>
                <a:effectLst/>
                <a:latin typeface="+mn-lt"/>
                <a:ea typeface="+mn-ea"/>
                <a:cs typeface="+mn-cs"/>
              </a:rPr>
              <a:t>, D. (2008). </a:t>
            </a:r>
            <a:r>
              <a:rPr lang="en-US" sz="1200" i="1" kern="1200" dirty="0">
                <a:solidFill>
                  <a:schemeClr val="tx1"/>
                </a:solidFill>
                <a:effectLst/>
                <a:latin typeface="+mn-lt"/>
                <a:ea typeface="+mn-ea"/>
                <a:cs typeface="+mn-cs"/>
              </a:rPr>
              <a:t>Economic Growth and Development in Malaysia: Policymaking and leadership.</a:t>
            </a:r>
            <a:r>
              <a:rPr lang="en-US" sz="1200" kern="1200" dirty="0">
                <a:solidFill>
                  <a:schemeClr val="tx1"/>
                </a:solidFill>
                <a:effectLst/>
                <a:latin typeface="+mn-lt"/>
                <a:ea typeface="+mn-ea"/>
                <a:cs typeface="+mn-cs"/>
              </a:rPr>
              <a:t> Washington, DC: World Bank</a:t>
            </a:r>
            <a:endParaRPr lang="en-US" dirty="0"/>
          </a:p>
        </p:txBody>
      </p:sp>
      <p:sp>
        <p:nvSpPr>
          <p:cNvPr id="4" name="Slide Number Placeholder 3"/>
          <p:cNvSpPr>
            <a:spLocks noGrp="1"/>
          </p:cNvSpPr>
          <p:nvPr>
            <p:ph type="sldNum" sz="quarter" idx="10"/>
          </p:nvPr>
        </p:nvSpPr>
        <p:spPr/>
        <p:txBody>
          <a:bodyPr/>
          <a:lstStyle/>
          <a:p>
            <a:fld id="{A82E9EE4-9CC3-45B6-BDA1-67509C96EF4B}" type="slidenum">
              <a:rPr lang="en-US" smtClean="0"/>
              <a:t>45</a:t>
            </a:fld>
            <a:endParaRPr lang="en-US"/>
          </a:p>
        </p:txBody>
      </p:sp>
    </p:spTree>
    <p:extLst>
      <p:ext uri="{BB962C8B-B14F-4D97-AF65-F5344CB8AC3E}">
        <p14:creationId xmlns:p14="http://schemas.microsoft.com/office/powerpoint/2010/main" val="108600983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can we say with this data?</a:t>
            </a:r>
          </a:p>
          <a:p>
            <a:pPr marL="171450" indent="-171450">
              <a:buFontTx/>
              <a:buChar char="-"/>
            </a:pPr>
            <a:r>
              <a:rPr lang="en-US" dirty="0"/>
              <a:t>Countries falling in the middle of the chart likely have the highest need for industrial employment because they are going through the urban transition and need productive off-farm jobs to trigger structural transformation.</a:t>
            </a:r>
          </a:p>
          <a:p>
            <a:pPr marL="171450" indent="-171450">
              <a:buFontTx/>
              <a:buChar char="-"/>
            </a:pPr>
            <a:r>
              <a:rPr lang="en-US" dirty="0"/>
              <a:t>High ratios of urbanization : employment in industry indicate that industrial jobs are not readily available to urban populations (area for possible improvement)</a:t>
            </a:r>
          </a:p>
          <a:p>
            <a:pPr marL="171450" indent="-171450">
              <a:buFontTx/>
              <a:buChar char="-"/>
            </a:pPr>
            <a:r>
              <a:rPr lang="en-US" dirty="0"/>
              <a:t>Low ratios indicate that industrial jobs are more widely available, critical for larger urban populations.</a:t>
            </a:r>
          </a:p>
          <a:p>
            <a:pPr marL="171450" indent="-171450">
              <a:buFontTx/>
              <a:buChar char="-"/>
            </a:pPr>
            <a:r>
              <a:rPr lang="en-US" dirty="0"/>
              <a:t>Consider forecasts: is industrial employment growing fast enough to keep pace with urbanization?</a:t>
            </a:r>
          </a:p>
          <a:p>
            <a:pPr marL="0" indent="0">
              <a:buFontTx/>
              <a:buNone/>
            </a:pPr>
            <a:r>
              <a:rPr lang="en-US" dirty="0"/>
              <a:t>Customize this slide or a similar one by finding relevant data for the training country and comparators.</a:t>
            </a:r>
          </a:p>
        </p:txBody>
      </p:sp>
      <p:sp>
        <p:nvSpPr>
          <p:cNvPr id="4" name="Slide Number Placeholder 3"/>
          <p:cNvSpPr>
            <a:spLocks noGrp="1"/>
          </p:cNvSpPr>
          <p:nvPr>
            <p:ph type="sldNum" sz="quarter" idx="10"/>
          </p:nvPr>
        </p:nvSpPr>
        <p:spPr/>
        <p:txBody>
          <a:bodyPr/>
          <a:lstStyle/>
          <a:p>
            <a:fld id="{A82E9EE4-9CC3-45B6-BDA1-67509C96EF4B}" type="slidenum">
              <a:rPr lang="en-US" smtClean="0"/>
              <a:t>47</a:t>
            </a:fld>
            <a:endParaRPr lang="en-US"/>
          </a:p>
        </p:txBody>
      </p:sp>
    </p:spTree>
    <p:extLst>
      <p:ext uri="{BB962C8B-B14F-4D97-AF65-F5344CB8AC3E}">
        <p14:creationId xmlns:p14="http://schemas.microsoft.com/office/powerpoint/2010/main" val="32599261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can we say with this data?</a:t>
            </a:r>
          </a:p>
          <a:p>
            <a:pPr marL="171450" indent="-171450">
              <a:buFontTx/>
              <a:buChar char="-"/>
            </a:pPr>
            <a:r>
              <a:rPr lang="en-US" dirty="0"/>
              <a:t>Countries falling in the middle of the chart likely have the highest need for manufacturing because they are going through the urban transition and need productive off-farm jobs to trigger structural transformation.</a:t>
            </a:r>
          </a:p>
          <a:p>
            <a:pPr marL="171450" indent="-171450">
              <a:buFontTx/>
              <a:buChar char="-"/>
            </a:pPr>
            <a:r>
              <a:rPr lang="en-US" dirty="0"/>
              <a:t>High ratios of urbanization : manufacturing value added indicate that manufacturing jobs are not readily available to urban populations (area for possible improvement)</a:t>
            </a:r>
          </a:p>
          <a:p>
            <a:pPr marL="171450" indent="-171450">
              <a:buFontTx/>
              <a:buChar char="-"/>
            </a:pPr>
            <a:r>
              <a:rPr lang="en-US" dirty="0"/>
              <a:t>Low ratios indicate that manufacturing proceeding more closely with urbanization.</a:t>
            </a:r>
          </a:p>
          <a:p>
            <a:pPr marL="171450" indent="-171450">
              <a:buFontTx/>
              <a:buChar char="-"/>
            </a:pPr>
            <a:r>
              <a:rPr lang="en-US" dirty="0"/>
              <a:t>Consider forecasts: is manufacturing growing fast enough to keep pace with urbanization? (see next slide)</a:t>
            </a:r>
          </a:p>
          <a:p>
            <a:pPr marL="0" indent="0">
              <a:buFontTx/>
              <a:buNone/>
            </a:pPr>
            <a:r>
              <a:rPr lang="en-US" dirty="0"/>
              <a:t>Customize this slide or a similar one by finding relevant data for the training country and comparators.</a:t>
            </a:r>
          </a:p>
        </p:txBody>
      </p:sp>
      <p:sp>
        <p:nvSpPr>
          <p:cNvPr id="4" name="Slide Number Placeholder 3"/>
          <p:cNvSpPr>
            <a:spLocks noGrp="1"/>
          </p:cNvSpPr>
          <p:nvPr>
            <p:ph type="sldNum" sz="quarter" idx="10"/>
          </p:nvPr>
        </p:nvSpPr>
        <p:spPr/>
        <p:txBody>
          <a:bodyPr/>
          <a:lstStyle/>
          <a:p>
            <a:fld id="{A82E9EE4-9CC3-45B6-BDA1-67509C96EF4B}" type="slidenum">
              <a:rPr lang="en-US" smtClean="0"/>
              <a:t>48</a:t>
            </a:fld>
            <a:endParaRPr lang="en-US"/>
          </a:p>
        </p:txBody>
      </p:sp>
    </p:spTree>
    <p:extLst>
      <p:ext uri="{BB962C8B-B14F-4D97-AF65-F5344CB8AC3E}">
        <p14:creationId xmlns:p14="http://schemas.microsoft.com/office/powerpoint/2010/main" val="67021427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can we say with this data?</a:t>
            </a:r>
          </a:p>
          <a:p>
            <a:pPr marL="171450" indent="-171450">
              <a:buFontTx/>
              <a:buChar char="-"/>
            </a:pPr>
            <a:r>
              <a:rPr lang="en-US" dirty="0"/>
              <a:t>Countries with fastest growing urban populations are to the left.</a:t>
            </a:r>
          </a:p>
          <a:p>
            <a:pPr marL="171450" indent="-171450">
              <a:buFontTx/>
              <a:buChar char="-"/>
            </a:pPr>
            <a:r>
              <a:rPr lang="en-US" dirty="0"/>
              <a:t>Ratios higher than 1 (blue bar is higher) = urban populations are growing faster than manufacturing value added.</a:t>
            </a:r>
          </a:p>
          <a:p>
            <a:pPr marL="171450" indent="-171450">
              <a:buFontTx/>
              <a:buChar char="-"/>
            </a:pPr>
            <a:r>
              <a:rPr lang="en-US" dirty="0"/>
              <a:t>Ratios lower than 1 (orange bar is higher) = manufacturing is growing faster than urban populations.</a:t>
            </a:r>
          </a:p>
          <a:p>
            <a:pPr marL="171450" indent="-171450">
              <a:buFontTx/>
              <a:buChar char="-"/>
            </a:pPr>
            <a:r>
              <a:rPr lang="en-US" dirty="0"/>
              <a:t>Negative ratio = manufacturing output is shrinking</a:t>
            </a:r>
          </a:p>
          <a:p>
            <a:pPr marL="0" indent="0">
              <a:buFontTx/>
              <a:buNone/>
            </a:pPr>
            <a:r>
              <a:rPr lang="en-US" dirty="0"/>
              <a:t>Customize this slide or a similar one by finding relevant data for the training country and comparators.</a:t>
            </a:r>
          </a:p>
        </p:txBody>
      </p:sp>
      <p:sp>
        <p:nvSpPr>
          <p:cNvPr id="4" name="Slide Number Placeholder 3"/>
          <p:cNvSpPr>
            <a:spLocks noGrp="1"/>
          </p:cNvSpPr>
          <p:nvPr>
            <p:ph type="sldNum" sz="quarter" idx="10"/>
          </p:nvPr>
        </p:nvSpPr>
        <p:spPr/>
        <p:txBody>
          <a:bodyPr/>
          <a:lstStyle/>
          <a:p>
            <a:fld id="{A82E9EE4-9CC3-45B6-BDA1-67509C96EF4B}" type="slidenum">
              <a:rPr lang="en-US" smtClean="0"/>
              <a:t>49</a:t>
            </a:fld>
            <a:endParaRPr lang="en-US"/>
          </a:p>
        </p:txBody>
      </p:sp>
    </p:spTree>
    <p:extLst>
      <p:ext uri="{BB962C8B-B14F-4D97-AF65-F5344CB8AC3E}">
        <p14:creationId xmlns:p14="http://schemas.microsoft.com/office/powerpoint/2010/main" val="106792440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can we say with this data?</a:t>
            </a:r>
          </a:p>
          <a:p>
            <a:pPr marL="171450" indent="-171450">
              <a:buFontTx/>
              <a:buChar char="-"/>
            </a:pPr>
            <a:r>
              <a:rPr lang="en-US" dirty="0"/>
              <a:t>Countries where the ratio is high (Cameroon, Uganda, Zambia) could better develop their agricultural value chains.  This can create urban jobs.</a:t>
            </a:r>
          </a:p>
          <a:p>
            <a:pPr marL="171450" indent="-171450">
              <a:buFontTx/>
              <a:buChar char="-"/>
            </a:pPr>
            <a:r>
              <a:rPr lang="en-US" dirty="0"/>
              <a:t>Countries where imports are high compared to exports (Chad) could consider boosting production for rising urban consumption as geography allows.</a:t>
            </a:r>
          </a:p>
          <a:p>
            <a:pPr marL="171450" indent="-171450">
              <a:buFontTx/>
              <a:buChar char="-"/>
            </a:pPr>
            <a:r>
              <a:rPr lang="en-US" dirty="0"/>
              <a:t>Countries where this is a large percentage of exports indicating comparative advantage (Cameroon &amp; Uganda) should give special attention to agricultural-urban linkages during sector targeting, whereas the others may choose to focus on other areas.</a:t>
            </a:r>
          </a:p>
          <a:p>
            <a:pPr marL="171450" indent="-171450">
              <a:buFontTx/>
              <a:buChar char="-"/>
            </a:pPr>
            <a:r>
              <a:rPr lang="en-US" dirty="0"/>
              <a:t>Note that these points are generally along the lines of what these countries are already doing.</a:t>
            </a:r>
          </a:p>
          <a:p>
            <a:pPr marL="0" indent="0">
              <a:buFontTx/>
              <a:buNone/>
            </a:pPr>
            <a:r>
              <a:rPr lang="en-US" dirty="0"/>
              <a:t>Customize a slide similar to this by finding relevant data for the training country and comparators.</a:t>
            </a:r>
          </a:p>
        </p:txBody>
      </p:sp>
      <p:sp>
        <p:nvSpPr>
          <p:cNvPr id="4" name="Slide Number Placeholder 3"/>
          <p:cNvSpPr>
            <a:spLocks noGrp="1"/>
          </p:cNvSpPr>
          <p:nvPr>
            <p:ph type="sldNum" sz="quarter" idx="10"/>
          </p:nvPr>
        </p:nvSpPr>
        <p:spPr/>
        <p:txBody>
          <a:bodyPr/>
          <a:lstStyle/>
          <a:p>
            <a:fld id="{A82E9EE4-9CC3-45B6-BDA1-67509C96EF4B}" type="slidenum">
              <a:rPr lang="en-US" smtClean="0"/>
              <a:t>50</a:t>
            </a:fld>
            <a:endParaRPr lang="en-US"/>
          </a:p>
        </p:txBody>
      </p:sp>
    </p:spTree>
    <p:extLst>
      <p:ext uri="{BB962C8B-B14F-4D97-AF65-F5344CB8AC3E}">
        <p14:creationId xmlns:p14="http://schemas.microsoft.com/office/powerpoint/2010/main" val="30510361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point is that comparator countries matter for benchmarking and target-setting.</a:t>
            </a:r>
          </a:p>
          <a:p>
            <a:pPr marL="0" indent="0">
              <a:buFontTx/>
              <a:buNone/>
            </a:pPr>
            <a:r>
              <a:rPr lang="en-US" dirty="0"/>
              <a:t>Customize this slide or a similar one by finding relevant data for the training country and comparators.</a:t>
            </a:r>
          </a:p>
        </p:txBody>
      </p:sp>
      <p:sp>
        <p:nvSpPr>
          <p:cNvPr id="4" name="Slide Number Placeholder 3"/>
          <p:cNvSpPr>
            <a:spLocks noGrp="1"/>
          </p:cNvSpPr>
          <p:nvPr>
            <p:ph type="sldNum" sz="quarter" idx="10"/>
          </p:nvPr>
        </p:nvSpPr>
        <p:spPr/>
        <p:txBody>
          <a:bodyPr/>
          <a:lstStyle/>
          <a:p>
            <a:fld id="{A82E9EE4-9CC3-45B6-BDA1-67509C96EF4B}" type="slidenum">
              <a:rPr lang="en-US" smtClean="0"/>
              <a:t>51</a:t>
            </a:fld>
            <a:endParaRPr lang="en-US"/>
          </a:p>
        </p:txBody>
      </p:sp>
    </p:spTree>
    <p:extLst>
      <p:ext uri="{BB962C8B-B14F-4D97-AF65-F5344CB8AC3E}">
        <p14:creationId xmlns:p14="http://schemas.microsoft.com/office/powerpoint/2010/main" val="324224256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point is that comparator countries matter for benchmarking and target-setting.</a:t>
            </a:r>
          </a:p>
          <a:p>
            <a:pPr marL="0" indent="0">
              <a:buFontTx/>
              <a:buNone/>
            </a:pPr>
            <a:r>
              <a:rPr lang="en-US" dirty="0"/>
              <a:t>Customize this slide or a similar one by finding relevant data for the training country and comparators.</a:t>
            </a:r>
          </a:p>
        </p:txBody>
      </p:sp>
      <p:sp>
        <p:nvSpPr>
          <p:cNvPr id="4" name="Slide Number Placeholder 3"/>
          <p:cNvSpPr>
            <a:spLocks noGrp="1"/>
          </p:cNvSpPr>
          <p:nvPr>
            <p:ph type="sldNum" sz="quarter" idx="10"/>
          </p:nvPr>
        </p:nvSpPr>
        <p:spPr/>
        <p:txBody>
          <a:bodyPr/>
          <a:lstStyle/>
          <a:p>
            <a:fld id="{A82E9EE4-9CC3-45B6-BDA1-67509C96EF4B}" type="slidenum">
              <a:rPr lang="en-US" smtClean="0"/>
              <a:t>52</a:t>
            </a:fld>
            <a:endParaRPr lang="en-US"/>
          </a:p>
        </p:txBody>
      </p:sp>
    </p:spTree>
    <p:extLst>
      <p:ext uri="{BB962C8B-B14F-4D97-AF65-F5344CB8AC3E}">
        <p14:creationId xmlns:p14="http://schemas.microsoft.com/office/powerpoint/2010/main" val="147441417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Gather people’s thoughts, questions &amp; reactions.  At some point ask for a few people to share any action items they wrote down in their action planning worksheet.</a:t>
            </a:r>
          </a:p>
          <a:p>
            <a:endParaRPr lang="en-US" dirty="0"/>
          </a:p>
        </p:txBody>
      </p:sp>
      <p:sp>
        <p:nvSpPr>
          <p:cNvPr id="4" name="Slide Number Placeholder 3"/>
          <p:cNvSpPr>
            <a:spLocks noGrp="1"/>
          </p:cNvSpPr>
          <p:nvPr>
            <p:ph type="sldNum" sz="quarter" idx="10"/>
          </p:nvPr>
        </p:nvSpPr>
        <p:spPr/>
        <p:txBody>
          <a:bodyPr/>
          <a:lstStyle/>
          <a:p>
            <a:fld id="{A82E9EE4-9CC3-45B6-BDA1-67509C96EF4B}" type="slidenum">
              <a:rPr lang="en-US" smtClean="0"/>
              <a:t>53</a:t>
            </a:fld>
            <a:endParaRPr lang="en-US"/>
          </a:p>
        </p:txBody>
      </p:sp>
    </p:spTree>
    <p:extLst>
      <p:ext uri="{BB962C8B-B14F-4D97-AF65-F5344CB8AC3E}">
        <p14:creationId xmlns:p14="http://schemas.microsoft.com/office/powerpoint/2010/main" val="10892514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 be exploring these issues here.</a:t>
            </a:r>
          </a:p>
        </p:txBody>
      </p:sp>
      <p:sp>
        <p:nvSpPr>
          <p:cNvPr id="4" name="Slide Number Placeholder 3"/>
          <p:cNvSpPr>
            <a:spLocks noGrp="1"/>
          </p:cNvSpPr>
          <p:nvPr>
            <p:ph type="sldNum" sz="quarter" idx="10"/>
          </p:nvPr>
        </p:nvSpPr>
        <p:spPr/>
        <p:txBody>
          <a:bodyPr/>
          <a:lstStyle/>
          <a:p>
            <a:fld id="{A82E9EE4-9CC3-45B6-BDA1-67509C96EF4B}" type="slidenum">
              <a:rPr lang="en-US" smtClean="0"/>
              <a:t>55</a:t>
            </a:fld>
            <a:endParaRPr lang="en-US"/>
          </a:p>
        </p:txBody>
      </p:sp>
    </p:spTree>
    <p:extLst>
      <p:ext uri="{BB962C8B-B14F-4D97-AF65-F5344CB8AC3E}">
        <p14:creationId xmlns:p14="http://schemas.microsoft.com/office/powerpoint/2010/main" val="34661277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Additional days can be added to bring in the other themes (i.e. repeat Day 2 for other themes)</a:t>
            </a:r>
          </a:p>
          <a:p>
            <a:r>
              <a:rPr lang="en-US" dirty="0"/>
              <a:t>High-level officials will not have time for the full 3-day training, but are invited to opening sessions and final presentations.</a:t>
            </a:r>
          </a:p>
          <a:p>
            <a:r>
              <a:rPr lang="en-US" dirty="0"/>
              <a:t>Today and tomorrow we will be demoing some sessions from each training day.</a:t>
            </a:r>
          </a:p>
        </p:txBody>
      </p:sp>
      <p:sp>
        <p:nvSpPr>
          <p:cNvPr id="4" name="Slide Number Placeholder 3"/>
          <p:cNvSpPr>
            <a:spLocks noGrp="1"/>
          </p:cNvSpPr>
          <p:nvPr>
            <p:ph type="sldNum" sz="quarter" idx="10"/>
          </p:nvPr>
        </p:nvSpPr>
        <p:spPr/>
        <p:txBody>
          <a:bodyPr/>
          <a:lstStyle/>
          <a:p>
            <a:fld id="{A82E9EE4-9CC3-45B6-BDA1-67509C96EF4B}" type="slidenum">
              <a:rPr lang="en-US" smtClean="0"/>
              <a:t>7</a:t>
            </a:fld>
            <a:endParaRPr lang="en-US"/>
          </a:p>
        </p:txBody>
      </p:sp>
    </p:spTree>
    <p:extLst>
      <p:ext uri="{BB962C8B-B14F-4D97-AF65-F5344CB8AC3E}">
        <p14:creationId xmlns:p14="http://schemas.microsoft.com/office/powerpoint/2010/main" val="73616267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Customize this slide to summarize the way cities and urban productivity are incorporated into (or missing from) the NDP’s strategy for structural transformation</a:t>
            </a:r>
          </a:p>
        </p:txBody>
      </p:sp>
      <p:sp>
        <p:nvSpPr>
          <p:cNvPr id="4" name="Slide Number Placeholder 3"/>
          <p:cNvSpPr>
            <a:spLocks noGrp="1"/>
          </p:cNvSpPr>
          <p:nvPr>
            <p:ph type="sldNum" sz="quarter" idx="10"/>
          </p:nvPr>
        </p:nvSpPr>
        <p:spPr/>
        <p:txBody>
          <a:bodyPr/>
          <a:lstStyle/>
          <a:p>
            <a:fld id="{A82E9EE4-9CC3-45B6-BDA1-67509C96EF4B}" type="slidenum">
              <a:rPr lang="en-US" smtClean="0"/>
              <a:t>56</a:t>
            </a:fld>
            <a:endParaRPr lang="en-US"/>
          </a:p>
        </p:txBody>
      </p:sp>
    </p:spTree>
    <p:extLst>
      <p:ext uri="{BB962C8B-B14F-4D97-AF65-F5344CB8AC3E}">
        <p14:creationId xmlns:p14="http://schemas.microsoft.com/office/powerpoint/2010/main" val="403023321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each of these using the Guidebook section on Urban Form as a reference.</a:t>
            </a:r>
          </a:p>
          <a:p>
            <a:r>
              <a:rPr lang="en-US" dirty="0"/>
              <a:t>Urban planning is the tool to achieve this, but implementation is not easy.  National standards and support (financial, institutional, regulatory) for planning implementation is necessary.</a:t>
            </a:r>
          </a:p>
        </p:txBody>
      </p:sp>
      <p:sp>
        <p:nvSpPr>
          <p:cNvPr id="4" name="Slide Number Placeholder 3"/>
          <p:cNvSpPr>
            <a:spLocks noGrp="1"/>
          </p:cNvSpPr>
          <p:nvPr>
            <p:ph type="sldNum" sz="quarter" idx="10"/>
          </p:nvPr>
        </p:nvSpPr>
        <p:spPr/>
        <p:txBody>
          <a:bodyPr/>
          <a:lstStyle/>
          <a:p>
            <a:fld id="{A82E9EE4-9CC3-45B6-BDA1-67509C96EF4B}" type="slidenum">
              <a:rPr lang="en-US" smtClean="0"/>
              <a:t>60</a:t>
            </a:fld>
            <a:endParaRPr lang="en-US"/>
          </a:p>
        </p:txBody>
      </p:sp>
    </p:spTree>
    <p:extLst>
      <p:ext uri="{BB962C8B-B14F-4D97-AF65-F5344CB8AC3E}">
        <p14:creationId xmlns:p14="http://schemas.microsoft.com/office/powerpoint/2010/main" val="348698344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2E9EE4-9CC3-45B6-BDA1-67509C96EF4B}" type="slidenum">
              <a:rPr lang="en-US" smtClean="0"/>
              <a:t>61</a:t>
            </a:fld>
            <a:endParaRPr lang="en-US"/>
          </a:p>
        </p:txBody>
      </p:sp>
    </p:spTree>
    <p:extLst>
      <p:ext uri="{BB962C8B-B14F-4D97-AF65-F5344CB8AC3E}">
        <p14:creationId xmlns:p14="http://schemas.microsoft.com/office/powerpoint/2010/main" val="227105149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Public investments are the bones that the city is built upon.</a:t>
            </a:r>
          </a:p>
        </p:txBody>
      </p:sp>
      <p:sp>
        <p:nvSpPr>
          <p:cNvPr id="4" name="Slide Number Placeholder 3"/>
          <p:cNvSpPr>
            <a:spLocks noGrp="1"/>
          </p:cNvSpPr>
          <p:nvPr>
            <p:ph type="sldNum" sz="quarter" idx="10"/>
          </p:nvPr>
        </p:nvSpPr>
        <p:spPr/>
        <p:txBody>
          <a:bodyPr/>
          <a:lstStyle/>
          <a:p>
            <a:fld id="{A82E9EE4-9CC3-45B6-BDA1-67509C96EF4B}" type="slidenum">
              <a:rPr lang="en-US" smtClean="0"/>
              <a:t>62</a:t>
            </a:fld>
            <a:endParaRPr lang="en-US"/>
          </a:p>
        </p:txBody>
      </p:sp>
    </p:spTree>
    <p:extLst>
      <p:ext uri="{BB962C8B-B14F-4D97-AF65-F5344CB8AC3E}">
        <p14:creationId xmlns:p14="http://schemas.microsoft.com/office/powerpoint/2010/main" val="69888051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2E9EE4-9CC3-45B6-BDA1-67509C96EF4B}" type="slidenum">
              <a:rPr lang="en-US" smtClean="0"/>
              <a:t>63</a:t>
            </a:fld>
            <a:endParaRPr lang="en-US"/>
          </a:p>
        </p:txBody>
      </p:sp>
    </p:spTree>
    <p:extLst>
      <p:ext uri="{BB962C8B-B14F-4D97-AF65-F5344CB8AC3E}">
        <p14:creationId xmlns:p14="http://schemas.microsoft.com/office/powerpoint/2010/main" val="322941020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the </a:t>
            </a:r>
            <a:r>
              <a:rPr lang="en-US" i="1" dirty="0"/>
              <a:t>Guidebook</a:t>
            </a:r>
            <a:r>
              <a:rPr lang="en-US" i="0" dirty="0"/>
              <a:t> box 2.8. </a:t>
            </a:r>
            <a:endParaRPr lang="en-US" dirty="0"/>
          </a:p>
        </p:txBody>
      </p:sp>
      <p:sp>
        <p:nvSpPr>
          <p:cNvPr id="4" name="Slide Number Placeholder 3"/>
          <p:cNvSpPr>
            <a:spLocks noGrp="1"/>
          </p:cNvSpPr>
          <p:nvPr>
            <p:ph type="sldNum" sz="quarter" idx="10"/>
          </p:nvPr>
        </p:nvSpPr>
        <p:spPr/>
        <p:txBody>
          <a:bodyPr/>
          <a:lstStyle/>
          <a:p>
            <a:fld id="{A82E9EE4-9CC3-45B6-BDA1-67509C96EF4B}" type="slidenum">
              <a:rPr lang="en-US" smtClean="0"/>
              <a:t>64</a:t>
            </a:fld>
            <a:endParaRPr lang="en-US"/>
          </a:p>
        </p:txBody>
      </p:sp>
    </p:spTree>
    <p:extLst>
      <p:ext uri="{BB962C8B-B14F-4D97-AF65-F5344CB8AC3E}">
        <p14:creationId xmlns:p14="http://schemas.microsoft.com/office/powerpoint/2010/main" val="291508979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Highlight the lack of city-level economic data.  How can we track the effectiveness of policies to bolster urban productivity if we cannot measure it?</a:t>
            </a:r>
          </a:p>
        </p:txBody>
      </p:sp>
      <p:sp>
        <p:nvSpPr>
          <p:cNvPr id="4" name="Slide Number Placeholder 3"/>
          <p:cNvSpPr>
            <a:spLocks noGrp="1"/>
          </p:cNvSpPr>
          <p:nvPr>
            <p:ph type="sldNum" sz="quarter" idx="10"/>
          </p:nvPr>
        </p:nvSpPr>
        <p:spPr/>
        <p:txBody>
          <a:bodyPr/>
          <a:lstStyle/>
          <a:p>
            <a:fld id="{A82E9EE4-9CC3-45B6-BDA1-67509C96EF4B}" type="slidenum">
              <a:rPr lang="en-US" smtClean="0"/>
              <a:t>65</a:t>
            </a:fld>
            <a:endParaRPr lang="en-US"/>
          </a:p>
        </p:txBody>
      </p:sp>
    </p:spTree>
    <p:extLst>
      <p:ext uri="{BB962C8B-B14F-4D97-AF65-F5344CB8AC3E}">
        <p14:creationId xmlns:p14="http://schemas.microsoft.com/office/powerpoint/2010/main" val="354018661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Customize with data from enterprise surveys using training country cities and comparators.</a:t>
            </a:r>
          </a:p>
        </p:txBody>
      </p:sp>
      <p:sp>
        <p:nvSpPr>
          <p:cNvPr id="4" name="Slide Number Placeholder 3"/>
          <p:cNvSpPr>
            <a:spLocks noGrp="1"/>
          </p:cNvSpPr>
          <p:nvPr>
            <p:ph type="sldNum" sz="quarter" idx="10"/>
          </p:nvPr>
        </p:nvSpPr>
        <p:spPr/>
        <p:txBody>
          <a:bodyPr/>
          <a:lstStyle/>
          <a:p>
            <a:fld id="{A82E9EE4-9CC3-45B6-BDA1-67509C96EF4B}" type="slidenum">
              <a:rPr lang="en-US" smtClean="0"/>
              <a:t>67</a:t>
            </a:fld>
            <a:endParaRPr lang="en-US"/>
          </a:p>
        </p:txBody>
      </p:sp>
    </p:spTree>
    <p:extLst>
      <p:ext uri="{BB962C8B-B14F-4D97-AF65-F5344CB8AC3E}">
        <p14:creationId xmlns:p14="http://schemas.microsoft.com/office/powerpoint/2010/main" val="82591068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Customize with data from enterprise surveys using training country cities and comparators.</a:t>
            </a:r>
          </a:p>
          <a:p>
            <a:endParaRPr lang="en-US" dirty="0"/>
          </a:p>
        </p:txBody>
      </p:sp>
      <p:sp>
        <p:nvSpPr>
          <p:cNvPr id="4" name="Slide Number Placeholder 3"/>
          <p:cNvSpPr>
            <a:spLocks noGrp="1"/>
          </p:cNvSpPr>
          <p:nvPr>
            <p:ph type="sldNum" sz="quarter" idx="10"/>
          </p:nvPr>
        </p:nvSpPr>
        <p:spPr/>
        <p:txBody>
          <a:bodyPr/>
          <a:lstStyle/>
          <a:p>
            <a:fld id="{A82E9EE4-9CC3-45B6-BDA1-67509C96EF4B}" type="slidenum">
              <a:rPr lang="en-US" smtClean="0"/>
              <a:t>68</a:t>
            </a:fld>
            <a:endParaRPr lang="en-US"/>
          </a:p>
        </p:txBody>
      </p:sp>
    </p:spTree>
    <p:extLst>
      <p:ext uri="{BB962C8B-B14F-4D97-AF65-F5344CB8AC3E}">
        <p14:creationId xmlns:p14="http://schemas.microsoft.com/office/powerpoint/2010/main" val="15866249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Gather people’s thoughts, questions &amp; reactions.  At some point ask for a few people to share any action items they wrote down in their action planning worksheet.</a:t>
            </a:r>
          </a:p>
          <a:p>
            <a:endParaRPr lang="en-US" dirty="0"/>
          </a:p>
        </p:txBody>
      </p:sp>
      <p:sp>
        <p:nvSpPr>
          <p:cNvPr id="4" name="Slide Number Placeholder 3"/>
          <p:cNvSpPr>
            <a:spLocks noGrp="1"/>
          </p:cNvSpPr>
          <p:nvPr>
            <p:ph type="sldNum" sz="quarter" idx="10"/>
          </p:nvPr>
        </p:nvSpPr>
        <p:spPr/>
        <p:txBody>
          <a:bodyPr/>
          <a:lstStyle/>
          <a:p>
            <a:fld id="{A82E9EE4-9CC3-45B6-BDA1-67509C96EF4B}" type="slidenum">
              <a:rPr lang="en-US" smtClean="0"/>
              <a:t>69</a:t>
            </a:fld>
            <a:endParaRPr lang="en-US"/>
          </a:p>
        </p:txBody>
      </p:sp>
    </p:spTree>
    <p:extLst>
      <p:ext uri="{BB962C8B-B14F-4D97-AF65-F5344CB8AC3E}">
        <p14:creationId xmlns:p14="http://schemas.microsoft.com/office/powerpoint/2010/main" val="32385054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2E9EE4-9CC3-45B6-BDA1-67509C96EF4B}" type="slidenum">
              <a:rPr lang="en-US" smtClean="0"/>
              <a:t>8</a:t>
            </a:fld>
            <a:endParaRPr lang="en-US"/>
          </a:p>
        </p:txBody>
      </p:sp>
    </p:spTree>
    <p:extLst>
      <p:ext uri="{BB962C8B-B14F-4D97-AF65-F5344CB8AC3E}">
        <p14:creationId xmlns:p14="http://schemas.microsoft.com/office/powerpoint/2010/main" val="154982697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p:sp>
      <p:sp>
        <p:nvSpPr>
          <p:cNvPr id="71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Helvetica Neue" pitchFamily="2" charset="0"/>
              <a:cs typeface="Helvetica Neue" pitchFamily="2" charset="0"/>
            </a:endParaRPr>
          </a:p>
        </p:txBody>
      </p:sp>
    </p:spTree>
    <p:extLst>
      <p:ext uri="{BB962C8B-B14F-4D97-AF65-F5344CB8AC3E}">
        <p14:creationId xmlns:p14="http://schemas.microsoft.com/office/powerpoint/2010/main" val="378559590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care about this because spatial targeting of policies and investments should align with the national economic strategy.</a:t>
            </a:r>
          </a:p>
        </p:txBody>
      </p:sp>
      <p:sp>
        <p:nvSpPr>
          <p:cNvPr id="4" name="Slide Number Placeholder 3"/>
          <p:cNvSpPr>
            <a:spLocks noGrp="1"/>
          </p:cNvSpPr>
          <p:nvPr>
            <p:ph type="sldNum" sz="quarter" idx="10"/>
          </p:nvPr>
        </p:nvSpPr>
        <p:spPr/>
        <p:txBody>
          <a:bodyPr/>
          <a:lstStyle/>
          <a:p>
            <a:fld id="{A82E9EE4-9CC3-45B6-BDA1-67509C96EF4B}" type="slidenum">
              <a:rPr lang="en-US" smtClean="0"/>
              <a:t>74</a:t>
            </a:fld>
            <a:endParaRPr lang="en-US"/>
          </a:p>
        </p:txBody>
      </p:sp>
    </p:spTree>
    <p:extLst>
      <p:ext uri="{BB962C8B-B14F-4D97-AF65-F5344CB8AC3E}">
        <p14:creationId xmlns:p14="http://schemas.microsoft.com/office/powerpoint/2010/main" val="195231334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 be exploring these issues here.</a:t>
            </a:r>
          </a:p>
        </p:txBody>
      </p:sp>
      <p:sp>
        <p:nvSpPr>
          <p:cNvPr id="4" name="Slide Number Placeholder 3"/>
          <p:cNvSpPr>
            <a:spLocks noGrp="1"/>
          </p:cNvSpPr>
          <p:nvPr>
            <p:ph type="sldNum" sz="quarter" idx="10"/>
          </p:nvPr>
        </p:nvSpPr>
        <p:spPr/>
        <p:txBody>
          <a:bodyPr/>
          <a:lstStyle/>
          <a:p>
            <a:fld id="{A82E9EE4-9CC3-45B6-BDA1-67509C96EF4B}" type="slidenum">
              <a:rPr lang="en-US" smtClean="0"/>
              <a:t>75</a:t>
            </a:fld>
            <a:endParaRPr lang="en-US"/>
          </a:p>
        </p:txBody>
      </p:sp>
    </p:spTree>
    <p:extLst>
      <p:ext uri="{BB962C8B-B14F-4D97-AF65-F5344CB8AC3E}">
        <p14:creationId xmlns:p14="http://schemas.microsoft.com/office/powerpoint/2010/main" val="11058789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Customize this slide to summarize how spatial targeting is linked to economic goals.  Which cities/rural areas/ growth poles are prioritized?  Consider also mentioning the role of corridors, African regional connections and special economic zones.</a:t>
            </a:r>
          </a:p>
        </p:txBody>
      </p:sp>
      <p:sp>
        <p:nvSpPr>
          <p:cNvPr id="4" name="Slide Number Placeholder 3"/>
          <p:cNvSpPr>
            <a:spLocks noGrp="1"/>
          </p:cNvSpPr>
          <p:nvPr>
            <p:ph type="sldNum" sz="quarter" idx="10"/>
          </p:nvPr>
        </p:nvSpPr>
        <p:spPr/>
        <p:txBody>
          <a:bodyPr/>
          <a:lstStyle/>
          <a:p>
            <a:fld id="{A82E9EE4-9CC3-45B6-BDA1-67509C96EF4B}" type="slidenum">
              <a:rPr lang="en-US" smtClean="0"/>
              <a:t>76</a:t>
            </a:fld>
            <a:endParaRPr lang="en-US"/>
          </a:p>
        </p:txBody>
      </p:sp>
    </p:spTree>
    <p:extLst>
      <p:ext uri="{BB962C8B-B14F-4D97-AF65-F5344CB8AC3E}">
        <p14:creationId xmlns:p14="http://schemas.microsoft.com/office/powerpoint/2010/main" val="205831342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Remove this slide if this is not a problem for the training country</a:t>
            </a:r>
          </a:p>
        </p:txBody>
      </p:sp>
      <p:sp>
        <p:nvSpPr>
          <p:cNvPr id="4" name="Slide Number Placeholder 3"/>
          <p:cNvSpPr>
            <a:spLocks noGrp="1"/>
          </p:cNvSpPr>
          <p:nvPr>
            <p:ph type="sldNum" sz="quarter" idx="10"/>
          </p:nvPr>
        </p:nvSpPr>
        <p:spPr/>
        <p:txBody>
          <a:bodyPr/>
          <a:lstStyle/>
          <a:p>
            <a:fld id="{A82E9EE4-9CC3-45B6-BDA1-67509C96EF4B}" type="slidenum">
              <a:rPr lang="en-US" smtClean="0"/>
              <a:t>77</a:t>
            </a:fld>
            <a:endParaRPr lang="en-US"/>
          </a:p>
        </p:txBody>
      </p:sp>
    </p:spTree>
    <p:extLst>
      <p:ext uri="{BB962C8B-B14F-4D97-AF65-F5344CB8AC3E}">
        <p14:creationId xmlns:p14="http://schemas.microsoft.com/office/powerpoint/2010/main" val="9248572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2E9EE4-9CC3-45B6-BDA1-67509C96EF4B}" type="slidenum">
              <a:rPr lang="en-US" smtClean="0"/>
              <a:t>78</a:t>
            </a:fld>
            <a:endParaRPr lang="en-US"/>
          </a:p>
        </p:txBody>
      </p:sp>
    </p:spTree>
    <p:extLst>
      <p:ext uri="{BB962C8B-B14F-4D97-AF65-F5344CB8AC3E}">
        <p14:creationId xmlns:p14="http://schemas.microsoft.com/office/powerpoint/2010/main" val="250604967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Based on table 2.5 in the Guidebook</a:t>
            </a:r>
          </a:p>
        </p:txBody>
      </p:sp>
      <p:sp>
        <p:nvSpPr>
          <p:cNvPr id="4" name="Slide Number Placeholder 3"/>
          <p:cNvSpPr>
            <a:spLocks noGrp="1"/>
          </p:cNvSpPr>
          <p:nvPr>
            <p:ph type="sldNum" sz="quarter" idx="10"/>
          </p:nvPr>
        </p:nvSpPr>
        <p:spPr/>
        <p:txBody>
          <a:bodyPr/>
          <a:lstStyle/>
          <a:p>
            <a:fld id="{A82E9EE4-9CC3-45B6-BDA1-67509C96EF4B}" type="slidenum">
              <a:rPr lang="en-US" smtClean="0"/>
              <a:t>79</a:t>
            </a:fld>
            <a:endParaRPr lang="en-US"/>
          </a:p>
        </p:txBody>
      </p:sp>
    </p:spTree>
    <p:extLst>
      <p:ext uri="{BB962C8B-B14F-4D97-AF65-F5344CB8AC3E}">
        <p14:creationId xmlns:p14="http://schemas.microsoft.com/office/powerpoint/2010/main" val="277192454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Based on table 2.5 in the Guidebook</a:t>
            </a:r>
          </a:p>
        </p:txBody>
      </p:sp>
      <p:sp>
        <p:nvSpPr>
          <p:cNvPr id="4" name="Slide Number Placeholder 3"/>
          <p:cNvSpPr>
            <a:spLocks noGrp="1"/>
          </p:cNvSpPr>
          <p:nvPr>
            <p:ph type="sldNum" sz="quarter" idx="10"/>
          </p:nvPr>
        </p:nvSpPr>
        <p:spPr/>
        <p:txBody>
          <a:bodyPr/>
          <a:lstStyle/>
          <a:p>
            <a:fld id="{A82E9EE4-9CC3-45B6-BDA1-67509C96EF4B}" type="slidenum">
              <a:rPr lang="en-US" smtClean="0"/>
              <a:t>80</a:t>
            </a:fld>
            <a:endParaRPr lang="en-US"/>
          </a:p>
        </p:txBody>
      </p:sp>
    </p:spTree>
    <p:extLst>
      <p:ext uri="{BB962C8B-B14F-4D97-AF65-F5344CB8AC3E}">
        <p14:creationId xmlns:p14="http://schemas.microsoft.com/office/powerpoint/2010/main" val="93117449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Quote from </a:t>
            </a:r>
            <a:r>
              <a:rPr lang="en-US" dirty="0" err="1"/>
              <a:t>Farole</a:t>
            </a:r>
            <a:r>
              <a:rPr lang="en-US" dirty="0"/>
              <a:t> is from a comprehensive review of the performance of SEZs in Africa.  One major finding is that SEZs as isolated enclaves, especially in lagging regions face steep barriers, and those located in better connected areas and near cities do better.</a:t>
            </a:r>
          </a:p>
        </p:txBody>
      </p:sp>
      <p:sp>
        <p:nvSpPr>
          <p:cNvPr id="4" name="Slide Number Placeholder 3"/>
          <p:cNvSpPr>
            <a:spLocks noGrp="1"/>
          </p:cNvSpPr>
          <p:nvPr>
            <p:ph type="sldNum" sz="quarter" idx="10"/>
          </p:nvPr>
        </p:nvSpPr>
        <p:spPr/>
        <p:txBody>
          <a:bodyPr/>
          <a:lstStyle/>
          <a:p>
            <a:fld id="{A82E9EE4-9CC3-45B6-BDA1-67509C96EF4B}" type="slidenum">
              <a:rPr lang="en-US" smtClean="0"/>
              <a:t>81</a:t>
            </a:fld>
            <a:endParaRPr lang="en-US"/>
          </a:p>
        </p:txBody>
      </p:sp>
    </p:spTree>
    <p:extLst>
      <p:ext uri="{BB962C8B-B14F-4D97-AF65-F5344CB8AC3E}">
        <p14:creationId xmlns:p14="http://schemas.microsoft.com/office/powerpoint/2010/main" val="141608952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for first stat is 2017 ERA.</a:t>
            </a:r>
          </a:p>
          <a:p>
            <a:r>
              <a:rPr lang="en-US" dirty="0"/>
              <a:t>If Africa was one country, it would be 4</a:t>
            </a:r>
            <a:r>
              <a:rPr lang="en-US" baseline="30000" dirty="0"/>
              <a:t>th</a:t>
            </a:r>
            <a:r>
              <a:rPr lang="en-US" dirty="0"/>
              <a:t> in GDP and 3</a:t>
            </a:r>
            <a:r>
              <a:rPr lang="en-US" baseline="30000" dirty="0"/>
              <a:t>rd</a:t>
            </a:r>
            <a:r>
              <a:rPr lang="en-US" dirty="0"/>
              <a:t> in population (stat from </a:t>
            </a:r>
            <a:r>
              <a:rPr lang="en-US" i="1" dirty="0"/>
              <a:t>The Economist</a:t>
            </a:r>
            <a:r>
              <a:rPr lang="en-US" i="0" dirty="0"/>
              <a:t>)</a:t>
            </a:r>
            <a:endParaRPr lang="en-US" dirty="0"/>
          </a:p>
        </p:txBody>
      </p:sp>
      <p:sp>
        <p:nvSpPr>
          <p:cNvPr id="4" name="Slide Number Placeholder 3"/>
          <p:cNvSpPr>
            <a:spLocks noGrp="1"/>
          </p:cNvSpPr>
          <p:nvPr>
            <p:ph type="sldNum" sz="quarter" idx="10"/>
          </p:nvPr>
        </p:nvSpPr>
        <p:spPr/>
        <p:txBody>
          <a:bodyPr/>
          <a:lstStyle/>
          <a:p>
            <a:fld id="{A82E9EE4-9CC3-45B6-BDA1-67509C96EF4B}" type="slidenum">
              <a:rPr lang="en-US" smtClean="0"/>
              <a:t>82</a:t>
            </a:fld>
            <a:endParaRPr lang="en-US"/>
          </a:p>
        </p:txBody>
      </p:sp>
    </p:spTree>
    <p:extLst>
      <p:ext uri="{BB962C8B-B14F-4D97-AF65-F5344CB8AC3E}">
        <p14:creationId xmlns:p14="http://schemas.microsoft.com/office/powerpoint/2010/main" val="12695229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Let participants know that they should be keeping their own running list of action items.  This will come in handy during Action Planning on Day 3.</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point is to list actions that the country would need to take to better integrate urban issues into national development planning.</a:t>
            </a:r>
          </a:p>
          <a:p>
            <a:endParaRPr lang="en-US" dirty="0"/>
          </a:p>
        </p:txBody>
      </p:sp>
      <p:sp>
        <p:nvSpPr>
          <p:cNvPr id="4" name="Slide Number Placeholder 3"/>
          <p:cNvSpPr>
            <a:spLocks noGrp="1"/>
          </p:cNvSpPr>
          <p:nvPr>
            <p:ph type="sldNum" sz="quarter" idx="10"/>
          </p:nvPr>
        </p:nvSpPr>
        <p:spPr/>
        <p:txBody>
          <a:bodyPr/>
          <a:lstStyle/>
          <a:p>
            <a:fld id="{A82E9EE4-9CC3-45B6-BDA1-67509C96EF4B}" type="slidenum">
              <a:rPr lang="en-US" smtClean="0"/>
              <a:t>9</a:t>
            </a:fld>
            <a:endParaRPr lang="en-US"/>
          </a:p>
        </p:txBody>
      </p:sp>
    </p:spTree>
    <p:extLst>
      <p:ext uri="{BB962C8B-B14F-4D97-AF65-F5344CB8AC3E}">
        <p14:creationId xmlns:p14="http://schemas.microsoft.com/office/powerpoint/2010/main" val="315617382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important point is to get out of the disparities mindset during economic planning since it results in investments in the most lagging areas with the worst ROI.  There should be an economic rationale for spatial targeting that seeks to uplift urban and rural together to achieve the overall goal of structural transformation.  </a:t>
            </a:r>
          </a:p>
        </p:txBody>
      </p:sp>
      <p:sp>
        <p:nvSpPr>
          <p:cNvPr id="4" name="Slide Number Placeholder 3"/>
          <p:cNvSpPr>
            <a:spLocks noGrp="1"/>
          </p:cNvSpPr>
          <p:nvPr>
            <p:ph type="sldNum" sz="quarter" idx="10"/>
          </p:nvPr>
        </p:nvSpPr>
        <p:spPr/>
        <p:txBody>
          <a:bodyPr/>
          <a:lstStyle/>
          <a:p>
            <a:fld id="{A82E9EE4-9CC3-45B6-BDA1-67509C96EF4B}" type="slidenum">
              <a:rPr lang="en-US" smtClean="0"/>
              <a:t>83</a:t>
            </a:fld>
            <a:endParaRPr lang="en-US"/>
          </a:p>
        </p:txBody>
      </p:sp>
    </p:spTree>
    <p:extLst>
      <p:ext uri="{BB962C8B-B14F-4D97-AF65-F5344CB8AC3E}">
        <p14:creationId xmlns:p14="http://schemas.microsoft.com/office/powerpoint/2010/main" val="333070264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2E9EE4-9CC3-45B6-BDA1-67509C96EF4B}" type="slidenum">
              <a:rPr lang="en-US" smtClean="0"/>
              <a:t>84</a:t>
            </a:fld>
            <a:endParaRPr lang="en-US"/>
          </a:p>
        </p:txBody>
      </p:sp>
    </p:spTree>
    <p:extLst>
      <p:ext uri="{BB962C8B-B14F-4D97-AF65-F5344CB8AC3E}">
        <p14:creationId xmlns:p14="http://schemas.microsoft.com/office/powerpoint/2010/main" val="108634591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time, have participants share their ideas of how economic policies impact human geography.  Refer to the subsection on this topic within the Guidebook.</a:t>
            </a:r>
          </a:p>
        </p:txBody>
      </p:sp>
      <p:sp>
        <p:nvSpPr>
          <p:cNvPr id="4" name="Slide Number Placeholder 3"/>
          <p:cNvSpPr>
            <a:spLocks noGrp="1"/>
          </p:cNvSpPr>
          <p:nvPr>
            <p:ph type="sldNum" sz="quarter" idx="10"/>
          </p:nvPr>
        </p:nvSpPr>
        <p:spPr/>
        <p:txBody>
          <a:bodyPr/>
          <a:lstStyle/>
          <a:p>
            <a:fld id="{A82E9EE4-9CC3-45B6-BDA1-67509C96EF4B}" type="slidenum">
              <a:rPr lang="en-US" smtClean="0"/>
              <a:t>85</a:t>
            </a:fld>
            <a:endParaRPr lang="en-US"/>
          </a:p>
        </p:txBody>
      </p:sp>
    </p:spTree>
    <p:extLst>
      <p:ext uri="{BB962C8B-B14F-4D97-AF65-F5344CB8AC3E}">
        <p14:creationId xmlns:p14="http://schemas.microsoft.com/office/powerpoint/2010/main" val="98758013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2E9EE4-9CC3-45B6-BDA1-67509C96EF4B}" type="slidenum">
              <a:rPr lang="en-US" smtClean="0"/>
              <a:t>86</a:t>
            </a:fld>
            <a:endParaRPr lang="en-US"/>
          </a:p>
        </p:txBody>
      </p:sp>
    </p:spTree>
    <p:extLst>
      <p:ext uri="{BB962C8B-B14F-4D97-AF65-F5344CB8AC3E}">
        <p14:creationId xmlns:p14="http://schemas.microsoft.com/office/powerpoint/2010/main" val="422252058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Where is productivity rising and declining? Medium cities are doing well, but diseconomies are setting in in megacities in spite of their continued prominent role.  This has policy implications.  Also note the importance of subnational data.</a:t>
            </a:r>
          </a:p>
          <a:p>
            <a:r>
              <a:rPr lang="en-US" dirty="0"/>
              <a:t>Findings from this data:</a:t>
            </a:r>
          </a:p>
          <a:p>
            <a:pPr marL="171450" indent="-171450">
              <a:buFontTx/>
              <a:buChar char="-"/>
            </a:pPr>
            <a:r>
              <a:rPr lang="en-US" dirty="0"/>
              <a:t>L</a:t>
            </a:r>
            <a:r>
              <a:rPr lang="en-US" sz="1200" kern="1200" dirty="0">
                <a:solidFill>
                  <a:schemeClr val="tx1"/>
                </a:solidFill>
                <a:effectLst/>
                <a:latin typeface="+mn-lt"/>
                <a:ea typeface="+mn-ea"/>
                <a:cs typeface="+mn-cs"/>
              </a:rPr>
              <a:t>arge metropolitan cities of 5-10 million population were found to be stagnating; Jakarta in particular is constrained by congestion and availability of land </a:t>
            </a:r>
          </a:p>
          <a:p>
            <a:pPr marL="171450" indent="-171450">
              <a:buFontTx/>
              <a:buChar char="-"/>
            </a:pPr>
            <a:r>
              <a:rPr lang="en-US" sz="1200" kern="1200" dirty="0">
                <a:solidFill>
                  <a:schemeClr val="tx1"/>
                </a:solidFill>
                <a:effectLst/>
                <a:latin typeface="+mn-lt"/>
                <a:ea typeface="+mn-ea"/>
                <a:cs typeface="+mn-cs"/>
              </a:rPr>
              <a:t>Midsized cities of 500,000-5 million performed well, growing their economies equal to or faster than their populations; financial services and construction sectors increased in share of GDP.</a:t>
            </a:r>
          </a:p>
          <a:p>
            <a:pPr marL="171450" indent="-171450">
              <a:buFontTx/>
              <a:buChar char="-"/>
            </a:pPr>
            <a:r>
              <a:rPr lang="en-US" sz="1200" kern="1200" dirty="0">
                <a:solidFill>
                  <a:schemeClr val="tx1"/>
                </a:solidFill>
                <a:effectLst/>
                <a:latin typeface="+mn-lt"/>
                <a:ea typeface="+mn-ea"/>
                <a:cs typeface="+mn-cs"/>
              </a:rPr>
              <a:t>Largest increase in trade, restaurant and hotel sectors was in cities of 0.5-1 million</a:t>
            </a:r>
          </a:p>
          <a:p>
            <a:pPr marL="0" indent="0">
              <a:buFontTx/>
              <a:buNone/>
            </a:pPr>
            <a:r>
              <a:rPr lang="en-US" sz="1200" kern="1200" dirty="0">
                <a:solidFill>
                  <a:schemeClr val="tx1"/>
                </a:solidFill>
                <a:effectLst/>
                <a:latin typeface="+mn-lt"/>
                <a:ea typeface="+mn-ea"/>
                <a:cs typeface="+mn-cs"/>
              </a:rPr>
              <a:t>Recommendation: continue investing in metro and medium cities instead of establishing new cities; work to reduce diseconomies in megacities and capitalize on existing agglomeration economies.</a:t>
            </a:r>
          </a:p>
          <a:p>
            <a:pPr marL="0" indent="0">
              <a:buFontTx/>
              <a:buNone/>
            </a:pPr>
            <a:r>
              <a:rPr lang="en-US" sz="1200" kern="1200" dirty="0">
                <a:solidFill>
                  <a:schemeClr val="tx1"/>
                </a:solidFill>
                <a:effectLst/>
                <a:latin typeface="+mn-lt"/>
                <a:ea typeface="+mn-ea"/>
                <a:cs typeface="+mn-cs"/>
              </a:rPr>
              <a:t>Note also that Indonesia’s Master Economic Transformation Plan (MP3EI) 2010-2025 pairs economic sector targeting with spatial planning for specialized economic corridors (see </a:t>
            </a:r>
            <a:r>
              <a:rPr lang="en-US" sz="1200" i="1" kern="1200" dirty="0">
                <a:solidFill>
                  <a:schemeClr val="tx1"/>
                </a:solidFill>
                <a:effectLst/>
                <a:latin typeface="+mn-lt"/>
                <a:ea typeface="+mn-ea"/>
                <a:cs typeface="+mn-cs"/>
              </a:rPr>
              <a:t>Guidebook</a:t>
            </a:r>
            <a:r>
              <a:rPr lang="en-US" sz="1200" i="0" kern="1200" dirty="0">
                <a:solidFill>
                  <a:schemeClr val="tx1"/>
                </a:solidFill>
                <a:effectLst/>
                <a:latin typeface="+mn-lt"/>
                <a:ea typeface="+mn-ea"/>
                <a:cs typeface="+mn-cs"/>
              </a:rPr>
              <a:t> Box 3.8)</a:t>
            </a:r>
            <a:r>
              <a:rPr lang="en-US" sz="1200" kern="1200" dirty="0">
                <a:solidFill>
                  <a:schemeClr val="tx1"/>
                </a:solidFill>
                <a:effectLst/>
                <a:latin typeface="+mn-lt"/>
                <a:ea typeface="+mn-ea"/>
                <a:cs typeface="+mn-cs"/>
              </a:rPr>
              <a:t>.  Important to get good subnational data for this type of planning.</a:t>
            </a:r>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A82E9EE4-9CC3-45B6-BDA1-67509C96EF4B}" type="slidenum">
              <a:rPr lang="en-US" smtClean="0"/>
              <a:t>87</a:t>
            </a:fld>
            <a:endParaRPr lang="en-US"/>
          </a:p>
        </p:txBody>
      </p:sp>
    </p:spTree>
    <p:extLst>
      <p:ext uri="{BB962C8B-B14F-4D97-AF65-F5344CB8AC3E}">
        <p14:creationId xmlns:p14="http://schemas.microsoft.com/office/powerpoint/2010/main" val="145217603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2E9EE4-9CC3-45B6-BDA1-67509C96EF4B}" type="slidenum">
              <a:rPr lang="en-US" smtClean="0"/>
              <a:t>88</a:t>
            </a:fld>
            <a:endParaRPr lang="en-US"/>
          </a:p>
        </p:txBody>
      </p:sp>
    </p:spTree>
    <p:extLst>
      <p:ext uri="{BB962C8B-B14F-4D97-AF65-F5344CB8AC3E}">
        <p14:creationId xmlns:p14="http://schemas.microsoft.com/office/powerpoint/2010/main" val="350157596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more quickly the curve decreases and becomes flat, the higher the degree of primacy.  Cameroon stands out as strongly bi-polar.  Chad has the highest primacy, followed by Uganda and Zambia.  Morocco has the most even distribution of cities, with the top nine cities after Casablanca (the largest) all exceeding 10% of Casablanca’s population.</a:t>
            </a:r>
            <a:endParaRPr lang="en-US" dirty="0"/>
          </a:p>
        </p:txBody>
      </p:sp>
      <p:sp>
        <p:nvSpPr>
          <p:cNvPr id="4" name="Slide Number Placeholder 3"/>
          <p:cNvSpPr>
            <a:spLocks noGrp="1"/>
          </p:cNvSpPr>
          <p:nvPr>
            <p:ph type="sldNum" sz="quarter" idx="10"/>
          </p:nvPr>
        </p:nvSpPr>
        <p:spPr/>
        <p:txBody>
          <a:bodyPr/>
          <a:lstStyle/>
          <a:p>
            <a:fld id="{A82E9EE4-9CC3-45B6-BDA1-67509C96EF4B}" type="slidenum">
              <a:rPr lang="en-US" smtClean="0"/>
              <a:t>89</a:t>
            </a:fld>
            <a:endParaRPr lang="en-US"/>
          </a:p>
        </p:txBody>
      </p:sp>
    </p:spTree>
    <p:extLst>
      <p:ext uri="{BB962C8B-B14F-4D97-AF65-F5344CB8AC3E}">
        <p14:creationId xmlns:p14="http://schemas.microsoft.com/office/powerpoint/2010/main" val="241921705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that none of these countries (perhaps with the exception of Chad) have a major primacy problem.  That information can help to inform economic planning and spatial targeting.</a:t>
            </a:r>
          </a:p>
        </p:txBody>
      </p:sp>
      <p:sp>
        <p:nvSpPr>
          <p:cNvPr id="4" name="Slide Number Placeholder 3"/>
          <p:cNvSpPr>
            <a:spLocks noGrp="1"/>
          </p:cNvSpPr>
          <p:nvPr>
            <p:ph type="sldNum" sz="quarter" idx="10"/>
          </p:nvPr>
        </p:nvSpPr>
        <p:spPr/>
        <p:txBody>
          <a:bodyPr/>
          <a:lstStyle/>
          <a:p>
            <a:fld id="{A82E9EE4-9CC3-45B6-BDA1-67509C96EF4B}" type="slidenum">
              <a:rPr lang="en-US" smtClean="0"/>
              <a:t>90</a:t>
            </a:fld>
            <a:endParaRPr lang="en-US"/>
          </a:p>
        </p:txBody>
      </p:sp>
    </p:spTree>
    <p:extLst>
      <p:ext uri="{BB962C8B-B14F-4D97-AF65-F5344CB8AC3E}">
        <p14:creationId xmlns:p14="http://schemas.microsoft.com/office/powerpoint/2010/main" val="306614714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Customize with the training country and comparators if useful</a:t>
            </a:r>
          </a:p>
          <a:p>
            <a:r>
              <a:rPr lang="en-US" dirty="0"/>
              <a:t>Reference: https://www.integrate-africa.org/fileadmin/uploads/afdb/Documents/ARII-Report2016_EN_web.pdf</a:t>
            </a:r>
          </a:p>
        </p:txBody>
      </p:sp>
      <p:sp>
        <p:nvSpPr>
          <p:cNvPr id="4" name="Slide Number Placeholder 3"/>
          <p:cNvSpPr>
            <a:spLocks noGrp="1"/>
          </p:cNvSpPr>
          <p:nvPr>
            <p:ph type="sldNum" sz="quarter" idx="10"/>
          </p:nvPr>
        </p:nvSpPr>
        <p:spPr/>
        <p:txBody>
          <a:bodyPr/>
          <a:lstStyle/>
          <a:p>
            <a:fld id="{A82E9EE4-9CC3-45B6-BDA1-67509C96EF4B}" type="slidenum">
              <a:rPr lang="en-US" smtClean="0"/>
              <a:t>91</a:t>
            </a:fld>
            <a:endParaRPr lang="en-US"/>
          </a:p>
        </p:txBody>
      </p:sp>
    </p:spTree>
    <p:extLst>
      <p:ext uri="{BB962C8B-B14F-4D97-AF65-F5344CB8AC3E}">
        <p14:creationId xmlns:p14="http://schemas.microsoft.com/office/powerpoint/2010/main" val="376225891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Gather people’s thoughts, questions &amp; reactions.  At some point ask for a few people to share any action items they wrote down in their action planning worksheet.</a:t>
            </a:r>
          </a:p>
          <a:p>
            <a:endParaRPr lang="en-US" dirty="0"/>
          </a:p>
        </p:txBody>
      </p:sp>
      <p:sp>
        <p:nvSpPr>
          <p:cNvPr id="4" name="Slide Number Placeholder 3"/>
          <p:cNvSpPr>
            <a:spLocks noGrp="1"/>
          </p:cNvSpPr>
          <p:nvPr>
            <p:ph type="sldNum" sz="quarter" idx="10"/>
          </p:nvPr>
        </p:nvSpPr>
        <p:spPr/>
        <p:txBody>
          <a:bodyPr/>
          <a:lstStyle/>
          <a:p>
            <a:fld id="{A82E9EE4-9CC3-45B6-BDA1-67509C96EF4B}" type="slidenum">
              <a:rPr lang="en-US" smtClean="0"/>
              <a:t>92</a:t>
            </a:fld>
            <a:endParaRPr lang="en-US"/>
          </a:p>
        </p:txBody>
      </p:sp>
    </p:spTree>
    <p:extLst>
      <p:ext uri="{BB962C8B-B14F-4D97-AF65-F5344CB8AC3E}">
        <p14:creationId xmlns:p14="http://schemas.microsoft.com/office/powerpoint/2010/main" val="13303438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Or, start with a blank slide (title only) and write rules as participants suggest them.</a:t>
            </a:r>
          </a:p>
        </p:txBody>
      </p:sp>
      <p:sp>
        <p:nvSpPr>
          <p:cNvPr id="4" name="Slide Number Placeholder 3"/>
          <p:cNvSpPr>
            <a:spLocks noGrp="1"/>
          </p:cNvSpPr>
          <p:nvPr>
            <p:ph type="sldNum" sz="quarter" idx="10"/>
          </p:nvPr>
        </p:nvSpPr>
        <p:spPr/>
        <p:txBody>
          <a:bodyPr/>
          <a:lstStyle/>
          <a:p>
            <a:fld id="{A82E9EE4-9CC3-45B6-BDA1-67509C96EF4B}" type="slidenum">
              <a:rPr lang="en-US" smtClean="0"/>
              <a:t>10</a:t>
            </a:fld>
            <a:endParaRPr lang="en-US"/>
          </a:p>
        </p:txBody>
      </p:sp>
    </p:spTree>
    <p:extLst>
      <p:ext uri="{BB962C8B-B14F-4D97-AF65-F5344CB8AC3E}">
        <p14:creationId xmlns:p14="http://schemas.microsoft.com/office/powerpoint/2010/main" val="253659956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section draws upon both Theme D and Stage 3 in the Guidebook.</a:t>
            </a:r>
          </a:p>
        </p:txBody>
      </p:sp>
      <p:sp>
        <p:nvSpPr>
          <p:cNvPr id="4" name="Slide Number Placeholder 3"/>
          <p:cNvSpPr>
            <a:spLocks noGrp="1"/>
          </p:cNvSpPr>
          <p:nvPr>
            <p:ph type="sldNum" sz="quarter" idx="10"/>
          </p:nvPr>
        </p:nvSpPr>
        <p:spPr/>
        <p:txBody>
          <a:bodyPr/>
          <a:lstStyle/>
          <a:p>
            <a:fld id="{A82E9EE4-9CC3-45B6-BDA1-67509C96EF4B}" type="slidenum">
              <a:rPr lang="en-US" smtClean="0"/>
              <a:t>93</a:t>
            </a:fld>
            <a:endParaRPr lang="en-US"/>
          </a:p>
        </p:txBody>
      </p:sp>
    </p:spTree>
    <p:extLst>
      <p:ext uri="{BB962C8B-B14F-4D97-AF65-F5344CB8AC3E}">
        <p14:creationId xmlns:p14="http://schemas.microsoft.com/office/powerpoint/2010/main" val="114230767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Two major barriers for implementation of urban issues within national development planning are coordination and finance.</a:t>
            </a:r>
          </a:p>
        </p:txBody>
      </p:sp>
      <p:sp>
        <p:nvSpPr>
          <p:cNvPr id="4" name="Slide Number Placeholder 3"/>
          <p:cNvSpPr>
            <a:spLocks noGrp="1"/>
          </p:cNvSpPr>
          <p:nvPr>
            <p:ph type="sldNum" sz="quarter" idx="10"/>
          </p:nvPr>
        </p:nvSpPr>
        <p:spPr/>
        <p:txBody>
          <a:bodyPr/>
          <a:lstStyle/>
          <a:p>
            <a:fld id="{A82E9EE4-9CC3-45B6-BDA1-67509C96EF4B}" type="slidenum">
              <a:rPr lang="en-US" smtClean="0"/>
              <a:t>94</a:t>
            </a:fld>
            <a:endParaRPr lang="en-US"/>
          </a:p>
        </p:txBody>
      </p:sp>
    </p:spTree>
    <p:extLst>
      <p:ext uri="{BB962C8B-B14F-4D97-AF65-F5344CB8AC3E}">
        <p14:creationId xmlns:p14="http://schemas.microsoft.com/office/powerpoint/2010/main" val="270486702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 be exploring these issues here.</a:t>
            </a:r>
          </a:p>
        </p:txBody>
      </p:sp>
      <p:sp>
        <p:nvSpPr>
          <p:cNvPr id="4" name="Slide Number Placeholder 3"/>
          <p:cNvSpPr>
            <a:spLocks noGrp="1"/>
          </p:cNvSpPr>
          <p:nvPr>
            <p:ph type="sldNum" sz="quarter" idx="10"/>
          </p:nvPr>
        </p:nvSpPr>
        <p:spPr/>
        <p:txBody>
          <a:bodyPr/>
          <a:lstStyle/>
          <a:p>
            <a:fld id="{A82E9EE4-9CC3-45B6-BDA1-67509C96EF4B}" type="slidenum">
              <a:rPr lang="en-US" smtClean="0"/>
              <a:t>95</a:t>
            </a:fld>
            <a:endParaRPr lang="en-US"/>
          </a:p>
        </p:txBody>
      </p:sp>
    </p:spTree>
    <p:extLst>
      <p:ext uri="{BB962C8B-B14F-4D97-AF65-F5344CB8AC3E}">
        <p14:creationId xmlns:p14="http://schemas.microsoft.com/office/powerpoint/2010/main" val="34279633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2E9EE4-9CC3-45B6-BDA1-67509C96EF4B}" type="slidenum">
              <a:rPr lang="en-US" smtClean="0"/>
              <a:t>96</a:t>
            </a:fld>
            <a:endParaRPr lang="en-US"/>
          </a:p>
        </p:txBody>
      </p:sp>
    </p:spTree>
    <p:extLst>
      <p:ext uri="{BB962C8B-B14F-4D97-AF65-F5344CB8AC3E}">
        <p14:creationId xmlns:p14="http://schemas.microsoft.com/office/powerpoint/2010/main" val="2911109756"/>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Goal is to move from siloed to integrated</a:t>
            </a:r>
          </a:p>
          <a:p>
            <a:r>
              <a:rPr lang="en-US" dirty="0"/>
              <a:t>- Can pose the question: which one does your NDP process look like?  Can discuss or show of hands only.</a:t>
            </a:r>
          </a:p>
          <a:p>
            <a:r>
              <a:rPr lang="en-US" dirty="0"/>
              <a:t>- Note that it’s not necessarily different stakeholders but engaging existing stakeholders differently.</a:t>
            </a:r>
          </a:p>
        </p:txBody>
      </p:sp>
      <p:sp>
        <p:nvSpPr>
          <p:cNvPr id="4" name="Slide Number Placeholder 3"/>
          <p:cNvSpPr>
            <a:spLocks noGrp="1"/>
          </p:cNvSpPr>
          <p:nvPr>
            <p:ph type="sldNum" sz="quarter" idx="10"/>
          </p:nvPr>
        </p:nvSpPr>
        <p:spPr/>
        <p:txBody>
          <a:bodyPr/>
          <a:lstStyle/>
          <a:p>
            <a:fld id="{A82E9EE4-9CC3-45B6-BDA1-67509C96EF4B}" type="slidenum">
              <a:rPr lang="en-US" smtClean="0"/>
              <a:t>97</a:t>
            </a:fld>
            <a:endParaRPr lang="en-US"/>
          </a:p>
        </p:txBody>
      </p:sp>
    </p:spTree>
    <p:extLst>
      <p:ext uri="{BB962C8B-B14F-4D97-AF65-F5344CB8AC3E}">
        <p14:creationId xmlns:p14="http://schemas.microsoft.com/office/powerpoint/2010/main" val="816104417"/>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this.  Refer to Table 3.8 in the Guidebook.</a:t>
            </a:r>
          </a:p>
        </p:txBody>
      </p:sp>
      <p:sp>
        <p:nvSpPr>
          <p:cNvPr id="4" name="Slide Number Placeholder 3"/>
          <p:cNvSpPr>
            <a:spLocks noGrp="1"/>
          </p:cNvSpPr>
          <p:nvPr>
            <p:ph type="sldNum" sz="quarter" idx="10"/>
          </p:nvPr>
        </p:nvSpPr>
        <p:spPr/>
        <p:txBody>
          <a:bodyPr/>
          <a:lstStyle/>
          <a:p>
            <a:fld id="{A82E9EE4-9CC3-45B6-BDA1-67509C96EF4B}" type="slidenum">
              <a:rPr lang="en-US" smtClean="0"/>
              <a:t>98</a:t>
            </a:fld>
            <a:endParaRPr lang="en-US"/>
          </a:p>
        </p:txBody>
      </p:sp>
    </p:spTree>
    <p:extLst>
      <p:ext uri="{BB962C8B-B14F-4D97-AF65-F5344CB8AC3E}">
        <p14:creationId xmlns:p14="http://schemas.microsoft.com/office/powerpoint/2010/main" val="110365749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Can discuss or have a show of hands for each bullet point.</a:t>
            </a:r>
          </a:p>
        </p:txBody>
      </p:sp>
      <p:sp>
        <p:nvSpPr>
          <p:cNvPr id="4" name="Slide Number Placeholder 3"/>
          <p:cNvSpPr>
            <a:spLocks noGrp="1"/>
          </p:cNvSpPr>
          <p:nvPr>
            <p:ph type="sldNum" sz="quarter" idx="10"/>
          </p:nvPr>
        </p:nvSpPr>
        <p:spPr/>
        <p:txBody>
          <a:bodyPr/>
          <a:lstStyle/>
          <a:p>
            <a:fld id="{A82E9EE4-9CC3-45B6-BDA1-67509C96EF4B}" type="slidenum">
              <a:rPr lang="en-US" smtClean="0"/>
              <a:t>99</a:t>
            </a:fld>
            <a:endParaRPr lang="en-US"/>
          </a:p>
        </p:txBody>
      </p:sp>
    </p:spTree>
    <p:extLst>
      <p:ext uri="{BB962C8B-B14F-4D97-AF65-F5344CB8AC3E}">
        <p14:creationId xmlns:p14="http://schemas.microsoft.com/office/powerpoint/2010/main" val="2090477082"/>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Possible points of discussion: Are these type of urban development coordination failures common in the training country?  What can be done to overcome them?</a:t>
            </a:r>
          </a:p>
        </p:txBody>
      </p:sp>
      <p:sp>
        <p:nvSpPr>
          <p:cNvPr id="4" name="Slide Number Placeholder 3"/>
          <p:cNvSpPr>
            <a:spLocks noGrp="1"/>
          </p:cNvSpPr>
          <p:nvPr>
            <p:ph type="sldNum" sz="quarter" idx="10"/>
          </p:nvPr>
        </p:nvSpPr>
        <p:spPr/>
        <p:txBody>
          <a:bodyPr/>
          <a:lstStyle/>
          <a:p>
            <a:fld id="{A82E9EE4-9CC3-45B6-BDA1-67509C96EF4B}" type="slidenum">
              <a:rPr lang="en-US" smtClean="0"/>
              <a:t>100</a:t>
            </a:fld>
            <a:endParaRPr lang="en-US"/>
          </a:p>
        </p:txBody>
      </p:sp>
    </p:spTree>
    <p:extLst>
      <p:ext uri="{BB962C8B-B14F-4D97-AF65-F5344CB8AC3E}">
        <p14:creationId xmlns:p14="http://schemas.microsoft.com/office/powerpoint/2010/main" val="1707975851"/>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following two slides speak to these two points.</a:t>
            </a:r>
          </a:p>
        </p:txBody>
      </p:sp>
      <p:sp>
        <p:nvSpPr>
          <p:cNvPr id="4" name="Slide Number Placeholder 3"/>
          <p:cNvSpPr>
            <a:spLocks noGrp="1"/>
          </p:cNvSpPr>
          <p:nvPr>
            <p:ph type="sldNum" sz="quarter" idx="10"/>
          </p:nvPr>
        </p:nvSpPr>
        <p:spPr/>
        <p:txBody>
          <a:bodyPr/>
          <a:lstStyle/>
          <a:p>
            <a:fld id="{A82E9EE4-9CC3-45B6-BDA1-67509C96EF4B}" type="slidenum">
              <a:rPr lang="en-US" smtClean="0"/>
              <a:t>101</a:t>
            </a:fld>
            <a:endParaRPr lang="en-US"/>
          </a:p>
        </p:txBody>
      </p:sp>
    </p:spTree>
    <p:extLst>
      <p:ext uri="{BB962C8B-B14F-4D97-AF65-F5344CB8AC3E}">
        <p14:creationId xmlns:p14="http://schemas.microsoft.com/office/powerpoint/2010/main" val="3291095856"/>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 to these points drawing from the list in Section 3, Stage 3 of the Guidebook.</a:t>
            </a:r>
          </a:p>
        </p:txBody>
      </p:sp>
      <p:sp>
        <p:nvSpPr>
          <p:cNvPr id="4" name="Slide Number Placeholder 3"/>
          <p:cNvSpPr>
            <a:spLocks noGrp="1"/>
          </p:cNvSpPr>
          <p:nvPr>
            <p:ph type="sldNum" sz="quarter" idx="10"/>
          </p:nvPr>
        </p:nvSpPr>
        <p:spPr/>
        <p:txBody>
          <a:bodyPr/>
          <a:lstStyle/>
          <a:p>
            <a:fld id="{A82E9EE4-9CC3-45B6-BDA1-67509C96EF4B}" type="slidenum">
              <a:rPr lang="en-US" smtClean="0"/>
              <a:t>102</a:t>
            </a:fld>
            <a:endParaRPr lang="en-US"/>
          </a:p>
        </p:txBody>
      </p:sp>
    </p:spTree>
    <p:extLst>
      <p:ext uri="{BB962C8B-B14F-4D97-AF65-F5344CB8AC3E}">
        <p14:creationId xmlns:p14="http://schemas.microsoft.com/office/powerpoint/2010/main" val="10631324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Data from UNDESA (https://esa.un.org/unpd/wup/CD-ROM/). </a:t>
            </a:r>
          </a:p>
          <a:p>
            <a:r>
              <a:rPr lang="en-US" dirty="0"/>
              <a:t>Customize this slide using data for the training country.</a:t>
            </a:r>
          </a:p>
          <a:p>
            <a:r>
              <a:rPr lang="en-US" dirty="0"/>
              <a:t>Representing forecasting growth in terms of largest cities (“8.5 new </a:t>
            </a:r>
            <a:r>
              <a:rPr lang="en-US" dirty="0" err="1"/>
              <a:t>Lusakas</a:t>
            </a:r>
            <a:r>
              <a:rPr lang="en-US" dirty="0"/>
              <a:t>”) can help participants conceptualize it.</a:t>
            </a:r>
          </a:p>
        </p:txBody>
      </p:sp>
      <p:sp>
        <p:nvSpPr>
          <p:cNvPr id="4" name="Slide Number Placeholder 3"/>
          <p:cNvSpPr>
            <a:spLocks noGrp="1"/>
          </p:cNvSpPr>
          <p:nvPr>
            <p:ph type="sldNum" sz="quarter" idx="10"/>
          </p:nvPr>
        </p:nvSpPr>
        <p:spPr/>
        <p:txBody>
          <a:bodyPr/>
          <a:lstStyle/>
          <a:p>
            <a:fld id="{A82E9EE4-9CC3-45B6-BDA1-67509C96EF4B}" type="slidenum">
              <a:rPr lang="en-US" smtClean="0"/>
              <a:t>18</a:t>
            </a:fld>
            <a:endParaRPr lang="en-US"/>
          </a:p>
        </p:txBody>
      </p:sp>
    </p:spTree>
    <p:extLst>
      <p:ext uri="{BB962C8B-B14F-4D97-AF65-F5344CB8AC3E}">
        <p14:creationId xmlns:p14="http://schemas.microsoft.com/office/powerpoint/2010/main" val="1582402247"/>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result of this analysis will likely prioritize smart urbanization over disconnected, sprawling, unplanned urbanization.  This assessment can help direct resources to smart and sustainable projects.  For example, endless highway and ring road expansion will always be overwhelmed by cars, but investments in mass transit and nonmotorized modes can boost urban competitiveness in the long term.</a:t>
            </a:r>
          </a:p>
        </p:txBody>
      </p:sp>
      <p:sp>
        <p:nvSpPr>
          <p:cNvPr id="4" name="Slide Number Placeholder 3"/>
          <p:cNvSpPr>
            <a:spLocks noGrp="1"/>
          </p:cNvSpPr>
          <p:nvPr>
            <p:ph type="sldNum" sz="quarter" idx="10"/>
          </p:nvPr>
        </p:nvSpPr>
        <p:spPr/>
        <p:txBody>
          <a:bodyPr/>
          <a:lstStyle/>
          <a:p>
            <a:fld id="{A82E9EE4-9CC3-45B6-BDA1-67509C96EF4B}" type="slidenum">
              <a:rPr lang="en-US" smtClean="0"/>
              <a:t>103</a:t>
            </a:fld>
            <a:endParaRPr lang="en-US"/>
          </a:p>
        </p:txBody>
      </p:sp>
    </p:spTree>
    <p:extLst>
      <p:ext uri="{BB962C8B-B14F-4D97-AF65-F5344CB8AC3E}">
        <p14:creationId xmlns:p14="http://schemas.microsoft.com/office/powerpoint/2010/main" val="1397369957"/>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See </a:t>
            </a:r>
            <a:r>
              <a:rPr lang="en-US" i="1" dirty="0"/>
              <a:t>Guidebook </a:t>
            </a:r>
            <a:r>
              <a:rPr lang="en-US" i="0" dirty="0"/>
              <a:t>Box 3.13 and http://www.economic.gov.za/about-us/programmes/planning-and-coordination/national-economic-planning</a:t>
            </a:r>
            <a:endParaRPr lang="en-US" dirty="0"/>
          </a:p>
        </p:txBody>
      </p:sp>
      <p:sp>
        <p:nvSpPr>
          <p:cNvPr id="4" name="Slide Number Placeholder 3"/>
          <p:cNvSpPr>
            <a:spLocks noGrp="1"/>
          </p:cNvSpPr>
          <p:nvPr>
            <p:ph type="sldNum" sz="quarter" idx="10"/>
          </p:nvPr>
        </p:nvSpPr>
        <p:spPr/>
        <p:txBody>
          <a:bodyPr/>
          <a:lstStyle/>
          <a:p>
            <a:fld id="{A82E9EE4-9CC3-45B6-BDA1-67509C96EF4B}" type="slidenum">
              <a:rPr lang="en-US" smtClean="0"/>
              <a:t>104</a:t>
            </a:fld>
            <a:endParaRPr lang="en-US"/>
          </a:p>
        </p:txBody>
      </p:sp>
    </p:spTree>
    <p:extLst>
      <p:ext uri="{BB962C8B-B14F-4D97-AF65-F5344CB8AC3E}">
        <p14:creationId xmlns:p14="http://schemas.microsoft.com/office/powerpoint/2010/main" val="2826059596"/>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See </a:t>
            </a:r>
            <a:r>
              <a:rPr lang="en-US" i="1" dirty="0"/>
              <a:t>Guidebook </a:t>
            </a:r>
            <a:r>
              <a:rPr lang="en-US" i="0" dirty="0"/>
              <a:t>Box 2.20.  Mention some of the problems China has experienced as well.</a:t>
            </a:r>
            <a:endParaRPr lang="en-US" dirty="0"/>
          </a:p>
        </p:txBody>
      </p:sp>
      <p:sp>
        <p:nvSpPr>
          <p:cNvPr id="4" name="Slide Number Placeholder 3"/>
          <p:cNvSpPr>
            <a:spLocks noGrp="1"/>
          </p:cNvSpPr>
          <p:nvPr>
            <p:ph type="sldNum" sz="quarter" idx="10"/>
          </p:nvPr>
        </p:nvSpPr>
        <p:spPr/>
        <p:txBody>
          <a:bodyPr/>
          <a:lstStyle/>
          <a:p>
            <a:fld id="{A82E9EE4-9CC3-45B6-BDA1-67509C96EF4B}" type="slidenum">
              <a:rPr lang="en-US" smtClean="0"/>
              <a:t>105</a:t>
            </a:fld>
            <a:endParaRPr lang="en-US"/>
          </a:p>
        </p:txBody>
      </p:sp>
    </p:spTree>
    <p:extLst>
      <p:ext uri="{BB962C8B-B14F-4D97-AF65-F5344CB8AC3E}">
        <p14:creationId xmlns:p14="http://schemas.microsoft.com/office/powerpoint/2010/main" val="249038478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2E9EE4-9CC3-45B6-BDA1-67509C96EF4B}" type="slidenum">
              <a:rPr lang="en-US" smtClean="0"/>
              <a:t>106</a:t>
            </a:fld>
            <a:endParaRPr lang="en-US"/>
          </a:p>
        </p:txBody>
      </p:sp>
    </p:spTree>
    <p:extLst>
      <p:ext uri="{BB962C8B-B14F-4D97-AF65-F5344CB8AC3E}">
        <p14:creationId xmlns:p14="http://schemas.microsoft.com/office/powerpoint/2010/main" val="4280198854"/>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 is the lowest score; A is the highest score.  Those without scores were not rated.</a:t>
            </a:r>
          </a:p>
          <a:p>
            <a:r>
              <a:rPr lang="en-US" dirty="0"/>
              <a:t>To assist with presenting this slide, review the ways these scores are calculated: https://pefa.org/content/pefa-framework</a:t>
            </a:r>
          </a:p>
        </p:txBody>
      </p:sp>
      <p:sp>
        <p:nvSpPr>
          <p:cNvPr id="4" name="Slide Number Placeholder 3"/>
          <p:cNvSpPr>
            <a:spLocks noGrp="1"/>
          </p:cNvSpPr>
          <p:nvPr>
            <p:ph type="sldNum" sz="quarter" idx="10"/>
          </p:nvPr>
        </p:nvSpPr>
        <p:spPr/>
        <p:txBody>
          <a:bodyPr/>
          <a:lstStyle/>
          <a:p>
            <a:fld id="{A82E9EE4-9CC3-45B6-BDA1-67509C96EF4B}" type="slidenum">
              <a:rPr lang="en-US" smtClean="0"/>
              <a:t>107</a:t>
            </a:fld>
            <a:endParaRPr lang="en-US"/>
          </a:p>
        </p:txBody>
      </p:sp>
    </p:spTree>
    <p:extLst>
      <p:ext uri="{BB962C8B-B14F-4D97-AF65-F5344CB8AC3E}">
        <p14:creationId xmlns:p14="http://schemas.microsoft.com/office/powerpoint/2010/main" val="102998130"/>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Gather people’s thoughts, questions &amp; reactions.  At some point ask for a few people to share any action items they wrote down in their action planning worksheet.</a:t>
            </a:r>
          </a:p>
          <a:p>
            <a:endParaRPr lang="en-US" dirty="0"/>
          </a:p>
        </p:txBody>
      </p:sp>
      <p:sp>
        <p:nvSpPr>
          <p:cNvPr id="4" name="Slide Number Placeholder 3"/>
          <p:cNvSpPr>
            <a:spLocks noGrp="1"/>
          </p:cNvSpPr>
          <p:nvPr>
            <p:ph type="sldNum" sz="quarter" idx="10"/>
          </p:nvPr>
        </p:nvSpPr>
        <p:spPr/>
        <p:txBody>
          <a:bodyPr/>
          <a:lstStyle/>
          <a:p>
            <a:fld id="{A82E9EE4-9CC3-45B6-BDA1-67509C96EF4B}" type="slidenum">
              <a:rPr lang="en-US" smtClean="0"/>
              <a:t>108</a:t>
            </a:fld>
            <a:endParaRPr lang="en-US"/>
          </a:p>
        </p:txBody>
      </p:sp>
    </p:spTree>
    <p:extLst>
      <p:ext uri="{BB962C8B-B14F-4D97-AF65-F5344CB8AC3E}">
        <p14:creationId xmlns:p14="http://schemas.microsoft.com/office/powerpoint/2010/main" val="2575787518"/>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Help participants categorize their priority issues before they choose a focus theme.</a:t>
            </a:r>
          </a:p>
        </p:txBody>
      </p:sp>
      <p:sp>
        <p:nvSpPr>
          <p:cNvPr id="4" name="Slide Number Placeholder 3"/>
          <p:cNvSpPr>
            <a:spLocks noGrp="1"/>
          </p:cNvSpPr>
          <p:nvPr>
            <p:ph type="sldNum" sz="quarter" idx="10"/>
          </p:nvPr>
        </p:nvSpPr>
        <p:spPr/>
        <p:txBody>
          <a:bodyPr/>
          <a:lstStyle/>
          <a:p>
            <a:fld id="{A82E9EE4-9CC3-45B6-BDA1-67509C96EF4B}" type="slidenum">
              <a:rPr lang="en-US" smtClean="0"/>
              <a:t>110</a:t>
            </a:fld>
            <a:endParaRPr lang="en-US"/>
          </a:p>
        </p:txBody>
      </p:sp>
    </p:spTree>
    <p:extLst>
      <p:ext uri="{BB962C8B-B14F-4D97-AF65-F5344CB8AC3E}">
        <p14:creationId xmlns:p14="http://schemas.microsoft.com/office/powerpoint/2010/main" val="168948731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2E9EE4-9CC3-45B6-BDA1-67509C96EF4B}" type="slidenum">
              <a:rPr lang="en-US" smtClean="0"/>
              <a:t>111</a:t>
            </a:fld>
            <a:endParaRPr lang="en-US"/>
          </a:p>
        </p:txBody>
      </p:sp>
    </p:spTree>
    <p:extLst>
      <p:ext uri="{BB962C8B-B14F-4D97-AF65-F5344CB8AC3E}">
        <p14:creationId xmlns:p14="http://schemas.microsoft.com/office/powerpoint/2010/main" val="2393642290"/>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Select a theme using a combination of voting and discussion.  Do not select Theme D since it will be part of the discussion of any of the other three.</a:t>
            </a:r>
          </a:p>
          <a:p>
            <a:r>
              <a:rPr lang="en-US" dirty="0"/>
              <a:t>Selection will guide Day 2</a:t>
            </a:r>
          </a:p>
        </p:txBody>
      </p:sp>
      <p:sp>
        <p:nvSpPr>
          <p:cNvPr id="4" name="Slide Number Placeholder 3"/>
          <p:cNvSpPr>
            <a:spLocks noGrp="1"/>
          </p:cNvSpPr>
          <p:nvPr>
            <p:ph type="sldNum" sz="quarter" idx="10"/>
          </p:nvPr>
        </p:nvSpPr>
        <p:spPr/>
        <p:txBody>
          <a:bodyPr/>
          <a:lstStyle/>
          <a:p>
            <a:fld id="{A82E9EE4-9CC3-45B6-BDA1-67509C96EF4B}" type="slidenum">
              <a:rPr lang="en-US" smtClean="0"/>
              <a:t>112</a:t>
            </a:fld>
            <a:endParaRPr lang="en-US"/>
          </a:p>
        </p:txBody>
      </p:sp>
    </p:spTree>
    <p:extLst>
      <p:ext uri="{BB962C8B-B14F-4D97-AF65-F5344CB8AC3E}">
        <p14:creationId xmlns:p14="http://schemas.microsoft.com/office/powerpoint/2010/main" val="651767635"/>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Action items are the steps the country needs to take in order to integrate each theme related to cities and urbanization into national development planning.</a:t>
            </a:r>
          </a:p>
        </p:txBody>
      </p:sp>
      <p:sp>
        <p:nvSpPr>
          <p:cNvPr id="4" name="Slide Number Placeholder 3"/>
          <p:cNvSpPr>
            <a:spLocks noGrp="1"/>
          </p:cNvSpPr>
          <p:nvPr>
            <p:ph type="sldNum" sz="quarter" idx="10"/>
          </p:nvPr>
        </p:nvSpPr>
        <p:spPr/>
        <p:txBody>
          <a:bodyPr/>
          <a:lstStyle/>
          <a:p>
            <a:fld id="{A82E9EE4-9CC3-45B6-BDA1-67509C96EF4B}" type="slidenum">
              <a:rPr lang="en-US" smtClean="0"/>
              <a:t>113</a:t>
            </a:fld>
            <a:endParaRPr lang="en-US"/>
          </a:p>
        </p:txBody>
      </p:sp>
    </p:spTree>
    <p:extLst>
      <p:ext uri="{BB962C8B-B14F-4D97-AF65-F5344CB8AC3E}">
        <p14:creationId xmlns:p14="http://schemas.microsoft.com/office/powerpoint/2010/main" val="619541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Check against guidebook</a:t>
            </a:r>
          </a:p>
        </p:txBody>
      </p:sp>
      <p:sp>
        <p:nvSpPr>
          <p:cNvPr id="4" name="Slide Number Placeholder 3"/>
          <p:cNvSpPr>
            <a:spLocks noGrp="1"/>
          </p:cNvSpPr>
          <p:nvPr>
            <p:ph type="sldNum" sz="quarter" idx="10"/>
          </p:nvPr>
        </p:nvSpPr>
        <p:spPr/>
        <p:txBody>
          <a:bodyPr/>
          <a:lstStyle/>
          <a:p>
            <a:fld id="{A82E9EE4-9CC3-45B6-BDA1-67509C96EF4B}" type="slidenum">
              <a:rPr lang="en-US" smtClean="0"/>
              <a:t>19</a:t>
            </a:fld>
            <a:endParaRPr lang="en-US"/>
          </a:p>
        </p:txBody>
      </p:sp>
    </p:spTree>
    <p:extLst>
      <p:ext uri="{BB962C8B-B14F-4D97-AF65-F5344CB8AC3E}">
        <p14:creationId xmlns:p14="http://schemas.microsoft.com/office/powerpoint/2010/main" val="3723340168"/>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p:sp>
      <p:sp>
        <p:nvSpPr>
          <p:cNvPr id="71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Helvetica Neue" pitchFamily="2" charset="0"/>
              <a:cs typeface="Helvetica Neue" pitchFamily="2" charset="0"/>
            </a:endParaRPr>
          </a:p>
        </p:txBody>
      </p:sp>
    </p:spTree>
    <p:extLst>
      <p:ext uri="{BB962C8B-B14F-4D97-AF65-F5344CB8AC3E}">
        <p14:creationId xmlns:p14="http://schemas.microsoft.com/office/powerpoint/2010/main" val="3971584759"/>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Use Box 1.3 in the Guidebook as a reference.</a:t>
            </a:r>
          </a:p>
        </p:txBody>
      </p:sp>
      <p:sp>
        <p:nvSpPr>
          <p:cNvPr id="4" name="Slide Number Placeholder 3"/>
          <p:cNvSpPr>
            <a:spLocks noGrp="1"/>
          </p:cNvSpPr>
          <p:nvPr>
            <p:ph type="sldNum" sz="quarter" idx="10"/>
          </p:nvPr>
        </p:nvSpPr>
        <p:spPr/>
        <p:txBody>
          <a:bodyPr/>
          <a:lstStyle/>
          <a:p>
            <a:fld id="{A82E9EE4-9CC3-45B6-BDA1-67509C96EF4B}" type="slidenum">
              <a:rPr lang="en-US" smtClean="0"/>
              <a:t>116</a:t>
            </a:fld>
            <a:endParaRPr lang="en-US"/>
          </a:p>
        </p:txBody>
      </p:sp>
    </p:spTree>
    <p:extLst>
      <p:ext uri="{BB962C8B-B14F-4D97-AF65-F5344CB8AC3E}">
        <p14:creationId xmlns:p14="http://schemas.microsoft.com/office/powerpoint/2010/main" val="2845051122"/>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Use Box 1.4 in the Guidebook as a reference.</a:t>
            </a:r>
          </a:p>
        </p:txBody>
      </p:sp>
      <p:sp>
        <p:nvSpPr>
          <p:cNvPr id="4" name="Slide Number Placeholder 3"/>
          <p:cNvSpPr>
            <a:spLocks noGrp="1"/>
          </p:cNvSpPr>
          <p:nvPr>
            <p:ph type="sldNum" sz="quarter" idx="10"/>
          </p:nvPr>
        </p:nvSpPr>
        <p:spPr/>
        <p:txBody>
          <a:bodyPr/>
          <a:lstStyle/>
          <a:p>
            <a:fld id="{A82E9EE4-9CC3-45B6-BDA1-67509C96EF4B}" type="slidenum">
              <a:rPr lang="en-US" smtClean="0"/>
              <a:t>117</a:t>
            </a:fld>
            <a:endParaRPr lang="en-US"/>
          </a:p>
        </p:txBody>
      </p:sp>
    </p:spTree>
    <p:extLst>
      <p:ext uri="{BB962C8B-B14F-4D97-AF65-F5344CB8AC3E}">
        <p14:creationId xmlns:p14="http://schemas.microsoft.com/office/powerpoint/2010/main" val="339631404"/>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Use Box 1.4 in the Guidebook as a reference.</a:t>
            </a:r>
          </a:p>
        </p:txBody>
      </p:sp>
      <p:sp>
        <p:nvSpPr>
          <p:cNvPr id="4" name="Slide Number Placeholder 3"/>
          <p:cNvSpPr>
            <a:spLocks noGrp="1"/>
          </p:cNvSpPr>
          <p:nvPr>
            <p:ph type="sldNum" sz="quarter" idx="10"/>
          </p:nvPr>
        </p:nvSpPr>
        <p:spPr/>
        <p:txBody>
          <a:bodyPr/>
          <a:lstStyle/>
          <a:p>
            <a:fld id="{A82E9EE4-9CC3-45B6-BDA1-67509C96EF4B}" type="slidenum">
              <a:rPr lang="en-US" smtClean="0"/>
              <a:t>118</a:t>
            </a:fld>
            <a:endParaRPr lang="en-US"/>
          </a:p>
        </p:txBody>
      </p:sp>
    </p:spTree>
    <p:extLst>
      <p:ext uri="{BB962C8B-B14F-4D97-AF65-F5344CB8AC3E}">
        <p14:creationId xmlns:p14="http://schemas.microsoft.com/office/powerpoint/2010/main" val="1935041232"/>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Use Box 1.4 in the Guidebook as a reference.</a:t>
            </a:r>
          </a:p>
        </p:txBody>
      </p:sp>
      <p:sp>
        <p:nvSpPr>
          <p:cNvPr id="4" name="Slide Number Placeholder 3"/>
          <p:cNvSpPr>
            <a:spLocks noGrp="1"/>
          </p:cNvSpPr>
          <p:nvPr>
            <p:ph type="sldNum" sz="quarter" idx="10"/>
          </p:nvPr>
        </p:nvSpPr>
        <p:spPr/>
        <p:txBody>
          <a:bodyPr/>
          <a:lstStyle/>
          <a:p>
            <a:fld id="{A82E9EE4-9CC3-45B6-BDA1-67509C96EF4B}" type="slidenum">
              <a:rPr lang="en-US" smtClean="0"/>
              <a:t>119</a:t>
            </a:fld>
            <a:endParaRPr lang="en-US"/>
          </a:p>
        </p:txBody>
      </p:sp>
    </p:spTree>
    <p:extLst>
      <p:ext uri="{BB962C8B-B14F-4D97-AF65-F5344CB8AC3E}">
        <p14:creationId xmlns:p14="http://schemas.microsoft.com/office/powerpoint/2010/main" val="234423963"/>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Use Box 1.4 in the Guidebook as a reference.</a:t>
            </a:r>
          </a:p>
        </p:txBody>
      </p:sp>
      <p:sp>
        <p:nvSpPr>
          <p:cNvPr id="4" name="Slide Number Placeholder 3"/>
          <p:cNvSpPr>
            <a:spLocks noGrp="1"/>
          </p:cNvSpPr>
          <p:nvPr>
            <p:ph type="sldNum" sz="quarter" idx="10"/>
          </p:nvPr>
        </p:nvSpPr>
        <p:spPr/>
        <p:txBody>
          <a:bodyPr/>
          <a:lstStyle/>
          <a:p>
            <a:fld id="{A82E9EE4-9CC3-45B6-BDA1-67509C96EF4B}" type="slidenum">
              <a:rPr lang="en-US" smtClean="0"/>
              <a:t>120</a:t>
            </a:fld>
            <a:endParaRPr lang="en-US"/>
          </a:p>
        </p:txBody>
      </p:sp>
    </p:spTree>
    <p:extLst>
      <p:ext uri="{BB962C8B-B14F-4D97-AF65-F5344CB8AC3E}">
        <p14:creationId xmlns:p14="http://schemas.microsoft.com/office/powerpoint/2010/main" val="1918864803"/>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p:sp>
      <p:sp>
        <p:nvSpPr>
          <p:cNvPr id="40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b="1" dirty="0">
              <a:latin typeface="Helvetica Neue" pitchFamily="2" charset="0"/>
              <a:cs typeface="Helvetica Neue" pitchFamily="2" charset="0"/>
            </a:endParaRPr>
          </a:p>
        </p:txBody>
      </p:sp>
    </p:spTree>
    <p:extLst>
      <p:ext uri="{BB962C8B-B14F-4D97-AF65-F5344CB8AC3E}">
        <p14:creationId xmlns:p14="http://schemas.microsoft.com/office/powerpoint/2010/main" val="3034424202"/>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After participants select a focus theme, list the other two in this slide, plus Theme D and general action items.  The selected theme will be the topic of discussion after this.</a:t>
            </a:r>
          </a:p>
          <a:p>
            <a:r>
              <a:rPr lang="en-US" dirty="0"/>
              <a:t>The point is to discuss the actions that the country would need to take to better integrate urban issues into national development planning.</a:t>
            </a:r>
          </a:p>
        </p:txBody>
      </p:sp>
      <p:sp>
        <p:nvSpPr>
          <p:cNvPr id="4" name="Slide Number Placeholder 3"/>
          <p:cNvSpPr>
            <a:spLocks noGrp="1"/>
          </p:cNvSpPr>
          <p:nvPr>
            <p:ph type="sldNum" sz="quarter" idx="10"/>
          </p:nvPr>
        </p:nvSpPr>
        <p:spPr/>
        <p:txBody>
          <a:bodyPr/>
          <a:lstStyle/>
          <a:p>
            <a:fld id="{A82E9EE4-9CC3-45B6-BDA1-67509C96EF4B}" type="slidenum">
              <a:rPr lang="en-US" smtClean="0"/>
              <a:t>125</a:t>
            </a:fld>
            <a:endParaRPr lang="en-US"/>
          </a:p>
        </p:txBody>
      </p:sp>
    </p:spTree>
    <p:extLst>
      <p:ext uri="{BB962C8B-B14F-4D97-AF65-F5344CB8AC3E}">
        <p14:creationId xmlns:p14="http://schemas.microsoft.com/office/powerpoint/2010/main" val="2006282951"/>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Customize slide title to reflect the focus theme.  Get participants to weigh in so that they refresh their memories.</a:t>
            </a:r>
          </a:p>
        </p:txBody>
      </p:sp>
      <p:sp>
        <p:nvSpPr>
          <p:cNvPr id="4" name="Slide Number Placeholder 3"/>
          <p:cNvSpPr>
            <a:spLocks noGrp="1"/>
          </p:cNvSpPr>
          <p:nvPr>
            <p:ph type="sldNum" sz="quarter" idx="10"/>
          </p:nvPr>
        </p:nvSpPr>
        <p:spPr/>
        <p:txBody>
          <a:bodyPr/>
          <a:lstStyle/>
          <a:p>
            <a:fld id="{A82E9EE4-9CC3-45B6-BDA1-67509C96EF4B}" type="slidenum">
              <a:rPr lang="en-US" smtClean="0"/>
              <a:t>126</a:t>
            </a:fld>
            <a:endParaRPr lang="en-US"/>
          </a:p>
        </p:txBody>
      </p:sp>
    </p:spTree>
    <p:extLst>
      <p:ext uri="{BB962C8B-B14F-4D97-AF65-F5344CB8AC3E}">
        <p14:creationId xmlns:p14="http://schemas.microsoft.com/office/powerpoint/2010/main" val="2548433942"/>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Customize slide title to reflect the focus theme.</a:t>
            </a:r>
          </a:p>
        </p:txBody>
      </p:sp>
      <p:sp>
        <p:nvSpPr>
          <p:cNvPr id="4" name="Slide Number Placeholder 3"/>
          <p:cNvSpPr>
            <a:spLocks noGrp="1"/>
          </p:cNvSpPr>
          <p:nvPr>
            <p:ph type="sldNum" sz="quarter" idx="10"/>
          </p:nvPr>
        </p:nvSpPr>
        <p:spPr/>
        <p:txBody>
          <a:bodyPr/>
          <a:lstStyle/>
          <a:p>
            <a:fld id="{A82E9EE4-9CC3-45B6-BDA1-67509C96EF4B}" type="slidenum">
              <a:rPr lang="en-US" smtClean="0"/>
              <a:t>127</a:t>
            </a:fld>
            <a:endParaRPr lang="en-US"/>
          </a:p>
        </p:txBody>
      </p:sp>
    </p:spTree>
    <p:extLst>
      <p:ext uri="{BB962C8B-B14F-4D97-AF65-F5344CB8AC3E}">
        <p14:creationId xmlns:p14="http://schemas.microsoft.com/office/powerpoint/2010/main" val="24549364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2073B7F-008E-449D-A30B-B94C2CFF69E4}" type="datetimeFigureOut">
              <a:rPr lang="en-US" smtClean="0"/>
              <a:t>12/28/2017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1950AF-EC61-47D7-9D08-9645AFE5E5FB}" type="slidenum">
              <a:rPr lang="en-US" smtClean="0"/>
              <a:t>‹#›</a:t>
            </a:fld>
            <a:endParaRPr lang="en-US"/>
          </a:p>
        </p:txBody>
      </p:sp>
    </p:spTree>
    <p:extLst>
      <p:ext uri="{BB962C8B-B14F-4D97-AF65-F5344CB8AC3E}">
        <p14:creationId xmlns:p14="http://schemas.microsoft.com/office/powerpoint/2010/main" val="3265723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2073B7F-008E-449D-A30B-B94C2CFF69E4}" type="datetimeFigureOut">
              <a:rPr lang="en-US" smtClean="0"/>
              <a:t>12/28/2017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1950AF-EC61-47D7-9D08-9645AFE5E5FB}" type="slidenum">
              <a:rPr lang="en-US" smtClean="0"/>
              <a:t>‹#›</a:t>
            </a:fld>
            <a:endParaRPr lang="en-US"/>
          </a:p>
        </p:txBody>
      </p:sp>
    </p:spTree>
    <p:extLst>
      <p:ext uri="{BB962C8B-B14F-4D97-AF65-F5344CB8AC3E}">
        <p14:creationId xmlns:p14="http://schemas.microsoft.com/office/powerpoint/2010/main" val="19853330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2073B7F-008E-449D-A30B-B94C2CFF69E4}" type="datetimeFigureOut">
              <a:rPr lang="en-US" smtClean="0"/>
              <a:t>12/28/2017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1950AF-EC61-47D7-9D08-9645AFE5E5FB}" type="slidenum">
              <a:rPr lang="en-US" smtClean="0"/>
              <a:t>‹#›</a:t>
            </a:fld>
            <a:endParaRPr lang="en-US"/>
          </a:p>
        </p:txBody>
      </p:sp>
    </p:spTree>
    <p:extLst>
      <p:ext uri="{BB962C8B-B14F-4D97-AF65-F5344CB8AC3E}">
        <p14:creationId xmlns:p14="http://schemas.microsoft.com/office/powerpoint/2010/main" val="38636342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ítulo e objecto">
    <p:spTree>
      <p:nvGrpSpPr>
        <p:cNvPr id="1" name=""/>
        <p:cNvGrpSpPr/>
        <p:nvPr/>
      </p:nvGrpSpPr>
      <p:grpSpPr>
        <a:xfrm>
          <a:off x="0" y="0"/>
          <a:ext cx="0" cy="0"/>
          <a:chOff x="0" y="0"/>
          <a:chExt cx="0" cy="0"/>
        </a:xfrm>
      </p:grpSpPr>
      <p:sp>
        <p:nvSpPr>
          <p:cNvPr id="3" name="Marcador de Posição de Conteúdo 2"/>
          <p:cNvSpPr>
            <a:spLocks noGrp="1"/>
          </p:cNvSpPr>
          <p:nvPr>
            <p:ph idx="1"/>
          </p:nvPr>
        </p:nvSpPr>
        <p:spPr/>
        <p:txBody>
          <a:body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endParaRPr lang="en-GB"/>
          </a:p>
        </p:txBody>
      </p:sp>
      <p:sp>
        <p:nvSpPr>
          <p:cNvPr id="4" name="Rectangle 6"/>
          <p:cNvSpPr>
            <a:spLocks noGrp="1"/>
          </p:cNvSpPr>
          <p:nvPr>
            <p:ph type="sldNum" sz="quarter" idx="10"/>
          </p:nvPr>
        </p:nvSpPr>
        <p:spPr/>
        <p:txBody>
          <a:bodyPr/>
          <a:lstStyle>
            <a:lvl1pPr>
              <a:defRPr/>
            </a:lvl1pPr>
          </a:lstStyle>
          <a:p>
            <a:pPr>
              <a:defRPr/>
            </a:pPr>
            <a:fld id="{88C34F99-4514-42DB-8A8F-5CC176E25940}" type="slidenum">
              <a:rPr lang="en-US" altLang="en-US"/>
              <a:pPr>
                <a:defRPr/>
              </a:pPr>
              <a:t>‹#›</a:t>
            </a:fld>
            <a:endParaRPr lang="en-US" altLang="en-US"/>
          </a:p>
        </p:txBody>
      </p:sp>
    </p:spTree>
    <p:extLst>
      <p:ext uri="{BB962C8B-B14F-4D97-AF65-F5344CB8AC3E}">
        <p14:creationId xmlns:p14="http://schemas.microsoft.com/office/powerpoint/2010/main" val="934802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2073B7F-008E-449D-A30B-B94C2CFF69E4}" type="datetimeFigureOut">
              <a:rPr lang="en-US" smtClean="0"/>
              <a:t>12/28/2017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1950AF-EC61-47D7-9D08-9645AFE5E5FB}" type="slidenum">
              <a:rPr lang="en-US" smtClean="0"/>
              <a:t>‹#›</a:t>
            </a:fld>
            <a:endParaRPr lang="en-US"/>
          </a:p>
        </p:txBody>
      </p:sp>
    </p:spTree>
    <p:extLst>
      <p:ext uri="{BB962C8B-B14F-4D97-AF65-F5344CB8AC3E}">
        <p14:creationId xmlns:p14="http://schemas.microsoft.com/office/powerpoint/2010/main" val="2887612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2073B7F-008E-449D-A30B-B94C2CFF69E4}" type="datetimeFigureOut">
              <a:rPr lang="en-US" smtClean="0"/>
              <a:t>12/28/2017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1950AF-EC61-47D7-9D08-9645AFE5E5FB}" type="slidenum">
              <a:rPr lang="en-US" smtClean="0"/>
              <a:t>‹#›</a:t>
            </a:fld>
            <a:endParaRPr lang="en-US"/>
          </a:p>
        </p:txBody>
      </p:sp>
    </p:spTree>
    <p:extLst>
      <p:ext uri="{BB962C8B-B14F-4D97-AF65-F5344CB8AC3E}">
        <p14:creationId xmlns:p14="http://schemas.microsoft.com/office/powerpoint/2010/main" val="9514398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2073B7F-008E-449D-A30B-B94C2CFF69E4}" type="datetimeFigureOut">
              <a:rPr lang="en-US" smtClean="0"/>
              <a:t>12/28/2017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1950AF-EC61-47D7-9D08-9645AFE5E5FB}" type="slidenum">
              <a:rPr lang="en-US" smtClean="0"/>
              <a:t>‹#›</a:t>
            </a:fld>
            <a:endParaRPr lang="en-US"/>
          </a:p>
        </p:txBody>
      </p:sp>
    </p:spTree>
    <p:extLst>
      <p:ext uri="{BB962C8B-B14F-4D97-AF65-F5344CB8AC3E}">
        <p14:creationId xmlns:p14="http://schemas.microsoft.com/office/powerpoint/2010/main" val="25995103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2073B7F-008E-449D-A30B-B94C2CFF69E4}" type="datetimeFigureOut">
              <a:rPr lang="en-US" smtClean="0"/>
              <a:t>12/28/2017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1950AF-EC61-47D7-9D08-9645AFE5E5FB}" type="slidenum">
              <a:rPr lang="en-US" smtClean="0"/>
              <a:t>‹#›</a:t>
            </a:fld>
            <a:endParaRPr lang="en-US"/>
          </a:p>
        </p:txBody>
      </p:sp>
    </p:spTree>
    <p:extLst>
      <p:ext uri="{BB962C8B-B14F-4D97-AF65-F5344CB8AC3E}">
        <p14:creationId xmlns:p14="http://schemas.microsoft.com/office/powerpoint/2010/main" val="23347826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2073B7F-008E-449D-A30B-B94C2CFF69E4}" type="datetimeFigureOut">
              <a:rPr lang="en-US" smtClean="0"/>
              <a:t>12/28/2017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1950AF-EC61-47D7-9D08-9645AFE5E5FB}" type="slidenum">
              <a:rPr lang="en-US" smtClean="0"/>
              <a:t>‹#›</a:t>
            </a:fld>
            <a:endParaRPr lang="en-US"/>
          </a:p>
        </p:txBody>
      </p:sp>
    </p:spTree>
    <p:extLst>
      <p:ext uri="{BB962C8B-B14F-4D97-AF65-F5344CB8AC3E}">
        <p14:creationId xmlns:p14="http://schemas.microsoft.com/office/powerpoint/2010/main" val="12931411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073B7F-008E-449D-A30B-B94C2CFF69E4}" type="datetimeFigureOut">
              <a:rPr lang="en-US" smtClean="0"/>
              <a:t>12/28/2017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1950AF-EC61-47D7-9D08-9645AFE5E5FB}" type="slidenum">
              <a:rPr lang="en-US" smtClean="0"/>
              <a:t>‹#›</a:t>
            </a:fld>
            <a:endParaRPr lang="en-US"/>
          </a:p>
        </p:txBody>
      </p:sp>
    </p:spTree>
    <p:extLst>
      <p:ext uri="{BB962C8B-B14F-4D97-AF65-F5344CB8AC3E}">
        <p14:creationId xmlns:p14="http://schemas.microsoft.com/office/powerpoint/2010/main" val="41352225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2073B7F-008E-449D-A30B-B94C2CFF69E4}" type="datetimeFigureOut">
              <a:rPr lang="en-US" smtClean="0"/>
              <a:t>12/28/2017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1950AF-EC61-47D7-9D08-9645AFE5E5FB}" type="slidenum">
              <a:rPr lang="en-US" smtClean="0"/>
              <a:t>‹#›</a:t>
            </a:fld>
            <a:endParaRPr lang="en-US"/>
          </a:p>
        </p:txBody>
      </p:sp>
    </p:spTree>
    <p:extLst>
      <p:ext uri="{BB962C8B-B14F-4D97-AF65-F5344CB8AC3E}">
        <p14:creationId xmlns:p14="http://schemas.microsoft.com/office/powerpoint/2010/main" val="36027296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2073B7F-008E-449D-A30B-B94C2CFF69E4}" type="datetimeFigureOut">
              <a:rPr lang="en-US" smtClean="0"/>
              <a:t>12/28/2017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1950AF-EC61-47D7-9D08-9645AFE5E5FB}" type="slidenum">
              <a:rPr lang="en-US" smtClean="0"/>
              <a:t>‹#›</a:t>
            </a:fld>
            <a:endParaRPr lang="en-US"/>
          </a:p>
        </p:txBody>
      </p:sp>
    </p:spTree>
    <p:extLst>
      <p:ext uri="{BB962C8B-B14F-4D97-AF65-F5344CB8AC3E}">
        <p14:creationId xmlns:p14="http://schemas.microsoft.com/office/powerpoint/2010/main" val="40147189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073B7F-008E-449D-A30B-B94C2CFF69E4}" type="datetimeFigureOut">
              <a:rPr lang="en-US" smtClean="0"/>
              <a:t>12/28/2017</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1950AF-EC61-47D7-9D08-9645AFE5E5FB}" type="slidenum">
              <a:rPr lang="en-US" smtClean="0"/>
              <a:t>‹#›</a:t>
            </a:fld>
            <a:endParaRPr lang="en-US"/>
          </a:p>
        </p:txBody>
      </p:sp>
    </p:spTree>
    <p:extLst>
      <p:ext uri="{BB962C8B-B14F-4D97-AF65-F5344CB8AC3E}">
        <p14:creationId xmlns:p14="http://schemas.microsoft.com/office/powerpoint/2010/main" val="12084072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6.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6.xml"/></Relationships>
</file>

<file path=ppt/slides/_rels/slide1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0.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6.xml"/><Relationship Id="rId1" Type="http://schemas.openxmlformats.org/officeDocument/2006/relationships/slideLayout" Target="../slideLayouts/slideLayout1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7.xml"/><Relationship Id="rId1" Type="http://schemas.openxmlformats.org/officeDocument/2006/relationships/slideLayout" Target="../slideLayouts/slideLayout1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svg"/><Relationship Id="rId7"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5.svg"/><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chart" Target="../charts/chart12.xml"/></Relationships>
</file>

<file path=ppt/slides/_rels/slide52.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chart" Target="../charts/chart1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47.xml"/><Relationship Id="rId1" Type="http://schemas.openxmlformats.org/officeDocument/2006/relationships/slideLayout" Target="../slideLayouts/slideLayout7.xml"/><Relationship Id="rId4" Type="http://schemas.openxmlformats.org/officeDocument/2006/relationships/chart" Target="../charts/chart17.xml"/></Relationships>
</file>

<file path=ppt/slides/_rels/slide68.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48.xml"/><Relationship Id="rId1" Type="http://schemas.openxmlformats.org/officeDocument/2006/relationships/slideLayout" Target="../slideLayouts/slideLayout7.xml"/><Relationship Id="rId4" Type="http://schemas.openxmlformats.org/officeDocument/2006/relationships/chart" Target="../charts/chart19.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8" Type="http://schemas.openxmlformats.org/officeDocument/2006/relationships/hyperlink" Target="https://openclipart.org/detail/218695/port" TargetMode="External"/><Relationship Id="rId3" Type="http://schemas.openxmlformats.org/officeDocument/2006/relationships/image" Target="../media/image10.png"/><Relationship Id="rId7" Type="http://schemas.openxmlformats.org/officeDocument/2006/relationships/image" Target="../media/image12.png"/><Relationship Id="rId12" Type="http://schemas.openxmlformats.org/officeDocument/2006/relationships/image" Target="../media/image5.svg"/><Relationship Id="rId2" Type="http://schemas.openxmlformats.org/officeDocument/2006/relationships/notesSlide" Target="../notesSlides/notesSlide51.xml"/><Relationship Id="rId1" Type="http://schemas.openxmlformats.org/officeDocument/2006/relationships/slideLayout" Target="../slideLayouts/slideLayout6.xml"/><Relationship Id="rId6" Type="http://schemas.openxmlformats.org/officeDocument/2006/relationships/hyperlink" Target="http://pixabay.com/es/negro-silueta-plantas-blanco-294119/" TargetMode="External"/><Relationship Id="rId11" Type="http://schemas.openxmlformats.org/officeDocument/2006/relationships/image" Target="../media/image14.png"/><Relationship Id="rId5" Type="http://schemas.openxmlformats.org/officeDocument/2006/relationships/image" Target="../media/image11.png"/><Relationship Id="rId10" Type="http://schemas.openxmlformats.org/officeDocument/2006/relationships/image" Target="../media/image3.svg"/><Relationship Id="rId4" Type="http://schemas.openxmlformats.org/officeDocument/2006/relationships/hyperlink" Target="https://openclipart.org/detail/194019/tractor-by-agrilibre-194019" TargetMode="External"/><Relationship Id="rId9" Type="http://schemas.openxmlformats.org/officeDocument/2006/relationships/image" Target="../media/image13.png"/></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6.png"/><Relationship Id="rId7" Type="http://schemas.openxmlformats.org/officeDocument/2006/relationships/image" Target="../media/image3.png"/><Relationship Id="rId2" Type="http://schemas.openxmlformats.org/officeDocument/2006/relationships/notesSlide" Target="../notesSlides/notesSlide60.xml"/><Relationship Id="rId1" Type="http://schemas.openxmlformats.org/officeDocument/2006/relationships/slideLayout" Target="../slideLayouts/slideLayout2.xml"/><Relationship Id="rId6" Type="http://schemas.openxmlformats.org/officeDocument/2006/relationships/image" Target="../media/image5.svg"/><Relationship Id="rId11" Type="http://schemas.openxmlformats.org/officeDocument/2006/relationships/image" Target="../media/image19.svg"/><Relationship Id="rId5" Type="http://schemas.openxmlformats.org/officeDocument/2006/relationships/image" Target="../media/image17.png"/><Relationship Id="rId10" Type="http://schemas.openxmlformats.org/officeDocument/2006/relationships/image" Target="../media/image19.png"/><Relationship Id="rId4" Type="http://schemas.openxmlformats.org/officeDocument/2006/relationships/image" Target="../media/image3.svg"/><Relationship Id="rId9" Type="http://schemas.openxmlformats.org/officeDocument/2006/relationships/image" Target="../media/image8.svg"/></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4.xml"/><Relationship Id="rId1" Type="http://schemas.openxmlformats.org/officeDocument/2006/relationships/slideLayout" Target="../slideLayouts/slideLayout2.xml"/><Relationship Id="rId4" Type="http://schemas.openxmlformats.org/officeDocument/2006/relationships/hyperlink" Target="http://tex.stackexchange.com/questions/16000/creating-boxed-check-mark" TargetMode="Externa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68633F72-5981-402B-8302-BD61107E966F}"/>
              </a:ext>
            </a:extLst>
          </p:cNvPr>
          <p:cNvSpPr/>
          <p:nvPr/>
        </p:nvSpPr>
        <p:spPr>
          <a:xfrm>
            <a:off x="0" y="0"/>
            <a:ext cx="12192000"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E442E21D-27F4-4264-B82C-B58412DE216A}"/>
              </a:ext>
            </a:extLst>
          </p:cNvPr>
          <p:cNvSpPr>
            <a:spLocks noGrp="1"/>
          </p:cNvSpPr>
          <p:nvPr>
            <p:ph type="title"/>
          </p:nvPr>
        </p:nvSpPr>
        <p:spPr/>
        <p:txBody>
          <a:bodyPr/>
          <a:lstStyle/>
          <a:p>
            <a:r>
              <a:rPr lang="en-US" dirty="0">
                <a:solidFill>
                  <a:schemeClr val="bg1"/>
                </a:solidFill>
              </a:rPr>
              <a:t>Welcome</a:t>
            </a:r>
          </a:p>
        </p:txBody>
      </p:sp>
      <p:sp>
        <p:nvSpPr>
          <p:cNvPr id="3" name="Text Placeholder 2">
            <a:extLst>
              <a:ext uri="{FF2B5EF4-FFF2-40B4-BE49-F238E27FC236}">
                <a16:creationId xmlns="" xmlns:a16="http://schemas.microsoft.com/office/drawing/2014/main" id="{B03F7A28-187B-4EAF-A574-B13716B75411}"/>
              </a:ext>
            </a:extLst>
          </p:cNvPr>
          <p:cNvSpPr>
            <a:spLocks noGrp="1"/>
          </p:cNvSpPr>
          <p:nvPr>
            <p:ph type="body" idx="1"/>
          </p:nvPr>
        </p:nvSpPr>
        <p:spPr/>
        <p:txBody>
          <a:bodyPr/>
          <a:lstStyle/>
          <a:p>
            <a:r>
              <a:rPr lang="en-US" dirty="0">
                <a:solidFill>
                  <a:schemeClr val="bg1"/>
                </a:solidFill>
              </a:rPr>
              <a:t>An Urban Lens in National Development Planning</a:t>
            </a:r>
          </a:p>
          <a:p>
            <a:r>
              <a:rPr lang="en-US" dirty="0">
                <a:solidFill>
                  <a:schemeClr val="bg1"/>
                </a:solidFill>
              </a:rPr>
              <a:t>Training Workshop</a:t>
            </a:r>
          </a:p>
        </p:txBody>
      </p:sp>
    </p:spTree>
    <p:extLst>
      <p:ext uri="{BB962C8B-B14F-4D97-AF65-F5344CB8AC3E}">
        <p14:creationId xmlns:p14="http://schemas.microsoft.com/office/powerpoint/2010/main" val="14573625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788A9D5A-F450-4A54-AE90-07ED1B7C2E27}"/>
              </a:ext>
            </a:extLst>
          </p:cNvPr>
          <p:cNvSpPr/>
          <p:nvPr/>
        </p:nvSpPr>
        <p:spPr>
          <a:xfrm>
            <a:off x="0" y="219457"/>
            <a:ext cx="12192000" cy="1471234"/>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4B45C6CE-8BC3-470F-BE65-B6D686AC681A}"/>
              </a:ext>
            </a:extLst>
          </p:cNvPr>
          <p:cNvSpPr>
            <a:spLocks noGrp="1"/>
          </p:cNvSpPr>
          <p:nvPr>
            <p:ph type="title"/>
          </p:nvPr>
        </p:nvSpPr>
        <p:spPr/>
        <p:txBody>
          <a:bodyPr/>
          <a:lstStyle/>
          <a:p>
            <a:r>
              <a:rPr lang="en-US" dirty="0">
                <a:solidFill>
                  <a:schemeClr val="bg1"/>
                </a:solidFill>
              </a:rPr>
              <a:t>Ground Rules</a:t>
            </a:r>
          </a:p>
        </p:txBody>
      </p:sp>
      <p:sp>
        <p:nvSpPr>
          <p:cNvPr id="3" name="Content Placeholder 2">
            <a:extLst>
              <a:ext uri="{FF2B5EF4-FFF2-40B4-BE49-F238E27FC236}">
                <a16:creationId xmlns="" xmlns:a16="http://schemas.microsoft.com/office/drawing/2014/main" id="{EA351E4F-2C60-4A2B-A80E-97D9D0ED2FF2}"/>
              </a:ext>
            </a:extLst>
          </p:cNvPr>
          <p:cNvSpPr>
            <a:spLocks noGrp="1"/>
          </p:cNvSpPr>
          <p:nvPr>
            <p:ph idx="1"/>
          </p:nvPr>
        </p:nvSpPr>
        <p:spPr/>
        <p:txBody>
          <a:bodyPr/>
          <a:lstStyle/>
          <a:p>
            <a:r>
              <a:rPr lang="en-US" dirty="0"/>
              <a:t>Respect each other.</a:t>
            </a:r>
          </a:p>
          <a:p>
            <a:r>
              <a:rPr lang="en-US" dirty="0"/>
              <a:t>Keep comments concise.</a:t>
            </a:r>
          </a:p>
          <a:p>
            <a:r>
              <a:rPr lang="en-US" dirty="0"/>
              <a:t>Participate in discussions; Make space for others to participate.</a:t>
            </a:r>
          </a:p>
          <a:p>
            <a:r>
              <a:rPr lang="en-US" dirty="0"/>
              <a:t>Arrive on time; Finish on time</a:t>
            </a:r>
          </a:p>
          <a:p>
            <a:r>
              <a:rPr lang="en-US" dirty="0"/>
              <a:t>Others?</a:t>
            </a:r>
          </a:p>
        </p:txBody>
      </p:sp>
    </p:spTree>
    <p:extLst>
      <p:ext uri="{BB962C8B-B14F-4D97-AF65-F5344CB8AC3E}">
        <p14:creationId xmlns:p14="http://schemas.microsoft.com/office/powerpoint/2010/main" val="3647775401"/>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 xmlns:a16="http://schemas.microsoft.com/office/drawing/2014/main" id="{4C95C664-EC4C-4327-A7BA-349F0D978AE9}"/>
              </a:ext>
            </a:extLst>
          </p:cNvPr>
          <p:cNvSpPr/>
          <p:nvPr/>
        </p:nvSpPr>
        <p:spPr>
          <a:xfrm>
            <a:off x="0" y="219457"/>
            <a:ext cx="12192000" cy="1471233"/>
          </a:xfrm>
          <a:prstGeom prst="rect">
            <a:avLst/>
          </a:prstGeom>
          <a:solidFill>
            <a:srgbClr val="E7298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ea typeface="Calibri" panose="020F0502020204030204" pitchFamily="34" charset="0"/>
              <a:cs typeface="Times New Roman" panose="02020603050405020304" pitchFamily="18" charset="0"/>
            </a:endParaRPr>
          </a:p>
        </p:txBody>
      </p:sp>
      <p:sp>
        <p:nvSpPr>
          <p:cNvPr id="2" name="Title 1">
            <a:extLst>
              <a:ext uri="{FF2B5EF4-FFF2-40B4-BE49-F238E27FC236}">
                <a16:creationId xmlns="" xmlns:a16="http://schemas.microsoft.com/office/drawing/2014/main" id="{FA9BCEC7-BD4A-492C-AAF0-1F2A6CBB66AE}"/>
              </a:ext>
            </a:extLst>
          </p:cNvPr>
          <p:cNvSpPr>
            <a:spLocks noGrp="1"/>
          </p:cNvSpPr>
          <p:nvPr>
            <p:ph type="title"/>
          </p:nvPr>
        </p:nvSpPr>
        <p:spPr/>
        <p:txBody>
          <a:bodyPr/>
          <a:lstStyle/>
          <a:p>
            <a:r>
              <a:rPr lang="en-US" dirty="0">
                <a:solidFill>
                  <a:schemeClr val="bg1"/>
                </a:solidFill>
              </a:rPr>
              <a:t>Coordinating urban development: examples of coordination failures</a:t>
            </a:r>
          </a:p>
        </p:txBody>
      </p:sp>
      <p:sp>
        <p:nvSpPr>
          <p:cNvPr id="3" name="Content Placeholder 2">
            <a:extLst>
              <a:ext uri="{FF2B5EF4-FFF2-40B4-BE49-F238E27FC236}">
                <a16:creationId xmlns="" xmlns:a16="http://schemas.microsoft.com/office/drawing/2014/main" id="{349B943A-4AF2-48FA-BED9-3C7393A925A7}"/>
              </a:ext>
            </a:extLst>
          </p:cNvPr>
          <p:cNvSpPr>
            <a:spLocks noGrp="1"/>
          </p:cNvSpPr>
          <p:nvPr>
            <p:ph idx="1"/>
          </p:nvPr>
        </p:nvSpPr>
        <p:spPr>
          <a:xfrm>
            <a:off x="838200" y="1825625"/>
            <a:ext cx="10515600" cy="4667248"/>
          </a:xfrm>
        </p:spPr>
        <p:txBody>
          <a:bodyPr>
            <a:normAutofit fontScale="92500" lnSpcReduction="10000"/>
          </a:bodyPr>
          <a:lstStyle/>
          <a:p>
            <a:pPr lvl="0"/>
            <a:r>
              <a:rPr lang="en-US" dirty="0"/>
              <a:t>Municipal street investments occur in one location while a national housing agency places affordable units in a separate location.</a:t>
            </a:r>
          </a:p>
          <a:p>
            <a:pPr lvl="0"/>
            <a:r>
              <a:rPr lang="en-US" dirty="0"/>
              <a:t>Arterials and highways are constructed; private land owners build up all land before local streets and connectors can be planned.</a:t>
            </a:r>
          </a:p>
          <a:p>
            <a:pPr lvl="0"/>
            <a:r>
              <a:rPr lang="en-US" dirty="0"/>
              <a:t>Roads, housing and electricity is extended to an area without proper drainage investment, resulting in flooding.</a:t>
            </a:r>
          </a:p>
          <a:p>
            <a:pPr lvl="0"/>
            <a:r>
              <a:rPr lang="en-US" dirty="0"/>
              <a:t>Workforce housing is constructed by one agency while the industrial park is constructed by another; they are on opposite sides of the city.</a:t>
            </a:r>
          </a:p>
          <a:p>
            <a:pPr lvl="0"/>
            <a:r>
              <a:rPr lang="en-US" dirty="0"/>
              <a:t>A gated community limits access to street used by lower income commuters, cutting them off from employment.</a:t>
            </a:r>
          </a:p>
          <a:p>
            <a:pPr lvl="0"/>
            <a:r>
              <a:rPr lang="en-US" dirty="0"/>
              <a:t>High-rise housing is built along a major freight route without additional transport investment, tripling freight transport times due to congestion.</a:t>
            </a:r>
          </a:p>
          <a:p>
            <a:pPr lvl="0"/>
            <a:endParaRPr lang="en-US" dirty="0"/>
          </a:p>
        </p:txBody>
      </p:sp>
    </p:spTree>
    <p:extLst>
      <p:ext uri="{BB962C8B-B14F-4D97-AF65-F5344CB8AC3E}">
        <p14:creationId xmlns:p14="http://schemas.microsoft.com/office/powerpoint/2010/main" val="675538254"/>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 xmlns:a16="http://schemas.microsoft.com/office/drawing/2014/main" id="{4C95C664-EC4C-4327-A7BA-349F0D978AE9}"/>
              </a:ext>
            </a:extLst>
          </p:cNvPr>
          <p:cNvSpPr/>
          <p:nvPr/>
        </p:nvSpPr>
        <p:spPr>
          <a:xfrm>
            <a:off x="0" y="219457"/>
            <a:ext cx="12192000" cy="1471233"/>
          </a:xfrm>
          <a:prstGeom prst="rect">
            <a:avLst/>
          </a:prstGeom>
          <a:solidFill>
            <a:srgbClr val="E7298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ea typeface="Calibri" panose="020F0502020204030204" pitchFamily="34" charset="0"/>
              <a:cs typeface="Times New Roman" panose="02020603050405020304" pitchFamily="18" charset="0"/>
            </a:endParaRPr>
          </a:p>
        </p:txBody>
      </p:sp>
      <p:sp>
        <p:nvSpPr>
          <p:cNvPr id="2" name="Title 1">
            <a:extLst>
              <a:ext uri="{FF2B5EF4-FFF2-40B4-BE49-F238E27FC236}">
                <a16:creationId xmlns="" xmlns:a16="http://schemas.microsoft.com/office/drawing/2014/main" id="{FA9BCEC7-BD4A-492C-AAF0-1F2A6CBB66AE}"/>
              </a:ext>
            </a:extLst>
          </p:cNvPr>
          <p:cNvSpPr>
            <a:spLocks noGrp="1"/>
          </p:cNvSpPr>
          <p:nvPr>
            <p:ph type="title"/>
          </p:nvPr>
        </p:nvSpPr>
        <p:spPr/>
        <p:txBody>
          <a:bodyPr/>
          <a:lstStyle/>
          <a:p>
            <a:r>
              <a:rPr lang="en-US" dirty="0">
                <a:solidFill>
                  <a:schemeClr val="bg1"/>
                </a:solidFill>
              </a:rPr>
              <a:t>Bridging the finance gap is necessary to leverage urbanization for development.</a:t>
            </a:r>
          </a:p>
        </p:txBody>
      </p:sp>
      <p:sp>
        <p:nvSpPr>
          <p:cNvPr id="3" name="Content Placeholder 2">
            <a:extLst>
              <a:ext uri="{FF2B5EF4-FFF2-40B4-BE49-F238E27FC236}">
                <a16:creationId xmlns="" xmlns:a16="http://schemas.microsoft.com/office/drawing/2014/main" id="{349B943A-4AF2-48FA-BED9-3C7393A925A7}"/>
              </a:ext>
            </a:extLst>
          </p:cNvPr>
          <p:cNvSpPr>
            <a:spLocks noGrp="1"/>
          </p:cNvSpPr>
          <p:nvPr>
            <p:ph idx="1"/>
          </p:nvPr>
        </p:nvSpPr>
        <p:spPr>
          <a:xfrm>
            <a:off x="3515264" y="2512443"/>
            <a:ext cx="5161472" cy="1833114"/>
          </a:xfrm>
          <a:ln w="38100">
            <a:solidFill>
              <a:srgbClr val="E7298A"/>
            </a:solidFill>
          </a:ln>
        </p:spPr>
        <p:txBody>
          <a:bodyPr>
            <a:normAutofit/>
          </a:bodyPr>
          <a:lstStyle/>
          <a:p>
            <a:pPr marL="0" lvl="0" indent="0">
              <a:buNone/>
            </a:pPr>
            <a:r>
              <a:rPr lang="en-US" sz="3200" b="1" dirty="0"/>
              <a:t>Two problems:</a:t>
            </a:r>
          </a:p>
          <a:p>
            <a:pPr marL="514350" lvl="0" indent="-514350">
              <a:buFont typeface="+mj-lt"/>
              <a:buAutoNum type="alphaUcPeriod"/>
            </a:pPr>
            <a:r>
              <a:rPr lang="en-US" sz="3200" dirty="0"/>
              <a:t>Not enough resources</a:t>
            </a:r>
          </a:p>
          <a:p>
            <a:pPr marL="514350" lvl="0" indent="-514350">
              <a:buFont typeface="+mj-lt"/>
              <a:buAutoNum type="alphaUcPeriod"/>
            </a:pPr>
            <a:r>
              <a:rPr lang="en-US" sz="3200" dirty="0"/>
              <a:t>Poorly allocated resources</a:t>
            </a:r>
          </a:p>
        </p:txBody>
      </p:sp>
    </p:spTree>
    <p:extLst>
      <p:ext uri="{BB962C8B-B14F-4D97-AF65-F5344CB8AC3E}">
        <p14:creationId xmlns:p14="http://schemas.microsoft.com/office/powerpoint/2010/main" val="749909685"/>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 xmlns:a16="http://schemas.microsoft.com/office/drawing/2014/main" id="{4C95C664-EC4C-4327-A7BA-349F0D978AE9}"/>
              </a:ext>
            </a:extLst>
          </p:cNvPr>
          <p:cNvSpPr/>
          <p:nvPr/>
        </p:nvSpPr>
        <p:spPr>
          <a:xfrm>
            <a:off x="0" y="219457"/>
            <a:ext cx="12192000" cy="1471233"/>
          </a:xfrm>
          <a:prstGeom prst="rect">
            <a:avLst/>
          </a:prstGeom>
          <a:solidFill>
            <a:srgbClr val="E7298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ea typeface="Calibri" panose="020F0502020204030204" pitchFamily="34" charset="0"/>
              <a:cs typeface="Times New Roman" panose="02020603050405020304" pitchFamily="18" charset="0"/>
            </a:endParaRPr>
          </a:p>
        </p:txBody>
      </p:sp>
      <p:sp>
        <p:nvSpPr>
          <p:cNvPr id="2" name="Title 1">
            <a:extLst>
              <a:ext uri="{FF2B5EF4-FFF2-40B4-BE49-F238E27FC236}">
                <a16:creationId xmlns="" xmlns:a16="http://schemas.microsoft.com/office/drawing/2014/main" id="{FA9BCEC7-BD4A-492C-AAF0-1F2A6CBB66AE}"/>
              </a:ext>
            </a:extLst>
          </p:cNvPr>
          <p:cNvSpPr>
            <a:spLocks noGrp="1"/>
          </p:cNvSpPr>
          <p:nvPr>
            <p:ph type="title"/>
          </p:nvPr>
        </p:nvSpPr>
        <p:spPr/>
        <p:txBody>
          <a:bodyPr/>
          <a:lstStyle/>
          <a:p>
            <a:r>
              <a:rPr lang="en-US" dirty="0">
                <a:solidFill>
                  <a:schemeClr val="bg1"/>
                </a:solidFill>
              </a:rPr>
              <a:t>Finding enough resources to leverage cities: Options to consider</a:t>
            </a:r>
          </a:p>
        </p:txBody>
      </p:sp>
      <p:sp>
        <p:nvSpPr>
          <p:cNvPr id="6" name="Content Placeholder 5">
            <a:extLst>
              <a:ext uri="{FF2B5EF4-FFF2-40B4-BE49-F238E27FC236}">
                <a16:creationId xmlns="" xmlns:a16="http://schemas.microsoft.com/office/drawing/2014/main" id="{95A2E8BE-5E3B-4931-A69F-A18366C141E2}"/>
              </a:ext>
            </a:extLst>
          </p:cNvPr>
          <p:cNvSpPr>
            <a:spLocks noGrp="1"/>
          </p:cNvSpPr>
          <p:nvPr>
            <p:ph idx="1"/>
          </p:nvPr>
        </p:nvSpPr>
        <p:spPr/>
        <p:txBody>
          <a:bodyPr/>
          <a:lstStyle/>
          <a:p>
            <a:r>
              <a:rPr lang="en-US" dirty="0"/>
              <a:t>Improving basic financial management among subnational entities</a:t>
            </a:r>
          </a:p>
          <a:p>
            <a:r>
              <a:rPr lang="en-US" dirty="0"/>
              <a:t>Private financing and PPP</a:t>
            </a:r>
          </a:p>
          <a:p>
            <a:r>
              <a:rPr lang="en-US" dirty="0"/>
              <a:t>Grants and loans</a:t>
            </a:r>
          </a:p>
          <a:p>
            <a:r>
              <a:rPr lang="en-US" dirty="0"/>
              <a:t>Land value capture</a:t>
            </a:r>
          </a:p>
          <a:p>
            <a:r>
              <a:rPr lang="en-US" dirty="0"/>
              <a:t>Incentives and regulations to guide private development</a:t>
            </a:r>
          </a:p>
          <a:p>
            <a:r>
              <a:rPr lang="en-US" dirty="0"/>
              <a:t>Cost savings from spatial efficiency</a:t>
            </a:r>
          </a:p>
          <a:p>
            <a:endParaRPr lang="en-US" dirty="0"/>
          </a:p>
        </p:txBody>
      </p:sp>
    </p:spTree>
    <p:extLst>
      <p:ext uri="{BB962C8B-B14F-4D97-AF65-F5344CB8AC3E}">
        <p14:creationId xmlns:p14="http://schemas.microsoft.com/office/powerpoint/2010/main" val="1540333142"/>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 xmlns:a16="http://schemas.microsoft.com/office/drawing/2014/main" id="{4C95C664-EC4C-4327-A7BA-349F0D978AE9}"/>
              </a:ext>
            </a:extLst>
          </p:cNvPr>
          <p:cNvSpPr/>
          <p:nvPr/>
        </p:nvSpPr>
        <p:spPr>
          <a:xfrm>
            <a:off x="0" y="219457"/>
            <a:ext cx="12192000" cy="1471233"/>
          </a:xfrm>
          <a:prstGeom prst="rect">
            <a:avLst/>
          </a:prstGeom>
          <a:solidFill>
            <a:srgbClr val="E7298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ea typeface="Calibri" panose="020F0502020204030204" pitchFamily="34" charset="0"/>
              <a:cs typeface="Times New Roman" panose="02020603050405020304" pitchFamily="18" charset="0"/>
            </a:endParaRPr>
          </a:p>
        </p:txBody>
      </p:sp>
      <p:sp>
        <p:nvSpPr>
          <p:cNvPr id="2" name="Title 1">
            <a:extLst>
              <a:ext uri="{FF2B5EF4-FFF2-40B4-BE49-F238E27FC236}">
                <a16:creationId xmlns="" xmlns:a16="http://schemas.microsoft.com/office/drawing/2014/main" id="{FA9BCEC7-BD4A-492C-AAF0-1F2A6CBB66AE}"/>
              </a:ext>
            </a:extLst>
          </p:cNvPr>
          <p:cNvSpPr>
            <a:spLocks noGrp="1"/>
          </p:cNvSpPr>
          <p:nvPr>
            <p:ph type="title"/>
          </p:nvPr>
        </p:nvSpPr>
        <p:spPr/>
        <p:txBody>
          <a:bodyPr/>
          <a:lstStyle/>
          <a:p>
            <a:r>
              <a:rPr lang="en-US" dirty="0">
                <a:solidFill>
                  <a:schemeClr val="bg1"/>
                </a:solidFill>
              </a:rPr>
              <a:t>Benefit / cost analysis for strategic prioritization of urban projects</a:t>
            </a:r>
          </a:p>
        </p:txBody>
      </p:sp>
      <p:sp>
        <p:nvSpPr>
          <p:cNvPr id="6" name="Content Placeholder 5">
            <a:extLst>
              <a:ext uri="{FF2B5EF4-FFF2-40B4-BE49-F238E27FC236}">
                <a16:creationId xmlns="" xmlns:a16="http://schemas.microsoft.com/office/drawing/2014/main" id="{95A2E8BE-5E3B-4931-A69F-A18366C141E2}"/>
              </a:ext>
            </a:extLst>
          </p:cNvPr>
          <p:cNvSpPr>
            <a:spLocks noGrp="1"/>
          </p:cNvSpPr>
          <p:nvPr>
            <p:ph idx="1"/>
          </p:nvPr>
        </p:nvSpPr>
        <p:spPr>
          <a:xfrm>
            <a:off x="838200" y="1825624"/>
            <a:ext cx="10515600" cy="5032375"/>
          </a:xfrm>
        </p:spPr>
        <p:txBody>
          <a:bodyPr>
            <a:normAutofit fontScale="92500"/>
          </a:bodyPr>
          <a:lstStyle/>
          <a:p>
            <a:r>
              <a:rPr lang="en-US" dirty="0"/>
              <a:t>Economic assessment can support decision-making related to</a:t>
            </a:r>
          </a:p>
          <a:p>
            <a:pPr lvl="1"/>
            <a:r>
              <a:rPr lang="en-US" dirty="0"/>
              <a:t>The type of urban projects funded</a:t>
            </a:r>
          </a:p>
          <a:p>
            <a:pPr lvl="1"/>
            <a:r>
              <a:rPr lang="en-US" dirty="0"/>
              <a:t>The location of projects, both within and between cities</a:t>
            </a:r>
          </a:p>
          <a:p>
            <a:pPr lvl="1"/>
            <a:r>
              <a:rPr lang="en-US" dirty="0"/>
              <a:t>The vision for the national spatial system (ex: location and number of growth poles)</a:t>
            </a:r>
          </a:p>
          <a:p>
            <a:r>
              <a:rPr lang="en-US" dirty="0"/>
              <a:t>Economic assessment should factor</a:t>
            </a:r>
          </a:p>
          <a:p>
            <a:pPr lvl="1"/>
            <a:r>
              <a:rPr lang="en-US" dirty="0"/>
              <a:t>Impacted economic sectors and their role in structural transformation</a:t>
            </a:r>
          </a:p>
          <a:p>
            <a:pPr lvl="1"/>
            <a:r>
              <a:rPr lang="en-US" dirty="0"/>
              <a:t>Minimum investment, services or density thresholds required to reach economic competitiveness</a:t>
            </a:r>
          </a:p>
          <a:p>
            <a:pPr lvl="1"/>
            <a:r>
              <a:rPr lang="en-US" dirty="0"/>
              <a:t>Spatial strategies to increase impacts of investments via density or connectivity</a:t>
            </a:r>
          </a:p>
          <a:p>
            <a:pPr lvl="1"/>
            <a:r>
              <a:rPr lang="en-US" dirty="0"/>
              <a:t>The bidirectional links between land use and transportation</a:t>
            </a:r>
          </a:p>
          <a:p>
            <a:pPr lvl="1"/>
            <a:r>
              <a:rPr lang="en-US" dirty="0"/>
              <a:t>Potential of public investments to leverage private investments</a:t>
            </a:r>
          </a:p>
          <a:p>
            <a:pPr lvl="1"/>
            <a:r>
              <a:rPr lang="en-US" dirty="0"/>
              <a:t>The long-term costs of urban retrofitting in the event of unplanned or poorly planned infrastructure</a:t>
            </a:r>
          </a:p>
          <a:p>
            <a:pPr lvl="1"/>
            <a:endParaRPr lang="en-US" dirty="0"/>
          </a:p>
        </p:txBody>
      </p:sp>
    </p:spTree>
    <p:extLst>
      <p:ext uri="{BB962C8B-B14F-4D97-AF65-F5344CB8AC3E}">
        <p14:creationId xmlns:p14="http://schemas.microsoft.com/office/powerpoint/2010/main" val="1601691578"/>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 xmlns:a16="http://schemas.microsoft.com/office/drawing/2014/main" id="{4C95C664-EC4C-4327-A7BA-349F0D978AE9}"/>
              </a:ext>
            </a:extLst>
          </p:cNvPr>
          <p:cNvSpPr/>
          <p:nvPr/>
        </p:nvSpPr>
        <p:spPr>
          <a:xfrm>
            <a:off x="0" y="219457"/>
            <a:ext cx="12192000" cy="1471233"/>
          </a:xfrm>
          <a:prstGeom prst="rect">
            <a:avLst/>
          </a:prstGeom>
          <a:solidFill>
            <a:srgbClr val="E7298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ea typeface="Calibri" panose="020F0502020204030204" pitchFamily="34" charset="0"/>
              <a:cs typeface="Times New Roman" panose="02020603050405020304" pitchFamily="18" charset="0"/>
            </a:endParaRPr>
          </a:p>
        </p:txBody>
      </p:sp>
      <p:sp>
        <p:nvSpPr>
          <p:cNvPr id="2" name="Title 1">
            <a:extLst>
              <a:ext uri="{FF2B5EF4-FFF2-40B4-BE49-F238E27FC236}">
                <a16:creationId xmlns="" xmlns:a16="http://schemas.microsoft.com/office/drawing/2014/main" id="{FA9BCEC7-BD4A-492C-AAF0-1F2A6CBB66AE}"/>
              </a:ext>
            </a:extLst>
          </p:cNvPr>
          <p:cNvSpPr>
            <a:spLocks noGrp="1"/>
          </p:cNvSpPr>
          <p:nvPr>
            <p:ph type="title"/>
          </p:nvPr>
        </p:nvSpPr>
        <p:spPr/>
        <p:txBody>
          <a:bodyPr/>
          <a:lstStyle/>
          <a:p>
            <a:r>
              <a:rPr lang="en-US" dirty="0">
                <a:solidFill>
                  <a:schemeClr val="bg1"/>
                </a:solidFill>
              </a:rPr>
              <a:t>Case example: Spatial, sector and national economic coordination in South Africa</a:t>
            </a:r>
          </a:p>
        </p:txBody>
      </p:sp>
      <p:sp>
        <p:nvSpPr>
          <p:cNvPr id="3" name="Content Placeholder 2">
            <a:extLst>
              <a:ext uri="{FF2B5EF4-FFF2-40B4-BE49-F238E27FC236}">
                <a16:creationId xmlns="" xmlns:a16="http://schemas.microsoft.com/office/drawing/2014/main" id="{349B943A-4AF2-48FA-BED9-3C7393A925A7}"/>
              </a:ext>
            </a:extLst>
          </p:cNvPr>
          <p:cNvSpPr>
            <a:spLocks noGrp="1"/>
          </p:cNvSpPr>
          <p:nvPr>
            <p:ph idx="1"/>
          </p:nvPr>
        </p:nvSpPr>
        <p:spPr>
          <a:xfrm>
            <a:off x="838200" y="1825624"/>
            <a:ext cx="10515600" cy="5032375"/>
          </a:xfrm>
        </p:spPr>
        <p:txBody>
          <a:bodyPr>
            <a:normAutofit fontScale="85000" lnSpcReduction="10000"/>
          </a:bodyPr>
          <a:lstStyle/>
          <a:p>
            <a:pPr marL="0" lvl="0" indent="0">
              <a:buNone/>
            </a:pPr>
            <a:r>
              <a:rPr lang="en-US" dirty="0"/>
              <a:t>South Africa has established mechanisms to coordinate via the National Planning Commission and Economic Development Department (EDD).</a:t>
            </a:r>
          </a:p>
          <a:p>
            <a:pPr lvl="0"/>
            <a:r>
              <a:rPr lang="en-US" dirty="0"/>
              <a:t>EDD coordinates between national entities on economic planning and reports to the NPC.  This includes creation of Spatial Economic Development Action Plans.</a:t>
            </a:r>
          </a:p>
          <a:p>
            <a:pPr lvl="0"/>
            <a:r>
              <a:rPr lang="en-US" dirty="0"/>
              <a:t>EDD also works with provinces to </a:t>
            </a:r>
          </a:p>
          <a:p>
            <a:pPr lvl="1"/>
            <a:r>
              <a:rPr lang="en-US" dirty="0"/>
              <a:t>“identify corridor opportunities across provinces;</a:t>
            </a:r>
          </a:p>
          <a:p>
            <a:pPr lvl="1"/>
            <a:r>
              <a:rPr lang="en-US" dirty="0"/>
              <a:t>identify economic clusters across sectors and regions;</a:t>
            </a:r>
          </a:p>
          <a:p>
            <a:pPr lvl="1"/>
            <a:r>
              <a:rPr lang="en-US" dirty="0"/>
              <a:t>identify competitive advantages in each province and the linkages between them;</a:t>
            </a:r>
          </a:p>
          <a:p>
            <a:pPr lvl="1"/>
            <a:r>
              <a:rPr lang="en-US" dirty="0"/>
              <a:t>build strategic relationships with SALGA and the metropolitan councils;</a:t>
            </a:r>
          </a:p>
          <a:p>
            <a:pPr lvl="1"/>
            <a:r>
              <a:rPr lang="en-US" dirty="0"/>
              <a:t>build coherence and links between national and provincial development agencies; and</a:t>
            </a:r>
          </a:p>
          <a:p>
            <a:pPr lvl="1"/>
            <a:r>
              <a:rPr lang="en-US" dirty="0"/>
              <a:t>identify social partnership opportunities to promote economic development.”</a:t>
            </a:r>
          </a:p>
          <a:p>
            <a:r>
              <a:rPr lang="en-US" dirty="0"/>
              <a:t>EDD works with target sectors (esp. labour absorbing industries) to meet competitiveness requirements</a:t>
            </a:r>
          </a:p>
          <a:p>
            <a:pPr marL="0" indent="0">
              <a:buNone/>
            </a:pPr>
            <a:r>
              <a:rPr lang="en-US" sz="2300" dirty="0"/>
              <a:t>Source: EDD website</a:t>
            </a:r>
          </a:p>
          <a:p>
            <a:endParaRPr lang="en-US" dirty="0"/>
          </a:p>
          <a:p>
            <a:pPr lvl="0"/>
            <a:endParaRPr lang="en-US" dirty="0"/>
          </a:p>
        </p:txBody>
      </p:sp>
    </p:spTree>
    <p:extLst>
      <p:ext uri="{BB962C8B-B14F-4D97-AF65-F5344CB8AC3E}">
        <p14:creationId xmlns:p14="http://schemas.microsoft.com/office/powerpoint/2010/main" val="4027906886"/>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 xmlns:a16="http://schemas.microsoft.com/office/drawing/2014/main" id="{4C95C664-EC4C-4327-A7BA-349F0D978AE9}"/>
              </a:ext>
            </a:extLst>
          </p:cNvPr>
          <p:cNvSpPr/>
          <p:nvPr/>
        </p:nvSpPr>
        <p:spPr>
          <a:xfrm>
            <a:off x="0" y="219457"/>
            <a:ext cx="12192000" cy="1471233"/>
          </a:xfrm>
          <a:prstGeom prst="rect">
            <a:avLst/>
          </a:prstGeom>
          <a:solidFill>
            <a:srgbClr val="E7298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ea typeface="Calibri" panose="020F0502020204030204" pitchFamily="34" charset="0"/>
              <a:cs typeface="Times New Roman" panose="02020603050405020304" pitchFamily="18" charset="0"/>
            </a:endParaRPr>
          </a:p>
        </p:txBody>
      </p:sp>
      <p:sp>
        <p:nvSpPr>
          <p:cNvPr id="2" name="Title 1">
            <a:extLst>
              <a:ext uri="{FF2B5EF4-FFF2-40B4-BE49-F238E27FC236}">
                <a16:creationId xmlns="" xmlns:a16="http://schemas.microsoft.com/office/drawing/2014/main" id="{FA9BCEC7-BD4A-492C-AAF0-1F2A6CBB66AE}"/>
              </a:ext>
            </a:extLst>
          </p:cNvPr>
          <p:cNvSpPr>
            <a:spLocks noGrp="1"/>
          </p:cNvSpPr>
          <p:nvPr>
            <p:ph type="title"/>
          </p:nvPr>
        </p:nvSpPr>
        <p:spPr/>
        <p:txBody>
          <a:bodyPr/>
          <a:lstStyle/>
          <a:p>
            <a:r>
              <a:rPr lang="en-US" dirty="0">
                <a:solidFill>
                  <a:schemeClr val="bg1"/>
                </a:solidFill>
              </a:rPr>
              <a:t>Case example: Land-based finance in China</a:t>
            </a:r>
          </a:p>
        </p:txBody>
      </p:sp>
      <p:sp>
        <p:nvSpPr>
          <p:cNvPr id="3" name="Content Placeholder 2">
            <a:extLst>
              <a:ext uri="{FF2B5EF4-FFF2-40B4-BE49-F238E27FC236}">
                <a16:creationId xmlns="" xmlns:a16="http://schemas.microsoft.com/office/drawing/2014/main" id="{349B943A-4AF2-48FA-BED9-3C7393A925A7}"/>
              </a:ext>
            </a:extLst>
          </p:cNvPr>
          <p:cNvSpPr>
            <a:spLocks noGrp="1"/>
          </p:cNvSpPr>
          <p:nvPr>
            <p:ph idx="1"/>
          </p:nvPr>
        </p:nvSpPr>
        <p:spPr>
          <a:xfrm>
            <a:off x="838200" y="1825624"/>
            <a:ext cx="10515600" cy="5032375"/>
          </a:xfrm>
        </p:spPr>
        <p:txBody>
          <a:bodyPr>
            <a:normAutofit/>
          </a:bodyPr>
          <a:lstStyle/>
          <a:p>
            <a:r>
              <a:rPr lang="en-US" dirty="0"/>
              <a:t>Subnational governments own land classified as “urban” and have responsibility to provide infrastructure and long-term leases.</a:t>
            </a:r>
          </a:p>
          <a:p>
            <a:r>
              <a:rPr lang="en-US" dirty="0"/>
              <a:t>Industrial land leases kept low to stimulate economic development.</a:t>
            </a:r>
          </a:p>
          <a:p>
            <a:r>
              <a:rPr lang="en-US" dirty="0"/>
              <a:t>Non-industrial leases competitively auctioned.</a:t>
            </a:r>
          </a:p>
          <a:p>
            <a:r>
              <a:rPr lang="en-US" dirty="0"/>
              <a:t>Land leases account for 46.7% of public revenue.</a:t>
            </a:r>
          </a:p>
          <a:p>
            <a:r>
              <a:rPr lang="en-US" dirty="0"/>
              <a:t>Majority of land lease revenue is spent on infrastructure.</a:t>
            </a:r>
          </a:p>
          <a:p>
            <a:r>
              <a:rPr lang="en-US" dirty="0"/>
              <a:t>China has spent approx. 10% of GDP on infrastructure over the last two decades, fueling growth.</a:t>
            </a:r>
          </a:p>
          <a:p>
            <a:r>
              <a:rPr lang="en-US" dirty="0"/>
              <a:t>Over 30 years, 500 million people lifted out of poverty due to urbanization and economic growth.</a:t>
            </a:r>
          </a:p>
          <a:p>
            <a:pPr lvl="0"/>
            <a:endParaRPr lang="en-US" dirty="0"/>
          </a:p>
        </p:txBody>
      </p:sp>
    </p:spTree>
    <p:extLst>
      <p:ext uri="{BB962C8B-B14F-4D97-AF65-F5344CB8AC3E}">
        <p14:creationId xmlns:p14="http://schemas.microsoft.com/office/powerpoint/2010/main" val="2268376839"/>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 xmlns:a16="http://schemas.microsoft.com/office/drawing/2014/main" id="{4C95C664-EC4C-4327-A7BA-349F0D978AE9}"/>
              </a:ext>
            </a:extLst>
          </p:cNvPr>
          <p:cNvSpPr/>
          <p:nvPr/>
        </p:nvSpPr>
        <p:spPr>
          <a:xfrm>
            <a:off x="0" y="219457"/>
            <a:ext cx="12192000" cy="1471233"/>
          </a:xfrm>
          <a:prstGeom prst="rect">
            <a:avLst/>
          </a:prstGeom>
          <a:solidFill>
            <a:srgbClr val="E7298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ea typeface="Calibri" panose="020F0502020204030204" pitchFamily="34" charset="0"/>
              <a:cs typeface="Times New Roman" panose="02020603050405020304" pitchFamily="18" charset="0"/>
            </a:endParaRPr>
          </a:p>
        </p:txBody>
      </p:sp>
      <p:sp>
        <p:nvSpPr>
          <p:cNvPr id="2" name="Title 1">
            <a:extLst>
              <a:ext uri="{FF2B5EF4-FFF2-40B4-BE49-F238E27FC236}">
                <a16:creationId xmlns="" xmlns:a16="http://schemas.microsoft.com/office/drawing/2014/main" id="{FA9BCEC7-BD4A-492C-AAF0-1F2A6CBB66AE}"/>
              </a:ext>
            </a:extLst>
          </p:cNvPr>
          <p:cNvSpPr>
            <a:spLocks noGrp="1"/>
          </p:cNvSpPr>
          <p:nvPr>
            <p:ph type="title"/>
          </p:nvPr>
        </p:nvSpPr>
        <p:spPr/>
        <p:txBody>
          <a:bodyPr/>
          <a:lstStyle/>
          <a:p>
            <a:r>
              <a:rPr lang="en-US" dirty="0">
                <a:solidFill>
                  <a:schemeClr val="bg1"/>
                </a:solidFill>
              </a:rPr>
              <a:t>Possible indicators for coordination and finance – implementing the urban vision</a:t>
            </a:r>
          </a:p>
        </p:txBody>
      </p:sp>
      <p:sp>
        <p:nvSpPr>
          <p:cNvPr id="3" name="Content Placeholder 2">
            <a:extLst>
              <a:ext uri="{FF2B5EF4-FFF2-40B4-BE49-F238E27FC236}">
                <a16:creationId xmlns="" xmlns:a16="http://schemas.microsoft.com/office/drawing/2014/main" id="{349B943A-4AF2-48FA-BED9-3C7393A925A7}"/>
              </a:ext>
            </a:extLst>
          </p:cNvPr>
          <p:cNvSpPr>
            <a:spLocks noGrp="1"/>
          </p:cNvSpPr>
          <p:nvPr>
            <p:ph idx="1"/>
          </p:nvPr>
        </p:nvSpPr>
        <p:spPr/>
        <p:txBody>
          <a:bodyPr>
            <a:normAutofit fontScale="92500"/>
          </a:bodyPr>
          <a:lstStyle/>
          <a:p>
            <a:pPr lvl="0"/>
            <a:r>
              <a:rPr lang="en-US" dirty="0"/>
              <a:t>Qualitative assessments of coordination drawing upon insider knowledge</a:t>
            </a:r>
          </a:p>
          <a:p>
            <a:pPr lvl="0"/>
            <a:r>
              <a:rPr lang="en-US" dirty="0"/>
              <a:t>Stock and quality of public capital (infrastructure)</a:t>
            </a:r>
          </a:p>
          <a:p>
            <a:pPr lvl="0"/>
            <a:r>
              <a:rPr lang="en-US" dirty="0"/>
              <a:t>Public investment in urban infrastructure as % of GDP</a:t>
            </a:r>
          </a:p>
          <a:p>
            <a:pPr lvl="0"/>
            <a:r>
              <a:rPr lang="en-US" dirty="0"/>
              <a:t>Per capita subnational budget</a:t>
            </a:r>
          </a:p>
          <a:p>
            <a:pPr lvl="0"/>
            <a:r>
              <a:rPr lang="en-US" dirty="0"/>
              <a:t>Domestic firms share in public procurements</a:t>
            </a:r>
          </a:p>
          <a:p>
            <a:pPr lvl="0"/>
            <a:r>
              <a:rPr lang="en-US" dirty="0"/>
              <a:t>Share of own source revenues vs. transfers in subnational budgets of major cities</a:t>
            </a:r>
          </a:p>
          <a:p>
            <a:pPr lvl="0"/>
            <a:r>
              <a:rPr lang="en-US" dirty="0"/>
              <a:t>Revenue from property tax as % of GDP </a:t>
            </a:r>
          </a:p>
          <a:p>
            <a:pPr lvl="0"/>
            <a:r>
              <a:rPr lang="en-US" dirty="0"/>
              <a:t>Private sector share of public projects investment</a:t>
            </a:r>
          </a:p>
          <a:p>
            <a:pPr lvl="0"/>
            <a:endParaRPr lang="en-US" dirty="0"/>
          </a:p>
        </p:txBody>
      </p:sp>
    </p:spTree>
    <p:extLst>
      <p:ext uri="{BB962C8B-B14F-4D97-AF65-F5344CB8AC3E}">
        <p14:creationId xmlns:p14="http://schemas.microsoft.com/office/powerpoint/2010/main" val="2739143032"/>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 xmlns:a16="http://schemas.microsoft.com/office/drawing/2014/main" id="{4C95C664-EC4C-4327-A7BA-349F0D978AE9}"/>
              </a:ext>
            </a:extLst>
          </p:cNvPr>
          <p:cNvSpPr/>
          <p:nvPr/>
        </p:nvSpPr>
        <p:spPr>
          <a:xfrm>
            <a:off x="0" y="219457"/>
            <a:ext cx="12192000" cy="1471233"/>
          </a:xfrm>
          <a:prstGeom prst="rect">
            <a:avLst/>
          </a:prstGeom>
          <a:solidFill>
            <a:srgbClr val="E7298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ea typeface="Calibri" panose="020F0502020204030204" pitchFamily="34" charset="0"/>
              <a:cs typeface="Times New Roman" panose="02020603050405020304" pitchFamily="18" charset="0"/>
            </a:endParaRPr>
          </a:p>
        </p:txBody>
      </p:sp>
      <p:sp>
        <p:nvSpPr>
          <p:cNvPr id="2" name="Title 1">
            <a:extLst>
              <a:ext uri="{FF2B5EF4-FFF2-40B4-BE49-F238E27FC236}">
                <a16:creationId xmlns="" xmlns:a16="http://schemas.microsoft.com/office/drawing/2014/main" id="{FA9BCEC7-BD4A-492C-AAF0-1F2A6CBB66AE}"/>
              </a:ext>
            </a:extLst>
          </p:cNvPr>
          <p:cNvSpPr>
            <a:spLocks noGrp="1"/>
          </p:cNvSpPr>
          <p:nvPr>
            <p:ph type="title"/>
          </p:nvPr>
        </p:nvSpPr>
        <p:spPr/>
        <p:txBody>
          <a:bodyPr>
            <a:normAutofit/>
          </a:bodyPr>
          <a:lstStyle/>
          <a:p>
            <a:r>
              <a:rPr lang="en-US" dirty="0">
                <a:solidFill>
                  <a:schemeClr val="bg1"/>
                </a:solidFill>
              </a:rPr>
              <a:t>Select scores on the Public Expenditure and Financial Accountability (PEFA) framework</a:t>
            </a:r>
          </a:p>
        </p:txBody>
      </p:sp>
      <p:graphicFrame>
        <p:nvGraphicFramePr>
          <p:cNvPr id="4" name="Table 3">
            <a:extLst>
              <a:ext uri="{FF2B5EF4-FFF2-40B4-BE49-F238E27FC236}">
                <a16:creationId xmlns="" xmlns:a16="http://schemas.microsoft.com/office/drawing/2014/main" id="{A81C0C8A-2868-42DA-8EEB-958DBC53DF43}"/>
              </a:ext>
            </a:extLst>
          </p:cNvPr>
          <p:cNvGraphicFramePr>
            <a:graphicFrameLocks noGrp="1"/>
          </p:cNvGraphicFramePr>
          <p:nvPr>
            <p:extLst>
              <p:ext uri="{D42A27DB-BD31-4B8C-83A1-F6EECF244321}">
                <p14:modId xmlns:p14="http://schemas.microsoft.com/office/powerpoint/2010/main" val="568235012"/>
              </p:ext>
            </p:extLst>
          </p:nvPr>
        </p:nvGraphicFramePr>
        <p:xfrm>
          <a:off x="526646" y="2320518"/>
          <a:ext cx="11138708" cy="2512567"/>
        </p:xfrm>
        <a:graphic>
          <a:graphicData uri="http://schemas.openxmlformats.org/drawingml/2006/table">
            <a:tbl>
              <a:tblPr firstRow="1" bandRow="1">
                <a:tableStyleId>{5940675A-B579-460E-94D1-54222C63F5DA}</a:tableStyleId>
              </a:tblPr>
              <a:tblGrid>
                <a:gridCol w="2666216">
                  <a:extLst>
                    <a:ext uri="{9D8B030D-6E8A-4147-A177-3AD203B41FA5}">
                      <a16:colId xmlns="" xmlns:a16="http://schemas.microsoft.com/office/drawing/2014/main" val="936183647"/>
                    </a:ext>
                  </a:extLst>
                </a:gridCol>
                <a:gridCol w="403452">
                  <a:extLst>
                    <a:ext uri="{9D8B030D-6E8A-4147-A177-3AD203B41FA5}">
                      <a16:colId xmlns="" xmlns:a16="http://schemas.microsoft.com/office/drawing/2014/main" val="3177010468"/>
                    </a:ext>
                  </a:extLst>
                </a:gridCol>
                <a:gridCol w="403452">
                  <a:extLst>
                    <a:ext uri="{9D8B030D-6E8A-4147-A177-3AD203B41FA5}">
                      <a16:colId xmlns="" xmlns:a16="http://schemas.microsoft.com/office/drawing/2014/main" val="2972981387"/>
                    </a:ext>
                  </a:extLst>
                </a:gridCol>
                <a:gridCol w="403452">
                  <a:extLst>
                    <a:ext uri="{9D8B030D-6E8A-4147-A177-3AD203B41FA5}">
                      <a16:colId xmlns="" xmlns:a16="http://schemas.microsoft.com/office/drawing/2014/main" val="2845538495"/>
                    </a:ext>
                  </a:extLst>
                </a:gridCol>
                <a:gridCol w="403452">
                  <a:extLst>
                    <a:ext uri="{9D8B030D-6E8A-4147-A177-3AD203B41FA5}">
                      <a16:colId xmlns="" xmlns:a16="http://schemas.microsoft.com/office/drawing/2014/main" val="2590737811"/>
                    </a:ext>
                  </a:extLst>
                </a:gridCol>
                <a:gridCol w="403452">
                  <a:extLst>
                    <a:ext uri="{9D8B030D-6E8A-4147-A177-3AD203B41FA5}">
                      <a16:colId xmlns="" xmlns:a16="http://schemas.microsoft.com/office/drawing/2014/main" val="1702700518"/>
                    </a:ext>
                  </a:extLst>
                </a:gridCol>
                <a:gridCol w="403452">
                  <a:extLst>
                    <a:ext uri="{9D8B030D-6E8A-4147-A177-3AD203B41FA5}">
                      <a16:colId xmlns="" xmlns:a16="http://schemas.microsoft.com/office/drawing/2014/main" val="4139736407"/>
                    </a:ext>
                  </a:extLst>
                </a:gridCol>
                <a:gridCol w="403452">
                  <a:extLst>
                    <a:ext uri="{9D8B030D-6E8A-4147-A177-3AD203B41FA5}">
                      <a16:colId xmlns="" xmlns:a16="http://schemas.microsoft.com/office/drawing/2014/main" val="3567732446"/>
                    </a:ext>
                  </a:extLst>
                </a:gridCol>
                <a:gridCol w="403452">
                  <a:extLst>
                    <a:ext uri="{9D8B030D-6E8A-4147-A177-3AD203B41FA5}">
                      <a16:colId xmlns="" xmlns:a16="http://schemas.microsoft.com/office/drawing/2014/main" val="2222687283"/>
                    </a:ext>
                  </a:extLst>
                </a:gridCol>
                <a:gridCol w="403452">
                  <a:extLst>
                    <a:ext uri="{9D8B030D-6E8A-4147-A177-3AD203B41FA5}">
                      <a16:colId xmlns="" xmlns:a16="http://schemas.microsoft.com/office/drawing/2014/main" val="3848737784"/>
                    </a:ext>
                  </a:extLst>
                </a:gridCol>
                <a:gridCol w="403452">
                  <a:extLst>
                    <a:ext uri="{9D8B030D-6E8A-4147-A177-3AD203B41FA5}">
                      <a16:colId xmlns="" xmlns:a16="http://schemas.microsoft.com/office/drawing/2014/main" val="1978896889"/>
                    </a:ext>
                  </a:extLst>
                </a:gridCol>
                <a:gridCol w="403452">
                  <a:extLst>
                    <a:ext uri="{9D8B030D-6E8A-4147-A177-3AD203B41FA5}">
                      <a16:colId xmlns="" xmlns:a16="http://schemas.microsoft.com/office/drawing/2014/main" val="2706588187"/>
                    </a:ext>
                  </a:extLst>
                </a:gridCol>
                <a:gridCol w="403452">
                  <a:extLst>
                    <a:ext uri="{9D8B030D-6E8A-4147-A177-3AD203B41FA5}">
                      <a16:colId xmlns="" xmlns:a16="http://schemas.microsoft.com/office/drawing/2014/main" val="3518941487"/>
                    </a:ext>
                  </a:extLst>
                </a:gridCol>
                <a:gridCol w="403452">
                  <a:extLst>
                    <a:ext uri="{9D8B030D-6E8A-4147-A177-3AD203B41FA5}">
                      <a16:colId xmlns="" xmlns:a16="http://schemas.microsoft.com/office/drawing/2014/main" val="2934692065"/>
                    </a:ext>
                  </a:extLst>
                </a:gridCol>
                <a:gridCol w="395711">
                  <a:extLst>
                    <a:ext uri="{9D8B030D-6E8A-4147-A177-3AD203B41FA5}">
                      <a16:colId xmlns="" xmlns:a16="http://schemas.microsoft.com/office/drawing/2014/main" val="2426202002"/>
                    </a:ext>
                  </a:extLst>
                </a:gridCol>
                <a:gridCol w="411193">
                  <a:extLst>
                    <a:ext uri="{9D8B030D-6E8A-4147-A177-3AD203B41FA5}">
                      <a16:colId xmlns="" xmlns:a16="http://schemas.microsoft.com/office/drawing/2014/main" val="2881571757"/>
                    </a:ext>
                  </a:extLst>
                </a:gridCol>
                <a:gridCol w="403452">
                  <a:extLst>
                    <a:ext uri="{9D8B030D-6E8A-4147-A177-3AD203B41FA5}">
                      <a16:colId xmlns="" xmlns:a16="http://schemas.microsoft.com/office/drawing/2014/main" val="1308550684"/>
                    </a:ext>
                  </a:extLst>
                </a:gridCol>
                <a:gridCol w="403452">
                  <a:extLst>
                    <a:ext uri="{9D8B030D-6E8A-4147-A177-3AD203B41FA5}">
                      <a16:colId xmlns="" xmlns:a16="http://schemas.microsoft.com/office/drawing/2014/main" val="748087673"/>
                    </a:ext>
                  </a:extLst>
                </a:gridCol>
                <a:gridCol w="403452">
                  <a:extLst>
                    <a:ext uri="{9D8B030D-6E8A-4147-A177-3AD203B41FA5}">
                      <a16:colId xmlns="" xmlns:a16="http://schemas.microsoft.com/office/drawing/2014/main" val="773619900"/>
                    </a:ext>
                  </a:extLst>
                </a:gridCol>
                <a:gridCol w="403452">
                  <a:extLst>
                    <a:ext uri="{9D8B030D-6E8A-4147-A177-3AD203B41FA5}">
                      <a16:colId xmlns="" xmlns:a16="http://schemas.microsoft.com/office/drawing/2014/main" val="3260866105"/>
                    </a:ext>
                  </a:extLst>
                </a:gridCol>
                <a:gridCol w="403452">
                  <a:extLst>
                    <a:ext uri="{9D8B030D-6E8A-4147-A177-3AD203B41FA5}">
                      <a16:colId xmlns="" xmlns:a16="http://schemas.microsoft.com/office/drawing/2014/main" val="3615495561"/>
                    </a:ext>
                  </a:extLst>
                </a:gridCol>
                <a:gridCol w="403452">
                  <a:extLst>
                    <a:ext uri="{9D8B030D-6E8A-4147-A177-3AD203B41FA5}">
                      <a16:colId xmlns="" xmlns:a16="http://schemas.microsoft.com/office/drawing/2014/main" val="3633244956"/>
                    </a:ext>
                  </a:extLst>
                </a:gridCol>
              </a:tblGrid>
              <a:tr h="370840">
                <a:tc>
                  <a:txBody>
                    <a:bodyPr/>
                    <a:lstStyle/>
                    <a:p>
                      <a:pPr algn="l" fontAlgn="b"/>
                      <a:r>
                        <a:rPr lang="en-US" sz="1800" u="none" strike="noStrike" dirty="0">
                          <a:effectLst/>
                        </a:rPr>
                        <a:t>Multi-year perspective in fiscal planning, expenditure policy and budgeting</a:t>
                      </a:r>
                      <a:endParaRPr lang="en-US" sz="1800" b="0" i="0" u="none" strike="noStrike" dirty="0">
                        <a:solidFill>
                          <a:srgbClr val="000000"/>
                        </a:solidFill>
                        <a:effectLst/>
                        <a:latin typeface="Calibri" panose="020F0502020204030204" pitchFamily="34" charset="0"/>
                      </a:endParaRPr>
                    </a:p>
                  </a:txBody>
                  <a:tcPr marL="7468" marR="7468" marT="7468" marB="0" anchor="ctr"/>
                </a:tc>
                <a:tc>
                  <a:txBody>
                    <a:bodyPr/>
                    <a:lstStyle/>
                    <a:p>
                      <a:pPr algn="ctr" fontAlgn="b"/>
                      <a:r>
                        <a:rPr lang="en-US" sz="1800" u="none" strike="noStrike" dirty="0">
                          <a:effectLst/>
                        </a:rPr>
                        <a:t>D</a:t>
                      </a:r>
                      <a:endParaRPr lang="en-US" sz="1800" b="0" i="0" u="none" strike="noStrike" dirty="0">
                        <a:solidFill>
                          <a:srgbClr val="000000"/>
                        </a:solidFill>
                        <a:effectLst/>
                        <a:latin typeface="Calibri" panose="020F0502020204030204" pitchFamily="34" charset="0"/>
                      </a:endParaRPr>
                    </a:p>
                  </a:txBody>
                  <a:tcPr marL="7468" marR="7468" marT="7468" marB="0" anchor="ctr">
                    <a:solidFill>
                      <a:srgbClr val="FF0000"/>
                    </a:solidFill>
                  </a:tcPr>
                </a:tc>
                <a:tc>
                  <a:txBody>
                    <a:bodyPr/>
                    <a:lstStyle/>
                    <a:p>
                      <a:pPr algn="ctr" fontAlgn="b"/>
                      <a:r>
                        <a:rPr lang="en-US" sz="1800" u="none" strike="noStrike" dirty="0">
                          <a:effectLst/>
                        </a:rPr>
                        <a:t>D</a:t>
                      </a:r>
                      <a:endParaRPr lang="en-US" sz="1800" b="0" i="0" u="none" strike="noStrike" dirty="0">
                        <a:solidFill>
                          <a:srgbClr val="000000"/>
                        </a:solidFill>
                        <a:effectLst/>
                        <a:latin typeface="Calibri" panose="020F0502020204030204" pitchFamily="34" charset="0"/>
                      </a:endParaRPr>
                    </a:p>
                  </a:txBody>
                  <a:tcPr marL="7468" marR="7468" marT="7468" marB="0" anchor="ctr">
                    <a:solidFill>
                      <a:srgbClr val="FF0000"/>
                    </a:solidFill>
                  </a:tcPr>
                </a:tc>
                <a:tc>
                  <a:txBody>
                    <a:bodyPr/>
                    <a:lstStyle/>
                    <a:p>
                      <a:pPr algn="ctr" fontAlgn="b"/>
                      <a:endParaRPr lang="en-US" sz="1800" b="0" i="0" u="none" strike="noStrike" dirty="0">
                        <a:solidFill>
                          <a:srgbClr val="000000"/>
                        </a:solidFill>
                        <a:effectLst/>
                        <a:latin typeface="Calibri" panose="020F0502020204030204" pitchFamily="34" charset="0"/>
                      </a:endParaRPr>
                    </a:p>
                  </a:txBody>
                  <a:tcPr marL="7468" marR="7468" marT="7468" marB="0" anchor="ctr"/>
                </a:tc>
                <a:tc>
                  <a:txBody>
                    <a:bodyPr/>
                    <a:lstStyle/>
                    <a:p>
                      <a:pPr algn="ctr" fontAlgn="b"/>
                      <a:r>
                        <a:rPr lang="en-US" sz="1800" u="none" strike="noStrike" dirty="0">
                          <a:effectLst/>
                        </a:rPr>
                        <a:t>D</a:t>
                      </a:r>
                      <a:endParaRPr lang="en-US" sz="1800" b="0" i="0" u="none" strike="noStrike" dirty="0">
                        <a:solidFill>
                          <a:srgbClr val="000000"/>
                        </a:solidFill>
                        <a:effectLst/>
                        <a:latin typeface="Calibri" panose="020F0502020204030204" pitchFamily="34" charset="0"/>
                      </a:endParaRPr>
                    </a:p>
                  </a:txBody>
                  <a:tcPr marL="7468" marR="7468" marT="7468" marB="0" anchor="ctr">
                    <a:solidFill>
                      <a:srgbClr val="FF0000"/>
                    </a:solidFill>
                  </a:tcPr>
                </a:tc>
                <a:tc>
                  <a:txBody>
                    <a:bodyPr/>
                    <a:lstStyle/>
                    <a:p>
                      <a:pPr algn="ctr" fontAlgn="b"/>
                      <a:r>
                        <a:rPr lang="en-US" sz="1800" u="none" strike="noStrike" dirty="0">
                          <a:effectLst/>
                        </a:rPr>
                        <a:t>D</a:t>
                      </a:r>
                      <a:endParaRPr lang="en-US" sz="1800" b="0" i="0" u="none" strike="noStrike" dirty="0">
                        <a:solidFill>
                          <a:srgbClr val="000000"/>
                        </a:solidFill>
                        <a:effectLst/>
                        <a:latin typeface="Calibri" panose="020F0502020204030204" pitchFamily="34" charset="0"/>
                      </a:endParaRPr>
                    </a:p>
                  </a:txBody>
                  <a:tcPr marL="7468" marR="7468" marT="7468" marB="0" anchor="ctr">
                    <a:solidFill>
                      <a:srgbClr val="FF0000"/>
                    </a:solidFill>
                  </a:tcPr>
                </a:tc>
                <a:tc>
                  <a:txBody>
                    <a:bodyPr/>
                    <a:lstStyle/>
                    <a:p>
                      <a:pPr algn="ctr" fontAlgn="b"/>
                      <a:r>
                        <a:rPr lang="en-US" sz="1800" u="none" strike="noStrike" dirty="0">
                          <a:effectLst/>
                        </a:rPr>
                        <a:t>C</a:t>
                      </a:r>
                      <a:endParaRPr lang="en-US" sz="1800" b="0" i="0" u="none" strike="noStrike" dirty="0">
                        <a:solidFill>
                          <a:srgbClr val="000000"/>
                        </a:solidFill>
                        <a:effectLst/>
                        <a:latin typeface="Calibri" panose="020F0502020204030204" pitchFamily="34" charset="0"/>
                      </a:endParaRPr>
                    </a:p>
                  </a:txBody>
                  <a:tcPr marL="7468" marR="7468" marT="7468" marB="0" anchor="ctr">
                    <a:solidFill>
                      <a:srgbClr val="FF9900"/>
                    </a:solidFill>
                  </a:tcPr>
                </a:tc>
                <a:tc>
                  <a:txBody>
                    <a:bodyPr/>
                    <a:lstStyle/>
                    <a:p>
                      <a:pPr algn="ctr" fontAlgn="b"/>
                      <a:r>
                        <a:rPr lang="en-US" sz="1800" u="none" strike="noStrike" dirty="0">
                          <a:effectLst/>
                        </a:rPr>
                        <a:t>D</a:t>
                      </a:r>
                      <a:endParaRPr lang="en-US" sz="1800" b="0" i="0" u="none" strike="noStrike" dirty="0">
                        <a:solidFill>
                          <a:srgbClr val="000000"/>
                        </a:solidFill>
                        <a:effectLst/>
                        <a:latin typeface="Calibri" panose="020F0502020204030204" pitchFamily="34" charset="0"/>
                      </a:endParaRPr>
                    </a:p>
                  </a:txBody>
                  <a:tcPr marL="7468" marR="7468" marT="7468" marB="0" anchor="ctr">
                    <a:solidFill>
                      <a:srgbClr val="FF0000"/>
                    </a:solidFill>
                  </a:tcPr>
                </a:tc>
                <a:tc>
                  <a:txBody>
                    <a:bodyPr/>
                    <a:lstStyle/>
                    <a:p>
                      <a:pPr algn="ctr" fontAlgn="b"/>
                      <a:r>
                        <a:rPr lang="en-US" sz="1800" u="none" strike="noStrike" dirty="0">
                          <a:effectLst/>
                        </a:rPr>
                        <a:t>D</a:t>
                      </a:r>
                      <a:endParaRPr lang="en-US" sz="1800" b="0" i="0" u="none" strike="noStrike" dirty="0">
                        <a:solidFill>
                          <a:srgbClr val="000000"/>
                        </a:solidFill>
                        <a:effectLst/>
                        <a:latin typeface="Calibri" panose="020F0502020204030204" pitchFamily="34" charset="0"/>
                      </a:endParaRPr>
                    </a:p>
                  </a:txBody>
                  <a:tcPr marL="7468" marR="7468" marT="7468" marB="0" anchor="ctr">
                    <a:solidFill>
                      <a:srgbClr val="FF0000"/>
                    </a:solidFill>
                  </a:tcPr>
                </a:tc>
                <a:tc>
                  <a:txBody>
                    <a:bodyPr/>
                    <a:lstStyle/>
                    <a:p>
                      <a:pPr algn="ctr" fontAlgn="b"/>
                      <a:r>
                        <a:rPr lang="en-US" sz="1800" u="none" strike="noStrike" dirty="0">
                          <a:effectLst/>
                        </a:rPr>
                        <a:t>B</a:t>
                      </a:r>
                      <a:endParaRPr lang="en-US" sz="1800" b="0" i="0" u="none" strike="noStrike" dirty="0">
                        <a:solidFill>
                          <a:srgbClr val="000000"/>
                        </a:solidFill>
                        <a:effectLst/>
                        <a:latin typeface="Calibri" panose="020F0502020204030204" pitchFamily="34" charset="0"/>
                      </a:endParaRPr>
                    </a:p>
                  </a:txBody>
                  <a:tcPr marL="7468" marR="7468" marT="7468" marB="0" anchor="ctr">
                    <a:solidFill>
                      <a:srgbClr val="FFFF00"/>
                    </a:solidFill>
                  </a:tcPr>
                </a:tc>
                <a:tc>
                  <a:txBody>
                    <a:bodyPr/>
                    <a:lstStyle/>
                    <a:p>
                      <a:pPr algn="ctr" fontAlgn="b"/>
                      <a:r>
                        <a:rPr lang="en-US" sz="1800" u="none" strike="noStrike" dirty="0">
                          <a:effectLst/>
                        </a:rPr>
                        <a:t>D+</a:t>
                      </a:r>
                      <a:endParaRPr lang="en-US" sz="1800" b="0" i="0" u="none" strike="noStrike" dirty="0">
                        <a:solidFill>
                          <a:srgbClr val="000000"/>
                        </a:solidFill>
                        <a:effectLst/>
                        <a:latin typeface="Calibri" panose="020F0502020204030204" pitchFamily="34" charset="0"/>
                      </a:endParaRPr>
                    </a:p>
                  </a:txBody>
                  <a:tcPr marL="7468" marR="7468" marT="7468" marB="0" anchor="ctr">
                    <a:solidFill>
                      <a:srgbClr val="FF0000"/>
                    </a:solidFill>
                  </a:tcPr>
                </a:tc>
                <a:tc>
                  <a:txBody>
                    <a:bodyPr/>
                    <a:lstStyle/>
                    <a:p>
                      <a:pPr algn="ctr" fontAlgn="b"/>
                      <a:r>
                        <a:rPr lang="en-US" sz="1800" u="none" strike="noStrike" dirty="0">
                          <a:effectLst/>
                        </a:rPr>
                        <a:t>D</a:t>
                      </a:r>
                      <a:endParaRPr lang="en-US" sz="1800" b="0" i="0" u="none" strike="noStrike" dirty="0">
                        <a:solidFill>
                          <a:srgbClr val="000000"/>
                        </a:solidFill>
                        <a:effectLst/>
                        <a:latin typeface="Calibri" panose="020F0502020204030204" pitchFamily="34" charset="0"/>
                      </a:endParaRPr>
                    </a:p>
                  </a:txBody>
                  <a:tcPr marL="7468" marR="7468" marT="7468" marB="0" anchor="ctr">
                    <a:solidFill>
                      <a:srgbClr val="FF0000"/>
                    </a:solidFill>
                  </a:tcPr>
                </a:tc>
                <a:tc>
                  <a:txBody>
                    <a:bodyPr/>
                    <a:lstStyle/>
                    <a:p>
                      <a:pPr algn="ctr" fontAlgn="b"/>
                      <a:r>
                        <a:rPr lang="en-US" sz="1800" u="none" strike="noStrike" dirty="0">
                          <a:effectLst/>
                        </a:rPr>
                        <a:t>D+</a:t>
                      </a:r>
                      <a:endParaRPr lang="en-US" sz="1800" b="0" i="0" u="none" strike="noStrike" dirty="0">
                        <a:solidFill>
                          <a:srgbClr val="000000"/>
                        </a:solidFill>
                        <a:effectLst/>
                        <a:latin typeface="Calibri" panose="020F0502020204030204" pitchFamily="34" charset="0"/>
                      </a:endParaRPr>
                    </a:p>
                  </a:txBody>
                  <a:tcPr marL="7468" marR="7468" marT="7468" marB="0" anchor="ctr">
                    <a:solidFill>
                      <a:srgbClr val="FF0000"/>
                    </a:solidFill>
                  </a:tcPr>
                </a:tc>
                <a:tc>
                  <a:txBody>
                    <a:bodyPr/>
                    <a:lstStyle/>
                    <a:p>
                      <a:pPr algn="ctr" fontAlgn="b"/>
                      <a:r>
                        <a:rPr lang="en-US" sz="1800" u="none" strike="noStrike" dirty="0">
                          <a:effectLst/>
                        </a:rPr>
                        <a:t>D+</a:t>
                      </a:r>
                      <a:endParaRPr lang="en-US" sz="1800" b="0" i="0" u="none" strike="noStrike" dirty="0">
                        <a:solidFill>
                          <a:srgbClr val="000000"/>
                        </a:solidFill>
                        <a:effectLst/>
                        <a:latin typeface="Calibri" panose="020F0502020204030204" pitchFamily="34" charset="0"/>
                      </a:endParaRPr>
                    </a:p>
                  </a:txBody>
                  <a:tcPr marL="7468" marR="7468" marT="7468" marB="0" anchor="ctr">
                    <a:solidFill>
                      <a:srgbClr val="FF0000"/>
                    </a:solidFill>
                  </a:tcPr>
                </a:tc>
                <a:tc>
                  <a:txBody>
                    <a:bodyPr/>
                    <a:lstStyle/>
                    <a:p>
                      <a:pPr algn="ctr" fontAlgn="b"/>
                      <a:r>
                        <a:rPr lang="en-US" sz="1800" u="none" strike="noStrike" dirty="0">
                          <a:effectLst/>
                        </a:rPr>
                        <a:t>B+</a:t>
                      </a:r>
                      <a:endParaRPr lang="en-US" sz="1800" b="0" i="0" u="none" strike="noStrike" dirty="0">
                        <a:solidFill>
                          <a:srgbClr val="000000"/>
                        </a:solidFill>
                        <a:effectLst/>
                        <a:latin typeface="Calibri" panose="020F0502020204030204" pitchFamily="34" charset="0"/>
                      </a:endParaRPr>
                    </a:p>
                  </a:txBody>
                  <a:tcPr marL="7468" marR="7468" marT="7468" marB="0" anchor="ctr">
                    <a:solidFill>
                      <a:srgbClr val="FFFF00"/>
                    </a:solidFill>
                  </a:tcPr>
                </a:tc>
                <a:tc>
                  <a:txBody>
                    <a:bodyPr/>
                    <a:lstStyle/>
                    <a:p>
                      <a:pPr algn="ctr" fontAlgn="b"/>
                      <a:r>
                        <a:rPr lang="en-US" sz="1800" u="none" strike="noStrike" dirty="0">
                          <a:effectLst/>
                        </a:rPr>
                        <a:t>B</a:t>
                      </a:r>
                      <a:endParaRPr lang="en-US" sz="1800" b="0" i="0" u="none" strike="noStrike" dirty="0">
                        <a:solidFill>
                          <a:srgbClr val="000000"/>
                        </a:solidFill>
                        <a:effectLst/>
                        <a:latin typeface="Calibri" panose="020F0502020204030204" pitchFamily="34" charset="0"/>
                      </a:endParaRPr>
                    </a:p>
                  </a:txBody>
                  <a:tcPr marL="7468" marR="7468" marT="7468" marB="0" anchor="ctr">
                    <a:solidFill>
                      <a:srgbClr val="FFFF00"/>
                    </a:solidFill>
                  </a:tcPr>
                </a:tc>
                <a:tc>
                  <a:txBody>
                    <a:bodyPr/>
                    <a:lstStyle/>
                    <a:p>
                      <a:pPr algn="ctr" fontAlgn="b"/>
                      <a:r>
                        <a:rPr lang="en-US" sz="1800" u="none" strike="noStrike" dirty="0">
                          <a:effectLst/>
                        </a:rPr>
                        <a:t>A</a:t>
                      </a:r>
                      <a:endParaRPr lang="en-US" sz="1800" b="0" i="0" u="none" strike="noStrike" dirty="0">
                        <a:solidFill>
                          <a:srgbClr val="000000"/>
                        </a:solidFill>
                        <a:effectLst/>
                        <a:latin typeface="Calibri" panose="020F0502020204030204" pitchFamily="34" charset="0"/>
                      </a:endParaRPr>
                    </a:p>
                  </a:txBody>
                  <a:tcPr marL="7468" marR="7468" marT="7468" marB="0" anchor="ctr">
                    <a:solidFill>
                      <a:srgbClr val="00FF00"/>
                    </a:solidFill>
                  </a:tcPr>
                </a:tc>
                <a:tc>
                  <a:txBody>
                    <a:bodyPr/>
                    <a:lstStyle/>
                    <a:p>
                      <a:pPr algn="ctr" fontAlgn="b"/>
                      <a:r>
                        <a:rPr lang="en-US" sz="1800" u="none" strike="noStrike" dirty="0">
                          <a:effectLst/>
                        </a:rPr>
                        <a:t>B+</a:t>
                      </a:r>
                      <a:endParaRPr lang="en-US" sz="1800" b="0" i="0" u="none" strike="noStrike" dirty="0">
                        <a:solidFill>
                          <a:srgbClr val="000000"/>
                        </a:solidFill>
                        <a:effectLst/>
                        <a:latin typeface="Calibri" panose="020F0502020204030204" pitchFamily="34" charset="0"/>
                      </a:endParaRPr>
                    </a:p>
                  </a:txBody>
                  <a:tcPr marL="7468" marR="7468" marT="7468" marB="0" anchor="ctr">
                    <a:solidFill>
                      <a:srgbClr val="FFFF00"/>
                    </a:solidFill>
                  </a:tcPr>
                </a:tc>
                <a:tc>
                  <a:txBody>
                    <a:bodyPr/>
                    <a:lstStyle/>
                    <a:p>
                      <a:pPr algn="ctr" fontAlgn="b"/>
                      <a:r>
                        <a:rPr lang="en-US" sz="1800" u="none" strike="noStrike" dirty="0">
                          <a:effectLst/>
                        </a:rPr>
                        <a:t>D</a:t>
                      </a:r>
                      <a:endParaRPr lang="en-US" sz="1800" b="0" i="0" u="none" strike="noStrike" dirty="0">
                        <a:solidFill>
                          <a:srgbClr val="000000"/>
                        </a:solidFill>
                        <a:effectLst/>
                        <a:latin typeface="Calibri" panose="020F0502020204030204" pitchFamily="34" charset="0"/>
                      </a:endParaRPr>
                    </a:p>
                  </a:txBody>
                  <a:tcPr marL="7468" marR="7468" marT="7468" marB="0" anchor="ctr">
                    <a:solidFill>
                      <a:srgbClr val="FF0000"/>
                    </a:solidFill>
                  </a:tcPr>
                </a:tc>
                <a:tc>
                  <a:txBody>
                    <a:bodyPr/>
                    <a:lstStyle/>
                    <a:p>
                      <a:pPr algn="ctr" fontAlgn="b"/>
                      <a:r>
                        <a:rPr lang="en-US" sz="1800" u="none" strike="noStrike" dirty="0">
                          <a:effectLst/>
                        </a:rPr>
                        <a:t>D</a:t>
                      </a:r>
                      <a:endParaRPr lang="en-US" sz="1800" b="0" i="0" u="none" strike="noStrike" dirty="0">
                        <a:solidFill>
                          <a:srgbClr val="000000"/>
                        </a:solidFill>
                        <a:effectLst/>
                        <a:latin typeface="Calibri" panose="020F0502020204030204" pitchFamily="34" charset="0"/>
                      </a:endParaRPr>
                    </a:p>
                  </a:txBody>
                  <a:tcPr marL="7468" marR="7468" marT="7468" marB="0" anchor="ctr">
                    <a:solidFill>
                      <a:srgbClr val="FF0000"/>
                    </a:solidFill>
                  </a:tcPr>
                </a:tc>
                <a:tc>
                  <a:txBody>
                    <a:bodyPr/>
                    <a:lstStyle/>
                    <a:p>
                      <a:pPr algn="ctr" fontAlgn="b"/>
                      <a:r>
                        <a:rPr lang="en-US" sz="1800" u="none" strike="noStrike" dirty="0">
                          <a:effectLst/>
                        </a:rPr>
                        <a:t>D</a:t>
                      </a:r>
                      <a:endParaRPr lang="en-US" sz="1800" b="0" i="0" u="none" strike="noStrike" dirty="0">
                        <a:solidFill>
                          <a:srgbClr val="000000"/>
                        </a:solidFill>
                        <a:effectLst/>
                        <a:latin typeface="Calibri" panose="020F0502020204030204" pitchFamily="34" charset="0"/>
                      </a:endParaRPr>
                    </a:p>
                  </a:txBody>
                  <a:tcPr marL="7468" marR="7468" marT="7468" marB="0" anchor="ctr">
                    <a:solidFill>
                      <a:srgbClr val="FF0000"/>
                    </a:solidFill>
                  </a:tcPr>
                </a:tc>
                <a:tc>
                  <a:txBody>
                    <a:bodyPr/>
                    <a:lstStyle/>
                    <a:p>
                      <a:pPr algn="ctr" fontAlgn="b"/>
                      <a:r>
                        <a:rPr lang="en-US" sz="1800" u="none" strike="noStrike" dirty="0">
                          <a:effectLst/>
                        </a:rPr>
                        <a:t>D+</a:t>
                      </a:r>
                      <a:endParaRPr lang="en-US" sz="1800" b="0" i="0" u="none" strike="noStrike" dirty="0">
                        <a:solidFill>
                          <a:srgbClr val="000000"/>
                        </a:solidFill>
                        <a:effectLst/>
                        <a:latin typeface="Calibri" panose="020F0502020204030204" pitchFamily="34" charset="0"/>
                      </a:endParaRPr>
                    </a:p>
                  </a:txBody>
                  <a:tcPr marL="7468" marR="7468" marT="7468" marB="0" anchor="ctr">
                    <a:solidFill>
                      <a:srgbClr val="FF0000"/>
                    </a:solidFill>
                  </a:tcPr>
                </a:tc>
                <a:extLst>
                  <a:ext uri="{0D108BD9-81ED-4DB2-BD59-A6C34878D82A}">
                    <a16:rowId xmlns="" xmlns:a16="http://schemas.microsoft.com/office/drawing/2014/main" val="1159016005"/>
                  </a:ext>
                </a:extLst>
              </a:tr>
              <a:tr h="851711">
                <a:tc>
                  <a:txBody>
                    <a:bodyPr/>
                    <a:lstStyle/>
                    <a:p>
                      <a:pPr algn="l" fontAlgn="b"/>
                      <a:r>
                        <a:rPr lang="en-US" sz="1800" u="none" strike="noStrike" dirty="0">
                          <a:effectLst/>
                        </a:rPr>
                        <a:t>Effectiveness in collection of tax payments</a:t>
                      </a:r>
                      <a:endParaRPr lang="en-US" sz="1800" b="0" i="0" u="none" strike="noStrike" dirty="0">
                        <a:solidFill>
                          <a:srgbClr val="000000"/>
                        </a:solidFill>
                        <a:effectLst/>
                        <a:latin typeface="Calibri" panose="020F0502020204030204" pitchFamily="34" charset="0"/>
                      </a:endParaRPr>
                    </a:p>
                  </a:txBody>
                  <a:tcPr marL="7468" marR="7468" marT="7468" marB="0" anchor="ctr"/>
                </a:tc>
                <a:tc>
                  <a:txBody>
                    <a:bodyPr/>
                    <a:lstStyle/>
                    <a:p>
                      <a:pPr algn="ctr" fontAlgn="b"/>
                      <a:r>
                        <a:rPr lang="en-US" sz="1800" u="none" strike="noStrike" dirty="0">
                          <a:effectLst/>
                        </a:rPr>
                        <a:t>D+</a:t>
                      </a:r>
                      <a:endParaRPr lang="en-US" sz="1800" b="0" i="0" u="none" strike="noStrike" dirty="0">
                        <a:solidFill>
                          <a:srgbClr val="000000"/>
                        </a:solidFill>
                        <a:effectLst/>
                        <a:latin typeface="Calibri" panose="020F0502020204030204" pitchFamily="34" charset="0"/>
                      </a:endParaRPr>
                    </a:p>
                  </a:txBody>
                  <a:tcPr marL="7468" marR="7468" marT="7468" marB="0" anchor="ctr">
                    <a:solidFill>
                      <a:srgbClr val="FF0000"/>
                    </a:solidFill>
                  </a:tcPr>
                </a:tc>
                <a:tc>
                  <a:txBody>
                    <a:bodyPr/>
                    <a:lstStyle/>
                    <a:p>
                      <a:pPr algn="ctr" fontAlgn="b"/>
                      <a:r>
                        <a:rPr lang="en-US" sz="1800" u="none" strike="noStrike" dirty="0">
                          <a:effectLst/>
                        </a:rPr>
                        <a:t>D</a:t>
                      </a:r>
                      <a:endParaRPr lang="en-US" sz="1800" b="0" i="0" u="none" strike="noStrike" dirty="0">
                        <a:solidFill>
                          <a:srgbClr val="000000"/>
                        </a:solidFill>
                        <a:effectLst/>
                        <a:latin typeface="Calibri" panose="020F0502020204030204" pitchFamily="34" charset="0"/>
                      </a:endParaRPr>
                    </a:p>
                  </a:txBody>
                  <a:tcPr marL="7468" marR="7468" marT="7468" marB="0" anchor="ctr">
                    <a:solidFill>
                      <a:srgbClr val="FF0000"/>
                    </a:solidFill>
                  </a:tcPr>
                </a:tc>
                <a:tc>
                  <a:txBody>
                    <a:bodyPr/>
                    <a:lstStyle/>
                    <a:p>
                      <a:pPr algn="ctr" fontAlgn="b"/>
                      <a:r>
                        <a:rPr lang="en-US" sz="1800" u="none" strike="noStrike" dirty="0">
                          <a:effectLst/>
                        </a:rPr>
                        <a:t>D+</a:t>
                      </a:r>
                      <a:endParaRPr lang="en-US" sz="1800" b="0" i="0" u="none" strike="noStrike" dirty="0">
                        <a:solidFill>
                          <a:srgbClr val="000000"/>
                        </a:solidFill>
                        <a:effectLst/>
                        <a:latin typeface="Calibri" panose="020F0502020204030204" pitchFamily="34" charset="0"/>
                      </a:endParaRPr>
                    </a:p>
                  </a:txBody>
                  <a:tcPr marL="7468" marR="7468" marT="7468" marB="0" anchor="ctr">
                    <a:solidFill>
                      <a:srgbClr val="FF0000"/>
                    </a:solidFill>
                  </a:tcPr>
                </a:tc>
                <a:tc>
                  <a:txBody>
                    <a:bodyPr/>
                    <a:lstStyle/>
                    <a:p>
                      <a:pPr algn="ctr" fontAlgn="b"/>
                      <a:endParaRPr lang="en-US" sz="1800" b="0" i="0" u="none" strike="noStrike" dirty="0">
                        <a:solidFill>
                          <a:srgbClr val="000000"/>
                        </a:solidFill>
                        <a:effectLst/>
                        <a:latin typeface="Calibri" panose="020F0502020204030204" pitchFamily="34" charset="0"/>
                      </a:endParaRPr>
                    </a:p>
                  </a:txBody>
                  <a:tcPr marL="7468" marR="7468" marT="7468" marB="0" anchor="ctr"/>
                </a:tc>
                <a:tc>
                  <a:txBody>
                    <a:bodyPr/>
                    <a:lstStyle/>
                    <a:p>
                      <a:pPr algn="ctr" fontAlgn="b"/>
                      <a:r>
                        <a:rPr lang="en-US" sz="1800" u="none" strike="noStrike" dirty="0">
                          <a:effectLst/>
                        </a:rPr>
                        <a:t>D+</a:t>
                      </a:r>
                      <a:endParaRPr lang="en-US" sz="1800" b="0" i="0" u="none" strike="noStrike" dirty="0">
                        <a:solidFill>
                          <a:srgbClr val="000000"/>
                        </a:solidFill>
                        <a:effectLst/>
                        <a:latin typeface="Calibri" panose="020F0502020204030204" pitchFamily="34" charset="0"/>
                      </a:endParaRPr>
                    </a:p>
                  </a:txBody>
                  <a:tcPr marL="7468" marR="7468" marT="7468" marB="0" anchor="ctr">
                    <a:solidFill>
                      <a:srgbClr val="FF0000"/>
                    </a:solidFill>
                  </a:tcPr>
                </a:tc>
                <a:tc>
                  <a:txBody>
                    <a:bodyPr/>
                    <a:lstStyle/>
                    <a:p>
                      <a:pPr algn="ctr" fontAlgn="b"/>
                      <a:r>
                        <a:rPr lang="en-US" sz="1800" u="none" strike="noStrike" dirty="0">
                          <a:effectLst/>
                        </a:rPr>
                        <a:t>D+</a:t>
                      </a:r>
                      <a:endParaRPr lang="en-US" sz="1800" b="0" i="0" u="none" strike="noStrike" dirty="0">
                        <a:solidFill>
                          <a:srgbClr val="000000"/>
                        </a:solidFill>
                        <a:effectLst/>
                        <a:latin typeface="Calibri" panose="020F0502020204030204" pitchFamily="34" charset="0"/>
                      </a:endParaRPr>
                    </a:p>
                  </a:txBody>
                  <a:tcPr marL="7468" marR="7468" marT="7468" marB="0" anchor="ctr">
                    <a:solidFill>
                      <a:srgbClr val="FF0000"/>
                    </a:solidFill>
                  </a:tcPr>
                </a:tc>
                <a:tc>
                  <a:txBody>
                    <a:bodyPr/>
                    <a:lstStyle/>
                    <a:p>
                      <a:pPr algn="ctr" fontAlgn="b"/>
                      <a:endParaRPr lang="en-US" sz="1800" b="0" i="0" u="none" strike="noStrike" dirty="0">
                        <a:solidFill>
                          <a:srgbClr val="000000"/>
                        </a:solidFill>
                        <a:effectLst/>
                        <a:latin typeface="Calibri" panose="020F0502020204030204" pitchFamily="34" charset="0"/>
                      </a:endParaRPr>
                    </a:p>
                  </a:txBody>
                  <a:tcPr marL="7468" marR="7468" marT="7468" marB="0" anchor="ctr"/>
                </a:tc>
                <a:tc>
                  <a:txBody>
                    <a:bodyPr/>
                    <a:lstStyle/>
                    <a:p>
                      <a:pPr algn="ctr" fontAlgn="b"/>
                      <a:r>
                        <a:rPr lang="en-US" sz="1800" u="none" strike="noStrike" dirty="0">
                          <a:effectLst/>
                        </a:rPr>
                        <a:t>D+</a:t>
                      </a:r>
                      <a:endParaRPr lang="en-US" sz="1800" b="0" i="0" u="none" strike="noStrike" dirty="0">
                        <a:solidFill>
                          <a:srgbClr val="000000"/>
                        </a:solidFill>
                        <a:effectLst/>
                        <a:latin typeface="Calibri" panose="020F0502020204030204" pitchFamily="34" charset="0"/>
                      </a:endParaRPr>
                    </a:p>
                  </a:txBody>
                  <a:tcPr marL="7468" marR="7468" marT="7468" marB="0" anchor="ctr">
                    <a:solidFill>
                      <a:srgbClr val="FF0000"/>
                    </a:solidFill>
                  </a:tcPr>
                </a:tc>
                <a:tc>
                  <a:txBody>
                    <a:bodyPr/>
                    <a:lstStyle/>
                    <a:p>
                      <a:pPr algn="ctr" fontAlgn="b"/>
                      <a:r>
                        <a:rPr lang="en-US" sz="1800" u="none" strike="noStrike" dirty="0">
                          <a:effectLst/>
                        </a:rPr>
                        <a:t>D</a:t>
                      </a:r>
                      <a:endParaRPr lang="en-US" sz="1800" b="0" i="0" u="none" strike="noStrike" dirty="0">
                        <a:solidFill>
                          <a:srgbClr val="000000"/>
                        </a:solidFill>
                        <a:effectLst/>
                        <a:latin typeface="Calibri" panose="020F0502020204030204" pitchFamily="34" charset="0"/>
                      </a:endParaRPr>
                    </a:p>
                  </a:txBody>
                  <a:tcPr marL="7468" marR="7468" marT="7468" marB="0" anchor="ctr">
                    <a:solidFill>
                      <a:srgbClr val="FF0000"/>
                    </a:solidFill>
                  </a:tcPr>
                </a:tc>
                <a:tc>
                  <a:txBody>
                    <a:bodyPr/>
                    <a:lstStyle/>
                    <a:p>
                      <a:pPr algn="ctr" fontAlgn="b"/>
                      <a:r>
                        <a:rPr lang="en-US" sz="1800" u="none" strike="noStrike" dirty="0">
                          <a:effectLst/>
                        </a:rPr>
                        <a:t>D+</a:t>
                      </a:r>
                      <a:endParaRPr lang="en-US" sz="1800" b="0" i="0" u="none" strike="noStrike" dirty="0">
                        <a:solidFill>
                          <a:srgbClr val="000000"/>
                        </a:solidFill>
                        <a:effectLst/>
                        <a:latin typeface="Calibri" panose="020F0502020204030204" pitchFamily="34" charset="0"/>
                      </a:endParaRPr>
                    </a:p>
                  </a:txBody>
                  <a:tcPr marL="7468" marR="7468" marT="7468" marB="0" anchor="ctr">
                    <a:solidFill>
                      <a:srgbClr val="FF0000"/>
                    </a:solidFill>
                  </a:tcPr>
                </a:tc>
                <a:tc>
                  <a:txBody>
                    <a:bodyPr/>
                    <a:lstStyle/>
                    <a:p>
                      <a:pPr algn="ctr" fontAlgn="b"/>
                      <a:endParaRPr lang="en-US" sz="1800" b="0" i="0" u="none" strike="noStrike" dirty="0">
                        <a:solidFill>
                          <a:srgbClr val="000000"/>
                        </a:solidFill>
                        <a:effectLst/>
                        <a:latin typeface="Calibri" panose="020F0502020204030204" pitchFamily="34" charset="0"/>
                      </a:endParaRPr>
                    </a:p>
                  </a:txBody>
                  <a:tcPr marL="7468" marR="7468" marT="7468" marB="0" anchor="ctr"/>
                </a:tc>
                <a:tc>
                  <a:txBody>
                    <a:bodyPr/>
                    <a:lstStyle/>
                    <a:p>
                      <a:pPr algn="ctr" fontAlgn="b"/>
                      <a:endParaRPr lang="en-US" sz="1800" b="0" i="0" u="none" strike="noStrike">
                        <a:solidFill>
                          <a:srgbClr val="000000"/>
                        </a:solidFill>
                        <a:effectLst/>
                        <a:latin typeface="Calibri" panose="020F0502020204030204" pitchFamily="34" charset="0"/>
                      </a:endParaRPr>
                    </a:p>
                  </a:txBody>
                  <a:tcPr marL="7468" marR="7468" marT="7468" marB="0" anchor="ctr"/>
                </a:tc>
                <a:tc>
                  <a:txBody>
                    <a:bodyPr/>
                    <a:lstStyle/>
                    <a:p>
                      <a:pPr algn="ctr" fontAlgn="b"/>
                      <a:r>
                        <a:rPr lang="en-US" sz="1800" u="none" strike="noStrike" dirty="0">
                          <a:effectLst/>
                        </a:rPr>
                        <a:t>D+</a:t>
                      </a:r>
                      <a:endParaRPr lang="en-US" sz="1800" b="0" i="0" u="none" strike="noStrike" dirty="0">
                        <a:solidFill>
                          <a:srgbClr val="000000"/>
                        </a:solidFill>
                        <a:effectLst/>
                        <a:latin typeface="Calibri" panose="020F0502020204030204" pitchFamily="34" charset="0"/>
                      </a:endParaRPr>
                    </a:p>
                  </a:txBody>
                  <a:tcPr marL="7468" marR="7468" marT="7468" marB="0" anchor="ctr">
                    <a:solidFill>
                      <a:srgbClr val="FF0000"/>
                    </a:solidFill>
                  </a:tcPr>
                </a:tc>
                <a:tc>
                  <a:txBody>
                    <a:bodyPr/>
                    <a:lstStyle/>
                    <a:p>
                      <a:pPr algn="ctr" fontAlgn="b"/>
                      <a:endParaRPr lang="en-US" sz="1800" b="0" i="0" u="none" strike="noStrike" dirty="0">
                        <a:solidFill>
                          <a:srgbClr val="000000"/>
                        </a:solidFill>
                        <a:effectLst/>
                        <a:latin typeface="Calibri" panose="020F0502020204030204" pitchFamily="34" charset="0"/>
                      </a:endParaRPr>
                    </a:p>
                  </a:txBody>
                  <a:tcPr marL="7468" marR="7468" marT="7468" marB="0" anchor="ctr"/>
                </a:tc>
                <a:tc>
                  <a:txBody>
                    <a:bodyPr/>
                    <a:lstStyle/>
                    <a:p>
                      <a:pPr algn="ctr" fontAlgn="b"/>
                      <a:endParaRPr lang="en-US" sz="1800" b="0" i="0" u="none" strike="noStrike" dirty="0">
                        <a:solidFill>
                          <a:srgbClr val="000000"/>
                        </a:solidFill>
                        <a:effectLst/>
                        <a:latin typeface="Calibri" panose="020F0502020204030204" pitchFamily="34" charset="0"/>
                      </a:endParaRPr>
                    </a:p>
                  </a:txBody>
                  <a:tcPr marL="7468" marR="7468" marT="7468" marB="0" anchor="ctr"/>
                </a:tc>
                <a:tc>
                  <a:txBody>
                    <a:bodyPr/>
                    <a:lstStyle/>
                    <a:p>
                      <a:pPr algn="ctr" fontAlgn="b"/>
                      <a:r>
                        <a:rPr lang="en-US" sz="1800" u="none" strike="noStrike" dirty="0">
                          <a:effectLst/>
                        </a:rPr>
                        <a:t>B+</a:t>
                      </a:r>
                      <a:endParaRPr lang="en-US" sz="1800" b="0" i="0" u="none" strike="noStrike" dirty="0">
                        <a:solidFill>
                          <a:srgbClr val="000000"/>
                        </a:solidFill>
                        <a:effectLst/>
                        <a:latin typeface="Calibri" panose="020F0502020204030204" pitchFamily="34" charset="0"/>
                      </a:endParaRPr>
                    </a:p>
                  </a:txBody>
                  <a:tcPr marL="7468" marR="7468" marT="7468" marB="0" anchor="ctr">
                    <a:solidFill>
                      <a:srgbClr val="FFFF00"/>
                    </a:solidFill>
                  </a:tcPr>
                </a:tc>
                <a:tc>
                  <a:txBody>
                    <a:bodyPr/>
                    <a:lstStyle/>
                    <a:p>
                      <a:pPr algn="ctr" fontAlgn="b"/>
                      <a:endParaRPr lang="en-US" sz="1800" b="0" i="0" u="none" strike="noStrike" dirty="0">
                        <a:solidFill>
                          <a:srgbClr val="000000"/>
                        </a:solidFill>
                        <a:effectLst/>
                        <a:latin typeface="Calibri" panose="020F0502020204030204" pitchFamily="34" charset="0"/>
                      </a:endParaRPr>
                    </a:p>
                  </a:txBody>
                  <a:tcPr marL="7468" marR="7468" marT="7468" marB="0" anchor="ctr"/>
                </a:tc>
                <a:tc>
                  <a:txBody>
                    <a:bodyPr/>
                    <a:lstStyle/>
                    <a:p>
                      <a:pPr algn="ctr" fontAlgn="b"/>
                      <a:endParaRPr lang="en-US" sz="1800" b="0" i="0" u="none" strike="noStrike" dirty="0">
                        <a:solidFill>
                          <a:srgbClr val="000000"/>
                        </a:solidFill>
                        <a:effectLst/>
                        <a:latin typeface="Calibri" panose="020F0502020204030204" pitchFamily="34" charset="0"/>
                      </a:endParaRPr>
                    </a:p>
                  </a:txBody>
                  <a:tcPr marL="7468" marR="7468" marT="7468" marB="0" anchor="ctr"/>
                </a:tc>
                <a:tc>
                  <a:txBody>
                    <a:bodyPr/>
                    <a:lstStyle/>
                    <a:p>
                      <a:pPr algn="ctr" fontAlgn="b"/>
                      <a:endParaRPr lang="en-US" sz="1800" b="0" i="0" u="none" strike="noStrike">
                        <a:solidFill>
                          <a:srgbClr val="000000"/>
                        </a:solidFill>
                        <a:effectLst/>
                        <a:latin typeface="Calibri" panose="020F0502020204030204" pitchFamily="34" charset="0"/>
                      </a:endParaRPr>
                    </a:p>
                  </a:txBody>
                  <a:tcPr marL="7468" marR="7468" marT="7468" marB="0" anchor="ctr"/>
                </a:tc>
                <a:tc>
                  <a:txBody>
                    <a:bodyPr/>
                    <a:lstStyle/>
                    <a:p>
                      <a:pPr algn="ctr" fontAlgn="b"/>
                      <a:r>
                        <a:rPr lang="en-US" sz="1800" u="none" strike="noStrike" dirty="0">
                          <a:effectLst/>
                        </a:rPr>
                        <a:t>D+</a:t>
                      </a:r>
                      <a:endParaRPr lang="en-US" sz="1800" b="0" i="0" u="none" strike="noStrike" dirty="0">
                        <a:solidFill>
                          <a:srgbClr val="000000"/>
                        </a:solidFill>
                        <a:effectLst/>
                        <a:latin typeface="Calibri" panose="020F0502020204030204" pitchFamily="34" charset="0"/>
                      </a:endParaRPr>
                    </a:p>
                  </a:txBody>
                  <a:tcPr marL="7468" marR="7468" marT="7468" marB="0" anchor="ctr">
                    <a:solidFill>
                      <a:srgbClr val="FF0000"/>
                    </a:solidFill>
                  </a:tcPr>
                </a:tc>
                <a:tc>
                  <a:txBody>
                    <a:bodyPr/>
                    <a:lstStyle/>
                    <a:p>
                      <a:pPr algn="ctr" fontAlgn="b"/>
                      <a:r>
                        <a:rPr lang="en-US" sz="1800" u="none" strike="noStrike" dirty="0">
                          <a:effectLst/>
                        </a:rPr>
                        <a:t>D</a:t>
                      </a:r>
                      <a:endParaRPr lang="en-US" sz="1800" b="0" i="0" u="none" strike="noStrike" dirty="0">
                        <a:solidFill>
                          <a:srgbClr val="000000"/>
                        </a:solidFill>
                        <a:effectLst/>
                        <a:latin typeface="Calibri" panose="020F0502020204030204" pitchFamily="34" charset="0"/>
                      </a:endParaRPr>
                    </a:p>
                  </a:txBody>
                  <a:tcPr marL="7468" marR="7468" marT="7468" marB="0" anchor="ctr">
                    <a:solidFill>
                      <a:srgbClr val="FF0000"/>
                    </a:solidFill>
                  </a:tcPr>
                </a:tc>
                <a:extLst>
                  <a:ext uri="{0D108BD9-81ED-4DB2-BD59-A6C34878D82A}">
                    <a16:rowId xmlns="" xmlns:a16="http://schemas.microsoft.com/office/drawing/2014/main" val="2866388413"/>
                  </a:ext>
                </a:extLst>
              </a:tr>
              <a:tr h="370840">
                <a:tc>
                  <a:txBody>
                    <a:bodyPr/>
                    <a:lstStyle/>
                    <a:p>
                      <a:pPr algn="l" fontAlgn="b"/>
                      <a:r>
                        <a:rPr lang="en-US" sz="1800" u="none" strike="noStrike" dirty="0">
                          <a:effectLst/>
                        </a:rPr>
                        <a:t>Predictability of transfers from higher level of government</a:t>
                      </a:r>
                      <a:endParaRPr lang="en-US" sz="1800" b="0" i="0" u="none" strike="noStrike" dirty="0">
                        <a:solidFill>
                          <a:srgbClr val="000000"/>
                        </a:solidFill>
                        <a:effectLst/>
                        <a:latin typeface="Calibri" panose="020F0502020204030204" pitchFamily="34" charset="0"/>
                      </a:endParaRPr>
                    </a:p>
                  </a:txBody>
                  <a:tcPr marL="7468" marR="7468" marT="7468" marB="0" anchor="ctr"/>
                </a:tc>
                <a:tc>
                  <a:txBody>
                    <a:bodyPr/>
                    <a:lstStyle/>
                    <a:p>
                      <a:pPr algn="ctr" fontAlgn="b"/>
                      <a:r>
                        <a:rPr lang="en-US" sz="1800" u="none" strike="noStrike" dirty="0">
                          <a:effectLst/>
                        </a:rPr>
                        <a:t>D+</a:t>
                      </a:r>
                      <a:endParaRPr lang="en-US" sz="1800" b="0" i="0" u="none" strike="noStrike" dirty="0">
                        <a:solidFill>
                          <a:srgbClr val="000000"/>
                        </a:solidFill>
                        <a:effectLst/>
                        <a:latin typeface="Calibri" panose="020F0502020204030204" pitchFamily="34" charset="0"/>
                      </a:endParaRPr>
                    </a:p>
                  </a:txBody>
                  <a:tcPr marL="7468" marR="7468" marT="7468" marB="0" anchor="ctr">
                    <a:solidFill>
                      <a:srgbClr val="FF0000"/>
                    </a:solidFill>
                  </a:tcPr>
                </a:tc>
                <a:tc>
                  <a:txBody>
                    <a:bodyPr/>
                    <a:lstStyle/>
                    <a:p>
                      <a:pPr algn="ctr" fontAlgn="b"/>
                      <a:r>
                        <a:rPr lang="en-US" sz="1800" u="none" strike="noStrike" dirty="0">
                          <a:effectLst/>
                        </a:rPr>
                        <a:t>D+</a:t>
                      </a:r>
                      <a:endParaRPr lang="en-US" sz="1800" b="0" i="0" u="none" strike="noStrike" dirty="0">
                        <a:solidFill>
                          <a:srgbClr val="000000"/>
                        </a:solidFill>
                        <a:effectLst/>
                        <a:latin typeface="Calibri" panose="020F0502020204030204" pitchFamily="34" charset="0"/>
                      </a:endParaRPr>
                    </a:p>
                  </a:txBody>
                  <a:tcPr marL="7468" marR="7468" marT="7468" marB="0" anchor="ctr">
                    <a:solidFill>
                      <a:srgbClr val="FF0000"/>
                    </a:solidFill>
                  </a:tcPr>
                </a:tc>
                <a:tc>
                  <a:txBody>
                    <a:bodyPr/>
                    <a:lstStyle/>
                    <a:p>
                      <a:pPr algn="ctr" fontAlgn="b"/>
                      <a:r>
                        <a:rPr lang="en-US" sz="1800" u="none" strike="noStrike" dirty="0">
                          <a:effectLst/>
                        </a:rPr>
                        <a:t>D</a:t>
                      </a:r>
                      <a:endParaRPr lang="en-US" sz="1800" b="0" i="0" u="none" strike="noStrike" dirty="0">
                        <a:solidFill>
                          <a:srgbClr val="000000"/>
                        </a:solidFill>
                        <a:effectLst/>
                        <a:latin typeface="Calibri" panose="020F0502020204030204" pitchFamily="34" charset="0"/>
                      </a:endParaRPr>
                    </a:p>
                  </a:txBody>
                  <a:tcPr marL="7468" marR="7468" marT="7468" marB="0" anchor="ctr">
                    <a:solidFill>
                      <a:srgbClr val="FF0000"/>
                    </a:solidFill>
                  </a:tcPr>
                </a:tc>
                <a:tc>
                  <a:txBody>
                    <a:bodyPr/>
                    <a:lstStyle/>
                    <a:p>
                      <a:pPr algn="ctr" fontAlgn="b"/>
                      <a:r>
                        <a:rPr lang="en-US" sz="1800" u="none" strike="noStrike" dirty="0">
                          <a:effectLst/>
                        </a:rPr>
                        <a:t>D</a:t>
                      </a:r>
                      <a:endParaRPr lang="en-US" sz="1800" b="0" i="0" u="none" strike="noStrike" dirty="0">
                        <a:solidFill>
                          <a:srgbClr val="000000"/>
                        </a:solidFill>
                        <a:effectLst/>
                        <a:latin typeface="Calibri" panose="020F0502020204030204" pitchFamily="34" charset="0"/>
                      </a:endParaRPr>
                    </a:p>
                  </a:txBody>
                  <a:tcPr marL="7468" marR="7468" marT="7468" marB="0" anchor="ctr">
                    <a:solidFill>
                      <a:srgbClr val="FF0000"/>
                    </a:solidFill>
                  </a:tcPr>
                </a:tc>
                <a:tc>
                  <a:txBody>
                    <a:bodyPr/>
                    <a:lstStyle/>
                    <a:p>
                      <a:pPr algn="ctr" fontAlgn="b"/>
                      <a:endParaRPr lang="en-US" sz="1800" b="0" i="0" u="none" strike="noStrike">
                        <a:solidFill>
                          <a:srgbClr val="000000"/>
                        </a:solidFill>
                        <a:effectLst/>
                        <a:latin typeface="Calibri" panose="020F0502020204030204" pitchFamily="34" charset="0"/>
                      </a:endParaRPr>
                    </a:p>
                  </a:txBody>
                  <a:tcPr marL="7468" marR="7468" marT="7468" marB="0" anchor="ctr"/>
                </a:tc>
                <a:tc>
                  <a:txBody>
                    <a:bodyPr/>
                    <a:lstStyle/>
                    <a:p>
                      <a:pPr algn="ctr" fontAlgn="b"/>
                      <a:endParaRPr lang="en-US" sz="1800" b="0" i="0" u="none" strike="noStrike" dirty="0">
                        <a:solidFill>
                          <a:srgbClr val="000000"/>
                        </a:solidFill>
                        <a:effectLst/>
                        <a:latin typeface="Calibri" panose="020F0502020204030204" pitchFamily="34" charset="0"/>
                      </a:endParaRPr>
                    </a:p>
                  </a:txBody>
                  <a:tcPr marL="7468" marR="7468" marT="7468" marB="0" anchor="ctr"/>
                </a:tc>
                <a:tc>
                  <a:txBody>
                    <a:bodyPr/>
                    <a:lstStyle/>
                    <a:p>
                      <a:pPr algn="ctr" fontAlgn="b"/>
                      <a:endParaRPr lang="en-US" sz="1800" b="0" i="0" u="none" strike="noStrike" dirty="0">
                        <a:solidFill>
                          <a:srgbClr val="000000"/>
                        </a:solidFill>
                        <a:effectLst/>
                        <a:latin typeface="Calibri" panose="020F0502020204030204" pitchFamily="34" charset="0"/>
                      </a:endParaRPr>
                    </a:p>
                  </a:txBody>
                  <a:tcPr marL="7468" marR="7468" marT="7468" marB="0" anchor="ctr"/>
                </a:tc>
                <a:tc>
                  <a:txBody>
                    <a:bodyPr/>
                    <a:lstStyle/>
                    <a:p>
                      <a:pPr algn="ctr" fontAlgn="b"/>
                      <a:endParaRPr lang="en-US" sz="1800" b="0" i="0" u="none" strike="noStrike">
                        <a:solidFill>
                          <a:srgbClr val="000000"/>
                        </a:solidFill>
                        <a:effectLst/>
                        <a:latin typeface="Calibri" panose="020F0502020204030204" pitchFamily="34" charset="0"/>
                      </a:endParaRPr>
                    </a:p>
                  </a:txBody>
                  <a:tcPr marL="7468" marR="7468" marT="7468" marB="0" anchor="ctr"/>
                </a:tc>
                <a:tc>
                  <a:txBody>
                    <a:bodyPr/>
                    <a:lstStyle/>
                    <a:p>
                      <a:pPr algn="ctr" fontAlgn="b"/>
                      <a:r>
                        <a:rPr lang="en-US" sz="1800" u="none" strike="noStrike" dirty="0">
                          <a:effectLst/>
                        </a:rPr>
                        <a:t>D+</a:t>
                      </a:r>
                      <a:endParaRPr lang="en-US" sz="1800" b="0" i="0" u="none" strike="noStrike" dirty="0">
                        <a:solidFill>
                          <a:srgbClr val="000000"/>
                        </a:solidFill>
                        <a:effectLst/>
                        <a:latin typeface="Calibri" panose="020F0502020204030204" pitchFamily="34" charset="0"/>
                      </a:endParaRPr>
                    </a:p>
                  </a:txBody>
                  <a:tcPr marL="7468" marR="7468" marT="7468" marB="0" anchor="ctr">
                    <a:solidFill>
                      <a:srgbClr val="FF0000"/>
                    </a:solidFill>
                  </a:tcPr>
                </a:tc>
                <a:tc>
                  <a:txBody>
                    <a:bodyPr/>
                    <a:lstStyle/>
                    <a:p>
                      <a:pPr algn="ctr" fontAlgn="b"/>
                      <a:r>
                        <a:rPr lang="en-US" sz="1800" u="none" strike="noStrike" dirty="0">
                          <a:effectLst/>
                        </a:rPr>
                        <a:t>D+</a:t>
                      </a:r>
                      <a:endParaRPr lang="en-US" sz="1800" b="0" i="0" u="none" strike="noStrike" dirty="0">
                        <a:solidFill>
                          <a:srgbClr val="000000"/>
                        </a:solidFill>
                        <a:effectLst/>
                        <a:latin typeface="Calibri" panose="020F0502020204030204" pitchFamily="34" charset="0"/>
                      </a:endParaRPr>
                    </a:p>
                  </a:txBody>
                  <a:tcPr marL="7468" marR="7468" marT="7468" marB="0" anchor="ctr">
                    <a:solidFill>
                      <a:srgbClr val="FF0000"/>
                    </a:solidFill>
                  </a:tcPr>
                </a:tc>
                <a:tc>
                  <a:txBody>
                    <a:bodyPr/>
                    <a:lstStyle/>
                    <a:p>
                      <a:pPr algn="ctr" fontAlgn="b"/>
                      <a:r>
                        <a:rPr lang="en-US" sz="1800" u="none" strike="noStrike" dirty="0">
                          <a:effectLst/>
                        </a:rPr>
                        <a:t>D+</a:t>
                      </a:r>
                      <a:endParaRPr lang="en-US" sz="1800" b="0" i="0" u="none" strike="noStrike" dirty="0">
                        <a:solidFill>
                          <a:srgbClr val="000000"/>
                        </a:solidFill>
                        <a:effectLst/>
                        <a:latin typeface="Calibri" panose="020F0502020204030204" pitchFamily="34" charset="0"/>
                      </a:endParaRPr>
                    </a:p>
                  </a:txBody>
                  <a:tcPr marL="7468" marR="7468" marT="7468" marB="0" anchor="ctr">
                    <a:solidFill>
                      <a:srgbClr val="FF0000"/>
                    </a:solidFill>
                  </a:tcPr>
                </a:tc>
                <a:tc>
                  <a:txBody>
                    <a:bodyPr/>
                    <a:lstStyle/>
                    <a:p>
                      <a:pPr algn="ctr" fontAlgn="b"/>
                      <a:r>
                        <a:rPr lang="en-US" sz="1800" u="none" strike="noStrike" dirty="0">
                          <a:effectLst/>
                        </a:rPr>
                        <a:t>D+</a:t>
                      </a:r>
                      <a:endParaRPr lang="en-US" sz="1800" b="0" i="0" u="none" strike="noStrike" dirty="0">
                        <a:solidFill>
                          <a:srgbClr val="000000"/>
                        </a:solidFill>
                        <a:effectLst/>
                        <a:latin typeface="Calibri" panose="020F0502020204030204" pitchFamily="34" charset="0"/>
                      </a:endParaRPr>
                    </a:p>
                  </a:txBody>
                  <a:tcPr marL="7468" marR="7468" marT="7468" marB="0" anchor="ctr">
                    <a:solidFill>
                      <a:srgbClr val="FF0000"/>
                    </a:solidFill>
                  </a:tcPr>
                </a:tc>
                <a:tc>
                  <a:txBody>
                    <a:bodyPr/>
                    <a:lstStyle/>
                    <a:p>
                      <a:pPr algn="ctr" fontAlgn="b"/>
                      <a:r>
                        <a:rPr lang="en-US" sz="1800" u="none" strike="noStrike" dirty="0">
                          <a:effectLst/>
                        </a:rPr>
                        <a:t>D+</a:t>
                      </a:r>
                      <a:endParaRPr lang="en-US" sz="1800" b="0" i="0" u="none" strike="noStrike" dirty="0">
                        <a:solidFill>
                          <a:srgbClr val="000000"/>
                        </a:solidFill>
                        <a:effectLst/>
                        <a:latin typeface="Calibri" panose="020F0502020204030204" pitchFamily="34" charset="0"/>
                      </a:endParaRPr>
                    </a:p>
                  </a:txBody>
                  <a:tcPr marL="7468" marR="7468" marT="7468" marB="0" anchor="ctr">
                    <a:solidFill>
                      <a:srgbClr val="FF0000"/>
                    </a:solidFill>
                  </a:tcPr>
                </a:tc>
                <a:tc>
                  <a:txBody>
                    <a:bodyPr/>
                    <a:lstStyle/>
                    <a:p>
                      <a:pPr algn="ctr" fontAlgn="b"/>
                      <a:r>
                        <a:rPr lang="en-US" sz="1800" u="none" strike="noStrike" dirty="0">
                          <a:effectLst/>
                        </a:rPr>
                        <a:t>C+</a:t>
                      </a:r>
                      <a:endParaRPr lang="en-US" sz="1800" b="0" i="0" u="none" strike="noStrike" dirty="0">
                        <a:solidFill>
                          <a:srgbClr val="000000"/>
                        </a:solidFill>
                        <a:effectLst/>
                        <a:latin typeface="Calibri" panose="020F0502020204030204" pitchFamily="34" charset="0"/>
                      </a:endParaRPr>
                    </a:p>
                  </a:txBody>
                  <a:tcPr marL="7468" marR="7468" marT="7468" marB="0" anchor="ctr">
                    <a:solidFill>
                      <a:srgbClr val="FF9900"/>
                    </a:solidFill>
                  </a:tcPr>
                </a:tc>
                <a:tc>
                  <a:txBody>
                    <a:bodyPr/>
                    <a:lstStyle/>
                    <a:p>
                      <a:pPr algn="ctr" fontAlgn="b"/>
                      <a:r>
                        <a:rPr lang="en-US" sz="1800" u="none" strike="noStrike" dirty="0">
                          <a:effectLst/>
                        </a:rPr>
                        <a:t>B+</a:t>
                      </a:r>
                      <a:endParaRPr lang="en-US" sz="1800" b="0" i="0" u="none" strike="noStrike" dirty="0">
                        <a:solidFill>
                          <a:srgbClr val="000000"/>
                        </a:solidFill>
                        <a:effectLst/>
                        <a:latin typeface="Calibri" panose="020F0502020204030204" pitchFamily="34" charset="0"/>
                      </a:endParaRPr>
                    </a:p>
                  </a:txBody>
                  <a:tcPr marL="7468" marR="7468" marT="7468" marB="0" anchor="ctr">
                    <a:solidFill>
                      <a:srgbClr val="FFFF00"/>
                    </a:solidFill>
                  </a:tcPr>
                </a:tc>
                <a:tc>
                  <a:txBody>
                    <a:bodyPr/>
                    <a:lstStyle/>
                    <a:p>
                      <a:pPr algn="ctr" fontAlgn="b"/>
                      <a:r>
                        <a:rPr lang="en-US" sz="1800" u="none" strike="noStrike" dirty="0">
                          <a:effectLst/>
                        </a:rPr>
                        <a:t>A</a:t>
                      </a:r>
                      <a:endParaRPr lang="en-US" sz="1800" b="0" i="0" u="none" strike="noStrike" dirty="0">
                        <a:solidFill>
                          <a:srgbClr val="000000"/>
                        </a:solidFill>
                        <a:effectLst/>
                        <a:latin typeface="Calibri" panose="020F0502020204030204" pitchFamily="34" charset="0"/>
                      </a:endParaRPr>
                    </a:p>
                  </a:txBody>
                  <a:tcPr marL="7468" marR="7468" marT="7468" marB="0" anchor="ctr">
                    <a:solidFill>
                      <a:srgbClr val="00FF00"/>
                    </a:solidFill>
                  </a:tcPr>
                </a:tc>
                <a:tc>
                  <a:txBody>
                    <a:bodyPr/>
                    <a:lstStyle/>
                    <a:p>
                      <a:pPr algn="ctr" fontAlgn="b"/>
                      <a:r>
                        <a:rPr lang="en-US" sz="1800" u="none" strike="noStrike" dirty="0">
                          <a:effectLst/>
                        </a:rPr>
                        <a:t>D+</a:t>
                      </a:r>
                      <a:endParaRPr lang="en-US" sz="1800" b="0" i="0" u="none" strike="noStrike" dirty="0">
                        <a:solidFill>
                          <a:srgbClr val="000000"/>
                        </a:solidFill>
                        <a:effectLst/>
                        <a:latin typeface="Calibri" panose="020F0502020204030204" pitchFamily="34" charset="0"/>
                      </a:endParaRPr>
                    </a:p>
                  </a:txBody>
                  <a:tcPr marL="7468" marR="7468" marT="7468" marB="0" anchor="ctr">
                    <a:solidFill>
                      <a:srgbClr val="FF0000"/>
                    </a:solidFill>
                  </a:tcPr>
                </a:tc>
                <a:tc>
                  <a:txBody>
                    <a:bodyPr/>
                    <a:lstStyle/>
                    <a:p>
                      <a:pPr algn="ctr" fontAlgn="b"/>
                      <a:r>
                        <a:rPr lang="en-US" sz="1800" u="none" strike="noStrike" dirty="0">
                          <a:effectLst/>
                        </a:rPr>
                        <a:t>D+</a:t>
                      </a:r>
                      <a:endParaRPr lang="en-US" sz="1800" b="0" i="0" u="none" strike="noStrike" dirty="0">
                        <a:solidFill>
                          <a:srgbClr val="000000"/>
                        </a:solidFill>
                        <a:effectLst/>
                        <a:latin typeface="Calibri" panose="020F0502020204030204" pitchFamily="34" charset="0"/>
                      </a:endParaRPr>
                    </a:p>
                  </a:txBody>
                  <a:tcPr marL="7468" marR="7468" marT="7468" marB="0" anchor="ctr">
                    <a:solidFill>
                      <a:srgbClr val="FF0000"/>
                    </a:solidFill>
                  </a:tcPr>
                </a:tc>
                <a:tc>
                  <a:txBody>
                    <a:bodyPr/>
                    <a:lstStyle/>
                    <a:p>
                      <a:pPr algn="ctr" fontAlgn="b"/>
                      <a:endParaRPr lang="en-US" sz="1800" b="0" i="0" u="none" strike="noStrike" dirty="0">
                        <a:solidFill>
                          <a:srgbClr val="000000"/>
                        </a:solidFill>
                        <a:effectLst/>
                        <a:latin typeface="Calibri" panose="020F0502020204030204" pitchFamily="34" charset="0"/>
                      </a:endParaRPr>
                    </a:p>
                  </a:txBody>
                  <a:tcPr marL="7468" marR="7468" marT="7468" marB="0" anchor="ctr"/>
                </a:tc>
                <a:tc>
                  <a:txBody>
                    <a:bodyPr/>
                    <a:lstStyle/>
                    <a:p>
                      <a:pPr algn="ctr" fontAlgn="b"/>
                      <a:endParaRPr lang="en-US" sz="1800" b="0" i="0" u="none" strike="noStrike" dirty="0">
                        <a:solidFill>
                          <a:srgbClr val="000000"/>
                        </a:solidFill>
                        <a:effectLst/>
                        <a:latin typeface="Calibri" panose="020F0502020204030204" pitchFamily="34" charset="0"/>
                      </a:endParaRPr>
                    </a:p>
                  </a:txBody>
                  <a:tcPr marL="7468" marR="7468" marT="7468" marB="0" anchor="ctr"/>
                </a:tc>
                <a:tc>
                  <a:txBody>
                    <a:bodyPr/>
                    <a:lstStyle/>
                    <a:p>
                      <a:pPr algn="ctr" fontAlgn="b"/>
                      <a:endParaRPr lang="en-US" sz="1800" b="0" i="0" u="none" strike="noStrike" dirty="0">
                        <a:solidFill>
                          <a:srgbClr val="000000"/>
                        </a:solidFill>
                        <a:effectLst/>
                        <a:latin typeface="Calibri" panose="020F0502020204030204" pitchFamily="34" charset="0"/>
                      </a:endParaRPr>
                    </a:p>
                  </a:txBody>
                  <a:tcPr marL="7468" marR="7468" marT="7468" marB="0" anchor="ctr"/>
                </a:tc>
                <a:extLst>
                  <a:ext uri="{0D108BD9-81ED-4DB2-BD59-A6C34878D82A}">
                    <a16:rowId xmlns="" xmlns:a16="http://schemas.microsoft.com/office/drawing/2014/main" val="1343569075"/>
                  </a:ext>
                </a:extLst>
              </a:tr>
            </a:tbl>
          </a:graphicData>
        </a:graphic>
      </p:graphicFrame>
      <p:sp>
        <p:nvSpPr>
          <p:cNvPr id="6" name="TextBox 5">
            <a:extLst>
              <a:ext uri="{FF2B5EF4-FFF2-40B4-BE49-F238E27FC236}">
                <a16:creationId xmlns="" xmlns:a16="http://schemas.microsoft.com/office/drawing/2014/main" id="{25D7D343-C3DA-4C31-AC33-D5BF663968C1}"/>
              </a:ext>
            </a:extLst>
          </p:cNvPr>
          <p:cNvSpPr txBox="1"/>
          <p:nvPr/>
        </p:nvSpPr>
        <p:spPr>
          <a:xfrm rot="18497870">
            <a:off x="2166565" y="5311307"/>
            <a:ext cx="1571874" cy="369332"/>
          </a:xfrm>
          <a:prstGeom prst="rect">
            <a:avLst/>
          </a:prstGeom>
          <a:noFill/>
        </p:spPr>
        <p:txBody>
          <a:bodyPr wrap="square" rtlCol="0">
            <a:spAutoFit/>
          </a:bodyPr>
          <a:lstStyle/>
          <a:p>
            <a:pPr algn="r"/>
            <a:r>
              <a:rPr lang="en-US" dirty="0"/>
              <a:t>Ouagadougou</a:t>
            </a:r>
          </a:p>
        </p:txBody>
      </p:sp>
      <p:sp>
        <p:nvSpPr>
          <p:cNvPr id="8" name="TextBox 7">
            <a:extLst>
              <a:ext uri="{FF2B5EF4-FFF2-40B4-BE49-F238E27FC236}">
                <a16:creationId xmlns="" xmlns:a16="http://schemas.microsoft.com/office/drawing/2014/main" id="{AA934112-D303-48AE-8968-42F8FE760252}"/>
              </a:ext>
            </a:extLst>
          </p:cNvPr>
          <p:cNvSpPr txBox="1"/>
          <p:nvPr/>
        </p:nvSpPr>
        <p:spPr>
          <a:xfrm rot="18497870">
            <a:off x="2547563" y="5355270"/>
            <a:ext cx="1571874" cy="369332"/>
          </a:xfrm>
          <a:prstGeom prst="rect">
            <a:avLst/>
          </a:prstGeom>
          <a:noFill/>
        </p:spPr>
        <p:txBody>
          <a:bodyPr wrap="square" rtlCol="0">
            <a:spAutoFit/>
          </a:bodyPr>
          <a:lstStyle/>
          <a:p>
            <a:pPr algn="r"/>
            <a:r>
              <a:rPr lang="en-US" dirty="0"/>
              <a:t>Douala</a:t>
            </a:r>
          </a:p>
        </p:txBody>
      </p:sp>
      <p:sp>
        <p:nvSpPr>
          <p:cNvPr id="9" name="TextBox 8">
            <a:extLst>
              <a:ext uri="{FF2B5EF4-FFF2-40B4-BE49-F238E27FC236}">
                <a16:creationId xmlns="" xmlns:a16="http://schemas.microsoft.com/office/drawing/2014/main" id="{3E03D970-1D09-4EE3-AC32-A56293729DF6}"/>
              </a:ext>
            </a:extLst>
          </p:cNvPr>
          <p:cNvSpPr txBox="1"/>
          <p:nvPr/>
        </p:nvSpPr>
        <p:spPr>
          <a:xfrm rot="18497870">
            <a:off x="2989074" y="5345489"/>
            <a:ext cx="1571874" cy="369332"/>
          </a:xfrm>
          <a:prstGeom prst="rect">
            <a:avLst/>
          </a:prstGeom>
          <a:noFill/>
        </p:spPr>
        <p:txBody>
          <a:bodyPr wrap="square" rtlCol="0">
            <a:spAutoFit/>
          </a:bodyPr>
          <a:lstStyle/>
          <a:p>
            <a:pPr algn="r"/>
            <a:r>
              <a:rPr lang="en-US" dirty="0"/>
              <a:t>Addis Ababa</a:t>
            </a:r>
          </a:p>
        </p:txBody>
      </p:sp>
      <p:sp>
        <p:nvSpPr>
          <p:cNvPr id="10" name="TextBox 9">
            <a:extLst>
              <a:ext uri="{FF2B5EF4-FFF2-40B4-BE49-F238E27FC236}">
                <a16:creationId xmlns="" xmlns:a16="http://schemas.microsoft.com/office/drawing/2014/main" id="{F8D9113C-3AFA-4D16-8966-71603DD4C8BB}"/>
              </a:ext>
            </a:extLst>
          </p:cNvPr>
          <p:cNvSpPr txBox="1"/>
          <p:nvPr/>
        </p:nvSpPr>
        <p:spPr>
          <a:xfrm rot="18497870">
            <a:off x="3430585" y="5335707"/>
            <a:ext cx="1571874" cy="369332"/>
          </a:xfrm>
          <a:prstGeom prst="rect">
            <a:avLst/>
          </a:prstGeom>
          <a:noFill/>
        </p:spPr>
        <p:txBody>
          <a:bodyPr wrap="square" rtlCol="0">
            <a:spAutoFit/>
          </a:bodyPr>
          <a:lstStyle/>
          <a:p>
            <a:pPr algn="r"/>
            <a:r>
              <a:rPr lang="en-US" dirty="0"/>
              <a:t>Antananarivo</a:t>
            </a:r>
          </a:p>
        </p:txBody>
      </p:sp>
      <p:sp>
        <p:nvSpPr>
          <p:cNvPr id="11" name="TextBox 10">
            <a:extLst>
              <a:ext uri="{FF2B5EF4-FFF2-40B4-BE49-F238E27FC236}">
                <a16:creationId xmlns="" xmlns:a16="http://schemas.microsoft.com/office/drawing/2014/main" id="{5DE0237A-90FC-45C5-B2CD-D901AACB2B8E}"/>
              </a:ext>
            </a:extLst>
          </p:cNvPr>
          <p:cNvSpPr txBox="1"/>
          <p:nvPr/>
        </p:nvSpPr>
        <p:spPr>
          <a:xfrm rot="18497870">
            <a:off x="3811583" y="5365050"/>
            <a:ext cx="1571874" cy="369332"/>
          </a:xfrm>
          <a:prstGeom prst="rect">
            <a:avLst/>
          </a:prstGeom>
          <a:noFill/>
        </p:spPr>
        <p:txBody>
          <a:bodyPr wrap="square" rtlCol="0">
            <a:spAutoFit/>
          </a:bodyPr>
          <a:lstStyle/>
          <a:p>
            <a:pPr algn="r"/>
            <a:r>
              <a:rPr lang="en-US" dirty="0"/>
              <a:t>Anambra State</a:t>
            </a:r>
          </a:p>
        </p:txBody>
      </p:sp>
      <p:sp>
        <p:nvSpPr>
          <p:cNvPr id="12" name="TextBox 11">
            <a:extLst>
              <a:ext uri="{FF2B5EF4-FFF2-40B4-BE49-F238E27FC236}">
                <a16:creationId xmlns="" xmlns:a16="http://schemas.microsoft.com/office/drawing/2014/main" id="{6FE20B98-A23B-42E6-8545-255597115F70}"/>
              </a:ext>
            </a:extLst>
          </p:cNvPr>
          <p:cNvSpPr txBox="1"/>
          <p:nvPr/>
        </p:nvSpPr>
        <p:spPr>
          <a:xfrm rot="18497870">
            <a:off x="4192581" y="5355270"/>
            <a:ext cx="1571874" cy="369332"/>
          </a:xfrm>
          <a:prstGeom prst="rect">
            <a:avLst/>
          </a:prstGeom>
          <a:noFill/>
        </p:spPr>
        <p:txBody>
          <a:bodyPr wrap="square" rtlCol="0">
            <a:spAutoFit/>
          </a:bodyPr>
          <a:lstStyle/>
          <a:p>
            <a:pPr algn="r"/>
            <a:r>
              <a:rPr lang="en-US" dirty="0"/>
              <a:t>Kaduna State</a:t>
            </a:r>
          </a:p>
        </p:txBody>
      </p:sp>
      <p:sp>
        <p:nvSpPr>
          <p:cNvPr id="13" name="TextBox 12">
            <a:extLst>
              <a:ext uri="{FF2B5EF4-FFF2-40B4-BE49-F238E27FC236}">
                <a16:creationId xmlns="" xmlns:a16="http://schemas.microsoft.com/office/drawing/2014/main" id="{CE8E191D-B17D-4CCD-BA70-A88A8600BE44}"/>
              </a:ext>
            </a:extLst>
          </p:cNvPr>
          <p:cNvSpPr txBox="1"/>
          <p:nvPr/>
        </p:nvSpPr>
        <p:spPr>
          <a:xfrm rot="18497870">
            <a:off x="4634092" y="5345489"/>
            <a:ext cx="1571874" cy="369332"/>
          </a:xfrm>
          <a:prstGeom prst="rect">
            <a:avLst/>
          </a:prstGeom>
          <a:noFill/>
        </p:spPr>
        <p:txBody>
          <a:bodyPr wrap="square" rtlCol="0">
            <a:spAutoFit/>
          </a:bodyPr>
          <a:lstStyle/>
          <a:p>
            <a:pPr algn="r"/>
            <a:r>
              <a:rPr lang="en-US" dirty="0"/>
              <a:t>Lagos State</a:t>
            </a:r>
          </a:p>
        </p:txBody>
      </p:sp>
      <p:sp>
        <p:nvSpPr>
          <p:cNvPr id="14" name="TextBox 13">
            <a:extLst>
              <a:ext uri="{FF2B5EF4-FFF2-40B4-BE49-F238E27FC236}">
                <a16:creationId xmlns="" xmlns:a16="http://schemas.microsoft.com/office/drawing/2014/main" id="{AA6B82B9-E338-451D-9AF6-DA9BAD95195A}"/>
              </a:ext>
            </a:extLst>
          </p:cNvPr>
          <p:cNvSpPr txBox="1"/>
          <p:nvPr/>
        </p:nvSpPr>
        <p:spPr>
          <a:xfrm rot="18497870">
            <a:off x="5015091" y="5374830"/>
            <a:ext cx="1571874" cy="369332"/>
          </a:xfrm>
          <a:prstGeom prst="rect">
            <a:avLst/>
          </a:prstGeom>
          <a:noFill/>
        </p:spPr>
        <p:txBody>
          <a:bodyPr wrap="square" rtlCol="0">
            <a:spAutoFit/>
          </a:bodyPr>
          <a:lstStyle/>
          <a:p>
            <a:pPr algn="r"/>
            <a:r>
              <a:rPr lang="en-US" dirty="0" err="1"/>
              <a:t>Yobe</a:t>
            </a:r>
            <a:r>
              <a:rPr lang="en-US" dirty="0"/>
              <a:t> State</a:t>
            </a:r>
          </a:p>
        </p:txBody>
      </p:sp>
      <p:sp>
        <p:nvSpPr>
          <p:cNvPr id="15" name="TextBox 14">
            <a:extLst>
              <a:ext uri="{FF2B5EF4-FFF2-40B4-BE49-F238E27FC236}">
                <a16:creationId xmlns="" xmlns:a16="http://schemas.microsoft.com/office/drawing/2014/main" id="{C4A5EE16-B1E1-4EDD-8BFB-18FE613EB9A1}"/>
              </a:ext>
            </a:extLst>
          </p:cNvPr>
          <p:cNvSpPr txBox="1"/>
          <p:nvPr/>
        </p:nvSpPr>
        <p:spPr>
          <a:xfrm rot="18497870">
            <a:off x="5192589" y="5518533"/>
            <a:ext cx="1897264" cy="369332"/>
          </a:xfrm>
          <a:prstGeom prst="rect">
            <a:avLst/>
          </a:prstGeom>
          <a:noFill/>
        </p:spPr>
        <p:txBody>
          <a:bodyPr wrap="square" rtlCol="0">
            <a:spAutoFit/>
          </a:bodyPr>
          <a:lstStyle/>
          <a:p>
            <a:pPr algn="r"/>
            <a:r>
              <a:rPr lang="en-US" dirty="0" err="1"/>
              <a:t>Kicukiro</a:t>
            </a:r>
            <a:r>
              <a:rPr lang="en-US" dirty="0"/>
              <a:t> District</a:t>
            </a:r>
          </a:p>
        </p:txBody>
      </p:sp>
      <p:sp>
        <p:nvSpPr>
          <p:cNvPr id="16" name="TextBox 15">
            <a:extLst>
              <a:ext uri="{FF2B5EF4-FFF2-40B4-BE49-F238E27FC236}">
                <a16:creationId xmlns="" xmlns:a16="http://schemas.microsoft.com/office/drawing/2014/main" id="{770545A0-3A9D-49B3-BD76-CDA904692EA0}"/>
              </a:ext>
            </a:extLst>
          </p:cNvPr>
          <p:cNvSpPr txBox="1"/>
          <p:nvPr/>
        </p:nvSpPr>
        <p:spPr>
          <a:xfrm rot="18497870">
            <a:off x="5513564" y="5517131"/>
            <a:ext cx="1897264" cy="369332"/>
          </a:xfrm>
          <a:prstGeom prst="rect">
            <a:avLst/>
          </a:prstGeom>
          <a:noFill/>
        </p:spPr>
        <p:txBody>
          <a:bodyPr wrap="square" rtlCol="0">
            <a:spAutoFit/>
          </a:bodyPr>
          <a:lstStyle/>
          <a:p>
            <a:pPr algn="r"/>
            <a:r>
              <a:rPr lang="en-US" dirty="0"/>
              <a:t>Bo</a:t>
            </a:r>
          </a:p>
        </p:txBody>
      </p:sp>
      <p:sp>
        <p:nvSpPr>
          <p:cNvPr id="17" name="TextBox 16">
            <a:extLst>
              <a:ext uri="{FF2B5EF4-FFF2-40B4-BE49-F238E27FC236}">
                <a16:creationId xmlns="" xmlns:a16="http://schemas.microsoft.com/office/drawing/2014/main" id="{70DB154D-4CD3-40D6-ABDC-C79A57189B4C}"/>
              </a:ext>
            </a:extLst>
          </p:cNvPr>
          <p:cNvSpPr txBox="1"/>
          <p:nvPr/>
        </p:nvSpPr>
        <p:spPr>
          <a:xfrm rot="18497870">
            <a:off x="5948859" y="5515728"/>
            <a:ext cx="1897264" cy="369332"/>
          </a:xfrm>
          <a:prstGeom prst="rect">
            <a:avLst/>
          </a:prstGeom>
          <a:noFill/>
        </p:spPr>
        <p:txBody>
          <a:bodyPr wrap="square" rtlCol="0">
            <a:spAutoFit/>
          </a:bodyPr>
          <a:lstStyle/>
          <a:p>
            <a:pPr algn="r"/>
            <a:r>
              <a:rPr lang="en-US" dirty="0"/>
              <a:t>Freetown</a:t>
            </a:r>
          </a:p>
        </p:txBody>
      </p:sp>
      <p:sp>
        <p:nvSpPr>
          <p:cNvPr id="18" name="TextBox 17">
            <a:extLst>
              <a:ext uri="{FF2B5EF4-FFF2-40B4-BE49-F238E27FC236}">
                <a16:creationId xmlns="" xmlns:a16="http://schemas.microsoft.com/office/drawing/2014/main" id="{26102A50-9AE7-4E3D-A0E0-9783BCB236C7}"/>
              </a:ext>
            </a:extLst>
          </p:cNvPr>
          <p:cNvSpPr txBox="1"/>
          <p:nvPr/>
        </p:nvSpPr>
        <p:spPr>
          <a:xfrm rot="18497870">
            <a:off x="6396097" y="5481558"/>
            <a:ext cx="1897264" cy="369332"/>
          </a:xfrm>
          <a:prstGeom prst="rect">
            <a:avLst/>
          </a:prstGeom>
          <a:noFill/>
        </p:spPr>
        <p:txBody>
          <a:bodyPr wrap="square" rtlCol="0">
            <a:spAutoFit/>
          </a:bodyPr>
          <a:lstStyle/>
          <a:p>
            <a:pPr algn="r"/>
            <a:r>
              <a:rPr lang="en-US" dirty="0"/>
              <a:t>Kenema</a:t>
            </a:r>
          </a:p>
        </p:txBody>
      </p:sp>
      <p:sp>
        <p:nvSpPr>
          <p:cNvPr id="19" name="TextBox 18">
            <a:extLst>
              <a:ext uri="{FF2B5EF4-FFF2-40B4-BE49-F238E27FC236}">
                <a16:creationId xmlns="" xmlns:a16="http://schemas.microsoft.com/office/drawing/2014/main" id="{5FA7DDFF-7F8C-496D-8083-28FE23EBD514}"/>
              </a:ext>
            </a:extLst>
          </p:cNvPr>
          <p:cNvSpPr txBox="1"/>
          <p:nvPr/>
        </p:nvSpPr>
        <p:spPr>
          <a:xfrm rot="18497870">
            <a:off x="6794311" y="5481559"/>
            <a:ext cx="1897264" cy="369332"/>
          </a:xfrm>
          <a:prstGeom prst="rect">
            <a:avLst/>
          </a:prstGeom>
          <a:noFill/>
        </p:spPr>
        <p:txBody>
          <a:bodyPr wrap="square" rtlCol="0">
            <a:spAutoFit/>
          </a:bodyPr>
          <a:lstStyle/>
          <a:p>
            <a:pPr algn="r"/>
            <a:r>
              <a:rPr lang="en-US" dirty="0" err="1"/>
              <a:t>Makeni</a:t>
            </a:r>
            <a:endParaRPr lang="en-US" dirty="0"/>
          </a:p>
        </p:txBody>
      </p:sp>
      <p:sp>
        <p:nvSpPr>
          <p:cNvPr id="20" name="TextBox 19">
            <a:extLst>
              <a:ext uri="{FF2B5EF4-FFF2-40B4-BE49-F238E27FC236}">
                <a16:creationId xmlns="" xmlns:a16="http://schemas.microsoft.com/office/drawing/2014/main" id="{08AFC847-740B-4F74-BAF9-93CF651E10DF}"/>
              </a:ext>
            </a:extLst>
          </p:cNvPr>
          <p:cNvSpPr txBox="1"/>
          <p:nvPr/>
        </p:nvSpPr>
        <p:spPr>
          <a:xfrm rot="18497870">
            <a:off x="7678293" y="5317265"/>
            <a:ext cx="1341893" cy="369332"/>
          </a:xfrm>
          <a:prstGeom prst="rect">
            <a:avLst/>
          </a:prstGeom>
          <a:noFill/>
        </p:spPr>
        <p:txBody>
          <a:bodyPr wrap="square" rtlCol="0">
            <a:spAutoFit/>
          </a:bodyPr>
          <a:lstStyle/>
          <a:p>
            <a:pPr algn="r"/>
            <a:r>
              <a:rPr lang="en-US" dirty="0"/>
              <a:t>Ekurhuleni</a:t>
            </a:r>
          </a:p>
        </p:txBody>
      </p:sp>
      <p:sp>
        <p:nvSpPr>
          <p:cNvPr id="21" name="TextBox 20">
            <a:extLst>
              <a:ext uri="{FF2B5EF4-FFF2-40B4-BE49-F238E27FC236}">
                <a16:creationId xmlns="" xmlns:a16="http://schemas.microsoft.com/office/drawing/2014/main" id="{8DE08EFF-6364-4FDC-A048-A29CCB582DF8}"/>
              </a:ext>
            </a:extLst>
          </p:cNvPr>
          <p:cNvSpPr txBox="1"/>
          <p:nvPr/>
        </p:nvSpPr>
        <p:spPr>
          <a:xfrm rot="18497870">
            <a:off x="8295907" y="5204912"/>
            <a:ext cx="1045303" cy="369332"/>
          </a:xfrm>
          <a:prstGeom prst="rect">
            <a:avLst/>
          </a:prstGeom>
          <a:noFill/>
        </p:spPr>
        <p:txBody>
          <a:bodyPr wrap="square" rtlCol="0">
            <a:spAutoFit/>
          </a:bodyPr>
          <a:lstStyle/>
          <a:p>
            <a:pPr algn="r"/>
            <a:r>
              <a:rPr lang="en-US" dirty="0"/>
              <a:t>Tshwane</a:t>
            </a:r>
          </a:p>
        </p:txBody>
      </p:sp>
      <p:sp>
        <p:nvSpPr>
          <p:cNvPr id="22" name="TextBox 21">
            <a:extLst>
              <a:ext uri="{FF2B5EF4-FFF2-40B4-BE49-F238E27FC236}">
                <a16:creationId xmlns="" xmlns:a16="http://schemas.microsoft.com/office/drawing/2014/main" id="{DF72BB6C-004F-4045-BDDA-7545B5612371}"/>
              </a:ext>
            </a:extLst>
          </p:cNvPr>
          <p:cNvSpPr txBox="1"/>
          <p:nvPr/>
        </p:nvSpPr>
        <p:spPr>
          <a:xfrm rot="18497870">
            <a:off x="7974389" y="5524103"/>
            <a:ext cx="1897264" cy="369332"/>
          </a:xfrm>
          <a:prstGeom prst="rect">
            <a:avLst/>
          </a:prstGeom>
          <a:noFill/>
        </p:spPr>
        <p:txBody>
          <a:bodyPr wrap="square" rtlCol="0">
            <a:spAutoFit/>
          </a:bodyPr>
          <a:lstStyle/>
          <a:p>
            <a:pPr algn="r"/>
            <a:r>
              <a:rPr lang="en-US" dirty="0"/>
              <a:t>Gauteng Province</a:t>
            </a:r>
          </a:p>
        </p:txBody>
      </p:sp>
      <p:sp>
        <p:nvSpPr>
          <p:cNvPr id="23" name="TextBox 22">
            <a:extLst>
              <a:ext uri="{FF2B5EF4-FFF2-40B4-BE49-F238E27FC236}">
                <a16:creationId xmlns="" xmlns:a16="http://schemas.microsoft.com/office/drawing/2014/main" id="{AF504874-1A80-473F-8357-D484A78C3882}"/>
              </a:ext>
            </a:extLst>
          </p:cNvPr>
          <p:cNvSpPr txBox="1"/>
          <p:nvPr/>
        </p:nvSpPr>
        <p:spPr>
          <a:xfrm rot="18497870">
            <a:off x="8674584" y="5420704"/>
            <a:ext cx="1586715" cy="369332"/>
          </a:xfrm>
          <a:prstGeom prst="rect">
            <a:avLst/>
          </a:prstGeom>
          <a:noFill/>
        </p:spPr>
        <p:txBody>
          <a:bodyPr wrap="square" rtlCol="0">
            <a:spAutoFit/>
          </a:bodyPr>
          <a:lstStyle/>
          <a:p>
            <a:pPr algn="r"/>
            <a:r>
              <a:rPr lang="en-US" dirty="0"/>
              <a:t>Johannesburg</a:t>
            </a:r>
          </a:p>
        </p:txBody>
      </p:sp>
      <p:sp>
        <p:nvSpPr>
          <p:cNvPr id="24" name="TextBox 23">
            <a:extLst>
              <a:ext uri="{FF2B5EF4-FFF2-40B4-BE49-F238E27FC236}">
                <a16:creationId xmlns="" xmlns:a16="http://schemas.microsoft.com/office/drawing/2014/main" id="{E55A23CA-2086-4261-B0DC-607A20B2C243}"/>
              </a:ext>
            </a:extLst>
          </p:cNvPr>
          <p:cNvSpPr txBox="1"/>
          <p:nvPr/>
        </p:nvSpPr>
        <p:spPr>
          <a:xfrm rot="18497870">
            <a:off x="8798650" y="5532478"/>
            <a:ext cx="1897264" cy="369332"/>
          </a:xfrm>
          <a:prstGeom prst="rect">
            <a:avLst/>
          </a:prstGeom>
          <a:noFill/>
        </p:spPr>
        <p:txBody>
          <a:bodyPr wrap="square" rtlCol="0">
            <a:spAutoFit/>
          </a:bodyPr>
          <a:lstStyle/>
          <a:p>
            <a:pPr algn="r"/>
            <a:r>
              <a:rPr lang="en-US" dirty="0"/>
              <a:t>Kigoma </a:t>
            </a:r>
            <a:r>
              <a:rPr lang="en-US" dirty="0" err="1"/>
              <a:t>Ujiji</a:t>
            </a:r>
            <a:endParaRPr lang="en-US" dirty="0"/>
          </a:p>
        </p:txBody>
      </p:sp>
      <p:sp>
        <p:nvSpPr>
          <p:cNvPr id="25" name="TextBox 24">
            <a:extLst>
              <a:ext uri="{FF2B5EF4-FFF2-40B4-BE49-F238E27FC236}">
                <a16:creationId xmlns="" xmlns:a16="http://schemas.microsoft.com/office/drawing/2014/main" id="{3009B53E-F73E-43B5-9C2E-DF1B2483FA71}"/>
              </a:ext>
            </a:extLst>
          </p:cNvPr>
          <p:cNvSpPr txBox="1"/>
          <p:nvPr/>
        </p:nvSpPr>
        <p:spPr>
          <a:xfrm rot="18497870">
            <a:off x="9139875" y="5515728"/>
            <a:ext cx="1897264" cy="369332"/>
          </a:xfrm>
          <a:prstGeom prst="rect">
            <a:avLst/>
          </a:prstGeom>
          <a:noFill/>
        </p:spPr>
        <p:txBody>
          <a:bodyPr wrap="square" rtlCol="0">
            <a:spAutoFit/>
          </a:bodyPr>
          <a:lstStyle/>
          <a:p>
            <a:pPr algn="r"/>
            <a:r>
              <a:rPr lang="en-US" dirty="0"/>
              <a:t>Mtwara </a:t>
            </a:r>
            <a:r>
              <a:rPr lang="en-US" dirty="0" err="1"/>
              <a:t>Mikindani</a:t>
            </a:r>
            <a:endParaRPr lang="en-US" dirty="0"/>
          </a:p>
        </p:txBody>
      </p:sp>
      <p:sp>
        <p:nvSpPr>
          <p:cNvPr id="26" name="TextBox 25">
            <a:extLst>
              <a:ext uri="{FF2B5EF4-FFF2-40B4-BE49-F238E27FC236}">
                <a16:creationId xmlns="" xmlns:a16="http://schemas.microsoft.com/office/drawing/2014/main" id="{A6B1AA82-620B-4E90-90F1-8A05AF2C896A}"/>
              </a:ext>
            </a:extLst>
          </p:cNvPr>
          <p:cNvSpPr txBox="1"/>
          <p:nvPr/>
        </p:nvSpPr>
        <p:spPr>
          <a:xfrm rot="18497870">
            <a:off x="9593697" y="5502513"/>
            <a:ext cx="1897264" cy="369332"/>
          </a:xfrm>
          <a:prstGeom prst="rect">
            <a:avLst/>
          </a:prstGeom>
          <a:noFill/>
        </p:spPr>
        <p:txBody>
          <a:bodyPr wrap="square" rtlCol="0">
            <a:spAutoFit/>
          </a:bodyPr>
          <a:lstStyle/>
          <a:p>
            <a:pPr algn="r"/>
            <a:r>
              <a:rPr lang="en-US" dirty="0"/>
              <a:t>Mwanza</a:t>
            </a:r>
          </a:p>
        </p:txBody>
      </p:sp>
      <p:sp>
        <p:nvSpPr>
          <p:cNvPr id="27" name="TextBox 26">
            <a:extLst>
              <a:ext uri="{FF2B5EF4-FFF2-40B4-BE49-F238E27FC236}">
                <a16:creationId xmlns="" xmlns:a16="http://schemas.microsoft.com/office/drawing/2014/main" id="{39CD0FB7-FE32-407C-B8EE-5E665C1EC947}"/>
              </a:ext>
            </a:extLst>
          </p:cNvPr>
          <p:cNvSpPr txBox="1"/>
          <p:nvPr/>
        </p:nvSpPr>
        <p:spPr>
          <a:xfrm rot="18497870">
            <a:off x="9970734" y="5481559"/>
            <a:ext cx="1897264" cy="369332"/>
          </a:xfrm>
          <a:prstGeom prst="rect">
            <a:avLst/>
          </a:prstGeom>
          <a:noFill/>
        </p:spPr>
        <p:txBody>
          <a:bodyPr wrap="square" rtlCol="0">
            <a:spAutoFit/>
          </a:bodyPr>
          <a:lstStyle/>
          <a:p>
            <a:pPr algn="r"/>
            <a:r>
              <a:rPr lang="en-US" dirty="0" err="1"/>
              <a:t>Karogwe</a:t>
            </a:r>
            <a:endParaRPr lang="en-US" dirty="0"/>
          </a:p>
        </p:txBody>
      </p:sp>
      <p:sp>
        <p:nvSpPr>
          <p:cNvPr id="28" name="TextBox 27">
            <a:extLst>
              <a:ext uri="{FF2B5EF4-FFF2-40B4-BE49-F238E27FC236}">
                <a16:creationId xmlns="" xmlns:a16="http://schemas.microsoft.com/office/drawing/2014/main" id="{CAAE22BD-2276-41C1-B4C9-904EFE880E6C}"/>
              </a:ext>
            </a:extLst>
          </p:cNvPr>
          <p:cNvSpPr txBox="1"/>
          <p:nvPr/>
        </p:nvSpPr>
        <p:spPr>
          <a:xfrm>
            <a:off x="526646" y="6422901"/>
            <a:ext cx="10635925" cy="369332"/>
          </a:xfrm>
          <a:prstGeom prst="rect">
            <a:avLst/>
          </a:prstGeom>
          <a:noFill/>
        </p:spPr>
        <p:txBody>
          <a:bodyPr wrap="square" rtlCol="0">
            <a:spAutoFit/>
          </a:bodyPr>
          <a:lstStyle/>
          <a:p>
            <a:r>
              <a:rPr lang="en-US" dirty="0"/>
              <a:t>Burkina Faso	Cameroon  Ethiopia  Madagascar  Nigeria  Rwanda    Sierra Leone   South Africa             Tanzania</a:t>
            </a:r>
          </a:p>
        </p:txBody>
      </p:sp>
      <p:cxnSp>
        <p:nvCxnSpPr>
          <p:cNvPr id="32" name="Straight Connector 31">
            <a:extLst>
              <a:ext uri="{FF2B5EF4-FFF2-40B4-BE49-F238E27FC236}">
                <a16:creationId xmlns="" xmlns:a16="http://schemas.microsoft.com/office/drawing/2014/main" id="{22264105-D1FB-4D97-A1DC-32594E1B1741}"/>
              </a:ext>
            </a:extLst>
          </p:cNvPr>
          <p:cNvCxnSpPr>
            <a:cxnSpLocks/>
          </p:cNvCxnSpPr>
          <p:nvPr/>
        </p:nvCxnSpPr>
        <p:spPr>
          <a:xfrm flipH="1">
            <a:off x="1402703" y="6008374"/>
            <a:ext cx="1113812" cy="370565"/>
          </a:xfrm>
          <a:prstGeom prst="line">
            <a:avLst/>
          </a:prstGeom>
        </p:spPr>
        <p:style>
          <a:lnRef idx="1">
            <a:schemeClr val="dk1"/>
          </a:lnRef>
          <a:fillRef idx="0">
            <a:schemeClr val="dk1"/>
          </a:fillRef>
          <a:effectRef idx="0">
            <a:schemeClr val="dk1"/>
          </a:effectRef>
          <a:fontRef idx="minor">
            <a:schemeClr val="tx1"/>
          </a:fontRef>
        </p:style>
      </p:cxnSp>
      <p:cxnSp>
        <p:nvCxnSpPr>
          <p:cNvPr id="33" name="Straight Connector 32">
            <a:extLst>
              <a:ext uri="{FF2B5EF4-FFF2-40B4-BE49-F238E27FC236}">
                <a16:creationId xmlns="" xmlns:a16="http://schemas.microsoft.com/office/drawing/2014/main" id="{C013969C-20F6-4A54-A012-C9D165B816B0}"/>
              </a:ext>
            </a:extLst>
          </p:cNvPr>
          <p:cNvCxnSpPr>
            <a:cxnSpLocks/>
          </p:cNvCxnSpPr>
          <p:nvPr/>
        </p:nvCxnSpPr>
        <p:spPr>
          <a:xfrm flipH="1">
            <a:off x="2516515" y="5586243"/>
            <a:ext cx="841427" cy="792696"/>
          </a:xfrm>
          <a:prstGeom prst="line">
            <a:avLst/>
          </a:prstGeom>
        </p:spPr>
        <p:style>
          <a:lnRef idx="1">
            <a:schemeClr val="dk1"/>
          </a:lnRef>
          <a:fillRef idx="0">
            <a:schemeClr val="dk1"/>
          </a:fillRef>
          <a:effectRef idx="0">
            <a:schemeClr val="dk1"/>
          </a:effectRef>
          <a:fontRef idx="minor">
            <a:schemeClr val="tx1"/>
          </a:fontRef>
        </p:style>
      </p:cxnSp>
      <p:cxnSp>
        <p:nvCxnSpPr>
          <p:cNvPr id="38" name="Straight Connector 37">
            <a:extLst>
              <a:ext uri="{FF2B5EF4-FFF2-40B4-BE49-F238E27FC236}">
                <a16:creationId xmlns="" xmlns:a16="http://schemas.microsoft.com/office/drawing/2014/main" id="{B9FAE646-1CFF-4576-A6EB-91188BE544BE}"/>
              </a:ext>
            </a:extLst>
          </p:cNvPr>
          <p:cNvCxnSpPr>
            <a:cxnSpLocks/>
          </p:cNvCxnSpPr>
          <p:nvPr/>
        </p:nvCxnSpPr>
        <p:spPr>
          <a:xfrm>
            <a:off x="3461947" y="5965338"/>
            <a:ext cx="0" cy="457564"/>
          </a:xfrm>
          <a:prstGeom prst="line">
            <a:avLst/>
          </a:prstGeom>
        </p:spPr>
        <p:style>
          <a:lnRef idx="1">
            <a:schemeClr val="dk1"/>
          </a:lnRef>
          <a:fillRef idx="0">
            <a:schemeClr val="dk1"/>
          </a:fillRef>
          <a:effectRef idx="0">
            <a:schemeClr val="dk1"/>
          </a:effectRef>
          <a:fontRef idx="minor">
            <a:schemeClr val="tx1"/>
          </a:fontRef>
        </p:style>
      </p:cxnSp>
      <p:cxnSp>
        <p:nvCxnSpPr>
          <p:cNvPr id="46" name="Straight Connector 45">
            <a:extLst>
              <a:ext uri="{FF2B5EF4-FFF2-40B4-BE49-F238E27FC236}">
                <a16:creationId xmlns="" xmlns:a16="http://schemas.microsoft.com/office/drawing/2014/main" id="{09B52A5D-EC92-4216-8D4A-74DFC58B4C6B}"/>
              </a:ext>
            </a:extLst>
          </p:cNvPr>
          <p:cNvCxnSpPr>
            <a:cxnSpLocks/>
          </p:cNvCxnSpPr>
          <p:nvPr/>
        </p:nvCxnSpPr>
        <p:spPr>
          <a:xfrm>
            <a:off x="3844023" y="6024950"/>
            <a:ext cx="372499" cy="397952"/>
          </a:xfrm>
          <a:prstGeom prst="line">
            <a:avLst/>
          </a:prstGeom>
        </p:spPr>
        <p:style>
          <a:lnRef idx="1">
            <a:schemeClr val="dk1"/>
          </a:lnRef>
          <a:fillRef idx="0">
            <a:schemeClr val="dk1"/>
          </a:fillRef>
          <a:effectRef idx="0">
            <a:schemeClr val="dk1"/>
          </a:effectRef>
          <a:fontRef idx="minor">
            <a:schemeClr val="tx1"/>
          </a:fontRef>
        </p:style>
      </p:cxnSp>
      <p:cxnSp>
        <p:nvCxnSpPr>
          <p:cNvPr id="48" name="Straight Connector 47">
            <a:extLst>
              <a:ext uri="{FF2B5EF4-FFF2-40B4-BE49-F238E27FC236}">
                <a16:creationId xmlns="" xmlns:a16="http://schemas.microsoft.com/office/drawing/2014/main" id="{CEECACBF-FEDC-41C7-BAF5-CBF9B5433978}"/>
              </a:ext>
            </a:extLst>
          </p:cNvPr>
          <p:cNvCxnSpPr>
            <a:cxnSpLocks/>
          </p:cNvCxnSpPr>
          <p:nvPr/>
        </p:nvCxnSpPr>
        <p:spPr>
          <a:xfrm>
            <a:off x="5408381" y="6140386"/>
            <a:ext cx="0" cy="276543"/>
          </a:xfrm>
          <a:prstGeom prst="line">
            <a:avLst/>
          </a:prstGeom>
        </p:spPr>
        <p:style>
          <a:lnRef idx="1">
            <a:schemeClr val="dk1"/>
          </a:lnRef>
          <a:fillRef idx="0">
            <a:schemeClr val="dk1"/>
          </a:fillRef>
          <a:effectRef idx="0">
            <a:schemeClr val="dk1"/>
          </a:effectRef>
          <a:fontRef idx="minor">
            <a:schemeClr val="tx1"/>
          </a:fontRef>
        </p:style>
      </p:cxnSp>
      <p:sp>
        <p:nvSpPr>
          <p:cNvPr id="50" name="Left Bracket 49">
            <a:extLst>
              <a:ext uri="{FF2B5EF4-FFF2-40B4-BE49-F238E27FC236}">
                <a16:creationId xmlns="" xmlns:a16="http://schemas.microsoft.com/office/drawing/2014/main" id="{9EB3373D-0749-4323-824E-04E54341143B}"/>
              </a:ext>
            </a:extLst>
          </p:cNvPr>
          <p:cNvSpPr/>
          <p:nvPr/>
        </p:nvSpPr>
        <p:spPr>
          <a:xfrm rot="16200000">
            <a:off x="5077474" y="5546039"/>
            <a:ext cx="108442" cy="1066264"/>
          </a:xfrm>
          <a:prstGeom prst="leftBracket">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cxnSp>
        <p:nvCxnSpPr>
          <p:cNvPr id="52" name="Straight Connector 51">
            <a:extLst>
              <a:ext uri="{FF2B5EF4-FFF2-40B4-BE49-F238E27FC236}">
                <a16:creationId xmlns="" xmlns:a16="http://schemas.microsoft.com/office/drawing/2014/main" id="{394C2FD4-0313-4855-80DF-88204188365B}"/>
              </a:ext>
            </a:extLst>
          </p:cNvPr>
          <p:cNvCxnSpPr>
            <a:cxnSpLocks/>
          </p:cNvCxnSpPr>
          <p:nvPr/>
        </p:nvCxnSpPr>
        <p:spPr>
          <a:xfrm>
            <a:off x="6036452" y="6105405"/>
            <a:ext cx="0" cy="328777"/>
          </a:xfrm>
          <a:prstGeom prst="line">
            <a:avLst/>
          </a:prstGeom>
        </p:spPr>
        <p:style>
          <a:lnRef idx="1">
            <a:schemeClr val="dk1"/>
          </a:lnRef>
          <a:fillRef idx="0">
            <a:schemeClr val="dk1"/>
          </a:fillRef>
          <a:effectRef idx="0">
            <a:schemeClr val="dk1"/>
          </a:effectRef>
          <a:fontRef idx="minor">
            <a:schemeClr val="tx1"/>
          </a:fontRef>
        </p:style>
      </p:cxnSp>
      <p:sp>
        <p:nvSpPr>
          <p:cNvPr id="55" name="Left Bracket 54">
            <a:extLst>
              <a:ext uri="{FF2B5EF4-FFF2-40B4-BE49-F238E27FC236}">
                <a16:creationId xmlns="" xmlns:a16="http://schemas.microsoft.com/office/drawing/2014/main" id="{3461C237-ADFD-48F9-89E4-2756EC5D0C5B}"/>
              </a:ext>
            </a:extLst>
          </p:cNvPr>
          <p:cNvSpPr/>
          <p:nvPr/>
        </p:nvSpPr>
        <p:spPr>
          <a:xfrm rot="16200000">
            <a:off x="7262931" y="5271701"/>
            <a:ext cx="184230" cy="1203044"/>
          </a:xfrm>
          <a:prstGeom prst="leftBracket">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cxnSp>
        <p:nvCxnSpPr>
          <p:cNvPr id="56" name="Straight Connector 55">
            <a:extLst>
              <a:ext uri="{FF2B5EF4-FFF2-40B4-BE49-F238E27FC236}">
                <a16:creationId xmlns="" xmlns:a16="http://schemas.microsoft.com/office/drawing/2014/main" id="{04170D3D-932B-4FD9-BEFB-5516814F9743}"/>
              </a:ext>
            </a:extLst>
          </p:cNvPr>
          <p:cNvCxnSpPr>
            <a:cxnSpLocks/>
          </p:cNvCxnSpPr>
          <p:nvPr/>
        </p:nvCxnSpPr>
        <p:spPr>
          <a:xfrm>
            <a:off x="7350645" y="5965338"/>
            <a:ext cx="0" cy="451591"/>
          </a:xfrm>
          <a:prstGeom prst="line">
            <a:avLst/>
          </a:prstGeom>
        </p:spPr>
        <p:style>
          <a:lnRef idx="1">
            <a:schemeClr val="dk1"/>
          </a:lnRef>
          <a:fillRef idx="0">
            <a:schemeClr val="dk1"/>
          </a:fillRef>
          <a:effectRef idx="0">
            <a:schemeClr val="dk1"/>
          </a:effectRef>
          <a:fontRef idx="minor">
            <a:schemeClr val="tx1"/>
          </a:fontRef>
        </p:style>
      </p:cxnSp>
      <p:sp>
        <p:nvSpPr>
          <p:cNvPr id="58" name="TextBox 57">
            <a:extLst>
              <a:ext uri="{FF2B5EF4-FFF2-40B4-BE49-F238E27FC236}">
                <a16:creationId xmlns="" xmlns:a16="http://schemas.microsoft.com/office/drawing/2014/main" id="{CF3D68D4-B7A3-4141-A685-E463EF08FFBE}"/>
              </a:ext>
            </a:extLst>
          </p:cNvPr>
          <p:cNvSpPr txBox="1"/>
          <p:nvPr/>
        </p:nvSpPr>
        <p:spPr>
          <a:xfrm>
            <a:off x="450325" y="4828246"/>
            <a:ext cx="1670175" cy="1200329"/>
          </a:xfrm>
          <a:prstGeom prst="rect">
            <a:avLst/>
          </a:prstGeom>
          <a:noFill/>
        </p:spPr>
        <p:txBody>
          <a:bodyPr wrap="square" rtlCol="0">
            <a:spAutoFit/>
          </a:bodyPr>
          <a:lstStyle/>
          <a:p>
            <a:r>
              <a:rPr lang="en-US" dirty="0"/>
              <a:t>Municipalities unless otherwise specified</a:t>
            </a:r>
          </a:p>
        </p:txBody>
      </p:sp>
      <p:sp>
        <p:nvSpPr>
          <p:cNvPr id="59" name="Left Bracket 58">
            <a:extLst>
              <a:ext uri="{FF2B5EF4-FFF2-40B4-BE49-F238E27FC236}">
                <a16:creationId xmlns="" xmlns:a16="http://schemas.microsoft.com/office/drawing/2014/main" id="{71FA5840-8951-4DDC-84F8-57673C126523}"/>
              </a:ext>
            </a:extLst>
          </p:cNvPr>
          <p:cNvSpPr/>
          <p:nvPr/>
        </p:nvSpPr>
        <p:spPr>
          <a:xfrm rot="16200000">
            <a:off x="8629104" y="5688526"/>
            <a:ext cx="203482" cy="1273219"/>
          </a:xfrm>
          <a:prstGeom prst="leftBracket">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60" name="Left Bracket 59">
            <a:extLst>
              <a:ext uri="{FF2B5EF4-FFF2-40B4-BE49-F238E27FC236}">
                <a16:creationId xmlns="" xmlns:a16="http://schemas.microsoft.com/office/drawing/2014/main" id="{D5682063-B525-44C2-B5D1-97FED37DD74D}"/>
              </a:ext>
            </a:extLst>
          </p:cNvPr>
          <p:cNvSpPr/>
          <p:nvPr/>
        </p:nvSpPr>
        <p:spPr>
          <a:xfrm rot="16200000">
            <a:off x="10225395" y="5500986"/>
            <a:ext cx="165000" cy="1709359"/>
          </a:xfrm>
          <a:prstGeom prst="leftBracket">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594525813"/>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 xmlns:a16="http://schemas.microsoft.com/office/drawing/2014/main" id="{4C95C664-EC4C-4327-A7BA-349F0D978AE9}"/>
              </a:ext>
            </a:extLst>
          </p:cNvPr>
          <p:cNvSpPr/>
          <p:nvPr/>
        </p:nvSpPr>
        <p:spPr>
          <a:xfrm>
            <a:off x="0" y="219457"/>
            <a:ext cx="12192000" cy="1471233"/>
          </a:xfrm>
          <a:prstGeom prst="rect">
            <a:avLst/>
          </a:prstGeom>
          <a:solidFill>
            <a:srgbClr val="E7298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ea typeface="Calibri" panose="020F0502020204030204" pitchFamily="34" charset="0"/>
              <a:cs typeface="Times New Roman" panose="02020603050405020304" pitchFamily="18" charset="0"/>
            </a:endParaRPr>
          </a:p>
        </p:txBody>
      </p:sp>
      <p:sp>
        <p:nvSpPr>
          <p:cNvPr id="2" name="Title 1">
            <a:extLst>
              <a:ext uri="{FF2B5EF4-FFF2-40B4-BE49-F238E27FC236}">
                <a16:creationId xmlns="" xmlns:a16="http://schemas.microsoft.com/office/drawing/2014/main" id="{FA9BCEC7-BD4A-492C-AAF0-1F2A6CBB66AE}"/>
              </a:ext>
            </a:extLst>
          </p:cNvPr>
          <p:cNvSpPr>
            <a:spLocks noGrp="1"/>
          </p:cNvSpPr>
          <p:nvPr>
            <p:ph type="title"/>
          </p:nvPr>
        </p:nvSpPr>
        <p:spPr/>
        <p:txBody>
          <a:bodyPr/>
          <a:lstStyle/>
          <a:p>
            <a:r>
              <a:rPr lang="en-US" dirty="0">
                <a:solidFill>
                  <a:schemeClr val="bg1"/>
                </a:solidFill>
              </a:rPr>
              <a:t>Discussion</a:t>
            </a:r>
          </a:p>
        </p:txBody>
      </p:sp>
      <p:sp>
        <p:nvSpPr>
          <p:cNvPr id="6" name="Content Placeholder 2">
            <a:extLst>
              <a:ext uri="{FF2B5EF4-FFF2-40B4-BE49-F238E27FC236}">
                <a16:creationId xmlns="" xmlns:a16="http://schemas.microsoft.com/office/drawing/2014/main" id="{55037BC6-BB84-46D1-A99F-F0E1AE362781}"/>
              </a:ext>
            </a:extLst>
          </p:cNvPr>
          <p:cNvSpPr>
            <a:spLocks noGrp="1"/>
          </p:cNvSpPr>
          <p:nvPr>
            <p:ph idx="1"/>
          </p:nvPr>
        </p:nvSpPr>
        <p:spPr>
          <a:xfrm>
            <a:off x="838200" y="2553419"/>
            <a:ext cx="10515600" cy="3920534"/>
          </a:xfrm>
        </p:spPr>
        <p:txBody>
          <a:bodyPr>
            <a:normAutofit/>
          </a:bodyPr>
          <a:lstStyle/>
          <a:p>
            <a:pPr>
              <a:spcAft>
                <a:spcPts val="1200"/>
              </a:spcAft>
            </a:pPr>
            <a:r>
              <a:rPr lang="en-US" dirty="0"/>
              <a:t>Quick reactions?</a:t>
            </a:r>
          </a:p>
          <a:p>
            <a:pPr>
              <a:spcAft>
                <a:spcPts val="1200"/>
              </a:spcAft>
            </a:pPr>
            <a:r>
              <a:rPr lang="en-US" dirty="0"/>
              <a:t>Clarifications?</a:t>
            </a:r>
          </a:p>
          <a:p>
            <a:pPr>
              <a:spcAft>
                <a:spcPts val="1200"/>
              </a:spcAft>
            </a:pPr>
            <a:r>
              <a:rPr lang="en-US" dirty="0"/>
              <a:t>Gaps in the current NDP process in [country]?</a:t>
            </a:r>
          </a:p>
          <a:p>
            <a:pPr>
              <a:spcAft>
                <a:spcPts val="1200"/>
              </a:spcAft>
            </a:pPr>
            <a:r>
              <a:rPr lang="en-US" dirty="0"/>
              <a:t>Possible action items?</a:t>
            </a:r>
          </a:p>
          <a:p>
            <a:endParaRPr lang="en-US" dirty="0"/>
          </a:p>
        </p:txBody>
      </p:sp>
    </p:spTree>
    <p:extLst>
      <p:ext uri="{BB962C8B-B14F-4D97-AF65-F5344CB8AC3E}">
        <p14:creationId xmlns:p14="http://schemas.microsoft.com/office/powerpoint/2010/main" val="3666522284"/>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0A5F1D5A-503C-43C8-A72A-A8F879395C8A}"/>
              </a:ext>
            </a:extLst>
          </p:cNvPr>
          <p:cNvSpPr/>
          <p:nvPr/>
        </p:nvSpPr>
        <p:spPr>
          <a:xfrm>
            <a:off x="0" y="-76699"/>
            <a:ext cx="12192000" cy="6934699"/>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ea typeface="Calibri" panose="020F0502020204030204" pitchFamily="34" charset="0"/>
              <a:cs typeface="Times New Roman" panose="02020603050405020304" pitchFamily="18" charset="0"/>
            </a:endParaRPr>
          </a:p>
        </p:txBody>
      </p:sp>
      <p:sp>
        <p:nvSpPr>
          <p:cNvPr id="2" name="Title 1">
            <a:extLst>
              <a:ext uri="{FF2B5EF4-FFF2-40B4-BE49-F238E27FC236}">
                <a16:creationId xmlns="" xmlns:a16="http://schemas.microsoft.com/office/drawing/2014/main" id="{70E718D8-7243-443A-925D-C6E8C47B6658}"/>
              </a:ext>
            </a:extLst>
          </p:cNvPr>
          <p:cNvSpPr>
            <a:spLocks noGrp="1"/>
          </p:cNvSpPr>
          <p:nvPr>
            <p:ph type="title"/>
          </p:nvPr>
        </p:nvSpPr>
        <p:spPr/>
        <p:txBody>
          <a:bodyPr/>
          <a:lstStyle/>
          <a:p>
            <a:r>
              <a:rPr lang="en-US" dirty="0">
                <a:solidFill>
                  <a:schemeClr val="bg1"/>
                </a:solidFill>
              </a:rPr>
              <a:t>Theme Focus Selection </a:t>
            </a:r>
          </a:p>
        </p:txBody>
      </p:sp>
      <p:sp>
        <p:nvSpPr>
          <p:cNvPr id="3" name="Text Placeholder 2">
            <a:extLst>
              <a:ext uri="{FF2B5EF4-FFF2-40B4-BE49-F238E27FC236}">
                <a16:creationId xmlns="" xmlns:a16="http://schemas.microsoft.com/office/drawing/2014/main" id="{73BCAB42-9599-45D3-9C5A-0084B2BB9117}"/>
              </a:ext>
            </a:extLst>
          </p:cNvPr>
          <p:cNvSpPr>
            <a:spLocks noGrp="1"/>
          </p:cNvSpPr>
          <p:nvPr>
            <p:ph type="body" idx="1"/>
          </p:nvPr>
        </p:nvSpPr>
        <p:spPr/>
        <p:txBody>
          <a:bodyPr/>
          <a:lstStyle/>
          <a:p>
            <a:r>
              <a:rPr lang="en-US" dirty="0">
                <a:solidFill>
                  <a:schemeClr val="bg1"/>
                </a:solidFill>
              </a:rPr>
              <a:t>Primary and secondary focus for days 2 &amp; 3</a:t>
            </a:r>
          </a:p>
        </p:txBody>
      </p:sp>
    </p:spTree>
    <p:extLst>
      <p:ext uri="{BB962C8B-B14F-4D97-AF65-F5344CB8AC3E}">
        <p14:creationId xmlns:p14="http://schemas.microsoft.com/office/powerpoint/2010/main" val="10824775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86EDE9DC-AC81-4F20-9653-88AE1FDCA3E2}"/>
              </a:ext>
            </a:extLst>
          </p:cNvPr>
          <p:cNvSpPr/>
          <p:nvPr/>
        </p:nvSpPr>
        <p:spPr>
          <a:xfrm>
            <a:off x="0" y="0"/>
            <a:ext cx="12192000" cy="6858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76F11D6D-9151-4DF0-8062-2C1F297A63BA}"/>
              </a:ext>
            </a:extLst>
          </p:cNvPr>
          <p:cNvSpPr>
            <a:spLocks noGrp="1"/>
          </p:cNvSpPr>
          <p:nvPr>
            <p:ph type="ctrTitle"/>
          </p:nvPr>
        </p:nvSpPr>
        <p:spPr>
          <a:xfrm>
            <a:off x="950976" y="2091627"/>
            <a:ext cx="10363200" cy="2387600"/>
          </a:xfrm>
        </p:spPr>
        <p:txBody>
          <a:bodyPr/>
          <a:lstStyle/>
          <a:p>
            <a:r>
              <a:rPr lang="en-US" dirty="0"/>
              <a:t>Sample Slides:</a:t>
            </a:r>
            <a:br>
              <a:rPr lang="en-US" dirty="0"/>
            </a:br>
            <a:r>
              <a:rPr lang="en-US" dirty="0"/>
              <a:t>Day 1 Substantive Presentations</a:t>
            </a:r>
          </a:p>
        </p:txBody>
      </p:sp>
    </p:spTree>
    <p:extLst>
      <p:ext uri="{BB962C8B-B14F-4D97-AF65-F5344CB8AC3E}">
        <p14:creationId xmlns:p14="http://schemas.microsoft.com/office/powerpoint/2010/main" val="396398529"/>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788A9D5A-F450-4A54-AE90-07ED1B7C2E27}"/>
              </a:ext>
            </a:extLst>
          </p:cNvPr>
          <p:cNvSpPr/>
          <p:nvPr/>
        </p:nvSpPr>
        <p:spPr>
          <a:xfrm>
            <a:off x="0" y="219457"/>
            <a:ext cx="12192000" cy="1471234"/>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4B45C6CE-8BC3-470F-BE65-B6D686AC681A}"/>
              </a:ext>
            </a:extLst>
          </p:cNvPr>
          <p:cNvSpPr>
            <a:spLocks noGrp="1"/>
          </p:cNvSpPr>
          <p:nvPr>
            <p:ph type="title"/>
          </p:nvPr>
        </p:nvSpPr>
        <p:spPr/>
        <p:txBody>
          <a:bodyPr/>
          <a:lstStyle/>
          <a:p>
            <a:r>
              <a:rPr lang="en-US" dirty="0">
                <a:solidFill>
                  <a:schemeClr val="bg1"/>
                </a:solidFill>
              </a:rPr>
              <a:t>Priority issue identification</a:t>
            </a:r>
          </a:p>
        </p:txBody>
      </p:sp>
      <p:sp>
        <p:nvSpPr>
          <p:cNvPr id="3" name="Content Placeholder 2">
            <a:extLst>
              <a:ext uri="{FF2B5EF4-FFF2-40B4-BE49-F238E27FC236}">
                <a16:creationId xmlns="" xmlns:a16="http://schemas.microsoft.com/office/drawing/2014/main" id="{EA351E4F-2C60-4A2B-A80E-97D9D0ED2FF2}"/>
              </a:ext>
            </a:extLst>
          </p:cNvPr>
          <p:cNvSpPr>
            <a:spLocks noGrp="1"/>
          </p:cNvSpPr>
          <p:nvPr>
            <p:ph idx="1"/>
          </p:nvPr>
        </p:nvSpPr>
        <p:spPr>
          <a:xfrm>
            <a:off x="838200" y="2110153"/>
            <a:ext cx="10515600" cy="4066809"/>
          </a:xfrm>
        </p:spPr>
        <p:txBody>
          <a:bodyPr>
            <a:normAutofit/>
          </a:bodyPr>
          <a:lstStyle/>
          <a:p>
            <a:pPr>
              <a:spcAft>
                <a:spcPts val="1200"/>
              </a:spcAft>
            </a:pPr>
            <a:r>
              <a:rPr lang="en-US" sz="3200" dirty="0"/>
              <a:t>Out of all the issues discussed so far, which is the most important for [country]?</a:t>
            </a:r>
          </a:p>
          <a:p>
            <a:pPr>
              <a:spcAft>
                <a:spcPts val="1200"/>
              </a:spcAft>
            </a:pPr>
            <a:endParaRPr lang="en-US" sz="3200" dirty="0"/>
          </a:p>
          <a:p>
            <a:pPr>
              <a:spcAft>
                <a:spcPts val="1200"/>
              </a:spcAft>
            </a:pPr>
            <a:r>
              <a:rPr lang="en-US" sz="3200" dirty="0"/>
              <a:t>Which theme does it fall under?</a:t>
            </a:r>
          </a:p>
          <a:p>
            <a:pPr>
              <a:spcAft>
                <a:spcPts val="1200"/>
              </a:spcAft>
            </a:pPr>
            <a:endParaRPr lang="en-US" sz="3200" dirty="0"/>
          </a:p>
        </p:txBody>
      </p:sp>
      <p:sp>
        <p:nvSpPr>
          <p:cNvPr id="5" name="Slide Number Placeholder 4">
            <a:extLst>
              <a:ext uri="{FF2B5EF4-FFF2-40B4-BE49-F238E27FC236}">
                <a16:creationId xmlns="" xmlns:a16="http://schemas.microsoft.com/office/drawing/2014/main" id="{2A233A16-08F1-42BF-8D8C-E30107510DD8}"/>
              </a:ext>
            </a:extLst>
          </p:cNvPr>
          <p:cNvSpPr>
            <a:spLocks noGrp="1"/>
          </p:cNvSpPr>
          <p:nvPr>
            <p:ph type="sldNum" sz="quarter" idx="12"/>
          </p:nvPr>
        </p:nvSpPr>
        <p:spPr/>
        <p:txBody>
          <a:bodyPr/>
          <a:lstStyle/>
          <a:p>
            <a:r>
              <a:rPr lang="en-US" sz="1600" dirty="0"/>
              <a:t>13</a:t>
            </a:r>
          </a:p>
        </p:txBody>
      </p:sp>
      <p:sp>
        <p:nvSpPr>
          <p:cNvPr id="6" name="Rectangle 5">
            <a:extLst>
              <a:ext uri="{FF2B5EF4-FFF2-40B4-BE49-F238E27FC236}">
                <a16:creationId xmlns="" xmlns:a16="http://schemas.microsoft.com/office/drawing/2014/main" id="{1AED0316-CA0C-4F31-9DC5-50D49D002204}"/>
              </a:ext>
            </a:extLst>
          </p:cNvPr>
          <p:cNvSpPr/>
          <p:nvPr/>
        </p:nvSpPr>
        <p:spPr>
          <a:xfrm>
            <a:off x="1202081" y="4693776"/>
            <a:ext cx="3331989" cy="903326"/>
          </a:xfrm>
          <a:prstGeom prst="rect">
            <a:avLst/>
          </a:prstGeom>
          <a:solidFill>
            <a:srgbClr val="D95F0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dirty="0">
                <a:ea typeface="Calibri" panose="020F0502020204030204" pitchFamily="34" charset="0"/>
                <a:cs typeface="Times New Roman" panose="02020603050405020304" pitchFamily="18" charset="0"/>
              </a:rPr>
              <a:t>A: Economic Sector Targeting</a:t>
            </a:r>
          </a:p>
        </p:txBody>
      </p:sp>
      <p:sp>
        <p:nvSpPr>
          <p:cNvPr id="7" name="Rectangle 6">
            <a:extLst>
              <a:ext uri="{FF2B5EF4-FFF2-40B4-BE49-F238E27FC236}">
                <a16:creationId xmlns="" xmlns:a16="http://schemas.microsoft.com/office/drawing/2014/main" id="{65147F1D-324B-4CE1-8FE7-5142D4E9AC1C}"/>
              </a:ext>
            </a:extLst>
          </p:cNvPr>
          <p:cNvSpPr/>
          <p:nvPr/>
        </p:nvSpPr>
        <p:spPr>
          <a:xfrm>
            <a:off x="5088281" y="4718395"/>
            <a:ext cx="3331989" cy="845047"/>
          </a:xfrm>
          <a:prstGeom prst="rect">
            <a:avLst/>
          </a:prstGeom>
          <a:solidFill>
            <a:srgbClr val="1B9E7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a:ea typeface="Calibri" panose="020F0502020204030204" pitchFamily="34" charset="0"/>
                <a:cs typeface="Times New Roman" panose="02020603050405020304" pitchFamily="18" charset="0"/>
              </a:rPr>
              <a:t>B: Productive Cities</a:t>
            </a:r>
          </a:p>
        </p:txBody>
      </p:sp>
      <p:sp>
        <p:nvSpPr>
          <p:cNvPr id="8" name="Rectangle 7">
            <a:extLst>
              <a:ext uri="{FF2B5EF4-FFF2-40B4-BE49-F238E27FC236}">
                <a16:creationId xmlns="" xmlns:a16="http://schemas.microsoft.com/office/drawing/2014/main" id="{F4598A98-E4A9-4722-A9A5-B3AD42AB1A74}"/>
              </a:ext>
            </a:extLst>
          </p:cNvPr>
          <p:cNvSpPr/>
          <p:nvPr/>
        </p:nvSpPr>
        <p:spPr>
          <a:xfrm>
            <a:off x="3422287" y="5718661"/>
            <a:ext cx="3331989" cy="874187"/>
          </a:xfrm>
          <a:prstGeom prst="rect">
            <a:avLst/>
          </a:prstGeom>
          <a:solidFill>
            <a:srgbClr val="7570B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a:ea typeface="Calibri" panose="020F0502020204030204" pitchFamily="34" charset="0"/>
                <a:cs typeface="Times New Roman" panose="02020603050405020304" pitchFamily="18" charset="0"/>
              </a:rPr>
              <a:t>C: National Spatial System</a:t>
            </a:r>
          </a:p>
        </p:txBody>
      </p:sp>
      <p:sp>
        <p:nvSpPr>
          <p:cNvPr id="9" name="Rectangle 8">
            <a:extLst>
              <a:ext uri="{FF2B5EF4-FFF2-40B4-BE49-F238E27FC236}">
                <a16:creationId xmlns="" xmlns:a16="http://schemas.microsoft.com/office/drawing/2014/main" id="{290407C5-A42D-4A5F-85A2-FFEFCC656F2D}"/>
              </a:ext>
            </a:extLst>
          </p:cNvPr>
          <p:cNvSpPr/>
          <p:nvPr/>
        </p:nvSpPr>
        <p:spPr>
          <a:xfrm>
            <a:off x="7283979" y="5733230"/>
            <a:ext cx="3331989" cy="845047"/>
          </a:xfrm>
          <a:prstGeom prst="rect">
            <a:avLst/>
          </a:prstGeom>
          <a:solidFill>
            <a:srgbClr val="E7298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dirty="0">
                <a:ea typeface="Calibri" panose="020F0502020204030204" pitchFamily="34" charset="0"/>
                <a:cs typeface="Times New Roman" panose="02020603050405020304" pitchFamily="18" charset="0"/>
              </a:rPr>
              <a:t>D: Coordination &amp; Finance</a:t>
            </a:r>
          </a:p>
        </p:txBody>
      </p:sp>
    </p:spTree>
    <p:extLst>
      <p:ext uri="{BB962C8B-B14F-4D97-AF65-F5344CB8AC3E}">
        <p14:creationId xmlns:p14="http://schemas.microsoft.com/office/powerpoint/2010/main" val="237023619"/>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788A9D5A-F450-4A54-AE90-07ED1B7C2E27}"/>
              </a:ext>
            </a:extLst>
          </p:cNvPr>
          <p:cNvSpPr/>
          <p:nvPr/>
        </p:nvSpPr>
        <p:spPr>
          <a:xfrm>
            <a:off x="0" y="219457"/>
            <a:ext cx="12192000" cy="1471234"/>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4B45C6CE-8BC3-470F-BE65-B6D686AC681A}"/>
              </a:ext>
            </a:extLst>
          </p:cNvPr>
          <p:cNvSpPr>
            <a:spLocks noGrp="1"/>
          </p:cNvSpPr>
          <p:nvPr>
            <p:ph type="title"/>
          </p:nvPr>
        </p:nvSpPr>
        <p:spPr/>
        <p:txBody>
          <a:bodyPr/>
          <a:lstStyle/>
          <a:p>
            <a:r>
              <a:rPr lang="en-US" dirty="0">
                <a:solidFill>
                  <a:schemeClr val="bg1"/>
                </a:solidFill>
              </a:rPr>
              <a:t>Focus theme selection</a:t>
            </a:r>
          </a:p>
        </p:txBody>
      </p:sp>
      <p:sp>
        <p:nvSpPr>
          <p:cNvPr id="3" name="Content Placeholder 2">
            <a:extLst>
              <a:ext uri="{FF2B5EF4-FFF2-40B4-BE49-F238E27FC236}">
                <a16:creationId xmlns="" xmlns:a16="http://schemas.microsoft.com/office/drawing/2014/main" id="{EA351E4F-2C60-4A2B-A80E-97D9D0ED2FF2}"/>
              </a:ext>
            </a:extLst>
          </p:cNvPr>
          <p:cNvSpPr>
            <a:spLocks noGrp="1"/>
          </p:cNvSpPr>
          <p:nvPr>
            <p:ph idx="1"/>
          </p:nvPr>
        </p:nvSpPr>
        <p:spPr>
          <a:xfrm>
            <a:off x="838200" y="2110153"/>
            <a:ext cx="10515600" cy="4066809"/>
          </a:xfrm>
        </p:spPr>
        <p:txBody>
          <a:bodyPr>
            <a:normAutofit lnSpcReduction="10000"/>
          </a:bodyPr>
          <a:lstStyle/>
          <a:p>
            <a:pPr>
              <a:spcAft>
                <a:spcPts val="1200"/>
              </a:spcAft>
            </a:pPr>
            <a:r>
              <a:rPr lang="en-US" sz="3200" dirty="0"/>
              <a:t>Where are the biggest gaps in the current NDP framework? (Issues not addressed or prioritized)?</a:t>
            </a:r>
          </a:p>
          <a:p>
            <a:pPr>
              <a:spcAft>
                <a:spcPts val="1200"/>
              </a:spcAft>
            </a:pPr>
            <a:r>
              <a:rPr lang="en-US" sz="3200" dirty="0"/>
              <a:t>Where in the NDP are opportunities for improvement (in scope, depth, narrative)?</a:t>
            </a:r>
          </a:p>
          <a:p>
            <a:pPr>
              <a:spcAft>
                <a:spcPts val="1200"/>
              </a:spcAft>
            </a:pPr>
            <a:r>
              <a:rPr lang="en-US" sz="3200" dirty="0"/>
              <a:t>Which issues are the most important for economic development?</a:t>
            </a:r>
          </a:p>
          <a:p>
            <a:pPr>
              <a:spcAft>
                <a:spcPts val="1200"/>
              </a:spcAft>
            </a:pPr>
            <a:r>
              <a:rPr lang="en-US" sz="3200" dirty="0"/>
              <a:t>What area can be feasibly improved in the short-medium term?</a:t>
            </a:r>
          </a:p>
        </p:txBody>
      </p:sp>
      <p:sp>
        <p:nvSpPr>
          <p:cNvPr id="5" name="Slide Number Placeholder 4">
            <a:extLst>
              <a:ext uri="{FF2B5EF4-FFF2-40B4-BE49-F238E27FC236}">
                <a16:creationId xmlns="" xmlns:a16="http://schemas.microsoft.com/office/drawing/2014/main" id="{2A233A16-08F1-42BF-8D8C-E30107510DD8}"/>
              </a:ext>
            </a:extLst>
          </p:cNvPr>
          <p:cNvSpPr>
            <a:spLocks noGrp="1"/>
          </p:cNvSpPr>
          <p:nvPr>
            <p:ph type="sldNum" sz="quarter" idx="12"/>
          </p:nvPr>
        </p:nvSpPr>
        <p:spPr/>
        <p:txBody>
          <a:bodyPr/>
          <a:lstStyle/>
          <a:p>
            <a:r>
              <a:rPr lang="en-US" sz="1600" dirty="0"/>
              <a:t>13</a:t>
            </a:r>
          </a:p>
        </p:txBody>
      </p:sp>
    </p:spTree>
    <p:extLst>
      <p:ext uri="{BB962C8B-B14F-4D97-AF65-F5344CB8AC3E}">
        <p14:creationId xmlns:p14="http://schemas.microsoft.com/office/powerpoint/2010/main" val="1358871663"/>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8C84F88E-2CDA-4E59-8FB4-5CD0FD84D3DC}"/>
              </a:ext>
            </a:extLst>
          </p:cNvPr>
          <p:cNvSpPr/>
          <p:nvPr/>
        </p:nvSpPr>
        <p:spPr>
          <a:xfrm>
            <a:off x="0" y="219457"/>
            <a:ext cx="12192000" cy="1471234"/>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8644928E-91C1-4738-B3AF-B468E78F7EA1}"/>
              </a:ext>
            </a:extLst>
          </p:cNvPr>
          <p:cNvSpPr>
            <a:spLocks noGrp="1"/>
          </p:cNvSpPr>
          <p:nvPr>
            <p:ph type="title"/>
          </p:nvPr>
        </p:nvSpPr>
        <p:spPr/>
        <p:txBody>
          <a:bodyPr/>
          <a:lstStyle/>
          <a:p>
            <a:r>
              <a:rPr lang="en-US" dirty="0">
                <a:solidFill>
                  <a:schemeClr val="bg1"/>
                </a:solidFill>
              </a:rPr>
              <a:t>Day 2 Theme selection</a:t>
            </a:r>
          </a:p>
        </p:txBody>
      </p:sp>
      <p:sp>
        <p:nvSpPr>
          <p:cNvPr id="3" name="Rectangle 2">
            <a:extLst>
              <a:ext uri="{FF2B5EF4-FFF2-40B4-BE49-F238E27FC236}">
                <a16:creationId xmlns="" xmlns:a16="http://schemas.microsoft.com/office/drawing/2014/main" id="{98A06B1D-E89F-4D21-A4E7-3394F43D6D6A}"/>
              </a:ext>
            </a:extLst>
          </p:cNvPr>
          <p:cNvSpPr/>
          <p:nvPr/>
        </p:nvSpPr>
        <p:spPr>
          <a:xfrm>
            <a:off x="454526" y="3411395"/>
            <a:ext cx="3331989" cy="903326"/>
          </a:xfrm>
          <a:prstGeom prst="rect">
            <a:avLst/>
          </a:prstGeom>
          <a:solidFill>
            <a:srgbClr val="D95F0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dirty="0">
                <a:ea typeface="Calibri" panose="020F0502020204030204" pitchFamily="34" charset="0"/>
                <a:cs typeface="Times New Roman" panose="02020603050405020304" pitchFamily="18" charset="0"/>
              </a:rPr>
              <a:t>A: Economic Sector Targeting</a:t>
            </a:r>
          </a:p>
        </p:txBody>
      </p:sp>
      <p:sp>
        <p:nvSpPr>
          <p:cNvPr id="4" name="Rectangle 3">
            <a:extLst>
              <a:ext uri="{FF2B5EF4-FFF2-40B4-BE49-F238E27FC236}">
                <a16:creationId xmlns="" xmlns:a16="http://schemas.microsoft.com/office/drawing/2014/main" id="{52DAD082-6F3C-447B-9632-9D93B1C48148}"/>
              </a:ext>
            </a:extLst>
          </p:cNvPr>
          <p:cNvSpPr/>
          <p:nvPr/>
        </p:nvSpPr>
        <p:spPr>
          <a:xfrm>
            <a:off x="4430005" y="3440535"/>
            <a:ext cx="3331989" cy="845047"/>
          </a:xfrm>
          <a:prstGeom prst="rect">
            <a:avLst/>
          </a:prstGeom>
          <a:solidFill>
            <a:srgbClr val="1B9E7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a:ea typeface="Calibri" panose="020F0502020204030204" pitchFamily="34" charset="0"/>
                <a:cs typeface="Times New Roman" panose="02020603050405020304" pitchFamily="18" charset="0"/>
              </a:rPr>
              <a:t>B: Productive Cities</a:t>
            </a:r>
          </a:p>
        </p:txBody>
      </p:sp>
      <p:sp>
        <p:nvSpPr>
          <p:cNvPr id="5" name="Rectangle 4">
            <a:extLst>
              <a:ext uri="{FF2B5EF4-FFF2-40B4-BE49-F238E27FC236}">
                <a16:creationId xmlns="" xmlns:a16="http://schemas.microsoft.com/office/drawing/2014/main" id="{20484C5C-8A1F-4FAD-8753-3EC97685C94C}"/>
              </a:ext>
            </a:extLst>
          </p:cNvPr>
          <p:cNvSpPr/>
          <p:nvPr/>
        </p:nvSpPr>
        <p:spPr>
          <a:xfrm>
            <a:off x="8405485" y="3411395"/>
            <a:ext cx="3331989" cy="874187"/>
          </a:xfrm>
          <a:prstGeom prst="rect">
            <a:avLst/>
          </a:prstGeom>
          <a:solidFill>
            <a:srgbClr val="7570B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a:ea typeface="Calibri" panose="020F0502020204030204" pitchFamily="34" charset="0"/>
                <a:cs typeface="Times New Roman" panose="02020603050405020304" pitchFamily="18" charset="0"/>
              </a:rPr>
              <a:t>C: National Spatial System</a:t>
            </a:r>
          </a:p>
        </p:txBody>
      </p:sp>
      <p:sp>
        <p:nvSpPr>
          <p:cNvPr id="7" name="Content Placeholder 2">
            <a:extLst>
              <a:ext uri="{FF2B5EF4-FFF2-40B4-BE49-F238E27FC236}">
                <a16:creationId xmlns="" xmlns:a16="http://schemas.microsoft.com/office/drawing/2014/main" id="{2ABA4FBF-CB6F-4E74-8CE9-A6D7C68450A7}"/>
              </a:ext>
            </a:extLst>
          </p:cNvPr>
          <p:cNvSpPr txBox="1">
            <a:spLocks/>
          </p:cNvSpPr>
          <p:nvPr/>
        </p:nvSpPr>
        <p:spPr>
          <a:xfrm>
            <a:off x="1724716" y="5535743"/>
            <a:ext cx="9711440" cy="11028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t>Which themes are most relevant for better leveraging cities and urban areas for structural transformation in </a:t>
            </a:r>
            <a:r>
              <a:rPr lang="en-US" b="1" u="sng" dirty="0"/>
              <a:t>[country name]  </a:t>
            </a:r>
            <a:r>
              <a:rPr lang="en-US" b="1" dirty="0"/>
              <a:t>?</a:t>
            </a:r>
            <a:endParaRPr lang="en-US" b="1" u="sng" dirty="0"/>
          </a:p>
        </p:txBody>
      </p:sp>
    </p:spTree>
    <p:extLst>
      <p:ext uri="{BB962C8B-B14F-4D97-AF65-F5344CB8AC3E}">
        <p14:creationId xmlns:p14="http://schemas.microsoft.com/office/powerpoint/2010/main" val="753412126"/>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8C84F88E-2CDA-4E59-8FB4-5CD0FD84D3DC}"/>
              </a:ext>
            </a:extLst>
          </p:cNvPr>
          <p:cNvSpPr/>
          <p:nvPr/>
        </p:nvSpPr>
        <p:spPr>
          <a:xfrm>
            <a:off x="0" y="219457"/>
            <a:ext cx="12192000" cy="1471234"/>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8644928E-91C1-4738-B3AF-B468E78F7EA1}"/>
              </a:ext>
            </a:extLst>
          </p:cNvPr>
          <p:cNvSpPr>
            <a:spLocks noGrp="1"/>
          </p:cNvSpPr>
          <p:nvPr>
            <p:ph type="title"/>
          </p:nvPr>
        </p:nvSpPr>
        <p:spPr/>
        <p:txBody>
          <a:bodyPr/>
          <a:lstStyle/>
          <a:p>
            <a:r>
              <a:rPr lang="en-US" dirty="0">
                <a:solidFill>
                  <a:schemeClr val="bg1"/>
                </a:solidFill>
              </a:rPr>
              <a:t>Homework to prepare for tomorrow’s discussion</a:t>
            </a:r>
          </a:p>
        </p:txBody>
      </p:sp>
      <p:sp>
        <p:nvSpPr>
          <p:cNvPr id="7" name="Content Placeholder 2">
            <a:extLst>
              <a:ext uri="{FF2B5EF4-FFF2-40B4-BE49-F238E27FC236}">
                <a16:creationId xmlns="" xmlns:a16="http://schemas.microsoft.com/office/drawing/2014/main" id="{2ABA4FBF-CB6F-4E74-8CE9-A6D7C68450A7}"/>
              </a:ext>
            </a:extLst>
          </p:cNvPr>
          <p:cNvSpPr txBox="1">
            <a:spLocks/>
          </p:cNvSpPr>
          <p:nvPr/>
        </p:nvSpPr>
        <p:spPr>
          <a:xfrm>
            <a:off x="838200" y="2326200"/>
            <a:ext cx="9711440" cy="366053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AutoNum type="arabicPeriod"/>
            </a:pPr>
            <a:r>
              <a:rPr lang="en-US" b="1" dirty="0"/>
              <a:t>Review your notes about the selected theme.  Refer to the </a:t>
            </a:r>
            <a:r>
              <a:rPr lang="en-US" b="1" i="1" dirty="0"/>
              <a:t>Guidebook </a:t>
            </a:r>
            <a:r>
              <a:rPr lang="en-US" b="1" dirty="0"/>
              <a:t>as needed.</a:t>
            </a:r>
          </a:p>
          <a:p>
            <a:pPr marL="514350" indent="-514350">
              <a:buAutoNum type="arabicPeriod"/>
            </a:pPr>
            <a:endParaRPr lang="en-US" b="1" u="sng" dirty="0"/>
          </a:p>
          <a:p>
            <a:pPr marL="514350" indent="-514350">
              <a:buAutoNum type="arabicPeriod"/>
            </a:pPr>
            <a:r>
              <a:rPr lang="en-US" b="1" dirty="0"/>
              <a:t>Write down at least one action item per theme.  We will be sharing these in the morning.</a:t>
            </a:r>
          </a:p>
        </p:txBody>
      </p:sp>
    </p:spTree>
    <p:extLst>
      <p:ext uri="{BB962C8B-B14F-4D97-AF65-F5344CB8AC3E}">
        <p14:creationId xmlns:p14="http://schemas.microsoft.com/office/powerpoint/2010/main" val="3885183986"/>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F3DA10BF-2185-462C-96E0-54B534D1BC2A}"/>
              </a:ext>
            </a:extLst>
          </p:cNvPr>
          <p:cNvSpPr/>
          <p:nvPr/>
        </p:nvSpPr>
        <p:spPr>
          <a:xfrm>
            <a:off x="0" y="-76699"/>
            <a:ext cx="12192000" cy="6934699"/>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ea typeface="Calibri" panose="020F0502020204030204" pitchFamily="34" charset="0"/>
              <a:cs typeface="Times New Roman" panose="02020603050405020304" pitchFamily="18" charset="0"/>
            </a:endParaRPr>
          </a:p>
        </p:txBody>
      </p:sp>
      <p:sp>
        <p:nvSpPr>
          <p:cNvPr id="6147" name="Rectangle 2"/>
          <p:cNvSpPr>
            <a:spLocks/>
          </p:cNvSpPr>
          <p:nvPr/>
        </p:nvSpPr>
        <p:spPr bwMode="auto">
          <a:xfrm>
            <a:off x="3884614" y="4294188"/>
            <a:ext cx="4421187" cy="846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0" tIns="0" rIns="0" bIns="0">
            <a:spAutoFit/>
          </a:bodyPr>
          <a:lstStyle>
            <a:lvl1pPr indent="1270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eaLnBrk="1"/>
            <a:r>
              <a:rPr lang="en-US" altLang="en-US" sz="5500" b="1" dirty="0">
                <a:solidFill>
                  <a:srgbClr val="FFFFFF"/>
                </a:solidFill>
                <a:latin typeface="Lato" pitchFamily="34" charset="0"/>
                <a:cs typeface="Lato" pitchFamily="34" charset="0"/>
                <a:sym typeface="Lato" pitchFamily="34" charset="0"/>
              </a:rPr>
              <a:t>THANK YOU!</a:t>
            </a:r>
          </a:p>
        </p:txBody>
      </p:sp>
      <p:sp>
        <p:nvSpPr>
          <p:cNvPr id="6148" name="AutoShape 5"/>
          <p:cNvSpPr>
            <a:spLocks/>
          </p:cNvSpPr>
          <p:nvPr/>
        </p:nvSpPr>
        <p:spPr bwMode="auto">
          <a:xfrm>
            <a:off x="4481514" y="6156326"/>
            <a:ext cx="3311525" cy="441325"/>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18463" y="0"/>
                </a:moveTo>
                <a:lnTo>
                  <a:pt x="3137" y="0"/>
                </a:lnTo>
                <a:lnTo>
                  <a:pt x="2303" y="328"/>
                </a:lnTo>
                <a:lnTo>
                  <a:pt x="1554" y="1254"/>
                </a:lnTo>
                <a:lnTo>
                  <a:pt x="919" y="2690"/>
                </a:lnTo>
                <a:lnTo>
                  <a:pt x="428" y="4549"/>
                </a:lnTo>
                <a:lnTo>
                  <a:pt x="112" y="6742"/>
                </a:lnTo>
                <a:lnTo>
                  <a:pt x="0" y="9183"/>
                </a:lnTo>
                <a:lnTo>
                  <a:pt x="0" y="12416"/>
                </a:lnTo>
                <a:lnTo>
                  <a:pt x="112" y="14858"/>
                </a:lnTo>
                <a:lnTo>
                  <a:pt x="428" y="17052"/>
                </a:lnTo>
                <a:lnTo>
                  <a:pt x="919" y="18910"/>
                </a:lnTo>
                <a:lnTo>
                  <a:pt x="1554" y="20346"/>
                </a:lnTo>
                <a:lnTo>
                  <a:pt x="2303" y="21272"/>
                </a:lnTo>
                <a:lnTo>
                  <a:pt x="3137" y="21600"/>
                </a:lnTo>
                <a:lnTo>
                  <a:pt x="18463" y="21600"/>
                </a:lnTo>
                <a:lnTo>
                  <a:pt x="19297" y="21272"/>
                </a:lnTo>
                <a:lnTo>
                  <a:pt x="20047" y="20346"/>
                </a:lnTo>
                <a:lnTo>
                  <a:pt x="20681" y="18910"/>
                </a:lnTo>
                <a:lnTo>
                  <a:pt x="21172" y="17052"/>
                </a:lnTo>
                <a:lnTo>
                  <a:pt x="21488" y="14858"/>
                </a:lnTo>
                <a:lnTo>
                  <a:pt x="21600" y="12416"/>
                </a:lnTo>
                <a:lnTo>
                  <a:pt x="21600" y="9183"/>
                </a:lnTo>
                <a:lnTo>
                  <a:pt x="21488" y="6742"/>
                </a:lnTo>
                <a:lnTo>
                  <a:pt x="21172" y="4549"/>
                </a:lnTo>
                <a:lnTo>
                  <a:pt x="20681" y="2690"/>
                </a:lnTo>
                <a:lnTo>
                  <a:pt x="20047" y="1254"/>
                </a:lnTo>
                <a:lnTo>
                  <a:pt x="19297" y="328"/>
                </a:lnTo>
                <a:lnTo>
                  <a:pt x="18463" y="0"/>
                </a:lnTo>
                <a:close/>
              </a:path>
            </a:pathLst>
          </a:custGeom>
          <a:solidFill>
            <a:srgbClr val="0D7CB9"/>
          </a:solidFill>
          <a:ln>
            <a:noFill/>
          </a:ln>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lstStyle/>
          <a:p>
            <a:endParaRPr lang="en-US"/>
          </a:p>
        </p:txBody>
      </p:sp>
      <p:sp>
        <p:nvSpPr>
          <p:cNvPr id="6149" name="Rectangle 7"/>
          <p:cNvSpPr>
            <a:spLocks/>
          </p:cNvSpPr>
          <p:nvPr/>
        </p:nvSpPr>
        <p:spPr bwMode="auto">
          <a:xfrm>
            <a:off x="5448301" y="6265863"/>
            <a:ext cx="1414463"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0" tIns="0" rIns="0" bIns="0">
            <a:spAutoFit/>
          </a:bodyPr>
          <a:lstStyle>
            <a:lvl1pPr indent="1270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eaLnBrk="1"/>
            <a:r>
              <a:rPr lang="en-US" altLang="en-US" sz="1600" b="1">
                <a:solidFill>
                  <a:schemeClr val="bg1"/>
                </a:solidFill>
                <a:latin typeface="Avenir Book"/>
              </a:rPr>
              <a:t>UNECA.ORG</a:t>
            </a:r>
            <a:endParaRPr lang="en-US" altLang="en-US" sz="1200" b="1">
              <a:solidFill>
                <a:schemeClr val="bg1"/>
              </a:solidFill>
              <a:latin typeface="Lato" pitchFamily="34" charset="0"/>
              <a:cs typeface="Lato" pitchFamily="34" charset="0"/>
              <a:sym typeface="Lato" pitchFamily="34" charset="0"/>
            </a:endParaRPr>
          </a:p>
        </p:txBody>
      </p:sp>
      <p:pic>
        <p:nvPicPr>
          <p:cNvPr id="6150" name="Picture 8" descr="pasted-image.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13301" y="1171576"/>
            <a:ext cx="2563813" cy="266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6151" name="Picture 9" descr="pasted-image.pd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041901" y="2174876"/>
            <a:ext cx="2106613" cy="91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6152" name="Rectangle 6"/>
          <p:cNvSpPr>
            <a:spLocks/>
          </p:cNvSpPr>
          <p:nvPr/>
        </p:nvSpPr>
        <p:spPr bwMode="auto">
          <a:xfrm>
            <a:off x="3411539" y="5435600"/>
            <a:ext cx="544988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0" tIns="0" rIns="0" bIns="0">
            <a:spAutoFit/>
          </a:bodyPr>
          <a:lstStyle>
            <a:lvl1pPr>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algn="ctr" eaLnBrk="1"/>
            <a:r>
              <a:rPr lang="en-US" altLang="en-US" sz="1900" dirty="0">
                <a:solidFill>
                  <a:srgbClr val="0D7CB9"/>
                </a:solidFill>
                <a:latin typeface="Lato" pitchFamily="34" charset="0"/>
                <a:cs typeface="Lato" pitchFamily="34" charset="0"/>
                <a:sym typeface="Lato" pitchFamily="34" charset="0"/>
              </a:rPr>
              <a:t>more info: </a:t>
            </a:r>
            <a:r>
              <a:rPr lang="en-US" altLang="en-US" sz="2400" dirty="0">
                <a:solidFill>
                  <a:srgbClr val="FFFFFF"/>
                </a:solidFill>
                <a:latin typeface="Lato" pitchFamily="34" charset="0"/>
                <a:cs typeface="Lato" pitchFamily="34" charset="0"/>
                <a:sym typeface="Lato" pitchFamily="34" charset="0"/>
              </a:rPr>
              <a:t>[trainer/organizer contact info]</a:t>
            </a:r>
            <a:endParaRPr lang="en-US" altLang="en-US" sz="1900" dirty="0">
              <a:solidFill>
                <a:srgbClr val="0D7CB9"/>
              </a:solidFill>
              <a:latin typeface="Lato" pitchFamily="34" charset="0"/>
              <a:cs typeface="Lato" pitchFamily="34" charset="0"/>
              <a:sym typeface="Lato" pitchFamily="34" charset="0"/>
            </a:endParaRPr>
          </a:p>
        </p:txBody>
      </p:sp>
    </p:spTree>
    <p:extLst>
      <p:ext uri="{BB962C8B-B14F-4D97-AF65-F5344CB8AC3E}">
        <p14:creationId xmlns:p14="http://schemas.microsoft.com/office/powerpoint/2010/main" val="2233724685"/>
      </p:ext>
    </p:extLst>
  </p:cSld>
  <p:clrMapOvr>
    <a:masterClrMapping/>
  </p:clrMapOvr>
  <p:transition spd="med"/>
</p:sld>
</file>

<file path=ppt/slides/slide115.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2CA4FD5-94E2-40BA-BA12-6B70BD1F6F43}"/>
              </a:ext>
            </a:extLst>
          </p:cNvPr>
          <p:cNvSpPr>
            <a:spLocks noGrp="1"/>
          </p:cNvSpPr>
          <p:nvPr>
            <p:ph type="ctrTitle"/>
          </p:nvPr>
        </p:nvSpPr>
        <p:spPr>
          <a:xfrm>
            <a:off x="914400" y="1853883"/>
            <a:ext cx="10363200" cy="2387600"/>
          </a:xfrm>
        </p:spPr>
        <p:txBody>
          <a:bodyPr/>
          <a:lstStyle/>
          <a:p>
            <a:r>
              <a:rPr lang="en-US" dirty="0"/>
              <a:t>Sample slides: Day 1 Extra Slides</a:t>
            </a:r>
            <a:br>
              <a:rPr lang="en-US" dirty="0"/>
            </a:br>
            <a:r>
              <a:rPr lang="en-US" dirty="0"/>
              <a:t>(Use if needed)</a:t>
            </a:r>
          </a:p>
        </p:txBody>
      </p:sp>
    </p:spTree>
    <p:extLst>
      <p:ext uri="{BB962C8B-B14F-4D97-AF65-F5344CB8AC3E}">
        <p14:creationId xmlns:p14="http://schemas.microsoft.com/office/powerpoint/2010/main" val="3326832199"/>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3AF96D56-3FEB-469B-858F-E413CD0A1D6A}"/>
              </a:ext>
            </a:extLst>
          </p:cNvPr>
          <p:cNvSpPr/>
          <p:nvPr/>
        </p:nvSpPr>
        <p:spPr>
          <a:xfrm>
            <a:off x="0" y="219457"/>
            <a:ext cx="12192000" cy="1471234"/>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A310F1B8-5458-4816-9DC5-65E6E3D9E8B4}"/>
              </a:ext>
            </a:extLst>
          </p:cNvPr>
          <p:cNvSpPr>
            <a:spLocks noGrp="1"/>
          </p:cNvSpPr>
          <p:nvPr>
            <p:ph type="title"/>
          </p:nvPr>
        </p:nvSpPr>
        <p:spPr/>
        <p:txBody>
          <a:bodyPr/>
          <a:lstStyle/>
          <a:p>
            <a:r>
              <a:rPr lang="en-US" dirty="0">
                <a:solidFill>
                  <a:schemeClr val="bg1"/>
                </a:solidFill>
              </a:rPr>
              <a:t>NDP vs. NUP: Why include urban issues in the NDP if there is an NUP?</a:t>
            </a:r>
          </a:p>
        </p:txBody>
      </p:sp>
      <p:sp>
        <p:nvSpPr>
          <p:cNvPr id="3" name="Content Placeholder 2">
            <a:extLst>
              <a:ext uri="{FF2B5EF4-FFF2-40B4-BE49-F238E27FC236}">
                <a16:creationId xmlns="" xmlns:a16="http://schemas.microsoft.com/office/drawing/2014/main" id="{4BBA684B-1616-45FF-BD7E-93631EF1250A}"/>
              </a:ext>
            </a:extLst>
          </p:cNvPr>
          <p:cNvSpPr>
            <a:spLocks noGrp="1"/>
          </p:cNvSpPr>
          <p:nvPr>
            <p:ph idx="1"/>
          </p:nvPr>
        </p:nvSpPr>
        <p:spPr/>
        <p:txBody>
          <a:bodyPr>
            <a:normAutofit/>
          </a:bodyPr>
          <a:lstStyle/>
          <a:p>
            <a:pPr marL="228600" lvl="1">
              <a:spcBef>
                <a:spcPts val="1000"/>
              </a:spcBef>
            </a:pPr>
            <a:r>
              <a:rPr lang="en-US" sz="2800" dirty="0"/>
              <a:t>The NUP Ministry does not typically have the authority or instruments to coordinate all urban issues. </a:t>
            </a:r>
          </a:p>
          <a:p>
            <a:pPr marL="228600" lvl="1">
              <a:spcBef>
                <a:spcPts val="1000"/>
              </a:spcBef>
            </a:pPr>
            <a:r>
              <a:rPr lang="en-US" sz="2800" dirty="0"/>
              <a:t>The NDP provides guidance for making hard choices in NUP implementation. </a:t>
            </a:r>
          </a:p>
          <a:p>
            <a:pPr marL="228600" lvl="1">
              <a:spcBef>
                <a:spcPts val="1000"/>
              </a:spcBef>
            </a:pPr>
            <a:r>
              <a:rPr lang="en-US" sz="2800" dirty="0"/>
              <a:t>The NDP can consider the entire national spatial system whereas the NUP focusses on cities.</a:t>
            </a:r>
          </a:p>
          <a:p>
            <a:pPr marL="228600" lvl="1">
              <a:spcBef>
                <a:spcPts val="1000"/>
              </a:spcBef>
            </a:pPr>
            <a:r>
              <a:rPr lang="en-US" sz="2800" dirty="0"/>
              <a:t>The NDP can align economic sector targeting policies with urban interventions.</a:t>
            </a:r>
          </a:p>
          <a:p>
            <a:pPr marL="228600" lvl="1">
              <a:spcBef>
                <a:spcPts val="1000"/>
              </a:spcBef>
            </a:pPr>
            <a:r>
              <a:rPr lang="en-US" sz="2800" dirty="0"/>
              <a:t>The NDP and NUP can provide complementary inputs to each other. </a:t>
            </a:r>
          </a:p>
        </p:txBody>
      </p:sp>
    </p:spTree>
    <p:extLst>
      <p:ext uri="{BB962C8B-B14F-4D97-AF65-F5344CB8AC3E}">
        <p14:creationId xmlns:p14="http://schemas.microsoft.com/office/powerpoint/2010/main" val="1647473436"/>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3AF96D56-3FEB-469B-858F-E413CD0A1D6A}"/>
              </a:ext>
            </a:extLst>
          </p:cNvPr>
          <p:cNvSpPr/>
          <p:nvPr/>
        </p:nvSpPr>
        <p:spPr>
          <a:xfrm>
            <a:off x="0" y="219457"/>
            <a:ext cx="12192000" cy="1471234"/>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A310F1B8-5458-4816-9DC5-65E6E3D9E8B4}"/>
              </a:ext>
            </a:extLst>
          </p:cNvPr>
          <p:cNvSpPr>
            <a:spLocks noGrp="1"/>
          </p:cNvSpPr>
          <p:nvPr>
            <p:ph type="title"/>
          </p:nvPr>
        </p:nvSpPr>
        <p:spPr/>
        <p:txBody>
          <a:bodyPr/>
          <a:lstStyle/>
          <a:p>
            <a:r>
              <a:rPr lang="en-US" dirty="0">
                <a:solidFill>
                  <a:schemeClr val="bg1"/>
                </a:solidFill>
              </a:rPr>
              <a:t>Anti-urban myths</a:t>
            </a:r>
          </a:p>
        </p:txBody>
      </p:sp>
      <p:sp>
        <p:nvSpPr>
          <p:cNvPr id="3" name="Content Placeholder 2">
            <a:extLst>
              <a:ext uri="{FF2B5EF4-FFF2-40B4-BE49-F238E27FC236}">
                <a16:creationId xmlns="" xmlns:a16="http://schemas.microsoft.com/office/drawing/2014/main" id="{4BBA684B-1616-45FF-BD7E-93631EF1250A}"/>
              </a:ext>
            </a:extLst>
          </p:cNvPr>
          <p:cNvSpPr>
            <a:spLocks noGrp="1"/>
          </p:cNvSpPr>
          <p:nvPr>
            <p:ph idx="1"/>
          </p:nvPr>
        </p:nvSpPr>
        <p:spPr/>
        <p:txBody>
          <a:bodyPr>
            <a:normAutofit lnSpcReduction="10000"/>
          </a:bodyPr>
          <a:lstStyle/>
          <a:p>
            <a:pPr marL="0" indent="0">
              <a:buNone/>
            </a:pPr>
            <a:r>
              <a:rPr lang="en-US" b="1" dirty="0"/>
              <a:t>Myth: Agriculture should be the driver of development.</a:t>
            </a:r>
          </a:p>
          <a:p>
            <a:pPr marL="228600" lvl="1">
              <a:spcBef>
                <a:spcPts val="1000"/>
              </a:spcBef>
            </a:pPr>
            <a:r>
              <a:rPr lang="en-US" sz="2800" dirty="0"/>
              <a:t>Agriculture is one piece; structural transformation requires productive jobs in industry and services</a:t>
            </a:r>
          </a:p>
          <a:p>
            <a:pPr marL="228600" lvl="1">
              <a:spcBef>
                <a:spcPts val="1000"/>
              </a:spcBef>
            </a:pPr>
            <a:r>
              <a:rPr lang="en-US" sz="2800" dirty="0"/>
              <a:t>Increasing agricultural productivity depends on industrializing it and connecting it to value chain activities (industry &amp; services)</a:t>
            </a:r>
          </a:p>
          <a:p>
            <a:pPr marL="228600" lvl="1">
              <a:spcBef>
                <a:spcPts val="1000"/>
              </a:spcBef>
            </a:pPr>
            <a:r>
              <a:rPr lang="en-US" sz="2800" dirty="0"/>
              <a:t>Increasing agricultural productivity sheds jobs.  Cities must provide high productivity jobs or these workers will be stuck in poverty and not contribute to economic development.</a:t>
            </a:r>
          </a:p>
          <a:p>
            <a:pPr marL="228600" lvl="1">
              <a:spcBef>
                <a:spcPts val="1000"/>
              </a:spcBef>
            </a:pPr>
            <a:r>
              <a:rPr lang="en-US" sz="2800" dirty="0"/>
              <a:t>Agricultural development &amp; urban economic development must go hand-in-hand.</a:t>
            </a:r>
          </a:p>
        </p:txBody>
      </p:sp>
    </p:spTree>
    <p:extLst>
      <p:ext uri="{BB962C8B-B14F-4D97-AF65-F5344CB8AC3E}">
        <p14:creationId xmlns:p14="http://schemas.microsoft.com/office/powerpoint/2010/main" val="3499357344"/>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3AF96D56-3FEB-469B-858F-E413CD0A1D6A}"/>
              </a:ext>
            </a:extLst>
          </p:cNvPr>
          <p:cNvSpPr/>
          <p:nvPr/>
        </p:nvSpPr>
        <p:spPr>
          <a:xfrm>
            <a:off x="0" y="219457"/>
            <a:ext cx="12192000" cy="1471234"/>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A310F1B8-5458-4816-9DC5-65E6E3D9E8B4}"/>
              </a:ext>
            </a:extLst>
          </p:cNvPr>
          <p:cNvSpPr>
            <a:spLocks noGrp="1"/>
          </p:cNvSpPr>
          <p:nvPr>
            <p:ph type="title"/>
          </p:nvPr>
        </p:nvSpPr>
        <p:spPr/>
        <p:txBody>
          <a:bodyPr/>
          <a:lstStyle/>
          <a:p>
            <a:r>
              <a:rPr lang="en-US" dirty="0">
                <a:solidFill>
                  <a:schemeClr val="bg1"/>
                </a:solidFill>
              </a:rPr>
              <a:t>Anti-urban myths</a:t>
            </a:r>
          </a:p>
        </p:txBody>
      </p:sp>
      <p:sp>
        <p:nvSpPr>
          <p:cNvPr id="3" name="Content Placeholder 2">
            <a:extLst>
              <a:ext uri="{FF2B5EF4-FFF2-40B4-BE49-F238E27FC236}">
                <a16:creationId xmlns="" xmlns:a16="http://schemas.microsoft.com/office/drawing/2014/main" id="{4BBA684B-1616-45FF-BD7E-93631EF1250A}"/>
              </a:ext>
            </a:extLst>
          </p:cNvPr>
          <p:cNvSpPr>
            <a:spLocks noGrp="1"/>
          </p:cNvSpPr>
          <p:nvPr>
            <p:ph idx="1"/>
          </p:nvPr>
        </p:nvSpPr>
        <p:spPr/>
        <p:txBody>
          <a:bodyPr>
            <a:normAutofit/>
          </a:bodyPr>
          <a:lstStyle/>
          <a:p>
            <a:pPr marL="0" indent="0">
              <a:buNone/>
            </a:pPr>
            <a:r>
              <a:rPr lang="en-US" b="1" dirty="0"/>
              <a:t>Myth: Polices should focus on rural development to slow migration to cities and avoid overcrowding.</a:t>
            </a:r>
          </a:p>
          <a:p>
            <a:pPr marL="228600" lvl="1">
              <a:spcBef>
                <a:spcPts val="1000"/>
              </a:spcBef>
            </a:pPr>
            <a:r>
              <a:rPr lang="en-US" sz="2800" dirty="0"/>
              <a:t>Urbanization is driven more by natural growth than migration.</a:t>
            </a:r>
          </a:p>
          <a:p>
            <a:pPr marL="228600" lvl="1">
              <a:spcBef>
                <a:spcPts val="1000"/>
              </a:spcBef>
            </a:pPr>
            <a:r>
              <a:rPr lang="en-US" sz="2800" dirty="0"/>
              <a:t>Policies to slow rural-urban migration in Africa and Asia have failed or resulted in lost productivity.</a:t>
            </a:r>
          </a:p>
          <a:p>
            <a:pPr marL="228600" lvl="1">
              <a:spcBef>
                <a:spcPts val="1000"/>
              </a:spcBef>
            </a:pPr>
            <a:r>
              <a:rPr lang="en-US" sz="2800" dirty="0"/>
              <a:t>Urban-rural economic linkages mean urbanization can be good for rural areas (way out of poverty, many send remittances)</a:t>
            </a:r>
          </a:p>
          <a:p>
            <a:pPr marL="228600" lvl="1">
              <a:spcBef>
                <a:spcPts val="1000"/>
              </a:spcBef>
            </a:pPr>
            <a:r>
              <a:rPr lang="en-US" sz="2800" dirty="0"/>
              <a:t>Under-investment in cities will be detrimental to long-term economic growth</a:t>
            </a:r>
          </a:p>
          <a:p>
            <a:pPr marL="0" indent="0">
              <a:buNone/>
            </a:pPr>
            <a:endParaRPr lang="en-US" dirty="0"/>
          </a:p>
        </p:txBody>
      </p:sp>
    </p:spTree>
    <p:extLst>
      <p:ext uri="{BB962C8B-B14F-4D97-AF65-F5344CB8AC3E}">
        <p14:creationId xmlns:p14="http://schemas.microsoft.com/office/powerpoint/2010/main" val="4009360146"/>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3AF96D56-3FEB-469B-858F-E413CD0A1D6A}"/>
              </a:ext>
            </a:extLst>
          </p:cNvPr>
          <p:cNvSpPr/>
          <p:nvPr/>
        </p:nvSpPr>
        <p:spPr>
          <a:xfrm>
            <a:off x="0" y="219457"/>
            <a:ext cx="12192000" cy="1471234"/>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A310F1B8-5458-4816-9DC5-65E6E3D9E8B4}"/>
              </a:ext>
            </a:extLst>
          </p:cNvPr>
          <p:cNvSpPr>
            <a:spLocks noGrp="1"/>
          </p:cNvSpPr>
          <p:nvPr>
            <p:ph type="title"/>
          </p:nvPr>
        </p:nvSpPr>
        <p:spPr/>
        <p:txBody>
          <a:bodyPr/>
          <a:lstStyle/>
          <a:p>
            <a:r>
              <a:rPr lang="en-US" dirty="0">
                <a:solidFill>
                  <a:schemeClr val="bg1"/>
                </a:solidFill>
              </a:rPr>
              <a:t>Anti-urban myths</a:t>
            </a:r>
          </a:p>
        </p:txBody>
      </p:sp>
      <p:sp>
        <p:nvSpPr>
          <p:cNvPr id="3" name="Content Placeholder 2">
            <a:extLst>
              <a:ext uri="{FF2B5EF4-FFF2-40B4-BE49-F238E27FC236}">
                <a16:creationId xmlns="" xmlns:a16="http://schemas.microsoft.com/office/drawing/2014/main" id="{4BBA684B-1616-45FF-BD7E-93631EF1250A}"/>
              </a:ext>
            </a:extLst>
          </p:cNvPr>
          <p:cNvSpPr>
            <a:spLocks noGrp="1"/>
          </p:cNvSpPr>
          <p:nvPr>
            <p:ph idx="1"/>
          </p:nvPr>
        </p:nvSpPr>
        <p:spPr>
          <a:xfrm>
            <a:off x="838200" y="1825624"/>
            <a:ext cx="10515600" cy="4538599"/>
          </a:xfrm>
        </p:spPr>
        <p:txBody>
          <a:bodyPr>
            <a:normAutofit fontScale="85000" lnSpcReduction="10000"/>
          </a:bodyPr>
          <a:lstStyle/>
          <a:p>
            <a:pPr marL="0" indent="0">
              <a:buNone/>
            </a:pPr>
            <a:r>
              <a:rPr lang="en-US" b="1" dirty="0"/>
              <a:t>Myth: Poor countries cannot afford to invest in cities.</a:t>
            </a:r>
          </a:p>
          <a:p>
            <a:pPr marL="228600" lvl="1">
              <a:lnSpc>
                <a:spcPct val="100000"/>
              </a:lnSpc>
              <a:spcBef>
                <a:spcPts val="1000"/>
              </a:spcBef>
            </a:pPr>
            <a:r>
              <a:rPr lang="en-US" sz="3000" dirty="0"/>
              <a:t>Urbanizing countries cannot afford NOT to invest in cities.</a:t>
            </a:r>
          </a:p>
          <a:p>
            <a:pPr marL="228600" lvl="1">
              <a:lnSpc>
                <a:spcPct val="100000"/>
              </a:lnSpc>
              <a:spcBef>
                <a:spcPts val="1000"/>
              </a:spcBef>
            </a:pPr>
            <a:r>
              <a:rPr lang="en-US" sz="3000" dirty="0"/>
              <a:t>Cities are the location of the future economy and will pay a role in long-term growth and productivity.</a:t>
            </a:r>
          </a:p>
          <a:p>
            <a:pPr marL="228600" lvl="1">
              <a:lnSpc>
                <a:spcPct val="100000"/>
              </a:lnSpc>
              <a:spcBef>
                <a:spcPts val="1000"/>
              </a:spcBef>
            </a:pPr>
            <a:r>
              <a:rPr lang="en-US" sz="3000" dirty="0"/>
              <a:t>Urban investment are costly but have high rate of return if they generate urban jobs in formal manufacturing &amp; services.</a:t>
            </a:r>
          </a:p>
          <a:p>
            <a:pPr marL="228600" lvl="1">
              <a:lnSpc>
                <a:spcPct val="100000"/>
              </a:lnSpc>
              <a:spcBef>
                <a:spcPts val="1000"/>
              </a:spcBef>
            </a:pPr>
            <a:r>
              <a:rPr lang="en-US" sz="3000" dirty="0"/>
              <a:t>Cities can generate massive public revenues.</a:t>
            </a:r>
          </a:p>
          <a:p>
            <a:pPr marL="228600" lvl="1">
              <a:lnSpc>
                <a:spcPct val="100000"/>
              </a:lnSpc>
              <a:spcBef>
                <a:spcPts val="1000"/>
              </a:spcBef>
            </a:pPr>
            <a:r>
              <a:rPr lang="en-US" sz="3000" dirty="0"/>
              <a:t>Investments in urban services leverage economies of scale to reduce costs per person</a:t>
            </a:r>
          </a:p>
          <a:p>
            <a:pPr marL="228600" lvl="1">
              <a:lnSpc>
                <a:spcPct val="100000"/>
              </a:lnSpc>
              <a:spcBef>
                <a:spcPts val="1000"/>
              </a:spcBef>
            </a:pPr>
            <a:r>
              <a:rPr lang="en-US" sz="3000" dirty="0"/>
              <a:t>Urban investments must be prioritized for effectiveness (role for NDP).</a:t>
            </a:r>
          </a:p>
        </p:txBody>
      </p:sp>
    </p:spTree>
    <p:extLst>
      <p:ext uri="{BB962C8B-B14F-4D97-AF65-F5344CB8AC3E}">
        <p14:creationId xmlns:p14="http://schemas.microsoft.com/office/powerpoint/2010/main" val="22520630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75542B8A-1E37-409A-B6AF-19D3CBD8376A}"/>
              </a:ext>
            </a:extLst>
          </p:cNvPr>
          <p:cNvSpPr/>
          <p:nvPr/>
        </p:nvSpPr>
        <p:spPr>
          <a:xfrm>
            <a:off x="0" y="0"/>
            <a:ext cx="12192000"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37DA831D-B38C-4D92-8EEF-9834611F8619}"/>
              </a:ext>
            </a:extLst>
          </p:cNvPr>
          <p:cNvSpPr>
            <a:spLocks noGrp="1"/>
          </p:cNvSpPr>
          <p:nvPr>
            <p:ph type="title"/>
          </p:nvPr>
        </p:nvSpPr>
        <p:spPr/>
        <p:txBody>
          <a:bodyPr/>
          <a:lstStyle/>
          <a:p>
            <a:r>
              <a:rPr lang="en-US" dirty="0">
                <a:solidFill>
                  <a:schemeClr val="bg1"/>
                </a:solidFill>
              </a:rPr>
              <a:t>Why integrate urban issues in national development planning?</a:t>
            </a:r>
          </a:p>
        </p:txBody>
      </p:sp>
      <p:sp>
        <p:nvSpPr>
          <p:cNvPr id="3" name="Text Placeholder 2">
            <a:extLst>
              <a:ext uri="{FF2B5EF4-FFF2-40B4-BE49-F238E27FC236}">
                <a16:creationId xmlns="" xmlns:a16="http://schemas.microsoft.com/office/drawing/2014/main" id="{0A1179D5-9E8C-4945-BF1F-DDBAB988BE3E}"/>
              </a:ext>
            </a:extLst>
          </p:cNvPr>
          <p:cNvSpPr>
            <a:spLocks noGrp="1"/>
          </p:cNvSpPr>
          <p:nvPr>
            <p:ph type="body" idx="1"/>
          </p:nvPr>
        </p:nvSpPr>
        <p:spPr>
          <a:xfrm>
            <a:off x="831851" y="4589465"/>
            <a:ext cx="10515600" cy="1500187"/>
          </a:xfrm>
        </p:spPr>
        <p:txBody>
          <a:bodyPr/>
          <a:lstStyle/>
          <a:p>
            <a:r>
              <a:rPr lang="en-US" dirty="0">
                <a:solidFill>
                  <a:schemeClr val="bg1"/>
                </a:solidFill>
              </a:rPr>
              <a:t>Introduction to the workshop topic</a:t>
            </a:r>
          </a:p>
          <a:p>
            <a:r>
              <a:rPr lang="en-US" dirty="0">
                <a:solidFill>
                  <a:schemeClr val="bg1"/>
                </a:solidFill>
              </a:rPr>
              <a:t>Day 1</a:t>
            </a:r>
          </a:p>
        </p:txBody>
      </p:sp>
    </p:spTree>
    <p:extLst>
      <p:ext uri="{BB962C8B-B14F-4D97-AF65-F5344CB8AC3E}">
        <p14:creationId xmlns:p14="http://schemas.microsoft.com/office/powerpoint/2010/main" val="1470206410"/>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3AF96D56-3FEB-469B-858F-E413CD0A1D6A}"/>
              </a:ext>
            </a:extLst>
          </p:cNvPr>
          <p:cNvSpPr/>
          <p:nvPr/>
        </p:nvSpPr>
        <p:spPr>
          <a:xfrm>
            <a:off x="0" y="219457"/>
            <a:ext cx="12192000" cy="1471234"/>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A310F1B8-5458-4816-9DC5-65E6E3D9E8B4}"/>
              </a:ext>
            </a:extLst>
          </p:cNvPr>
          <p:cNvSpPr>
            <a:spLocks noGrp="1"/>
          </p:cNvSpPr>
          <p:nvPr>
            <p:ph type="title"/>
          </p:nvPr>
        </p:nvSpPr>
        <p:spPr/>
        <p:txBody>
          <a:bodyPr/>
          <a:lstStyle/>
          <a:p>
            <a:r>
              <a:rPr lang="en-US" dirty="0">
                <a:solidFill>
                  <a:schemeClr val="bg1"/>
                </a:solidFill>
              </a:rPr>
              <a:t>Anti-urban myths</a:t>
            </a:r>
          </a:p>
        </p:txBody>
      </p:sp>
      <p:sp>
        <p:nvSpPr>
          <p:cNvPr id="3" name="Content Placeholder 2">
            <a:extLst>
              <a:ext uri="{FF2B5EF4-FFF2-40B4-BE49-F238E27FC236}">
                <a16:creationId xmlns="" xmlns:a16="http://schemas.microsoft.com/office/drawing/2014/main" id="{4BBA684B-1616-45FF-BD7E-93631EF1250A}"/>
              </a:ext>
            </a:extLst>
          </p:cNvPr>
          <p:cNvSpPr>
            <a:spLocks noGrp="1"/>
          </p:cNvSpPr>
          <p:nvPr>
            <p:ph idx="1"/>
          </p:nvPr>
        </p:nvSpPr>
        <p:spPr/>
        <p:txBody>
          <a:bodyPr>
            <a:normAutofit/>
          </a:bodyPr>
          <a:lstStyle/>
          <a:p>
            <a:pPr marL="0" indent="0">
              <a:buNone/>
            </a:pPr>
            <a:r>
              <a:rPr lang="en-US" b="1" dirty="0"/>
              <a:t>Myth: Cities evolve organically, without national policy action.</a:t>
            </a:r>
          </a:p>
          <a:p>
            <a:pPr marL="228600" lvl="1">
              <a:lnSpc>
                <a:spcPct val="80000"/>
              </a:lnSpc>
              <a:spcBef>
                <a:spcPts val="1000"/>
              </a:spcBef>
            </a:pPr>
            <a:r>
              <a:rPr lang="en-US" sz="2600" dirty="0"/>
              <a:t>Cities are built around infrastructure and public space.  Sets the stage for compactness, connectivity or sprawl.</a:t>
            </a:r>
          </a:p>
          <a:p>
            <a:pPr marL="228600" lvl="1">
              <a:lnSpc>
                <a:spcPct val="80000"/>
              </a:lnSpc>
              <a:spcBef>
                <a:spcPts val="1000"/>
              </a:spcBef>
            </a:pPr>
            <a:r>
              <a:rPr lang="en-US" sz="2600" dirty="0"/>
              <a:t>Long-term planning framework signals government commitment and crowds-in private investment.</a:t>
            </a:r>
          </a:p>
          <a:p>
            <a:pPr marL="228600" lvl="1">
              <a:lnSpc>
                <a:spcPct val="80000"/>
              </a:lnSpc>
              <a:spcBef>
                <a:spcPts val="1000"/>
              </a:spcBef>
            </a:pPr>
            <a:r>
              <a:rPr lang="en-US" sz="2600" dirty="0"/>
              <a:t>Local planning requires national government standards and institutions.</a:t>
            </a:r>
          </a:p>
          <a:p>
            <a:pPr marL="228600" lvl="1">
              <a:lnSpc>
                <a:spcPct val="80000"/>
              </a:lnSpc>
              <a:spcBef>
                <a:spcPts val="1000"/>
              </a:spcBef>
            </a:pPr>
            <a:r>
              <a:rPr lang="en-US" sz="2600" dirty="0"/>
              <a:t>Failures in public investment and planning lead to dysfunctional cities.</a:t>
            </a:r>
          </a:p>
          <a:p>
            <a:pPr marL="0" indent="0">
              <a:buNone/>
            </a:pPr>
            <a:endParaRPr lang="en-US" dirty="0"/>
          </a:p>
        </p:txBody>
      </p:sp>
    </p:spTree>
    <p:extLst>
      <p:ext uri="{BB962C8B-B14F-4D97-AF65-F5344CB8AC3E}">
        <p14:creationId xmlns:p14="http://schemas.microsoft.com/office/powerpoint/2010/main" val="2314254179"/>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9F7BBF20-06DE-4261-A77A-BDD3027B683A}"/>
              </a:ext>
            </a:extLst>
          </p:cNvPr>
          <p:cNvSpPr/>
          <p:nvPr/>
        </p:nvSpPr>
        <p:spPr>
          <a:xfrm>
            <a:off x="0" y="0"/>
            <a:ext cx="12192000" cy="6858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A2CA4FD5-94E2-40BA-BA12-6B70BD1F6F43}"/>
              </a:ext>
            </a:extLst>
          </p:cNvPr>
          <p:cNvSpPr>
            <a:spLocks noGrp="1"/>
          </p:cNvSpPr>
          <p:nvPr>
            <p:ph type="ctrTitle"/>
          </p:nvPr>
        </p:nvSpPr>
        <p:spPr>
          <a:xfrm>
            <a:off x="914400" y="1853883"/>
            <a:ext cx="10363200" cy="2387600"/>
          </a:xfrm>
        </p:spPr>
        <p:txBody>
          <a:bodyPr/>
          <a:lstStyle/>
          <a:p>
            <a:r>
              <a:rPr lang="en-US" dirty="0"/>
              <a:t>Sample slides: Day 2</a:t>
            </a:r>
          </a:p>
        </p:txBody>
      </p:sp>
    </p:spTree>
    <p:extLst>
      <p:ext uri="{BB962C8B-B14F-4D97-AF65-F5344CB8AC3E}">
        <p14:creationId xmlns:p14="http://schemas.microsoft.com/office/powerpoint/2010/main" val="2584620137"/>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 xmlns:a16="http://schemas.microsoft.com/office/drawing/2014/main" id="{988E6C5B-6F67-4668-9498-BEC0448A3EE5}"/>
              </a:ext>
            </a:extLst>
          </p:cNvPr>
          <p:cNvSpPr/>
          <p:nvPr/>
        </p:nvSpPr>
        <p:spPr>
          <a:xfrm>
            <a:off x="0" y="0"/>
            <a:ext cx="12192000"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5" name="AutoShape 2"/>
          <p:cNvSpPr>
            <a:spLocks/>
          </p:cNvSpPr>
          <p:nvPr/>
        </p:nvSpPr>
        <p:spPr bwMode="auto">
          <a:xfrm>
            <a:off x="4572714" y="5823269"/>
            <a:ext cx="2949575" cy="560387"/>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19572" y="0"/>
                </a:moveTo>
                <a:lnTo>
                  <a:pt x="2028" y="0"/>
                </a:lnTo>
                <a:lnTo>
                  <a:pt x="1664" y="172"/>
                </a:lnTo>
                <a:lnTo>
                  <a:pt x="1321" y="669"/>
                </a:lnTo>
                <a:lnTo>
                  <a:pt x="1005" y="1460"/>
                </a:lnTo>
                <a:lnTo>
                  <a:pt x="722" y="2514"/>
                </a:lnTo>
                <a:lnTo>
                  <a:pt x="477" y="3803"/>
                </a:lnTo>
                <a:lnTo>
                  <a:pt x="277" y="5295"/>
                </a:lnTo>
                <a:lnTo>
                  <a:pt x="127" y="6961"/>
                </a:lnTo>
                <a:lnTo>
                  <a:pt x="33" y="8770"/>
                </a:lnTo>
                <a:lnTo>
                  <a:pt x="0" y="10692"/>
                </a:lnTo>
                <a:lnTo>
                  <a:pt x="0" y="10908"/>
                </a:lnTo>
                <a:lnTo>
                  <a:pt x="33" y="12830"/>
                </a:lnTo>
                <a:lnTo>
                  <a:pt x="127" y="14639"/>
                </a:lnTo>
                <a:lnTo>
                  <a:pt x="277" y="16304"/>
                </a:lnTo>
                <a:lnTo>
                  <a:pt x="477" y="17797"/>
                </a:lnTo>
                <a:lnTo>
                  <a:pt x="722" y="19085"/>
                </a:lnTo>
                <a:lnTo>
                  <a:pt x="1005" y="20140"/>
                </a:lnTo>
                <a:lnTo>
                  <a:pt x="1321" y="20931"/>
                </a:lnTo>
                <a:lnTo>
                  <a:pt x="1664" y="21428"/>
                </a:lnTo>
                <a:lnTo>
                  <a:pt x="2028" y="21600"/>
                </a:lnTo>
                <a:lnTo>
                  <a:pt x="19572" y="21600"/>
                </a:lnTo>
                <a:lnTo>
                  <a:pt x="19936" y="21428"/>
                </a:lnTo>
                <a:lnTo>
                  <a:pt x="20279" y="20931"/>
                </a:lnTo>
                <a:lnTo>
                  <a:pt x="20595" y="20140"/>
                </a:lnTo>
                <a:lnTo>
                  <a:pt x="20878" y="19085"/>
                </a:lnTo>
                <a:lnTo>
                  <a:pt x="21123" y="17797"/>
                </a:lnTo>
                <a:lnTo>
                  <a:pt x="21323" y="16304"/>
                </a:lnTo>
                <a:lnTo>
                  <a:pt x="21473" y="14639"/>
                </a:lnTo>
                <a:lnTo>
                  <a:pt x="21567" y="12830"/>
                </a:lnTo>
                <a:lnTo>
                  <a:pt x="21600" y="10908"/>
                </a:lnTo>
                <a:lnTo>
                  <a:pt x="21600" y="10692"/>
                </a:lnTo>
                <a:lnTo>
                  <a:pt x="21567" y="8770"/>
                </a:lnTo>
                <a:lnTo>
                  <a:pt x="21473" y="6961"/>
                </a:lnTo>
                <a:lnTo>
                  <a:pt x="21323" y="5295"/>
                </a:lnTo>
                <a:lnTo>
                  <a:pt x="21123" y="3803"/>
                </a:lnTo>
                <a:lnTo>
                  <a:pt x="20878" y="2514"/>
                </a:lnTo>
                <a:lnTo>
                  <a:pt x="20595" y="1460"/>
                </a:lnTo>
                <a:lnTo>
                  <a:pt x="20279" y="669"/>
                </a:lnTo>
                <a:lnTo>
                  <a:pt x="19936" y="172"/>
                </a:lnTo>
                <a:lnTo>
                  <a:pt x="19572" y="0"/>
                </a:lnTo>
                <a:close/>
              </a:path>
            </a:pathLst>
          </a:custGeom>
          <a:solidFill>
            <a:srgbClr val="0A7CB8"/>
          </a:solidFill>
          <a:ln>
            <a:noFill/>
          </a:ln>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pPr algn="ctr"/>
            <a:r>
              <a:rPr lang="fr-BE" dirty="0">
                <a:solidFill>
                  <a:schemeClr val="bg1"/>
                </a:solidFill>
                <a:latin typeface="Lato"/>
              </a:rPr>
              <a:t>**DATE**</a:t>
            </a:r>
          </a:p>
        </p:txBody>
      </p:sp>
      <p:sp>
        <p:nvSpPr>
          <p:cNvPr id="3076" name="Rectangle 3"/>
          <p:cNvSpPr>
            <a:spLocks/>
          </p:cNvSpPr>
          <p:nvPr/>
        </p:nvSpPr>
        <p:spPr bwMode="auto">
          <a:xfrm>
            <a:off x="10856105" y="296863"/>
            <a:ext cx="755650"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0" tIns="0" rIns="0" bIns="0">
            <a:spAutoFit/>
          </a:bodyPr>
          <a:lstStyle>
            <a:lvl1pPr indent="12700">
              <a:defRPr>
                <a:solidFill>
                  <a:srgbClr val="000000"/>
                </a:solidFill>
                <a:latin typeface="Calibri" panose="020F0502020204030204" pitchFamily="34" charset="0"/>
                <a:ea typeface="MS PGothic" panose="020B0600070205080204" pitchFamily="34" charset="-128"/>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eaLnBrk="1"/>
            <a:r>
              <a:rPr lang="en-US" altLang="en-US" sz="2700" b="1">
                <a:solidFill>
                  <a:srgbClr val="FFFFFF"/>
                </a:solidFill>
                <a:latin typeface="Times New Roman" panose="02020603050405020304" pitchFamily="18" charset="0"/>
                <a:cs typeface="Times New Roman" panose="02020603050405020304" pitchFamily="18" charset="0"/>
                <a:sym typeface="Times New Roman" panose="02020603050405020304" pitchFamily="18" charset="0"/>
              </a:rPr>
              <a:t>ECA</a:t>
            </a:r>
          </a:p>
        </p:txBody>
      </p:sp>
      <p:sp>
        <p:nvSpPr>
          <p:cNvPr id="3077" name="Rectangle 4" descr="image2.png"/>
          <p:cNvSpPr>
            <a:spLocks/>
          </p:cNvSpPr>
          <p:nvPr/>
        </p:nvSpPr>
        <p:spPr bwMode="auto">
          <a:xfrm>
            <a:off x="10240156" y="284164"/>
            <a:ext cx="573087" cy="477837"/>
          </a:xfrm>
          <a:prstGeom prst="rect">
            <a:avLst/>
          </a:prstGeom>
          <a:blipFill dpi="0" rotWithShape="0">
            <a:blip r:embed="rId3"/>
            <a:srcRect/>
            <a:stretch>
              <a:fillRect/>
            </a:stretch>
          </a:blipFill>
          <a:ln>
            <a:noFill/>
          </a:ln>
          <a:extLst>
            <a:ext uri="{91240B29-F687-4F45-9708-019B960494DF}">
              <a14:hiddenLine xmlns:a14="http://schemas.microsoft.com/office/drawing/2010/main" w="12700">
                <a:solidFill>
                  <a:srgbClr val="000000"/>
                </a:solidFill>
                <a:miter lim="400000"/>
                <a:headEnd/>
                <a:tailEnd/>
              </a14:hiddenLine>
            </a:ext>
          </a:extLst>
        </p:spPr>
        <p:txBody>
          <a:bodyPr lIns="45720" rIns="45720"/>
          <a:lstStyle>
            <a:lvl1pPr>
              <a:defRPr>
                <a:solidFill>
                  <a:srgbClr val="000000"/>
                </a:solidFill>
                <a:latin typeface="Calibri" panose="020F0502020204030204" pitchFamily="34" charset="0"/>
                <a:ea typeface="MS PGothic" panose="020B0600070205080204" pitchFamily="34" charset="-128"/>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eaLnBrk="1"/>
            <a:endParaRPr lang="en-US" altLang="en-US"/>
          </a:p>
        </p:txBody>
      </p:sp>
      <p:sp>
        <p:nvSpPr>
          <p:cNvPr id="3079" name="AutoShape 8"/>
          <p:cNvSpPr>
            <a:spLocks/>
          </p:cNvSpPr>
          <p:nvPr/>
        </p:nvSpPr>
        <p:spPr bwMode="auto">
          <a:xfrm>
            <a:off x="684241" y="3273426"/>
            <a:ext cx="3730625" cy="511175"/>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20155" y="0"/>
                </a:moveTo>
                <a:lnTo>
                  <a:pt x="1445" y="0"/>
                </a:lnTo>
                <a:lnTo>
                  <a:pt x="1185" y="172"/>
                </a:lnTo>
                <a:lnTo>
                  <a:pt x="941" y="669"/>
                </a:lnTo>
                <a:lnTo>
                  <a:pt x="716" y="1460"/>
                </a:lnTo>
                <a:lnTo>
                  <a:pt x="514" y="2514"/>
                </a:lnTo>
                <a:lnTo>
                  <a:pt x="340" y="3803"/>
                </a:lnTo>
                <a:lnTo>
                  <a:pt x="197" y="5295"/>
                </a:lnTo>
                <a:lnTo>
                  <a:pt x="90" y="6961"/>
                </a:lnTo>
                <a:lnTo>
                  <a:pt x="23" y="8770"/>
                </a:lnTo>
                <a:lnTo>
                  <a:pt x="0" y="10692"/>
                </a:lnTo>
                <a:lnTo>
                  <a:pt x="0" y="10908"/>
                </a:lnTo>
                <a:lnTo>
                  <a:pt x="23" y="12830"/>
                </a:lnTo>
                <a:lnTo>
                  <a:pt x="90" y="14639"/>
                </a:lnTo>
                <a:lnTo>
                  <a:pt x="197" y="16304"/>
                </a:lnTo>
                <a:lnTo>
                  <a:pt x="340" y="17797"/>
                </a:lnTo>
                <a:lnTo>
                  <a:pt x="514" y="19085"/>
                </a:lnTo>
                <a:lnTo>
                  <a:pt x="716" y="20140"/>
                </a:lnTo>
                <a:lnTo>
                  <a:pt x="941" y="20931"/>
                </a:lnTo>
                <a:lnTo>
                  <a:pt x="1185" y="21428"/>
                </a:lnTo>
                <a:lnTo>
                  <a:pt x="1445" y="21600"/>
                </a:lnTo>
                <a:lnTo>
                  <a:pt x="20155" y="21600"/>
                </a:lnTo>
                <a:lnTo>
                  <a:pt x="20415" y="21428"/>
                </a:lnTo>
                <a:lnTo>
                  <a:pt x="20659" y="20931"/>
                </a:lnTo>
                <a:lnTo>
                  <a:pt x="20884" y="20140"/>
                </a:lnTo>
                <a:lnTo>
                  <a:pt x="21086" y="19085"/>
                </a:lnTo>
                <a:lnTo>
                  <a:pt x="21260" y="17797"/>
                </a:lnTo>
                <a:lnTo>
                  <a:pt x="21403" y="16304"/>
                </a:lnTo>
                <a:lnTo>
                  <a:pt x="21510" y="14639"/>
                </a:lnTo>
                <a:lnTo>
                  <a:pt x="21577" y="12830"/>
                </a:lnTo>
                <a:lnTo>
                  <a:pt x="21600" y="10908"/>
                </a:lnTo>
                <a:lnTo>
                  <a:pt x="21600" y="10692"/>
                </a:lnTo>
                <a:lnTo>
                  <a:pt x="21577" y="8770"/>
                </a:lnTo>
                <a:lnTo>
                  <a:pt x="21510" y="6961"/>
                </a:lnTo>
                <a:lnTo>
                  <a:pt x="21403" y="5295"/>
                </a:lnTo>
                <a:lnTo>
                  <a:pt x="21260" y="3803"/>
                </a:lnTo>
                <a:lnTo>
                  <a:pt x="21086" y="2514"/>
                </a:lnTo>
                <a:lnTo>
                  <a:pt x="20884" y="1460"/>
                </a:lnTo>
                <a:lnTo>
                  <a:pt x="20659" y="669"/>
                </a:lnTo>
                <a:lnTo>
                  <a:pt x="20415" y="172"/>
                </a:lnTo>
                <a:lnTo>
                  <a:pt x="20155" y="0"/>
                </a:lnTo>
                <a:close/>
              </a:path>
            </a:pathLst>
          </a:custGeom>
          <a:solidFill>
            <a:srgbClr val="0A7CB8"/>
          </a:solidFill>
          <a:ln>
            <a:noFill/>
          </a:ln>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lstStyle/>
          <a:p>
            <a:endParaRPr lang="fr-BE"/>
          </a:p>
        </p:txBody>
      </p:sp>
      <p:sp>
        <p:nvSpPr>
          <p:cNvPr id="3080" name="AutoShape 9"/>
          <p:cNvSpPr>
            <a:spLocks/>
          </p:cNvSpPr>
          <p:nvPr/>
        </p:nvSpPr>
        <p:spPr bwMode="auto">
          <a:xfrm>
            <a:off x="1025553" y="3889376"/>
            <a:ext cx="2692400" cy="511175"/>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19597" y="0"/>
                </a:moveTo>
                <a:lnTo>
                  <a:pt x="2003" y="0"/>
                </a:lnTo>
                <a:lnTo>
                  <a:pt x="1643" y="172"/>
                </a:lnTo>
                <a:lnTo>
                  <a:pt x="1304" y="669"/>
                </a:lnTo>
                <a:lnTo>
                  <a:pt x="992" y="1460"/>
                </a:lnTo>
                <a:lnTo>
                  <a:pt x="713" y="2514"/>
                </a:lnTo>
                <a:lnTo>
                  <a:pt x="471" y="3803"/>
                </a:lnTo>
                <a:lnTo>
                  <a:pt x="274" y="5295"/>
                </a:lnTo>
                <a:lnTo>
                  <a:pt x="125" y="6961"/>
                </a:lnTo>
                <a:lnTo>
                  <a:pt x="32" y="8770"/>
                </a:lnTo>
                <a:lnTo>
                  <a:pt x="0" y="10692"/>
                </a:lnTo>
                <a:lnTo>
                  <a:pt x="0" y="10908"/>
                </a:lnTo>
                <a:lnTo>
                  <a:pt x="32" y="12830"/>
                </a:lnTo>
                <a:lnTo>
                  <a:pt x="125" y="14639"/>
                </a:lnTo>
                <a:lnTo>
                  <a:pt x="274" y="16304"/>
                </a:lnTo>
                <a:lnTo>
                  <a:pt x="471" y="17797"/>
                </a:lnTo>
                <a:lnTo>
                  <a:pt x="713" y="19085"/>
                </a:lnTo>
                <a:lnTo>
                  <a:pt x="992" y="20140"/>
                </a:lnTo>
                <a:lnTo>
                  <a:pt x="1304" y="20931"/>
                </a:lnTo>
                <a:lnTo>
                  <a:pt x="1643" y="21428"/>
                </a:lnTo>
                <a:lnTo>
                  <a:pt x="2003" y="21600"/>
                </a:lnTo>
                <a:lnTo>
                  <a:pt x="19597" y="21600"/>
                </a:lnTo>
                <a:lnTo>
                  <a:pt x="19957" y="21428"/>
                </a:lnTo>
                <a:lnTo>
                  <a:pt x="20296" y="20931"/>
                </a:lnTo>
                <a:lnTo>
                  <a:pt x="20608" y="20140"/>
                </a:lnTo>
                <a:lnTo>
                  <a:pt x="20887" y="19085"/>
                </a:lnTo>
                <a:lnTo>
                  <a:pt x="21129" y="17797"/>
                </a:lnTo>
                <a:lnTo>
                  <a:pt x="21327" y="16304"/>
                </a:lnTo>
                <a:lnTo>
                  <a:pt x="21475" y="14639"/>
                </a:lnTo>
                <a:lnTo>
                  <a:pt x="21568" y="12830"/>
                </a:lnTo>
                <a:lnTo>
                  <a:pt x="21600" y="10908"/>
                </a:lnTo>
                <a:lnTo>
                  <a:pt x="21600" y="10692"/>
                </a:lnTo>
                <a:lnTo>
                  <a:pt x="21568" y="8770"/>
                </a:lnTo>
                <a:lnTo>
                  <a:pt x="21475" y="6961"/>
                </a:lnTo>
                <a:lnTo>
                  <a:pt x="21327" y="5295"/>
                </a:lnTo>
                <a:lnTo>
                  <a:pt x="21129" y="3803"/>
                </a:lnTo>
                <a:lnTo>
                  <a:pt x="20887" y="2514"/>
                </a:lnTo>
                <a:lnTo>
                  <a:pt x="20608" y="1460"/>
                </a:lnTo>
                <a:lnTo>
                  <a:pt x="20296" y="669"/>
                </a:lnTo>
                <a:lnTo>
                  <a:pt x="19957" y="172"/>
                </a:lnTo>
                <a:lnTo>
                  <a:pt x="19597" y="0"/>
                </a:lnTo>
                <a:close/>
              </a:path>
            </a:pathLst>
          </a:custGeom>
          <a:solidFill>
            <a:srgbClr val="0A7CB8"/>
          </a:solidFill>
          <a:ln>
            <a:noFill/>
          </a:ln>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lstStyle/>
          <a:p>
            <a:endParaRPr lang="fr-BE"/>
          </a:p>
        </p:txBody>
      </p:sp>
      <p:sp>
        <p:nvSpPr>
          <p:cNvPr id="3081" name="AutoShape 10"/>
          <p:cNvSpPr>
            <a:spLocks/>
          </p:cNvSpPr>
          <p:nvPr/>
        </p:nvSpPr>
        <p:spPr bwMode="auto">
          <a:xfrm>
            <a:off x="1187479" y="4567239"/>
            <a:ext cx="2808287" cy="509587"/>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19681" y="0"/>
                </a:moveTo>
                <a:lnTo>
                  <a:pt x="1919" y="0"/>
                </a:lnTo>
                <a:lnTo>
                  <a:pt x="1574" y="172"/>
                </a:lnTo>
                <a:lnTo>
                  <a:pt x="1250" y="669"/>
                </a:lnTo>
                <a:lnTo>
                  <a:pt x="951" y="1460"/>
                </a:lnTo>
                <a:lnTo>
                  <a:pt x="683" y="2514"/>
                </a:lnTo>
                <a:lnTo>
                  <a:pt x="451" y="3803"/>
                </a:lnTo>
                <a:lnTo>
                  <a:pt x="262" y="5295"/>
                </a:lnTo>
                <a:lnTo>
                  <a:pt x="120" y="6961"/>
                </a:lnTo>
                <a:lnTo>
                  <a:pt x="31" y="8770"/>
                </a:lnTo>
                <a:lnTo>
                  <a:pt x="0" y="10692"/>
                </a:lnTo>
                <a:lnTo>
                  <a:pt x="0" y="10908"/>
                </a:lnTo>
                <a:lnTo>
                  <a:pt x="31" y="12830"/>
                </a:lnTo>
                <a:lnTo>
                  <a:pt x="120" y="14639"/>
                </a:lnTo>
                <a:lnTo>
                  <a:pt x="262" y="16304"/>
                </a:lnTo>
                <a:lnTo>
                  <a:pt x="451" y="17797"/>
                </a:lnTo>
                <a:lnTo>
                  <a:pt x="683" y="19085"/>
                </a:lnTo>
                <a:lnTo>
                  <a:pt x="951" y="20140"/>
                </a:lnTo>
                <a:lnTo>
                  <a:pt x="1250" y="20931"/>
                </a:lnTo>
                <a:lnTo>
                  <a:pt x="1574" y="21428"/>
                </a:lnTo>
                <a:lnTo>
                  <a:pt x="1919" y="21600"/>
                </a:lnTo>
                <a:lnTo>
                  <a:pt x="19681" y="21600"/>
                </a:lnTo>
                <a:lnTo>
                  <a:pt x="20026" y="21420"/>
                </a:lnTo>
                <a:lnTo>
                  <a:pt x="20350" y="20904"/>
                </a:lnTo>
                <a:lnTo>
                  <a:pt x="20649" y="20084"/>
                </a:lnTo>
                <a:lnTo>
                  <a:pt x="20917" y="18995"/>
                </a:lnTo>
                <a:lnTo>
                  <a:pt x="21149" y="17671"/>
                </a:lnTo>
                <a:lnTo>
                  <a:pt x="21338" y="16144"/>
                </a:lnTo>
                <a:lnTo>
                  <a:pt x="21480" y="14450"/>
                </a:lnTo>
                <a:lnTo>
                  <a:pt x="21569" y="12621"/>
                </a:lnTo>
                <a:lnTo>
                  <a:pt x="21600" y="10692"/>
                </a:lnTo>
                <a:lnTo>
                  <a:pt x="21569" y="8770"/>
                </a:lnTo>
                <a:lnTo>
                  <a:pt x="21480" y="6961"/>
                </a:lnTo>
                <a:lnTo>
                  <a:pt x="21338" y="5295"/>
                </a:lnTo>
                <a:lnTo>
                  <a:pt x="21149" y="3803"/>
                </a:lnTo>
                <a:lnTo>
                  <a:pt x="20917" y="2514"/>
                </a:lnTo>
                <a:lnTo>
                  <a:pt x="20649" y="1460"/>
                </a:lnTo>
                <a:lnTo>
                  <a:pt x="20350" y="669"/>
                </a:lnTo>
                <a:lnTo>
                  <a:pt x="20026" y="172"/>
                </a:lnTo>
                <a:lnTo>
                  <a:pt x="19681" y="0"/>
                </a:lnTo>
                <a:close/>
              </a:path>
            </a:pathLst>
          </a:custGeom>
          <a:solidFill>
            <a:srgbClr val="0A7CB8"/>
          </a:solidFill>
          <a:ln>
            <a:noFill/>
          </a:ln>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lstStyle/>
          <a:p>
            <a:endParaRPr lang="fr-BE"/>
          </a:p>
        </p:txBody>
      </p:sp>
      <p:sp>
        <p:nvSpPr>
          <p:cNvPr id="3082" name="AutoShape 11"/>
          <p:cNvSpPr>
            <a:spLocks/>
          </p:cNvSpPr>
          <p:nvPr/>
        </p:nvSpPr>
        <p:spPr bwMode="auto">
          <a:xfrm>
            <a:off x="1187479" y="5253039"/>
            <a:ext cx="2141537" cy="509587"/>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19083" y="0"/>
                </a:moveTo>
                <a:lnTo>
                  <a:pt x="2517" y="0"/>
                </a:lnTo>
                <a:lnTo>
                  <a:pt x="2065" y="172"/>
                </a:lnTo>
                <a:lnTo>
                  <a:pt x="1639" y="669"/>
                </a:lnTo>
                <a:lnTo>
                  <a:pt x="1247" y="1460"/>
                </a:lnTo>
                <a:lnTo>
                  <a:pt x="895" y="2514"/>
                </a:lnTo>
                <a:lnTo>
                  <a:pt x="592" y="3803"/>
                </a:lnTo>
                <a:lnTo>
                  <a:pt x="344" y="5295"/>
                </a:lnTo>
                <a:lnTo>
                  <a:pt x="157" y="6961"/>
                </a:lnTo>
                <a:lnTo>
                  <a:pt x="41" y="8770"/>
                </a:lnTo>
                <a:lnTo>
                  <a:pt x="0" y="10692"/>
                </a:lnTo>
                <a:lnTo>
                  <a:pt x="0" y="10908"/>
                </a:lnTo>
                <a:lnTo>
                  <a:pt x="41" y="12830"/>
                </a:lnTo>
                <a:lnTo>
                  <a:pt x="157" y="14639"/>
                </a:lnTo>
                <a:lnTo>
                  <a:pt x="344" y="16304"/>
                </a:lnTo>
                <a:lnTo>
                  <a:pt x="592" y="17797"/>
                </a:lnTo>
                <a:lnTo>
                  <a:pt x="895" y="19085"/>
                </a:lnTo>
                <a:lnTo>
                  <a:pt x="1247" y="20140"/>
                </a:lnTo>
                <a:lnTo>
                  <a:pt x="1639" y="20931"/>
                </a:lnTo>
                <a:lnTo>
                  <a:pt x="2065" y="21428"/>
                </a:lnTo>
                <a:lnTo>
                  <a:pt x="2517" y="21600"/>
                </a:lnTo>
                <a:lnTo>
                  <a:pt x="19083" y="21600"/>
                </a:lnTo>
                <a:lnTo>
                  <a:pt x="19535" y="21428"/>
                </a:lnTo>
                <a:lnTo>
                  <a:pt x="19961" y="20931"/>
                </a:lnTo>
                <a:lnTo>
                  <a:pt x="20353" y="20140"/>
                </a:lnTo>
                <a:lnTo>
                  <a:pt x="20705" y="19085"/>
                </a:lnTo>
                <a:lnTo>
                  <a:pt x="21008" y="17797"/>
                </a:lnTo>
                <a:lnTo>
                  <a:pt x="21256" y="16304"/>
                </a:lnTo>
                <a:lnTo>
                  <a:pt x="21443" y="14639"/>
                </a:lnTo>
                <a:lnTo>
                  <a:pt x="21559" y="12830"/>
                </a:lnTo>
                <a:lnTo>
                  <a:pt x="21600" y="10908"/>
                </a:lnTo>
                <a:lnTo>
                  <a:pt x="21600" y="10692"/>
                </a:lnTo>
                <a:lnTo>
                  <a:pt x="21559" y="8770"/>
                </a:lnTo>
                <a:lnTo>
                  <a:pt x="21443" y="6961"/>
                </a:lnTo>
                <a:lnTo>
                  <a:pt x="21256" y="5295"/>
                </a:lnTo>
                <a:lnTo>
                  <a:pt x="21008" y="3803"/>
                </a:lnTo>
                <a:lnTo>
                  <a:pt x="20705" y="2514"/>
                </a:lnTo>
                <a:lnTo>
                  <a:pt x="20353" y="1460"/>
                </a:lnTo>
                <a:lnTo>
                  <a:pt x="19961" y="669"/>
                </a:lnTo>
                <a:lnTo>
                  <a:pt x="19535" y="172"/>
                </a:lnTo>
                <a:lnTo>
                  <a:pt x="19083" y="0"/>
                </a:lnTo>
                <a:close/>
              </a:path>
            </a:pathLst>
          </a:custGeom>
          <a:solidFill>
            <a:srgbClr val="0A7CB8"/>
          </a:solidFill>
          <a:ln>
            <a:noFill/>
          </a:ln>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lstStyle/>
          <a:p>
            <a:endParaRPr lang="fr-BE"/>
          </a:p>
        </p:txBody>
      </p:sp>
      <p:sp>
        <p:nvSpPr>
          <p:cNvPr id="3083" name="AutoShape 12"/>
          <p:cNvSpPr>
            <a:spLocks/>
          </p:cNvSpPr>
          <p:nvPr/>
        </p:nvSpPr>
        <p:spPr bwMode="auto">
          <a:xfrm>
            <a:off x="1431954" y="5922964"/>
            <a:ext cx="1476375" cy="511175"/>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17948" y="0"/>
                </a:moveTo>
                <a:lnTo>
                  <a:pt x="3652" y="0"/>
                </a:lnTo>
                <a:lnTo>
                  <a:pt x="2996" y="172"/>
                </a:lnTo>
                <a:lnTo>
                  <a:pt x="2378" y="669"/>
                </a:lnTo>
                <a:lnTo>
                  <a:pt x="1809" y="1460"/>
                </a:lnTo>
                <a:lnTo>
                  <a:pt x="1299" y="2514"/>
                </a:lnTo>
                <a:lnTo>
                  <a:pt x="859" y="3803"/>
                </a:lnTo>
                <a:lnTo>
                  <a:pt x="499" y="5295"/>
                </a:lnTo>
                <a:lnTo>
                  <a:pt x="228" y="6961"/>
                </a:lnTo>
                <a:lnTo>
                  <a:pt x="59" y="8770"/>
                </a:lnTo>
                <a:lnTo>
                  <a:pt x="0" y="10692"/>
                </a:lnTo>
                <a:lnTo>
                  <a:pt x="0" y="10908"/>
                </a:lnTo>
                <a:lnTo>
                  <a:pt x="59" y="12830"/>
                </a:lnTo>
                <a:lnTo>
                  <a:pt x="228" y="14639"/>
                </a:lnTo>
                <a:lnTo>
                  <a:pt x="499" y="16304"/>
                </a:lnTo>
                <a:lnTo>
                  <a:pt x="859" y="17797"/>
                </a:lnTo>
                <a:lnTo>
                  <a:pt x="1299" y="19085"/>
                </a:lnTo>
                <a:lnTo>
                  <a:pt x="1809" y="20140"/>
                </a:lnTo>
                <a:lnTo>
                  <a:pt x="2378" y="20931"/>
                </a:lnTo>
                <a:lnTo>
                  <a:pt x="2996" y="21428"/>
                </a:lnTo>
                <a:lnTo>
                  <a:pt x="3652" y="21600"/>
                </a:lnTo>
                <a:lnTo>
                  <a:pt x="17948" y="21600"/>
                </a:lnTo>
                <a:lnTo>
                  <a:pt x="18605" y="21428"/>
                </a:lnTo>
                <a:lnTo>
                  <a:pt x="19222" y="20931"/>
                </a:lnTo>
                <a:lnTo>
                  <a:pt x="19791" y="20140"/>
                </a:lnTo>
                <a:lnTo>
                  <a:pt x="20301" y="19085"/>
                </a:lnTo>
                <a:lnTo>
                  <a:pt x="20741" y="17797"/>
                </a:lnTo>
                <a:lnTo>
                  <a:pt x="21101" y="16304"/>
                </a:lnTo>
                <a:lnTo>
                  <a:pt x="21372" y="14639"/>
                </a:lnTo>
                <a:lnTo>
                  <a:pt x="21541" y="12830"/>
                </a:lnTo>
                <a:lnTo>
                  <a:pt x="21600" y="10908"/>
                </a:lnTo>
                <a:lnTo>
                  <a:pt x="21600" y="10692"/>
                </a:lnTo>
                <a:lnTo>
                  <a:pt x="21541" y="8770"/>
                </a:lnTo>
                <a:lnTo>
                  <a:pt x="21372" y="6961"/>
                </a:lnTo>
                <a:lnTo>
                  <a:pt x="21101" y="5295"/>
                </a:lnTo>
                <a:lnTo>
                  <a:pt x="20741" y="3803"/>
                </a:lnTo>
                <a:lnTo>
                  <a:pt x="20301" y="2514"/>
                </a:lnTo>
                <a:lnTo>
                  <a:pt x="19791" y="1460"/>
                </a:lnTo>
                <a:lnTo>
                  <a:pt x="19222" y="669"/>
                </a:lnTo>
                <a:lnTo>
                  <a:pt x="18605" y="172"/>
                </a:lnTo>
                <a:lnTo>
                  <a:pt x="17948" y="0"/>
                </a:lnTo>
                <a:close/>
              </a:path>
            </a:pathLst>
          </a:custGeom>
          <a:solidFill>
            <a:srgbClr val="0A7CB8"/>
          </a:solidFill>
          <a:ln>
            <a:noFill/>
          </a:ln>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lstStyle/>
          <a:p>
            <a:endParaRPr lang="fr-BE"/>
          </a:p>
        </p:txBody>
      </p:sp>
      <p:sp>
        <p:nvSpPr>
          <p:cNvPr id="3084" name="AutoShape 13"/>
          <p:cNvSpPr>
            <a:spLocks/>
          </p:cNvSpPr>
          <p:nvPr/>
        </p:nvSpPr>
        <p:spPr bwMode="auto">
          <a:xfrm>
            <a:off x="20665" y="0"/>
            <a:ext cx="1004888" cy="496888"/>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17873" y="0"/>
                </a:moveTo>
                <a:lnTo>
                  <a:pt x="0" y="0"/>
                </a:lnTo>
                <a:lnTo>
                  <a:pt x="0" y="21600"/>
                </a:lnTo>
                <a:lnTo>
                  <a:pt x="16243" y="21600"/>
                </a:lnTo>
                <a:lnTo>
                  <a:pt x="17206" y="21423"/>
                </a:lnTo>
                <a:lnTo>
                  <a:pt x="18112" y="20914"/>
                </a:lnTo>
                <a:lnTo>
                  <a:pt x="18947" y="20103"/>
                </a:lnTo>
                <a:lnTo>
                  <a:pt x="19694" y="19021"/>
                </a:lnTo>
                <a:lnTo>
                  <a:pt x="20340" y="17700"/>
                </a:lnTo>
                <a:lnTo>
                  <a:pt x="20869" y="16169"/>
                </a:lnTo>
                <a:lnTo>
                  <a:pt x="21265" y="14461"/>
                </a:lnTo>
                <a:lnTo>
                  <a:pt x="21514" y="12606"/>
                </a:lnTo>
                <a:lnTo>
                  <a:pt x="21600" y="10635"/>
                </a:lnTo>
                <a:lnTo>
                  <a:pt x="21600" y="10413"/>
                </a:lnTo>
                <a:lnTo>
                  <a:pt x="21514" y="8442"/>
                </a:lnTo>
                <a:lnTo>
                  <a:pt x="21265" y="6587"/>
                </a:lnTo>
                <a:lnTo>
                  <a:pt x="20869" y="4879"/>
                </a:lnTo>
                <a:lnTo>
                  <a:pt x="20340" y="3349"/>
                </a:lnTo>
                <a:lnTo>
                  <a:pt x="19694" y="2027"/>
                </a:lnTo>
                <a:lnTo>
                  <a:pt x="18947" y="945"/>
                </a:lnTo>
                <a:lnTo>
                  <a:pt x="18112" y="134"/>
                </a:lnTo>
                <a:lnTo>
                  <a:pt x="17873" y="0"/>
                </a:lnTo>
                <a:close/>
              </a:path>
            </a:pathLst>
          </a:custGeom>
          <a:solidFill>
            <a:srgbClr val="0A7CB8"/>
          </a:solidFill>
          <a:ln>
            <a:noFill/>
          </a:ln>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lstStyle/>
          <a:p>
            <a:endParaRPr lang="fr-BE"/>
          </a:p>
        </p:txBody>
      </p:sp>
      <p:sp>
        <p:nvSpPr>
          <p:cNvPr id="3085" name="AutoShape 14"/>
          <p:cNvSpPr>
            <a:spLocks/>
          </p:cNvSpPr>
          <p:nvPr/>
        </p:nvSpPr>
        <p:spPr bwMode="auto">
          <a:xfrm>
            <a:off x="1539904" y="6546851"/>
            <a:ext cx="790575" cy="309563"/>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14782" y="0"/>
                </a:moveTo>
                <a:lnTo>
                  <a:pt x="6817" y="0"/>
                </a:lnTo>
                <a:lnTo>
                  <a:pt x="5592" y="283"/>
                </a:lnTo>
                <a:lnTo>
                  <a:pt x="4439" y="1100"/>
                </a:lnTo>
                <a:lnTo>
                  <a:pt x="3377" y="2401"/>
                </a:lnTo>
                <a:lnTo>
                  <a:pt x="2425" y="4137"/>
                </a:lnTo>
                <a:lnTo>
                  <a:pt x="1603" y="6257"/>
                </a:lnTo>
                <a:lnTo>
                  <a:pt x="931" y="8712"/>
                </a:lnTo>
                <a:lnTo>
                  <a:pt x="426" y="11452"/>
                </a:lnTo>
                <a:lnTo>
                  <a:pt x="110" y="14428"/>
                </a:lnTo>
                <a:lnTo>
                  <a:pt x="0" y="17590"/>
                </a:lnTo>
                <a:lnTo>
                  <a:pt x="0" y="17946"/>
                </a:lnTo>
                <a:lnTo>
                  <a:pt x="110" y="21108"/>
                </a:lnTo>
                <a:lnTo>
                  <a:pt x="162" y="21600"/>
                </a:lnTo>
                <a:lnTo>
                  <a:pt x="21438" y="21600"/>
                </a:lnTo>
                <a:lnTo>
                  <a:pt x="21490" y="21108"/>
                </a:lnTo>
                <a:lnTo>
                  <a:pt x="21600" y="17946"/>
                </a:lnTo>
                <a:lnTo>
                  <a:pt x="21600" y="17590"/>
                </a:lnTo>
                <a:lnTo>
                  <a:pt x="21490" y="14428"/>
                </a:lnTo>
                <a:lnTo>
                  <a:pt x="21173" y="11452"/>
                </a:lnTo>
                <a:lnTo>
                  <a:pt x="20669" y="8712"/>
                </a:lnTo>
                <a:lnTo>
                  <a:pt x="19997" y="6257"/>
                </a:lnTo>
                <a:lnTo>
                  <a:pt x="19175" y="4137"/>
                </a:lnTo>
                <a:lnTo>
                  <a:pt x="18223" y="2401"/>
                </a:lnTo>
                <a:lnTo>
                  <a:pt x="17161" y="1100"/>
                </a:lnTo>
                <a:lnTo>
                  <a:pt x="16008" y="283"/>
                </a:lnTo>
                <a:lnTo>
                  <a:pt x="14782" y="0"/>
                </a:lnTo>
                <a:close/>
              </a:path>
            </a:pathLst>
          </a:custGeom>
          <a:solidFill>
            <a:srgbClr val="0A7CB8"/>
          </a:solidFill>
          <a:ln>
            <a:noFill/>
          </a:ln>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lstStyle/>
          <a:p>
            <a:endParaRPr lang="fr-BE"/>
          </a:p>
        </p:txBody>
      </p:sp>
      <p:sp>
        <p:nvSpPr>
          <p:cNvPr id="3086" name="AutoShape 15"/>
          <p:cNvSpPr>
            <a:spLocks/>
          </p:cNvSpPr>
          <p:nvPr/>
        </p:nvSpPr>
        <p:spPr bwMode="auto">
          <a:xfrm>
            <a:off x="20665" y="573089"/>
            <a:ext cx="1536700" cy="509587"/>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18093" y="0"/>
                </a:moveTo>
                <a:lnTo>
                  <a:pt x="0" y="0"/>
                </a:lnTo>
                <a:lnTo>
                  <a:pt x="0" y="21600"/>
                </a:lnTo>
                <a:lnTo>
                  <a:pt x="18093" y="21600"/>
                </a:lnTo>
                <a:lnTo>
                  <a:pt x="18724" y="21428"/>
                </a:lnTo>
                <a:lnTo>
                  <a:pt x="19317" y="20931"/>
                </a:lnTo>
                <a:lnTo>
                  <a:pt x="19863" y="20140"/>
                </a:lnTo>
                <a:lnTo>
                  <a:pt x="20353" y="19085"/>
                </a:lnTo>
                <a:lnTo>
                  <a:pt x="20775" y="17797"/>
                </a:lnTo>
                <a:lnTo>
                  <a:pt x="21121" y="16304"/>
                </a:lnTo>
                <a:lnTo>
                  <a:pt x="21381" y="14639"/>
                </a:lnTo>
                <a:lnTo>
                  <a:pt x="21544" y="12830"/>
                </a:lnTo>
                <a:lnTo>
                  <a:pt x="21600" y="10908"/>
                </a:lnTo>
                <a:lnTo>
                  <a:pt x="21600" y="10692"/>
                </a:lnTo>
                <a:lnTo>
                  <a:pt x="21544" y="8770"/>
                </a:lnTo>
                <a:lnTo>
                  <a:pt x="21381" y="6961"/>
                </a:lnTo>
                <a:lnTo>
                  <a:pt x="21121" y="5295"/>
                </a:lnTo>
                <a:lnTo>
                  <a:pt x="20775" y="3803"/>
                </a:lnTo>
                <a:lnTo>
                  <a:pt x="20353" y="2514"/>
                </a:lnTo>
                <a:lnTo>
                  <a:pt x="19863" y="1460"/>
                </a:lnTo>
                <a:lnTo>
                  <a:pt x="19317" y="669"/>
                </a:lnTo>
                <a:lnTo>
                  <a:pt x="18724" y="172"/>
                </a:lnTo>
                <a:lnTo>
                  <a:pt x="18093" y="0"/>
                </a:lnTo>
                <a:close/>
              </a:path>
            </a:pathLst>
          </a:custGeom>
          <a:solidFill>
            <a:srgbClr val="0A7CB8"/>
          </a:solidFill>
          <a:ln>
            <a:noFill/>
          </a:ln>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lstStyle/>
          <a:p>
            <a:endParaRPr lang="fr-BE"/>
          </a:p>
        </p:txBody>
      </p:sp>
      <p:sp>
        <p:nvSpPr>
          <p:cNvPr id="3087" name="AutoShape 16"/>
          <p:cNvSpPr>
            <a:spLocks/>
          </p:cNvSpPr>
          <p:nvPr/>
        </p:nvSpPr>
        <p:spPr bwMode="auto">
          <a:xfrm>
            <a:off x="20665" y="1238250"/>
            <a:ext cx="3067050" cy="509588"/>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19842" y="0"/>
                </a:moveTo>
                <a:lnTo>
                  <a:pt x="0" y="0"/>
                </a:lnTo>
                <a:lnTo>
                  <a:pt x="0" y="21600"/>
                </a:lnTo>
                <a:lnTo>
                  <a:pt x="19842" y="21600"/>
                </a:lnTo>
                <a:lnTo>
                  <a:pt x="20158" y="21428"/>
                </a:lnTo>
                <a:lnTo>
                  <a:pt x="20456" y="20931"/>
                </a:lnTo>
                <a:lnTo>
                  <a:pt x="20729" y="20140"/>
                </a:lnTo>
                <a:lnTo>
                  <a:pt x="20975" y="19085"/>
                </a:lnTo>
                <a:lnTo>
                  <a:pt x="21187" y="17797"/>
                </a:lnTo>
                <a:lnTo>
                  <a:pt x="21360" y="16304"/>
                </a:lnTo>
                <a:lnTo>
                  <a:pt x="21490" y="14639"/>
                </a:lnTo>
                <a:lnTo>
                  <a:pt x="21572" y="12830"/>
                </a:lnTo>
                <a:lnTo>
                  <a:pt x="21600" y="10908"/>
                </a:lnTo>
                <a:lnTo>
                  <a:pt x="21600" y="10692"/>
                </a:lnTo>
                <a:lnTo>
                  <a:pt x="21572" y="8770"/>
                </a:lnTo>
                <a:lnTo>
                  <a:pt x="21490" y="6961"/>
                </a:lnTo>
                <a:lnTo>
                  <a:pt x="21360" y="5295"/>
                </a:lnTo>
                <a:lnTo>
                  <a:pt x="21187" y="3803"/>
                </a:lnTo>
                <a:lnTo>
                  <a:pt x="20975" y="2514"/>
                </a:lnTo>
                <a:lnTo>
                  <a:pt x="20729" y="1460"/>
                </a:lnTo>
                <a:lnTo>
                  <a:pt x="20456" y="669"/>
                </a:lnTo>
                <a:lnTo>
                  <a:pt x="20158" y="172"/>
                </a:lnTo>
                <a:lnTo>
                  <a:pt x="19842" y="0"/>
                </a:lnTo>
                <a:close/>
              </a:path>
            </a:pathLst>
          </a:custGeom>
          <a:solidFill>
            <a:srgbClr val="0A7CB8"/>
          </a:solidFill>
          <a:ln>
            <a:noFill/>
          </a:ln>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lstStyle/>
          <a:p>
            <a:endParaRPr lang="fr-BE"/>
          </a:p>
        </p:txBody>
      </p:sp>
      <p:sp>
        <p:nvSpPr>
          <p:cNvPr id="3088" name="AutoShape 17"/>
          <p:cNvSpPr>
            <a:spLocks/>
          </p:cNvSpPr>
          <p:nvPr/>
        </p:nvSpPr>
        <p:spPr bwMode="auto">
          <a:xfrm>
            <a:off x="20666" y="1916114"/>
            <a:ext cx="3432175" cy="509587"/>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20030" y="0"/>
                </a:moveTo>
                <a:lnTo>
                  <a:pt x="0" y="0"/>
                </a:lnTo>
                <a:lnTo>
                  <a:pt x="0" y="21600"/>
                </a:lnTo>
                <a:lnTo>
                  <a:pt x="20030" y="21600"/>
                </a:lnTo>
                <a:lnTo>
                  <a:pt x="20312" y="21428"/>
                </a:lnTo>
                <a:lnTo>
                  <a:pt x="20578" y="20931"/>
                </a:lnTo>
                <a:lnTo>
                  <a:pt x="20822" y="20140"/>
                </a:lnTo>
                <a:lnTo>
                  <a:pt x="21041" y="19085"/>
                </a:lnTo>
                <a:lnTo>
                  <a:pt x="21231" y="17797"/>
                </a:lnTo>
                <a:lnTo>
                  <a:pt x="21386" y="16304"/>
                </a:lnTo>
                <a:lnTo>
                  <a:pt x="21502" y="14639"/>
                </a:lnTo>
                <a:lnTo>
                  <a:pt x="21575" y="12830"/>
                </a:lnTo>
                <a:lnTo>
                  <a:pt x="21600" y="10908"/>
                </a:lnTo>
                <a:lnTo>
                  <a:pt x="21600" y="10692"/>
                </a:lnTo>
                <a:lnTo>
                  <a:pt x="21575" y="8770"/>
                </a:lnTo>
                <a:lnTo>
                  <a:pt x="21502" y="6961"/>
                </a:lnTo>
                <a:lnTo>
                  <a:pt x="21386" y="5295"/>
                </a:lnTo>
                <a:lnTo>
                  <a:pt x="21231" y="3803"/>
                </a:lnTo>
                <a:lnTo>
                  <a:pt x="21041" y="2514"/>
                </a:lnTo>
                <a:lnTo>
                  <a:pt x="20822" y="1460"/>
                </a:lnTo>
                <a:lnTo>
                  <a:pt x="20578" y="669"/>
                </a:lnTo>
                <a:lnTo>
                  <a:pt x="20312" y="172"/>
                </a:lnTo>
                <a:lnTo>
                  <a:pt x="20030" y="0"/>
                </a:lnTo>
                <a:close/>
              </a:path>
            </a:pathLst>
          </a:custGeom>
          <a:solidFill>
            <a:srgbClr val="0A7CB8"/>
          </a:solidFill>
          <a:ln>
            <a:noFill/>
          </a:ln>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lstStyle/>
          <a:p>
            <a:endParaRPr lang="fr-BE"/>
          </a:p>
        </p:txBody>
      </p:sp>
      <p:sp>
        <p:nvSpPr>
          <p:cNvPr id="3089" name="AutoShape 18"/>
          <p:cNvSpPr>
            <a:spLocks/>
          </p:cNvSpPr>
          <p:nvPr/>
        </p:nvSpPr>
        <p:spPr bwMode="auto">
          <a:xfrm>
            <a:off x="20666" y="2600326"/>
            <a:ext cx="4619625" cy="511175"/>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20598" y="0"/>
                </a:moveTo>
                <a:lnTo>
                  <a:pt x="0" y="0"/>
                </a:lnTo>
                <a:lnTo>
                  <a:pt x="0" y="21600"/>
                </a:lnTo>
                <a:lnTo>
                  <a:pt x="20433" y="21600"/>
                </a:lnTo>
                <a:lnTo>
                  <a:pt x="20643" y="21428"/>
                </a:lnTo>
                <a:lnTo>
                  <a:pt x="20840" y="20931"/>
                </a:lnTo>
                <a:lnTo>
                  <a:pt x="21022" y="20140"/>
                </a:lnTo>
                <a:lnTo>
                  <a:pt x="21185" y="19085"/>
                </a:lnTo>
                <a:lnTo>
                  <a:pt x="21326" y="17797"/>
                </a:lnTo>
                <a:lnTo>
                  <a:pt x="21441" y="16304"/>
                </a:lnTo>
                <a:lnTo>
                  <a:pt x="21527" y="14639"/>
                </a:lnTo>
                <a:lnTo>
                  <a:pt x="21581" y="12830"/>
                </a:lnTo>
                <a:lnTo>
                  <a:pt x="21600" y="10908"/>
                </a:lnTo>
                <a:lnTo>
                  <a:pt x="21600" y="9184"/>
                </a:lnTo>
                <a:lnTo>
                  <a:pt x="21574" y="7078"/>
                </a:lnTo>
                <a:lnTo>
                  <a:pt x="21498" y="5145"/>
                </a:lnTo>
                <a:lnTo>
                  <a:pt x="21380" y="3440"/>
                </a:lnTo>
                <a:lnTo>
                  <a:pt x="21225" y="2018"/>
                </a:lnTo>
                <a:lnTo>
                  <a:pt x="21039" y="933"/>
                </a:lnTo>
                <a:lnTo>
                  <a:pt x="20828" y="243"/>
                </a:lnTo>
                <a:lnTo>
                  <a:pt x="20598" y="0"/>
                </a:lnTo>
                <a:close/>
              </a:path>
            </a:pathLst>
          </a:custGeom>
          <a:solidFill>
            <a:srgbClr val="0A7CB8"/>
          </a:solidFill>
          <a:ln>
            <a:noFill/>
          </a:ln>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lstStyle/>
          <a:p>
            <a:endParaRPr lang="fr-BE"/>
          </a:p>
        </p:txBody>
      </p:sp>
      <p:sp>
        <p:nvSpPr>
          <p:cNvPr id="3092" name="Rectangle 5"/>
          <p:cNvSpPr>
            <a:spLocks noGrp="1" noChangeArrowheads="1"/>
          </p:cNvSpPr>
          <p:nvPr>
            <p:ph type="title" idx="4294967295"/>
          </p:nvPr>
        </p:nvSpPr>
        <p:spPr>
          <a:xfrm>
            <a:off x="824854" y="1642393"/>
            <a:ext cx="10542291" cy="1204913"/>
          </a:xfrm>
        </p:spPr>
        <p:txBody>
          <a:bodyPr>
            <a:noAutofit/>
          </a:bodyPr>
          <a:lstStyle/>
          <a:p>
            <a:pPr indent="12700" algn="ctr">
              <a:lnSpc>
                <a:spcPct val="104000"/>
              </a:lnSpc>
            </a:pPr>
            <a:r>
              <a:rPr lang="en-US" altLang="en-US" sz="3200" b="1" dirty="0">
                <a:solidFill>
                  <a:schemeClr val="bg1"/>
                </a:solidFill>
                <a:latin typeface="Lato" pitchFamily="34" charset="0"/>
                <a:cs typeface="Lato" pitchFamily="34" charset="0"/>
                <a:sym typeface="Lato" pitchFamily="34" charset="0"/>
              </a:rPr>
              <a:t>An Urban Lens</a:t>
            </a:r>
            <a:br>
              <a:rPr lang="en-US" altLang="en-US" sz="3200" b="1" dirty="0">
                <a:solidFill>
                  <a:schemeClr val="bg1"/>
                </a:solidFill>
                <a:latin typeface="Lato" pitchFamily="34" charset="0"/>
                <a:cs typeface="Lato" pitchFamily="34" charset="0"/>
                <a:sym typeface="Lato" pitchFamily="34" charset="0"/>
              </a:rPr>
            </a:br>
            <a:r>
              <a:rPr lang="en-US" altLang="en-US" sz="3200" b="1" dirty="0">
                <a:solidFill>
                  <a:schemeClr val="bg1"/>
                </a:solidFill>
                <a:latin typeface="Lato" pitchFamily="34" charset="0"/>
                <a:cs typeface="Lato" pitchFamily="34" charset="0"/>
                <a:sym typeface="Lato" pitchFamily="34" charset="0"/>
              </a:rPr>
              <a:t>in National Development Planning</a:t>
            </a:r>
          </a:p>
        </p:txBody>
      </p:sp>
      <p:sp>
        <p:nvSpPr>
          <p:cNvPr id="3078" name="Rectangle 6"/>
          <p:cNvSpPr>
            <a:spLocks/>
          </p:cNvSpPr>
          <p:nvPr/>
        </p:nvSpPr>
        <p:spPr bwMode="auto">
          <a:xfrm>
            <a:off x="1461228" y="3576773"/>
            <a:ext cx="9172548" cy="1354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0" tIns="0" rIns="0" bIns="0">
            <a:spAutoFit/>
          </a:bodyPr>
          <a:lstStyle>
            <a:lvl1pPr indent="12700">
              <a:defRPr>
                <a:solidFill>
                  <a:srgbClr val="000000"/>
                </a:solidFill>
                <a:latin typeface="Calibri" panose="020F0502020204030204" pitchFamily="34" charset="0"/>
                <a:ea typeface="MS PGothic" panose="020B0600070205080204" pitchFamily="34" charset="-128"/>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algn="ctr"/>
            <a:r>
              <a:rPr lang="en-US" altLang="en-US" sz="2400" b="1" dirty="0">
                <a:solidFill>
                  <a:schemeClr val="tx1"/>
                </a:solidFill>
                <a:latin typeface="Lato" pitchFamily="34" charset="0"/>
                <a:cs typeface="Lato" pitchFamily="34" charset="0"/>
                <a:sym typeface="Lato" pitchFamily="34" charset="0"/>
              </a:rPr>
              <a:t>Training for Policymakers</a:t>
            </a:r>
          </a:p>
          <a:p>
            <a:pPr algn="ctr"/>
            <a:r>
              <a:rPr lang="en-US" altLang="en-US" sz="2400" b="1" dirty="0">
                <a:solidFill>
                  <a:schemeClr val="tx1"/>
                </a:solidFill>
                <a:latin typeface="Lato" pitchFamily="34" charset="0"/>
                <a:cs typeface="Lato" pitchFamily="34" charset="0"/>
                <a:sym typeface="Lato" pitchFamily="34" charset="0"/>
              </a:rPr>
              <a:t>**Location**</a:t>
            </a:r>
          </a:p>
          <a:p>
            <a:pPr algn="ctr" eaLnBrk="1"/>
            <a:endParaRPr lang="en-US" altLang="en-US" sz="2000" b="1" dirty="0">
              <a:solidFill>
                <a:srgbClr val="FFFF00"/>
              </a:solidFill>
              <a:latin typeface="Lato" pitchFamily="34" charset="0"/>
              <a:cs typeface="Lato" pitchFamily="34" charset="0"/>
              <a:sym typeface="Lato" pitchFamily="34" charset="0"/>
            </a:endParaRPr>
          </a:p>
          <a:p>
            <a:pPr algn="ctr" eaLnBrk="1"/>
            <a:r>
              <a:rPr lang="en-US" altLang="en-US" sz="2000" b="1" dirty="0">
                <a:solidFill>
                  <a:srgbClr val="FFFF00"/>
                </a:solidFill>
                <a:latin typeface="Lato" pitchFamily="34" charset="0"/>
                <a:cs typeface="Lato" pitchFamily="34" charset="0"/>
                <a:sym typeface="Lato" pitchFamily="34" charset="0"/>
              </a:rPr>
              <a:t>**Trainers’ Names**</a:t>
            </a:r>
          </a:p>
        </p:txBody>
      </p:sp>
    </p:spTree>
    <p:extLst>
      <p:ext uri="{BB962C8B-B14F-4D97-AF65-F5344CB8AC3E}">
        <p14:creationId xmlns:p14="http://schemas.microsoft.com/office/powerpoint/2010/main" val="4268274688"/>
      </p:ext>
    </p:extLst>
  </p:cSld>
  <p:clrMapOvr>
    <a:masterClrMapping/>
  </p:clrMapOvr>
  <p:transition spd="med"/>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68633F72-5981-402B-8302-BD61107E966F}"/>
              </a:ext>
            </a:extLst>
          </p:cNvPr>
          <p:cNvSpPr/>
          <p:nvPr/>
        </p:nvSpPr>
        <p:spPr>
          <a:xfrm>
            <a:off x="0" y="0"/>
            <a:ext cx="12192000"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E442E21D-27F4-4264-B82C-B58412DE216A}"/>
              </a:ext>
            </a:extLst>
          </p:cNvPr>
          <p:cNvSpPr>
            <a:spLocks noGrp="1"/>
          </p:cNvSpPr>
          <p:nvPr>
            <p:ph type="title"/>
          </p:nvPr>
        </p:nvSpPr>
        <p:spPr/>
        <p:txBody>
          <a:bodyPr/>
          <a:lstStyle/>
          <a:p>
            <a:r>
              <a:rPr lang="en-US" dirty="0">
                <a:solidFill>
                  <a:schemeClr val="bg1"/>
                </a:solidFill>
              </a:rPr>
              <a:t>Welcome</a:t>
            </a:r>
          </a:p>
        </p:txBody>
      </p:sp>
      <p:sp>
        <p:nvSpPr>
          <p:cNvPr id="3" name="Text Placeholder 2">
            <a:extLst>
              <a:ext uri="{FF2B5EF4-FFF2-40B4-BE49-F238E27FC236}">
                <a16:creationId xmlns="" xmlns:a16="http://schemas.microsoft.com/office/drawing/2014/main" id="{B03F7A28-187B-4EAF-A574-B13716B75411}"/>
              </a:ext>
            </a:extLst>
          </p:cNvPr>
          <p:cNvSpPr>
            <a:spLocks noGrp="1"/>
          </p:cNvSpPr>
          <p:nvPr>
            <p:ph type="body" idx="1"/>
          </p:nvPr>
        </p:nvSpPr>
        <p:spPr/>
        <p:txBody>
          <a:bodyPr/>
          <a:lstStyle/>
          <a:p>
            <a:r>
              <a:rPr lang="en-US" dirty="0">
                <a:solidFill>
                  <a:schemeClr val="bg1"/>
                </a:solidFill>
              </a:rPr>
              <a:t>An Urban Lens in National Development Planning</a:t>
            </a:r>
          </a:p>
          <a:p>
            <a:r>
              <a:rPr lang="en-US" dirty="0">
                <a:solidFill>
                  <a:schemeClr val="bg1"/>
                </a:solidFill>
              </a:rPr>
              <a:t>Training Workshop</a:t>
            </a:r>
          </a:p>
        </p:txBody>
      </p:sp>
    </p:spTree>
    <p:extLst>
      <p:ext uri="{BB962C8B-B14F-4D97-AF65-F5344CB8AC3E}">
        <p14:creationId xmlns:p14="http://schemas.microsoft.com/office/powerpoint/2010/main" val="3476594574"/>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0A5F1D5A-503C-43C8-A72A-A8F879395C8A}"/>
              </a:ext>
            </a:extLst>
          </p:cNvPr>
          <p:cNvSpPr/>
          <p:nvPr/>
        </p:nvSpPr>
        <p:spPr>
          <a:xfrm>
            <a:off x="0" y="-76699"/>
            <a:ext cx="12192000" cy="6934699"/>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ea typeface="Calibri" panose="020F0502020204030204" pitchFamily="34" charset="0"/>
              <a:cs typeface="Times New Roman" panose="02020603050405020304" pitchFamily="18" charset="0"/>
            </a:endParaRPr>
          </a:p>
        </p:txBody>
      </p:sp>
      <p:sp>
        <p:nvSpPr>
          <p:cNvPr id="2" name="Title 1">
            <a:extLst>
              <a:ext uri="{FF2B5EF4-FFF2-40B4-BE49-F238E27FC236}">
                <a16:creationId xmlns="" xmlns:a16="http://schemas.microsoft.com/office/drawing/2014/main" id="{70E718D8-7243-443A-925D-C6E8C47B6658}"/>
              </a:ext>
            </a:extLst>
          </p:cNvPr>
          <p:cNvSpPr>
            <a:spLocks noGrp="1"/>
          </p:cNvSpPr>
          <p:nvPr>
            <p:ph type="title"/>
          </p:nvPr>
        </p:nvSpPr>
        <p:spPr/>
        <p:txBody>
          <a:bodyPr/>
          <a:lstStyle/>
          <a:p>
            <a:r>
              <a:rPr lang="en-US" dirty="0">
                <a:solidFill>
                  <a:schemeClr val="bg1"/>
                </a:solidFill>
              </a:rPr>
              <a:t>Ice Breaker</a:t>
            </a:r>
          </a:p>
        </p:txBody>
      </p:sp>
      <p:sp>
        <p:nvSpPr>
          <p:cNvPr id="3" name="Text Placeholder 2">
            <a:extLst>
              <a:ext uri="{FF2B5EF4-FFF2-40B4-BE49-F238E27FC236}">
                <a16:creationId xmlns="" xmlns:a16="http://schemas.microsoft.com/office/drawing/2014/main" id="{73BCAB42-9599-45D3-9C5A-0084B2BB9117}"/>
              </a:ext>
            </a:extLst>
          </p:cNvPr>
          <p:cNvSpPr>
            <a:spLocks noGrp="1"/>
          </p:cNvSpPr>
          <p:nvPr>
            <p:ph type="body" idx="1"/>
          </p:nvPr>
        </p:nvSpPr>
        <p:spPr/>
        <p:txBody>
          <a:bodyPr/>
          <a:lstStyle/>
          <a:p>
            <a:r>
              <a:rPr lang="en-US" dirty="0">
                <a:solidFill>
                  <a:schemeClr val="bg1"/>
                </a:solidFill>
              </a:rPr>
              <a:t>[Title of icebreaker]</a:t>
            </a:r>
          </a:p>
        </p:txBody>
      </p:sp>
    </p:spTree>
    <p:extLst>
      <p:ext uri="{BB962C8B-B14F-4D97-AF65-F5344CB8AC3E}">
        <p14:creationId xmlns:p14="http://schemas.microsoft.com/office/powerpoint/2010/main" val="3519455311"/>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3AF96D56-3FEB-469B-858F-E413CD0A1D6A}"/>
              </a:ext>
            </a:extLst>
          </p:cNvPr>
          <p:cNvSpPr/>
          <p:nvPr/>
        </p:nvSpPr>
        <p:spPr>
          <a:xfrm>
            <a:off x="0" y="219457"/>
            <a:ext cx="12192000" cy="1471234"/>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A310F1B8-5458-4816-9DC5-65E6E3D9E8B4}"/>
              </a:ext>
            </a:extLst>
          </p:cNvPr>
          <p:cNvSpPr>
            <a:spLocks noGrp="1"/>
          </p:cNvSpPr>
          <p:nvPr>
            <p:ph type="title"/>
          </p:nvPr>
        </p:nvSpPr>
        <p:spPr/>
        <p:txBody>
          <a:bodyPr/>
          <a:lstStyle/>
          <a:p>
            <a:r>
              <a:rPr lang="en-US" dirty="0">
                <a:solidFill>
                  <a:schemeClr val="bg1"/>
                </a:solidFill>
              </a:rPr>
              <a:t>Discussion: Action items by theme</a:t>
            </a:r>
          </a:p>
        </p:txBody>
      </p:sp>
      <p:sp>
        <p:nvSpPr>
          <p:cNvPr id="3" name="Content Placeholder 2">
            <a:extLst>
              <a:ext uri="{FF2B5EF4-FFF2-40B4-BE49-F238E27FC236}">
                <a16:creationId xmlns="" xmlns:a16="http://schemas.microsoft.com/office/drawing/2014/main" id="{4BBA684B-1616-45FF-BD7E-93631EF1250A}"/>
              </a:ext>
            </a:extLst>
          </p:cNvPr>
          <p:cNvSpPr>
            <a:spLocks noGrp="1"/>
          </p:cNvSpPr>
          <p:nvPr>
            <p:ph idx="1"/>
          </p:nvPr>
        </p:nvSpPr>
        <p:spPr/>
        <p:txBody>
          <a:bodyPr>
            <a:normAutofit/>
          </a:bodyPr>
          <a:lstStyle/>
          <a:p>
            <a:pPr marL="228600" lvl="1">
              <a:lnSpc>
                <a:spcPct val="80000"/>
              </a:lnSpc>
              <a:spcBef>
                <a:spcPts val="1000"/>
              </a:spcBef>
            </a:pPr>
            <a:r>
              <a:rPr lang="en-US" sz="2600" dirty="0"/>
              <a:t>[Theme name]</a:t>
            </a:r>
          </a:p>
          <a:p>
            <a:pPr marL="228600" lvl="1">
              <a:lnSpc>
                <a:spcPct val="80000"/>
              </a:lnSpc>
              <a:spcBef>
                <a:spcPts val="1000"/>
              </a:spcBef>
            </a:pPr>
            <a:r>
              <a:rPr lang="en-US" sz="2600" dirty="0"/>
              <a:t>[Theme name]</a:t>
            </a:r>
          </a:p>
          <a:p>
            <a:pPr marL="228600" lvl="1">
              <a:lnSpc>
                <a:spcPct val="80000"/>
              </a:lnSpc>
              <a:spcBef>
                <a:spcPts val="1000"/>
              </a:spcBef>
            </a:pPr>
            <a:r>
              <a:rPr lang="en-US" sz="2600" dirty="0"/>
              <a:t>Theme D: Coordination &amp; Finance</a:t>
            </a:r>
          </a:p>
          <a:p>
            <a:pPr marL="228600" lvl="1">
              <a:lnSpc>
                <a:spcPct val="80000"/>
              </a:lnSpc>
              <a:spcBef>
                <a:spcPts val="1000"/>
              </a:spcBef>
            </a:pPr>
            <a:r>
              <a:rPr lang="en-US" sz="2600" dirty="0"/>
              <a:t>General action items (no specific theme)</a:t>
            </a:r>
          </a:p>
          <a:p>
            <a:pPr marL="0" indent="0">
              <a:buNone/>
            </a:pPr>
            <a:endParaRPr lang="en-US" dirty="0"/>
          </a:p>
        </p:txBody>
      </p:sp>
    </p:spTree>
    <p:extLst>
      <p:ext uri="{BB962C8B-B14F-4D97-AF65-F5344CB8AC3E}">
        <p14:creationId xmlns:p14="http://schemas.microsoft.com/office/powerpoint/2010/main" val="2125998433"/>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3AF96D56-3FEB-469B-858F-E413CD0A1D6A}"/>
              </a:ext>
            </a:extLst>
          </p:cNvPr>
          <p:cNvSpPr/>
          <p:nvPr/>
        </p:nvSpPr>
        <p:spPr>
          <a:xfrm>
            <a:off x="0" y="219457"/>
            <a:ext cx="12192000" cy="1471234"/>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A310F1B8-5458-4816-9DC5-65E6E3D9E8B4}"/>
              </a:ext>
            </a:extLst>
          </p:cNvPr>
          <p:cNvSpPr>
            <a:spLocks noGrp="1"/>
          </p:cNvSpPr>
          <p:nvPr>
            <p:ph type="title"/>
          </p:nvPr>
        </p:nvSpPr>
        <p:spPr/>
        <p:txBody>
          <a:bodyPr/>
          <a:lstStyle/>
          <a:p>
            <a:r>
              <a:rPr lang="en-US" dirty="0">
                <a:solidFill>
                  <a:schemeClr val="bg1"/>
                </a:solidFill>
              </a:rPr>
              <a:t>Review: [Focus theme name]</a:t>
            </a:r>
          </a:p>
        </p:txBody>
      </p:sp>
      <p:sp>
        <p:nvSpPr>
          <p:cNvPr id="3" name="Content Placeholder 2">
            <a:extLst>
              <a:ext uri="{FF2B5EF4-FFF2-40B4-BE49-F238E27FC236}">
                <a16:creationId xmlns="" xmlns:a16="http://schemas.microsoft.com/office/drawing/2014/main" id="{4BBA684B-1616-45FF-BD7E-93631EF1250A}"/>
              </a:ext>
            </a:extLst>
          </p:cNvPr>
          <p:cNvSpPr>
            <a:spLocks noGrp="1"/>
          </p:cNvSpPr>
          <p:nvPr>
            <p:ph idx="1"/>
          </p:nvPr>
        </p:nvSpPr>
        <p:spPr>
          <a:xfrm>
            <a:off x="838200" y="3605842"/>
            <a:ext cx="10515600" cy="587046"/>
          </a:xfrm>
        </p:spPr>
        <p:txBody>
          <a:bodyPr>
            <a:normAutofit/>
          </a:bodyPr>
          <a:lstStyle/>
          <a:p>
            <a:pPr marL="0" lvl="1" indent="0">
              <a:lnSpc>
                <a:spcPct val="80000"/>
              </a:lnSpc>
              <a:spcBef>
                <a:spcPts val="1000"/>
              </a:spcBef>
              <a:buNone/>
            </a:pPr>
            <a:r>
              <a:rPr lang="en-US" sz="3200" dirty="0"/>
              <a:t>What were the key points from yesterday?</a:t>
            </a:r>
          </a:p>
        </p:txBody>
      </p:sp>
    </p:spTree>
    <p:extLst>
      <p:ext uri="{BB962C8B-B14F-4D97-AF65-F5344CB8AC3E}">
        <p14:creationId xmlns:p14="http://schemas.microsoft.com/office/powerpoint/2010/main" val="496367251"/>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3AF96D56-3FEB-469B-858F-E413CD0A1D6A}"/>
              </a:ext>
            </a:extLst>
          </p:cNvPr>
          <p:cNvSpPr/>
          <p:nvPr/>
        </p:nvSpPr>
        <p:spPr>
          <a:xfrm>
            <a:off x="0" y="219457"/>
            <a:ext cx="12192000" cy="1471234"/>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A310F1B8-5458-4816-9DC5-65E6E3D9E8B4}"/>
              </a:ext>
            </a:extLst>
          </p:cNvPr>
          <p:cNvSpPr>
            <a:spLocks noGrp="1"/>
          </p:cNvSpPr>
          <p:nvPr>
            <p:ph type="title"/>
          </p:nvPr>
        </p:nvSpPr>
        <p:spPr/>
        <p:txBody>
          <a:bodyPr/>
          <a:lstStyle/>
          <a:p>
            <a:r>
              <a:rPr lang="en-US" dirty="0">
                <a:solidFill>
                  <a:schemeClr val="bg1"/>
                </a:solidFill>
              </a:rPr>
              <a:t>Four general stages of national development planning</a:t>
            </a:r>
          </a:p>
        </p:txBody>
      </p:sp>
      <p:sp>
        <p:nvSpPr>
          <p:cNvPr id="3" name="Content Placeholder 2">
            <a:extLst>
              <a:ext uri="{FF2B5EF4-FFF2-40B4-BE49-F238E27FC236}">
                <a16:creationId xmlns="" xmlns:a16="http://schemas.microsoft.com/office/drawing/2014/main" id="{4BBA684B-1616-45FF-BD7E-93631EF1250A}"/>
              </a:ext>
            </a:extLst>
          </p:cNvPr>
          <p:cNvSpPr>
            <a:spLocks noGrp="1"/>
          </p:cNvSpPr>
          <p:nvPr>
            <p:ph idx="1"/>
          </p:nvPr>
        </p:nvSpPr>
        <p:spPr>
          <a:xfrm>
            <a:off x="838200" y="2070339"/>
            <a:ext cx="10515600" cy="4274905"/>
          </a:xfrm>
        </p:spPr>
        <p:txBody>
          <a:bodyPr>
            <a:normAutofit/>
          </a:bodyPr>
          <a:lstStyle/>
          <a:p>
            <a:pPr marL="514350" lvl="1" indent="-514350">
              <a:lnSpc>
                <a:spcPct val="80000"/>
              </a:lnSpc>
              <a:spcBef>
                <a:spcPts val="1000"/>
              </a:spcBef>
              <a:buAutoNum type="arabicPeriod"/>
            </a:pPr>
            <a:r>
              <a:rPr lang="en-US" sz="3200" dirty="0"/>
              <a:t>Diagnostics &amp; Analysis</a:t>
            </a:r>
          </a:p>
          <a:p>
            <a:pPr marL="514350" lvl="1" indent="-514350">
              <a:lnSpc>
                <a:spcPct val="80000"/>
              </a:lnSpc>
              <a:spcBef>
                <a:spcPts val="1000"/>
              </a:spcBef>
              <a:buAutoNum type="arabicPeriod"/>
            </a:pPr>
            <a:r>
              <a:rPr lang="en-US" sz="3200" dirty="0"/>
              <a:t>Vision, Goals &amp; Targets</a:t>
            </a:r>
          </a:p>
          <a:p>
            <a:pPr marL="514350" lvl="1" indent="-514350">
              <a:lnSpc>
                <a:spcPct val="80000"/>
              </a:lnSpc>
              <a:spcBef>
                <a:spcPts val="1000"/>
              </a:spcBef>
              <a:buAutoNum type="arabicPeriod"/>
            </a:pPr>
            <a:r>
              <a:rPr lang="en-US" sz="3200" dirty="0"/>
              <a:t>Implementation Strategies</a:t>
            </a:r>
          </a:p>
          <a:p>
            <a:pPr marL="514350" lvl="1" indent="-514350">
              <a:lnSpc>
                <a:spcPct val="80000"/>
              </a:lnSpc>
              <a:spcBef>
                <a:spcPts val="1000"/>
              </a:spcBef>
              <a:buAutoNum type="arabicPeriod"/>
            </a:pPr>
            <a:r>
              <a:rPr lang="en-US" sz="3200" dirty="0"/>
              <a:t>Monitoring &amp; Evaluation</a:t>
            </a:r>
          </a:p>
          <a:p>
            <a:pPr marL="514350" lvl="1" indent="-514350">
              <a:lnSpc>
                <a:spcPct val="80000"/>
              </a:lnSpc>
              <a:spcBef>
                <a:spcPts val="1000"/>
              </a:spcBef>
              <a:buAutoNum type="arabicPeriod"/>
            </a:pPr>
            <a:endParaRPr lang="en-US" sz="3200" dirty="0"/>
          </a:p>
          <a:p>
            <a:pPr marL="0" lvl="1" indent="0">
              <a:lnSpc>
                <a:spcPct val="80000"/>
              </a:lnSpc>
              <a:spcBef>
                <a:spcPts val="1000"/>
              </a:spcBef>
              <a:buNone/>
            </a:pPr>
            <a:r>
              <a:rPr lang="en-US" sz="3200" dirty="0"/>
              <a:t>We will discuss they ways [Focus Theme] can be integrated into the NDP process in each of these stages.</a:t>
            </a:r>
          </a:p>
        </p:txBody>
      </p:sp>
    </p:spTree>
    <p:extLst>
      <p:ext uri="{BB962C8B-B14F-4D97-AF65-F5344CB8AC3E}">
        <p14:creationId xmlns:p14="http://schemas.microsoft.com/office/powerpoint/2010/main" val="1214478309"/>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3AF96D56-3FEB-469B-858F-E413CD0A1D6A}"/>
              </a:ext>
            </a:extLst>
          </p:cNvPr>
          <p:cNvSpPr/>
          <p:nvPr/>
        </p:nvSpPr>
        <p:spPr>
          <a:xfrm>
            <a:off x="0" y="219457"/>
            <a:ext cx="12192000" cy="1471234"/>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A310F1B8-5458-4816-9DC5-65E6E3D9E8B4}"/>
              </a:ext>
            </a:extLst>
          </p:cNvPr>
          <p:cNvSpPr>
            <a:spLocks noGrp="1"/>
          </p:cNvSpPr>
          <p:nvPr>
            <p:ph type="title"/>
          </p:nvPr>
        </p:nvSpPr>
        <p:spPr/>
        <p:txBody>
          <a:bodyPr/>
          <a:lstStyle/>
          <a:p>
            <a:r>
              <a:rPr lang="en-US" dirty="0">
                <a:solidFill>
                  <a:schemeClr val="bg1"/>
                </a:solidFill>
              </a:rPr>
              <a:t>Small Group Roles</a:t>
            </a:r>
          </a:p>
        </p:txBody>
      </p:sp>
      <p:sp>
        <p:nvSpPr>
          <p:cNvPr id="3" name="Content Placeholder 2">
            <a:extLst>
              <a:ext uri="{FF2B5EF4-FFF2-40B4-BE49-F238E27FC236}">
                <a16:creationId xmlns="" xmlns:a16="http://schemas.microsoft.com/office/drawing/2014/main" id="{4BBA684B-1616-45FF-BD7E-93631EF1250A}"/>
              </a:ext>
            </a:extLst>
          </p:cNvPr>
          <p:cNvSpPr>
            <a:spLocks noGrp="1"/>
          </p:cNvSpPr>
          <p:nvPr>
            <p:ph idx="1"/>
          </p:nvPr>
        </p:nvSpPr>
        <p:spPr>
          <a:xfrm>
            <a:off x="838200" y="2139351"/>
            <a:ext cx="5441830" cy="3454385"/>
          </a:xfrm>
          <a:ln>
            <a:noFill/>
          </a:ln>
        </p:spPr>
        <p:txBody>
          <a:bodyPr>
            <a:noAutofit/>
          </a:bodyPr>
          <a:lstStyle/>
          <a:p>
            <a:pPr marL="0" lvl="1" indent="0">
              <a:lnSpc>
                <a:spcPct val="60000"/>
              </a:lnSpc>
              <a:spcBef>
                <a:spcPts val="1000"/>
              </a:spcBef>
              <a:buFont typeface="Arial" panose="020B0604020202020204" pitchFamily="34" charset="0"/>
              <a:buNone/>
            </a:pPr>
            <a:r>
              <a:rPr lang="en-US" sz="2600" b="1" dirty="0"/>
              <a:t>Facilitator</a:t>
            </a:r>
          </a:p>
          <a:p>
            <a:pPr marL="457200" lvl="1" indent="-457200">
              <a:lnSpc>
                <a:spcPct val="60000"/>
              </a:lnSpc>
              <a:spcBef>
                <a:spcPts val="1000"/>
              </a:spcBef>
            </a:pPr>
            <a:r>
              <a:rPr lang="en-US" sz="2600" dirty="0"/>
              <a:t>Animates and motivates the group; </a:t>
            </a:r>
          </a:p>
          <a:p>
            <a:pPr marL="457200" lvl="1" indent="-457200">
              <a:lnSpc>
                <a:spcPct val="60000"/>
              </a:lnSpc>
              <a:spcBef>
                <a:spcPts val="1000"/>
              </a:spcBef>
            </a:pPr>
            <a:r>
              <a:rPr lang="en-US" sz="2600" dirty="0"/>
              <a:t>Keeps the group on task; </a:t>
            </a:r>
          </a:p>
          <a:p>
            <a:pPr marL="457200" lvl="1" indent="-457200">
              <a:lnSpc>
                <a:spcPct val="60000"/>
              </a:lnSpc>
              <a:spcBef>
                <a:spcPts val="1000"/>
              </a:spcBef>
            </a:pPr>
            <a:r>
              <a:rPr lang="en-US" sz="2600" dirty="0"/>
              <a:t>Makes sure everyone is heard; </a:t>
            </a:r>
          </a:p>
          <a:p>
            <a:pPr marL="457200" lvl="1" indent="-457200">
              <a:lnSpc>
                <a:spcPct val="60000"/>
              </a:lnSpc>
              <a:spcBef>
                <a:spcPts val="1000"/>
              </a:spcBef>
            </a:pPr>
            <a:r>
              <a:rPr lang="en-US" sz="2600" dirty="0"/>
              <a:t>Asks for consensus; </a:t>
            </a:r>
          </a:p>
          <a:p>
            <a:pPr marL="0" lvl="1" indent="0">
              <a:lnSpc>
                <a:spcPct val="60000"/>
              </a:lnSpc>
              <a:spcBef>
                <a:spcPts val="1000"/>
              </a:spcBef>
              <a:buFont typeface="Arial" panose="020B0604020202020204" pitchFamily="34" charset="0"/>
              <a:buNone/>
            </a:pPr>
            <a:r>
              <a:rPr lang="en-US" sz="2600" b="1" dirty="0"/>
              <a:t>Recorder: </a:t>
            </a:r>
          </a:p>
          <a:p>
            <a:pPr marL="457200" lvl="1" indent="-457200">
              <a:lnSpc>
                <a:spcPct val="60000"/>
              </a:lnSpc>
              <a:spcBef>
                <a:spcPts val="1000"/>
              </a:spcBef>
            </a:pPr>
            <a:r>
              <a:rPr lang="en-US" sz="2600" dirty="0"/>
              <a:t>Keeps notes of the group’s work</a:t>
            </a:r>
          </a:p>
        </p:txBody>
      </p:sp>
      <p:sp>
        <p:nvSpPr>
          <p:cNvPr id="5" name="Content Placeholder 2">
            <a:extLst>
              <a:ext uri="{FF2B5EF4-FFF2-40B4-BE49-F238E27FC236}">
                <a16:creationId xmlns="" xmlns:a16="http://schemas.microsoft.com/office/drawing/2014/main" id="{5B2C8DA7-9D90-47EB-B5DF-F0E439E68116}"/>
              </a:ext>
            </a:extLst>
          </p:cNvPr>
          <p:cNvSpPr txBox="1">
            <a:spLocks/>
          </p:cNvSpPr>
          <p:nvPr/>
        </p:nvSpPr>
        <p:spPr>
          <a:xfrm>
            <a:off x="6497128" y="2139352"/>
            <a:ext cx="5441830" cy="3454384"/>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nSpc>
                <a:spcPct val="80000"/>
              </a:lnSpc>
              <a:spcBef>
                <a:spcPts val="1000"/>
              </a:spcBef>
              <a:buNone/>
            </a:pPr>
            <a:r>
              <a:rPr lang="en-US" sz="2600" b="1" dirty="0"/>
              <a:t>Reporter: </a:t>
            </a:r>
          </a:p>
          <a:p>
            <a:pPr marL="457200" lvl="1" indent="-457200">
              <a:lnSpc>
                <a:spcPct val="80000"/>
              </a:lnSpc>
              <a:spcBef>
                <a:spcPts val="1000"/>
              </a:spcBef>
            </a:pPr>
            <a:r>
              <a:rPr lang="en-US" sz="2600" dirty="0"/>
              <a:t>Shares the group’s work and ideas with the larger group</a:t>
            </a:r>
          </a:p>
          <a:p>
            <a:pPr marL="0" lvl="1" indent="0">
              <a:lnSpc>
                <a:spcPct val="80000"/>
              </a:lnSpc>
              <a:spcBef>
                <a:spcPts val="1000"/>
              </a:spcBef>
              <a:buNone/>
            </a:pPr>
            <a:r>
              <a:rPr lang="en-US" sz="2600" b="1" dirty="0"/>
              <a:t>Timekeeper: </a:t>
            </a:r>
          </a:p>
          <a:p>
            <a:pPr marL="457200" lvl="1" indent="-457200">
              <a:lnSpc>
                <a:spcPct val="80000"/>
              </a:lnSpc>
              <a:spcBef>
                <a:spcPts val="1000"/>
              </a:spcBef>
            </a:pPr>
            <a:r>
              <a:rPr lang="en-US" sz="2600" dirty="0"/>
              <a:t>Makes sure group completes the task within the time provided</a:t>
            </a:r>
          </a:p>
          <a:p>
            <a:pPr marL="0" lvl="1" indent="0">
              <a:lnSpc>
                <a:spcPct val="80000"/>
              </a:lnSpc>
              <a:spcBef>
                <a:spcPts val="1000"/>
              </a:spcBef>
              <a:buNone/>
            </a:pPr>
            <a:r>
              <a:rPr lang="en-US" sz="2600" b="1" dirty="0"/>
              <a:t>Observer: </a:t>
            </a:r>
          </a:p>
          <a:p>
            <a:pPr marL="457200" lvl="1" indent="-457200">
              <a:lnSpc>
                <a:spcPct val="80000"/>
              </a:lnSpc>
              <a:spcBef>
                <a:spcPts val="1000"/>
              </a:spcBef>
            </a:pPr>
            <a:r>
              <a:rPr lang="en-US" sz="2600" dirty="0"/>
              <a:t>Pays special attention to how the group is working together</a:t>
            </a:r>
          </a:p>
          <a:p>
            <a:pPr marL="457200" lvl="1" indent="-457200">
              <a:lnSpc>
                <a:spcPct val="80000"/>
              </a:lnSpc>
              <a:spcBef>
                <a:spcPts val="1000"/>
              </a:spcBef>
            </a:pPr>
            <a:r>
              <a:rPr lang="en-US" sz="2600" dirty="0"/>
              <a:t>Shares observations with the group</a:t>
            </a:r>
          </a:p>
        </p:txBody>
      </p:sp>
      <p:sp>
        <p:nvSpPr>
          <p:cNvPr id="6" name="Content Placeholder 2">
            <a:extLst>
              <a:ext uri="{FF2B5EF4-FFF2-40B4-BE49-F238E27FC236}">
                <a16:creationId xmlns="" xmlns:a16="http://schemas.microsoft.com/office/drawing/2014/main" id="{1849C1AB-AFAD-43D2-BCB6-7F52E519495F}"/>
              </a:ext>
            </a:extLst>
          </p:cNvPr>
          <p:cNvSpPr txBox="1">
            <a:spLocks/>
          </p:cNvSpPr>
          <p:nvPr/>
        </p:nvSpPr>
        <p:spPr>
          <a:xfrm>
            <a:off x="838200" y="6042396"/>
            <a:ext cx="10515600" cy="789833"/>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nSpc>
                <a:spcPct val="80000"/>
              </a:lnSpc>
              <a:spcBef>
                <a:spcPts val="1000"/>
              </a:spcBef>
              <a:buFont typeface="Arial" panose="020B0604020202020204" pitchFamily="34" charset="0"/>
              <a:buNone/>
            </a:pPr>
            <a:r>
              <a:rPr lang="en-US" sz="2800" b="1" dirty="0"/>
              <a:t>Please assign your roles now.  </a:t>
            </a:r>
          </a:p>
          <a:p>
            <a:pPr marL="0" lvl="1" indent="0">
              <a:lnSpc>
                <a:spcPct val="80000"/>
              </a:lnSpc>
              <a:spcBef>
                <a:spcPts val="1000"/>
              </a:spcBef>
              <a:buFont typeface="Arial" panose="020B0604020202020204" pitchFamily="34" charset="0"/>
              <a:buNone/>
            </a:pPr>
            <a:r>
              <a:rPr lang="en-US" sz="2800" b="1" dirty="0"/>
              <a:t>You can switch roles for the next small group discussion.</a:t>
            </a:r>
          </a:p>
        </p:txBody>
      </p:sp>
    </p:spTree>
    <p:extLst>
      <p:ext uri="{BB962C8B-B14F-4D97-AF65-F5344CB8AC3E}">
        <p14:creationId xmlns:p14="http://schemas.microsoft.com/office/powerpoint/2010/main" val="3590597843"/>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3AF96D56-3FEB-469B-858F-E413CD0A1D6A}"/>
              </a:ext>
            </a:extLst>
          </p:cNvPr>
          <p:cNvSpPr/>
          <p:nvPr/>
        </p:nvSpPr>
        <p:spPr>
          <a:xfrm>
            <a:off x="0" y="219457"/>
            <a:ext cx="12192000" cy="1471234"/>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A310F1B8-5458-4816-9DC5-65E6E3D9E8B4}"/>
              </a:ext>
            </a:extLst>
          </p:cNvPr>
          <p:cNvSpPr>
            <a:spLocks noGrp="1"/>
          </p:cNvSpPr>
          <p:nvPr>
            <p:ph type="title"/>
          </p:nvPr>
        </p:nvSpPr>
        <p:spPr/>
        <p:txBody>
          <a:bodyPr/>
          <a:lstStyle/>
          <a:p>
            <a:r>
              <a:rPr lang="en-US" dirty="0">
                <a:solidFill>
                  <a:schemeClr val="bg1"/>
                </a:solidFill>
              </a:rPr>
              <a:t>Small Group Assignment (60 minutes)</a:t>
            </a:r>
          </a:p>
        </p:txBody>
      </p:sp>
      <p:sp>
        <p:nvSpPr>
          <p:cNvPr id="3" name="Content Placeholder 2">
            <a:extLst>
              <a:ext uri="{FF2B5EF4-FFF2-40B4-BE49-F238E27FC236}">
                <a16:creationId xmlns="" xmlns:a16="http://schemas.microsoft.com/office/drawing/2014/main" id="{4BBA684B-1616-45FF-BD7E-93631EF1250A}"/>
              </a:ext>
            </a:extLst>
          </p:cNvPr>
          <p:cNvSpPr>
            <a:spLocks noGrp="1"/>
          </p:cNvSpPr>
          <p:nvPr>
            <p:ph idx="1"/>
          </p:nvPr>
        </p:nvSpPr>
        <p:spPr>
          <a:xfrm>
            <a:off x="838200" y="1836360"/>
            <a:ext cx="10515600" cy="4802183"/>
          </a:xfrm>
        </p:spPr>
        <p:txBody>
          <a:bodyPr>
            <a:normAutofit fontScale="92500" lnSpcReduction="20000"/>
          </a:bodyPr>
          <a:lstStyle/>
          <a:p>
            <a:pPr marL="0" lvl="1" indent="0">
              <a:lnSpc>
                <a:spcPct val="120000"/>
              </a:lnSpc>
              <a:spcBef>
                <a:spcPts val="0"/>
              </a:spcBef>
              <a:spcAft>
                <a:spcPts val="600"/>
              </a:spcAft>
              <a:buNone/>
            </a:pPr>
            <a:r>
              <a:rPr lang="en-US" b="1" u="sng" dirty="0"/>
              <a:t>1. Diagnostics &amp; Analysis: </a:t>
            </a:r>
          </a:p>
          <a:p>
            <a:pPr marL="457200" lvl="1" indent="-457200">
              <a:lnSpc>
                <a:spcPct val="120000"/>
              </a:lnSpc>
              <a:spcBef>
                <a:spcPts val="0"/>
              </a:spcBef>
              <a:spcAft>
                <a:spcPts val="600"/>
              </a:spcAft>
            </a:pPr>
            <a:r>
              <a:rPr lang="en-US" dirty="0"/>
              <a:t>Develop 4-6 key statements relating [theme name] to the realities of economic development in [country name].</a:t>
            </a:r>
          </a:p>
          <a:p>
            <a:pPr marL="457200" lvl="1" indent="-457200">
              <a:lnSpc>
                <a:spcPct val="120000"/>
              </a:lnSpc>
              <a:spcBef>
                <a:spcPts val="0"/>
              </a:spcBef>
              <a:spcAft>
                <a:spcPts val="600"/>
              </a:spcAft>
            </a:pPr>
            <a:r>
              <a:rPr lang="en-US" dirty="0"/>
              <a:t>Draw upon any data you may have available.</a:t>
            </a:r>
          </a:p>
          <a:p>
            <a:pPr marL="457200" lvl="1" indent="-457200">
              <a:lnSpc>
                <a:spcPct val="120000"/>
              </a:lnSpc>
              <a:spcBef>
                <a:spcPts val="0"/>
              </a:spcBef>
              <a:spcAft>
                <a:spcPts val="600"/>
              </a:spcAft>
            </a:pPr>
            <a:r>
              <a:rPr lang="en-US" dirty="0"/>
              <a:t>Keep track of questions that cannot be answered due to insufficient data and the type of data you would need.</a:t>
            </a:r>
          </a:p>
          <a:p>
            <a:pPr marL="0" lvl="1" indent="0">
              <a:lnSpc>
                <a:spcPct val="120000"/>
              </a:lnSpc>
              <a:spcBef>
                <a:spcPts val="0"/>
              </a:spcBef>
              <a:spcAft>
                <a:spcPts val="600"/>
              </a:spcAft>
              <a:buNone/>
            </a:pPr>
            <a:r>
              <a:rPr lang="en-US" dirty="0"/>
              <a:t>(30 minutes)</a:t>
            </a:r>
          </a:p>
          <a:p>
            <a:pPr marL="0" lvl="1" indent="0">
              <a:lnSpc>
                <a:spcPct val="120000"/>
              </a:lnSpc>
              <a:spcBef>
                <a:spcPts val="0"/>
              </a:spcBef>
              <a:spcAft>
                <a:spcPts val="600"/>
              </a:spcAft>
              <a:buNone/>
            </a:pPr>
            <a:r>
              <a:rPr lang="en-US" b="1" u="sng" dirty="0"/>
              <a:t>2. Vision, Goals &amp; Targets</a:t>
            </a:r>
          </a:p>
          <a:p>
            <a:pPr marL="457200" lvl="1" indent="-457200">
              <a:lnSpc>
                <a:spcPct val="120000"/>
              </a:lnSpc>
              <a:spcBef>
                <a:spcPts val="0"/>
              </a:spcBef>
              <a:spcAft>
                <a:spcPts val="600"/>
              </a:spcAft>
            </a:pPr>
            <a:r>
              <a:rPr lang="en-US" dirty="0"/>
              <a:t>Set 1-2 major goals or targets related to [theme name].</a:t>
            </a:r>
          </a:p>
          <a:p>
            <a:pPr marL="457200" lvl="1" indent="-457200">
              <a:lnSpc>
                <a:spcPct val="120000"/>
              </a:lnSpc>
              <a:spcBef>
                <a:spcPts val="0"/>
              </a:spcBef>
              <a:spcAft>
                <a:spcPts val="600"/>
              </a:spcAft>
            </a:pPr>
            <a:r>
              <a:rPr lang="en-US" dirty="0"/>
              <a:t>These goals/targets should contribute to the overall development vision of [country name].</a:t>
            </a:r>
          </a:p>
          <a:p>
            <a:pPr marL="0" lvl="1" indent="0">
              <a:lnSpc>
                <a:spcPct val="120000"/>
              </a:lnSpc>
              <a:spcBef>
                <a:spcPts val="0"/>
              </a:spcBef>
              <a:spcAft>
                <a:spcPts val="600"/>
              </a:spcAft>
              <a:buNone/>
            </a:pPr>
            <a:r>
              <a:rPr lang="en-US" dirty="0"/>
              <a:t>(30 minutes)</a:t>
            </a:r>
          </a:p>
        </p:txBody>
      </p:sp>
    </p:spTree>
    <p:extLst>
      <p:ext uri="{BB962C8B-B14F-4D97-AF65-F5344CB8AC3E}">
        <p14:creationId xmlns:p14="http://schemas.microsoft.com/office/powerpoint/2010/main" val="7536498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029883EF-E692-42A9-849B-1E3C8AE70EA2}"/>
              </a:ext>
            </a:extLst>
          </p:cNvPr>
          <p:cNvSpPr/>
          <p:nvPr/>
        </p:nvSpPr>
        <p:spPr>
          <a:xfrm>
            <a:off x="0" y="219457"/>
            <a:ext cx="12192000" cy="1471234"/>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345630DC-CEC5-4F31-AD84-D2196EA143FC}"/>
              </a:ext>
            </a:extLst>
          </p:cNvPr>
          <p:cNvSpPr>
            <a:spLocks noGrp="1"/>
          </p:cNvSpPr>
          <p:nvPr>
            <p:ph type="title"/>
          </p:nvPr>
        </p:nvSpPr>
        <p:spPr/>
        <p:txBody>
          <a:bodyPr/>
          <a:lstStyle/>
          <a:p>
            <a:r>
              <a:rPr lang="en-US" dirty="0">
                <a:solidFill>
                  <a:schemeClr val="bg1"/>
                </a:solidFill>
              </a:rPr>
              <a:t>Why national development planning?</a:t>
            </a:r>
          </a:p>
        </p:txBody>
      </p:sp>
      <p:sp>
        <p:nvSpPr>
          <p:cNvPr id="3" name="Content Placeholder 2">
            <a:extLst>
              <a:ext uri="{FF2B5EF4-FFF2-40B4-BE49-F238E27FC236}">
                <a16:creationId xmlns="" xmlns:a16="http://schemas.microsoft.com/office/drawing/2014/main" id="{79D96831-DAD7-47E6-877B-2FD0DD0CC807}"/>
              </a:ext>
            </a:extLst>
          </p:cNvPr>
          <p:cNvSpPr>
            <a:spLocks noGrp="1"/>
          </p:cNvSpPr>
          <p:nvPr>
            <p:ph idx="1"/>
          </p:nvPr>
        </p:nvSpPr>
        <p:spPr>
          <a:xfrm>
            <a:off x="838200" y="1825625"/>
            <a:ext cx="10515600" cy="4812918"/>
          </a:xfrm>
        </p:spPr>
        <p:txBody>
          <a:bodyPr>
            <a:normAutofit/>
          </a:bodyPr>
          <a:lstStyle/>
          <a:p>
            <a:r>
              <a:rPr lang="en-US" dirty="0"/>
              <a:t>Commission of Growth and Development Report success factors:</a:t>
            </a:r>
          </a:p>
          <a:p>
            <a:pPr lvl="1"/>
            <a:r>
              <a:rPr lang="en-US" dirty="0"/>
              <a:t>Strong leadership</a:t>
            </a:r>
          </a:p>
          <a:p>
            <a:pPr lvl="1"/>
            <a:r>
              <a:rPr lang="en-US" dirty="0"/>
              <a:t>Commitment to stable economy &amp; investment climate</a:t>
            </a:r>
          </a:p>
          <a:p>
            <a:pPr lvl="1"/>
            <a:r>
              <a:rPr lang="en-US" dirty="0"/>
              <a:t>Implementation of long-term economic policy </a:t>
            </a:r>
          </a:p>
          <a:p>
            <a:r>
              <a:rPr lang="en-US" dirty="0"/>
              <a:t>Lessons from East Asia:</a:t>
            </a:r>
          </a:p>
          <a:p>
            <a:pPr lvl="1"/>
            <a:r>
              <a:rPr lang="en-US" dirty="0"/>
              <a:t>Long-term vision with 5-year development plans</a:t>
            </a:r>
          </a:p>
          <a:p>
            <a:pPr lvl="1"/>
            <a:r>
              <a:rPr lang="en-US" dirty="0"/>
              <a:t>Economic growth plus present challenges</a:t>
            </a:r>
          </a:p>
          <a:p>
            <a:pPr lvl="1"/>
            <a:r>
              <a:rPr lang="en-US" dirty="0"/>
              <a:t>Administrative process to link economic, sectoral, spatial and budgetary planning</a:t>
            </a:r>
          </a:p>
          <a:p>
            <a:pPr lvl="1"/>
            <a:r>
              <a:rPr lang="en-US" dirty="0"/>
              <a:t>More interventionist early on, more market-driven later in development</a:t>
            </a:r>
          </a:p>
          <a:p>
            <a:pPr lvl="1"/>
            <a:r>
              <a:rPr lang="en-US" dirty="0"/>
              <a:t>Target </a:t>
            </a:r>
            <a:r>
              <a:rPr lang="en-US" dirty="0" err="1"/>
              <a:t>labour-intensive</a:t>
            </a:r>
            <a:r>
              <a:rPr lang="en-US" dirty="0"/>
              <a:t> industry early, then to heavy industry, then to knowledge and technology-intensive industries</a:t>
            </a:r>
          </a:p>
          <a:p>
            <a:pPr lvl="1"/>
            <a:endParaRPr lang="en-US" dirty="0"/>
          </a:p>
        </p:txBody>
      </p:sp>
      <p:sp>
        <p:nvSpPr>
          <p:cNvPr id="5" name="Slide Number Placeholder 4">
            <a:extLst>
              <a:ext uri="{FF2B5EF4-FFF2-40B4-BE49-F238E27FC236}">
                <a16:creationId xmlns="" xmlns:a16="http://schemas.microsoft.com/office/drawing/2014/main" id="{88F80056-6C55-4D99-AB42-E5DE48A711ED}"/>
              </a:ext>
            </a:extLst>
          </p:cNvPr>
          <p:cNvSpPr>
            <a:spLocks noGrp="1"/>
          </p:cNvSpPr>
          <p:nvPr>
            <p:ph type="sldNum" sz="quarter" idx="12"/>
          </p:nvPr>
        </p:nvSpPr>
        <p:spPr/>
        <p:txBody>
          <a:bodyPr/>
          <a:lstStyle/>
          <a:p>
            <a:r>
              <a:rPr lang="en-US" sz="1600" dirty="0"/>
              <a:t>2</a:t>
            </a:r>
          </a:p>
        </p:txBody>
      </p:sp>
    </p:spTree>
    <p:extLst>
      <p:ext uri="{BB962C8B-B14F-4D97-AF65-F5344CB8AC3E}">
        <p14:creationId xmlns:p14="http://schemas.microsoft.com/office/powerpoint/2010/main" val="3707318287"/>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food">
            <a:extLst>
              <a:ext uri="{FF2B5EF4-FFF2-40B4-BE49-F238E27FC236}">
                <a16:creationId xmlns="" xmlns:a16="http://schemas.microsoft.com/office/drawing/2014/main" id="{5624912D-99E2-415A-A299-9E1DD554AEC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7770" b="6178"/>
          <a:stretch/>
        </p:blipFill>
        <p:spPr bwMode="auto">
          <a:xfrm>
            <a:off x="0" y="0"/>
            <a:ext cx="12192000" cy="698739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 xmlns:a16="http://schemas.microsoft.com/office/drawing/2014/main" id="{70E718D8-7243-443A-925D-C6E8C47B6658}"/>
              </a:ext>
            </a:extLst>
          </p:cNvPr>
          <p:cNvSpPr>
            <a:spLocks noGrp="1"/>
          </p:cNvSpPr>
          <p:nvPr>
            <p:ph type="title"/>
          </p:nvPr>
        </p:nvSpPr>
        <p:spPr>
          <a:xfrm>
            <a:off x="0" y="1709740"/>
            <a:ext cx="12192000" cy="2852737"/>
          </a:xfrm>
          <a:solidFill>
            <a:schemeClr val="bg1">
              <a:alpha val="50000"/>
            </a:schemeClr>
          </a:solidFill>
        </p:spPr>
        <p:txBody>
          <a:bodyPr>
            <a:normAutofit/>
          </a:bodyPr>
          <a:lstStyle/>
          <a:p>
            <a:pPr algn="ctr"/>
            <a:r>
              <a:rPr lang="en-US" sz="16600" b="1" dirty="0"/>
              <a:t>LUNCH!</a:t>
            </a:r>
          </a:p>
        </p:txBody>
      </p:sp>
    </p:spTree>
    <p:extLst>
      <p:ext uri="{BB962C8B-B14F-4D97-AF65-F5344CB8AC3E}">
        <p14:creationId xmlns:p14="http://schemas.microsoft.com/office/powerpoint/2010/main" val="35940844"/>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0A5F1D5A-503C-43C8-A72A-A8F879395C8A}"/>
              </a:ext>
            </a:extLst>
          </p:cNvPr>
          <p:cNvSpPr/>
          <p:nvPr/>
        </p:nvSpPr>
        <p:spPr>
          <a:xfrm>
            <a:off x="0" y="-76699"/>
            <a:ext cx="12192000" cy="6934699"/>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ea typeface="Calibri" panose="020F0502020204030204" pitchFamily="34" charset="0"/>
              <a:cs typeface="Times New Roman" panose="02020603050405020304" pitchFamily="18" charset="0"/>
            </a:endParaRPr>
          </a:p>
        </p:txBody>
      </p:sp>
      <p:sp>
        <p:nvSpPr>
          <p:cNvPr id="2" name="Title 1">
            <a:extLst>
              <a:ext uri="{FF2B5EF4-FFF2-40B4-BE49-F238E27FC236}">
                <a16:creationId xmlns="" xmlns:a16="http://schemas.microsoft.com/office/drawing/2014/main" id="{70E718D8-7243-443A-925D-C6E8C47B6658}"/>
              </a:ext>
            </a:extLst>
          </p:cNvPr>
          <p:cNvSpPr>
            <a:spLocks noGrp="1"/>
          </p:cNvSpPr>
          <p:nvPr>
            <p:ph type="title"/>
          </p:nvPr>
        </p:nvSpPr>
        <p:spPr/>
        <p:txBody>
          <a:bodyPr/>
          <a:lstStyle/>
          <a:p>
            <a:r>
              <a:rPr lang="en-US" dirty="0">
                <a:solidFill>
                  <a:schemeClr val="bg1"/>
                </a:solidFill>
              </a:rPr>
              <a:t>Ice Breaker</a:t>
            </a:r>
          </a:p>
        </p:txBody>
      </p:sp>
      <p:sp>
        <p:nvSpPr>
          <p:cNvPr id="3" name="Text Placeholder 2">
            <a:extLst>
              <a:ext uri="{FF2B5EF4-FFF2-40B4-BE49-F238E27FC236}">
                <a16:creationId xmlns="" xmlns:a16="http://schemas.microsoft.com/office/drawing/2014/main" id="{73BCAB42-9599-45D3-9C5A-0084B2BB9117}"/>
              </a:ext>
            </a:extLst>
          </p:cNvPr>
          <p:cNvSpPr>
            <a:spLocks noGrp="1"/>
          </p:cNvSpPr>
          <p:nvPr>
            <p:ph type="body" idx="1"/>
          </p:nvPr>
        </p:nvSpPr>
        <p:spPr/>
        <p:txBody>
          <a:bodyPr/>
          <a:lstStyle/>
          <a:p>
            <a:r>
              <a:rPr lang="en-US" dirty="0">
                <a:solidFill>
                  <a:schemeClr val="bg1"/>
                </a:solidFill>
              </a:rPr>
              <a:t>[Title of icebreaker]</a:t>
            </a:r>
          </a:p>
        </p:txBody>
      </p:sp>
    </p:spTree>
    <p:extLst>
      <p:ext uri="{BB962C8B-B14F-4D97-AF65-F5344CB8AC3E}">
        <p14:creationId xmlns:p14="http://schemas.microsoft.com/office/powerpoint/2010/main" val="3900938457"/>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3AF96D56-3FEB-469B-858F-E413CD0A1D6A}"/>
              </a:ext>
            </a:extLst>
          </p:cNvPr>
          <p:cNvSpPr/>
          <p:nvPr/>
        </p:nvSpPr>
        <p:spPr>
          <a:xfrm>
            <a:off x="0" y="219457"/>
            <a:ext cx="12192000" cy="1471234"/>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A310F1B8-5458-4816-9DC5-65E6E3D9E8B4}"/>
              </a:ext>
            </a:extLst>
          </p:cNvPr>
          <p:cNvSpPr>
            <a:spLocks noGrp="1"/>
          </p:cNvSpPr>
          <p:nvPr>
            <p:ph type="title"/>
          </p:nvPr>
        </p:nvSpPr>
        <p:spPr/>
        <p:txBody>
          <a:bodyPr/>
          <a:lstStyle/>
          <a:p>
            <a:r>
              <a:rPr lang="en-US" dirty="0">
                <a:solidFill>
                  <a:schemeClr val="bg1"/>
                </a:solidFill>
              </a:rPr>
              <a:t>Small Group Reporting</a:t>
            </a:r>
          </a:p>
        </p:txBody>
      </p:sp>
      <p:sp>
        <p:nvSpPr>
          <p:cNvPr id="3" name="Content Placeholder 2">
            <a:extLst>
              <a:ext uri="{FF2B5EF4-FFF2-40B4-BE49-F238E27FC236}">
                <a16:creationId xmlns="" xmlns:a16="http://schemas.microsoft.com/office/drawing/2014/main" id="{4BBA684B-1616-45FF-BD7E-93631EF1250A}"/>
              </a:ext>
            </a:extLst>
          </p:cNvPr>
          <p:cNvSpPr>
            <a:spLocks noGrp="1"/>
          </p:cNvSpPr>
          <p:nvPr>
            <p:ph idx="1"/>
          </p:nvPr>
        </p:nvSpPr>
        <p:spPr>
          <a:xfrm>
            <a:off x="838200" y="2346385"/>
            <a:ext cx="10515600" cy="4292158"/>
          </a:xfrm>
        </p:spPr>
        <p:txBody>
          <a:bodyPr>
            <a:normAutofit/>
          </a:bodyPr>
          <a:lstStyle/>
          <a:p>
            <a:pPr marL="0" lvl="1" indent="0">
              <a:lnSpc>
                <a:spcPct val="120000"/>
              </a:lnSpc>
              <a:spcBef>
                <a:spcPts val="0"/>
              </a:spcBef>
              <a:spcAft>
                <a:spcPts val="600"/>
              </a:spcAft>
              <a:buNone/>
            </a:pPr>
            <a:r>
              <a:rPr lang="en-US" sz="2800" b="1" u="sng" dirty="0"/>
              <a:t>1. Diagnostics &amp; Analysis:</a:t>
            </a:r>
            <a:r>
              <a:rPr lang="en-US" sz="2800" b="1" dirty="0"/>
              <a:t>  </a:t>
            </a:r>
            <a:r>
              <a:rPr lang="en-US" sz="2800" dirty="0"/>
              <a:t>4-6 key statements relating this [theme name] to the realities of economic development in your [country name].</a:t>
            </a:r>
          </a:p>
          <a:p>
            <a:pPr marL="0" lvl="1" indent="0">
              <a:lnSpc>
                <a:spcPct val="120000"/>
              </a:lnSpc>
              <a:spcBef>
                <a:spcPts val="0"/>
              </a:spcBef>
              <a:spcAft>
                <a:spcPts val="600"/>
              </a:spcAft>
              <a:buNone/>
            </a:pPr>
            <a:endParaRPr lang="en-US" sz="2800" dirty="0"/>
          </a:p>
          <a:p>
            <a:pPr marL="0" lvl="1" indent="0">
              <a:lnSpc>
                <a:spcPct val="120000"/>
              </a:lnSpc>
              <a:spcBef>
                <a:spcPts val="0"/>
              </a:spcBef>
              <a:spcAft>
                <a:spcPts val="600"/>
              </a:spcAft>
              <a:buNone/>
            </a:pPr>
            <a:r>
              <a:rPr lang="en-US" sz="2800" b="1" u="sng" dirty="0"/>
              <a:t>2. Vision, Goals &amp; Targets:</a:t>
            </a:r>
            <a:r>
              <a:rPr lang="en-US" sz="2800" b="1" dirty="0"/>
              <a:t> </a:t>
            </a:r>
            <a:r>
              <a:rPr lang="en-US" sz="2800" dirty="0"/>
              <a:t> 1-2 major goals or targets related to [theme name].</a:t>
            </a:r>
          </a:p>
        </p:txBody>
      </p:sp>
    </p:spTree>
    <p:extLst>
      <p:ext uri="{BB962C8B-B14F-4D97-AF65-F5344CB8AC3E}">
        <p14:creationId xmlns:p14="http://schemas.microsoft.com/office/powerpoint/2010/main" val="3476722081"/>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3AF96D56-3FEB-469B-858F-E413CD0A1D6A}"/>
              </a:ext>
            </a:extLst>
          </p:cNvPr>
          <p:cNvSpPr/>
          <p:nvPr/>
        </p:nvSpPr>
        <p:spPr>
          <a:xfrm>
            <a:off x="0" y="219457"/>
            <a:ext cx="12192000" cy="1471234"/>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A310F1B8-5458-4816-9DC5-65E6E3D9E8B4}"/>
              </a:ext>
            </a:extLst>
          </p:cNvPr>
          <p:cNvSpPr>
            <a:spLocks noGrp="1"/>
          </p:cNvSpPr>
          <p:nvPr>
            <p:ph type="title"/>
          </p:nvPr>
        </p:nvSpPr>
        <p:spPr/>
        <p:txBody>
          <a:bodyPr/>
          <a:lstStyle/>
          <a:p>
            <a:r>
              <a:rPr lang="en-US" dirty="0">
                <a:solidFill>
                  <a:schemeClr val="bg1"/>
                </a:solidFill>
              </a:rPr>
              <a:t>Small Group Roles</a:t>
            </a:r>
          </a:p>
        </p:txBody>
      </p:sp>
      <p:sp>
        <p:nvSpPr>
          <p:cNvPr id="3" name="Content Placeholder 2">
            <a:extLst>
              <a:ext uri="{FF2B5EF4-FFF2-40B4-BE49-F238E27FC236}">
                <a16:creationId xmlns="" xmlns:a16="http://schemas.microsoft.com/office/drawing/2014/main" id="{4BBA684B-1616-45FF-BD7E-93631EF1250A}"/>
              </a:ext>
            </a:extLst>
          </p:cNvPr>
          <p:cNvSpPr>
            <a:spLocks noGrp="1"/>
          </p:cNvSpPr>
          <p:nvPr>
            <p:ph idx="1"/>
          </p:nvPr>
        </p:nvSpPr>
        <p:spPr>
          <a:xfrm>
            <a:off x="838200" y="2139351"/>
            <a:ext cx="5441830" cy="3454385"/>
          </a:xfrm>
          <a:ln>
            <a:noFill/>
          </a:ln>
        </p:spPr>
        <p:txBody>
          <a:bodyPr>
            <a:noAutofit/>
          </a:bodyPr>
          <a:lstStyle/>
          <a:p>
            <a:pPr marL="0" lvl="1" indent="0">
              <a:lnSpc>
                <a:spcPct val="60000"/>
              </a:lnSpc>
              <a:spcBef>
                <a:spcPts val="1000"/>
              </a:spcBef>
              <a:buFont typeface="Arial" panose="020B0604020202020204" pitchFamily="34" charset="0"/>
              <a:buNone/>
            </a:pPr>
            <a:r>
              <a:rPr lang="en-US" sz="2600" b="1" dirty="0"/>
              <a:t>Facilitator</a:t>
            </a:r>
          </a:p>
          <a:p>
            <a:pPr marL="457200" lvl="1" indent="-457200">
              <a:lnSpc>
                <a:spcPct val="60000"/>
              </a:lnSpc>
              <a:spcBef>
                <a:spcPts val="1000"/>
              </a:spcBef>
            </a:pPr>
            <a:r>
              <a:rPr lang="en-US" sz="2600" dirty="0"/>
              <a:t>Animates and motivates the group; </a:t>
            </a:r>
          </a:p>
          <a:p>
            <a:pPr marL="457200" lvl="1" indent="-457200">
              <a:lnSpc>
                <a:spcPct val="60000"/>
              </a:lnSpc>
              <a:spcBef>
                <a:spcPts val="1000"/>
              </a:spcBef>
            </a:pPr>
            <a:r>
              <a:rPr lang="en-US" sz="2600" dirty="0"/>
              <a:t>Keeps the group on task; </a:t>
            </a:r>
          </a:p>
          <a:p>
            <a:pPr marL="457200" lvl="1" indent="-457200">
              <a:lnSpc>
                <a:spcPct val="60000"/>
              </a:lnSpc>
              <a:spcBef>
                <a:spcPts val="1000"/>
              </a:spcBef>
            </a:pPr>
            <a:r>
              <a:rPr lang="en-US" sz="2600" dirty="0"/>
              <a:t>Makes sure everyone is heard; </a:t>
            </a:r>
          </a:p>
          <a:p>
            <a:pPr marL="457200" lvl="1" indent="-457200">
              <a:lnSpc>
                <a:spcPct val="60000"/>
              </a:lnSpc>
              <a:spcBef>
                <a:spcPts val="1000"/>
              </a:spcBef>
            </a:pPr>
            <a:r>
              <a:rPr lang="en-US" sz="2600" dirty="0"/>
              <a:t>Asks for consensus; </a:t>
            </a:r>
          </a:p>
          <a:p>
            <a:pPr marL="0" lvl="1" indent="0">
              <a:lnSpc>
                <a:spcPct val="60000"/>
              </a:lnSpc>
              <a:spcBef>
                <a:spcPts val="1000"/>
              </a:spcBef>
              <a:buFont typeface="Arial" panose="020B0604020202020204" pitchFamily="34" charset="0"/>
              <a:buNone/>
            </a:pPr>
            <a:r>
              <a:rPr lang="en-US" sz="2600" b="1" dirty="0"/>
              <a:t>Recorder: </a:t>
            </a:r>
          </a:p>
          <a:p>
            <a:pPr marL="457200" lvl="1" indent="-457200">
              <a:lnSpc>
                <a:spcPct val="60000"/>
              </a:lnSpc>
              <a:spcBef>
                <a:spcPts val="1000"/>
              </a:spcBef>
            </a:pPr>
            <a:r>
              <a:rPr lang="en-US" sz="2600" dirty="0"/>
              <a:t>Keeps notes of the group’s work</a:t>
            </a:r>
          </a:p>
        </p:txBody>
      </p:sp>
      <p:sp>
        <p:nvSpPr>
          <p:cNvPr id="5" name="Content Placeholder 2">
            <a:extLst>
              <a:ext uri="{FF2B5EF4-FFF2-40B4-BE49-F238E27FC236}">
                <a16:creationId xmlns="" xmlns:a16="http://schemas.microsoft.com/office/drawing/2014/main" id="{5B2C8DA7-9D90-47EB-B5DF-F0E439E68116}"/>
              </a:ext>
            </a:extLst>
          </p:cNvPr>
          <p:cNvSpPr txBox="1">
            <a:spLocks/>
          </p:cNvSpPr>
          <p:nvPr/>
        </p:nvSpPr>
        <p:spPr>
          <a:xfrm>
            <a:off x="6497128" y="2139352"/>
            <a:ext cx="5441830" cy="3454384"/>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nSpc>
                <a:spcPct val="80000"/>
              </a:lnSpc>
              <a:spcBef>
                <a:spcPts val="1000"/>
              </a:spcBef>
              <a:buNone/>
            </a:pPr>
            <a:r>
              <a:rPr lang="en-US" sz="2600" b="1" dirty="0"/>
              <a:t>Reporter: </a:t>
            </a:r>
          </a:p>
          <a:p>
            <a:pPr marL="457200" lvl="1" indent="-457200">
              <a:lnSpc>
                <a:spcPct val="80000"/>
              </a:lnSpc>
              <a:spcBef>
                <a:spcPts val="1000"/>
              </a:spcBef>
            </a:pPr>
            <a:r>
              <a:rPr lang="en-US" sz="2600" dirty="0"/>
              <a:t>Shares the group’s work and ideas with the larger group</a:t>
            </a:r>
          </a:p>
          <a:p>
            <a:pPr marL="0" lvl="1" indent="0">
              <a:lnSpc>
                <a:spcPct val="80000"/>
              </a:lnSpc>
              <a:spcBef>
                <a:spcPts val="1000"/>
              </a:spcBef>
              <a:buNone/>
            </a:pPr>
            <a:r>
              <a:rPr lang="en-US" sz="2600" b="1" dirty="0"/>
              <a:t>Timekeeper: </a:t>
            </a:r>
          </a:p>
          <a:p>
            <a:pPr marL="457200" lvl="1" indent="-457200">
              <a:lnSpc>
                <a:spcPct val="80000"/>
              </a:lnSpc>
              <a:spcBef>
                <a:spcPts val="1000"/>
              </a:spcBef>
            </a:pPr>
            <a:r>
              <a:rPr lang="en-US" sz="2600" dirty="0"/>
              <a:t>Makes sure group completes the task within the time provided</a:t>
            </a:r>
          </a:p>
          <a:p>
            <a:pPr marL="0" lvl="1" indent="0">
              <a:lnSpc>
                <a:spcPct val="80000"/>
              </a:lnSpc>
              <a:spcBef>
                <a:spcPts val="1000"/>
              </a:spcBef>
              <a:buNone/>
            </a:pPr>
            <a:r>
              <a:rPr lang="en-US" sz="2600" b="1" dirty="0"/>
              <a:t>Observer: </a:t>
            </a:r>
          </a:p>
          <a:p>
            <a:pPr marL="457200" lvl="1" indent="-457200">
              <a:lnSpc>
                <a:spcPct val="80000"/>
              </a:lnSpc>
              <a:spcBef>
                <a:spcPts val="1000"/>
              </a:spcBef>
            </a:pPr>
            <a:r>
              <a:rPr lang="en-US" sz="2600" dirty="0"/>
              <a:t>Pays special attention to how the group is working together</a:t>
            </a:r>
          </a:p>
          <a:p>
            <a:pPr marL="457200" lvl="1" indent="-457200">
              <a:lnSpc>
                <a:spcPct val="80000"/>
              </a:lnSpc>
              <a:spcBef>
                <a:spcPts val="1000"/>
              </a:spcBef>
            </a:pPr>
            <a:r>
              <a:rPr lang="en-US" sz="2600" dirty="0"/>
              <a:t>Shares observations with the group</a:t>
            </a:r>
          </a:p>
        </p:txBody>
      </p:sp>
      <p:sp>
        <p:nvSpPr>
          <p:cNvPr id="6" name="Content Placeholder 2">
            <a:extLst>
              <a:ext uri="{FF2B5EF4-FFF2-40B4-BE49-F238E27FC236}">
                <a16:creationId xmlns="" xmlns:a16="http://schemas.microsoft.com/office/drawing/2014/main" id="{1849C1AB-AFAD-43D2-BCB6-7F52E519495F}"/>
              </a:ext>
            </a:extLst>
          </p:cNvPr>
          <p:cNvSpPr txBox="1">
            <a:spLocks/>
          </p:cNvSpPr>
          <p:nvPr/>
        </p:nvSpPr>
        <p:spPr>
          <a:xfrm>
            <a:off x="838200" y="6042396"/>
            <a:ext cx="10515600" cy="789833"/>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nSpc>
                <a:spcPct val="80000"/>
              </a:lnSpc>
              <a:spcBef>
                <a:spcPts val="1000"/>
              </a:spcBef>
              <a:buFont typeface="Arial" panose="020B0604020202020204" pitchFamily="34" charset="0"/>
              <a:buNone/>
            </a:pPr>
            <a:r>
              <a:rPr lang="en-US" sz="2800" b="1" dirty="0"/>
              <a:t>Please assign your roles now.  </a:t>
            </a:r>
          </a:p>
          <a:p>
            <a:pPr marL="0" lvl="1" indent="0">
              <a:lnSpc>
                <a:spcPct val="80000"/>
              </a:lnSpc>
              <a:spcBef>
                <a:spcPts val="1000"/>
              </a:spcBef>
              <a:buFont typeface="Arial" panose="020B0604020202020204" pitchFamily="34" charset="0"/>
              <a:buNone/>
            </a:pPr>
            <a:r>
              <a:rPr lang="en-US" sz="2800" b="1" dirty="0"/>
              <a:t>You can switch roles for the next small group discussion.</a:t>
            </a:r>
          </a:p>
        </p:txBody>
      </p:sp>
    </p:spTree>
    <p:extLst>
      <p:ext uri="{BB962C8B-B14F-4D97-AF65-F5344CB8AC3E}">
        <p14:creationId xmlns:p14="http://schemas.microsoft.com/office/powerpoint/2010/main" val="446092380"/>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3AF96D56-3FEB-469B-858F-E413CD0A1D6A}"/>
              </a:ext>
            </a:extLst>
          </p:cNvPr>
          <p:cNvSpPr/>
          <p:nvPr/>
        </p:nvSpPr>
        <p:spPr>
          <a:xfrm>
            <a:off x="0" y="219457"/>
            <a:ext cx="12192000" cy="1471234"/>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A310F1B8-5458-4816-9DC5-65E6E3D9E8B4}"/>
              </a:ext>
            </a:extLst>
          </p:cNvPr>
          <p:cNvSpPr>
            <a:spLocks noGrp="1"/>
          </p:cNvSpPr>
          <p:nvPr>
            <p:ph type="title"/>
          </p:nvPr>
        </p:nvSpPr>
        <p:spPr/>
        <p:txBody>
          <a:bodyPr/>
          <a:lstStyle/>
          <a:p>
            <a:r>
              <a:rPr lang="en-US" dirty="0">
                <a:solidFill>
                  <a:schemeClr val="bg1"/>
                </a:solidFill>
              </a:rPr>
              <a:t>Small Group Assignment (50 minutes)</a:t>
            </a:r>
          </a:p>
        </p:txBody>
      </p:sp>
      <p:sp>
        <p:nvSpPr>
          <p:cNvPr id="3" name="Content Placeholder 2">
            <a:extLst>
              <a:ext uri="{FF2B5EF4-FFF2-40B4-BE49-F238E27FC236}">
                <a16:creationId xmlns="" xmlns:a16="http://schemas.microsoft.com/office/drawing/2014/main" id="{4BBA684B-1616-45FF-BD7E-93631EF1250A}"/>
              </a:ext>
            </a:extLst>
          </p:cNvPr>
          <p:cNvSpPr>
            <a:spLocks noGrp="1"/>
          </p:cNvSpPr>
          <p:nvPr>
            <p:ph idx="1"/>
          </p:nvPr>
        </p:nvSpPr>
        <p:spPr>
          <a:xfrm>
            <a:off x="838200" y="1836360"/>
            <a:ext cx="10515600" cy="4802183"/>
          </a:xfrm>
        </p:spPr>
        <p:txBody>
          <a:bodyPr>
            <a:normAutofit fontScale="92500" lnSpcReduction="20000"/>
          </a:bodyPr>
          <a:lstStyle/>
          <a:p>
            <a:pPr marL="0" lvl="1" indent="0">
              <a:lnSpc>
                <a:spcPct val="120000"/>
              </a:lnSpc>
              <a:spcBef>
                <a:spcPts val="0"/>
              </a:spcBef>
              <a:spcAft>
                <a:spcPts val="600"/>
              </a:spcAft>
              <a:buNone/>
            </a:pPr>
            <a:r>
              <a:rPr lang="en-US" b="1" u="sng" dirty="0"/>
              <a:t>3. Implementation Strategies: </a:t>
            </a:r>
          </a:p>
          <a:p>
            <a:pPr marL="457200" lvl="1" indent="-457200">
              <a:lnSpc>
                <a:spcPct val="120000"/>
              </a:lnSpc>
              <a:spcBef>
                <a:spcPts val="0"/>
              </a:spcBef>
              <a:spcAft>
                <a:spcPts val="600"/>
              </a:spcAft>
            </a:pPr>
            <a:r>
              <a:rPr lang="en-US" dirty="0"/>
              <a:t>Develop a list of 2-4 key projects or programmes needed to achieve the goals/targets you set.</a:t>
            </a:r>
          </a:p>
          <a:p>
            <a:pPr marL="457200" lvl="1" indent="-457200">
              <a:lnSpc>
                <a:spcPct val="120000"/>
              </a:lnSpc>
              <a:spcBef>
                <a:spcPts val="0"/>
              </a:spcBef>
              <a:spcAft>
                <a:spcPts val="600"/>
              </a:spcAft>
            </a:pPr>
            <a:r>
              <a:rPr lang="en-US" dirty="0"/>
              <a:t>Which entity should lead each project or programme? Which entities should coordinate their work with the lead entity?</a:t>
            </a:r>
          </a:p>
          <a:p>
            <a:pPr marL="457200" lvl="1" indent="-457200">
              <a:lnSpc>
                <a:spcPct val="120000"/>
              </a:lnSpc>
              <a:spcBef>
                <a:spcPts val="0"/>
              </a:spcBef>
              <a:spcAft>
                <a:spcPts val="600"/>
              </a:spcAft>
            </a:pPr>
            <a:r>
              <a:rPr lang="en-US" dirty="0"/>
              <a:t>Describe mechanisms that would help achieve coordination?</a:t>
            </a:r>
          </a:p>
          <a:p>
            <a:pPr marL="457200" lvl="1" indent="-457200">
              <a:lnSpc>
                <a:spcPct val="120000"/>
              </a:lnSpc>
              <a:spcBef>
                <a:spcPts val="0"/>
              </a:spcBef>
              <a:spcAft>
                <a:spcPts val="600"/>
              </a:spcAft>
            </a:pPr>
            <a:r>
              <a:rPr lang="en-US" dirty="0"/>
              <a:t>How could these programmes/projects be funded?</a:t>
            </a:r>
          </a:p>
          <a:p>
            <a:pPr marL="0" lvl="1" indent="0">
              <a:lnSpc>
                <a:spcPct val="120000"/>
              </a:lnSpc>
              <a:spcBef>
                <a:spcPts val="0"/>
              </a:spcBef>
              <a:spcAft>
                <a:spcPts val="600"/>
              </a:spcAft>
              <a:buNone/>
            </a:pPr>
            <a:r>
              <a:rPr lang="en-US" dirty="0"/>
              <a:t>(30 minutes)</a:t>
            </a:r>
          </a:p>
          <a:p>
            <a:pPr marL="0" lvl="1" indent="0">
              <a:lnSpc>
                <a:spcPct val="120000"/>
              </a:lnSpc>
              <a:spcBef>
                <a:spcPts val="0"/>
              </a:spcBef>
              <a:spcAft>
                <a:spcPts val="600"/>
              </a:spcAft>
              <a:buNone/>
            </a:pPr>
            <a:r>
              <a:rPr lang="en-US" b="1" u="sng" dirty="0"/>
              <a:t>4. Monitoring &amp; Evaluation</a:t>
            </a:r>
          </a:p>
          <a:p>
            <a:pPr marL="457200" lvl="1" indent="-457200">
              <a:lnSpc>
                <a:spcPct val="120000"/>
              </a:lnSpc>
              <a:spcBef>
                <a:spcPts val="0"/>
              </a:spcBef>
              <a:spcAft>
                <a:spcPts val="600"/>
              </a:spcAft>
            </a:pPr>
            <a:r>
              <a:rPr lang="en-US" dirty="0"/>
              <a:t>Select 1-2 indicators for each goal/target you set.</a:t>
            </a:r>
          </a:p>
          <a:p>
            <a:pPr marL="457200" lvl="1" indent="-457200">
              <a:lnSpc>
                <a:spcPct val="120000"/>
              </a:lnSpc>
              <a:spcBef>
                <a:spcPts val="0"/>
              </a:spcBef>
              <a:spcAft>
                <a:spcPts val="600"/>
              </a:spcAft>
            </a:pPr>
            <a:r>
              <a:rPr lang="en-US" dirty="0"/>
              <a:t>Where will the data for these indicators come from and how will it be reported?</a:t>
            </a:r>
          </a:p>
          <a:p>
            <a:pPr marL="0" lvl="1" indent="0">
              <a:lnSpc>
                <a:spcPct val="120000"/>
              </a:lnSpc>
              <a:spcBef>
                <a:spcPts val="0"/>
              </a:spcBef>
              <a:spcAft>
                <a:spcPts val="600"/>
              </a:spcAft>
              <a:buNone/>
            </a:pPr>
            <a:r>
              <a:rPr lang="en-US" dirty="0"/>
              <a:t>(20 minutes)</a:t>
            </a:r>
          </a:p>
        </p:txBody>
      </p:sp>
    </p:spTree>
    <p:extLst>
      <p:ext uri="{BB962C8B-B14F-4D97-AF65-F5344CB8AC3E}">
        <p14:creationId xmlns:p14="http://schemas.microsoft.com/office/powerpoint/2010/main" val="3795834510"/>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3AF96D56-3FEB-469B-858F-E413CD0A1D6A}"/>
              </a:ext>
            </a:extLst>
          </p:cNvPr>
          <p:cNvSpPr/>
          <p:nvPr/>
        </p:nvSpPr>
        <p:spPr>
          <a:xfrm>
            <a:off x="0" y="219457"/>
            <a:ext cx="12192000" cy="1471234"/>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A310F1B8-5458-4816-9DC5-65E6E3D9E8B4}"/>
              </a:ext>
            </a:extLst>
          </p:cNvPr>
          <p:cNvSpPr>
            <a:spLocks noGrp="1"/>
          </p:cNvSpPr>
          <p:nvPr>
            <p:ph type="title"/>
          </p:nvPr>
        </p:nvSpPr>
        <p:spPr/>
        <p:txBody>
          <a:bodyPr/>
          <a:lstStyle/>
          <a:p>
            <a:r>
              <a:rPr lang="en-US" dirty="0">
                <a:solidFill>
                  <a:schemeClr val="bg1"/>
                </a:solidFill>
              </a:rPr>
              <a:t>Small Group Reporting</a:t>
            </a:r>
          </a:p>
        </p:txBody>
      </p:sp>
      <p:sp>
        <p:nvSpPr>
          <p:cNvPr id="3" name="Content Placeholder 2">
            <a:extLst>
              <a:ext uri="{FF2B5EF4-FFF2-40B4-BE49-F238E27FC236}">
                <a16:creationId xmlns="" xmlns:a16="http://schemas.microsoft.com/office/drawing/2014/main" id="{4BBA684B-1616-45FF-BD7E-93631EF1250A}"/>
              </a:ext>
            </a:extLst>
          </p:cNvPr>
          <p:cNvSpPr>
            <a:spLocks noGrp="1"/>
          </p:cNvSpPr>
          <p:nvPr>
            <p:ph idx="1"/>
          </p:nvPr>
        </p:nvSpPr>
        <p:spPr>
          <a:xfrm>
            <a:off x="838200" y="2346385"/>
            <a:ext cx="10515600" cy="4292158"/>
          </a:xfrm>
        </p:spPr>
        <p:txBody>
          <a:bodyPr>
            <a:normAutofit/>
          </a:bodyPr>
          <a:lstStyle/>
          <a:p>
            <a:pPr marL="0" lvl="1" indent="0">
              <a:lnSpc>
                <a:spcPct val="120000"/>
              </a:lnSpc>
              <a:spcBef>
                <a:spcPts val="0"/>
              </a:spcBef>
              <a:spcAft>
                <a:spcPts val="600"/>
              </a:spcAft>
              <a:buNone/>
            </a:pPr>
            <a:r>
              <a:rPr lang="en-US" sz="2800" b="1" u="sng" dirty="0"/>
              <a:t>3. Implementation Strategies:</a:t>
            </a:r>
            <a:r>
              <a:rPr lang="en-US" sz="2800" b="1" dirty="0"/>
              <a:t>  </a:t>
            </a:r>
            <a:endParaRPr lang="en-US" sz="2800" dirty="0"/>
          </a:p>
          <a:p>
            <a:pPr marL="457200" lvl="1" indent="-457200">
              <a:lnSpc>
                <a:spcPct val="120000"/>
              </a:lnSpc>
              <a:spcBef>
                <a:spcPts val="0"/>
              </a:spcBef>
              <a:spcAft>
                <a:spcPts val="600"/>
              </a:spcAft>
            </a:pPr>
            <a:r>
              <a:rPr lang="en-US" sz="2800" dirty="0"/>
              <a:t>What is your coordination mechanism?</a:t>
            </a:r>
          </a:p>
          <a:p>
            <a:pPr marL="457200" lvl="1" indent="-457200">
              <a:lnSpc>
                <a:spcPct val="120000"/>
              </a:lnSpc>
              <a:spcBef>
                <a:spcPts val="0"/>
              </a:spcBef>
              <a:spcAft>
                <a:spcPts val="600"/>
              </a:spcAft>
            </a:pPr>
            <a:r>
              <a:rPr lang="en-US" sz="2800" dirty="0"/>
              <a:t>What financing options did you discuss?</a:t>
            </a:r>
          </a:p>
          <a:p>
            <a:pPr marL="0" lvl="1" indent="0">
              <a:lnSpc>
                <a:spcPct val="120000"/>
              </a:lnSpc>
              <a:spcBef>
                <a:spcPts val="0"/>
              </a:spcBef>
              <a:spcAft>
                <a:spcPts val="600"/>
              </a:spcAft>
              <a:buNone/>
            </a:pPr>
            <a:r>
              <a:rPr lang="en-US" sz="2800" b="1" u="sng" dirty="0"/>
              <a:t>4. Monitoring &amp; Evaluation:</a:t>
            </a:r>
          </a:p>
          <a:p>
            <a:pPr marL="457200" lvl="1" indent="-457200">
              <a:lnSpc>
                <a:spcPct val="120000"/>
              </a:lnSpc>
              <a:spcBef>
                <a:spcPts val="0"/>
              </a:spcBef>
              <a:spcAft>
                <a:spcPts val="600"/>
              </a:spcAft>
            </a:pPr>
            <a:r>
              <a:rPr lang="en-US" sz="2800" dirty="0"/>
              <a:t>What are your indicators?</a:t>
            </a:r>
          </a:p>
          <a:p>
            <a:pPr marL="457200" lvl="1" indent="-457200">
              <a:lnSpc>
                <a:spcPct val="120000"/>
              </a:lnSpc>
              <a:spcBef>
                <a:spcPts val="0"/>
              </a:spcBef>
              <a:spcAft>
                <a:spcPts val="600"/>
              </a:spcAft>
            </a:pPr>
            <a:r>
              <a:rPr lang="en-US" sz="2800" dirty="0"/>
              <a:t>What agency is in charge of collecting and reporting the data?</a:t>
            </a:r>
          </a:p>
        </p:txBody>
      </p:sp>
    </p:spTree>
    <p:extLst>
      <p:ext uri="{BB962C8B-B14F-4D97-AF65-F5344CB8AC3E}">
        <p14:creationId xmlns:p14="http://schemas.microsoft.com/office/powerpoint/2010/main" val="1769917652"/>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F3DA10BF-2185-462C-96E0-54B534D1BC2A}"/>
              </a:ext>
            </a:extLst>
          </p:cNvPr>
          <p:cNvSpPr/>
          <p:nvPr/>
        </p:nvSpPr>
        <p:spPr>
          <a:xfrm>
            <a:off x="0" y="-76699"/>
            <a:ext cx="12192000" cy="6934699"/>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ea typeface="Calibri" panose="020F0502020204030204" pitchFamily="34" charset="0"/>
              <a:cs typeface="Times New Roman" panose="02020603050405020304" pitchFamily="18" charset="0"/>
            </a:endParaRPr>
          </a:p>
        </p:txBody>
      </p:sp>
      <p:sp>
        <p:nvSpPr>
          <p:cNvPr id="6147" name="Rectangle 2"/>
          <p:cNvSpPr>
            <a:spLocks/>
          </p:cNvSpPr>
          <p:nvPr/>
        </p:nvSpPr>
        <p:spPr bwMode="auto">
          <a:xfrm>
            <a:off x="3884614" y="4294188"/>
            <a:ext cx="4421187" cy="846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0" tIns="0" rIns="0" bIns="0">
            <a:spAutoFit/>
          </a:bodyPr>
          <a:lstStyle>
            <a:lvl1pPr indent="1270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eaLnBrk="1"/>
            <a:r>
              <a:rPr lang="en-US" altLang="en-US" sz="5500" b="1" dirty="0">
                <a:solidFill>
                  <a:srgbClr val="FFFFFF"/>
                </a:solidFill>
                <a:latin typeface="Lato" pitchFamily="34" charset="0"/>
                <a:cs typeface="Lato" pitchFamily="34" charset="0"/>
                <a:sym typeface="Lato" pitchFamily="34" charset="0"/>
              </a:rPr>
              <a:t>THANK YOU!</a:t>
            </a:r>
          </a:p>
        </p:txBody>
      </p:sp>
      <p:sp>
        <p:nvSpPr>
          <p:cNvPr id="6148" name="AutoShape 5"/>
          <p:cNvSpPr>
            <a:spLocks/>
          </p:cNvSpPr>
          <p:nvPr/>
        </p:nvSpPr>
        <p:spPr bwMode="auto">
          <a:xfrm>
            <a:off x="4481514" y="6156326"/>
            <a:ext cx="3311525" cy="441325"/>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18463" y="0"/>
                </a:moveTo>
                <a:lnTo>
                  <a:pt x="3137" y="0"/>
                </a:lnTo>
                <a:lnTo>
                  <a:pt x="2303" y="328"/>
                </a:lnTo>
                <a:lnTo>
                  <a:pt x="1554" y="1254"/>
                </a:lnTo>
                <a:lnTo>
                  <a:pt x="919" y="2690"/>
                </a:lnTo>
                <a:lnTo>
                  <a:pt x="428" y="4549"/>
                </a:lnTo>
                <a:lnTo>
                  <a:pt x="112" y="6742"/>
                </a:lnTo>
                <a:lnTo>
                  <a:pt x="0" y="9183"/>
                </a:lnTo>
                <a:lnTo>
                  <a:pt x="0" y="12416"/>
                </a:lnTo>
                <a:lnTo>
                  <a:pt x="112" y="14858"/>
                </a:lnTo>
                <a:lnTo>
                  <a:pt x="428" y="17052"/>
                </a:lnTo>
                <a:lnTo>
                  <a:pt x="919" y="18910"/>
                </a:lnTo>
                <a:lnTo>
                  <a:pt x="1554" y="20346"/>
                </a:lnTo>
                <a:lnTo>
                  <a:pt x="2303" y="21272"/>
                </a:lnTo>
                <a:lnTo>
                  <a:pt x="3137" y="21600"/>
                </a:lnTo>
                <a:lnTo>
                  <a:pt x="18463" y="21600"/>
                </a:lnTo>
                <a:lnTo>
                  <a:pt x="19297" y="21272"/>
                </a:lnTo>
                <a:lnTo>
                  <a:pt x="20047" y="20346"/>
                </a:lnTo>
                <a:lnTo>
                  <a:pt x="20681" y="18910"/>
                </a:lnTo>
                <a:lnTo>
                  <a:pt x="21172" y="17052"/>
                </a:lnTo>
                <a:lnTo>
                  <a:pt x="21488" y="14858"/>
                </a:lnTo>
                <a:lnTo>
                  <a:pt x="21600" y="12416"/>
                </a:lnTo>
                <a:lnTo>
                  <a:pt x="21600" y="9183"/>
                </a:lnTo>
                <a:lnTo>
                  <a:pt x="21488" y="6742"/>
                </a:lnTo>
                <a:lnTo>
                  <a:pt x="21172" y="4549"/>
                </a:lnTo>
                <a:lnTo>
                  <a:pt x="20681" y="2690"/>
                </a:lnTo>
                <a:lnTo>
                  <a:pt x="20047" y="1254"/>
                </a:lnTo>
                <a:lnTo>
                  <a:pt x="19297" y="328"/>
                </a:lnTo>
                <a:lnTo>
                  <a:pt x="18463" y="0"/>
                </a:lnTo>
                <a:close/>
              </a:path>
            </a:pathLst>
          </a:custGeom>
          <a:solidFill>
            <a:srgbClr val="0D7CB9"/>
          </a:solidFill>
          <a:ln>
            <a:noFill/>
          </a:ln>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lstStyle/>
          <a:p>
            <a:endParaRPr lang="en-US"/>
          </a:p>
        </p:txBody>
      </p:sp>
      <p:sp>
        <p:nvSpPr>
          <p:cNvPr id="6149" name="Rectangle 7"/>
          <p:cNvSpPr>
            <a:spLocks/>
          </p:cNvSpPr>
          <p:nvPr/>
        </p:nvSpPr>
        <p:spPr bwMode="auto">
          <a:xfrm>
            <a:off x="5448301" y="6265863"/>
            <a:ext cx="1414463"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0" tIns="0" rIns="0" bIns="0">
            <a:spAutoFit/>
          </a:bodyPr>
          <a:lstStyle>
            <a:lvl1pPr indent="1270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eaLnBrk="1"/>
            <a:r>
              <a:rPr lang="en-US" altLang="en-US" sz="1600" b="1">
                <a:solidFill>
                  <a:schemeClr val="bg1"/>
                </a:solidFill>
                <a:latin typeface="Avenir Book"/>
              </a:rPr>
              <a:t>UNECA.ORG</a:t>
            </a:r>
            <a:endParaRPr lang="en-US" altLang="en-US" sz="1200" b="1">
              <a:solidFill>
                <a:schemeClr val="bg1"/>
              </a:solidFill>
              <a:latin typeface="Lato" pitchFamily="34" charset="0"/>
              <a:cs typeface="Lato" pitchFamily="34" charset="0"/>
              <a:sym typeface="Lato" pitchFamily="34" charset="0"/>
            </a:endParaRPr>
          </a:p>
        </p:txBody>
      </p:sp>
      <p:pic>
        <p:nvPicPr>
          <p:cNvPr id="6150" name="Picture 8" descr="pasted-image.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13301" y="1171576"/>
            <a:ext cx="2563813" cy="266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6151" name="Picture 9" descr="pasted-image.pd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041901" y="2174876"/>
            <a:ext cx="2106613" cy="91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6152" name="Rectangle 6"/>
          <p:cNvSpPr>
            <a:spLocks/>
          </p:cNvSpPr>
          <p:nvPr/>
        </p:nvSpPr>
        <p:spPr bwMode="auto">
          <a:xfrm>
            <a:off x="3411539" y="5435600"/>
            <a:ext cx="544988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0" tIns="0" rIns="0" bIns="0">
            <a:spAutoFit/>
          </a:bodyPr>
          <a:lstStyle>
            <a:lvl1pPr>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algn="ctr" eaLnBrk="1"/>
            <a:r>
              <a:rPr lang="en-US" altLang="en-US" sz="1900" dirty="0">
                <a:solidFill>
                  <a:srgbClr val="0D7CB9"/>
                </a:solidFill>
                <a:latin typeface="Lato" pitchFamily="34" charset="0"/>
                <a:cs typeface="Lato" pitchFamily="34" charset="0"/>
                <a:sym typeface="Lato" pitchFamily="34" charset="0"/>
              </a:rPr>
              <a:t>more info: </a:t>
            </a:r>
            <a:r>
              <a:rPr lang="en-US" altLang="en-US" sz="2400" dirty="0">
                <a:solidFill>
                  <a:srgbClr val="FFFFFF"/>
                </a:solidFill>
                <a:latin typeface="Lato" pitchFamily="34" charset="0"/>
                <a:cs typeface="Lato" pitchFamily="34" charset="0"/>
                <a:sym typeface="Lato" pitchFamily="34" charset="0"/>
              </a:rPr>
              <a:t>[trainer/organizer contact info]</a:t>
            </a:r>
            <a:endParaRPr lang="en-US" altLang="en-US" sz="1900" dirty="0">
              <a:solidFill>
                <a:srgbClr val="0D7CB9"/>
              </a:solidFill>
              <a:latin typeface="Lato" pitchFamily="34" charset="0"/>
              <a:cs typeface="Lato" pitchFamily="34" charset="0"/>
              <a:sym typeface="Lato" pitchFamily="34" charset="0"/>
            </a:endParaRPr>
          </a:p>
        </p:txBody>
      </p:sp>
    </p:spTree>
    <p:extLst>
      <p:ext uri="{BB962C8B-B14F-4D97-AF65-F5344CB8AC3E}">
        <p14:creationId xmlns:p14="http://schemas.microsoft.com/office/powerpoint/2010/main" val="915794761"/>
      </p:ext>
    </p:extLst>
  </p:cSld>
  <p:clrMapOvr>
    <a:masterClrMapping/>
  </p:clrMapOvr>
  <p:transition spd="med"/>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9F7BBF20-06DE-4261-A77A-BDD3027B683A}"/>
              </a:ext>
            </a:extLst>
          </p:cNvPr>
          <p:cNvSpPr/>
          <p:nvPr/>
        </p:nvSpPr>
        <p:spPr>
          <a:xfrm>
            <a:off x="0" y="0"/>
            <a:ext cx="12192000" cy="6858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A2CA4FD5-94E2-40BA-BA12-6B70BD1F6F43}"/>
              </a:ext>
            </a:extLst>
          </p:cNvPr>
          <p:cNvSpPr>
            <a:spLocks noGrp="1"/>
          </p:cNvSpPr>
          <p:nvPr>
            <p:ph type="ctrTitle"/>
          </p:nvPr>
        </p:nvSpPr>
        <p:spPr>
          <a:xfrm>
            <a:off x="914400" y="1853883"/>
            <a:ext cx="10363200" cy="2387600"/>
          </a:xfrm>
        </p:spPr>
        <p:txBody>
          <a:bodyPr/>
          <a:lstStyle/>
          <a:p>
            <a:r>
              <a:rPr lang="en-US" dirty="0"/>
              <a:t>Sample slides: Day 3</a:t>
            </a:r>
          </a:p>
        </p:txBody>
      </p:sp>
    </p:spTree>
    <p:extLst>
      <p:ext uri="{BB962C8B-B14F-4D97-AF65-F5344CB8AC3E}">
        <p14:creationId xmlns:p14="http://schemas.microsoft.com/office/powerpoint/2010/main" val="1064715700"/>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 xmlns:a16="http://schemas.microsoft.com/office/drawing/2014/main" id="{988E6C5B-6F67-4668-9498-BEC0448A3EE5}"/>
              </a:ext>
            </a:extLst>
          </p:cNvPr>
          <p:cNvSpPr/>
          <p:nvPr/>
        </p:nvSpPr>
        <p:spPr>
          <a:xfrm>
            <a:off x="0" y="0"/>
            <a:ext cx="12192000"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5" name="AutoShape 2"/>
          <p:cNvSpPr>
            <a:spLocks/>
          </p:cNvSpPr>
          <p:nvPr/>
        </p:nvSpPr>
        <p:spPr bwMode="auto">
          <a:xfrm>
            <a:off x="4572714" y="5823269"/>
            <a:ext cx="2949575" cy="560387"/>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19572" y="0"/>
                </a:moveTo>
                <a:lnTo>
                  <a:pt x="2028" y="0"/>
                </a:lnTo>
                <a:lnTo>
                  <a:pt x="1664" y="172"/>
                </a:lnTo>
                <a:lnTo>
                  <a:pt x="1321" y="669"/>
                </a:lnTo>
                <a:lnTo>
                  <a:pt x="1005" y="1460"/>
                </a:lnTo>
                <a:lnTo>
                  <a:pt x="722" y="2514"/>
                </a:lnTo>
                <a:lnTo>
                  <a:pt x="477" y="3803"/>
                </a:lnTo>
                <a:lnTo>
                  <a:pt x="277" y="5295"/>
                </a:lnTo>
                <a:lnTo>
                  <a:pt x="127" y="6961"/>
                </a:lnTo>
                <a:lnTo>
                  <a:pt x="33" y="8770"/>
                </a:lnTo>
                <a:lnTo>
                  <a:pt x="0" y="10692"/>
                </a:lnTo>
                <a:lnTo>
                  <a:pt x="0" y="10908"/>
                </a:lnTo>
                <a:lnTo>
                  <a:pt x="33" y="12830"/>
                </a:lnTo>
                <a:lnTo>
                  <a:pt x="127" y="14639"/>
                </a:lnTo>
                <a:lnTo>
                  <a:pt x="277" y="16304"/>
                </a:lnTo>
                <a:lnTo>
                  <a:pt x="477" y="17797"/>
                </a:lnTo>
                <a:lnTo>
                  <a:pt x="722" y="19085"/>
                </a:lnTo>
                <a:lnTo>
                  <a:pt x="1005" y="20140"/>
                </a:lnTo>
                <a:lnTo>
                  <a:pt x="1321" y="20931"/>
                </a:lnTo>
                <a:lnTo>
                  <a:pt x="1664" y="21428"/>
                </a:lnTo>
                <a:lnTo>
                  <a:pt x="2028" y="21600"/>
                </a:lnTo>
                <a:lnTo>
                  <a:pt x="19572" y="21600"/>
                </a:lnTo>
                <a:lnTo>
                  <a:pt x="19936" y="21428"/>
                </a:lnTo>
                <a:lnTo>
                  <a:pt x="20279" y="20931"/>
                </a:lnTo>
                <a:lnTo>
                  <a:pt x="20595" y="20140"/>
                </a:lnTo>
                <a:lnTo>
                  <a:pt x="20878" y="19085"/>
                </a:lnTo>
                <a:lnTo>
                  <a:pt x="21123" y="17797"/>
                </a:lnTo>
                <a:lnTo>
                  <a:pt x="21323" y="16304"/>
                </a:lnTo>
                <a:lnTo>
                  <a:pt x="21473" y="14639"/>
                </a:lnTo>
                <a:lnTo>
                  <a:pt x="21567" y="12830"/>
                </a:lnTo>
                <a:lnTo>
                  <a:pt x="21600" y="10908"/>
                </a:lnTo>
                <a:lnTo>
                  <a:pt x="21600" y="10692"/>
                </a:lnTo>
                <a:lnTo>
                  <a:pt x="21567" y="8770"/>
                </a:lnTo>
                <a:lnTo>
                  <a:pt x="21473" y="6961"/>
                </a:lnTo>
                <a:lnTo>
                  <a:pt x="21323" y="5295"/>
                </a:lnTo>
                <a:lnTo>
                  <a:pt x="21123" y="3803"/>
                </a:lnTo>
                <a:lnTo>
                  <a:pt x="20878" y="2514"/>
                </a:lnTo>
                <a:lnTo>
                  <a:pt x="20595" y="1460"/>
                </a:lnTo>
                <a:lnTo>
                  <a:pt x="20279" y="669"/>
                </a:lnTo>
                <a:lnTo>
                  <a:pt x="19936" y="172"/>
                </a:lnTo>
                <a:lnTo>
                  <a:pt x="19572" y="0"/>
                </a:lnTo>
                <a:close/>
              </a:path>
            </a:pathLst>
          </a:custGeom>
          <a:solidFill>
            <a:srgbClr val="0A7CB8"/>
          </a:solidFill>
          <a:ln>
            <a:noFill/>
          </a:ln>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pPr algn="ctr"/>
            <a:r>
              <a:rPr lang="fr-BE" dirty="0">
                <a:solidFill>
                  <a:schemeClr val="bg1"/>
                </a:solidFill>
                <a:latin typeface="Lato"/>
              </a:rPr>
              <a:t>**DATE**</a:t>
            </a:r>
          </a:p>
        </p:txBody>
      </p:sp>
      <p:sp>
        <p:nvSpPr>
          <p:cNvPr id="3076" name="Rectangle 3"/>
          <p:cNvSpPr>
            <a:spLocks/>
          </p:cNvSpPr>
          <p:nvPr/>
        </p:nvSpPr>
        <p:spPr bwMode="auto">
          <a:xfrm>
            <a:off x="10856105" y="296863"/>
            <a:ext cx="755650"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0" tIns="0" rIns="0" bIns="0">
            <a:spAutoFit/>
          </a:bodyPr>
          <a:lstStyle>
            <a:lvl1pPr indent="12700">
              <a:defRPr>
                <a:solidFill>
                  <a:srgbClr val="000000"/>
                </a:solidFill>
                <a:latin typeface="Calibri" panose="020F0502020204030204" pitchFamily="34" charset="0"/>
                <a:ea typeface="MS PGothic" panose="020B0600070205080204" pitchFamily="34" charset="-128"/>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eaLnBrk="1"/>
            <a:r>
              <a:rPr lang="en-US" altLang="en-US" sz="2700" b="1">
                <a:solidFill>
                  <a:srgbClr val="FFFFFF"/>
                </a:solidFill>
                <a:latin typeface="Times New Roman" panose="02020603050405020304" pitchFamily="18" charset="0"/>
                <a:cs typeface="Times New Roman" panose="02020603050405020304" pitchFamily="18" charset="0"/>
                <a:sym typeface="Times New Roman" panose="02020603050405020304" pitchFamily="18" charset="0"/>
              </a:rPr>
              <a:t>ECA</a:t>
            </a:r>
          </a:p>
        </p:txBody>
      </p:sp>
      <p:sp>
        <p:nvSpPr>
          <p:cNvPr id="3077" name="Rectangle 4" descr="image2.png"/>
          <p:cNvSpPr>
            <a:spLocks/>
          </p:cNvSpPr>
          <p:nvPr/>
        </p:nvSpPr>
        <p:spPr bwMode="auto">
          <a:xfrm>
            <a:off x="10240156" y="284164"/>
            <a:ext cx="573087" cy="477837"/>
          </a:xfrm>
          <a:prstGeom prst="rect">
            <a:avLst/>
          </a:prstGeom>
          <a:blipFill dpi="0" rotWithShape="0">
            <a:blip r:embed="rId3"/>
            <a:srcRect/>
            <a:stretch>
              <a:fillRect/>
            </a:stretch>
          </a:blipFill>
          <a:ln>
            <a:noFill/>
          </a:ln>
          <a:extLst>
            <a:ext uri="{91240B29-F687-4F45-9708-019B960494DF}">
              <a14:hiddenLine xmlns:a14="http://schemas.microsoft.com/office/drawing/2010/main" w="12700">
                <a:solidFill>
                  <a:srgbClr val="000000"/>
                </a:solidFill>
                <a:miter lim="400000"/>
                <a:headEnd/>
                <a:tailEnd/>
              </a14:hiddenLine>
            </a:ext>
          </a:extLst>
        </p:spPr>
        <p:txBody>
          <a:bodyPr lIns="45720" rIns="45720"/>
          <a:lstStyle>
            <a:lvl1pPr>
              <a:defRPr>
                <a:solidFill>
                  <a:srgbClr val="000000"/>
                </a:solidFill>
                <a:latin typeface="Calibri" panose="020F0502020204030204" pitchFamily="34" charset="0"/>
                <a:ea typeface="MS PGothic" panose="020B0600070205080204" pitchFamily="34" charset="-128"/>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eaLnBrk="1"/>
            <a:endParaRPr lang="en-US" altLang="en-US"/>
          </a:p>
        </p:txBody>
      </p:sp>
      <p:sp>
        <p:nvSpPr>
          <p:cNvPr id="3079" name="AutoShape 8"/>
          <p:cNvSpPr>
            <a:spLocks/>
          </p:cNvSpPr>
          <p:nvPr/>
        </p:nvSpPr>
        <p:spPr bwMode="auto">
          <a:xfrm>
            <a:off x="684241" y="3273426"/>
            <a:ext cx="3730625" cy="511175"/>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20155" y="0"/>
                </a:moveTo>
                <a:lnTo>
                  <a:pt x="1445" y="0"/>
                </a:lnTo>
                <a:lnTo>
                  <a:pt x="1185" y="172"/>
                </a:lnTo>
                <a:lnTo>
                  <a:pt x="941" y="669"/>
                </a:lnTo>
                <a:lnTo>
                  <a:pt x="716" y="1460"/>
                </a:lnTo>
                <a:lnTo>
                  <a:pt x="514" y="2514"/>
                </a:lnTo>
                <a:lnTo>
                  <a:pt x="340" y="3803"/>
                </a:lnTo>
                <a:lnTo>
                  <a:pt x="197" y="5295"/>
                </a:lnTo>
                <a:lnTo>
                  <a:pt x="90" y="6961"/>
                </a:lnTo>
                <a:lnTo>
                  <a:pt x="23" y="8770"/>
                </a:lnTo>
                <a:lnTo>
                  <a:pt x="0" y="10692"/>
                </a:lnTo>
                <a:lnTo>
                  <a:pt x="0" y="10908"/>
                </a:lnTo>
                <a:lnTo>
                  <a:pt x="23" y="12830"/>
                </a:lnTo>
                <a:lnTo>
                  <a:pt x="90" y="14639"/>
                </a:lnTo>
                <a:lnTo>
                  <a:pt x="197" y="16304"/>
                </a:lnTo>
                <a:lnTo>
                  <a:pt x="340" y="17797"/>
                </a:lnTo>
                <a:lnTo>
                  <a:pt x="514" y="19085"/>
                </a:lnTo>
                <a:lnTo>
                  <a:pt x="716" y="20140"/>
                </a:lnTo>
                <a:lnTo>
                  <a:pt x="941" y="20931"/>
                </a:lnTo>
                <a:lnTo>
                  <a:pt x="1185" y="21428"/>
                </a:lnTo>
                <a:lnTo>
                  <a:pt x="1445" y="21600"/>
                </a:lnTo>
                <a:lnTo>
                  <a:pt x="20155" y="21600"/>
                </a:lnTo>
                <a:lnTo>
                  <a:pt x="20415" y="21428"/>
                </a:lnTo>
                <a:lnTo>
                  <a:pt x="20659" y="20931"/>
                </a:lnTo>
                <a:lnTo>
                  <a:pt x="20884" y="20140"/>
                </a:lnTo>
                <a:lnTo>
                  <a:pt x="21086" y="19085"/>
                </a:lnTo>
                <a:lnTo>
                  <a:pt x="21260" y="17797"/>
                </a:lnTo>
                <a:lnTo>
                  <a:pt x="21403" y="16304"/>
                </a:lnTo>
                <a:lnTo>
                  <a:pt x="21510" y="14639"/>
                </a:lnTo>
                <a:lnTo>
                  <a:pt x="21577" y="12830"/>
                </a:lnTo>
                <a:lnTo>
                  <a:pt x="21600" y="10908"/>
                </a:lnTo>
                <a:lnTo>
                  <a:pt x="21600" y="10692"/>
                </a:lnTo>
                <a:lnTo>
                  <a:pt x="21577" y="8770"/>
                </a:lnTo>
                <a:lnTo>
                  <a:pt x="21510" y="6961"/>
                </a:lnTo>
                <a:lnTo>
                  <a:pt x="21403" y="5295"/>
                </a:lnTo>
                <a:lnTo>
                  <a:pt x="21260" y="3803"/>
                </a:lnTo>
                <a:lnTo>
                  <a:pt x="21086" y="2514"/>
                </a:lnTo>
                <a:lnTo>
                  <a:pt x="20884" y="1460"/>
                </a:lnTo>
                <a:lnTo>
                  <a:pt x="20659" y="669"/>
                </a:lnTo>
                <a:lnTo>
                  <a:pt x="20415" y="172"/>
                </a:lnTo>
                <a:lnTo>
                  <a:pt x="20155" y="0"/>
                </a:lnTo>
                <a:close/>
              </a:path>
            </a:pathLst>
          </a:custGeom>
          <a:solidFill>
            <a:srgbClr val="0A7CB8"/>
          </a:solidFill>
          <a:ln>
            <a:noFill/>
          </a:ln>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lstStyle/>
          <a:p>
            <a:endParaRPr lang="fr-BE"/>
          </a:p>
        </p:txBody>
      </p:sp>
      <p:sp>
        <p:nvSpPr>
          <p:cNvPr id="3080" name="AutoShape 9"/>
          <p:cNvSpPr>
            <a:spLocks/>
          </p:cNvSpPr>
          <p:nvPr/>
        </p:nvSpPr>
        <p:spPr bwMode="auto">
          <a:xfrm>
            <a:off x="1025553" y="3889376"/>
            <a:ext cx="2692400" cy="511175"/>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19597" y="0"/>
                </a:moveTo>
                <a:lnTo>
                  <a:pt x="2003" y="0"/>
                </a:lnTo>
                <a:lnTo>
                  <a:pt x="1643" y="172"/>
                </a:lnTo>
                <a:lnTo>
                  <a:pt x="1304" y="669"/>
                </a:lnTo>
                <a:lnTo>
                  <a:pt x="992" y="1460"/>
                </a:lnTo>
                <a:lnTo>
                  <a:pt x="713" y="2514"/>
                </a:lnTo>
                <a:lnTo>
                  <a:pt x="471" y="3803"/>
                </a:lnTo>
                <a:lnTo>
                  <a:pt x="274" y="5295"/>
                </a:lnTo>
                <a:lnTo>
                  <a:pt x="125" y="6961"/>
                </a:lnTo>
                <a:lnTo>
                  <a:pt x="32" y="8770"/>
                </a:lnTo>
                <a:lnTo>
                  <a:pt x="0" y="10692"/>
                </a:lnTo>
                <a:lnTo>
                  <a:pt x="0" y="10908"/>
                </a:lnTo>
                <a:lnTo>
                  <a:pt x="32" y="12830"/>
                </a:lnTo>
                <a:lnTo>
                  <a:pt x="125" y="14639"/>
                </a:lnTo>
                <a:lnTo>
                  <a:pt x="274" y="16304"/>
                </a:lnTo>
                <a:lnTo>
                  <a:pt x="471" y="17797"/>
                </a:lnTo>
                <a:lnTo>
                  <a:pt x="713" y="19085"/>
                </a:lnTo>
                <a:lnTo>
                  <a:pt x="992" y="20140"/>
                </a:lnTo>
                <a:lnTo>
                  <a:pt x="1304" y="20931"/>
                </a:lnTo>
                <a:lnTo>
                  <a:pt x="1643" y="21428"/>
                </a:lnTo>
                <a:lnTo>
                  <a:pt x="2003" y="21600"/>
                </a:lnTo>
                <a:lnTo>
                  <a:pt x="19597" y="21600"/>
                </a:lnTo>
                <a:lnTo>
                  <a:pt x="19957" y="21428"/>
                </a:lnTo>
                <a:lnTo>
                  <a:pt x="20296" y="20931"/>
                </a:lnTo>
                <a:lnTo>
                  <a:pt x="20608" y="20140"/>
                </a:lnTo>
                <a:lnTo>
                  <a:pt x="20887" y="19085"/>
                </a:lnTo>
                <a:lnTo>
                  <a:pt x="21129" y="17797"/>
                </a:lnTo>
                <a:lnTo>
                  <a:pt x="21327" y="16304"/>
                </a:lnTo>
                <a:lnTo>
                  <a:pt x="21475" y="14639"/>
                </a:lnTo>
                <a:lnTo>
                  <a:pt x="21568" y="12830"/>
                </a:lnTo>
                <a:lnTo>
                  <a:pt x="21600" y="10908"/>
                </a:lnTo>
                <a:lnTo>
                  <a:pt x="21600" y="10692"/>
                </a:lnTo>
                <a:lnTo>
                  <a:pt x="21568" y="8770"/>
                </a:lnTo>
                <a:lnTo>
                  <a:pt x="21475" y="6961"/>
                </a:lnTo>
                <a:lnTo>
                  <a:pt x="21327" y="5295"/>
                </a:lnTo>
                <a:lnTo>
                  <a:pt x="21129" y="3803"/>
                </a:lnTo>
                <a:lnTo>
                  <a:pt x="20887" y="2514"/>
                </a:lnTo>
                <a:lnTo>
                  <a:pt x="20608" y="1460"/>
                </a:lnTo>
                <a:lnTo>
                  <a:pt x="20296" y="669"/>
                </a:lnTo>
                <a:lnTo>
                  <a:pt x="19957" y="172"/>
                </a:lnTo>
                <a:lnTo>
                  <a:pt x="19597" y="0"/>
                </a:lnTo>
                <a:close/>
              </a:path>
            </a:pathLst>
          </a:custGeom>
          <a:solidFill>
            <a:srgbClr val="0A7CB8"/>
          </a:solidFill>
          <a:ln>
            <a:noFill/>
          </a:ln>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lstStyle/>
          <a:p>
            <a:endParaRPr lang="fr-BE"/>
          </a:p>
        </p:txBody>
      </p:sp>
      <p:sp>
        <p:nvSpPr>
          <p:cNvPr id="3081" name="AutoShape 10"/>
          <p:cNvSpPr>
            <a:spLocks/>
          </p:cNvSpPr>
          <p:nvPr/>
        </p:nvSpPr>
        <p:spPr bwMode="auto">
          <a:xfrm>
            <a:off x="1187479" y="4567239"/>
            <a:ext cx="2808287" cy="509587"/>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19681" y="0"/>
                </a:moveTo>
                <a:lnTo>
                  <a:pt x="1919" y="0"/>
                </a:lnTo>
                <a:lnTo>
                  <a:pt x="1574" y="172"/>
                </a:lnTo>
                <a:lnTo>
                  <a:pt x="1250" y="669"/>
                </a:lnTo>
                <a:lnTo>
                  <a:pt x="951" y="1460"/>
                </a:lnTo>
                <a:lnTo>
                  <a:pt x="683" y="2514"/>
                </a:lnTo>
                <a:lnTo>
                  <a:pt x="451" y="3803"/>
                </a:lnTo>
                <a:lnTo>
                  <a:pt x="262" y="5295"/>
                </a:lnTo>
                <a:lnTo>
                  <a:pt x="120" y="6961"/>
                </a:lnTo>
                <a:lnTo>
                  <a:pt x="31" y="8770"/>
                </a:lnTo>
                <a:lnTo>
                  <a:pt x="0" y="10692"/>
                </a:lnTo>
                <a:lnTo>
                  <a:pt x="0" y="10908"/>
                </a:lnTo>
                <a:lnTo>
                  <a:pt x="31" y="12830"/>
                </a:lnTo>
                <a:lnTo>
                  <a:pt x="120" y="14639"/>
                </a:lnTo>
                <a:lnTo>
                  <a:pt x="262" y="16304"/>
                </a:lnTo>
                <a:lnTo>
                  <a:pt x="451" y="17797"/>
                </a:lnTo>
                <a:lnTo>
                  <a:pt x="683" y="19085"/>
                </a:lnTo>
                <a:lnTo>
                  <a:pt x="951" y="20140"/>
                </a:lnTo>
                <a:lnTo>
                  <a:pt x="1250" y="20931"/>
                </a:lnTo>
                <a:lnTo>
                  <a:pt x="1574" y="21428"/>
                </a:lnTo>
                <a:lnTo>
                  <a:pt x="1919" y="21600"/>
                </a:lnTo>
                <a:lnTo>
                  <a:pt x="19681" y="21600"/>
                </a:lnTo>
                <a:lnTo>
                  <a:pt x="20026" y="21420"/>
                </a:lnTo>
                <a:lnTo>
                  <a:pt x="20350" y="20904"/>
                </a:lnTo>
                <a:lnTo>
                  <a:pt x="20649" y="20084"/>
                </a:lnTo>
                <a:lnTo>
                  <a:pt x="20917" y="18995"/>
                </a:lnTo>
                <a:lnTo>
                  <a:pt x="21149" y="17671"/>
                </a:lnTo>
                <a:lnTo>
                  <a:pt x="21338" y="16144"/>
                </a:lnTo>
                <a:lnTo>
                  <a:pt x="21480" y="14450"/>
                </a:lnTo>
                <a:lnTo>
                  <a:pt x="21569" y="12621"/>
                </a:lnTo>
                <a:lnTo>
                  <a:pt x="21600" y="10692"/>
                </a:lnTo>
                <a:lnTo>
                  <a:pt x="21569" y="8770"/>
                </a:lnTo>
                <a:lnTo>
                  <a:pt x="21480" y="6961"/>
                </a:lnTo>
                <a:lnTo>
                  <a:pt x="21338" y="5295"/>
                </a:lnTo>
                <a:lnTo>
                  <a:pt x="21149" y="3803"/>
                </a:lnTo>
                <a:lnTo>
                  <a:pt x="20917" y="2514"/>
                </a:lnTo>
                <a:lnTo>
                  <a:pt x="20649" y="1460"/>
                </a:lnTo>
                <a:lnTo>
                  <a:pt x="20350" y="669"/>
                </a:lnTo>
                <a:lnTo>
                  <a:pt x="20026" y="172"/>
                </a:lnTo>
                <a:lnTo>
                  <a:pt x="19681" y="0"/>
                </a:lnTo>
                <a:close/>
              </a:path>
            </a:pathLst>
          </a:custGeom>
          <a:solidFill>
            <a:srgbClr val="0A7CB8"/>
          </a:solidFill>
          <a:ln>
            <a:noFill/>
          </a:ln>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lstStyle/>
          <a:p>
            <a:endParaRPr lang="fr-BE"/>
          </a:p>
        </p:txBody>
      </p:sp>
      <p:sp>
        <p:nvSpPr>
          <p:cNvPr id="3082" name="AutoShape 11"/>
          <p:cNvSpPr>
            <a:spLocks/>
          </p:cNvSpPr>
          <p:nvPr/>
        </p:nvSpPr>
        <p:spPr bwMode="auto">
          <a:xfrm>
            <a:off x="1187479" y="5253039"/>
            <a:ext cx="2141537" cy="509587"/>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19083" y="0"/>
                </a:moveTo>
                <a:lnTo>
                  <a:pt x="2517" y="0"/>
                </a:lnTo>
                <a:lnTo>
                  <a:pt x="2065" y="172"/>
                </a:lnTo>
                <a:lnTo>
                  <a:pt x="1639" y="669"/>
                </a:lnTo>
                <a:lnTo>
                  <a:pt x="1247" y="1460"/>
                </a:lnTo>
                <a:lnTo>
                  <a:pt x="895" y="2514"/>
                </a:lnTo>
                <a:lnTo>
                  <a:pt x="592" y="3803"/>
                </a:lnTo>
                <a:lnTo>
                  <a:pt x="344" y="5295"/>
                </a:lnTo>
                <a:lnTo>
                  <a:pt x="157" y="6961"/>
                </a:lnTo>
                <a:lnTo>
                  <a:pt x="41" y="8770"/>
                </a:lnTo>
                <a:lnTo>
                  <a:pt x="0" y="10692"/>
                </a:lnTo>
                <a:lnTo>
                  <a:pt x="0" y="10908"/>
                </a:lnTo>
                <a:lnTo>
                  <a:pt x="41" y="12830"/>
                </a:lnTo>
                <a:lnTo>
                  <a:pt x="157" y="14639"/>
                </a:lnTo>
                <a:lnTo>
                  <a:pt x="344" y="16304"/>
                </a:lnTo>
                <a:lnTo>
                  <a:pt x="592" y="17797"/>
                </a:lnTo>
                <a:lnTo>
                  <a:pt x="895" y="19085"/>
                </a:lnTo>
                <a:lnTo>
                  <a:pt x="1247" y="20140"/>
                </a:lnTo>
                <a:lnTo>
                  <a:pt x="1639" y="20931"/>
                </a:lnTo>
                <a:lnTo>
                  <a:pt x="2065" y="21428"/>
                </a:lnTo>
                <a:lnTo>
                  <a:pt x="2517" y="21600"/>
                </a:lnTo>
                <a:lnTo>
                  <a:pt x="19083" y="21600"/>
                </a:lnTo>
                <a:lnTo>
                  <a:pt x="19535" y="21428"/>
                </a:lnTo>
                <a:lnTo>
                  <a:pt x="19961" y="20931"/>
                </a:lnTo>
                <a:lnTo>
                  <a:pt x="20353" y="20140"/>
                </a:lnTo>
                <a:lnTo>
                  <a:pt x="20705" y="19085"/>
                </a:lnTo>
                <a:lnTo>
                  <a:pt x="21008" y="17797"/>
                </a:lnTo>
                <a:lnTo>
                  <a:pt x="21256" y="16304"/>
                </a:lnTo>
                <a:lnTo>
                  <a:pt x="21443" y="14639"/>
                </a:lnTo>
                <a:lnTo>
                  <a:pt x="21559" y="12830"/>
                </a:lnTo>
                <a:lnTo>
                  <a:pt x="21600" y="10908"/>
                </a:lnTo>
                <a:lnTo>
                  <a:pt x="21600" y="10692"/>
                </a:lnTo>
                <a:lnTo>
                  <a:pt x="21559" y="8770"/>
                </a:lnTo>
                <a:lnTo>
                  <a:pt x="21443" y="6961"/>
                </a:lnTo>
                <a:lnTo>
                  <a:pt x="21256" y="5295"/>
                </a:lnTo>
                <a:lnTo>
                  <a:pt x="21008" y="3803"/>
                </a:lnTo>
                <a:lnTo>
                  <a:pt x="20705" y="2514"/>
                </a:lnTo>
                <a:lnTo>
                  <a:pt x="20353" y="1460"/>
                </a:lnTo>
                <a:lnTo>
                  <a:pt x="19961" y="669"/>
                </a:lnTo>
                <a:lnTo>
                  <a:pt x="19535" y="172"/>
                </a:lnTo>
                <a:lnTo>
                  <a:pt x="19083" y="0"/>
                </a:lnTo>
                <a:close/>
              </a:path>
            </a:pathLst>
          </a:custGeom>
          <a:solidFill>
            <a:srgbClr val="0A7CB8"/>
          </a:solidFill>
          <a:ln>
            <a:noFill/>
          </a:ln>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lstStyle/>
          <a:p>
            <a:endParaRPr lang="fr-BE"/>
          </a:p>
        </p:txBody>
      </p:sp>
      <p:sp>
        <p:nvSpPr>
          <p:cNvPr id="3083" name="AutoShape 12"/>
          <p:cNvSpPr>
            <a:spLocks/>
          </p:cNvSpPr>
          <p:nvPr/>
        </p:nvSpPr>
        <p:spPr bwMode="auto">
          <a:xfrm>
            <a:off x="1431954" y="5922964"/>
            <a:ext cx="1476375" cy="511175"/>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17948" y="0"/>
                </a:moveTo>
                <a:lnTo>
                  <a:pt x="3652" y="0"/>
                </a:lnTo>
                <a:lnTo>
                  <a:pt x="2996" y="172"/>
                </a:lnTo>
                <a:lnTo>
                  <a:pt x="2378" y="669"/>
                </a:lnTo>
                <a:lnTo>
                  <a:pt x="1809" y="1460"/>
                </a:lnTo>
                <a:lnTo>
                  <a:pt x="1299" y="2514"/>
                </a:lnTo>
                <a:lnTo>
                  <a:pt x="859" y="3803"/>
                </a:lnTo>
                <a:lnTo>
                  <a:pt x="499" y="5295"/>
                </a:lnTo>
                <a:lnTo>
                  <a:pt x="228" y="6961"/>
                </a:lnTo>
                <a:lnTo>
                  <a:pt x="59" y="8770"/>
                </a:lnTo>
                <a:lnTo>
                  <a:pt x="0" y="10692"/>
                </a:lnTo>
                <a:lnTo>
                  <a:pt x="0" y="10908"/>
                </a:lnTo>
                <a:lnTo>
                  <a:pt x="59" y="12830"/>
                </a:lnTo>
                <a:lnTo>
                  <a:pt x="228" y="14639"/>
                </a:lnTo>
                <a:lnTo>
                  <a:pt x="499" y="16304"/>
                </a:lnTo>
                <a:lnTo>
                  <a:pt x="859" y="17797"/>
                </a:lnTo>
                <a:lnTo>
                  <a:pt x="1299" y="19085"/>
                </a:lnTo>
                <a:lnTo>
                  <a:pt x="1809" y="20140"/>
                </a:lnTo>
                <a:lnTo>
                  <a:pt x="2378" y="20931"/>
                </a:lnTo>
                <a:lnTo>
                  <a:pt x="2996" y="21428"/>
                </a:lnTo>
                <a:lnTo>
                  <a:pt x="3652" y="21600"/>
                </a:lnTo>
                <a:lnTo>
                  <a:pt x="17948" y="21600"/>
                </a:lnTo>
                <a:lnTo>
                  <a:pt x="18605" y="21428"/>
                </a:lnTo>
                <a:lnTo>
                  <a:pt x="19222" y="20931"/>
                </a:lnTo>
                <a:lnTo>
                  <a:pt x="19791" y="20140"/>
                </a:lnTo>
                <a:lnTo>
                  <a:pt x="20301" y="19085"/>
                </a:lnTo>
                <a:lnTo>
                  <a:pt x="20741" y="17797"/>
                </a:lnTo>
                <a:lnTo>
                  <a:pt x="21101" y="16304"/>
                </a:lnTo>
                <a:lnTo>
                  <a:pt x="21372" y="14639"/>
                </a:lnTo>
                <a:lnTo>
                  <a:pt x="21541" y="12830"/>
                </a:lnTo>
                <a:lnTo>
                  <a:pt x="21600" y="10908"/>
                </a:lnTo>
                <a:lnTo>
                  <a:pt x="21600" y="10692"/>
                </a:lnTo>
                <a:lnTo>
                  <a:pt x="21541" y="8770"/>
                </a:lnTo>
                <a:lnTo>
                  <a:pt x="21372" y="6961"/>
                </a:lnTo>
                <a:lnTo>
                  <a:pt x="21101" y="5295"/>
                </a:lnTo>
                <a:lnTo>
                  <a:pt x="20741" y="3803"/>
                </a:lnTo>
                <a:lnTo>
                  <a:pt x="20301" y="2514"/>
                </a:lnTo>
                <a:lnTo>
                  <a:pt x="19791" y="1460"/>
                </a:lnTo>
                <a:lnTo>
                  <a:pt x="19222" y="669"/>
                </a:lnTo>
                <a:lnTo>
                  <a:pt x="18605" y="172"/>
                </a:lnTo>
                <a:lnTo>
                  <a:pt x="17948" y="0"/>
                </a:lnTo>
                <a:close/>
              </a:path>
            </a:pathLst>
          </a:custGeom>
          <a:solidFill>
            <a:srgbClr val="0A7CB8"/>
          </a:solidFill>
          <a:ln>
            <a:noFill/>
          </a:ln>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lstStyle/>
          <a:p>
            <a:endParaRPr lang="fr-BE"/>
          </a:p>
        </p:txBody>
      </p:sp>
      <p:sp>
        <p:nvSpPr>
          <p:cNvPr id="3084" name="AutoShape 13"/>
          <p:cNvSpPr>
            <a:spLocks/>
          </p:cNvSpPr>
          <p:nvPr/>
        </p:nvSpPr>
        <p:spPr bwMode="auto">
          <a:xfrm>
            <a:off x="20665" y="0"/>
            <a:ext cx="1004888" cy="496888"/>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17873" y="0"/>
                </a:moveTo>
                <a:lnTo>
                  <a:pt x="0" y="0"/>
                </a:lnTo>
                <a:lnTo>
                  <a:pt x="0" y="21600"/>
                </a:lnTo>
                <a:lnTo>
                  <a:pt x="16243" y="21600"/>
                </a:lnTo>
                <a:lnTo>
                  <a:pt x="17206" y="21423"/>
                </a:lnTo>
                <a:lnTo>
                  <a:pt x="18112" y="20914"/>
                </a:lnTo>
                <a:lnTo>
                  <a:pt x="18947" y="20103"/>
                </a:lnTo>
                <a:lnTo>
                  <a:pt x="19694" y="19021"/>
                </a:lnTo>
                <a:lnTo>
                  <a:pt x="20340" y="17700"/>
                </a:lnTo>
                <a:lnTo>
                  <a:pt x="20869" y="16169"/>
                </a:lnTo>
                <a:lnTo>
                  <a:pt x="21265" y="14461"/>
                </a:lnTo>
                <a:lnTo>
                  <a:pt x="21514" y="12606"/>
                </a:lnTo>
                <a:lnTo>
                  <a:pt x="21600" y="10635"/>
                </a:lnTo>
                <a:lnTo>
                  <a:pt x="21600" y="10413"/>
                </a:lnTo>
                <a:lnTo>
                  <a:pt x="21514" y="8442"/>
                </a:lnTo>
                <a:lnTo>
                  <a:pt x="21265" y="6587"/>
                </a:lnTo>
                <a:lnTo>
                  <a:pt x="20869" y="4879"/>
                </a:lnTo>
                <a:lnTo>
                  <a:pt x="20340" y="3349"/>
                </a:lnTo>
                <a:lnTo>
                  <a:pt x="19694" y="2027"/>
                </a:lnTo>
                <a:lnTo>
                  <a:pt x="18947" y="945"/>
                </a:lnTo>
                <a:lnTo>
                  <a:pt x="18112" y="134"/>
                </a:lnTo>
                <a:lnTo>
                  <a:pt x="17873" y="0"/>
                </a:lnTo>
                <a:close/>
              </a:path>
            </a:pathLst>
          </a:custGeom>
          <a:solidFill>
            <a:srgbClr val="0A7CB8"/>
          </a:solidFill>
          <a:ln>
            <a:noFill/>
          </a:ln>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lstStyle/>
          <a:p>
            <a:endParaRPr lang="fr-BE"/>
          </a:p>
        </p:txBody>
      </p:sp>
      <p:sp>
        <p:nvSpPr>
          <p:cNvPr id="3085" name="AutoShape 14"/>
          <p:cNvSpPr>
            <a:spLocks/>
          </p:cNvSpPr>
          <p:nvPr/>
        </p:nvSpPr>
        <p:spPr bwMode="auto">
          <a:xfrm>
            <a:off x="1539904" y="6546851"/>
            <a:ext cx="790575" cy="309563"/>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14782" y="0"/>
                </a:moveTo>
                <a:lnTo>
                  <a:pt x="6817" y="0"/>
                </a:lnTo>
                <a:lnTo>
                  <a:pt x="5592" y="283"/>
                </a:lnTo>
                <a:lnTo>
                  <a:pt x="4439" y="1100"/>
                </a:lnTo>
                <a:lnTo>
                  <a:pt x="3377" y="2401"/>
                </a:lnTo>
                <a:lnTo>
                  <a:pt x="2425" y="4137"/>
                </a:lnTo>
                <a:lnTo>
                  <a:pt x="1603" y="6257"/>
                </a:lnTo>
                <a:lnTo>
                  <a:pt x="931" y="8712"/>
                </a:lnTo>
                <a:lnTo>
                  <a:pt x="426" y="11452"/>
                </a:lnTo>
                <a:lnTo>
                  <a:pt x="110" y="14428"/>
                </a:lnTo>
                <a:lnTo>
                  <a:pt x="0" y="17590"/>
                </a:lnTo>
                <a:lnTo>
                  <a:pt x="0" y="17946"/>
                </a:lnTo>
                <a:lnTo>
                  <a:pt x="110" y="21108"/>
                </a:lnTo>
                <a:lnTo>
                  <a:pt x="162" y="21600"/>
                </a:lnTo>
                <a:lnTo>
                  <a:pt x="21438" y="21600"/>
                </a:lnTo>
                <a:lnTo>
                  <a:pt x="21490" y="21108"/>
                </a:lnTo>
                <a:lnTo>
                  <a:pt x="21600" y="17946"/>
                </a:lnTo>
                <a:lnTo>
                  <a:pt x="21600" y="17590"/>
                </a:lnTo>
                <a:lnTo>
                  <a:pt x="21490" y="14428"/>
                </a:lnTo>
                <a:lnTo>
                  <a:pt x="21173" y="11452"/>
                </a:lnTo>
                <a:lnTo>
                  <a:pt x="20669" y="8712"/>
                </a:lnTo>
                <a:lnTo>
                  <a:pt x="19997" y="6257"/>
                </a:lnTo>
                <a:lnTo>
                  <a:pt x="19175" y="4137"/>
                </a:lnTo>
                <a:lnTo>
                  <a:pt x="18223" y="2401"/>
                </a:lnTo>
                <a:lnTo>
                  <a:pt x="17161" y="1100"/>
                </a:lnTo>
                <a:lnTo>
                  <a:pt x="16008" y="283"/>
                </a:lnTo>
                <a:lnTo>
                  <a:pt x="14782" y="0"/>
                </a:lnTo>
                <a:close/>
              </a:path>
            </a:pathLst>
          </a:custGeom>
          <a:solidFill>
            <a:srgbClr val="0A7CB8"/>
          </a:solidFill>
          <a:ln>
            <a:noFill/>
          </a:ln>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lstStyle/>
          <a:p>
            <a:endParaRPr lang="fr-BE"/>
          </a:p>
        </p:txBody>
      </p:sp>
      <p:sp>
        <p:nvSpPr>
          <p:cNvPr id="3086" name="AutoShape 15"/>
          <p:cNvSpPr>
            <a:spLocks/>
          </p:cNvSpPr>
          <p:nvPr/>
        </p:nvSpPr>
        <p:spPr bwMode="auto">
          <a:xfrm>
            <a:off x="20665" y="573089"/>
            <a:ext cx="1536700" cy="509587"/>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18093" y="0"/>
                </a:moveTo>
                <a:lnTo>
                  <a:pt x="0" y="0"/>
                </a:lnTo>
                <a:lnTo>
                  <a:pt x="0" y="21600"/>
                </a:lnTo>
                <a:lnTo>
                  <a:pt x="18093" y="21600"/>
                </a:lnTo>
                <a:lnTo>
                  <a:pt x="18724" y="21428"/>
                </a:lnTo>
                <a:lnTo>
                  <a:pt x="19317" y="20931"/>
                </a:lnTo>
                <a:lnTo>
                  <a:pt x="19863" y="20140"/>
                </a:lnTo>
                <a:lnTo>
                  <a:pt x="20353" y="19085"/>
                </a:lnTo>
                <a:lnTo>
                  <a:pt x="20775" y="17797"/>
                </a:lnTo>
                <a:lnTo>
                  <a:pt x="21121" y="16304"/>
                </a:lnTo>
                <a:lnTo>
                  <a:pt x="21381" y="14639"/>
                </a:lnTo>
                <a:lnTo>
                  <a:pt x="21544" y="12830"/>
                </a:lnTo>
                <a:lnTo>
                  <a:pt x="21600" y="10908"/>
                </a:lnTo>
                <a:lnTo>
                  <a:pt x="21600" y="10692"/>
                </a:lnTo>
                <a:lnTo>
                  <a:pt x="21544" y="8770"/>
                </a:lnTo>
                <a:lnTo>
                  <a:pt x="21381" y="6961"/>
                </a:lnTo>
                <a:lnTo>
                  <a:pt x="21121" y="5295"/>
                </a:lnTo>
                <a:lnTo>
                  <a:pt x="20775" y="3803"/>
                </a:lnTo>
                <a:lnTo>
                  <a:pt x="20353" y="2514"/>
                </a:lnTo>
                <a:lnTo>
                  <a:pt x="19863" y="1460"/>
                </a:lnTo>
                <a:lnTo>
                  <a:pt x="19317" y="669"/>
                </a:lnTo>
                <a:lnTo>
                  <a:pt x="18724" y="172"/>
                </a:lnTo>
                <a:lnTo>
                  <a:pt x="18093" y="0"/>
                </a:lnTo>
                <a:close/>
              </a:path>
            </a:pathLst>
          </a:custGeom>
          <a:solidFill>
            <a:srgbClr val="0A7CB8"/>
          </a:solidFill>
          <a:ln>
            <a:noFill/>
          </a:ln>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lstStyle/>
          <a:p>
            <a:endParaRPr lang="fr-BE"/>
          </a:p>
        </p:txBody>
      </p:sp>
      <p:sp>
        <p:nvSpPr>
          <p:cNvPr id="3087" name="AutoShape 16"/>
          <p:cNvSpPr>
            <a:spLocks/>
          </p:cNvSpPr>
          <p:nvPr/>
        </p:nvSpPr>
        <p:spPr bwMode="auto">
          <a:xfrm>
            <a:off x="20665" y="1238250"/>
            <a:ext cx="3067050" cy="509588"/>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19842" y="0"/>
                </a:moveTo>
                <a:lnTo>
                  <a:pt x="0" y="0"/>
                </a:lnTo>
                <a:lnTo>
                  <a:pt x="0" y="21600"/>
                </a:lnTo>
                <a:lnTo>
                  <a:pt x="19842" y="21600"/>
                </a:lnTo>
                <a:lnTo>
                  <a:pt x="20158" y="21428"/>
                </a:lnTo>
                <a:lnTo>
                  <a:pt x="20456" y="20931"/>
                </a:lnTo>
                <a:lnTo>
                  <a:pt x="20729" y="20140"/>
                </a:lnTo>
                <a:lnTo>
                  <a:pt x="20975" y="19085"/>
                </a:lnTo>
                <a:lnTo>
                  <a:pt x="21187" y="17797"/>
                </a:lnTo>
                <a:lnTo>
                  <a:pt x="21360" y="16304"/>
                </a:lnTo>
                <a:lnTo>
                  <a:pt x="21490" y="14639"/>
                </a:lnTo>
                <a:lnTo>
                  <a:pt x="21572" y="12830"/>
                </a:lnTo>
                <a:lnTo>
                  <a:pt x="21600" y="10908"/>
                </a:lnTo>
                <a:lnTo>
                  <a:pt x="21600" y="10692"/>
                </a:lnTo>
                <a:lnTo>
                  <a:pt x="21572" y="8770"/>
                </a:lnTo>
                <a:lnTo>
                  <a:pt x="21490" y="6961"/>
                </a:lnTo>
                <a:lnTo>
                  <a:pt x="21360" y="5295"/>
                </a:lnTo>
                <a:lnTo>
                  <a:pt x="21187" y="3803"/>
                </a:lnTo>
                <a:lnTo>
                  <a:pt x="20975" y="2514"/>
                </a:lnTo>
                <a:lnTo>
                  <a:pt x="20729" y="1460"/>
                </a:lnTo>
                <a:lnTo>
                  <a:pt x="20456" y="669"/>
                </a:lnTo>
                <a:lnTo>
                  <a:pt x="20158" y="172"/>
                </a:lnTo>
                <a:lnTo>
                  <a:pt x="19842" y="0"/>
                </a:lnTo>
                <a:close/>
              </a:path>
            </a:pathLst>
          </a:custGeom>
          <a:solidFill>
            <a:srgbClr val="0A7CB8"/>
          </a:solidFill>
          <a:ln>
            <a:noFill/>
          </a:ln>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lstStyle/>
          <a:p>
            <a:endParaRPr lang="fr-BE"/>
          </a:p>
        </p:txBody>
      </p:sp>
      <p:sp>
        <p:nvSpPr>
          <p:cNvPr id="3088" name="AutoShape 17"/>
          <p:cNvSpPr>
            <a:spLocks/>
          </p:cNvSpPr>
          <p:nvPr/>
        </p:nvSpPr>
        <p:spPr bwMode="auto">
          <a:xfrm>
            <a:off x="20666" y="1916114"/>
            <a:ext cx="3432175" cy="509587"/>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20030" y="0"/>
                </a:moveTo>
                <a:lnTo>
                  <a:pt x="0" y="0"/>
                </a:lnTo>
                <a:lnTo>
                  <a:pt x="0" y="21600"/>
                </a:lnTo>
                <a:lnTo>
                  <a:pt x="20030" y="21600"/>
                </a:lnTo>
                <a:lnTo>
                  <a:pt x="20312" y="21428"/>
                </a:lnTo>
                <a:lnTo>
                  <a:pt x="20578" y="20931"/>
                </a:lnTo>
                <a:lnTo>
                  <a:pt x="20822" y="20140"/>
                </a:lnTo>
                <a:lnTo>
                  <a:pt x="21041" y="19085"/>
                </a:lnTo>
                <a:lnTo>
                  <a:pt x="21231" y="17797"/>
                </a:lnTo>
                <a:lnTo>
                  <a:pt x="21386" y="16304"/>
                </a:lnTo>
                <a:lnTo>
                  <a:pt x="21502" y="14639"/>
                </a:lnTo>
                <a:lnTo>
                  <a:pt x="21575" y="12830"/>
                </a:lnTo>
                <a:lnTo>
                  <a:pt x="21600" y="10908"/>
                </a:lnTo>
                <a:lnTo>
                  <a:pt x="21600" y="10692"/>
                </a:lnTo>
                <a:lnTo>
                  <a:pt x="21575" y="8770"/>
                </a:lnTo>
                <a:lnTo>
                  <a:pt x="21502" y="6961"/>
                </a:lnTo>
                <a:lnTo>
                  <a:pt x="21386" y="5295"/>
                </a:lnTo>
                <a:lnTo>
                  <a:pt x="21231" y="3803"/>
                </a:lnTo>
                <a:lnTo>
                  <a:pt x="21041" y="2514"/>
                </a:lnTo>
                <a:lnTo>
                  <a:pt x="20822" y="1460"/>
                </a:lnTo>
                <a:lnTo>
                  <a:pt x="20578" y="669"/>
                </a:lnTo>
                <a:lnTo>
                  <a:pt x="20312" y="172"/>
                </a:lnTo>
                <a:lnTo>
                  <a:pt x="20030" y="0"/>
                </a:lnTo>
                <a:close/>
              </a:path>
            </a:pathLst>
          </a:custGeom>
          <a:solidFill>
            <a:srgbClr val="0A7CB8"/>
          </a:solidFill>
          <a:ln>
            <a:noFill/>
          </a:ln>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lstStyle/>
          <a:p>
            <a:endParaRPr lang="fr-BE"/>
          </a:p>
        </p:txBody>
      </p:sp>
      <p:sp>
        <p:nvSpPr>
          <p:cNvPr id="3089" name="AutoShape 18"/>
          <p:cNvSpPr>
            <a:spLocks/>
          </p:cNvSpPr>
          <p:nvPr/>
        </p:nvSpPr>
        <p:spPr bwMode="auto">
          <a:xfrm>
            <a:off x="20666" y="2600326"/>
            <a:ext cx="4619625" cy="511175"/>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20598" y="0"/>
                </a:moveTo>
                <a:lnTo>
                  <a:pt x="0" y="0"/>
                </a:lnTo>
                <a:lnTo>
                  <a:pt x="0" y="21600"/>
                </a:lnTo>
                <a:lnTo>
                  <a:pt x="20433" y="21600"/>
                </a:lnTo>
                <a:lnTo>
                  <a:pt x="20643" y="21428"/>
                </a:lnTo>
                <a:lnTo>
                  <a:pt x="20840" y="20931"/>
                </a:lnTo>
                <a:lnTo>
                  <a:pt x="21022" y="20140"/>
                </a:lnTo>
                <a:lnTo>
                  <a:pt x="21185" y="19085"/>
                </a:lnTo>
                <a:lnTo>
                  <a:pt x="21326" y="17797"/>
                </a:lnTo>
                <a:lnTo>
                  <a:pt x="21441" y="16304"/>
                </a:lnTo>
                <a:lnTo>
                  <a:pt x="21527" y="14639"/>
                </a:lnTo>
                <a:lnTo>
                  <a:pt x="21581" y="12830"/>
                </a:lnTo>
                <a:lnTo>
                  <a:pt x="21600" y="10908"/>
                </a:lnTo>
                <a:lnTo>
                  <a:pt x="21600" y="9184"/>
                </a:lnTo>
                <a:lnTo>
                  <a:pt x="21574" y="7078"/>
                </a:lnTo>
                <a:lnTo>
                  <a:pt x="21498" y="5145"/>
                </a:lnTo>
                <a:lnTo>
                  <a:pt x="21380" y="3440"/>
                </a:lnTo>
                <a:lnTo>
                  <a:pt x="21225" y="2018"/>
                </a:lnTo>
                <a:lnTo>
                  <a:pt x="21039" y="933"/>
                </a:lnTo>
                <a:lnTo>
                  <a:pt x="20828" y="243"/>
                </a:lnTo>
                <a:lnTo>
                  <a:pt x="20598" y="0"/>
                </a:lnTo>
                <a:close/>
              </a:path>
            </a:pathLst>
          </a:custGeom>
          <a:solidFill>
            <a:srgbClr val="0A7CB8"/>
          </a:solidFill>
          <a:ln>
            <a:noFill/>
          </a:ln>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lstStyle/>
          <a:p>
            <a:endParaRPr lang="fr-BE"/>
          </a:p>
        </p:txBody>
      </p:sp>
      <p:sp>
        <p:nvSpPr>
          <p:cNvPr id="3092" name="Rectangle 5"/>
          <p:cNvSpPr>
            <a:spLocks noGrp="1" noChangeArrowheads="1"/>
          </p:cNvSpPr>
          <p:nvPr>
            <p:ph type="title" idx="4294967295"/>
          </p:nvPr>
        </p:nvSpPr>
        <p:spPr>
          <a:xfrm>
            <a:off x="824854" y="1642393"/>
            <a:ext cx="10542291" cy="1204913"/>
          </a:xfrm>
        </p:spPr>
        <p:txBody>
          <a:bodyPr>
            <a:noAutofit/>
          </a:bodyPr>
          <a:lstStyle/>
          <a:p>
            <a:pPr indent="12700" algn="ctr">
              <a:lnSpc>
                <a:spcPct val="104000"/>
              </a:lnSpc>
            </a:pPr>
            <a:r>
              <a:rPr lang="en-US" altLang="en-US" sz="3200" b="1" dirty="0">
                <a:solidFill>
                  <a:schemeClr val="bg1"/>
                </a:solidFill>
                <a:latin typeface="Lato" pitchFamily="34" charset="0"/>
                <a:cs typeface="Lato" pitchFamily="34" charset="0"/>
                <a:sym typeface="Lato" pitchFamily="34" charset="0"/>
              </a:rPr>
              <a:t>An Urban Lens</a:t>
            </a:r>
            <a:br>
              <a:rPr lang="en-US" altLang="en-US" sz="3200" b="1" dirty="0">
                <a:solidFill>
                  <a:schemeClr val="bg1"/>
                </a:solidFill>
                <a:latin typeface="Lato" pitchFamily="34" charset="0"/>
                <a:cs typeface="Lato" pitchFamily="34" charset="0"/>
                <a:sym typeface="Lato" pitchFamily="34" charset="0"/>
              </a:rPr>
            </a:br>
            <a:r>
              <a:rPr lang="en-US" altLang="en-US" sz="3200" b="1" dirty="0">
                <a:solidFill>
                  <a:schemeClr val="bg1"/>
                </a:solidFill>
                <a:latin typeface="Lato" pitchFamily="34" charset="0"/>
                <a:cs typeface="Lato" pitchFamily="34" charset="0"/>
                <a:sym typeface="Lato" pitchFamily="34" charset="0"/>
              </a:rPr>
              <a:t>in National Development Planning</a:t>
            </a:r>
          </a:p>
        </p:txBody>
      </p:sp>
      <p:sp>
        <p:nvSpPr>
          <p:cNvPr id="3078" name="Rectangle 6"/>
          <p:cNvSpPr>
            <a:spLocks/>
          </p:cNvSpPr>
          <p:nvPr/>
        </p:nvSpPr>
        <p:spPr bwMode="auto">
          <a:xfrm>
            <a:off x="1461228" y="3576773"/>
            <a:ext cx="9172548" cy="1354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0" tIns="0" rIns="0" bIns="0">
            <a:spAutoFit/>
          </a:bodyPr>
          <a:lstStyle>
            <a:lvl1pPr indent="12700">
              <a:defRPr>
                <a:solidFill>
                  <a:srgbClr val="000000"/>
                </a:solidFill>
                <a:latin typeface="Calibri" panose="020F0502020204030204" pitchFamily="34" charset="0"/>
                <a:ea typeface="MS PGothic" panose="020B0600070205080204" pitchFamily="34" charset="-128"/>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algn="ctr"/>
            <a:r>
              <a:rPr lang="en-US" altLang="en-US" sz="2400" b="1" dirty="0">
                <a:solidFill>
                  <a:schemeClr val="tx1"/>
                </a:solidFill>
                <a:latin typeface="Lato" pitchFamily="34" charset="0"/>
                <a:cs typeface="Lato" pitchFamily="34" charset="0"/>
                <a:sym typeface="Lato" pitchFamily="34" charset="0"/>
              </a:rPr>
              <a:t>Training for Policymakers</a:t>
            </a:r>
          </a:p>
          <a:p>
            <a:pPr algn="ctr"/>
            <a:r>
              <a:rPr lang="en-US" altLang="en-US" sz="2400" b="1" dirty="0">
                <a:solidFill>
                  <a:schemeClr val="tx1"/>
                </a:solidFill>
                <a:latin typeface="Lato" pitchFamily="34" charset="0"/>
                <a:cs typeface="Lato" pitchFamily="34" charset="0"/>
                <a:sym typeface="Lato" pitchFamily="34" charset="0"/>
              </a:rPr>
              <a:t>**Location**</a:t>
            </a:r>
          </a:p>
          <a:p>
            <a:pPr algn="ctr" eaLnBrk="1"/>
            <a:endParaRPr lang="en-US" altLang="en-US" sz="2000" b="1" dirty="0">
              <a:solidFill>
                <a:srgbClr val="FFFF00"/>
              </a:solidFill>
              <a:latin typeface="Lato" pitchFamily="34" charset="0"/>
              <a:cs typeface="Lato" pitchFamily="34" charset="0"/>
              <a:sym typeface="Lato" pitchFamily="34" charset="0"/>
            </a:endParaRPr>
          </a:p>
          <a:p>
            <a:pPr algn="ctr" eaLnBrk="1"/>
            <a:r>
              <a:rPr lang="en-US" altLang="en-US" sz="2000" b="1" dirty="0">
                <a:solidFill>
                  <a:srgbClr val="FFFF00"/>
                </a:solidFill>
                <a:latin typeface="Lato" pitchFamily="34" charset="0"/>
                <a:cs typeface="Lato" pitchFamily="34" charset="0"/>
                <a:sym typeface="Lato" pitchFamily="34" charset="0"/>
              </a:rPr>
              <a:t>**Trainers’ Names**</a:t>
            </a:r>
          </a:p>
        </p:txBody>
      </p:sp>
    </p:spTree>
    <p:extLst>
      <p:ext uri="{BB962C8B-B14F-4D97-AF65-F5344CB8AC3E}">
        <p14:creationId xmlns:p14="http://schemas.microsoft.com/office/powerpoint/2010/main" val="306143992"/>
      </p:ext>
    </p:extLst>
  </p:cSld>
  <p:clrMapOvr>
    <a:masterClrMapping/>
  </p:clrMapOvr>
  <p:transition spd="med"/>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68633F72-5981-402B-8302-BD61107E966F}"/>
              </a:ext>
            </a:extLst>
          </p:cNvPr>
          <p:cNvSpPr/>
          <p:nvPr/>
        </p:nvSpPr>
        <p:spPr>
          <a:xfrm>
            <a:off x="0" y="0"/>
            <a:ext cx="12192000"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E442E21D-27F4-4264-B82C-B58412DE216A}"/>
              </a:ext>
            </a:extLst>
          </p:cNvPr>
          <p:cNvSpPr>
            <a:spLocks noGrp="1"/>
          </p:cNvSpPr>
          <p:nvPr>
            <p:ph type="title"/>
          </p:nvPr>
        </p:nvSpPr>
        <p:spPr/>
        <p:txBody>
          <a:bodyPr/>
          <a:lstStyle/>
          <a:p>
            <a:r>
              <a:rPr lang="en-US" dirty="0">
                <a:solidFill>
                  <a:schemeClr val="bg1"/>
                </a:solidFill>
              </a:rPr>
              <a:t>Welcome</a:t>
            </a:r>
          </a:p>
        </p:txBody>
      </p:sp>
      <p:sp>
        <p:nvSpPr>
          <p:cNvPr id="3" name="Text Placeholder 2">
            <a:extLst>
              <a:ext uri="{FF2B5EF4-FFF2-40B4-BE49-F238E27FC236}">
                <a16:creationId xmlns="" xmlns:a16="http://schemas.microsoft.com/office/drawing/2014/main" id="{B03F7A28-187B-4EAF-A574-B13716B75411}"/>
              </a:ext>
            </a:extLst>
          </p:cNvPr>
          <p:cNvSpPr>
            <a:spLocks noGrp="1"/>
          </p:cNvSpPr>
          <p:nvPr>
            <p:ph type="body" idx="1"/>
          </p:nvPr>
        </p:nvSpPr>
        <p:spPr/>
        <p:txBody>
          <a:bodyPr/>
          <a:lstStyle/>
          <a:p>
            <a:r>
              <a:rPr lang="en-US" dirty="0">
                <a:solidFill>
                  <a:schemeClr val="bg1"/>
                </a:solidFill>
              </a:rPr>
              <a:t>An Urban Lens in National Development Planning</a:t>
            </a:r>
          </a:p>
          <a:p>
            <a:r>
              <a:rPr lang="en-US" dirty="0">
                <a:solidFill>
                  <a:schemeClr val="bg1"/>
                </a:solidFill>
              </a:rPr>
              <a:t>Training Workshop</a:t>
            </a:r>
          </a:p>
        </p:txBody>
      </p:sp>
    </p:spTree>
    <p:extLst>
      <p:ext uri="{BB962C8B-B14F-4D97-AF65-F5344CB8AC3E}">
        <p14:creationId xmlns:p14="http://schemas.microsoft.com/office/powerpoint/2010/main" val="6132142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46885886-95C3-4738-9B44-12564007D1B6}"/>
              </a:ext>
            </a:extLst>
          </p:cNvPr>
          <p:cNvSpPr/>
          <p:nvPr/>
        </p:nvSpPr>
        <p:spPr>
          <a:xfrm>
            <a:off x="0" y="219457"/>
            <a:ext cx="12192000" cy="1471234"/>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A3B28CF4-AAB0-4796-B3DA-E543DFF15761}"/>
              </a:ext>
            </a:extLst>
          </p:cNvPr>
          <p:cNvSpPr>
            <a:spLocks noGrp="1"/>
          </p:cNvSpPr>
          <p:nvPr>
            <p:ph type="title"/>
          </p:nvPr>
        </p:nvSpPr>
        <p:spPr/>
        <p:txBody>
          <a:bodyPr/>
          <a:lstStyle/>
          <a:p>
            <a:r>
              <a:rPr lang="en-US" dirty="0">
                <a:solidFill>
                  <a:schemeClr val="bg1"/>
                </a:solidFill>
              </a:rPr>
              <a:t>The resurgence of national development planning in Africa</a:t>
            </a:r>
          </a:p>
        </p:txBody>
      </p:sp>
      <p:sp>
        <p:nvSpPr>
          <p:cNvPr id="3" name="Content Placeholder 2">
            <a:extLst>
              <a:ext uri="{FF2B5EF4-FFF2-40B4-BE49-F238E27FC236}">
                <a16:creationId xmlns="" xmlns:a16="http://schemas.microsoft.com/office/drawing/2014/main" id="{5AC6D50D-9C98-45E0-A8BA-D1E90715EE6E}"/>
              </a:ext>
            </a:extLst>
          </p:cNvPr>
          <p:cNvSpPr>
            <a:spLocks noGrp="1"/>
          </p:cNvSpPr>
          <p:nvPr>
            <p:ph idx="1"/>
          </p:nvPr>
        </p:nvSpPr>
        <p:spPr/>
        <p:txBody>
          <a:bodyPr>
            <a:normAutofit/>
          </a:bodyPr>
          <a:lstStyle/>
          <a:p>
            <a:r>
              <a:rPr lang="en-US" dirty="0"/>
              <a:t>Initial attempts at national development planning in Africa fell by the wayside during the structural adjustment era.</a:t>
            </a:r>
          </a:p>
          <a:p>
            <a:r>
              <a:rPr lang="en-US" dirty="0"/>
              <a:t> Since the late 1990s, there has been a recognition of the importance of planning, especially reflecting on successes in Asia.</a:t>
            </a:r>
          </a:p>
          <a:p>
            <a:r>
              <a:rPr lang="en-US" dirty="0"/>
              <a:t>Planning can direct resources to strategically important sectors and align public and private investments.</a:t>
            </a:r>
          </a:p>
          <a:p>
            <a:r>
              <a:rPr lang="en-US" dirty="0"/>
              <a:t>African countries are moving away from externally determined priorities  to a self-led economic development focus and domesticating global commitments (SDGs) within national development framework.</a:t>
            </a:r>
          </a:p>
          <a:p>
            <a:endParaRPr lang="en-US" dirty="0"/>
          </a:p>
        </p:txBody>
      </p:sp>
      <p:sp>
        <p:nvSpPr>
          <p:cNvPr id="5" name="Slide Number Placeholder 4">
            <a:extLst>
              <a:ext uri="{FF2B5EF4-FFF2-40B4-BE49-F238E27FC236}">
                <a16:creationId xmlns="" xmlns:a16="http://schemas.microsoft.com/office/drawing/2014/main" id="{322D7A14-B1EA-4758-A40B-A5FDCEFA13AD}"/>
              </a:ext>
            </a:extLst>
          </p:cNvPr>
          <p:cNvSpPr>
            <a:spLocks noGrp="1"/>
          </p:cNvSpPr>
          <p:nvPr>
            <p:ph type="sldNum" sz="quarter" idx="12"/>
          </p:nvPr>
        </p:nvSpPr>
        <p:spPr/>
        <p:txBody>
          <a:bodyPr/>
          <a:lstStyle/>
          <a:p>
            <a:r>
              <a:rPr lang="en-US" sz="1600" dirty="0"/>
              <a:t>3</a:t>
            </a:r>
          </a:p>
        </p:txBody>
      </p:sp>
    </p:spTree>
    <p:extLst>
      <p:ext uri="{BB962C8B-B14F-4D97-AF65-F5344CB8AC3E}">
        <p14:creationId xmlns:p14="http://schemas.microsoft.com/office/powerpoint/2010/main" val="3127634795"/>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0A5F1D5A-503C-43C8-A72A-A8F879395C8A}"/>
              </a:ext>
            </a:extLst>
          </p:cNvPr>
          <p:cNvSpPr/>
          <p:nvPr/>
        </p:nvSpPr>
        <p:spPr>
          <a:xfrm>
            <a:off x="0" y="-76699"/>
            <a:ext cx="12192000" cy="6934699"/>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ea typeface="Calibri" panose="020F0502020204030204" pitchFamily="34" charset="0"/>
              <a:cs typeface="Times New Roman" panose="02020603050405020304" pitchFamily="18" charset="0"/>
            </a:endParaRPr>
          </a:p>
        </p:txBody>
      </p:sp>
      <p:sp>
        <p:nvSpPr>
          <p:cNvPr id="2" name="Title 1">
            <a:extLst>
              <a:ext uri="{FF2B5EF4-FFF2-40B4-BE49-F238E27FC236}">
                <a16:creationId xmlns="" xmlns:a16="http://schemas.microsoft.com/office/drawing/2014/main" id="{70E718D8-7243-443A-925D-C6E8C47B6658}"/>
              </a:ext>
            </a:extLst>
          </p:cNvPr>
          <p:cNvSpPr>
            <a:spLocks noGrp="1"/>
          </p:cNvSpPr>
          <p:nvPr>
            <p:ph type="title"/>
          </p:nvPr>
        </p:nvSpPr>
        <p:spPr/>
        <p:txBody>
          <a:bodyPr/>
          <a:lstStyle/>
          <a:p>
            <a:r>
              <a:rPr lang="en-US" dirty="0">
                <a:solidFill>
                  <a:schemeClr val="bg1"/>
                </a:solidFill>
              </a:rPr>
              <a:t>Ice Breaker</a:t>
            </a:r>
          </a:p>
        </p:txBody>
      </p:sp>
      <p:sp>
        <p:nvSpPr>
          <p:cNvPr id="3" name="Text Placeholder 2">
            <a:extLst>
              <a:ext uri="{FF2B5EF4-FFF2-40B4-BE49-F238E27FC236}">
                <a16:creationId xmlns="" xmlns:a16="http://schemas.microsoft.com/office/drawing/2014/main" id="{73BCAB42-9599-45D3-9C5A-0084B2BB9117}"/>
              </a:ext>
            </a:extLst>
          </p:cNvPr>
          <p:cNvSpPr>
            <a:spLocks noGrp="1"/>
          </p:cNvSpPr>
          <p:nvPr>
            <p:ph type="body" idx="1"/>
          </p:nvPr>
        </p:nvSpPr>
        <p:spPr/>
        <p:txBody>
          <a:bodyPr/>
          <a:lstStyle/>
          <a:p>
            <a:r>
              <a:rPr lang="en-US" dirty="0">
                <a:solidFill>
                  <a:schemeClr val="bg1"/>
                </a:solidFill>
              </a:rPr>
              <a:t>[Title of icebreaker]</a:t>
            </a:r>
          </a:p>
        </p:txBody>
      </p:sp>
    </p:spTree>
    <p:extLst>
      <p:ext uri="{BB962C8B-B14F-4D97-AF65-F5344CB8AC3E}">
        <p14:creationId xmlns:p14="http://schemas.microsoft.com/office/powerpoint/2010/main" val="615632398"/>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788A9D5A-F450-4A54-AE90-07ED1B7C2E27}"/>
              </a:ext>
            </a:extLst>
          </p:cNvPr>
          <p:cNvSpPr/>
          <p:nvPr/>
        </p:nvSpPr>
        <p:spPr>
          <a:xfrm>
            <a:off x="0" y="219457"/>
            <a:ext cx="12192000" cy="1471234"/>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4B45C6CE-8BC3-470F-BE65-B6D686AC681A}"/>
              </a:ext>
            </a:extLst>
          </p:cNvPr>
          <p:cNvSpPr>
            <a:spLocks noGrp="1"/>
          </p:cNvSpPr>
          <p:nvPr>
            <p:ph type="title"/>
          </p:nvPr>
        </p:nvSpPr>
        <p:spPr/>
        <p:txBody>
          <a:bodyPr/>
          <a:lstStyle/>
          <a:p>
            <a:r>
              <a:rPr lang="en-US" dirty="0">
                <a:solidFill>
                  <a:schemeClr val="bg1"/>
                </a:solidFill>
              </a:rPr>
              <a:t>Action Planning</a:t>
            </a:r>
          </a:p>
        </p:txBody>
      </p:sp>
      <p:sp>
        <p:nvSpPr>
          <p:cNvPr id="3" name="Content Placeholder 2">
            <a:extLst>
              <a:ext uri="{FF2B5EF4-FFF2-40B4-BE49-F238E27FC236}">
                <a16:creationId xmlns="" xmlns:a16="http://schemas.microsoft.com/office/drawing/2014/main" id="{EA351E4F-2C60-4A2B-A80E-97D9D0ED2FF2}"/>
              </a:ext>
            </a:extLst>
          </p:cNvPr>
          <p:cNvSpPr>
            <a:spLocks noGrp="1"/>
          </p:cNvSpPr>
          <p:nvPr>
            <p:ph idx="1"/>
          </p:nvPr>
        </p:nvSpPr>
        <p:spPr>
          <a:xfrm>
            <a:off x="838200" y="1960558"/>
            <a:ext cx="10515600" cy="572518"/>
          </a:xfrm>
        </p:spPr>
        <p:txBody>
          <a:bodyPr>
            <a:normAutofit fontScale="92500"/>
          </a:bodyPr>
          <a:lstStyle/>
          <a:p>
            <a:pPr marL="0" indent="0">
              <a:buNone/>
            </a:pPr>
            <a:r>
              <a:rPr lang="en-US" dirty="0">
                <a:solidFill>
                  <a:schemeClr val="accent5">
                    <a:lumMod val="50000"/>
                  </a:schemeClr>
                </a:solidFill>
              </a:rPr>
              <a:t>Actions needed to integrate urban issues into national development planning</a:t>
            </a:r>
          </a:p>
        </p:txBody>
      </p:sp>
      <p:graphicFrame>
        <p:nvGraphicFramePr>
          <p:cNvPr id="5" name="Table 4">
            <a:extLst>
              <a:ext uri="{FF2B5EF4-FFF2-40B4-BE49-F238E27FC236}">
                <a16:creationId xmlns="" xmlns:a16="http://schemas.microsoft.com/office/drawing/2014/main" id="{DA40762C-19A7-4D71-8B0B-2044D82FDF4C}"/>
              </a:ext>
            </a:extLst>
          </p:cNvPr>
          <p:cNvGraphicFramePr>
            <a:graphicFrameLocks noGrp="1"/>
          </p:cNvGraphicFramePr>
          <p:nvPr/>
        </p:nvGraphicFramePr>
        <p:xfrm>
          <a:off x="838200" y="2533077"/>
          <a:ext cx="10515600" cy="3495040"/>
        </p:xfrm>
        <a:graphic>
          <a:graphicData uri="http://schemas.openxmlformats.org/drawingml/2006/table">
            <a:tbl>
              <a:tblPr firstRow="1" bandRow="1">
                <a:tableStyleId>{5C22544A-7EE6-4342-B048-85BDC9FD1C3A}</a:tableStyleId>
              </a:tblPr>
              <a:tblGrid>
                <a:gridCol w="1752600">
                  <a:extLst>
                    <a:ext uri="{9D8B030D-6E8A-4147-A177-3AD203B41FA5}">
                      <a16:colId xmlns="" xmlns:a16="http://schemas.microsoft.com/office/drawing/2014/main" val="2109280787"/>
                    </a:ext>
                  </a:extLst>
                </a:gridCol>
                <a:gridCol w="1752600">
                  <a:extLst>
                    <a:ext uri="{9D8B030D-6E8A-4147-A177-3AD203B41FA5}">
                      <a16:colId xmlns="" xmlns:a16="http://schemas.microsoft.com/office/drawing/2014/main" val="4006168690"/>
                    </a:ext>
                  </a:extLst>
                </a:gridCol>
                <a:gridCol w="1752600">
                  <a:extLst>
                    <a:ext uri="{9D8B030D-6E8A-4147-A177-3AD203B41FA5}">
                      <a16:colId xmlns="" xmlns:a16="http://schemas.microsoft.com/office/drawing/2014/main" val="1640390912"/>
                    </a:ext>
                  </a:extLst>
                </a:gridCol>
                <a:gridCol w="1752600">
                  <a:extLst>
                    <a:ext uri="{9D8B030D-6E8A-4147-A177-3AD203B41FA5}">
                      <a16:colId xmlns="" xmlns:a16="http://schemas.microsoft.com/office/drawing/2014/main" val="2825547826"/>
                    </a:ext>
                  </a:extLst>
                </a:gridCol>
                <a:gridCol w="1752600">
                  <a:extLst>
                    <a:ext uri="{9D8B030D-6E8A-4147-A177-3AD203B41FA5}">
                      <a16:colId xmlns="" xmlns:a16="http://schemas.microsoft.com/office/drawing/2014/main" val="2647184312"/>
                    </a:ext>
                  </a:extLst>
                </a:gridCol>
                <a:gridCol w="1752600">
                  <a:extLst>
                    <a:ext uri="{9D8B030D-6E8A-4147-A177-3AD203B41FA5}">
                      <a16:colId xmlns="" xmlns:a16="http://schemas.microsoft.com/office/drawing/2014/main" val="2748538888"/>
                    </a:ext>
                  </a:extLst>
                </a:gridCol>
              </a:tblGrid>
              <a:tr h="370840">
                <a:tc>
                  <a:txBody>
                    <a:bodyPr/>
                    <a:lstStyle/>
                    <a:p>
                      <a:r>
                        <a:rPr lang="en-US" dirty="0"/>
                        <a:t>Action</a:t>
                      </a:r>
                    </a:p>
                    <a:p>
                      <a:endParaRPr lang="en-US" dirty="0"/>
                    </a:p>
                    <a:p>
                      <a:endParaRPr lang="en-US" dirty="0"/>
                    </a:p>
                    <a:p>
                      <a:r>
                        <a:rPr lang="en-US" i="1" dirty="0"/>
                        <a:t>What will be done?</a:t>
                      </a:r>
                    </a:p>
                  </a:txBody>
                  <a:tcPr/>
                </a:tc>
                <a:tc>
                  <a:txBody>
                    <a:bodyPr/>
                    <a:lstStyle/>
                    <a:p>
                      <a:r>
                        <a:rPr lang="en-US" dirty="0"/>
                        <a:t>Responsibilities</a:t>
                      </a:r>
                    </a:p>
                    <a:p>
                      <a:r>
                        <a:rPr lang="en-US" dirty="0"/>
                        <a:t> </a:t>
                      </a:r>
                    </a:p>
                    <a:p>
                      <a:endParaRPr lang="en-US" dirty="0"/>
                    </a:p>
                    <a:p>
                      <a:r>
                        <a:rPr lang="en-US" i="1" dirty="0"/>
                        <a:t>Who will do it?</a:t>
                      </a:r>
                    </a:p>
                  </a:txBody>
                  <a:tcPr/>
                </a:tc>
                <a:tc>
                  <a:txBody>
                    <a:bodyPr/>
                    <a:lstStyle/>
                    <a:p>
                      <a:r>
                        <a:rPr lang="en-US" dirty="0"/>
                        <a:t>Timeline</a:t>
                      </a:r>
                    </a:p>
                    <a:p>
                      <a:endParaRPr lang="en-US" dirty="0"/>
                    </a:p>
                    <a:p>
                      <a:endParaRPr lang="en-US" dirty="0"/>
                    </a:p>
                    <a:p>
                      <a:r>
                        <a:rPr lang="en-US" i="1" dirty="0"/>
                        <a:t>By when?</a:t>
                      </a:r>
                    </a:p>
                  </a:txBody>
                  <a:tcPr/>
                </a:tc>
                <a:tc>
                  <a:txBody>
                    <a:bodyPr/>
                    <a:lstStyle/>
                    <a:p>
                      <a:r>
                        <a:rPr lang="en-US" dirty="0"/>
                        <a:t>Resources</a:t>
                      </a:r>
                    </a:p>
                    <a:p>
                      <a:endParaRPr lang="en-US" dirty="0"/>
                    </a:p>
                    <a:p>
                      <a:endParaRPr lang="en-US" dirty="0"/>
                    </a:p>
                    <a:p>
                      <a:r>
                        <a:rPr lang="en-US" i="1" dirty="0"/>
                        <a:t>Resources available, needed, opportunities</a:t>
                      </a:r>
                    </a:p>
                  </a:txBody>
                  <a:tcPr/>
                </a:tc>
                <a:tc>
                  <a:txBody>
                    <a:bodyPr/>
                    <a:lstStyle/>
                    <a:p>
                      <a:r>
                        <a:rPr lang="en-US" dirty="0"/>
                        <a:t>Risks &amp; Mitigation</a:t>
                      </a:r>
                    </a:p>
                    <a:p>
                      <a:endParaRPr lang="en-US" dirty="0"/>
                    </a:p>
                    <a:p>
                      <a:r>
                        <a:rPr lang="en-US" i="1" dirty="0"/>
                        <a:t>Why the action may fail &amp; how to overcome the risk</a:t>
                      </a:r>
                    </a:p>
                  </a:txBody>
                  <a:tcPr/>
                </a:tc>
                <a:tc>
                  <a:txBody>
                    <a:bodyPr/>
                    <a:lstStyle/>
                    <a:p>
                      <a:r>
                        <a:rPr lang="en-US" dirty="0"/>
                        <a:t>Coordination Plan</a:t>
                      </a:r>
                    </a:p>
                    <a:p>
                      <a:endParaRPr lang="en-US" dirty="0"/>
                    </a:p>
                    <a:p>
                      <a:r>
                        <a:rPr lang="en-US" i="1" dirty="0"/>
                        <a:t>Who is involved; what coordination method?</a:t>
                      </a:r>
                    </a:p>
                  </a:txBody>
                  <a:tcPr/>
                </a:tc>
                <a:extLst>
                  <a:ext uri="{0D108BD9-81ED-4DB2-BD59-A6C34878D82A}">
                    <a16:rowId xmlns="" xmlns:a16="http://schemas.microsoft.com/office/drawing/2014/main" val="504236618"/>
                  </a:ext>
                </a:extLst>
              </a:tr>
              <a:tr h="370840">
                <a:tc>
                  <a:txBody>
                    <a:bodyPr/>
                    <a:lstStyle/>
                    <a:p>
                      <a:r>
                        <a:rPr lang="en-US" dirty="0"/>
                        <a:t>1.</a:t>
                      </a:r>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 xmlns:a16="http://schemas.microsoft.com/office/drawing/2014/main" val="3815888064"/>
                  </a:ext>
                </a:extLst>
              </a:tr>
              <a:tr h="370840">
                <a:tc>
                  <a:txBody>
                    <a:bodyPr/>
                    <a:lstStyle/>
                    <a:p>
                      <a:r>
                        <a:rPr lang="en-US" dirty="0"/>
                        <a:t>2.</a:t>
                      </a:r>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 xmlns:a16="http://schemas.microsoft.com/office/drawing/2014/main" val="591521065"/>
                  </a:ext>
                </a:extLst>
              </a:tr>
              <a:tr h="370840">
                <a:tc>
                  <a:txBody>
                    <a:bodyPr/>
                    <a:lstStyle/>
                    <a:p>
                      <a:r>
                        <a:rPr lang="en-US" dirty="0"/>
                        <a:t>3.</a:t>
                      </a:r>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 xmlns:a16="http://schemas.microsoft.com/office/drawing/2014/main" val="1570437451"/>
                  </a:ext>
                </a:extLst>
              </a:tr>
              <a:tr h="370840">
                <a:tc>
                  <a:txBody>
                    <a:bodyPr/>
                    <a:lstStyle/>
                    <a:p>
                      <a:r>
                        <a:rPr lang="en-US" dirty="0" err="1"/>
                        <a:t>Etc</a:t>
                      </a:r>
                      <a:r>
                        <a:rPr lang="en-US" dirty="0"/>
                        <a:t>…</a:t>
                      </a:r>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 xmlns:a16="http://schemas.microsoft.com/office/drawing/2014/main" val="2001022380"/>
                  </a:ext>
                </a:extLst>
              </a:tr>
            </a:tbl>
          </a:graphicData>
        </a:graphic>
      </p:graphicFrame>
      <p:sp>
        <p:nvSpPr>
          <p:cNvPr id="6" name="Content Placeholder 2">
            <a:extLst>
              <a:ext uri="{FF2B5EF4-FFF2-40B4-BE49-F238E27FC236}">
                <a16:creationId xmlns="" xmlns:a16="http://schemas.microsoft.com/office/drawing/2014/main" id="{08BF7DCB-2498-4CBD-83A5-61DEDE13BB62}"/>
              </a:ext>
            </a:extLst>
          </p:cNvPr>
          <p:cNvSpPr txBox="1">
            <a:spLocks/>
          </p:cNvSpPr>
          <p:nvPr/>
        </p:nvSpPr>
        <p:spPr>
          <a:xfrm>
            <a:off x="838200" y="6145798"/>
            <a:ext cx="10515600" cy="57251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dirty="0"/>
              <a:t>+ Evidence of success (benchmarks)</a:t>
            </a:r>
          </a:p>
          <a:p>
            <a:pPr marL="0" indent="0">
              <a:buFont typeface="Arial" panose="020B0604020202020204" pitchFamily="34" charset="0"/>
              <a:buNone/>
            </a:pPr>
            <a:r>
              <a:rPr lang="en-US" sz="1800" dirty="0"/>
              <a:t>+ Monitoring or follow up plan</a:t>
            </a:r>
          </a:p>
        </p:txBody>
      </p:sp>
    </p:spTree>
    <p:extLst>
      <p:ext uri="{BB962C8B-B14F-4D97-AF65-F5344CB8AC3E}">
        <p14:creationId xmlns:p14="http://schemas.microsoft.com/office/powerpoint/2010/main" val="1261781506"/>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3AF96D56-3FEB-469B-858F-E413CD0A1D6A}"/>
              </a:ext>
            </a:extLst>
          </p:cNvPr>
          <p:cNvSpPr/>
          <p:nvPr/>
        </p:nvSpPr>
        <p:spPr>
          <a:xfrm>
            <a:off x="0" y="219457"/>
            <a:ext cx="12192000" cy="1471234"/>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A310F1B8-5458-4816-9DC5-65E6E3D9E8B4}"/>
              </a:ext>
            </a:extLst>
          </p:cNvPr>
          <p:cNvSpPr>
            <a:spLocks noGrp="1"/>
          </p:cNvSpPr>
          <p:nvPr>
            <p:ph type="title"/>
          </p:nvPr>
        </p:nvSpPr>
        <p:spPr/>
        <p:txBody>
          <a:bodyPr/>
          <a:lstStyle/>
          <a:p>
            <a:r>
              <a:rPr lang="en-US" dirty="0">
                <a:solidFill>
                  <a:schemeClr val="bg1"/>
                </a:solidFill>
              </a:rPr>
              <a:t>Small Group Roles</a:t>
            </a:r>
          </a:p>
        </p:txBody>
      </p:sp>
      <p:sp>
        <p:nvSpPr>
          <p:cNvPr id="3" name="Content Placeholder 2">
            <a:extLst>
              <a:ext uri="{FF2B5EF4-FFF2-40B4-BE49-F238E27FC236}">
                <a16:creationId xmlns="" xmlns:a16="http://schemas.microsoft.com/office/drawing/2014/main" id="{4BBA684B-1616-45FF-BD7E-93631EF1250A}"/>
              </a:ext>
            </a:extLst>
          </p:cNvPr>
          <p:cNvSpPr>
            <a:spLocks noGrp="1"/>
          </p:cNvSpPr>
          <p:nvPr>
            <p:ph idx="1"/>
          </p:nvPr>
        </p:nvSpPr>
        <p:spPr>
          <a:xfrm>
            <a:off x="838200" y="2139351"/>
            <a:ext cx="5441830" cy="3454385"/>
          </a:xfrm>
          <a:ln>
            <a:noFill/>
          </a:ln>
        </p:spPr>
        <p:txBody>
          <a:bodyPr>
            <a:noAutofit/>
          </a:bodyPr>
          <a:lstStyle/>
          <a:p>
            <a:pPr marL="0" lvl="1" indent="0">
              <a:lnSpc>
                <a:spcPct val="60000"/>
              </a:lnSpc>
              <a:spcBef>
                <a:spcPts val="1000"/>
              </a:spcBef>
              <a:buFont typeface="Arial" panose="020B0604020202020204" pitchFamily="34" charset="0"/>
              <a:buNone/>
            </a:pPr>
            <a:r>
              <a:rPr lang="en-US" sz="2600" b="1" dirty="0"/>
              <a:t>Facilitator</a:t>
            </a:r>
          </a:p>
          <a:p>
            <a:pPr marL="457200" lvl="1" indent="-457200">
              <a:lnSpc>
                <a:spcPct val="60000"/>
              </a:lnSpc>
              <a:spcBef>
                <a:spcPts val="1000"/>
              </a:spcBef>
            </a:pPr>
            <a:r>
              <a:rPr lang="en-US" sz="2600" dirty="0"/>
              <a:t>Animates and motivates the group; </a:t>
            </a:r>
          </a:p>
          <a:p>
            <a:pPr marL="457200" lvl="1" indent="-457200">
              <a:lnSpc>
                <a:spcPct val="60000"/>
              </a:lnSpc>
              <a:spcBef>
                <a:spcPts val="1000"/>
              </a:spcBef>
            </a:pPr>
            <a:r>
              <a:rPr lang="en-US" sz="2600" dirty="0"/>
              <a:t>Keeps the group on task; </a:t>
            </a:r>
          </a:p>
          <a:p>
            <a:pPr marL="457200" lvl="1" indent="-457200">
              <a:lnSpc>
                <a:spcPct val="60000"/>
              </a:lnSpc>
              <a:spcBef>
                <a:spcPts val="1000"/>
              </a:spcBef>
            </a:pPr>
            <a:r>
              <a:rPr lang="en-US" sz="2600" dirty="0"/>
              <a:t>Makes sure everyone is heard; </a:t>
            </a:r>
          </a:p>
          <a:p>
            <a:pPr marL="457200" lvl="1" indent="-457200">
              <a:lnSpc>
                <a:spcPct val="60000"/>
              </a:lnSpc>
              <a:spcBef>
                <a:spcPts val="1000"/>
              </a:spcBef>
            </a:pPr>
            <a:r>
              <a:rPr lang="en-US" sz="2600" dirty="0"/>
              <a:t>Asks for consensus; </a:t>
            </a:r>
          </a:p>
          <a:p>
            <a:pPr marL="0" lvl="1" indent="0">
              <a:lnSpc>
                <a:spcPct val="60000"/>
              </a:lnSpc>
              <a:spcBef>
                <a:spcPts val="1000"/>
              </a:spcBef>
              <a:buFont typeface="Arial" panose="020B0604020202020204" pitchFamily="34" charset="0"/>
              <a:buNone/>
            </a:pPr>
            <a:r>
              <a:rPr lang="en-US" sz="2600" b="1" dirty="0"/>
              <a:t>Recorder: </a:t>
            </a:r>
          </a:p>
          <a:p>
            <a:pPr marL="457200" lvl="1" indent="-457200">
              <a:lnSpc>
                <a:spcPct val="60000"/>
              </a:lnSpc>
              <a:spcBef>
                <a:spcPts val="1000"/>
              </a:spcBef>
            </a:pPr>
            <a:r>
              <a:rPr lang="en-US" sz="2600" dirty="0"/>
              <a:t>Keeps notes of the group’s work</a:t>
            </a:r>
          </a:p>
        </p:txBody>
      </p:sp>
      <p:sp>
        <p:nvSpPr>
          <p:cNvPr id="5" name="Content Placeholder 2">
            <a:extLst>
              <a:ext uri="{FF2B5EF4-FFF2-40B4-BE49-F238E27FC236}">
                <a16:creationId xmlns="" xmlns:a16="http://schemas.microsoft.com/office/drawing/2014/main" id="{5B2C8DA7-9D90-47EB-B5DF-F0E439E68116}"/>
              </a:ext>
            </a:extLst>
          </p:cNvPr>
          <p:cNvSpPr txBox="1">
            <a:spLocks/>
          </p:cNvSpPr>
          <p:nvPr/>
        </p:nvSpPr>
        <p:spPr>
          <a:xfrm>
            <a:off x="6497128" y="2139352"/>
            <a:ext cx="5441830" cy="3454384"/>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nSpc>
                <a:spcPct val="80000"/>
              </a:lnSpc>
              <a:spcBef>
                <a:spcPts val="1000"/>
              </a:spcBef>
              <a:buNone/>
            </a:pPr>
            <a:r>
              <a:rPr lang="en-US" sz="2600" b="1" dirty="0"/>
              <a:t>Reporter: </a:t>
            </a:r>
          </a:p>
          <a:p>
            <a:pPr marL="457200" lvl="1" indent="-457200">
              <a:lnSpc>
                <a:spcPct val="80000"/>
              </a:lnSpc>
              <a:spcBef>
                <a:spcPts val="1000"/>
              </a:spcBef>
            </a:pPr>
            <a:r>
              <a:rPr lang="en-US" sz="2600" dirty="0"/>
              <a:t>Shares the group’s work and ideas with the larger group</a:t>
            </a:r>
          </a:p>
          <a:p>
            <a:pPr marL="0" lvl="1" indent="0">
              <a:lnSpc>
                <a:spcPct val="80000"/>
              </a:lnSpc>
              <a:spcBef>
                <a:spcPts val="1000"/>
              </a:spcBef>
              <a:buNone/>
            </a:pPr>
            <a:r>
              <a:rPr lang="en-US" sz="2600" b="1" dirty="0"/>
              <a:t>Timekeeper: </a:t>
            </a:r>
          </a:p>
          <a:p>
            <a:pPr marL="457200" lvl="1" indent="-457200">
              <a:lnSpc>
                <a:spcPct val="80000"/>
              </a:lnSpc>
              <a:spcBef>
                <a:spcPts val="1000"/>
              </a:spcBef>
            </a:pPr>
            <a:r>
              <a:rPr lang="en-US" sz="2600" dirty="0"/>
              <a:t>Makes sure group completes the task within the time provided</a:t>
            </a:r>
          </a:p>
          <a:p>
            <a:pPr marL="0" lvl="1" indent="0">
              <a:lnSpc>
                <a:spcPct val="80000"/>
              </a:lnSpc>
              <a:spcBef>
                <a:spcPts val="1000"/>
              </a:spcBef>
              <a:buNone/>
            </a:pPr>
            <a:r>
              <a:rPr lang="en-US" sz="2600" b="1" dirty="0"/>
              <a:t>Observer: </a:t>
            </a:r>
          </a:p>
          <a:p>
            <a:pPr marL="457200" lvl="1" indent="-457200">
              <a:lnSpc>
                <a:spcPct val="80000"/>
              </a:lnSpc>
              <a:spcBef>
                <a:spcPts val="1000"/>
              </a:spcBef>
            </a:pPr>
            <a:r>
              <a:rPr lang="en-US" sz="2600" dirty="0"/>
              <a:t>Pays special attention to how the group is working together</a:t>
            </a:r>
          </a:p>
          <a:p>
            <a:pPr marL="457200" lvl="1" indent="-457200">
              <a:lnSpc>
                <a:spcPct val="80000"/>
              </a:lnSpc>
              <a:spcBef>
                <a:spcPts val="1000"/>
              </a:spcBef>
            </a:pPr>
            <a:r>
              <a:rPr lang="en-US" sz="2600" dirty="0"/>
              <a:t>Shares observations with the group</a:t>
            </a:r>
          </a:p>
        </p:txBody>
      </p:sp>
      <p:sp>
        <p:nvSpPr>
          <p:cNvPr id="6" name="Content Placeholder 2">
            <a:extLst>
              <a:ext uri="{FF2B5EF4-FFF2-40B4-BE49-F238E27FC236}">
                <a16:creationId xmlns="" xmlns:a16="http://schemas.microsoft.com/office/drawing/2014/main" id="{1849C1AB-AFAD-43D2-BCB6-7F52E519495F}"/>
              </a:ext>
            </a:extLst>
          </p:cNvPr>
          <p:cNvSpPr txBox="1">
            <a:spLocks/>
          </p:cNvSpPr>
          <p:nvPr/>
        </p:nvSpPr>
        <p:spPr>
          <a:xfrm>
            <a:off x="838200" y="6042396"/>
            <a:ext cx="10515600" cy="789833"/>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nSpc>
                <a:spcPct val="80000"/>
              </a:lnSpc>
              <a:spcBef>
                <a:spcPts val="1000"/>
              </a:spcBef>
              <a:buFont typeface="Arial" panose="020B0604020202020204" pitchFamily="34" charset="0"/>
              <a:buNone/>
            </a:pPr>
            <a:r>
              <a:rPr lang="en-US" sz="2800" b="1" dirty="0"/>
              <a:t>Please assign your roles now.  </a:t>
            </a:r>
          </a:p>
          <a:p>
            <a:pPr marL="0" lvl="1" indent="0">
              <a:lnSpc>
                <a:spcPct val="80000"/>
              </a:lnSpc>
              <a:spcBef>
                <a:spcPts val="1000"/>
              </a:spcBef>
              <a:buFont typeface="Arial" panose="020B0604020202020204" pitchFamily="34" charset="0"/>
              <a:buNone/>
            </a:pPr>
            <a:r>
              <a:rPr lang="en-US" sz="2800" b="1" dirty="0"/>
              <a:t>You can switch roles for the next small group discussion.</a:t>
            </a:r>
          </a:p>
        </p:txBody>
      </p:sp>
    </p:spTree>
    <p:extLst>
      <p:ext uri="{BB962C8B-B14F-4D97-AF65-F5344CB8AC3E}">
        <p14:creationId xmlns:p14="http://schemas.microsoft.com/office/powerpoint/2010/main" val="3141651209"/>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3AF96D56-3FEB-469B-858F-E413CD0A1D6A}"/>
              </a:ext>
            </a:extLst>
          </p:cNvPr>
          <p:cNvSpPr/>
          <p:nvPr/>
        </p:nvSpPr>
        <p:spPr>
          <a:xfrm>
            <a:off x="0" y="219457"/>
            <a:ext cx="12192000" cy="1471234"/>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A310F1B8-5458-4816-9DC5-65E6E3D9E8B4}"/>
              </a:ext>
            </a:extLst>
          </p:cNvPr>
          <p:cNvSpPr>
            <a:spLocks noGrp="1"/>
          </p:cNvSpPr>
          <p:nvPr>
            <p:ph type="title"/>
          </p:nvPr>
        </p:nvSpPr>
        <p:spPr/>
        <p:txBody>
          <a:bodyPr/>
          <a:lstStyle/>
          <a:p>
            <a:r>
              <a:rPr lang="en-US" dirty="0">
                <a:solidFill>
                  <a:schemeClr val="bg1"/>
                </a:solidFill>
              </a:rPr>
              <a:t>Action Planning Instructions (90 minutes)</a:t>
            </a:r>
          </a:p>
        </p:txBody>
      </p:sp>
      <p:sp>
        <p:nvSpPr>
          <p:cNvPr id="3" name="Content Placeholder 2">
            <a:extLst>
              <a:ext uri="{FF2B5EF4-FFF2-40B4-BE49-F238E27FC236}">
                <a16:creationId xmlns="" xmlns:a16="http://schemas.microsoft.com/office/drawing/2014/main" id="{4BBA684B-1616-45FF-BD7E-93631EF1250A}"/>
              </a:ext>
            </a:extLst>
          </p:cNvPr>
          <p:cNvSpPr>
            <a:spLocks noGrp="1"/>
          </p:cNvSpPr>
          <p:nvPr>
            <p:ph idx="1"/>
          </p:nvPr>
        </p:nvSpPr>
        <p:spPr>
          <a:xfrm>
            <a:off x="838200" y="1825625"/>
            <a:ext cx="10515600" cy="4812918"/>
          </a:xfrm>
        </p:spPr>
        <p:txBody>
          <a:bodyPr>
            <a:normAutofit fontScale="92500"/>
          </a:bodyPr>
          <a:lstStyle/>
          <a:p>
            <a:pPr marL="228600" lvl="1">
              <a:lnSpc>
                <a:spcPct val="80000"/>
              </a:lnSpc>
              <a:spcBef>
                <a:spcPts val="1000"/>
              </a:spcBef>
            </a:pPr>
            <a:r>
              <a:rPr lang="en-US" sz="2800" dirty="0"/>
              <a:t>Brainstorm a list of specific near-term action items to help [country name] better integrate urban issues into national development planning.</a:t>
            </a:r>
          </a:p>
          <a:p>
            <a:pPr marL="228600" lvl="1">
              <a:lnSpc>
                <a:spcPct val="80000"/>
              </a:lnSpc>
              <a:spcBef>
                <a:spcPts val="1000"/>
              </a:spcBef>
            </a:pPr>
            <a:r>
              <a:rPr lang="en-US" sz="2800" dirty="0"/>
              <a:t>Fill out the action planning worksheet with those items that are both impactful and feasible.</a:t>
            </a:r>
          </a:p>
          <a:p>
            <a:pPr marL="228600" lvl="1">
              <a:lnSpc>
                <a:spcPct val="80000"/>
              </a:lnSpc>
              <a:spcBef>
                <a:spcPts val="1000"/>
              </a:spcBef>
            </a:pPr>
            <a:r>
              <a:rPr lang="en-US" sz="2800" dirty="0"/>
              <a:t>The goal of these action plans is to practical, not theoretical.</a:t>
            </a:r>
          </a:p>
          <a:p>
            <a:pPr marL="228600" lvl="1">
              <a:lnSpc>
                <a:spcPct val="80000"/>
              </a:lnSpc>
              <a:spcBef>
                <a:spcPts val="1000"/>
              </a:spcBef>
            </a:pPr>
            <a:r>
              <a:rPr lang="en-US" sz="2800" dirty="0"/>
              <a:t>Consider:</a:t>
            </a:r>
          </a:p>
          <a:p>
            <a:pPr marL="685800" lvl="2">
              <a:lnSpc>
                <a:spcPct val="80000"/>
              </a:lnSpc>
              <a:spcBef>
                <a:spcPts val="1000"/>
              </a:spcBef>
            </a:pPr>
            <a:r>
              <a:rPr lang="en-US" sz="2400" dirty="0"/>
              <a:t>What is the first action you will take after the training?</a:t>
            </a:r>
          </a:p>
          <a:p>
            <a:pPr marL="685800" lvl="2">
              <a:lnSpc>
                <a:spcPct val="80000"/>
              </a:lnSpc>
              <a:spcBef>
                <a:spcPts val="1000"/>
              </a:spcBef>
            </a:pPr>
            <a:r>
              <a:rPr lang="en-US" sz="2400" dirty="0"/>
              <a:t>Who is the first person you will get to help you?</a:t>
            </a:r>
          </a:p>
          <a:p>
            <a:pPr marL="685800" lvl="2">
              <a:lnSpc>
                <a:spcPct val="80000"/>
              </a:lnSpc>
              <a:spcBef>
                <a:spcPts val="1000"/>
              </a:spcBef>
            </a:pPr>
            <a:r>
              <a:rPr lang="en-US" sz="2400" dirty="0"/>
              <a:t>Who in this room should you connect with to collaborate?</a:t>
            </a:r>
          </a:p>
          <a:p>
            <a:pPr marL="685800" lvl="2">
              <a:lnSpc>
                <a:spcPct val="80000"/>
              </a:lnSpc>
              <a:spcBef>
                <a:spcPts val="1000"/>
              </a:spcBef>
            </a:pPr>
            <a:r>
              <a:rPr lang="en-US" sz="2400" dirty="0"/>
              <a:t>How will ECA be involved in supporting the plan?</a:t>
            </a:r>
          </a:p>
          <a:p>
            <a:pPr marL="228600" lvl="1">
              <a:lnSpc>
                <a:spcPct val="80000"/>
              </a:lnSpc>
              <a:spcBef>
                <a:spcPts val="1000"/>
              </a:spcBef>
            </a:pPr>
            <a:r>
              <a:rPr lang="en-US" sz="2800" dirty="0"/>
              <a:t>Consider what political and organizational support is needed and make sure that is included in the worksheet.</a:t>
            </a:r>
          </a:p>
        </p:txBody>
      </p:sp>
    </p:spTree>
    <p:extLst>
      <p:ext uri="{BB962C8B-B14F-4D97-AF65-F5344CB8AC3E}">
        <p14:creationId xmlns:p14="http://schemas.microsoft.com/office/powerpoint/2010/main" val="2449761274"/>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3AF96D56-3FEB-469B-858F-E413CD0A1D6A}"/>
              </a:ext>
            </a:extLst>
          </p:cNvPr>
          <p:cNvSpPr/>
          <p:nvPr/>
        </p:nvSpPr>
        <p:spPr>
          <a:xfrm>
            <a:off x="0" y="219457"/>
            <a:ext cx="12192000" cy="1471234"/>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A310F1B8-5458-4816-9DC5-65E6E3D9E8B4}"/>
              </a:ext>
            </a:extLst>
          </p:cNvPr>
          <p:cNvSpPr>
            <a:spLocks noGrp="1"/>
          </p:cNvSpPr>
          <p:nvPr>
            <p:ph type="title"/>
          </p:nvPr>
        </p:nvSpPr>
        <p:spPr/>
        <p:txBody>
          <a:bodyPr/>
          <a:lstStyle/>
          <a:p>
            <a:r>
              <a:rPr lang="en-US" dirty="0">
                <a:solidFill>
                  <a:schemeClr val="bg1"/>
                </a:solidFill>
              </a:rPr>
              <a:t>Small Group Reporting</a:t>
            </a:r>
          </a:p>
        </p:txBody>
      </p:sp>
      <p:sp>
        <p:nvSpPr>
          <p:cNvPr id="3" name="Content Placeholder 2">
            <a:extLst>
              <a:ext uri="{FF2B5EF4-FFF2-40B4-BE49-F238E27FC236}">
                <a16:creationId xmlns="" xmlns:a16="http://schemas.microsoft.com/office/drawing/2014/main" id="{4BBA684B-1616-45FF-BD7E-93631EF1250A}"/>
              </a:ext>
            </a:extLst>
          </p:cNvPr>
          <p:cNvSpPr>
            <a:spLocks noGrp="1"/>
          </p:cNvSpPr>
          <p:nvPr>
            <p:ph idx="1"/>
          </p:nvPr>
        </p:nvSpPr>
        <p:spPr>
          <a:xfrm>
            <a:off x="838200" y="2346385"/>
            <a:ext cx="10515600" cy="4292158"/>
          </a:xfrm>
        </p:spPr>
        <p:txBody>
          <a:bodyPr>
            <a:normAutofit/>
          </a:bodyPr>
          <a:lstStyle/>
          <a:p>
            <a:pPr marL="457200" lvl="1" indent="-457200">
              <a:lnSpc>
                <a:spcPct val="120000"/>
              </a:lnSpc>
              <a:spcBef>
                <a:spcPts val="0"/>
              </a:spcBef>
              <a:spcAft>
                <a:spcPts val="600"/>
              </a:spcAft>
            </a:pPr>
            <a:r>
              <a:rPr lang="en-US" sz="2800" dirty="0"/>
              <a:t>Briefly list your action items.</a:t>
            </a:r>
          </a:p>
          <a:p>
            <a:pPr marL="457200" lvl="1" indent="-457200">
              <a:lnSpc>
                <a:spcPct val="120000"/>
              </a:lnSpc>
              <a:spcBef>
                <a:spcPts val="0"/>
              </a:spcBef>
              <a:spcAft>
                <a:spcPts val="600"/>
              </a:spcAft>
            </a:pPr>
            <a:r>
              <a:rPr lang="en-US" sz="2800" dirty="0"/>
              <a:t>Give an brief overview of the overall timeline.</a:t>
            </a:r>
          </a:p>
          <a:p>
            <a:pPr marL="457200" lvl="1" indent="-457200">
              <a:lnSpc>
                <a:spcPct val="120000"/>
              </a:lnSpc>
              <a:spcBef>
                <a:spcPts val="0"/>
              </a:spcBef>
              <a:spcAft>
                <a:spcPts val="600"/>
              </a:spcAft>
            </a:pPr>
            <a:r>
              <a:rPr lang="en-US" sz="2800" dirty="0"/>
              <a:t>List the agencies involved in your plan.</a:t>
            </a:r>
          </a:p>
          <a:p>
            <a:pPr marL="457200" lvl="1" indent="-457200">
              <a:lnSpc>
                <a:spcPct val="120000"/>
              </a:lnSpc>
              <a:spcBef>
                <a:spcPts val="0"/>
              </a:spcBef>
              <a:spcAft>
                <a:spcPts val="600"/>
              </a:spcAft>
            </a:pPr>
            <a:r>
              <a:rPr lang="en-US" sz="2800" dirty="0"/>
              <a:t>Describe one idea about action item resources from your list.</a:t>
            </a:r>
          </a:p>
          <a:p>
            <a:pPr marL="457200" lvl="1" indent="-457200">
              <a:lnSpc>
                <a:spcPct val="120000"/>
              </a:lnSpc>
              <a:spcBef>
                <a:spcPts val="0"/>
              </a:spcBef>
              <a:spcAft>
                <a:spcPts val="600"/>
              </a:spcAft>
            </a:pPr>
            <a:r>
              <a:rPr lang="en-US" sz="2800" dirty="0"/>
              <a:t>Describe one risk and mitigation strategy from your list.</a:t>
            </a:r>
          </a:p>
          <a:p>
            <a:pPr marL="457200" lvl="1" indent="-457200">
              <a:lnSpc>
                <a:spcPct val="120000"/>
              </a:lnSpc>
              <a:spcBef>
                <a:spcPts val="0"/>
              </a:spcBef>
              <a:spcAft>
                <a:spcPts val="600"/>
              </a:spcAft>
            </a:pPr>
            <a:r>
              <a:rPr lang="en-US" sz="2800" dirty="0"/>
              <a:t>Describe one coordination mechanism from your list.</a:t>
            </a:r>
          </a:p>
        </p:txBody>
      </p:sp>
    </p:spTree>
    <p:extLst>
      <p:ext uri="{BB962C8B-B14F-4D97-AF65-F5344CB8AC3E}">
        <p14:creationId xmlns:p14="http://schemas.microsoft.com/office/powerpoint/2010/main" val="2228662134"/>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food">
            <a:extLst>
              <a:ext uri="{FF2B5EF4-FFF2-40B4-BE49-F238E27FC236}">
                <a16:creationId xmlns="" xmlns:a16="http://schemas.microsoft.com/office/drawing/2014/main" id="{5624912D-99E2-415A-A299-9E1DD554AEC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7770" b="6178"/>
          <a:stretch/>
        </p:blipFill>
        <p:spPr bwMode="auto">
          <a:xfrm>
            <a:off x="0" y="0"/>
            <a:ext cx="12192000" cy="698739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 xmlns:a16="http://schemas.microsoft.com/office/drawing/2014/main" id="{70E718D8-7243-443A-925D-C6E8C47B6658}"/>
              </a:ext>
            </a:extLst>
          </p:cNvPr>
          <p:cNvSpPr>
            <a:spLocks noGrp="1"/>
          </p:cNvSpPr>
          <p:nvPr>
            <p:ph type="title"/>
          </p:nvPr>
        </p:nvSpPr>
        <p:spPr>
          <a:xfrm>
            <a:off x="0" y="1709740"/>
            <a:ext cx="12192000" cy="2852737"/>
          </a:xfrm>
          <a:solidFill>
            <a:schemeClr val="bg1">
              <a:alpha val="50000"/>
            </a:schemeClr>
          </a:solidFill>
        </p:spPr>
        <p:txBody>
          <a:bodyPr>
            <a:normAutofit/>
          </a:bodyPr>
          <a:lstStyle/>
          <a:p>
            <a:pPr algn="ctr"/>
            <a:r>
              <a:rPr lang="en-US" sz="16600" b="1" dirty="0"/>
              <a:t>LUNCH!</a:t>
            </a:r>
          </a:p>
        </p:txBody>
      </p:sp>
    </p:spTree>
    <p:extLst>
      <p:ext uri="{BB962C8B-B14F-4D97-AF65-F5344CB8AC3E}">
        <p14:creationId xmlns:p14="http://schemas.microsoft.com/office/powerpoint/2010/main" val="613736534"/>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3AF96D56-3FEB-469B-858F-E413CD0A1D6A}"/>
              </a:ext>
            </a:extLst>
          </p:cNvPr>
          <p:cNvSpPr/>
          <p:nvPr/>
        </p:nvSpPr>
        <p:spPr>
          <a:xfrm>
            <a:off x="0" y="1276709"/>
            <a:ext cx="12192000" cy="441672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A310F1B8-5458-4816-9DC5-65E6E3D9E8B4}"/>
              </a:ext>
            </a:extLst>
          </p:cNvPr>
          <p:cNvSpPr>
            <a:spLocks noGrp="1"/>
          </p:cNvSpPr>
          <p:nvPr>
            <p:ph type="title"/>
          </p:nvPr>
        </p:nvSpPr>
        <p:spPr>
          <a:xfrm>
            <a:off x="838200" y="2901292"/>
            <a:ext cx="10515600" cy="1325563"/>
          </a:xfrm>
        </p:spPr>
        <p:txBody>
          <a:bodyPr/>
          <a:lstStyle/>
          <a:p>
            <a:pPr algn="ctr"/>
            <a:r>
              <a:rPr lang="en-US" dirty="0">
                <a:solidFill>
                  <a:schemeClr val="bg1"/>
                </a:solidFill>
              </a:rPr>
              <a:t>Action Planning Synthesis</a:t>
            </a:r>
          </a:p>
        </p:txBody>
      </p:sp>
    </p:spTree>
    <p:extLst>
      <p:ext uri="{BB962C8B-B14F-4D97-AF65-F5344CB8AC3E}">
        <p14:creationId xmlns:p14="http://schemas.microsoft.com/office/powerpoint/2010/main" val="676143737"/>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3AF96D56-3FEB-469B-858F-E413CD0A1D6A}"/>
              </a:ext>
            </a:extLst>
          </p:cNvPr>
          <p:cNvSpPr/>
          <p:nvPr/>
        </p:nvSpPr>
        <p:spPr>
          <a:xfrm>
            <a:off x="0" y="1276709"/>
            <a:ext cx="12192000" cy="441672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A310F1B8-5458-4816-9DC5-65E6E3D9E8B4}"/>
              </a:ext>
            </a:extLst>
          </p:cNvPr>
          <p:cNvSpPr>
            <a:spLocks noGrp="1"/>
          </p:cNvSpPr>
          <p:nvPr>
            <p:ph type="title"/>
          </p:nvPr>
        </p:nvSpPr>
        <p:spPr>
          <a:xfrm>
            <a:off x="838200" y="2901292"/>
            <a:ext cx="10515600" cy="1325563"/>
          </a:xfrm>
        </p:spPr>
        <p:txBody>
          <a:bodyPr/>
          <a:lstStyle/>
          <a:p>
            <a:pPr algn="ctr"/>
            <a:r>
              <a:rPr lang="en-US" dirty="0">
                <a:solidFill>
                  <a:schemeClr val="bg1"/>
                </a:solidFill>
              </a:rPr>
              <a:t>Final Action Plan Presentation</a:t>
            </a:r>
          </a:p>
        </p:txBody>
      </p:sp>
    </p:spTree>
    <p:extLst>
      <p:ext uri="{BB962C8B-B14F-4D97-AF65-F5344CB8AC3E}">
        <p14:creationId xmlns:p14="http://schemas.microsoft.com/office/powerpoint/2010/main" val="886212310"/>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3AF96D56-3FEB-469B-858F-E413CD0A1D6A}"/>
              </a:ext>
            </a:extLst>
          </p:cNvPr>
          <p:cNvSpPr/>
          <p:nvPr/>
        </p:nvSpPr>
        <p:spPr>
          <a:xfrm>
            <a:off x="0" y="219457"/>
            <a:ext cx="12192000" cy="1471234"/>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A310F1B8-5458-4816-9DC5-65E6E3D9E8B4}"/>
              </a:ext>
            </a:extLst>
          </p:cNvPr>
          <p:cNvSpPr>
            <a:spLocks noGrp="1"/>
          </p:cNvSpPr>
          <p:nvPr>
            <p:ph type="title"/>
          </p:nvPr>
        </p:nvSpPr>
        <p:spPr/>
        <p:txBody>
          <a:bodyPr/>
          <a:lstStyle/>
          <a:p>
            <a:r>
              <a:rPr lang="en-US" dirty="0">
                <a:solidFill>
                  <a:schemeClr val="bg1"/>
                </a:solidFill>
              </a:rPr>
              <a:t>Training Workshop Evaluation</a:t>
            </a:r>
          </a:p>
        </p:txBody>
      </p:sp>
      <p:sp>
        <p:nvSpPr>
          <p:cNvPr id="3" name="Content Placeholder 2">
            <a:extLst>
              <a:ext uri="{FF2B5EF4-FFF2-40B4-BE49-F238E27FC236}">
                <a16:creationId xmlns="" xmlns:a16="http://schemas.microsoft.com/office/drawing/2014/main" id="{4BBA684B-1616-45FF-BD7E-93631EF1250A}"/>
              </a:ext>
            </a:extLst>
          </p:cNvPr>
          <p:cNvSpPr>
            <a:spLocks noGrp="1"/>
          </p:cNvSpPr>
          <p:nvPr>
            <p:ph idx="1"/>
          </p:nvPr>
        </p:nvSpPr>
        <p:spPr>
          <a:xfrm>
            <a:off x="838200" y="2346385"/>
            <a:ext cx="10515600" cy="4292158"/>
          </a:xfrm>
        </p:spPr>
        <p:txBody>
          <a:bodyPr>
            <a:normAutofit/>
          </a:bodyPr>
          <a:lstStyle/>
          <a:p>
            <a:pPr marL="457200" lvl="1" indent="-457200">
              <a:lnSpc>
                <a:spcPct val="120000"/>
              </a:lnSpc>
              <a:spcBef>
                <a:spcPts val="0"/>
              </a:spcBef>
              <a:spcAft>
                <a:spcPts val="600"/>
              </a:spcAft>
            </a:pPr>
            <a:r>
              <a:rPr lang="en-US" sz="2800" dirty="0"/>
              <a:t>Please take time to provide your feedback.</a:t>
            </a:r>
          </a:p>
          <a:p>
            <a:pPr marL="457200" lvl="1" indent="-457200">
              <a:lnSpc>
                <a:spcPct val="120000"/>
              </a:lnSpc>
              <a:spcBef>
                <a:spcPts val="0"/>
              </a:spcBef>
              <a:spcAft>
                <a:spcPts val="600"/>
              </a:spcAft>
            </a:pPr>
            <a:r>
              <a:rPr lang="en-US" sz="2800" dirty="0"/>
              <a:t>Your input is important.</a:t>
            </a:r>
          </a:p>
          <a:p>
            <a:pPr marL="457200" lvl="1" indent="-457200">
              <a:lnSpc>
                <a:spcPct val="120000"/>
              </a:lnSpc>
              <a:spcBef>
                <a:spcPts val="0"/>
              </a:spcBef>
              <a:spcAft>
                <a:spcPts val="600"/>
              </a:spcAft>
            </a:pPr>
            <a:r>
              <a:rPr lang="en-US" sz="2800" dirty="0"/>
              <a:t>Your feedback will be used to improve future trainings.</a:t>
            </a:r>
          </a:p>
        </p:txBody>
      </p:sp>
    </p:spTree>
    <p:extLst>
      <p:ext uri="{BB962C8B-B14F-4D97-AF65-F5344CB8AC3E}">
        <p14:creationId xmlns:p14="http://schemas.microsoft.com/office/powerpoint/2010/main" val="1272200572"/>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3AF96D56-3FEB-469B-858F-E413CD0A1D6A}"/>
              </a:ext>
            </a:extLst>
          </p:cNvPr>
          <p:cNvSpPr/>
          <p:nvPr/>
        </p:nvSpPr>
        <p:spPr>
          <a:xfrm>
            <a:off x="0" y="1276709"/>
            <a:ext cx="12192000" cy="441672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A310F1B8-5458-4816-9DC5-65E6E3D9E8B4}"/>
              </a:ext>
            </a:extLst>
          </p:cNvPr>
          <p:cNvSpPr>
            <a:spLocks noGrp="1"/>
          </p:cNvSpPr>
          <p:nvPr>
            <p:ph type="title"/>
          </p:nvPr>
        </p:nvSpPr>
        <p:spPr>
          <a:xfrm>
            <a:off x="838200" y="2901292"/>
            <a:ext cx="10515600" cy="1325563"/>
          </a:xfrm>
        </p:spPr>
        <p:txBody>
          <a:bodyPr/>
          <a:lstStyle/>
          <a:p>
            <a:pPr algn="ctr"/>
            <a:r>
              <a:rPr lang="en-US" dirty="0">
                <a:solidFill>
                  <a:schemeClr val="bg1"/>
                </a:solidFill>
              </a:rPr>
              <a:t>Closing Sessions</a:t>
            </a:r>
          </a:p>
        </p:txBody>
      </p:sp>
    </p:spTree>
    <p:extLst>
      <p:ext uri="{BB962C8B-B14F-4D97-AF65-F5344CB8AC3E}">
        <p14:creationId xmlns:p14="http://schemas.microsoft.com/office/powerpoint/2010/main" val="18148999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46885886-95C3-4738-9B44-12564007D1B6}"/>
              </a:ext>
            </a:extLst>
          </p:cNvPr>
          <p:cNvSpPr/>
          <p:nvPr/>
        </p:nvSpPr>
        <p:spPr>
          <a:xfrm>
            <a:off x="0" y="219457"/>
            <a:ext cx="12192000" cy="1471234"/>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A3B28CF4-AAB0-4796-B3DA-E543DFF15761}"/>
              </a:ext>
            </a:extLst>
          </p:cNvPr>
          <p:cNvSpPr>
            <a:spLocks noGrp="1"/>
          </p:cNvSpPr>
          <p:nvPr>
            <p:ph type="title"/>
          </p:nvPr>
        </p:nvSpPr>
        <p:spPr/>
        <p:txBody>
          <a:bodyPr/>
          <a:lstStyle/>
          <a:p>
            <a:r>
              <a:rPr lang="en-US" dirty="0">
                <a:solidFill>
                  <a:schemeClr val="bg1"/>
                </a:solidFill>
              </a:rPr>
              <a:t>National Development Planning in [country]</a:t>
            </a:r>
          </a:p>
        </p:txBody>
      </p:sp>
      <p:sp>
        <p:nvSpPr>
          <p:cNvPr id="3" name="Content Placeholder 2">
            <a:extLst>
              <a:ext uri="{FF2B5EF4-FFF2-40B4-BE49-F238E27FC236}">
                <a16:creationId xmlns="" xmlns:a16="http://schemas.microsoft.com/office/drawing/2014/main" id="{5AC6D50D-9C98-45E0-A8BA-D1E90715EE6E}"/>
              </a:ext>
            </a:extLst>
          </p:cNvPr>
          <p:cNvSpPr>
            <a:spLocks noGrp="1"/>
          </p:cNvSpPr>
          <p:nvPr>
            <p:ph idx="1"/>
          </p:nvPr>
        </p:nvSpPr>
        <p:spPr/>
        <p:txBody>
          <a:bodyPr>
            <a:normAutofit/>
          </a:bodyPr>
          <a:lstStyle/>
          <a:p>
            <a:r>
              <a:rPr lang="en-US" dirty="0"/>
              <a:t>Add bullet point on longer term vision (ex: Vision 2030: Become a middle income country… etc.)</a:t>
            </a:r>
          </a:p>
          <a:p>
            <a:r>
              <a:rPr lang="en-US" dirty="0"/>
              <a:t>Add bullet point on main themes of current NDP</a:t>
            </a:r>
          </a:p>
          <a:p>
            <a:r>
              <a:rPr lang="en-US" dirty="0"/>
              <a:t>Add bullet point on NDP’s approach to urbanization (if included in the NDP)</a:t>
            </a:r>
          </a:p>
          <a:p>
            <a:endParaRPr lang="en-US" dirty="0"/>
          </a:p>
        </p:txBody>
      </p:sp>
      <p:sp>
        <p:nvSpPr>
          <p:cNvPr id="5" name="Slide Number Placeholder 4">
            <a:extLst>
              <a:ext uri="{FF2B5EF4-FFF2-40B4-BE49-F238E27FC236}">
                <a16:creationId xmlns="" xmlns:a16="http://schemas.microsoft.com/office/drawing/2014/main" id="{322D7A14-B1EA-4758-A40B-A5FDCEFA13AD}"/>
              </a:ext>
            </a:extLst>
          </p:cNvPr>
          <p:cNvSpPr>
            <a:spLocks noGrp="1"/>
          </p:cNvSpPr>
          <p:nvPr>
            <p:ph type="sldNum" sz="quarter" idx="12"/>
          </p:nvPr>
        </p:nvSpPr>
        <p:spPr/>
        <p:txBody>
          <a:bodyPr/>
          <a:lstStyle/>
          <a:p>
            <a:r>
              <a:rPr lang="en-US" sz="1600" dirty="0"/>
              <a:t>3</a:t>
            </a:r>
          </a:p>
        </p:txBody>
      </p:sp>
    </p:spTree>
    <p:extLst>
      <p:ext uri="{BB962C8B-B14F-4D97-AF65-F5344CB8AC3E}">
        <p14:creationId xmlns:p14="http://schemas.microsoft.com/office/powerpoint/2010/main" val="1655798232"/>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F3DA10BF-2185-462C-96E0-54B534D1BC2A}"/>
              </a:ext>
            </a:extLst>
          </p:cNvPr>
          <p:cNvSpPr/>
          <p:nvPr/>
        </p:nvSpPr>
        <p:spPr>
          <a:xfrm>
            <a:off x="0" y="-76699"/>
            <a:ext cx="12192000" cy="6934699"/>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ea typeface="Calibri" panose="020F0502020204030204" pitchFamily="34" charset="0"/>
              <a:cs typeface="Times New Roman" panose="02020603050405020304" pitchFamily="18" charset="0"/>
            </a:endParaRPr>
          </a:p>
        </p:txBody>
      </p:sp>
      <p:sp>
        <p:nvSpPr>
          <p:cNvPr id="6147" name="Rectangle 2"/>
          <p:cNvSpPr>
            <a:spLocks/>
          </p:cNvSpPr>
          <p:nvPr/>
        </p:nvSpPr>
        <p:spPr bwMode="auto">
          <a:xfrm>
            <a:off x="3884614" y="4294188"/>
            <a:ext cx="4421187" cy="846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0" tIns="0" rIns="0" bIns="0">
            <a:spAutoFit/>
          </a:bodyPr>
          <a:lstStyle>
            <a:lvl1pPr indent="1270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eaLnBrk="1"/>
            <a:r>
              <a:rPr lang="en-US" altLang="en-US" sz="5500" b="1" dirty="0">
                <a:solidFill>
                  <a:srgbClr val="FFFFFF"/>
                </a:solidFill>
                <a:latin typeface="Lato" pitchFamily="34" charset="0"/>
                <a:cs typeface="Lato" pitchFamily="34" charset="0"/>
                <a:sym typeface="Lato" pitchFamily="34" charset="0"/>
              </a:rPr>
              <a:t>THANK YOU!</a:t>
            </a:r>
          </a:p>
        </p:txBody>
      </p:sp>
      <p:sp>
        <p:nvSpPr>
          <p:cNvPr id="6148" name="AutoShape 5"/>
          <p:cNvSpPr>
            <a:spLocks/>
          </p:cNvSpPr>
          <p:nvPr/>
        </p:nvSpPr>
        <p:spPr bwMode="auto">
          <a:xfrm>
            <a:off x="4481514" y="6156326"/>
            <a:ext cx="3311525" cy="441325"/>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18463" y="0"/>
                </a:moveTo>
                <a:lnTo>
                  <a:pt x="3137" y="0"/>
                </a:lnTo>
                <a:lnTo>
                  <a:pt x="2303" y="328"/>
                </a:lnTo>
                <a:lnTo>
                  <a:pt x="1554" y="1254"/>
                </a:lnTo>
                <a:lnTo>
                  <a:pt x="919" y="2690"/>
                </a:lnTo>
                <a:lnTo>
                  <a:pt x="428" y="4549"/>
                </a:lnTo>
                <a:lnTo>
                  <a:pt x="112" y="6742"/>
                </a:lnTo>
                <a:lnTo>
                  <a:pt x="0" y="9183"/>
                </a:lnTo>
                <a:lnTo>
                  <a:pt x="0" y="12416"/>
                </a:lnTo>
                <a:lnTo>
                  <a:pt x="112" y="14858"/>
                </a:lnTo>
                <a:lnTo>
                  <a:pt x="428" y="17052"/>
                </a:lnTo>
                <a:lnTo>
                  <a:pt x="919" y="18910"/>
                </a:lnTo>
                <a:lnTo>
                  <a:pt x="1554" y="20346"/>
                </a:lnTo>
                <a:lnTo>
                  <a:pt x="2303" y="21272"/>
                </a:lnTo>
                <a:lnTo>
                  <a:pt x="3137" y="21600"/>
                </a:lnTo>
                <a:lnTo>
                  <a:pt x="18463" y="21600"/>
                </a:lnTo>
                <a:lnTo>
                  <a:pt x="19297" y="21272"/>
                </a:lnTo>
                <a:lnTo>
                  <a:pt x="20047" y="20346"/>
                </a:lnTo>
                <a:lnTo>
                  <a:pt x="20681" y="18910"/>
                </a:lnTo>
                <a:lnTo>
                  <a:pt x="21172" y="17052"/>
                </a:lnTo>
                <a:lnTo>
                  <a:pt x="21488" y="14858"/>
                </a:lnTo>
                <a:lnTo>
                  <a:pt x="21600" y="12416"/>
                </a:lnTo>
                <a:lnTo>
                  <a:pt x="21600" y="9183"/>
                </a:lnTo>
                <a:lnTo>
                  <a:pt x="21488" y="6742"/>
                </a:lnTo>
                <a:lnTo>
                  <a:pt x="21172" y="4549"/>
                </a:lnTo>
                <a:lnTo>
                  <a:pt x="20681" y="2690"/>
                </a:lnTo>
                <a:lnTo>
                  <a:pt x="20047" y="1254"/>
                </a:lnTo>
                <a:lnTo>
                  <a:pt x="19297" y="328"/>
                </a:lnTo>
                <a:lnTo>
                  <a:pt x="18463" y="0"/>
                </a:lnTo>
                <a:close/>
              </a:path>
            </a:pathLst>
          </a:custGeom>
          <a:solidFill>
            <a:srgbClr val="0D7CB9"/>
          </a:solidFill>
          <a:ln>
            <a:noFill/>
          </a:ln>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lstStyle/>
          <a:p>
            <a:endParaRPr lang="en-US"/>
          </a:p>
        </p:txBody>
      </p:sp>
      <p:sp>
        <p:nvSpPr>
          <p:cNvPr id="6149" name="Rectangle 7"/>
          <p:cNvSpPr>
            <a:spLocks/>
          </p:cNvSpPr>
          <p:nvPr/>
        </p:nvSpPr>
        <p:spPr bwMode="auto">
          <a:xfrm>
            <a:off x="5448301" y="6265863"/>
            <a:ext cx="1414463"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0" tIns="0" rIns="0" bIns="0">
            <a:spAutoFit/>
          </a:bodyPr>
          <a:lstStyle>
            <a:lvl1pPr indent="1270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eaLnBrk="1"/>
            <a:r>
              <a:rPr lang="en-US" altLang="en-US" sz="1600" b="1">
                <a:solidFill>
                  <a:schemeClr val="bg1"/>
                </a:solidFill>
                <a:latin typeface="Avenir Book"/>
              </a:rPr>
              <a:t>UNECA.ORG</a:t>
            </a:r>
            <a:endParaRPr lang="en-US" altLang="en-US" sz="1200" b="1">
              <a:solidFill>
                <a:schemeClr val="bg1"/>
              </a:solidFill>
              <a:latin typeface="Lato" pitchFamily="34" charset="0"/>
              <a:cs typeface="Lato" pitchFamily="34" charset="0"/>
              <a:sym typeface="Lato" pitchFamily="34" charset="0"/>
            </a:endParaRPr>
          </a:p>
        </p:txBody>
      </p:sp>
      <p:pic>
        <p:nvPicPr>
          <p:cNvPr id="6150" name="Picture 8" descr="pasted-image.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13301" y="1171576"/>
            <a:ext cx="2563813" cy="266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6151" name="Picture 9" descr="pasted-image.pd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041901" y="2174876"/>
            <a:ext cx="2106613" cy="91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6152" name="Rectangle 6"/>
          <p:cNvSpPr>
            <a:spLocks/>
          </p:cNvSpPr>
          <p:nvPr/>
        </p:nvSpPr>
        <p:spPr bwMode="auto">
          <a:xfrm>
            <a:off x="3411539" y="5435600"/>
            <a:ext cx="544988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0" tIns="0" rIns="0" bIns="0">
            <a:spAutoFit/>
          </a:bodyPr>
          <a:lstStyle>
            <a:lvl1pPr>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algn="ctr" eaLnBrk="1"/>
            <a:r>
              <a:rPr lang="en-US" altLang="en-US" sz="1900" dirty="0">
                <a:solidFill>
                  <a:srgbClr val="0D7CB9"/>
                </a:solidFill>
                <a:latin typeface="Lato" pitchFamily="34" charset="0"/>
                <a:cs typeface="Lato" pitchFamily="34" charset="0"/>
                <a:sym typeface="Lato" pitchFamily="34" charset="0"/>
              </a:rPr>
              <a:t>more info: </a:t>
            </a:r>
            <a:r>
              <a:rPr lang="en-US" altLang="en-US" sz="2400" dirty="0">
                <a:solidFill>
                  <a:srgbClr val="FFFFFF"/>
                </a:solidFill>
                <a:latin typeface="Lato" pitchFamily="34" charset="0"/>
                <a:cs typeface="Lato" pitchFamily="34" charset="0"/>
                <a:sym typeface="Lato" pitchFamily="34" charset="0"/>
              </a:rPr>
              <a:t>[trainer/organizer contact info]</a:t>
            </a:r>
            <a:endParaRPr lang="en-US" altLang="en-US" sz="1900" dirty="0">
              <a:solidFill>
                <a:srgbClr val="0D7CB9"/>
              </a:solidFill>
              <a:latin typeface="Lato" pitchFamily="34" charset="0"/>
              <a:cs typeface="Lato" pitchFamily="34" charset="0"/>
              <a:sym typeface="Lato" pitchFamily="34" charset="0"/>
            </a:endParaRPr>
          </a:p>
        </p:txBody>
      </p:sp>
    </p:spTree>
    <p:extLst>
      <p:ext uri="{BB962C8B-B14F-4D97-AF65-F5344CB8AC3E}">
        <p14:creationId xmlns:p14="http://schemas.microsoft.com/office/powerpoint/2010/main" val="218796448"/>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FE177CFD-14EA-4792-A22C-92E6858B2AAC}"/>
              </a:ext>
            </a:extLst>
          </p:cNvPr>
          <p:cNvSpPr/>
          <p:nvPr/>
        </p:nvSpPr>
        <p:spPr>
          <a:xfrm>
            <a:off x="0" y="219457"/>
            <a:ext cx="12192000" cy="1471234"/>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E478A000-350D-45A5-935D-7FF959EA44E2}"/>
              </a:ext>
            </a:extLst>
          </p:cNvPr>
          <p:cNvSpPr>
            <a:spLocks noGrp="1"/>
          </p:cNvSpPr>
          <p:nvPr>
            <p:ph type="title"/>
          </p:nvPr>
        </p:nvSpPr>
        <p:spPr/>
        <p:txBody>
          <a:bodyPr/>
          <a:lstStyle/>
          <a:p>
            <a:r>
              <a:rPr lang="en-US" dirty="0">
                <a:solidFill>
                  <a:schemeClr val="bg1"/>
                </a:solidFill>
              </a:rPr>
              <a:t>The urban narrative in Africa is incomplete</a:t>
            </a:r>
          </a:p>
        </p:txBody>
      </p:sp>
      <p:sp>
        <p:nvSpPr>
          <p:cNvPr id="3" name="Content Placeholder 2">
            <a:extLst>
              <a:ext uri="{FF2B5EF4-FFF2-40B4-BE49-F238E27FC236}">
                <a16:creationId xmlns="" xmlns:a16="http://schemas.microsoft.com/office/drawing/2014/main" id="{92C87B2B-2EAD-4845-9990-73BED53591FA}"/>
              </a:ext>
            </a:extLst>
          </p:cNvPr>
          <p:cNvSpPr>
            <a:spLocks noGrp="1"/>
          </p:cNvSpPr>
          <p:nvPr>
            <p:ph idx="1"/>
          </p:nvPr>
        </p:nvSpPr>
        <p:spPr/>
        <p:txBody>
          <a:bodyPr>
            <a:normAutofit/>
          </a:bodyPr>
          <a:lstStyle/>
          <a:p>
            <a:r>
              <a:rPr lang="en-US" dirty="0"/>
              <a:t>Space missing from national economic discourse</a:t>
            </a:r>
          </a:p>
          <a:p>
            <a:r>
              <a:rPr lang="en-US" dirty="0"/>
              <a:t>Economy missing from urban development discourse</a:t>
            </a:r>
          </a:p>
          <a:p>
            <a:r>
              <a:rPr lang="en-US" dirty="0"/>
              <a:t>Urban narrowly equated to housing sector</a:t>
            </a:r>
          </a:p>
          <a:p>
            <a:r>
              <a:rPr lang="en-US" dirty="0"/>
              <a:t>Not enough focus on quality of urbanization</a:t>
            </a:r>
          </a:p>
          <a:p>
            <a:pPr marL="0" indent="0">
              <a:buNone/>
            </a:pPr>
            <a:r>
              <a:rPr lang="en-US" dirty="0"/>
              <a:t>However, there are steps in the right direction</a:t>
            </a:r>
          </a:p>
          <a:p>
            <a:r>
              <a:rPr lang="en-US" dirty="0"/>
              <a:t>Agenda 2063, the Common African Position on the Post-2015 Development Agenda and the Common African Position on Habitat III all recognize cities as economic drives. </a:t>
            </a:r>
          </a:p>
          <a:p>
            <a:r>
              <a:rPr lang="en-US" dirty="0"/>
              <a:t>New momentum by African policy makers to address urban issues</a:t>
            </a:r>
          </a:p>
        </p:txBody>
      </p:sp>
    </p:spTree>
    <p:extLst>
      <p:ext uri="{BB962C8B-B14F-4D97-AF65-F5344CB8AC3E}">
        <p14:creationId xmlns:p14="http://schemas.microsoft.com/office/powerpoint/2010/main" val="19612622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291F0D6A-EFB5-44ED-913B-F8287ACB4920}"/>
              </a:ext>
            </a:extLst>
          </p:cNvPr>
          <p:cNvSpPr/>
          <p:nvPr/>
        </p:nvSpPr>
        <p:spPr>
          <a:xfrm>
            <a:off x="0" y="219457"/>
            <a:ext cx="12192000" cy="1471234"/>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6BD390C0-C8C3-4C3F-BCEB-1BE967FC5F5C}"/>
              </a:ext>
            </a:extLst>
          </p:cNvPr>
          <p:cNvSpPr>
            <a:spLocks noGrp="1"/>
          </p:cNvSpPr>
          <p:nvPr>
            <p:ph type="title"/>
          </p:nvPr>
        </p:nvSpPr>
        <p:spPr/>
        <p:txBody>
          <a:bodyPr/>
          <a:lstStyle/>
          <a:p>
            <a:r>
              <a:rPr lang="en-US" dirty="0">
                <a:solidFill>
                  <a:schemeClr val="bg1"/>
                </a:solidFill>
              </a:rPr>
              <a:t>Urbanization in [Country]</a:t>
            </a:r>
          </a:p>
        </p:txBody>
      </p:sp>
      <p:sp>
        <p:nvSpPr>
          <p:cNvPr id="3" name="Content Placeholder 2">
            <a:extLst>
              <a:ext uri="{FF2B5EF4-FFF2-40B4-BE49-F238E27FC236}">
                <a16:creationId xmlns="" xmlns:a16="http://schemas.microsoft.com/office/drawing/2014/main" id="{901A6FD7-5576-478D-9474-B233F77B34F1}"/>
              </a:ext>
            </a:extLst>
          </p:cNvPr>
          <p:cNvSpPr>
            <a:spLocks noGrp="1"/>
          </p:cNvSpPr>
          <p:nvPr>
            <p:ph idx="1"/>
          </p:nvPr>
        </p:nvSpPr>
        <p:spPr/>
        <p:txBody>
          <a:bodyPr/>
          <a:lstStyle/>
          <a:p>
            <a:r>
              <a:rPr lang="en-US" dirty="0"/>
              <a:t>**insert chart showing projected urbanization using data from UNDESA (see sample slide)</a:t>
            </a:r>
          </a:p>
          <a:p>
            <a:r>
              <a:rPr lang="en-US" dirty="0"/>
              <a:t>**note how much the urban population is expected to grow (see sample slide)</a:t>
            </a:r>
          </a:p>
        </p:txBody>
      </p:sp>
    </p:spTree>
    <p:extLst>
      <p:ext uri="{BB962C8B-B14F-4D97-AF65-F5344CB8AC3E}">
        <p14:creationId xmlns:p14="http://schemas.microsoft.com/office/powerpoint/2010/main" val="18317335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 xmlns:a16="http://schemas.microsoft.com/office/drawing/2014/main" id="{71511CA2-E6D9-4A5D-A3CE-E4DD819ADC73}"/>
              </a:ext>
            </a:extLst>
          </p:cNvPr>
          <p:cNvSpPr/>
          <p:nvPr/>
        </p:nvSpPr>
        <p:spPr>
          <a:xfrm>
            <a:off x="0" y="219457"/>
            <a:ext cx="12192000" cy="1471234"/>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 xmlns:a16="http://schemas.microsoft.com/office/drawing/2014/main" id="{901A6FD7-5576-478D-9474-B233F77B34F1}"/>
              </a:ext>
            </a:extLst>
          </p:cNvPr>
          <p:cNvSpPr>
            <a:spLocks noGrp="1"/>
          </p:cNvSpPr>
          <p:nvPr>
            <p:ph idx="1"/>
          </p:nvPr>
        </p:nvSpPr>
        <p:spPr>
          <a:xfrm>
            <a:off x="274320" y="2195196"/>
            <a:ext cx="2816352" cy="3283646"/>
          </a:xfrm>
        </p:spPr>
        <p:txBody>
          <a:bodyPr>
            <a:normAutofit/>
          </a:bodyPr>
          <a:lstStyle/>
          <a:p>
            <a:pPr marL="0" indent="0">
              <a:buNone/>
            </a:pPr>
            <a:r>
              <a:rPr lang="en-US" sz="2400" dirty="0"/>
              <a:t>Between 2015 and 2050, the urban population will increase 3-fold, by nearly 20 million people.  </a:t>
            </a:r>
          </a:p>
          <a:p>
            <a:pPr marL="0" indent="0">
              <a:buNone/>
            </a:pPr>
            <a:r>
              <a:rPr lang="en-US" sz="2400" dirty="0"/>
              <a:t>(Like adding 8.5 new </a:t>
            </a:r>
            <a:r>
              <a:rPr lang="en-US" sz="2400" dirty="0" err="1"/>
              <a:t>Lusakas</a:t>
            </a:r>
            <a:r>
              <a:rPr lang="en-US" sz="2400" dirty="0"/>
              <a:t>.)</a:t>
            </a:r>
          </a:p>
          <a:p>
            <a:pPr marL="0" indent="0">
              <a:buNone/>
            </a:pPr>
            <a:endParaRPr lang="en-US" dirty="0"/>
          </a:p>
          <a:p>
            <a:endParaRPr lang="en-US" dirty="0"/>
          </a:p>
        </p:txBody>
      </p:sp>
      <p:graphicFrame>
        <p:nvGraphicFramePr>
          <p:cNvPr id="4" name="Chart 3">
            <a:extLst>
              <a:ext uri="{FF2B5EF4-FFF2-40B4-BE49-F238E27FC236}">
                <a16:creationId xmlns="" xmlns:a16="http://schemas.microsoft.com/office/drawing/2014/main" id="{936C8DB2-7632-472D-9138-B56FD22C9CF9}"/>
              </a:ext>
            </a:extLst>
          </p:cNvPr>
          <p:cNvGraphicFramePr>
            <a:graphicFrameLocks/>
          </p:cNvGraphicFramePr>
          <p:nvPr>
            <p:extLst>
              <p:ext uri="{D42A27DB-BD31-4B8C-83A1-F6EECF244321}">
                <p14:modId xmlns:p14="http://schemas.microsoft.com/office/powerpoint/2010/main" val="1508513519"/>
              </p:ext>
            </p:extLst>
          </p:nvPr>
        </p:nvGraphicFramePr>
        <p:xfrm>
          <a:off x="3090672" y="1836360"/>
          <a:ext cx="8503920" cy="4543473"/>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 xmlns:a16="http://schemas.microsoft.com/office/drawing/2014/main" id="{0673EF72-D0FB-4C4B-9FB3-2876BB38456F}"/>
              </a:ext>
            </a:extLst>
          </p:cNvPr>
          <p:cNvSpPr txBox="1"/>
          <p:nvPr/>
        </p:nvSpPr>
        <p:spPr>
          <a:xfrm>
            <a:off x="9899904" y="6379833"/>
            <a:ext cx="1865376" cy="276999"/>
          </a:xfrm>
          <a:prstGeom prst="rect">
            <a:avLst/>
          </a:prstGeom>
          <a:noFill/>
        </p:spPr>
        <p:txBody>
          <a:bodyPr wrap="square" rtlCol="0">
            <a:spAutoFit/>
          </a:bodyPr>
          <a:lstStyle/>
          <a:p>
            <a:r>
              <a:rPr lang="en-US" sz="1200" dirty="0"/>
              <a:t>Data from UNDESA</a:t>
            </a:r>
          </a:p>
        </p:txBody>
      </p:sp>
      <p:sp>
        <p:nvSpPr>
          <p:cNvPr id="10" name="Title 1">
            <a:extLst>
              <a:ext uri="{FF2B5EF4-FFF2-40B4-BE49-F238E27FC236}">
                <a16:creationId xmlns="" xmlns:a16="http://schemas.microsoft.com/office/drawing/2014/main" id="{6AE3EDCE-A34D-4ECC-8E90-917DD21F0C83}"/>
              </a:ext>
            </a:extLst>
          </p:cNvPr>
          <p:cNvSpPr>
            <a:spLocks noGrp="1"/>
          </p:cNvSpPr>
          <p:nvPr>
            <p:ph type="title"/>
          </p:nvPr>
        </p:nvSpPr>
        <p:spPr>
          <a:xfrm>
            <a:off x="838200" y="365127"/>
            <a:ext cx="10515600" cy="1325563"/>
          </a:xfrm>
        </p:spPr>
        <p:txBody>
          <a:bodyPr/>
          <a:lstStyle/>
          <a:p>
            <a:r>
              <a:rPr lang="en-US" dirty="0"/>
              <a:t>Sample Slide: Urbanization in Zambia</a:t>
            </a:r>
          </a:p>
        </p:txBody>
      </p:sp>
    </p:spTree>
    <p:extLst>
      <p:ext uri="{BB962C8B-B14F-4D97-AF65-F5344CB8AC3E}">
        <p14:creationId xmlns:p14="http://schemas.microsoft.com/office/powerpoint/2010/main" val="13901707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F2FE4B19-9FF1-463F-AD11-9FC978CC15B0}"/>
              </a:ext>
            </a:extLst>
          </p:cNvPr>
          <p:cNvSpPr/>
          <p:nvPr/>
        </p:nvSpPr>
        <p:spPr>
          <a:xfrm>
            <a:off x="0" y="219457"/>
            <a:ext cx="12192000" cy="1471234"/>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BD353AB7-2D12-4B3E-B51B-103EB9325057}"/>
              </a:ext>
            </a:extLst>
          </p:cNvPr>
          <p:cNvSpPr>
            <a:spLocks noGrp="1"/>
          </p:cNvSpPr>
          <p:nvPr>
            <p:ph type="title"/>
          </p:nvPr>
        </p:nvSpPr>
        <p:spPr/>
        <p:txBody>
          <a:bodyPr/>
          <a:lstStyle/>
          <a:p>
            <a:r>
              <a:rPr lang="en-US" dirty="0">
                <a:solidFill>
                  <a:schemeClr val="bg1"/>
                </a:solidFill>
              </a:rPr>
              <a:t>Why an urban lens? Why now?</a:t>
            </a:r>
          </a:p>
        </p:txBody>
      </p:sp>
      <p:sp>
        <p:nvSpPr>
          <p:cNvPr id="3" name="Content Placeholder 2">
            <a:extLst>
              <a:ext uri="{FF2B5EF4-FFF2-40B4-BE49-F238E27FC236}">
                <a16:creationId xmlns="" xmlns:a16="http://schemas.microsoft.com/office/drawing/2014/main" id="{015CB297-770C-4D96-AA41-BBA436AB69DD}"/>
              </a:ext>
            </a:extLst>
          </p:cNvPr>
          <p:cNvSpPr>
            <a:spLocks noGrp="1"/>
          </p:cNvSpPr>
          <p:nvPr>
            <p:ph idx="1"/>
          </p:nvPr>
        </p:nvSpPr>
        <p:spPr/>
        <p:txBody>
          <a:bodyPr>
            <a:normAutofit lnSpcReduction="10000"/>
          </a:bodyPr>
          <a:lstStyle/>
          <a:p>
            <a:r>
              <a:rPr lang="en-US" dirty="0"/>
              <a:t>The scale and speed of urbanization demands proportional attention</a:t>
            </a:r>
          </a:p>
          <a:p>
            <a:r>
              <a:rPr lang="en-US" dirty="0"/>
              <a:t>The way cities are designed and managed impacts economic growth and structural transformation</a:t>
            </a:r>
          </a:p>
          <a:p>
            <a:r>
              <a:rPr lang="en-US" dirty="0"/>
              <a:t>Spatial implications of macroeconomic and sector policies are substantive</a:t>
            </a:r>
          </a:p>
          <a:p>
            <a:r>
              <a:rPr lang="en-US" dirty="0"/>
              <a:t>Opportunities are transitory, and today’s policy actions define the future of national economies in the long-term (hard choices)</a:t>
            </a:r>
          </a:p>
          <a:p>
            <a:r>
              <a:rPr lang="en-US" dirty="0"/>
              <a:t>Coordination failure is costly: public, firm and household investments have to be aligned in space</a:t>
            </a:r>
          </a:p>
          <a:p>
            <a:r>
              <a:rPr lang="en-US" dirty="0"/>
              <a:t>Urbanization is multi-sector and complex, should be coordinated</a:t>
            </a:r>
          </a:p>
          <a:p>
            <a:endParaRPr lang="en-US" dirty="0"/>
          </a:p>
        </p:txBody>
      </p:sp>
    </p:spTree>
    <p:extLst>
      <p:ext uri="{BB962C8B-B14F-4D97-AF65-F5344CB8AC3E}">
        <p14:creationId xmlns:p14="http://schemas.microsoft.com/office/powerpoint/2010/main" val="34692430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601A2AC9-8F9B-43A2-AEBE-D8070087BC35}"/>
              </a:ext>
            </a:extLst>
          </p:cNvPr>
          <p:cNvSpPr/>
          <p:nvPr/>
        </p:nvSpPr>
        <p:spPr>
          <a:xfrm>
            <a:off x="0" y="219457"/>
            <a:ext cx="12192000" cy="1471234"/>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 xmlns:a16="http://schemas.microsoft.com/office/drawing/2014/main" id="{F3B5BEAB-D2C3-4BFD-8F38-B142EDAA144D}"/>
              </a:ext>
            </a:extLst>
          </p:cNvPr>
          <p:cNvSpPr>
            <a:spLocks noGrp="1"/>
          </p:cNvSpPr>
          <p:nvPr>
            <p:ph type="title"/>
          </p:nvPr>
        </p:nvSpPr>
        <p:spPr/>
        <p:txBody>
          <a:bodyPr/>
          <a:lstStyle/>
          <a:p>
            <a:r>
              <a:rPr lang="en-US" dirty="0">
                <a:solidFill>
                  <a:schemeClr val="bg1"/>
                </a:solidFill>
              </a:rPr>
              <a:t>Please introduce yourself…</a:t>
            </a:r>
          </a:p>
        </p:txBody>
      </p:sp>
      <p:sp>
        <p:nvSpPr>
          <p:cNvPr id="3" name="Content Placeholder 2">
            <a:extLst>
              <a:ext uri="{FF2B5EF4-FFF2-40B4-BE49-F238E27FC236}">
                <a16:creationId xmlns="" xmlns:a16="http://schemas.microsoft.com/office/drawing/2014/main" id="{0B629C5F-CD43-49D9-A6BD-096577142F1F}"/>
              </a:ext>
            </a:extLst>
          </p:cNvPr>
          <p:cNvSpPr>
            <a:spLocks noGrp="1"/>
          </p:cNvSpPr>
          <p:nvPr>
            <p:ph idx="1"/>
          </p:nvPr>
        </p:nvSpPr>
        <p:spPr/>
        <p:txBody>
          <a:bodyPr/>
          <a:lstStyle/>
          <a:p>
            <a:r>
              <a:rPr lang="en-US" dirty="0"/>
              <a:t>Name</a:t>
            </a:r>
          </a:p>
          <a:p>
            <a:r>
              <a:rPr lang="en-US" dirty="0"/>
              <a:t>Department and role</a:t>
            </a:r>
          </a:p>
          <a:p>
            <a:r>
              <a:rPr lang="en-US" dirty="0"/>
              <a:t>Something you hope to discuss here</a:t>
            </a:r>
          </a:p>
          <a:p>
            <a:pPr lvl="0"/>
            <a:r>
              <a:rPr lang="en-US" dirty="0"/>
              <a:t>If you won a 1-week trip to any city in the world, where would you go?</a:t>
            </a:r>
          </a:p>
        </p:txBody>
      </p:sp>
    </p:spTree>
    <p:extLst>
      <p:ext uri="{BB962C8B-B14F-4D97-AF65-F5344CB8AC3E}">
        <p14:creationId xmlns:p14="http://schemas.microsoft.com/office/powerpoint/2010/main" val="14968226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A7A35946-C3EE-4BC1-8863-04B37B8767C7}"/>
              </a:ext>
            </a:extLst>
          </p:cNvPr>
          <p:cNvSpPr/>
          <p:nvPr/>
        </p:nvSpPr>
        <p:spPr>
          <a:xfrm>
            <a:off x="0" y="219457"/>
            <a:ext cx="12192000" cy="1471234"/>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670F0829-E0FE-4382-8911-F1A8AB486A6D}"/>
              </a:ext>
            </a:extLst>
          </p:cNvPr>
          <p:cNvSpPr>
            <a:spLocks noGrp="1"/>
          </p:cNvSpPr>
          <p:nvPr>
            <p:ph type="title"/>
          </p:nvPr>
        </p:nvSpPr>
        <p:spPr/>
        <p:txBody>
          <a:bodyPr>
            <a:normAutofit/>
          </a:bodyPr>
          <a:lstStyle/>
          <a:p>
            <a:r>
              <a:rPr lang="en-US" dirty="0">
                <a:solidFill>
                  <a:schemeClr val="bg1"/>
                </a:solidFill>
              </a:rPr>
              <a:t>Urbanization and economic development are  inextricably linked.</a:t>
            </a:r>
          </a:p>
        </p:txBody>
      </p:sp>
      <p:graphicFrame>
        <p:nvGraphicFramePr>
          <p:cNvPr id="4" name="Chart 3">
            <a:extLst>
              <a:ext uri="{FF2B5EF4-FFF2-40B4-BE49-F238E27FC236}">
                <a16:creationId xmlns="" xmlns:a16="http://schemas.microsoft.com/office/drawing/2014/main" id="{94090E36-1787-4B44-8757-C6F8A603A068}"/>
              </a:ext>
            </a:extLst>
          </p:cNvPr>
          <p:cNvGraphicFramePr>
            <a:graphicFrameLocks/>
          </p:cNvGraphicFramePr>
          <p:nvPr>
            <p:extLst>
              <p:ext uri="{D42A27DB-BD31-4B8C-83A1-F6EECF244321}">
                <p14:modId xmlns:p14="http://schemas.microsoft.com/office/powerpoint/2010/main" val="1409307703"/>
              </p:ext>
            </p:extLst>
          </p:nvPr>
        </p:nvGraphicFramePr>
        <p:xfrm>
          <a:off x="2070024" y="1836360"/>
          <a:ext cx="8384616" cy="4870704"/>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 xmlns:a16="http://schemas.microsoft.com/office/drawing/2014/main" id="{6A7D57D2-B882-4A41-B1DD-5462D48BB13E}"/>
              </a:ext>
            </a:extLst>
          </p:cNvPr>
          <p:cNvSpPr txBox="1"/>
          <p:nvPr/>
        </p:nvSpPr>
        <p:spPr>
          <a:xfrm>
            <a:off x="8665974" y="6130084"/>
            <a:ext cx="1788666" cy="276999"/>
          </a:xfrm>
          <a:prstGeom prst="rect">
            <a:avLst/>
          </a:prstGeom>
          <a:noFill/>
        </p:spPr>
        <p:txBody>
          <a:bodyPr wrap="square" rtlCol="0">
            <a:spAutoFit/>
          </a:bodyPr>
          <a:lstStyle/>
          <a:p>
            <a:pPr algn="ctr"/>
            <a:r>
              <a:rPr lang="en-US" sz="1200" dirty="0"/>
              <a:t>Data: WDI</a:t>
            </a:r>
          </a:p>
        </p:txBody>
      </p:sp>
      <p:cxnSp>
        <p:nvCxnSpPr>
          <p:cNvPr id="8" name="Straight Connector 7">
            <a:extLst>
              <a:ext uri="{FF2B5EF4-FFF2-40B4-BE49-F238E27FC236}">
                <a16:creationId xmlns="" xmlns:a16="http://schemas.microsoft.com/office/drawing/2014/main" id="{04DEA673-B634-4E9A-9B49-AB0C2911CF85}"/>
              </a:ext>
            </a:extLst>
          </p:cNvPr>
          <p:cNvCxnSpPr/>
          <p:nvPr/>
        </p:nvCxnSpPr>
        <p:spPr>
          <a:xfrm>
            <a:off x="4373880" y="3048000"/>
            <a:ext cx="518160" cy="4876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 xmlns:a16="http://schemas.microsoft.com/office/drawing/2014/main" id="{BFFA0855-69DA-4534-8937-ED7E41D45B57}"/>
              </a:ext>
            </a:extLst>
          </p:cNvPr>
          <p:cNvSpPr txBox="1"/>
          <p:nvPr/>
        </p:nvSpPr>
        <p:spPr>
          <a:xfrm>
            <a:off x="3103374" y="2599789"/>
            <a:ext cx="1788666" cy="738664"/>
          </a:xfrm>
          <a:prstGeom prst="rect">
            <a:avLst/>
          </a:prstGeom>
          <a:noFill/>
        </p:spPr>
        <p:txBody>
          <a:bodyPr wrap="square" rtlCol="0">
            <a:spAutoFit/>
          </a:bodyPr>
          <a:lstStyle/>
          <a:p>
            <a:pPr algn="ctr"/>
            <a:r>
              <a:rPr lang="en-US" sz="1400" dirty="0"/>
              <a:t>[Country name]</a:t>
            </a:r>
          </a:p>
          <a:p>
            <a:pPr algn="ctr"/>
            <a:r>
              <a:rPr lang="en-US" sz="1400" dirty="0"/>
              <a:t>*adjust to point to country</a:t>
            </a:r>
          </a:p>
        </p:txBody>
      </p:sp>
    </p:spTree>
    <p:extLst>
      <p:ext uri="{BB962C8B-B14F-4D97-AF65-F5344CB8AC3E}">
        <p14:creationId xmlns:p14="http://schemas.microsoft.com/office/powerpoint/2010/main" val="28221360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F2FE4B19-9FF1-463F-AD11-9FC978CC15B0}"/>
              </a:ext>
            </a:extLst>
          </p:cNvPr>
          <p:cNvSpPr/>
          <p:nvPr/>
        </p:nvSpPr>
        <p:spPr>
          <a:xfrm>
            <a:off x="0" y="219457"/>
            <a:ext cx="12192000" cy="1471234"/>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BD353AB7-2D12-4B3E-B51B-103EB9325057}"/>
              </a:ext>
            </a:extLst>
          </p:cNvPr>
          <p:cNvSpPr>
            <a:spLocks noGrp="1"/>
          </p:cNvSpPr>
          <p:nvPr>
            <p:ph type="title"/>
          </p:nvPr>
        </p:nvSpPr>
        <p:spPr/>
        <p:txBody>
          <a:bodyPr>
            <a:normAutofit fontScale="90000"/>
          </a:bodyPr>
          <a:lstStyle/>
          <a:p>
            <a:r>
              <a:rPr lang="en-US" dirty="0">
                <a:solidFill>
                  <a:schemeClr val="bg1"/>
                </a:solidFill>
              </a:rPr>
              <a:t>The Urbanization → Economic Structural Change</a:t>
            </a:r>
            <a:br>
              <a:rPr lang="en-US" dirty="0">
                <a:solidFill>
                  <a:schemeClr val="bg1"/>
                </a:solidFill>
              </a:rPr>
            </a:br>
            <a:r>
              <a:rPr lang="en-US" dirty="0">
                <a:solidFill>
                  <a:schemeClr val="bg1"/>
                </a:solidFill>
              </a:rPr>
              <a:t>Theory of Change</a:t>
            </a:r>
          </a:p>
        </p:txBody>
      </p:sp>
      <p:sp>
        <p:nvSpPr>
          <p:cNvPr id="7" name="Rectangle 6">
            <a:extLst>
              <a:ext uri="{FF2B5EF4-FFF2-40B4-BE49-F238E27FC236}">
                <a16:creationId xmlns="" xmlns:a16="http://schemas.microsoft.com/office/drawing/2014/main" id="{34F8DC95-39E1-427E-9AAD-75D5936CC320}"/>
              </a:ext>
            </a:extLst>
          </p:cNvPr>
          <p:cNvSpPr/>
          <p:nvPr/>
        </p:nvSpPr>
        <p:spPr>
          <a:xfrm>
            <a:off x="820270" y="2205318"/>
            <a:ext cx="2653553" cy="195430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Factors contributing to urbanization:</a:t>
            </a:r>
          </a:p>
          <a:p>
            <a:r>
              <a:rPr lang="en-US" dirty="0">
                <a:solidFill>
                  <a:schemeClr val="tx1"/>
                </a:solidFill>
              </a:rPr>
              <a:t>- Natural increase</a:t>
            </a:r>
          </a:p>
          <a:p>
            <a:r>
              <a:rPr lang="en-US" dirty="0">
                <a:solidFill>
                  <a:schemeClr val="tx1"/>
                </a:solidFill>
              </a:rPr>
              <a:t>- Economic growth (with or without jobs)</a:t>
            </a:r>
          </a:p>
          <a:p>
            <a:r>
              <a:rPr lang="en-US" dirty="0">
                <a:solidFill>
                  <a:schemeClr val="tx1"/>
                </a:solidFill>
              </a:rPr>
              <a:t>- Rural push factors</a:t>
            </a:r>
          </a:p>
        </p:txBody>
      </p:sp>
      <p:sp>
        <p:nvSpPr>
          <p:cNvPr id="8" name="Rectangle 7">
            <a:extLst>
              <a:ext uri="{FF2B5EF4-FFF2-40B4-BE49-F238E27FC236}">
                <a16:creationId xmlns="" xmlns:a16="http://schemas.microsoft.com/office/drawing/2014/main" id="{0F7C21BB-E143-4AEE-858E-81CC61C06AE4}"/>
              </a:ext>
            </a:extLst>
          </p:cNvPr>
          <p:cNvSpPr/>
          <p:nvPr/>
        </p:nvSpPr>
        <p:spPr>
          <a:xfrm>
            <a:off x="4769223" y="2205318"/>
            <a:ext cx="2653553" cy="195430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Urbanization</a:t>
            </a:r>
          </a:p>
        </p:txBody>
      </p:sp>
      <p:cxnSp>
        <p:nvCxnSpPr>
          <p:cNvPr id="11" name="Straight Arrow Connector 10">
            <a:extLst>
              <a:ext uri="{FF2B5EF4-FFF2-40B4-BE49-F238E27FC236}">
                <a16:creationId xmlns="" xmlns:a16="http://schemas.microsoft.com/office/drawing/2014/main" id="{CEE0DFCD-1BD3-424B-8E88-A192740C1FDE}"/>
              </a:ext>
            </a:extLst>
          </p:cNvPr>
          <p:cNvCxnSpPr/>
          <p:nvPr/>
        </p:nvCxnSpPr>
        <p:spPr>
          <a:xfrm>
            <a:off x="3603811" y="3209365"/>
            <a:ext cx="1017494" cy="0"/>
          </a:xfrm>
          <a:prstGeom prst="straightConnector1">
            <a:avLst/>
          </a:prstGeom>
          <a:ln w="38100">
            <a:tailEnd type="triangle" w="lg" len="lg"/>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 xmlns:a16="http://schemas.microsoft.com/office/drawing/2014/main" id="{EA8F07C4-BC8A-4484-B3ED-387911A46602}"/>
              </a:ext>
            </a:extLst>
          </p:cNvPr>
          <p:cNvSpPr txBox="1"/>
          <p:nvPr/>
        </p:nvSpPr>
        <p:spPr>
          <a:xfrm>
            <a:off x="820269" y="4847301"/>
            <a:ext cx="3948953" cy="830997"/>
          </a:xfrm>
          <a:prstGeom prst="rect">
            <a:avLst/>
          </a:prstGeom>
          <a:noFill/>
        </p:spPr>
        <p:txBody>
          <a:bodyPr wrap="square" rtlCol="0">
            <a:spAutoFit/>
          </a:bodyPr>
          <a:lstStyle/>
          <a:p>
            <a:r>
              <a:rPr lang="en-US" sz="2400" b="1" dirty="0"/>
              <a:t>We are familiar with factors contributing to urbanization.</a:t>
            </a:r>
          </a:p>
        </p:txBody>
      </p:sp>
    </p:spTree>
    <p:extLst>
      <p:ext uri="{BB962C8B-B14F-4D97-AF65-F5344CB8AC3E}">
        <p14:creationId xmlns:p14="http://schemas.microsoft.com/office/powerpoint/2010/main" val="22008910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F2FE4B19-9FF1-463F-AD11-9FC978CC15B0}"/>
              </a:ext>
            </a:extLst>
          </p:cNvPr>
          <p:cNvSpPr/>
          <p:nvPr/>
        </p:nvSpPr>
        <p:spPr>
          <a:xfrm>
            <a:off x="0" y="219457"/>
            <a:ext cx="12192000" cy="1471234"/>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BD353AB7-2D12-4B3E-B51B-103EB9325057}"/>
              </a:ext>
            </a:extLst>
          </p:cNvPr>
          <p:cNvSpPr>
            <a:spLocks noGrp="1"/>
          </p:cNvSpPr>
          <p:nvPr>
            <p:ph type="title"/>
          </p:nvPr>
        </p:nvSpPr>
        <p:spPr/>
        <p:txBody>
          <a:bodyPr>
            <a:normAutofit fontScale="90000"/>
          </a:bodyPr>
          <a:lstStyle/>
          <a:p>
            <a:r>
              <a:rPr lang="en-US" dirty="0">
                <a:solidFill>
                  <a:schemeClr val="bg1"/>
                </a:solidFill>
              </a:rPr>
              <a:t>The Urbanization → Economic Structural Change</a:t>
            </a:r>
            <a:br>
              <a:rPr lang="en-US" dirty="0">
                <a:solidFill>
                  <a:schemeClr val="bg1"/>
                </a:solidFill>
              </a:rPr>
            </a:br>
            <a:r>
              <a:rPr lang="en-US" dirty="0">
                <a:solidFill>
                  <a:schemeClr val="bg1"/>
                </a:solidFill>
              </a:rPr>
              <a:t>Theory of Change</a:t>
            </a:r>
          </a:p>
        </p:txBody>
      </p:sp>
      <p:sp>
        <p:nvSpPr>
          <p:cNvPr id="7" name="Rectangle 6">
            <a:extLst>
              <a:ext uri="{FF2B5EF4-FFF2-40B4-BE49-F238E27FC236}">
                <a16:creationId xmlns="" xmlns:a16="http://schemas.microsoft.com/office/drawing/2014/main" id="{34F8DC95-39E1-427E-9AAD-75D5936CC320}"/>
              </a:ext>
            </a:extLst>
          </p:cNvPr>
          <p:cNvSpPr/>
          <p:nvPr/>
        </p:nvSpPr>
        <p:spPr>
          <a:xfrm>
            <a:off x="820270" y="2205318"/>
            <a:ext cx="2653553" cy="195430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Factors contributing to urbanization:</a:t>
            </a:r>
          </a:p>
          <a:p>
            <a:r>
              <a:rPr lang="en-US" dirty="0">
                <a:solidFill>
                  <a:schemeClr val="tx1"/>
                </a:solidFill>
              </a:rPr>
              <a:t>- Natural increase</a:t>
            </a:r>
          </a:p>
          <a:p>
            <a:r>
              <a:rPr lang="en-US" dirty="0">
                <a:solidFill>
                  <a:schemeClr val="tx1"/>
                </a:solidFill>
              </a:rPr>
              <a:t>- Economic growth (with or without jobs)</a:t>
            </a:r>
          </a:p>
          <a:p>
            <a:r>
              <a:rPr lang="en-US" dirty="0">
                <a:solidFill>
                  <a:schemeClr val="tx1"/>
                </a:solidFill>
              </a:rPr>
              <a:t>- Rural push factors</a:t>
            </a:r>
          </a:p>
        </p:txBody>
      </p:sp>
      <p:sp>
        <p:nvSpPr>
          <p:cNvPr id="8" name="Rectangle 7">
            <a:extLst>
              <a:ext uri="{FF2B5EF4-FFF2-40B4-BE49-F238E27FC236}">
                <a16:creationId xmlns="" xmlns:a16="http://schemas.microsoft.com/office/drawing/2014/main" id="{0F7C21BB-E143-4AEE-858E-81CC61C06AE4}"/>
              </a:ext>
            </a:extLst>
          </p:cNvPr>
          <p:cNvSpPr/>
          <p:nvPr/>
        </p:nvSpPr>
        <p:spPr>
          <a:xfrm>
            <a:off x="4769223" y="2205318"/>
            <a:ext cx="2653553" cy="195430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Urbanization:</a:t>
            </a:r>
          </a:p>
          <a:p>
            <a:r>
              <a:rPr lang="en-US" dirty="0">
                <a:solidFill>
                  <a:schemeClr val="tx1"/>
                </a:solidFill>
              </a:rPr>
              <a:t>- Thick markets for inputs, goods, labour</a:t>
            </a:r>
          </a:p>
          <a:p>
            <a:r>
              <a:rPr lang="en-US" dirty="0">
                <a:solidFill>
                  <a:schemeClr val="tx1"/>
                </a:solidFill>
              </a:rPr>
              <a:t>- Increase in urban labour</a:t>
            </a:r>
          </a:p>
        </p:txBody>
      </p:sp>
      <p:sp>
        <p:nvSpPr>
          <p:cNvPr id="9" name="Rectangle 8">
            <a:extLst>
              <a:ext uri="{FF2B5EF4-FFF2-40B4-BE49-F238E27FC236}">
                <a16:creationId xmlns="" xmlns:a16="http://schemas.microsoft.com/office/drawing/2014/main" id="{0B25883A-F5C9-411F-82AB-68EBA255B5F8}"/>
              </a:ext>
            </a:extLst>
          </p:cNvPr>
          <p:cNvSpPr/>
          <p:nvPr/>
        </p:nvSpPr>
        <p:spPr>
          <a:xfrm>
            <a:off x="8718176" y="2205318"/>
            <a:ext cx="2653553" cy="195430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Structural change</a:t>
            </a:r>
          </a:p>
          <a:p>
            <a:pPr algn="ctr"/>
            <a:r>
              <a:rPr lang="en-US" b="1" dirty="0">
                <a:solidFill>
                  <a:schemeClr val="tx1"/>
                </a:solidFill>
              </a:rPr>
              <a:t>&amp; broad-based economic growth</a:t>
            </a:r>
          </a:p>
        </p:txBody>
      </p:sp>
      <p:cxnSp>
        <p:nvCxnSpPr>
          <p:cNvPr id="11" name="Straight Arrow Connector 10">
            <a:extLst>
              <a:ext uri="{FF2B5EF4-FFF2-40B4-BE49-F238E27FC236}">
                <a16:creationId xmlns="" xmlns:a16="http://schemas.microsoft.com/office/drawing/2014/main" id="{CEE0DFCD-1BD3-424B-8E88-A192740C1FDE}"/>
              </a:ext>
            </a:extLst>
          </p:cNvPr>
          <p:cNvCxnSpPr/>
          <p:nvPr/>
        </p:nvCxnSpPr>
        <p:spPr>
          <a:xfrm>
            <a:off x="3603811" y="3209365"/>
            <a:ext cx="1017494" cy="0"/>
          </a:xfrm>
          <a:prstGeom prst="straightConnector1">
            <a:avLst/>
          </a:prstGeom>
          <a:ln w="38100">
            <a:tailEnd type="triangle" w="lg" len="lg"/>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 xmlns:a16="http://schemas.microsoft.com/office/drawing/2014/main" id="{801527CA-32B8-4363-824C-39B6CAB6709F}"/>
              </a:ext>
            </a:extLst>
          </p:cNvPr>
          <p:cNvCxnSpPr/>
          <p:nvPr/>
        </p:nvCxnSpPr>
        <p:spPr>
          <a:xfrm>
            <a:off x="7534837" y="3209365"/>
            <a:ext cx="1017494"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 xmlns:a16="http://schemas.microsoft.com/office/drawing/2014/main" id="{B2AEC0CC-B89C-4963-B5CC-7C0B5DD83665}"/>
              </a:ext>
            </a:extLst>
          </p:cNvPr>
          <p:cNvSpPr txBox="1"/>
          <p:nvPr/>
        </p:nvSpPr>
        <p:spPr>
          <a:xfrm>
            <a:off x="5874124" y="4674251"/>
            <a:ext cx="4338919" cy="1938992"/>
          </a:xfrm>
          <a:prstGeom prst="rect">
            <a:avLst/>
          </a:prstGeom>
          <a:noFill/>
        </p:spPr>
        <p:txBody>
          <a:bodyPr wrap="square" rtlCol="0">
            <a:spAutoFit/>
          </a:bodyPr>
          <a:lstStyle/>
          <a:p>
            <a:r>
              <a:rPr lang="en-US" sz="2400" b="1" dirty="0"/>
              <a:t>What may be less familiar is how urbanization can contribute to structural transformation.</a:t>
            </a:r>
          </a:p>
          <a:p>
            <a:endParaRPr lang="en-US" sz="2400" b="1" dirty="0"/>
          </a:p>
          <a:p>
            <a:r>
              <a:rPr lang="en-US" sz="2400" b="1" dirty="0"/>
              <a:t>This link is not automatic.</a:t>
            </a:r>
          </a:p>
        </p:txBody>
      </p:sp>
      <p:grpSp>
        <p:nvGrpSpPr>
          <p:cNvPr id="29" name="Group 28">
            <a:extLst>
              <a:ext uri="{FF2B5EF4-FFF2-40B4-BE49-F238E27FC236}">
                <a16:creationId xmlns="" xmlns:a16="http://schemas.microsoft.com/office/drawing/2014/main" id="{4F8D0452-C6B3-4B2A-B355-02608534AF49}"/>
              </a:ext>
            </a:extLst>
          </p:cNvPr>
          <p:cNvGrpSpPr/>
          <p:nvPr/>
        </p:nvGrpSpPr>
        <p:grpSpPr>
          <a:xfrm>
            <a:off x="430306" y="2061880"/>
            <a:ext cx="9366997" cy="1281953"/>
            <a:chOff x="430306" y="2061880"/>
            <a:chExt cx="9366997" cy="1281953"/>
          </a:xfrm>
        </p:grpSpPr>
        <p:cxnSp>
          <p:nvCxnSpPr>
            <p:cNvPr id="15" name="Straight Arrow Connector 14">
              <a:extLst>
                <a:ext uri="{FF2B5EF4-FFF2-40B4-BE49-F238E27FC236}">
                  <a16:creationId xmlns="" xmlns:a16="http://schemas.microsoft.com/office/drawing/2014/main" id="{DD9FDF46-68DD-4421-962C-4D53CC47E6E3}"/>
                </a:ext>
              </a:extLst>
            </p:cNvPr>
            <p:cNvCxnSpPr>
              <a:cxnSpLocks/>
            </p:cNvCxnSpPr>
            <p:nvPr/>
          </p:nvCxnSpPr>
          <p:spPr>
            <a:xfrm>
              <a:off x="430306" y="3343833"/>
              <a:ext cx="551330" cy="0"/>
            </a:xfrm>
            <a:prstGeom prst="straightConnector1">
              <a:avLst/>
            </a:prstGeom>
            <a:ln w="38100">
              <a:tailEnd type="triangle" w="lg" len="lg"/>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 xmlns:a16="http://schemas.microsoft.com/office/drawing/2014/main" id="{9BD84617-EAC1-45F3-B949-A0115D9838B8}"/>
                </a:ext>
              </a:extLst>
            </p:cNvPr>
            <p:cNvCxnSpPr>
              <a:cxnSpLocks/>
            </p:cNvCxnSpPr>
            <p:nvPr/>
          </p:nvCxnSpPr>
          <p:spPr>
            <a:xfrm>
              <a:off x="430306" y="2061880"/>
              <a:ext cx="9366997" cy="0"/>
            </a:xfrm>
            <a:prstGeom prst="straightConnector1">
              <a:avLst/>
            </a:prstGeom>
            <a:ln w="38100">
              <a:tailEnd type="none" w="lg" len="lg"/>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 xmlns:a16="http://schemas.microsoft.com/office/drawing/2014/main" id="{988B1FA4-3AAB-4555-87B3-79B9FA2503DF}"/>
                </a:ext>
              </a:extLst>
            </p:cNvPr>
            <p:cNvCxnSpPr/>
            <p:nvPr/>
          </p:nvCxnSpPr>
          <p:spPr>
            <a:xfrm>
              <a:off x="430306" y="2061880"/>
              <a:ext cx="0" cy="1281953"/>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 xmlns:a16="http://schemas.microsoft.com/office/drawing/2014/main" id="{FD77C386-6838-4D9D-BC84-78739894E326}"/>
                </a:ext>
              </a:extLst>
            </p:cNvPr>
            <p:cNvCxnSpPr>
              <a:cxnSpLocks/>
            </p:cNvCxnSpPr>
            <p:nvPr/>
          </p:nvCxnSpPr>
          <p:spPr>
            <a:xfrm>
              <a:off x="9797303" y="2061880"/>
              <a:ext cx="0" cy="143438"/>
            </a:xfrm>
            <a:prstGeom prst="line">
              <a:avLst/>
            </a:prstGeom>
            <a:ln w="38100"/>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4730624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F2FE4B19-9FF1-463F-AD11-9FC978CC15B0}"/>
              </a:ext>
            </a:extLst>
          </p:cNvPr>
          <p:cNvSpPr/>
          <p:nvPr/>
        </p:nvSpPr>
        <p:spPr>
          <a:xfrm>
            <a:off x="0" y="219457"/>
            <a:ext cx="12192000" cy="1471234"/>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BD353AB7-2D12-4B3E-B51B-103EB9325057}"/>
              </a:ext>
            </a:extLst>
          </p:cNvPr>
          <p:cNvSpPr>
            <a:spLocks noGrp="1"/>
          </p:cNvSpPr>
          <p:nvPr>
            <p:ph type="title"/>
          </p:nvPr>
        </p:nvSpPr>
        <p:spPr/>
        <p:txBody>
          <a:bodyPr>
            <a:normAutofit fontScale="90000"/>
          </a:bodyPr>
          <a:lstStyle/>
          <a:p>
            <a:r>
              <a:rPr lang="en-US" dirty="0">
                <a:solidFill>
                  <a:schemeClr val="bg1"/>
                </a:solidFill>
              </a:rPr>
              <a:t>The Urbanization → Economic Structural Change</a:t>
            </a:r>
            <a:br>
              <a:rPr lang="en-US" dirty="0">
                <a:solidFill>
                  <a:schemeClr val="bg1"/>
                </a:solidFill>
              </a:rPr>
            </a:br>
            <a:r>
              <a:rPr lang="en-US" dirty="0">
                <a:solidFill>
                  <a:schemeClr val="bg1"/>
                </a:solidFill>
              </a:rPr>
              <a:t>Theory of Change</a:t>
            </a:r>
          </a:p>
        </p:txBody>
      </p:sp>
      <p:sp>
        <p:nvSpPr>
          <p:cNvPr id="7" name="Rectangle 6">
            <a:extLst>
              <a:ext uri="{FF2B5EF4-FFF2-40B4-BE49-F238E27FC236}">
                <a16:creationId xmlns="" xmlns:a16="http://schemas.microsoft.com/office/drawing/2014/main" id="{34F8DC95-39E1-427E-9AAD-75D5936CC320}"/>
              </a:ext>
            </a:extLst>
          </p:cNvPr>
          <p:cNvSpPr/>
          <p:nvPr/>
        </p:nvSpPr>
        <p:spPr>
          <a:xfrm>
            <a:off x="820270" y="2205318"/>
            <a:ext cx="2653553" cy="195430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Factors contributing to urbanization:</a:t>
            </a:r>
          </a:p>
          <a:p>
            <a:r>
              <a:rPr lang="en-US" dirty="0">
                <a:solidFill>
                  <a:schemeClr val="tx1"/>
                </a:solidFill>
              </a:rPr>
              <a:t>- Natural increase</a:t>
            </a:r>
          </a:p>
          <a:p>
            <a:r>
              <a:rPr lang="en-US" dirty="0">
                <a:solidFill>
                  <a:schemeClr val="tx1"/>
                </a:solidFill>
              </a:rPr>
              <a:t>- Economic growth (with or without jobs)</a:t>
            </a:r>
          </a:p>
          <a:p>
            <a:r>
              <a:rPr lang="en-US" dirty="0">
                <a:solidFill>
                  <a:schemeClr val="tx1"/>
                </a:solidFill>
              </a:rPr>
              <a:t>- Rural push factors</a:t>
            </a:r>
          </a:p>
        </p:txBody>
      </p:sp>
      <p:sp>
        <p:nvSpPr>
          <p:cNvPr id="8" name="Rectangle 7">
            <a:extLst>
              <a:ext uri="{FF2B5EF4-FFF2-40B4-BE49-F238E27FC236}">
                <a16:creationId xmlns="" xmlns:a16="http://schemas.microsoft.com/office/drawing/2014/main" id="{0F7C21BB-E143-4AEE-858E-81CC61C06AE4}"/>
              </a:ext>
            </a:extLst>
          </p:cNvPr>
          <p:cNvSpPr/>
          <p:nvPr/>
        </p:nvSpPr>
        <p:spPr>
          <a:xfrm>
            <a:off x="4769223" y="2205318"/>
            <a:ext cx="2653553" cy="195430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Urbanization:</a:t>
            </a:r>
          </a:p>
          <a:p>
            <a:r>
              <a:rPr lang="en-US" dirty="0">
                <a:solidFill>
                  <a:schemeClr val="tx1"/>
                </a:solidFill>
              </a:rPr>
              <a:t>- Thick markets for inputs, goods, labour</a:t>
            </a:r>
          </a:p>
          <a:p>
            <a:r>
              <a:rPr lang="en-US" dirty="0">
                <a:solidFill>
                  <a:schemeClr val="tx1"/>
                </a:solidFill>
              </a:rPr>
              <a:t>- Increase in urban labour</a:t>
            </a:r>
          </a:p>
        </p:txBody>
      </p:sp>
      <p:sp>
        <p:nvSpPr>
          <p:cNvPr id="9" name="Rectangle 8">
            <a:extLst>
              <a:ext uri="{FF2B5EF4-FFF2-40B4-BE49-F238E27FC236}">
                <a16:creationId xmlns="" xmlns:a16="http://schemas.microsoft.com/office/drawing/2014/main" id="{0B25883A-F5C9-411F-82AB-68EBA255B5F8}"/>
              </a:ext>
            </a:extLst>
          </p:cNvPr>
          <p:cNvSpPr/>
          <p:nvPr/>
        </p:nvSpPr>
        <p:spPr>
          <a:xfrm>
            <a:off x="8718176" y="2205318"/>
            <a:ext cx="2653553" cy="195430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Structural change</a:t>
            </a:r>
          </a:p>
          <a:p>
            <a:pPr algn="ctr"/>
            <a:r>
              <a:rPr lang="en-US" b="1" dirty="0">
                <a:solidFill>
                  <a:schemeClr val="tx1"/>
                </a:solidFill>
              </a:rPr>
              <a:t>&amp; broad-based economic growth</a:t>
            </a:r>
          </a:p>
        </p:txBody>
      </p:sp>
      <p:cxnSp>
        <p:nvCxnSpPr>
          <p:cNvPr id="11" name="Straight Arrow Connector 10">
            <a:extLst>
              <a:ext uri="{FF2B5EF4-FFF2-40B4-BE49-F238E27FC236}">
                <a16:creationId xmlns="" xmlns:a16="http://schemas.microsoft.com/office/drawing/2014/main" id="{CEE0DFCD-1BD3-424B-8E88-A192740C1FDE}"/>
              </a:ext>
            </a:extLst>
          </p:cNvPr>
          <p:cNvCxnSpPr/>
          <p:nvPr/>
        </p:nvCxnSpPr>
        <p:spPr>
          <a:xfrm>
            <a:off x="3603811" y="3209365"/>
            <a:ext cx="1017494" cy="0"/>
          </a:xfrm>
          <a:prstGeom prst="straightConnector1">
            <a:avLst/>
          </a:prstGeom>
          <a:ln w="38100">
            <a:tailEnd type="triangle" w="lg" len="lg"/>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 xmlns:a16="http://schemas.microsoft.com/office/drawing/2014/main" id="{801527CA-32B8-4363-824C-39B6CAB6709F}"/>
              </a:ext>
            </a:extLst>
          </p:cNvPr>
          <p:cNvCxnSpPr/>
          <p:nvPr/>
        </p:nvCxnSpPr>
        <p:spPr>
          <a:xfrm>
            <a:off x="7534837" y="3209365"/>
            <a:ext cx="1017494"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 xmlns:a16="http://schemas.microsoft.com/office/drawing/2014/main" id="{5D0CE88A-5D74-4003-A6E2-562A7BF54381}"/>
              </a:ext>
            </a:extLst>
          </p:cNvPr>
          <p:cNvCxnSpPr>
            <a:cxnSpLocks/>
          </p:cNvCxnSpPr>
          <p:nvPr/>
        </p:nvCxnSpPr>
        <p:spPr>
          <a:xfrm flipV="1">
            <a:off x="8018929" y="3209365"/>
            <a:ext cx="0" cy="1389528"/>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 xmlns:a16="http://schemas.microsoft.com/office/drawing/2014/main" id="{847C59EB-75D1-4AAD-9704-1D7FC10FE440}"/>
              </a:ext>
            </a:extLst>
          </p:cNvPr>
          <p:cNvSpPr/>
          <p:nvPr/>
        </p:nvSpPr>
        <p:spPr>
          <a:xfrm>
            <a:off x="6716807" y="4592356"/>
            <a:ext cx="2653553" cy="195430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rPr>
              <a:t>Moderating Factors</a:t>
            </a:r>
          </a:p>
        </p:txBody>
      </p:sp>
      <p:sp>
        <p:nvSpPr>
          <p:cNvPr id="14" name="Rectangle 13">
            <a:extLst>
              <a:ext uri="{FF2B5EF4-FFF2-40B4-BE49-F238E27FC236}">
                <a16:creationId xmlns="" xmlns:a16="http://schemas.microsoft.com/office/drawing/2014/main" id="{0829C5E4-A48D-4266-A4DB-17BE5B327F9F}"/>
              </a:ext>
            </a:extLst>
          </p:cNvPr>
          <p:cNvSpPr/>
          <p:nvPr/>
        </p:nvSpPr>
        <p:spPr>
          <a:xfrm>
            <a:off x="2785781" y="4538567"/>
            <a:ext cx="2653553" cy="195430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rPr>
              <a:t>Policy Framework</a:t>
            </a:r>
          </a:p>
        </p:txBody>
      </p:sp>
      <p:cxnSp>
        <p:nvCxnSpPr>
          <p:cNvPr id="15" name="Straight Arrow Connector 14">
            <a:extLst>
              <a:ext uri="{FF2B5EF4-FFF2-40B4-BE49-F238E27FC236}">
                <a16:creationId xmlns="" xmlns:a16="http://schemas.microsoft.com/office/drawing/2014/main" id="{B4A14E89-F126-4DA4-A7A3-387D1E466712}"/>
              </a:ext>
            </a:extLst>
          </p:cNvPr>
          <p:cNvCxnSpPr/>
          <p:nvPr/>
        </p:nvCxnSpPr>
        <p:spPr>
          <a:xfrm>
            <a:off x="5587252" y="5569509"/>
            <a:ext cx="1017494"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 xmlns:a16="http://schemas.microsoft.com/office/drawing/2014/main" id="{2539097B-4217-4B5C-B2A7-02327BBA7154}"/>
              </a:ext>
            </a:extLst>
          </p:cNvPr>
          <p:cNvSpPr txBox="1"/>
          <p:nvPr/>
        </p:nvSpPr>
        <p:spPr>
          <a:xfrm>
            <a:off x="9574306" y="4592356"/>
            <a:ext cx="2653554" cy="2108269"/>
          </a:xfrm>
          <a:prstGeom prst="rect">
            <a:avLst/>
          </a:prstGeom>
          <a:noFill/>
        </p:spPr>
        <p:txBody>
          <a:bodyPr wrap="square" rtlCol="0">
            <a:spAutoFit/>
          </a:bodyPr>
          <a:lstStyle/>
          <a:p>
            <a:r>
              <a:rPr lang="en-US" sz="2400" b="1" dirty="0"/>
              <a:t>One central question: </a:t>
            </a:r>
          </a:p>
          <a:p>
            <a:endParaRPr lang="en-US" sz="1100" b="1" dirty="0"/>
          </a:p>
          <a:p>
            <a:r>
              <a:rPr lang="en-US" sz="2400" b="1" dirty="0"/>
              <a:t>What factors moderate this relationship?</a:t>
            </a:r>
          </a:p>
        </p:txBody>
      </p:sp>
      <p:sp>
        <p:nvSpPr>
          <p:cNvPr id="20" name="TextBox 19">
            <a:extLst>
              <a:ext uri="{FF2B5EF4-FFF2-40B4-BE49-F238E27FC236}">
                <a16:creationId xmlns="" xmlns:a16="http://schemas.microsoft.com/office/drawing/2014/main" id="{4A3BAAC4-3FFC-47FC-B25F-80B8FA4C635F}"/>
              </a:ext>
            </a:extLst>
          </p:cNvPr>
          <p:cNvSpPr txBox="1"/>
          <p:nvPr/>
        </p:nvSpPr>
        <p:spPr>
          <a:xfrm>
            <a:off x="360828" y="4415347"/>
            <a:ext cx="2460812" cy="2477601"/>
          </a:xfrm>
          <a:prstGeom prst="rect">
            <a:avLst/>
          </a:prstGeom>
          <a:noFill/>
        </p:spPr>
        <p:txBody>
          <a:bodyPr wrap="square" rtlCol="0">
            <a:spAutoFit/>
          </a:bodyPr>
          <a:lstStyle/>
          <a:p>
            <a:r>
              <a:rPr lang="en-US" sz="2400" b="1" dirty="0"/>
              <a:t>Another central question: </a:t>
            </a:r>
          </a:p>
          <a:p>
            <a:endParaRPr lang="en-US" sz="1100" b="1" dirty="0"/>
          </a:p>
          <a:p>
            <a:r>
              <a:rPr lang="en-US" sz="2400" b="1" dirty="0"/>
              <a:t>What policy elements can influence this relationship?</a:t>
            </a:r>
          </a:p>
        </p:txBody>
      </p:sp>
      <p:grpSp>
        <p:nvGrpSpPr>
          <p:cNvPr id="21" name="Group 20">
            <a:extLst>
              <a:ext uri="{FF2B5EF4-FFF2-40B4-BE49-F238E27FC236}">
                <a16:creationId xmlns="" xmlns:a16="http://schemas.microsoft.com/office/drawing/2014/main" id="{4A533EAD-2E35-4B64-9F40-FB5CDD4A6E33}"/>
              </a:ext>
            </a:extLst>
          </p:cNvPr>
          <p:cNvGrpSpPr/>
          <p:nvPr/>
        </p:nvGrpSpPr>
        <p:grpSpPr>
          <a:xfrm>
            <a:off x="430306" y="2061880"/>
            <a:ext cx="9366997" cy="1281953"/>
            <a:chOff x="430306" y="2061880"/>
            <a:chExt cx="9366997" cy="1281953"/>
          </a:xfrm>
        </p:grpSpPr>
        <p:cxnSp>
          <p:nvCxnSpPr>
            <p:cNvPr id="22" name="Straight Arrow Connector 21">
              <a:extLst>
                <a:ext uri="{FF2B5EF4-FFF2-40B4-BE49-F238E27FC236}">
                  <a16:creationId xmlns="" xmlns:a16="http://schemas.microsoft.com/office/drawing/2014/main" id="{68F240C8-4829-445B-A8EA-B09C3629C25A}"/>
                </a:ext>
              </a:extLst>
            </p:cNvPr>
            <p:cNvCxnSpPr>
              <a:cxnSpLocks/>
            </p:cNvCxnSpPr>
            <p:nvPr/>
          </p:nvCxnSpPr>
          <p:spPr>
            <a:xfrm>
              <a:off x="430306" y="3343833"/>
              <a:ext cx="551330" cy="0"/>
            </a:xfrm>
            <a:prstGeom prst="straightConnector1">
              <a:avLst/>
            </a:prstGeom>
            <a:ln w="38100">
              <a:tailEnd type="triangle" w="lg" len="lg"/>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 xmlns:a16="http://schemas.microsoft.com/office/drawing/2014/main" id="{5EB5A37B-22C2-459D-BE26-0DE48DB5C429}"/>
                </a:ext>
              </a:extLst>
            </p:cNvPr>
            <p:cNvCxnSpPr>
              <a:cxnSpLocks/>
            </p:cNvCxnSpPr>
            <p:nvPr/>
          </p:nvCxnSpPr>
          <p:spPr>
            <a:xfrm>
              <a:off x="430306" y="2061880"/>
              <a:ext cx="9366997" cy="0"/>
            </a:xfrm>
            <a:prstGeom prst="straightConnector1">
              <a:avLst/>
            </a:prstGeom>
            <a:ln w="38100">
              <a:tailEnd type="none" w="lg" len="lg"/>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 xmlns:a16="http://schemas.microsoft.com/office/drawing/2014/main" id="{1103E231-555A-42B8-A7BC-166268BC109C}"/>
                </a:ext>
              </a:extLst>
            </p:cNvPr>
            <p:cNvCxnSpPr/>
            <p:nvPr/>
          </p:nvCxnSpPr>
          <p:spPr>
            <a:xfrm>
              <a:off x="430306" y="2061880"/>
              <a:ext cx="0" cy="1281953"/>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 xmlns:a16="http://schemas.microsoft.com/office/drawing/2014/main" id="{C685DFEC-7986-48B0-9C8B-C7E7A0D52801}"/>
                </a:ext>
              </a:extLst>
            </p:cNvPr>
            <p:cNvCxnSpPr>
              <a:cxnSpLocks/>
            </p:cNvCxnSpPr>
            <p:nvPr/>
          </p:nvCxnSpPr>
          <p:spPr>
            <a:xfrm>
              <a:off x="9797303" y="2061880"/>
              <a:ext cx="0" cy="143438"/>
            </a:xfrm>
            <a:prstGeom prst="line">
              <a:avLst/>
            </a:prstGeom>
            <a:ln w="38100"/>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2236269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F2FE4B19-9FF1-463F-AD11-9FC978CC15B0}"/>
              </a:ext>
            </a:extLst>
          </p:cNvPr>
          <p:cNvSpPr/>
          <p:nvPr/>
        </p:nvSpPr>
        <p:spPr>
          <a:xfrm>
            <a:off x="0" y="219457"/>
            <a:ext cx="12192000" cy="1471234"/>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BD353AB7-2D12-4B3E-B51B-103EB9325057}"/>
              </a:ext>
            </a:extLst>
          </p:cNvPr>
          <p:cNvSpPr>
            <a:spLocks noGrp="1"/>
          </p:cNvSpPr>
          <p:nvPr>
            <p:ph type="title"/>
          </p:nvPr>
        </p:nvSpPr>
        <p:spPr/>
        <p:txBody>
          <a:bodyPr>
            <a:normAutofit fontScale="90000"/>
          </a:bodyPr>
          <a:lstStyle/>
          <a:p>
            <a:r>
              <a:rPr lang="en-US" dirty="0">
                <a:solidFill>
                  <a:schemeClr val="bg1"/>
                </a:solidFill>
              </a:rPr>
              <a:t>The Urbanization → Economic Structural Change</a:t>
            </a:r>
            <a:br>
              <a:rPr lang="en-US" dirty="0">
                <a:solidFill>
                  <a:schemeClr val="bg1"/>
                </a:solidFill>
              </a:rPr>
            </a:br>
            <a:r>
              <a:rPr lang="en-US" dirty="0">
                <a:solidFill>
                  <a:schemeClr val="bg1"/>
                </a:solidFill>
              </a:rPr>
              <a:t>Theory of Change</a:t>
            </a:r>
          </a:p>
        </p:txBody>
      </p:sp>
      <p:sp>
        <p:nvSpPr>
          <p:cNvPr id="7" name="Rectangle 6">
            <a:extLst>
              <a:ext uri="{FF2B5EF4-FFF2-40B4-BE49-F238E27FC236}">
                <a16:creationId xmlns="" xmlns:a16="http://schemas.microsoft.com/office/drawing/2014/main" id="{34F8DC95-39E1-427E-9AAD-75D5936CC320}"/>
              </a:ext>
            </a:extLst>
          </p:cNvPr>
          <p:cNvSpPr/>
          <p:nvPr/>
        </p:nvSpPr>
        <p:spPr>
          <a:xfrm>
            <a:off x="820270" y="2205318"/>
            <a:ext cx="2653553" cy="195430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Factors contributing to urbanization:</a:t>
            </a:r>
          </a:p>
          <a:p>
            <a:r>
              <a:rPr lang="en-US" dirty="0">
                <a:solidFill>
                  <a:schemeClr val="tx1"/>
                </a:solidFill>
              </a:rPr>
              <a:t>- Natural increase</a:t>
            </a:r>
          </a:p>
          <a:p>
            <a:r>
              <a:rPr lang="en-US" dirty="0">
                <a:solidFill>
                  <a:schemeClr val="tx1"/>
                </a:solidFill>
              </a:rPr>
              <a:t>- Economic growth (with or without jobs)</a:t>
            </a:r>
          </a:p>
          <a:p>
            <a:r>
              <a:rPr lang="en-US" dirty="0">
                <a:solidFill>
                  <a:schemeClr val="tx1"/>
                </a:solidFill>
              </a:rPr>
              <a:t>- Rural push factors</a:t>
            </a:r>
          </a:p>
        </p:txBody>
      </p:sp>
      <p:sp>
        <p:nvSpPr>
          <p:cNvPr id="8" name="Rectangle 7">
            <a:extLst>
              <a:ext uri="{FF2B5EF4-FFF2-40B4-BE49-F238E27FC236}">
                <a16:creationId xmlns="" xmlns:a16="http://schemas.microsoft.com/office/drawing/2014/main" id="{0F7C21BB-E143-4AEE-858E-81CC61C06AE4}"/>
              </a:ext>
            </a:extLst>
          </p:cNvPr>
          <p:cNvSpPr/>
          <p:nvPr/>
        </p:nvSpPr>
        <p:spPr>
          <a:xfrm>
            <a:off x="4769223" y="2205318"/>
            <a:ext cx="2653553" cy="195430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Urbanization:</a:t>
            </a:r>
          </a:p>
          <a:p>
            <a:r>
              <a:rPr lang="en-US" dirty="0">
                <a:solidFill>
                  <a:schemeClr val="tx1"/>
                </a:solidFill>
              </a:rPr>
              <a:t>- Thick markets for inputs, goods, labour</a:t>
            </a:r>
          </a:p>
          <a:p>
            <a:r>
              <a:rPr lang="en-US" dirty="0">
                <a:solidFill>
                  <a:schemeClr val="tx1"/>
                </a:solidFill>
              </a:rPr>
              <a:t>- Increase in urban labour</a:t>
            </a:r>
          </a:p>
        </p:txBody>
      </p:sp>
      <p:sp>
        <p:nvSpPr>
          <p:cNvPr id="9" name="Rectangle 8">
            <a:extLst>
              <a:ext uri="{FF2B5EF4-FFF2-40B4-BE49-F238E27FC236}">
                <a16:creationId xmlns="" xmlns:a16="http://schemas.microsoft.com/office/drawing/2014/main" id="{0B25883A-F5C9-411F-82AB-68EBA255B5F8}"/>
              </a:ext>
            </a:extLst>
          </p:cNvPr>
          <p:cNvSpPr/>
          <p:nvPr/>
        </p:nvSpPr>
        <p:spPr>
          <a:xfrm>
            <a:off x="8718176" y="2205318"/>
            <a:ext cx="2653553" cy="195430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Structural change</a:t>
            </a:r>
          </a:p>
          <a:p>
            <a:pPr algn="ctr"/>
            <a:r>
              <a:rPr lang="en-US" b="1" dirty="0">
                <a:solidFill>
                  <a:schemeClr val="tx1"/>
                </a:solidFill>
              </a:rPr>
              <a:t>&amp; broad-based economic growth</a:t>
            </a:r>
          </a:p>
        </p:txBody>
      </p:sp>
      <p:cxnSp>
        <p:nvCxnSpPr>
          <p:cNvPr id="11" name="Straight Arrow Connector 10">
            <a:extLst>
              <a:ext uri="{FF2B5EF4-FFF2-40B4-BE49-F238E27FC236}">
                <a16:creationId xmlns="" xmlns:a16="http://schemas.microsoft.com/office/drawing/2014/main" id="{CEE0DFCD-1BD3-424B-8E88-A192740C1FDE}"/>
              </a:ext>
            </a:extLst>
          </p:cNvPr>
          <p:cNvCxnSpPr/>
          <p:nvPr/>
        </p:nvCxnSpPr>
        <p:spPr>
          <a:xfrm>
            <a:off x="3603811" y="3209365"/>
            <a:ext cx="1017494" cy="0"/>
          </a:xfrm>
          <a:prstGeom prst="straightConnector1">
            <a:avLst/>
          </a:prstGeom>
          <a:ln w="38100">
            <a:tailEnd type="triangle" w="lg" len="lg"/>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 xmlns:a16="http://schemas.microsoft.com/office/drawing/2014/main" id="{801527CA-32B8-4363-824C-39B6CAB6709F}"/>
              </a:ext>
            </a:extLst>
          </p:cNvPr>
          <p:cNvCxnSpPr/>
          <p:nvPr/>
        </p:nvCxnSpPr>
        <p:spPr>
          <a:xfrm>
            <a:off x="7534837" y="3209365"/>
            <a:ext cx="1017494" cy="0"/>
          </a:xfrm>
          <a:prstGeom prst="straightConnector1">
            <a:avLst/>
          </a:prstGeom>
          <a:ln w="38100">
            <a:tailEnd type="triangle" w="lg" len="lg"/>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 xmlns:a16="http://schemas.microsoft.com/office/drawing/2014/main" id="{5D0CE88A-5D74-4003-A6E2-562A7BF54381}"/>
              </a:ext>
            </a:extLst>
          </p:cNvPr>
          <p:cNvCxnSpPr>
            <a:cxnSpLocks/>
          </p:cNvCxnSpPr>
          <p:nvPr/>
        </p:nvCxnSpPr>
        <p:spPr>
          <a:xfrm flipV="1">
            <a:off x="8018929" y="3209365"/>
            <a:ext cx="0" cy="1389528"/>
          </a:xfrm>
          <a:prstGeom prst="straightConnector1">
            <a:avLst/>
          </a:prstGeom>
          <a:ln w="38100">
            <a:tailEnd type="triangle" w="lg" len="lg"/>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 xmlns:a16="http://schemas.microsoft.com/office/drawing/2014/main" id="{847C59EB-75D1-4AAD-9704-1D7FC10FE440}"/>
              </a:ext>
            </a:extLst>
          </p:cNvPr>
          <p:cNvSpPr/>
          <p:nvPr/>
        </p:nvSpPr>
        <p:spPr>
          <a:xfrm>
            <a:off x="6716807" y="4592356"/>
            <a:ext cx="2653553" cy="195430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Moderating Factors:</a:t>
            </a:r>
          </a:p>
          <a:p>
            <a:r>
              <a:rPr lang="en-US" dirty="0">
                <a:solidFill>
                  <a:schemeClr val="tx1"/>
                </a:solidFill>
              </a:rPr>
              <a:t>- Productive urban jobs</a:t>
            </a:r>
          </a:p>
          <a:p>
            <a:r>
              <a:rPr lang="en-US" dirty="0">
                <a:solidFill>
                  <a:schemeClr val="tx1"/>
                </a:solidFill>
              </a:rPr>
              <a:t>- Urban links to rural productivity</a:t>
            </a:r>
          </a:p>
          <a:p>
            <a:r>
              <a:rPr lang="en-US" dirty="0">
                <a:solidFill>
                  <a:schemeClr val="tx1"/>
                </a:solidFill>
              </a:rPr>
              <a:t>- Quality of cities</a:t>
            </a:r>
          </a:p>
        </p:txBody>
      </p:sp>
      <p:sp>
        <p:nvSpPr>
          <p:cNvPr id="17" name="Rectangle 16">
            <a:extLst>
              <a:ext uri="{FF2B5EF4-FFF2-40B4-BE49-F238E27FC236}">
                <a16:creationId xmlns="" xmlns:a16="http://schemas.microsoft.com/office/drawing/2014/main" id="{68EF5E77-4713-464F-A83E-25DC3F71D970}"/>
              </a:ext>
            </a:extLst>
          </p:cNvPr>
          <p:cNvSpPr/>
          <p:nvPr/>
        </p:nvSpPr>
        <p:spPr>
          <a:xfrm>
            <a:off x="2785781" y="4538567"/>
            <a:ext cx="2653553" cy="195430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Policy Framework:</a:t>
            </a:r>
          </a:p>
          <a:p>
            <a:r>
              <a:rPr lang="en-US" dirty="0">
                <a:solidFill>
                  <a:schemeClr val="tx1"/>
                </a:solidFill>
              </a:rPr>
              <a:t>- Economic targets</a:t>
            </a:r>
          </a:p>
          <a:p>
            <a:r>
              <a:rPr lang="en-US" dirty="0">
                <a:solidFill>
                  <a:schemeClr val="tx1"/>
                </a:solidFill>
              </a:rPr>
              <a:t>- Spatial targets</a:t>
            </a:r>
          </a:p>
          <a:p>
            <a:r>
              <a:rPr lang="en-US" dirty="0">
                <a:solidFill>
                  <a:schemeClr val="tx1"/>
                </a:solidFill>
              </a:rPr>
              <a:t>- Institutional factors</a:t>
            </a:r>
          </a:p>
          <a:p>
            <a:r>
              <a:rPr lang="en-US" dirty="0">
                <a:solidFill>
                  <a:schemeClr val="tx1"/>
                </a:solidFill>
              </a:rPr>
              <a:t>- Investment</a:t>
            </a:r>
          </a:p>
        </p:txBody>
      </p:sp>
      <p:cxnSp>
        <p:nvCxnSpPr>
          <p:cNvPr id="18" name="Straight Arrow Connector 17">
            <a:extLst>
              <a:ext uri="{FF2B5EF4-FFF2-40B4-BE49-F238E27FC236}">
                <a16:creationId xmlns="" xmlns:a16="http://schemas.microsoft.com/office/drawing/2014/main" id="{779A17AD-3A2D-46E8-A295-6EE6A67DBE74}"/>
              </a:ext>
            </a:extLst>
          </p:cNvPr>
          <p:cNvCxnSpPr/>
          <p:nvPr/>
        </p:nvCxnSpPr>
        <p:spPr>
          <a:xfrm>
            <a:off x="5587252" y="5569509"/>
            <a:ext cx="1017494" cy="0"/>
          </a:xfrm>
          <a:prstGeom prst="straightConnector1">
            <a:avLst/>
          </a:prstGeom>
          <a:ln w="38100">
            <a:tailEnd type="triangle" w="lg" len="lg"/>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 xmlns:a16="http://schemas.microsoft.com/office/drawing/2014/main" id="{64C857E1-2E6A-43C9-8AC2-ECCBAFF8635D}"/>
              </a:ext>
            </a:extLst>
          </p:cNvPr>
          <p:cNvSpPr txBox="1"/>
          <p:nvPr/>
        </p:nvSpPr>
        <p:spPr>
          <a:xfrm>
            <a:off x="206186" y="4969344"/>
            <a:ext cx="2653554" cy="1200329"/>
          </a:xfrm>
          <a:prstGeom prst="rect">
            <a:avLst/>
          </a:prstGeom>
          <a:noFill/>
        </p:spPr>
        <p:txBody>
          <a:bodyPr wrap="square" rtlCol="0">
            <a:spAutoFit/>
          </a:bodyPr>
          <a:lstStyle/>
          <a:p>
            <a:r>
              <a:rPr lang="en-US" sz="2400" b="1" dirty="0"/>
              <a:t>These are the subjects of this training.</a:t>
            </a:r>
          </a:p>
        </p:txBody>
      </p:sp>
      <p:grpSp>
        <p:nvGrpSpPr>
          <p:cNvPr id="20" name="Group 19">
            <a:extLst>
              <a:ext uri="{FF2B5EF4-FFF2-40B4-BE49-F238E27FC236}">
                <a16:creationId xmlns="" xmlns:a16="http://schemas.microsoft.com/office/drawing/2014/main" id="{8C30A0EE-E214-4479-82E1-B74F5C9864DF}"/>
              </a:ext>
            </a:extLst>
          </p:cNvPr>
          <p:cNvGrpSpPr/>
          <p:nvPr/>
        </p:nvGrpSpPr>
        <p:grpSpPr>
          <a:xfrm>
            <a:off x="430306" y="2061880"/>
            <a:ext cx="9366997" cy="1281953"/>
            <a:chOff x="430306" y="2061880"/>
            <a:chExt cx="9366997" cy="1281953"/>
          </a:xfrm>
        </p:grpSpPr>
        <p:cxnSp>
          <p:nvCxnSpPr>
            <p:cNvPr id="21" name="Straight Arrow Connector 20">
              <a:extLst>
                <a:ext uri="{FF2B5EF4-FFF2-40B4-BE49-F238E27FC236}">
                  <a16:creationId xmlns="" xmlns:a16="http://schemas.microsoft.com/office/drawing/2014/main" id="{FA6C81C3-E900-445B-937D-91A9ADD5CE14}"/>
                </a:ext>
              </a:extLst>
            </p:cNvPr>
            <p:cNvCxnSpPr>
              <a:cxnSpLocks/>
            </p:cNvCxnSpPr>
            <p:nvPr/>
          </p:nvCxnSpPr>
          <p:spPr>
            <a:xfrm>
              <a:off x="430306" y="3343833"/>
              <a:ext cx="551330" cy="0"/>
            </a:xfrm>
            <a:prstGeom prst="straightConnector1">
              <a:avLst/>
            </a:prstGeom>
            <a:ln w="38100">
              <a:tailEnd type="triangle" w="lg" len="lg"/>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 xmlns:a16="http://schemas.microsoft.com/office/drawing/2014/main" id="{7BDF2F65-B98D-4859-806F-D08840E7BB19}"/>
                </a:ext>
              </a:extLst>
            </p:cNvPr>
            <p:cNvCxnSpPr>
              <a:cxnSpLocks/>
            </p:cNvCxnSpPr>
            <p:nvPr/>
          </p:nvCxnSpPr>
          <p:spPr>
            <a:xfrm>
              <a:off x="430306" y="2061880"/>
              <a:ext cx="9366997" cy="0"/>
            </a:xfrm>
            <a:prstGeom prst="straightConnector1">
              <a:avLst/>
            </a:prstGeom>
            <a:ln w="38100">
              <a:tailEnd type="none" w="lg" len="lg"/>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 xmlns:a16="http://schemas.microsoft.com/office/drawing/2014/main" id="{FE401717-1E3C-45B5-BEE3-CBDC6E3F2B52}"/>
                </a:ext>
              </a:extLst>
            </p:cNvPr>
            <p:cNvCxnSpPr/>
            <p:nvPr/>
          </p:nvCxnSpPr>
          <p:spPr>
            <a:xfrm>
              <a:off x="430306" y="2061880"/>
              <a:ext cx="0" cy="1281953"/>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 xmlns:a16="http://schemas.microsoft.com/office/drawing/2014/main" id="{00917AD1-5362-4757-99ED-CD3AC7A3CE3D}"/>
                </a:ext>
              </a:extLst>
            </p:cNvPr>
            <p:cNvCxnSpPr>
              <a:cxnSpLocks/>
            </p:cNvCxnSpPr>
            <p:nvPr/>
          </p:nvCxnSpPr>
          <p:spPr>
            <a:xfrm>
              <a:off x="9797303" y="2061880"/>
              <a:ext cx="0" cy="143438"/>
            </a:xfrm>
            <a:prstGeom prst="line">
              <a:avLst/>
            </a:prstGeom>
            <a:ln w="38100"/>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1101346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F2FE4B19-9FF1-463F-AD11-9FC978CC15B0}"/>
              </a:ext>
            </a:extLst>
          </p:cNvPr>
          <p:cNvSpPr/>
          <p:nvPr/>
        </p:nvSpPr>
        <p:spPr>
          <a:xfrm>
            <a:off x="0" y="219457"/>
            <a:ext cx="12192000" cy="1471234"/>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BD353AB7-2D12-4B3E-B51B-103EB9325057}"/>
              </a:ext>
            </a:extLst>
          </p:cNvPr>
          <p:cNvSpPr>
            <a:spLocks noGrp="1"/>
          </p:cNvSpPr>
          <p:nvPr>
            <p:ph type="title"/>
          </p:nvPr>
        </p:nvSpPr>
        <p:spPr/>
        <p:txBody>
          <a:bodyPr>
            <a:normAutofit fontScale="90000"/>
          </a:bodyPr>
          <a:lstStyle/>
          <a:p>
            <a:r>
              <a:rPr lang="en-US" dirty="0">
                <a:solidFill>
                  <a:schemeClr val="bg1"/>
                </a:solidFill>
              </a:rPr>
              <a:t>The Urbanization → Economic Structural Change</a:t>
            </a:r>
            <a:br>
              <a:rPr lang="en-US" dirty="0">
                <a:solidFill>
                  <a:schemeClr val="bg1"/>
                </a:solidFill>
              </a:rPr>
            </a:br>
            <a:r>
              <a:rPr lang="en-US" dirty="0">
                <a:solidFill>
                  <a:schemeClr val="bg1"/>
                </a:solidFill>
              </a:rPr>
              <a:t>Theory of Change</a:t>
            </a:r>
          </a:p>
        </p:txBody>
      </p:sp>
      <p:sp>
        <p:nvSpPr>
          <p:cNvPr id="7" name="Rectangle 6">
            <a:extLst>
              <a:ext uri="{FF2B5EF4-FFF2-40B4-BE49-F238E27FC236}">
                <a16:creationId xmlns="" xmlns:a16="http://schemas.microsoft.com/office/drawing/2014/main" id="{34F8DC95-39E1-427E-9AAD-75D5936CC320}"/>
              </a:ext>
            </a:extLst>
          </p:cNvPr>
          <p:cNvSpPr/>
          <p:nvPr/>
        </p:nvSpPr>
        <p:spPr>
          <a:xfrm>
            <a:off x="820270" y="2205318"/>
            <a:ext cx="2653553" cy="195430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Factors contributing to urbanization:</a:t>
            </a:r>
          </a:p>
          <a:p>
            <a:r>
              <a:rPr lang="en-US" dirty="0">
                <a:solidFill>
                  <a:schemeClr val="tx1"/>
                </a:solidFill>
              </a:rPr>
              <a:t>- Natural increase</a:t>
            </a:r>
          </a:p>
          <a:p>
            <a:r>
              <a:rPr lang="en-US" dirty="0">
                <a:solidFill>
                  <a:schemeClr val="tx1"/>
                </a:solidFill>
              </a:rPr>
              <a:t>- Economic growth (with or without jobs)</a:t>
            </a:r>
          </a:p>
          <a:p>
            <a:r>
              <a:rPr lang="en-US" dirty="0">
                <a:solidFill>
                  <a:schemeClr val="tx1"/>
                </a:solidFill>
              </a:rPr>
              <a:t>- Rural push factors</a:t>
            </a:r>
          </a:p>
        </p:txBody>
      </p:sp>
      <p:sp>
        <p:nvSpPr>
          <p:cNvPr id="8" name="Rectangle 7">
            <a:extLst>
              <a:ext uri="{FF2B5EF4-FFF2-40B4-BE49-F238E27FC236}">
                <a16:creationId xmlns="" xmlns:a16="http://schemas.microsoft.com/office/drawing/2014/main" id="{0F7C21BB-E143-4AEE-858E-81CC61C06AE4}"/>
              </a:ext>
            </a:extLst>
          </p:cNvPr>
          <p:cNvSpPr/>
          <p:nvPr/>
        </p:nvSpPr>
        <p:spPr>
          <a:xfrm>
            <a:off x="4769223" y="2205318"/>
            <a:ext cx="2653553" cy="195430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Urbanization:</a:t>
            </a:r>
          </a:p>
          <a:p>
            <a:r>
              <a:rPr lang="en-US" dirty="0">
                <a:solidFill>
                  <a:schemeClr val="tx1"/>
                </a:solidFill>
              </a:rPr>
              <a:t>- Thick markets for inputs, goods, labour</a:t>
            </a:r>
          </a:p>
          <a:p>
            <a:r>
              <a:rPr lang="en-US" dirty="0">
                <a:solidFill>
                  <a:schemeClr val="tx1"/>
                </a:solidFill>
              </a:rPr>
              <a:t>- Increase in urban labour</a:t>
            </a:r>
          </a:p>
        </p:txBody>
      </p:sp>
      <p:sp>
        <p:nvSpPr>
          <p:cNvPr id="9" name="Rectangle 8">
            <a:extLst>
              <a:ext uri="{FF2B5EF4-FFF2-40B4-BE49-F238E27FC236}">
                <a16:creationId xmlns="" xmlns:a16="http://schemas.microsoft.com/office/drawing/2014/main" id="{0B25883A-F5C9-411F-82AB-68EBA255B5F8}"/>
              </a:ext>
            </a:extLst>
          </p:cNvPr>
          <p:cNvSpPr/>
          <p:nvPr/>
        </p:nvSpPr>
        <p:spPr>
          <a:xfrm>
            <a:off x="8718176" y="2205318"/>
            <a:ext cx="2653553" cy="195430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Structural change</a:t>
            </a:r>
          </a:p>
          <a:p>
            <a:pPr algn="ctr"/>
            <a:r>
              <a:rPr lang="en-US" b="1" dirty="0">
                <a:solidFill>
                  <a:schemeClr val="tx1"/>
                </a:solidFill>
              </a:rPr>
              <a:t>&amp; broad-based economic growth</a:t>
            </a:r>
          </a:p>
        </p:txBody>
      </p:sp>
      <p:cxnSp>
        <p:nvCxnSpPr>
          <p:cNvPr id="11" name="Straight Arrow Connector 10">
            <a:extLst>
              <a:ext uri="{FF2B5EF4-FFF2-40B4-BE49-F238E27FC236}">
                <a16:creationId xmlns="" xmlns:a16="http://schemas.microsoft.com/office/drawing/2014/main" id="{CEE0DFCD-1BD3-424B-8E88-A192740C1FDE}"/>
              </a:ext>
            </a:extLst>
          </p:cNvPr>
          <p:cNvCxnSpPr/>
          <p:nvPr/>
        </p:nvCxnSpPr>
        <p:spPr>
          <a:xfrm>
            <a:off x="3603811" y="3209365"/>
            <a:ext cx="1017494" cy="0"/>
          </a:xfrm>
          <a:prstGeom prst="straightConnector1">
            <a:avLst/>
          </a:prstGeom>
          <a:ln w="38100">
            <a:tailEnd type="triangle" w="lg" len="lg"/>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 xmlns:a16="http://schemas.microsoft.com/office/drawing/2014/main" id="{801527CA-32B8-4363-824C-39B6CAB6709F}"/>
              </a:ext>
            </a:extLst>
          </p:cNvPr>
          <p:cNvCxnSpPr/>
          <p:nvPr/>
        </p:nvCxnSpPr>
        <p:spPr>
          <a:xfrm>
            <a:off x="7534837" y="3209365"/>
            <a:ext cx="1017494" cy="0"/>
          </a:xfrm>
          <a:prstGeom prst="straightConnector1">
            <a:avLst/>
          </a:prstGeom>
          <a:ln w="38100">
            <a:tailEnd type="triangle" w="lg" len="lg"/>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 xmlns:a16="http://schemas.microsoft.com/office/drawing/2014/main" id="{5D0CE88A-5D74-4003-A6E2-562A7BF54381}"/>
              </a:ext>
            </a:extLst>
          </p:cNvPr>
          <p:cNvCxnSpPr>
            <a:cxnSpLocks/>
          </p:cNvCxnSpPr>
          <p:nvPr/>
        </p:nvCxnSpPr>
        <p:spPr>
          <a:xfrm flipV="1">
            <a:off x="8018929" y="3209365"/>
            <a:ext cx="0" cy="1389528"/>
          </a:xfrm>
          <a:prstGeom prst="straightConnector1">
            <a:avLst/>
          </a:prstGeom>
          <a:ln w="38100">
            <a:tailEnd type="triangle" w="lg" len="lg"/>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 xmlns:a16="http://schemas.microsoft.com/office/drawing/2014/main" id="{847C59EB-75D1-4AAD-9704-1D7FC10FE440}"/>
              </a:ext>
            </a:extLst>
          </p:cNvPr>
          <p:cNvSpPr/>
          <p:nvPr/>
        </p:nvSpPr>
        <p:spPr>
          <a:xfrm>
            <a:off x="6716807" y="4592356"/>
            <a:ext cx="2653553" cy="195430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Moderating Factors:</a:t>
            </a:r>
          </a:p>
          <a:p>
            <a:r>
              <a:rPr lang="en-US" dirty="0">
                <a:solidFill>
                  <a:schemeClr val="tx1"/>
                </a:solidFill>
              </a:rPr>
              <a:t>- Productive urban jobs</a:t>
            </a:r>
          </a:p>
          <a:p>
            <a:r>
              <a:rPr lang="en-US" dirty="0">
                <a:solidFill>
                  <a:schemeClr val="tx1"/>
                </a:solidFill>
              </a:rPr>
              <a:t>- Urban links to rural productivity</a:t>
            </a:r>
          </a:p>
          <a:p>
            <a:r>
              <a:rPr lang="en-US" dirty="0">
                <a:solidFill>
                  <a:schemeClr val="tx1"/>
                </a:solidFill>
              </a:rPr>
              <a:t>- Quality of cities</a:t>
            </a:r>
          </a:p>
        </p:txBody>
      </p:sp>
      <p:sp>
        <p:nvSpPr>
          <p:cNvPr id="17" name="Rectangle 16">
            <a:extLst>
              <a:ext uri="{FF2B5EF4-FFF2-40B4-BE49-F238E27FC236}">
                <a16:creationId xmlns="" xmlns:a16="http://schemas.microsoft.com/office/drawing/2014/main" id="{68EF5E77-4713-464F-A83E-25DC3F71D970}"/>
              </a:ext>
            </a:extLst>
          </p:cNvPr>
          <p:cNvSpPr/>
          <p:nvPr/>
        </p:nvSpPr>
        <p:spPr>
          <a:xfrm>
            <a:off x="2785781" y="4538567"/>
            <a:ext cx="2653553" cy="195430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Policy Framework:</a:t>
            </a:r>
          </a:p>
          <a:p>
            <a:r>
              <a:rPr lang="en-US" dirty="0">
                <a:solidFill>
                  <a:schemeClr val="tx1"/>
                </a:solidFill>
              </a:rPr>
              <a:t>- Economic targets</a:t>
            </a:r>
          </a:p>
          <a:p>
            <a:r>
              <a:rPr lang="en-US" dirty="0">
                <a:solidFill>
                  <a:schemeClr val="tx1"/>
                </a:solidFill>
              </a:rPr>
              <a:t>- Spatial targets</a:t>
            </a:r>
          </a:p>
          <a:p>
            <a:r>
              <a:rPr lang="en-US" dirty="0">
                <a:solidFill>
                  <a:schemeClr val="tx1"/>
                </a:solidFill>
              </a:rPr>
              <a:t>- Institutional factors</a:t>
            </a:r>
          </a:p>
          <a:p>
            <a:r>
              <a:rPr lang="en-US" dirty="0">
                <a:solidFill>
                  <a:schemeClr val="tx1"/>
                </a:solidFill>
              </a:rPr>
              <a:t>- Investment</a:t>
            </a:r>
          </a:p>
        </p:txBody>
      </p:sp>
      <p:cxnSp>
        <p:nvCxnSpPr>
          <p:cNvPr id="18" name="Straight Arrow Connector 17">
            <a:extLst>
              <a:ext uri="{FF2B5EF4-FFF2-40B4-BE49-F238E27FC236}">
                <a16:creationId xmlns="" xmlns:a16="http://schemas.microsoft.com/office/drawing/2014/main" id="{779A17AD-3A2D-46E8-A295-6EE6A67DBE74}"/>
              </a:ext>
            </a:extLst>
          </p:cNvPr>
          <p:cNvCxnSpPr/>
          <p:nvPr/>
        </p:nvCxnSpPr>
        <p:spPr>
          <a:xfrm>
            <a:off x="5587252" y="5569509"/>
            <a:ext cx="1017494" cy="0"/>
          </a:xfrm>
          <a:prstGeom prst="straightConnector1">
            <a:avLst/>
          </a:prstGeom>
          <a:ln w="38100">
            <a:tailEnd type="triangle" w="lg" len="lg"/>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 xmlns:a16="http://schemas.microsoft.com/office/drawing/2014/main" id="{95EFEA60-E016-4A10-8E68-6921A52821C3}"/>
              </a:ext>
            </a:extLst>
          </p:cNvPr>
          <p:cNvSpPr txBox="1"/>
          <p:nvPr/>
        </p:nvSpPr>
        <p:spPr>
          <a:xfrm>
            <a:off x="10009094" y="5106237"/>
            <a:ext cx="1757082" cy="1200329"/>
          </a:xfrm>
          <a:prstGeom prst="rect">
            <a:avLst/>
          </a:prstGeom>
          <a:noFill/>
        </p:spPr>
        <p:txBody>
          <a:bodyPr wrap="square" rtlCol="0">
            <a:spAutoFit/>
          </a:bodyPr>
          <a:lstStyle/>
          <a:p>
            <a:r>
              <a:rPr lang="en-US" b="1" dirty="0"/>
              <a:t>Theme A</a:t>
            </a:r>
          </a:p>
          <a:p>
            <a:r>
              <a:rPr lang="en-US" b="1" dirty="0"/>
              <a:t>Themes A, C</a:t>
            </a:r>
          </a:p>
          <a:p>
            <a:endParaRPr lang="en-US" b="1" dirty="0"/>
          </a:p>
          <a:p>
            <a:r>
              <a:rPr lang="en-US" b="1" dirty="0"/>
              <a:t>Theme B</a:t>
            </a:r>
          </a:p>
        </p:txBody>
      </p:sp>
      <p:sp>
        <p:nvSpPr>
          <p:cNvPr id="15" name="TextBox 14">
            <a:extLst>
              <a:ext uri="{FF2B5EF4-FFF2-40B4-BE49-F238E27FC236}">
                <a16:creationId xmlns="" xmlns:a16="http://schemas.microsoft.com/office/drawing/2014/main" id="{AA285E21-2C1E-46FB-A564-D4573C9BA72B}"/>
              </a:ext>
            </a:extLst>
          </p:cNvPr>
          <p:cNvSpPr txBox="1"/>
          <p:nvPr/>
        </p:nvSpPr>
        <p:spPr>
          <a:xfrm flipH="1">
            <a:off x="801233" y="5047518"/>
            <a:ext cx="1595701" cy="1200329"/>
          </a:xfrm>
          <a:prstGeom prst="rect">
            <a:avLst/>
          </a:prstGeom>
          <a:noFill/>
        </p:spPr>
        <p:txBody>
          <a:bodyPr wrap="square" rtlCol="0">
            <a:spAutoFit/>
          </a:bodyPr>
          <a:lstStyle/>
          <a:p>
            <a:r>
              <a:rPr lang="en-US" b="1" dirty="0"/>
              <a:t>Theme A</a:t>
            </a:r>
          </a:p>
          <a:p>
            <a:r>
              <a:rPr lang="en-US" b="1" dirty="0"/>
              <a:t>Theme C</a:t>
            </a:r>
          </a:p>
          <a:p>
            <a:r>
              <a:rPr lang="en-US" b="1" dirty="0"/>
              <a:t>Theme D</a:t>
            </a:r>
          </a:p>
          <a:p>
            <a:r>
              <a:rPr lang="en-US" b="1" dirty="0"/>
              <a:t>All themes</a:t>
            </a:r>
          </a:p>
        </p:txBody>
      </p:sp>
      <p:cxnSp>
        <p:nvCxnSpPr>
          <p:cNvPr id="6" name="Straight Arrow Connector 5">
            <a:extLst>
              <a:ext uri="{FF2B5EF4-FFF2-40B4-BE49-F238E27FC236}">
                <a16:creationId xmlns="" xmlns:a16="http://schemas.microsoft.com/office/drawing/2014/main" id="{7F4E4565-596C-4465-BDDC-066F7D948072}"/>
              </a:ext>
            </a:extLst>
          </p:cNvPr>
          <p:cNvCxnSpPr>
            <a:cxnSpLocks/>
          </p:cNvCxnSpPr>
          <p:nvPr/>
        </p:nvCxnSpPr>
        <p:spPr>
          <a:xfrm>
            <a:off x="1954306" y="5235392"/>
            <a:ext cx="979387" cy="0"/>
          </a:xfrm>
          <a:prstGeom prst="straightConnector1">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 xmlns:a16="http://schemas.microsoft.com/office/drawing/2014/main" id="{6EF6CA5B-FDC0-4654-A9FC-C0E1DE7D4C68}"/>
              </a:ext>
            </a:extLst>
          </p:cNvPr>
          <p:cNvCxnSpPr>
            <a:cxnSpLocks/>
          </p:cNvCxnSpPr>
          <p:nvPr/>
        </p:nvCxnSpPr>
        <p:spPr>
          <a:xfrm>
            <a:off x="1954305" y="5527112"/>
            <a:ext cx="979387" cy="0"/>
          </a:xfrm>
          <a:prstGeom prst="straightConnector1">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 xmlns:a16="http://schemas.microsoft.com/office/drawing/2014/main" id="{7F2C039D-097E-4A6D-84A7-2A8066149DB6}"/>
              </a:ext>
            </a:extLst>
          </p:cNvPr>
          <p:cNvCxnSpPr>
            <a:cxnSpLocks/>
          </p:cNvCxnSpPr>
          <p:nvPr/>
        </p:nvCxnSpPr>
        <p:spPr>
          <a:xfrm>
            <a:off x="1954304" y="5778123"/>
            <a:ext cx="979387" cy="0"/>
          </a:xfrm>
          <a:prstGeom prst="straightConnector1">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 xmlns:a16="http://schemas.microsoft.com/office/drawing/2014/main" id="{7A88D702-CF4E-4ECC-A0A8-EFF2EDB775FD}"/>
              </a:ext>
            </a:extLst>
          </p:cNvPr>
          <p:cNvCxnSpPr>
            <a:cxnSpLocks/>
          </p:cNvCxnSpPr>
          <p:nvPr/>
        </p:nvCxnSpPr>
        <p:spPr>
          <a:xfrm>
            <a:off x="9065565" y="5280595"/>
            <a:ext cx="979387" cy="0"/>
          </a:xfrm>
          <a:prstGeom prst="straightConnector1">
            <a:avLst/>
          </a:prstGeom>
          <a:ln>
            <a:solidFill>
              <a:schemeClr val="tx1"/>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 xmlns:a16="http://schemas.microsoft.com/office/drawing/2014/main" id="{15C1AD2E-8468-4450-9B0C-1C39299F3F78}"/>
              </a:ext>
            </a:extLst>
          </p:cNvPr>
          <p:cNvCxnSpPr>
            <a:cxnSpLocks/>
          </p:cNvCxnSpPr>
          <p:nvPr/>
        </p:nvCxnSpPr>
        <p:spPr>
          <a:xfrm>
            <a:off x="9065565" y="5635068"/>
            <a:ext cx="979387" cy="0"/>
          </a:xfrm>
          <a:prstGeom prst="straightConnector1">
            <a:avLst/>
          </a:prstGeom>
          <a:ln>
            <a:solidFill>
              <a:schemeClr val="tx1"/>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 xmlns:a16="http://schemas.microsoft.com/office/drawing/2014/main" id="{EB166B6B-2C58-4003-B476-BD1FC235C984}"/>
              </a:ext>
            </a:extLst>
          </p:cNvPr>
          <p:cNvCxnSpPr>
            <a:cxnSpLocks/>
          </p:cNvCxnSpPr>
          <p:nvPr/>
        </p:nvCxnSpPr>
        <p:spPr>
          <a:xfrm>
            <a:off x="9065565" y="6114663"/>
            <a:ext cx="979387" cy="0"/>
          </a:xfrm>
          <a:prstGeom prst="straightConnector1">
            <a:avLst/>
          </a:prstGeom>
          <a:ln>
            <a:solidFill>
              <a:schemeClr val="tx1"/>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grpSp>
        <p:nvGrpSpPr>
          <p:cNvPr id="25" name="Group 24">
            <a:extLst>
              <a:ext uri="{FF2B5EF4-FFF2-40B4-BE49-F238E27FC236}">
                <a16:creationId xmlns="" xmlns:a16="http://schemas.microsoft.com/office/drawing/2014/main" id="{7940A12A-6D99-4829-A4A1-536F8628E307}"/>
              </a:ext>
            </a:extLst>
          </p:cNvPr>
          <p:cNvGrpSpPr/>
          <p:nvPr/>
        </p:nvGrpSpPr>
        <p:grpSpPr>
          <a:xfrm>
            <a:off x="430306" y="2061880"/>
            <a:ext cx="9366997" cy="1281953"/>
            <a:chOff x="430306" y="2061880"/>
            <a:chExt cx="9366997" cy="1281953"/>
          </a:xfrm>
        </p:grpSpPr>
        <p:cxnSp>
          <p:nvCxnSpPr>
            <p:cNvPr id="26" name="Straight Arrow Connector 25">
              <a:extLst>
                <a:ext uri="{FF2B5EF4-FFF2-40B4-BE49-F238E27FC236}">
                  <a16:creationId xmlns="" xmlns:a16="http://schemas.microsoft.com/office/drawing/2014/main" id="{76F602A6-DE77-4BCF-9623-0B0BA7024EED}"/>
                </a:ext>
              </a:extLst>
            </p:cNvPr>
            <p:cNvCxnSpPr>
              <a:cxnSpLocks/>
            </p:cNvCxnSpPr>
            <p:nvPr/>
          </p:nvCxnSpPr>
          <p:spPr>
            <a:xfrm>
              <a:off x="430306" y="3343833"/>
              <a:ext cx="551330" cy="0"/>
            </a:xfrm>
            <a:prstGeom prst="straightConnector1">
              <a:avLst/>
            </a:prstGeom>
            <a:ln w="38100">
              <a:tailEnd type="triangle" w="lg" len="lg"/>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 xmlns:a16="http://schemas.microsoft.com/office/drawing/2014/main" id="{A3314E3D-9B85-473B-9548-0142DA781B15}"/>
                </a:ext>
              </a:extLst>
            </p:cNvPr>
            <p:cNvCxnSpPr>
              <a:cxnSpLocks/>
            </p:cNvCxnSpPr>
            <p:nvPr/>
          </p:nvCxnSpPr>
          <p:spPr>
            <a:xfrm>
              <a:off x="430306" y="2061880"/>
              <a:ext cx="9366997" cy="0"/>
            </a:xfrm>
            <a:prstGeom prst="straightConnector1">
              <a:avLst/>
            </a:prstGeom>
            <a:ln w="38100">
              <a:tailEnd type="none" w="lg" len="lg"/>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 xmlns:a16="http://schemas.microsoft.com/office/drawing/2014/main" id="{DA158B36-120C-4707-81E0-3FC164B633C1}"/>
                </a:ext>
              </a:extLst>
            </p:cNvPr>
            <p:cNvCxnSpPr/>
            <p:nvPr/>
          </p:nvCxnSpPr>
          <p:spPr>
            <a:xfrm>
              <a:off x="430306" y="2061880"/>
              <a:ext cx="0" cy="1281953"/>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 xmlns:a16="http://schemas.microsoft.com/office/drawing/2014/main" id="{B79C8C4A-5219-4293-911C-4E93E911B669}"/>
                </a:ext>
              </a:extLst>
            </p:cNvPr>
            <p:cNvCxnSpPr>
              <a:cxnSpLocks/>
            </p:cNvCxnSpPr>
            <p:nvPr/>
          </p:nvCxnSpPr>
          <p:spPr>
            <a:xfrm>
              <a:off x="9797303" y="2061880"/>
              <a:ext cx="0" cy="143438"/>
            </a:xfrm>
            <a:prstGeom prst="line">
              <a:avLst/>
            </a:prstGeom>
            <a:ln w="38100"/>
          </p:spPr>
          <p:style>
            <a:lnRef idx="1">
              <a:schemeClr val="accent1"/>
            </a:lnRef>
            <a:fillRef idx="0">
              <a:schemeClr val="accent1"/>
            </a:fillRef>
            <a:effectRef idx="0">
              <a:schemeClr val="accent1"/>
            </a:effectRef>
            <a:fontRef idx="minor">
              <a:schemeClr val="tx1"/>
            </a:fontRef>
          </p:style>
        </p:cxnSp>
      </p:grpSp>
      <p:cxnSp>
        <p:nvCxnSpPr>
          <p:cNvPr id="30" name="Straight Arrow Connector 29">
            <a:extLst>
              <a:ext uri="{FF2B5EF4-FFF2-40B4-BE49-F238E27FC236}">
                <a16:creationId xmlns="" xmlns:a16="http://schemas.microsoft.com/office/drawing/2014/main" id="{7FA7828D-DF4D-4B28-9EC0-6561FABA1322}"/>
              </a:ext>
            </a:extLst>
          </p:cNvPr>
          <p:cNvCxnSpPr>
            <a:cxnSpLocks/>
          </p:cNvCxnSpPr>
          <p:nvPr/>
        </p:nvCxnSpPr>
        <p:spPr>
          <a:xfrm>
            <a:off x="1945343" y="6038097"/>
            <a:ext cx="979387" cy="0"/>
          </a:xfrm>
          <a:prstGeom prst="straightConnector1">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749420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 xmlns:a16="http://schemas.microsoft.com/office/drawing/2014/main" id="{3A446BCC-B918-4D8F-9952-3FAB1FB74FA3}"/>
              </a:ext>
            </a:extLst>
          </p:cNvPr>
          <p:cNvSpPr/>
          <p:nvPr/>
        </p:nvSpPr>
        <p:spPr>
          <a:xfrm>
            <a:off x="0" y="219457"/>
            <a:ext cx="12192000" cy="1471234"/>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670F0829-E0FE-4382-8911-F1A8AB486A6D}"/>
              </a:ext>
            </a:extLst>
          </p:cNvPr>
          <p:cNvSpPr>
            <a:spLocks noGrp="1"/>
          </p:cNvSpPr>
          <p:nvPr>
            <p:ph type="title"/>
          </p:nvPr>
        </p:nvSpPr>
        <p:spPr/>
        <p:txBody>
          <a:bodyPr>
            <a:normAutofit/>
          </a:bodyPr>
          <a:lstStyle/>
          <a:p>
            <a:r>
              <a:rPr lang="en-US" dirty="0">
                <a:solidFill>
                  <a:schemeClr val="bg1"/>
                </a:solidFill>
              </a:rPr>
              <a:t>Urbanization and economic development are  inextricably linked.</a:t>
            </a:r>
          </a:p>
        </p:txBody>
      </p:sp>
      <p:sp>
        <p:nvSpPr>
          <p:cNvPr id="3" name="Content Placeholder 2">
            <a:extLst>
              <a:ext uri="{FF2B5EF4-FFF2-40B4-BE49-F238E27FC236}">
                <a16:creationId xmlns="" xmlns:a16="http://schemas.microsoft.com/office/drawing/2014/main" id="{7C5EDCBA-8D00-4F37-BCA4-BB6063502CE3}"/>
              </a:ext>
            </a:extLst>
          </p:cNvPr>
          <p:cNvSpPr>
            <a:spLocks noGrp="1"/>
          </p:cNvSpPr>
          <p:nvPr>
            <p:ph idx="1"/>
          </p:nvPr>
        </p:nvSpPr>
        <p:spPr>
          <a:xfrm>
            <a:off x="838200" y="1825626"/>
            <a:ext cx="10024872" cy="2982517"/>
          </a:xfrm>
        </p:spPr>
        <p:txBody>
          <a:bodyPr>
            <a:normAutofit/>
          </a:bodyPr>
          <a:lstStyle/>
          <a:p>
            <a:r>
              <a:rPr lang="en-US" dirty="0"/>
              <a:t>Structural transformation requires the movement of labour from lower productivity sectors to high productivity sectors.</a:t>
            </a:r>
          </a:p>
          <a:p>
            <a:r>
              <a:rPr lang="en-US" dirty="0"/>
              <a:t>This entails agricultural modernization (labour shedding), entry of labour into urban sectors (manufacturing and services).</a:t>
            </a:r>
          </a:p>
          <a:p>
            <a:r>
              <a:rPr lang="en-US" dirty="0"/>
              <a:t>National development planning can help create the required urban jobs for this transition.</a:t>
            </a:r>
          </a:p>
        </p:txBody>
      </p:sp>
      <p:pic>
        <p:nvPicPr>
          <p:cNvPr id="4" name="Graphic 3" descr="City">
            <a:extLst>
              <a:ext uri="{FF2B5EF4-FFF2-40B4-BE49-F238E27FC236}">
                <a16:creationId xmlns="" xmlns:a16="http://schemas.microsoft.com/office/drawing/2014/main" id="{2E046B40-3E87-4AD1-806C-73EB6F91AA76}"/>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7248128" y="5071012"/>
            <a:ext cx="1348876" cy="1348876"/>
          </a:xfrm>
          <a:prstGeom prst="rect">
            <a:avLst/>
          </a:prstGeom>
        </p:spPr>
      </p:pic>
      <p:pic>
        <p:nvPicPr>
          <p:cNvPr id="5" name="Graphic 4" descr="Factory">
            <a:extLst>
              <a:ext uri="{FF2B5EF4-FFF2-40B4-BE49-F238E27FC236}">
                <a16:creationId xmlns="" xmlns:a16="http://schemas.microsoft.com/office/drawing/2014/main" id="{CC0DAD12-A9CD-41B9-AFD7-243547979DD9}"/>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8400802" y="5419002"/>
            <a:ext cx="914400" cy="914400"/>
          </a:xfrm>
          <a:prstGeom prst="rect">
            <a:avLst/>
          </a:prstGeom>
        </p:spPr>
      </p:pic>
      <p:pic>
        <p:nvPicPr>
          <p:cNvPr id="6" name="Picture 2" descr="Image result for corn clipart black and white">
            <a:extLst>
              <a:ext uri="{FF2B5EF4-FFF2-40B4-BE49-F238E27FC236}">
                <a16:creationId xmlns="" xmlns:a16="http://schemas.microsoft.com/office/drawing/2014/main" id="{6B405C01-22D1-4C9A-BD2C-4E9C016D26A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11287" y="4808142"/>
            <a:ext cx="972011" cy="1398240"/>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Arrow Connector 6">
            <a:extLst>
              <a:ext uri="{FF2B5EF4-FFF2-40B4-BE49-F238E27FC236}">
                <a16:creationId xmlns="" xmlns:a16="http://schemas.microsoft.com/office/drawing/2014/main" id="{96AF7032-68CC-4C35-B7C7-C193BC8720C0}"/>
              </a:ext>
            </a:extLst>
          </p:cNvPr>
          <p:cNvCxnSpPr/>
          <p:nvPr/>
        </p:nvCxnSpPr>
        <p:spPr bwMode="auto">
          <a:xfrm flipV="1">
            <a:off x="2924651" y="5269074"/>
            <a:ext cx="0" cy="937308"/>
          </a:xfrm>
          <a:prstGeom prst="straightConnector1">
            <a:avLst/>
          </a:prstGeom>
          <a:solidFill>
            <a:srgbClr val="FFFFFF"/>
          </a:solidFill>
          <a:ln w="38100" cap="flat" cmpd="sng" algn="ctr">
            <a:solidFill>
              <a:schemeClr val="tx1"/>
            </a:solidFill>
            <a:prstDash val="solid"/>
            <a:round/>
            <a:headEnd type="none" w="med" len="med"/>
            <a:tailEnd type="triangle" w="lg" len="lg"/>
          </a:ln>
          <a:effectLst>
            <a:outerShdw dist="23000" dir="5400000" algn="ctr" rotWithShape="0">
              <a:srgbClr val="000000">
                <a:alpha val="34999"/>
              </a:srgbClr>
            </a:outerShdw>
          </a:effectLst>
        </p:spPr>
      </p:cxnSp>
      <p:sp>
        <p:nvSpPr>
          <p:cNvPr id="8" name="TextBox 7">
            <a:extLst>
              <a:ext uri="{FF2B5EF4-FFF2-40B4-BE49-F238E27FC236}">
                <a16:creationId xmlns="" xmlns:a16="http://schemas.microsoft.com/office/drawing/2014/main" id="{12296364-3D0C-497C-BF28-14978200F651}"/>
              </a:ext>
            </a:extLst>
          </p:cNvPr>
          <p:cNvSpPr txBox="1"/>
          <p:nvPr/>
        </p:nvSpPr>
        <p:spPr>
          <a:xfrm>
            <a:off x="1775520" y="5553037"/>
            <a:ext cx="1188018" cy="584775"/>
          </a:xfrm>
          <a:prstGeom prst="rect">
            <a:avLst/>
          </a:prstGeom>
          <a:noFill/>
        </p:spPr>
        <p:txBody>
          <a:bodyPr wrap="none" rtlCol="0">
            <a:spAutoFit/>
          </a:bodyPr>
          <a:lstStyle/>
          <a:p>
            <a:pPr algn="ctr"/>
            <a:r>
              <a:rPr lang="en-US" sz="1600" dirty="0"/>
              <a:t>productivity</a:t>
            </a:r>
          </a:p>
          <a:p>
            <a:pPr algn="ctr"/>
            <a:r>
              <a:rPr lang="en-US" sz="1600" dirty="0"/>
              <a:t>increase</a:t>
            </a:r>
          </a:p>
        </p:txBody>
      </p:sp>
      <p:sp>
        <p:nvSpPr>
          <p:cNvPr id="9" name="TextBox 8">
            <a:extLst>
              <a:ext uri="{FF2B5EF4-FFF2-40B4-BE49-F238E27FC236}">
                <a16:creationId xmlns="" xmlns:a16="http://schemas.microsoft.com/office/drawing/2014/main" id="{320222BE-DAA5-4BCB-986F-5B4673599D63}"/>
              </a:ext>
            </a:extLst>
          </p:cNvPr>
          <p:cNvSpPr txBox="1"/>
          <p:nvPr/>
        </p:nvSpPr>
        <p:spPr>
          <a:xfrm>
            <a:off x="9361770" y="5408675"/>
            <a:ext cx="1126719" cy="830997"/>
          </a:xfrm>
          <a:prstGeom prst="rect">
            <a:avLst/>
          </a:prstGeom>
          <a:noFill/>
        </p:spPr>
        <p:txBody>
          <a:bodyPr wrap="none" rtlCol="0">
            <a:spAutoFit/>
          </a:bodyPr>
          <a:lstStyle/>
          <a:p>
            <a:pPr algn="ctr"/>
            <a:r>
              <a:rPr lang="en-US" sz="1600" dirty="0"/>
              <a:t>productive </a:t>
            </a:r>
          </a:p>
          <a:p>
            <a:pPr algn="ctr"/>
            <a:r>
              <a:rPr lang="en-US" sz="1600" dirty="0"/>
              <a:t>sector </a:t>
            </a:r>
          </a:p>
          <a:p>
            <a:pPr algn="ctr"/>
            <a:r>
              <a:rPr lang="en-US" sz="1600" dirty="0"/>
              <a:t>expansion</a:t>
            </a:r>
          </a:p>
        </p:txBody>
      </p:sp>
      <p:cxnSp>
        <p:nvCxnSpPr>
          <p:cNvPr id="10" name="Straight Arrow Connector 9">
            <a:extLst>
              <a:ext uri="{FF2B5EF4-FFF2-40B4-BE49-F238E27FC236}">
                <a16:creationId xmlns="" xmlns:a16="http://schemas.microsoft.com/office/drawing/2014/main" id="{655CAEEA-44F0-4501-93D5-7B73FB05F455}"/>
              </a:ext>
            </a:extLst>
          </p:cNvPr>
          <p:cNvCxnSpPr/>
          <p:nvPr/>
        </p:nvCxnSpPr>
        <p:spPr bwMode="auto">
          <a:xfrm flipV="1">
            <a:off x="9368418" y="5276796"/>
            <a:ext cx="0" cy="937308"/>
          </a:xfrm>
          <a:prstGeom prst="straightConnector1">
            <a:avLst/>
          </a:prstGeom>
          <a:solidFill>
            <a:srgbClr val="FFFFFF"/>
          </a:solidFill>
          <a:ln w="38100" cap="flat" cmpd="sng" algn="ctr">
            <a:solidFill>
              <a:schemeClr val="tx1"/>
            </a:solidFill>
            <a:prstDash val="solid"/>
            <a:round/>
            <a:headEnd type="none" w="med" len="med"/>
            <a:tailEnd type="triangle" w="lg" len="lg"/>
          </a:ln>
          <a:effectLst>
            <a:outerShdw dist="23000" dir="5400000" algn="ctr" rotWithShape="0">
              <a:srgbClr val="000000">
                <a:alpha val="34999"/>
              </a:srgbClr>
            </a:outerShdw>
          </a:effectLst>
        </p:spPr>
      </p:cxnSp>
      <p:cxnSp>
        <p:nvCxnSpPr>
          <p:cNvPr id="11" name="Straight Arrow Connector 10">
            <a:extLst>
              <a:ext uri="{FF2B5EF4-FFF2-40B4-BE49-F238E27FC236}">
                <a16:creationId xmlns="" xmlns:a16="http://schemas.microsoft.com/office/drawing/2014/main" id="{4F88FF2F-9F20-4B6C-AE24-CE649766358D}"/>
              </a:ext>
            </a:extLst>
          </p:cNvPr>
          <p:cNvCxnSpPr>
            <a:cxnSpLocks/>
          </p:cNvCxnSpPr>
          <p:nvPr/>
        </p:nvCxnSpPr>
        <p:spPr bwMode="auto">
          <a:xfrm>
            <a:off x="5735960" y="5553036"/>
            <a:ext cx="1080120" cy="0"/>
          </a:xfrm>
          <a:prstGeom prst="straightConnector1">
            <a:avLst/>
          </a:prstGeom>
          <a:solidFill>
            <a:srgbClr val="FFFFFF"/>
          </a:solidFill>
          <a:ln w="38100" cap="flat" cmpd="sng" algn="ctr">
            <a:solidFill>
              <a:schemeClr val="tx1"/>
            </a:solidFill>
            <a:prstDash val="solid"/>
            <a:round/>
            <a:headEnd type="none" w="med" len="med"/>
            <a:tailEnd type="triangle" w="lg" len="lg"/>
          </a:ln>
          <a:effectLst>
            <a:outerShdw dist="23000" dir="5400000" algn="ctr" rotWithShape="0">
              <a:srgbClr val="000000">
                <a:alpha val="34999"/>
              </a:srgbClr>
            </a:outerShdw>
          </a:effectLst>
        </p:spPr>
      </p:cxnSp>
      <p:sp>
        <p:nvSpPr>
          <p:cNvPr id="12" name="TextBox 11">
            <a:extLst>
              <a:ext uri="{FF2B5EF4-FFF2-40B4-BE49-F238E27FC236}">
                <a16:creationId xmlns="" xmlns:a16="http://schemas.microsoft.com/office/drawing/2014/main" id="{F1E78C55-8119-428A-9C66-EE889C11DC5E}"/>
              </a:ext>
            </a:extLst>
          </p:cNvPr>
          <p:cNvSpPr txBox="1"/>
          <p:nvPr/>
        </p:nvSpPr>
        <p:spPr>
          <a:xfrm>
            <a:off x="5824416" y="5610169"/>
            <a:ext cx="724878" cy="338554"/>
          </a:xfrm>
          <a:prstGeom prst="rect">
            <a:avLst/>
          </a:prstGeom>
          <a:noFill/>
        </p:spPr>
        <p:txBody>
          <a:bodyPr wrap="none" rtlCol="0">
            <a:spAutoFit/>
          </a:bodyPr>
          <a:lstStyle/>
          <a:p>
            <a:pPr algn="ctr"/>
            <a:r>
              <a:rPr lang="en-US" sz="1600" dirty="0"/>
              <a:t>labour</a:t>
            </a:r>
          </a:p>
        </p:txBody>
      </p:sp>
      <p:pic>
        <p:nvPicPr>
          <p:cNvPr id="13" name="Graphic 12" descr="Tractor">
            <a:extLst>
              <a:ext uri="{FF2B5EF4-FFF2-40B4-BE49-F238E27FC236}">
                <a16:creationId xmlns="" xmlns:a16="http://schemas.microsoft.com/office/drawing/2014/main" id="{02782A8C-1429-4CAA-B879-CEF21FE78043}"/>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p:blipFill>
        <p:spPr>
          <a:xfrm>
            <a:off x="4151784" y="5480895"/>
            <a:ext cx="914400" cy="914400"/>
          </a:xfrm>
          <a:prstGeom prst="rect">
            <a:avLst/>
          </a:prstGeom>
        </p:spPr>
      </p:pic>
    </p:spTree>
    <p:extLst>
      <p:ext uri="{BB962C8B-B14F-4D97-AF65-F5344CB8AC3E}">
        <p14:creationId xmlns:p14="http://schemas.microsoft.com/office/powerpoint/2010/main" val="30151806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5D642CE1-844E-4099-8DDB-50E6553A6924}"/>
              </a:ext>
            </a:extLst>
          </p:cNvPr>
          <p:cNvSpPr/>
          <p:nvPr/>
        </p:nvSpPr>
        <p:spPr>
          <a:xfrm>
            <a:off x="0" y="219457"/>
            <a:ext cx="12192000" cy="1471234"/>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670F0829-E0FE-4382-8911-F1A8AB486A6D}"/>
              </a:ext>
            </a:extLst>
          </p:cNvPr>
          <p:cNvSpPr>
            <a:spLocks noGrp="1"/>
          </p:cNvSpPr>
          <p:nvPr>
            <p:ph type="title"/>
          </p:nvPr>
        </p:nvSpPr>
        <p:spPr/>
        <p:txBody>
          <a:bodyPr>
            <a:normAutofit/>
          </a:bodyPr>
          <a:lstStyle/>
          <a:p>
            <a:r>
              <a:rPr lang="en-US" dirty="0">
                <a:solidFill>
                  <a:schemeClr val="bg1"/>
                </a:solidFill>
              </a:rPr>
              <a:t>Urbanization and economic development are  inextricably linked.</a:t>
            </a:r>
          </a:p>
        </p:txBody>
      </p:sp>
      <p:sp>
        <p:nvSpPr>
          <p:cNvPr id="3" name="Content Placeholder 2">
            <a:extLst>
              <a:ext uri="{FF2B5EF4-FFF2-40B4-BE49-F238E27FC236}">
                <a16:creationId xmlns="" xmlns:a16="http://schemas.microsoft.com/office/drawing/2014/main" id="{7C5EDCBA-8D00-4F37-BCA4-BB6063502CE3}"/>
              </a:ext>
            </a:extLst>
          </p:cNvPr>
          <p:cNvSpPr>
            <a:spLocks noGrp="1"/>
          </p:cNvSpPr>
          <p:nvPr>
            <p:ph idx="1"/>
          </p:nvPr>
        </p:nvSpPr>
        <p:spPr>
          <a:xfrm>
            <a:off x="838200" y="1825626"/>
            <a:ext cx="10515600" cy="4648327"/>
          </a:xfrm>
        </p:spPr>
        <p:txBody>
          <a:bodyPr>
            <a:normAutofit lnSpcReduction="10000"/>
          </a:bodyPr>
          <a:lstStyle/>
          <a:p>
            <a:r>
              <a:rPr lang="en-US" dirty="0"/>
              <a:t>Cities host proven productive benefits to firms (agglomeration economies)</a:t>
            </a:r>
          </a:p>
          <a:p>
            <a:r>
              <a:rPr lang="en-US" dirty="0"/>
              <a:t>Urban productivity arises from the proximity and interaction of economic actors.</a:t>
            </a:r>
          </a:p>
          <a:p>
            <a:pPr lvl="1"/>
            <a:r>
              <a:rPr lang="en-US" dirty="0"/>
              <a:t>Lowering transaction costs</a:t>
            </a:r>
          </a:p>
          <a:p>
            <a:pPr lvl="1"/>
            <a:r>
              <a:rPr lang="en-US" dirty="0"/>
              <a:t>Fostering economies of scale</a:t>
            </a:r>
          </a:p>
          <a:p>
            <a:pPr lvl="1"/>
            <a:r>
              <a:rPr lang="en-US" dirty="0"/>
              <a:t>Facilitating sharing and matching (labour, inputs, markets)</a:t>
            </a:r>
          </a:p>
          <a:p>
            <a:pPr lvl="1"/>
            <a:r>
              <a:rPr lang="en-US" dirty="0"/>
              <a:t>Facilitating knowledge transfer and resulting in innovation </a:t>
            </a:r>
          </a:p>
          <a:p>
            <a:r>
              <a:rPr lang="en-US" dirty="0"/>
              <a:t>Econometric studies indicate as a city grows by 25%, worker productivity rises 1-2%. This elasticity is higher for specialized cities. </a:t>
            </a:r>
            <a:r>
              <a:rPr lang="en-US" sz="1900" dirty="0"/>
              <a:t>(</a:t>
            </a:r>
            <a:r>
              <a:rPr lang="en-US" sz="1900" dirty="0" err="1"/>
              <a:t>Turok</a:t>
            </a:r>
            <a:r>
              <a:rPr lang="en-US" sz="1900" dirty="0"/>
              <a:t> &amp; </a:t>
            </a:r>
            <a:r>
              <a:rPr lang="en-US" sz="1900" dirty="0" err="1"/>
              <a:t>McGranahan</a:t>
            </a:r>
            <a:r>
              <a:rPr lang="en-US" sz="1900" dirty="0"/>
              <a:t>. (2013) ‘</a:t>
            </a:r>
            <a:r>
              <a:rPr lang="en-US" sz="1900" dirty="0" err="1"/>
              <a:t>Urbanisation</a:t>
            </a:r>
            <a:r>
              <a:rPr lang="en-US" sz="1900" dirty="0"/>
              <a:t> and economic growth: the arguments and evidence for Africa and Asia’)</a:t>
            </a:r>
          </a:p>
          <a:p>
            <a:pPr lvl="1"/>
            <a:endParaRPr lang="en-US" dirty="0"/>
          </a:p>
        </p:txBody>
      </p:sp>
    </p:spTree>
    <p:extLst>
      <p:ext uri="{BB962C8B-B14F-4D97-AF65-F5344CB8AC3E}">
        <p14:creationId xmlns:p14="http://schemas.microsoft.com/office/powerpoint/2010/main" val="39242157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 xmlns:a16="http://schemas.microsoft.com/office/drawing/2014/main" id="{2876CE3F-F956-4FB3-916A-27B075D210E9}"/>
              </a:ext>
            </a:extLst>
          </p:cNvPr>
          <p:cNvSpPr/>
          <p:nvPr/>
        </p:nvSpPr>
        <p:spPr>
          <a:xfrm>
            <a:off x="0" y="219457"/>
            <a:ext cx="12192000" cy="1471234"/>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 xmlns:a16="http://schemas.microsoft.com/office/drawing/2014/main" id="{A306A912-452E-4C80-BE1A-F9ED88ACE6A7}"/>
              </a:ext>
            </a:extLst>
          </p:cNvPr>
          <p:cNvSpPr>
            <a:spLocks noGrp="1"/>
          </p:cNvSpPr>
          <p:nvPr>
            <p:ph type="title"/>
          </p:nvPr>
        </p:nvSpPr>
        <p:spPr/>
        <p:txBody>
          <a:bodyPr/>
          <a:lstStyle/>
          <a:p>
            <a:r>
              <a:rPr lang="en-US" dirty="0">
                <a:solidFill>
                  <a:schemeClr val="bg1"/>
                </a:solidFill>
              </a:rPr>
              <a:t>Characteristics of Productive Cities</a:t>
            </a:r>
          </a:p>
        </p:txBody>
      </p:sp>
      <p:graphicFrame>
        <p:nvGraphicFramePr>
          <p:cNvPr id="4" name="Content Placeholder 3">
            <a:extLst>
              <a:ext uri="{FF2B5EF4-FFF2-40B4-BE49-F238E27FC236}">
                <a16:creationId xmlns="" xmlns:a16="http://schemas.microsoft.com/office/drawing/2014/main" id="{D4670617-6182-4052-BEAA-A6E6AFF9F322}"/>
              </a:ext>
            </a:extLst>
          </p:cNvPr>
          <p:cNvGraphicFramePr>
            <a:graphicFrameLocks noGrp="1"/>
          </p:cNvGraphicFramePr>
          <p:nvPr>
            <p:ph idx="1"/>
            <p:extLst/>
          </p:nvPr>
        </p:nvGraphicFramePr>
        <p:xfrm>
          <a:off x="491067" y="1836360"/>
          <a:ext cx="11430002" cy="4912360"/>
        </p:xfrm>
        <a:graphic>
          <a:graphicData uri="http://schemas.openxmlformats.org/drawingml/2006/table">
            <a:tbl>
              <a:tblPr firstRow="1" bandRow="1">
                <a:tableStyleId>{5C22544A-7EE6-4342-B048-85BDC9FD1C3A}</a:tableStyleId>
              </a:tblPr>
              <a:tblGrid>
                <a:gridCol w="1613452">
                  <a:extLst>
                    <a:ext uri="{9D8B030D-6E8A-4147-A177-3AD203B41FA5}">
                      <a16:colId xmlns="" xmlns:a16="http://schemas.microsoft.com/office/drawing/2014/main" val="1737348552"/>
                    </a:ext>
                  </a:extLst>
                </a:gridCol>
                <a:gridCol w="4908275">
                  <a:extLst>
                    <a:ext uri="{9D8B030D-6E8A-4147-A177-3AD203B41FA5}">
                      <a16:colId xmlns="" xmlns:a16="http://schemas.microsoft.com/office/drawing/2014/main" val="1334657306"/>
                    </a:ext>
                  </a:extLst>
                </a:gridCol>
                <a:gridCol w="4908275">
                  <a:extLst>
                    <a:ext uri="{9D8B030D-6E8A-4147-A177-3AD203B41FA5}">
                      <a16:colId xmlns="" xmlns:a16="http://schemas.microsoft.com/office/drawing/2014/main" val="1095599727"/>
                    </a:ext>
                  </a:extLst>
                </a:gridCol>
              </a:tblGrid>
              <a:tr h="370840">
                <a:tc>
                  <a:txBody>
                    <a:bodyPr/>
                    <a:lstStyle/>
                    <a:p>
                      <a:endParaRPr lang="en-US" sz="2000" dirty="0"/>
                    </a:p>
                  </a:txBody>
                  <a:tcPr/>
                </a:tc>
                <a:tc>
                  <a:txBody>
                    <a:bodyPr/>
                    <a:lstStyle/>
                    <a:p>
                      <a:pPr marL="0" marR="0" algn="ctr">
                        <a:spcBef>
                          <a:spcPts val="0"/>
                        </a:spcBef>
                        <a:spcAft>
                          <a:spcPts val="0"/>
                        </a:spcAft>
                      </a:pPr>
                      <a:r>
                        <a:rPr lang="en-US" sz="2000" b="1" dirty="0">
                          <a:effectLst/>
                          <a:latin typeface="Calibri" panose="020F0502020204030204" pitchFamily="34" charset="0"/>
                          <a:ea typeface="Calibri" panose="020F0502020204030204" pitchFamily="34" charset="0"/>
                          <a:cs typeface="Arial" panose="020B0604020202020204" pitchFamily="34" charset="0"/>
                        </a:rPr>
                        <a:t>Well-functioning cities bolster productivity</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000" b="1" dirty="0">
                          <a:effectLst/>
                          <a:latin typeface="Calibri" panose="020F0502020204030204" pitchFamily="34" charset="0"/>
                          <a:ea typeface="Calibri" panose="020F0502020204030204" pitchFamily="34" charset="0"/>
                          <a:cs typeface="Arial" panose="020B0604020202020204" pitchFamily="34" charset="0"/>
                        </a:rPr>
                        <a:t>Poorly-functioning cities reduce the urban productive advantage</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 xmlns:a16="http://schemas.microsoft.com/office/drawing/2014/main" val="3853898816"/>
                  </a:ext>
                </a:extLst>
              </a:tr>
              <a:tr h="370840">
                <a:tc>
                  <a:txBody>
                    <a:bodyPr/>
                    <a:lstStyle/>
                    <a:p>
                      <a:pPr marL="0" marR="0" algn="ctr">
                        <a:spcBef>
                          <a:spcPts val="0"/>
                        </a:spcBef>
                        <a:spcAft>
                          <a:spcPts val="0"/>
                        </a:spcAft>
                      </a:pPr>
                      <a:r>
                        <a:rPr lang="en-US" sz="1800" b="1" dirty="0">
                          <a:effectLst/>
                          <a:latin typeface="Calibri" panose="020F0502020204030204" pitchFamily="34" charset="0"/>
                          <a:ea typeface="Calibri" panose="020F0502020204030204" pitchFamily="34" charset="0"/>
                          <a:cs typeface="Arial" panose="020B0604020202020204" pitchFamily="34" charset="0"/>
                        </a:rPr>
                        <a:t>Institutions</a:t>
                      </a:r>
                    </a:p>
                  </a:txBody>
                  <a:tcPr marL="68580" marR="68580" marT="0" marB="0" anchor="ctr"/>
                </a:tc>
                <a:tc>
                  <a:txBody>
                    <a:bodyPr/>
                    <a:lstStyle/>
                    <a:p>
                      <a:r>
                        <a:rPr lang="en-US" sz="2000" dirty="0"/>
                        <a:t>- Property markets work -&gt; location choice</a:t>
                      </a:r>
                    </a:p>
                    <a:p>
                      <a:r>
                        <a:rPr lang="en-US" sz="2000" dirty="0"/>
                        <a:t>- Clear regulations &amp; taxes</a:t>
                      </a:r>
                    </a:p>
                    <a:p>
                      <a:r>
                        <a:rPr lang="en-US" sz="2000" dirty="0"/>
                        <a:t>- Goods markets work</a:t>
                      </a:r>
                    </a:p>
                    <a:p>
                      <a:r>
                        <a:rPr lang="en-US" sz="2000" dirty="0"/>
                        <a:t>- Labour markets work (pooling, skills)</a:t>
                      </a:r>
                    </a:p>
                  </a:txBody>
                  <a:tcPr/>
                </a:tc>
                <a:tc>
                  <a:txBody>
                    <a:bodyPr/>
                    <a:lstStyle/>
                    <a:p>
                      <a:r>
                        <a:rPr lang="en-US" sz="2000" dirty="0"/>
                        <a:t>- Hard to get land, permits</a:t>
                      </a:r>
                    </a:p>
                    <a:p>
                      <a:r>
                        <a:rPr lang="en-US" sz="2000" dirty="0"/>
                        <a:t>- High transactions costs</a:t>
                      </a:r>
                    </a:p>
                    <a:p>
                      <a:r>
                        <a:rPr lang="en-US" sz="2000" dirty="0"/>
                        <a:t>- Constrained supply -&gt; high cost of living</a:t>
                      </a:r>
                    </a:p>
                    <a:p>
                      <a:r>
                        <a:rPr lang="en-US" sz="2000" dirty="0"/>
                        <a:t>- Jobs-workforce mismatch (skills, location)</a:t>
                      </a:r>
                    </a:p>
                  </a:txBody>
                  <a:tcPr/>
                </a:tc>
                <a:extLst>
                  <a:ext uri="{0D108BD9-81ED-4DB2-BD59-A6C34878D82A}">
                    <a16:rowId xmlns="" xmlns:a16="http://schemas.microsoft.com/office/drawing/2014/main" val="1220616251"/>
                  </a:ext>
                </a:extLst>
              </a:tr>
              <a:tr h="370840">
                <a:tc>
                  <a:txBody>
                    <a:bodyPr/>
                    <a:lstStyle/>
                    <a:p>
                      <a:pPr marL="0" marR="0" algn="ctr">
                        <a:spcBef>
                          <a:spcPts val="0"/>
                        </a:spcBef>
                        <a:spcAft>
                          <a:spcPts val="0"/>
                        </a:spcAft>
                      </a:pPr>
                      <a:r>
                        <a:rPr lang="en-US" sz="1800" b="1" dirty="0">
                          <a:effectLst/>
                          <a:latin typeface="Calibri" panose="020F0502020204030204" pitchFamily="34" charset="0"/>
                          <a:ea typeface="Calibri" panose="020F0502020204030204" pitchFamily="34" charset="0"/>
                          <a:cs typeface="Arial" panose="020B0604020202020204" pitchFamily="34" charset="0"/>
                        </a:rPr>
                        <a:t>Infrastructure</a:t>
                      </a:r>
                    </a:p>
                  </a:txBody>
                  <a:tcPr marL="68580" marR="68580" marT="0" marB="0" anchor="ctr"/>
                </a:tc>
                <a:tc>
                  <a:txBody>
                    <a:bodyPr/>
                    <a:lstStyle/>
                    <a:p>
                      <a:r>
                        <a:rPr lang="en-US" sz="2000" dirty="0"/>
                        <a:t>- Easy access to electricity, utilities</a:t>
                      </a:r>
                    </a:p>
                    <a:p>
                      <a:r>
                        <a:rPr lang="en-US" sz="2000" dirty="0"/>
                        <a:t>- Easy commutes, multimodal options</a:t>
                      </a:r>
                    </a:p>
                    <a:p>
                      <a:r>
                        <a:rPr lang="en-US" sz="2000" dirty="0"/>
                        <a:t>- Efficient freight</a:t>
                      </a:r>
                    </a:p>
                  </a:txBody>
                  <a:tcPr/>
                </a:tc>
                <a:tc>
                  <a:txBody>
                    <a:bodyPr/>
                    <a:lstStyle/>
                    <a:p>
                      <a:r>
                        <a:rPr lang="en-US" sz="2000" dirty="0"/>
                        <a:t>- Outages &amp; unreliable utilities</a:t>
                      </a:r>
                    </a:p>
                    <a:p>
                      <a:r>
                        <a:rPr lang="en-US" sz="2000" dirty="0"/>
                        <a:t>- Long, unpredictable, costly commutes</a:t>
                      </a:r>
                    </a:p>
                    <a:p>
                      <a:r>
                        <a:rPr lang="en-US" sz="2000" dirty="0"/>
                        <a:t>- Slow, inefficient freight</a:t>
                      </a:r>
                    </a:p>
                  </a:txBody>
                  <a:tcPr/>
                </a:tc>
                <a:extLst>
                  <a:ext uri="{0D108BD9-81ED-4DB2-BD59-A6C34878D82A}">
                    <a16:rowId xmlns="" xmlns:a16="http://schemas.microsoft.com/office/drawing/2014/main" val="1238046723"/>
                  </a:ext>
                </a:extLst>
              </a:tr>
              <a:tr h="370840">
                <a:tc>
                  <a:txBody>
                    <a:bodyPr/>
                    <a:lstStyle/>
                    <a:p>
                      <a:pPr marL="0" marR="0" algn="ctr">
                        <a:spcBef>
                          <a:spcPts val="0"/>
                        </a:spcBef>
                        <a:spcAft>
                          <a:spcPts val="0"/>
                        </a:spcAft>
                      </a:pPr>
                      <a:r>
                        <a:rPr lang="en-US" sz="1800" b="1" dirty="0">
                          <a:effectLst/>
                          <a:latin typeface="Calibri" panose="020F0502020204030204" pitchFamily="34" charset="0"/>
                          <a:ea typeface="Calibri" panose="020F0502020204030204" pitchFamily="34" charset="0"/>
                          <a:cs typeface="Arial" panose="020B0604020202020204" pitchFamily="34" charset="0"/>
                        </a:rPr>
                        <a:t>Spatial layout /urban form</a:t>
                      </a:r>
                    </a:p>
                  </a:txBody>
                  <a:tcPr marL="68580" marR="68580" marT="0" marB="0" anchor="ctr"/>
                </a:tc>
                <a:tc>
                  <a:txBody>
                    <a:bodyPr/>
                    <a:lstStyle/>
                    <a:p>
                      <a:pPr marL="0" indent="0">
                        <a:buFontTx/>
                        <a:buNone/>
                      </a:pPr>
                      <a:r>
                        <a:rPr lang="en-US" sz="2000" dirty="0"/>
                        <a:t>- Density &amp; clustering</a:t>
                      </a:r>
                    </a:p>
                    <a:p>
                      <a:pPr marL="0" indent="0">
                        <a:buFontTx/>
                        <a:buNone/>
                      </a:pPr>
                      <a:r>
                        <a:rPr lang="en-US" sz="2000" dirty="0"/>
                        <a:t>- Knowledge spillovers</a:t>
                      </a:r>
                    </a:p>
                    <a:p>
                      <a:r>
                        <a:rPr lang="en-US" sz="2000" dirty="0"/>
                        <a:t>- Dense markets</a:t>
                      </a:r>
                    </a:p>
                    <a:p>
                      <a:r>
                        <a:rPr lang="en-US" sz="2000" dirty="0"/>
                        <a:t>- Social mix -&gt; economic mobility</a:t>
                      </a:r>
                    </a:p>
                    <a:p>
                      <a:r>
                        <a:rPr lang="en-US" sz="2000" dirty="0"/>
                        <a:t>- Connectivity -&gt; market access</a:t>
                      </a:r>
                    </a:p>
                  </a:txBody>
                  <a:tcPr/>
                </a:tc>
                <a:tc>
                  <a:txBody>
                    <a:bodyPr/>
                    <a:lstStyle/>
                    <a:p>
                      <a:r>
                        <a:rPr lang="en-US" sz="2000" dirty="0"/>
                        <a:t>- Sprawl -&gt; long, costly travel</a:t>
                      </a:r>
                    </a:p>
                    <a:p>
                      <a:r>
                        <a:rPr lang="en-US" sz="2000" dirty="0"/>
                        <a:t>- Separation reduces knowledge spillovers</a:t>
                      </a:r>
                    </a:p>
                    <a:p>
                      <a:r>
                        <a:rPr lang="en-US" sz="2000" dirty="0"/>
                        <a:t>- Segregation -&gt; poverty traps</a:t>
                      </a:r>
                    </a:p>
                    <a:p>
                      <a:r>
                        <a:rPr lang="en-US" sz="2000" dirty="0"/>
                        <a:t>- Poor connectivity reduces market size &amp; access</a:t>
                      </a:r>
                    </a:p>
                  </a:txBody>
                  <a:tcPr/>
                </a:tc>
                <a:extLst>
                  <a:ext uri="{0D108BD9-81ED-4DB2-BD59-A6C34878D82A}">
                    <a16:rowId xmlns="" xmlns:a16="http://schemas.microsoft.com/office/drawing/2014/main" val="4258986542"/>
                  </a:ext>
                </a:extLst>
              </a:tr>
              <a:tr h="370840">
                <a:tc gridSpan="3">
                  <a:txBody>
                    <a:bodyPr/>
                    <a:lstStyle/>
                    <a:p>
                      <a:pPr marL="0" marR="0" algn="ctr">
                        <a:spcBef>
                          <a:spcPts val="0"/>
                        </a:spcBef>
                        <a:spcAft>
                          <a:spcPts val="0"/>
                        </a:spcAft>
                      </a:pPr>
                      <a:r>
                        <a:rPr lang="en-US" sz="1800" b="1" dirty="0">
                          <a:effectLst/>
                          <a:latin typeface="Calibri" panose="020F0502020204030204" pitchFamily="34" charset="0"/>
                          <a:ea typeface="Calibri" panose="020F0502020204030204" pitchFamily="34" charset="0"/>
                          <a:cs typeface="Arial" panose="020B0604020202020204" pitchFamily="34" charset="0"/>
                        </a:rPr>
                        <a:t>Takeaway: Cities -&gt; costs to firms -&gt; productivity &amp; competitiveness</a:t>
                      </a:r>
                    </a:p>
                  </a:txBody>
                  <a:tcPr marL="68580" marR="68580" marT="0" marB="0" anchor="ctr"/>
                </a:tc>
                <a:tc hMerge="1">
                  <a:txBody>
                    <a:bodyPr/>
                    <a:lstStyle/>
                    <a:p>
                      <a:endParaRPr lang="en-US" sz="2000" dirty="0"/>
                    </a:p>
                  </a:txBody>
                  <a:tcPr/>
                </a:tc>
                <a:tc hMerge="1">
                  <a:txBody>
                    <a:bodyPr/>
                    <a:lstStyle/>
                    <a:p>
                      <a:endParaRPr lang="en-US" sz="2000" dirty="0"/>
                    </a:p>
                  </a:txBody>
                  <a:tcPr/>
                </a:tc>
                <a:extLst>
                  <a:ext uri="{0D108BD9-81ED-4DB2-BD59-A6C34878D82A}">
                    <a16:rowId xmlns="" xmlns:a16="http://schemas.microsoft.com/office/drawing/2014/main" val="3076797455"/>
                  </a:ext>
                </a:extLst>
              </a:tr>
            </a:tbl>
          </a:graphicData>
        </a:graphic>
      </p:graphicFrame>
      <p:sp>
        <p:nvSpPr>
          <p:cNvPr id="3" name="Slide Number Placeholder 2">
            <a:extLst>
              <a:ext uri="{FF2B5EF4-FFF2-40B4-BE49-F238E27FC236}">
                <a16:creationId xmlns="" xmlns:a16="http://schemas.microsoft.com/office/drawing/2014/main" id="{D3CC0542-1177-473A-9FF3-A7AE69CF7A62}"/>
              </a:ext>
            </a:extLst>
          </p:cNvPr>
          <p:cNvSpPr>
            <a:spLocks noGrp="1"/>
          </p:cNvSpPr>
          <p:nvPr>
            <p:ph type="sldNum" sz="quarter" idx="12"/>
          </p:nvPr>
        </p:nvSpPr>
        <p:spPr/>
        <p:txBody>
          <a:bodyPr/>
          <a:lstStyle/>
          <a:p>
            <a:r>
              <a:rPr lang="en-US" sz="1600" dirty="0"/>
              <a:t>10</a:t>
            </a:r>
          </a:p>
        </p:txBody>
      </p:sp>
    </p:spTree>
    <p:extLst>
      <p:ext uri="{BB962C8B-B14F-4D97-AF65-F5344CB8AC3E}">
        <p14:creationId xmlns:p14="http://schemas.microsoft.com/office/powerpoint/2010/main" val="21513224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95A19974-B218-4D45-B17B-A3934E9B631A}"/>
              </a:ext>
            </a:extLst>
          </p:cNvPr>
          <p:cNvSpPr/>
          <p:nvPr/>
        </p:nvSpPr>
        <p:spPr>
          <a:xfrm>
            <a:off x="0" y="219457"/>
            <a:ext cx="12192000" cy="1471234"/>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B79CB5F5-C0D1-4EBD-A20C-BB9047AE40CF}"/>
              </a:ext>
            </a:extLst>
          </p:cNvPr>
          <p:cNvSpPr>
            <a:spLocks noGrp="1"/>
          </p:cNvSpPr>
          <p:nvPr>
            <p:ph type="title"/>
          </p:nvPr>
        </p:nvSpPr>
        <p:spPr/>
        <p:txBody>
          <a:bodyPr/>
          <a:lstStyle/>
          <a:p>
            <a:r>
              <a:rPr lang="en-US" dirty="0">
                <a:solidFill>
                  <a:schemeClr val="bg1"/>
                </a:solidFill>
              </a:rPr>
              <a:t>Urbanization challenges</a:t>
            </a:r>
          </a:p>
        </p:txBody>
      </p:sp>
      <p:sp>
        <p:nvSpPr>
          <p:cNvPr id="3" name="Content Placeholder 2">
            <a:extLst>
              <a:ext uri="{FF2B5EF4-FFF2-40B4-BE49-F238E27FC236}">
                <a16:creationId xmlns="" xmlns:a16="http://schemas.microsoft.com/office/drawing/2014/main" id="{62C9738B-03A6-44B9-9978-F7B8132869AB}"/>
              </a:ext>
            </a:extLst>
          </p:cNvPr>
          <p:cNvSpPr>
            <a:spLocks noGrp="1"/>
          </p:cNvSpPr>
          <p:nvPr>
            <p:ph idx="1"/>
          </p:nvPr>
        </p:nvSpPr>
        <p:spPr/>
        <p:txBody>
          <a:bodyPr>
            <a:normAutofit lnSpcReduction="10000"/>
          </a:bodyPr>
          <a:lstStyle/>
          <a:p>
            <a:r>
              <a:rPr lang="en-US" dirty="0"/>
              <a:t>Urban population growth can occur without economic growth and without productive job growth.</a:t>
            </a:r>
          </a:p>
          <a:p>
            <a:r>
              <a:rPr lang="en-US" dirty="0"/>
              <a:t>This breakdown can be the result of several factors.</a:t>
            </a:r>
          </a:p>
          <a:p>
            <a:pPr lvl="1"/>
            <a:r>
              <a:rPr lang="en-US" dirty="0"/>
              <a:t>Natural resources and agriculture exports without value added creates “consumption cities” without productive jobs.</a:t>
            </a:r>
          </a:p>
          <a:p>
            <a:pPr lvl="1"/>
            <a:r>
              <a:rPr lang="en-US" dirty="0"/>
              <a:t>Natural demographic growth of urban populations without commensurate productive job growth.</a:t>
            </a:r>
          </a:p>
          <a:p>
            <a:pPr lvl="1"/>
            <a:r>
              <a:rPr lang="en-US" dirty="0"/>
              <a:t>Cities underperforming due to underinvestment, inadequate infrastructure and services, congestion, crime, segregation, etc.</a:t>
            </a:r>
          </a:p>
          <a:p>
            <a:r>
              <a:rPr lang="en-US" dirty="0"/>
              <a:t>National development planning will shape whether urbanization achieves its economic potential.</a:t>
            </a:r>
          </a:p>
        </p:txBody>
      </p:sp>
    </p:spTree>
    <p:extLst>
      <p:ext uri="{BB962C8B-B14F-4D97-AF65-F5344CB8AC3E}">
        <p14:creationId xmlns:p14="http://schemas.microsoft.com/office/powerpoint/2010/main" val="33839819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3F101EAF-8C7D-4C9B-9F08-A7F3C53ABA91}"/>
              </a:ext>
            </a:extLst>
          </p:cNvPr>
          <p:cNvSpPr/>
          <p:nvPr/>
        </p:nvSpPr>
        <p:spPr>
          <a:xfrm>
            <a:off x="0" y="219457"/>
            <a:ext cx="12192000" cy="1471234"/>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9D6D20BF-BE3C-49B5-8912-64D08FAA11CD}"/>
              </a:ext>
            </a:extLst>
          </p:cNvPr>
          <p:cNvSpPr>
            <a:spLocks noGrp="1"/>
          </p:cNvSpPr>
          <p:nvPr>
            <p:ph type="title"/>
          </p:nvPr>
        </p:nvSpPr>
        <p:spPr/>
        <p:txBody>
          <a:bodyPr/>
          <a:lstStyle/>
          <a:p>
            <a:r>
              <a:rPr lang="en-US" dirty="0">
                <a:solidFill>
                  <a:schemeClr val="bg1"/>
                </a:solidFill>
              </a:rPr>
              <a:t>Training goal</a:t>
            </a:r>
          </a:p>
        </p:txBody>
      </p:sp>
      <p:sp>
        <p:nvSpPr>
          <p:cNvPr id="3" name="Content Placeholder 2">
            <a:extLst>
              <a:ext uri="{FF2B5EF4-FFF2-40B4-BE49-F238E27FC236}">
                <a16:creationId xmlns="" xmlns:a16="http://schemas.microsoft.com/office/drawing/2014/main" id="{C8D9209A-E705-48D5-9663-03AEC3127651}"/>
              </a:ext>
            </a:extLst>
          </p:cNvPr>
          <p:cNvSpPr>
            <a:spLocks noGrp="1"/>
          </p:cNvSpPr>
          <p:nvPr>
            <p:ph idx="1"/>
          </p:nvPr>
        </p:nvSpPr>
        <p:spPr>
          <a:xfrm>
            <a:off x="838200" y="2135038"/>
            <a:ext cx="10515600" cy="1293962"/>
          </a:xfrm>
        </p:spPr>
        <p:txBody>
          <a:bodyPr>
            <a:normAutofit/>
          </a:bodyPr>
          <a:lstStyle/>
          <a:p>
            <a:pPr marL="0" indent="0" algn="ctr">
              <a:buNone/>
            </a:pPr>
            <a:r>
              <a:rPr lang="en-US" sz="3600" dirty="0"/>
              <a:t>To enhance the transformative power of urbanization for inclusive growth and development.</a:t>
            </a:r>
          </a:p>
        </p:txBody>
      </p:sp>
      <p:graphicFrame>
        <p:nvGraphicFramePr>
          <p:cNvPr id="5" name="Diagram 4">
            <a:extLst>
              <a:ext uri="{FF2B5EF4-FFF2-40B4-BE49-F238E27FC236}">
                <a16:creationId xmlns="" xmlns:a16="http://schemas.microsoft.com/office/drawing/2014/main" id="{8DC0B458-46FC-4718-B792-EE7202D1DCEE}"/>
              </a:ext>
            </a:extLst>
          </p:cNvPr>
          <p:cNvGraphicFramePr/>
          <p:nvPr>
            <p:extLst/>
          </p:nvPr>
        </p:nvGraphicFramePr>
        <p:xfrm>
          <a:off x="838200" y="3597302"/>
          <a:ext cx="10515600" cy="28955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Slide Number Placeholder 5">
            <a:extLst>
              <a:ext uri="{FF2B5EF4-FFF2-40B4-BE49-F238E27FC236}">
                <a16:creationId xmlns="" xmlns:a16="http://schemas.microsoft.com/office/drawing/2014/main" id="{965D478F-F131-441B-ADC2-7802185C9884}"/>
              </a:ext>
            </a:extLst>
          </p:cNvPr>
          <p:cNvSpPr>
            <a:spLocks noGrp="1"/>
          </p:cNvSpPr>
          <p:nvPr>
            <p:ph type="sldNum" sz="quarter" idx="12"/>
          </p:nvPr>
        </p:nvSpPr>
        <p:spPr/>
        <p:txBody>
          <a:bodyPr/>
          <a:lstStyle/>
          <a:p>
            <a:r>
              <a:rPr lang="en-US" sz="1600" dirty="0"/>
              <a:t>3</a:t>
            </a:r>
          </a:p>
        </p:txBody>
      </p:sp>
    </p:spTree>
    <p:extLst>
      <p:ext uri="{BB962C8B-B14F-4D97-AF65-F5344CB8AC3E}">
        <p14:creationId xmlns:p14="http://schemas.microsoft.com/office/powerpoint/2010/main" val="35266293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 xmlns:a16="http://schemas.microsoft.com/office/drawing/2014/main" id="{4BC43312-060B-4A70-82CE-61980B663F84}"/>
              </a:ext>
            </a:extLst>
          </p:cNvPr>
          <p:cNvSpPr/>
          <p:nvPr/>
        </p:nvSpPr>
        <p:spPr>
          <a:xfrm>
            <a:off x="0" y="219457"/>
            <a:ext cx="12192000" cy="1471234"/>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A09DB448-7030-4035-B056-9F2A2F374D4A}"/>
              </a:ext>
            </a:extLst>
          </p:cNvPr>
          <p:cNvSpPr>
            <a:spLocks noGrp="1"/>
          </p:cNvSpPr>
          <p:nvPr>
            <p:ph type="title"/>
          </p:nvPr>
        </p:nvSpPr>
        <p:spPr/>
        <p:txBody>
          <a:bodyPr>
            <a:normAutofit/>
          </a:bodyPr>
          <a:lstStyle/>
          <a:p>
            <a:r>
              <a:rPr lang="en-US" dirty="0">
                <a:solidFill>
                  <a:schemeClr val="bg1"/>
                </a:solidFill>
              </a:rPr>
              <a:t>NDP is required to coordinate sector strategies and subnational strategies.</a:t>
            </a:r>
          </a:p>
        </p:txBody>
      </p:sp>
      <p:pic>
        <p:nvPicPr>
          <p:cNvPr id="4" name="Content Placeholder 17">
            <a:extLst>
              <a:ext uri="{FF2B5EF4-FFF2-40B4-BE49-F238E27FC236}">
                <a16:creationId xmlns="" xmlns:a16="http://schemas.microsoft.com/office/drawing/2014/main" id="{8B2F6194-5878-4003-B9E4-192BA3E7001A}"/>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612965" y="1690690"/>
            <a:ext cx="8966070" cy="4851174"/>
          </a:xfrm>
        </p:spPr>
      </p:pic>
    </p:spTree>
    <p:extLst>
      <p:ext uri="{BB962C8B-B14F-4D97-AF65-F5344CB8AC3E}">
        <p14:creationId xmlns:p14="http://schemas.microsoft.com/office/powerpoint/2010/main" val="25379272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8C84F88E-2CDA-4E59-8FB4-5CD0FD84D3DC}"/>
              </a:ext>
            </a:extLst>
          </p:cNvPr>
          <p:cNvSpPr/>
          <p:nvPr/>
        </p:nvSpPr>
        <p:spPr>
          <a:xfrm>
            <a:off x="0" y="219457"/>
            <a:ext cx="12192000" cy="1471234"/>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8644928E-91C1-4738-B3AF-B468E78F7EA1}"/>
              </a:ext>
            </a:extLst>
          </p:cNvPr>
          <p:cNvSpPr>
            <a:spLocks noGrp="1"/>
          </p:cNvSpPr>
          <p:nvPr>
            <p:ph type="title"/>
          </p:nvPr>
        </p:nvSpPr>
        <p:spPr/>
        <p:txBody>
          <a:bodyPr/>
          <a:lstStyle/>
          <a:p>
            <a:r>
              <a:rPr lang="en-US" dirty="0">
                <a:solidFill>
                  <a:schemeClr val="bg1"/>
                </a:solidFill>
              </a:rPr>
              <a:t>Four substantive themes</a:t>
            </a:r>
          </a:p>
        </p:txBody>
      </p:sp>
      <p:sp>
        <p:nvSpPr>
          <p:cNvPr id="3" name="Rectangle 2">
            <a:extLst>
              <a:ext uri="{FF2B5EF4-FFF2-40B4-BE49-F238E27FC236}">
                <a16:creationId xmlns="" xmlns:a16="http://schemas.microsoft.com/office/drawing/2014/main" id="{98A06B1D-E89F-4D21-A4E7-3394F43D6D6A}"/>
              </a:ext>
            </a:extLst>
          </p:cNvPr>
          <p:cNvSpPr/>
          <p:nvPr/>
        </p:nvSpPr>
        <p:spPr>
          <a:xfrm>
            <a:off x="2300579" y="2129870"/>
            <a:ext cx="3331989" cy="903326"/>
          </a:xfrm>
          <a:prstGeom prst="rect">
            <a:avLst/>
          </a:prstGeom>
          <a:solidFill>
            <a:srgbClr val="D95F0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dirty="0">
                <a:ea typeface="Calibri" panose="020F0502020204030204" pitchFamily="34" charset="0"/>
                <a:cs typeface="Times New Roman" panose="02020603050405020304" pitchFamily="18" charset="0"/>
              </a:rPr>
              <a:t>A: Economic Sector Targeting</a:t>
            </a:r>
          </a:p>
        </p:txBody>
      </p:sp>
      <p:sp>
        <p:nvSpPr>
          <p:cNvPr id="4" name="Rectangle 3">
            <a:extLst>
              <a:ext uri="{FF2B5EF4-FFF2-40B4-BE49-F238E27FC236}">
                <a16:creationId xmlns="" xmlns:a16="http://schemas.microsoft.com/office/drawing/2014/main" id="{52DAD082-6F3C-447B-9632-9D93B1C48148}"/>
              </a:ext>
            </a:extLst>
          </p:cNvPr>
          <p:cNvSpPr/>
          <p:nvPr/>
        </p:nvSpPr>
        <p:spPr>
          <a:xfrm>
            <a:off x="6580436" y="2129871"/>
            <a:ext cx="3331989" cy="845047"/>
          </a:xfrm>
          <a:prstGeom prst="rect">
            <a:avLst/>
          </a:prstGeom>
          <a:solidFill>
            <a:srgbClr val="1B9E7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a:ea typeface="Calibri" panose="020F0502020204030204" pitchFamily="34" charset="0"/>
                <a:cs typeface="Times New Roman" panose="02020603050405020304" pitchFamily="18" charset="0"/>
              </a:rPr>
              <a:t>B: Productive Cities</a:t>
            </a:r>
          </a:p>
        </p:txBody>
      </p:sp>
      <p:sp>
        <p:nvSpPr>
          <p:cNvPr id="5" name="Rectangle 4">
            <a:extLst>
              <a:ext uri="{FF2B5EF4-FFF2-40B4-BE49-F238E27FC236}">
                <a16:creationId xmlns="" xmlns:a16="http://schemas.microsoft.com/office/drawing/2014/main" id="{20484C5C-8A1F-4FAD-8753-3EC97685C94C}"/>
              </a:ext>
            </a:extLst>
          </p:cNvPr>
          <p:cNvSpPr/>
          <p:nvPr/>
        </p:nvSpPr>
        <p:spPr>
          <a:xfrm>
            <a:off x="2300578" y="3922966"/>
            <a:ext cx="3331989" cy="874187"/>
          </a:xfrm>
          <a:prstGeom prst="rect">
            <a:avLst/>
          </a:prstGeom>
          <a:solidFill>
            <a:srgbClr val="7570B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a:ea typeface="Calibri" panose="020F0502020204030204" pitchFamily="34" charset="0"/>
                <a:cs typeface="Times New Roman" panose="02020603050405020304" pitchFamily="18" charset="0"/>
              </a:rPr>
              <a:t>C: National Spatial System</a:t>
            </a:r>
          </a:p>
        </p:txBody>
      </p:sp>
      <p:sp>
        <p:nvSpPr>
          <p:cNvPr id="6" name="Rectangle 5">
            <a:extLst>
              <a:ext uri="{FF2B5EF4-FFF2-40B4-BE49-F238E27FC236}">
                <a16:creationId xmlns="" xmlns:a16="http://schemas.microsoft.com/office/drawing/2014/main" id="{9864C841-F75B-48EB-ACE2-50E7B24E73A1}"/>
              </a:ext>
            </a:extLst>
          </p:cNvPr>
          <p:cNvSpPr/>
          <p:nvPr/>
        </p:nvSpPr>
        <p:spPr>
          <a:xfrm>
            <a:off x="6580436" y="3937536"/>
            <a:ext cx="3331989" cy="845047"/>
          </a:xfrm>
          <a:prstGeom prst="rect">
            <a:avLst/>
          </a:prstGeom>
          <a:solidFill>
            <a:srgbClr val="E7298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a:ea typeface="Calibri" panose="020F0502020204030204" pitchFamily="34" charset="0"/>
                <a:cs typeface="Times New Roman" panose="02020603050405020304" pitchFamily="18" charset="0"/>
              </a:rPr>
              <a:t>D: Coordination &amp; Finance</a:t>
            </a:r>
          </a:p>
        </p:txBody>
      </p:sp>
      <p:sp>
        <p:nvSpPr>
          <p:cNvPr id="7" name="Content Placeholder 2">
            <a:extLst>
              <a:ext uri="{FF2B5EF4-FFF2-40B4-BE49-F238E27FC236}">
                <a16:creationId xmlns="" xmlns:a16="http://schemas.microsoft.com/office/drawing/2014/main" id="{2ABA4FBF-CB6F-4E74-8CE9-A6D7C68450A7}"/>
              </a:ext>
            </a:extLst>
          </p:cNvPr>
          <p:cNvSpPr txBox="1">
            <a:spLocks/>
          </p:cNvSpPr>
          <p:nvPr/>
        </p:nvSpPr>
        <p:spPr>
          <a:xfrm>
            <a:off x="2152650" y="5390073"/>
            <a:ext cx="7886700" cy="96977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These are entry points linking cities and national economic development.</a:t>
            </a:r>
          </a:p>
        </p:txBody>
      </p:sp>
    </p:spTree>
    <p:extLst>
      <p:ext uri="{BB962C8B-B14F-4D97-AF65-F5344CB8AC3E}">
        <p14:creationId xmlns:p14="http://schemas.microsoft.com/office/powerpoint/2010/main" val="12120769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5D642CE1-844E-4099-8DDB-50E6553A6924}"/>
              </a:ext>
            </a:extLst>
          </p:cNvPr>
          <p:cNvSpPr/>
          <p:nvPr/>
        </p:nvSpPr>
        <p:spPr>
          <a:xfrm>
            <a:off x="0" y="219457"/>
            <a:ext cx="12192000" cy="1471234"/>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670F0829-E0FE-4382-8911-F1A8AB486A6D}"/>
              </a:ext>
            </a:extLst>
          </p:cNvPr>
          <p:cNvSpPr>
            <a:spLocks noGrp="1"/>
          </p:cNvSpPr>
          <p:nvPr>
            <p:ph type="title"/>
          </p:nvPr>
        </p:nvSpPr>
        <p:spPr/>
        <p:txBody>
          <a:bodyPr>
            <a:normAutofit/>
          </a:bodyPr>
          <a:lstStyle/>
          <a:p>
            <a:r>
              <a:rPr lang="en-US" dirty="0">
                <a:solidFill>
                  <a:schemeClr val="bg1"/>
                </a:solidFill>
              </a:rPr>
              <a:t>Discussion</a:t>
            </a:r>
          </a:p>
        </p:txBody>
      </p:sp>
      <p:sp>
        <p:nvSpPr>
          <p:cNvPr id="3" name="Content Placeholder 2">
            <a:extLst>
              <a:ext uri="{FF2B5EF4-FFF2-40B4-BE49-F238E27FC236}">
                <a16:creationId xmlns="" xmlns:a16="http://schemas.microsoft.com/office/drawing/2014/main" id="{7C5EDCBA-8D00-4F37-BCA4-BB6063502CE3}"/>
              </a:ext>
            </a:extLst>
          </p:cNvPr>
          <p:cNvSpPr>
            <a:spLocks noGrp="1"/>
          </p:cNvSpPr>
          <p:nvPr>
            <p:ph idx="1"/>
          </p:nvPr>
        </p:nvSpPr>
        <p:spPr>
          <a:xfrm>
            <a:off x="838200" y="2553419"/>
            <a:ext cx="10515600" cy="3920534"/>
          </a:xfrm>
        </p:spPr>
        <p:txBody>
          <a:bodyPr>
            <a:normAutofit/>
          </a:bodyPr>
          <a:lstStyle/>
          <a:p>
            <a:pPr>
              <a:spcAft>
                <a:spcPts val="1200"/>
              </a:spcAft>
            </a:pPr>
            <a:r>
              <a:rPr lang="en-US" dirty="0"/>
              <a:t>Quick reactions?</a:t>
            </a:r>
          </a:p>
          <a:p>
            <a:pPr>
              <a:spcAft>
                <a:spcPts val="1200"/>
              </a:spcAft>
            </a:pPr>
            <a:r>
              <a:rPr lang="en-US" dirty="0"/>
              <a:t>Clarifications?</a:t>
            </a:r>
          </a:p>
          <a:p>
            <a:pPr>
              <a:spcAft>
                <a:spcPts val="1200"/>
              </a:spcAft>
            </a:pPr>
            <a:r>
              <a:rPr lang="en-US" dirty="0"/>
              <a:t>Gaps in the current NDP process in [country]?</a:t>
            </a:r>
          </a:p>
          <a:p>
            <a:pPr>
              <a:spcAft>
                <a:spcPts val="1200"/>
              </a:spcAft>
            </a:pPr>
            <a:r>
              <a:rPr lang="en-US" dirty="0"/>
              <a:t>Possible action items?</a:t>
            </a:r>
          </a:p>
          <a:p>
            <a:endParaRPr lang="en-US" dirty="0"/>
          </a:p>
        </p:txBody>
      </p:sp>
    </p:spTree>
    <p:extLst>
      <p:ext uri="{BB962C8B-B14F-4D97-AF65-F5344CB8AC3E}">
        <p14:creationId xmlns:p14="http://schemas.microsoft.com/office/powerpoint/2010/main" val="38114909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 xmlns:a16="http://schemas.microsoft.com/office/drawing/2014/main" id="{D783EC85-087C-47AB-9D91-71E02DBF56B3}"/>
              </a:ext>
            </a:extLst>
          </p:cNvPr>
          <p:cNvSpPr/>
          <p:nvPr/>
        </p:nvSpPr>
        <p:spPr>
          <a:xfrm>
            <a:off x="0" y="0"/>
            <a:ext cx="12191999" cy="6858000"/>
          </a:xfrm>
          <a:prstGeom prst="rect">
            <a:avLst/>
          </a:prstGeom>
          <a:solidFill>
            <a:srgbClr val="D95F0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ea typeface="Calibri" panose="020F0502020204030204" pitchFamily="34" charset="0"/>
              <a:cs typeface="Times New Roman" panose="02020603050405020304" pitchFamily="18" charset="0"/>
            </a:endParaRPr>
          </a:p>
        </p:txBody>
      </p:sp>
      <p:sp>
        <p:nvSpPr>
          <p:cNvPr id="2" name="Title 1">
            <a:extLst>
              <a:ext uri="{FF2B5EF4-FFF2-40B4-BE49-F238E27FC236}">
                <a16:creationId xmlns="" xmlns:a16="http://schemas.microsoft.com/office/drawing/2014/main" id="{449E4D10-1F1C-4D35-AE1A-5145E58DA176}"/>
              </a:ext>
            </a:extLst>
          </p:cNvPr>
          <p:cNvSpPr>
            <a:spLocks noGrp="1"/>
          </p:cNvSpPr>
          <p:nvPr>
            <p:ph type="title"/>
          </p:nvPr>
        </p:nvSpPr>
        <p:spPr/>
        <p:txBody>
          <a:bodyPr/>
          <a:lstStyle/>
          <a:p>
            <a:r>
              <a:rPr lang="en-US" dirty="0">
                <a:solidFill>
                  <a:schemeClr val="bg1"/>
                </a:solidFill>
              </a:rPr>
              <a:t>Economic Sector Targeting</a:t>
            </a:r>
          </a:p>
        </p:txBody>
      </p:sp>
      <p:sp>
        <p:nvSpPr>
          <p:cNvPr id="3" name="Text Placeholder 2">
            <a:extLst>
              <a:ext uri="{FF2B5EF4-FFF2-40B4-BE49-F238E27FC236}">
                <a16:creationId xmlns="" xmlns:a16="http://schemas.microsoft.com/office/drawing/2014/main" id="{334515B9-0042-4BD7-8750-18C17DFC603E}"/>
              </a:ext>
            </a:extLst>
          </p:cNvPr>
          <p:cNvSpPr>
            <a:spLocks noGrp="1"/>
          </p:cNvSpPr>
          <p:nvPr>
            <p:ph type="body" idx="1"/>
          </p:nvPr>
        </p:nvSpPr>
        <p:spPr/>
        <p:txBody>
          <a:bodyPr/>
          <a:lstStyle/>
          <a:p>
            <a:r>
              <a:rPr lang="en-US" dirty="0">
                <a:solidFill>
                  <a:schemeClr val="bg1"/>
                </a:solidFill>
              </a:rPr>
              <a:t>to leverage the potential of cities and urbanization</a:t>
            </a:r>
          </a:p>
          <a:p>
            <a:r>
              <a:rPr lang="en-US" dirty="0">
                <a:solidFill>
                  <a:schemeClr val="bg1"/>
                </a:solidFill>
              </a:rPr>
              <a:t>(Introduction to Theme A)</a:t>
            </a:r>
          </a:p>
        </p:txBody>
      </p:sp>
    </p:spTree>
    <p:extLst>
      <p:ext uri="{BB962C8B-B14F-4D97-AF65-F5344CB8AC3E}">
        <p14:creationId xmlns:p14="http://schemas.microsoft.com/office/powerpoint/2010/main" val="25436596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4D14822C-61F7-4930-A3AF-63C5A4F709FC}"/>
              </a:ext>
            </a:extLst>
          </p:cNvPr>
          <p:cNvSpPr/>
          <p:nvPr/>
        </p:nvSpPr>
        <p:spPr>
          <a:xfrm>
            <a:off x="0" y="219457"/>
            <a:ext cx="12191999" cy="1471234"/>
          </a:xfrm>
          <a:prstGeom prst="rect">
            <a:avLst/>
          </a:prstGeom>
          <a:solidFill>
            <a:srgbClr val="D95F0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ea typeface="Calibri" panose="020F0502020204030204" pitchFamily="34" charset="0"/>
              <a:cs typeface="Times New Roman" panose="02020603050405020304" pitchFamily="18" charset="0"/>
            </a:endParaRPr>
          </a:p>
        </p:txBody>
      </p:sp>
      <p:sp>
        <p:nvSpPr>
          <p:cNvPr id="2" name="Title 1">
            <a:extLst>
              <a:ext uri="{FF2B5EF4-FFF2-40B4-BE49-F238E27FC236}">
                <a16:creationId xmlns="" xmlns:a16="http://schemas.microsoft.com/office/drawing/2014/main" id="{FA9BCEC7-BD4A-492C-AAF0-1F2A6CBB66AE}"/>
              </a:ext>
            </a:extLst>
          </p:cNvPr>
          <p:cNvSpPr>
            <a:spLocks noGrp="1"/>
          </p:cNvSpPr>
          <p:nvPr>
            <p:ph type="title"/>
          </p:nvPr>
        </p:nvSpPr>
        <p:spPr/>
        <p:txBody>
          <a:bodyPr/>
          <a:lstStyle/>
          <a:p>
            <a:r>
              <a:rPr lang="en-US" dirty="0">
                <a:solidFill>
                  <a:schemeClr val="bg1"/>
                </a:solidFill>
              </a:rPr>
              <a:t>Key questions for policymakers</a:t>
            </a:r>
          </a:p>
        </p:txBody>
      </p:sp>
      <p:sp>
        <p:nvSpPr>
          <p:cNvPr id="3" name="Content Placeholder 2">
            <a:extLst>
              <a:ext uri="{FF2B5EF4-FFF2-40B4-BE49-F238E27FC236}">
                <a16:creationId xmlns="" xmlns:a16="http://schemas.microsoft.com/office/drawing/2014/main" id="{349B943A-4AF2-48FA-BED9-3C7393A925A7}"/>
              </a:ext>
            </a:extLst>
          </p:cNvPr>
          <p:cNvSpPr>
            <a:spLocks noGrp="1"/>
          </p:cNvSpPr>
          <p:nvPr>
            <p:ph idx="1"/>
          </p:nvPr>
        </p:nvSpPr>
        <p:spPr/>
        <p:txBody>
          <a:bodyPr>
            <a:normAutofit/>
          </a:bodyPr>
          <a:lstStyle/>
          <a:p>
            <a:pPr lvl="0"/>
            <a:r>
              <a:rPr lang="en-US" dirty="0"/>
              <a:t>Which economic sectors will create urban jobs and generate structural transformation? </a:t>
            </a:r>
          </a:p>
          <a:p>
            <a:pPr lvl="0"/>
            <a:r>
              <a:rPr lang="en-US" dirty="0"/>
              <a:t>Which economic sectors will leverage and harness urban demand for domestic sector growth?</a:t>
            </a:r>
          </a:p>
          <a:p>
            <a:pPr lvl="0"/>
            <a:r>
              <a:rPr lang="en-US" dirty="0"/>
              <a:t>How can cities add value to rural products through forward and backward linkages?</a:t>
            </a:r>
          </a:p>
          <a:p>
            <a:endParaRPr lang="en-US" dirty="0"/>
          </a:p>
        </p:txBody>
      </p:sp>
    </p:spTree>
    <p:extLst>
      <p:ext uri="{BB962C8B-B14F-4D97-AF65-F5344CB8AC3E}">
        <p14:creationId xmlns:p14="http://schemas.microsoft.com/office/powerpoint/2010/main" val="3673360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4D14822C-61F7-4930-A3AF-63C5A4F709FC}"/>
              </a:ext>
            </a:extLst>
          </p:cNvPr>
          <p:cNvSpPr/>
          <p:nvPr/>
        </p:nvSpPr>
        <p:spPr>
          <a:xfrm>
            <a:off x="0" y="219457"/>
            <a:ext cx="12191999" cy="1471234"/>
          </a:xfrm>
          <a:prstGeom prst="rect">
            <a:avLst/>
          </a:prstGeom>
          <a:solidFill>
            <a:srgbClr val="D95F0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ea typeface="Calibri" panose="020F0502020204030204" pitchFamily="34" charset="0"/>
              <a:cs typeface="Times New Roman" panose="02020603050405020304" pitchFamily="18" charset="0"/>
            </a:endParaRPr>
          </a:p>
        </p:txBody>
      </p:sp>
      <p:sp>
        <p:nvSpPr>
          <p:cNvPr id="2" name="Title 1">
            <a:extLst>
              <a:ext uri="{FF2B5EF4-FFF2-40B4-BE49-F238E27FC236}">
                <a16:creationId xmlns="" xmlns:a16="http://schemas.microsoft.com/office/drawing/2014/main" id="{FA9BCEC7-BD4A-492C-AAF0-1F2A6CBB66AE}"/>
              </a:ext>
            </a:extLst>
          </p:cNvPr>
          <p:cNvSpPr>
            <a:spLocks noGrp="1"/>
          </p:cNvSpPr>
          <p:nvPr>
            <p:ph type="title"/>
          </p:nvPr>
        </p:nvSpPr>
        <p:spPr/>
        <p:txBody>
          <a:bodyPr/>
          <a:lstStyle/>
          <a:p>
            <a:r>
              <a:rPr lang="en-US" dirty="0">
                <a:solidFill>
                  <a:schemeClr val="bg1"/>
                </a:solidFill>
              </a:rPr>
              <a:t>Economic sector targeting in </a:t>
            </a:r>
            <a:r>
              <a:rPr lang="en-US" u="sng" dirty="0">
                <a:solidFill>
                  <a:schemeClr val="bg1"/>
                </a:solidFill>
              </a:rPr>
              <a:t>_[country name]</a:t>
            </a:r>
            <a:r>
              <a:rPr lang="en-US" dirty="0">
                <a:solidFill>
                  <a:schemeClr val="bg1"/>
                </a:solidFill>
              </a:rPr>
              <a:t>_’s current NDP</a:t>
            </a:r>
          </a:p>
        </p:txBody>
      </p:sp>
      <p:sp>
        <p:nvSpPr>
          <p:cNvPr id="3" name="Content Placeholder 2">
            <a:extLst>
              <a:ext uri="{FF2B5EF4-FFF2-40B4-BE49-F238E27FC236}">
                <a16:creationId xmlns="" xmlns:a16="http://schemas.microsoft.com/office/drawing/2014/main" id="{349B943A-4AF2-48FA-BED9-3C7393A925A7}"/>
              </a:ext>
            </a:extLst>
          </p:cNvPr>
          <p:cNvSpPr>
            <a:spLocks noGrp="1"/>
          </p:cNvSpPr>
          <p:nvPr>
            <p:ph idx="1"/>
          </p:nvPr>
        </p:nvSpPr>
        <p:spPr/>
        <p:txBody>
          <a:bodyPr>
            <a:normAutofit/>
          </a:bodyPr>
          <a:lstStyle/>
          <a:p>
            <a:endParaRPr lang="en-US" dirty="0"/>
          </a:p>
        </p:txBody>
      </p:sp>
    </p:spTree>
    <p:extLst>
      <p:ext uri="{BB962C8B-B14F-4D97-AF65-F5344CB8AC3E}">
        <p14:creationId xmlns:p14="http://schemas.microsoft.com/office/powerpoint/2010/main" val="1712424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 xmlns:a16="http://schemas.microsoft.com/office/drawing/2014/main" id="{A816DD75-17F4-4D5C-A1D3-618CE77AB880}"/>
              </a:ext>
            </a:extLst>
          </p:cNvPr>
          <p:cNvSpPr/>
          <p:nvPr/>
        </p:nvSpPr>
        <p:spPr>
          <a:xfrm>
            <a:off x="0" y="219457"/>
            <a:ext cx="12191999" cy="1471234"/>
          </a:xfrm>
          <a:prstGeom prst="rect">
            <a:avLst/>
          </a:prstGeom>
          <a:solidFill>
            <a:srgbClr val="D95F0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ea typeface="Calibri" panose="020F0502020204030204" pitchFamily="34" charset="0"/>
              <a:cs typeface="Times New Roman" panose="02020603050405020304" pitchFamily="18" charset="0"/>
            </a:endParaRPr>
          </a:p>
        </p:txBody>
      </p:sp>
      <p:sp>
        <p:nvSpPr>
          <p:cNvPr id="2" name="Title 1">
            <a:extLst>
              <a:ext uri="{FF2B5EF4-FFF2-40B4-BE49-F238E27FC236}">
                <a16:creationId xmlns="" xmlns:a16="http://schemas.microsoft.com/office/drawing/2014/main" id="{F82536FA-1EA6-4ED9-A3B8-75729FA9BD25}"/>
              </a:ext>
            </a:extLst>
          </p:cNvPr>
          <p:cNvSpPr>
            <a:spLocks noGrp="1"/>
          </p:cNvSpPr>
          <p:nvPr>
            <p:ph type="title"/>
          </p:nvPr>
        </p:nvSpPr>
        <p:spPr>
          <a:xfrm>
            <a:off x="838200" y="365127"/>
            <a:ext cx="10515600" cy="1325563"/>
          </a:xfrm>
        </p:spPr>
        <p:txBody>
          <a:bodyPr/>
          <a:lstStyle/>
          <a:p>
            <a:r>
              <a:rPr lang="en-US" dirty="0">
                <a:solidFill>
                  <a:schemeClr val="bg1"/>
                </a:solidFill>
              </a:rPr>
              <a:t>In Africa, growth is increasingly coming from urban sectors.</a:t>
            </a:r>
          </a:p>
        </p:txBody>
      </p:sp>
      <p:graphicFrame>
        <p:nvGraphicFramePr>
          <p:cNvPr id="4" name="Chart 3">
            <a:extLst>
              <a:ext uri="{FF2B5EF4-FFF2-40B4-BE49-F238E27FC236}">
                <a16:creationId xmlns="" xmlns:a16="http://schemas.microsoft.com/office/drawing/2014/main" id="{723206B6-3583-414A-8731-8DDD48784294}"/>
              </a:ext>
            </a:extLst>
          </p:cNvPr>
          <p:cNvGraphicFramePr>
            <a:graphicFrameLocks/>
          </p:cNvGraphicFramePr>
          <p:nvPr>
            <p:extLst>
              <p:ext uri="{D42A27DB-BD31-4B8C-83A1-F6EECF244321}">
                <p14:modId xmlns:p14="http://schemas.microsoft.com/office/powerpoint/2010/main" val="3293699946"/>
              </p:ext>
            </p:extLst>
          </p:nvPr>
        </p:nvGraphicFramePr>
        <p:xfrm>
          <a:off x="398382" y="1918906"/>
          <a:ext cx="11139203" cy="4939094"/>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 xmlns:a16="http://schemas.microsoft.com/office/drawing/2014/main" id="{3162913E-0ECB-4732-B73A-25FB83DA2103}"/>
              </a:ext>
            </a:extLst>
          </p:cNvPr>
          <p:cNvSpPr txBox="1"/>
          <p:nvPr/>
        </p:nvSpPr>
        <p:spPr>
          <a:xfrm>
            <a:off x="838200" y="5874052"/>
            <a:ext cx="1788666" cy="276999"/>
          </a:xfrm>
          <a:prstGeom prst="rect">
            <a:avLst/>
          </a:prstGeom>
          <a:noFill/>
        </p:spPr>
        <p:txBody>
          <a:bodyPr wrap="square" rtlCol="0">
            <a:spAutoFit/>
          </a:bodyPr>
          <a:lstStyle/>
          <a:p>
            <a:pPr algn="ctr"/>
            <a:r>
              <a:rPr lang="en-US" sz="1200" dirty="0"/>
              <a:t>Data: WDI</a:t>
            </a:r>
          </a:p>
        </p:txBody>
      </p:sp>
    </p:spTree>
    <p:extLst>
      <p:ext uri="{BB962C8B-B14F-4D97-AF65-F5344CB8AC3E}">
        <p14:creationId xmlns:p14="http://schemas.microsoft.com/office/powerpoint/2010/main" val="608151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a:extLst>
              <a:ext uri="{FF2B5EF4-FFF2-40B4-BE49-F238E27FC236}">
                <a16:creationId xmlns="" xmlns:a16="http://schemas.microsoft.com/office/drawing/2014/main" id="{60976BD5-009C-49B9-BE04-0550B9E5BAD5}"/>
              </a:ext>
            </a:extLst>
          </p:cNvPr>
          <p:cNvGraphicFramePr>
            <a:graphicFrameLocks/>
          </p:cNvGraphicFramePr>
          <p:nvPr>
            <p:extLst>
              <p:ext uri="{D42A27DB-BD31-4B8C-83A1-F6EECF244321}">
                <p14:modId xmlns:p14="http://schemas.microsoft.com/office/powerpoint/2010/main" val="3511017235"/>
              </p:ext>
            </p:extLst>
          </p:nvPr>
        </p:nvGraphicFramePr>
        <p:xfrm>
          <a:off x="0" y="1690690"/>
          <a:ext cx="12191999" cy="5081016"/>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a:extLst>
              <a:ext uri="{FF2B5EF4-FFF2-40B4-BE49-F238E27FC236}">
                <a16:creationId xmlns="" xmlns:a16="http://schemas.microsoft.com/office/drawing/2014/main" id="{A816DD75-17F4-4D5C-A1D3-618CE77AB880}"/>
              </a:ext>
            </a:extLst>
          </p:cNvPr>
          <p:cNvSpPr/>
          <p:nvPr/>
        </p:nvSpPr>
        <p:spPr>
          <a:xfrm>
            <a:off x="0" y="219457"/>
            <a:ext cx="12191999" cy="1471234"/>
          </a:xfrm>
          <a:prstGeom prst="rect">
            <a:avLst/>
          </a:prstGeom>
          <a:solidFill>
            <a:srgbClr val="D95F0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ea typeface="Calibri" panose="020F0502020204030204" pitchFamily="34" charset="0"/>
              <a:cs typeface="Times New Roman" panose="02020603050405020304" pitchFamily="18" charset="0"/>
            </a:endParaRPr>
          </a:p>
        </p:txBody>
      </p:sp>
      <p:sp>
        <p:nvSpPr>
          <p:cNvPr id="2" name="Title 1">
            <a:extLst>
              <a:ext uri="{FF2B5EF4-FFF2-40B4-BE49-F238E27FC236}">
                <a16:creationId xmlns="" xmlns:a16="http://schemas.microsoft.com/office/drawing/2014/main" id="{F82536FA-1EA6-4ED9-A3B8-75729FA9BD25}"/>
              </a:ext>
            </a:extLst>
          </p:cNvPr>
          <p:cNvSpPr>
            <a:spLocks noGrp="1"/>
          </p:cNvSpPr>
          <p:nvPr>
            <p:ph type="title"/>
          </p:nvPr>
        </p:nvSpPr>
        <p:spPr>
          <a:xfrm>
            <a:off x="838200" y="365127"/>
            <a:ext cx="10515600" cy="1325563"/>
          </a:xfrm>
        </p:spPr>
        <p:txBody>
          <a:bodyPr/>
          <a:lstStyle/>
          <a:p>
            <a:r>
              <a:rPr lang="en-US" dirty="0">
                <a:solidFill>
                  <a:schemeClr val="bg1"/>
                </a:solidFill>
              </a:rPr>
              <a:t>However, not all growth is job-rich.</a:t>
            </a:r>
          </a:p>
        </p:txBody>
      </p:sp>
      <p:sp>
        <p:nvSpPr>
          <p:cNvPr id="7" name="TextBox 6">
            <a:extLst>
              <a:ext uri="{FF2B5EF4-FFF2-40B4-BE49-F238E27FC236}">
                <a16:creationId xmlns="" xmlns:a16="http://schemas.microsoft.com/office/drawing/2014/main" id="{3162913E-0ECB-4732-B73A-25FB83DA2103}"/>
              </a:ext>
            </a:extLst>
          </p:cNvPr>
          <p:cNvSpPr txBox="1"/>
          <p:nvPr/>
        </p:nvSpPr>
        <p:spPr>
          <a:xfrm>
            <a:off x="0" y="6273225"/>
            <a:ext cx="3496056" cy="584775"/>
          </a:xfrm>
          <a:prstGeom prst="rect">
            <a:avLst/>
          </a:prstGeom>
          <a:noFill/>
        </p:spPr>
        <p:txBody>
          <a:bodyPr wrap="square" rtlCol="0">
            <a:spAutoFit/>
          </a:bodyPr>
          <a:lstStyle/>
          <a:p>
            <a:r>
              <a:rPr lang="en-US" sz="1600" dirty="0"/>
              <a:t>Data: WDI; Most recent year between 2005 and 2015 with poverty data</a:t>
            </a:r>
          </a:p>
        </p:txBody>
      </p:sp>
    </p:spTree>
    <p:extLst>
      <p:ext uri="{BB962C8B-B14F-4D97-AF65-F5344CB8AC3E}">
        <p14:creationId xmlns:p14="http://schemas.microsoft.com/office/powerpoint/2010/main" val="381743740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4D14822C-61F7-4930-A3AF-63C5A4F709FC}"/>
              </a:ext>
            </a:extLst>
          </p:cNvPr>
          <p:cNvSpPr/>
          <p:nvPr/>
        </p:nvSpPr>
        <p:spPr>
          <a:xfrm>
            <a:off x="0" y="219457"/>
            <a:ext cx="12191999" cy="1471234"/>
          </a:xfrm>
          <a:prstGeom prst="rect">
            <a:avLst/>
          </a:prstGeom>
          <a:solidFill>
            <a:srgbClr val="D95F0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ea typeface="Calibri" panose="020F0502020204030204" pitchFamily="34" charset="0"/>
              <a:cs typeface="Times New Roman" panose="02020603050405020304" pitchFamily="18" charset="0"/>
            </a:endParaRPr>
          </a:p>
        </p:txBody>
      </p:sp>
      <p:sp>
        <p:nvSpPr>
          <p:cNvPr id="2" name="Title 1">
            <a:extLst>
              <a:ext uri="{FF2B5EF4-FFF2-40B4-BE49-F238E27FC236}">
                <a16:creationId xmlns="" xmlns:a16="http://schemas.microsoft.com/office/drawing/2014/main" id="{FA9BCEC7-BD4A-492C-AAF0-1F2A6CBB66AE}"/>
              </a:ext>
            </a:extLst>
          </p:cNvPr>
          <p:cNvSpPr>
            <a:spLocks noGrp="1"/>
          </p:cNvSpPr>
          <p:nvPr>
            <p:ph type="title"/>
          </p:nvPr>
        </p:nvSpPr>
        <p:spPr/>
        <p:txBody>
          <a:bodyPr/>
          <a:lstStyle/>
          <a:p>
            <a:r>
              <a:rPr lang="en-US" dirty="0">
                <a:solidFill>
                  <a:schemeClr val="bg1"/>
                </a:solidFill>
              </a:rPr>
              <a:t>Key points on urban jobs</a:t>
            </a:r>
          </a:p>
        </p:txBody>
      </p:sp>
      <p:sp>
        <p:nvSpPr>
          <p:cNvPr id="3" name="Content Placeholder 2">
            <a:extLst>
              <a:ext uri="{FF2B5EF4-FFF2-40B4-BE49-F238E27FC236}">
                <a16:creationId xmlns="" xmlns:a16="http://schemas.microsoft.com/office/drawing/2014/main" id="{349B943A-4AF2-48FA-BED9-3C7393A925A7}"/>
              </a:ext>
            </a:extLst>
          </p:cNvPr>
          <p:cNvSpPr>
            <a:spLocks noGrp="1"/>
          </p:cNvSpPr>
          <p:nvPr>
            <p:ph idx="1"/>
          </p:nvPr>
        </p:nvSpPr>
        <p:spPr/>
        <p:txBody>
          <a:bodyPr>
            <a:normAutofit lnSpcReduction="10000"/>
          </a:bodyPr>
          <a:lstStyle/>
          <a:p>
            <a:r>
              <a:rPr lang="en-US" dirty="0"/>
              <a:t>Urban populations are growing, with or without jobs (often due to natural increase)</a:t>
            </a:r>
          </a:p>
          <a:p>
            <a:r>
              <a:rPr lang="en-US" dirty="0"/>
              <a:t>Productivity is key</a:t>
            </a:r>
          </a:p>
          <a:p>
            <a:pPr lvl="1"/>
            <a:r>
              <a:rPr lang="en-US" dirty="0"/>
              <a:t>Structural transformation requires urban population is working in productive employment</a:t>
            </a:r>
          </a:p>
          <a:p>
            <a:pPr lvl="1"/>
            <a:r>
              <a:rPr lang="en-US" dirty="0"/>
              <a:t>Wages (and poverty) depend on productivity</a:t>
            </a:r>
          </a:p>
          <a:p>
            <a:pPr lvl="1"/>
            <a:r>
              <a:rPr lang="en-US" dirty="0"/>
              <a:t>Manufacturing and tradable services are productive. However, </a:t>
            </a:r>
            <a:r>
              <a:rPr lang="en-US" dirty="0" err="1"/>
              <a:t>nontradable</a:t>
            </a:r>
            <a:r>
              <a:rPr lang="en-US" dirty="0"/>
              <a:t> and informal service sectors are currently dominating urban job options.</a:t>
            </a:r>
          </a:p>
          <a:p>
            <a:r>
              <a:rPr lang="en-US" dirty="0"/>
              <a:t>Youth budge needs productive urban jobs to become demographic dividend</a:t>
            </a:r>
          </a:p>
          <a:p>
            <a:r>
              <a:rPr lang="en-US" dirty="0"/>
              <a:t>Urban wages are critical for slum amelioration</a:t>
            </a:r>
          </a:p>
        </p:txBody>
      </p:sp>
    </p:spTree>
    <p:extLst>
      <p:ext uri="{BB962C8B-B14F-4D97-AF65-F5344CB8AC3E}">
        <p14:creationId xmlns:p14="http://schemas.microsoft.com/office/powerpoint/2010/main" val="123228266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82E3215F-19A4-4797-805A-9B516A1EF41C}"/>
              </a:ext>
            </a:extLst>
          </p:cNvPr>
          <p:cNvSpPr/>
          <p:nvPr/>
        </p:nvSpPr>
        <p:spPr>
          <a:xfrm>
            <a:off x="0" y="0"/>
            <a:ext cx="12191999" cy="6858000"/>
          </a:xfrm>
          <a:prstGeom prst="rect">
            <a:avLst/>
          </a:prstGeom>
          <a:solidFill>
            <a:srgbClr val="D95F0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 xmlns:a16="http://schemas.microsoft.com/office/drawing/2014/main" id="{D40E8393-C4FF-4083-A638-AB11EB143B6F}"/>
              </a:ext>
            </a:extLst>
          </p:cNvPr>
          <p:cNvSpPr txBox="1"/>
          <p:nvPr/>
        </p:nvSpPr>
        <p:spPr>
          <a:xfrm>
            <a:off x="408431" y="2367171"/>
            <a:ext cx="11375136" cy="2123658"/>
          </a:xfrm>
          <a:prstGeom prst="rect">
            <a:avLst/>
          </a:prstGeom>
          <a:noFill/>
        </p:spPr>
        <p:txBody>
          <a:bodyPr wrap="square" rtlCol="0">
            <a:spAutoFit/>
          </a:bodyPr>
          <a:lstStyle/>
          <a:p>
            <a:pPr algn="ctr"/>
            <a:r>
              <a:rPr lang="en-US" sz="4400" b="1" dirty="0">
                <a:solidFill>
                  <a:schemeClr val="bg1"/>
                </a:solidFill>
              </a:rPr>
              <a:t>Productive urban job creation is the primary condition determining whether urbanization will contribute to economic development.</a:t>
            </a:r>
          </a:p>
        </p:txBody>
      </p:sp>
    </p:spTree>
    <p:extLst>
      <p:ext uri="{BB962C8B-B14F-4D97-AF65-F5344CB8AC3E}">
        <p14:creationId xmlns:p14="http://schemas.microsoft.com/office/powerpoint/2010/main" val="30136222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F4CE3D05-919A-419C-8280-0CFDD45D3DB3}"/>
              </a:ext>
            </a:extLst>
          </p:cNvPr>
          <p:cNvSpPr/>
          <p:nvPr/>
        </p:nvSpPr>
        <p:spPr>
          <a:xfrm>
            <a:off x="0" y="219457"/>
            <a:ext cx="12192000" cy="1471234"/>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F13CE22D-68AF-4B2F-9852-520A50B06C22}"/>
              </a:ext>
            </a:extLst>
          </p:cNvPr>
          <p:cNvSpPr>
            <a:spLocks noGrp="1"/>
          </p:cNvSpPr>
          <p:nvPr>
            <p:ph type="title"/>
          </p:nvPr>
        </p:nvSpPr>
        <p:spPr/>
        <p:txBody>
          <a:bodyPr/>
          <a:lstStyle/>
          <a:p>
            <a:r>
              <a:rPr lang="en-US" dirty="0">
                <a:solidFill>
                  <a:schemeClr val="bg1"/>
                </a:solidFill>
              </a:rPr>
              <a:t>Training approach</a:t>
            </a:r>
          </a:p>
        </p:txBody>
      </p:sp>
      <p:sp>
        <p:nvSpPr>
          <p:cNvPr id="3" name="Content Placeholder 2">
            <a:extLst>
              <a:ext uri="{FF2B5EF4-FFF2-40B4-BE49-F238E27FC236}">
                <a16:creationId xmlns="" xmlns:a16="http://schemas.microsoft.com/office/drawing/2014/main" id="{A94D71A7-E8FB-449F-87AA-45E338A7E202}"/>
              </a:ext>
            </a:extLst>
          </p:cNvPr>
          <p:cNvSpPr>
            <a:spLocks noGrp="1"/>
          </p:cNvSpPr>
          <p:nvPr>
            <p:ph idx="1"/>
          </p:nvPr>
        </p:nvSpPr>
        <p:spPr/>
        <p:txBody>
          <a:bodyPr/>
          <a:lstStyle/>
          <a:p>
            <a:r>
              <a:rPr lang="en-US" dirty="0"/>
              <a:t>Interactive</a:t>
            </a:r>
          </a:p>
          <a:p>
            <a:r>
              <a:rPr lang="en-US" dirty="0"/>
              <a:t>Contextualized</a:t>
            </a:r>
          </a:p>
          <a:p>
            <a:r>
              <a:rPr lang="en-US" dirty="0"/>
              <a:t>Action-oriented</a:t>
            </a:r>
          </a:p>
          <a:p>
            <a:r>
              <a:rPr lang="en-US" dirty="0"/>
              <a:t>Supported</a:t>
            </a:r>
          </a:p>
        </p:txBody>
      </p:sp>
    </p:spTree>
    <p:extLst>
      <p:ext uri="{BB962C8B-B14F-4D97-AF65-F5344CB8AC3E}">
        <p14:creationId xmlns:p14="http://schemas.microsoft.com/office/powerpoint/2010/main" val="364146829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82E3215F-19A4-4797-805A-9B516A1EF41C}"/>
              </a:ext>
            </a:extLst>
          </p:cNvPr>
          <p:cNvSpPr/>
          <p:nvPr/>
        </p:nvSpPr>
        <p:spPr>
          <a:xfrm>
            <a:off x="0" y="0"/>
            <a:ext cx="12191999" cy="6858000"/>
          </a:xfrm>
          <a:prstGeom prst="rect">
            <a:avLst/>
          </a:prstGeom>
          <a:solidFill>
            <a:srgbClr val="D95F0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 xmlns:a16="http://schemas.microsoft.com/office/drawing/2014/main" id="{D40E8393-C4FF-4083-A638-AB11EB143B6F}"/>
              </a:ext>
            </a:extLst>
          </p:cNvPr>
          <p:cNvSpPr txBox="1"/>
          <p:nvPr/>
        </p:nvSpPr>
        <p:spPr>
          <a:xfrm>
            <a:off x="408431" y="1690062"/>
            <a:ext cx="11375136" cy="3477875"/>
          </a:xfrm>
          <a:prstGeom prst="rect">
            <a:avLst/>
          </a:prstGeom>
          <a:noFill/>
        </p:spPr>
        <p:txBody>
          <a:bodyPr wrap="square" rtlCol="0">
            <a:spAutoFit/>
          </a:bodyPr>
          <a:lstStyle/>
          <a:p>
            <a:pPr algn="ctr"/>
            <a:r>
              <a:rPr lang="en-US" sz="4400" b="1" dirty="0">
                <a:solidFill>
                  <a:schemeClr val="bg1"/>
                </a:solidFill>
              </a:rPr>
              <a:t>One role of NDPs is to marshal support behind strategic economic sectors.</a:t>
            </a:r>
          </a:p>
          <a:p>
            <a:pPr algn="ctr"/>
            <a:endParaRPr lang="en-US" sz="4400" b="1" dirty="0">
              <a:solidFill>
                <a:schemeClr val="bg1"/>
              </a:solidFill>
            </a:endParaRPr>
          </a:p>
          <a:p>
            <a:pPr algn="ctr"/>
            <a:r>
              <a:rPr lang="en-US" sz="4400" b="1" dirty="0">
                <a:solidFill>
                  <a:schemeClr val="bg1"/>
                </a:solidFill>
              </a:rPr>
              <a:t>These sectors must create productive urban jobs to leverage the power of urbanization.</a:t>
            </a:r>
          </a:p>
        </p:txBody>
      </p:sp>
    </p:spTree>
    <p:extLst>
      <p:ext uri="{BB962C8B-B14F-4D97-AF65-F5344CB8AC3E}">
        <p14:creationId xmlns:p14="http://schemas.microsoft.com/office/powerpoint/2010/main" val="424144032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4B5867E2-F4E6-4ED0-BEC2-4E946406D1B5}"/>
              </a:ext>
            </a:extLst>
          </p:cNvPr>
          <p:cNvSpPr/>
          <p:nvPr/>
        </p:nvSpPr>
        <p:spPr>
          <a:xfrm>
            <a:off x="0" y="2724913"/>
            <a:ext cx="12191999" cy="1471234"/>
          </a:xfrm>
          <a:prstGeom prst="rect">
            <a:avLst/>
          </a:prstGeom>
          <a:solidFill>
            <a:srgbClr val="D95F0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ea typeface="Calibri" panose="020F0502020204030204" pitchFamily="34" charset="0"/>
              <a:cs typeface="Times New Roman" panose="02020603050405020304" pitchFamily="18" charset="0"/>
            </a:endParaRPr>
          </a:p>
        </p:txBody>
      </p:sp>
      <p:sp>
        <p:nvSpPr>
          <p:cNvPr id="2" name="Title 1">
            <a:extLst>
              <a:ext uri="{FF2B5EF4-FFF2-40B4-BE49-F238E27FC236}">
                <a16:creationId xmlns="" xmlns:a16="http://schemas.microsoft.com/office/drawing/2014/main" id="{943FAF3B-0879-4EA3-BAC3-8905D7C300AE}"/>
              </a:ext>
            </a:extLst>
          </p:cNvPr>
          <p:cNvSpPr>
            <a:spLocks noGrp="1"/>
          </p:cNvSpPr>
          <p:nvPr>
            <p:ph type="title"/>
          </p:nvPr>
        </p:nvSpPr>
        <p:spPr>
          <a:xfrm>
            <a:off x="637032" y="2797748"/>
            <a:ext cx="10515600" cy="1325563"/>
          </a:xfrm>
        </p:spPr>
        <p:txBody>
          <a:bodyPr/>
          <a:lstStyle/>
          <a:p>
            <a:r>
              <a:rPr lang="en-US" dirty="0">
                <a:solidFill>
                  <a:schemeClr val="bg1"/>
                </a:solidFill>
              </a:rPr>
              <a:t>Where are urban job creation opportunities in [country name]?</a:t>
            </a:r>
          </a:p>
        </p:txBody>
      </p:sp>
    </p:spTree>
    <p:extLst>
      <p:ext uri="{BB962C8B-B14F-4D97-AF65-F5344CB8AC3E}">
        <p14:creationId xmlns:p14="http://schemas.microsoft.com/office/powerpoint/2010/main" val="10659513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B6C2BF2F-ED0B-4EF3-AC73-CCF9E57FB37F}"/>
              </a:ext>
            </a:extLst>
          </p:cNvPr>
          <p:cNvSpPr/>
          <p:nvPr/>
        </p:nvSpPr>
        <p:spPr>
          <a:xfrm>
            <a:off x="0" y="219457"/>
            <a:ext cx="12191999" cy="1471234"/>
          </a:xfrm>
          <a:prstGeom prst="rect">
            <a:avLst/>
          </a:prstGeom>
          <a:solidFill>
            <a:srgbClr val="D95F0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ea typeface="Calibri" panose="020F0502020204030204" pitchFamily="34" charset="0"/>
              <a:cs typeface="Times New Roman" panose="02020603050405020304" pitchFamily="18" charset="0"/>
            </a:endParaRPr>
          </a:p>
        </p:txBody>
      </p:sp>
      <p:sp>
        <p:nvSpPr>
          <p:cNvPr id="2" name="Title 1">
            <a:extLst>
              <a:ext uri="{FF2B5EF4-FFF2-40B4-BE49-F238E27FC236}">
                <a16:creationId xmlns="" xmlns:a16="http://schemas.microsoft.com/office/drawing/2014/main" id="{4C8C7271-269A-4229-9337-299E088B41E4}"/>
              </a:ext>
            </a:extLst>
          </p:cNvPr>
          <p:cNvSpPr>
            <a:spLocks noGrp="1"/>
          </p:cNvSpPr>
          <p:nvPr>
            <p:ph type="title"/>
          </p:nvPr>
        </p:nvSpPr>
        <p:spPr/>
        <p:txBody>
          <a:bodyPr/>
          <a:lstStyle/>
          <a:p>
            <a:r>
              <a:rPr lang="en-US" dirty="0">
                <a:solidFill>
                  <a:schemeClr val="bg1"/>
                </a:solidFill>
              </a:rPr>
              <a:t>Urbanization creates demand</a:t>
            </a:r>
          </a:p>
        </p:txBody>
      </p:sp>
      <p:sp>
        <p:nvSpPr>
          <p:cNvPr id="3" name="Content Placeholder 2">
            <a:extLst>
              <a:ext uri="{FF2B5EF4-FFF2-40B4-BE49-F238E27FC236}">
                <a16:creationId xmlns="" xmlns:a16="http://schemas.microsoft.com/office/drawing/2014/main" id="{E5534582-5CAC-407A-B186-8E6E72513F8F}"/>
              </a:ext>
            </a:extLst>
          </p:cNvPr>
          <p:cNvSpPr>
            <a:spLocks noGrp="1"/>
          </p:cNvSpPr>
          <p:nvPr>
            <p:ph idx="1"/>
          </p:nvPr>
        </p:nvSpPr>
        <p:spPr/>
        <p:txBody>
          <a:bodyPr/>
          <a:lstStyle/>
          <a:p>
            <a:r>
              <a:rPr lang="en-US" dirty="0"/>
              <a:t>Urban infrastructure</a:t>
            </a:r>
          </a:p>
          <a:p>
            <a:r>
              <a:rPr lang="en-US" dirty="0"/>
              <a:t>Urban housing</a:t>
            </a:r>
          </a:p>
          <a:p>
            <a:r>
              <a:rPr lang="en-US" dirty="0"/>
              <a:t>Urban middle class consumption</a:t>
            </a:r>
          </a:p>
          <a:p>
            <a:r>
              <a:rPr lang="en-US" dirty="0"/>
              <a:t>Urban preferences for manufactured &amp; processed goods</a:t>
            </a:r>
          </a:p>
          <a:p>
            <a:r>
              <a:rPr lang="en-US" dirty="0"/>
              <a:t>Traded, processed, packaged foods</a:t>
            </a:r>
          </a:p>
          <a:p>
            <a:r>
              <a:rPr lang="en-US" dirty="0"/>
              <a:t>FDI is already drawn to African urban consumption</a:t>
            </a:r>
          </a:p>
        </p:txBody>
      </p:sp>
    </p:spTree>
    <p:extLst>
      <p:ext uri="{BB962C8B-B14F-4D97-AF65-F5344CB8AC3E}">
        <p14:creationId xmlns:p14="http://schemas.microsoft.com/office/powerpoint/2010/main" val="288580666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D4E9A359-70A8-4483-B1F8-217128A62EED}"/>
              </a:ext>
            </a:extLst>
          </p:cNvPr>
          <p:cNvSpPr/>
          <p:nvPr/>
        </p:nvSpPr>
        <p:spPr>
          <a:xfrm>
            <a:off x="0" y="219457"/>
            <a:ext cx="12191999" cy="1471234"/>
          </a:xfrm>
          <a:prstGeom prst="rect">
            <a:avLst/>
          </a:prstGeom>
          <a:solidFill>
            <a:srgbClr val="D95F0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ea typeface="Calibri" panose="020F0502020204030204" pitchFamily="34" charset="0"/>
              <a:cs typeface="Times New Roman" panose="02020603050405020304" pitchFamily="18" charset="0"/>
            </a:endParaRPr>
          </a:p>
        </p:txBody>
      </p:sp>
      <p:sp>
        <p:nvSpPr>
          <p:cNvPr id="2" name="Title 1">
            <a:extLst>
              <a:ext uri="{FF2B5EF4-FFF2-40B4-BE49-F238E27FC236}">
                <a16:creationId xmlns="" xmlns:a16="http://schemas.microsoft.com/office/drawing/2014/main" id="{8B0D032C-0294-4B18-8636-EAB5AB33D6C6}"/>
              </a:ext>
            </a:extLst>
          </p:cNvPr>
          <p:cNvSpPr>
            <a:spLocks noGrp="1"/>
          </p:cNvSpPr>
          <p:nvPr>
            <p:ph type="title"/>
          </p:nvPr>
        </p:nvSpPr>
        <p:spPr/>
        <p:txBody>
          <a:bodyPr/>
          <a:lstStyle/>
          <a:p>
            <a:r>
              <a:rPr lang="en-US" dirty="0">
                <a:solidFill>
                  <a:schemeClr val="bg1"/>
                </a:solidFill>
              </a:rPr>
              <a:t>The construction value chain presents job-creation opportunities</a:t>
            </a:r>
          </a:p>
        </p:txBody>
      </p:sp>
      <p:graphicFrame>
        <p:nvGraphicFramePr>
          <p:cNvPr id="3" name="Chart 2">
            <a:extLst>
              <a:ext uri="{FF2B5EF4-FFF2-40B4-BE49-F238E27FC236}">
                <a16:creationId xmlns="" xmlns:a16="http://schemas.microsoft.com/office/drawing/2014/main" id="{A0F8123C-0F8E-48BD-A194-121B7383268C}"/>
              </a:ext>
            </a:extLst>
          </p:cNvPr>
          <p:cNvGraphicFramePr>
            <a:graphicFrameLocks/>
          </p:cNvGraphicFramePr>
          <p:nvPr>
            <p:extLst>
              <p:ext uri="{D42A27DB-BD31-4B8C-83A1-F6EECF244321}">
                <p14:modId xmlns:p14="http://schemas.microsoft.com/office/powerpoint/2010/main" val="1594763848"/>
              </p:ext>
            </p:extLst>
          </p:nvPr>
        </p:nvGraphicFramePr>
        <p:xfrm>
          <a:off x="621792" y="1690690"/>
          <a:ext cx="10863072" cy="487470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6857496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A3882DD9-8FE3-45F8-AEA1-FD067F0F6AE1}"/>
              </a:ext>
            </a:extLst>
          </p:cNvPr>
          <p:cNvSpPr/>
          <p:nvPr/>
        </p:nvSpPr>
        <p:spPr>
          <a:xfrm>
            <a:off x="0" y="219457"/>
            <a:ext cx="12191999" cy="1471234"/>
          </a:xfrm>
          <a:prstGeom prst="rect">
            <a:avLst/>
          </a:prstGeom>
          <a:solidFill>
            <a:srgbClr val="D95F0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bg1"/>
              </a:solidFill>
              <a:ea typeface="Calibri" panose="020F0502020204030204" pitchFamily="34" charset="0"/>
              <a:cs typeface="Times New Roman" panose="02020603050405020304" pitchFamily="18" charset="0"/>
            </a:endParaRPr>
          </a:p>
        </p:txBody>
      </p:sp>
      <p:sp>
        <p:nvSpPr>
          <p:cNvPr id="2" name="Title 1">
            <a:extLst>
              <a:ext uri="{FF2B5EF4-FFF2-40B4-BE49-F238E27FC236}">
                <a16:creationId xmlns="" xmlns:a16="http://schemas.microsoft.com/office/drawing/2014/main" id="{09DE17C3-D9D0-4B44-989A-294AB784CD25}"/>
              </a:ext>
            </a:extLst>
          </p:cNvPr>
          <p:cNvSpPr>
            <a:spLocks noGrp="1"/>
          </p:cNvSpPr>
          <p:nvPr>
            <p:ph type="title"/>
          </p:nvPr>
        </p:nvSpPr>
        <p:spPr/>
        <p:txBody>
          <a:bodyPr/>
          <a:lstStyle/>
          <a:p>
            <a:r>
              <a:rPr lang="en-US" dirty="0">
                <a:solidFill>
                  <a:schemeClr val="bg1"/>
                </a:solidFill>
              </a:rPr>
              <a:t>Urban food consumption also presents opportunities</a:t>
            </a:r>
          </a:p>
        </p:txBody>
      </p:sp>
      <p:graphicFrame>
        <p:nvGraphicFramePr>
          <p:cNvPr id="3" name="Chart 2">
            <a:extLst>
              <a:ext uri="{FF2B5EF4-FFF2-40B4-BE49-F238E27FC236}">
                <a16:creationId xmlns="" xmlns:a16="http://schemas.microsoft.com/office/drawing/2014/main" id="{C381EF46-253E-42DF-AC31-4D3B81ED489E}"/>
              </a:ext>
            </a:extLst>
          </p:cNvPr>
          <p:cNvGraphicFramePr/>
          <p:nvPr>
            <p:extLst>
              <p:ext uri="{D42A27DB-BD31-4B8C-83A1-F6EECF244321}">
                <p14:modId xmlns:p14="http://schemas.microsoft.com/office/powerpoint/2010/main" val="137255740"/>
              </p:ext>
            </p:extLst>
          </p:nvPr>
        </p:nvGraphicFramePr>
        <p:xfrm>
          <a:off x="676656" y="1808797"/>
          <a:ext cx="10844784" cy="473830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2963467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3BE95BCD-B431-4395-8C7C-F4AF40A3C9F9}"/>
              </a:ext>
            </a:extLst>
          </p:cNvPr>
          <p:cNvSpPr/>
          <p:nvPr/>
        </p:nvSpPr>
        <p:spPr>
          <a:xfrm>
            <a:off x="0" y="219457"/>
            <a:ext cx="12191999" cy="1471234"/>
          </a:xfrm>
          <a:prstGeom prst="rect">
            <a:avLst/>
          </a:prstGeom>
          <a:solidFill>
            <a:srgbClr val="D95F0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bg1"/>
              </a:solidFill>
              <a:ea typeface="Calibri" panose="020F0502020204030204" pitchFamily="34" charset="0"/>
              <a:cs typeface="Times New Roman" panose="02020603050405020304" pitchFamily="18" charset="0"/>
            </a:endParaRPr>
          </a:p>
        </p:txBody>
      </p:sp>
      <p:sp>
        <p:nvSpPr>
          <p:cNvPr id="2" name="Title 1">
            <a:extLst>
              <a:ext uri="{FF2B5EF4-FFF2-40B4-BE49-F238E27FC236}">
                <a16:creationId xmlns="" xmlns:a16="http://schemas.microsoft.com/office/drawing/2014/main" id="{648EEFC8-614C-4386-A6D3-FE4C82641C78}"/>
              </a:ext>
            </a:extLst>
          </p:cNvPr>
          <p:cNvSpPr>
            <a:spLocks noGrp="1"/>
          </p:cNvSpPr>
          <p:nvPr>
            <p:ph type="title"/>
          </p:nvPr>
        </p:nvSpPr>
        <p:spPr/>
        <p:txBody>
          <a:bodyPr/>
          <a:lstStyle/>
          <a:p>
            <a:r>
              <a:rPr lang="en-US" dirty="0">
                <a:solidFill>
                  <a:schemeClr val="bg1"/>
                </a:solidFill>
              </a:rPr>
              <a:t>Case Example: Malaysia’s early development strategy</a:t>
            </a:r>
          </a:p>
        </p:txBody>
      </p:sp>
      <p:sp>
        <p:nvSpPr>
          <p:cNvPr id="3" name="Content Placeholder 2">
            <a:extLst>
              <a:ext uri="{FF2B5EF4-FFF2-40B4-BE49-F238E27FC236}">
                <a16:creationId xmlns="" xmlns:a16="http://schemas.microsoft.com/office/drawing/2014/main" id="{7B9FF3FF-6EA9-4D5F-90B0-D3E7D9E09A84}"/>
              </a:ext>
            </a:extLst>
          </p:cNvPr>
          <p:cNvSpPr>
            <a:spLocks noGrp="1"/>
          </p:cNvSpPr>
          <p:nvPr>
            <p:ph idx="1"/>
          </p:nvPr>
        </p:nvSpPr>
        <p:spPr>
          <a:xfrm>
            <a:off x="838200" y="1825624"/>
            <a:ext cx="10515600" cy="5032375"/>
          </a:xfrm>
        </p:spPr>
        <p:txBody>
          <a:bodyPr>
            <a:normAutofit lnSpcReduction="10000"/>
          </a:bodyPr>
          <a:lstStyle/>
          <a:p>
            <a:pPr marL="0" lvl="0" indent="0">
              <a:buNone/>
            </a:pPr>
            <a:r>
              <a:rPr lang="en-US" b="1" dirty="0"/>
              <a:t>Post-independence (1960s &amp; ’70s) economic strategy designed to move labour to productive sectors.  Focus areas:</a:t>
            </a:r>
          </a:p>
          <a:p>
            <a:pPr lvl="0"/>
            <a:r>
              <a:rPr lang="en-US" dirty="0"/>
              <a:t>Reducing commodity reliance (rubber &amp; tin)</a:t>
            </a:r>
          </a:p>
          <a:p>
            <a:pPr lvl="0"/>
            <a:r>
              <a:rPr lang="en-US" dirty="0"/>
              <a:t>Investment in primary processing industries linked to agriculture, mining, forestry.</a:t>
            </a:r>
          </a:p>
          <a:p>
            <a:pPr lvl="0"/>
            <a:r>
              <a:rPr lang="en-US" dirty="0"/>
              <a:t>Products for domestic market (food products, beverages, textiles, printed materials, furniture, rubber products, and building supplies)</a:t>
            </a:r>
          </a:p>
          <a:p>
            <a:pPr lvl="0"/>
            <a:r>
              <a:rPr lang="en-US" dirty="0"/>
              <a:t>Intermediate goods (chemicals &amp; transport equipment)</a:t>
            </a:r>
          </a:p>
          <a:p>
            <a:pPr lvl="0"/>
            <a:r>
              <a:rPr lang="en-US" dirty="0"/>
              <a:t>Spatial integration and urban livability</a:t>
            </a:r>
          </a:p>
          <a:p>
            <a:pPr marL="0" lvl="0" indent="0">
              <a:buNone/>
            </a:pPr>
            <a:r>
              <a:rPr lang="en-US" b="1" dirty="0"/>
              <a:t>After success in </a:t>
            </a:r>
            <a:r>
              <a:rPr lang="en-US" b="1" dirty="0" err="1"/>
              <a:t>labour-intensive</a:t>
            </a:r>
            <a:r>
              <a:rPr lang="en-US" b="1" dirty="0"/>
              <a:t> industries, industrial restructuring (’70s &amp; ‘80s), then toward ICT &amp; skill-intensive sectors</a:t>
            </a:r>
            <a:r>
              <a:rPr lang="en-US" dirty="0"/>
              <a:t>.</a:t>
            </a:r>
          </a:p>
          <a:p>
            <a:endParaRPr lang="en-US" dirty="0"/>
          </a:p>
        </p:txBody>
      </p:sp>
    </p:spTree>
    <p:extLst>
      <p:ext uri="{BB962C8B-B14F-4D97-AF65-F5344CB8AC3E}">
        <p14:creationId xmlns:p14="http://schemas.microsoft.com/office/powerpoint/2010/main" val="17610726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3BE95BCD-B431-4395-8C7C-F4AF40A3C9F9}"/>
              </a:ext>
            </a:extLst>
          </p:cNvPr>
          <p:cNvSpPr/>
          <p:nvPr/>
        </p:nvSpPr>
        <p:spPr>
          <a:xfrm>
            <a:off x="0" y="219457"/>
            <a:ext cx="12191999" cy="1471234"/>
          </a:xfrm>
          <a:prstGeom prst="rect">
            <a:avLst/>
          </a:prstGeom>
          <a:solidFill>
            <a:srgbClr val="D95F0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bg1"/>
              </a:solidFill>
              <a:ea typeface="Calibri" panose="020F0502020204030204" pitchFamily="34" charset="0"/>
              <a:cs typeface="Times New Roman" panose="02020603050405020304" pitchFamily="18" charset="0"/>
            </a:endParaRPr>
          </a:p>
        </p:txBody>
      </p:sp>
      <p:sp>
        <p:nvSpPr>
          <p:cNvPr id="2" name="Title 1">
            <a:extLst>
              <a:ext uri="{FF2B5EF4-FFF2-40B4-BE49-F238E27FC236}">
                <a16:creationId xmlns="" xmlns:a16="http://schemas.microsoft.com/office/drawing/2014/main" id="{648EEFC8-614C-4386-A6D3-FE4C82641C78}"/>
              </a:ext>
            </a:extLst>
          </p:cNvPr>
          <p:cNvSpPr>
            <a:spLocks noGrp="1"/>
          </p:cNvSpPr>
          <p:nvPr>
            <p:ph type="title"/>
          </p:nvPr>
        </p:nvSpPr>
        <p:spPr/>
        <p:txBody>
          <a:bodyPr/>
          <a:lstStyle/>
          <a:p>
            <a:r>
              <a:rPr lang="en-US" dirty="0">
                <a:solidFill>
                  <a:schemeClr val="bg1"/>
                </a:solidFill>
              </a:rPr>
              <a:t>Possible indicators to inform economic sector targeting</a:t>
            </a:r>
          </a:p>
        </p:txBody>
      </p:sp>
      <p:sp>
        <p:nvSpPr>
          <p:cNvPr id="3" name="Content Placeholder 2">
            <a:extLst>
              <a:ext uri="{FF2B5EF4-FFF2-40B4-BE49-F238E27FC236}">
                <a16:creationId xmlns="" xmlns:a16="http://schemas.microsoft.com/office/drawing/2014/main" id="{7B9FF3FF-6EA9-4D5F-90B0-D3E7D9E09A84}"/>
              </a:ext>
            </a:extLst>
          </p:cNvPr>
          <p:cNvSpPr>
            <a:spLocks noGrp="1"/>
          </p:cNvSpPr>
          <p:nvPr>
            <p:ph idx="1"/>
          </p:nvPr>
        </p:nvSpPr>
        <p:spPr/>
        <p:txBody>
          <a:bodyPr/>
          <a:lstStyle/>
          <a:p>
            <a:pPr lvl="0"/>
            <a:r>
              <a:rPr lang="en-US" dirty="0"/>
              <a:t>Labour intensity of priority economic sectors</a:t>
            </a:r>
          </a:p>
          <a:p>
            <a:pPr lvl="0"/>
            <a:r>
              <a:rPr lang="en-US" dirty="0"/>
              <a:t>Urban youth unemployment and trend</a:t>
            </a:r>
          </a:p>
          <a:p>
            <a:pPr lvl="0"/>
            <a:r>
              <a:rPr lang="en-US" dirty="0"/>
              <a:t>Share of imports in food supply</a:t>
            </a:r>
          </a:p>
          <a:p>
            <a:pPr lvl="0"/>
            <a:r>
              <a:rPr lang="en-US" dirty="0"/>
              <a:t>Ratio of raw to processed agriculture exports</a:t>
            </a:r>
          </a:p>
          <a:p>
            <a:pPr lvl="0"/>
            <a:r>
              <a:rPr lang="en-US" dirty="0"/>
              <a:t>Manufacturing value added and employment share in GDP</a:t>
            </a:r>
          </a:p>
          <a:p>
            <a:pPr lvl="0"/>
            <a:r>
              <a:rPr lang="en-US" dirty="0"/>
              <a:t>Ratio of tradable to </a:t>
            </a:r>
            <a:r>
              <a:rPr lang="en-US" dirty="0" err="1"/>
              <a:t>nontradable</a:t>
            </a:r>
            <a:r>
              <a:rPr lang="en-US" dirty="0"/>
              <a:t> sectors by output, value added and employment </a:t>
            </a:r>
          </a:p>
          <a:p>
            <a:endParaRPr lang="en-US" dirty="0"/>
          </a:p>
        </p:txBody>
      </p:sp>
    </p:spTree>
    <p:extLst>
      <p:ext uri="{BB962C8B-B14F-4D97-AF65-F5344CB8AC3E}">
        <p14:creationId xmlns:p14="http://schemas.microsoft.com/office/powerpoint/2010/main" val="255376593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 xmlns:a16="http://schemas.microsoft.com/office/drawing/2014/main" id="{EBE10ACE-BC5F-423C-A5F3-1A54A395E4F2}"/>
              </a:ext>
            </a:extLst>
          </p:cNvPr>
          <p:cNvSpPr/>
          <p:nvPr/>
        </p:nvSpPr>
        <p:spPr>
          <a:xfrm>
            <a:off x="0" y="219457"/>
            <a:ext cx="12191999" cy="1471234"/>
          </a:xfrm>
          <a:prstGeom prst="rect">
            <a:avLst/>
          </a:prstGeom>
          <a:solidFill>
            <a:srgbClr val="D95F0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bg1"/>
              </a:solidFill>
              <a:ea typeface="Calibri" panose="020F0502020204030204" pitchFamily="34" charset="0"/>
              <a:cs typeface="Times New Roman" panose="02020603050405020304" pitchFamily="18" charset="0"/>
            </a:endParaRPr>
          </a:p>
        </p:txBody>
      </p:sp>
      <p:sp>
        <p:nvSpPr>
          <p:cNvPr id="2" name="Title 1">
            <a:extLst>
              <a:ext uri="{FF2B5EF4-FFF2-40B4-BE49-F238E27FC236}">
                <a16:creationId xmlns="" xmlns:a16="http://schemas.microsoft.com/office/drawing/2014/main" id="{2E494A3C-757A-455C-9C40-3EC17131EB31}"/>
              </a:ext>
            </a:extLst>
          </p:cNvPr>
          <p:cNvSpPr>
            <a:spLocks noGrp="1"/>
          </p:cNvSpPr>
          <p:nvPr>
            <p:ph type="title"/>
          </p:nvPr>
        </p:nvSpPr>
        <p:spPr/>
        <p:txBody>
          <a:bodyPr/>
          <a:lstStyle/>
          <a:p>
            <a:r>
              <a:rPr lang="en-US" dirty="0">
                <a:solidFill>
                  <a:schemeClr val="bg1"/>
                </a:solidFill>
              </a:rPr>
              <a:t>Urbanization vs. employment in industry</a:t>
            </a:r>
          </a:p>
        </p:txBody>
      </p:sp>
      <p:sp>
        <p:nvSpPr>
          <p:cNvPr id="13" name="TextBox 12">
            <a:extLst>
              <a:ext uri="{FF2B5EF4-FFF2-40B4-BE49-F238E27FC236}">
                <a16:creationId xmlns="" xmlns:a16="http://schemas.microsoft.com/office/drawing/2014/main" id="{93AF91C5-B10D-4BE3-B149-E6F62002E7E7}"/>
              </a:ext>
            </a:extLst>
          </p:cNvPr>
          <p:cNvSpPr txBox="1"/>
          <p:nvPr/>
        </p:nvSpPr>
        <p:spPr>
          <a:xfrm>
            <a:off x="10751820" y="6450718"/>
            <a:ext cx="1203959" cy="261610"/>
          </a:xfrm>
          <a:prstGeom prst="rect">
            <a:avLst/>
          </a:prstGeom>
          <a:noFill/>
        </p:spPr>
        <p:txBody>
          <a:bodyPr wrap="square" rtlCol="0">
            <a:spAutoFit/>
          </a:bodyPr>
          <a:lstStyle/>
          <a:p>
            <a:r>
              <a:rPr lang="en-US" sz="1100" dirty="0"/>
              <a:t>Data: WDI</a:t>
            </a:r>
          </a:p>
        </p:txBody>
      </p:sp>
      <p:graphicFrame>
        <p:nvGraphicFramePr>
          <p:cNvPr id="15" name="Chart 14">
            <a:extLst>
              <a:ext uri="{FF2B5EF4-FFF2-40B4-BE49-F238E27FC236}">
                <a16:creationId xmlns="" xmlns:a16="http://schemas.microsoft.com/office/drawing/2014/main" id="{8C6E8B49-1B18-40AF-A1F8-6DA148F91BAD}"/>
              </a:ext>
            </a:extLst>
          </p:cNvPr>
          <p:cNvGraphicFramePr>
            <a:graphicFrameLocks/>
          </p:cNvGraphicFramePr>
          <p:nvPr>
            <p:extLst>
              <p:ext uri="{D42A27DB-BD31-4B8C-83A1-F6EECF244321}">
                <p14:modId xmlns:p14="http://schemas.microsoft.com/office/powerpoint/2010/main" val="2794214413"/>
              </p:ext>
            </p:extLst>
          </p:nvPr>
        </p:nvGraphicFramePr>
        <p:xfrm>
          <a:off x="457200" y="1762125"/>
          <a:ext cx="11228831" cy="4730748"/>
        </p:xfrm>
        <a:graphic>
          <a:graphicData uri="http://schemas.openxmlformats.org/drawingml/2006/chart">
            <c:chart xmlns:c="http://schemas.openxmlformats.org/drawingml/2006/chart" xmlns:r="http://schemas.openxmlformats.org/officeDocument/2006/relationships" r:id="rId3"/>
          </a:graphicData>
        </a:graphic>
      </p:graphicFrame>
      <p:sp>
        <p:nvSpPr>
          <p:cNvPr id="16" name="TextBox 15">
            <a:extLst>
              <a:ext uri="{FF2B5EF4-FFF2-40B4-BE49-F238E27FC236}">
                <a16:creationId xmlns="" xmlns:a16="http://schemas.microsoft.com/office/drawing/2014/main" id="{14900BD5-1780-43E0-A6B6-AF0D4876C69C}"/>
              </a:ext>
            </a:extLst>
          </p:cNvPr>
          <p:cNvSpPr txBox="1"/>
          <p:nvPr/>
        </p:nvSpPr>
        <p:spPr>
          <a:xfrm>
            <a:off x="5986272" y="3049411"/>
            <a:ext cx="4130040" cy="338554"/>
          </a:xfrm>
          <a:prstGeom prst="rect">
            <a:avLst/>
          </a:prstGeom>
          <a:noFill/>
        </p:spPr>
        <p:txBody>
          <a:bodyPr wrap="square" rtlCol="0">
            <a:spAutoFit/>
          </a:bodyPr>
          <a:lstStyle/>
          <a:p>
            <a:r>
              <a:rPr lang="en-US" sz="1600" dirty="0"/>
              <a:t>Ratio of urbanization : employment in industry</a:t>
            </a:r>
          </a:p>
        </p:txBody>
      </p:sp>
      <p:cxnSp>
        <p:nvCxnSpPr>
          <p:cNvPr id="17" name="Straight Connector 16">
            <a:extLst>
              <a:ext uri="{FF2B5EF4-FFF2-40B4-BE49-F238E27FC236}">
                <a16:creationId xmlns="" xmlns:a16="http://schemas.microsoft.com/office/drawing/2014/main" id="{B30C3465-5881-4522-A880-D237F3150916}"/>
              </a:ext>
            </a:extLst>
          </p:cNvPr>
          <p:cNvCxnSpPr/>
          <p:nvPr/>
        </p:nvCxnSpPr>
        <p:spPr>
          <a:xfrm flipH="1">
            <a:off x="4645152" y="3218688"/>
            <a:ext cx="13563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6237535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 xmlns:a16="http://schemas.microsoft.com/office/drawing/2014/main" id="{DECC34E8-3E06-4F49-AFA3-FD879A78F20C}"/>
              </a:ext>
            </a:extLst>
          </p:cNvPr>
          <p:cNvSpPr/>
          <p:nvPr/>
        </p:nvSpPr>
        <p:spPr>
          <a:xfrm>
            <a:off x="0" y="219457"/>
            <a:ext cx="12191999" cy="1471234"/>
          </a:xfrm>
          <a:prstGeom prst="rect">
            <a:avLst/>
          </a:prstGeom>
          <a:solidFill>
            <a:srgbClr val="D95F0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bg1"/>
              </a:solidFill>
              <a:ea typeface="Calibri" panose="020F0502020204030204" pitchFamily="34" charset="0"/>
              <a:cs typeface="Times New Roman" panose="02020603050405020304" pitchFamily="18" charset="0"/>
            </a:endParaRPr>
          </a:p>
        </p:txBody>
      </p:sp>
      <p:sp>
        <p:nvSpPr>
          <p:cNvPr id="2" name="Title 1">
            <a:extLst>
              <a:ext uri="{FF2B5EF4-FFF2-40B4-BE49-F238E27FC236}">
                <a16:creationId xmlns="" xmlns:a16="http://schemas.microsoft.com/office/drawing/2014/main" id="{2E494A3C-757A-455C-9C40-3EC17131EB31}"/>
              </a:ext>
            </a:extLst>
          </p:cNvPr>
          <p:cNvSpPr>
            <a:spLocks noGrp="1"/>
          </p:cNvSpPr>
          <p:nvPr>
            <p:ph type="title"/>
          </p:nvPr>
        </p:nvSpPr>
        <p:spPr/>
        <p:txBody>
          <a:bodyPr/>
          <a:lstStyle/>
          <a:p>
            <a:r>
              <a:rPr lang="en-US" dirty="0">
                <a:solidFill>
                  <a:schemeClr val="bg1"/>
                </a:solidFill>
              </a:rPr>
              <a:t>Urbanization vs. manufacturing value added</a:t>
            </a:r>
          </a:p>
        </p:txBody>
      </p:sp>
      <p:sp>
        <p:nvSpPr>
          <p:cNvPr id="13" name="TextBox 12">
            <a:extLst>
              <a:ext uri="{FF2B5EF4-FFF2-40B4-BE49-F238E27FC236}">
                <a16:creationId xmlns="" xmlns:a16="http://schemas.microsoft.com/office/drawing/2014/main" id="{93AF91C5-B10D-4BE3-B149-E6F62002E7E7}"/>
              </a:ext>
            </a:extLst>
          </p:cNvPr>
          <p:cNvSpPr txBox="1"/>
          <p:nvPr/>
        </p:nvSpPr>
        <p:spPr>
          <a:xfrm>
            <a:off x="10751820" y="6450718"/>
            <a:ext cx="1203959" cy="261610"/>
          </a:xfrm>
          <a:prstGeom prst="rect">
            <a:avLst/>
          </a:prstGeom>
          <a:noFill/>
        </p:spPr>
        <p:txBody>
          <a:bodyPr wrap="square" rtlCol="0">
            <a:spAutoFit/>
          </a:bodyPr>
          <a:lstStyle/>
          <a:p>
            <a:r>
              <a:rPr lang="en-US" sz="1100" dirty="0"/>
              <a:t>Data: WDI</a:t>
            </a:r>
          </a:p>
        </p:txBody>
      </p:sp>
      <p:graphicFrame>
        <p:nvGraphicFramePr>
          <p:cNvPr id="9" name="Chart 8">
            <a:extLst>
              <a:ext uri="{FF2B5EF4-FFF2-40B4-BE49-F238E27FC236}">
                <a16:creationId xmlns="" xmlns:a16="http://schemas.microsoft.com/office/drawing/2014/main" id="{E202853D-6289-4642-9D55-5AB59028E6D3}"/>
              </a:ext>
            </a:extLst>
          </p:cNvPr>
          <p:cNvGraphicFramePr>
            <a:graphicFrameLocks/>
          </p:cNvGraphicFramePr>
          <p:nvPr>
            <p:extLst>
              <p:ext uri="{D42A27DB-BD31-4B8C-83A1-F6EECF244321}">
                <p14:modId xmlns:p14="http://schemas.microsoft.com/office/powerpoint/2010/main" val="3081964743"/>
              </p:ext>
            </p:extLst>
          </p:nvPr>
        </p:nvGraphicFramePr>
        <p:xfrm>
          <a:off x="347472" y="1836361"/>
          <a:ext cx="11301984" cy="4656512"/>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a:extLst>
              <a:ext uri="{FF2B5EF4-FFF2-40B4-BE49-F238E27FC236}">
                <a16:creationId xmlns="" xmlns:a16="http://schemas.microsoft.com/office/drawing/2014/main" id="{B2146707-EB68-4E40-B37F-34E544836B9F}"/>
              </a:ext>
            </a:extLst>
          </p:cNvPr>
          <p:cNvSpPr txBox="1"/>
          <p:nvPr/>
        </p:nvSpPr>
        <p:spPr>
          <a:xfrm>
            <a:off x="5986272" y="3049411"/>
            <a:ext cx="4913376" cy="338554"/>
          </a:xfrm>
          <a:prstGeom prst="rect">
            <a:avLst/>
          </a:prstGeom>
          <a:noFill/>
        </p:spPr>
        <p:txBody>
          <a:bodyPr wrap="square" rtlCol="0">
            <a:spAutoFit/>
          </a:bodyPr>
          <a:lstStyle/>
          <a:p>
            <a:r>
              <a:rPr lang="en-US" sz="1600" dirty="0"/>
              <a:t>Ratio of urbanization : manufacturing value added</a:t>
            </a:r>
          </a:p>
        </p:txBody>
      </p:sp>
      <p:cxnSp>
        <p:nvCxnSpPr>
          <p:cNvPr id="11" name="Straight Connector 10">
            <a:extLst>
              <a:ext uri="{FF2B5EF4-FFF2-40B4-BE49-F238E27FC236}">
                <a16:creationId xmlns="" xmlns:a16="http://schemas.microsoft.com/office/drawing/2014/main" id="{6DE98E3E-3FFD-49E0-8503-9B16718826BF}"/>
              </a:ext>
            </a:extLst>
          </p:cNvPr>
          <p:cNvCxnSpPr>
            <a:cxnSpLocks/>
          </p:cNvCxnSpPr>
          <p:nvPr/>
        </p:nvCxnSpPr>
        <p:spPr>
          <a:xfrm flipH="1">
            <a:off x="4224528" y="3200400"/>
            <a:ext cx="176174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99553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 xmlns:a16="http://schemas.microsoft.com/office/drawing/2014/main" id="{B7AC1876-3D31-430D-BA42-0A180FFB9A2F}"/>
              </a:ext>
            </a:extLst>
          </p:cNvPr>
          <p:cNvSpPr/>
          <p:nvPr/>
        </p:nvSpPr>
        <p:spPr>
          <a:xfrm>
            <a:off x="0" y="219457"/>
            <a:ext cx="12191999" cy="1471234"/>
          </a:xfrm>
          <a:prstGeom prst="rect">
            <a:avLst/>
          </a:prstGeom>
          <a:solidFill>
            <a:srgbClr val="D95F0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bg1"/>
              </a:solidFill>
              <a:ea typeface="Calibri" panose="020F0502020204030204" pitchFamily="34" charset="0"/>
              <a:cs typeface="Times New Roman" panose="02020603050405020304" pitchFamily="18" charset="0"/>
            </a:endParaRPr>
          </a:p>
        </p:txBody>
      </p:sp>
      <p:graphicFrame>
        <p:nvGraphicFramePr>
          <p:cNvPr id="12" name="Chart 11">
            <a:extLst>
              <a:ext uri="{FF2B5EF4-FFF2-40B4-BE49-F238E27FC236}">
                <a16:creationId xmlns="" xmlns:a16="http://schemas.microsoft.com/office/drawing/2014/main" id="{C1004E5E-1CBB-4E6B-B162-7D0E57848803}"/>
              </a:ext>
            </a:extLst>
          </p:cNvPr>
          <p:cNvGraphicFramePr>
            <a:graphicFrameLocks/>
          </p:cNvGraphicFramePr>
          <p:nvPr>
            <p:extLst>
              <p:ext uri="{D42A27DB-BD31-4B8C-83A1-F6EECF244321}">
                <p14:modId xmlns:p14="http://schemas.microsoft.com/office/powerpoint/2010/main" val="367538436"/>
              </p:ext>
            </p:extLst>
          </p:nvPr>
        </p:nvGraphicFramePr>
        <p:xfrm>
          <a:off x="420624" y="1836361"/>
          <a:ext cx="11535155" cy="4875968"/>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 xmlns:a16="http://schemas.microsoft.com/office/drawing/2014/main" id="{2E494A3C-757A-455C-9C40-3EC17131EB31}"/>
              </a:ext>
            </a:extLst>
          </p:cNvPr>
          <p:cNvSpPr>
            <a:spLocks noGrp="1"/>
          </p:cNvSpPr>
          <p:nvPr>
            <p:ph type="title"/>
          </p:nvPr>
        </p:nvSpPr>
        <p:spPr/>
        <p:txBody>
          <a:bodyPr/>
          <a:lstStyle/>
          <a:p>
            <a:r>
              <a:rPr lang="en-US" dirty="0">
                <a:solidFill>
                  <a:schemeClr val="bg1"/>
                </a:solidFill>
              </a:rPr>
              <a:t>Urban growth vs. manufacturing growth</a:t>
            </a:r>
          </a:p>
        </p:txBody>
      </p:sp>
      <p:sp>
        <p:nvSpPr>
          <p:cNvPr id="13" name="TextBox 12">
            <a:extLst>
              <a:ext uri="{FF2B5EF4-FFF2-40B4-BE49-F238E27FC236}">
                <a16:creationId xmlns="" xmlns:a16="http://schemas.microsoft.com/office/drawing/2014/main" id="{93AF91C5-B10D-4BE3-B149-E6F62002E7E7}"/>
              </a:ext>
            </a:extLst>
          </p:cNvPr>
          <p:cNvSpPr txBox="1"/>
          <p:nvPr/>
        </p:nvSpPr>
        <p:spPr>
          <a:xfrm>
            <a:off x="10751820" y="6450718"/>
            <a:ext cx="1203959" cy="261610"/>
          </a:xfrm>
          <a:prstGeom prst="rect">
            <a:avLst/>
          </a:prstGeom>
          <a:noFill/>
        </p:spPr>
        <p:txBody>
          <a:bodyPr wrap="square" rtlCol="0">
            <a:spAutoFit/>
          </a:bodyPr>
          <a:lstStyle/>
          <a:p>
            <a:r>
              <a:rPr lang="en-US" sz="1100" dirty="0"/>
              <a:t>Data: WDI</a:t>
            </a:r>
          </a:p>
        </p:txBody>
      </p:sp>
      <p:sp>
        <p:nvSpPr>
          <p:cNvPr id="10" name="TextBox 9">
            <a:extLst>
              <a:ext uri="{FF2B5EF4-FFF2-40B4-BE49-F238E27FC236}">
                <a16:creationId xmlns="" xmlns:a16="http://schemas.microsoft.com/office/drawing/2014/main" id="{B2146707-EB68-4E40-B37F-34E544836B9F}"/>
              </a:ext>
            </a:extLst>
          </p:cNvPr>
          <p:cNvSpPr txBox="1"/>
          <p:nvPr/>
        </p:nvSpPr>
        <p:spPr>
          <a:xfrm>
            <a:off x="3023616" y="1910192"/>
            <a:ext cx="4913376" cy="338554"/>
          </a:xfrm>
          <a:prstGeom prst="rect">
            <a:avLst/>
          </a:prstGeom>
          <a:noFill/>
        </p:spPr>
        <p:txBody>
          <a:bodyPr wrap="square" rtlCol="0">
            <a:spAutoFit/>
          </a:bodyPr>
          <a:lstStyle/>
          <a:p>
            <a:pPr algn="r"/>
            <a:r>
              <a:rPr lang="en-US" sz="1600" dirty="0"/>
              <a:t>Ratio of urban growth to manufacturing growth</a:t>
            </a:r>
          </a:p>
        </p:txBody>
      </p:sp>
      <p:cxnSp>
        <p:nvCxnSpPr>
          <p:cNvPr id="11" name="Straight Connector 10">
            <a:extLst>
              <a:ext uri="{FF2B5EF4-FFF2-40B4-BE49-F238E27FC236}">
                <a16:creationId xmlns="" xmlns:a16="http://schemas.microsoft.com/office/drawing/2014/main" id="{6DE98E3E-3FFD-49E0-8503-9B16718826BF}"/>
              </a:ext>
            </a:extLst>
          </p:cNvPr>
          <p:cNvCxnSpPr>
            <a:cxnSpLocks/>
          </p:cNvCxnSpPr>
          <p:nvPr/>
        </p:nvCxnSpPr>
        <p:spPr>
          <a:xfrm flipH="1">
            <a:off x="7882128" y="2061181"/>
            <a:ext cx="8412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20569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3F101EAF-8C7D-4C9B-9F08-A7F3C53ABA91}"/>
              </a:ext>
            </a:extLst>
          </p:cNvPr>
          <p:cNvSpPr/>
          <p:nvPr/>
        </p:nvSpPr>
        <p:spPr>
          <a:xfrm>
            <a:off x="0" y="219457"/>
            <a:ext cx="12192000" cy="1471234"/>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9D6D20BF-BE3C-49B5-8912-64D08FAA11CD}"/>
              </a:ext>
            </a:extLst>
          </p:cNvPr>
          <p:cNvSpPr>
            <a:spLocks noGrp="1"/>
          </p:cNvSpPr>
          <p:nvPr>
            <p:ph type="title"/>
          </p:nvPr>
        </p:nvSpPr>
        <p:spPr/>
        <p:txBody>
          <a:bodyPr/>
          <a:lstStyle/>
          <a:p>
            <a:r>
              <a:rPr lang="en-US" dirty="0">
                <a:solidFill>
                  <a:schemeClr val="bg1"/>
                </a:solidFill>
              </a:rPr>
              <a:t>Training framework: Four themes; Four stages</a:t>
            </a:r>
          </a:p>
        </p:txBody>
      </p:sp>
      <p:sp>
        <p:nvSpPr>
          <p:cNvPr id="7" name="Rectangle 1">
            <a:extLst>
              <a:ext uri="{FF2B5EF4-FFF2-40B4-BE49-F238E27FC236}">
                <a16:creationId xmlns="" xmlns:a16="http://schemas.microsoft.com/office/drawing/2014/main" id="{9E5C2ECD-6108-470C-82C1-50CF8EE02600}"/>
              </a:ext>
            </a:extLst>
          </p:cNvPr>
          <p:cNvSpPr>
            <a:spLocks/>
          </p:cNvSpPr>
          <p:nvPr/>
        </p:nvSpPr>
        <p:spPr bwMode="auto">
          <a:xfrm>
            <a:off x="644768" y="2114847"/>
            <a:ext cx="10902461"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0" tIns="0" rIns="0" bIns="0">
            <a:spAutoFit/>
          </a:bodyPr>
          <a:lstStyle>
            <a:lvl1pPr marL="185738" indent="-14605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algn="ctr" eaLnBrk="1"/>
            <a:r>
              <a:rPr lang="en-US" altLang="en-US" sz="3600" b="1" dirty="0">
                <a:solidFill>
                  <a:srgbClr val="0A7CB8"/>
                </a:solidFill>
                <a:latin typeface="Lato" pitchFamily="34" charset="0"/>
                <a:cs typeface="Lato" pitchFamily="34" charset="0"/>
                <a:sym typeface="Lato" pitchFamily="34" charset="0"/>
              </a:rPr>
              <a:t>Themes:</a:t>
            </a:r>
          </a:p>
        </p:txBody>
      </p:sp>
      <p:sp>
        <p:nvSpPr>
          <p:cNvPr id="8" name="Rectangle 7">
            <a:extLst>
              <a:ext uri="{FF2B5EF4-FFF2-40B4-BE49-F238E27FC236}">
                <a16:creationId xmlns="" xmlns:a16="http://schemas.microsoft.com/office/drawing/2014/main" id="{8586A809-148E-4119-8243-478DB1F99115}"/>
              </a:ext>
            </a:extLst>
          </p:cNvPr>
          <p:cNvSpPr/>
          <p:nvPr/>
        </p:nvSpPr>
        <p:spPr>
          <a:xfrm>
            <a:off x="2394362" y="3044265"/>
            <a:ext cx="3331989" cy="903326"/>
          </a:xfrm>
          <a:prstGeom prst="rect">
            <a:avLst/>
          </a:prstGeom>
          <a:solidFill>
            <a:srgbClr val="D95F0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2000">
                <a:effectLst/>
                <a:ea typeface="Calibri" panose="020F0502020204030204" pitchFamily="34" charset="0"/>
                <a:cs typeface="Times New Roman" panose="02020603050405020304" pitchFamily="18" charset="0"/>
              </a:rPr>
              <a:t>A: Sector Targeting</a:t>
            </a:r>
          </a:p>
        </p:txBody>
      </p:sp>
      <p:sp>
        <p:nvSpPr>
          <p:cNvPr id="9" name="Rectangle 8">
            <a:extLst>
              <a:ext uri="{FF2B5EF4-FFF2-40B4-BE49-F238E27FC236}">
                <a16:creationId xmlns="" xmlns:a16="http://schemas.microsoft.com/office/drawing/2014/main" id="{CDFAE8FE-876B-466E-88AE-1F9BAD1BDB4B}"/>
              </a:ext>
            </a:extLst>
          </p:cNvPr>
          <p:cNvSpPr/>
          <p:nvPr/>
        </p:nvSpPr>
        <p:spPr>
          <a:xfrm>
            <a:off x="6674219" y="3044265"/>
            <a:ext cx="3331989" cy="845047"/>
          </a:xfrm>
          <a:prstGeom prst="rect">
            <a:avLst/>
          </a:prstGeom>
          <a:solidFill>
            <a:srgbClr val="1B9E7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2000">
                <a:effectLst/>
                <a:ea typeface="Calibri" panose="020F0502020204030204" pitchFamily="34" charset="0"/>
                <a:cs typeface="Times New Roman" panose="02020603050405020304" pitchFamily="18" charset="0"/>
              </a:rPr>
              <a:t>B: Productive Cities</a:t>
            </a:r>
          </a:p>
        </p:txBody>
      </p:sp>
      <p:sp>
        <p:nvSpPr>
          <p:cNvPr id="10" name="Rectangle 9">
            <a:extLst>
              <a:ext uri="{FF2B5EF4-FFF2-40B4-BE49-F238E27FC236}">
                <a16:creationId xmlns="" xmlns:a16="http://schemas.microsoft.com/office/drawing/2014/main" id="{0D8D0270-8689-481D-AFEE-92CBC4BEF10F}"/>
              </a:ext>
            </a:extLst>
          </p:cNvPr>
          <p:cNvSpPr/>
          <p:nvPr/>
        </p:nvSpPr>
        <p:spPr>
          <a:xfrm>
            <a:off x="2394361" y="4837360"/>
            <a:ext cx="3331989" cy="874187"/>
          </a:xfrm>
          <a:prstGeom prst="rect">
            <a:avLst/>
          </a:prstGeom>
          <a:solidFill>
            <a:srgbClr val="7570B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2000">
                <a:effectLst/>
                <a:ea typeface="Calibri" panose="020F0502020204030204" pitchFamily="34" charset="0"/>
                <a:cs typeface="Times New Roman" panose="02020603050405020304" pitchFamily="18" charset="0"/>
              </a:rPr>
              <a:t>C: National Spatial System</a:t>
            </a:r>
          </a:p>
        </p:txBody>
      </p:sp>
      <p:sp>
        <p:nvSpPr>
          <p:cNvPr id="11" name="Rectangle 10">
            <a:extLst>
              <a:ext uri="{FF2B5EF4-FFF2-40B4-BE49-F238E27FC236}">
                <a16:creationId xmlns="" xmlns:a16="http://schemas.microsoft.com/office/drawing/2014/main" id="{1A1B2437-EF9B-4370-A13A-128E99339856}"/>
              </a:ext>
            </a:extLst>
          </p:cNvPr>
          <p:cNvSpPr/>
          <p:nvPr/>
        </p:nvSpPr>
        <p:spPr>
          <a:xfrm>
            <a:off x="6674219" y="4851930"/>
            <a:ext cx="3331989" cy="845047"/>
          </a:xfrm>
          <a:prstGeom prst="rect">
            <a:avLst/>
          </a:prstGeom>
          <a:solidFill>
            <a:srgbClr val="E7298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2000">
                <a:effectLst/>
                <a:ea typeface="Calibri" panose="020F0502020204030204" pitchFamily="34" charset="0"/>
                <a:cs typeface="Times New Roman" panose="02020603050405020304" pitchFamily="18" charset="0"/>
              </a:rPr>
              <a:t>D: Coordination &amp; Finance</a:t>
            </a:r>
          </a:p>
        </p:txBody>
      </p:sp>
      <p:sp>
        <p:nvSpPr>
          <p:cNvPr id="12" name="Rectangle 1">
            <a:extLst>
              <a:ext uri="{FF2B5EF4-FFF2-40B4-BE49-F238E27FC236}">
                <a16:creationId xmlns="" xmlns:a16="http://schemas.microsoft.com/office/drawing/2014/main" id="{60F72FB0-DD56-4F36-BA01-B2F27BE5406D}"/>
              </a:ext>
            </a:extLst>
          </p:cNvPr>
          <p:cNvSpPr>
            <a:spLocks/>
          </p:cNvSpPr>
          <p:nvPr/>
        </p:nvSpPr>
        <p:spPr bwMode="auto">
          <a:xfrm>
            <a:off x="644769" y="6156215"/>
            <a:ext cx="1090246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0" tIns="0" rIns="0" bIns="0">
            <a:spAutoFit/>
          </a:bodyPr>
          <a:lstStyle>
            <a:lvl1pPr marL="185738" indent="-14605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algn="ctr" eaLnBrk="1"/>
            <a:r>
              <a:rPr lang="en-US" altLang="en-US" sz="2400" dirty="0">
                <a:solidFill>
                  <a:srgbClr val="0A7CB8"/>
                </a:solidFill>
                <a:latin typeface="Lato" pitchFamily="34" charset="0"/>
                <a:cs typeface="Lato" pitchFamily="34" charset="0"/>
                <a:sym typeface="Lato" pitchFamily="34" charset="0"/>
              </a:rPr>
              <a:t>These are entry points for urban issues in national development planning</a:t>
            </a:r>
            <a:r>
              <a:rPr lang="en-US" altLang="en-US" sz="2000" dirty="0">
                <a:solidFill>
                  <a:srgbClr val="0A7CB8"/>
                </a:solidFill>
                <a:latin typeface="Lato" pitchFamily="34" charset="0"/>
                <a:cs typeface="Lato" pitchFamily="34" charset="0"/>
                <a:sym typeface="Lato" pitchFamily="34" charset="0"/>
              </a:rPr>
              <a:t>.</a:t>
            </a:r>
          </a:p>
        </p:txBody>
      </p:sp>
      <p:sp>
        <p:nvSpPr>
          <p:cNvPr id="3" name="Slide Number Placeholder 2">
            <a:extLst>
              <a:ext uri="{FF2B5EF4-FFF2-40B4-BE49-F238E27FC236}">
                <a16:creationId xmlns="" xmlns:a16="http://schemas.microsoft.com/office/drawing/2014/main" id="{5822F23E-F4F4-426B-8DA2-04115748A9E8}"/>
              </a:ext>
            </a:extLst>
          </p:cNvPr>
          <p:cNvSpPr>
            <a:spLocks noGrp="1"/>
          </p:cNvSpPr>
          <p:nvPr>
            <p:ph type="sldNum" sz="quarter" idx="12"/>
          </p:nvPr>
        </p:nvSpPr>
        <p:spPr>
          <a:xfrm>
            <a:off x="9163050" y="6342984"/>
            <a:ext cx="2743200" cy="365125"/>
          </a:xfrm>
        </p:spPr>
        <p:txBody>
          <a:bodyPr/>
          <a:lstStyle/>
          <a:p>
            <a:r>
              <a:rPr lang="en-US" sz="1600" dirty="0"/>
              <a:t>7</a:t>
            </a:r>
          </a:p>
        </p:txBody>
      </p:sp>
    </p:spTree>
    <p:extLst>
      <p:ext uri="{BB962C8B-B14F-4D97-AF65-F5344CB8AC3E}">
        <p14:creationId xmlns:p14="http://schemas.microsoft.com/office/powerpoint/2010/main" val="270001046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8307CBA5-7C59-484A-92B9-36D6B2F60C96}"/>
              </a:ext>
            </a:extLst>
          </p:cNvPr>
          <p:cNvSpPr/>
          <p:nvPr/>
        </p:nvSpPr>
        <p:spPr>
          <a:xfrm>
            <a:off x="164592" y="5843648"/>
            <a:ext cx="11594593" cy="337696"/>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4" name="Rectangle 3">
            <a:extLst>
              <a:ext uri="{FF2B5EF4-FFF2-40B4-BE49-F238E27FC236}">
                <a16:creationId xmlns="" xmlns:a16="http://schemas.microsoft.com/office/drawing/2014/main" id="{00D9BA73-7691-438C-891E-8E1C66533765}"/>
              </a:ext>
            </a:extLst>
          </p:cNvPr>
          <p:cNvSpPr/>
          <p:nvPr/>
        </p:nvSpPr>
        <p:spPr>
          <a:xfrm>
            <a:off x="0" y="219457"/>
            <a:ext cx="12191999" cy="1471234"/>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ea typeface="Calibri" panose="020F0502020204030204" pitchFamily="34" charset="0"/>
              <a:cs typeface="Times New Roman" panose="02020603050405020304" pitchFamily="18" charset="0"/>
            </a:endParaRPr>
          </a:p>
        </p:txBody>
      </p:sp>
      <p:sp>
        <p:nvSpPr>
          <p:cNvPr id="2" name="Title 1">
            <a:extLst>
              <a:ext uri="{FF2B5EF4-FFF2-40B4-BE49-F238E27FC236}">
                <a16:creationId xmlns="" xmlns:a16="http://schemas.microsoft.com/office/drawing/2014/main" id="{2E494A3C-757A-455C-9C40-3EC17131EB31}"/>
              </a:ext>
            </a:extLst>
          </p:cNvPr>
          <p:cNvSpPr>
            <a:spLocks noGrp="1"/>
          </p:cNvSpPr>
          <p:nvPr>
            <p:ph type="title"/>
          </p:nvPr>
        </p:nvSpPr>
        <p:spPr/>
        <p:txBody>
          <a:bodyPr/>
          <a:lstStyle/>
          <a:p>
            <a:r>
              <a:rPr lang="en-US" dirty="0">
                <a:solidFill>
                  <a:schemeClr val="bg1"/>
                </a:solidFill>
              </a:rPr>
              <a:t>Ratio of raw to processed food exports</a:t>
            </a:r>
          </a:p>
        </p:txBody>
      </p:sp>
      <p:graphicFrame>
        <p:nvGraphicFramePr>
          <p:cNvPr id="5" name="Chart 4">
            <a:extLst>
              <a:ext uri="{FF2B5EF4-FFF2-40B4-BE49-F238E27FC236}">
                <a16:creationId xmlns="" xmlns:a16="http://schemas.microsoft.com/office/drawing/2014/main" id="{91EB66A0-1F50-491E-8D8D-B4144F4C2417}"/>
              </a:ext>
            </a:extLst>
          </p:cNvPr>
          <p:cNvGraphicFramePr>
            <a:graphicFrameLocks/>
          </p:cNvGraphicFramePr>
          <p:nvPr>
            <p:extLst>
              <p:ext uri="{D42A27DB-BD31-4B8C-83A1-F6EECF244321}">
                <p14:modId xmlns:p14="http://schemas.microsoft.com/office/powerpoint/2010/main" val="89776829"/>
              </p:ext>
            </p:extLst>
          </p:nvPr>
        </p:nvGraphicFramePr>
        <p:xfrm>
          <a:off x="1371600" y="1962149"/>
          <a:ext cx="10387584" cy="4676394"/>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1">
            <a:extLst>
              <a:ext uri="{FF2B5EF4-FFF2-40B4-BE49-F238E27FC236}">
                <a16:creationId xmlns="" xmlns:a16="http://schemas.microsoft.com/office/drawing/2014/main" id="{2D850AE4-D583-4BC1-9828-E75E7AFC76A5}"/>
              </a:ext>
            </a:extLst>
          </p:cNvPr>
          <p:cNvSpPr txBox="1"/>
          <p:nvPr/>
        </p:nvSpPr>
        <p:spPr>
          <a:xfrm>
            <a:off x="164591" y="5830877"/>
            <a:ext cx="2420113" cy="333439"/>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800" b="1" dirty="0"/>
              <a:t>Ratio raw: processed:</a:t>
            </a:r>
          </a:p>
        </p:txBody>
      </p:sp>
      <p:sp>
        <p:nvSpPr>
          <p:cNvPr id="8" name="TextBox 1">
            <a:extLst>
              <a:ext uri="{FF2B5EF4-FFF2-40B4-BE49-F238E27FC236}">
                <a16:creationId xmlns="" xmlns:a16="http://schemas.microsoft.com/office/drawing/2014/main" id="{13368AAE-582E-4B01-94A7-2DF410BFAE47}"/>
              </a:ext>
            </a:extLst>
          </p:cNvPr>
          <p:cNvSpPr txBox="1"/>
          <p:nvPr/>
        </p:nvSpPr>
        <p:spPr>
          <a:xfrm>
            <a:off x="2584706" y="5830877"/>
            <a:ext cx="676655" cy="33769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800" b="1" dirty="0"/>
              <a:t>7:1</a:t>
            </a:r>
          </a:p>
        </p:txBody>
      </p:sp>
      <p:sp>
        <p:nvSpPr>
          <p:cNvPr id="9" name="TextBox 1">
            <a:extLst>
              <a:ext uri="{FF2B5EF4-FFF2-40B4-BE49-F238E27FC236}">
                <a16:creationId xmlns="" xmlns:a16="http://schemas.microsoft.com/office/drawing/2014/main" id="{F1B8D82A-C9B7-4A5E-BAF6-14B5B3F5AC30}"/>
              </a:ext>
            </a:extLst>
          </p:cNvPr>
          <p:cNvSpPr txBox="1"/>
          <p:nvPr/>
        </p:nvSpPr>
        <p:spPr>
          <a:xfrm>
            <a:off x="4541521" y="5826620"/>
            <a:ext cx="676655" cy="33769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800" b="1" dirty="0"/>
              <a:t>0.7:1</a:t>
            </a:r>
          </a:p>
        </p:txBody>
      </p:sp>
      <p:sp>
        <p:nvSpPr>
          <p:cNvPr id="10" name="TextBox 1">
            <a:extLst>
              <a:ext uri="{FF2B5EF4-FFF2-40B4-BE49-F238E27FC236}">
                <a16:creationId xmlns="" xmlns:a16="http://schemas.microsoft.com/office/drawing/2014/main" id="{3564CFFB-1A39-49FD-B41B-7947C30461EA}"/>
              </a:ext>
            </a:extLst>
          </p:cNvPr>
          <p:cNvSpPr txBox="1"/>
          <p:nvPr/>
        </p:nvSpPr>
        <p:spPr>
          <a:xfrm>
            <a:off x="6498336" y="5826620"/>
            <a:ext cx="676655" cy="33769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800" b="1" dirty="0"/>
              <a:t>1:1</a:t>
            </a:r>
          </a:p>
        </p:txBody>
      </p:sp>
      <p:sp>
        <p:nvSpPr>
          <p:cNvPr id="11" name="TextBox 1">
            <a:extLst>
              <a:ext uri="{FF2B5EF4-FFF2-40B4-BE49-F238E27FC236}">
                <a16:creationId xmlns="" xmlns:a16="http://schemas.microsoft.com/office/drawing/2014/main" id="{7E3B9C27-B021-47D9-8774-6BD566F991B7}"/>
              </a:ext>
            </a:extLst>
          </p:cNvPr>
          <p:cNvSpPr txBox="1"/>
          <p:nvPr/>
        </p:nvSpPr>
        <p:spPr>
          <a:xfrm>
            <a:off x="8381999" y="5826620"/>
            <a:ext cx="676655" cy="33769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800" b="1" dirty="0"/>
              <a:t>3:1</a:t>
            </a:r>
          </a:p>
        </p:txBody>
      </p:sp>
      <p:sp>
        <p:nvSpPr>
          <p:cNvPr id="12" name="TextBox 1">
            <a:extLst>
              <a:ext uri="{FF2B5EF4-FFF2-40B4-BE49-F238E27FC236}">
                <a16:creationId xmlns="" xmlns:a16="http://schemas.microsoft.com/office/drawing/2014/main" id="{C1953C90-6573-4994-91C4-8D1B79857AE9}"/>
              </a:ext>
            </a:extLst>
          </p:cNvPr>
          <p:cNvSpPr txBox="1"/>
          <p:nvPr/>
        </p:nvSpPr>
        <p:spPr>
          <a:xfrm>
            <a:off x="10265662" y="5826620"/>
            <a:ext cx="676655" cy="33769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800" b="1" dirty="0"/>
              <a:t>4:1</a:t>
            </a:r>
          </a:p>
        </p:txBody>
      </p:sp>
      <p:sp>
        <p:nvSpPr>
          <p:cNvPr id="13" name="TextBox 12">
            <a:extLst>
              <a:ext uri="{FF2B5EF4-FFF2-40B4-BE49-F238E27FC236}">
                <a16:creationId xmlns="" xmlns:a16="http://schemas.microsoft.com/office/drawing/2014/main" id="{93AF91C5-B10D-4BE3-B149-E6F62002E7E7}"/>
              </a:ext>
            </a:extLst>
          </p:cNvPr>
          <p:cNvSpPr txBox="1"/>
          <p:nvPr/>
        </p:nvSpPr>
        <p:spPr>
          <a:xfrm>
            <a:off x="10006585" y="6423099"/>
            <a:ext cx="2185415" cy="430887"/>
          </a:xfrm>
          <a:prstGeom prst="rect">
            <a:avLst/>
          </a:prstGeom>
          <a:noFill/>
        </p:spPr>
        <p:txBody>
          <a:bodyPr wrap="square" rtlCol="0">
            <a:spAutoFit/>
          </a:bodyPr>
          <a:lstStyle/>
          <a:p>
            <a:r>
              <a:rPr lang="en-US" sz="1100" dirty="0"/>
              <a:t>Data: UN </a:t>
            </a:r>
            <a:r>
              <a:rPr lang="en-US" sz="1100" dirty="0" err="1"/>
              <a:t>Comtrade</a:t>
            </a:r>
            <a:r>
              <a:rPr lang="en-US" sz="1100" dirty="0"/>
              <a:t>, Observatory of economic complexity</a:t>
            </a:r>
          </a:p>
        </p:txBody>
      </p:sp>
    </p:spTree>
    <p:extLst>
      <p:ext uri="{BB962C8B-B14F-4D97-AF65-F5344CB8AC3E}">
        <p14:creationId xmlns:p14="http://schemas.microsoft.com/office/powerpoint/2010/main" val="352219006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00D9BA73-7691-438C-891E-8E1C66533765}"/>
              </a:ext>
            </a:extLst>
          </p:cNvPr>
          <p:cNvSpPr/>
          <p:nvPr/>
        </p:nvSpPr>
        <p:spPr>
          <a:xfrm>
            <a:off x="0" y="219457"/>
            <a:ext cx="12191999" cy="1471234"/>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ea typeface="Calibri" panose="020F0502020204030204" pitchFamily="34" charset="0"/>
              <a:cs typeface="Times New Roman" panose="02020603050405020304" pitchFamily="18" charset="0"/>
            </a:endParaRPr>
          </a:p>
        </p:txBody>
      </p:sp>
      <p:sp>
        <p:nvSpPr>
          <p:cNvPr id="2" name="Title 1">
            <a:extLst>
              <a:ext uri="{FF2B5EF4-FFF2-40B4-BE49-F238E27FC236}">
                <a16:creationId xmlns="" xmlns:a16="http://schemas.microsoft.com/office/drawing/2014/main" id="{2E494A3C-757A-455C-9C40-3EC17131EB31}"/>
              </a:ext>
            </a:extLst>
          </p:cNvPr>
          <p:cNvSpPr>
            <a:spLocks noGrp="1"/>
          </p:cNvSpPr>
          <p:nvPr>
            <p:ph type="title"/>
          </p:nvPr>
        </p:nvSpPr>
        <p:spPr/>
        <p:txBody>
          <a:bodyPr/>
          <a:lstStyle/>
          <a:p>
            <a:r>
              <a:rPr lang="en-US" dirty="0">
                <a:solidFill>
                  <a:schemeClr val="bg1"/>
                </a:solidFill>
              </a:rPr>
              <a:t>Benchmarking against international comparators at 200% current GDP per capita</a:t>
            </a:r>
          </a:p>
        </p:txBody>
      </p:sp>
      <p:sp>
        <p:nvSpPr>
          <p:cNvPr id="13" name="TextBox 12">
            <a:extLst>
              <a:ext uri="{FF2B5EF4-FFF2-40B4-BE49-F238E27FC236}">
                <a16:creationId xmlns="" xmlns:a16="http://schemas.microsoft.com/office/drawing/2014/main" id="{93AF91C5-B10D-4BE3-B149-E6F62002E7E7}"/>
              </a:ext>
            </a:extLst>
          </p:cNvPr>
          <p:cNvSpPr txBox="1"/>
          <p:nvPr/>
        </p:nvSpPr>
        <p:spPr>
          <a:xfrm>
            <a:off x="236220" y="6596390"/>
            <a:ext cx="1203959" cy="261610"/>
          </a:xfrm>
          <a:prstGeom prst="rect">
            <a:avLst/>
          </a:prstGeom>
          <a:noFill/>
        </p:spPr>
        <p:txBody>
          <a:bodyPr wrap="square" rtlCol="0">
            <a:spAutoFit/>
          </a:bodyPr>
          <a:lstStyle/>
          <a:p>
            <a:r>
              <a:rPr lang="en-US" sz="1100" dirty="0"/>
              <a:t>Data: WDI</a:t>
            </a:r>
          </a:p>
        </p:txBody>
      </p:sp>
      <p:graphicFrame>
        <p:nvGraphicFramePr>
          <p:cNvPr id="8" name="Chart 7">
            <a:extLst>
              <a:ext uri="{FF2B5EF4-FFF2-40B4-BE49-F238E27FC236}">
                <a16:creationId xmlns="" xmlns:a16="http://schemas.microsoft.com/office/drawing/2014/main" id="{D9E8F793-81E1-4511-8EE3-F07146C5B5C9}"/>
              </a:ext>
            </a:extLst>
          </p:cNvPr>
          <p:cNvGraphicFramePr>
            <a:graphicFrameLocks/>
          </p:cNvGraphicFramePr>
          <p:nvPr>
            <p:extLst>
              <p:ext uri="{D42A27DB-BD31-4B8C-83A1-F6EECF244321}">
                <p14:modId xmlns:p14="http://schemas.microsoft.com/office/powerpoint/2010/main" val="824873494"/>
              </p:ext>
            </p:extLst>
          </p:nvPr>
        </p:nvGraphicFramePr>
        <p:xfrm>
          <a:off x="236221" y="2301814"/>
          <a:ext cx="5859778" cy="419105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 xmlns:a16="http://schemas.microsoft.com/office/drawing/2014/main" id="{2EC15438-DB81-41F3-85D8-315FF63AC14F}"/>
              </a:ext>
            </a:extLst>
          </p:cNvPr>
          <p:cNvGraphicFramePr>
            <a:graphicFrameLocks/>
          </p:cNvGraphicFramePr>
          <p:nvPr>
            <p:extLst>
              <p:ext uri="{D42A27DB-BD31-4B8C-83A1-F6EECF244321}">
                <p14:modId xmlns:p14="http://schemas.microsoft.com/office/powerpoint/2010/main" val="1346447390"/>
              </p:ext>
            </p:extLst>
          </p:nvPr>
        </p:nvGraphicFramePr>
        <p:xfrm>
          <a:off x="6441948" y="2301814"/>
          <a:ext cx="3963923" cy="4191059"/>
        </p:xfrm>
        <a:graphic>
          <a:graphicData uri="http://schemas.openxmlformats.org/drawingml/2006/chart">
            <c:chart xmlns:c="http://schemas.openxmlformats.org/drawingml/2006/chart" xmlns:r="http://schemas.openxmlformats.org/officeDocument/2006/relationships" r:id="rId4"/>
          </a:graphicData>
        </a:graphic>
      </p:graphicFrame>
      <p:sp>
        <p:nvSpPr>
          <p:cNvPr id="16" name="TextBox 15">
            <a:extLst>
              <a:ext uri="{FF2B5EF4-FFF2-40B4-BE49-F238E27FC236}">
                <a16:creationId xmlns="" xmlns:a16="http://schemas.microsoft.com/office/drawing/2014/main" id="{DD30BD7A-A25E-4DBC-8328-5EBC969E27A6}"/>
              </a:ext>
            </a:extLst>
          </p:cNvPr>
          <p:cNvSpPr txBox="1"/>
          <p:nvPr/>
        </p:nvSpPr>
        <p:spPr>
          <a:xfrm>
            <a:off x="10585703" y="2301814"/>
            <a:ext cx="1536193" cy="1077218"/>
          </a:xfrm>
          <a:prstGeom prst="rect">
            <a:avLst/>
          </a:prstGeom>
          <a:noFill/>
        </p:spPr>
        <p:txBody>
          <a:bodyPr wrap="square" rtlCol="0">
            <a:spAutoFit/>
          </a:bodyPr>
          <a:lstStyle/>
          <a:p>
            <a:r>
              <a:rPr lang="en-US" sz="1600" dirty="0"/>
              <a:t>*No data available for Cameroon and Chad</a:t>
            </a:r>
          </a:p>
        </p:txBody>
      </p:sp>
      <p:sp>
        <p:nvSpPr>
          <p:cNvPr id="17" name="TextBox 16">
            <a:extLst>
              <a:ext uri="{FF2B5EF4-FFF2-40B4-BE49-F238E27FC236}">
                <a16:creationId xmlns="" xmlns:a16="http://schemas.microsoft.com/office/drawing/2014/main" id="{3ACCDE0D-FBCB-410D-84B5-312D490E749F}"/>
              </a:ext>
            </a:extLst>
          </p:cNvPr>
          <p:cNvSpPr txBox="1"/>
          <p:nvPr/>
        </p:nvSpPr>
        <p:spPr>
          <a:xfrm>
            <a:off x="10585702" y="4959670"/>
            <a:ext cx="1536193" cy="1569660"/>
          </a:xfrm>
          <a:prstGeom prst="rect">
            <a:avLst/>
          </a:prstGeom>
          <a:noFill/>
        </p:spPr>
        <p:txBody>
          <a:bodyPr wrap="square" rtlCol="0">
            <a:spAutoFit/>
          </a:bodyPr>
          <a:lstStyle/>
          <a:p>
            <a:r>
              <a:rPr lang="en-US" sz="1600" dirty="0"/>
              <a:t>* Country comparisons  slightly over 200% GDP due to data availability</a:t>
            </a:r>
          </a:p>
        </p:txBody>
      </p:sp>
    </p:spTree>
    <p:extLst>
      <p:ext uri="{BB962C8B-B14F-4D97-AF65-F5344CB8AC3E}">
        <p14:creationId xmlns:p14="http://schemas.microsoft.com/office/powerpoint/2010/main" val="75067833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00D9BA73-7691-438C-891E-8E1C66533765}"/>
              </a:ext>
            </a:extLst>
          </p:cNvPr>
          <p:cNvSpPr/>
          <p:nvPr/>
        </p:nvSpPr>
        <p:spPr>
          <a:xfrm>
            <a:off x="0" y="219457"/>
            <a:ext cx="12191999" cy="1471234"/>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ea typeface="Calibri" panose="020F0502020204030204" pitchFamily="34" charset="0"/>
              <a:cs typeface="Times New Roman" panose="02020603050405020304" pitchFamily="18" charset="0"/>
            </a:endParaRPr>
          </a:p>
        </p:txBody>
      </p:sp>
      <p:sp>
        <p:nvSpPr>
          <p:cNvPr id="2" name="Title 1">
            <a:extLst>
              <a:ext uri="{FF2B5EF4-FFF2-40B4-BE49-F238E27FC236}">
                <a16:creationId xmlns="" xmlns:a16="http://schemas.microsoft.com/office/drawing/2014/main" id="{2E494A3C-757A-455C-9C40-3EC17131EB31}"/>
              </a:ext>
            </a:extLst>
          </p:cNvPr>
          <p:cNvSpPr>
            <a:spLocks noGrp="1"/>
          </p:cNvSpPr>
          <p:nvPr>
            <p:ph type="title"/>
          </p:nvPr>
        </p:nvSpPr>
        <p:spPr/>
        <p:txBody>
          <a:bodyPr/>
          <a:lstStyle/>
          <a:p>
            <a:r>
              <a:rPr lang="en-US" dirty="0">
                <a:solidFill>
                  <a:schemeClr val="bg1"/>
                </a:solidFill>
              </a:rPr>
              <a:t>Benchmarking against international comparators at 200% current GDP per capita</a:t>
            </a:r>
          </a:p>
        </p:txBody>
      </p:sp>
      <p:sp>
        <p:nvSpPr>
          <p:cNvPr id="13" name="TextBox 12">
            <a:extLst>
              <a:ext uri="{FF2B5EF4-FFF2-40B4-BE49-F238E27FC236}">
                <a16:creationId xmlns="" xmlns:a16="http://schemas.microsoft.com/office/drawing/2014/main" id="{93AF91C5-B10D-4BE3-B149-E6F62002E7E7}"/>
              </a:ext>
            </a:extLst>
          </p:cNvPr>
          <p:cNvSpPr txBox="1"/>
          <p:nvPr/>
        </p:nvSpPr>
        <p:spPr>
          <a:xfrm>
            <a:off x="10751820" y="6450718"/>
            <a:ext cx="1203959" cy="261610"/>
          </a:xfrm>
          <a:prstGeom prst="rect">
            <a:avLst/>
          </a:prstGeom>
          <a:noFill/>
        </p:spPr>
        <p:txBody>
          <a:bodyPr wrap="square" rtlCol="0">
            <a:spAutoFit/>
          </a:bodyPr>
          <a:lstStyle/>
          <a:p>
            <a:r>
              <a:rPr lang="en-US" sz="1100" dirty="0"/>
              <a:t>Data: WDI</a:t>
            </a:r>
          </a:p>
        </p:txBody>
      </p:sp>
      <p:graphicFrame>
        <p:nvGraphicFramePr>
          <p:cNvPr id="14" name="Chart 13">
            <a:extLst>
              <a:ext uri="{FF2B5EF4-FFF2-40B4-BE49-F238E27FC236}">
                <a16:creationId xmlns="" xmlns:a16="http://schemas.microsoft.com/office/drawing/2014/main" id="{06436CDF-D387-4569-922E-86E649BB5DDE}"/>
              </a:ext>
            </a:extLst>
          </p:cNvPr>
          <p:cNvGraphicFramePr>
            <a:graphicFrameLocks/>
          </p:cNvGraphicFramePr>
          <p:nvPr>
            <p:extLst>
              <p:ext uri="{D42A27DB-BD31-4B8C-83A1-F6EECF244321}">
                <p14:modId xmlns:p14="http://schemas.microsoft.com/office/powerpoint/2010/main" val="2367762544"/>
              </p:ext>
            </p:extLst>
          </p:nvPr>
        </p:nvGraphicFramePr>
        <p:xfrm>
          <a:off x="463298" y="2057400"/>
          <a:ext cx="5486400" cy="416052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Chart 14">
            <a:extLst>
              <a:ext uri="{FF2B5EF4-FFF2-40B4-BE49-F238E27FC236}">
                <a16:creationId xmlns="" xmlns:a16="http://schemas.microsoft.com/office/drawing/2014/main" id="{B87B6A8E-8655-4F8D-B68A-2FF285E2394C}"/>
              </a:ext>
            </a:extLst>
          </p:cNvPr>
          <p:cNvGraphicFramePr>
            <a:graphicFrameLocks/>
          </p:cNvGraphicFramePr>
          <p:nvPr>
            <p:extLst>
              <p:ext uri="{D42A27DB-BD31-4B8C-83A1-F6EECF244321}">
                <p14:modId xmlns:p14="http://schemas.microsoft.com/office/powerpoint/2010/main" val="1336980088"/>
              </p:ext>
            </p:extLst>
          </p:nvPr>
        </p:nvGraphicFramePr>
        <p:xfrm>
          <a:off x="6242303" y="2057400"/>
          <a:ext cx="5486400" cy="416052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64493787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3BE95BCD-B431-4395-8C7C-F4AF40A3C9F9}"/>
              </a:ext>
            </a:extLst>
          </p:cNvPr>
          <p:cNvSpPr/>
          <p:nvPr/>
        </p:nvSpPr>
        <p:spPr>
          <a:xfrm>
            <a:off x="0" y="219457"/>
            <a:ext cx="12191999" cy="1471234"/>
          </a:xfrm>
          <a:prstGeom prst="rect">
            <a:avLst/>
          </a:prstGeom>
          <a:solidFill>
            <a:srgbClr val="D95F0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bg1"/>
              </a:solidFill>
              <a:ea typeface="Calibri" panose="020F0502020204030204" pitchFamily="34" charset="0"/>
              <a:cs typeface="Times New Roman" panose="02020603050405020304" pitchFamily="18" charset="0"/>
            </a:endParaRPr>
          </a:p>
        </p:txBody>
      </p:sp>
      <p:sp>
        <p:nvSpPr>
          <p:cNvPr id="2" name="Title 1">
            <a:extLst>
              <a:ext uri="{FF2B5EF4-FFF2-40B4-BE49-F238E27FC236}">
                <a16:creationId xmlns="" xmlns:a16="http://schemas.microsoft.com/office/drawing/2014/main" id="{648EEFC8-614C-4386-A6D3-FE4C82641C78}"/>
              </a:ext>
            </a:extLst>
          </p:cNvPr>
          <p:cNvSpPr>
            <a:spLocks noGrp="1"/>
          </p:cNvSpPr>
          <p:nvPr>
            <p:ph type="title"/>
          </p:nvPr>
        </p:nvSpPr>
        <p:spPr/>
        <p:txBody>
          <a:bodyPr/>
          <a:lstStyle/>
          <a:p>
            <a:r>
              <a:rPr lang="en-US" dirty="0">
                <a:solidFill>
                  <a:schemeClr val="bg1"/>
                </a:solidFill>
              </a:rPr>
              <a:t>Discussion</a:t>
            </a:r>
          </a:p>
        </p:txBody>
      </p:sp>
      <p:sp>
        <p:nvSpPr>
          <p:cNvPr id="5" name="Content Placeholder 2">
            <a:extLst>
              <a:ext uri="{FF2B5EF4-FFF2-40B4-BE49-F238E27FC236}">
                <a16:creationId xmlns="" xmlns:a16="http://schemas.microsoft.com/office/drawing/2014/main" id="{47A00B14-76DF-41E5-A976-7CADEA081C17}"/>
              </a:ext>
            </a:extLst>
          </p:cNvPr>
          <p:cNvSpPr>
            <a:spLocks noGrp="1"/>
          </p:cNvSpPr>
          <p:nvPr>
            <p:ph idx="1"/>
          </p:nvPr>
        </p:nvSpPr>
        <p:spPr>
          <a:xfrm>
            <a:off x="838200" y="2553419"/>
            <a:ext cx="10515600" cy="3920534"/>
          </a:xfrm>
        </p:spPr>
        <p:txBody>
          <a:bodyPr>
            <a:normAutofit/>
          </a:bodyPr>
          <a:lstStyle/>
          <a:p>
            <a:pPr>
              <a:spcAft>
                <a:spcPts val="1200"/>
              </a:spcAft>
            </a:pPr>
            <a:r>
              <a:rPr lang="en-US" dirty="0"/>
              <a:t>Quick reactions?</a:t>
            </a:r>
          </a:p>
          <a:p>
            <a:pPr>
              <a:spcAft>
                <a:spcPts val="1200"/>
              </a:spcAft>
            </a:pPr>
            <a:r>
              <a:rPr lang="en-US" dirty="0"/>
              <a:t>Clarifications?</a:t>
            </a:r>
          </a:p>
          <a:p>
            <a:pPr>
              <a:spcAft>
                <a:spcPts val="1200"/>
              </a:spcAft>
            </a:pPr>
            <a:r>
              <a:rPr lang="en-US" dirty="0"/>
              <a:t>Gaps in the current NDP process in [country]?</a:t>
            </a:r>
          </a:p>
          <a:p>
            <a:pPr>
              <a:spcAft>
                <a:spcPts val="1200"/>
              </a:spcAft>
            </a:pPr>
            <a:r>
              <a:rPr lang="en-US" dirty="0"/>
              <a:t>Possible action items?</a:t>
            </a:r>
          </a:p>
          <a:p>
            <a:endParaRPr lang="en-US" dirty="0"/>
          </a:p>
        </p:txBody>
      </p:sp>
    </p:spTree>
    <p:extLst>
      <p:ext uri="{BB962C8B-B14F-4D97-AF65-F5344CB8AC3E}">
        <p14:creationId xmlns:p14="http://schemas.microsoft.com/office/powerpoint/2010/main" val="59352952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 xmlns:a16="http://schemas.microsoft.com/office/drawing/2014/main" id="{D8CD02A6-A752-4AE9-91FE-2F055CFDA0DB}"/>
              </a:ext>
            </a:extLst>
          </p:cNvPr>
          <p:cNvSpPr/>
          <p:nvPr/>
        </p:nvSpPr>
        <p:spPr>
          <a:xfrm>
            <a:off x="0" y="0"/>
            <a:ext cx="12192000" cy="6857999"/>
          </a:xfrm>
          <a:prstGeom prst="rect">
            <a:avLst/>
          </a:prstGeom>
          <a:solidFill>
            <a:srgbClr val="1B9E7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ea typeface="Calibri" panose="020F0502020204030204" pitchFamily="34" charset="0"/>
              <a:cs typeface="Times New Roman" panose="02020603050405020304" pitchFamily="18" charset="0"/>
            </a:endParaRPr>
          </a:p>
        </p:txBody>
      </p:sp>
      <p:sp>
        <p:nvSpPr>
          <p:cNvPr id="2" name="Title 1">
            <a:extLst>
              <a:ext uri="{FF2B5EF4-FFF2-40B4-BE49-F238E27FC236}">
                <a16:creationId xmlns="" xmlns:a16="http://schemas.microsoft.com/office/drawing/2014/main" id="{449E4D10-1F1C-4D35-AE1A-5145E58DA176}"/>
              </a:ext>
            </a:extLst>
          </p:cNvPr>
          <p:cNvSpPr>
            <a:spLocks noGrp="1"/>
          </p:cNvSpPr>
          <p:nvPr>
            <p:ph type="title"/>
          </p:nvPr>
        </p:nvSpPr>
        <p:spPr/>
        <p:txBody>
          <a:bodyPr/>
          <a:lstStyle/>
          <a:p>
            <a:r>
              <a:rPr lang="en-US" dirty="0">
                <a:solidFill>
                  <a:schemeClr val="bg1"/>
                </a:solidFill>
              </a:rPr>
              <a:t>Urban Productivity</a:t>
            </a:r>
          </a:p>
        </p:txBody>
      </p:sp>
      <p:sp>
        <p:nvSpPr>
          <p:cNvPr id="3" name="Text Placeholder 2">
            <a:extLst>
              <a:ext uri="{FF2B5EF4-FFF2-40B4-BE49-F238E27FC236}">
                <a16:creationId xmlns="" xmlns:a16="http://schemas.microsoft.com/office/drawing/2014/main" id="{334515B9-0042-4BD7-8750-18C17DFC603E}"/>
              </a:ext>
            </a:extLst>
          </p:cNvPr>
          <p:cNvSpPr>
            <a:spLocks noGrp="1"/>
          </p:cNvSpPr>
          <p:nvPr>
            <p:ph type="body" idx="1"/>
          </p:nvPr>
        </p:nvSpPr>
        <p:spPr/>
        <p:txBody>
          <a:bodyPr/>
          <a:lstStyle/>
          <a:p>
            <a:r>
              <a:rPr lang="en-US" dirty="0">
                <a:solidFill>
                  <a:schemeClr val="bg1"/>
                </a:solidFill>
              </a:rPr>
              <a:t>Cities that convey competitive advantages to national economies.</a:t>
            </a:r>
          </a:p>
          <a:p>
            <a:r>
              <a:rPr lang="en-US" dirty="0">
                <a:solidFill>
                  <a:schemeClr val="bg1"/>
                </a:solidFill>
              </a:rPr>
              <a:t>(Introduction to Theme B)</a:t>
            </a:r>
          </a:p>
        </p:txBody>
      </p:sp>
    </p:spTree>
    <p:extLst>
      <p:ext uri="{BB962C8B-B14F-4D97-AF65-F5344CB8AC3E}">
        <p14:creationId xmlns:p14="http://schemas.microsoft.com/office/powerpoint/2010/main" val="378589888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 xmlns:a16="http://schemas.microsoft.com/office/drawing/2014/main" id="{9CAD0675-ECA5-4417-898A-FFFE0A45AAB4}"/>
              </a:ext>
            </a:extLst>
          </p:cNvPr>
          <p:cNvSpPr/>
          <p:nvPr/>
        </p:nvSpPr>
        <p:spPr>
          <a:xfrm>
            <a:off x="0" y="219457"/>
            <a:ext cx="12192000" cy="1471233"/>
          </a:xfrm>
          <a:prstGeom prst="rect">
            <a:avLst/>
          </a:prstGeom>
          <a:solidFill>
            <a:srgbClr val="1B9E7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ea typeface="Calibri" panose="020F0502020204030204" pitchFamily="34" charset="0"/>
              <a:cs typeface="Times New Roman" panose="02020603050405020304" pitchFamily="18" charset="0"/>
            </a:endParaRPr>
          </a:p>
        </p:txBody>
      </p:sp>
      <p:sp>
        <p:nvSpPr>
          <p:cNvPr id="2" name="Title 1">
            <a:extLst>
              <a:ext uri="{FF2B5EF4-FFF2-40B4-BE49-F238E27FC236}">
                <a16:creationId xmlns="" xmlns:a16="http://schemas.microsoft.com/office/drawing/2014/main" id="{FA9BCEC7-BD4A-492C-AAF0-1F2A6CBB66AE}"/>
              </a:ext>
            </a:extLst>
          </p:cNvPr>
          <p:cNvSpPr>
            <a:spLocks noGrp="1"/>
          </p:cNvSpPr>
          <p:nvPr>
            <p:ph type="title"/>
          </p:nvPr>
        </p:nvSpPr>
        <p:spPr/>
        <p:txBody>
          <a:bodyPr/>
          <a:lstStyle/>
          <a:p>
            <a:r>
              <a:rPr lang="en-US" dirty="0">
                <a:solidFill>
                  <a:schemeClr val="bg1"/>
                </a:solidFill>
              </a:rPr>
              <a:t>Key questions for policymakers</a:t>
            </a:r>
          </a:p>
        </p:txBody>
      </p:sp>
      <p:sp>
        <p:nvSpPr>
          <p:cNvPr id="3" name="Content Placeholder 2">
            <a:extLst>
              <a:ext uri="{FF2B5EF4-FFF2-40B4-BE49-F238E27FC236}">
                <a16:creationId xmlns="" xmlns:a16="http://schemas.microsoft.com/office/drawing/2014/main" id="{349B943A-4AF2-48FA-BED9-3C7393A925A7}"/>
              </a:ext>
            </a:extLst>
          </p:cNvPr>
          <p:cNvSpPr>
            <a:spLocks noGrp="1"/>
          </p:cNvSpPr>
          <p:nvPr>
            <p:ph idx="1"/>
          </p:nvPr>
        </p:nvSpPr>
        <p:spPr/>
        <p:txBody>
          <a:bodyPr>
            <a:normAutofit/>
          </a:bodyPr>
          <a:lstStyle/>
          <a:p>
            <a:pPr lvl="0"/>
            <a:r>
              <a:rPr lang="en-US" dirty="0"/>
              <a:t>What are the biggest barriers to the productivity and competitiveness of urban firms? </a:t>
            </a:r>
          </a:p>
          <a:p>
            <a:pPr lvl="0"/>
            <a:r>
              <a:rPr lang="en-US" dirty="0"/>
              <a:t>What level of investment in urban infrastructure is needed to make cities drivers of structural transformation?</a:t>
            </a:r>
          </a:p>
          <a:p>
            <a:pPr lvl="0"/>
            <a:r>
              <a:rPr lang="en-US" dirty="0"/>
              <a:t>How can urban investments and programmes be prioritized to best leverage urban economic advantages and aligned with national development priorities?</a:t>
            </a:r>
          </a:p>
          <a:p>
            <a:pPr lvl="0"/>
            <a:r>
              <a:rPr lang="en-US" dirty="0"/>
              <a:t>What components of urban management require national-level support and/or coordination?</a:t>
            </a:r>
          </a:p>
          <a:p>
            <a:endParaRPr lang="en-US" dirty="0"/>
          </a:p>
        </p:txBody>
      </p:sp>
    </p:spTree>
    <p:extLst>
      <p:ext uri="{BB962C8B-B14F-4D97-AF65-F5344CB8AC3E}">
        <p14:creationId xmlns:p14="http://schemas.microsoft.com/office/powerpoint/2010/main" val="176408170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 xmlns:a16="http://schemas.microsoft.com/office/drawing/2014/main" id="{9CAD0675-ECA5-4417-898A-FFFE0A45AAB4}"/>
              </a:ext>
            </a:extLst>
          </p:cNvPr>
          <p:cNvSpPr/>
          <p:nvPr/>
        </p:nvSpPr>
        <p:spPr>
          <a:xfrm>
            <a:off x="0" y="219457"/>
            <a:ext cx="12192000" cy="1471233"/>
          </a:xfrm>
          <a:prstGeom prst="rect">
            <a:avLst/>
          </a:prstGeom>
          <a:solidFill>
            <a:srgbClr val="1B9E7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ea typeface="Calibri" panose="020F0502020204030204" pitchFamily="34" charset="0"/>
              <a:cs typeface="Times New Roman" panose="02020603050405020304" pitchFamily="18" charset="0"/>
            </a:endParaRPr>
          </a:p>
        </p:txBody>
      </p:sp>
      <p:sp>
        <p:nvSpPr>
          <p:cNvPr id="2" name="Title 1">
            <a:extLst>
              <a:ext uri="{FF2B5EF4-FFF2-40B4-BE49-F238E27FC236}">
                <a16:creationId xmlns="" xmlns:a16="http://schemas.microsoft.com/office/drawing/2014/main" id="{FA9BCEC7-BD4A-492C-AAF0-1F2A6CBB66AE}"/>
              </a:ext>
            </a:extLst>
          </p:cNvPr>
          <p:cNvSpPr>
            <a:spLocks noGrp="1"/>
          </p:cNvSpPr>
          <p:nvPr>
            <p:ph type="title"/>
          </p:nvPr>
        </p:nvSpPr>
        <p:spPr/>
        <p:txBody>
          <a:bodyPr>
            <a:normAutofit/>
          </a:bodyPr>
          <a:lstStyle/>
          <a:p>
            <a:r>
              <a:rPr lang="en-US" dirty="0">
                <a:solidFill>
                  <a:schemeClr val="bg1"/>
                </a:solidFill>
              </a:rPr>
              <a:t>Urban productivity as conceptualized in </a:t>
            </a:r>
            <a:r>
              <a:rPr lang="en-US" u="sng" dirty="0">
                <a:solidFill>
                  <a:schemeClr val="bg1"/>
                </a:solidFill>
              </a:rPr>
              <a:t>_[country name]_</a:t>
            </a:r>
            <a:r>
              <a:rPr lang="en-US" dirty="0">
                <a:solidFill>
                  <a:schemeClr val="bg1"/>
                </a:solidFill>
              </a:rPr>
              <a:t>’s current NDP</a:t>
            </a:r>
          </a:p>
        </p:txBody>
      </p:sp>
      <p:sp>
        <p:nvSpPr>
          <p:cNvPr id="3" name="Content Placeholder 2">
            <a:extLst>
              <a:ext uri="{FF2B5EF4-FFF2-40B4-BE49-F238E27FC236}">
                <a16:creationId xmlns="" xmlns:a16="http://schemas.microsoft.com/office/drawing/2014/main" id="{349B943A-4AF2-48FA-BED9-3C7393A925A7}"/>
              </a:ext>
            </a:extLst>
          </p:cNvPr>
          <p:cNvSpPr>
            <a:spLocks noGrp="1"/>
          </p:cNvSpPr>
          <p:nvPr>
            <p:ph idx="1"/>
          </p:nvPr>
        </p:nvSpPr>
        <p:spPr/>
        <p:txBody>
          <a:bodyPr>
            <a:normAutofit/>
          </a:bodyPr>
          <a:lstStyle/>
          <a:p>
            <a:pPr marL="0" lvl="0" indent="0">
              <a:buNone/>
            </a:pPr>
            <a:endParaRPr lang="en-US" dirty="0"/>
          </a:p>
        </p:txBody>
      </p:sp>
    </p:spTree>
    <p:extLst>
      <p:ext uri="{BB962C8B-B14F-4D97-AF65-F5344CB8AC3E}">
        <p14:creationId xmlns:p14="http://schemas.microsoft.com/office/powerpoint/2010/main" val="314560183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A10AF8D4-7AB8-4250-8649-87D477D83BDE}"/>
              </a:ext>
            </a:extLst>
          </p:cNvPr>
          <p:cNvSpPr/>
          <p:nvPr/>
        </p:nvSpPr>
        <p:spPr>
          <a:xfrm>
            <a:off x="0" y="219457"/>
            <a:ext cx="12192000" cy="1471233"/>
          </a:xfrm>
          <a:prstGeom prst="rect">
            <a:avLst/>
          </a:prstGeom>
          <a:solidFill>
            <a:srgbClr val="1B9E7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ea typeface="Calibri" panose="020F0502020204030204" pitchFamily="34" charset="0"/>
              <a:cs typeface="Times New Roman" panose="02020603050405020304" pitchFamily="18" charset="0"/>
            </a:endParaRPr>
          </a:p>
        </p:txBody>
      </p:sp>
      <p:sp>
        <p:nvSpPr>
          <p:cNvPr id="2" name="Title 1">
            <a:extLst>
              <a:ext uri="{FF2B5EF4-FFF2-40B4-BE49-F238E27FC236}">
                <a16:creationId xmlns="" xmlns:a16="http://schemas.microsoft.com/office/drawing/2014/main" id="{0DD65F26-87C8-423C-87F1-C5387CF67622}"/>
              </a:ext>
            </a:extLst>
          </p:cNvPr>
          <p:cNvSpPr>
            <a:spLocks noGrp="1"/>
          </p:cNvSpPr>
          <p:nvPr>
            <p:ph type="title"/>
          </p:nvPr>
        </p:nvSpPr>
        <p:spPr/>
        <p:txBody>
          <a:bodyPr/>
          <a:lstStyle/>
          <a:p>
            <a:r>
              <a:rPr lang="en-US" dirty="0">
                <a:solidFill>
                  <a:schemeClr val="bg1"/>
                </a:solidFill>
              </a:rPr>
              <a:t>Cities are required for structural transformation.</a:t>
            </a:r>
          </a:p>
        </p:txBody>
      </p:sp>
      <p:sp>
        <p:nvSpPr>
          <p:cNvPr id="5" name="TextBox 4">
            <a:extLst>
              <a:ext uri="{FF2B5EF4-FFF2-40B4-BE49-F238E27FC236}">
                <a16:creationId xmlns="" xmlns:a16="http://schemas.microsoft.com/office/drawing/2014/main" id="{283C34DA-1758-43D8-81DB-87CF99487336}"/>
              </a:ext>
            </a:extLst>
          </p:cNvPr>
          <p:cNvSpPr txBox="1"/>
          <p:nvPr/>
        </p:nvSpPr>
        <p:spPr>
          <a:xfrm>
            <a:off x="9363456" y="2119576"/>
            <a:ext cx="2596896" cy="3939540"/>
          </a:xfrm>
          <a:prstGeom prst="rect">
            <a:avLst/>
          </a:prstGeom>
          <a:noFill/>
        </p:spPr>
        <p:txBody>
          <a:bodyPr wrap="square" rtlCol="0">
            <a:spAutoFit/>
          </a:bodyPr>
          <a:lstStyle/>
          <a:p>
            <a:r>
              <a:rPr lang="en-US" sz="2800" dirty="0"/>
              <a:t>“No countries have achieved sustained economic growth without the growth of cities”</a:t>
            </a:r>
          </a:p>
          <a:p>
            <a:endParaRPr lang="en-US" dirty="0"/>
          </a:p>
          <a:p>
            <a:r>
              <a:rPr lang="en-US" dirty="0"/>
              <a:t>-  </a:t>
            </a:r>
            <a:r>
              <a:rPr lang="fr-FR" dirty="0"/>
              <a:t>UN-Habitat (2011). </a:t>
            </a:r>
            <a:r>
              <a:rPr lang="fr-FR" i="1" dirty="0"/>
              <a:t>The </a:t>
            </a:r>
            <a:r>
              <a:rPr lang="fr-FR" i="1" dirty="0" err="1"/>
              <a:t>Economic</a:t>
            </a:r>
            <a:r>
              <a:rPr lang="fr-FR" i="1" dirty="0"/>
              <a:t> </a:t>
            </a:r>
            <a:r>
              <a:rPr lang="fr-FR" i="1" dirty="0" err="1"/>
              <a:t>Role</a:t>
            </a:r>
            <a:r>
              <a:rPr lang="fr-FR" i="1" dirty="0"/>
              <a:t> of Cities.</a:t>
            </a:r>
            <a:r>
              <a:rPr lang="fr-FR" dirty="0"/>
              <a:t> </a:t>
            </a:r>
            <a:endParaRPr lang="en-US" dirty="0"/>
          </a:p>
        </p:txBody>
      </p:sp>
      <p:graphicFrame>
        <p:nvGraphicFramePr>
          <p:cNvPr id="6" name="Chart 5">
            <a:extLst>
              <a:ext uri="{FF2B5EF4-FFF2-40B4-BE49-F238E27FC236}">
                <a16:creationId xmlns="" xmlns:a16="http://schemas.microsoft.com/office/drawing/2014/main" id="{305E3469-37DC-4E8B-9399-0DF03EE80F14}"/>
              </a:ext>
            </a:extLst>
          </p:cNvPr>
          <p:cNvGraphicFramePr/>
          <p:nvPr>
            <p:extLst>
              <p:ext uri="{D42A27DB-BD31-4B8C-83A1-F6EECF244321}">
                <p14:modId xmlns:p14="http://schemas.microsoft.com/office/powerpoint/2010/main" val="2218111753"/>
              </p:ext>
            </p:extLst>
          </p:nvPr>
        </p:nvGraphicFramePr>
        <p:xfrm>
          <a:off x="410336" y="1836360"/>
          <a:ext cx="8727567" cy="4840286"/>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 xmlns:a16="http://schemas.microsoft.com/office/drawing/2014/main" id="{508B387F-A925-4593-8541-ECF573F2DA9E}"/>
              </a:ext>
            </a:extLst>
          </p:cNvPr>
          <p:cNvSpPr txBox="1"/>
          <p:nvPr/>
        </p:nvSpPr>
        <p:spPr>
          <a:xfrm>
            <a:off x="8249904" y="6396968"/>
            <a:ext cx="1203959" cy="261610"/>
          </a:xfrm>
          <a:prstGeom prst="rect">
            <a:avLst/>
          </a:prstGeom>
          <a:noFill/>
        </p:spPr>
        <p:txBody>
          <a:bodyPr wrap="square" rtlCol="0">
            <a:spAutoFit/>
          </a:bodyPr>
          <a:lstStyle/>
          <a:p>
            <a:r>
              <a:rPr lang="en-US" sz="1100" dirty="0"/>
              <a:t>Data: WDI</a:t>
            </a:r>
          </a:p>
        </p:txBody>
      </p:sp>
    </p:spTree>
    <p:extLst>
      <p:ext uri="{BB962C8B-B14F-4D97-AF65-F5344CB8AC3E}">
        <p14:creationId xmlns:p14="http://schemas.microsoft.com/office/powerpoint/2010/main" val="178520040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 xmlns:a16="http://schemas.microsoft.com/office/drawing/2014/main" id="{67B161E7-7C76-41EB-BBA1-B8F356533FD8}"/>
              </a:ext>
            </a:extLst>
          </p:cNvPr>
          <p:cNvSpPr/>
          <p:nvPr/>
        </p:nvSpPr>
        <p:spPr>
          <a:xfrm>
            <a:off x="0" y="219457"/>
            <a:ext cx="12192000" cy="1471233"/>
          </a:xfrm>
          <a:prstGeom prst="rect">
            <a:avLst/>
          </a:prstGeom>
          <a:solidFill>
            <a:srgbClr val="1B9E7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ea typeface="Calibri" panose="020F0502020204030204" pitchFamily="34" charset="0"/>
              <a:cs typeface="Times New Roman" panose="02020603050405020304" pitchFamily="18" charset="0"/>
            </a:endParaRPr>
          </a:p>
        </p:txBody>
      </p:sp>
      <p:sp>
        <p:nvSpPr>
          <p:cNvPr id="2" name="Title 1">
            <a:extLst>
              <a:ext uri="{FF2B5EF4-FFF2-40B4-BE49-F238E27FC236}">
                <a16:creationId xmlns="" xmlns:a16="http://schemas.microsoft.com/office/drawing/2014/main" id="{648EEFC8-614C-4386-A6D3-FE4C82641C78}"/>
              </a:ext>
            </a:extLst>
          </p:cNvPr>
          <p:cNvSpPr>
            <a:spLocks noGrp="1"/>
          </p:cNvSpPr>
          <p:nvPr>
            <p:ph type="title"/>
          </p:nvPr>
        </p:nvSpPr>
        <p:spPr/>
        <p:txBody>
          <a:bodyPr/>
          <a:lstStyle/>
          <a:p>
            <a:r>
              <a:rPr lang="en-US" dirty="0">
                <a:solidFill>
                  <a:schemeClr val="bg1"/>
                </a:solidFill>
              </a:rPr>
              <a:t>Agglomeration economies</a:t>
            </a:r>
          </a:p>
        </p:txBody>
      </p:sp>
      <p:sp>
        <p:nvSpPr>
          <p:cNvPr id="3" name="Content Placeholder 2">
            <a:extLst>
              <a:ext uri="{FF2B5EF4-FFF2-40B4-BE49-F238E27FC236}">
                <a16:creationId xmlns="" xmlns:a16="http://schemas.microsoft.com/office/drawing/2014/main" id="{7B9FF3FF-6EA9-4D5F-90B0-D3E7D9E09A84}"/>
              </a:ext>
            </a:extLst>
          </p:cNvPr>
          <p:cNvSpPr>
            <a:spLocks noGrp="1"/>
          </p:cNvSpPr>
          <p:nvPr>
            <p:ph idx="1"/>
          </p:nvPr>
        </p:nvSpPr>
        <p:spPr/>
        <p:txBody>
          <a:bodyPr>
            <a:normAutofit fontScale="85000" lnSpcReduction="20000"/>
          </a:bodyPr>
          <a:lstStyle/>
          <a:p>
            <a:pPr marL="0" lvl="0" indent="0">
              <a:buNone/>
            </a:pPr>
            <a:r>
              <a:rPr lang="en-US" dirty="0">
                <a:solidFill>
                  <a:srgbClr val="1B9E77"/>
                </a:solidFill>
              </a:rPr>
              <a:t>“Workers are more productive on average in large cities than in small cities and in small cities than in rural areas.”  </a:t>
            </a:r>
          </a:p>
          <a:p>
            <a:pPr lvl="0">
              <a:buFontTx/>
              <a:buChar char="-"/>
            </a:pPr>
            <a:r>
              <a:rPr lang="en-US" sz="1900" dirty="0" err="1"/>
              <a:t>Duranton</a:t>
            </a:r>
            <a:r>
              <a:rPr lang="en-US" sz="1900" dirty="0"/>
              <a:t>, G. (2014). Growing through Cities in Developing Countries.</a:t>
            </a:r>
          </a:p>
          <a:p>
            <a:pPr lvl="0">
              <a:buFontTx/>
              <a:buChar char="-"/>
            </a:pPr>
            <a:endParaRPr lang="en-US" sz="1800" dirty="0"/>
          </a:p>
          <a:p>
            <a:pPr marL="0" lvl="0" indent="0">
              <a:buNone/>
            </a:pPr>
            <a:r>
              <a:rPr lang="en-US" u="sng" dirty="0"/>
              <a:t>Mechanisms of agglomeration economies:</a:t>
            </a:r>
          </a:p>
          <a:p>
            <a:pPr lvl="0"/>
            <a:r>
              <a:rPr lang="en-US" b="1" dirty="0"/>
              <a:t>Sharing intermediate inputs</a:t>
            </a:r>
            <a:r>
              <a:rPr lang="en-US" dirty="0"/>
              <a:t>, especially when inputs are highly specialized or need to respond to rapidly changing demand.</a:t>
            </a:r>
          </a:p>
          <a:p>
            <a:pPr lvl="0"/>
            <a:r>
              <a:rPr lang="en-US" b="1" dirty="0"/>
              <a:t>Sharing a labour pool</a:t>
            </a:r>
            <a:r>
              <a:rPr lang="en-US" dirty="0"/>
              <a:t>, allowing individual firms to expand or reduce their labour force as needed in the context of a large, stable labour market.</a:t>
            </a:r>
          </a:p>
          <a:p>
            <a:pPr lvl="0"/>
            <a:r>
              <a:rPr lang="en-US" b="1" dirty="0"/>
              <a:t>Labour matching</a:t>
            </a:r>
            <a:r>
              <a:rPr lang="en-US" dirty="0"/>
              <a:t>, i.e. better matches between worker skills and firm requirements and reduced training costs.</a:t>
            </a:r>
          </a:p>
          <a:p>
            <a:pPr lvl="0"/>
            <a:r>
              <a:rPr lang="en-US" b="1" dirty="0"/>
              <a:t>Knowledge spillovers</a:t>
            </a:r>
            <a:r>
              <a:rPr lang="en-US" dirty="0"/>
              <a:t>, i.e. the conscious or unconscious transfer of ideas and techniques first described by Marshall (1920).</a:t>
            </a:r>
          </a:p>
        </p:txBody>
      </p:sp>
    </p:spTree>
    <p:extLst>
      <p:ext uri="{BB962C8B-B14F-4D97-AF65-F5344CB8AC3E}">
        <p14:creationId xmlns:p14="http://schemas.microsoft.com/office/powerpoint/2010/main" val="94865532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 xmlns:a16="http://schemas.microsoft.com/office/drawing/2014/main" id="{67B161E7-7C76-41EB-BBA1-B8F356533FD8}"/>
              </a:ext>
            </a:extLst>
          </p:cNvPr>
          <p:cNvSpPr/>
          <p:nvPr/>
        </p:nvSpPr>
        <p:spPr>
          <a:xfrm>
            <a:off x="0" y="219457"/>
            <a:ext cx="12192000" cy="1471233"/>
          </a:xfrm>
          <a:prstGeom prst="rect">
            <a:avLst/>
          </a:prstGeom>
          <a:solidFill>
            <a:srgbClr val="1B9E7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ea typeface="Calibri" panose="020F0502020204030204" pitchFamily="34" charset="0"/>
              <a:cs typeface="Times New Roman" panose="02020603050405020304" pitchFamily="18" charset="0"/>
            </a:endParaRPr>
          </a:p>
        </p:txBody>
      </p:sp>
      <p:sp>
        <p:nvSpPr>
          <p:cNvPr id="2" name="Title 1">
            <a:extLst>
              <a:ext uri="{FF2B5EF4-FFF2-40B4-BE49-F238E27FC236}">
                <a16:creationId xmlns="" xmlns:a16="http://schemas.microsoft.com/office/drawing/2014/main" id="{648EEFC8-614C-4386-A6D3-FE4C82641C78}"/>
              </a:ext>
            </a:extLst>
          </p:cNvPr>
          <p:cNvSpPr>
            <a:spLocks noGrp="1"/>
          </p:cNvSpPr>
          <p:nvPr>
            <p:ph type="title"/>
          </p:nvPr>
        </p:nvSpPr>
        <p:spPr/>
        <p:txBody>
          <a:bodyPr/>
          <a:lstStyle/>
          <a:p>
            <a:r>
              <a:rPr lang="en-US" dirty="0">
                <a:solidFill>
                  <a:schemeClr val="bg1"/>
                </a:solidFill>
              </a:rPr>
              <a:t>Diseconomies of agglomeration</a:t>
            </a:r>
          </a:p>
        </p:txBody>
      </p:sp>
      <p:sp>
        <p:nvSpPr>
          <p:cNvPr id="3" name="Content Placeholder 2">
            <a:extLst>
              <a:ext uri="{FF2B5EF4-FFF2-40B4-BE49-F238E27FC236}">
                <a16:creationId xmlns="" xmlns:a16="http://schemas.microsoft.com/office/drawing/2014/main" id="{7B9FF3FF-6EA9-4D5F-90B0-D3E7D9E09A84}"/>
              </a:ext>
            </a:extLst>
          </p:cNvPr>
          <p:cNvSpPr>
            <a:spLocks noGrp="1"/>
          </p:cNvSpPr>
          <p:nvPr>
            <p:ph idx="1"/>
          </p:nvPr>
        </p:nvSpPr>
        <p:spPr/>
        <p:txBody>
          <a:bodyPr/>
          <a:lstStyle/>
          <a:p>
            <a:pPr lvl="0"/>
            <a:r>
              <a:rPr lang="en-US" dirty="0"/>
              <a:t>With size also comes costs arising from congestion and crowding.</a:t>
            </a:r>
          </a:p>
          <a:p>
            <a:pPr lvl="0"/>
            <a:r>
              <a:rPr lang="en-US" dirty="0"/>
              <a:t>African cities are disproportionately expensive: Cost of consumer goods 31% higher than in comparable cities (Nakamura et al., 2016).</a:t>
            </a:r>
          </a:p>
          <a:p>
            <a:pPr lvl="0"/>
            <a:r>
              <a:rPr lang="en-US" dirty="0"/>
              <a:t>Firms in African cities pay 19% higher costs per unit of production than firms in East Asia (</a:t>
            </a:r>
            <a:r>
              <a:rPr lang="en-US" dirty="0" err="1"/>
              <a:t>Iarossi</a:t>
            </a:r>
            <a:r>
              <a:rPr lang="en-US" dirty="0"/>
              <a:t>, 2009).</a:t>
            </a:r>
          </a:p>
          <a:p>
            <a:pPr lvl="0"/>
            <a:r>
              <a:rPr lang="en-US" dirty="0"/>
              <a:t>In spite of inefficiencies, African cities still have a productive advantage and contribute a disproportionate percent of GDP.</a:t>
            </a:r>
          </a:p>
          <a:p>
            <a:pPr lvl="0"/>
            <a:r>
              <a:rPr lang="en-US" dirty="0"/>
              <a:t>Well-managed cities can maximize the benefits of agglomeration while mitigating the costs.</a:t>
            </a:r>
          </a:p>
          <a:p>
            <a:pPr lvl="0"/>
            <a:endParaRPr lang="en-US" dirty="0"/>
          </a:p>
        </p:txBody>
      </p:sp>
    </p:spTree>
    <p:extLst>
      <p:ext uri="{BB962C8B-B14F-4D97-AF65-F5344CB8AC3E}">
        <p14:creationId xmlns:p14="http://schemas.microsoft.com/office/powerpoint/2010/main" val="30706768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3F101EAF-8C7D-4C9B-9F08-A7F3C53ABA91}"/>
              </a:ext>
            </a:extLst>
          </p:cNvPr>
          <p:cNvSpPr/>
          <p:nvPr/>
        </p:nvSpPr>
        <p:spPr>
          <a:xfrm>
            <a:off x="0" y="219457"/>
            <a:ext cx="12192000" cy="1471234"/>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9D6D20BF-BE3C-49B5-8912-64D08FAA11CD}"/>
              </a:ext>
            </a:extLst>
          </p:cNvPr>
          <p:cNvSpPr>
            <a:spLocks noGrp="1"/>
          </p:cNvSpPr>
          <p:nvPr>
            <p:ph type="title"/>
          </p:nvPr>
        </p:nvSpPr>
        <p:spPr/>
        <p:txBody>
          <a:bodyPr/>
          <a:lstStyle/>
          <a:p>
            <a:r>
              <a:rPr lang="en-US" dirty="0">
                <a:solidFill>
                  <a:schemeClr val="bg1"/>
                </a:solidFill>
              </a:rPr>
              <a:t>Training framework: Four themes; Four stages</a:t>
            </a:r>
          </a:p>
        </p:txBody>
      </p:sp>
      <p:sp>
        <p:nvSpPr>
          <p:cNvPr id="7" name="Rectangle 1">
            <a:extLst>
              <a:ext uri="{FF2B5EF4-FFF2-40B4-BE49-F238E27FC236}">
                <a16:creationId xmlns="" xmlns:a16="http://schemas.microsoft.com/office/drawing/2014/main" id="{9E5C2ECD-6108-470C-82C1-50CF8EE02600}"/>
              </a:ext>
            </a:extLst>
          </p:cNvPr>
          <p:cNvSpPr>
            <a:spLocks/>
          </p:cNvSpPr>
          <p:nvPr/>
        </p:nvSpPr>
        <p:spPr bwMode="auto">
          <a:xfrm>
            <a:off x="644768" y="2114847"/>
            <a:ext cx="10902461"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0" tIns="0" rIns="0" bIns="0">
            <a:spAutoFit/>
          </a:bodyPr>
          <a:lstStyle>
            <a:lvl1pPr marL="185738" indent="-14605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algn="ctr" eaLnBrk="1"/>
            <a:r>
              <a:rPr lang="en-US" altLang="en-US" sz="3600" b="1" dirty="0">
                <a:solidFill>
                  <a:srgbClr val="0A7CB8"/>
                </a:solidFill>
                <a:latin typeface="Lato" pitchFamily="34" charset="0"/>
                <a:cs typeface="Lato" pitchFamily="34" charset="0"/>
                <a:sym typeface="Lato" pitchFamily="34" charset="0"/>
              </a:rPr>
              <a:t>Stages:</a:t>
            </a:r>
          </a:p>
        </p:txBody>
      </p:sp>
      <p:sp>
        <p:nvSpPr>
          <p:cNvPr id="12" name="Rectangle 1">
            <a:extLst>
              <a:ext uri="{FF2B5EF4-FFF2-40B4-BE49-F238E27FC236}">
                <a16:creationId xmlns="" xmlns:a16="http://schemas.microsoft.com/office/drawing/2014/main" id="{60F72FB0-DD56-4F36-BA01-B2F27BE5406D}"/>
              </a:ext>
            </a:extLst>
          </p:cNvPr>
          <p:cNvSpPr>
            <a:spLocks/>
          </p:cNvSpPr>
          <p:nvPr/>
        </p:nvSpPr>
        <p:spPr bwMode="auto">
          <a:xfrm>
            <a:off x="644769" y="6156215"/>
            <a:ext cx="1090246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0" tIns="0" rIns="0" bIns="0">
            <a:spAutoFit/>
          </a:bodyPr>
          <a:lstStyle>
            <a:lvl1pPr marL="185738" indent="-14605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algn="ctr" eaLnBrk="1"/>
            <a:r>
              <a:rPr lang="en-US" altLang="en-US" sz="2400" dirty="0">
                <a:solidFill>
                  <a:srgbClr val="0A7CB8"/>
                </a:solidFill>
                <a:latin typeface="Lato" pitchFamily="34" charset="0"/>
                <a:cs typeface="Lato" pitchFamily="34" charset="0"/>
                <a:sym typeface="Lato" pitchFamily="34" charset="0"/>
              </a:rPr>
              <a:t>These are generalized stages.  Urban issues should be integrated into each.</a:t>
            </a:r>
            <a:endParaRPr lang="en-US" altLang="en-US" sz="2000" dirty="0">
              <a:solidFill>
                <a:srgbClr val="0A7CB8"/>
              </a:solidFill>
              <a:latin typeface="Lato" pitchFamily="34" charset="0"/>
              <a:cs typeface="Lato" pitchFamily="34" charset="0"/>
              <a:sym typeface="Lato" pitchFamily="34" charset="0"/>
            </a:endParaRPr>
          </a:p>
        </p:txBody>
      </p:sp>
      <p:sp>
        <p:nvSpPr>
          <p:cNvPr id="13" name="Content Placeholder 5">
            <a:extLst>
              <a:ext uri="{FF2B5EF4-FFF2-40B4-BE49-F238E27FC236}">
                <a16:creationId xmlns="" xmlns:a16="http://schemas.microsoft.com/office/drawing/2014/main" id="{23F332BE-E9E3-416E-AFB3-D8E2E1B32D6B}"/>
              </a:ext>
            </a:extLst>
          </p:cNvPr>
          <p:cNvSpPr>
            <a:spLocks noGrp="1"/>
          </p:cNvSpPr>
          <p:nvPr>
            <p:ph idx="1"/>
          </p:nvPr>
        </p:nvSpPr>
        <p:spPr>
          <a:xfrm>
            <a:off x="3766036" y="3093001"/>
            <a:ext cx="4659923" cy="2514600"/>
          </a:xfrm>
        </p:spPr>
        <p:txBody>
          <a:bodyPr>
            <a:normAutofit/>
          </a:bodyPr>
          <a:lstStyle/>
          <a:p>
            <a:pPr marL="514350" lvl="0" indent="-514350">
              <a:spcAft>
                <a:spcPts val="600"/>
              </a:spcAft>
              <a:buAutoNum type="arabicPeriod"/>
            </a:pPr>
            <a:r>
              <a:rPr lang="en-US" dirty="0"/>
              <a:t>Diagnostics &amp; analysis</a:t>
            </a:r>
          </a:p>
          <a:p>
            <a:pPr marL="514350" lvl="0" indent="-514350">
              <a:spcAft>
                <a:spcPts val="600"/>
              </a:spcAft>
              <a:buAutoNum type="arabicPeriod"/>
            </a:pPr>
            <a:r>
              <a:rPr lang="en-US" dirty="0"/>
              <a:t>Vision, goals &amp; targets</a:t>
            </a:r>
          </a:p>
          <a:p>
            <a:pPr marL="514350" lvl="0" indent="-514350">
              <a:spcAft>
                <a:spcPts val="600"/>
              </a:spcAft>
              <a:buAutoNum type="arabicPeriod"/>
            </a:pPr>
            <a:r>
              <a:rPr lang="en-US" dirty="0"/>
              <a:t>Implementation strategies</a:t>
            </a:r>
          </a:p>
          <a:p>
            <a:pPr marL="514350" lvl="0" indent="-514350">
              <a:spcAft>
                <a:spcPts val="600"/>
              </a:spcAft>
              <a:buAutoNum type="arabicPeriod"/>
            </a:pPr>
            <a:r>
              <a:rPr lang="en-US" dirty="0"/>
              <a:t>Monitoring &amp; evaluation</a:t>
            </a:r>
          </a:p>
          <a:p>
            <a:pPr marL="0" indent="0">
              <a:spcAft>
                <a:spcPts val="600"/>
              </a:spcAft>
              <a:buNone/>
            </a:pPr>
            <a:endParaRPr lang="en-US" dirty="0"/>
          </a:p>
        </p:txBody>
      </p:sp>
      <p:sp>
        <p:nvSpPr>
          <p:cNvPr id="3" name="Slide Number Placeholder 2">
            <a:extLst>
              <a:ext uri="{FF2B5EF4-FFF2-40B4-BE49-F238E27FC236}">
                <a16:creationId xmlns="" xmlns:a16="http://schemas.microsoft.com/office/drawing/2014/main" id="{599FE97F-1875-445F-B763-6E01055EFD25}"/>
              </a:ext>
            </a:extLst>
          </p:cNvPr>
          <p:cNvSpPr>
            <a:spLocks noGrp="1"/>
          </p:cNvSpPr>
          <p:nvPr>
            <p:ph type="sldNum" sz="quarter" idx="12"/>
          </p:nvPr>
        </p:nvSpPr>
        <p:spPr>
          <a:xfrm>
            <a:off x="9105900" y="6349618"/>
            <a:ext cx="2743200" cy="365125"/>
          </a:xfrm>
        </p:spPr>
        <p:txBody>
          <a:bodyPr/>
          <a:lstStyle/>
          <a:p>
            <a:r>
              <a:rPr lang="en-US" sz="1600" dirty="0"/>
              <a:t>8</a:t>
            </a:r>
          </a:p>
        </p:txBody>
      </p:sp>
    </p:spTree>
    <p:extLst>
      <p:ext uri="{BB962C8B-B14F-4D97-AF65-F5344CB8AC3E}">
        <p14:creationId xmlns:p14="http://schemas.microsoft.com/office/powerpoint/2010/main" val="275454818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 xmlns:a16="http://schemas.microsoft.com/office/drawing/2014/main" id="{E14CDB29-2043-40B8-81DF-4F5BD33D00F2}"/>
              </a:ext>
            </a:extLst>
          </p:cNvPr>
          <p:cNvSpPr/>
          <p:nvPr/>
        </p:nvSpPr>
        <p:spPr>
          <a:xfrm>
            <a:off x="4426839" y="2251710"/>
            <a:ext cx="3338322" cy="2354579"/>
          </a:xfrm>
          <a:prstGeom prst="rect">
            <a:avLst/>
          </a:prstGeom>
          <a:noFill/>
          <a:ln w="31750">
            <a:solidFill>
              <a:srgbClr val="1B9E7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ea typeface="Calibri" panose="020F0502020204030204" pitchFamily="34" charset="0"/>
              <a:cs typeface="Times New Roman" panose="02020603050405020304" pitchFamily="18" charset="0"/>
            </a:endParaRPr>
          </a:p>
        </p:txBody>
      </p:sp>
      <p:sp>
        <p:nvSpPr>
          <p:cNvPr id="5" name="Rectangle 4">
            <a:extLst>
              <a:ext uri="{FF2B5EF4-FFF2-40B4-BE49-F238E27FC236}">
                <a16:creationId xmlns="" xmlns:a16="http://schemas.microsoft.com/office/drawing/2014/main" id="{67B161E7-7C76-41EB-BBA1-B8F356533FD8}"/>
              </a:ext>
            </a:extLst>
          </p:cNvPr>
          <p:cNvSpPr/>
          <p:nvPr/>
        </p:nvSpPr>
        <p:spPr>
          <a:xfrm>
            <a:off x="0" y="219457"/>
            <a:ext cx="12192000" cy="1471233"/>
          </a:xfrm>
          <a:prstGeom prst="rect">
            <a:avLst/>
          </a:prstGeom>
          <a:solidFill>
            <a:srgbClr val="1B9E7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ea typeface="Calibri" panose="020F0502020204030204" pitchFamily="34" charset="0"/>
              <a:cs typeface="Times New Roman" panose="02020603050405020304" pitchFamily="18" charset="0"/>
            </a:endParaRPr>
          </a:p>
        </p:txBody>
      </p:sp>
      <p:sp>
        <p:nvSpPr>
          <p:cNvPr id="2" name="Title 1">
            <a:extLst>
              <a:ext uri="{FF2B5EF4-FFF2-40B4-BE49-F238E27FC236}">
                <a16:creationId xmlns="" xmlns:a16="http://schemas.microsoft.com/office/drawing/2014/main" id="{648EEFC8-614C-4386-A6D3-FE4C82641C78}"/>
              </a:ext>
            </a:extLst>
          </p:cNvPr>
          <p:cNvSpPr>
            <a:spLocks noGrp="1"/>
          </p:cNvSpPr>
          <p:nvPr>
            <p:ph type="title"/>
          </p:nvPr>
        </p:nvSpPr>
        <p:spPr/>
        <p:txBody>
          <a:bodyPr/>
          <a:lstStyle/>
          <a:p>
            <a:r>
              <a:rPr lang="en-US" dirty="0">
                <a:solidFill>
                  <a:schemeClr val="bg1"/>
                </a:solidFill>
              </a:rPr>
              <a:t>Three ways to maximize urban productivity through urban form</a:t>
            </a:r>
          </a:p>
        </p:txBody>
      </p:sp>
      <p:sp>
        <p:nvSpPr>
          <p:cNvPr id="3" name="Content Placeholder 2">
            <a:extLst>
              <a:ext uri="{FF2B5EF4-FFF2-40B4-BE49-F238E27FC236}">
                <a16:creationId xmlns="" xmlns:a16="http://schemas.microsoft.com/office/drawing/2014/main" id="{7B9FF3FF-6EA9-4D5F-90B0-D3E7D9E09A84}"/>
              </a:ext>
            </a:extLst>
          </p:cNvPr>
          <p:cNvSpPr>
            <a:spLocks noGrp="1"/>
          </p:cNvSpPr>
          <p:nvPr>
            <p:ph idx="1"/>
          </p:nvPr>
        </p:nvSpPr>
        <p:spPr>
          <a:xfrm>
            <a:off x="838200" y="2615183"/>
            <a:ext cx="10515600" cy="3561779"/>
          </a:xfrm>
        </p:spPr>
        <p:txBody>
          <a:bodyPr>
            <a:normAutofit/>
          </a:bodyPr>
          <a:lstStyle/>
          <a:p>
            <a:pPr marL="4516438" lvl="0" indent="-514350">
              <a:buAutoNum type="arabicPeriod"/>
              <a:tabLst>
                <a:tab pos="4516438" algn="l"/>
              </a:tabLst>
            </a:pPr>
            <a:r>
              <a:rPr lang="en-US" sz="3200" dirty="0"/>
              <a:t>Density</a:t>
            </a:r>
          </a:p>
          <a:p>
            <a:pPr marL="4516438" lvl="0" indent="-514350">
              <a:buAutoNum type="arabicPeriod"/>
              <a:tabLst>
                <a:tab pos="4516438" algn="l"/>
              </a:tabLst>
            </a:pPr>
            <a:r>
              <a:rPr lang="en-US" sz="3200" dirty="0"/>
              <a:t>Mobility</a:t>
            </a:r>
          </a:p>
          <a:p>
            <a:pPr marL="4516438" lvl="0" indent="-514350">
              <a:buAutoNum type="arabicPeriod"/>
              <a:tabLst>
                <a:tab pos="4516438" algn="l"/>
              </a:tabLst>
            </a:pPr>
            <a:r>
              <a:rPr lang="en-US" sz="3200" dirty="0"/>
              <a:t>Integration</a:t>
            </a:r>
          </a:p>
          <a:p>
            <a:pPr marL="514350" lvl="0" indent="-514350" algn="ctr">
              <a:buAutoNum type="arabicPeriod"/>
            </a:pPr>
            <a:endParaRPr lang="en-US" sz="3200" dirty="0"/>
          </a:p>
          <a:p>
            <a:pPr marL="0" lvl="0" indent="0" algn="ctr">
              <a:buNone/>
            </a:pPr>
            <a:r>
              <a:rPr lang="en-US" sz="3200" dirty="0"/>
              <a:t>The point is to maximize accessibility and interactions.</a:t>
            </a:r>
          </a:p>
        </p:txBody>
      </p:sp>
    </p:spTree>
    <p:extLst>
      <p:ext uri="{BB962C8B-B14F-4D97-AF65-F5344CB8AC3E}">
        <p14:creationId xmlns:p14="http://schemas.microsoft.com/office/powerpoint/2010/main" val="388632031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 xmlns:a16="http://schemas.microsoft.com/office/drawing/2014/main" id="{67B161E7-7C76-41EB-BBA1-B8F356533FD8}"/>
              </a:ext>
            </a:extLst>
          </p:cNvPr>
          <p:cNvSpPr/>
          <p:nvPr/>
        </p:nvSpPr>
        <p:spPr>
          <a:xfrm>
            <a:off x="0" y="219457"/>
            <a:ext cx="12192000" cy="1471233"/>
          </a:xfrm>
          <a:prstGeom prst="rect">
            <a:avLst/>
          </a:prstGeom>
          <a:solidFill>
            <a:srgbClr val="1B9E7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ea typeface="Calibri" panose="020F0502020204030204" pitchFamily="34" charset="0"/>
              <a:cs typeface="Times New Roman" panose="02020603050405020304" pitchFamily="18" charset="0"/>
            </a:endParaRPr>
          </a:p>
        </p:txBody>
      </p:sp>
      <p:sp>
        <p:nvSpPr>
          <p:cNvPr id="2" name="Title 1">
            <a:extLst>
              <a:ext uri="{FF2B5EF4-FFF2-40B4-BE49-F238E27FC236}">
                <a16:creationId xmlns="" xmlns:a16="http://schemas.microsoft.com/office/drawing/2014/main" id="{648EEFC8-614C-4386-A6D3-FE4C82641C78}"/>
              </a:ext>
            </a:extLst>
          </p:cNvPr>
          <p:cNvSpPr>
            <a:spLocks noGrp="1"/>
          </p:cNvSpPr>
          <p:nvPr>
            <p:ph type="title"/>
          </p:nvPr>
        </p:nvSpPr>
        <p:spPr/>
        <p:txBody>
          <a:bodyPr/>
          <a:lstStyle/>
          <a:p>
            <a:r>
              <a:rPr lang="en-US" dirty="0">
                <a:solidFill>
                  <a:schemeClr val="bg1"/>
                </a:solidFill>
              </a:rPr>
              <a:t>Real estate development shapes cities.</a:t>
            </a:r>
          </a:p>
        </p:txBody>
      </p:sp>
      <p:sp>
        <p:nvSpPr>
          <p:cNvPr id="3" name="Content Placeholder 2">
            <a:extLst>
              <a:ext uri="{FF2B5EF4-FFF2-40B4-BE49-F238E27FC236}">
                <a16:creationId xmlns="" xmlns:a16="http://schemas.microsoft.com/office/drawing/2014/main" id="{7B9FF3FF-6EA9-4D5F-90B0-D3E7D9E09A84}"/>
              </a:ext>
            </a:extLst>
          </p:cNvPr>
          <p:cNvSpPr>
            <a:spLocks noGrp="1"/>
          </p:cNvSpPr>
          <p:nvPr>
            <p:ph idx="1"/>
          </p:nvPr>
        </p:nvSpPr>
        <p:spPr/>
        <p:txBody>
          <a:bodyPr>
            <a:normAutofit fontScale="92500" lnSpcReduction="20000"/>
          </a:bodyPr>
          <a:lstStyle/>
          <a:p>
            <a:pPr lvl="0"/>
            <a:r>
              <a:rPr lang="en-US" dirty="0"/>
              <a:t>Most of the city is built by the private sector.</a:t>
            </a:r>
          </a:p>
          <a:p>
            <a:pPr lvl="0"/>
            <a:r>
              <a:rPr lang="en-US" dirty="0"/>
              <a:t>Institutions shape the real estate development process.</a:t>
            </a:r>
          </a:p>
          <a:p>
            <a:pPr lvl="0"/>
            <a:r>
              <a:rPr lang="en-US" dirty="0"/>
              <a:t>Supply side:</a:t>
            </a:r>
          </a:p>
          <a:p>
            <a:pPr lvl="1"/>
            <a:r>
              <a:rPr lang="en-US" dirty="0"/>
              <a:t>The land market should work efficiently.</a:t>
            </a:r>
          </a:p>
          <a:p>
            <a:pPr lvl="1"/>
            <a:r>
              <a:rPr lang="en-US" dirty="0"/>
              <a:t>The construction value chain can be improved (including workforce &amp; building materials)</a:t>
            </a:r>
          </a:p>
          <a:p>
            <a:pPr lvl="1"/>
            <a:r>
              <a:rPr lang="en-US" dirty="0"/>
              <a:t>Access to finance should be expanded</a:t>
            </a:r>
          </a:p>
          <a:p>
            <a:pPr lvl="0"/>
            <a:r>
              <a:rPr lang="en-US" dirty="0"/>
              <a:t>Demand side:</a:t>
            </a:r>
          </a:p>
          <a:p>
            <a:pPr lvl="1"/>
            <a:r>
              <a:rPr lang="en-US" dirty="0"/>
              <a:t>Subsidies can help the poor take part in formal urban development</a:t>
            </a:r>
          </a:p>
          <a:p>
            <a:pPr lvl="1"/>
            <a:r>
              <a:rPr lang="en-US" dirty="0"/>
              <a:t>Informality can be managed to be efficiently laid out and upgradable</a:t>
            </a:r>
          </a:p>
          <a:p>
            <a:pPr lvl="1"/>
            <a:r>
              <a:rPr lang="en-US" dirty="0"/>
              <a:t>Private investment can be encouraged through transparent regulations and crowded in with public investments.</a:t>
            </a:r>
          </a:p>
          <a:p>
            <a:r>
              <a:rPr lang="en-US" dirty="0"/>
              <a:t>The goal: dense, connected, mixed urban land uses</a:t>
            </a:r>
          </a:p>
        </p:txBody>
      </p:sp>
    </p:spTree>
    <p:extLst>
      <p:ext uri="{BB962C8B-B14F-4D97-AF65-F5344CB8AC3E}">
        <p14:creationId xmlns:p14="http://schemas.microsoft.com/office/powerpoint/2010/main" val="113271279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C998CCDB-53E1-4C91-BC7B-F1AB8B8ECB7B}"/>
              </a:ext>
            </a:extLst>
          </p:cNvPr>
          <p:cNvSpPr txBox="1"/>
          <p:nvPr/>
        </p:nvSpPr>
        <p:spPr>
          <a:xfrm>
            <a:off x="3855720" y="1917874"/>
            <a:ext cx="8081054" cy="646331"/>
          </a:xfrm>
          <a:prstGeom prst="rect">
            <a:avLst/>
          </a:prstGeom>
          <a:noFill/>
          <a:ln>
            <a:solidFill>
              <a:schemeClr val="tx1"/>
            </a:solidFill>
          </a:ln>
        </p:spPr>
        <p:txBody>
          <a:bodyPr wrap="square" rtlCol="0">
            <a:spAutoFit/>
          </a:bodyPr>
          <a:lstStyle/>
          <a:p>
            <a:pPr algn="ctr"/>
            <a:r>
              <a:rPr lang="en-US" b="1" dirty="0"/>
              <a:t>Electricity and transport ranked as constraints to firms by city</a:t>
            </a:r>
          </a:p>
          <a:p>
            <a:pPr algn="ctr"/>
            <a:endParaRPr lang="en-US" b="1" dirty="0"/>
          </a:p>
        </p:txBody>
      </p:sp>
      <p:sp>
        <p:nvSpPr>
          <p:cNvPr id="5" name="Rectangle 4">
            <a:extLst>
              <a:ext uri="{FF2B5EF4-FFF2-40B4-BE49-F238E27FC236}">
                <a16:creationId xmlns="" xmlns:a16="http://schemas.microsoft.com/office/drawing/2014/main" id="{67B161E7-7C76-41EB-BBA1-B8F356533FD8}"/>
              </a:ext>
            </a:extLst>
          </p:cNvPr>
          <p:cNvSpPr/>
          <p:nvPr/>
        </p:nvSpPr>
        <p:spPr>
          <a:xfrm>
            <a:off x="0" y="219457"/>
            <a:ext cx="12192000" cy="1471233"/>
          </a:xfrm>
          <a:prstGeom prst="rect">
            <a:avLst/>
          </a:prstGeom>
          <a:solidFill>
            <a:srgbClr val="1B9E7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ea typeface="Calibri" panose="020F0502020204030204" pitchFamily="34" charset="0"/>
              <a:cs typeface="Times New Roman" panose="02020603050405020304" pitchFamily="18" charset="0"/>
            </a:endParaRPr>
          </a:p>
        </p:txBody>
      </p:sp>
      <p:sp>
        <p:nvSpPr>
          <p:cNvPr id="2" name="Title 1">
            <a:extLst>
              <a:ext uri="{FF2B5EF4-FFF2-40B4-BE49-F238E27FC236}">
                <a16:creationId xmlns="" xmlns:a16="http://schemas.microsoft.com/office/drawing/2014/main" id="{648EEFC8-614C-4386-A6D3-FE4C82641C78}"/>
              </a:ext>
            </a:extLst>
          </p:cNvPr>
          <p:cNvSpPr>
            <a:spLocks noGrp="1"/>
          </p:cNvSpPr>
          <p:nvPr>
            <p:ph type="title"/>
          </p:nvPr>
        </p:nvSpPr>
        <p:spPr/>
        <p:txBody>
          <a:bodyPr/>
          <a:lstStyle/>
          <a:p>
            <a:r>
              <a:rPr lang="en-US" dirty="0">
                <a:solidFill>
                  <a:schemeClr val="bg1"/>
                </a:solidFill>
              </a:rPr>
              <a:t>Urban infrastructure</a:t>
            </a:r>
          </a:p>
        </p:txBody>
      </p:sp>
      <p:sp>
        <p:nvSpPr>
          <p:cNvPr id="3" name="Content Placeholder 2">
            <a:extLst>
              <a:ext uri="{FF2B5EF4-FFF2-40B4-BE49-F238E27FC236}">
                <a16:creationId xmlns="" xmlns:a16="http://schemas.microsoft.com/office/drawing/2014/main" id="{7B9FF3FF-6EA9-4D5F-90B0-D3E7D9E09A84}"/>
              </a:ext>
            </a:extLst>
          </p:cNvPr>
          <p:cNvSpPr>
            <a:spLocks noGrp="1"/>
          </p:cNvSpPr>
          <p:nvPr>
            <p:ph idx="1"/>
          </p:nvPr>
        </p:nvSpPr>
        <p:spPr>
          <a:xfrm>
            <a:off x="838200" y="1825625"/>
            <a:ext cx="3017520" cy="4667248"/>
          </a:xfrm>
        </p:spPr>
        <p:txBody>
          <a:bodyPr>
            <a:normAutofit fontScale="92500" lnSpcReduction="10000"/>
          </a:bodyPr>
          <a:lstStyle/>
          <a:p>
            <a:pPr lvl="0"/>
            <a:r>
              <a:rPr lang="en-US" dirty="0"/>
              <a:t>Inadequate infrastructure poses direct and indirect costs to firms.</a:t>
            </a:r>
          </a:p>
          <a:p>
            <a:pPr lvl="0"/>
            <a:r>
              <a:rPr lang="en-US" dirty="0"/>
              <a:t>Transport and electricity are two of the biggest constraints.</a:t>
            </a:r>
          </a:p>
          <a:p>
            <a:pPr lvl="0"/>
            <a:r>
              <a:rPr lang="en-US" dirty="0"/>
              <a:t>Underinvestment in cities has long-term economic consequences.</a:t>
            </a:r>
          </a:p>
          <a:p>
            <a:pPr lvl="0"/>
            <a:endParaRPr lang="en-US" dirty="0"/>
          </a:p>
        </p:txBody>
      </p:sp>
      <p:pic>
        <p:nvPicPr>
          <p:cNvPr id="6" name="Picture 5">
            <a:extLst>
              <a:ext uri="{FF2B5EF4-FFF2-40B4-BE49-F238E27FC236}">
                <a16:creationId xmlns="" xmlns:a16="http://schemas.microsoft.com/office/drawing/2014/main" id="{365A40D9-B22E-457A-8298-A12FB5C0875B}"/>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3855720" y="2305494"/>
            <a:ext cx="8081054" cy="4351337"/>
          </a:xfrm>
          <a:prstGeom prst="rect">
            <a:avLst/>
          </a:prstGeom>
          <a:ln>
            <a:solidFill>
              <a:schemeClr val="tx1"/>
            </a:solidFill>
          </a:ln>
        </p:spPr>
      </p:pic>
      <p:sp>
        <p:nvSpPr>
          <p:cNvPr id="7" name="TextBox 6">
            <a:extLst>
              <a:ext uri="{FF2B5EF4-FFF2-40B4-BE49-F238E27FC236}">
                <a16:creationId xmlns="" xmlns:a16="http://schemas.microsoft.com/office/drawing/2014/main" id="{6C692881-402E-4515-ADE8-4499CB591D37}"/>
              </a:ext>
            </a:extLst>
          </p:cNvPr>
          <p:cNvSpPr txBox="1"/>
          <p:nvPr/>
        </p:nvSpPr>
        <p:spPr>
          <a:xfrm>
            <a:off x="3741417" y="6627808"/>
            <a:ext cx="3815443" cy="276999"/>
          </a:xfrm>
          <a:prstGeom prst="rect">
            <a:avLst/>
          </a:prstGeom>
          <a:noFill/>
        </p:spPr>
        <p:txBody>
          <a:bodyPr wrap="square" rtlCol="0">
            <a:spAutoFit/>
          </a:bodyPr>
          <a:lstStyle/>
          <a:p>
            <a:r>
              <a:rPr lang="en-US" sz="1200" dirty="0"/>
              <a:t>Data: Enterprise Surveys, most recent year available</a:t>
            </a:r>
          </a:p>
        </p:txBody>
      </p:sp>
    </p:spTree>
    <p:extLst>
      <p:ext uri="{BB962C8B-B14F-4D97-AF65-F5344CB8AC3E}">
        <p14:creationId xmlns:p14="http://schemas.microsoft.com/office/powerpoint/2010/main" val="13837845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 xmlns:a16="http://schemas.microsoft.com/office/drawing/2014/main" id="{67B161E7-7C76-41EB-BBA1-B8F356533FD8}"/>
              </a:ext>
            </a:extLst>
          </p:cNvPr>
          <p:cNvSpPr/>
          <p:nvPr/>
        </p:nvSpPr>
        <p:spPr>
          <a:xfrm>
            <a:off x="0" y="219457"/>
            <a:ext cx="12192000" cy="1471233"/>
          </a:xfrm>
          <a:prstGeom prst="rect">
            <a:avLst/>
          </a:prstGeom>
          <a:solidFill>
            <a:srgbClr val="1B9E7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ea typeface="Calibri" panose="020F0502020204030204" pitchFamily="34" charset="0"/>
              <a:cs typeface="Times New Roman" panose="02020603050405020304" pitchFamily="18" charset="0"/>
            </a:endParaRPr>
          </a:p>
        </p:txBody>
      </p:sp>
      <p:sp>
        <p:nvSpPr>
          <p:cNvPr id="2" name="Title 1">
            <a:extLst>
              <a:ext uri="{FF2B5EF4-FFF2-40B4-BE49-F238E27FC236}">
                <a16:creationId xmlns="" xmlns:a16="http://schemas.microsoft.com/office/drawing/2014/main" id="{648EEFC8-614C-4386-A6D3-FE4C82641C78}"/>
              </a:ext>
            </a:extLst>
          </p:cNvPr>
          <p:cNvSpPr>
            <a:spLocks noGrp="1"/>
          </p:cNvSpPr>
          <p:nvPr>
            <p:ph type="title"/>
          </p:nvPr>
        </p:nvSpPr>
        <p:spPr/>
        <p:txBody>
          <a:bodyPr/>
          <a:lstStyle/>
          <a:p>
            <a:r>
              <a:rPr lang="en-US" dirty="0">
                <a:solidFill>
                  <a:schemeClr val="bg1"/>
                </a:solidFill>
              </a:rPr>
              <a:t>Considering the return on well-planned urban investments</a:t>
            </a:r>
          </a:p>
        </p:txBody>
      </p:sp>
      <p:sp>
        <p:nvSpPr>
          <p:cNvPr id="3" name="Content Placeholder 2">
            <a:extLst>
              <a:ext uri="{FF2B5EF4-FFF2-40B4-BE49-F238E27FC236}">
                <a16:creationId xmlns="" xmlns:a16="http://schemas.microsoft.com/office/drawing/2014/main" id="{7B9FF3FF-6EA9-4D5F-90B0-D3E7D9E09A84}"/>
              </a:ext>
            </a:extLst>
          </p:cNvPr>
          <p:cNvSpPr>
            <a:spLocks noGrp="1"/>
          </p:cNvSpPr>
          <p:nvPr>
            <p:ph idx="1"/>
          </p:nvPr>
        </p:nvSpPr>
        <p:spPr>
          <a:xfrm>
            <a:off x="481584" y="1836360"/>
            <a:ext cx="5443728" cy="4351338"/>
          </a:xfrm>
          <a:ln>
            <a:noFill/>
          </a:ln>
        </p:spPr>
        <p:txBody>
          <a:bodyPr numCol="1">
            <a:normAutofit fontScale="92500" lnSpcReduction="20000"/>
          </a:bodyPr>
          <a:lstStyle/>
          <a:p>
            <a:pPr marL="0" lvl="0" indent="0">
              <a:buNone/>
            </a:pPr>
            <a:r>
              <a:rPr lang="en-US" b="1" dirty="0"/>
              <a:t>Benefits calculations should consider:</a:t>
            </a:r>
          </a:p>
          <a:p>
            <a:pPr lvl="0">
              <a:buFontTx/>
              <a:buChar char="-"/>
            </a:pPr>
            <a:r>
              <a:rPr lang="en-US" dirty="0"/>
              <a:t>Lower costs per capita due to density</a:t>
            </a:r>
          </a:p>
          <a:p>
            <a:pPr lvl="0">
              <a:buFontTx/>
              <a:buChar char="-"/>
            </a:pPr>
            <a:r>
              <a:rPr lang="en-US" dirty="0"/>
              <a:t>Increase in population served due to urbanization</a:t>
            </a:r>
          </a:p>
          <a:p>
            <a:pPr lvl="0">
              <a:buFontTx/>
              <a:buChar char="-"/>
            </a:pPr>
            <a:r>
              <a:rPr lang="en-US" dirty="0"/>
              <a:t>Effect on economy via productive economic sectors</a:t>
            </a:r>
          </a:p>
          <a:p>
            <a:pPr lvl="0">
              <a:buFontTx/>
              <a:buChar char="-"/>
            </a:pPr>
            <a:r>
              <a:rPr lang="en-US" dirty="0"/>
              <a:t>Domestic &amp; foreign private investments leveraged</a:t>
            </a:r>
          </a:p>
          <a:p>
            <a:pPr lvl="0">
              <a:buFontTx/>
              <a:buChar char="-"/>
            </a:pPr>
            <a:r>
              <a:rPr lang="en-US" dirty="0"/>
              <a:t>Spillover benefits to rural economies</a:t>
            </a:r>
          </a:p>
          <a:p>
            <a:pPr lvl="0">
              <a:buFontTx/>
              <a:buChar char="-"/>
            </a:pPr>
            <a:r>
              <a:rPr lang="en-US" dirty="0"/>
              <a:t>Facilitation of agglomeration economies</a:t>
            </a:r>
          </a:p>
          <a:p>
            <a:pPr lvl="0">
              <a:buFontTx/>
              <a:buChar char="-"/>
            </a:pPr>
            <a:r>
              <a:rPr lang="en-US" dirty="0"/>
              <a:t>Resulting public revenues generated</a:t>
            </a:r>
          </a:p>
          <a:p>
            <a:pPr marL="0" lvl="0" indent="0">
              <a:buNone/>
            </a:pPr>
            <a:endParaRPr lang="en-US" dirty="0"/>
          </a:p>
          <a:p>
            <a:pPr lvl="0">
              <a:buFontTx/>
              <a:buChar char="-"/>
            </a:pPr>
            <a:endParaRPr lang="en-US" dirty="0"/>
          </a:p>
        </p:txBody>
      </p:sp>
      <p:sp>
        <p:nvSpPr>
          <p:cNvPr id="6" name="Content Placeholder 2">
            <a:extLst>
              <a:ext uri="{FF2B5EF4-FFF2-40B4-BE49-F238E27FC236}">
                <a16:creationId xmlns="" xmlns:a16="http://schemas.microsoft.com/office/drawing/2014/main" id="{DFB79503-598B-42AF-A95D-A31887F00204}"/>
              </a:ext>
            </a:extLst>
          </p:cNvPr>
          <p:cNvSpPr txBox="1">
            <a:spLocks/>
          </p:cNvSpPr>
          <p:nvPr/>
        </p:nvSpPr>
        <p:spPr>
          <a:xfrm>
            <a:off x="6303266" y="1836360"/>
            <a:ext cx="5443728" cy="4351338"/>
          </a:xfrm>
          <a:prstGeom prst="rect">
            <a:avLst/>
          </a:prstGeom>
          <a:ln>
            <a:noFill/>
          </a:ln>
        </p:spPr>
        <p:txBody>
          <a:bodyPr vert="horz" lIns="91440" tIns="45720" rIns="91440" bIns="45720" numCol="1"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dirty="0"/>
              <a:t>Cost savings calculations should consider:</a:t>
            </a:r>
          </a:p>
          <a:p>
            <a:pPr>
              <a:buFontTx/>
              <a:buChar char="-"/>
            </a:pPr>
            <a:r>
              <a:rPr lang="en-US" dirty="0"/>
              <a:t>Well-planned infrastructure avoids costly replotting &amp; retrofitting</a:t>
            </a:r>
          </a:p>
          <a:p>
            <a:pPr>
              <a:buFontTx/>
              <a:buChar char="-"/>
            </a:pPr>
            <a:r>
              <a:rPr lang="en-US" dirty="0"/>
              <a:t>Social costs of urban poverty include less private investment, insecurity from young hopeless population and risk of political upheaval</a:t>
            </a:r>
          </a:p>
          <a:p>
            <a:pPr>
              <a:buFontTx/>
              <a:buChar char="-"/>
            </a:pPr>
            <a:r>
              <a:rPr lang="en-US" dirty="0"/>
              <a:t>Preventing sprawl prevents its costs in travel times, pollution, congestion &amp; foregone agglomeration economies </a:t>
            </a:r>
          </a:p>
          <a:p>
            <a:pPr marL="0" indent="0">
              <a:buFont typeface="Arial" panose="020B0604020202020204" pitchFamily="34" charset="0"/>
              <a:buNone/>
            </a:pPr>
            <a:endParaRPr lang="en-US" dirty="0"/>
          </a:p>
          <a:p>
            <a:pPr>
              <a:buFontTx/>
              <a:buChar char="-"/>
            </a:pPr>
            <a:endParaRPr lang="en-US" dirty="0"/>
          </a:p>
        </p:txBody>
      </p:sp>
    </p:spTree>
    <p:extLst>
      <p:ext uri="{BB962C8B-B14F-4D97-AF65-F5344CB8AC3E}">
        <p14:creationId xmlns:p14="http://schemas.microsoft.com/office/powerpoint/2010/main" val="291369733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 xmlns:a16="http://schemas.microsoft.com/office/drawing/2014/main" id="{67B161E7-7C76-41EB-BBA1-B8F356533FD8}"/>
              </a:ext>
            </a:extLst>
          </p:cNvPr>
          <p:cNvSpPr/>
          <p:nvPr/>
        </p:nvSpPr>
        <p:spPr>
          <a:xfrm>
            <a:off x="0" y="219457"/>
            <a:ext cx="12192000" cy="1471233"/>
          </a:xfrm>
          <a:prstGeom prst="rect">
            <a:avLst/>
          </a:prstGeom>
          <a:solidFill>
            <a:srgbClr val="1B9E7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ea typeface="Calibri" panose="020F0502020204030204" pitchFamily="34" charset="0"/>
              <a:cs typeface="Times New Roman" panose="02020603050405020304" pitchFamily="18" charset="0"/>
            </a:endParaRPr>
          </a:p>
        </p:txBody>
      </p:sp>
      <p:sp>
        <p:nvSpPr>
          <p:cNvPr id="2" name="Title 1">
            <a:extLst>
              <a:ext uri="{FF2B5EF4-FFF2-40B4-BE49-F238E27FC236}">
                <a16:creationId xmlns="" xmlns:a16="http://schemas.microsoft.com/office/drawing/2014/main" id="{648EEFC8-614C-4386-A6D3-FE4C82641C78}"/>
              </a:ext>
            </a:extLst>
          </p:cNvPr>
          <p:cNvSpPr>
            <a:spLocks noGrp="1"/>
          </p:cNvSpPr>
          <p:nvPr>
            <p:ph type="title"/>
          </p:nvPr>
        </p:nvSpPr>
        <p:spPr/>
        <p:txBody>
          <a:bodyPr/>
          <a:lstStyle/>
          <a:p>
            <a:r>
              <a:rPr lang="en-US" dirty="0">
                <a:solidFill>
                  <a:schemeClr val="bg1"/>
                </a:solidFill>
              </a:rPr>
              <a:t>Case example: Singapore’s multimodal planning in the 1970s</a:t>
            </a:r>
          </a:p>
        </p:txBody>
      </p:sp>
      <p:sp>
        <p:nvSpPr>
          <p:cNvPr id="3" name="Content Placeholder 2">
            <a:extLst>
              <a:ext uri="{FF2B5EF4-FFF2-40B4-BE49-F238E27FC236}">
                <a16:creationId xmlns="" xmlns:a16="http://schemas.microsoft.com/office/drawing/2014/main" id="{7B9FF3FF-6EA9-4D5F-90B0-D3E7D9E09A84}"/>
              </a:ext>
            </a:extLst>
          </p:cNvPr>
          <p:cNvSpPr>
            <a:spLocks noGrp="1"/>
          </p:cNvSpPr>
          <p:nvPr>
            <p:ph idx="1"/>
          </p:nvPr>
        </p:nvSpPr>
        <p:spPr>
          <a:xfrm>
            <a:off x="838200" y="1825625"/>
            <a:ext cx="10515600" cy="4667248"/>
          </a:xfrm>
        </p:spPr>
        <p:txBody>
          <a:bodyPr>
            <a:normAutofit lnSpcReduction="10000"/>
          </a:bodyPr>
          <a:lstStyle/>
          <a:p>
            <a:pPr marL="0" lvl="0" indent="0">
              <a:buNone/>
            </a:pPr>
            <a:r>
              <a:rPr lang="en-US" b="1" dirty="0"/>
              <a:t>Singapore’s forward-thinking approach to transport:</a:t>
            </a:r>
          </a:p>
          <a:p>
            <a:pPr lvl="0"/>
            <a:r>
              <a:rPr lang="en-US" dirty="0"/>
              <a:t>Encouraged dense development, reducing commute times</a:t>
            </a:r>
          </a:p>
          <a:p>
            <a:pPr lvl="0"/>
            <a:r>
              <a:rPr lang="en-US" dirty="0"/>
              <a:t>Linked land use planning and transit planning: higher density at transit hubs and along lines</a:t>
            </a:r>
          </a:p>
          <a:p>
            <a:pPr lvl="0"/>
            <a:r>
              <a:rPr lang="en-US" dirty="0"/>
              <a:t>World Bank consultants advised busses were more cost effective than rail; however government pursued major investments in rail as an attractive alternative to driving for the middle class</a:t>
            </a:r>
          </a:p>
          <a:p>
            <a:pPr lvl="0"/>
            <a:r>
              <a:rPr lang="en-US" dirty="0"/>
              <a:t>Regulated single occupancy vehicles: 40% import duty; 25% registration fee</a:t>
            </a:r>
          </a:p>
          <a:p>
            <a:pPr marL="0" lvl="0" indent="0">
              <a:buNone/>
            </a:pPr>
            <a:r>
              <a:rPr lang="en-US" b="1" dirty="0"/>
              <a:t>Density and connectivity are the foundation of agglomeration economies: tied to productivity, knowledge sharing and innovation.</a:t>
            </a:r>
          </a:p>
        </p:txBody>
      </p:sp>
    </p:spTree>
    <p:extLst>
      <p:ext uri="{BB962C8B-B14F-4D97-AF65-F5344CB8AC3E}">
        <p14:creationId xmlns:p14="http://schemas.microsoft.com/office/powerpoint/2010/main" val="233021720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 xmlns:a16="http://schemas.microsoft.com/office/drawing/2014/main" id="{67B161E7-7C76-41EB-BBA1-B8F356533FD8}"/>
              </a:ext>
            </a:extLst>
          </p:cNvPr>
          <p:cNvSpPr/>
          <p:nvPr/>
        </p:nvSpPr>
        <p:spPr>
          <a:xfrm>
            <a:off x="0" y="219457"/>
            <a:ext cx="12192000" cy="1471233"/>
          </a:xfrm>
          <a:prstGeom prst="rect">
            <a:avLst/>
          </a:prstGeom>
          <a:solidFill>
            <a:srgbClr val="1B9E7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ea typeface="Calibri" panose="020F0502020204030204" pitchFamily="34" charset="0"/>
              <a:cs typeface="Times New Roman" panose="02020603050405020304" pitchFamily="18" charset="0"/>
            </a:endParaRPr>
          </a:p>
        </p:txBody>
      </p:sp>
      <p:sp>
        <p:nvSpPr>
          <p:cNvPr id="2" name="Title 1">
            <a:extLst>
              <a:ext uri="{FF2B5EF4-FFF2-40B4-BE49-F238E27FC236}">
                <a16:creationId xmlns="" xmlns:a16="http://schemas.microsoft.com/office/drawing/2014/main" id="{648EEFC8-614C-4386-A6D3-FE4C82641C78}"/>
              </a:ext>
            </a:extLst>
          </p:cNvPr>
          <p:cNvSpPr>
            <a:spLocks noGrp="1"/>
          </p:cNvSpPr>
          <p:nvPr>
            <p:ph type="title"/>
          </p:nvPr>
        </p:nvSpPr>
        <p:spPr/>
        <p:txBody>
          <a:bodyPr/>
          <a:lstStyle/>
          <a:p>
            <a:r>
              <a:rPr lang="en-US" dirty="0">
                <a:solidFill>
                  <a:schemeClr val="bg1"/>
                </a:solidFill>
              </a:rPr>
              <a:t>Possible indicators on urban productivity</a:t>
            </a:r>
          </a:p>
        </p:txBody>
      </p:sp>
      <p:sp>
        <p:nvSpPr>
          <p:cNvPr id="3" name="Content Placeholder 2">
            <a:extLst>
              <a:ext uri="{FF2B5EF4-FFF2-40B4-BE49-F238E27FC236}">
                <a16:creationId xmlns="" xmlns:a16="http://schemas.microsoft.com/office/drawing/2014/main" id="{7B9FF3FF-6EA9-4D5F-90B0-D3E7D9E09A84}"/>
              </a:ext>
            </a:extLst>
          </p:cNvPr>
          <p:cNvSpPr>
            <a:spLocks noGrp="1"/>
          </p:cNvSpPr>
          <p:nvPr>
            <p:ph idx="1"/>
          </p:nvPr>
        </p:nvSpPr>
        <p:spPr/>
        <p:txBody>
          <a:bodyPr/>
          <a:lstStyle/>
          <a:p>
            <a:pPr lvl="0"/>
            <a:r>
              <a:rPr lang="en-US" dirty="0"/>
              <a:t>City or metro area GDP per capita; </a:t>
            </a:r>
          </a:p>
          <a:p>
            <a:pPr lvl="0"/>
            <a:r>
              <a:rPr lang="en-US" dirty="0"/>
              <a:t>The ratio of a city’s GDP contribution to population share</a:t>
            </a:r>
          </a:p>
          <a:p>
            <a:pPr lvl="0"/>
            <a:r>
              <a:rPr lang="en-US" dirty="0"/>
              <a:t>Productivity of firms within the city vs. other locations</a:t>
            </a:r>
          </a:p>
          <a:p>
            <a:pPr lvl="0"/>
            <a:r>
              <a:rPr lang="en-US" dirty="0"/>
              <a:t>Share of employment in informal and/or </a:t>
            </a:r>
            <a:r>
              <a:rPr lang="en-US" dirty="0" err="1"/>
              <a:t>nontradable</a:t>
            </a:r>
            <a:r>
              <a:rPr lang="en-US" dirty="0"/>
              <a:t> sectors</a:t>
            </a:r>
          </a:p>
          <a:p>
            <a:pPr lvl="0"/>
            <a:r>
              <a:rPr lang="en-US" dirty="0"/>
              <a:t>Cost of living and indirect costs to firms (electricity, transport, waste management, urban regulations)</a:t>
            </a:r>
          </a:p>
          <a:p>
            <a:pPr lvl="0"/>
            <a:r>
              <a:rPr lang="en-US" dirty="0"/>
              <a:t>Traffic congestion</a:t>
            </a:r>
          </a:p>
          <a:p>
            <a:pPr lvl="0"/>
            <a:endParaRPr lang="en-US" dirty="0"/>
          </a:p>
        </p:txBody>
      </p:sp>
      <p:sp>
        <p:nvSpPr>
          <p:cNvPr id="6" name="Rectangle 5">
            <a:extLst>
              <a:ext uri="{FF2B5EF4-FFF2-40B4-BE49-F238E27FC236}">
                <a16:creationId xmlns="" xmlns:a16="http://schemas.microsoft.com/office/drawing/2014/main" id="{2476D66F-EEE0-4D66-AD3A-EB6D108E223E}"/>
              </a:ext>
            </a:extLst>
          </p:cNvPr>
          <p:cNvSpPr/>
          <p:nvPr/>
        </p:nvSpPr>
        <p:spPr>
          <a:xfrm>
            <a:off x="7278624" y="5021640"/>
            <a:ext cx="4547616" cy="1471233"/>
          </a:xfrm>
          <a:prstGeom prst="rect">
            <a:avLst/>
          </a:prstGeom>
          <a:solidFill>
            <a:srgbClr val="1B9E7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2800" dirty="0">
                <a:ea typeface="Calibri" panose="020F0502020204030204" pitchFamily="34" charset="0"/>
                <a:cs typeface="Times New Roman" panose="02020603050405020304" pitchFamily="18" charset="0"/>
              </a:rPr>
              <a:t>Issue: How much of this data is available for your country and its comparators?</a:t>
            </a:r>
          </a:p>
        </p:txBody>
      </p:sp>
    </p:spTree>
    <p:extLst>
      <p:ext uri="{BB962C8B-B14F-4D97-AF65-F5344CB8AC3E}">
        <p14:creationId xmlns:p14="http://schemas.microsoft.com/office/powerpoint/2010/main" val="152001485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 xmlns:a16="http://schemas.microsoft.com/office/drawing/2014/main" id="{67B161E7-7C76-41EB-BBA1-B8F356533FD8}"/>
              </a:ext>
            </a:extLst>
          </p:cNvPr>
          <p:cNvSpPr/>
          <p:nvPr/>
        </p:nvSpPr>
        <p:spPr>
          <a:xfrm>
            <a:off x="0" y="219457"/>
            <a:ext cx="12192000" cy="1471233"/>
          </a:xfrm>
          <a:prstGeom prst="rect">
            <a:avLst/>
          </a:prstGeom>
          <a:solidFill>
            <a:srgbClr val="1B9E7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ea typeface="Calibri" panose="020F0502020204030204" pitchFamily="34" charset="0"/>
              <a:cs typeface="Times New Roman" panose="02020603050405020304" pitchFamily="18" charset="0"/>
            </a:endParaRPr>
          </a:p>
        </p:txBody>
      </p:sp>
      <p:sp>
        <p:nvSpPr>
          <p:cNvPr id="2" name="Title 1">
            <a:extLst>
              <a:ext uri="{FF2B5EF4-FFF2-40B4-BE49-F238E27FC236}">
                <a16:creationId xmlns="" xmlns:a16="http://schemas.microsoft.com/office/drawing/2014/main" id="{648EEFC8-614C-4386-A6D3-FE4C82641C78}"/>
              </a:ext>
            </a:extLst>
          </p:cNvPr>
          <p:cNvSpPr>
            <a:spLocks noGrp="1"/>
          </p:cNvSpPr>
          <p:nvPr>
            <p:ph type="title"/>
          </p:nvPr>
        </p:nvSpPr>
        <p:spPr/>
        <p:txBody>
          <a:bodyPr/>
          <a:lstStyle/>
          <a:p>
            <a:r>
              <a:rPr lang="en-US" dirty="0">
                <a:solidFill>
                  <a:schemeClr val="bg1"/>
                </a:solidFill>
              </a:rPr>
              <a:t>Possible indicators on factors influencing urban productivity</a:t>
            </a:r>
          </a:p>
        </p:txBody>
      </p:sp>
      <p:sp>
        <p:nvSpPr>
          <p:cNvPr id="3" name="Content Placeholder 2">
            <a:extLst>
              <a:ext uri="{FF2B5EF4-FFF2-40B4-BE49-F238E27FC236}">
                <a16:creationId xmlns="" xmlns:a16="http://schemas.microsoft.com/office/drawing/2014/main" id="{7B9FF3FF-6EA9-4D5F-90B0-D3E7D9E09A84}"/>
              </a:ext>
            </a:extLst>
          </p:cNvPr>
          <p:cNvSpPr>
            <a:spLocks noGrp="1"/>
          </p:cNvSpPr>
          <p:nvPr>
            <p:ph idx="1"/>
          </p:nvPr>
        </p:nvSpPr>
        <p:spPr/>
        <p:txBody>
          <a:bodyPr>
            <a:normAutofit fontScale="92500" lnSpcReduction="20000"/>
          </a:bodyPr>
          <a:lstStyle/>
          <a:p>
            <a:pPr lvl="0"/>
            <a:r>
              <a:rPr lang="en-US" dirty="0"/>
              <a:t>Land administration index</a:t>
            </a:r>
          </a:p>
          <a:p>
            <a:pPr lvl="0"/>
            <a:r>
              <a:rPr lang="en-US" dirty="0"/>
              <a:t>Cadastral coverage and accuracy</a:t>
            </a:r>
          </a:p>
          <a:p>
            <a:pPr lvl="0"/>
            <a:r>
              <a:rPr lang="en-US" dirty="0"/>
              <a:t>Share of land taxes in local revenues</a:t>
            </a:r>
          </a:p>
          <a:p>
            <a:pPr lvl="0"/>
            <a:r>
              <a:rPr lang="en-US" dirty="0"/>
              <a:t>Measures of sprawl, including density, leapfrog development and unbuilt urban space (satellite data)</a:t>
            </a:r>
          </a:p>
          <a:p>
            <a:pPr lvl="0"/>
            <a:r>
              <a:rPr lang="en-US" dirty="0"/>
              <a:t>Land allocated to streets, and walkability ratio</a:t>
            </a:r>
          </a:p>
          <a:p>
            <a:pPr lvl="0"/>
            <a:r>
              <a:rPr lang="en-US" dirty="0"/>
              <a:t>Percentage of households living in slums/informal settlements</a:t>
            </a:r>
          </a:p>
          <a:p>
            <a:pPr lvl="0"/>
            <a:r>
              <a:rPr lang="en-US" dirty="0"/>
              <a:t>Access to electricity, water, sanitation</a:t>
            </a:r>
          </a:p>
          <a:p>
            <a:pPr lvl="0"/>
            <a:r>
              <a:rPr lang="en-US" dirty="0"/>
              <a:t>Cost of power interruption to firms</a:t>
            </a:r>
          </a:p>
          <a:p>
            <a:pPr lvl="0"/>
            <a:r>
              <a:rPr lang="en-US" dirty="0"/>
              <a:t>Average commute time and congestion</a:t>
            </a:r>
          </a:p>
          <a:p>
            <a:pPr lvl="0"/>
            <a:r>
              <a:rPr lang="en-US" dirty="0"/>
              <a:t>House price to income ratio</a:t>
            </a:r>
          </a:p>
          <a:p>
            <a:pPr lvl="0"/>
            <a:endParaRPr lang="en-US" dirty="0"/>
          </a:p>
        </p:txBody>
      </p:sp>
    </p:spTree>
    <p:extLst>
      <p:ext uri="{BB962C8B-B14F-4D97-AF65-F5344CB8AC3E}">
        <p14:creationId xmlns:p14="http://schemas.microsoft.com/office/powerpoint/2010/main" val="428401263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F9E85953-5E92-4FF6-AB41-A76D211B97E4}"/>
              </a:ext>
            </a:extLst>
          </p:cNvPr>
          <p:cNvSpPr/>
          <p:nvPr/>
        </p:nvSpPr>
        <p:spPr>
          <a:xfrm>
            <a:off x="0" y="219457"/>
            <a:ext cx="12192000" cy="1471233"/>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ea typeface="Calibri" panose="020F0502020204030204" pitchFamily="34" charset="0"/>
              <a:cs typeface="Times New Roman" panose="02020603050405020304" pitchFamily="18" charset="0"/>
            </a:endParaRPr>
          </a:p>
        </p:txBody>
      </p:sp>
      <p:sp>
        <p:nvSpPr>
          <p:cNvPr id="4" name="Title 1">
            <a:extLst>
              <a:ext uri="{FF2B5EF4-FFF2-40B4-BE49-F238E27FC236}">
                <a16:creationId xmlns="" xmlns:a16="http://schemas.microsoft.com/office/drawing/2014/main" id="{C2860E5D-953B-47B3-AF87-99B12E401124}"/>
              </a:ext>
            </a:extLst>
          </p:cNvPr>
          <p:cNvSpPr txBox="1">
            <a:spLocks/>
          </p:cNvSpPr>
          <p:nvPr/>
        </p:nvSpPr>
        <p:spPr>
          <a:xfrm>
            <a:off x="838200" y="365127"/>
            <a:ext cx="10515600" cy="1325563"/>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chemeClr val="bg1"/>
                </a:solidFill>
              </a:rPr>
              <a:t>Subnational indicators: constraints on urban productivity</a:t>
            </a:r>
          </a:p>
        </p:txBody>
      </p:sp>
      <p:graphicFrame>
        <p:nvGraphicFramePr>
          <p:cNvPr id="8" name="Chart 7">
            <a:extLst>
              <a:ext uri="{FF2B5EF4-FFF2-40B4-BE49-F238E27FC236}">
                <a16:creationId xmlns="" xmlns:a16="http://schemas.microsoft.com/office/drawing/2014/main" id="{7A4850A4-F09A-4D5F-9AA6-56086D2235B2}"/>
              </a:ext>
            </a:extLst>
          </p:cNvPr>
          <p:cNvGraphicFramePr>
            <a:graphicFrameLocks/>
          </p:cNvGraphicFramePr>
          <p:nvPr>
            <p:extLst>
              <p:ext uri="{D42A27DB-BD31-4B8C-83A1-F6EECF244321}">
                <p14:modId xmlns:p14="http://schemas.microsoft.com/office/powerpoint/2010/main" val="852662028"/>
              </p:ext>
            </p:extLst>
          </p:nvPr>
        </p:nvGraphicFramePr>
        <p:xfrm>
          <a:off x="262128" y="1836359"/>
          <a:ext cx="4832386" cy="480218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 xmlns:a16="http://schemas.microsoft.com/office/drawing/2014/main" id="{1EBEEA16-AA63-46D0-90EE-2D65E6E7ADF4}"/>
              </a:ext>
            </a:extLst>
          </p:cNvPr>
          <p:cNvGraphicFramePr>
            <a:graphicFrameLocks/>
          </p:cNvGraphicFramePr>
          <p:nvPr>
            <p:extLst>
              <p:ext uri="{D42A27DB-BD31-4B8C-83A1-F6EECF244321}">
                <p14:modId xmlns:p14="http://schemas.microsoft.com/office/powerpoint/2010/main" val="773913740"/>
              </p:ext>
            </p:extLst>
          </p:nvPr>
        </p:nvGraphicFramePr>
        <p:xfrm>
          <a:off x="5244304" y="1836359"/>
          <a:ext cx="4855897" cy="4802183"/>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Box 9">
            <a:extLst>
              <a:ext uri="{FF2B5EF4-FFF2-40B4-BE49-F238E27FC236}">
                <a16:creationId xmlns="" xmlns:a16="http://schemas.microsoft.com/office/drawing/2014/main" id="{3C237C29-7591-4386-8622-ECCED86E85DB}"/>
              </a:ext>
            </a:extLst>
          </p:cNvPr>
          <p:cNvSpPr txBox="1"/>
          <p:nvPr/>
        </p:nvSpPr>
        <p:spPr>
          <a:xfrm>
            <a:off x="10231701" y="5161213"/>
            <a:ext cx="1698171" cy="1477328"/>
          </a:xfrm>
          <a:prstGeom prst="rect">
            <a:avLst/>
          </a:prstGeom>
          <a:noFill/>
          <a:ln>
            <a:solidFill>
              <a:schemeClr val="tx1"/>
            </a:solidFill>
          </a:ln>
        </p:spPr>
        <p:txBody>
          <a:bodyPr wrap="square" rtlCol="0">
            <a:spAutoFit/>
          </a:bodyPr>
          <a:lstStyle/>
          <a:p>
            <a:r>
              <a:rPr lang="en-US" b="1" dirty="0">
                <a:solidFill>
                  <a:schemeClr val="accent1"/>
                </a:solidFill>
              </a:rPr>
              <a:t>Cameroon</a:t>
            </a:r>
          </a:p>
          <a:p>
            <a:r>
              <a:rPr lang="en-US" b="1" dirty="0">
                <a:solidFill>
                  <a:srgbClr val="7030A0"/>
                </a:solidFill>
              </a:rPr>
              <a:t>Chad</a:t>
            </a:r>
          </a:p>
          <a:p>
            <a:r>
              <a:rPr lang="en-US" b="1" dirty="0">
                <a:solidFill>
                  <a:srgbClr val="C00000"/>
                </a:solidFill>
              </a:rPr>
              <a:t>Morocco</a:t>
            </a:r>
          </a:p>
          <a:p>
            <a:r>
              <a:rPr lang="en-US" b="1" dirty="0">
                <a:solidFill>
                  <a:schemeClr val="accent6"/>
                </a:solidFill>
              </a:rPr>
              <a:t>Uganda</a:t>
            </a:r>
          </a:p>
          <a:p>
            <a:r>
              <a:rPr lang="en-US" b="1" dirty="0">
                <a:solidFill>
                  <a:srgbClr val="FFC000"/>
                </a:solidFill>
              </a:rPr>
              <a:t>Zambia</a:t>
            </a:r>
          </a:p>
        </p:txBody>
      </p:sp>
      <p:sp>
        <p:nvSpPr>
          <p:cNvPr id="11" name="TextBox 10">
            <a:extLst>
              <a:ext uri="{FF2B5EF4-FFF2-40B4-BE49-F238E27FC236}">
                <a16:creationId xmlns="" xmlns:a16="http://schemas.microsoft.com/office/drawing/2014/main" id="{37CFB57B-8796-4A45-84B0-26952B4E461C}"/>
              </a:ext>
            </a:extLst>
          </p:cNvPr>
          <p:cNvSpPr txBox="1"/>
          <p:nvPr/>
        </p:nvSpPr>
        <p:spPr>
          <a:xfrm>
            <a:off x="165451" y="6627808"/>
            <a:ext cx="3815443" cy="276999"/>
          </a:xfrm>
          <a:prstGeom prst="rect">
            <a:avLst/>
          </a:prstGeom>
          <a:noFill/>
        </p:spPr>
        <p:txBody>
          <a:bodyPr wrap="square" rtlCol="0">
            <a:spAutoFit/>
          </a:bodyPr>
          <a:lstStyle/>
          <a:p>
            <a:r>
              <a:rPr lang="en-US" sz="1200" dirty="0"/>
              <a:t>Data: Enterprise Surveys, most recent year available</a:t>
            </a:r>
          </a:p>
        </p:txBody>
      </p:sp>
    </p:spTree>
    <p:extLst>
      <p:ext uri="{BB962C8B-B14F-4D97-AF65-F5344CB8AC3E}">
        <p14:creationId xmlns:p14="http://schemas.microsoft.com/office/powerpoint/2010/main" val="184449719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F9E85953-5E92-4FF6-AB41-A76D211B97E4}"/>
              </a:ext>
            </a:extLst>
          </p:cNvPr>
          <p:cNvSpPr/>
          <p:nvPr/>
        </p:nvSpPr>
        <p:spPr>
          <a:xfrm>
            <a:off x="0" y="219457"/>
            <a:ext cx="12192000" cy="1471233"/>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ea typeface="Calibri" panose="020F0502020204030204" pitchFamily="34" charset="0"/>
              <a:cs typeface="Times New Roman" panose="02020603050405020304" pitchFamily="18" charset="0"/>
            </a:endParaRPr>
          </a:p>
        </p:txBody>
      </p:sp>
      <p:sp>
        <p:nvSpPr>
          <p:cNvPr id="4" name="Title 1">
            <a:extLst>
              <a:ext uri="{FF2B5EF4-FFF2-40B4-BE49-F238E27FC236}">
                <a16:creationId xmlns="" xmlns:a16="http://schemas.microsoft.com/office/drawing/2014/main" id="{C2860E5D-953B-47B3-AF87-99B12E401124}"/>
              </a:ext>
            </a:extLst>
          </p:cNvPr>
          <p:cNvSpPr txBox="1">
            <a:spLocks/>
          </p:cNvSpPr>
          <p:nvPr/>
        </p:nvSpPr>
        <p:spPr>
          <a:xfrm>
            <a:off x="838200" y="365127"/>
            <a:ext cx="10515600" cy="1325563"/>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chemeClr val="bg1"/>
                </a:solidFill>
              </a:rPr>
              <a:t>Subnational indicators: constraints on urban productivity</a:t>
            </a:r>
          </a:p>
        </p:txBody>
      </p:sp>
      <p:sp>
        <p:nvSpPr>
          <p:cNvPr id="10" name="TextBox 9">
            <a:extLst>
              <a:ext uri="{FF2B5EF4-FFF2-40B4-BE49-F238E27FC236}">
                <a16:creationId xmlns="" xmlns:a16="http://schemas.microsoft.com/office/drawing/2014/main" id="{3C237C29-7591-4386-8622-ECCED86E85DB}"/>
              </a:ext>
            </a:extLst>
          </p:cNvPr>
          <p:cNvSpPr txBox="1"/>
          <p:nvPr/>
        </p:nvSpPr>
        <p:spPr>
          <a:xfrm>
            <a:off x="10231701" y="5161213"/>
            <a:ext cx="1698171" cy="1477328"/>
          </a:xfrm>
          <a:prstGeom prst="rect">
            <a:avLst/>
          </a:prstGeom>
          <a:noFill/>
          <a:ln>
            <a:solidFill>
              <a:schemeClr val="tx1"/>
            </a:solidFill>
          </a:ln>
        </p:spPr>
        <p:txBody>
          <a:bodyPr wrap="square" rtlCol="0">
            <a:spAutoFit/>
          </a:bodyPr>
          <a:lstStyle/>
          <a:p>
            <a:r>
              <a:rPr lang="en-US" b="1" dirty="0">
                <a:solidFill>
                  <a:schemeClr val="accent1"/>
                </a:solidFill>
              </a:rPr>
              <a:t>Cameroon</a:t>
            </a:r>
          </a:p>
          <a:p>
            <a:r>
              <a:rPr lang="en-US" b="1" dirty="0">
                <a:solidFill>
                  <a:srgbClr val="7030A0"/>
                </a:solidFill>
              </a:rPr>
              <a:t>Chad</a:t>
            </a:r>
          </a:p>
          <a:p>
            <a:r>
              <a:rPr lang="en-US" b="1" dirty="0">
                <a:solidFill>
                  <a:srgbClr val="C00000"/>
                </a:solidFill>
              </a:rPr>
              <a:t>Morocco</a:t>
            </a:r>
          </a:p>
          <a:p>
            <a:r>
              <a:rPr lang="en-US" b="1" dirty="0">
                <a:solidFill>
                  <a:schemeClr val="accent6"/>
                </a:solidFill>
              </a:rPr>
              <a:t>Uganda</a:t>
            </a:r>
          </a:p>
          <a:p>
            <a:r>
              <a:rPr lang="en-US" b="1" dirty="0">
                <a:solidFill>
                  <a:srgbClr val="FFC000"/>
                </a:solidFill>
              </a:rPr>
              <a:t>Zambia</a:t>
            </a:r>
          </a:p>
        </p:txBody>
      </p:sp>
      <p:graphicFrame>
        <p:nvGraphicFramePr>
          <p:cNvPr id="7" name="Chart 6">
            <a:extLst>
              <a:ext uri="{FF2B5EF4-FFF2-40B4-BE49-F238E27FC236}">
                <a16:creationId xmlns="" xmlns:a16="http://schemas.microsoft.com/office/drawing/2014/main" id="{5C017D00-7D8B-4462-AE2E-4423BB0F3F52}"/>
              </a:ext>
            </a:extLst>
          </p:cNvPr>
          <p:cNvGraphicFramePr>
            <a:graphicFrameLocks/>
          </p:cNvGraphicFramePr>
          <p:nvPr>
            <p:extLst>
              <p:ext uri="{D42A27DB-BD31-4B8C-83A1-F6EECF244321}">
                <p14:modId xmlns:p14="http://schemas.microsoft.com/office/powerpoint/2010/main" val="3518368204"/>
              </p:ext>
            </p:extLst>
          </p:nvPr>
        </p:nvGraphicFramePr>
        <p:xfrm>
          <a:off x="5246914" y="1836360"/>
          <a:ext cx="4855897" cy="480218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10">
            <a:extLst>
              <a:ext uri="{FF2B5EF4-FFF2-40B4-BE49-F238E27FC236}">
                <a16:creationId xmlns="" xmlns:a16="http://schemas.microsoft.com/office/drawing/2014/main" id="{7B725B0A-8ADD-47F4-9C68-C4D196B8DBAE}"/>
              </a:ext>
            </a:extLst>
          </p:cNvPr>
          <p:cNvGraphicFramePr>
            <a:graphicFrameLocks/>
          </p:cNvGraphicFramePr>
          <p:nvPr>
            <p:extLst>
              <p:ext uri="{D42A27DB-BD31-4B8C-83A1-F6EECF244321}">
                <p14:modId xmlns:p14="http://schemas.microsoft.com/office/powerpoint/2010/main" val="3366322016"/>
              </p:ext>
            </p:extLst>
          </p:nvPr>
        </p:nvGraphicFramePr>
        <p:xfrm>
          <a:off x="262127" y="1836360"/>
          <a:ext cx="4855897" cy="4802181"/>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11">
            <a:extLst>
              <a:ext uri="{FF2B5EF4-FFF2-40B4-BE49-F238E27FC236}">
                <a16:creationId xmlns="" xmlns:a16="http://schemas.microsoft.com/office/drawing/2014/main" id="{CA69817D-3081-4653-9D49-3F58DDB1B49E}"/>
              </a:ext>
            </a:extLst>
          </p:cNvPr>
          <p:cNvSpPr txBox="1"/>
          <p:nvPr/>
        </p:nvSpPr>
        <p:spPr>
          <a:xfrm>
            <a:off x="165451" y="6627808"/>
            <a:ext cx="3815443" cy="276999"/>
          </a:xfrm>
          <a:prstGeom prst="rect">
            <a:avLst/>
          </a:prstGeom>
          <a:noFill/>
        </p:spPr>
        <p:txBody>
          <a:bodyPr wrap="square" rtlCol="0">
            <a:spAutoFit/>
          </a:bodyPr>
          <a:lstStyle/>
          <a:p>
            <a:r>
              <a:rPr lang="en-US" sz="1200" dirty="0"/>
              <a:t>Data: Enterprise Surveys, most recent year available</a:t>
            </a:r>
          </a:p>
        </p:txBody>
      </p:sp>
    </p:spTree>
    <p:extLst>
      <p:ext uri="{BB962C8B-B14F-4D97-AF65-F5344CB8AC3E}">
        <p14:creationId xmlns:p14="http://schemas.microsoft.com/office/powerpoint/2010/main" val="48306346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 xmlns:a16="http://schemas.microsoft.com/office/drawing/2014/main" id="{67B161E7-7C76-41EB-BBA1-B8F356533FD8}"/>
              </a:ext>
            </a:extLst>
          </p:cNvPr>
          <p:cNvSpPr/>
          <p:nvPr/>
        </p:nvSpPr>
        <p:spPr>
          <a:xfrm>
            <a:off x="0" y="219457"/>
            <a:ext cx="12192000" cy="1471233"/>
          </a:xfrm>
          <a:prstGeom prst="rect">
            <a:avLst/>
          </a:prstGeom>
          <a:solidFill>
            <a:srgbClr val="1B9E7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ea typeface="Calibri" panose="020F0502020204030204" pitchFamily="34" charset="0"/>
              <a:cs typeface="Times New Roman" panose="02020603050405020304" pitchFamily="18" charset="0"/>
            </a:endParaRPr>
          </a:p>
        </p:txBody>
      </p:sp>
      <p:sp>
        <p:nvSpPr>
          <p:cNvPr id="2" name="Title 1">
            <a:extLst>
              <a:ext uri="{FF2B5EF4-FFF2-40B4-BE49-F238E27FC236}">
                <a16:creationId xmlns="" xmlns:a16="http://schemas.microsoft.com/office/drawing/2014/main" id="{648EEFC8-614C-4386-A6D3-FE4C82641C78}"/>
              </a:ext>
            </a:extLst>
          </p:cNvPr>
          <p:cNvSpPr>
            <a:spLocks noGrp="1"/>
          </p:cNvSpPr>
          <p:nvPr>
            <p:ph type="title"/>
          </p:nvPr>
        </p:nvSpPr>
        <p:spPr/>
        <p:txBody>
          <a:bodyPr/>
          <a:lstStyle/>
          <a:p>
            <a:r>
              <a:rPr lang="en-US" dirty="0">
                <a:solidFill>
                  <a:schemeClr val="bg1"/>
                </a:solidFill>
              </a:rPr>
              <a:t>Discussion</a:t>
            </a:r>
          </a:p>
        </p:txBody>
      </p:sp>
      <p:sp>
        <p:nvSpPr>
          <p:cNvPr id="6" name="Content Placeholder 2">
            <a:extLst>
              <a:ext uri="{FF2B5EF4-FFF2-40B4-BE49-F238E27FC236}">
                <a16:creationId xmlns="" xmlns:a16="http://schemas.microsoft.com/office/drawing/2014/main" id="{A8667CE8-6429-4F46-B966-DF8C235D2985}"/>
              </a:ext>
            </a:extLst>
          </p:cNvPr>
          <p:cNvSpPr>
            <a:spLocks noGrp="1"/>
          </p:cNvSpPr>
          <p:nvPr>
            <p:ph idx="1"/>
          </p:nvPr>
        </p:nvSpPr>
        <p:spPr>
          <a:xfrm>
            <a:off x="838200" y="2553419"/>
            <a:ext cx="10515600" cy="3920534"/>
          </a:xfrm>
        </p:spPr>
        <p:txBody>
          <a:bodyPr>
            <a:normAutofit/>
          </a:bodyPr>
          <a:lstStyle/>
          <a:p>
            <a:pPr>
              <a:spcAft>
                <a:spcPts val="1200"/>
              </a:spcAft>
            </a:pPr>
            <a:r>
              <a:rPr lang="en-US" dirty="0"/>
              <a:t>Quick reactions?</a:t>
            </a:r>
          </a:p>
          <a:p>
            <a:pPr>
              <a:spcAft>
                <a:spcPts val="1200"/>
              </a:spcAft>
            </a:pPr>
            <a:r>
              <a:rPr lang="en-US" dirty="0"/>
              <a:t>Clarifications?</a:t>
            </a:r>
          </a:p>
          <a:p>
            <a:pPr>
              <a:spcAft>
                <a:spcPts val="1200"/>
              </a:spcAft>
            </a:pPr>
            <a:r>
              <a:rPr lang="en-US" dirty="0"/>
              <a:t>Gaps in the current NDP process in [country]?</a:t>
            </a:r>
          </a:p>
          <a:p>
            <a:pPr>
              <a:spcAft>
                <a:spcPts val="1200"/>
              </a:spcAft>
            </a:pPr>
            <a:r>
              <a:rPr lang="en-US" dirty="0"/>
              <a:t>Possible action items?</a:t>
            </a:r>
          </a:p>
          <a:p>
            <a:endParaRPr lang="en-US" dirty="0"/>
          </a:p>
        </p:txBody>
      </p:sp>
    </p:spTree>
    <p:extLst>
      <p:ext uri="{BB962C8B-B14F-4D97-AF65-F5344CB8AC3E}">
        <p14:creationId xmlns:p14="http://schemas.microsoft.com/office/powerpoint/2010/main" val="25495697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3F101EAF-8C7D-4C9B-9F08-A7F3C53ABA91}"/>
              </a:ext>
            </a:extLst>
          </p:cNvPr>
          <p:cNvSpPr/>
          <p:nvPr/>
        </p:nvSpPr>
        <p:spPr>
          <a:xfrm>
            <a:off x="0" y="219457"/>
            <a:ext cx="12192000" cy="1471234"/>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9D6D20BF-BE3C-49B5-8912-64D08FAA11CD}"/>
              </a:ext>
            </a:extLst>
          </p:cNvPr>
          <p:cNvSpPr>
            <a:spLocks noGrp="1"/>
          </p:cNvSpPr>
          <p:nvPr>
            <p:ph type="title"/>
          </p:nvPr>
        </p:nvSpPr>
        <p:spPr/>
        <p:txBody>
          <a:bodyPr/>
          <a:lstStyle/>
          <a:p>
            <a:r>
              <a:rPr lang="en-US" dirty="0">
                <a:solidFill>
                  <a:schemeClr val="bg1"/>
                </a:solidFill>
              </a:rPr>
              <a:t>Three-day training structure</a:t>
            </a:r>
          </a:p>
        </p:txBody>
      </p:sp>
      <p:sp>
        <p:nvSpPr>
          <p:cNvPr id="6" name="Content Placeholder 5">
            <a:extLst>
              <a:ext uri="{FF2B5EF4-FFF2-40B4-BE49-F238E27FC236}">
                <a16:creationId xmlns="" xmlns:a16="http://schemas.microsoft.com/office/drawing/2014/main" id="{1C38D48E-8A3E-43C3-878A-3E66792D089F}"/>
              </a:ext>
            </a:extLst>
          </p:cNvPr>
          <p:cNvSpPr>
            <a:spLocks noGrp="1"/>
          </p:cNvSpPr>
          <p:nvPr>
            <p:ph idx="1"/>
          </p:nvPr>
        </p:nvSpPr>
        <p:spPr>
          <a:xfrm>
            <a:off x="838200" y="1825625"/>
            <a:ext cx="10515600" cy="4812918"/>
          </a:xfrm>
        </p:spPr>
        <p:txBody>
          <a:bodyPr>
            <a:normAutofit fontScale="85000" lnSpcReduction="20000"/>
          </a:bodyPr>
          <a:lstStyle/>
          <a:p>
            <a:pPr marL="0" indent="0">
              <a:spcAft>
                <a:spcPts val="600"/>
              </a:spcAft>
              <a:buNone/>
            </a:pPr>
            <a:r>
              <a:rPr lang="en-US" b="1" dirty="0"/>
              <a:t>Day 1: Intros, conceptual framework and themes</a:t>
            </a:r>
          </a:p>
          <a:p>
            <a:pPr lvl="1">
              <a:spcAft>
                <a:spcPts val="600"/>
              </a:spcAft>
            </a:pPr>
            <a:r>
              <a:rPr lang="en-US" dirty="0"/>
              <a:t>Welcome</a:t>
            </a:r>
          </a:p>
          <a:p>
            <a:pPr lvl="1">
              <a:spcAft>
                <a:spcPts val="600"/>
              </a:spcAft>
            </a:pPr>
            <a:r>
              <a:rPr lang="en-US" dirty="0"/>
              <a:t>Opening remarks</a:t>
            </a:r>
          </a:p>
          <a:p>
            <a:pPr lvl="1">
              <a:spcAft>
                <a:spcPts val="600"/>
              </a:spcAft>
            </a:pPr>
            <a:r>
              <a:rPr lang="en-US" dirty="0"/>
              <a:t>Intro to topic &amp; discussion</a:t>
            </a:r>
          </a:p>
          <a:p>
            <a:pPr lvl="1">
              <a:spcAft>
                <a:spcPts val="600"/>
              </a:spcAft>
            </a:pPr>
            <a:r>
              <a:rPr lang="en-US" dirty="0"/>
              <a:t>Intro to four themes &amp; discussions</a:t>
            </a:r>
          </a:p>
          <a:p>
            <a:pPr lvl="1">
              <a:spcAft>
                <a:spcPts val="600"/>
              </a:spcAft>
            </a:pPr>
            <a:r>
              <a:rPr lang="en-US" dirty="0"/>
              <a:t>Focus theme selection</a:t>
            </a:r>
          </a:p>
          <a:p>
            <a:pPr marL="0" indent="0">
              <a:spcAft>
                <a:spcPts val="600"/>
              </a:spcAft>
              <a:buNone/>
            </a:pPr>
            <a:r>
              <a:rPr lang="en-US" b="1" dirty="0"/>
              <a:t>Day 2: Deep dive into the focus theme</a:t>
            </a:r>
          </a:p>
          <a:p>
            <a:pPr lvl="1">
              <a:spcAft>
                <a:spcPts val="600"/>
              </a:spcAft>
            </a:pPr>
            <a:r>
              <a:rPr lang="en-US" dirty="0"/>
              <a:t>Small groups work through the four stages of NDP &amp; discuss in plenary</a:t>
            </a:r>
          </a:p>
          <a:p>
            <a:pPr marL="0" indent="0">
              <a:spcAft>
                <a:spcPts val="600"/>
              </a:spcAft>
              <a:buNone/>
            </a:pPr>
            <a:r>
              <a:rPr lang="en-US" b="1" dirty="0"/>
              <a:t>Day 3: Action planning</a:t>
            </a:r>
          </a:p>
          <a:p>
            <a:pPr lvl="1">
              <a:spcAft>
                <a:spcPts val="600"/>
              </a:spcAft>
            </a:pPr>
            <a:r>
              <a:rPr lang="en-US" dirty="0"/>
              <a:t>Action planning: small group work, plenary discussion &amp; synthesis</a:t>
            </a:r>
          </a:p>
          <a:p>
            <a:pPr lvl="1">
              <a:spcAft>
                <a:spcPts val="600"/>
              </a:spcAft>
            </a:pPr>
            <a:r>
              <a:rPr lang="en-US" dirty="0"/>
              <a:t>Action planning final presentations </a:t>
            </a:r>
          </a:p>
          <a:p>
            <a:pPr lvl="1">
              <a:spcAft>
                <a:spcPts val="600"/>
              </a:spcAft>
            </a:pPr>
            <a:r>
              <a:rPr lang="en-US" dirty="0"/>
              <a:t>Evaluation</a:t>
            </a:r>
          </a:p>
          <a:p>
            <a:pPr lvl="1">
              <a:spcAft>
                <a:spcPts val="600"/>
              </a:spcAft>
            </a:pPr>
            <a:r>
              <a:rPr lang="en-US" dirty="0"/>
              <a:t>Closing</a:t>
            </a:r>
          </a:p>
        </p:txBody>
      </p:sp>
      <p:sp>
        <p:nvSpPr>
          <p:cNvPr id="3" name="TextBox 2">
            <a:extLst>
              <a:ext uri="{FF2B5EF4-FFF2-40B4-BE49-F238E27FC236}">
                <a16:creationId xmlns="" xmlns:a16="http://schemas.microsoft.com/office/drawing/2014/main" id="{03F71F55-D476-413F-BC68-3769EE3D6F8B}"/>
              </a:ext>
            </a:extLst>
          </p:cNvPr>
          <p:cNvSpPr txBox="1"/>
          <p:nvPr/>
        </p:nvSpPr>
        <p:spPr>
          <a:xfrm>
            <a:off x="9741877" y="3132221"/>
            <a:ext cx="3077308" cy="523220"/>
          </a:xfrm>
          <a:prstGeom prst="rect">
            <a:avLst/>
          </a:prstGeom>
          <a:noFill/>
        </p:spPr>
        <p:txBody>
          <a:bodyPr wrap="square" rtlCol="0">
            <a:spAutoFit/>
          </a:bodyPr>
          <a:lstStyle/>
          <a:p>
            <a:pPr marL="185738" indent="-146050"/>
            <a:r>
              <a:rPr lang="en-US" sz="2800" b="1" dirty="0">
                <a:solidFill>
                  <a:srgbClr val="0A7CB8"/>
                </a:solidFill>
                <a:latin typeface="Lato" pitchFamily="34" charset="0"/>
                <a:sym typeface="Calibri" panose="020F0502020204030204" pitchFamily="34" charset="0"/>
              </a:rPr>
              <a:t>Four themes</a:t>
            </a:r>
          </a:p>
        </p:txBody>
      </p:sp>
      <p:sp>
        <p:nvSpPr>
          <p:cNvPr id="7" name="TextBox 6">
            <a:extLst>
              <a:ext uri="{FF2B5EF4-FFF2-40B4-BE49-F238E27FC236}">
                <a16:creationId xmlns="" xmlns:a16="http://schemas.microsoft.com/office/drawing/2014/main" id="{933767CA-6F82-4110-A373-44C0A52352B4}"/>
              </a:ext>
            </a:extLst>
          </p:cNvPr>
          <p:cNvSpPr txBox="1"/>
          <p:nvPr/>
        </p:nvSpPr>
        <p:spPr>
          <a:xfrm>
            <a:off x="9724292" y="4284839"/>
            <a:ext cx="3077308" cy="523220"/>
          </a:xfrm>
          <a:prstGeom prst="rect">
            <a:avLst/>
          </a:prstGeom>
          <a:noFill/>
        </p:spPr>
        <p:txBody>
          <a:bodyPr wrap="square" rtlCol="0">
            <a:spAutoFit/>
          </a:bodyPr>
          <a:lstStyle/>
          <a:p>
            <a:pPr marL="185738" indent="-146050"/>
            <a:r>
              <a:rPr lang="en-US" sz="2800" b="1" dirty="0">
                <a:solidFill>
                  <a:srgbClr val="0A7CB8"/>
                </a:solidFill>
                <a:latin typeface="Lato" pitchFamily="34" charset="0"/>
                <a:sym typeface="Calibri" panose="020F0502020204030204" pitchFamily="34" charset="0"/>
              </a:rPr>
              <a:t>Four stages</a:t>
            </a:r>
          </a:p>
        </p:txBody>
      </p:sp>
      <p:cxnSp>
        <p:nvCxnSpPr>
          <p:cNvPr id="8" name="Straight Arrow Connector 7">
            <a:extLst>
              <a:ext uri="{FF2B5EF4-FFF2-40B4-BE49-F238E27FC236}">
                <a16:creationId xmlns="" xmlns:a16="http://schemas.microsoft.com/office/drawing/2014/main" id="{B638D349-D25A-42EC-AB29-16070E899852}"/>
              </a:ext>
            </a:extLst>
          </p:cNvPr>
          <p:cNvCxnSpPr>
            <a:cxnSpLocks/>
          </p:cNvCxnSpPr>
          <p:nvPr/>
        </p:nvCxnSpPr>
        <p:spPr>
          <a:xfrm flipH="1">
            <a:off x="5697418" y="3393831"/>
            <a:ext cx="4026874" cy="0"/>
          </a:xfrm>
          <a:prstGeom prst="straightConnector1">
            <a:avLst/>
          </a:prstGeom>
          <a:ln w="47625">
            <a:tailEnd type="triangle" w="lg" len="lg"/>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 xmlns:a16="http://schemas.microsoft.com/office/drawing/2014/main" id="{575371FB-8069-43DA-8F4C-E4994B192850}"/>
              </a:ext>
            </a:extLst>
          </p:cNvPr>
          <p:cNvCxnSpPr>
            <a:cxnSpLocks/>
          </p:cNvCxnSpPr>
          <p:nvPr/>
        </p:nvCxnSpPr>
        <p:spPr>
          <a:xfrm flipH="1">
            <a:off x="8915400" y="4546449"/>
            <a:ext cx="826477" cy="0"/>
          </a:xfrm>
          <a:prstGeom prst="straightConnector1">
            <a:avLst/>
          </a:prstGeom>
          <a:ln w="47625">
            <a:tailEnd type="triangle" w="lg" len="lg"/>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 xmlns:a16="http://schemas.microsoft.com/office/drawing/2014/main" id="{26424A33-26A2-41DF-AE9D-B4CDA0E403EC}"/>
              </a:ext>
            </a:extLst>
          </p:cNvPr>
          <p:cNvSpPr>
            <a:spLocks noGrp="1"/>
          </p:cNvSpPr>
          <p:nvPr>
            <p:ph type="sldNum" sz="quarter" idx="12"/>
          </p:nvPr>
        </p:nvSpPr>
        <p:spPr/>
        <p:txBody>
          <a:bodyPr/>
          <a:lstStyle/>
          <a:p>
            <a:r>
              <a:rPr lang="en-US" sz="1600" dirty="0"/>
              <a:t>12</a:t>
            </a:r>
          </a:p>
        </p:txBody>
      </p:sp>
    </p:spTree>
    <p:extLst>
      <p:ext uri="{BB962C8B-B14F-4D97-AF65-F5344CB8AC3E}">
        <p14:creationId xmlns:p14="http://schemas.microsoft.com/office/powerpoint/2010/main" val="309324058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F3DA10BF-2185-462C-96E0-54B534D1BC2A}"/>
              </a:ext>
            </a:extLst>
          </p:cNvPr>
          <p:cNvSpPr/>
          <p:nvPr/>
        </p:nvSpPr>
        <p:spPr>
          <a:xfrm>
            <a:off x="0" y="-76699"/>
            <a:ext cx="12192000" cy="6934699"/>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ea typeface="Calibri" panose="020F0502020204030204" pitchFamily="34" charset="0"/>
              <a:cs typeface="Times New Roman" panose="02020603050405020304" pitchFamily="18" charset="0"/>
            </a:endParaRPr>
          </a:p>
        </p:txBody>
      </p:sp>
      <p:sp>
        <p:nvSpPr>
          <p:cNvPr id="6147" name="Rectangle 2"/>
          <p:cNvSpPr>
            <a:spLocks/>
          </p:cNvSpPr>
          <p:nvPr/>
        </p:nvSpPr>
        <p:spPr bwMode="auto">
          <a:xfrm>
            <a:off x="3884614" y="4294188"/>
            <a:ext cx="4421187" cy="846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0" tIns="0" rIns="0" bIns="0">
            <a:spAutoFit/>
          </a:bodyPr>
          <a:lstStyle>
            <a:lvl1pPr indent="1270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eaLnBrk="1"/>
            <a:r>
              <a:rPr lang="en-US" altLang="en-US" sz="5500" b="1" dirty="0">
                <a:solidFill>
                  <a:srgbClr val="FFFFFF"/>
                </a:solidFill>
                <a:latin typeface="Lato" pitchFamily="34" charset="0"/>
                <a:cs typeface="Lato" pitchFamily="34" charset="0"/>
                <a:sym typeface="Lato" pitchFamily="34" charset="0"/>
              </a:rPr>
              <a:t>THANK YOU!</a:t>
            </a:r>
          </a:p>
        </p:txBody>
      </p:sp>
      <p:sp>
        <p:nvSpPr>
          <p:cNvPr id="6148" name="AutoShape 5"/>
          <p:cNvSpPr>
            <a:spLocks/>
          </p:cNvSpPr>
          <p:nvPr/>
        </p:nvSpPr>
        <p:spPr bwMode="auto">
          <a:xfrm>
            <a:off x="4481514" y="6156326"/>
            <a:ext cx="3311525" cy="441325"/>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18463" y="0"/>
                </a:moveTo>
                <a:lnTo>
                  <a:pt x="3137" y="0"/>
                </a:lnTo>
                <a:lnTo>
                  <a:pt x="2303" y="328"/>
                </a:lnTo>
                <a:lnTo>
                  <a:pt x="1554" y="1254"/>
                </a:lnTo>
                <a:lnTo>
                  <a:pt x="919" y="2690"/>
                </a:lnTo>
                <a:lnTo>
                  <a:pt x="428" y="4549"/>
                </a:lnTo>
                <a:lnTo>
                  <a:pt x="112" y="6742"/>
                </a:lnTo>
                <a:lnTo>
                  <a:pt x="0" y="9183"/>
                </a:lnTo>
                <a:lnTo>
                  <a:pt x="0" y="12416"/>
                </a:lnTo>
                <a:lnTo>
                  <a:pt x="112" y="14858"/>
                </a:lnTo>
                <a:lnTo>
                  <a:pt x="428" y="17052"/>
                </a:lnTo>
                <a:lnTo>
                  <a:pt x="919" y="18910"/>
                </a:lnTo>
                <a:lnTo>
                  <a:pt x="1554" y="20346"/>
                </a:lnTo>
                <a:lnTo>
                  <a:pt x="2303" y="21272"/>
                </a:lnTo>
                <a:lnTo>
                  <a:pt x="3137" y="21600"/>
                </a:lnTo>
                <a:lnTo>
                  <a:pt x="18463" y="21600"/>
                </a:lnTo>
                <a:lnTo>
                  <a:pt x="19297" y="21272"/>
                </a:lnTo>
                <a:lnTo>
                  <a:pt x="20047" y="20346"/>
                </a:lnTo>
                <a:lnTo>
                  <a:pt x="20681" y="18910"/>
                </a:lnTo>
                <a:lnTo>
                  <a:pt x="21172" y="17052"/>
                </a:lnTo>
                <a:lnTo>
                  <a:pt x="21488" y="14858"/>
                </a:lnTo>
                <a:lnTo>
                  <a:pt x="21600" y="12416"/>
                </a:lnTo>
                <a:lnTo>
                  <a:pt x="21600" y="9183"/>
                </a:lnTo>
                <a:lnTo>
                  <a:pt x="21488" y="6742"/>
                </a:lnTo>
                <a:lnTo>
                  <a:pt x="21172" y="4549"/>
                </a:lnTo>
                <a:lnTo>
                  <a:pt x="20681" y="2690"/>
                </a:lnTo>
                <a:lnTo>
                  <a:pt x="20047" y="1254"/>
                </a:lnTo>
                <a:lnTo>
                  <a:pt x="19297" y="328"/>
                </a:lnTo>
                <a:lnTo>
                  <a:pt x="18463" y="0"/>
                </a:lnTo>
                <a:close/>
              </a:path>
            </a:pathLst>
          </a:custGeom>
          <a:solidFill>
            <a:srgbClr val="0D7CB9"/>
          </a:solidFill>
          <a:ln>
            <a:noFill/>
          </a:ln>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lstStyle/>
          <a:p>
            <a:endParaRPr lang="en-US"/>
          </a:p>
        </p:txBody>
      </p:sp>
      <p:sp>
        <p:nvSpPr>
          <p:cNvPr id="6149" name="Rectangle 7"/>
          <p:cNvSpPr>
            <a:spLocks/>
          </p:cNvSpPr>
          <p:nvPr/>
        </p:nvSpPr>
        <p:spPr bwMode="auto">
          <a:xfrm>
            <a:off x="5448301" y="6265863"/>
            <a:ext cx="1414463"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0" tIns="0" rIns="0" bIns="0">
            <a:spAutoFit/>
          </a:bodyPr>
          <a:lstStyle>
            <a:lvl1pPr indent="1270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eaLnBrk="1"/>
            <a:r>
              <a:rPr lang="en-US" altLang="en-US" sz="1600" b="1">
                <a:solidFill>
                  <a:schemeClr val="bg1"/>
                </a:solidFill>
                <a:latin typeface="Avenir Book"/>
              </a:rPr>
              <a:t>UNECA.ORG</a:t>
            </a:r>
            <a:endParaRPr lang="en-US" altLang="en-US" sz="1200" b="1">
              <a:solidFill>
                <a:schemeClr val="bg1"/>
              </a:solidFill>
              <a:latin typeface="Lato" pitchFamily="34" charset="0"/>
              <a:cs typeface="Lato" pitchFamily="34" charset="0"/>
              <a:sym typeface="Lato" pitchFamily="34" charset="0"/>
            </a:endParaRPr>
          </a:p>
        </p:txBody>
      </p:sp>
      <p:pic>
        <p:nvPicPr>
          <p:cNvPr id="6150" name="Picture 8" descr="pasted-image.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13301" y="1171576"/>
            <a:ext cx="2563813" cy="266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6151" name="Picture 9" descr="pasted-image.pd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041901" y="2174876"/>
            <a:ext cx="2106613" cy="91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6152" name="Rectangle 6"/>
          <p:cNvSpPr>
            <a:spLocks/>
          </p:cNvSpPr>
          <p:nvPr/>
        </p:nvSpPr>
        <p:spPr bwMode="auto">
          <a:xfrm>
            <a:off x="3411539" y="5435600"/>
            <a:ext cx="544988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0" tIns="0" rIns="0" bIns="0">
            <a:spAutoFit/>
          </a:bodyPr>
          <a:lstStyle>
            <a:lvl1pPr>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algn="ctr" eaLnBrk="1"/>
            <a:r>
              <a:rPr lang="en-US" altLang="en-US" sz="1900" dirty="0">
                <a:solidFill>
                  <a:srgbClr val="0D7CB9"/>
                </a:solidFill>
                <a:latin typeface="Lato" pitchFamily="34" charset="0"/>
                <a:cs typeface="Lato" pitchFamily="34" charset="0"/>
                <a:sym typeface="Lato" pitchFamily="34" charset="0"/>
              </a:rPr>
              <a:t>more info: </a:t>
            </a:r>
            <a:r>
              <a:rPr lang="en-US" altLang="en-US" sz="2400" dirty="0">
                <a:solidFill>
                  <a:srgbClr val="FFFFFF"/>
                </a:solidFill>
                <a:latin typeface="Lato" pitchFamily="34" charset="0"/>
                <a:cs typeface="Lato" pitchFamily="34" charset="0"/>
                <a:sym typeface="Lato" pitchFamily="34" charset="0"/>
              </a:rPr>
              <a:t>[trainer/organizer contact info]</a:t>
            </a:r>
            <a:endParaRPr lang="en-US" altLang="en-US" sz="1900" dirty="0">
              <a:solidFill>
                <a:srgbClr val="0D7CB9"/>
              </a:solidFill>
              <a:latin typeface="Lato" pitchFamily="34" charset="0"/>
              <a:cs typeface="Lato" pitchFamily="34" charset="0"/>
              <a:sym typeface="Lato" pitchFamily="34" charset="0"/>
            </a:endParaRPr>
          </a:p>
        </p:txBody>
      </p:sp>
    </p:spTree>
    <p:extLst>
      <p:ext uri="{BB962C8B-B14F-4D97-AF65-F5344CB8AC3E}">
        <p14:creationId xmlns:p14="http://schemas.microsoft.com/office/powerpoint/2010/main" val="678024699"/>
      </p:ext>
    </p:extLst>
  </p:cSld>
  <p:clrMapOvr>
    <a:masterClrMapping/>
  </p:clrMapOvr>
  <p:transition spd="med"/>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food">
            <a:extLst>
              <a:ext uri="{FF2B5EF4-FFF2-40B4-BE49-F238E27FC236}">
                <a16:creationId xmlns="" xmlns:a16="http://schemas.microsoft.com/office/drawing/2014/main" id="{5624912D-99E2-415A-A299-9E1DD554AEC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7770" b="6178"/>
          <a:stretch/>
        </p:blipFill>
        <p:spPr bwMode="auto">
          <a:xfrm>
            <a:off x="0" y="0"/>
            <a:ext cx="12192000" cy="698739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 xmlns:a16="http://schemas.microsoft.com/office/drawing/2014/main" id="{70E718D8-7243-443A-925D-C6E8C47B6658}"/>
              </a:ext>
            </a:extLst>
          </p:cNvPr>
          <p:cNvSpPr>
            <a:spLocks noGrp="1"/>
          </p:cNvSpPr>
          <p:nvPr>
            <p:ph type="title"/>
          </p:nvPr>
        </p:nvSpPr>
        <p:spPr>
          <a:xfrm>
            <a:off x="0" y="1709740"/>
            <a:ext cx="12192000" cy="2852737"/>
          </a:xfrm>
          <a:solidFill>
            <a:schemeClr val="bg1">
              <a:alpha val="50000"/>
            </a:schemeClr>
          </a:solidFill>
        </p:spPr>
        <p:txBody>
          <a:bodyPr>
            <a:normAutofit/>
          </a:bodyPr>
          <a:lstStyle/>
          <a:p>
            <a:pPr algn="ctr"/>
            <a:r>
              <a:rPr lang="en-US" sz="16600" b="1" dirty="0"/>
              <a:t>LUNCH!</a:t>
            </a:r>
          </a:p>
        </p:txBody>
      </p:sp>
    </p:spTree>
    <p:extLst>
      <p:ext uri="{BB962C8B-B14F-4D97-AF65-F5344CB8AC3E}">
        <p14:creationId xmlns:p14="http://schemas.microsoft.com/office/powerpoint/2010/main" val="22753354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0A5F1D5A-503C-43C8-A72A-A8F879395C8A}"/>
              </a:ext>
            </a:extLst>
          </p:cNvPr>
          <p:cNvSpPr/>
          <p:nvPr/>
        </p:nvSpPr>
        <p:spPr>
          <a:xfrm>
            <a:off x="0" y="-76699"/>
            <a:ext cx="12192000" cy="6934699"/>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ea typeface="Calibri" panose="020F0502020204030204" pitchFamily="34" charset="0"/>
              <a:cs typeface="Times New Roman" panose="02020603050405020304" pitchFamily="18" charset="0"/>
            </a:endParaRPr>
          </a:p>
        </p:txBody>
      </p:sp>
      <p:sp>
        <p:nvSpPr>
          <p:cNvPr id="2" name="Title 1">
            <a:extLst>
              <a:ext uri="{FF2B5EF4-FFF2-40B4-BE49-F238E27FC236}">
                <a16:creationId xmlns="" xmlns:a16="http://schemas.microsoft.com/office/drawing/2014/main" id="{70E718D8-7243-443A-925D-C6E8C47B6658}"/>
              </a:ext>
            </a:extLst>
          </p:cNvPr>
          <p:cNvSpPr>
            <a:spLocks noGrp="1"/>
          </p:cNvSpPr>
          <p:nvPr>
            <p:ph type="title"/>
          </p:nvPr>
        </p:nvSpPr>
        <p:spPr/>
        <p:txBody>
          <a:bodyPr/>
          <a:lstStyle/>
          <a:p>
            <a:r>
              <a:rPr lang="en-US" dirty="0">
                <a:solidFill>
                  <a:schemeClr val="bg1"/>
                </a:solidFill>
              </a:rPr>
              <a:t>Ice Breaker</a:t>
            </a:r>
          </a:p>
        </p:txBody>
      </p:sp>
      <p:sp>
        <p:nvSpPr>
          <p:cNvPr id="3" name="Text Placeholder 2">
            <a:extLst>
              <a:ext uri="{FF2B5EF4-FFF2-40B4-BE49-F238E27FC236}">
                <a16:creationId xmlns="" xmlns:a16="http://schemas.microsoft.com/office/drawing/2014/main" id="{73BCAB42-9599-45D3-9C5A-0084B2BB9117}"/>
              </a:ext>
            </a:extLst>
          </p:cNvPr>
          <p:cNvSpPr>
            <a:spLocks noGrp="1"/>
          </p:cNvSpPr>
          <p:nvPr>
            <p:ph type="body" idx="1"/>
          </p:nvPr>
        </p:nvSpPr>
        <p:spPr/>
        <p:txBody>
          <a:bodyPr/>
          <a:lstStyle/>
          <a:p>
            <a:r>
              <a:rPr lang="en-US" dirty="0">
                <a:solidFill>
                  <a:schemeClr val="bg1"/>
                </a:solidFill>
              </a:rPr>
              <a:t>[Title of icebreaker]</a:t>
            </a:r>
          </a:p>
        </p:txBody>
      </p:sp>
    </p:spTree>
    <p:extLst>
      <p:ext uri="{BB962C8B-B14F-4D97-AF65-F5344CB8AC3E}">
        <p14:creationId xmlns:p14="http://schemas.microsoft.com/office/powerpoint/2010/main" val="207662593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0F5A8BAE-AEC6-4E90-8ACA-BF38FE3BE6B6}"/>
              </a:ext>
            </a:extLst>
          </p:cNvPr>
          <p:cNvSpPr/>
          <p:nvPr/>
        </p:nvSpPr>
        <p:spPr>
          <a:xfrm>
            <a:off x="0" y="0"/>
            <a:ext cx="12192000" cy="6858000"/>
          </a:xfrm>
          <a:prstGeom prst="rect">
            <a:avLst/>
          </a:prstGeom>
          <a:solidFill>
            <a:srgbClr val="7570B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ea typeface="Calibri" panose="020F0502020204030204" pitchFamily="34" charset="0"/>
              <a:cs typeface="Times New Roman" panose="02020603050405020304" pitchFamily="18" charset="0"/>
            </a:endParaRPr>
          </a:p>
        </p:txBody>
      </p:sp>
      <p:sp>
        <p:nvSpPr>
          <p:cNvPr id="2" name="Title 1">
            <a:extLst>
              <a:ext uri="{FF2B5EF4-FFF2-40B4-BE49-F238E27FC236}">
                <a16:creationId xmlns="" xmlns:a16="http://schemas.microsoft.com/office/drawing/2014/main" id="{449E4D10-1F1C-4D35-AE1A-5145E58DA176}"/>
              </a:ext>
            </a:extLst>
          </p:cNvPr>
          <p:cNvSpPr>
            <a:spLocks noGrp="1"/>
          </p:cNvSpPr>
          <p:nvPr>
            <p:ph type="title"/>
          </p:nvPr>
        </p:nvSpPr>
        <p:spPr/>
        <p:txBody>
          <a:bodyPr/>
          <a:lstStyle/>
          <a:p>
            <a:r>
              <a:rPr lang="en-US" dirty="0">
                <a:solidFill>
                  <a:schemeClr val="bg1"/>
                </a:solidFill>
              </a:rPr>
              <a:t>National Spatial System</a:t>
            </a:r>
          </a:p>
        </p:txBody>
      </p:sp>
      <p:sp>
        <p:nvSpPr>
          <p:cNvPr id="3" name="Text Placeholder 2">
            <a:extLst>
              <a:ext uri="{FF2B5EF4-FFF2-40B4-BE49-F238E27FC236}">
                <a16:creationId xmlns="" xmlns:a16="http://schemas.microsoft.com/office/drawing/2014/main" id="{334515B9-0042-4BD7-8750-18C17DFC603E}"/>
              </a:ext>
            </a:extLst>
          </p:cNvPr>
          <p:cNvSpPr>
            <a:spLocks noGrp="1"/>
          </p:cNvSpPr>
          <p:nvPr>
            <p:ph type="body" idx="1"/>
          </p:nvPr>
        </p:nvSpPr>
        <p:spPr/>
        <p:txBody>
          <a:bodyPr/>
          <a:lstStyle/>
          <a:p>
            <a:r>
              <a:rPr lang="en-US" dirty="0">
                <a:solidFill>
                  <a:schemeClr val="bg1"/>
                </a:solidFill>
              </a:rPr>
              <a:t>and its role in national economic development</a:t>
            </a:r>
          </a:p>
          <a:p>
            <a:r>
              <a:rPr lang="en-US" dirty="0">
                <a:solidFill>
                  <a:schemeClr val="bg1"/>
                </a:solidFill>
              </a:rPr>
              <a:t>(Intro to Theme C) </a:t>
            </a:r>
          </a:p>
        </p:txBody>
      </p:sp>
    </p:spTree>
    <p:extLst>
      <p:ext uri="{BB962C8B-B14F-4D97-AF65-F5344CB8AC3E}">
        <p14:creationId xmlns:p14="http://schemas.microsoft.com/office/powerpoint/2010/main" val="140542569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Freeform: Shape 32">
            <a:extLst>
              <a:ext uri="{FF2B5EF4-FFF2-40B4-BE49-F238E27FC236}">
                <a16:creationId xmlns="" xmlns:a16="http://schemas.microsoft.com/office/drawing/2014/main" id="{DA3D9927-988D-4DDA-809A-84ABAAB16E8E}"/>
              </a:ext>
            </a:extLst>
          </p:cNvPr>
          <p:cNvSpPr/>
          <p:nvPr/>
        </p:nvSpPr>
        <p:spPr>
          <a:xfrm rot="228136">
            <a:off x="5680204" y="891168"/>
            <a:ext cx="2010191" cy="4343400"/>
          </a:xfrm>
          <a:custGeom>
            <a:avLst/>
            <a:gdLst>
              <a:gd name="connsiteX0" fmla="*/ 165063 w 2010191"/>
              <a:gd name="connsiteY0" fmla="*/ 0 h 4343400"/>
              <a:gd name="connsiteX1" fmla="*/ 181391 w 2010191"/>
              <a:gd name="connsiteY1" fmla="*/ 2367643 h 4343400"/>
              <a:gd name="connsiteX2" fmla="*/ 2010191 w 2010191"/>
              <a:gd name="connsiteY2" fmla="*/ 4343400 h 4343400"/>
            </a:gdLst>
            <a:ahLst/>
            <a:cxnLst>
              <a:cxn ang="0">
                <a:pos x="connsiteX0" y="connsiteY0"/>
              </a:cxn>
              <a:cxn ang="0">
                <a:pos x="connsiteX1" y="connsiteY1"/>
              </a:cxn>
              <a:cxn ang="0">
                <a:pos x="connsiteX2" y="connsiteY2"/>
              </a:cxn>
            </a:cxnLst>
            <a:rect l="l" t="t" r="r" b="b"/>
            <a:pathLst>
              <a:path w="2010191" h="4343400">
                <a:moveTo>
                  <a:pt x="165063" y="0"/>
                </a:moveTo>
                <a:cubicBezTo>
                  <a:pt x="19466" y="821871"/>
                  <a:pt x="-126130" y="1643743"/>
                  <a:pt x="181391" y="2367643"/>
                </a:cubicBezTo>
                <a:cubicBezTo>
                  <a:pt x="488912" y="3091543"/>
                  <a:pt x="1249551" y="3717471"/>
                  <a:pt x="2010191" y="4343400"/>
                </a:cubicBezTo>
              </a:path>
            </a:pathLst>
          </a:custGeom>
          <a:noFill/>
          <a:ln w="31750">
            <a:solidFill>
              <a:schemeClr val="tx1">
                <a:lumMod val="50000"/>
                <a:lumOff val="50000"/>
              </a:schemeClr>
            </a:solidFill>
            <a:headEnd type="triangle" w="lg" len="lg"/>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Shape 5">
            <a:extLst>
              <a:ext uri="{FF2B5EF4-FFF2-40B4-BE49-F238E27FC236}">
                <a16:creationId xmlns="" xmlns:a16="http://schemas.microsoft.com/office/drawing/2014/main" id="{3CB84CFC-2D9E-4E88-A252-D268F18B6C40}"/>
              </a:ext>
            </a:extLst>
          </p:cNvPr>
          <p:cNvSpPr/>
          <p:nvPr/>
        </p:nvSpPr>
        <p:spPr>
          <a:xfrm>
            <a:off x="881743" y="32656"/>
            <a:ext cx="11168743" cy="6955972"/>
          </a:xfrm>
          <a:custGeom>
            <a:avLst/>
            <a:gdLst>
              <a:gd name="connsiteX0" fmla="*/ 244928 w 11168743"/>
              <a:gd name="connsiteY0" fmla="*/ 6890657 h 6955972"/>
              <a:gd name="connsiteX1" fmla="*/ 212271 w 11168743"/>
              <a:gd name="connsiteY1" fmla="*/ 6711043 h 6955972"/>
              <a:gd name="connsiteX2" fmla="*/ 195943 w 11168743"/>
              <a:gd name="connsiteY2" fmla="*/ 6662057 h 6955972"/>
              <a:gd name="connsiteX3" fmla="*/ 163286 w 11168743"/>
              <a:gd name="connsiteY3" fmla="*/ 6613072 h 6955972"/>
              <a:gd name="connsiteX4" fmla="*/ 130628 w 11168743"/>
              <a:gd name="connsiteY4" fmla="*/ 6515100 h 6955972"/>
              <a:gd name="connsiteX5" fmla="*/ 97971 w 11168743"/>
              <a:gd name="connsiteY5" fmla="*/ 6466115 h 6955972"/>
              <a:gd name="connsiteX6" fmla="*/ 65314 w 11168743"/>
              <a:gd name="connsiteY6" fmla="*/ 6433457 h 6955972"/>
              <a:gd name="connsiteX7" fmla="*/ 0 w 11168743"/>
              <a:gd name="connsiteY7" fmla="*/ 6335486 h 6955972"/>
              <a:gd name="connsiteX8" fmla="*/ 65314 w 11168743"/>
              <a:gd name="connsiteY8" fmla="*/ 6090557 h 6955972"/>
              <a:gd name="connsiteX9" fmla="*/ 130628 w 11168743"/>
              <a:gd name="connsiteY9" fmla="*/ 5976257 h 6955972"/>
              <a:gd name="connsiteX10" fmla="*/ 163286 w 11168743"/>
              <a:gd name="connsiteY10" fmla="*/ 5894615 h 6955972"/>
              <a:gd name="connsiteX11" fmla="*/ 195943 w 11168743"/>
              <a:gd name="connsiteY11" fmla="*/ 5845629 h 6955972"/>
              <a:gd name="connsiteX12" fmla="*/ 244928 w 11168743"/>
              <a:gd name="connsiteY12" fmla="*/ 5666015 h 6955972"/>
              <a:gd name="connsiteX13" fmla="*/ 261257 w 11168743"/>
              <a:gd name="connsiteY13" fmla="*/ 5617029 h 6955972"/>
              <a:gd name="connsiteX14" fmla="*/ 293914 w 11168743"/>
              <a:gd name="connsiteY14" fmla="*/ 5502729 h 6955972"/>
              <a:gd name="connsiteX15" fmla="*/ 391886 w 11168743"/>
              <a:gd name="connsiteY15" fmla="*/ 4702629 h 6955972"/>
              <a:gd name="connsiteX16" fmla="*/ 440871 w 11168743"/>
              <a:gd name="connsiteY16" fmla="*/ 4669972 h 6955972"/>
              <a:gd name="connsiteX17" fmla="*/ 457200 w 11168743"/>
              <a:gd name="connsiteY17" fmla="*/ 4588329 h 6955972"/>
              <a:gd name="connsiteX18" fmla="*/ 473528 w 11168743"/>
              <a:gd name="connsiteY18" fmla="*/ 3788229 h 6955972"/>
              <a:gd name="connsiteX19" fmla="*/ 489857 w 11168743"/>
              <a:gd name="connsiteY19" fmla="*/ 3739243 h 6955972"/>
              <a:gd name="connsiteX20" fmla="*/ 522514 w 11168743"/>
              <a:gd name="connsiteY20" fmla="*/ 3690257 h 6955972"/>
              <a:gd name="connsiteX21" fmla="*/ 506186 w 11168743"/>
              <a:gd name="connsiteY21" fmla="*/ 3624943 h 6955972"/>
              <a:gd name="connsiteX22" fmla="*/ 473528 w 11168743"/>
              <a:gd name="connsiteY22" fmla="*/ 3575957 h 6955972"/>
              <a:gd name="connsiteX23" fmla="*/ 506186 w 11168743"/>
              <a:gd name="connsiteY23" fmla="*/ 3543300 h 6955972"/>
              <a:gd name="connsiteX24" fmla="*/ 522514 w 11168743"/>
              <a:gd name="connsiteY24" fmla="*/ 3624943 h 6955972"/>
              <a:gd name="connsiteX25" fmla="*/ 538843 w 11168743"/>
              <a:gd name="connsiteY25" fmla="*/ 3543300 h 6955972"/>
              <a:gd name="connsiteX26" fmla="*/ 571500 w 11168743"/>
              <a:gd name="connsiteY26" fmla="*/ 3445329 h 6955972"/>
              <a:gd name="connsiteX27" fmla="*/ 555171 w 11168743"/>
              <a:gd name="connsiteY27" fmla="*/ 3347357 h 6955972"/>
              <a:gd name="connsiteX28" fmla="*/ 538843 w 11168743"/>
              <a:gd name="connsiteY28" fmla="*/ 3298372 h 6955972"/>
              <a:gd name="connsiteX29" fmla="*/ 489857 w 11168743"/>
              <a:gd name="connsiteY29" fmla="*/ 3282043 h 6955972"/>
              <a:gd name="connsiteX30" fmla="*/ 440871 w 11168743"/>
              <a:gd name="connsiteY30" fmla="*/ 3167743 h 6955972"/>
              <a:gd name="connsiteX31" fmla="*/ 473528 w 11168743"/>
              <a:gd name="connsiteY31" fmla="*/ 2955472 h 6955972"/>
              <a:gd name="connsiteX32" fmla="*/ 506186 w 11168743"/>
              <a:gd name="connsiteY32" fmla="*/ 2726872 h 6955972"/>
              <a:gd name="connsiteX33" fmla="*/ 522514 w 11168743"/>
              <a:gd name="connsiteY33" fmla="*/ 2563586 h 6955972"/>
              <a:gd name="connsiteX34" fmla="*/ 555171 w 11168743"/>
              <a:gd name="connsiteY34" fmla="*/ 2514600 h 6955972"/>
              <a:gd name="connsiteX35" fmla="*/ 571500 w 11168743"/>
              <a:gd name="connsiteY35" fmla="*/ 2269672 h 6955972"/>
              <a:gd name="connsiteX36" fmla="*/ 604157 w 11168743"/>
              <a:gd name="connsiteY36" fmla="*/ 2171700 h 6955972"/>
              <a:gd name="connsiteX37" fmla="*/ 620486 w 11168743"/>
              <a:gd name="connsiteY37" fmla="*/ 2122715 h 6955972"/>
              <a:gd name="connsiteX38" fmla="*/ 538843 w 11168743"/>
              <a:gd name="connsiteY38" fmla="*/ 1943100 h 6955972"/>
              <a:gd name="connsiteX39" fmla="*/ 489857 w 11168743"/>
              <a:gd name="connsiteY39" fmla="*/ 1926772 h 6955972"/>
              <a:gd name="connsiteX40" fmla="*/ 587828 w 11168743"/>
              <a:gd name="connsiteY40" fmla="*/ 1910443 h 6955972"/>
              <a:gd name="connsiteX41" fmla="*/ 604157 w 11168743"/>
              <a:gd name="connsiteY41" fmla="*/ 1861457 h 6955972"/>
              <a:gd name="connsiteX42" fmla="*/ 636814 w 11168743"/>
              <a:gd name="connsiteY42" fmla="*/ 1796143 h 6955972"/>
              <a:gd name="connsiteX43" fmla="*/ 653143 w 11168743"/>
              <a:gd name="connsiteY43" fmla="*/ 1747157 h 6955972"/>
              <a:gd name="connsiteX44" fmla="*/ 702128 w 11168743"/>
              <a:gd name="connsiteY44" fmla="*/ 1730829 h 6955972"/>
              <a:gd name="connsiteX45" fmla="*/ 816428 w 11168743"/>
              <a:gd name="connsiteY45" fmla="*/ 1877786 h 6955972"/>
              <a:gd name="connsiteX46" fmla="*/ 849086 w 11168743"/>
              <a:gd name="connsiteY46" fmla="*/ 1845129 h 6955972"/>
              <a:gd name="connsiteX47" fmla="*/ 849086 w 11168743"/>
              <a:gd name="connsiteY47" fmla="*/ 1600200 h 6955972"/>
              <a:gd name="connsiteX48" fmla="*/ 767443 w 11168743"/>
              <a:gd name="connsiteY48" fmla="*/ 1436915 h 6955972"/>
              <a:gd name="connsiteX49" fmla="*/ 734786 w 11168743"/>
              <a:gd name="connsiteY49" fmla="*/ 1371600 h 6955972"/>
              <a:gd name="connsiteX50" fmla="*/ 685800 w 11168743"/>
              <a:gd name="connsiteY50" fmla="*/ 1322615 h 6955972"/>
              <a:gd name="connsiteX51" fmla="*/ 587828 w 11168743"/>
              <a:gd name="connsiteY51" fmla="*/ 1191986 h 6955972"/>
              <a:gd name="connsiteX52" fmla="*/ 506186 w 11168743"/>
              <a:gd name="connsiteY52" fmla="*/ 1012372 h 6955972"/>
              <a:gd name="connsiteX53" fmla="*/ 473528 w 11168743"/>
              <a:gd name="connsiteY53" fmla="*/ 963386 h 6955972"/>
              <a:gd name="connsiteX54" fmla="*/ 489857 w 11168743"/>
              <a:gd name="connsiteY54" fmla="*/ 865415 h 6955972"/>
              <a:gd name="connsiteX55" fmla="*/ 587828 w 11168743"/>
              <a:gd name="connsiteY55" fmla="*/ 783772 h 6955972"/>
              <a:gd name="connsiteX56" fmla="*/ 734786 w 11168743"/>
              <a:gd name="connsiteY56" fmla="*/ 669472 h 6955972"/>
              <a:gd name="connsiteX57" fmla="*/ 783771 w 11168743"/>
              <a:gd name="connsiteY57" fmla="*/ 620486 h 6955972"/>
              <a:gd name="connsiteX58" fmla="*/ 849086 w 11168743"/>
              <a:gd name="connsiteY58" fmla="*/ 587829 h 6955972"/>
              <a:gd name="connsiteX59" fmla="*/ 898071 w 11168743"/>
              <a:gd name="connsiteY59" fmla="*/ 555172 h 6955972"/>
              <a:gd name="connsiteX60" fmla="*/ 963386 w 11168743"/>
              <a:gd name="connsiteY60" fmla="*/ 457200 h 6955972"/>
              <a:gd name="connsiteX61" fmla="*/ 996043 w 11168743"/>
              <a:gd name="connsiteY61" fmla="*/ 391886 h 6955972"/>
              <a:gd name="connsiteX62" fmla="*/ 1028700 w 11168743"/>
              <a:gd name="connsiteY62" fmla="*/ 342900 h 6955972"/>
              <a:gd name="connsiteX63" fmla="*/ 1045028 w 11168743"/>
              <a:gd name="connsiteY63" fmla="*/ 293915 h 6955972"/>
              <a:gd name="connsiteX64" fmla="*/ 1077686 w 11168743"/>
              <a:gd name="connsiteY64" fmla="*/ 244929 h 6955972"/>
              <a:gd name="connsiteX65" fmla="*/ 1110343 w 11168743"/>
              <a:gd name="connsiteY65" fmla="*/ 146957 h 6955972"/>
              <a:gd name="connsiteX66" fmla="*/ 1126671 w 11168743"/>
              <a:gd name="connsiteY66" fmla="*/ 16329 h 6955972"/>
              <a:gd name="connsiteX67" fmla="*/ 1175657 w 11168743"/>
              <a:gd name="connsiteY67" fmla="*/ 0 h 6955972"/>
              <a:gd name="connsiteX68" fmla="*/ 1355271 w 11168743"/>
              <a:gd name="connsiteY68" fmla="*/ 16329 h 6955972"/>
              <a:gd name="connsiteX69" fmla="*/ 1436914 w 11168743"/>
              <a:gd name="connsiteY69" fmla="*/ 32657 h 6955972"/>
              <a:gd name="connsiteX70" fmla="*/ 1763486 w 11168743"/>
              <a:gd name="connsiteY70" fmla="*/ 65315 h 6955972"/>
              <a:gd name="connsiteX71" fmla="*/ 1877786 w 11168743"/>
              <a:gd name="connsiteY71" fmla="*/ 97972 h 6955972"/>
              <a:gd name="connsiteX72" fmla="*/ 2008414 w 11168743"/>
              <a:gd name="connsiteY72" fmla="*/ 130629 h 6955972"/>
              <a:gd name="connsiteX73" fmla="*/ 2269671 w 11168743"/>
              <a:gd name="connsiteY73" fmla="*/ 244929 h 6955972"/>
              <a:gd name="connsiteX74" fmla="*/ 2400300 w 11168743"/>
              <a:gd name="connsiteY74" fmla="*/ 310243 h 6955972"/>
              <a:gd name="connsiteX75" fmla="*/ 2775857 w 11168743"/>
              <a:gd name="connsiteY75" fmla="*/ 457200 h 6955972"/>
              <a:gd name="connsiteX76" fmla="*/ 3102428 w 11168743"/>
              <a:gd name="connsiteY76" fmla="*/ 587829 h 6955972"/>
              <a:gd name="connsiteX77" fmla="*/ 3461657 w 11168743"/>
              <a:gd name="connsiteY77" fmla="*/ 718457 h 6955972"/>
              <a:gd name="connsiteX78" fmla="*/ 3869871 w 11168743"/>
              <a:gd name="connsiteY78" fmla="*/ 783772 h 6955972"/>
              <a:gd name="connsiteX79" fmla="*/ 4425043 w 11168743"/>
              <a:gd name="connsiteY79" fmla="*/ 849086 h 6955972"/>
              <a:gd name="connsiteX80" fmla="*/ 4620986 w 11168743"/>
              <a:gd name="connsiteY80" fmla="*/ 898072 h 6955972"/>
              <a:gd name="connsiteX81" fmla="*/ 4996543 w 11168743"/>
              <a:gd name="connsiteY81" fmla="*/ 963386 h 6955972"/>
              <a:gd name="connsiteX82" fmla="*/ 5339443 w 11168743"/>
              <a:gd name="connsiteY82" fmla="*/ 1061357 h 6955972"/>
              <a:gd name="connsiteX83" fmla="*/ 5633357 w 11168743"/>
              <a:gd name="connsiteY83" fmla="*/ 1126672 h 6955972"/>
              <a:gd name="connsiteX84" fmla="*/ 5796643 w 11168743"/>
              <a:gd name="connsiteY84" fmla="*/ 1159329 h 6955972"/>
              <a:gd name="connsiteX85" fmla="*/ 5910943 w 11168743"/>
              <a:gd name="connsiteY85" fmla="*/ 1224643 h 6955972"/>
              <a:gd name="connsiteX86" fmla="*/ 6106886 w 11168743"/>
              <a:gd name="connsiteY86" fmla="*/ 1257300 h 6955972"/>
              <a:gd name="connsiteX87" fmla="*/ 6155871 w 11168743"/>
              <a:gd name="connsiteY87" fmla="*/ 1289957 h 6955972"/>
              <a:gd name="connsiteX88" fmla="*/ 6253843 w 11168743"/>
              <a:gd name="connsiteY88" fmla="*/ 1322615 h 6955972"/>
              <a:gd name="connsiteX89" fmla="*/ 6368143 w 11168743"/>
              <a:gd name="connsiteY89" fmla="*/ 1387929 h 6955972"/>
              <a:gd name="connsiteX90" fmla="*/ 6466114 w 11168743"/>
              <a:gd name="connsiteY90" fmla="*/ 1404257 h 6955972"/>
              <a:gd name="connsiteX91" fmla="*/ 6564086 w 11168743"/>
              <a:gd name="connsiteY91" fmla="*/ 1436915 h 6955972"/>
              <a:gd name="connsiteX92" fmla="*/ 6613071 w 11168743"/>
              <a:gd name="connsiteY92" fmla="*/ 1453243 h 6955972"/>
              <a:gd name="connsiteX93" fmla="*/ 7511143 w 11168743"/>
              <a:gd name="connsiteY93" fmla="*/ 1485900 h 6955972"/>
              <a:gd name="connsiteX94" fmla="*/ 7674428 w 11168743"/>
              <a:gd name="connsiteY94" fmla="*/ 1551215 h 6955972"/>
              <a:gd name="connsiteX95" fmla="*/ 7772400 w 11168743"/>
              <a:gd name="connsiteY95" fmla="*/ 1583872 h 6955972"/>
              <a:gd name="connsiteX96" fmla="*/ 7821386 w 11168743"/>
              <a:gd name="connsiteY96" fmla="*/ 1600200 h 6955972"/>
              <a:gd name="connsiteX97" fmla="*/ 7984671 w 11168743"/>
              <a:gd name="connsiteY97" fmla="*/ 1616529 h 6955972"/>
              <a:gd name="connsiteX98" fmla="*/ 8131628 w 11168743"/>
              <a:gd name="connsiteY98" fmla="*/ 1632857 h 6955972"/>
              <a:gd name="connsiteX99" fmla="*/ 8213271 w 11168743"/>
              <a:gd name="connsiteY99" fmla="*/ 1649186 h 6955972"/>
              <a:gd name="connsiteX100" fmla="*/ 8572500 w 11168743"/>
              <a:gd name="connsiteY100" fmla="*/ 1681843 h 6955972"/>
              <a:gd name="connsiteX101" fmla="*/ 8637814 w 11168743"/>
              <a:gd name="connsiteY101" fmla="*/ 1698172 h 6955972"/>
              <a:gd name="connsiteX102" fmla="*/ 8997043 w 11168743"/>
              <a:gd name="connsiteY102" fmla="*/ 1730829 h 6955972"/>
              <a:gd name="connsiteX103" fmla="*/ 9078686 w 11168743"/>
              <a:gd name="connsiteY103" fmla="*/ 1747157 h 6955972"/>
              <a:gd name="connsiteX104" fmla="*/ 9535886 w 11168743"/>
              <a:gd name="connsiteY104" fmla="*/ 1779815 h 6955972"/>
              <a:gd name="connsiteX105" fmla="*/ 9568543 w 11168743"/>
              <a:gd name="connsiteY105" fmla="*/ 1828800 h 6955972"/>
              <a:gd name="connsiteX106" fmla="*/ 9666514 w 11168743"/>
              <a:gd name="connsiteY106" fmla="*/ 1877786 h 6955972"/>
              <a:gd name="connsiteX107" fmla="*/ 9682843 w 11168743"/>
              <a:gd name="connsiteY107" fmla="*/ 1943100 h 6955972"/>
              <a:gd name="connsiteX108" fmla="*/ 9568543 w 11168743"/>
              <a:gd name="connsiteY108" fmla="*/ 2057400 h 6955972"/>
              <a:gd name="connsiteX109" fmla="*/ 9535886 w 11168743"/>
              <a:gd name="connsiteY109" fmla="*/ 2106386 h 6955972"/>
              <a:gd name="connsiteX110" fmla="*/ 9535886 w 11168743"/>
              <a:gd name="connsiteY110" fmla="*/ 2237015 h 6955972"/>
              <a:gd name="connsiteX111" fmla="*/ 9601200 w 11168743"/>
              <a:gd name="connsiteY111" fmla="*/ 2269672 h 6955972"/>
              <a:gd name="connsiteX112" fmla="*/ 9731828 w 11168743"/>
              <a:gd name="connsiteY112" fmla="*/ 2351315 h 6955972"/>
              <a:gd name="connsiteX113" fmla="*/ 9813471 w 11168743"/>
              <a:gd name="connsiteY113" fmla="*/ 2400300 h 6955972"/>
              <a:gd name="connsiteX114" fmla="*/ 9895114 w 11168743"/>
              <a:gd name="connsiteY114" fmla="*/ 2449286 h 6955972"/>
              <a:gd name="connsiteX115" fmla="*/ 10140043 w 11168743"/>
              <a:gd name="connsiteY115" fmla="*/ 2677886 h 6955972"/>
              <a:gd name="connsiteX116" fmla="*/ 10254343 w 11168743"/>
              <a:gd name="connsiteY116" fmla="*/ 2824843 h 6955972"/>
              <a:gd name="connsiteX117" fmla="*/ 10303328 w 11168743"/>
              <a:gd name="connsiteY117" fmla="*/ 2890157 h 6955972"/>
              <a:gd name="connsiteX118" fmla="*/ 10384971 w 11168743"/>
              <a:gd name="connsiteY118" fmla="*/ 2988129 h 6955972"/>
              <a:gd name="connsiteX119" fmla="*/ 10417628 w 11168743"/>
              <a:gd name="connsiteY119" fmla="*/ 3510643 h 6955972"/>
              <a:gd name="connsiteX120" fmla="*/ 10433957 w 11168743"/>
              <a:gd name="connsiteY120" fmla="*/ 3657600 h 6955972"/>
              <a:gd name="connsiteX121" fmla="*/ 10466614 w 11168743"/>
              <a:gd name="connsiteY121" fmla="*/ 3722915 h 6955972"/>
              <a:gd name="connsiteX122" fmla="*/ 10548257 w 11168743"/>
              <a:gd name="connsiteY122" fmla="*/ 3820886 h 6955972"/>
              <a:gd name="connsiteX123" fmla="*/ 10564586 w 11168743"/>
              <a:gd name="connsiteY123" fmla="*/ 3869872 h 6955972"/>
              <a:gd name="connsiteX124" fmla="*/ 10695214 w 11168743"/>
              <a:gd name="connsiteY124" fmla="*/ 3967843 h 6955972"/>
              <a:gd name="connsiteX125" fmla="*/ 10744200 w 11168743"/>
              <a:gd name="connsiteY125" fmla="*/ 4016829 h 6955972"/>
              <a:gd name="connsiteX126" fmla="*/ 10760528 w 11168743"/>
              <a:gd name="connsiteY126" fmla="*/ 4065815 h 6955972"/>
              <a:gd name="connsiteX127" fmla="*/ 10744200 w 11168743"/>
              <a:gd name="connsiteY127" fmla="*/ 4261757 h 6955972"/>
              <a:gd name="connsiteX128" fmla="*/ 10727871 w 11168743"/>
              <a:gd name="connsiteY128" fmla="*/ 4539343 h 6955972"/>
              <a:gd name="connsiteX129" fmla="*/ 10613571 w 11168743"/>
              <a:gd name="connsiteY129" fmla="*/ 4653643 h 6955972"/>
              <a:gd name="connsiteX130" fmla="*/ 10466614 w 11168743"/>
              <a:gd name="connsiteY130" fmla="*/ 4816929 h 6955972"/>
              <a:gd name="connsiteX131" fmla="*/ 10417628 w 11168743"/>
              <a:gd name="connsiteY131" fmla="*/ 4914900 h 6955972"/>
              <a:gd name="connsiteX132" fmla="*/ 10401300 w 11168743"/>
              <a:gd name="connsiteY132" fmla="*/ 4963886 h 6955972"/>
              <a:gd name="connsiteX133" fmla="*/ 10515600 w 11168743"/>
              <a:gd name="connsiteY133" fmla="*/ 5339443 h 6955972"/>
              <a:gd name="connsiteX134" fmla="*/ 10564586 w 11168743"/>
              <a:gd name="connsiteY134" fmla="*/ 5404757 h 6955972"/>
              <a:gd name="connsiteX135" fmla="*/ 10597243 w 11168743"/>
              <a:gd name="connsiteY135" fmla="*/ 5486400 h 6955972"/>
              <a:gd name="connsiteX136" fmla="*/ 10695214 w 11168743"/>
              <a:gd name="connsiteY136" fmla="*/ 5568043 h 6955972"/>
              <a:gd name="connsiteX137" fmla="*/ 10744200 w 11168743"/>
              <a:gd name="connsiteY137" fmla="*/ 5617029 h 6955972"/>
              <a:gd name="connsiteX138" fmla="*/ 10825843 w 11168743"/>
              <a:gd name="connsiteY138" fmla="*/ 5666015 h 6955972"/>
              <a:gd name="connsiteX139" fmla="*/ 10956471 w 11168743"/>
              <a:gd name="connsiteY139" fmla="*/ 5715000 h 6955972"/>
              <a:gd name="connsiteX140" fmla="*/ 11021786 w 11168743"/>
              <a:gd name="connsiteY140" fmla="*/ 5763986 h 6955972"/>
              <a:gd name="connsiteX141" fmla="*/ 11070771 w 11168743"/>
              <a:gd name="connsiteY141" fmla="*/ 5780315 h 6955972"/>
              <a:gd name="connsiteX142" fmla="*/ 11168743 w 11168743"/>
              <a:gd name="connsiteY142" fmla="*/ 5845629 h 6955972"/>
              <a:gd name="connsiteX143" fmla="*/ 11152414 w 11168743"/>
              <a:gd name="connsiteY143" fmla="*/ 6106886 h 6955972"/>
              <a:gd name="connsiteX144" fmla="*/ 11119757 w 11168743"/>
              <a:gd name="connsiteY144" fmla="*/ 6204857 h 6955972"/>
              <a:gd name="connsiteX145" fmla="*/ 11103428 w 11168743"/>
              <a:gd name="connsiteY145" fmla="*/ 6286500 h 6955972"/>
              <a:gd name="connsiteX146" fmla="*/ 11070771 w 11168743"/>
              <a:gd name="connsiteY146" fmla="*/ 6368143 h 6955972"/>
              <a:gd name="connsiteX147" fmla="*/ 11054443 w 11168743"/>
              <a:gd name="connsiteY147" fmla="*/ 6417129 h 6955972"/>
              <a:gd name="connsiteX148" fmla="*/ 11070771 w 11168743"/>
              <a:gd name="connsiteY148" fmla="*/ 6678386 h 6955972"/>
              <a:gd name="connsiteX149" fmla="*/ 11087100 w 11168743"/>
              <a:gd name="connsiteY149" fmla="*/ 6727372 h 6955972"/>
              <a:gd name="connsiteX150" fmla="*/ 11103428 w 11168743"/>
              <a:gd name="connsiteY150" fmla="*/ 6825343 h 6955972"/>
              <a:gd name="connsiteX151" fmla="*/ 11119757 w 11168743"/>
              <a:gd name="connsiteY151" fmla="*/ 6890657 h 6955972"/>
              <a:gd name="connsiteX152" fmla="*/ 11152414 w 11168743"/>
              <a:gd name="connsiteY152" fmla="*/ 6955972 h 6955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11168743" h="6955972">
                <a:moveTo>
                  <a:pt x="244928" y="6890657"/>
                </a:moveTo>
                <a:cubicBezTo>
                  <a:pt x="234042" y="6830786"/>
                  <a:pt x="225021" y="6770545"/>
                  <a:pt x="212271" y="6711043"/>
                </a:cubicBezTo>
                <a:cubicBezTo>
                  <a:pt x="208665" y="6694213"/>
                  <a:pt x="203640" y="6677452"/>
                  <a:pt x="195943" y="6662057"/>
                </a:cubicBezTo>
                <a:cubicBezTo>
                  <a:pt x="187167" y="6644504"/>
                  <a:pt x="171256" y="6631005"/>
                  <a:pt x="163286" y="6613072"/>
                </a:cubicBezTo>
                <a:cubicBezTo>
                  <a:pt x="149305" y="6581615"/>
                  <a:pt x="149723" y="6543742"/>
                  <a:pt x="130628" y="6515100"/>
                </a:cubicBezTo>
                <a:cubicBezTo>
                  <a:pt x="119742" y="6498772"/>
                  <a:pt x="110230" y="6481439"/>
                  <a:pt x="97971" y="6466115"/>
                </a:cubicBezTo>
                <a:cubicBezTo>
                  <a:pt x="88354" y="6454094"/>
                  <a:pt x="74551" y="6445773"/>
                  <a:pt x="65314" y="6433457"/>
                </a:cubicBezTo>
                <a:cubicBezTo>
                  <a:pt x="41765" y="6402058"/>
                  <a:pt x="0" y="6335486"/>
                  <a:pt x="0" y="6335486"/>
                </a:cubicBezTo>
                <a:cubicBezTo>
                  <a:pt x="65147" y="5944604"/>
                  <a:pt x="-12745" y="6246676"/>
                  <a:pt x="65314" y="6090557"/>
                </a:cubicBezTo>
                <a:cubicBezTo>
                  <a:pt x="122876" y="5975433"/>
                  <a:pt x="67168" y="6039719"/>
                  <a:pt x="130628" y="5976257"/>
                </a:cubicBezTo>
                <a:cubicBezTo>
                  <a:pt x="141514" y="5949043"/>
                  <a:pt x="150178" y="5920831"/>
                  <a:pt x="163286" y="5894615"/>
                </a:cubicBezTo>
                <a:cubicBezTo>
                  <a:pt x="172062" y="5877062"/>
                  <a:pt x="187973" y="5863562"/>
                  <a:pt x="195943" y="5845629"/>
                </a:cubicBezTo>
                <a:cubicBezTo>
                  <a:pt x="235979" y="5755548"/>
                  <a:pt x="222976" y="5753824"/>
                  <a:pt x="244928" y="5666015"/>
                </a:cubicBezTo>
                <a:cubicBezTo>
                  <a:pt x="249103" y="5649317"/>
                  <a:pt x="256528" y="5633579"/>
                  <a:pt x="261257" y="5617029"/>
                </a:cubicBezTo>
                <a:cubicBezTo>
                  <a:pt x="302272" y="5473481"/>
                  <a:pt x="254758" y="5620201"/>
                  <a:pt x="293914" y="5502729"/>
                </a:cubicBezTo>
                <a:cubicBezTo>
                  <a:pt x="299099" y="5274609"/>
                  <a:pt x="142788" y="4868696"/>
                  <a:pt x="391886" y="4702629"/>
                </a:cubicBezTo>
                <a:lnTo>
                  <a:pt x="440871" y="4669972"/>
                </a:lnTo>
                <a:cubicBezTo>
                  <a:pt x="446314" y="4642758"/>
                  <a:pt x="456173" y="4616063"/>
                  <a:pt x="457200" y="4588329"/>
                </a:cubicBezTo>
                <a:cubicBezTo>
                  <a:pt x="467073" y="4321756"/>
                  <a:pt x="463276" y="4054787"/>
                  <a:pt x="473528" y="3788229"/>
                </a:cubicBezTo>
                <a:cubicBezTo>
                  <a:pt x="474190" y="3771030"/>
                  <a:pt x="482160" y="3754638"/>
                  <a:pt x="489857" y="3739243"/>
                </a:cubicBezTo>
                <a:cubicBezTo>
                  <a:pt x="498633" y="3721690"/>
                  <a:pt x="511628" y="3706586"/>
                  <a:pt x="522514" y="3690257"/>
                </a:cubicBezTo>
                <a:cubicBezTo>
                  <a:pt x="517071" y="3668486"/>
                  <a:pt x="515026" y="3645570"/>
                  <a:pt x="506186" y="3624943"/>
                </a:cubicBezTo>
                <a:cubicBezTo>
                  <a:pt x="498455" y="3606905"/>
                  <a:pt x="473528" y="3595582"/>
                  <a:pt x="473528" y="3575957"/>
                </a:cubicBezTo>
                <a:lnTo>
                  <a:pt x="506186" y="3543300"/>
                </a:lnTo>
                <a:cubicBezTo>
                  <a:pt x="511629" y="3570514"/>
                  <a:pt x="494761" y="3624943"/>
                  <a:pt x="522514" y="3624943"/>
                </a:cubicBezTo>
                <a:cubicBezTo>
                  <a:pt x="550267" y="3624943"/>
                  <a:pt x="531541" y="3570075"/>
                  <a:pt x="538843" y="3543300"/>
                </a:cubicBezTo>
                <a:cubicBezTo>
                  <a:pt x="547900" y="3510089"/>
                  <a:pt x="571500" y="3445329"/>
                  <a:pt x="571500" y="3445329"/>
                </a:cubicBezTo>
                <a:cubicBezTo>
                  <a:pt x="566057" y="3412672"/>
                  <a:pt x="562353" y="3379676"/>
                  <a:pt x="555171" y="3347357"/>
                </a:cubicBezTo>
                <a:cubicBezTo>
                  <a:pt x="551437" y="3330555"/>
                  <a:pt x="551013" y="3310542"/>
                  <a:pt x="538843" y="3298372"/>
                </a:cubicBezTo>
                <a:cubicBezTo>
                  <a:pt x="526672" y="3286201"/>
                  <a:pt x="506186" y="3287486"/>
                  <a:pt x="489857" y="3282043"/>
                </a:cubicBezTo>
                <a:cubicBezTo>
                  <a:pt x="483481" y="3269290"/>
                  <a:pt x="440871" y="3191768"/>
                  <a:pt x="440871" y="3167743"/>
                </a:cubicBezTo>
                <a:cubicBezTo>
                  <a:pt x="440871" y="3069136"/>
                  <a:pt x="461099" y="3042475"/>
                  <a:pt x="473528" y="2955472"/>
                </a:cubicBezTo>
                <a:cubicBezTo>
                  <a:pt x="512312" y="2683985"/>
                  <a:pt x="469273" y="2911435"/>
                  <a:pt x="506186" y="2726872"/>
                </a:cubicBezTo>
                <a:cubicBezTo>
                  <a:pt x="511629" y="2672443"/>
                  <a:pt x="510214" y="2616885"/>
                  <a:pt x="522514" y="2563586"/>
                </a:cubicBezTo>
                <a:cubicBezTo>
                  <a:pt x="526927" y="2544464"/>
                  <a:pt x="551945" y="2533958"/>
                  <a:pt x="555171" y="2514600"/>
                </a:cubicBezTo>
                <a:cubicBezTo>
                  <a:pt x="568623" y="2433889"/>
                  <a:pt x="559928" y="2350674"/>
                  <a:pt x="571500" y="2269672"/>
                </a:cubicBezTo>
                <a:cubicBezTo>
                  <a:pt x="576368" y="2235594"/>
                  <a:pt x="593271" y="2204357"/>
                  <a:pt x="604157" y="2171700"/>
                </a:cubicBezTo>
                <a:lnTo>
                  <a:pt x="620486" y="2122715"/>
                </a:lnTo>
                <a:cubicBezTo>
                  <a:pt x="603315" y="1968180"/>
                  <a:pt x="647329" y="1989593"/>
                  <a:pt x="538843" y="1943100"/>
                </a:cubicBezTo>
                <a:cubicBezTo>
                  <a:pt x="523023" y="1936320"/>
                  <a:pt x="506186" y="1932215"/>
                  <a:pt x="489857" y="1926772"/>
                </a:cubicBezTo>
                <a:cubicBezTo>
                  <a:pt x="522514" y="1921329"/>
                  <a:pt x="559083" y="1926869"/>
                  <a:pt x="587828" y="1910443"/>
                </a:cubicBezTo>
                <a:cubicBezTo>
                  <a:pt x="602772" y="1901903"/>
                  <a:pt x="597377" y="1877277"/>
                  <a:pt x="604157" y="1861457"/>
                </a:cubicBezTo>
                <a:cubicBezTo>
                  <a:pt x="613745" y="1839084"/>
                  <a:pt x="627226" y="1818516"/>
                  <a:pt x="636814" y="1796143"/>
                </a:cubicBezTo>
                <a:cubicBezTo>
                  <a:pt x="643594" y="1780323"/>
                  <a:pt x="640972" y="1759328"/>
                  <a:pt x="653143" y="1747157"/>
                </a:cubicBezTo>
                <a:cubicBezTo>
                  <a:pt x="665313" y="1734987"/>
                  <a:pt x="685800" y="1736272"/>
                  <a:pt x="702128" y="1730829"/>
                </a:cubicBezTo>
                <a:cubicBezTo>
                  <a:pt x="775140" y="1876852"/>
                  <a:pt x="721259" y="1846062"/>
                  <a:pt x="816428" y="1877786"/>
                </a:cubicBezTo>
                <a:cubicBezTo>
                  <a:pt x="827314" y="1866900"/>
                  <a:pt x="841165" y="1858330"/>
                  <a:pt x="849086" y="1845129"/>
                </a:cubicBezTo>
                <a:cubicBezTo>
                  <a:pt x="888849" y="1778858"/>
                  <a:pt x="856524" y="1642351"/>
                  <a:pt x="849086" y="1600200"/>
                </a:cubicBezTo>
                <a:cubicBezTo>
                  <a:pt x="839000" y="1543048"/>
                  <a:pt x="794305" y="1485268"/>
                  <a:pt x="767443" y="1436915"/>
                </a:cubicBezTo>
                <a:cubicBezTo>
                  <a:pt x="755622" y="1415637"/>
                  <a:pt x="748934" y="1391407"/>
                  <a:pt x="734786" y="1371600"/>
                </a:cubicBezTo>
                <a:cubicBezTo>
                  <a:pt x="721364" y="1352809"/>
                  <a:pt x="699655" y="1341089"/>
                  <a:pt x="685800" y="1322615"/>
                </a:cubicBezTo>
                <a:cubicBezTo>
                  <a:pt x="564063" y="1160300"/>
                  <a:pt x="703546" y="1307704"/>
                  <a:pt x="587828" y="1191986"/>
                </a:cubicBezTo>
                <a:cubicBezTo>
                  <a:pt x="563803" y="1071857"/>
                  <a:pt x="586894" y="1133434"/>
                  <a:pt x="506186" y="1012372"/>
                </a:cubicBezTo>
                <a:lnTo>
                  <a:pt x="473528" y="963386"/>
                </a:lnTo>
                <a:cubicBezTo>
                  <a:pt x="478971" y="930729"/>
                  <a:pt x="476411" y="895669"/>
                  <a:pt x="489857" y="865415"/>
                </a:cubicBezTo>
                <a:cubicBezTo>
                  <a:pt x="504792" y="831811"/>
                  <a:pt x="560359" y="804374"/>
                  <a:pt x="587828" y="783772"/>
                </a:cubicBezTo>
                <a:cubicBezTo>
                  <a:pt x="637475" y="746537"/>
                  <a:pt x="690905" y="713354"/>
                  <a:pt x="734786" y="669472"/>
                </a:cubicBezTo>
                <a:cubicBezTo>
                  <a:pt x="751114" y="653143"/>
                  <a:pt x="764980" y="633908"/>
                  <a:pt x="783771" y="620486"/>
                </a:cubicBezTo>
                <a:cubicBezTo>
                  <a:pt x="803578" y="606338"/>
                  <a:pt x="827952" y="599906"/>
                  <a:pt x="849086" y="587829"/>
                </a:cubicBezTo>
                <a:cubicBezTo>
                  <a:pt x="866125" y="578093"/>
                  <a:pt x="881743" y="566058"/>
                  <a:pt x="898071" y="555172"/>
                </a:cubicBezTo>
                <a:cubicBezTo>
                  <a:pt x="933099" y="450091"/>
                  <a:pt x="886940" y="564225"/>
                  <a:pt x="963386" y="457200"/>
                </a:cubicBezTo>
                <a:cubicBezTo>
                  <a:pt x="977534" y="437393"/>
                  <a:pt x="983966" y="413020"/>
                  <a:pt x="996043" y="391886"/>
                </a:cubicBezTo>
                <a:cubicBezTo>
                  <a:pt x="1005779" y="374847"/>
                  <a:pt x="1017814" y="359229"/>
                  <a:pt x="1028700" y="342900"/>
                </a:cubicBezTo>
                <a:cubicBezTo>
                  <a:pt x="1034143" y="326572"/>
                  <a:pt x="1037331" y="309309"/>
                  <a:pt x="1045028" y="293915"/>
                </a:cubicBezTo>
                <a:cubicBezTo>
                  <a:pt x="1053805" y="276362"/>
                  <a:pt x="1069716" y="262862"/>
                  <a:pt x="1077686" y="244929"/>
                </a:cubicBezTo>
                <a:cubicBezTo>
                  <a:pt x="1091667" y="213472"/>
                  <a:pt x="1110343" y="146957"/>
                  <a:pt x="1110343" y="146957"/>
                </a:cubicBezTo>
                <a:cubicBezTo>
                  <a:pt x="1115786" y="103414"/>
                  <a:pt x="1108849" y="56428"/>
                  <a:pt x="1126671" y="16329"/>
                </a:cubicBezTo>
                <a:cubicBezTo>
                  <a:pt x="1133661" y="601"/>
                  <a:pt x="1158445" y="0"/>
                  <a:pt x="1175657" y="0"/>
                </a:cubicBezTo>
                <a:cubicBezTo>
                  <a:pt x="1235775" y="0"/>
                  <a:pt x="1295400" y="10886"/>
                  <a:pt x="1355271" y="16329"/>
                </a:cubicBezTo>
                <a:cubicBezTo>
                  <a:pt x="1382485" y="21772"/>
                  <a:pt x="1409330" y="29592"/>
                  <a:pt x="1436914" y="32657"/>
                </a:cubicBezTo>
                <a:cubicBezTo>
                  <a:pt x="1535026" y="43558"/>
                  <a:pt x="1661655" y="43494"/>
                  <a:pt x="1763486" y="65315"/>
                </a:cubicBezTo>
                <a:cubicBezTo>
                  <a:pt x="1802231" y="73618"/>
                  <a:pt x="1839499" y="87762"/>
                  <a:pt x="1877786" y="97972"/>
                </a:cubicBezTo>
                <a:cubicBezTo>
                  <a:pt x="1921153" y="109537"/>
                  <a:pt x="1964871" y="119743"/>
                  <a:pt x="2008414" y="130629"/>
                </a:cubicBezTo>
                <a:cubicBezTo>
                  <a:pt x="2246273" y="266548"/>
                  <a:pt x="1988447" y="129131"/>
                  <a:pt x="2269671" y="244929"/>
                </a:cubicBezTo>
                <a:cubicBezTo>
                  <a:pt x="2314687" y="263465"/>
                  <a:pt x="2355905" y="290265"/>
                  <a:pt x="2400300" y="310243"/>
                </a:cubicBezTo>
                <a:cubicBezTo>
                  <a:pt x="3087143" y="619321"/>
                  <a:pt x="2140707" y="184993"/>
                  <a:pt x="2775857" y="457200"/>
                </a:cubicBezTo>
                <a:cubicBezTo>
                  <a:pt x="3292651" y="678683"/>
                  <a:pt x="2598211" y="414504"/>
                  <a:pt x="3102428" y="587829"/>
                </a:cubicBezTo>
                <a:cubicBezTo>
                  <a:pt x="3222922" y="629249"/>
                  <a:pt x="3335843" y="698327"/>
                  <a:pt x="3461657" y="718457"/>
                </a:cubicBezTo>
                <a:cubicBezTo>
                  <a:pt x="3597728" y="740229"/>
                  <a:pt x="3732635" y="771296"/>
                  <a:pt x="3869871" y="783772"/>
                </a:cubicBezTo>
                <a:cubicBezTo>
                  <a:pt x="4092368" y="803999"/>
                  <a:pt x="4222114" y="806809"/>
                  <a:pt x="4425043" y="849086"/>
                </a:cubicBezTo>
                <a:cubicBezTo>
                  <a:pt x="4490952" y="862817"/>
                  <a:pt x="4554969" y="884869"/>
                  <a:pt x="4620986" y="898072"/>
                </a:cubicBezTo>
                <a:cubicBezTo>
                  <a:pt x="4745583" y="922991"/>
                  <a:pt x="4874367" y="928479"/>
                  <a:pt x="4996543" y="963386"/>
                </a:cubicBezTo>
                <a:cubicBezTo>
                  <a:pt x="5110843" y="996043"/>
                  <a:pt x="5222878" y="1038043"/>
                  <a:pt x="5339443" y="1061357"/>
                </a:cubicBezTo>
                <a:cubicBezTo>
                  <a:pt x="5832010" y="1159873"/>
                  <a:pt x="5218205" y="1034417"/>
                  <a:pt x="5633357" y="1126672"/>
                </a:cubicBezTo>
                <a:cubicBezTo>
                  <a:pt x="5687542" y="1138713"/>
                  <a:pt x="5742214" y="1148443"/>
                  <a:pt x="5796643" y="1159329"/>
                </a:cubicBezTo>
                <a:cubicBezTo>
                  <a:pt x="5834743" y="1181100"/>
                  <a:pt x="5869098" y="1211429"/>
                  <a:pt x="5910943" y="1224643"/>
                </a:cubicBezTo>
                <a:cubicBezTo>
                  <a:pt x="5974085" y="1244582"/>
                  <a:pt x="6106886" y="1257300"/>
                  <a:pt x="6106886" y="1257300"/>
                </a:cubicBezTo>
                <a:cubicBezTo>
                  <a:pt x="6123214" y="1268186"/>
                  <a:pt x="6137938" y="1281987"/>
                  <a:pt x="6155871" y="1289957"/>
                </a:cubicBezTo>
                <a:cubicBezTo>
                  <a:pt x="6187328" y="1303938"/>
                  <a:pt x="6225201" y="1303520"/>
                  <a:pt x="6253843" y="1322615"/>
                </a:cubicBezTo>
                <a:cubicBezTo>
                  <a:pt x="6286642" y="1344481"/>
                  <a:pt x="6330474" y="1376628"/>
                  <a:pt x="6368143" y="1387929"/>
                </a:cubicBezTo>
                <a:cubicBezTo>
                  <a:pt x="6399854" y="1397442"/>
                  <a:pt x="6433457" y="1398814"/>
                  <a:pt x="6466114" y="1404257"/>
                </a:cubicBezTo>
                <a:lnTo>
                  <a:pt x="6564086" y="1436915"/>
                </a:lnTo>
                <a:cubicBezTo>
                  <a:pt x="6580414" y="1442358"/>
                  <a:pt x="6596032" y="1450809"/>
                  <a:pt x="6613071" y="1453243"/>
                </a:cubicBezTo>
                <a:cubicBezTo>
                  <a:pt x="6986059" y="1506528"/>
                  <a:pt x="6688893" y="1468770"/>
                  <a:pt x="7511143" y="1485900"/>
                </a:cubicBezTo>
                <a:cubicBezTo>
                  <a:pt x="7597135" y="1543228"/>
                  <a:pt x="7533108" y="1507731"/>
                  <a:pt x="7674428" y="1551215"/>
                </a:cubicBezTo>
                <a:cubicBezTo>
                  <a:pt x="7707330" y="1561339"/>
                  <a:pt x="7739743" y="1572986"/>
                  <a:pt x="7772400" y="1583872"/>
                </a:cubicBezTo>
                <a:cubicBezTo>
                  <a:pt x="7788729" y="1589315"/>
                  <a:pt x="7804260" y="1598487"/>
                  <a:pt x="7821386" y="1600200"/>
                </a:cubicBezTo>
                <a:lnTo>
                  <a:pt x="7984671" y="1616529"/>
                </a:lnTo>
                <a:cubicBezTo>
                  <a:pt x="8033687" y="1621689"/>
                  <a:pt x="8082836" y="1625887"/>
                  <a:pt x="8131628" y="1632857"/>
                </a:cubicBezTo>
                <a:cubicBezTo>
                  <a:pt x="8159102" y="1636782"/>
                  <a:pt x="8185761" y="1645518"/>
                  <a:pt x="8213271" y="1649186"/>
                </a:cubicBezTo>
                <a:cubicBezTo>
                  <a:pt x="8289453" y="1659344"/>
                  <a:pt x="8504552" y="1676181"/>
                  <a:pt x="8572500" y="1681843"/>
                </a:cubicBezTo>
                <a:cubicBezTo>
                  <a:pt x="8594271" y="1687286"/>
                  <a:pt x="8615598" y="1694998"/>
                  <a:pt x="8637814" y="1698172"/>
                </a:cubicBezTo>
                <a:cubicBezTo>
                  <a:pt x="8701775" y="1707309"/>
                  <a:pt x="8943738" y="1726387"/>
                  <a:pt x="8997043" y="1730829"/>
                </a:cubicBezTo>
                <a:cubicBezTo>
                  <a:pt x="9024257" y="1736272"/>
                  <a:pt x="9051123" y="1743914"/>
                  <a:pt x="9078686" y="1747157"/>
                </a:cubicBezTo>
                <a:cubicBezTo>
                  <a:pt x="9185567" y="1759731"/>
                  <a:pt x="9443550" y="1774044"/>
                  <a:pt x="9535886" y="1779815"/>
                </a:cubicBezTo>
                <a:cubicBezTo>
                  <a:pt x="9546772" y="1796143"/>
                  <a:pt x="9554667" y="1814924"/>
                  <a:pt x="9568543" y="1828800"/>
                </a:cubicBezTo>
                <a:cubicBezTo>
                  <a:pt x="9600196" y="1860453"/>
                  <a:pt x="9626673" y="1864505"/>
                  <a:pt x="9666514" y="1877786"/>
                </a:cubicBezTo>
                <a:cubicBezTo>
                  <a:pt x="9671957" y="1899557"/>
                  <a:pt x="9688286" y="1921329"/>
                  <a:pt x="9682843" y="1943100"/>
                </a:cubicBezTo>
                <a:cubicBezTo>
                  <a:pt x="9671120" y="1989993"/>
                  <a:pt x="9602038" y="2032279"/>
                  <a:pt x="9568543" y="2057400"/>
                </a:cubicBezTo>
                <a:cubicBezTo>
                  <a:pt x="9557657" y="2073729"/>
                  <a:pt x="9544662" y="2088833"/>
                  <a:pt x="9535886" y="2106386"/>
                </a:cubicBezTo>
                <a:cubicBezTo>
                  <a:pt x="9516336" y="2145487"/>
                  <a:pt x="9507224" y="2196888"/>
                  <a:pt x="9535886" y="2237015"/>
                </a:cubicBezTo>
                <a:cubicBezTo>
                  <a:pt x="9550034" y="2256822"/>
                  <a:pt x="9580175" y="2257407"/>
                  <a:pt x="9601200" y="2269672"/>
                </a:cubicBezTo>
                <a:cubicBezTo>
                  <a:pt x="9645553" y="2295545"/>
                  <a:pt x="9688097" y="2324404"/>
                  <a:pt x="9731828" y="2351315"/>
                </a:cubicBezTo>
                <a:cubicBezTo>
                  <a:pt x="9758857" y="2367948"/>
                  <a:pt x="9786257" y="2383972"/>
                  <a:pt x="9813471" y="2400300"/>
                </a:cubicBezTo>
                <a:cubicBezTo>
                  <a:pt x="9840685" y="2416629"/>
                  <a:pt x="9870331" y="2429460"/>
                  <a:pt x="9895114" y="2449286"/>
                </a:cubicBezTo>
                <a:cubicBezTo>
                  <a:pt x="9986812" y="2522644"/>
                  <a:pt x="10062659" y="2578392"/>
                  <a:pt x="10140043" y="2677886"/>
                </a:cubicBezTo>
                <a:lnTo>
                  <a:pt x="10254343" y="2824843"/>
                </a:lnTo>
                <a:cubicBezTo>
                  <a:pt x="10270936" y="2846414"/>
                  <a:pt x="10284085" y="2870914"/>
                  <a:pt x="10303328" y="2890157"/>
                </a:cubicBezTo>
                <a:cubicBezTo>
                  <a:pt x="10366191" y="2953020"/>
                  <a:pt x="10339505" y="2919929"/>
                  <a:pt x="10384971" y="2988129"/>
                </a:cubicBezTo>
                <a:cubicBezTo>
                  <a:pt x="10395857" y="3162300"/>
                  <a:pt x="10398356" y="3337199"/>
                  <a:pt x="10417628" y="3510643"/>
                </a:cubicBezTo>
                <a:cubicBezTo>
                  <a:pt x="10423071" y="3559629"/>
                  <a:pt x="10422874" y="3609575"/>
                  <a:pt x="10433957" y="3657600"/>
                </a:cubicBezTo>
                <a:cubicBezTo>
                  <a:pt x="10439430" y="3681318"/>
                  <a:pt x="10454537" y="3701781"/>
                  <a:pt x="10466614" y="3722915"/>
                </a:cubicBezTo>
                <a:cubicBezTo>
                  <a:pt x="10496924" y="3775957"/>
                  <a:pt x="10503230" y="3775859"/>
                  <a:pt x="10548257" y="3820886"/>
                </a:cubicBezTo>
                <a:cubicBezTo>
                  <a:pt x="10553700" y="3837215"/>
                  <a:pt x="10552415" y="3857701"/>
                  <a:pt x="10564586" y="3869872"/>
                </a:cubicBezTo>
                <a:cubicBezTo>
                  <a:pt x="10603073" y="3908359"/>
                  <a:pt x="10656727" y="3929356"/>
                  <a:pt x="10695214" y="3967843"/>
                </a:cubicBezTo>
                <a:lnTo>
                  <a:pt x="10744200" y="4016829"/>
                </a:lnTo>
                <a:cubicBezTo>
                  <a:pt x="10749643" y="4033158"/>
                  <a:pt x="10760528" y="4048603"/>
                  <a:pt x="10760528" y="4065815"/>
                </a:cubicBezTo>
                <a:cubicBezTo>
                  <a:pt x="10760528" y="4131355"/>
                  <a:pt x="10748709" y="4196372"/>
                  <a:pt x="10744200" y="4261757"/>
                </a:cubicBezTo>
                <a:cubicBezTo>
                  <a:pt x="10737823" y="4354226"/>
                  <a:pt x="10757182" y="4451411"/>
                  <a:pt x="10727871" y="4539343"/>
                </a:cubicBezTo>
                <a:cubicBezTo>
                  <a:pt x="10710832" y="4590460"/>
                  <a:pt x="10651671" y="4615543"/>
                  <a:pt x="10613571" y="4653643"/>
                </a:cubicBezTo>
                <a:cubicBezTo>
                  <a:pt x="10507284" y="4759930"/>
                  <a:pt x="10555970" y="4705233"/>
                  <a:pt x="10466614" y="4816929"/>
                </a:cubicBezTo>
                <a:cubicBezTo>
                  <a:pt x="10425573" y="4940057"/>
                  <a:pt x="10480935" y="4788287"/>
                  <a:pt x="10417628" y="4914900"/>
                </a:cubicBezTo>
                <a:cubicBezTo>
                  <a:pt x="10409931" y="4930295"/>
                  <a:pt x="10406743" y="4947557"/>
                  <a:pt x="10401300" y="4963886"/>
                </a:cubicBezTo>
                <a:cubicBezTo>
                  <a:pt x="10423486" y="5085911"/>
                  <a:pt x="10437444" y="5235237"/>
                  <a:pt x="10515600" y="5339443"/>
                </a:cubicBezTo>
                <a:cubicBezTo>
                  <a:pt x="10531929" y="5361214"/>
                  <a:pt x="10551370" y="5380967"/>
                  <a:pt x="10564586" y="5404757"/>
                </a:cubicBezTo>
                <a:cubicBezTo>
                  <a:pt x="10578821" y="5430379"/>
                  <a:pt x="10578933" y="5463512"/>
                  <a:pt x="10597243" y="5486400"/>
                </a:cubicBezTo>
                <a:cubicBezTo>
                  <a:pt x="10623799" y="5519595"/>
                  <a:pt x="10663442" y="5539801"/>
                  <a:pt x="10695214" y="5568043"/>
                </a:cubicBezTo>
                <a:cubicBezTo>
                  <a:pt x="10712473" y="5583385"/>
                  <a:pt x="10725726" y="5603174"/>
                  <a:pt x="10744200" y="5617029"/>
                </a:cubicBezTo>
                <a:cubicBezTo>
                  <a:pt x="10769590" y="5636071"/>
                  <a:pt x="10797456" y="5651822"/>
                  <a:pt x="10825843" y="5666015"/>
                </a:cubicBezTo>
                <a:cubicBezTo>
                  <a:pt x="10972510" y="5739349"/>
                  <a:pt x="10739852" y="5594656"/>
                  <a:pt x="10956471" y="5715000"/>
                </a:cubicBezTo>
                <a:cubicBezTo>
                  <a:pt x="10980261" y="5728217"/>
                  <a:pt x="10998157" y="5750484"/>
                  <a:pt x="11021786" y="5763986"/>
                </a:cubicBezTo>
                <a:cubicBezTo>
                  <a:pt x="11036730" y="5772525"/>
                  <a:pt x="11055725" y="5771956"/>
                  <a:pt x="11070771" y="5780315"/>
                </a:cubicBezTo>
                <a:cubicBezTo>
                  <a:pt x="11105081" y="5799376"/>
                  <a:pt x="11168743" y="5845629"/>
                  <a:pt x="11168743" y="5845629"/>
                </a:cubicBezTo>
                <a:cubicBezTo>
                  <a:pt x="11163300" y="5932715"/>
                  <a:pt x="11164203" y="6020431"/>
                  <a:pt x="11152414" y="6106886"/>
                </a:cubicBezTo>
                <a:cubicBezTo>
                  <a:pt x="11147763" y="6140994"/>
                  <a:pt x="11128814" y="6171646"/>
                  <a:pt x="11119757" y="6204857"/>
                </a:cubicBezTo>
                <a:cubicBezTo>
                  <a:pt x="11112455" y="6231632"/>
                  <a:pt x="11111403" y="6259917"/>
                  <a:pt x="11103428" y="6286500"/>
                </a:cubicBezTo>
                <a:cubicBezTo>
                  <a:pt x="11095006" y="6314575"/>
                  <a:pt x="11081063" y="6340698"/>
                  <a:pt x="11070771" y="6368143"/>
                </a:cubicBezTo>
                <a:cubicBezTo>
                  <a:pt x="11064728" y="6384259"/>
                  <a:pt x="11059886" y="6400800"/>
                  <a:pt x="11054443" y="6417129"/>
                </a:cubicBezTo>
                <a:cubicBezTo>
                  <a:pt x="11059886" y="6504215"/>
                  <a:pt x="11061637" y="6591610"/>
                  <a:pt x="11070771" y="6678386"/>
                </a:cubicBezTo>
                <a:cubicBezTo>
                  <a:pt x="11072573" y="6695503"/>
                  <a:pt x="11083366" y="6710570"/>
                  <a:pt x="11087100" y="6727372"/>
                </a:cubicBezTo>
                <a:cubicBezTo>
                  <a:pt x="11094282" y="6759691"/>
                  <a:pt x="11096935" y="6792878"/>
                  <a:pt x="11103428" y="6825343"/>
                </a:cubicBezTo>
                <a:cubicBezTo>
                  <a:pt x="11107829" y="6847349"/>
                  <a:pt x="11109721" y="6870585"/>
                  <a:pt x="11119757" y="6890657"/>
                </a:cubicBezTo>
                <a:cubicBezTo>
                  <a:pt x="11160111" y="6971365"/>
                  <a:pt x="11152414" y="6879387"/>
                  <a:pt x="11152414" y="6955972"/>
                </a:cubicBezTo>
              </a:path>
            </a:pathLst>
          </a:custGeom>
          <a:noFill/>
          <a:ln w="38100">
            <a:solidFill>
              <a:srgbClr val="7570B3"/>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 xmlns:a16="http://schemas.microsoft.com/office/drawing/2014/main" id="{7C220D43-2E68-4C42-9A3B-1856C478B57C}"/>
              </a:ext>
            </a:extLst>
          </p:cNvPr>
          <p:cNvSpPr/>
          <p:nvPr/>
        </p:nvSpPr>
        <p:spPr>
          <a:xfrm>
            <a:off x="0" y="1306287"/>
            <a:ext cx="12192000" cy="2661557"/>
          </a:xfrm>
          <a:prstGeom prst="rect">
            <a:avLst/>
          </a:prstGeom>
          <a:solidFill>
            <a:srgbClr val="7570B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ea typeface="Calibri" panose="020F0502020204030204" pitchFamily="34" charset="0"/>
              <a:cs typeface="Times New Roman" panose="02020603050405020304" pitchFamily="18" charset="0"/>
            </a:endParaRPr>
          </a:p>
        </p:txBody>
      </p:sp>
      <p:sp>
        <p:nvSpPr>
          <p:cNvPr id="2" name="Title 1">
            <a:extLst>
              <a:ext uri="{FF2B5EF4-FFF2-40B4-BE49-F238E27FC236}">
                <a16:creationId xmlns="" xmlns:a16="http://schemas.microsoft.com/office/drawing/2014/main" id="{3D92BE61-3B95-4E18-A08E-5A6AEB3EF6C9}"/>
              </a:ext>
            </a:extLst>
          </p:cNvPr>
          <p:cNvSpPr>
            <a:spLocks noGrp="1"/>
          </p:cNvSpPr>
          <p:nvPr>
            <p:ph type="title"/>
          </p:nvPr>
        </p:nvSpPr>
        <p:spPr>
          <a:xfrm>
            <a:off x="838200" y="1586821"/>
            <a:ext cx="10515600" cy="2100487"/>
          </a:xfrm>
        </p:spPr>
        <p:txBody>
          <a:bodyPr>
            <a:normAutofit fontScale="90000"/>
          </a:bodyPr>
          <a:lstStyle/>
          <a:p>
            <a:r>
              <a:rPr lang="en-US" dirty="0">
                <a:solidFill>
                  <a:schemeClr val="bg1"/>
                </a:solidFill>
              </a:rPr>
              <a:t>The national spatial system is the arrangement and distribution of cities towns and rural areas, including their functional roles and the connections between them.</a:t>
            </a:r>
          </a:p>
        </p:txBody>
      </p:sp>
      <p:sp>
        <p:nvSpPr>
          <p:cNvPr id="8" name="Oval 7">
            <a:extLst>
              <a:ext uri="{FF2B5EF4-FFF2-40B4-BE49-F238E27FC236}">
                <a16:creationId xmlns="" xmlns:a16="http://schemas.microsoft.com/office/drawing/2014/main" id="{8C1BC787-D2D7-473E-BB21-8D94AE6A506F}"/>
              </a:ext>
            </a:extLst>
          </p:cNvPr>
          <p:cNvSpPr/>
          <p:nvPr/>
        </p:nvSpPr>
        <p:spPr>
          <a:xfrm>
            <a:off x="7608160" y="4871374"/>
            <a:ext cx="1545107" cy="1545107"/>
          </a:xfrm>
          <a:prstGeom prst="ellipse">
            <a:avLst/>
          </a:prstGeom>
          <a:solidFill>
            <a:srgbClr val="7570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Oval 9">
            <a:extLst>
              <a:ext uri="{FF2B5EF4-FFF2-40B4-BE49-F238E27FC236}">
                <a16:creationId xmlns="" xmlns:a16="http://schemas.microsoft.com/office/drawing/2014/main" id="{F9C218EE-32CC-4CAE-B0F5-7E1B93E0C226}"/>
              </a:ext>
            </a:extLst>
          </p:cNvPr>
          <p:cNvSpPr/>
          <p:nvPr/>
        </p:nvSpPr>
        <p:spPr>
          <a:xfrm>
            <a:off x="1385534" y="4397826"/>
            <a:ext cx="1045029" cy="1045029"/>
          </a:xfrm>
          <a:prstGeom prst="ellipse">
            <a:avLst/>
          </a:prstGeom>
          <a:solidFill>
            <a:srgbClr val="7570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Oval 10">
            <a:extLst>
              <a:ext uri="{FF2B5EF4-FFF2-40B4-BE49-F238E27FC236}">
                <a16:creationId xmlns="" xmlns:a16="http://schemas.microsoft.com/office/drawing/2014/main" id="{CFA271B8-FBF8-435C-AF60-28D642FFF3C5}"/>
              </a:ext>
            </a:extLst>
          </p:cNvPr>
          <p:cNvSpPr/>
          <p:nvPr/>
        </p:nvSpPr>
        <p:spPr>
          <a:xfrm>
            <a:off x="2487386" y="507664"/>
            <a:ext cx="615043" cy="615043"/>
          </a:xfrm>
          <a:prstGeom prst="ellipse">
            <a:avLst/>
          </a:prstGeom>
          <a:solidFill>
            <a:srgbClr val="7570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Oval 11">
            <a:extLst>
              <a:ext uri="{FF2B5EF4-FFF2-40B4-BE49-F238E27FC236}">
                <a16:creationId xmlns="" xmlns:a16="http://schemas.microsoft.com/office/drawing/2014/main" id="{7FEE2CDC-E7DE-4153-BB3E-F2DC47E17DAA}"/>
              </a:ext>
            </a:extLst>
          </p:cNvPr>
          <p:cNvSpPr/>
          <p:nvPr/>
        </p:nvSpPr>
        <p:spPr>
          <a:xfrm>
            <a:off x="5788478" y="144241"/>
            <a:ext cx="615043" cy="615043"/>
          </a:xfrm>
          <a:prstGeom prst="ellipse">
            <a:avLst/>
          </a:prstGeom>
          <a:solidFill>
            <a:srgbClr val="7570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Oval 12">
            <a:extLst>
              <a:ext uri="{FF2B5EF4-FFF2-40B4-BE49-F238E27FC236}">
                <a16:creationId xmlns="" xmlns:a16="http://schemas.microsoft.com/office/drawing/2014/main" id="{13B526BF-5103-4C5B-A154-6D0FB0B26E18}"/>
              </a:ext>
            </a:extLst>
          </p:cNvPr>
          <p:cNvSpPr/>
          <p:nvPr/>
        </p:nvSpPr>
        <p:spPr>
          <a:xfrm>
            <a:off x="9269183" y="4280808"/>
            <a:ext cx="615043" cy="615043"/>
          </a:xfrm>
          <a:prstGeom prst="ellipse">
            <a:avLst/>
          </a:prstGeom>
          <a:solidFill>
            <a:srgbClr val="7570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5" name="Picture 14">
            <a:extLst>
              <a:ext uri="{FF2B5EF4-FFF2-40B4-BE49-F238E27FC236}">
                <a16:creationId xmlns="" xmlns:a16="http://schemas.microsoft.com/office/drawing/2014/main" id="{7049483F-B63C-421C-98A7-6457F3A862D3}"/>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 xmlns:a1611="http://schemas.microsoft.com/office/drawing/2016/11/main" r:id="rId4"/>
              </a:ext>
            </a:extLst>
          </a:blip>
          <a:stretch>
            <a:fillRect/>
          </a:stretch>
        </p:blipFill>
        <p:spPr>
          <a:xfrm>
            <a:off x="10395987" y="5872161"/>
            <a:ext cx="762263" cy="621846"/>
          </a:xfrm>
          <a:prstGeom prst="rect">
            <a:avLst/>
          </a:prstGeom>
          <a:solidFill>
            <a:schemeClr val="bg1"/>
          </a:solidFill>
        </p:spPr>
      </p:pic>
      <p:pic>
        <p:nvPicPr>
          <p:cNvPr id="16" name="Picture 15">
            <a:extLst>
              <a:ext uri="{FF2B5EF4-FFF2-40B4-BE49-F238E27FC236}">
                <a16:creationId xmlns="" xmlns:a16="http://schemas.microsoft.com/office/drawing/2014/main" id="{22DD33D6-5CC5-4D4A-AB16-F4FA75669F3F}"/>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 xmlns:a1611="http://schemas.microsoft.com/office/drawing/2016/11/main" r:id="rId4"/>
              </a:ext>
            </a:extLst>
          </a:blip>
          <a:stretch>
            <a:fillRect/>
          </a:stretch>
        </p:blipFill>
        <p:spPr>
          <a:xfrm>
            <a:off x="4095617" y="5109817"/>
            <a:ext cx="762263" cy="621846"/>
          </a:xfrm>
          <a:prstGeom prst="rect">
            <a:avLst/>
          </a:prstGeom>
          <a:solidFill>
            <a:schemeClr val="bg1"/>
          </a:solidFill>
        </p:spPr>
      </p:pic>
      <p:pic>
        <p:nvPicPr>
          <p:cNvPr id="18" name="Picture 17">
            <a:extLst>
              <a:ext uri="{FF2B5EF4-FFF2-40B4-BE49-F238E27FC236}">
                <a16:creationId xmlns="" xmlns:a16="http://schemas.microsoft.com/office/drawing/2014/main" id="{554AA0FE-321F-48AE-8ABE-23F735487BD5}"/>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 xmlns:a1611="http://schemas.microsoft.com/office/drawing/2016/11/main" r:id="rId6"/>
              </a:ext>
            </a:extLst>
          </a:blip>
          <a:stretch>
            <a:fillRect/>
          </a:stretch>
        </p:blipFill>
        <p:spPr>
          <a:xfrm>
            <a:off x="4939390" y="4561673"/>
            <a:ext cx="762263" cy="1096288"/>
          </a:xfrm>
          <a:prstGeom prst="rect">
            <a:avLst/>
          </a:prstGeom>
        </p:spPr>
      </p:pic>
      <p:pic>
        <p:nvPicPr>
          <p:cNvPr id="19" name="Picture 18">
            <a:extLst>
              <a:ext uri="{FF2B5EF4-FFF2-40B4-BE49-F238E27FC236}">
                <a16:creationId xmlns="" xmlns:a16="http://schemas.microsoft.com/office/drawing/2014/main" id="{855D25A3-6CC7-48AA-A18D-F744EA8A6762}"/>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 xmlns:a1611="http://schemas.microsoft.com/office/drawing/2016/11/main" r:id="rId6"/>
              </a:ext>
            </a:extLst>
          </a:blip>
          <a:stretch>
            <a:fillRect/>
          </a:stretch>
        </p:blipFill>
        <p:spPr>
          <a:xfrm>
            <a:off x="9639035" y="5491269"/>
            <a:ext cx="762263" cy="1096288"/>
          </a:xfrm>
          <a:prstGeom prst="rect">
            <a:avLst/>
          </a:prstGeom>
        </p:spPr>
      </p:pic>
      <p:pic>
        <p:nvPicPr>
          <p:cNvPr id="21" name="Picture 20">
            <a:extLst>
              <a:ext uri="{FF2B5EF4-FFF2-40B4-BE49-F238E27FC236}">
                <a16:creationId xmlns="" xmlns:a16="http://schemas.microsoft.com/office/drawing/2014/main" id="{74B1EBE9-EB8D-4C5B-8E28-EC9B4FBC5BC4}"/>
              </a:ext>
            </a:extLst>
          </p:cNvPr>
          <p:cNvPicPr>
            <a:picLocks noChangeAspect="1"/>
          </p:cNvPicPr>
          <p:nvPr/>
        </p:nvPicPr>
        <p:blipFill>
          <a:blip r:embed="rId7" cstate="print">
            <a:extLst>
              <a:ext uri="{28A0092B-C50C-407E-A947-70E740481C1C}">
                <a14:useLocalDpi xmlns:a14="http://schemas.microsoft.com/office/drawing/2010/main" val="0"/>
              </a:ext>
              <a:ext uri="{837473B0-CC2E-450A-ABE3-18F120FF3D39}">
                <a1611:picAttrSrcUrl xmlns="" xmlns:a1611="http://schemas.microsoft.com/office/drawing/2016/11/main" r:id="rId8"/>
              </a:ext>
            </a:extLst>
          </a:blip>
          <a:stretch>
            <a:fillRect/>
          </a:stretch>
        </p:blipFill>
        <p:spPr>
          <a:xfrm>
            <a:off x="503292" y="4187778"/>
            <a:ext cx="1181300" cy="1143893"/>
          </a:xfrm>
          <a:prstGeom prst="rect">
            <a:avLst/>
          </a:prstGeom>
        </p:spPr>
      </p:pic>
      <p:sp>
        <p:nvSpPr>
          <p:cNvPr id="22" name="Oval 21">
            <a:extLst>
              <a:ext uri="{FF2B5EF4-FFF2-40B4-BE49-F238E27FC236}">
                <a16:creationId xmlns="" xmlns:a16="http://schemas.microsoft.com/office/drawing/2014/main" id="{84A5D8D6-E939-4C18-87E4-F608F463FEDD}"/>
              </a:ext>
            </a:extLst>
          </p:cNvPr>
          <p:cNvSpPr/>
          <p:nvPr/>
        </p:nvSpPr>
        <p:spPr>
          <a:xfrm>
            <a:off x="4619414" y="6038131"/>
            <a:ext cx="427317" cy="427317"/>
          </a:xfrm>
          <a:prstGeom prst="ellipse">
            <a:avLst/>
          </a:prstGeom>
          <a:solidFill>
            <a:srgbClr val="7570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Oval 23">
            <a:extLst>
              <a:ext uri="{FF2B5EF4-FFF2-40B4-BE49-F238E27FC236}">
                <a16:creationId xmlns="" xmlns:a16="http://schemas.microsoft.com/office/drawing/2014/main" id="{5669AB13-1C46-494D-8114-ED7C00A4DF1E}"/>
              </a:ext>
            </a:extLst>
          </p:cNvPr>
          <p:cNvSpPr/>
          <p:nvPr/>
        </p:nvSpPr>
        <p:spPr>
          <a:xfrm>
            <a:off x="8239097" y="3986451"/>
            <a:ext cx="427317" cy="427317"/>
          </a:xfrm>
          <a:prstGeom prst="ellipse">
            <a:avLst/>
          </a:prstGeom>
          <a:solidFill>
            <a:srgbClr val="7570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Freeform: Shape 26">
            <a:extLst>
              <a:ext uri="{FF2B5EF4-FFF2-40B4-BE49-F238E27FC236}">
                <a16:creationId xmlns="" xmlns:a16="http://schemas.microsoft.com/office/drawing/2014/main" id="{6FDEAEDC-4CC8-44AD-932B-9FE13DB2D715}"/>
              </a:ext>
            </a:extLst>
          </p:cNvPr>
          <p:cNvSpPr/>
          <p:nvPr/>
        </p:nvSpPr>
        <p:spPr>
          <a:xfrm>
            <a:off x="2530929" y="4395818"/>
            <a:ext cx="1730828" cy="584396"/>
          </a:xfrm>
          <a:custGeom>
            <a:avLst/>
            <a:gdLst>
              <a:gd name="connsiteX0" fmla="*/ 1730828 w 1730828"/>
              <a:gd name="connsiteY0" fmla="*/ 584396 h 584396"/>
              <a:gd name="connsiteX1" fmla="*/ 1126671 w 1730828"/>
              <a:gd name="connsiteY1" fmla="*/ 29225 h 584396"/>
              <a:gd name="connsiteX2" fmla="*/ 0 w 1730828"/>
              <a:gd name="connsiteY2" fmla="*/ 127196 h 584396"/>
            </a:gdLst>
            <a:ahLst/>
            <a:cxnLst>
              <a:cxn ang="0">
                <a:pos x="connsiteX0" y="connsiteY0"/>
              </a:cxn>
              <a:cxn ang="0">
                <a:pos x="connsiteX1" y="connsiteY1"/>
              </a:cxn>
              <a:cxn ang="0">
                <a:pos x="connsiteX2" y="connsiteY2"/>
              </a:cxn>
            </a:cxnLst>
            <a:rect l="l" t="t" r="r" b="b"/>
            <a:pathLst>
              <a:path w="1730828" h="584396">
                <a:moveTo>
                  <a:pt x="1730828" y="584396"/>
                </a:moveTo>
                <a:cubicBezTo>
                  <a:pt x="1572985" y="344910"/>
                  <a:pt x="1415142" y="105425"/>
                  <a:pt x="1126671" y="29225"/>
                </a:cubicBezTo>
                <a:cubicBezTo>
                  <a:pt x="838200" y="-46975"/>
                  <a:pt x="419100" y="40110"/>
                  <a:pt x="0" y="127196"/>
                </a:cubicBezTo>
              </a:path>
            </a:pathLst>
          </a:custGeom>
          <a:noFill/>
          <a:ln w="31750">
            <a:solidFill>
              <a:schemeClr val="tx1">
                <a:lumMod val="50000"/>
                <a:lumOff val="50000"/>
              </a:schemeClr>
            </a:solidFill>
            <a:headEnd type="triangle" w="lg" len="lg"/>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 xmlns:a16="http://schemas.microsoft.com/office/drawing/2014/main" id="{F92479AB-0A73-4B27-9F29-5413AD7E35C6}"/>
              </a:ext>
            </a:extLst>
          </p:cNvPr>
          <p:cNvSpPr/>
          <p:nvPr/>
        </p:nvSpPr>
        <p:spPr>
          <a:xfrm>
            <a:off x="5097008" y="6123680"/>
            <a:ext cx="2596243" cy="320057"/>
          </a:xfrm>
          <a:custGeom>
            <a:avLst/>
            <a:gdLst>
              <a:gd name="connsiteX0" fmla="*/ 0 w 2596243"/>
              <a:gd name="connsiteY0" fmla="*/ 212272 h 320057"/>
              <a:gd name="connsiteX1" fmla="*/ 1698171 w 2596243"/>
              <a:gd name="connsiteY1" fmla="*/ 310243 h 320057"/>
              <a:gd name="connsiteX2" fmla="*/ 2596243 w 2596243"/>
              <a:gd name="connsiteY2" fmla="*/ 0 h 320057"/>
            </a:gdLst>
            <a:ahLst/>
            <a:cxnLst>
              <a:cxn ang="0">
                <a:pos x="connsiteX0" y="connsiteY0"/>
              </a:cxn>
              <a:cxn ang="0">
                <a:pos x="connsiteX1" y="connsiteY1"/>
              </a:cxn>
              <a:cxn ang="0">
                <a:pos x="connsiteX2" y="connsiteY2"/>
              </a:cxn>
            </a:cxnLst>
            <a:rect l="l" t="t" r="r" b="b"/>
            <a:pathLst>
              <a:path w="2596243" h="320057">
                <a:moveTo>
                  <a:pt x="0" y="212272"/>
                </a:moveTo>
                <a:cubicBezTo>
                  <a:pt x="632732" y="278947"/>
                  <a:pt x="1265464" y="345622"/>
                  <a:pt x="1698171" y="310243"/>
                </a:cubicBezTo>
                <a:cubicBezTo>
                  <a:pt x="2130878" y="274864"/>
                  <a:pt x="2363560" y="137432"/>
                  <a:pt x="2596243" y="0"/>
                </a:cubicBezTo>
              </a:path>
            </a:pathLst>
          </a:custGeom>
          <a:noFill/>
          <a:ln w="31750">
            <a:solidFill>
              <a:schemeClr val="tx1">
                <a:lumMod val="50000"/>
                <a:lumOff val="50000"/>
              </a:schemeClr>
            </a:solidFill>
            <a:headEnd type="triangle" w="lg" len="lg"/>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 xmlns:a16="http://schemas.microsoft.com/office/drawing/2014/main" id="{E7772822-B217-48F4-8AF5-CDCFB3FB09AF}"/>
              </a:ext>
            </a:extLst>
          </p:cNvPr>
          <p:cNvSpPr/>
          <p:nvPr/>
        </p:nvSpPr>
        <p:spPr>
          <a:xfrm>
            <a:off x="3118757" y="270348"/>
            <a:ext cx="2547257" cy="252166"/>
          </a:xfrm>
          <a:custGeom>
            <a:avLst/>
            <a:gdLst>
              <a:gd name="connsiteX0" fmla="*/ 0 w 2547257"/>
              <a:gd name="connsiteY0" fmla="*/ 252166 h 252166"/>
              <a:gd name="connsiteX1" fmla="*/ 783772 w 2547257"/>
              <a:gd name="connsiteY1" fmla="*/ 7238 h 252166"/>
              <a:gd name="connsiteX2" fmla="*/ 2547257 w 2547257"/>
              <a:gd name="connsiteY2" fmla="*/ 88881 h 252166"/>
            </a:gdLst>
            <a:ahLst/>
            <a:cxnLst>
              <a:cxn ang="0">
                <a:pos x="connsiteX0" y="connsiteY0"/>
              </a:cxn>
              <a:cxn ang="0">
                <a:pos x="connsiteX1" y="connsiteY1"/>
              </a:cxn>
              <a:cxn ang="0">
                <a:pos x="connsiteX2" y="connsiteY2"/>
              </a:cxn>
            </a:cxnLst>
            <a:rect l="l" t="t" r="r" b="b"/>
            <a:pathLst>
              <a:path w="2547257" h="252166">
                <a:moveTo>
                  <a:pt x="0" y="252166"/>
                </a:moveTo>
                <a:cubicBezTo>
                  <a:pt x="179614" y="143309"/>
                  <a:pt x="359229" y="34452"/>
                  <a:pt x="783772" y="7238"/>
                </a:cubicBezTo>
                <a:cubicBezTo>
                  <a:pt x="1208315" y="-19976"/>
                  <a:pt x="1877786" y="34452"/>
                  <a:pt x="2547257" y="88881"/>
                </a:cubicBezTo>
              </a:path>
            </a:pathLst>
          </a:custGeom>
          <a:noFill/>
          <a:ln w="31750">
            <a:solidFill>
              <a:schemeClr val="tx1">
                <a:lumMod val="50000"/>
                <a:lumOff val="50000"/>
              </a:schemeClr>
            </a:solidFill>
            <a:headEnd type="triangle" w="lg" len="lg"/>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 xmlns:a16="http://schemas.microsoft.com/office/drawing/2014/main" id="{921B8EF7-54DB-4A77-B9FD-EA2388F488D4}"/>
              </a:ext>
            </a:extLst>
          </p:cNvPr>
          <p:cNvSpPr/>
          <p:nvPr/>
        </p:nvSpPr>
        <p:spPr>
          <a:xfrm rot="395512">
            <a:off x="9911443" y="4816929"/>
            <a:ext cx="653143" cy="734785"/>
          </a:xfrm>
          <a:custGeom>
            <a:avLst/>
            <a:gdLst>
              <a:gd name="connsiteX0" fmla="*/ 0 w 653143"/>
              <a:gd name="connsiteY0" fmla="*/ 0 h 734785"/>
              <a:gd name="connsiteX1" fmla="*/ 522514 w 653143"/>
              <a:gd name="connsiteY1" fmla="*/ 342900 h 734785"/>
              <a:gd name="connsiteX2" fmla="*/ 653143 w 653143"/>
              <a:gd name="connsiteY2" fmla="*/ 734785 h 734785"/>
            </a:gdLst>
            <a:ahLst/>
            <a:cxnLst>
              <a:cxn ang="0">
                <a:pos x="connsiteX0" y="connsiteY0"/>
              </a:cxn>
              <a:cxn ang="0">
                <a:pos x="connsiteX1" y="connsiteY1"/>
              </a:cxn>
              <a:cxn ang="0">
                <a:pos x="connsiteX2" y="connsiteY2"/>
              </a:cxn>
            </a:cxnLst>
            <a:rect l="l" t="t" r="r" b="b"/>
            <a:pathLst>
              <a:path w="653143" h="734785">
                <a:moveTo>
                  <a:pt x="0" y="0"/>
                </a:moveTo>
                <a:cubicBezTo>
                  <a:pt x="206828" y="110218"/>
                  <a:pt x="413657" y="220436"/>
                  <a:pt x="522514" y="342900"/>
                </a:cubicBezTo>
                <a:cubicBezTo>
                  <a:pt x="631371" y="465364"/>
                  <a:pt x="642257" y="600074"/>
                  <a:pt x="653143" y="734785"/>
                </a:cubicBezTo>
              </a:path>
            </a:pathLst>
          </a:custGeom>
          <a:noFill/>
          <a:ln w="31750">
            <a:solidFill>
              <a:schemeClr val="tx1">
                <a:lumMod val="50000"/>
                <a:lumOff val="50000"/>
              </a:schemeClr>
            </a:solidFill>
            <a:headEnd type="triangle" w="lg" len="lg"/>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 name="Straight Connector 39">
            <a:extLst>
              <a:ext uri="{FF2B5EF4-FFF2-40B4-BE49-F238E27FC236}">
                <a16:creationId xmlns="" xmlns:a16="http://schemas.microsoft.com/office/drawing/2014/main" id="{53757217-9941-4ADE-ABF6-1B42BB619851}"/>
              </a:ext>
            </a:extLst>
          </p:cNvPr>
          <p:cNvCxnSpPr>
            <a:cxnSpLocks/>
          </p:cNvCxnSpPr>
          <p:nvPr/>
        </p:nvCxnSpPr>
        <p:spPr>
          <a:xfrm>
            <a:off x="8737763" y="4255582"/>
            <a:ext cx="458978" cy="188510"/>
          </a:xfrm>
          <a:prstGeom prst="line">
            <a:avLst/>
          </a:prstGeom>
          <a:ln w="31750">
            <a:solidFill>
              <a:schemeClr val="tx1">
                <a:lumMod val="50000"/>
                <a:lumOff val="50000"/>
              </a:schemeClr>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 xmlns:a16="http://schemas.microsoft.com/office/drawing/2014/main" id="{799EBB5A-8FE9-440F-9A68-AB3CD8C4D79F}"/>
              </a:ext>
            </a:extLst>
          </p:cNvPr>
          <p:cNvCxnSpPr>
            <a:cxnSpLocks/>
          </p:cNvCxnSpPr>
          <p:nvPr/>
        </p:nvCxnSpPr>
        <p:spPr>
          <a:xfrm flipV="1">
            <a:off x="9017929" y="4881439"/>
            <a:ext cx="301569" cy="274745"/>
          </a:xfrm>
          <a:prstGeom prst="line">
            <a:avLst/>
          </a:prstGeom>
          <a:ln w="31750">
            <a:solidFill>
              <a:schemeClr val="tx1">
                <a:lumMod val="50000"/>
                <a:lumOff val="50000"/>
              </a:schemeClr>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 xmlns:a16="http://schemas.microsoft.com/office/drawing/2014/main" id="{B6E0E573-3371-4D59-92C1-6A1904E4F175}"/>
              </a:ext>
            </a:extLst>
          </p:cNvPr>
          <p:cNvCxnSpPr>
            <a:cxnSpLocks/>
          </p:cNvCxnSpPr>
          <p:nvPr/>
        </p:nvCxnSpPr>
        <p:spPr>
          <a:xfrm flipV="1">
            <a:off x="8380713" y="4444421"/>
            <a:ext cx="46176" cy="374156"/>
          </a:xfrm>
          <a:prstGeom prst="line">
            <a:avLst/>
          </a:prstGeom>
          <a:ln w="31750">
            <a:solidFill>
              <a:schemeClr val="tx1">
                <a:lumMod val="50000"/>
                <a:lumOff val="50000"/>
              </a:schemeClr>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pic>
        <p:nvPicPr>
          <p:cNvPr id="54" name="Graphic 53" descr="City">
            <a:extLst>
              <a:ext uri="{FF2B5EF4-FFF2-40B4-BE49-F238E27FC236}">
                <a16:creationId xmlns="" xmlns:a16="http://schemas.microsoft.com/office/drawing/2014/main" id="{5CDA14D3-229B-4B85-9D08-9C8005628EB5}"/>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tretch>
            <a:fillRect/>
          </a:stretch>
        </p:blipFill>
        <p:spPr>
          <a:xfrm>
            <a:off x="7823100" y="5023208"/>
            <a:ext cx="1160028" cy="1160028"/>
          </a:xfrm>
          <a:prstGeom prst="rect">
            <a:avLst/>
          </a:prstGeom>
        </p:spPr>
      </p:pic>
      <p:sp>
        <p:nvSpPr>
          <p:cNvPr id="57" name="Oval 56">
            <a:extLst>
              <a:ext uri="{FF2B5EF4-FFF2-40B4-BE49-F238E27FC236}">
                <a16:creationId xmlns="" xmlns:a16="http://schemas.microsoft.com/office/drawing/2014/main" id="{8C108B63-FF4A-4887-9362-C2B732962374}"/>
              </a:ext>
            </a:extLst>
          </p:cNvPr>
          <p:cNvSpPr/>
          <p:nvPr/>
        </p:nvSpPr>
        <p:spPr>
          <a:xfrm>
            <a:off x="3808102" y="4428519"/>
            <a:ext cx="2159038" cy="2159038"/>
          </a:xfrm>
          <a:prstGeom prst="ellipse">
            <a:avLst/>
          </a:prstGeom>
          <a:noFill/>
          <a:ln w="25400">
            <a:solidFill>
              <a:srgbClr val="7570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 xmlns:a16="http://schemas.microsoft.com/office/drawing/2014/main" id="{B41C9CD1-1200-41A4-AAAD-829F13867622}"/>
              </a:ext>
            </a:extLst>
          </p:cNvPr>
          <p:cNvSpPr/>
          <p:nvPr/>
        </p:nvSpPr>
        <p:spPr>
          <a:xfrm>
            <a:off x="9478465" y="5290457"/>
            <a:ext cx="1835547" cy="1835547"/>
          </a:xfrm>
          <a:prstGeom prst="ellipse">
            <a:avLst/>
          </a:prstGeom>
          <a:noFill/>
          <a:ln w="25400">
            <a:solidFill>
              <a:srgbClr val="7570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9" name="Graphic 58" descr="Factory">
            <a:extLst>
              <a:ext uri="{FF2B5EF4-FFF2-40B4-BE49-F238E27FC236}">
                <a16:creationId xmlns="" xmlns:a16="http://schemas.microsoft.com/office/drawing/2014/main" id="{77BEB8C9-1BF0-42AF-B890-73F17CBBC3C3}"/>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tretch>
            <a:fillRect/>
          </a:stretch>
        </p:blipFill>
        <p:spPr>
          <a:xfrm>
            <a:off x="1933571" y="537448"/>
            <a:ext cx="600631" cy="600631"/>
          </a:xfrm>
          <a:prstGeom prst="rect">
            <a:avLst/>
          </a:prstGeom>
        </p:spPr>
      </p:pic>
      <p:pic>
        <p:nvPicPr>
          <p:cNvPr id="60" name="Graphic 59" descr="Factory">
            <a:extLst>
              <a:ext uri="{FF2B5EF4-FFF2-40B4-BE49-F238E27FC236}">
                <a16:creationId xmlns="" xmlns:a16="http://schemas.microsoft.com/office/drawing/2014/main" id="{DA47C00A-B2DA-43E7-B6D2-42486A1FCD6D}"/>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tretch>
            <a:fillRect/>
          </a:stretch>
        </p:blipFill>
        <p:spPr>
          <a:xfrm>
            <a:off x="9272165" y="4248378"/>
            <a:ext cx="600631" cy="600631"/>
          </a:xfrm>
          <a:prstGeom prst="rect">
            <a:avLst/>
          </a:prstGeom>
        </p:spPr>
      </p:pic>
    </p:spTree>
    <p:extLst>
      <p:ext uri="{BB962C8B-B14F-4D97-AF65-F5344CB8AC3E}">
        <p14:creationId xmlns:p14="http://schemas.microsoft.com/office/powerpoint/2010/main" val="119738091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A20F44C2-96FC-45F5-80BB-F0C039206A2D}"/>
              </a:ext>
            </a:extLst>
          </p:cNvPr>
          <p:cNvSpPr/>
          <p:nvPr/>
        </p:nvSpPr>
        <p:spPr>
          <a:xfrm>
            <a:off x="0" y="219457"/>
            <a:ext cx="12192000" cy="1471233"/>
          </a:xfrm>
          <a:prstGeom prst="rect">
            <a:avLst/>
          </a:prstGeom>
          <a:solidFill>
            <a:srgbClr val="7570B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ea typeface="Calibri" panose="020F0502020204030204" pitchFamily="34" charset="0"/>
              <a:cs typeface="Times New Roman" panose="02020603050405020304" pitchFamily="18" charset="0"/>
            </a:endParaRPr>
          </a:p>
        </p:txBody>
      </p:sp>
      <p:sp>
        <p:nvSpPr>
          <p:cNvPr id="2" name="Title 1">
            <a:extLst>
              <a:ext uri="{FF2B5EF4-FFF2-40B4-BE49-F238E27FC236}">
                <a16:creationId xmlns="" xmlns:a16="http://schemas.microsoft.com/office/drawing/2014/main" id="{FA9BCEC7-BD4A-492C-AAF0-1F2A6CBB66AE}"/>
              </a:ext>
            </a:extLst>
          </p:cNvPr>
          <p:cNvSpPr>
            <a:spLocks noGrp="1"/>
          </p:cNvSpPr>
          <p:nvPr>
            <p:ph type="title"/>
          </p:nvPr>
        </p:nvSpPr>
        <p:spPr/>
        <p:txBody>
          <a:bodyPr/>
          <a:lstStyle/>
          <a:p>
            <a:r>
              <a:rPr lang="en-US" dirty="0">
                <a:solidFill>
                  <a:schemeClr val="bg1"/>
                </a:solidFill>
              </a:rPr>
              <a:t>Key questions for policymakers</a:t>
            </a:r>
          </a:p>
        </p:txBody>
      </p:sp>
      <p:sp>
        <p:nvSpPr>
          <p:cNvPr id="3" name="Content Placeholder 2">
            <a:extLst>
              <a:ext uri="{FF2B5EF4-FFF2-40B4-BE49-F238E27FC236}">
                <a16:creationId xmlns="" xmlns:a16="http://schemas.microsoft.com/office/drawing/2014/main" id="{349B943A-4AF2-48FA-BED9-3C7393A925A7}"/>
              </a:ext>
            </a:extLst>
          </p:cNvPr>
          <p:cNvSpPr>
            <a:spLocks noGrp="1"/>
          </p:cNvSpPr>
          <p:nvPr>
            <p:ph idx="1"/>
          </p:nvPr>
        </p:nvSpPr>
        <p:spPr/>
        <p:txBody>
          <a:bodyPr>
            <a:normAutofit fontScale="92500" lnSpcReduction="10000"/>
          </a:bodyPr>
          <a:lstStyle/>
          <a:p>
            <a:pPr lvl="0"/>
            <a:r>
              <a:rPr lang="en-US" dirty="0"/>
              <a:t>Where within the national spatial system can investments most cost-effectively achieve economic growth?</a:t>
            </a:r>
          </a:p>
          <a:p>
            <a:pPr lvl="0"/>
            <a:r>
              <a:rPr lang="en-US" dirty="0"/>
              <a:t>Where within the national spatial system will target economic sectors generate growth?</a:t>
            </a:r>
          </a:p>
          <a:p>
            <a:pPr lvl="0"/>
            <a:r>
              <a:rPr lang="en-US" dirty="0"/>
              <a:t>Which cities and towns require which types of investments in order to support target economic sectors?</a:t>
            </a:r>
          </a:p>
          <a:p>
            <a:pPr lvl="0"/>
            <a:r>
              <a:rPr lang="en-US" dirty="0"/>
              <a:t>How can industrial parks and special economic zones leverage existing geographic advantages for competitiveness and to facilitate spillover benefits to the rest of the economy?</a:t>
            </a:r>
          </a:p>
          <a:p>
            <a:pPr lvl="0"/>
            <a:r>
              <a:rPr lang="en-US" dirty="0"/>
              <a:t>How can connective linkages best bolster value chains and a productive system of complementary cities and towns?</a:t>
            </a:r>
          </a:p>
        </p:txBody>
      </p:sp>
    </p:spTree>
    <p:extLst>
      <p:ext uri="{BB962C8B-B14F-4D97-AF65-F5344CB8AC3E}">
        <p14:creationId xmlns:p14="http://schemas.microsoft.com/office/powerpoint/2010/main" val="407065083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A20F44C2-96FC-45F5-80BB-F0C039206A2D}"/>
              </a:ext>
            </a:extLst>
          </p:cNvPr>
          <p:cNvSpPr/>
          <p:nvPr/>
        </p:nvSpPr>
        <p:spPr>
          <a:xfrm>
            <a:off x="0" y="219457"/>
            <a:ext cx="12192000" cy="1471233"/>
          </a:xfrm>
          <a:prstGeom prst="rect">
            <a:avLst/>
          </a:prstGeom>
          <a:solidFill>
            <a:srgbClr val="7570B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ea typeface="Calibri" panose="020F0502020204030204" pitchFamily="34" charset="0"/>
              <a:cs typeface="Times New Roman" panose="02020603050405020304" pitchFamily="18" charset="0"/>
            </a:endParaRPr>
          </a:p>
        </p:txBody>
      </p:sp>
      <p:sp>
        <p:nvSpPr>
          <p:cNvPr id="2" name="Title 1">
            <a:extLst>
              <a:ext uri="{FF2B5EF4-FFF2-40B4-BE49-F238E27FC236}">
                <a16:creationId xmlns="" xmlns:a16="http://schemas.microsoft.com/office/drawing/2014/main" id="{FA9BCEC7-BD4A-492C-AAF0-1F2A6CBB66AE}"/>
              </a:ext>
            </a:extLst>
          </p:cNvPr>
          <p:cNvSpPr>
            <a:spLocks noGrp="1"/>
          </p:cNvSpPr>
          <p:nvPr>
            <p:ph type="title"/>
          </p:nvPr>
        </p:nvSpPr>
        <p:spPr/>
        <p:txBody>
          <a:bodyPr/>
          <a:lstStyle/>
          <a:p>
            <a:r>
              <a:rPr lang="en-US" dirty="0">
                <a:solidFill>
                  <a:schemeClr val="bg1"/>
                </a:solidFill>
              </a:rPr>
              <a:t>The current NDP’s vision for the spatial-economic system</a:t>
            </a:r>
          </a:p>
        </p:txBody>
      </p:sp>
      <p:sp>
        <p:nvSpPr>
          <p:cNvPr id="3" name="Content Placeholder 2">
            <a:extLst>
              <a:ext uri="{FF2B5EF4-FFF2-40B4-BE49-F238E27FC236}">
                <a16:creationId xmlns="" xmlns:a16="http://schemas.microsoft.com/office/drawing/2014/main" id="{349B943A-4AF2-48FA-BED9-3C7393A925A7}"/>
              </a:ext>
            </a:extLst>
          </p:cNvPr>
          <p:cNvSpPr>
            <a:spLocks noGrp="1"/>
          </p:cNvSpPr>
          <p:nvPr>
            <p:ph idx="1"/>
          </p:nvPr>
        </p:nvSpPr>
        <p:spPr/>
        <p:txBody>
          <a:bodyPr>
            <a:normAutofit/>
          </a:bodyPr>
          <a:lstStyle/>
          <a:p>
            <a:pPr lvl="0"/>
            <a:endParaRPr lang="en-US" dirty="0"/>
          </a:p>
        </p:txBody>
      </p:sp>
    </p:spTree>
    <p:extLst>
      <p:ext uri="{BB962C8B-B14F-4D97-AF65-F5344CB8AC3E}">
        <p14:creationId xmlns:p14="http://schemas.microsoft.com/office/powerpoint/2010/main" val="135823020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 xmlns:a16="http://schemas.microsoft.com/office/drawing/2014/main" id="{67B161E7-7C76-41EB-BBA1-B8F356533FD8}"/>
              </a:ext>
            </a:extLst>
          </p:cNvPr>
          <p:cNvSpPr/>
          <p:nvPr/>
        </p:nvSpPr>
        <p:spPr>
          <a:xfrm>
            <a:off x="0" y="219457"/>
            <a:ext cx="12192000" cy="1471233"/>
          </a:xfrm>
          <a:prstGeom prst="rect">
            <a:avLst/>
          </a:prstGeom>
          <a:solidFill>
            <a:srgbClr val="7570B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ea typeface="Calibri" panose="020F0502020204030204" pitchFamily="34" charset="0"/>
              <a:cs typeface="Times New Roman" panose="02020603050405020304" pitchFamily="18" charset="0"/>
            </a:endParaRPr>
          </a:p>
        </p:txBody>
      </p:sp>
      <p:sp>
        <p:nvSpPr>
          <p:cNvPr id="2" name="Title 1">
            <a:extLst>
              <a:ext uri="{FF2B5EF4-FFF2-40B4-BE49-F238E27FC236}">
                <a16:creationId xmlns="" xmlns:a16="http://schemas.microsoft.com/office/drawing/2014/main" id="{648EEFC8-614C-4386-A6D3-FE4C82641C78}"/>
              </a:ext>
            </a:extLst>
          </p:cNvPr>
          <p:cNvSpPr>
            <a:spLocks noGrp="1"/>
          </p:cNvSpPr>
          <p:nvPr>
            <p:ph type="title"/>
          </p:nvPr>
        </p:nvSpPr>
        <p:spPr/>
        <p:txBody>
          <a:bodyPr/>
          <a:lstStyle/>
          <a:p>
            <a:r>
              <a:rPr lang="en-US" dirty="0">
                <a:solidFill>
                  <a:schemeClr val="bg1"/>
                </a:solidFill>
              </a:rPr>
              <a:t>City size distribution</a:t>
            </a:r>
          </a:p>
        </p:txBody>
      </p:sp>
      <p:sp>
        <p:nvSpPr>
          <p:cNvPr id="3" name="Content Placeholder 2">
            <a:extLst>
              <a:ext uri="{FF2B5EF4-FFF2-40B4-BE49-F238E27FC236}">
                <a16:creationId xmlns="" xmlns:a16="http://schemas.microsoft.com/office/drawing/2014/main" id="{7B9FF3FF-6EA9-4D5F-90B0-D3E7D9E09A84}"/>
              </a:ext>
            </a:extLst>
          </p:cNvPr>
          <p:cNvSpPr>
            <a:spLocks noGrp="1"/>
          </p:cNvSpPr>
          <p:nvPr>
            <p:ph idx="1"/>
          </p:nvPr>
        </p:nvSpPr>
        <p:spPr>
          <a:xfrm>
            <a:off x="838200" y="1825625"/>
            <a:ext cx="4746171" cy="4351338"/>
          </a:xfrm>
        </p:spPr>
        <p:txBody>
          <a:bodyPr>
            <a:normAutofit/>
          </a:bodyPr>
          <a:lstStyle/>
          <a:p>
            <a:pPr marL="0" lvl="0" indent="0">
              <a:buNone/>
            </a:pPr>
            <a:r>
              <a:rPr lang="en-US" dirty="0"/>
              <a:t>Many countries suffer from high urban primacy:</a:t>
            </a:r>
          </a:p>
          <a:p>
            <a:r>
              <a:rPr lang="en-US" dirty="0"/>
              <a:t>Large city too large – burdened by diseconomies</a:t>
            </a:r>
          </a:p>
          <a:p>
            <a:r>
              <a:rPr lang="en-US" dirty="0"/>
              <a:t>Small cities too small – not attractive or competitive locations for business</a:t>
            </a:r>
          </a:p>
          <a:p>
            <a:r>
              <a:rPr lang="en-US" dirty="0"/>
              <a:t>Lack of good location options for the variety of firm types</a:t>
            </a:r>
          </a:p>
          <a:p>
            <a:pPr lvl="0"/>
            <a:endParaRPr lang="en-US" dirty="0"/>
          </a:p>
        </p:txBody>
      </p:sp>
      <p:pic>
        <p:nvPicPr>
          <p:cNvPr id="6" name="Picture 5">
            <a:extLst>
              <a:ext uri="{FF2B5EF4-FFF2-40B4-BE49-F238E27FC236}">
                <a16:creationId xmlns="" xmlns:a16="http://schemas.microsoft.com/office/drawing/2014/main" id="{3F6E56DC-E3E6-4149-98EA-A967CA0B1CB9}"/>
              </a:ext>
            </a:extLst>
          </p:cNvPr>
          <p:cNvPicPr>
            <a:picLocks noChangeAspect="1"/>
          </p:cNvPicPr>
          <p:nvPr/>
        </p:nvPicPr>
        <p:blipFill rotWithShape="1">
          <a:blip r:embed="rId3">
            <a:extLst>
              <a:ext uri="{28A0092B-C50C-407E-A947-70E740481C1C}">
                <a14:useLocalDpi xmlns:a14="http://schemas.microsoft.com/office/drawing/2010/main" val="0"/>
              </a:ext>
            </a:extLst>
          </a:blip>
          <a:srcRect t="2977"/>
          <a:stretch/>
        </p:blipFill>
        <p:spPr>
          <a:xfrm>
            <a:off x="6607631" y="2164975"/>
            <a:ext cx="3995057" cy="4522181"/>
          </a:xfrm>
          <a:prstGeom prst="rect">
            <a:avLst/>
          </a:prstGeom>
          <a:ln w="6350">
            <a:noFill/>
          </a:ln>
        </p:spPr>
      </p:pic>
      <p:sp>
        <p:nvSpPr>
          <p:cNvPr id="4" name="TextBox 3">
            <a:extLst>
              <a:ext uri="{FF2B5EF4-FFF2-40B4-BE49-F238E27FC236}">
                <a16:creationId xmlns="" xmlns:a16="http://schemas.microsoft.com/office/drawing/2014/main" id="{D21D218A-D1C8-458E-A48A-0DE08EC47866}"/>
              </a:ext>
            </a:extLst>
          </p:cNvPr>
          <p:cNvSpPr txBox="1"/>
          <p:nvPr/>
        </p:nvSpPr>
        <p:spPr>
          <a:xfrm>
            <a:off x="6607631" y="1836360"/>
            <a:ext cx="5214255" cy="338554"/>
          </a:xfrm>
          <a:prstGeom prst="rect">
            <a:avLst/>
          </a:prstGeom>
          <a:noFill/>
        </p:spPr>
        <p:txBody>
          <a:bodyPr wrap="square" rtlCol="0">
            <a:spAutoFit/>
          </a:bodyPr>
          <a:lstStyle/>
          <a:p>
            <a:r>
              <a:rPr lang="en-US" sz="1600" b="1" dirty="0"/>
              <a:t>Percentage of the urban population in the largest city, 2015</a:t>
            </a:r>
          </a:p>
        </p:txBody>
      </p:sp>
    </p:spTree>
    <p:extLst>
      <p:ext uri="{BB962C8B-B14F-4D97-AF65-F5344CB8AC3E}">
        <p14:creationId xmlns:p14="http://schemas.microsoft.com/office/powerpoint/2010/main" val="25632852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 xmlns:a16="http://schemas.microsoft.com/office/drawing/2014/main" id="{67B161E7-7C76-41EB-BBA1-B8F356533FD8}"/>
              </a:ext>
            </a:extLst>
          </p:cNvPr>
          <p:cNvSpPr/>
          <p:nvPr/>
        </p:nvSpPr>
        <p:spPr>
          <a:xfrm>
            <a:off x="0" y="219457"/>
            <a:ext cx="12192000" cy="1471233"/>
          </a:xfrm>
          <a:prstGeom prst="rect">
            <a:avLst/>
          </a:prstGeom>
          <a:solidFill>
            <a:srgbClr val="7570B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ea typeface="Calibri" panose="020F0502020204030204" pitchFamily="34" charset="0"/>
              <a:cs typeface="Times New Roman" panose="02020603050405020304" pitchFamily="18" charset="0"/>
            </a:endParaRPr>
          </a:p>
        </p:txBody>
      </p:sp>
      <p:sp>
        <p:nvSpPr>
          <p:cNvPr id="2" name="Title 1">
            <a:extLst>
              <a:ext uri="{FF2B5EF4-FFF2-40B4-BE49-F238E27FC236}">
                <a16:creationId xmlns="" xmlns:a16="http://schemas.microsoft.com/office/drawing/2014/main" id="{648EEFC8-614C-4386-A6D3-FE4C82641C78}"/>
              </a:ext>
            </a:extLst>
          </p:cNvPr>
          <p:cNvSpPr>
            <a:spLocks noGrp="1"/>
          </p:cNvSpPr>
          <p:nvPr>
            <p:ph type="title"/>
          </p:nvPr>
        </p:nvSpPr>
        <p:spPr/>
        <p:txBody>
          <a:bodyPr/>
          <a:lstStyle/>
          <a:p>
            <a:r>
              <a:rPr lang="en-US" dirty="0">
                <a:solidFill>
                  <a:schemeClr val="bg1"/>
                </a:solidFill>
              </a:rPr>
              <a:t>Cities and spatial targeting tradeoffs</a:t>
            </a:r>
          </a:p>
        </p:txBody>
      </p:sp>
      <p:sp>
        <p:nvSpPr>
          <p:cNvPr id="3" name="Content Placeholder 2">
            <a:extLst>
              <a:ext uri="{FF2B5EF4-FFF2-40B4-BE49-F238E27FC236}">
                <a16:creationId xmlns="" xmlns:a16="http://schemas.microsoft.com/office/drawing/2014/main" id="{7B9FF3FF-6EA9-4D5F-90B0-D3E7D9E09A84}"/>
              </a:ext>
            </a:extLst>
          </p:cNvPr>
          <p:cNvSpPr>
            <a:spLocks noGrp="1"/>
          </p:cNvSpPr>
          <p:nvPr>
            <p:ph idx="1"/>
          </p:nvPr>
        </p:nvSpPr>
        <p:spPr>
          <a:xfrm>
            <a:off x="838200" y="1825625"/>
            <a:ext cx="10515600" cy="4667248"/>
          </a:xfrm>
        </p:spPr>
        <p:txBody>
          <a:bodyPr>
            <a:normAutofit fontScale="92500" lnSpcReduction="10000"/>
          </a:bodyPr>
          <a:lstStyle/>
          <a:p>
            <a:r>
              <a:rPr lang="en-US" dirty="0"/>
              <a:t>Large cities </a:t>
            </a:r>
          </a:p>
          <a:p>
            <a:pPr lvl="1"/>
            <a:r>
              <a:rPr lang="en-US" dirty="0"/>
              <a:t>Highest productivity, most attractive to knowledge-intensive sectors</a:t>
            </a:r>
          </a:p>
          <a:p>
            <a:pPr lvl="1"/>
            <a:r>
              <a:rPr lang="en-US" dirty="0"/>
              <a:t>Play central role in creative destruction, churning process of firm births and deaths</a:t>
            </a:r>
          </a:p>
          <a:p>
            <a:pPr lvl="1"/>
            <a:r>
              <a:rPr lang="en-US" dirty="0"/>
              <a:t>Underinvestment can undercut the entire economy’s competitiveness and growth</a:t>
            </a:r>
          </a:p>
          <a:p>
            <a:r>
              <a:rPr lang="en-US" dirty="0"/>
              <a:t>Secondary cities</a:t>
            </a:r>
          </a:p>
          <a:p>
            <a:pPr lvl="1"/>
            <a:r>
              <a:rPr lang="en-US" dirty="0"/>
              <a:t>Specialized cities can maximize benefits of same-sector clustering while avoiding costs of very large cities</a:t>
            </a:r>
          </a:p>
          <a:p>
            <a:pPr lvl="1"/>
            <a:r>
              <a:rPr lang="en-US" dirty="0"/>
              <a:t>Often attractive to </a:t>
            </a:r>
            <a:r>
              <a:rPr lang="en-US" dirty="0" err="1"/>
              <a:t>labour-intensive</a:t>
            </a:r>
            <a:r>
              <a:rPr lang="en-US" dirty="0"/>
              <a:t> industries</a:t>
            </a:r>
          </a:p>
          <a:p>
            <a:pPr lvl="1"/>
            <a:r>
              <a:rPr lang="en-US" dirty="0"/>
              <a:t>Underinvestment can contribute to problems of primacy</a:t>
            </a:r>
          </a:p>
          <a:p>
            <a:r>
              <a:rPr lang="en-US" dirty="0"/>
              <a:t>Rural growth poles</a:t>
            </a:r>
          </a:p>
          <a:p>
            <a:pPr lvl="1"/>
            <a:r>
              <a:rPr lang="en-US" dirty="0"/>
              <a:t>Often important in initial commodities/agriculture processing</a:t>
            </a:r>
          </a:p>
          <a:p>
            <a:pPr lvl="1"/>
            <a:r>
              <a:rPr lang="en-US" dirty="0"/>
              <a:t>Important for spatial equity</a:t>
            </a:r>
          </a:p>
          <a:p>
            <a:pPr lvl="1"/>
            <a:r>
              <a:rPr lang="en-US" dirty="0"/>
              <a:t>Underinvestment can undercut the rural economy</a:t>
            </a:r>
          </a:p>
          <a:p>
            <a:pPr lvl="1"/>
            <a:endParaRPr lang="en-US" dirty="0"/>
          </a:p>
        </p:txBody>
      </p:sp>
    </p:spTree>
    <p:extLst>
      <p:ext uri="{BB962C8B-B14F-4D97-AF65-F5344CB8AC3E}">
        <p14:creationId xmlns:p14="http://schemas.microsoft.com/office/powerpoint/2010/main" val="210239258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 xmlns:a16="http://schemas.microsoft.com/office/drawing/2014/main" id="{67B161E7-7C76-41EB-BBA1-B8F356533FD8}"/>
              </a:ext>
            </a:extLst>
          </p:cNvPr>
          <p:cNvSpPr/>
          <p:nvPr/>
        </p:nvSpPr>
        <p:spPr>
          <a:xfrm>
            <a:off x="0" y="219457"/>
            <a:ext cx="12192000" cy="1471233"/>
          </a:xfrm>
          <a:prstGeom prst="rect">
            <a:avLst/>
          </a:prstGeom>
          <a:solidFill>
            <a:srgbClr val="7570B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ea typeface="Calibri" panose="020F0502020204030204" pitchFamily="34" charset="0"/>
              <a:cs typeface="Times New Roman" panose="02020603050405020304" pitchFamily="18" charset="0"/>
            </a:endParaRPr>
          </a:p>
        </p:txBody>
      </p:sp>
      <p:sp>
        <p:nvSpPr>
          <p:cNvPr id="2" name="Title 1">
            <a:extLst>
              <a:ext uri="{FF2B5EF4-FFF2-40B4-BE49-F238E27FC236}">
                <a16:creationId xmlns="" xmlns:a16="http://schemas.microsoft.com/office/drawing/2014/main" id="{648EEFC8-614C-4386-A6D3-FE4C82641C78}"/>
              </a:ext>
            </a:extLst>
          </p:cNvPr>
          <p:cNvSpPr>
            <a:spLocks noGrp="1"/>
          </p:cNvSpPr>
          <p:nvPr>
            <p:ph type="title"/>
          </p:nvPr>
        </p:nvSpPr>
        <p:spPr/>
        <p:txBody>
          <a:bodyPr/>
          <a:lstStyle/>
          <a:p>
            <a:r>
              <a:rPr lang="en-US" dirty="0">
                <a:solidFill>
                  <a:schemeClr val="bg1"/>
                </a:solidFill>
              </a:rPr>
              <a:t>Spatial targeting: city considerations</a:t>
            </a:r>
          </a:p>
        </p:txBody>
      </p:sp>
      <p:graphicFrame>
        <p:nvGraphicFramePr>
          <p:cNvPr id="7" name="Table 6">
            <a:extLst>
              <a:ext uri="{FF2B5EF4-FFF2-40B4-BE49-F238E27FC236}">
                <a16:creationId xmlns="" xmlns:a16="http://schemas.microsoft.com/office/drawing/2014/main" id="{6553D03E-58F6-46DE-86C3-EE8D14E16DDE}"/>
              </a:ext>
            </a:extLst>
          </p:cNvPr>
          <p:cNvGraphicFramePr>
            <a:graphicFrameLocks noGrp="1"/>
          </p:cNvGraphicFramePr>
          <p:nvPr>
            <p:extLst>
              <p:ext uri="{D42A27DB-BD31-4B8C-83A1-F6EECF244321}">
                <p14:modId xmlns:p14="http://schemas.microsoft.com/office/powerpoint/2010/main" val="3928366547"/>
              </p:ext>
            </p:extLst>
          </p:nvPr>
        </p:nvGraphicFramePr>
        <p:xfrm>
          <a:off x="489857" y="2016385"/>
          <a:ext cx="11212286" cy="3364992"/>
        </p:xfrm>
        <a:graphic>
          <a:graphicData uri="http://schemas.openxmlformats.org/drawingml/2006/table">
            <a:tbl>
              <a:tblPr>
                <a:tableStyleId>{616DA210-FB5B-4158-B5E0-FEB733F419BA}</a:tableStyleId>
              </a:tblPr>
              <a:tblGrid>
                <a:gridCol w="5606143">
                  <a:extLst>
                    <a:ext uri="{9D8B030D-6E8A-4147-A177-3AD203B41FA5}">
                      <a16:colId xmlns="" xmlns:a16="http://schemas.microsoft.com/office/drawing/2014/main" val="2430133742"/>
                    </a:ext>
                  </a:extLst>
                </a:gridCol>
                <a:gridCol w="5606143">
                  <a:extLst>
                    <a:ext uri="{9D8B030D-6E8A-4147-A177-3AD203B41FA5}">
                      <a16:colId xmlns="" xmlns:a16="http://schemas.microsoft.com/office/drawing/2014/main" val="1674667060"/>
                    </a:ext>
                  </a:extLst>
                </a:gridCol>
              </a:tblGrid>
              <a:tr h="0">
                <a:tc>
                  <a:txBody>
                    <a:bodyPr/>
                    <a:lstStyle/>
                    <a:p>
                      <a:pPr algn="l">
                        <a:lnSpc>
                          <a:spcPct val="115000"/>
                        </a:lnSpc>
                      </a:pPr>
                      <a:r>
                        <a:rPr lang="en-US" sz="2400" b="1" dirty="0">
                          <a:solidFill>
                            <a:schemeClr val="bg1"/>
                          </a:solidFill>
                          <a:effectLst/>
                        </a:rPr>
                        <a:t>Cities with higher ROI</a:t>
                      </a:r>
                      <a:endParaRPr lang="en-US" sz="2400" b="1" dirty="0">
                        <a:solidFill>
                          <a:schemeClr val="bg1"/>
                        </a:solidFill>
                        <a:effectLst/>
                        <a:latin typeface="Calibri" panose="020F0502020204030204" pitchFamily="34" charset="0"/>
                      </a:endParaRPr>
                    </a:p>
                  </a:txBody>
                  <a:tcPr marL="68580" marR="68580" marT="0" marB="0">
                    <a:solidFill>
                      <a:srgbClr val="7570B3"/>
                    </a:solidFill>
                  </a:tcPr>
                </a:tc>
                <a:tc>
                  <a:txBody>
                    <a:bodyPr/>
                    <a:lstStyle/>
                    <a:p>
                      <a:pPr algn="l">
                        <a:lnSpc>
                          <a:spcPct val="115000"/>
                        </a:lnSpc>
                      </a:pPr>
                      <a:r>
                        <a:rPr lang="en-US" sz="2400" b="1" dirty="0">
                          <a:solidFill>
                            <a:schemeClr val="bg1"/>
                          </a:solidFill>
                          <a:effectLst/>
                        </a:rPr>
                        <a:t>Cities with lower ROI</a:t>
                      </a:r>
                      <a:endParaRPr lang="en-US" sz="2400" b="1" dirty="0">
                        <a:solidFill>
                          <a:schemeClr val="bg1"/>
                        </a:solidFill>
                        <a:effectLst/>
                        <a:latin typeface="Calibri" panose="020F0502020204030204" pitchFamily="34" charset="0"/>
                      </a:endParaRPr>
                    </a:p>
                  </a:txBody>
                  <a:tcPr marL="68580" marR="68580" marT="0" marB="0">
                    <a:solidFill>
                      <a:srgbClr val="7570B3"/>
                    </a:solidFill>
                  </a:tcPr>
                </a:tc>
                <a:extLst>
                  <a:ext uri="{0D108BD9-81ED-4DB2-BD59-A6C34878D82A}">
                    <a16:rowId xmlns="" xmlns:a16="http://schemas.microsoft.com/office/drawing/2014/main" val="56994276"/>
                  </a:ext>
                </a:extLst>
              </a:tr>
              <a:tr h="279400">
                <a:tc>
                  <a:txBody>
                    <a:bodyPr/>
                    <a:lstStyle/>
                    <a:p>
                      <a:pPr marL="342900" marR="0" lvl="0" indent="-342900">
                        <a:lnSpc>
                          <a:spcPct val="115000"/>
                        </a:lnSpc>
                        <a:spcBef>
                          <a:spcPts val="0"/>
                        </a:spcBef>
                        <a:spcAft>
                          <a:spcPts val="0"/>
                        </a:spcAft>
                        <a:buFont typeface="Wingdings" panose="05000000000000000000" pitchFamily="2" charset="2"/>
                        <a:buChar char=""/>
                      </a:pPr>
                      <a:r>
                        <a:rPr lang="en-US" sz="2400" dirty="0">
                          <a:effectLst/>
                        </a:rPr>
                        <a:t>Preferred location for strategic industries</a:t>
                      </a:r>
                    </a:p>
                    <a:p>
                      <a:pPr marL="342900" marR="0" lvl="0" indent="-342900">
                        <a:lnSpc>
                          <a:spcPct val="115000"/>
                        </a:lnSpc>
                        <a:spcBef>
                          <a:spcPts val="0"/>
                        </a:spcBef>
                        <a:spcAft>
                          <a:spcPts val="0"/>
                        </a:spcAft>
                        <a:buFont typeface="Wingdings" panose="05000000000000000000" pitchFamily="2" charset="2"/>
                        <a:buChar char=""/>
                      </a:pPr>
                      <a:r>
                        <a:rPr lang="en-US" sz="2400" dirty="0">
                          <a:effectLst/>
                        </a:rPr>
                        <a:t>Dense enough for urban amenities </a:t>
                      </a:r>
                    </a:p>
                    <a:p>
                      <a:pPr marL="342900" marR="0" lvl="0" indent="-342900">
                        <a:lnSpc>
                          <a:spcPct val="115000"/>
                        </a:lnSpc>
                        <a:spcBef>
                          <a:spcPts val="0"/>
                        </a:spcBef>
                        <a:spcAft>
                          <a:spcPts val="0"/>
                        </a:spcAft>
                        <a:buFont typeface="Wingdings" panose="05000000000000000000" pitchFamily="2" charset="2"/>
                        <a:buChar char=""/>
                      </a:pPr>
                      <a:r>
                        <a:rPr lang="en-US" sz="2400" dirty="0">
                          <a:effectLst/>
                        </a:rPr>
                        <a:t>Have basic infrastructure and human capital </a:t>
                      </a:r>
                    </a:p>
                    <a:p>
                      <a:pPr marL="342900" marR="0" lvl="0" indent="-342900">
                        <a:lnSpc>
                          <a:spcPct val="115000"/>
                        </a:lnSpc>
                        <a:spcBef>
                          <a:spcPts val="0"/>
                        </a:spcBef>
                        <a:spcAft>
                          <a:spcPts val="0"/>
                        </a:spcAft>
                        <a:buFont typeface="Wingdings" panose="05000000000000000000" pitchFamily="2" charset="2"/>
                        <a:buChar char=""/>
                      </a:pPr>
                      <a:r>
                        <a:rPr lang="en-US" sz="2400" dirty="0">
                          <a:effectLst/>
                        </a:rPr>
                        <a:t>Close to a size threshold to become productive/competitive</a:t>
                      </a:r>
                    </a:p>
                    <a:p>
                      <a:pPr marL="342900" marR="0" lvl="0" indent="-342900">
                        <a:lnSpc>
                          <a:spcPct val="115000"/>
                        </a:lnSpc>
                        <a:spcBef>
                          <a:spcPts val="0"/>
                        </a:spcBef>
                        <a:spcAft>
                          <a:spcPts val="0"/>
                        </a:spcAft>
                        <a:buFont typeface="Wingdings" panose="05000000000000000000" pitchFamily="2" charset="2"/>
                        <a:buChar char=""/>
                      </a:pPr>
                      <a:r>
                        <a:rPr lang="en-US" sz="2400" dirty="0">
                          <a:effectLst/>
                        </a:rPr>
                        <a:t>Well-connected to transport networks </a:t>
                      </a:r>
                      <a:endParaRPr lang="en-US" sz="2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342900" marR="0" lvl="0" indent="-342900">
                        <a:lnSpc>
                          <a:spcPct val="115000"/>
                        </a:lnSpc>
                        <a:spcBef>
                          <a:spcPts val="0"/>
                        </a:spcBef>
                        <a:spcAft>
                          <a:spcPts val="0"/>
                        </a:spcAft>
                        <a:buFont typeface="Wingdings" panose="05000000000000000000" pitchFamily="2" charset="2"/>
                        <a:buChar char=""/>
                      </a:pPr>
                      <a:r>
                        <a:rPr lang="en-US" sz="2400" dirty="0">
                          <a:effectLst/>
                        </a:rPr>
                        <a:t>Lagging in basic infrastructure </a:t>
                      </a:r>
                    </a:p>
                    <a:p>
                      <a:pPr marL="342900" marR="0" lvl="0" indent="-342900">
                        <a:lnSpc>
                          <a:spcPct val="115000"/>
                        </a:lnSpc>
                        <a:spcBef>
                          <a:spcPts val="0"/>
                        </a:spcBef>
                        <a:spcAft>
                          <a:spcPts val="0"/>
                        </a:spcAft>
                        <a:buFont typeface="Wingdings" panose="05000000000000000000" pitchFamily="2" charset="2"/>
                        <a:buChar char=""/>
                      </a:pPr>
                      <a:r>
                        <a:rPr lang="en-US" sz="2400" dirty="0">
                          <a:effectLst/>
                        </a:rPr>
                        <a:t>Isolated from national, regional and international networks </a:t>
                      </a:r>
                    </a:p>
                    <a:p>
                      <a:pPr marL="342900" marR="0" lvl="0" indent="-342900">
                        <a:lnSpc>
                          <a:spcPct val="115000"/>
                        </a:lnSpc>
                        <a:spcBef>
                          <a:spcPts val="0"/>
                        </a:spcBef>
                        <a:spcAft>
                          <a:spcPts val="0"/>
                        </a:spcAft>
                        <a:buFont typeface="Wingdings" panose="05000000000000000000" pitchFamily="2" charset="2"/>
                        <a:buChar char=""/>
                      </a:pPr>
                      <a:r>
                        <a:rPr lang="en-US" sz="2400" dirty="0">
                          <a:effectLst/>
                        </a:rPr>
                        <a:t>Lacking subnational management capacity</a:t>
                      </a:r>
                    </a:p>
                    <a:p>
                      <a:pPr marL="342900" marR="0" lvl="0" indent="-342900">
                        <a:lnSpc>
                          <a:spcPct val="115000"/>
                        </a:lnSpc>
                        <a:spcBef>
                          <a:spcPts val="0"/>
                        </a:spcBef>
                        <a:spcAft>
                          <a:spcPts val="0"/>
                        </a:spcAft>
                        <a:buFont typeface="Wingdings" panose="05000000000000000000" pitchFamily="2" charset="2"/>
                        <a:buChar char=""/>
                      </a:pPr>
                      <a:r>
                        <a:rPr lang="en-US" sz="2400" dirty="0">
                          <a:effectLst/>
                        </a:rPr>
                        <a:t>Unappealing to targeted industries </a:t>
                      </a:r>
                      <a:endParaRPr lang="en-US" sz="2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 xmlns:a16="http://schemas.microsoft.com/office/drawing/2014/main" val="1418701488"/>
                  </a:ext>
                </a:extLst>
              </a:tr>
            </a:tbl>
          </a:graphicData>
        </a:graphic>
      </p:graphicFrame>
      <p:sp>
        <p:nvSpPr>
          <p:cNvPr id="8" name="TextBox 7">
            <a:extLst>
              <a:ext uri="{FF2B5EF4-FFF2-40B4-BE49-F238E27FC236}">
                <a16:creationId xmlns="" xmlns:a16="http://schemas.microsoft.com/office/drawing/2014/main" id="{31884DB0-C091-4B32-A7A1-063CE31CFA1E}"/>
              </a:ext>
            </a:extLst>
          </p:cNvPr>
          <p:cNvSpPr txBox="1"/>
          <p:nvPr/>
        </p:nvSpPr>
        <p:spPr>
          <a:xfrm>
            <a:off x="7249884" y="5898232"/>
            <a:ext cx="4827813" cy="830997"/>
          </a:xfrm>
          <a:prstGeom prst="rect">
            <a:avLst/>
          </a:prstGeom>
          <a:solidFill>
            <a:srgbClr val="7570B3"/>
          </a:solidFill>
        </p:spPr>
        <p:txBody>
          <a:bodyPr wrap="square" rtlCol="0">
            <a:spAutoFit/>
          </a:bodyPr>
          <a:lstStyle/>
          <a:p>
            <a:r>
              <a:rPr lang="en-US" sz="2400" b="1" dirty="0">
                <a:solidFill>
                  <a:schemeClr val="bg1"/>
                </a:solidFill>
              </a:rPr>
              <a:t>How many growth poles are feasible given resource limitations?</a:t>
            </a:r>
          </a:p>
        </p:txBody>
      </p:sp>
    </p:spTree>
    <p:extLst>
      <p:ext uri="{BB962C8B-B14F-4D97-AF65-F5344CB8AC3E}">
        <p14:creationId xmlns:p14="http://schemas.microsoft.com/office/powerpoint/2010/main" val="21437131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788A9D5A-F450-4A54-AE90-07ED1B7C2E27}"/>
              </a:ext>
            </a:extLst>
          </p:cNvPr>
          <p:cNvSpPr/>
          <p:nvPr/>
        </p:nvSpPr>
        <p:spPr>
          <a:xfrm>
            <a:off x="0" y="219457"/>
            <a:ext cx="12192000" cy="1471234"/>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4B45C6CE-8BC3-470F-BE65-B6D686AC681A}"/>
              </a:ext>
            </a:extLst>
          </p:cNvPr>
          <p:cNvSpPr>
            <a:spLocks noGrp="1"/>
          </p:cNvSpPr>
          <p:nvPr>
            <p:ph type="title"/>
          </p:nvPr>
        </p:nvSpPr>
        <p:spPr/>
        <p:txBody>
          <a:bodyPr/>
          <a:lstStyle/>
          <a:p>
            <a:r>
              <a:rPr lang="en-US" dirty="0">
                <a:solidFill>
                  <a:schemeClr val="bg1"/>
                </a:solidFill>
              </a:rPr>
              <a:t>Focus theme selection</a:t>
            </a:r>
          </a:p>
        </p:txBody>
      </p:sp>
      <p:sp>
        <p:nvSpPr>
          <p:cNvPr id="3" name="Content Placeholder 2">
            <a:extLst>
              <a:ext uri="{FF2B5EF4-FFF2-40B4-BE49-F238E27FC236}">
                <a16:creationId xmlns="" xmlns:a16="http://schemas.microsoft.com/office/drawing/2014/main" id="{EA351E4F-2C60-4A2B-A80E-97D9D0ED2FF2}"/>
              </a:ext>
            </a:extLst>
          </p:cNvPr>
          <p:cNvSpPr>
            <a:spLocks noGrp="1"/>
          </p:cNvSpPr>
          <p:nvPr>
            <p:ph idx="1"/>
          </p:nvPr>
        </p:nvSpPr>
        <p:spPr>
          <a:xfrm>
            <a:off x="838200" y="2110153"/>
            <a:ext cx="10515600" cy="4066809"/>
          </a:xfrm>
        </p:spPr>
        <p:txBody>
          <a:bodyPr>
            <a:normAutofit lnSpcReduction="10000"/>
          </a:bodyPr>
          <a:lstStyle/>
          <a:p>
            <a:pPr>
              <a:spcAft>
                <a:spcPts val="1200"/>
              </a:spcAft>
            </a:pPr>
            <a:r>
              <a:rPr lang="en-US" sz="3200" dirty="0"/>
              <a:t>Where are the biggest gaps in the current NDP framework? (Issues not addressed or prioritized)?</a:t>
            </a:r>
          </a:p>
          <a:p>
            <a:pPr>
              <a:spcAft>
                <a:spcPts val="1200"/>
              </a:spcAft>
            </a:pPr>
            <a:r>
              <a:rPr lang="en-US" sz="3200" dirty="0"/>
              <a:t>Where in the NDP are opportunities for improvement (in scope, depth, narrative)?</a:t>
            </a:r>
          </a:p>
          <a:p>
            <a:pPr>
              <a:spcAft>
                <a:spcPts val="1200"/>
              </a:spcAft>
            </a:pPr>
            <a:r>
              <a:rPr lang="en-US" sz="3200" dirty="0"/>
              <a:t>Which issues are the most important for economic development?</a:t>
            </a:r>
          </a:p>
          <a:p>
            <a:pPr>
              <a:spcAft>
                <a:spcPts val="1200"/>
              </a:spcAft>
            </a:pPr>
            <a:r>
              <a:rPr lang="en-US" sz="3200" dirty="0"/>
              <a:t>What area can be feasibly improved in the short-medium term?</a:t>
            </a:r>
          </a:p>
        </p:txBody>
      </p:sp>
      <p:sp>
        <p:nvSpPr>
          <p:cNvPr id="5" name="Slide Number Placeholder 4">
            <a:extLst>
              <a:ext uri="{FF2B5EF4-FFF2-40B4-BE49-F238E27FC236}">
                <a16:creationId xmlns="" xmlns:a16="http://schemas.microsoft.com/office/drawing/2014/main" id="{2A233A16-08F1-42BF-8D8C-E30107510DD8}"/>
              </a:ext>
            </a:extLst>
          </p:cNvPr>
          <p:cNvSpPr>
            <a:spLocks noGrp="1"/>
          </p:cNvSpPr>
          <p:nvPr>
            <p:ph type="sldNum" sz="quarter" idx="12"/>
          </p:nvPr>
        </p:nvSpPr>
        <p:spPr/>
        <p:txBody>
          <a:bodyPr/>
          <a:lstStyle/>
          <a:p>
            <a:r>
              <a:rPr lang="en-US" sz="1600" dirty="0"/>
              <a:t>13</a:t>
            </a:r>
          </a:p>
        </p:txBody>
      </p:sp>
    </p:spTree>
    <p:extLst>
      <p:ext uri="{BB962C8B-B14F-4D97-AF65-F5344CB8AC3E}">
        <p14:creationId xmlns:p14="http://schemas.microsoft.com/office/powerpoint/2010/main" val="117675451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 xmlns:a16="http://schemas.microsoft.com/office/drawing/2014/main" id="{67B161E7-7C76-41EB-BBA1-B8F356533FD8}"/>
              </a:ext>
            </a:extLst>
          </p:cNvPr>
          <p:cNvSpPr/>
          <p:nvPr/>
        </p:nvSpPr>
        <p:spPr>
          <a:xfrm>
            <a:off x="0" y="219457"/>
            <a:ext cx="12192000" cy="1471233"/>
          </a:xfrm>
          <a:prstGeom prst="rect">
            <a:avLst/>
          </a:prstGeom>
          <a:solidFill>
            <a:srgbClr val="7570B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ea typeface="Calibri" panose="020F0502020204030204" pitchFamily="34" charset="0"/>
              <a:cs typeface="Times New Roman" panose="02020603050405020304" pitchFamily="18" charset="0"/>
            </a:endParaRPr>
          </a:p>
        </p:txBody>
      </p:sp>
      <p:sp>
        <p:nvSpPr>
          <p:cNvPr id="2" name="Title 1">
            <a:extLst>
              <a:ext uri="{FF2B5EF4-FFF2-40B4-BE49-F238E27FC236}">
                <a16:creationId xmlns="" xmlns:a16="http://schemas.microsoft.com/office/drawing/2014/main" id="{648EEFC8-614C-4386-A6D3-FE4C82641C78}"/>
              </a:ext>
            </a:extLst>
          </p:cNvPr>
          <p:cNvSpPr>
            <a:spLocks noGrp="1"/>
          </p:cNvSpPr>
          <p:nvPr>
            <p:ph type="title"/>
          </p:nvPr>
        </p:nvSpPr>
        <p:spPr/>
        <p:txBody>
          <a:bodyPr/>
          <a:lstStyle/>
          <a:p>
            <a:r>
              <a:rPr lang="en-US" dirty="0">
                <a:solidFill>
                  <a:schemeClr val="bg1"/>
                </a:solidFill>
              </a:rPr>
              <a:t>Economic sector preferences differ.</a:t>
            </a:r>
          </a:p>
        </p:txBody>
      </p:sp>
      <p:sp>
        <p:nvSpPr>
          <p:cNvPr id="8" name="TextBox 7">
            <a:extLst>
              <a:ext uri="{FF2B5EF4-FFF2-40B4-BE49-F238E27FC236}">
                <a16:creationId xmlns="" xmlns:a16="http://schemas.microsoft.com/office/drawing/2014/main" id="{31884DB0-C091-4B32-A7A1-063CE31CFA1E}"/>
              </a:ext>
            </a:extLst>
          </p:cNvPr>
          <p:cNvSpPr txBox="1"/>
          <p:nvPr/>
        </p:nvSpPr>
        <p:spPr>
          <a:xfrm>
            <a:off x="285752" y="5898231"/>
            <a:ext cx="6817177" cy="830997"/>
          </a:xfrm>
          <a:prstGeom prst="rect">
            <a:avLst/>
          </a:prstGeom>
          <a:solidFill>
            <a:srgbClr val="7570B3"/>
          </a:solidFill>
        </p:spPr>
        <p:txBody>
          <a:bodyPr wrap="square" rtlCol="0">
            <a:spAutoFit/>
          </a:bodyPr>
          <a:lstStyle/>
          <a:p>
            <a:r>
              <a:rPr lang="en-US" sz="2400" dirty="0">
                <a:solidFill>
                  <a:schemeClr val="bg1"/>
                </a:solidFill>
              </a:rPr>
              <a:t>*Caveat: generalizations are not universal; </a:t>
            </a:r>
          </a:p>
          <a:p>
            <a:r>
              <a:rPr lang="en-US" sz="2400" dirty="0">
                <a:solidFill>
                  <a:schemeClr val="bg1"/>
                </a:solidFill>
              </a:rPr>
              <a:t>sector stakeholders can provide more specific insight.</a:t>
            </a:r>
            <a:endParaRPr lang="en-US" sz="3200" b="1" dirty="0">
              <a:solidFill>
                <a:schemeClr val="bg1"/>
              </a:solidFill>
            </a:endParaRPr>
          </a:p>
        </p:txBody>
      </p:sp>
      <p:graphicFrame>
        <p:nvGraphicFramePr>
          <p:cNvPr id="3" name="Table 2">
            <a:extLst>
              <a:ext uri="{FF2B5EF4-FFF2-40B4-BE49-F238E27FC236}">
                <a16:creationId xmlns="" xmlns:a16="http://schemas.microsoft.com/office/drawing/2014/main" id="{1B16E9B8-EA5D-4193-8A6A-E2F47D7B869E}"/>
              </a:ext>
            </a:extLst>
          </p:cNvPr>
          <p:cNvGraphicFramePr>
            <a:graphicFrameLocks noGrp="1"/>
          </p:cNvGraphicFramePr>
          <p:nvPr>
            <p:extLst>
              <p:ext uri="{D42A27DB-BD31-4B8C-83A1-F6EECF244321}">
                <p14:modId xmlns:p14="http://schemas.microsoft.com/office/powerpoint/2010/main" val="2259953265"/>
              </p:ext>
            </p:extLst>
          </p:nvPr>
        </p:nvGraphicFramePr>
        <p:xfrm>
          <a:off x="285752" y="1901653"/>
          <a:ext cx="11620496" cy="3785616"/>
        </p:xfrm>
        <a:graphic>
          <a:graphicData uri="http://schemas.openxmlformats.org/drawingml/2006/table">
            <a:tbl>
              <a:tblPr firstRow="1" firstCol="1" bandRow="1">
                <a:tableStyleId>{7E9639D4-E3E2-4D34-9284-5A2195B3D0D7}</a:tableStyleId>
              </a:tblPr>
              <a:tblGrid>
                <a:gridCol w="5809627">
                  <a:extLst>
                    <a:ext uri="{9D8B030D-6E8A-4147-A177-3AD203B41FA5}">
                      <a16:colId xmlns="" xmlns:a16="http://schemas.microsoft.com/office/drawing/2014/main" val="808832030"/>
                    </a:ext>
                  </a:extLst>
                </a:gridCol>
                <a:gridCol w="5810869">
                  <a:extLst>
                    <a:ext uri="{9D8B030D-6E8A-4147-A177-3AD203B41FA5}">
                      <a16:colId xmlns="" xmlns:a16="http://schemas.microsoft.com/office/drawing/2014/main" val="1186410278"/>
                    </a:ext>
                  </a:extLst>
                </a:gridCol>
              </a:tblGrid>
              <a:tr h="210820">
                <a:tc>
                  <a:txBody>
                    <a:bodyPr/>
                    <a:lstStyle/>
                    <a:p>
                      <a:pPr algn="just">
                        <a:lnSpc>
                          <a:spcPct val="115000"/>
                        </a:lnSpc>
                      </a:pPr>
                      <a:r>
                        <a:rPr lang="en-US" sz="2400" dirty="0">
                          <a:effectLst/>
                        </a:rPr>
                        <a:t>Sector type</a:t>
                      </a:r>
                      <a:endParaRPr lang="en-US" sz="2400" dirty="0">
                        <a:effectLst/>
                        <a:latin typeface="Calibri" panose="020F0502020204030204" pitchFamily="34" charset="0"/>
                      </a:endParaRPr>
                    </a:p>
                  </a:txBody>
                  <a:tcPr marL="68580" marR="68580" marT="0" marB="0">
                    <a:solidFill>
                      <a:srgbClr val="7570B3"/>
                    </a:solidFill>
                  </a:tcPr>
                </a:tc>
                <a:tc>
                  <a:txBody>
                    <a:bodyPr/>
                    <a:lstStyle/>
                    <a:p>
                      <a:pPr algn="just">
                        <a:lnSpc>
                          <a:spcPct val="115000"/>
                        </a:lnSpc>
                      </a:pPr>
                      <a:r>
                        <a:rPr lang="en-US" sz="2400" dirty="0">
                          <a:effectLst/>
                        </a:rPr>
                        <a:t>Common location preferences</a:t>
                      </a:r>
                      <a:endParaRPr lang="en-US" sz="2400" dirty="0">
                        <a:effectLst/>
                        <a:latin typeface="Calibri" panose="020F0502020204030204" pitchFamily="34" charset="0"/>
                      </a:endParaRPr>
                    </a:p>
                  </a:txBody>
                  <a:tcPr marL="68580" marR="68580" marT="0" marB="0">
                    <a:solidFill>
                      <a:srgbClr val="7570B3"/>
                    </a:solidFill>
                  </a:tcPr>
                </a:tc>
                <a:extLst>
                  <a:ext uri="{0D108BD9-81ED-4DB2-BD59-A6C34878D82A}">
                    <a16:rowId xmlns="" xmlns:a16="http://schemas.microsoft.com/office/drawing/2014/main" val="1899465452"/>
                  </a:ext>
                </a:extLst>
              </a:tr>
              <a:tr h="393700">
                <a:tc>
                  <a:txBody>
                    <a:bodyPr/>
                    <a:lstStyle/>
                    <a:p>
                      <a:pPr>
                        <a:lnSpc>
                          <a:spcPct val="115000"/>
                        </a:lnSpc>
                      </a:pPr>
                      <a:r>
                        <a:rPr lang="en-US" sz="2400" b="0" dirty="0">
                          <a:effectLst/>
                        </a:rPr>
                        <a:t>Knowledge-intensive; skill-intensive; R&amp;D; innovation-intensive</a:t>
                      </a:r>
                      <a:endParaRPr lang="en-US" sz="2400" b="0" dirty="0">
                        <a:effectLst/>
                        <a:latin typeface="Calibri" panose="020F0502020204030204" pitchFamily="34" charset="0"/>
                      </a:endParaRPr>
                    </a:p>
                  </a:txBody>
                  <a:tcPr marL="68580" marR="68580" marT="0" marB="0"/>
                </a:tc>
                <a:tc>
                  <a:txBody>
                    <a:bodyPr/>
                    <a:lstStyle/>
                    <a:p>
                      <a:pPr>
                        <a:lnSpc>
                          <a:spcPct val="115000"/>
                        </a:lnSpc>
                      </a:pPr>
                      <a:r>
                        <a:rPr lang="en-US" sz="2400" b="0">
                          <a:effectLst/>
                        </a:rPr>
                        <a:t>Large, diverse city</a:t>
                      </a:r>
                      <a:endParaRPr lang="en-US" sz="2400" b="0">
                        <a:effectLst/>
                        <a:latin typeface="Calibri" panose="020F0502020204030204" pitchFamily="34" charset="0"/>
                      </a:endParaRPr>
                    </a:p>
                  </a:txBody>
                  <a:tcPr marL="68580" marR="68580" marT="0" marB="0"/>
                </a:tc>
                <a:extLst>
                  <a:ext uri="{0D108BD9-81ED-4DB2-BD59-A6C34878D82A}">
                    <a16:rowId xmlns="" xmlns:a16="http://schemas.microsoft.com/office/drawing/2014/main" val="3583810421"/>
                  </a:ext>
                </a:extLst>
              </a:tr>
              <a:tr h="190500">
                <a:tc>
                  <a:txBody>
                    <a:bodyPr/>
                    <a:lstStyle/>
                    <a:p>
                      <a:pPr>
                        <a:lnSpc>
                          <a:spcPct val="115000"/>
                        </a:lnSpc>
                      </a:pPr>
                      <a:r>
                        <a:rPr lang="en-US" sz="2400" b="0" dirty="0">
                          <a:effectLst/>
                        </a:rPr>
                        <a:t>New firms, startups</a:t>
                      </a:r>
                      <a:endParaRPr lang="en-US" sz="2400" b="0" dirty="0">
                        <a:effectLst/>
                        <a:latin typeface="Calibri" panose="020F0502020204030204" pitchFamily="34" charset="0"/>
                      </a:endParaRPr>
                    </a:p>
                  </a:txBody>
                  <a:tcPr marL="68580" marR="68580" marT="0" marB="0"/>
                </a:tc>
                <a:tc>
                  <a:txBody>
                    <a:bodyPr/>
                    <a:lstStyle/>
                    <a:p>
                      <a:pPr>
                        <a:lnSpc>
                          <a:spcPct val="115000"/>
                        </a:lnSpc>
                      </a:pPr>
                      <a:r>
                        <a:rPr lang="en-US" sz="2400" b="0">
                          <a:effectLst/>
                        </a:rPr>
                        <a:t>Large, diverse city</a:t>
                      </a:r>
                      <a:endParaRPr lang="en-US" sz="2400" b="0">
                        <a:effectLst/>
                        <a:latin typeface="Calibri" panose="020F0502020204030204" pitchFamily="34" charset="0"/>
                      </a:endParaRPr>
                    </a:p>
                  </a:txBody>
                  <a:tcPr marL="68580" marR="68580" marT="0" marB="0"/>
                </a:tc>
                <a:extLst>
                  <a:ext uri="{0D108BD9-81ED-4DB2-BD59-A6C34878D82A}">
                    <a16:rowId xmlns="" xmlns:a16="http://schemas.microsoft.com/office/drawing/2014/main" val="513510251"/>
                  </a:ext>
                </a:extLst>
              </a:tr>
              <a:tr h="205105">
                <a:tc>
                  <a:txBody>
                    <a:bodyPr/>
                    <a:lstStyle/>
                    <a:p>
                      <a:pPr>
                        <a:lnSpc>
                          <a:spcPct val="115000"/>
                        </a:lnSpc>
                      </a:pPr>
                      <a:r>
                        <a:rPr lang="en-US" sz="2400" b="0" dirty="0">
                          <a:effectLst/>
                        </a:rPr>
                        <a:t>Land-intensive industry</a:t>
                      </a:r>
                      <a:endParaRPr lang="en-US" sz="2400" b="0" dirty="0">
                        <a:effectLst/>
                        <a:latin typeface="Calibri" panose="020F0502020204030204" pitchFamily="34" charset="0"/>
                      </a:endParaRPr>
                    </a:p>
                  </a:txBody>
                  <a:tcPr marL="68580" marR="68580" marT="0" marB="0"/>
                </a:tc>
                <a:tc>
                  <a:txBody>
                    <a:bodyPr/>
                    <a:lstStyle/>
                    <a:p>
                      <a:pPr>
                        <a:lnSpc>
                          <a:spcPct val="115000"/>
                        </a:lnSpc>
                      </a:pPr>
                      <a:r>
                        <a:rPr lang="en-US" sz="2400" b="0" dirty="0">
                          <a:effectLst/>
                        </a:rPr>
                        <a:t>Urban periphery or secondary city with low land cost</a:t>
                      </a:r>
                      <a:endParaRPr lang="en-US" sz="2400" b="0" dirty="0">
                        <a:effectLst/>
                        <a:latin typeface="Calibri" panose="020F0502020204030204" pitchFamily="34" charset="0"/>
                      </a:endParaRPr>
                    </a:p>
                  </a:txBody>
                  <a:tcPr marL="68580" marR="68580" marT="0" marB="0"/>
                </a:tc>
                <a:extLst>
                  <a:ext uri="{0D108BD9-81ED-4DB2-BD59-A6C34878D82A}">
                    <a16:rowId xmlns="" xmlns:a16="http://schemas.microsoft.com/office/drawing/2014/main" val="2568404356"/>
                  </a:ext>
                </a:extLst>
              </a:tr>
              <a:tr h="222250">
                <a:tc>
                  <a:txBody>
                    <a:bodyPr/>
                    <a:lstStyle/>
                    <a:p>
                      <a:pPr>
                        <a:lnSpc>
                          <a:spcPct val="115000"/>
                        </a:lnSpc>
                      </a:pPr>
                      <a:r>
                        <a:rPr lang="en-US" sz="2400" b="0">
                          <a:effectLst/>
                        </a:rPr>
                        <a:t>Labour-intensive industry</a:t>
                      </a:r>
                      <a:endParaRPr lang="en-US" sz="2400" b="0">
                        <a:effectLst/>
                        <a:latin typeface="Calibri" panose="020F0502020204030204" pitchFamily="34" charset="0"/>
                      </a:endParaRPr>
                    </a:p>
                  </a:txBody>
                  <a:tcPr marL="68580" marR="68580" marT="0" marB="0"/>
                </a:tc>
                <a:tc>
                  <a:txBody>
                    <a:bodyPr/>
                    <a:lstStyle/>
                    <a:p>
                      <a:pPr>
                        <a:lnSpc>
                          <a:spcPct val="115000"/>
                        </a:lnSpc>
                      </a:pPr>
                      <a:r>
                        <a:rPr lang="en-US" sz="2400" b="0" dirty="0">
                          <a:effectLst/>
                        </a:rPr>
                        <a:t>Mid-sized cities with low cost of living</a:t>
                      </a:r>
                      <a:endParaRPr lang="en-US" sz="2400" b="0" dirty="0">
                        <a:effectLst/>
                        <a:latin typeface="Calibri" panose="020F0502020204030204" pitchFamily="34" charset="0"/>
                      </a:endParaRPr>
                    </a:p>
                  </a:txBody>
                  <a:tcPr marL="68580" marR="68580" marT="0" marB="0"/>
                </a:tc>
                <a:extLst>
                  <a:ext uri="{0D108BD9-81ED-4DB2-BD59-A6C34878D82A}">
                    <a16:rowId xmlns="" xmlns:a16="http://schemas.microsoft.com/office/drawing/2014/main" val="1747815610"/>
                  </a:ext>
                </a:extLst>
              </a:tr>
              <a:tr h="405130">
                <a:tc>
                  <a:txBody>
                    <a:bodyPr/>
                    <a:lstStyle/>
                    <a:p>
                      <a:pPr>
                        <a:lnSpc>
                          <a:spcPct val="115000"/>
                        </a:lnSpc>
                      </a:pPr>
                      <a:r>
                        <a:rPr lang="en-US" sz="2400" b="0">
                          <a:effectLst/>
                        </a:rPr>
                        <a:t>Input-intensive industry; Initial processing of raw commodities</a:t>
                      </a:r>
                      <a:endParaRPr lang="en-US" sz="2400" b="0">
                        <a:effectLst/>
                        <a:latin typeface="Calibri" panose="020F0502020204030204" pitchFamily="34" charset="0"/>
                      </a:endParaRPr>
                    </a:p>
                  </a:txBody>
                  <a:tcPr marL="68580" marR="68580" marT="0" marB="0"/>
                </a:tc>
                <a:tc>
                  <a:txBody>
                    <a:bodyPr/>
                    <a:lstStyle/>
                    <a:p>
                      <a:pPr>
                        <a:lnSpc>
                          <a:spcPct val="115000"/>
                        </a:lnSpc>
                      </a:pPr>
                      <a:r>
                        <a:rPr lang="en-US" sz="2400" b="0" dirty="0">
                          <a:effectLst/>
                        </a:rPr>
                        <a:t>Close to source of inputs</a:t>
                      </a:r>
                      <a:endParaRPr lang="en-US" sz="2400" b="0" dirty="0">
                        <a:effectLst/>
                        <a:latin typeface="Calibri" panose="020F0502020204030204" pitchFamily="34" charset="0"/>
                      </a:endParaRPr>
                    </a:p>
                  </a:txBody>
                  <a:tcPr marL="68580" marR="68580" marT="0" marB="0"/>
                </a:tc>
                <a:extLst>
                  <a:ext uri="{0D108BD9-81ED-4DB2-BD59-A6C34878D82A}">
                    <a16:rowId xmlns="" xmlns:a16="http://schemas.microsoft.com/office/drawing/2014/main" val="1407805718"/>
                  </a:ext>
                </a:extLst>
              </a:tr>
            </a:tbl>
          </a:graphicData>
        </a:graphic>
      </p:graphicFrame>
    </p:spTree>
    <p:extLst>
      <p:ext uri="{BB962C8B-B14F-4D97-AF65-F5344CB8AC3E}">
        <p14:creationId xmlns:p14="http://schemas.microsoft.com/office/powerpoint/2010/main" val="66067201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 xmlns:a16="http://schemas.microsoft.com/office/drawing/2014/main" id="{67B161E7-7C76-41EB-BBA1-B8F356533FD8}"/>
              </a:ext>
            </a:extLst>
          </p:cNvPr>
          <p:cNvSpPr/>
          <p:nvPr/>
        </p:nvSpPr>
        <p:spPr>
          <a:xfrm>
            <a:off x="0" y="219457"/>
            <a:ext cx="12192000" cy="1471233"/>
          </a:xfrm>
          <a:prstGeom prst="rect">
            <a:avLst/>
          </a:prstGeom>
          <a:solidFill>
            <a:srgbClr val="7570B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ea typeface="Calibri" panose="020F0502020204030204" pitchFamily="34" charset="0"/>
              <a:cs typeface="Times New Roman" panose="02020603050405020304" pitchFamily="18" charset="0"/>
            </a:endParaRPr>
          </a:p>
        </p:txBody>
      </p:sp>
      <p:sp>
        <p:nvSpPr>
          <p:cNvPr id="2" name="Title 1">
            <a:extLst>
              <a:ext uri="{FF2B5EF4-FFF2-40B4-BE49-F238E27FC236}">
                <a16:creationId xmlns="" xmlns:a16="http://schemas.microsoft.com/office/drawing/2014/main" id="{648EEFC8-614C-4386-A6D3-FE4C82641C78}"/>
              </a:ext>
            </a:extLst>
          </p:cNvPr>
          <p:cNvSpPr>
            <a:spLocks noGrp="1"/>
          </p:cNvSpPr>
          <p:nvPr>
            <p:ph type="title"/>
          </p:nvPr>
        </p:nvSpPr>
        <p:spPr/>
        <p:txBody>
          <a:bodyPr/>
          <a:lstStyle/>
          <a:p>
            <a:r>
              <a:rPr lang="en-US" dirty="0">
                <a:solidFill>
                  <a:schemeClr val="bg1"/>
                </a:solidFill>
              </a:rPr>
              <a:t>Special economic zones</a:t>
            </a:r>
          </a:p>
        </p:txBody>
      </p:sp>
      <p:sp>
        <p:nvSpPr>
          <p:cNvPr id="3" name="Content Placeholder 2">
            <a:extLst>
              <a:ext uri="{FF2B5EF4-FFF2-40B4-BE49-F238E27FC236}">
                <a16:creationId xmlns="" xmlns:a16="http://schemas.microsoft.com/office/drawing/2014/main" id="{7B9FF3FF-6EA9-4D5F-90B0-D3E7D9E09A84}"/>
              </a:ext>
            </a:extLst>
          </p:cNvPr>
          <p:cNvSpPr>
            <a:spLocks noGrp="1"/>
          </p:cNvSpPr>
          <p:nvPr>
            <p:ph idx="1"/>
          </p:nvPr>
        </p:nvSpPr>
        <p:spPr>
          <a:xfrm>
            <a:off x="838200" y="1825625"/>
            <a:ext cx="10515600" cy="4667248"/>
          </a:xfrm>
        </p:spPr>
        <p:txBody>
          <a:bodyPr>
            <a:normAutofit lnSpcReduction="10000"/>
          </a:bodyPr>
          <a:lstStyle/>
          <a:p>
            <a:pPr marL="0" indent="0">
              <a:buNone/>
            </a:pPr>
            <a:r>
              <a:rPr lang="en-US" sz="3200" b="1" i="1" dirty="0">
                <a:solidFill>
                  <a:srgbClr val="7570B3"/>
                </a:solidFill>
              </a:rPr>
              <a:t>“Location and market size matter. </a:t>
            </a:r>
            <a:r>
              <a:rPr lang="en-US" sz="3200" dirty="0">
                <a:solidFill>
                  <a:srgbClr val="7570B3"/>
                </a:solidFill>
              </a:rPr>
              <a:t>Zones with proximate access to large consumer markets, suppliers, and labor tend to be more successful.” </a:t>
            </a:r>
          </a:p>
          <a:p>
            <a:pPr marL="0" indent="0">
              <a:buNone/>
            </a:pPr>
            <a:r>
              <a:rPr lang="en-US" sz="2000" dirty="0"/>
              <a:t>– </a:t>
            </a:r>
            <a:r>
              <a:rPr lang="en-US" sz="2000" dirty="0" err="1"/>
              <a:t>Farole’s</a:t>
            </a:r>
            <a:r>
              <a:rPr lang="en-US" sz="2000" dirty="0"/>
              <a:t> (2011) review of special economic zones in Africa</a:t>
            </a:r>
          </a:p>
          <a:p>
            <a:pPr marL="0" indent="0">
              <a:buNone/>
            </a:pPr>
            <a:endParaRPr lang="en-US" dirty="0"/>
          </a:p>
          <a:p>
            <a:r>
              <a:rPr lang="en-US" dirty="0"/>
              <a:t>SEZs can provide pockets of advantages for key industries</a:t>
            </a:r>
          </a:p>
          <a:p>
            <a:r>
              <a:rPr lang="en-US" dirty="0"/>
              <a:t>Linking them to cities gives SEZ firms access to components of agglomeration economies</a:t>
            </a:r>
          </a:p>
          <a:p>
            <a:r>
              <a:rPr lang="en-US" dirty="0"/>
              <a:t>Urban linkages are also important for knowledge spillovers and multipliers to uplift the larger economy.</a:t>
            </a:r>
          </a:p>
          <a:p>
            <a:r>
              <a:rPr lang="en-US" dirty="0"/>
              <a:t>Isolated SEZs tend to fail to achieve competitiveness.</a:t>
            </a:r>
          </a:p>
        </p:txBody>
      </p:sp>
    </p:spTree>
    <p:extLst>
      <p:ext uri="{BB962C8B-B14F-4D97-AF65-F5344CB8AC3E}">
        <p14:creationId xmlns:p14="http://schemas.microsoft.com/office/powerpoint/2010/main" val="15056898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 xmlns:a16="http://schemas.microsoft.com/office/drawing/2014/main" id="{67B161E7-7C76-41EB-BBA1-B8F356533FD8}"/>
              </a:ext>
            </a:extLst>
          </p:cNvPr>
          <p:cNvSpPr/>
          <p:nvPr/>
        </p:nvSpPr>
        <p:spPr>
          <a:xfrm>
            <a:off x="0" y="219457"/>
            <a:ext cx="12192000" cy="1471233"/>
          </a:xfrm>
          <a:prstGeom prst="rect">
            <a:avLst/>
          </a:prstGeom>
          <a:solidFill>
            <a:srgbClr val="7570B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ea typeface="Calibri" panose="020F0502020204030204" pitchFamily="34" charset="0"/>
              <a:cs typeface="Times New Roman" panose="02020603050405020304" pitchFamily="18" charset="0"/>
            </a:endParaRPr>
          </a:p>
        </p:txBody>
      </p:sp>
      <p:sp>
        <p:nvSpPr>
          <p:cNvPr id="2" name="Title 1">
            <a:extLst>
              <a:ext uri="{FF2B5EF4-FFF2-40B4-BE49-F238E27FC236}">
                <a16:creationId xmlns="" xmlns:a16="http://schemas.microsoft.com/office/drawing/2014/main" id="{648EEFC8-614C-4386-A6D3-FE4C82641C78}"/>
              </a:ext>
            </a:extLst>
          </p:cNvPr>
          <p:cNvSpPr>
            <a:spLocks noGrp="1"/>
          </p:cNvSpPr>
          <p:nvPr>
            <p:ph type="title"/>
          </p:nvPr>
        </p:nvSpPr>
        <p:spPr/>
        <p:txBody>
          <a:bodyPr/>
          <a:lstStyle/>
          <a:p>
            <a:r>
              <a:rPr lang="en-US" dirty="0">
                <a:solidFill>
                  <a:schemeClr val="bg1"/>
                </a:solidFill>
              </a:rPr>
              <a:t>Regional linkages</a:t>
            </a:r>
          </a:p>
        </p:txBody>
      </p:sp>
      <p:sp>
        <p:nvSpPr>
          <p:cNvPr id="3" name="Content Placeholder 2">
            <a:extLst>
              <a:ext uri="{FF2B5EF4-FFF2-40B4-BE49-F238E27FC236}">
                <a16:creationId xmlns="" xmlns:a16="http://schemas.microsoft.com/office/drawing/2014/main" id="{7B9FF3FF-6EA9-4D5F-90B0-D3E7D9E09A84}"/>
              </a:ext>
            </a:extLst>
          </p:cNvPr>
          <p:cNvSpPr>
            <a:spLocks noGrp="1"/>
          </p:cNvSpPr>
          <p:nvPr>
            <p:ph idx="1"/>
          </p:nvPr>
        </p:nvSpPr>
        <p:spPr>
          <a:xfrm>
            <a:off x="838200" y="1825624"/>
            <a:ext cx="10515600" cy="5032375"/>
          </a:xfrm>
        </p:spPr>
        <p:txBody>
          <a:bodyPr>
            <a:normAutofit lnSpcReduction="10000"/>
          </a:bodyPr>
          <a:lstStyle/>
          <a:p>
            <a:r>
              <a:rPr lang="en-US" dirty="0"/>
              <a:t>Manufactured goods are more prevalent in African regional trade (41.9% of intra-African exports; 14.8% of Africa’s exports outside the continent).</a:t>
            </a:r>
          </a:p>
          <a:p>
            <a:r>
              <a:rPr lang="en-US" dirty="0"/>
              <a:t>The power of African cities is greater when they are connected to larger and more diverse regional markets.</a:t>
            </a:r>
          </a:p>
          <a:p>
            <a:r>
              <a:rPr lang="en-US" dirty="0"/>
              <a:t>Regional economic communities are making progress and can better link urban economies.</a:t>
            </a:r>
          </a:p>
          <a:p>
            <a:r>
              <a:rPr lang="en-US" dirty="0"/>
              <a:t>Firms in South America and East Asia pay 50% and 70% less, respectively, for inland transport to and from ports, compared to firms in Africa </a:t>
            </a:r>
            <a:r>
              <a:rPr lang="en-US" sz="1800" dirty="0"/>
              <a:t>(</a:t>
            </a:r>
            <a:r>
              <a:rPr lang="en-US" sz="1800" dirty="0" err="1"/>
              <a:t>Iarossi</a:t>
            </a:r>
            <a:r>
              <a:rPr lang="en-US" sz="1800" dirty="0"/>
              <a:t>, 2009. </a:t>
            </a:r>
            <a:r>
              <a:rPr lang="en-US" sz="1800" i="1" dirty="0"/>
              <a:t>Benchmarking Africa’s Costs and Competitiveness. </a:t>
            </a:r>
            <a:r>
              <a:rPr lang="en-US" sz="1800" dirty="0"/>
              <a:t>World Bank.)</a:t>
            </a:r>
          </a:p>
          <a:p>
            <a:r>
              <a:rPr lang="en-US" dirty="0"/>
              <a:t>Africa is constrained by small size of countries and cities.  Integration is essential.</a:t>
            </a:r>
            <a:r>
              <a:rPr lang="en-US" sz="1800" dirty="0"/>
              <a:t> (Collier &amp; </a:t>
            </a:r>
            <a:r>
              <a:rPr lang="en-US" sz="1800" dirty="0" err="1"/>
              <a:t>Venables</a:t>
            </a:r>
            <a:r>
              <a:rPr lang="en-US" sz="1800" dirty="0"/>
              <a:t>. 2008. “Trade Performance: Does Africa’s Fragmentation Matter?”)</a:t>
            </a:r>
            <a:endParaRPr lang="en-US" dirty="0"/>
          </a:p>
        </p:txBody>
      </p:sp>
      <p:sp>
        <p:nvSpPr>
          <p:cNvPr id="4" name="Slide Number Placeholder 3">
            <a:extLst>
              <a:ext uri="{FF2B5EF4-FFF2-40B4-BE49-F238E27FC236}">
                <a16:creationId xmlns="" xmlns:a16="http://schemas.microsoft.com/office/drawing/2014/main" id="{D410C2E4-E88A-462C-BAF9-B7B82429445A}"/>
              </a:ext>
            </a:extLst>
          </p:cNvPr>
          <p:cNvSpPr>
            <a:spLocks noGrp="1"/>
          </p:cNvSpPr>
          <p:nvPr>
            <p:ph type="sldNum" sz="quarter" idx="12"/>
          </p:nvPr>
        </p:nvSpPr>
        <p:spPr/>
        <p:txBody>
          <a:bodyPr/>
          <a:lstStyle/>
          <a:p>
            <a:r>
              <a:rPr lang="en-US" sz="1600" dirty="0"/>
              <a:t>21</a:t>
            </a:r>
          </a:p>
        </p:txBody>
      </p:sp>
    </p:spTree>
    <p:extLst>
      <p:ext uri="{BB962C8B-B14F-4D97-AF65-F5344CB8AC3E}">
        <p14:creationId xmlns:p14="http://schemas.microsoft.com/office/powerpoint/2010/main" val="198482663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 xmlns:a16="http://schemas.microsoft.com/office/drawing/2014/main" id="{67B161E7-7C76-41EB-BBA1-B8F356533FD8}"/>
              </a:ext>
            </a:extLst>
          </p:cNvPr>
          <p:cNvSpPr/>
          <p:nvPr/>
        </p:nvSpPr>
        <p:spPr>
          <a:xfrm>
            <a:off x="0" y="219457"/>
            <a:ext cx="12192000" cy="1471233"/>
          </a:xfrm>
          <a:prstGeom prst="rect">
            <a:avLst/>
          </a:prstGeom>
          <a:solidFill>
            <a:srgbClr val="7570B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ea typeface="Calibri" panose="020F0502020204030204" pitchFamily="34" charset="0"/>
              <a:cs typeface="Times New Roman" panose="02020603050405020304" pitchFamily="18" charset="0"/>
            </a:endParaRPr>
          </a:p>
        </p:txBody>
      </p:sp>
      <p:sp>
        <p:nvSpPr>
          <p:cNvPr id="2" name="Title 1">
            <a:extLst>
              <a:ext uri="{FF2B5EF4-FFF2-40B4-BE49-F238E27FC236}">
                <a16:creationId xmlns="" xmlns:a16="http://schemas.microsoft.com/office/drawing/2014/main" id="{648EEFC8-614C-4386-A6D3-FE4C82641C78}"/>
              </a:ext>
            </a:extLst>
          </p:cNvPr>
          <p:cNvSpPr>
            <a:spLocks noGrp="1"/>
          </p:cNvSpPr>
          <p:nvPr>
            <p:ph type="title"/>
          </p:nvPr>
        </p:nvSpPr>
        <p:spPr/>
        <p:txBody>
          <a:bodyPr/>
          <a:lstStyle/>
          <a:p>
            <a:r>
              <a:rPr lang="en-US" dirty="0">
                <a:solidFill>
                  <a:schemeClr val="bg1"/>
                </a:solidFill>
              </a:rPr>
              <a:t>Urban-rural linkages</a:t>
            </a:r>
          </a:p>
        </p:txBody>
      </p:sp>
      <p:pic>
        <p:nvPicPr>
          <p:cNvPr id="6" name="Graphic 5" descr="City">
            <a:extLst>
              <a:ext uri="{FF2B5EF4-FFF2-40B4-BE49-F238E27FC236}">
                <a16:creationId xmlns="" xmlns:a16="http://schemas.microsoft.com/office/drawing/2014/main" id="{938F74DB-21D6-4512-A705-1C69D917C44F}"/>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7832617" y="3143832"/>
            <a:ext cx="1458122" cy="1458122"/>
          </a:xfrm>
          <a:prstGeom prst="rect">
            <a:avLst/>
          </a:prstGeom>
        </p:spPr>
      </p:pic>
      <p:pic>
        <p:nvPicPr>
          <p:cNvPr id="7" name="Graphic 6" descr="Factory">
            <a:extLst>
              <a:ext uri="{FF2B5EF4-FFF2-40B4-BE49-F238E27FC236}">
                <a16:creationId xmlns="" xmlns:a16="http://schemas.microsoft.com/office/drawing/2014/main" id="{70793B00-DDF1-4F66-BAB0-E1F7EF0E8D65}"/>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9062704" y="3270803"/>
            <a:ext cx="1251935" cy="1251935"/>
          </a:xfrm>
          <a:prstGeom prst="rect">
            <a:avLst/>
          </a:prstGeom>
        </p:spPr>
      </p:pic>
      <p:pic>
        <p:nvPicPr>
          <p:cNvPr id="8" name="Picture 2" descr="Image result for corn clipart black and white">
            <a:extLst>
              <a:ext uri="{FF2B5EF4-FFF2-40B4-BE49-F238E27FC236}">
                <a16:creationId xmlns="" xmlns:a16="http://schemas.microsoft.com/office/drawing/2014/main" id="{67B15403-A4B3-4B8C-BBDF-8655E3E99BE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58040" y="2671761"/>
            <a:ext cx="1155413" cy="1662064"/>
          </a:xfrm>
          <a:prstGeom prst="rect">
            <a:avLst/>
          </a:prstGeom>
          <a:noFill/>
          <a:extLst>
            <a:ext uri="{909E8E84-426E-40DD-AFC4-6F175D3DCCD1}">
              <a14:hiddenFill xmlns:a14="http://schemas.microsoft.com/office/drawing/2010/main">
                <a:solidFill>
                  <a:srgbClr val="FFFFFF"/>
                </a:solidFill>
              </a14:hiddenFill>
            </a:ext>
          </a:extLst>
        </p:spPr>
      </p:pic>
      <p:pic>
        <p:nvPicPr>
          <p:cNvPr id="9" name="Graphic 8" descr="Tractor">
            <a:extLst>
              <a:ext uri="{FF2B5EF4-FFF2-40B4-BE49-F238E27FC236}">
                <a16:creationId xmlns="" xmlns:a16="http://schemas.microsoft.com/office/drawing/2014/main" id="{B34101B4-6B3C-4E59-BEC0-E9F39EC334F4}"/>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tretch>
            <a:fillRect/>
          </a:stretch>
        </p:blipFill>
        <p:spPr>
          <a:xfrm>
            <a:off x="2730382" y="3342011"/>
            <a:ext cx="1216331" cy="1216331"/>
          </a:xfrm>
          <a:prstGeom prst="rect">
            <a:avLst/>
          </a:prstGeom>
        </p:spPr>
      </p:pic>
      <p:pic>
        <p:nvPicPr>
          <p:cNvPr id="10" name="Graphic 9" descr="Line Arrow: Clockwise curve">
            <a:extLst>
              <a:ext uri="{FF2B5EF4-FFF2-40B4-BE49-F238E27FC236}">
                <a16:creationId xmlns="" xmlns:a16="http://schemas.microsoft.com/office/drawing/2014/main" id="{53E2971E-A899-48DB-A6F3-AB9C44153399}"/>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tretch>
            <a:fillRect/>
          </a:stretch>
        </p:blipFill>
        <p:spPr>
          <a:xfrm rot="5867188">
            <a:off x="5365723" y="1425920"/>
            <a:ext cx="765568" cy="3642011"/>
          </a:xfrm>
          <a:prstGeom prst="rect">
            <a:avLst/>
          </a:prstGeom>
        </p:spPr>
      </p:pic>
      <p:pic>
        <p:nvPicPr>
          <p:cNvPr id="11" name="Graphic 10" descr="Line Arrow: Clockwise curve">
            <a:extLst>
              <a:ext uri="{FF2B5EF4-FFF2-40B4-BE49-F238E27FC236}">
                <a16:creationId xmlns="" xmlns:a16="http://schemas.microsoft.com/office/drawing/2014/main" id="{25EDE89D-E6F5-4B04-A296-6E3748CA9B68}"/>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tretch>
            <a:fillRect/>
          </a:stretch>
        </p:blipFill>
        <p:spPr>
          <a:xfrm rot="16567483">
            <a:off x="5392255" y="2834101"/>
            <a:ext cx="765568" cy="3642011"/>
          </a:xfrm>
          <a:prstGeom prst="rect">
            <a:avLst/>
          </a:prstGeom>
        </p:spPr>
      </p:pic>
      <p:sp>
        <p:nvSpPr>
          <p:cNvPr id="12" name="TextBox 11">
            <a:extLst>
              <a:ext uri="{FF2B5EF4-FFF2-40B4-BE49-F238E27FC236}">
                <a16:creationId xmlns="" xmlns:a16="http://schemas.microsoft.com/office/drawing/2014/main" id="{A8FEA673-BB3B-4FE0-A46B-BDA5D1C014C2}"/>
              </a:ext>
            </a:extLst>
          </p:cNvPr>
          <p:cNvSpPr txBox="1"/>
          <p:nvPr/>
        </p:nvSpPr>
        <p:spPr>
          <a:xfrm>
            <a:off x="3685656" y="2058933"/>
            <a:ext cx="5267802" cy="954107"/>
          </a:xfrm>
          <a:prstGeom prst="rect">
            <a:avLst/>
          </a:prstGeom>
          <a:noFill/>
        </p:spPr>
        <p:txBody>
          <a:bodyPr wrap="square" rtlCol="0">
            <a:spAutoFit/>
          </a:bodyPr>
          <a:lstStyle>
            <a:defPPr>
              <a:defRPr lang="en-US"/>
            </a:defPPr>
            <a:lvl1pPr marL="285750" indent="-285750">
              <a:buFont typeface="Arial" panose="020B0604020202020204" pitchFamily="34" charset="0"/>
              <a:buChar char="•"/>
              <a:defRPr sz="2000"/>
            </a:lvl1pPr>
          </a:lstStyle>
          <a:p>
            <a:r>
              <a:rPr lang="en-US" sz="2800" dirty="0"/>
              <a:t>Food and other rural products</a:t>
            </a:r>
          </a:p>
          <a:p>
            <a:r>
              <a:rPr lang="en-US" sz="2800" dirty="0"/>
              <a:t>Labour</a:t>
            </a:r>
          </a:p>
        </p:txBody>
      </p:sp>
      <p:sp>
        <p:nvSpPr>
          <p:cNvPr id="13" name="TextBox 12">
            <a:extLst>
              <a:ext uri="{FF2B5EF4-FFF2-40B4-BE49-F238E27FC236}">
                <a16:creationId xmlns="" xmlns:a16="http://schemas.microsoft.com/office/drawing/2014/main" id="{590657A4-9429-4891-83C5-91DA1D714606}"/>
              </a:ext>
            </a:extLst>
          </p:cNvPr>
          <p:cNvSpPr txBox="1"/>
          <p:nvPr/>
        </p:nvSpPr>
        <p:spPr>
          <a:xfrm>
            <a:off x="3685656" y="4895321"/>
            <a:ext cx="6628983" cy="1815882"/>
          </a:xfrm>
          <a:prstGeom prst="rect">
            <a:avLst/>
          </a:prstGeom>
          <a:noFill/>
        </p:spPr>
        <p:txBody>
          <a:bodyPr wrap="square" rtlCol="0">
            <a:spAutoFit/>
          </a:bodyPr>
          <a:lstStyle/>
          <a:p>
            <a:pPr marL="285750" indent="-285750">
              <a:buFont typeface="Arial" panose="020B0604020202020204" pitchFamily="34" charset="0"/>
              <a:buChar char="•"/>
            </a:pPr>
            <a:r>
              <a:rPr lang="en-US" sz="2800" dirty="0"/>
              <a:t>Financial services, ICT, marketing, logistics, processing, wholesale &amp; retail</a:t>
            </a:r>
          </a:p>
          <a:p>
            <a:pPr marL="285750" indent="-285750">
              <a:buFont typeface="Arial" panose="020B0604020202020204" pitchFamily="34" charset="0"/>
              <a:buChar char="•"/>
            </a:pPr>
            <a:r>
              <a:rPr lang="en-US" sz="2800" dirty="0"/>
              <a:t>Knowledge and innovation</a:t>
            </a:r>
          </a:p>
          <a:p>
            <a:pPr marL="285750" indent="-285750">
              <a:buFont typeface="Arial" panose="020B0604020202020204" pitchFamily="34" charset="0"/>
              <a:buChar char="•"/>
            </a:pPr>
            <a:r>
              <a:rPr lang="en-US" sz="2800" dirty="0"/>
              <a:t>Migrant remittances</a:t>
            </a:r>
          </a:p>
        </p:txBody>
      </p:sp>
    </p:spTree>
    <p:extLst>
      <p:ext uri="{BB962C8B-B14F-4D97-AF65-F5344CB8AC3E}">
        <p14:creationId xmlns:p14="http://schemas.microsoft.com/office/powerpoint/2010/main" val="27508748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 xmlns:a16="http://schemas.microsoft.com/office/drawing/2014/main" id="{67B161E7-7C76-41EB-BBA1-B8F356533FD8}"/>
              </a:ext>
            </a:extLst>
          </p:cNvPr>
          <p:cNvSpPr/>
          <p:nvPr/>
        </p:nvSpPr>
        <p:spPr>
          <a:xfrm>
            <a:off x="0" y="1"/>
            <a:ext cx="12192000" cy="6858000"/>
          </a:xfrm>
          <a:prstGeom prst="rect">
            <a:avLst/>
          </a:prstGeom>
          <a:solidFill>
            <a:srgbClr val="7570B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ea typeface="Calibri" panose="020F0502020204030204" pitchFamily="34" charset="0"/>
              <a:cs typeface="Times New Roman" panose="02020603050405020304" pitchFamily="18" charset="0"/>
            </a:endParaRPr>
          </a:p>
        </p:txBody>
      </p:sp>
      <p:sp>
        <p:nvSpPr>
          <p:cNvPr id="2" name="Title 1">
            <a:extLst>
              <a:ext uri="{FF2B5EF4-FFF2-40B4-BE49-F238E27FC236}">
                <a16:creationId xmlns="" xmlns:a16="http://schemas.microsoft.com/office/drawing/2014/main" id="{648EEFC8-614C-4386-A6D3-FE4C82641C78}"/>
              </a:ext>
            </a:extLst>
          </p:cNvPr>
          <p:cNvSpPr>
            <a:spLocks noGrp="1"/>
          </p:cNvSpPr>
          <p:nvPr>
            <p:ph type="title"/>
          </p:nvPr>
        </p:nvSpPr>
        <p:spPr>
          <a:xfrm>
            <a:off x="838200" y="1121852"/>
            <a:ext cx="10515600" cy="4614296"/>
          </a:xfrm>
        </p:spPr>
        <p:txBody>
          <a:bodyPr>
            <a:normAutofit/>
          </a:bodyPr>
          <a:lstStyle/>
          <a:p>
            <a:r>
              <a:rPr lang="en-US" b="1" dirty="0">
                <a:solidFill>
                  <a:schemeClr val="bg1"/>
                </a:solidFill>
              </a:rPr>
              <a:t>Economic policies often have more powerful spatial impacts than spatial policies.</a:t>
            </a:r>
            <a:br>
              <a:rPr lang="en-US" b="1" dirty="0">
                <a:solidFill>
                  <a:schemeClr val="bg1"/>
                </a:solidFill>
              </a:rPr>
            </a:br>
            <a:r>
              <a:rPr lang="en-US" b="1" dirty="0">
                <a:solidFill>
                  <a:schemeClr val="bg1"/>
                </a:solidFill>
              </a:rPr>
              <a:t/>
            </a:r>
            <a:br>
              <a:rPr lang="en-US" b="1" dirty="0">
                <a:solidFill>
                  <a:schemeClr val="bg1"/>
                </a:solidFill>
              </a:rPr>
            </a:br>
            <a:r>
              <a:rPr lang="en-US" b="1" dirty="0">
                <a:solidFill>
                  <a:schemeClr val="bg1"/>
                </a:solidFill>
              </a:rPr>
              <a:t/>
            </a:r>
            <a:br>
              <a:rPr lang="en-US" b="1" dirty="0">
                <a:solidFill>
                  <a:schemeClr val="bg1"/>
                </a:solidFill>
              </a:rPr>
            </a:br>
            <a:r>
              <a:rPr lang="en-US" b="1" dirty="0">
                <a:solidFill>
                  <a:schemeClr val="bg1"/>
                </a:solidFill>
              </a:rPr>
              <a:t>Spatial impacts should be anticipated and planned for.</a:t>
            </a:r>
            <a:br>
              <a:rPr lang="en-US" b="1" dirty="0">
                <a:solidFill>
                  <a:schemeClr val="bg1"/>
                </a:solidFill>
              </a:rPr>
            </a:br>
            <a:endParaRPr lang="en-US" b="1" dirty="0">
              <a:solidFill>
                <a:schemeClr val="bg1"/>
              </a:solidFill>
            </a:endParaRPr>
          </a:p>
        </p:txBody>
      </p:sp>
    </p:spTree>
    <p:extLst>
      <p:ext uri="{BB962C8B-B14F-4D97-AF65-F5344CB8AC3E}">
        <p14:creationId xmlns:p14="http://schemas.microsoft.com/office/powerpoint/2010/main" val="393014675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 xmlns:a16="http://schemas.microsoft.com/office/drawing/2014/main" id="{67B161E7-7C76-41EB-BBA1-B8F356533FD8}"/>
              </a:ext>
            </a:extLst>
          </p:cNvPr>
          <p:cNvSpPr/>
          <p:nvPr/>
        </p:nvSpPr>
        <p:spPr>
          <a:xfrm>
            <a:off x="0" y="219457"/>
            <a:ext cx="12192000" cy="1471233"/>
          </a:xfrm>
          <a:prstGeom prst="rect">
            <a:avLst/>
          </a:prstGeom>
          <a:solidFill>
            <a:srgbClr val="7570B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ea typeface="Calibri" panose="020F0502020204030204" pitchFamily="34" charset="0"/>
              <a:cs typeface="Times New Roman" panose="02020603050405020304" pitchFamily="18" charset="0"/>
            </a:endParaRPr>
          </a:p>
        </p:txBody>
      </p:sp>
      <p:sp>
        <p:nvSpPr>
          <p:cNvPr id="2" name="Title 1">
            <a:extLst>
              <a:ext uri="{FF2B5EF4-FFF2-40B4-BE49-F238E27FC236}">
                <a16:creationId xmlns="" xmlns:a16="http://schemas.microsoft.com/office/drawing/2014/main" id="{648EEFC8-614C-4386-A6D3-FE4C82641C78}"/>
              </a:ext>
            </a:extLst>
          </p:cNvPr>
          <p:cNvSpPr>
            <a:spLocks noGrp="1"/>
          </p:cNvSpPr>
          <p:nvPr>
            <p:ph type="title"/>
          </p:nvPr>
        </p:nvSpPr>
        <p:spPr/>
        <p:txBody>
          <a:bodyPr/>
          <a:lstStyle/>
          <a:p>
            <a:r>
              <a:rPr lang="en-US" dirty="0">
                <a:solidFill>
                  <a:schemeClr val="bg1"/>
                </a:solidFill>
              </a:rPr>
              <a:t>Spatial impacts of economic policies</a:t>
            </a:r>
          </a:p>
        </p:txBody>
      </p:sp>
      <p:sp>
        <p:nvSpPr>
          <p:cNvPr id="3" name="Content Placeholder 2">
            <a:extLst>
              <a:ext uri="{FF2B5EF4-FFF2-40B4-BE49-F238E27FC236}">
                <a16:creationId xmlns="" xmlns:a16="http://schemas.microsoft.com/office/drawing/2014/main" id="{7B9FF3FF-6EA9-4D5F-90B0-D3E7D9E09A84}"/>
              </a:ext>
            </a:extLst>
          </p:cNvPr>
          <p:cNvSpPr>
            <a:spLocks noGrp="1"/>
          </p:cNvSpPr>
          <p:nvPr>
            <p:ph idx="1"/>
          </p:nvPr>
        </p:nvSpPr>
        <p:spPr>
          <a:xfrm>
            <a:off x="838200" y="1825625"/>
            <a:ext cx="10515600" cy="4667248"/>
          </a:xfrm>
        </p:spPr>
        <p:txBody>
          <a:bodyPr>
            <a:normAutofit/>
          </a:bodyPr>
          <a:lstStyle/>
          <a:p>
            <a:pPr marL="0" indent="0">
              <a:buNone/>
            </a:pPr>
            <a:r>
              <a:rPr lang="en-US" dirty="0"/>
              <a:t>Consider how the following policies may impact human geography</a:t>
            </a:r>
          </a:p>
          <a:p>
            <a:r>
              <a:rPr lang="en-US" dirty="0"/>
              <a:t>Macroeconomic</a:t>
            </a:r>
          </a:p>
          <a:p>
            <a:r>
              <a:rPr lang="en-US" dirty="0"/>
              <a:t>Trade</a:t>
            </a:r>
          </a:p>
          <a:p>
            <a:r>
              <a:rPr lang="en-US" dirty="0"/>
              <a:t>Finance and credit</a:t>
            </a:r>
          </a:p>
          <a:p>
            <a:r>
              <a:rPr lang="en-US" dirty="0"/>
              <a:t>Investment</a:t>
            </a:r>
          </a:p>
          <a:p>
            <a:r>
              <a:rPr lang="en-US" dirty="0"/>
              <a:t>Labour</a:t>
            </a:r>
          </a:p>
          <a:p>
            <a:endParaRPr lang="en-US" dirty="0"/>
          </a:p>
        </p:txBody>
      </p:sp>
      <p:sp>
        <p:nvSpPr>
          <p:cNvPr id="4" name="Slide Number Placeholder 3">
            <a:extLst>
              <a:ext uri="{FF2B5EF4-FFF2-40B4-BE49-F238E27FC236}">
                <a16:creationId xmlns="" xmlns:a16="http://schemas.microsoft.com/office/drawing/2014/main" id="{240A5DB4-E9EB-4786-8BF0-A64BED7236C2}"/>
              </a:ext>
            </a:extLst>
          </p:cNvPr>
          <p:cNvSpPr>
            <a:spLocks noGrp="1"/>
          </p:cNvSpPr>
          <p:nvPr>
            <p:ph type="sldNum" sz="quarter" idx="12"/>
          </p:nvPr>
        </p:nvSpPr>
        <p:spPr/>
        <p:txBody>
          <a:bodyPr/>
          <a:lstStyle/>
          <a:p>
            <a:r>
              <a:rPr lang="en-US" sz="1600" dirty="0"/>
              <a:t>24</a:t>
            </a:r>
          </a:p>
        </p:txBody>
      </p:sp>
    </p:spTree>
    <p:extLst>
      <p:ext uri="{BB962C8B-B14F-4D97-AF65-F5344CB8AC3E}">
        <p14:creationId xmlns:p14="http://schemas.microsoft.com/office/powerpoint/2010/main" val="369179897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 xmlns:a16="http://schemas.microsoft.com/office/drawing/2014/main" id="{67B161E7-7C76-41EB-BBA1-B8F356533FD8}"/>
              </a:ext>
            </a:extLst>
          </p:cNvPr>
          <p:cNvSpPr/>
          <p:nvPr/>
        </p:nvSpPr>
        <p:spPr>
          <a:xfrm>
            <a:off x="0" y="219457"/>
            <a:ext cx="12192000" cy="1471233"/>
          </a:xfrm>
          <a:prstGeom prst="rect">
            <a:avLst/>
          </a:prstGeom>
          <a:solidFill>
            <a:srgbClr val="7570B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ea typeface="Calibri" panose="020F0502020204030204" pitchFamily="34" charset="0"/>
              <a:cs typeface="Times New Roman" panose="02020603050405020304" pitchFamily="18" charset="0"/>
            </a:endParaRPr>
          </a:p>
        </p:txBody>
      </p:sp>
      <p:sp>
        <p:nvSpPr>
          <p:cNvPr id="2" name="Title 1">
            <a:extLst>
              <a:ext uri="{FF2B5EF4-FFF2-40B4-BE49-F238E27FC236}">
                <a16:creationId xmlns="" xmlns:a16="http://schemas.microsoft.com/office/drawing/2014/main" id="{648EEFC8-614C-4386-A6D3-FE4C82641C78}"/>
              </a:ext>
            </a:extLst>
          </p:cNvPr>
          <p:cNvSpPr>
            <a:spLocks noGrp="1"/>
          </p:cNvSpPr>
          <p:nvPr>
            <p:ph type="title"/>
          </p:nvPr>
        </p:nvSpPr>
        <p:spPr/>
        <p:txBody>
          <a:bodyPr/>
          <a:lstStyle/>
          <a:p>
            <a:r>
              <a:rPr lang="en-US" dirty="0">
                <a:solidFill>
                  <a:schemeClr val="bg1"/>
                </a:solidFill>
              </a:rPr>
              <a:t>Matching spatial and economic policies</a:t>
            </a:r>
          </a:p>
        </p:txBody>
      </p:sp>
      <p:sp>
        <p:nvSpPr>
          <p:cNvPr id="3" name="Content Placeholder 2">
            <a:extLst>
              <a:ext uri="{FF2B5EF4-FFF2-40B4-BE49-F238E27FC236}">
                <a16:creationId xmlns="" xmlns:a16="http://schemas.microsoft.com/office/drawing/2014/main" id="{7B9FF3FF-6EA9-4D5F-90B0-D3E7D9E09A84}"/>
              </a:ext>
            </a:extLst>
          </p:cNvPr>
          <p:cNvSpPr>
            <a:spLocks noGrp="1"/>
          </p:cNvSpPr>
          <p:nvPr>
            <p:ph idx="1"/>
          </p:nvPr>
        </p:nvSpPr>
        <p:spPr>
          <a:xfrm>
            <a:off x="838200" y="1825625"/>
            <a:ext cx="4925786" cy="4667248"/>
          </a:xfrm>
        </p:spPr>
        <p:txBody>
          <a:bodyPr>
            <a:normAutofit lnSpcReduction="10000"/>
          </a:bodyPr>
          <a:lstStyle/>
          <a:p>
            <a:pPr marL="0" indent="0">
              <a:buNone/>
            </a:pPr>
            <a:r>
              <a:rPr lang="en-US" b="1" dirty="0"/>
              <a:t>Poorly matched policies:</a:t>
            </a:r>
          </a:p>
          <a:p>
            <a:r>
              <a:rPr lang="en-US" dirty="0"/>
              <a:t>Fail to expand public services where there is job growth and resulting population growth</a:t>
            </a:r>
          </a:p>
          <a:p>
            <a:r>
              <a:rPr lang="en-US" dirty="0"/>
              <a:t>Provide public investments in areas without economic growth, resulting in low ROI</a:t>
            </a:r>
          </a:p>
          <a:p>
            <a:r>
              <a:rPr lang="en-US" dirty="0"/>
              <a:t>Fail to provide the type of infrastructure and services required by expanding economic sectors</a:t>
            </a:r>
          </a:p>
        </p:txBody>
      </p:sp>
      <p:sp>
        <p:nvSpPr>
          <p:cNvPr id="6" name="Content Placeholder 2">
            <a:extLst>
              <a:ext uri="{FF2B5EF4-FFF2-40B4-BE49-F238E27FC236}">
                <a16:creationId xmlns="" xmlns:a16="http://schemas.microsoft.com/office/drawing/2014/main" id="{05DF0317-75F3-439A-B45D-A074D8117889}"/>
              </a:ext>
            </a:extLst>
          </p:cNvPr>
          <p:cNvSpPr txBox="1">
            <a:spLocks/>
          </p:cNvSpPr>
          <p:nvPr/>
        </p:nvSpPr>
        <p:spPr>
          <a:xfrm>
            <a:off x="5763986" y="1836360"/>
            <a:ext cx="4925786" cy="466724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dirty="0"/>
              <a:t>Well matched policies:</a:t>
            </a:r>
          </a:p>
          <a:p>
            <a:r>
              <a:rPr lang="en-US" dirty="0"/>
              <a:t>Anticipate private investment and crowd it in with public investment</a:t>
            </a:r>
          </a:p>
          <a:p>
            <a:r>
              <a:rPr lang="en-US" dirty="0"/>
              <a:t>Plan for spatial matching of jobs and housing, enterprises and infrastructure.</a:t>
            </a:r>
          </a:p>
          <a:p>
            <a:r>
              <a:rPr lang="en-US" dirty="0"/>
              <a:t>Invest in cities and urban linkages in accordance with their role in economic growth</a:t>
            </a:r>
          </a:p>
        </p:txBody>
      </p:sp>
    </p:spTree>
    <p:extLst>
      <p:ext uri="{BB962C8B-B14F-4D97-AF65-F5344CB8AC3E}">
        <p14:creationId xmlns:p14="http://schemas.microsoft.com/office/powerpoint/2010/main" val="276276290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 xmlns:a16="http://schemas.microsoft.com/office/drawing/2014/main" id="{67B161E7-7C76-41EB-BBA1-B8F356533FD8}"/>
              </a:ext>
            </a:extLst>
          </p:cNvPr>
          <p:cNvSpPr/>
          <p:nvPr/>
        </p:nvSpPr>
        <p:spPr>
          <a:xfrm>
            <a:off x="0" y="219457"/>
            <a:ext cx="12192000" cy="1471233"/>
          </a:xfrm>
          <a:prstGeom prst="rect">
            <a:avLst/>
          </a:prstGeom>
          <a:solidFill>
            <a:srgbClr val="7570B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ea typeface="Calibri" panose="020F0502020204030204" pitchFamily="34" charset="0"/>
              <a:cs typeface="Times New Roman" panose="02020603050405020304" pitchFamily="18" charset="0"/>
            </a:endParaRPr>
          </a:p>
        </p:txBody>
      </p:sp>
      <p:sp>
        <p:nvSpPr>
          <p:cNvPr id="2" name="Title 1">
            <a:extLst>
              <a:ext uri="{FF2B5EF4-FFF2-40B4-BE49-F238E27FC236}">
                <a16:creationId xmlns="" xmlns:a16="http://schemas.microsoft.com/office/drawing/2014/main" id="{648EEFC8-614C-4386-A6D3-FE4C82641C78}"/>
              </a:ext>
            </a:extLst>
          </p:cNvPr>
          <p:cNvSpPr>
            <a:spLocks noGrp="1"/>
          </p:cNvSpPr>
          <p:nvPr>
            <p:ph type="title"/>
          </p:nvPr>
        </p:nvSpPr>
        <p:spPr/>
        <p:txBody>
          <a:bodyPr/>
          <a:lstStyle/>
          <a:p>
            <a:r>
              <a:rPr lang="en-US" dirty="0">
                <a:solidFill>
                  <a:schemeClr val="bg1"/>
                </a:solidFill>
              </a:rPr>
              <a:t>Case example: Indonesia’s spatial targeting with an economic lens</a:t>
            </a:r>
          </a:p>
        </p:txBody>
      </p:sp>
      <p:sp>
        <p:nvSpPr>
          <p:cNvPr id="3" name="Content Placeholder 2">
            <a:extLst>
              <a:ext uri="{FF2B5EF4-FFF2-40B4-BE49-F238E27FC236}">
                <a16:creationId xmlns="" xmlns:a16="http://schemas.microsoft.com/office/drawing/2014/main" id="{7B9FF3FF-6EA9-4D5F-90B0-D3E7D9E09A84}"/>
              </a:ext>
            </a:extLst>
          </p:cNvPr>
          <p:cNvSpPr>
            <a:spLocks noGrp="1"/>
          </p:cNvSpPr>
          <p:nvPr>
            <p:ph idx="1"/>
          </p:nvPr>
        </p:nvSpPr>
        <p:spPr>
          <a:xfrm>
            <a:off x="838200" y="1825625"/>
            <a:ext cx="10515600" cy="630704"/>
          </a:xfrm>
        </p:spPr>
        <p:txBody>
          <a:bodyPr>
            <a:normAutofit fontScale="85000" lnSpcReduction="20000"/>
          </a:bodyPr>
          <a:lstStyle/>
          <a:p>
            <a:pPr marL="0" lvl="0" indent="0">
              <a:buNone/>
            </a:pPr>
            <a:r>
              <a:rPr lang="en-US" dirty="0"/>
              <a:t>Where is productive advantage, economic opportunity &amp; high return on investment?  Subnational data sheds light.</a:t>
            </a:r>
          </a:p>
        </p:txBody>
      </p:sp>
      <p:sp>
        <p:nvSpPr>
          <p:cNvPr id="8" name="TextBox 7">
            <a:extLst>
              <a:ext uri="{FF2B5EF4-FFF2-40B4-BE49-F238E27FC236}">
                <a16:creationId xmlns="" xmlns:a16="http://schemas.microsoft.com/office/drawing/2014/main" id="{C7E54EFD-A3FA-4A22-8A82-666373B257A6}"/>
              </a:ext>
            </a:extLst>
          </p:cNvPr>
          <p:cNvSpPr txBox="1"/>
          <p:nvPr/>
        </p:nvSpPr>
        <p:spPr>
          <a:xfrm>
            <a:off x="10234488" y="5530547"/>
            <a:ext cx="1869141" cy="1107996"/>
          </a:xfrm>
          <a:prstGeom prst="rect">
            <a:avLst/>
          </a:prstGeom>
          <a:noFill/>
        </p:spPr>
        <p:txBody>
          <a:bodyPr wrap="square" rtlCol="0">
            <a:spAutoFit/>
          </a:bodyPr>
          <a:lstStyle/>
          <a:p>
            <a:r>
              <a:rPr lang="en-US" sz="1100" dirty="0"/>
              <a:t>Source: World Bank (2012). Indonesia The Rise of Metropolitan Regions: Towards Inclusive and Sustainable Regional Development.</a:t>
            </a:r>
          </a:p>
        </p:txBody>
      </p:sp>
      <p:graphicFrame>
        <p:nvGraphicFramePr>
          <p:cNvPr id="10" name="Chart 9">
            <a:extLst>
              <a:ext uri="{FF2B5EF4-FFF2-40B4-BE49-F238E27FC236}">
                <a16:creationId xmlns="" xmlns:a16="http://schemas.microsoft.com/office/drawing/2014/main" id="{810CE243-B0B1-4CF2-8A68-9D14A1B0D837}"/>
              </a:ext>
            </a:extLst>
          </p:cNvPr>
          <p:cNvGraphicFramePr>
            <a:graphicFrameLocks/>
          </p:cNvGraphicFramePr>
          <p:nvPr>
            <p:extLst>
              <p:ext uri="{D42A27DB-BD31-4B8C-83A1-F6EECF244321}">
                <p14:modId xmlns:p14="http://schemas.microsoft.com/office/powerpoint/2010/main" val="1857808421"/>
              </p:ext>
            </p:extLst>
          </p:nvPr>
        </p:nvGraphicFramePr>
        <p:xfrm>
          <a:off x="838201" y="2596233"/>
          <a:ext cx="9439648" cy="4339163"/>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a:extLst>
              <a:ext uri="{FF2B5EF4-FFF2-40B4-BE49-F238E27FC236}">
                <a16:creationId xmlns="" xmlns:a16="http://schemas.microsoft.com/office/drawing/2014/main" id="{3CB1AAD7-DA26-476E-98D2-834AED4E9F22}"/>
              </a:ext>
            </a:extLst>
          </p:cNvPr>
          <p:cNvSpPr txBox="1"/>
          <p:nvPr/>
        </p:nvSpPr>
        <p:spPr>
          <a:xfrm>
            <a:off x="7200390" y="2783828"/>
            <a:ext cx="2774795" cy="369332"/>
          </a:xfrm>
          <a:prstGeom prst="rect">
            <a:avLst/>
          </a:prstGeom>
          <a:solidFill>
            <a:schemeClr val="accent1"/>
          </a:solidFill>
        </p:spPr>
        <p:txBody>
          <a:bodyPr wrap="square" rtlCol="0">
            <a:spAutoFit/>
          </a:bodyPr>
          <a:lstStyle/>
          <a:p>
            <a:pPr algn="ctr"/>
            <a:r>
              <a:rPr lang="en-US" dirty="0">
                <a:solidFill>
                  <a:schemeClr val="bg1"/>
                </a:solidFill>
              </a:rPr>
              <a:t>Agglomeration Economies</a:t>
            </a:r>
          </a:p>
        </p:txBody>
      </p:sp>
      <p:sp>
        <p:nvSpPr>
          <p:cNvPr id="12" name="TextBox 11">
            <a:extLst>
              <a:ext uri="{FF2B5EF4-FFF2-40B4-BE49-F238E27FC236}">
                <a16:creationId xmlns="" xmlns:a16="http://schemas.microsoft.com/office/drawing/2014/main" id="{E6224390-6786-48EB-BBA6-297E2F14BA71}"/>
              </a:ext>
            </a:extLst>
          </p:cNvPr>
          <p:cNvSpPr txBox="1"/>
          <p:nvPr/>
        </p:nvSpPr>
        <p:spPr>
          <a:xfrm>
            <a:off x="7068544" y="5653922"/>
            <a:ext cx="2906641" cy="369332"/>
          </a:xfrm>
          <a:prstGeom prst="rect">
            <a:avLst/>
          </a:prstGeom>
          <a:solidFill>
            <a:schemeClr val="accent1"/>
          </a:solidFill>
        </p:spPr>
        <p:txBody>
          <a:bodyPr wrap="square" rtlCol="0">
            <a:spAutoFit/>
          </a:bodyPr>
          <a:lstStyle/>
          <a:p>
            <a:pPr algn="ctr"/>
            <a:r>
              <a:rPr lang="en-US" dirty="0">
                <a:solidFill>
                  <a:schemeClr val="bg1"/>
                </a:solidFill>
              </a:rPr>
              <a:t>Disagglomeration Economies</a:t>
            </a:r>
          </a:p>
        </p:txBody>
      </p:sp>
      <p:sp>
        <p:nvSpPr>
          <p:cNvPr id="13" name="TextBox 12">
            <a:extLst>
              <a:ext uri="{FF2B5EF4-FFF2-40B4-BE49-F238E27FC236}">
                <a16:creationId xmlns="" xmlns:a16="http://schemas.microsoft.com/office/drawing/2014/main" id="{B8D119DB-7F9A-4AC8-A801-F2DB8D389F1F}"/>
              </a:ext>
            </a:extLst>
          </p:cNvPr>
          <p:cNvSpPr txBox="1"/>
          <p:nvPr/>
        </p:nvSpPr>
        <p:spPr>
          <a:xfrm>
            <a:off x="3542121" y="2385091"/>
            <a:ext cx="5472608" cy="646331"/>
          </a:xfrm>
          <a:prstGeom prst="rect">
            <a:avLst/>
          </a:prstGeom>
          <a:noFill/>
        </p:spPr>
        <p:txBody>
          <a:bodyPr wrap="square" rtlCol="0">
            <a:spAutoFit/>
          </a:bodyPr>
          <a:lstStyle/>
          <a:p>
            <a:r>
              <a:rPr lang="en-US" b="1" dirty="0"/>
              <a:t>Population vs. income growth by city size, Indonesia</a:t>
            </a:r>
          </a:p>
          <a:p>
            <a:endParaRPr lang="en-US" dirty="0"/>
          </a:p>
        </p:txBody>
      </p:sp>
    </p:spTree>
    <p:extLst>
      <p:ext uri="{BB962C8B-B14F-4D97-AF65-F5344CB8AC3E}">
        <p14:creationId xmlns:p14="http://schemas.microsoft.com/office/powerpoint/2010/main" val="121702252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 xmlns:a16="http://schemas.microsoft.com/office/drawing/2014/main" id="{67B161E7-7C76-41EB-BBA1-B8F356533FD8}"/>
              </a:ext>
            </a:extLst>
          </p:cNvPr>
          <p:cNvSpPr/>
          <p:nvPr/>
        </p:nvSpPr>
        <p:spPr>
          <a:xfrm>
            <a:off x="0" y="219457"/>
            <a:ext cx="12192000" cy="1471233"/>
          </a:xfrm>
          <a:prstGeom prst="rect">
            <a:avLst/>
          </a:prstGeom>
          <a:solidFill>
            <a:srgbClr val="7570B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ea typeface="Calibri" panose="020F0502020204030204" pitchFamily="34" charset="0"/>
              <a:cs typeface="Times New Roman" panose="02020603050405020304" pitchFamily="18" charset="0"/>
            </a:endParaRPr>
          </a:p>
        </p:txBody>
      </p:sp>
      <p:sp>
        <p:nvSpPr>
          <p:cNvPr id="2" name="Title 1">
            <a:extLst>
              <a:ext uri="{FF2B5EF4-FFF2-40B4-BE49-F238E27FC236}">
                <a16:creationId xmlns="" xmlns:a16="http://schemas.microsoft.com/office/drawing/2014/main" id="{648EEFC8-614C-4386-A6D3-FE4C82641C78}"/>
              </a:ext>
            </a:extLst>
          </p:cNvPr>
          <p:cNvSpPr>
            <a:spLocks noGrp="1"/>
          </p:cNvSpPr>
          <p:nvPr>
            <p:ph type="title"/>
          </p:nvPr>
        </p:nvSpPr>
        <p:spPr/>
        <p:txBody>
          <a:bodyPr/>
          <a:lstStyle/>
          <a:p>
            <a:r>
              <a:rPr lang="en-US" dirty="0">
                <a:solidFill>
                  <a:schemeClr val="bg1"/>
                </a:solidFill>
              </a:rPr>
              <a:t>Possible Indicators on the economic functionality of the national spatial system</a:t>
            </a:r>
          </a:p>
        </p:txBody>
      </p:sp>
      <p:sp>
        <p:nvSpPr>
          <p:cNvPr id="3" name="Content Placeholder 2">
            <a:extLst>
              <a:ext uri="{FF2B5EF4-FFF2-40B4-BE49-F238E27FC236}">
                <a16:creationId xmlns="" xmlns:a16="http://schemas.microsoft.com/office/drawing/2014/main" id="{7B9FF3FF-6EA9-4D5F-90B0-D3E7D9E09A84}"/>
              </a:ext>
            </a:extLst>
          </p:cNvPr>
          <p:cNvSpPr>
            <a:spLocks noGrp="1"/>
          </p:cNvSpPr>
          <p:nvPr>
            <p:ph idx="1"/>
          </p:nvPr>
        </p:nvSpPr>
        <p:spPr>
          <a:xfrm>
            <a:off x="838200" y="1825625"/>
            <a:ext cx="10515600" cy="4667248"/>
          </a:xfrm>
        </p:spPr>
        <p:txBody>
          <a:bodyPr>
            <a:normAutofit/>
          </a:bodyPr>
          <a:lstStyle/>
          <a:p>
            <a:pPr lvl="0"/>
            <a:r>
              <a:rPr lang="en-US" dirty="0"/>
              <a:t>Urban primacy</a:t>
            </a:r>
          </a:p>
          <a:p>
            <a:pPr lvl="0"/>
            <a:r>
              <a:rPr lang="en-US" dirty="0"/>
              <a:t>Presence of specialized cities</a:t>
            </a:r>
          </a:p>
          <a:p>
            <a:pPr lvl="0"/>
            <a:r>
              <a:rPr lang="en-US" dirty="0"/>
              <a:t>Industrial concentration</a:t>
            </a:r>
          </a:p>
          <a:p>
            <a:pPr lvl="0"/>
            <a:r>
              <a:rPr lang="en-US" dirty="0"/>
              <a:t>Inter-regional transport connectivity</a:t>
            </a:r>
          </a:p>
          <a:p>
            <a:pPr lvl="0"/>
            <a:r>
              <a:rPr lang="en-US" dirty="0"/>
              <a:t>Domestic and regional trade</a:t>
            </a:r>
          </a:p>
          <a:p>
            <a:endParaRPr lang="en-US" dirty="0"/>
          </a:p>
        </p:txBody>
      </p:sp>
    </p:spTree>
    <p:extLst>
      <p:ext uri="{BB962C8B-B14F-4D97-AF65-F5344CB8AC3E}">
        <p14:creationId xmlns:p14="http://schemas.microsoft.com/office/powerpoint/2010/main" val="242341796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 xmlns:a16="http://schemas.microsoft.com/office/drawing/2014/main" id="{67B161E7-7C76-41EB-BBA1-B8F356533FD8}"/>
              </a:ext>
            </a:extLst>
          </p:cNvPr>
          <p:cNvSpPr/>
          <p:nvPr/>
        </p:nvSpPr>
        <p:spPr>
          <a:xfrm>
            <a:off x="0" y="219457"/>
            <a:ext cx="12192000" cy="1471233"/>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ea typeface="Calibri" panose="020F0502020204030204" pitchFamily="34" charset="0"/>
              <a:cs typeface="Times New Roman" panose="02020603050405020304" pitchFamily="18" charset="0"/>
            </a:endParaRPr>
          </a:p>
        </p:txBody>
      </p:sp>
      <p:sp>
        <p:nvSpPr>
          <p:cNvPr id="2" name="Title 1">
            <a:extLst>
              <a:ext uri="{FF2B5EF4-FFF2-40B4-BE49-F238E27FC236}">
                <a16:creationId xmlns="" xmlns:a16="http://schemas.microsoft.com/office/drawing/2014/main" id="{648EEFC8-614C-4386-A6D3-FE4C82641C78}"/>
              </a:ext>
            </a:extLst>
          </p:cNvPr>
          <p:cNvSpPr>
            <a:spLocks noGrp="1"/>
          </p:cNvSpPr>
          <p:nvPr>
            <p:ph type="title"/>
          </p:nvPr>
        </p:nvSpPr>
        <p:spPr/>
        <p:txBody>
          <a:bodyPr/>
          <a:lstStyle/>
          <a:p>
            <a:r>
              <a:rPr lang="en-US" dirty="0">
                <a:solidFill>
                  <a:schemeClr val="bg1"/>
                </a:solidFill>
              </a:rPr>
              <a:t>Rank-size distribution of the top-10 cities</a:t>
            </a:r>
          </a:p>
        </p:txBody>
      </p:sp>
      <p:graphicFrame>
        <p:nvGraphicFramePr>
          <p:cNvPr id="7" name="Chart 6">
            <a:extLst>
              <a:ext uri="{FF2B5EF4-FFF2-40B4-BE49-F238E27FC236}">
                <a16:creationId xmlns="" xmlns:a16="http://schemas.microsoft.com/office/drawing/2014/main" id="{9AFD96CA-A992-4DE9-93B8-88A85337242F}"/>
              </a:ext>
            </a:extLst>
          </p:cNvPr>
          <p:cNvGraphicFramePr/>
          <p:nvPr>
            <p:extLst>
              <p:ext uri="{D42A27DB-BD31-4B8C-83A1-F6EECF244321}">
                <p14:modId xmlns:p14="http://schemas.microsoft.com/office/powerpoint/2010/main" val="3286556053"/>
              </p:ext>
            </p:extLst>
          </p:nvPr>
        </p:nvGraphicFramePr>
        <p:xfrm>
          <a:off x="489857" y="1975757"/>
          <a:ext cx="11043557" cy="437401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879007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788A9D5A-F450-4A54-AE90-07ED1B7C2E27}"/>
              </a:ext>
            </a:extLst>
          </p:cNvPr>
          <p:cNvSpPr/>
          <p:nvPr/>
        </p:nvSpPr>
        <p:spPr>
          <a:xfrm>
            <a:off x="0" y="219457"/>
            <a:ext cx="12192000" cy="1471234"/>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4B45C6CE-8BC3-470F-BE65-B6D686AC681A}"/>
              </a:ext>
            </a:extLst>
          </p:cNvPr>
          <p:cNvSpPr>
            <a:spLocks noGrp="1"/>
          </p:cNvSpPr>
          <p:nvPr>
            <p:ph type="title"/>
          </p:nvPr>
        </p:nvSpPr>
        <p:spPr/>
        <p:txBody>
          <a:bodyPr/>
          <a:lstStyle/>
          <a:p>
            <a:r>
              <a:rPr lang="en-US" dirty="0">
                <a:solidFill>
                  <a:schemeClr val="bg1"/>
                </a:solidFill>
              </a:rPr>
              <a:t>Action Planning</a:t>
            </a:r>
          </a:p>
        </p:txBody>
      </p:sp>
      <p:sp>
        <p:nvSpPr>
          <p:cNvPr id="3" name="Content Placeholder 2">
            <a:extLst>
              <a:ext uri="{FF2B5EF4-FFF2-40B4-BE49-F238E27FC236}">
                <a16:creationId xmlns="" xmlns:a16="http://schemas.microsoft.com/office/drawing/2014/main" id="{EA351E4F-2C60-4A2B-A80E-97D9D0ED2FF2}"/>
              </a:ext>
            </a:extLst>
          </p:cNvPr>
          <p:cNvSpPr>
            <a:spLocks noGrp="1"/>
          </p:cNvSpPr>
          <p:nvPr>
            <p:ph idx="1"/>
          </p:nvPr>
        </p:nvSpPr>
        <p:spPr>
          <a:xfrm>
            <a:off x="838200" y="1960558"/>
            <a:ext cx="10515600" cy="572518"/>
          </a:xfrm>
        </p:spPr>
        <p:txBody>
          <a:bodyPr>
            <a:normAutofit fontScale="92500"/>
          </a:bodyPr>
          <a:lstStyle/>
          <a:p>
            <a:pPr marL="0" indent="0">
              <a:buNone/>
            </a:pPr>
            <a:r>
              <a:rPr lang="en-US" dirty="0">
                <a:solidFill>
                  <a:schemeClr val="accent5">
                    <a:lumMod val="50000"/>
                  </a:schemeClr>
                </a:solidFill>
              </a:rPr>
              <a:t>Actions needed to integrate urban issues into national development planning</a:t>
            </a:r>
          </a:p>
        </p:txBody>
      </p:sp>
      <p:graphicFrame>
        <p:nvGraphicFramePr>
          <p:cNvPr id="5" name="Table 4">
            <a:extLst>
              <a:ext uri="{FF2B5EF4-FFF2-40B4-BE49-F238E27FC236}">
                <a16:creationId xmlns="" xmlns:a16="http://schemas.microsoft.com/office/drawing/2014/main" id="{DA40762C-19A7-4D71-8B0B-2044D82FDF4C}"/>
              </a:ext>
            </a:extLst>
          </p:cNvPr>
          <p:cNvGraphicFramePr>
            <a:graphicFrameLocks noGrp="1"/>
          </p:cNvGraphicFramePr>
          <p:nvPr>
            <p:extLst>
              <p:ext uri="{D42A27DB-BD31-4B8C-83A1-F6EECF244321}">
                <p14:modId xmlns:p14="http://schemas.microsoft.com/office/powerpoint/2010/main" val="773006348"/>
              </p:ext>
            </p:extLst>
          </p:nvPr>
        </p:nvGraphicFramePr>
        <p:xfrm>
          <a:off x="838200" y="2533077"/>
          <a:ext cx="10515600" cy="3495040"/>
        </p:xfrm>
        <a:graphic>
          <a:graphicData uri="http://schemas.openxmlformats.org/drawingml/2006/table">
            <a:tbl>
              <a:tblPr firstRow="1" bandRow="1">
                <a:tableStyleId>{5C22544A-7EE6-4342-B048-85BDC9FD1C3A}</a:tableStyleId>
              </a:tblPr>
              <a:tblGrid>
                <a:gridCol w="1752600">
                  <a:extLst>
                    <a:ext uri="{9D8B030D-6E8A-4147-A177-3AD203B41FA5}">
                      <a16:colId xmlns="" xmlns:a16="http://schemas.microsoft.com/office/drawing/2014/main" val="2109280787"/>
                    </a:ext>
                  </a:extLst>
                </a:gridCol>
                <a:gridCol w="1752600">
                  <a:extLst>
                    <a:ext uri="{9D8B030D-6E8A-4147-A177-3AD203B41FA5}">
                      <a16:colId xmlns="" xmlns:a16="http://schemas.microsoft.com/office/drawing/2014/main" val="4006168690"/>
                    </a:ext>
                  </a:extLst>
                </a:gridCol>
                <a:gridCol w="1752600">
                  <a:extLst>
                    <a:ext uri="{9D8B030D-6E8A-4147-A177-3AD203B41FA5}">
                      <a16:colId xmlns="" xmlns:a16="http://schemas.microsoft.com/office/drawing/2014/main" val="1640390912"/>
                    </a:ext>
                  </a:extLst>
                </a:gridCol>
                <a:gridCol w="1752600">
                  <a:extLst>
                    <a:ext uri="{9D8B030D-6E8A-4147-A177-3AD203B41FA5}">
                      <a16:colId xmlns="" xmlns:a16="http://schemas.microsoft.com/office/drawing/2014/main" val="2825547826"/>
                    </a:ext>
                  </a:extLst>
                </a:gridCol>
                <a:gridCol w="1752600">
                  <a:extLst>
                    <a:ext uri="{9D8B030D-6E8A-4147-A177-3AD203B41FA5}">
                      <a16:colId xmlns="" xmlns:a16="http://schemas.microsoft.com/office/drawing/2014/main" val="2647184312"/>
                    </a:ext>
                  </a:extLst>
                </a:gridCol>
                <a:gridCol w="1752600">
                  <a:extLst>
                    <a:ext uri="{9D8B030D-6E8A-4147-A177-3AD203B41FA5}">
                      <a16:colId xmlns="" xmlns:a16="http://schemas.microsoft.com/office/drawing/2014/main" val="2748538888"/>
                    </a:ext>
                  </a:extLst>
                </a:gridCol>
              </a:tblGrid>
              <a:tr h="370840">
                <a:tc>
                  <a:txBody>
                    <a:bodyPr/>
                    <a:lstStyle/>
                    <a:p>
                      <a:r>
                        <a:rPr lang="en-US" dirty="0"/>
                        <a:t>Action</a:t>
                      </a:r>
                    </a:p>
                    <a:p>
                      <a:endParaRPr lang="en-US" dirty="0"/>
                    </a:p>
                    <a:p>
                      <a:endParaRPr lang="en-US" dirty="0"/>
                    </a:p>
                    <a:p>
                      <a:r>
                        <a:rPr lang="en-US" i="1" dirty="0"/>
                        <a:t>What will be done?</a:t>
                      </a:r>
                    </a:p>
                  </a:txBody>
                  <a:tcPr/>
                </a:tc>
                <a:tc>
                  <a:txBody>
                    <a:bodyPr/>
                    <a:lstStyle/>
                    <a:p>
                      <a:r>
                        <a:rPr lang="en-US" dirty="0"/>
                        <a:t>Responsibilities</a:t>
                      </a:r>
                    </a:p>
                    <a:p>
                      <a:r>
                        <a:rPr lang="en-US" dirty="0"/>
                        <a:t> </a:t>
                      </a:r>
                    </a:p>
                    <a:p>
                      <a:endParaRPr lang="en-US" dirty="0"/>
                    </a:p>
                    <a:p>
                      <a:r>
                        <a:rPr lang="en-US" i="1" dirty="0"/>
                        <a:t>Who will do it?</a:t>
                      </a:r>
                    </a:p>
                  </a:txBody>
                  <a:tcPr/>
                </a:tc>
                <a:tc>
                  <a:txBody>
                    <a:bodyPr/>
                    <a:lstStyle/>
                    <a:p>
                      <a:r>
                        <a:rPr lang="en-US" dirty="0"/>
                        <a:t>Timeline</a:t>
                      </a:r>
                    </a:p>
                    <a:p>
                      <a:endParaRPr lang="en-US" dirty="0"/>
                    </a:p>
                    <a:p>
                      <a:endParaRPr lang="en-US" dirty="0"/>
                    </a:p>
                    <a:p>
                      <a:r>
                        <a:rPr lang="en-US" i="1" dirty="0"/>
                        <a:t>By when?</a:t>
                      </a:r>
                    </a:p>
                  </a:txBody>
                  <a:tcPr/>
                </a:tc>
                <a:tc>
                  <a:txBody>
                    <a:bodyPr/>
                    <a:lstStyle/>
                    <a:p>
                      <a:r>
                        <a:rPr lang="en-US" dirty="0"/>
                        <a:t>Resources</a:t>
                      </a:r>
                    </a:p>
                    <a:p>
                      <a:endParaRPr lang="en-US" dirty="0"/>
                    </a:p>
                    <a:p>
                      <a:endParaRPr lang="en-US" dirty="0"/>
                    </a:p>
                    <a:p>
                      <a:r>
                        <a:rPr lang="en-US" i="1" dirty="0"/>
                        <a:t>Resources available, needed, opportunities</a:t>
                      </a:r>
                    </a:p>
                  </a:txBody>
                  <a:tcPr/>
                </a:tc>
                <a:tc>
                  <a:txBody>
                    <a:bodyPr/>
                    <a:lstStyle/>
                    <a:p>
                      <a:r>
                        <a:rPr lang="en-US" dirty="0"/>
                        <a:t>Risks &amp; Mitigation</a:t>
                      </a:r>
                    </a:p>
                    <a:p>
                      <a:endParaRPr lang="en-US" dirty="0"/>
                    </a:p>
                    <a:p>
                      <a:r>
                        <a:rPr lang="en-US" i="1" dirty="0"/>
                        <a:t>Why the action may fail &amp; how to overcome the risk</a:t>
                      </a:r>
                    </a:p>
                  </a:txBody>
                  <a:tcPr/>
                </a:tc>
                <a:tc>
                  <a:txBody>
                    <a:bodyPr/>
                    <a:lstStyle/>
                    <a:p>
                      <a:r>
                        <a:rPr lang="en-US" dirty="0"/>
                        <a:t>Coordination Plan</a:t>
                      </a:r>
                    </a:p>
                    <a:p>
                      <a:endParaRPr lang="en-US" dirty="0"/>
                    </a:p>
                    <a:p>
                      <a:r>
                        <a:rPr lang="en-US" i="1" dirty="0"/>
                        <a:t>Who is involved; what coordination method?</a:t>
                      </a:r>
                    </a:p>
                  </a:txBody>
                  <a:tcPr/>
                </a:tc>
                <a:extLst>
                  <a:ext uri="{0D108BD9-81ED-4DB2-BD59-A6C34878D82A}">
                    <a16:rowId xmlns="" xmlns:a16="http://schemas.microsoft.com/office/drawing/2014/main" val="504236618"/>
                  </a:ext>
                </a:extLst>
              </a:tr>
              <a:tr h="370840">
                <a:tc>
                  <a:txBody>
                    <a:bodyPr/>
                    <a:lstStyle/>
                    <a:p>
                      <a:r>
                        <a:rPr lang="en-US" dirty="0"/>
                        <a:t>1.</a:t>
                      </a:r>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 xmlns:a16="http://schemas.microsoft.com/office/drawing/2014/main" val="3815888064"/>
                  </a:ext>
                </a:extLst>
              </a:tr>
              <a:tr h="370840">
                <a:tc>
                  <a:txBody>
                    <a:bodyPr/>
                    <a:lstStyle/>
                    <a:p>
                      <a:r>
                        <a:rPr lang="en-US" dirty="0"/>
                        <a:t>2.</a:t>
                      </a:r>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 xmlns:a16="http://schemas.microsoft.com/office/drawing/2014/main" val="591521065"/>
                  </a:ext>
                </a:extLst>
              </a:tr>
              <a:tr h="370840">
                <a:tc>
                  <a:txBody>
                    <a:bodyPr/>
                    <a:lstStyle/>
                    <a:p>
                      <a:r>
                        <a:rPr lang="en-US" dirty="0"/>
                        <a:t>3.</a:t>
                      </a:r>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 xmlns:a16="http://schemas.microsoft.com/office/drawing/2014/main" val="1570437451"/>
                  </a:ext>
                </a:extLst>
              </a:tr>
              <a:tr h="370840">
                <a:tc>
                  <a:txBody>
                    <a:bodyPr/>
                    <a:lstStyle/>
                    <a:p>
                      <a:r>
                        <a:rPr lang="en-US" dirty="0" err="1"/>
                        <a:t>Etc</a:t>
                      </a:r>
                      <a:r>
                        <a:rPr lang="en-US" dirty="0"/>
                        <a:t>…</a:t>
                      </a:r>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 xmlns:a16="http://schemas.microsoft.com/office/drawing/2014/main" val="2001022380"/>
                  </a:ext>
                </a:extLst>
              </a:tr>
            </a:tbl>
          </a:graphicData>
        </a:graphic>
      </p:graphicFrame>
      <p:sp>
        <p:nvSpPr>
          <p:cNvPr id="6" name="Content Placeholder 2">
            <a:extLst>
              <a:ext uri="{FF2B5EF4-FFF2-40B4-BE49-F238E27FC236}">
                <a16:creationId xmlns="" xmlns:a16="http://schemas.microsoft.com/office/drawing/2014/main" id="{08BF7DCB-2498-4CBD-83A5-61DEDE13BB62}"/>
              </a:ext>
            </a:extLst>
          </p:cNvPr>
          <p:cNvSpPr txBox="1">
            <a:spLocks/>
          </p:cNvSpPr>
          <p:nvPr/>
        </p:nvSpPr>
        <p:spPr>
          <a:xfrm>
            <a:off x="838200" y="6145798"/>
            <a:ext cx="10515600" cy="57251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dirty="0"/>
              <a:t>+ Evidence of success (benchmarks)</a:t>
            </a:r>
          </a:p>
          <a:p>
            <a:pPr marL="0" indent="0">
              <a:buFont typeface="Arial" panose="020B0604020202020204" pitchFamily="34" charset="0"/>
              <a:buNone/>
            </a:pPr>
            <a:r>
              <a:rPr lang="en-US" sz="1800" dirty="0"/>
              <a:t>+ Monitoring or follow up plan</a:t>
            </a:r>
          </a:p>
        </p:txBody>
      </p:sp>
    </p:spTree>
    <p:extLst>
      <p:ext uri="{BB962C8B-B14F-4D97-AF65-F5344CB8AC3E}">
        <p14:creationId xmlns:p14="http://schemas.microsoft.com/office/powerpoint/2010/main" val="131017528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 xmlns:a16="http://schemas.microsoft.com/office/drawing/2014/main" id="{67B161E7-7C76-41EB-BBA1-B8F356533FD8}"/>
              </a:ext>
            </a:extLst>
          </p:cNvPr>
          <p:cNvSpPr/>
          <p:nvPr/>
        </p:nvSpPr>
        <p:spPr>
          <a:xfrm>
            <a:off x="0" y="219457"/>
            <a:ext cx="12192000" cy="1471233"/>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ea typeface="Calibri" panose="020F0502020204030204" pitchFamily="34" charset="0"/>
              <a:cs typeface="Times New Roman" panose="02020603050405020304" pitchFamily="18" charset="0"/>
            </a:endParaRPr>
          </a:p>
        </p:txBody>
      </p:sp>
      <p:sp>
        <p:nvSpPr>
          <p:cNvPr id="2" name="Title 1">
            <a:extLst>
              <a:ext uri="{FF2B5EF4-FFF2-40B4-BE49-F238E27FC236}">
                <a16:creationId xmlns="" xmlns:a16="http://schemas.microsoft.com/office/drawing/2014/main" id="{648EEFC8-614C-4386-A6D3-FE4C82641C78}"/>
              </a:ext>
            </a:extLst>
          </p:cNvPr>
          <p:cNvSpPr>
            <a:spLocks noGrp="1"/>
          </p:cNvSpPr>
          <p:nvPr>
            <p:ph type="title"/>
          </p:nvPr>
        </p:nvSpPr>
        <p:spPr/>
        <p:txBody>
          <a:bodyPr/>
          <a:lstStyle/>
          <a:p>
            <a:r>
              <a:rPr lang="en-US" dirty="0">
                <a:solidFill>
                  <a:schemeClr val="bg1"/>
                </a:solidFill>
              </a:rPr>
              <a:t>Primacy &amp; comparators at 200% GDP</a:t>
            </a:r>
          </a:p>
        </p:txBody>
      </p:sp>
      <p:graphicFrame>
        <p:nvGraphicFramePr>
          <p:cNvPr id="7" name="Chart 6">
            <a:extLst>
              <a:ext uri="{FF2B5EF4-FFF2-40B4-BE49-F238E27FC236}">
                <a16:creationId xmlns="" xmlns:a16="http://schemas.microsoft.com/office/drawing/2014/main" id="{AE9EE550-4DEE-42C8-B0E1-4FC18D277444}"/>
              </a:ext>
            </a:extLst>
          </p:cNvPr>
          <p:cNvGraphicFramePr>
            <a:graphicFrameLocks/>
          </p:cNvGraphicFramePr>
          <p:nvPr>
            <p:extLst>
              <p:ext uri="{D42A27DB-BD31-4B8C-83A1-F6EECF244321}">
                <p14:modId xmlns:p14="http://schemas.microsoft.com/office/powerpoint/2010/main" val="1412924294"/>
              </p:ext>
            </p:extLst>
          </p:nvPr>
        </p:nvGraphicFramePr>
        <p:xfrm>
          <a:off x="838200" y="1836359"/>
          <a:ext cx="10515600" cy="465651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8763563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 xmlns:a16="http://schemas.microsoft.com/office/drawing/2014/main" id="{67B161E7-7C76-41EB-BBA1-B8F356533FD8}"/>
              </a:ext>
            </a:extLst>
          </p:cNvPr>
          <p:cNvSpPr/>
          <p:nvPr/>
        </p:nvSpPr>
        <p:spPr>
          <a:xfrm>
            <a:off x="0" y="219457"/>
            <a:ext cx="12192000" cy="1471233"/>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ea typeface="Calibri" panose="020F0502020204030204" pitchFamily="34" charset="0"/>
              <a:cs typeface="Times New Roman" panose="02020603050405020304" pitchFamily="18" charset="0"/>
            </a:endParaRPr>
          </a:p>
        </p:txBody>
      </p:sp>
      <p:sp>
        <p:nvSpPr>
          <p:cNvPr id="2" name="Title 1">
            <a:extLst>
              <a:ext uri="{FF2B5EF4-FFF2-40B4-BE49-F238E27FC236}">
                <a16:creationId xmlns="" xmlns:a16="http://schemas.microsoft.com/office/drawing/2014/main" id="{648EEFC8-614C-4386-A6D3-FE4C82641C78}"/>
              </a:ext>
            </a:extLst>
          </p:cNvPr>
          <p:cNvSpPr>
            <a:spLocks noGrp="1"/>
          </p:cNvSpPr>
          <p:nvPr>
            <p:ph type="title"/>
          </p:nvPr>
        </p:nvSpPr>
        <p:spPr/>
        <p:txBody>
          <a:bodyPr/>
          <a:lstStyle/>
          <a:p>
            <a:r>
              <a:rPr lang="en-US" dirty="0">
                <a:solidFill>
                  <a:schemeClr val="bg1"/>
                </a:solidFill>
              </a:rPr>
              <a:t>Regional integration index, 2016</a:t>
            </a:r>
          </a:p>
        </p:txBody>
      </p:sp>
      <p:graphicFrame>
        <p:nvGraphicFramePr>
          <p:cNvPr id="9" name="Table 8">
            <a:extLst>
              <a:ext uri="{FF2B5EF4-FFF2-40B4-BE49-F238E27FC236}">
                <a16:creationId xmlns="" xmlns:a16="http://schemas.microsoft.com/office/drawing/2014/main" id="{D3E1ED07-D058-4BC1-8A1E-6CF0906D3993}"/>
              </a:ext>
            </a:extLst>
          </p:cNvPr>
          <p:cNvGraphicFramePr>
            <a:graphicFrameLocks noGrp="1"/>
          </p:cNvGraphicFramePr>
          <p:nvPr>
            <p:extLst>
              <p:ext uri="{D42A27DB-BD31-4B8C-83A1-F6EECF244321}">
                <p14:modId xmlns:p14="http://schemas.microsoft.com/office/powerpoint/2010/main" val="1851766559"/>
              </p:ext>
            </p:extLst>
          </p:nvPr>
        </p:nvGraphicFramePr>
        <p:xfrm>
          <a:off x="658584" y="1836360"/>
          <a:ext cx="10695216" cy="3729996"/>
        </p:xfrm>
        <a:graphic>
          <a:graphicData uri="http://schemas.openxmlformats.org/drawingml/2006/table">
            <a:tbl>
              <a:tblPr/>
              <a:tblGrid>
                <a:gridCol w="2673804">
                  <a:extLst>
                    <a:ext uri="{9D8B030D-6E8A-4147-A177-3AD203B41FA5}">
                      <a16:colId xmlns="" xmlns:a16="http://schemas.microsoft.com/office/drawing/2014/main" val="4057722799"/>
                    </a:ext>
                  </a:extLst>
                </a:gridCol>
                <a:gridCol w="1336902">
                  <a:extLst>
                    <a:ext uri="{9D8B030D-6E8A-4147-A177-3AD203B41FA5}">
                      <a16:colId xmlns="" xmlns:a16="http://schemas.microsoft.com/office/drawing/2014/main" val="1515828080"/>
                    </a:ext>
                  </a:extLst>
                </a:gridCol>
                <a:gridCol w="1336902">
                  <a:extLst>
                    <a:ext uri="{9D8B030D-6E8A-4147-A177-3AD203B41FA5}">
                      <a16:colId xmlns="" xmlns:a16="http://schemas.microsoft.com/office/drawing/2014/main" val="2910996148"/>
                    </a:ext>
                  </a:extLst>
                </a:gridCol>
                <a:gridCol w="1336902">
                  <a:extLst>
                    <a:ext uri="{9D8B030D-6E8A-4147-A177-3AD203B41FA5}">
                      <a16:colId xmlns="" xmlns:a16="http://schemas.microsoft.com/office/drawing/2014/main" val="4192151669"/>
                    </a:ext>
                  </a:extLst>
                </a:gridCol>
                <a:gridCol w="1336902">
                  <a:extLst>
                    <a:ext uri="{9D8B030D-6E8A-4147-A177-3AD203B41FA5}">
                      <a16:colId xmlns="" xmlns:a16="http://schemas.microsoft.com/office/drawing/2014/main" val="4161815287"/>
                    </a:ext>
                  </a:extLst>
                </a:gridCol>
                <a:gridCol w="1336902">
                  <a:extLst>
                    <a:ext uri="{9D8B030D-6E8A-4147-A177-3AD203B41FA5}">
                      <a16:colId xmlns="" xmlns:a16="http://schemas.microsoft.com/office/drawing/2014/main" val="2908872193"/>
                    </a:ext>
                  </a:extLst>
                </a:gridCol>
                <a:gridCol w="1336902">
                  <a:extLst>
                    <a:ext uri="{9D8B030D-6E8A-4147-A177-3AD203B41FA5}">
                      <a16:colId xmlns="" xmlns:a16="http://schemas.microsoft.com/office/drawing/2014/main" val="4108141394"/>
                    </a:ext>
                  </a:extLst>
                </a:gridCol>
              </a:tblGrid>
              <a:tr h="100089">
                <a:tc>
                  <a:txBody>
                    <a:bodyPr/>
                    <a:lstStyle/>
                    <a:p>
                      <a:pPr algn="l" fontAlgn="b">
                        <a:lnSpc>
                          <a:spcPct val="150000"/>
                        </a:lnSpc>
                      </a:pPr>
                      <a:endParaRPr lang="en-US" sz="16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tcPr>
                </a:tc>
                <a:tc gridSpan="2">
                  <a:txBody>
                    <a:bodyPr/>
                    <a:lstStyle/>
                    <a:p>
                      <a:pPr algn="ctr" fontAlgn="b">
                        <a:lnSpc>
                          <a:spcPct val="150000"/>
                        </a:lnSpc>
                      </a:pPr>
                      <a:r>
                        <a:rPr lang="en-US" sz="1600" b="0" i="0" u="none" strike="noStrike">
                          <a:solidFill>
                            <a:srgbClr val="000000"/>
                          </a:solidFill>
                          <a:effectLst/>
                          <a:latin typeface="Calibri" panose="020F0502020204030204" pitchFamily="34" charset="0"/>
                        </a:rPr>
                        <a:t>Overall</a:t>
                      </a:r>
                    </a:p>
                  </a:txBody>
                  <a:tcPr marL="9525" marR="9525" marT="9525" marB="0" anchor="b">
                    <a:lnL>
                      <a:noFill/>
                    </a:lnL>
                    <a:lnR>
                      <a:noFill/>
                    </a:lnR>
                    <a:lnT w="12700" cap="flat" cmpd="sng" algn="ctr">
                      <a:solidFill>
                        <a:schemeClr val="tx1"/>
                      </a:solidFill>
                      <a:prstDash val="solid"/>
                      <a:round/>
                      <a:headEnd type="none" w="med" len="med"/>
                      <a:tailEnd type="none" w="med" len="med"/>
                    </a:lnT>
                    <a:lnB>
                      <a:noFill/>
                    </a:lnB>
                  </a:tcPr>
                </a:tc>
                <a:tc hMerge="1">
                  <a:txBody>
                    <a:bodyPr/>
                    <a:lstStyle/>
                    <a:p>
                      <a:endParaRPr lang="en-US"/>
                    </a:p>
                  </a:txBody>
                  <a:tcPr/>
                </a:tc>
                <a:tc gridSpan="2">
                  <a:txBody>
                    <a:bodyPr/>
                    <a:lstStyle/>
                    <a:p>
                      <a:pPr algn="ctr" fontAlgn="b">
                        <a:lnSpc>
                          <a:spcPct val="150000"/>
                        </a:lnSpc>
                      </a:pPr>
                      <a:r>
                        <a:rPr lang="en-US" sz="1600" b="0" i="0" u="none" strike="noStrike">
                          <a:solidFill>
                            <a:srgbClr val="000000"/>
                          </a:solidFill>
                          <a:effectLst/>
                          <a:latin typeface="Calibri" panose="020F0502020204030204" pitchFamily="34" charset="0"/>
                        </a:rPr>
                        <a:t>Infrastructure</a:t>
                      </a:r>
                    </a:p>
                  </a:txBody>
                  <a:tcPr marL="9525" marR="9525" marT="9525" marB="0" anchor="b">
                    <a:lnL>
                      <a:noFill/>
                    </a:lnL>
                    <a:lnR>
                      <a:noFill/>
                    </a:lnR>
                    <a:lnT w="12700" cap="flat" cmpd="sng" algn="ctr">
                      <a:solidFill>
                        <a:schemeClr val="tx1"/>
                      </a:solidFill>
                      <a:prstDash val="solid"/>
                      <a:round/>
                      <a:headEnd type="none" w="med" len="med"/>
                      <a:tailEnd type="none" w="med" len="med"/>
                    </a:lnT>
                    <a:lnB>
                      <a:noFill/>
                    </a:lnB>
                  </a:tcPr>
                </a:tc>
                <a:tc hMerge="1">
                  <a:txBody>
                    <a:bodyPr/>
                    <a:lstStyle/>
                    <a:p>
                      <a:endParaRPr lang="en-US"/>
                    </a:p>
                  </a:txBody>
                  <a:tcPr/>
                </a:tc>
                <a:tc gridSpan="2">
                  <a:txBody>
                    <a:bodyPr/>
                    <a:lstStyle/>
                    <a:p>
                      <a:pPr algn="ctr" fontAlgn="b">
                        <a:lnSpc>
                          <a:spcPct val="150000"/>
                        </a:lnSpc>
                      </a:pPr>
                      <a:r>
                        <a:rPr lang="en-US" sz="1600" b="0" i="0" u="none" strike="noStrike">
                          <a:solidFill>
                            <a:srgbClr val="000000"/>
                          </a:solidFill>
                          <a:effectLst/>
                          <a:latin typeface="Calibri" panose="020F0502020204030204" pitchFamily="34" charset="0"/>
                        </a:rPr>
                        <a:t>Trade</a:t>
                      </a:r>
                    </a:p>
                  </a:txBody>
                  <a:tcPr marL="9525" marR="9525" marT="9525" marB="0" anchor="b">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c hMerge="1">
                  <a:txBody>
                    <a:bodyPr/>
                    <a:lstStyle/>
                    <a:p>
                      <a:endParaRPr lang="en-US"/>
                    </a:p>
                  </a:txBody>
                  <a:tcPr/>
                </a:tc>
                <a:extLst>
                  <a:ext uri="{0D108BD9-81ED-4DB2-BD59-A6C34878D82A}">
                    <a16:rowId xmlns="" xmlns:a16="http://schemas.microsoft.com/office/drawing/2014/main" val="2244980304"/>
                  </a:ext>
                </a:extLst>
              </a:tr>
              <a:tr h="200025">
                <a:tc>
                  <a:txBody>
                    <a:bodyPr/>
                    <a:lstStyle/>
                    <a:p>
                      <a:pPr algn="l" fontAlgn="b">
                        <a:lnSpc>
                          <a:spcPct val="150000"/>
                        </a:lnSpc>
                      </a:pPr>
                      <a:endParaRPr lang="en-US" sz="16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ctr" fontAlgn="b">
                        <a:lnSpc>
                          <a:spcPct val="150000"/>
                        </a:lnSpc>
                      </a:pPr>
                      <a:r>
                        <a:rPr lang="en-US" sz="1600" b="0" i="0" u="none" strike="noStrike" dirty="0">
                          <a:solidFill>
                            <a:srgbClr val="000000"/>
                          </a:solidFill>
                          <a:effectLst/>
                          <a:latin typeface="Calibri" panose="020F0502020204030204" pitchFamily="34" charset="0"/>
                        </a:rPr>
                        <a:t>score</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lnSpc>
                          <a:spcPct val="150000"/>
                        </a:lnSpc>
                      </a:pPr>
                      <a:r>
                        <a:rPr lang="en-US" sz="1600" b="0" i="0" u="none" strike="noStrike" dirty="0">
                          <a:solidFill>
                            <a:srgbClr val="000000"/>
                          </a:solidFill>
                          <a:effectLst/>
                          <a:latin typeface="Calibri" panose="020F0502020204030204" pitchFamily="34" charset="0"/>
                        </a:rPr>
                        <a:t>rank/total</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lnSpc>
                          <a:spcPct val="150000"/>
                        </a:lnSpc>
                      </a:pPr>
                      <a:r>
                        <a:rPr lang="en-US" sz="1600" b="0" i="0" u="none" strike="noStrike" dirty="0">
                          <a:solidFill>
                            <a:srgbClr val="000000"/>
                          </a:solidFill>
                          <a:effectLst/>
                          <a:latin typeface="Calibri" panose="020F0502020204030204" pitchFamily="34" charset="0"/>
                        </a:rPr>
                        <a:t>score</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lnSpc>
                          <a:spcPct val="150000"/>
                        </a:lnSpc>
                      </a:pPr>
                      <a:r>
                        <a:rPr lang="en-US" sz="1600" b="0" i="0" u="none" strike="noStrike" dirty="0">
                          <a:solidFill>
                            <a:srgbClr val="000000"/>
                          </a:solidFill>
                          <a:effectLst/>
                          <a:latin typeface="Calibri" panose="020F0502020204030204" pitchFamily="34" charset="0"/>
                        </a:rPr>
                        <a:t>rank/total</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lnSpc>
                          <a:spcPct val="150000"/>
                        </a:lnSpc>
                      </a:pPr>
                      <a:r>
                        <a:rPr lang="en-US" sz="1600" b="0" i="0" u="none" strike="noStrike" dirty="0">
                          <a:solidFill>
                            <a:srgbClr val="000000"/>
                          </a:solidFill>
                          <a:effectLst/>
                          <a:latin typeface="Calibri" panose="020F0502020204030204" pitchFamily="34" charset="0"/>
                        </a:rPr>
                        <a:t>score</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lnSpc>
                          <a:spcPct val="150000"/>
                        </a:lnSpc>
                      </a:pPr>
                      <a:r>
                        <a:rPr lang="en-US" sz="1600" b="0" i="0" u="none" strike="noStrike" dirty="0">
                          <a:solidFill>
                            <a:srgbClr val="000000"/>
                          </a:solidFill>
                          <a:effectLst/>
                          <a:latin typeface="Calibri" panose="020F0502020204030204" pitchFamily="34" charset="0"/>
                        </a:rPr>
                        <a:t>rank/total</a:t>
                      </a:r>
                    </a:p>
                  </a:txBody>
                  <a:tcPr marL="9525" marR="9525" marT="9525" marB="0" anchor="b">
                    <a:lnL>
                      <a:noFill/>
                    </a:lnL>
                    <a:lnR w="12700" cap="flat" cmpd="sng" algn="ctr">
                      <a:solidFill>
                        <a:schemeClr val="tx1"/>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587070377"/>
                  </a:ext>
                </a:extLst>
              </a:tr>
              <a:tr h="200025">
                <a:tc>
                  <a:txBody>
                    <a:bodyPr/>
                    <a:lstStyle/>
                    <a:p>
                      <a:pPr algn="l" fontAlgn="b">
                        <a:lnSpc>
                          <a:spcPct val="150000"/>
                        </a:lnSpc>
                      </a:pPr>
                      <a:r>
                        <a:rPr lang="en-US" sz="1600" b="0" i="0" u="none" strike="noStrike" dirty="0">
                          <a:solidFill>
                            <a:srgbClr val="000000"/>
                          </a:solidFill>
                          <a:effectLst/>
                          <a:latin typeface="Calibri" panose="020F0502020204030204" pitchFamily="34" charset="0"/>
                        </a:rPr>
                        <a:t>Cameroon (ECCAS)</a:t>
                      </a:r>
                    </a:p>
                  </a:txBody>
                  <a:tcPr marL="9525" marR="9525" marT="9525" marB="0" anchor="b">
                    <a:lnL w="12700" cap="flat" cmpd="sng" algn="ctr">
                      <a:solidFill>
                        <a:schemeClr val="tx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lnSpc>
                          <a:spcPct val="150000"/>
                        </a:lnSpc>
                      </a:pPr>
                      <a:r>
                        <a:rPr lang="en-US" sz="1600" b="0" i="0" u="none" strike="noStrike" dirty="0">
                          <a:solidFill>
                            <a:srgbClr val="000000"/>
                          </a:solidFill>
                          <a:effectLst/>
                          <a:latin typeface="Calibri" panose="020F0502020204030204" pitchFamily="34" charset="0"/>
                        </a:rPr>
                        <a:t>0.664</a:t>
                      </a:r>
                    </a:p>
                  </a:txBody>
                  <a:tcPr marL="9525" marR="9525" marT="952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algn="ctr" fontAlgn="b">
                        <a:lnSpc>
                          <a:spcPct val="150000"/>
                        </a:lnSpc>
                      </a:pPr>
                      <a:r>
                        <a:rPr lang="en-US" sz="1600" b="0" i="0" u="none" strike="noStrike" dirty="0">
                          <a:solidFill>
                            <a:srgbClr val="000000"/>
                          </a:solidFill>
                          <a:effectLst/>
                          <a:latin typeface="Calibri" panose="020F0502020204030204" pitchFamily="34" charset="0"/>
                        </a:rPr>
                        <a:t>1/11</a:t>
                      </a:r>
                    </a:p>
                  </a:txBody>
                  <a:tcPr marL="9525" marR="9525" marT="952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algn="ctr" fontAlgn="b">
                        <a:lnSpc>
                          <a:spcPct val="150000"/>
                        </a:lnSpc>
                      </a:pPr>
                      <a:r>
                        <a:rPr lang="en-US" sz="1600" b="0" i="0" u="none" strike="noStrike">
                          <a:solidFill>
                            <a:srgbClr val="000000"/>
                          </a:solidFill>
                          <a:effectLst/>
                          <a:latin typeface="Calibri" panose="020F0502020204030204" pitchFamily="34" charset="0"/>
                        </a:rPr>
                        <a:t>0.482</a:t>
                      </a:r>
                    </a:p>
                  </a:txBody>
                  <a:tcPr marL="9525" marR="9525" marT="952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fontAlgn="b">
                        <a:lnSpc>
                          <a:spcPct val="150000"/>
                        </a:lnSpc>
                      </a:pPr>
                      <a:r>
                        <a:rPr lang="en-US" sz="1600" b="0" i="0" u="none" strike="noStrike">
                          <a:solidFill>
                            <a:srgbClr val="000000"/>
                          </a:solidFill>
                          <a:effectLst/>
                          <a:latin typeface="Calibri" panose="020F0502020204030204" pitchFamily="34" charset="0"/>
                        </a:rPr>
                        <a:t>4/11</a:t>
                      </a:r>
                    </a:p>
                  </a:txBody>
                  <a:tcPr marL="9525" marR="9525" marT="952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fontAlgn="b">
                        <a:lnSpc>
                          <a:spcPct val="150000"/>
                        </a:lnSpc>
                      </a:pPr>
                      <a:r>
                        <a:rPr lang="en-US" sz="1600" b="0" i="0" u="none" strike="noStrike" dirty="0">
                          <a:solidFill>
                            <a:srgbClr val="000000"/>
                          </a:solidFill>
                          <a:effectLst/>
                          <a:latin typeface="Calibri" panose="020F0502020204030204" pitchFamily="34" charset="0"/>
                        </a:rPr>
                        <a:t>0.980</a:t>
                      </a:r>
                    </a:p>
                  </a:txBody>
                  <a:tcPr marL="9525" marR="9525" marT="952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algn="ctr" fontAlgn="b">
                        <a:lnSpc>
                          <a:spcPct val="150000"/>
                        </a:lnSpc>
                      </a:pPr>
                      <a:r>
                        <a:rPr lang="en-US" sz="1600" b="0" i="0" u="none" strike="noStrike">
                          <a:solidFill>
                            <a:srgbClr val="000000"/>
                          </a:solidFill>
                          <a:effectLst/>
                          <a:latin typeface="Calibri" panose="020F0502020204030204" pitchFamily="34" charset="0"/>
                        </a:rPr>
                        <a:t>1/11</a:t>
                      </a:r>
                    </a:p>
                  </a:txBody>
                  <a:tcPr marL="9525" marR="9525" marT="9525" marB="0" anchor="b">
                    <a:lnL>
                      <a:noFill/>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extLst>
                  <a:ext uri="{0D108BD9-81ED-4DB2-BD59-A6C34878D82A}">
                    <a16:rowId xmlns="" xmlns:a16="http://schemas.microsoft.com/office/drawing/2014/main" val="491628382"/>
                  </a:ext>
                </a:extLst>
              </a:tr>
              <a:tr h="190500">
                <a:tc>
                  <a:txBody>
                    <a:bodyPr/>
                    <a:lstStyle/>
                    <a:p>
                      <a:pPr algn="l" fontAlgn="b">
                        <a:lnSpc>
                          <a:spcPct val="150000"/>
                        </a:lnSpc>
                      </a:pPr>
                      <a:r>
                        <a:rPr lang="en-US" sz="1600" b="0" i="0" u="none" strike="noStrike">
                          <a:solidFill>
                            <a:srgbClr val="000000"/>
                          </a:solidFill>
                          <a:effectLst/>
                          <a:latin typeface="Calibri" panose="020F0502020204030204" pitchFamily="34" charset="0"/>
                        </a:rPr>
                        <a:t>Chad (CEN-SAD)</a:t>
                      </a:r>
                    </a:p>
                  </a:txBody>
                  <a:tcPr marL="9525" marR="9525" marT="9525" marB="0" anchor="b">
                    <a:lnL w="12700" cap="flat" cmpd="sng" algn="ctr">
                      <a:solidFill>
                        <a:schemeClr val="tx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ctr" fontAlgn="b">
                        <a:lnSpc>
                          <a:spcPct val="150000"/>
                        </a:lnSpc>
                      </a:pPr>
                      <a:r>
                        <a:rPr lang="en-US" sz="1600" b="0" i="0" u="none" strike="noStrike" dirty="0">
                          <a:solidFill>
                            <a:srgbClr val="000000"/>
                          </a:solidFill>
                          <a:effectLst/>
                          <a:latin typeface="Calibri" panose="020F0502020204030204" pitchFamily="34" charset="0"/>
                        </a:rPr>
                        <a:t>0.329</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solidFill>
                      <a:srgbClr val="FF0000"/>
                    </a:solidFill>
                  </a:tcPr>
                </a:tc>
                <a:tc>
                  <a:txBody>
                    <a:bodyPr/>
                    <a:lstStyle/>
                    <a:p>
                      <a:pPr algn="ctr" fontAlgn="b">
                        <a:lnSpc>
                          <a:spcPct val="150000"/>
                        </a:lnSpc>
                      </a:pPr>
                      <a:r>
                        <a:rPr lang="en-US" sz="1600" b="0" i="0" u="none" strike="noStrike">
                          <a:solidFill>
                            <a:srgbClr val="000000"/>
                          </a:solidFill>
                          <a:effectLst/>
                          <a:latin typeface="Calibri" panose="020F0502020204030204" pitchFamily="34" charset="0"/>
                        </a:rPr>
                        <a:t>19/27</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solidFill>
                      <a:srgbClr val="FF0000"/>
                    </a:solidFill>
                  </a:tcPr>
                </a:tc>
                <a:tc>
                  <a:txBody>
                    <a:bodyPr/>
                    <a:lstStyle/>
                    <a:p>
                      <a:pPr algn="ctr" fontAlgn="b">
                        <a:lnSpc>
                          <a:spcPct val="150000"/>
                        </a:lnSpc>
                      </a:pPr>
                      <a:r>
                        <a:rPr lang="en-US" sz="1600" b="0" i="0" u="none" strike="noStrike" dirty="0">
                          <a:solidFill>
                            <a:srgbClr val="000000"/>
                          </a:solidFill>
                          <a:effectLst/>
                          <a:latin typeface="Calibri" panose="020F0502020204030204" pitchFamily="34" charset="0"/>
                        </a:rPr>
                        <a:t>0.141</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solidFill>
                      <a:srgbClr val="FF0000"/>
                    </a:solidFill>
                  </a:tcPr>
                </a:tc>
                <a:tc>
                  <a:txBody>
                    <a:bodyPr/>
                    <a:lstStyle/>
                    <a:p>
                      <a:pPr algn="ctr" fontAlgn="b">
                        <a:lnSpc>
                          <a:spcPct val="150000"/>
                        </a:lnSpc>
                      </a:pPr>
                      <a:r>
                        <a:rPr lang="en-US" sz="1600" b="0" i="0" u="none" strike="noStrike">
                          <a:solidFill>
                            <a:srgbClr val="000000"/>
                          </a:solidFill>
                          <a:effectLst/>
                          <a:latin typeface="Calibri" panose="020F0502020204030204" pitchFamily="34" charset="0"/>
                        </a:rPr>
                        <a:t>21/28</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solidFill>
                      <a:srgbClr val="FF0000"/>
                    </a:solidFill>
                  </a:tcPr>
                </a:tc>
                <a:tc>
                  <a:txBody>
                    <a:bodyPr/>
                    <a:lstStyle/>
                    <a:p>
                      <a:pPr algn="ctr" fontAlgn="b">
                        <a:lnSpc>
                          <a:spcPct val="150000"/>
                        </a:lnSpc>
                      </a:pPr>
                      <a:r>
                        <a:rPr lang="en-US" sz="1600" b="0" i="0" u="none" strike="noStrike">
                          <a:solidFill>
                            <a:srgbClr val="000000"/>
                          </a:solidFill>
                          <a:effectLst/>
                          <a:latin typeface="Calibri" panose="020F0502020204030204" pitchFamily="34" charset="0"/>
                        </a:rPr>
                        <a:t>0.036</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solidFill>
                      <a:srgbClr val="FF0000"/>
                    </a:solidFill>
                  </a:tcPr>
                </a:tc>
                <a:tc>
                  <a:txBody>
                    <a:bodyPr/>
                    <a:lstStyle/>
                    <a:p>
                      <a:pPr algn="ctr" fontAlgn="b">
                        <a:lnSpc>
                          <a:spcPct val="150000"/>
                        </a:lnSpc>
                      </a:pPr>
                      <a:r>
                        <a:rPr lang="en-US" sz="1600" b="0" i="0" u="none" strike="noStrike">
                          <a:solidFill>
                            <a:srgbClr val="000000"/>
                          </a:solidFill>
                          <a:effectLst/>
                          <a:latin typeface="Calibri" panose="020F0502020204030204" pitchFamily="34" charset="0"/>
                        </a:rPr>
                        <a:t>24/28</a:t>
                      </a:r>
                    </a:p>
                  </a:txBody>
                  <a:tcPr marL="9525" marR="9525" marT="9525" marB="0" anchor="b">
                    <a:lnL>
                      <a:noFill/>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0000"/>
                    </a:solidFill>
                  </a:tcPr>
                </a:tc>
                <a:extLst>
                  <a:ext uri="{0D108BD9-81ED-4DB2-BD59-A6C34878D82A}">
                    <a16:rowId xmlns="" xmlns:a16="http://schemas.microsoft.com/office/drawing/2014/main" val="3798356904"/>
                  </a:ext>
                </a:extLst>
              </a:tr>
              <a:tr h="200025">
                <a:tc>
                  <a:txBody>
                    <a:bodyPr/>
                    <a:lstStyle/>
                    <a:p>
                      <a:pPr algn="l" fontAlgn="b">
                        <a:lnSpc>
                          <a:spcPct val="150000"/>
                        </a:lnSpc>
                      </a:pPr>
                      <a:r>
                        <a:rPr lang="en-US" sz="1600" b="0" i="0" u="none" strike="noStrike" dirty="0">
                          <a:solidFill>
                            <a:srgbClr val="000000"/>
                          </a:solidFill>
                          <a:effectLst/>
                          <a:latin typeface="Calibri" panose="020F0502020204030204" pitchFamily="34" charset="0"/>
                        </a:rPr>
                        <a:t>Chad (ECCAS)</a:t>
                      </a:r>
                    </a:p>
                  </a:txBody>
                  <a:tcPr marL="9525" marR="9525" marT="9525" marB="0" anchor="b">
                    <a:lnL w="12700" cap="flat" cmpd="sng" algn="ctr">
                      <a:solidFill>
                        <a:schemeClr val="tx1"/>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ctr" fontAlgn="b">
                        <a:lnSpc>
                          <a:spcPct val="150000"/>
                        </a:lnSpc>
                      </a:pPr>
                      <a:r>
                        <a:rPr lang="en-US" sz="1600" b="0" i="0" u="none" strike="noStrike">
                          <a:solidFill>
                            <a:srgbClr val="000000"/>
                          </a:solidFill>
                          <a:effectLst/>
                          <a:latin typeface="Calibri" panose="020F0502020204030204" pitchFamily="34" charset="0"/>
                        </a:rPr>
                        <a:t>0.512</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solidFill>
                      <a:srgbClr val="FFC000"/>
                    </a:solidFill>
                  </a:tcPr>
                </a:tc>
                <a:tc>
                  <a:txBody>
                    <a:bodyPr/>
                    <a:lstStyle/>
                    <a:p>
                      <a:pPr algn="ctr" fontAlgn="b">
                        <a:lnSpc>
                          <a:spcPct val="150000"/>
                        </a:lnSpc>
                      </a:pPr>
                      <a:r>
                        <a:rPr lang="en-US" sz="1600" b="0" i="0" u="none" strike="noStrike" dirty="0">
                          <a:solidFill>
                            <a:srgbClr val="000000"/>
                          </a:solidFill>
                          <a:effectLst/>
                          <a:latin typeface="Calibri" panose="020F0502020204030204" pitchFamily="34" charset="0"/>
                        </a:rPr>
                        <a:t>4/11</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solidFill>
                      <a:srgbClr val="FFC000"/>
                    </a:solidFill>
                  </a:tcPr>
                </a:tc>
                <a:tc>
                  <a:txBody>
                    <a:bodyPr/>
                    <a:lstStyle/>
                    <a:p>
                      <a:pPr algn="ctr" fontAlgn="b">
                        <a:lnSpc>
                          <a:spcPct val="150000"/>
                        </a:lnSpc>
                      </a:pPr>
                      <a:r>
                        <a:rPr lang="en-US" sz="1600" b="0" i="0" u="none" strike="noStrike">
                          <a:solidFill>
                            <a:srgbClr val="000000"/>
                          </a:solidFill>
                          <a:effectLst/>
                          <a:latin typeface="Calibri" panose="020F0502020204030204" pitchFamily="34" charset="0"/>
                        </a:rPr>
                        <a:t>0.196</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solidFill>
                      <a:srgbClr val="FF0000"/>
                    </a:solidFill>
                  </a:tcPr>
                </a:tc>
                <a:tc>
                  <a:txBody>
                    <a:bodyPr/>
                    <a:lstStyle/>
                    <a:p>
                      <a:pPr algn="ctr" fontAlgn="b">
                        <a:lnSpc>
                          <a:spcPct val="150000"/>
                        </a:lnSpc>
                      </a:pPr>
                      <a:r>
                        <a:rPr lang="en-US" sz="1600" b="0" i="0" u="none" strike="noStrike" dirty="0">
                          <a:solidFill>
                            <a:srgbClr val="000000"/>
                          </a:solidFill>
                          <a:effectLst/>
                          <a:latin typeface="Calibri" panose="020F0502020204030204" pitchFamily="34" charset="0"/>
                        </a:rPr>
                        <a:t>11/11</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solidFill>
                      <a:srgbClr val="FF0000"/>
                    </a:solidFill>
                  </a:tcPr>
                </a:tc>
                <a:tc>
                  <a:txBody>
                    <a:bodyPr/>
                    <a:lstStyle/>
                    <a:p>
                      <a:pPr algn="ctr" fontAlgn="b">
                        <a:lnSpc>
                          <a:spcPct val="150000"/>
                        </a:lnSpc>
                      </a:pPr>
                      <a:r>
                        <a:rPr lang="en-US" sz="1600" b="0" i="0" u="none" strike="noStrike">
                          <a:solidFill>
                            <a:srgbClr val="000000"/>
                          </a:solidFill>
                          <a:effectLst/>
                          <a:latin typeface="Calibri" panose="020F0502020204030204" pitchFamily="34" charset="0"/>
                        </a:rPr>
                        <a:t>0.747</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solidFill>
                      <a:srgbClr val="00FF00"/>
                    </a:solidFill>
                  </a:tcPr>
                </a:tc>
                <a:tc>
                  <a:txBody>
                    <a:bodyPr/>
                    <a:lstStyle/>
                    <a:p>
                      <a:pPr algn="ctr" fontAlgn="b">
                        <a:lnSpc>
                          <a:spcPct val="150000"/>
                        </a:lnSpc>
                      </a:pPr>
                      <a:r>
                        <a:rPr lang="en-US" sz="1600" b="0" i="0" u="none" strike="noStrike">
                          <a:solidFill>
                            <a:srgbClr val="000000"/>
                          </a:solidFill>
                          <a:effectLst/>
                          <a:latin typeface="Calibri" panose="020F0502020204030204" pitchFamily="34" charset="0"/>
                        </a:rPr>
                        <a:t>4/11</a:t>
                      </a:r>
                    </a:p>
                  </a:txBody>
                  <a:tcPr marL="9525" marR="9525" marT="9525" marB="0" anchor="b">
                    <a:lnL>
                      <a:noFill/>
                    </a:lnL>
                    <a:lnR w="12700" cap="flat" cmpd="sng" algn="ctr">
                      <a:solidFill>
                        <a:schemeClr val="tx1"/>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00FF00"/>
                    </a:solidFill>
                  </a:tcPr>
                </a:tc>
                <a:extLst>
                  <a:ext uri="{0D108BD9-81ED-4DB2-BD59-A6C34878D82A}">
                    <a16:rowId xmlns="" xmlns:a16="http://schemas.microsoft.com/office/drawing/2014/main" val="814631312"/>
                  </a:ext>
                </a:extLst>
              </a:tr>
              <a:tr h="190500">
                <a:tc>
                  <a:txBody>
                    <a:bodyPr/>
                    <a:lstStyle/>
                    <a:p>
                      <a:pPr algn="l" fontAlgn="b">
                        <a:lnSpc>
                          <a:spcPct val="150000"/>
                        </a:lnSpc>
                      </a:pPr>
                      <a:r>
                        <a:rPr lang="en-US" sz="1600" b="0" i="0" u="none" strike="noStrike">
                          <a:solidFill>
                            <a:srgbClr val="000000"/>
                          </a:solidFill>
                          <a:effectLst/>
                          <a:latin typeface="Calibri" panose="020F0502020204030204" pitchFamily="34" charset="0"/>
                        </a:rPr>
                        <a:t>Morocco (CEN-SAD)</a:t>
                      </a:r>
                    </a:p>
                  </a:txBody>
                  <a:tcPr marL="9525" marR="9525" marT="9525" marB="0" anchor="b">
                    <a:lnL w="12700" cap="flat" cmpd="sng" algn="ctr">
                      <a:solidFill>
                        <a:schemeClr val="tx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ctr" fontAlgn="b">
                        <a:lnSpc>
                          <a:spcPct val="150000"/>
                        </a:lnSpc>
                      </a:pPr>
                      <a:r>
                        <a:rPr lang="en-US" sz="1600" b="0" i="0" u="none" strike="noStrike">
                          <a:solidFill>
                            <a:srgbClr val="000000"/>
                          </a:solidFill>
                          <a:effectLst/>
                          <a:latin typeface="Calibri" panose="020F0502020204030204" pitchFamily="34" charset="0"/>
                        </a:rPr>
                        <a:t>0.445</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solidFill>
                      <a:srgbClr val="00FF00"/>
                    </a:solidFill>
                  </a:tcPr>
                </a:tc>
                <a:tc>
                  <a:txBody>
                    <a:bodyPr/>
                    <a:lstStyle/>
                    <a:p>
                      <a:pPr algn="ctr" fontAlgn="b">
                        <a:lnSpc>
                          <a:spcPct val="150000"/>
                        </a:lnSpc>
                      </a:pPr>
                      <a:r>
                        <a:rPr lang="en-US" sz="1600" b="0" i="0" u="none" strike="noStrike">
                          <a:solidFill>
                            <a:srgbClr val="000000"/>
                          </a:solidFill>
                          <a:effectLst/>
                          <a:latin typeface="Calibri" panose="020F0502020204030204" pitchFamily="34" charset="0"/>
                        </a:rPr>
                        <a:t>9/27</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solidFill>
                      <a:srgbClr val="00FF00"/>
                    </a:solidFill>
                  </a:tcPr>
                </a:tc>
                <a:tc>
                  <a:txBody>
                    <a:bodyPr/>
                    <a:lstStyle/>
                    <a:p>
                      <a:pPr algn="ctr" fontAlgn="b">
                        <a:lnSpc>
                          <a:spcPct val="150000"/>
                        </a:lnSpc>
                      </a:pPr>
                      <a:r>
                        <a:rPr lang="en-US" sz="1600" b="0" i="0" u="none" strike="noStrike" dirty="0">
                          <a:solidFill>
                            <a:srgbClr val="000000"/>
                          </a:solidFill>
                          <a:effectLst/>
                          <a:latin typeface="Calibri" panose="020F0502020204030204" pitchFamily="34" charset="0"/>
                        </a:rPr>
                        <a:t>0.544</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solidFill>
                      <a:srgbClr val="00FF00"/>
                    </a:solidFill>
                  </a:tcPr>
                </a:tc>
                <a:tc>
                  <a:txBody>
                    <a:bodyPr/>
                    <a:lstStyle/>
                    <a:p>
                      <a:pPr algn="ctr" fontAlgn="b">
                        <a:lnSpc>
                          <a:spcPct val="150000"/>
                        </a:lnSpc>
                      </a:pPr>
                      <a:r>
                        <a:rPr lang="en-US" sz="1600" b="0" i="0" u="none" strike="noStrike" dirty="0">
                          <a:solidFill>
                            <a:srgbClr val="000000"/>
                          </a:solidFill>
                          <a:effectLst/>
                          <a:latin typeface="Calibri" panose="020F0502020204030204" pitchFamily="34" charset="0"/>
                        </a:rPr>
                        <a:t>2/28</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solidFill>
                      <a:srgbClr val="00FF00"/>
                    </a:solidFill>
                  </a:tcPr>
                </a:tc>
                <a:tc>
                  <a:txBody>
                    <a:bodyPr/>
                    <a:lstStyle/>
                    <a:p>
                      <a:pPr algn="ctr" fontAlgn="b">
                        <a:lnSpc>
                          <a:spcPct val="150000"/>
                        </a:lnSpc>
                      </a:pPr>
                      <a:r>
                        <a:rPr lang="en-US" sz="1600" b="0" i="0" u="none" strike="noStrike" dirty="0">
                          <a:solidFill>
                            <a:srgbClr val="000000"/>
                          </a:solidFill>
                          <a:effectLst/>
                          <a:latin typeface="Calibri" panose="020F0502020204030204" pitchFamily="34" charset="0"/>
                        </a:rPr>
                        <a:t>0.318</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solidFill>
                      <a:srgbClr val="FFC000"/>
                    </a:solidFill>
                  </a:tcPr>
                </a:tc>
                <a:tc>
                  <a:txBody>
                    <a:bodyPr/>
                    <a:lstStyle/>
                    <a:p>
                      <a:pPr algn="ctr" fontAlgn="b">
                        <a:lnSpc>
                          <a:spcPct val="150000"/>
                        </a:lnSpc>
                      </a:pPr>
                      <a:r>
                        <a:rPr lang="en-US" sz="1600" b="0" i="0" u="none" strike="noStrike" dirty="0">
                          <a:solidFill>
                            <a:srgbClr val="000000"/>
                          </a:solidFill>
                          <a:effectLst/>
                          <a:latin typeface="Calibri" panose="020F0502020204030204" pitchFamily="34" charset="0"/>
                        </a:rPr>
                        <a:t>17/28</a:t>
                      </a:r>
                    </a:p>
                  </a:txBody>
                  <a:tcPr marL="9525" marR="9525" marT="9525" marB="0" anchor="b">
                    <a:lnL>
                      <a:noFill/>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C000"/>
                    </a:solidFill>
                  </a:tcPr>
                </a:tc>
                <a:extLst>
                  <a:ext uri="{0D108BD9-81ED-4DB2-BD59-A6C34878D82A}">
                    <a16:rowId xmlns="" xmlns:a16="http://schemas.microsoft.com/office/drawing/2014/main" val="3083191741"/>
                  </a:ext>
                </a:extLst>
              </a:tr>
              <a:tr h="200025">
                <a:tc>
                  <a:txBody>
                    <a:bodyPr/>
                    <a:lstStyle/>
                    <a:p>
                      <a:pPr algn="l" fontAlgn="b">
                        <a:lnSpc>
                          <a:spcPct val="150000"/>
                        </a:lnSpc>
                      </a:pPr>
                      <a:r>
                        <a:rPr lang="en-US" sz="1600" b="0" i="0" u="none" strike="noStrike">
                          <a:solidFill>
                            <a:srgbClr val="000000"/>
                          </a:solidFill>
                          <a:effectLst/>
                          <a:latin typeface="Calibri" panose="020F0502020204030204" pitchFamily="34" charset="0"/>
                        </a:rPr>
                        <a:t>Morocco (UMA)</a:t>
                      </a:r>
                    </a:p>
                  </a:txBody>
                  <a:tcPr marL="9525" marR="9525" marT="9525" marB="0" anchor="b">
                    <a:lnL w="12700" cap="flat" cmpd="sng" algn="ctr">
                      <a:solidFill>
                        <a:schemeClr val="tx1"/>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ctr" fontAlgn="b">
                        <a:lnSpc>
                          <a:spcPct val="150000"/>
                        </a:lnSpc>
                      </a:pPr>
                      <a:r>
                        <a:rPr lang="en-US" sz="1600" b="0" i="0" u="none" strike="noStrike">
                          <a:solidFill>
                            <a:srgbClr val="000000"/>
                          </a:solidFill>
                          <a:effectLst/>
                          <a:latin typeface="Calibri" panose="020F0502020204030204" pitchFamily="34" charset="0"/>
                        </a:rPr>
                        <a:t>0.577</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solidFill>
                      <a:srgbClr val="00FF00"/>
                    </a:solidFill>
                  </a:tcPr>
                </a:tc>
                <a:tc>
                  <a:txBody>
                    <a:bodyPr/>
                    <a:lstStyle/>
                    <a:p>
                      <a:pPr algn="ctr" fontAlgn="b">
                        <a:lnSpc>
                          <a:spcPct val="150000"/>
                        </a:lnSpc>
                      </a:pPr>
                      <a:r>
                        <a:rPr lang="en-US" sz="1600" b="0" i="0" u="none" strike="noStrike">
                          <a:solidFill>
                            <a:srgbClr val="000000"/>
                          </a:solidFill>
                          <a:effectLst/>
                          <a:latin typeface="Calibri" panose="020F0502020204030204" pitchFamily="34" charset="0"/>
                        </a:rPr>
                        <a:t>1/5</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solidFill>
                      <a:srgbClr val="00FF00"/>
                    </a:solidFill>
                  </a:tcPr>
                </a:tc>
                <a:tc>
                  <a:txBody>
                    <a:bodyPr/>
                    <a:lstStyle/>
                    <a:p>
                      <a:pPr algn="ctr" fontAlgn="b">
                        <a:lnSpc>
                          <a:spcPct val="150000"/>
                        </a:lnSpc>
                      </a:pPr>
                      <a:r>
                        <a:rPr lang="en-US" sz="1600" b="0" i="0" u="none" strike="noStrike" dirty="0">
                          <a:solidFill>
                            <a:srgbClr val="000000"/>
                          </a:solidFill>
                          <a:effectLst/>
                          <a:latin typeface="Calibri" panose="020F0502020204030204" pitchFamily="34" charset="0"/>
                        </a:rPr>
                        <a:t>0.669</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solidFill>
                      <a:srgbClr val="00FF00"/>
                    </a:solidFill>
                  </a:tcPr>
                </a:tc>
                <a:tc>
                  <a:txBody>
                    <a:bodyPr/>
                    <a:lstStyle/>
                    <a:p>
                      <a:pPr algn="ctr" fontAlgn="b">
                        <a:lnSpc>
                          <a:spcPct val="150000"/>
                        </a:lnSpc>
                      </a:pPr>
                      <a:r>
                        <a:rPr lang="en-US" sz="1600" b="0" i="0" u="none" strike="noStrike" dirty="0">
                          <a:solidFill>
                            <a:srgbClr val="000000"/>
                          </a:solidFill>
                          <a:effectLst/>
                          <a:latin typeface="Calibri" panose="020F0502020204030204" pitchFamily="34" charset="0"/>
                        </a:rPr>
                        <a:t>1/5</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solidFill>
                      <a:srgbClr val="00FF00"/>
                    </a:solidFill>
                  </a:tcPr>
                </a:tc>
                <a:tc>
                  <a:txBody>
                    <a:bodyPr/>
                    <a:lstStyle/>
                    <a:p>
                      <a:pPr algn="ctr" fontAlgn="b">
                        <a:lnSpc>
                          <a:spcPct val="150000"/>
                        </a:lnSpc>
                      </a:pPr>
                      <a:r>
                        <a:rPr lang="en-US" sz="1600" b="0" i="0" u="none" strike="noStrike" dirty="0">
                          <a:solidFill>
                            <a:srgbClr val="000000"/>
                          </a:solidFill>
                          <a:effectLst/>
                          <a:latin typeface="Calibri" panose="020F0502020204030204" pitchFamily="34" charset="0"/>
                        </a:rPr>
                        <a:t>0.795</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solidFill>
                      <a:srgbClr val="FFC000"/>
                    </a:solidFill>
                  </a:tcPr>
                </a:tc>
                <a:tc>
                  <a:txBody>
                    <a:bodyPr/>
                    <a:lstStyle/>
                    <a:p>
                      <a:pPr algn="ctr" fontAlgn="b">
                        <a:lnSpc>
                          <a:spcPct val="150000"/>
                        </a:lnSpc>
                      </a:pPr>
                      <a:r>
                        <a:rPr lang="en-US" sz="1600" b="0" i="0" u="none" strike="noStrike">
                          <a:solidFill>
                            <a:srgbClr val="000000"/>
                          </a:solidFill>
                          <a:effectLst/>
                          <a:latin typeface="Calibri" panose="020F0502020204030204" pitchFamily="34" charset="0"/>
                        </a:rPr>
                        <a:t>2/5</a:t>
                      </a:r>
                    </a:p>
                  </a:txBody>
                  <a:tcPr marL="9525" marR="9525" marT="9525" marB="0" anchor="b">
                    <a:lnL>
                      <a:noFill/>
                    </a:lnL>
                    <a:lnR w="12700" cap="flat" cmpd="sng" algn="ctr">
                      <a:solidFill>
                        <a:schemeClr val="tx1"/>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 xmlns:a16="http://schemas.microsoft.com/office/drawing/2014/main" val="3497450450"/>
                  </a:ext>
                </a:extLst>
              </a:tr>
              <a:tr h="190500">
                <a:tc>
                  <a:txBody>
                    <a:bodyPr/>
                    <a:lstStyle/>
                    <a:p>
                      <a:pPr algn="l" fontAlgn="b">
                        <a:lnSpc>
                          <a:spcPct val="150000"/>
                        </a:lnSpc>
                      </a:pPr>
                      <a:r>
                        <a:rPr lang="en-US" sz="1600" b="0" i="0" u="none" strike="noStrike">
                          <a:solidFill>
                            <a:srgbClr val="000000"/>
                          </a:solidFill>
                          <a:effectLst/>
                          <a:latin typeface="Calibri" panose="020F0502020204030204" pitchFamily="34" charset="0"/>
                        </a:rPr>
                        <a:t>Uganda (COMESA)</a:t>
                      </a:r>
                    </a:p>
                  </a:txBody>
                  <a:tcPr marL="9525" marR="9525" marT="9525" marB="0" anchor="b">
                    <a:lnL w="12700" cap="flat" cmpd="sng" algn="ctr">
                      <a:solidFill>
                        <a:schemeClr val="tx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ctr" fontAlgn="b">
                        <a:lnSpc>
                          <a:spcPct val="150000"/>
                        </a:lnSpc>
                      </a:pPr>
                      <a:r>
                        <a:rPr lang="en-US" sz="1600" b="0" i="0" u="none" strike="noStrike">
                          <a:solidFill>
                            <a:srgbClr val="000000"/>
                          </a:solidFill>
                          <a:effectLst/>
                          <a:latin typeface="Calibri" panose="020F0502020204030204" pitchFamily="34" charset="0"/>
                        </a:rPr>
                        <a:t>0.52</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solidFill>
                      <a:srgbClr val="00FF00"/>
                    </a:solidFill>
                  </a:tcPr>
                </a:tc>
                <a:tc>
                  <a:txBody>
                    <a:bodyPr/>
                    <a:lstStyle/>
                    <a:p>
                      <a:pPr algn="ctr" fontAlgn="b">
                        <a:lnSpc>
                          <a:spcPct val="150000"/>
                        </a:lnSpc>
                      </a:pPr>
                      <a:r>
                        <a:rPr lang="en-US" sz="1600" b="0" i="0" u="none" strike="noStrike">
                          <a:solidFill>
                            <a:srgbClr val="000000"/>
                          </a:solidFill>
                          <a:effectLst/>
                          <a:latin typeface="Calibri" panose="020F0502020204030204" pitchFamily="34" charset="0"/>
                        </a:rPr>
                        <a:t>3/19</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solidFill>
                      <a:srgbClr val="00FF00"/>
                    </a:solidFill>
                  </a:tcPr>
                </a:tc>
                <a:tc>
                  <a:txBody>
                    <a:bodyPr/>
                    <a:lstStyle/>
                    <a:p>
                      <a:pPr algn="ctr" fontAlgn="b">
                        <a:lnSpc>
                          <a:spcPct val="150000"/>
                        </a:lnSpc>
                      </a:pPr>
                      <a:r>
                        <a:rPr lang="en-US" sz="1600" b="0" i="0" u="none" strike="noStrike" dirty="0">
                          <a:solidFill>
                            <a:srgbClr val="000000"/>
                          </a:solidFill>
                          <a:effectLst/>
                          <a:latin typeface="Calibri" panose="020F0502020204030204" pitchFamily="34" charset="0"/>
                        </a:rPr>
                        <a:t>0.310</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solidFill>
                      <a:srgbClr val="FF0000"/>
                    </a:solidFill>
                  </a:tcPr>
                </a:tc>
                <a:tc>
                  <a:txBody>
                    <a:bodyPr/>
                    <a:lstStyle/>
                    <a:p>
                      <a:pPr algn="ctr" fontAlgn="b">
                        <a:lnSpc>
                          <a:spcPct val="150000"/>
                        </a:lnSpc>
                      </a:pPr>
                      <a:r>
                        <a:rPr lang="en-US" sz="1600" b="0" i="0" u="none" strike="noStrike" dirty="0">
                          <a:solidFill>
                            <a:srgbClr val="000000"/>
                          </a:solidFill>
                          <a:effectLst/>
                          <a:latin typeface="Calibri" panose="020F0502020204030204" pitchFamily="34" charset="0"/>
                        </a:rPr>
                        <a:t>18/19</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solidFill>
                      <a:srgbClr val="FF0000"/>
                    </a:solidFill>
                  </a:tcPr>
                </a:tc>
                <a:tc>
                  <a:txBody>
                    <a:bodyPr/>
                    <a:lstStyle/>
                    <a:p>
                      <a:pPr algn="ctr" fontAlgn="b">
                        <a:lnSpc>
                          <a:spcPct val="150000"/>
                        </a:lnSpc>
                      </a:pPr>
                      <a:r>
                        <a:rPr lang="en-US" sz="1600" b="0" i="0" u="none" strike="noStrike" dirty="0">
                          <a:solidFill>
                            <a:srgbClr val="000000"/>
                          </a:solidFill>
                          <a:effectLst/>
                          <a:latin typeface="Calibri" panose="020F0502020204030204" pitchFamily="34" charset="0"/>
                        </a:rPr>
                        <a:t>0.749</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solidFill>
                      <a:srgbClr val="00FF00"/>
                    </a:solidFill>
                  </a:tcPr>
                </a:tc>
                <a:tc>
                  <a:txBody>
                    <a:bodyPr/>
                    <a:lstStyle/>
                    <a:p>
                      <a:pPr algn="ctr" fontAlgn="b">
                        <a:lnSpc>
                          <a:spcPct val="150000"/>
                        </a:lnSpc>
                      </a:pPr>
                      <a:r>
                        <a:rPr lang="en-US" sz="1600" b="0" i="0" u="none" strike="noStrike">
                          <a:solidFill>
                            <a:srgbClr val="000000"/>
                          </a:solidFill>
                          <a:effectLst/>
                          <a:latin typeface="Calibri" panose="020F0502020204030204" pitchFamily="34" charset="0"/>
                        </a:rPr>
                        <a:t>5/19</a:t>
                      </a:r>
                    </a:p>
                  </a:txBody>
                  <a:tcPr marL="9525" marR="9525" marT="9525" marB="0" anchor="b">
                    <a:lnL>
                      <a:noFill/>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00FF00"/>
                    </a:solidFill>
                  </a:tcPr>
                </a:tc>
                <a:extLst>
                  <a:ext uri="{0D108BD9-81ED-4DB2-BD59-A6C34878D82A}">
                    <a16:rowId xmlns="" xmlns:a16="http://schemas.microsoft.com/office/drawing/2014/main" val="2899497800"/>
                  </a:ext>
                </a:extLst>
              </a:tr>
              <a:tr h="190500">
                <a:tc>
                  <a:txBody>
                    <a:bodyPr/>
                    <a:lstStyle/>
                    <a:p>
                      <a:pPr algn="l" fontAlgn="b">
                        <a:lnSpc>
                          <a:spcPct val="150000"/>
                        </a:lnSpc>
                      </a:pPr>
                      <a:r>
                        <a:rPr lang="en-US" sz="1600" b="0" i="0" u="none" strike="noStrike">
                          <a:solidFill>
                            <a:srgbClr val="000000"/>
                          </a:solidFill>
                          <a:effectLst/>
                          <a:latin typeface="Calibri" panose="020F0502020204030204" pitchFamily="34" charset="0"/>
                        </a:rPr>
                        <a:t>Uganda (EAC)</a:t>
                      </a:r>
                    </a:p>
                  </a:txBody>
                  <a:tcPr marL="9525" marR="9525" marT="9525"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ctr" fontAlgn="b">
                        <a:lnSpc>
                          <a:spcPct val="150000"/>
                        </a:lnSpc>
                      </a:pPr>
                      <a:r>
                        <a:rPr lang="en-US" sz="1600" b="0" i="0" u="none" strike="noStrike">
                          <a:solidFill>
                            <a:srgbClr val="000000"/>
                          </a:solidFill>
                          <a:effectLst/>
                          <a:latin typeface="Calibri" panose="020F0502020204030204" pitchFamily="34" charset="0"/>
                        </a:rPr>
                        <a:t>0.577</a:t>
                      </a:r>
                    </a:p>
                  </a:txBody>
                  <a:tcPr marL="9525" marR="9525" marT="9525" marB="0" anchor="b">
                    <a:lnL>
                      <a:noFill/>
                    </a:lnL>
                    <a:lnR>
                      <a:noFill/>
                    </a:lnR>
                    <a:lnT>
                      <a:noFill/>
                    </a:lnT>
                    <a:lnB>
                      <a:noFill/>
                    </a:lnB>
                    <a:solidFill>
                      <a:srgbClr val="FFC000"/>
                    </a:solidFill>
                  </a:tcPr>
                </a:tc>
                <a:tc>
                  <a:txBody>
                    <a:bodyPr/>
                    <a:lstStyle/>
                    <a:p>
                      <a:pPr algn="ctr" fontAlgn="b">
                        <a:lnSpc>
                          <a:spcPct val="150000"/>
                        </a:lnSpc>
                      </a:pPr>
                      <a:r>
                        <a:rPr lang="en-US" sz="1600" b="0" i="0" u="none" strike="noStrike">
                          <a:solidFill>
                            <a:srgbClr val="000000"/>
                          </a:solidFill>
                          <a:effectLst/>
                          <a:latin typeface="Calibri" panose="020F0502020204030204" pitchFamily="34" charset="0"/>
                        </a:rPr>
                        <a:t>2/5</a:t>
                      </a:r>
                    </a:p>
                  </a:txBody>
                  <a:tcPr marL="9525" marR="9525" marT="9525" marB="0" anchor="b">
                    <a:lnL>
                      <a:noFill/>
                    </a:lnL>
                    <a:lnR>
                      <a:noFill/>
                    </a:lnR>
                    <a:lnT>
                      <a:noFill/>
                    </a:lnT>
                    <a:lnB>
                      <a:noFill/>
                    </a:lnB>
                    <a:solidFill>
                      <a:srgbClr val="FFC000"/>
                    </a:solidFill>
                  </a:tcPr>
                </a:tc>
                <a:tc>
                  <a:txBody>
                    <a:bodyPr/>
                    <a:lstStyle/>
                    <a:p>
                      <a:pPr algn="ctr" fontAlgn="b">
                        <a:lnSpc>
                          <a:spcPct val="150000"/>
                        </a:lnSpc>
                      </a:pPr>
                      <a:r>
                        <a:rPr lang="en-US" sz="1600" b="0" i="0" u="none" strike="noStrike">
                          <a:solidFill>
                            <a:srgbClr val="000000"/>
                          </a:solidFill>
                          <a:effectLst/>
                          <a:latin typeface="Calibri" panose="020F0502020204030204" pitchFamily="34" charset="0"/>
                        </a:rPr>
                        <a:t>0.476</a:t>
                      </a:r>
                    </a:p>
                  </a:txBody>
                  <a:tcPr marL="9525" marR="9525" marT="9525" marB="0" anchor="b">
                    <a:lnL>
                      <a:noFill/>
                    </a:lnL>
                    <a:lnR>
                      <a:noFill/>
                    </a:lnR>
                    <a:lnT>
                      <a:noFill/>
                    </a:lnT>
                    <a:lnB>
                      <a:noFill/>
                    </a:lnB>
                    <a:solidFill>
                      <a:srgbClr val="FFC000"/>
                    </a:solidFill>
                  </a:tcPr>
                </a:tc>
                <a:tc>
                  <a:txBody>
                    <a:bodyPr/>
                    <a:lstStyle/>
                    <a:p>
                      <a:pPr algn="ctr" fontAlgn="b">
                        <a:lnSpc>
                          <a:spcPct val="150000"/>
                        </a:lnSpc>
                      </a:pPr>
                      <a:r>
                        <a:rPr lang="en-US" sz="1600" b="0" i="0" u="none" strike="noStrike">
                          <a:solidFill>
                            <a:srgbClr val="000000"/>
                          </a:solidFill>
                          <a:effectLst/>
                          <a:latin typeface="Calibri" panose="020F0502020204030204" pitchFamily="34" charset="0"/>
                        </a:rPr>
                        <a:t>2/5</a:t>
                      </a:r>
                    </a:p>
                  </a:txBody>
                  <a:tcPr marL="9525" marR="9525" marT="9525" marB="0" anchor="b">
                    <a:lnL>
                      <a:noFill/>
                    </a:lnL>
                    <a:lnR>
                      <a:noFill/>
                    </a:lnR>
                    <a:lnT>
                      <a:noFill/>
                    </a:lnT>
                    <a:lnB>
                      <a:noFill/>
                    </a:lnB>
                    <a:solidFill>
                      <a:srgbClr val="FFC000"/>
                    </a:solidFill>
                  </a:tcPr>
                </a:tc>
                <a:tc>
                  <a:txBody>
                    <a:bodyPr/>
                    <a:lstStyle/>
                    <a:p>
                      <a:pPr algn="ctr" fontAlgn="b">
                        <a:lnSpc>
                          <a:spcPct val="150000"/>
                        </a:lnSpc>
                      </a:pPr>
                      <a:r>
                        <a:rPr lang="en-US" sz="1600" b="0" i="0" u="none" strike="noStrike" dirty="0">
                          <a:solidFill>
                            <a:srgbClr val="000000"/>
                          </a:solidFill>
                          <a:effectLst/>
                          <a:latin typeface="Calibri" panose="020F0502020204030204" pitchFamily="34" charset="0"/>
                        </a:rPr>
                        <a:t>0.940</a:t>
                      </a:r>
                    </a:p>
                  </a:txBody>
                  <a:tcPr marL="9525" marR="9525" marT="9525" marB="0" anchor="b">
                    <a:lnL>
                      <a:noFill/>
                    </a:lnL>
                    <a:lnR>
                      <a:noFill/>
                    </a:lnR>
                    <a:lnT>
                      <a:noFill/>
                    </a:lnT>
                    <a:lnB>
                      <a:noFill/>
                    </a:lnB>
                    <a:solidFill>
                      <a:srgbClr val="FFC000"/>
                    </a:solidFill>
                  </a:tcPr>
                </a:tc>
                <a:tc>
                  <a:txBody>
                    <a:bodyPr/>
                    <a:lstStyle/>
                    <a:p>
                      <a:pPr algn="ctr" fontAlgn="b">
                        <a:lnSpc>
                          <a:spcPct val="150000"/>
                        </a:lnSpc>
                      </a:pPr>
                      <a:r>
                        <a:rPr lang="en-US" sz="1600" b="0" i="0" u="none" strike="noStrike">
                          <a:solidFill>
                            <a:srgbClr val="000000"/>
                          </a:solidFill>
                          <a:effectLst/>
                          <a:latin typeface="Calibri" panose="020F0502020204030204" pitchFamily="34" charset="0"/>
                        </a:rPr>
                        <a:t>2/5</a:t>
                      </a:r>
                    </a:p>
                  </a:txBody>
                  <a:tcPr marL="9525" marR="9525" marT="9525" marB="0" anchor="b">
                    <a:lnL>
                      <a:noFill/>
                    </a:lnL>
                    <a:lnR w="12700" cap="flat" cmpd="sng" algn="ctr">
                      <a:solidFill>
                        <a:schemeClr val="tx1"/>
                      </a:solidFill>
                      <a:prstDash val="solid"/>
                      <a:round/>
                      <a:headEnd type="none" w="med" len="med"/>
                      <a:tailEnd type="none" w="med" len="med"/>
                    </a:lnR>
                    <a:lnT>
                      <a:noFill/>
                    </a:lnT>
                    <a:lnB>
                      <a:noFill/>
                    </a:lnB>
                    <a:solidFill>
                      <a:srgbClr val="FFC000"/>
                    </a:solidFill>
                  </a:tcPr>
                </a:tc>
                <a:extLst>
                  <a:ext uri="{0D108BD9-81ED-4DB2-BD59-A6C34878D82A}">
                    <a16:rowId xmlns="" xmlns:a16="http://schemas.microsoft.com/office/drawing/2014/main" val="684591072"/>
                  </a:ext>
                </a:extLst>
              </a:tr>
              <a:tr h="200025">
                <a:tc>
                  <a:txBody>
                    <a:bodyPr/>
                    <a:lstStyle/>
                    <a:p>
                      <a:pPr algn="l" fontAlgn="b">
                        <a:lnSpc>
                          <a:spcPct val="150000"/>
                        </a:lnSpc>
                      </a:pPr>
                      <a:r>
                        <a:rPr lang="en-US" sz="1600" b="0" i="0" u="none" strike="noStrike">
                          <a:solidFill>
                            <a:srgbClr val="000000"/>
                          </a:solidFill>
                          <a:effectLst/>
                          <a:latin typeface="Calibri" panose="020F0502020204030204" pitchFamily="34" charset="0"/>
                        </a:rPr>
                        <a:t>Uganda (IGAD)</a:t>
                      </a:r>
                    </a:p>
                  </a:txBody>
                  <a:tcPr marL="9525" marR="9525" marT="9525" marB="0" anchor="b">
                    <a:lnL w="12700" cap="flat" cmpd="sng" algn="ctr">
                      <a:solidFill>
                        <a:schemeClr val="tx1"/>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ctr" fontAlgn="b">
                        <a:lnSpc>
                          <a:spcPct val="150000"/>
                        </a:lnSpc>
                      </a:pPr>
                      <a:r>
                        <a:rPr lang="en-US" sz="1600" b="0" i="0" u="none" strike="noStrike">
                          <a:solidFill>
                            <a:srgbClr val="000000"/>
                          </a:solidFill>
                          <a:effectLst/>
                          <a:latin typeface="Calibri" panose="020F0502020204030204" pitchFamily="34" charset="0"/>
                        </a:rPr>
                        <a:t>0.701</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solidFill>
                      <a:srgbClr val="00FF00"/>
                    </a:solidFill>
                  </a:tcPr>
                </a:tc>
                <a:tc>
                  <a:txBody>
                    <a:bodyPr/>
                    <a:lstStyle/>
                    <a:p>
                      <a:pPr algn="ctr" fontAlgn="b">
                        <a:lnSpc>
                          <a:spcPct val="150000"/>
                        </a:lnSpc>
                      </a:pPr>
                      <a:r>
                        <a:rPr lang="en-US" sz="1600" b="0" i="0" u="none" strike="noStrike">
                          <a:solidFill>
                            <a:srgbClr val="000000"/>
                          </a:solidFill>
                          <a:effectLst/>
                          <a:latin typeface="Calibri" panose="020F0502020204030204" pitchFamily="34" charset="0"/>
                        </a:rPr>
                        <a:t>2/6</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solidFill>
                      <a:srgbClr val="00FF00"/>
                    </a:solidFill>
                  </a:tcPr>
                </a:tc>
                <a:tc>
                  <a:txBody>
                    <a:bodyPr/>
                    <a:lstStyle/>
                    <a:p>
                      <a:pPr algn="ctr" fontAlgn="b">
                        <a:lnSpc>
                          <a:spcPct val="150000"/>
                        </a:lnSpc>
                      </a:pPr>
                      <a:r>
                        <a:rPr lang="en-US" sz="1600" b="0" i="0" u="none" strike="noStrike">
                          <a:solidFill>
                            <a:srgbClr val="000000"/>
                          </a:solidFill>
                          <a:effectLst/>
                          <a:latin typeface="Calibri" panose="020F0502020204030204" pitchFamily="34" charset="0"/>
                        </a:rPr>
                        <a:t>0.378</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solidFill>
                      <a:srgbClr val="FF0000"/>
                    </a:solidFill>
                  </a:tcPr>
                </a:tc>
                <a:tc>
                  <a:txBody>
                    <a:bodyPr/>
                    <a:lstStyle/>
                    <a:p>
                      <a:pPr algn="ctr" fontAlgn="b">
                        <a:lnSpc>
                          <a:spcPct val="150000"/>
                        </a:lnSpc>
                      </a:pPr>
                      <a:r>
                        <a:rPr lang="en-US" sz="1600" b="0" i="0" u="none" strike="noStrike">
                          <a:solidFill>
                            <a:srgbClr val="000000"/>
                          </a:solidFill>
                          <a:effectLst/>
                          <a:latin typeface="Calibri" panose="020F0502020204030204" pitchFamily="34" charset="0"/>
                        </a:rPr>
                        <a:t>8/8</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solidFill>
                      <a:srgbClr val="FF0000"/>
                    </a:solidFill>
                  </a:tcPr>
                </a:tc>
                <a:tc>
                  <a:txBody>
                    <a:bodyPr/>
                    <a:lstStyle/>
                    <a:p>
                      <a:pPr algn="ctr" fontAlgn="b">
                        <a:lnSpc>
                          <a:spcPct val="150000"/>
                        </a:lnSpc>
                      </a:pPr>
                      <a:r>
                        <a:rPr lang="en-US" sz="1600" b="0" i="0" u="none" strike="noStrike" dirty="0">
                          <a:solidFill>
                            <a:srgbClr val="000000"/>
                          </a:solidFill>
                          <a:effectLst/>
                          <a:latin typeface="Calibri" panose="020F0502020204030204" pitchFamily="34" charset="0"/>
                        </a:rPr>
                        <a:t>0.998</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solidFill>
                      <a:srgbClr val="00FF00"/>
                    </a:solidFill>
                  </a:tcPr>
                </a:tc>
                <a:tc>
                  <a:txBody>
                    <a:bodyPr/>
                    <a:lstStyle/>
                    <a:p>
                      <a:pPr algn="ctr" fontAlgn="b">
                        <a:lnSpc>
                          <a:spcPct val="150000"/>
                        </a:lnSpc>
                      </a:pPr>
                      <a:r>
                        <a:rPr lang="en-US" sz="1600" b="0" i="0" u="none" strike="noStrike" dirty="0">
                          <a:solidFill>
                            <a:srgbClr val="000000"/>
                          </a:solidFill>
                          <a:effectLst/>
                          <a:latin typeface="Calibri" panose="020F0502020204030204" pitchFamily="34" charset="0"/>
                        </a:rPr>
                        <a:t>1/7</a:t>
                      </a:r>
                    </a:p>
                  </a:txBody>
                  <a:tcPr marL="9525" marR="9525" marT="9525" marB="0" anchor="b">
                    <a:lnL>
                      <a:noFill/>
                    </a:lnL>
                    <a:lnR w="12700" cap="flat" cmpd="sng" algn="ctr">
                      <a:solidFill>
                        <a:schemeClr val="tx1"/>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00FF00"/>
                    </a:solidFill>
                  </a:tcPr>
                </a:tc>
                <a:extLst>
                  <a:ext uri="{0D108BD9-81ED-4DB2-BD59-A6C34878D82A}">
                    <a16:rowId xmlns="" xmlns:a16="http://schemas.microsoft.com/office/drawing/2014/main" val="1324066809"/>
                  </a:ext>
                </a:extLst>
              </a:tr>
              <a:tr h="190500">
                <a:tc>
                  <a:txBody>
                    <a:bodyPr/>
                    <a:lstStyle/>
                    <a:p>
                      <a:pPr algn="l" fontAlgn="b">
                        <a:lnSpc>
                          <a:spcPct val="150000"/>
                        </a:lnSpc>
                      </a:pPr>
                      <a:r>
                        <a:rPr lang="en-US" sz="1600" b="0" i="0" u="none" strike="noStrike">
                          <a:solidFill>
                            <a:srgbClr val="000000"/>
                          </a:solidFill>
                          <a:effectLst/>
                          <a:latin typeface="Calibri" panose="020F0502020204030204" pitchFamily="34" charset="0"/>
                        </a:rPr>
                        <a:t>Zambia (COMESA)</a:t>
                      </a:r>
                    </a:p>
                  </a:txBody>
                  <a:tcPr marL="9525" marR="9525" marT="9525" marB="0" anchor="b">
                    <a:lnL w="12700" cap="flat" cmpd="sng" algn="ctr">
                      <a:solidFill>
                        <a:schemeClr val="tx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ctr" fontAlgn="b">
                        <a:lnSpc>
                          <a:spcPct val="150000"/>
                        </a:lnSpc>
                      </a:pPr>
                      <a:r>
                        <a:rPr lang="en-US" sz="1600" b="0" i="0" u="none" strike="noStrike">
                          <a:solidFill>
                            <a:srgbClr val="000000"/>
                          </a:solidFill>
                          <a:effectLst/>
                          <a:latin typeface="Calibri" panose="020F0502020204030204" pitchFamily="34" charset="0"/>
                        </a:rPr>
                        <a:t>0.565</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solidFill>
                      <a:srgbClr val="00FF00"/>
                    </a:solidFill>
                  </a:tcPr>
                </a:tc>
                <a:tc>
                  <a:txBody>
                    <a:bodyPr/>
                    <a:lstStyle/>
                    <a:p>
                      <a:pPr algn="ctr" fontAlgn="b">
                        <a:lnSpc>
                          <a:spcPct val="150000"/>
                        </a:lnSpc>
                      </a:pPr>
                      <a:r>
                        <a:rPr lang="en-US" sz="1600" b="0" i="0" u="none" strike="noStrike">
                          <a:solidFill>
                            <a:srgbClr val="000000"/>
                          </a:solidFill>
                          <a:effectLst/>
                          <a:latin typeface="Calibri" panose="020F0502020204030204" pitchFamily="34" charset="0"/>
                        </a:rPr>
                        <a:t>2/19</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solidFill>
                      <a:srgbClr val="00FF00"/>
                    </a:solidFill>
                  </a:tcPr>
                </a:tc>
                <a:tc>
                  <a:txBody>
                    <a:bodyPr/>
                    <a:lstStyle/>
                    <a:p>
                      <a:pPr algn="ctr" fontAlgn="b">
                        <a:lnSpc>
                          <a:spcPct val="150000"/>
                        </a:lnSpc>
                      </a:pPr>
                      <a:r>
                        <a:rPr lang="en-US" sz="1600" b="0" i="0" u="none" strike="noStrike">
                          <a:solidFill>
                            <a:srgbClr val="000000"/>
                          </a:solidFill>
                          <a:effectLst/>
                          <a:latin typeface="Calibri" panose="020F0502020204030204" pitchFamily="34" charset="0"/>
                        </a:rPr>
                        <a:t>0.437</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solidFill>
                      <a:srgbClr val="FFC000"/>
                    </a:solidFill>
                  </a:tcPr>
                </a:tc>
                <a:tc>
                  <a:txBody>
                    <a:bodyPr/>
                    <a:lstStyle/>
                    <a:p>
                      <a:pPr algn="ctr" fontAlgn="b">
                        <a:lnSpc>
                          <a:spcPct val="150000"/>
                        </a:lnSpc>
                      </a:pPr>
                      <a:r>
                        <a:rPr lang="en-US" sz="1600" b="0" i="0" u="none" strike="noStrike">
                          <a:solidFill>
                            <a:srgbClr val="000000"/>
                          </a:solidFill>
                          <a:effectLst/>
                          <a:latin typeface="Calibri" panose="020F0502020204030204" pitchFamily="34" charset="0"/>
                        </a:rPr>
                        <a:t>10/19</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solidFill>
                      <a:srgbClr val="FFC000"/>
                    </a:solidFill>
                  </a:tcPr>
                </a:tc>
                <a:tc>
                  <a:txBody>
                    <a:bodyPr/>
                    <a:lstStyle/>
                    <a:p>
                      <a:pPr algn="ctr" fontAlgn="b">
                        <a:lnSpc>
                          <a:spcPct val="150000"/>
                        </a:lnSpc>
                      </a:pPr>
                      <a:r>
                        <a:rPr lang="en-US" sz="1600" b="0" i="0" u="none" strike="noStrike" dirty="0">
                          <a:solidFill>
                            <a:srgbClr val="000000"/>
                          </a:solidFill>
                          <a:effectLst/>
                          <a:latin typeface="Calibri" panose="020F0502020204030204" pitchFamily="34" charset="0"/>
                        </a:rPr>
                        <a:t>1.00</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solidFill>
                      <a:srgbClr val="00FF00"/>
                    </a:solidFill>
                  </a:tcPr>
                </a:tc>
                <a:tc>
                  <a:txBody>
                    <a:bodyPr/>
                    <a:lstStyle/>
                    <a:p>
                      <a:pPr algn="ctr" fontAlgn="b">
                        <a:lnSpc>
                          <a:spcPct val="150000"/>
                        </a:lnSpc>
                      </a:pPr>
                      <a:r>
                        <a:rPr lang="en-US" sz="1600" b="0" i="0" u="none" strike="noStrike" dirty="0">
                          <a:solidFill>
                            <a:srgbClr val="000000"/>
                          </a:solidFill>
                          <a:effectLst/>
                          <a:latin typeface="Calibri" panose="020F0502020204030204" pitchFamily="34" charset="0"/>
                        </a:rPr>
                        <a:t>1/19</a:t>
                      </a:r>
                    </a:p>
                  </a:txBody>
                  <a:tcPr marL="9525" marR="9525" marT="9525" marB="0" anchor="b">
                    <a:lnL>
                      <a:noFill/>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00FF00"/>
                    </a:solidFill>
                  </a:tcPr>
                </a:tc>
                <a:extLst>
                  <a:ext uri="{0D108BD9-81ED-4DB2-BD59-A6C34878D82A}">
                    <a16:rowId xmlns="" xmlns:a16="http://schemas.microsoft.com/office/drawing/2014/main" val="3941291977"/>
                  </a:ext>
                </a:extLst>
              </a:tr>
              <a:tr h="200025">
                <a:tc>
                  <a:txBody>
                    <a:bodyPr/>
                    <a:lstStyle/>
                    <a:p>
                      <a:pPr algn="l" fontAlgn="b">
                        <a:lnSpc>
                          <a:spcPct val="150000"/>
                        </a:lnSpc>
                      </a:pPr>
                      <a:r>
                        <a:rPr lang="en-US" sz="1600" b="0" i="0" u="none" strike="noStrike">
                          <a:solidFill>
                            <a:srgbClr val="000000"/>
                          </a:solidFill>
                          <a:effectLst/>
                          <a:latin typeface="Calibri" panose="020F0502020204030204" pitchFamily="34" charset="0"/>
                        </a:rPr>
                        <a:t>Zambia (SADC)</a:t>
                      </a:r>
                    </a:p>
                  </a:txBody>
                  <a:tcPr marL="9525" marR="9525" marT="9525" marB="0" anchor="b">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tcPr>
                </a:tc>
                <a:tc>
                  <a:txBody>
                    <a:bodyPr/>
                    <a:lstStyle/>
                    <a:p>
                      <a:pPr algn="ctr" fontAlgn="b">
                        <a:lnSpc>
                          <a:spcPct val="150000"/>
                        </a:lnSpc>
                      </a:pPr>
                      <a:r>
                        <a:rPr lang="en-US" sz="1600" b="0" i="0" u="none" strike="noStrike">
                          <a:solidFill>
                            <a:srgbClr val="000000"/>
                          </a:solidFill>
                          <a:effectLst/>
                          <a:latin typeface="Calibri" panose="020F0502020204030204" pitchFamily="34" charset="0"/>
                        </a:rPr>
                        <a:t>0.523</a:t>
                      </a:r>
                    </a:p>
                  </a:txBody>
                  <a:tcPr marL="9525" marR="9525" marT="9525" marB="0" anchor="b">
                    <a:lnL>
                      <a:noFill/>
                    </a:lnL>
                    <a:lnR>
                      <a:noFill/>
                    </a:lnR>
                    <a:lnT>
                      <a:noFill/>
                    </a:lnT>
                    <a:lnB w="12700" cap="flat" cmpd="sng" algn="ctr">
                      <a:solidFill>
                        <a:schemeClr val="tx1"/>
                      </a:solidFill>
                      <a:prstDash val="solid"/>
                      <a:round/>
                      <a:headEnd type="none" w="med" len="med"/>
                      <a:tailEnd type="none" w="med" len="med"/>
                    </a:lnB>
                    <a:solidFill>
                      <a:srgbClr val="00FF00"/>
                    </a:solidFill>
                  </a:tcPr>
                </a:tc>
                <a:tc>
                  <a:txBody>
                    <a:bodyPr/>
                    <a:lstStyle/>
                    <a:p>
                      <a:pPr algn="ctr" fontAlgn="b">
                        <a:lnSpc>
                          <a:spcPct val="150000"/>
                        </a:lnSpc>
                      </a:pPr>
                      <a:r>
                        <a:rPr lang="en-US" sz="1600" b="0" i="0" u="none" strike="noStrike">
                          <a:solidFill>
                            <a:srgbClr val="000000"/>
                          </a:solidFill>
                          <a:effectLst/>
                          <a:latin typeface="Calibri" panose="020F0502020204030204" pitchFamily="34" charset="0"/>
                        </a:rPr>
                        <a:t>4/15</a:t>
                      </a:r>
                    </a:p>
                  </a:txBody>
                  <a:tcPr marL="9525" marR="9525" marT="9525" marB="0" anchor="b">
                    <a:lnL>
                      <a:noFill/>
                    </a:lnL>
                    <a:lnR>
                      <a:noFill/>
                    </a:lnR>
                    <a:lnT>
                      <a:noFill/>
                    </a:lnT>
                    <a:lnB w="12700" cap="flat" cmpd="sng" algn="ctr">
                      <a:solidFill>
                        <a:schemeClr val="tx1"/>
                      </a:solidFill>
                      <a:prstDash val="solid"/>
                      <a:round/>
                      <a:headEnd type="none" w="med" len="med"/>
                      <a:tailEnd type="none" w="med" len="med"/>
                    </a:lnB>
                    <a:solidFill>
                      <a:srgbClr val="00FF00"/>
                    </a:solidFill>
                  </a:tcPr>
                </a:tc>
                <a:tc>
                  <a:txBody>
                    <a:bodyPr/>
                    <a:lstStyle/>
                    <a:p>
                      <a:pPr algn="ctr" fontAlgn="b">
                        <a:lnSpc>
                          <a:spcPct val="150000"/>
                        </a:lnSpc>
                      </a:pPr>
                      <a:r>
                        <a:rPr lang="en-US" sz="1600" b="0" i="0" u="none" strike="noStrike">
                          <a:solidFill>
                            <a:srgbClr val="000000"/>
                          </a:solidFill>
                          <a:effectLst/>
                          <a:latin typeface="Calibri" panose="020F0502020204030204" pitchFamily="34" charset="0"/>
                        </a:rPr>
                        <a:t>0.444</a:t>
                      </a:r>
                    </a:p>
                  </a:txBody>
                  <a:tcPr marL="9525" marR="9525" marT="9525" marB="0" anchor="b">
                    <a:lnL>
                      <a:noFill/>
                    </a:lnL>
                    <a:lnR>
                      <a:noFill/>
                    </a:lnR>
                    <a:lnT>
                      <a:noFill/>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lnSpc>
                          <a:spcPct val="150000"/>
                        </a:lnSpc>
                      </a:pPr>
                      <a:r>
                        <a:rPr lang="en-US" sz="1600" b="0" i="0" u="none" strike="noStrike">
                          <a:solidFill>
                            <a:srgbClr val="000000"/>
                          </a:solidFill>
                          <a:effectLst/>
                          <a:latin typeface="Calibri" panose="020F0502020204030204" pitchFamily="34" charset="0"/>
                        </a:rPr>
                        <a:t>10/15</a:t>
                      </a:r>
                    </a:p>
                  </a:txBody>
                  <a:tcPr marL="9525" marR="9525" marT="9525" marB="0" anchor="b">
                    <a:lnL>
                      <a:noFill/>
                    </a:lnL>
                    <a:lnR>
                      <a:noFill/>
                    </a:lnR>
                    <a:lnT>
                      <a:noFill/>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lnSpc>
                          <a:spcPct val="150000"/>
                        </a:lnSpc>
                      </a:pPr>
                      <a:r>
                        <a:rPr lang="en-US" sz="1600" b="0" i="0" u="none" strike="noStrike" dirty="0">
                          <a:solidFill>
                            <a:srgbClr val="000000"/>
                          </a:solidFill>
                          <a:effectLst/>
                          <a:latin typeface="Calibri" panose="020F0502020204030204" pitchFamily="34" charset="0"/>
                        </a:rPr>
                        <a:t>0.628</a:t>
                      </a:r>
                    </a:p>
                  </a:txBody>
                  <a:tcPr marL="9525" marR="9525" marT="9525" marB="0" anchor="b">
                    <a:lnL>
                      <a:noFill/>
                    </a:lnL>
                    <a:lnR>
                      <a:noFill/>
                    </a:lnR>
                    <a:lnT>
                      <a:noFill/>
                    </a:lnT>
                    <a:lnB w="12700" cap="flat" cmpd="sng" algn="ctr">
                      <a:solidFill>
                        <a:schemeClr val="tx1"/>
                      </a:solidFill>
                      <a:prstDash val="solid"/>
                      <a:round/>
                      <a:headEnd type="none" w="med" len="med"/>
                      <a:tailEnd type="none" w="med" len="med"/>
                    </a:lnB>
                    <a:solidFill>
                      <a:srgbClr val="00FF00"/>
                    </a:solidFill>
                  </a:tcPr>
                </a:tc>
                <a:tc>
                  <a:txBody>
                    <a:bodyPr/>
                    <a:lstStyle/>
                    <a:p>
                      <a:pPr algn="ctr" fontAlgn="b">
                        <a:lnSpc>
                          <a:spcPct val="150000"/>
                        </a:lnSpc>
                      </a:pPr>
                      <a:r>
                        <a:rPr lang="en-US" sz="1600" b="0" i="0" u="none" strike="noStrike" dirty="0">
                          <a:solidFill>
                            <a:srgbClr val="000000"/>
                          </a:solidFill>
                          <a:effectLst/>
                          <a:latin typeface="Calibri" panose="020F0502020204030204" pitchFamily="34" charset="0"/>
                        </a:rPr>
                        <a:t>2/15</a:t>
                      </a:r>
                    </a:p>
                  </a:txBody>
                  <a:tcPr marL="9525" marR="9525" marT="9525" marB="0" anchor="b">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rgbClr val="00FF00"/>
                    </a:solidFill>
                  </a:tcPr>
                </a:tc>
                <a:extLst>
                  <a:ext uri="{0D108BD9-81ED-4DB2-BD59-A6C34878D82A}">
                    <a16:rowId xmlns="" xmlns:a16="http://schemas.microsoft.com/office/drawing/2014/main" val="1598655587"/>
                  </a:ext>
                </a:extLst>
              </a:tr>
            </a:tbl>
          </a:graphicData>
        </a:graphic>
      </p:graphicFrame>
      <p:graphicFrame>
        <p:nvGraphicFramePr>
          <p:cNvPr id="11" name="Table 10">
            <a:extLst>
              <a:ext uri="{FF2B5EF4-FFF2-40B4-BE49-F238E27FC236}">
                <a16:creationId xmlns="" xmlns:a16="http://schemas.microsoft.com/office/drawing/2014/main" id="{76BBA79A-F604-4277-BB51-EE2DF82DFEB0}"/>
              </a:ext>
            </a:extLst>
          </p:cNvPr>
          <p:cNvGraphicFramePr>
            <a:graphicFrameLocks noGrp="1"/>
          </p:cNvGraphicFramePr>
          <p:nvPr>
            <p:extLst>
              <p:ext uri="{D42A27DB-BD31-4B8C-83A1-F6EECF244321}">
                <p14:modId xmlns:p14="http://schemas.microsoft.com/office/powerpoint/2010/main" val="528436054"/>
              </p:ext>
            </p:extLst>
          </p:nvPr>
        </p:nvGraphicFramePr>
        <p:xfrm>
          <a:off x="2987040" y="6412827"/>
          <a:ext cx="6217920" cy="283845"/>
        </p:xfrm>
        <a:graphic>
          <a:graphicData uri="http://schemas.openxmlformats.org/drawingml/2006/table">
            <a:tbl>
              <a:tblPr/>
              <a:tblGrid>
                <a:gridCol w="457200">
                  <a:extLst>
                    <a:ext uri="{9D8B030D-6E8A-4147-A177-3AD203B41FA5}">
                      <a16:colId xmlns="" xmlns:a16="http://schemas.microsoft.com/office/drawing/2014/main" val="3770020274"/>
                    </a:ext>
                  </a:extLst>
                </a:gridCol>
                <a:gridCol w="1828800">
                  <a:extLst>
                    <a:ext uri="{9D8B030D-6E8A-4147-A177-3AD203B41FA5}">
                      <a16:colId xmlns="" xmlns:a16="http://schemas.microsoft.com/office/drawing/2014/main" val="2027648260"/>
                    </a:ext>
                  </a:extLst>
                </a:gridCol>
                <a:gridCol w="457200">
                  <a:extLst>
                    <a:ext uri="{9D8B030D-6E8A-4147-A177-3AD203B41FA5}">
                      <a16:colId xmlns="" xmlns:a16="http://schemas.microsoft.com/office/drawing/2014/main" val="3193818251"/>
                    </a:ext>
                  </a:extLst>
                </a:gridCol>
                <a:gridCol w="1188720">
                  <a:extLst>
                    <a:ext uri="{9D8B030D-6E8A-4147-A177-3AD203B41FA5}">
                      <a16:colId xmlns="" xmlns:a16="http://schemas.microsoft.com/office/drawing/2014/main" val="465315207"/>
                    </a:ext>
                  </a:extLst>
                </a:gridCol>
                <a:gridCol w="457200">
                  <a:extLst>
                    <a:ext uri="{9D8B030D-6E8A-4147-A177-3AD203B41FA5}">
                      <a16:colId xmlns="" xmlns:a16="http://schemas.microsoft.com/office/drawing/2014/main" val="3457035716"/>
                    </a:ext>
                  </a:extLst>
                </a:gridCol>
                <a:gridCol w="1828800">
                  <a:extLst>
                    <a:ext uri="{9D8B030D-6E8A-4147-A177-3AD203B41FA5}">
                      <a16:colId xmlns="" xmlns:a16="http://schemas.microsoft.com/office/drawing/2014/main" val="2621218573"/>
                    </a:ext>
                  </a:extLst>
                </a:gridCol>
              </a:tblGrid>
              <a:tr h="182880">
                <a:tc>
                  <a:txBody>
                    <a:bodyPr/>
                    <a:lstStyle/>
                    <a:p>
                      <a:pPr algn="ctr" fontAlgn="b"/>
                      <a:r>
                        <a:rPr lang="en-US" sz="1800" b="0" i="0" u="none" strike="noStrike" dirty="0">
                          <a:solidFill>
                            <a:srgbClr val="000000"/>
                          </a:solidFill>
                          <a:effectLst/>
                          <a:latin typeface="Calibri" panose="020F0502020204030204" pitchFamily="34" charset="0"/>
                        </a:rPr>
                        <a:t> </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FF00"/>
                    </a:solidFill>
                  </a:tcPr>
                </a:tc>
                <a:tc>
                  <a:txBody>
                    <a:bodyPr/>
                    <a:lstStyle/>
                    <a:p>
                      <a:pPr algn="l" fontAlgn="b"/>
                      <a:r>
                        <a:rPr lang="en-US" sz="1800" b="0" i="0" u="none" strike="noStrike" dirty="0">
                          <a:solidFill>
                            <a:srgbClr val="000000"/>
                          </a:solidFill>
                          <a:effectLst/>
                          <a:latin typeface="Calibri" panose="020F0502020204030204" pitchFamily="34" charset="0"/>
                        </a:rPr>
                        <a:t>  Above average</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800" b="0" i="0" u="none" strike="noStrike" dirty="0">
                        <a:solidFill>
                          <a:srgbClr val="000000"/>
                        </a:solidFill>
                        <a:effectLst/>
                        <a:latin typeface="Calibri" panose="020F0502020204030204" pitchFamily="34"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l" fontAlgn="b"/>
                      <a:r>
                        <a:rPr lang="en-US" sz="1800" b="0" i="0" u="none" strike="noStrike" dirty="0">
                          <a:solidFill>
                            <a:srgbClr val="000000"/>
                          </a:solidFill>
                          <a:effectLst/>
                          <a:latin typeface="Calibri" panose="020F0502020204030204" pitchFamily="34" charset="0"/>
                        </a:rPr>
                        <a:t>  Average</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800" b="0" i="0" u="none" strike="noStrike" dirty="0">
                        <a:solidFill>
                          <a:srgbClr val="000000"/>
                        </a:solidFill>
                        <a:effectLst/>
                        <a:latin typeface="Calibri" panose="020F0502020204030204" pitchFamily="34"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l" fontAlgn="b"/>
                      <a:r>
                        <a:rPr lang="en-US" sz="1800" b="0" i="0" u="none" strike="noStrike" dirty="0">
                          <a:solidFill>
                            <a:srgbClr val="000000"/>
                          </a:solidFill>
                          <a:effectLst/>
                          <a:latin typeface="Calibri" panose="020F0502020204030204" pitchFamily="34" charset="0"/>
                        </a:rPr>
                        <a:t>  Below average</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3148865733"/>
                  </a:ext>
                </a:extLst>
              </a:tr>
            </a:tbl>
          </a:graphicData>
        </a:graphic>
      </p:graphicFrame>
    </p:spTree>
    <p:extLst>
      <p:ext uri="{BB962C8B-B14F-4D97-AF65-F5344CB8AC3E}">
        <p14:creationId xmlns:p14="http://schemas.microsoft.com/office/powerpoint/2010/main" val="215516655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 xmlns:a16="http://schemas.microsoft.com/office/drawing/2014/main" id="{67B161E7-7C76-41EB-BBA1-B8F356533FD8}"/>
              </a:ext>
            </a:extLst>
          </p:cNvPr>
          <p:cNvSpPr/>
          <p:nvPr/>
        </p:nvSpPr>
        <p:spPr>
          <a:xfrm>
            <a:off x="0" y="219457"/>
            <a:ext cx="12192000" cy="1471233"/>
          </a:xfrm>
          <a:prstGeom prst="rect">
            <a:avLst/>
          </a:prstGeom>
          <a:solidFill>
            <a:srgbClr val="7570B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ea typeface="Calibri" panose="020F0502020204030204" pitchFamily="34" charset="0"/>
              <a:cs typeface="Times New Roman" panose="02020603050405020304" pitchFamily="18" charset="0"/>
            </a:endParaRPr>
          </a:p>
        </p:txBody>
      </p:sp>
      <p:sp>
        <p:nvSpPr>
          <p:cNvPr id="2" name="Title 1">
            <a:extLst>
              <a:ext uri="{FF2B5EF4-FFF2-40B4-BE49-F238E27FC236}">
                <a16:creationId xmlns="" xmlns:a16="http://schemas.microsoft.com/office/drawing/2014/main" id="{648EEFC8-614C-4386-A6D3-FE4C82641C78}"/>
              </a:ext>
            </a:extLst>
          </p:cNvPr>
          <p:cNvSpPr>
            <a:spLocks noGrp="1"/>
          </p:cNvSpPr>
          <p:nvPr>
            <p:ph type="title"/>
          </p:nvPr>
        </p:nvSpPr>
        <p:spPr/>
        <p:txBody>
          <a:bodyPr/>
          <a:lstStyle/>
          <a:p>
            <a:r>
              <a:rPr lang="en-US" dirty="0">
                <a:solidFill>
                  <a:schemeClr val="bg1"/>
                </a:solidFill>
              </a:rPr>
              <a:t>Discussion</a:t>
            </a:r>
          </a:p>
        </p:txBody>
      </p:sp>
      <p:sp>
        <p:nvSpPr>
          <p:cNvPr id="6" name="Content Placeholder 2">
            <a:extLst>
              <a:ext uri="{FF2B5EF4-FFF2-40B4-BE49-F238E27FC236}">
                <a16:creationId xmlns="" xmlns:a16="http://schemas.microsoft.com/office/drawing/2014/main" id="{EE031CF9-5C74-4CE2-B6FE-506FEDC4E8F9}"/>
              </a:ext>
            </a:extLst>
          </p:cNvPr>
          <p:cNvSpPr>
            <a:spLocks noGrp="1"/>
          </p:cNvSpPr>
          <p:nvPr>
            <p:ph idx="1"/>
          </p:nvPr>
        </p:nvSpPr>
        <p:spPr>
          <a:xfrm>
            <a:off x="838200" y="2553419"/>
            <a:ext cx="10515600" cy="3920534"/>
          </a:xfrm>
        </p:spPr>
        <p:txBody>
          <a:bodyPr>
            <a:normAutofit/>
          </a:bodyPr>
          <a:lstStyle/>
          <a:p>
            <a:pPr>
              <a:spcAft>
                <a:spcPts val="1200"/>
              </a:spcAft>
            </a:pPr>
            <a:r>
              <a:rPr lang="en-US" dirty="0"/>
              <a:t>Quick reactions?</a:t>
            </a:r>
          </a:p>
          <a:p>
            <a:pPr>
              <a:spcAft>
                <a:spcPts val="1200"/>
              </a:spcAft>
            </a:pPr>
            <a:r>
              <a:rPr lang="en-US" dirty="0"/>
              <a:t>Clarifications?</a:t>
            </a:r>
          </a:p>
          <a:p>
            <a:pPr>
              <a:spcAft>
                <a:spcPts val="1200"/>
              </a:spcAft>
            </a:pPr>
            <a:r>
              <a:rPr lang="en-US" dirty="0"/>
              <a:t>Gaps in the current NDP process in [country]?</a:t>
            </a:r>
          </a:p>
          <a:p>
            <a:pPr>
              <a:spcAft>
                <a:spcPts val="1200"/>
              </a:spcAft>
            </a:pPr>
            <a:r>
              <a:rPr lang="en-US" dirty="0"/>
              <a:t>Possible action items?</a:t>
            </a:r>
          </a:p>
          <a:p>
            <a:endParaRPr lang="en-US" dirty="0"/>
          </a:p>
        </p:txBody>
      </p:sp>
    </p:spTree>
    <p:extLst>
      <p:ext uri="{BB962C8B-B14F-4D97-AF65-F5344CB8AC3E}">
        <p14:creationId xmlns:p14="http://schemas.microsoft.com/office/powerpoint/2010/main" val="115417768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69F20BC9-246C-40B8-8329-C5BDE2D42292}"/>
              </a:ext>
            </a:extLst>
          </p:cNvPr>
          <p:cNvSpPr/>
          <p:nvPr/>
        </p:nvSpPr>
        <p:spPr>
          <a:xfrm>
            <a:off x="0" y="-76699"/>
            <a:ext cx="12192000" cy="6934699"/>
          </a:xfrm>
          <a:prstGeom prst="rect">
            <a:avLst/>
          </a:prstGeom>
          <a:solidFill>
            <a:srgbClr val="E7298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ea typeface="Calibri" panose="020F0502020204030204" pitchFamily="34" charset="0"/>
              <a:cs typeface="Times New Roman" panose="02020603050405020304" pitchFamily="18" charset="0"/>
            </a:endParaRPr>
          </a:p>
        </p:txBody>
      </p:sp>
      <p:sp>
        <p:nvSpPr>
          <p:cNvPr id="2" name="Title 1">
            <a:extLst>
              <a:ext uri="{FF2B5EF4-FFF2-40B4-BE49-F238E27FC236}">
                <a16:creationId xmlns="" xmlns:a16="http://schemas.microsoft.com/office/drawing/2014/main" id="{449E4D10-1F1C-4D35-AE1A-5145E58DA176}"/>
              </a:ext>
            </a:extLst>
          </p:cNvPr>
          <p:cNvSpPr>
            <a:spLocks noGrp="1"/>
          </p:cNvSpPr>
          <p:nvPr>
            <p:ph type="title"/>
          </p:nvPr>
        </p:nvSpPr>
        <p:spPr/>
        <p:txBody>
          <a:bodyPr/>
          <a:lstStyle/>
          <a:p>
            <a:r>
              <a:rPr lang="en-US" dirty="0">
                <a:solidFill>
                  <a:schemeClr val="bg1"/>
                </a:solidFill>
              </a:rPr>
              <a:t>Coordination and Finance</a:t>
            </a:r>
          </a:p>
        </p:txBody>
      </p:sp>
      <p:sp>
        <p:nvSpPr>
          <p:cNvPr id="3" name="Text Placeholder 2">
            <a:extLst>
              <a:ext uri="{FF2B5EF4-FFF2-40B4-BE49-F238E27FC236}">
                <a16:creationId xmlns="" xmlns:a16="http://schemas.microsoft.com/office/drawing/2014/main" id="{334515B9-0042-4BD7-8750-18C17DFC603E}"/>
              </a:ext>
            </a:extLst>
          </p:cNvPr>
          <p:cNvSpPr>
            <a:spLocks noGrp="1"/>
          </p:cNvSpPr>
          <p:nvPr>
            <p:ph type="body" idx="1"/>
          </p:nvPr>
        </p:nvSpPr>
        <p:spPr/>
        <p:txBody>
          <a:bodyPr/>
          <a:lstStyle/>
          <a:p>
            <a:r>
              <a:rPr lang="en-US" dirty="0">
                <a:solidFill>
                  <a:schemeClr val="bg1"/>
                </a:solidFill>
              </a:rPr>
              <a:t>Making implementation real</a:t>
            </a:r>
          </a:p>
          <a:p>
            <a:r>
              <a:rPr lang="en-US" dirty="0">
                <a:solidFill>
                  <a:schemeClr val="bg1"/>
                </a:solidFill>
              </a:rPr>
              <a:t>(Intro to Theme D)</a:t>
            </a:r>
          </a:p>
        </p:txBody>
      </p:sp>
    </p:spTree>
    <p:extLst>
      <p:ext uri="{BB962C8B-B14F-4D97-AF65-F5344CB8AC3E}">
        <p14:creationId xmlns:p14="http://schemas.microsoft.com/office/powerpoint/2010/main" val="199745410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 xmlns:a16="http://schemas.microsoft.com/office/drawing/2014/main" id="{4C95C664-EC4C-4327-A7BA-349F0D978AE9}"/>
              </a:ext>
            </a:extLst>
          </p:cNvPr>
          <p:cNvSpPr/>
          <p:nvPr/>
        </p:nvSpPr>
        <p:spPr>
          <a:xfrm>
            <a:off x="0" y="1513419"/>
            <a:ext cx="12192000" cy="3869464"/>
          </a:xfrm>
          <a:prstGeom prst="rect">
            <a:avLst/>
          </a:prstGeom>
          <a:solidFill>
            <a:srgbClr val="E7298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ea typeface="Calibri" panose="020F0502020204030204" pitchFamily="34" charset="0"/>
              <a:cs typeface="Times New Roman" panose="02020603050405020304" pitchFamily="18" charset="0"/>
            </a:endParaRPr>
          </a:p>
        </p:txBody>
      </p:sp>
      <p:sp>
        <p:nvSpPr>
          <p:cNvPr id="2" name="Title 1">
            <a:extLst>
              <a:ext uri="{FF2B5EF4-FFF2-40B4-BE49-F238E27FC236}">
                <a16:creationId xmlns="" xmlns:a16="http://schemas.microsoft.com/office/drawing/2014/main" id="{FA9BCEC7-BD4A-492C-AAF0-1F2A6CBB66AE}"/>
              </a:ext>
            </a:extLst>
          </p:cNvPr>
          <p:cNvSpPr>
            <a:spLocks noGrp="1"/>
          </p:cNvSpPr>
          <p:nvPr>
            <p:ph type="title"/>
          </p:nvPr>
        </p:nvSpPr>
        <p:spPr>
          <a:xfrm>
            <a:off x="838200" y="2785369"/>
            <a:ext cx="10515600" cy="1325563"/>
          </a:xfrm>
        </p:spPr>
        <p:txBody>
          <a:bodyPr>
            <a:normAutofit fontScale="90000"/>
          </a:bodyPr>
          <a:lstStyle/>
          <a:p>
            <a:r>
              <a:rPr lang="en-US" dirty="0">
                <a:solidFill>
                  <a:schemeClr val="bg1"/>
                </a:solidFill>
              </a:rPr>
              <a:t>“What makes planning is not the targets, which merely express what we would like to see happen, but the action that is taken to achieve these targets.” – Arthur Lewis</a:t>
            </a:r>
          </a:p>
        </p:txBody>
      </p:sp>
    </p:spTree>
    <p:extLst>
      <p:ext uri="{BB962C8B-B14F-4D97-AF65-F5344CB8AC3E}">
        <p14:creationId xmlns:p14="http://schemas.microsoft.com/office/powerpoint/2010/main" val="152785583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 xmlns:a16="http://schemas.microsoft.com/office/drawing/2014/main" id="{4C95C664-EC4C-4327-A7BA-349F0D978AE9}"/>
              </a:ext>
            </a:extLst>
          </p:cNvPr>
          <p:cNvSpPr/>
          <p:nvPr/>
        </p:nvSpPr>
        <p:spPr>
          <a:xfrm>
            <a:off x="0" y="219457"/>
            <a:ext cx="12192000" cy="1471233"/>
          </a:xfrm>
          <a:prstGeom prst="rect">
            <a:avLst/>
          </a:prstGeom>
          <a:solidFill>
            <a:srgbClr val="E7298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ea typeface="Calibri" panose="020F0502020204030204" pitchFamily="34" charset="0"/>
              <a:cs typeface="Times New Roman" panose="02020603050405020304" pitchFamily="18" charset="0"/>
            </a:endParaRPr>
          </a:p>
        </p:txBody>
      </p:sp>
      <p:sp>
        <p:nvSpPr>
          <p:cNvPr id="2" name="Title 1">
            <a:extLst>
              <a:ext uri="{FF2B5EF4-FFF2-40B4-BE49-F238E27FC236}">
                <a16:creationId xmlns="" xmlns:a16="http://schemas.microsoft.com/office/drawing/2014/main" id="{FA9BCEC7-BD4A-492C-AAF0-1F2A6CBB66AE}"/>
              </a:ext>
            </a:extLst>
          </p:cNvPr>
          <p:cNvSpPr>
            <a:spLocks noGrp="1"/>
          </p:cNvSpPr>
          <p:nvPr>
            <p:ph type="title"/>
          </p:nvPr>
        </p:nvSpPr>
        <p:spPr/>
        <p:txBody>
          <a:bodyPr/>
          <a:lstStyle/>
          <a:p>
            <a:r>
              <a:rPr lang="en-US" dirty="0">
                <a:solidFill>
                  <a:schemeClr val="bg1"/>
                </a:solidFill>
              </a:rPr>
              <a:t>Key questions for policymakers</a:t>
            </a:r>
          </a:p>
        </p:txBody>
      </p:sp>
      <p:sp>
        <p:nvSpPr>
          <p:cNvPr id="3" name="Content Placeholder 2">
            <a:extLst>
              <a:ext uri="{FF2B5EF4-FFF2-40B4-BE49-F238E27FC236}">
                <a16:creationId xmlns="" xmlns:a16="http://schemas.microsoft.com/office/drawing/2014/main" id="{349B943A-4AF2-48FA-BED9-3C7393A925A7}"/>
              </a:ext>
            </a:extLst>
          </p:cNvPr>
          <p:cNvSpPr>
            <a:spLocks noGrp="1"/>
          </p:cNvSpPr>
          <p:nvPr>
            <p:ph idx="1"/>
          </p:nvPr>
        </p:nvSpPr>
        <p:spPr/>
        <p:txBody>
          <a:bodyPr>
            <a:normAutofit fontScale="92500" lnSpcReduction="10000"/>
          </a:bodyPr>
          <a:lstStyle/>
          <a:p>
            <a:pPr lvl="0"/>
            <a:r>
              <a:rPr lang="en-US" dirty="0"/>
              <a:t>What mechanisms can be established through the NDP process to allow for coordination between the many public and private actors engaging in the development of cities?</a:t>
            </a:r>
          </a:p>
          <a:p>
            <a:pPr lvl="0"/>
            <a:r>
              <a:rPr lang="en-US" dirty="0"/>
              <a:t>How can subnational authorities be better supported to manage cities in ways that align with the NDP?</a:t>
            </a:r>
          </a:p>
          <a:p>
            <a:pPr lvl="0"/>
            <a:r>
              <a:rPr lang="en-US" dirty="0"/>
              <a:t>Within cities and the national spatial system, how well are public and private investments currently coordinated and how can they be better aligned? </a:t>
            </a:r>
          </a:p>
          <a:p>
            <a:pPr lvl="0"/>
            <a:r>
              <a:rPr lang="en-US" dirty="0"/>
              <a:t>How can investments in cities better leverage private sector contributions?</a:t>
            </a:r>
          </a:p>
          <a:p>
            <a:pPr lvl="0"/>
            <a:r>
              <a:rPr lang="en-US" dirty="0"/>
              <a:t>How can the potential public revenues arising from cities be better harnessed for public investments? </a:t>
            </a:r>
          </a:p>
        </p:txBody>
      </p:sp>
    </p:spTree>
    <p:extLst>
      <p:ext uri="{BB962C8B-B14F-4D97-AF65-F5344CB8AC3E}">
        <p14:creationId xmlns:p14="http://schemas.microsoft.com/office/powerpoint/2010/main" val="423023289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 xmlns:a16="http://schemas.microsoft.com/office/drawing/2014/main" id="{4C95C664-EC4C-4327-A7BA-349F0D978AE9}"/>
              </a:ext>
            </a:extLst>
          </p:cNvPr>
          <p:cNvSpPr/>
          <p:nvPr/>
        </p:nvSpPr>
        <p:spPr>
          <a:xfrm>
            <a:off x="0" y="219457"/>
            <a:ext cx="12192000" cy="1471233"/>
          </a:xfrm>
          <a:prstGeom prst="rect">
            <a:avLst/>
          </a:prstGeom>
          <a:solidFill>
            <a:srgbClr val="E7298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ea typeface="Calibri" panose="020F0502020204030204" pitchFamily="34" charset="0"/>
              <a:cs typeface="Times New Roman" panose="02020603050405020304" pitchFamily="18" charset="0"/>
            </a:endParaRPr>
          </a:p>
        </p:txBody>
      </p:sp>
      <p:sp>
        <p:nvSpPr>
          <p:cNvPr id="2" name="Title 1">
            <a:extLst>
              <a:ext uri="{FF2B5EF4-FFF2-40B4-BE49-F238E27FC236}">
                <a16:creationId xmlns="" xmlns:a16="http://schemas.microsoft.com/office/drawing/2014/main" id="{FA9BCEC7-BD4A-492C-AAF0-1F2A6CBB66AE}"/>
              </a:ext>
            </a:extLst>
          </p:cNvPr>
          <p:cNvSpPr>
            <a:spLocks noGrp="1"/>
          </p:cNvSpPr>
          <p:nvPr>
            <p:ph type="title"/>
          </p:nvPr>
        </p:nvSpPr>
        <p:spPr/>
        <p:txBody>
          <a:bodyPr/>
          <a:lstStyle/>
          <a:p>
            <a:r>
              <a:rPr lang="en-US" dirty="0">
                <a:solidFill>
                  <a:schemeClr val="bg1"/>
                </a:solidFill>
              </a:rPr>
              <a:t>Types of coordination</a:t>
            </a:r>
          </a:p>
        </p:txBody>
      </p:sp>
      <p:grpSp>
        <p:nvGrpSpPr>
          <p:cNvPr id="17" name="Group 16">
            <a:extLst>
              <a:ext uri="{FF2B5EF4-FFF2-40B4-BE49-F238E27FC236}">
                <a16:creationId xmlns="" xmlns:a16="http://schemas.microsoft.com/office/drawing/2014/main" id="{5E432E63-8F14-4D59-B0B2-11773871D341}"/>
              </a:ext>
            </a:extLst>
          </p:cNvPr>
          <p:cNvGrpSpPr/>
          <p:nvPr/>
        </p:nvGrpSpPr>
        <p:grpSpPr>
          <a:xfrm>
            <a:off x="1107621" y="1894112"/>
            <a:ext cx="9976757" cy="4147458"/>
            <a:chOff x="1107621" y="1894112"/>
            <a:chExt cx="9976757" cy="4147458"/>
          </a:xfrm>
        </p:grpSpPr>
        <p:sp>
          <p:nvSpPr>
            <p:cNvPr id="7" name="Rectangle: Rounded Corners 6">
              <a:extLst>
                <a:ext uri="{FF2B5EF4-FFF2-40B4-BE49-F238E27FC236}">
                  <a16:creationId xmlns="" xmlns:a16="http://schemas.microsoft.com/office/drawing/2014/main" id="{4E1D30CD-BFFA-4900-80B8-C2A135D678F4}"/>
                </a:ext>
              </a:extLst>
            </p:cNvPr>
            <p:cNvSpPr/>
            <p:nvPr/>
          </p:nvSpPr>
          <p:spPr>
            <a:xfrm>
              <a:off x="1107621" y="1894112"/>
              <a:ext cx="9976757" cy="4147458"/>
            </a:xfrm>
            <a:prstGeom prst="roundRect">
              <a:avLst/>
            </a:prstGeom>
            <a:solidFill>
              <a:schemeClr val="accent1">
                <a:lumMod val="20000"/>
                <a:lumOff val="80000"/>
              </a:schemeClr>
            </a:solidFill>
            <a:ln w="38100">
              <a:solidFill>
                <a:srgbClr val="E729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 xmlns:a16="http://schemas.microsoft.com/office/drawing/2014/main" id="{256A90C2-37F2-4ED5-980D-46E32C1BF8B9}"/>
                </a:ext>
              </a:extLst>
            </p:cNvPr>
            <p:cNvSpPr/>
            <p:nvPr/>
          </p:nvSpPr>
          <p:spPr>
            <a:xfrm>
              <a:off x="6574985" y="3989384"/>
              <a:ext cx="4256314" cy="1790928"/>
            </a:xfrm>
            <a:prstGeom prst="rect">
              <a:avLst/>
            </a:prstGeom>
            <a:solidFill>
              <a:schemeClr val="bg1"/>
            </a:solidFill>
            <a:ln w="38100">
              <a:solidFill>
                <a:srgbClr val="E729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 xmlns:a16="http://schemas.microsoft.com/office/drawing/2014/main" id="{79758DB1-0D9D-42C9-9DD3-69E38CD768B0}"/>
                </a:ext>
              </a:extLst>
            </p:cNvPr>
            <p:cNvSpPr/>
            <p:nvPr/>
          </p:nvSpPr>
          <p:spPr>
            <a:xfrm>
              <a:off x="1360701" y="3989384"/>
              <a:ext cx="4256314" cy="1790928"/>
            </a:xfrm>
            <a:prstGeom prst="rect">
              <a:avLst/>
            </a:prstGeom>
            <a:solidFill>
              <a:schemeClr val="bg1"/>
            </a:solidFill>
            <a:ln w="38100">
              <a:solidFill>
                <a:srgbClr val="E729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 xmlns:a16="http://schemas.microsoft.com/office/drawing/2014/main" id="{7C3930DF-85AE-4D83-A964-EE98B44A642A}"/>
                </a:ext>
              </a:extLst>
            </p:cNvPr>
            <p:cNvSpPr txBox="1"/>
            <p:nvPr/>
          </p:nvSpPr>
          <p:spPr>
            <a:xfrm>
              <a:off x="3967843" y="2019066"/>
              <a:ext cx="4963886" cy="1631216"/>
            </a:xfrm>
            <a:prstGeom prst="rect">
              <a:avLst/>
            </a:prstGeom>
            <a:noFill/>
          </p:spPr>
          <p:txBody>
            <a:bodyPr wrap="square" rtlCol="0">
              <a:spAutoFit/>
            </a:bodyPr>
            <a:lstStyle/>
            <a:p>
              <a:pPr algn="ctr"/>
              <a:r>
                <a:rPr lang="en-US" sz="2000" b="1" dirty="0"/>
                <a:t>INSTITUTIONAL</a:t>
              </a:r>
            </a:p>
            <a:p>
              <a:pPr marL="342900" indent="-342900">
                <a:buFont typeface="Arial" panose="020B0604020202020204" pitchFamily="34" charset="0"/>
                <a:buChar char="•"/>
              </a:pPr>
              <a:r>
                <a:rPr lang="en-US" sz="2000" dirty="0"/>
                <a:t>Horizontal between national entities</a:t>
              </a:r>
            </a:p>
            <a:p>
              <a:pPr marL="342900" indent="-342900">
                <a:buFont typeface="Arial" panose="020B0604020202020204" pitchFamily="34" charset="0"/>
                <a:buChar char="•"/>
              </a:pPr>
              <a:r>
                <a:rPr lang="en-US" sz="2000" dirty="0"/>
                <a:t>Vertical with subnational entities</a:t>
              </a:r>
            </a:p>
            <a:p>
              <a:pPr marL="342900" indent="-342900">
                <a:buFont typeface="Arial" panose="020B0604020202020204" pitchFamily="34" charset="0"/>
                <a:buChar char="•"/>
              </a:pPr>
              <a:r>
                <a:rPr lang="en-US" sz="2000" dirty="0"/>
                <a:t>Jurisdictional between subnational entities</a:t>
              </a:r>
            </a:p>
            <a:p>
              <a:pPr marL="342900" indent="-342900">
                <a:buFont typeface="Arial" panose="020B0604020202020204" pitchFamily="34" charset="0"/>
                <a:buChar char="•"/>
              </a:pPr>
              <a:r>
                <a:rPr lang="en-US" sz="2000" dirty="0"/>
                <a:t>Public-private</a:t>
              </a:r>
            </a:p>
          </p:txBody>
        </p:sp>
        <p:sp>
          <p:nvSpPr>
            <p:cNvPr id="9" name="TextBox 8">
              <a:extLst>
                <a:ext uri="{FF2B5EF4-FFF2-40B4-BE49-F238E27FC236}">
                  <a16:creationId xmlns="" xmlns:a16="http://schemas.microsoft.com/office/drawing/2014/main" id="{78CE185C-960E-4D6A-84CC-3D409F0DD1C2}"/>
                </a:ext>
              </a:extLst>
            </p:cNvPr>
            <p:cNvSpPr txBox="1"/>
            <p:nvPr/>
          </p:nvSpPr>
          <p:spPr>
            <a:xfrm>
              <a:off x="1360701" y="3989384"/>
              <a:ext cx="4256314" cy="1631216"/>
            </a:xfrm>
            <a:prstGeom prst="rect">
              <a:avLst/>
            </a:prstGeom>
            <a:noFill/>
          </p:spPr>
          <p:txBody>
            <a:bodyPr wrap="square" rtlCol="0">
              <a:spAutoFit/>
            </a:bodyPr>
            <a:lstStyle/>
            <a:p>
              <a:pPr algn="ctr"/>
              <a:r>
                <a:rPr lang="en-US" sz="2000" b="1" dirty="0"/>
                <a:t>PLANNING</a:t>
              </a:r>
            </a:p>
            <a:p>
              <a:pPr marL="342900" indent="-342900">
                <a:buFont typeface="Arial" panose="020B0604020202020204" pitchFamily="34" charset="0"/>
                <a:buChar char="•"/>
              </a:pPr>
              <a:r>
                <a:rPr lang="en-US" sz="2000" dirty="0"/>
                <a:t>Alignment between entities’ plans</a:t>
              </a:r>
            </a:p>
            <a:p>
              <a:pPr marL="342900" indent="-342900">
                <a:buFont typeface="Arial" panose="020B0604020202020204" pitchFamily="34" charset="0"/>
                <a:buChar char="•"/>
              </a:pPr>
              <a:r>
                <a:rPr lang="en-US" sz="2000" dirty="0"/>
                <a:t>Alignment of plans with resources</a:t>
              </a:r>
            </a:p>
            <a:p>
              <a:pPr marL="342900" indent="-342900">
                <a:buFont typeface="Arial" panose="020B0604020202020204" pitchFamily="34" charset="0"/>
                <a:buChar char="•"/>
              </a:pPr>
              <a:r>
                <a:rPr lang="en-US" sz="2000" dirty="0"/>
                <a:t>Alignment of implementation strategies</a:t>
              </a:r>
            </a:p>
          </p:txBody>
        </p:sp>
        <p:sp>
          <p:nvSpPr>
            <p:cNvPr id="10" name="TextBox 9">
              <a:extLst>
                <a:ext uri="{FF2B5EF4-FFF2-40B4-BE49-F238E27FC236}">
                  <a16:creationId xmlns="" xmlns:a16="http://schemas.microsoft.com/office/drawing/2014/main" id="{8EED83C6-BBED-4EA4-BF1D-06B37E2E266D}"/>
                </a:ext>
              </a:extLst>
            </p:cNvPr>
            <p:cNvSpPr txBox="1"/>
            <p:nvPr/>
          </p:nvSpPr>
          <p:spPr>
            <a:xfrm>
              <a:off x="6701525" y="3989384"/>
              <a:ext cx="4382853" cy="1631216"/>
            </a:xfrm>
            <a:prstGeom prst="rect">
              <a:avLst/>
            </a:prstGeom>
            <a:noFill/>
          </p:spPr>
          <p:txBody>
            <a:bodyPr wrap="square" rtlCol="0">
              <a:spAutoFit/>
            </a:bodyPr>
            <a:lstStyle/>
            <a:p>
              <a:pPr algn="ctr"/>
              <a:r>
                <a:rPr lang="en-US" sz="2000" b="1" dirty="0"/>
                <a:t>IMPLEMENTATION</a:t>
              </a:r>
            </a:p>
            <a:p>
              <a:pPr marL="342900" indent="-342900">
                <a:buFont typeface="Arial" panose="020B0604020202020204" pitchFamily="34" charset="0"/>
                <a:buChar char="•"/>
              </a:pPr>
              <a:r>
                <a:rPr lang="en-US" sz="2000" dirty="0"/>
                <a:t>Coordination in timing</a:t>
              </a:r>
            </a:p>
            <a:p>
              <a:pPr marL="342900" indent="-342900">
                <a:buFont typeface="Arial" panose="020B0604020202020204" pitchFamily="34" charset="0"/>
                <a:buChar char="•"/>
              </a:pPr>
              <a:r>
                <a:rPr lang="en-US" sz="2000" dirty="0"/>
                <a:t>Alignment in space</a:t>
              </a:r>
            </a:p>
            <a:p>
              <a:pPr marL="342900" indent="-342900">
                <a:buFont typeface="Arial" panose="020B0604020202020204" pitchFamily="34" charset="0"/>
                <a:buChar char="•"/>
              </a:pPr>
              <a:r>
                <a:rPr lang="en-US" sz="2000" dirty="0"/>
                <a:t>Coordination of resources</a:t>
              </a:r>
            </a:p>
            <a:p>
              <a:pPr marL="342900" indent="-342900">
                <a:buFont typeface="Arial" panose="020B0604020202020204" pitchFamily="34" charset="0"/>
                <a:buChar char="•"/>
              </a:pPr>
              <a:r>
                <a:rPr lang="en-US" sz="2000" dirty="0"/>
                <a:t>Coordination of roles</a:t>
              </a:r>
            </a:p>
          </p:txBody>
        </p:sp>
        <p:cxnSp>
          <p:nvCxnSpPr>
            <p:cNvPr id="16" name="Straight Arrow Connector 15">
              <a:extLst>
                <a:ext uri="{FF2B5EF4-FFF2-40B4-BE49-F238E27FC236}">
                  <a16:creationId xmlns="" xmlns:a16="http://schemas.microsoft.com/office/drawing/2014/main" id="{A6E197B6-53DC-463A-AAF8-CB4C1EE23AE6}"/>
                </a:ext>
              </a:extLst>
            </p:cNvPr>
            <p:cNvCxnSpPr/>
            <p:nvPr/>
          </p:nvCxnSpPr>
          <p:spPr>
            <a:xfrm>
              <a:off x="5731329" y="4884848"/>
              <a:ext cx="718457" cy="0"/>
            </a:xfrm>
            <a:prstGeom prst="straightConnector1">
              <a:avLst/>
            </a:prstGeom>
            <a:ln w="38100">
              <a:solidFill>
                <a:srgbClr val="E7298A"/>
              </a:solidFill>
              <a:tailEnd type="triangle" w="lg" len="lg"/>
            </a:ln>
          </p:spPr>
          <p:style>
            <a:lnRef idx="1">
              <a:schemeClr val="accent1"/>
            </a:lnRef>
            <a:fillRef idx="0">
              <a:schemeClr val="accent1"/>
            </a:fillRef>
            <a:effectRef idx="0">
              <a:schemeClr val="accent1"/>
            </a:effectRef>
            <a:fontRef idx="minor">
              <a:schemeClr val="tx1"/>
            </a:fontRef>
          </p:style>
        </p:cxnSp>
      </p:grpSp>
      <p:sp>
        <p:nvSpPr>
          <p:cNvPr id="18" name="TextBox 17">
            <a:extLst>
              <a:ext uri="{FF2B5EF4-FFF2-40B4-BE49-F238E27FC236}">
                <a16:creationId xmlns="" xmlns:a16="http://schemas.microsoft.com/office/drawing/2014/main" id="{15E1ED09-A2DC-4699-8B57-60BA684CE670}"/>
              </a:ext>
            </a:extLst>
          </p:cNvPr>
          <p:cNvSpPr txBox="1"/>
          <p:nvPr/>
        </p:nvSpPr>
        <p:spPr>
          <a:xfrm>
            <a:off x="-5443" y="6083052"/>
            <a:ext cx="12192000" cy="769441"/>
          </a:xfrm>
          <a:prstGeom prst="rect">
            <a:avLst/>
          </a:prstGeom>
          <a:noFill/>
        </p:spPr>
        <p:txBody>
          <a:bodyPr wrap="square" rtlCol="0">
            <a:spAutoFit/>
          </a:bodyPr>
          <a:lstStyle/>
          <a:p>
            <a:pPr algn="ctr"/>
            <a:r>
              <a:rPr lang="en-US" sz="2200" b="1" dirty="0">
                <a:solidFill>
                  <a:srgbClr val="E7298A"/>
                </a:solidFill>
              </a:rPr>
              <a:t>What are the mechanisms for coordination on cities and urbanization?</a:t>
            </a:r>
          </a:p>
          <a:p>
            <a:pPr algn="ctr"/>
            <a:r>
              <a:rPr lang="en-US" sz="2200" b="1" dirty="0">
                <a:solidFill>
                  <a:srgbClr val="E7298A"/>
                </a:solidFill>
              </a:rPr>
              <a:t>Where are the gaps? </a:t>
            </a:r>
          </a:p>
        </p:txBody>
      </p:sp>
    </p:spTree>
    <p:extLst>
      <p:ext uri="{BB962C8B-B14F-4D97-AF65-F5344CB8AC3E}">
        <p14:creationId xmlns:p14="http://schemas.microsoft.com/office/powerpoint/2010/main" val="107315607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 xmlns:a16="http://schemas.microsoft.com/office/drawing/2014/main" id="{4C95C664-EC4C-4327-A7BA-349F0D978AE9}"/>
              </a:ext>
            </a:extLst>
          </p:cNvPr>
          <p:cNvSpPr/>
          <p:nvPr/>
        </p:nvSpPr>
        <p:spPr>
          <a:xfrm>
            <a:off x="0" y="219457"/>
            <a:ext cx="12192000" cy="1471233"/>
          </a:xfrm>
          <a:prstGeom prst="rect">
            <a:avLst/>
          </a:prstGeom>
          <a:solidFill>
            <a:srgbClr val="E7298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ea typeface="Calibri" panose="020F0502020204030204" pitchFamily="34" charset="0"/>
              <a:cs typeface="Times New Roman" panose="02020603050405020304" pitchFamily="18" charset="0"/>
            </a:endParaRPr>
          </a:p>
        </p:txBody>
      </p:sp>
      <p:sp>
        <p:nvSpPr>
          <p:cNvPr id="2" name="Title 1">
            <a:extLst>
              <a:ext uri="{FF2B5EF4-FFF2-40B4-BE49-F238E27FC236}">
                <a16:creationId xmlns="" xmlns:a16="http://schemas.microsoft.com/office/drawing/2014/main" id="{FA9BCEC7-BD4A-492C-AAF0-1F2A6CBB66AE}"/>
              </a:ext>
            </a:extLst>
          </p:cNvPr>
          <p:cNvSpPr>
            <a:spLocks noGrp="1"/>
          </p:cNvSpPr>
          <p:nvPr>
            <p:ph type="title"/>
          </p:nvPr>
        </p:nvSpPr>
        <p:spPr/>
        <p:txBody>
          <a:bodyPr/>
          <a:lstStyle/>
          <a:p>
            <a:r>
              <a:rPr lang="en-US" dirty="0">
                <a:solidFill>
                  <a:schemeClr val="bg1"/>
                </a:solidFill>
              </a:rPr>
              <a:t>Coordination in planning: Avoiding the “box-ticking” mentality</a:t>
            </a:r>
          </a:p>
        </p:txBody>
      </p:sp>
      <p:grpSp>
        <p:nvGrpSpPr>
          <p:cNvPr id="45" name="Group 44">
            <a:extLst>
              <a:ext uri="{FF2B5EF4-FFF2-40B4-BE49-F238E27FC236}">
                <a16:creationId xmlns="" xmlns:a16="http://schemas.microsoft.com/office/drawing/2014/main" id="{114627ED-0934-4213-A8D7-AD350A9B0563}"/>
              </a:ext>
            </a:extLst>
          </p:cNvPr>
          <p:cNvGrpSpPr/>
          <p:nvPr/>
        </p:nvGrpSpPr>
        <p:grpSpPr>
          <a:xfrm>
            <a:off x="734780" y="1894114"/>
            <a:ext cx="4985659" cy="4744429"/>
            <a:chOff x="1110341" y="1894114"/>
            <a:chExt cx="4985659" cy="4744429"/>
          </a:xfrm>
        </p:grpSpPr>
        <p:sp>
          <p:nvSpPr>
            <p:cNvPr id="7" name="Rectangle 6">
              <a:extLst>
                <a:ext uri="{FF2B5EF4-FFF2-40B4-BE49-F238E27FC236}">
                  <a16:creationId xmlns="" xmlns:a16="http://schemas.microsoft.com/office/drawing/2014/main" id="{37751789-C216-4905-8D1C-9F4897C617CC}"/>
                </a:ext>
              </a:extLst>
            </p:cNvPr>
            <p:cNvSpPr/>
            <p:nvPr/>
          </p:nvSpPr>
          <p:spPr>
            <a:xfrm>
              <a:off x="1110343" y="1894114"/>
              <a:ext cx="4985657" cy="47444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 xmlns:a16="http://schemas.microsoft.com/office/drawing/2014/main" id="{B867A8F5-B060-4975-83E1-A44DFE5D326A}"/>
                </a:ext>
              </a:extLst>
            </p:cNvPr>
            <p:cNvSpPr txBox="1"/>
            <p:nvPr/>
          </p:nvSpPr>
          <p:spPr>
            <a:xfrm>
              <a:off x="1110341" y="2024743"/>
              <a:ext cx="4985657" cy="523220"/>
            </a:xfrm>
            <a:prstGeom prst="rect">
              <a:avLst/>
            </a:prstGeom>
            <a:noFill/>
          </p:spPr>
          <p:txBody>
            <a:bodyPr wrap="square" rtlCol="0">
              <a:spAutoFit/>
            </a:bodyPr>
            <a:lstStyle/>
            <a:p>
              <a:pPr algn="ctr"/>
              <a:r>
                <a:rPr lang="en-US" sz="2800" b="1" dirty="0">
                  <a:solidFill>
                    <a:schemeClr val="bg1"/>
                  </a:solidFill>
                </a:rPr>
                <a:t>National Development Planning</a:t>
              </a:r>
            </a:p>
          </p:txBody>
        </p:sp>
        <p:sp>
          <p:nvSpPr>
            <p:cNvPr id="12" name="TextBox 11">
              <a:extLst>
                <a:ext uri="{FF2B5EF4-FFF2-40B4-BE49-F238E27FC236}">
                  <a16:creationId xmlns="" xmlns:a16="http://schemas.microsoft.com/office/drawing/2014/main" id="{B16AA99C-AE98-42FA-8EB6-C687AFEB3D69}"/>
                </a:ext>
              </a:extLst>
            </p:cNvPr>
            <p:cNvSpPr txBox="1"/>
            <p:nvPr/>
          </p:nvSpPr>
          <p:spPr>
            <a:xfrm>
              <a:off x="1480456" y="2720390"/>
              <a:ext cx="4098472" cy="461665"/>
            </a:xfrm>
            <a:prstGeom prst="rect">
              <a:avLst/>
            </a:prstGeom>
            <a:solidFill>
              <a:schemeClr val="bg1"/>
            </a:solidFill>
            <a:ln>
              <a:solidFill>
                <a:schemeClr val="tx1"/>
              </a:solidFill>
            </a:ln>
          </p:spPr>
          <p:txBody>
            <a:bodyPr wrap="square" rtlCol="0">
              <a:spAutoFit/>
            </a:bodyPr>
            <a:lstStyle/>
            <a:p>
              <a:r>
                <a:rPr lang="en-US" sz="2400" dirty="0"/>
                <a:t>        Economic analysis</a:t>
              </a:r>
            </a:p>
          </p:txBody>
        </p:sp>
        <p:sp>
          <p:nvSpPr>
            <p:cNvPr id="13" name="TextBox 12">
              <a:extLst>
                <a:ext uri="{FF2B5EF4-FFF2-40B4-BE49-F238E27FC236}">
                  <a16:creationId xmlns="" xmlns:a16="http://schemas.microsoft.com/office/drawing/2014/main" id="{F0C4AE0A-9D2F-4C6B-96DE-DBAB64D9D28B}"/>
                </a:ext>
              </a:extLst>
            </p:cNvPr>
            <p:cNvSpPr txBox="1"/>
            <p:nvPr/>
          </p:nvSpPr>
          <p:spPr>
            <a:xfrm>
              <a:off x="1480455" y="3352683"/>
              <a:ext cx="4098473" cy="461665"/>
            </a:xfrm>
            <a:prstGeom prst="rect">
              <a:avLst/>
            </a:prstGeom>
            <a:solidFill>
              <a:schemeClr val="bg1"/>
            </a:solidFill>
            <a:ln>
              <a:solidFill>
                <a:schemeClr val="tx1"/>
              </a:solidFill>
            </a:ln>
          </p:spPr>
          <p:txBody>
            <a:bodyPr wrap="square" rtlCol="0">
              <a:spAutoFit/>
            </a:bodyPr>
            <a:lstStyle/>
            <a:p>
              <a:r>
                <a:rPr lang="en-US" sz="2400" dirty="0"/>
                <a:t>        Economic goals and targets</a:t>
              </a:r>
            </a:p>
          </p:txBody>
        </p:sp>
        <p:sp>
          <p:nvSpPr>
            <p:cNvPr id="14" name="TextBox 13">
              <a:extLst>
                <a:ext uri="{FF2B5EF4-FFF2-40B4-BE49-F238E27FC236}">
                  <a16:creationId xmlns="" xmlns:a16="http://schemas.microsoft.com/office/drawing/2014/main" id="{4366E61C-C8E8-47EC-B87E-C699F6B0D638}"/>
                </a:ext>
              </a:extLst>
            </p:cNvPr>
            <p:cNvSpPr txBox="1"/>
            <p:nvPr/>
          </p:nvSpPr>
          <p:spPr>
            <a:xfrm>
              <a:off x="1480456" y="3984461"/>
              <a:ext cx="4098472" cy="461665"/>
            </a:xfrm>
            <a:prstGeom prst="rect">
              <a:avLst/>
            </a:prstGeom>
            <a:solidFill>
              <a:schemeClr val="bg1"/>
            </a:solidFill>
            <a:ln>
              <a:solidFill>
                <a:schemeClr val="tx1"/>
              </a:solidFill>
            </a:ln>
          </p:spPr>
          <p:txBody>
            <a:bodyPr wrap="square" rtlCol="0">
              <a:spAutoFit/>
            </a:bodyPr>
            <a:lstStyle/>
            <a:p>
              <a:r>
                <a:rPr lang="en-US" sz="2400" dirty="0"/>
                <a:t>        Economic strategies</a:t>
              </a:r>
            </a:p>
          </p:txBody>
        </p:sp>
        <p:sp>
          <p:nvSpPr>
            <p:cNvPr id="15" name="TextBox 14">
              <a:extLst>
                <a:ext uri="{FF2B5EF4-FFF2-40B4-BE49-F238E27FC236}">
                  <a16:creationId xmlns="" xmlns:a16="http://schemas.microsoft.com/office/drawing/2014/main" id="{12651287-A0C2-4941-BDBB-16C1A49D3DC7}"/>
                </a:ext>
              </a:extLst>
            </p:cNvPr>
            <p:cNvSpPr txBox="1"/>
            <p:nvPr/>
          </p:nvSpPr>
          <p:spPr>
            <a:xfrm>
              <a:off x="1480455" y="4616754"/>
              <a:ext cx="4098471" cy="461665"/>
            </a:xfrm>
            <a:prstGeom prst="rect">
              <a:avLst/>
            </a:prstGeom>
            <a:solidFill>
              <a:schemeClr val="bg1"/>
            </a:solidFill>
            <a:ln>
              <a:solidFill>
                <a:schemeClr val="tx1"/>
              </a:solidFill>
            </a:ln>
          </p:spPr>
          <p:txBody>
            <a:bodyPr wrap="square" rtlCol="0">
              <a:spAutoFit/>
            </a:bodyPr>
            <a:lstStyle/>
            <a:p>
              <a:r>
                <a:rPr lang="en-US" sz="2400" dirty="0"/>
                <a:t>        Urban sector targets</a:t>
              </a:r>
            </a:p>
          </p:txBody>
        </p:sp>
        <p:sp>
          <p:nvSpPr>
            <p:cNvPr id="16" name="TextBox 15">
              <a:extLst>
                <a:ext uri="{FF2B5EF4-FFF2-40B4-BE49-F238E27FC236}">
                  <a16:creationId xmlns="" xmlns:a16="http://schemas.microsoft.com/office/drawing/2014/main" id="{DF605614-BC60-47A3-9FDC-6516791B29F4}"/>
                </a:ext>
              </a:extLst>
            </p:cNvPr>
            <p:cNvSpPr txBox="1"/>
            <p:nvPr/>
          </p:nvSpPr>
          <p:spPr>
            <a:xfrm>
              <a:off x="1480456" y="5249047"/>
              <a:ext cx="4098470" cy="461665"/>
            </a:xfrm>
            <a:prstGeom prst="rect">
              <a:avLst/>
            </a:prstGeom>
            <a:solidFill>
              <a:schemeClr val="bg1"/>
            </a:solidFill>
            <a:ln>
              <a:solidFill>
                <a:schemeClr val="tx1"/>
              </a:solidFill>
            </a:ln>
          </p:spPr>
          <p:txBody>
            <a:bodyPr wrap="square" rtlCol="0">
              <a:spAutoFit/>
            </a:bodyPr>
            <a:lstStyle/>
            <a:p>
              <a:r>
                <a:rPr lang="en-US" sz="2400" dirty="0"/>
                <a:t>        Other sector targets</a:t>
              </a:r>
            </a:p>
          </p:txBody>
        </p:sp>
        <p:sp>
          <p:nvSpPr>
            <p:cNvPr id="17" name="TextBox 16">
              <a:extLst>
                <a:ext uri="{FF2B5EF4-FFF2-40B4-BE49-F238E27FC236}">
                  <a16:creationId xmlns="" xmlns:a16="http://schemas.microsoft.com/office/drawing/2014/main" id="{711BEB78-5270-42D8-AC6F-1309B2A9AB4A}"/>
                </a:ext>
              </a:extLst>
            </p:cNvPr>
            <p:cNvSpPr txBox="1"/>
            <p:nvPr/>
          </p:nvSpPr>
          <p:spPr>
            <a:xfrm>
              <a:off x="1480456" y="5881340"/>
              <a:ext cx="4098470" cy="461665"/>
            </a:xfrm>
            <a:prstGeom prst="rect">
              <a:avLst/>
            </a:prstGeom>
            <a:solidFill>
              <a:schemeClr val="bg1"/>
            </a:solidFill>
            <a:ln>
              <a:solidFill>
                <a:schemeClr val="tx1"/>
              </a:solidFill>
            </a:ln>
          </p:spPr>
          <p:txBody>
            <a:bodyPr wrap="square" rtlCol="0">
              <a:spAutoFit/>
            </a:bodyPr>
            <a:lstStyle/>
            <a:p>
              <a:r>
                <a:rPr lang="en-US" sz="2400" dirty="0"/>
                <a:t>        Other sector targets</a:t>
              </a:r>
            </a:p>
          </p:txBody>
        </p:sp>
        <p:pic>
          <p:nvPicPr>
            <p:cNvPr id="19" name="Picture 18">
              <a:extLst>
                <a:ext uri="{FF2B5EF4-FFF2-40B4-BE49-F238E27FC236}">
                  <a16:creationId xmlns="" xmlns:a16="http://schemas.microsoft.com/office/drawing/2014/main" id="{D510F0AF-6BB0-4301-A848-08CE630EA5E1}"/>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 xmlns:a1611="http://schemas.microsoft.com/office/drawing/2016/11/main" r:id="rId4"/>
                </a:ext>
              </a:extLst>
            </a:blip>
            <a:stretch>
              <a:fillRect/>
            </a:stretch>
          </p:blipFill>
          <p:spPr>
            <a:xfrm>
              <a:off x="1578423" y="2752774"/>
              <a:ext cx="389509" cy="384700"/>
            </a:xfrm>
            <a:prstGeom prst="rect">
              <a:avLst/>
            </a:prstGeom>
          </p:spPr>
        </p:pic>
        <p:pic>
          <p:nvPicPr>
            <p:cNvPr id="20" name="Picture 19">
              <a:extLst>
                <a:ext uri="{FF2B5EF4-FFF2-40B4-BE49-F238E27FC236}">
                  <a16:creationId xmlns="" xmlns:a16="http://schemas.microsoft.com/office/drawing/2014/main" id="{0879719B-4B2E-4A63-8B8E-8D89FB8E13C8}"/>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 xmlns:a1611="http://schemas.microsoft.com/office/drawing/2016/11/main" r:id="rId4"/>
                </a:ext>
              </a:extLst>
            </a:blip>
            <a:stretch>
              <a:fillRect/>
            </a:stretch>
          </p:blipFill>
          <p:spPr>
            <a:xfrm>
              <a:off x="1578423" y="3385067"/>
              <a:ext cx="389509" cy="384700"/>
            </a:xfrm>
            <a:prstGeom prst="rect">
              <a:avLst/>
            </a:prstGeom>
          </p:spPr>
        </p:pic>
        <p:pic>
          <p:nvPicPr>
            <p:cNvPr id="21" name="Picture 20">
              <a:extLst>
                <a:ext uri="{FF2B5EF4-FFF2-40B4-BE49-F238E27FC236}">
                  <a16:creationId xmlns="" xmlns:a16="http://schemas.microsoft.com/office/drawing/2014/main" id="{8804917F-7B35-4BD0-ABA3-28DFC26A7527}"/>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 xmlns:a1611="http://schemas.microsoft.com/office/drawing/2016/11/main" r:id="rId4"/>
                </a:ext>
              </a:extLst>
            </a:blip>
            <a:stretch>
              <a:fillRect/>
            </a:stretch>
          </p:blipFill>
          <p:spPr>
            <a:xfrm>
              <a:off x="1578425" y="4016845"/>
              <a:ext cx="389509" cy="384700"/>
            </a:xfrm>
            <a:prstGeom prst="rect">
              <a:avLst/>
            </a:prstGeom>
          </p:spPr>
        </p:pic>
        <p:pic>
          <p:nvPicPr>
            <p:cNvPr id="22" name="Picture 21">
              <a:extLst>
                <a:ext uri="{FF2B5EF4-FFF2-40B4-BE49-F238E27FC236}">
                  <a16:creationId xmlns="" xmlns:a16="http://schemas.microsoft.com/office/drawing/2014/main" id="{2BDEFCF6-53DB-40C1-9F09-FDBB9A53BDB4}"/>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 xmlns:a1611="http://schemas.microsoft.com/office/drawing/2016/11/main" r:id="rId4"/>
                </a:ext>
              </a:extLst>
            </a:blip>
            <a:stretch>
              <a:fillRect/>
            </a:stretch>
          </p:blipFill>
          <p:spPr>
            <a:xfrm>
              <a:off x="1578425" y="4655236"/>
              <a:ext cx="389509" cy="384700"/>
            </a:xfrm>
            <a:prstGeom prst="rect">
              <a:avLst/>
            </a:prstGeom>
          </p:spPr>
        </p:pic>
        <p:pic>
          <p:nvPicPr>
            <p:cNvPr id="23" name="Picture 22">
              <a:extLst>
                <a:ext uri="{FF2B5EF4-FFF2-40B4-BE49-F238E27FC236}">
                  <a16:creationId xmlns="" xmlns:a16="http://schemas.microsoft.com/office/drawing/2014/main" id="{9D6DB186-DC56-4148-996D-51BF90FC0D76}"/>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 xmlns:a1611="http://schemas.microsoft.com/office/drawing/2016/11/main" r:id="rId4"/>
                </a:ext>
              </a:extLst>
            </a:blip>
            <a:stretch>
              <a:fillRect/>
            </a:stretch>
          </p:blipFill>
          <p:spPr>
            <a:xfrm>
              <a:off x="1578424" y="5287529"/>
              <a:ext cx="389509" cy="384700"/>
            </a:xfrm>
            <a:prstGeom prst="rect">
              <a:avLst/>
            </a:prstGeom>
          </p:spPr>
        </p:pic>
        <p:pic>
          <p:nvPicPr>
            <p:cNvPr id="24" name="Picture 23">
              <a:extLst>
                <a:ext uri="{FF2B5EF4-FFF2-40B4-BE49-F238E27FC236}">
                  <a16:creationId xmlns="" xmlns:a16="http://schemas.microsoft.com/office/drawing/2014/main" id="{E33D4A41-1EC3-446E-9380-CA15D3BBA9C7}"/>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 xmlns:a1611="http://schemas.microsoft.com/office/drawing/2016/11/main" r:id="rId4"/>
                </a:ext>
              </a:extLst>
            </a:blip>
            <a:stretch>
              <a:fillRect/>
            </a:stretch>
          </p:blipFill>
          <p:spPr>
            <a:xfrm>
              <a:off x="1578423" y="5919822"/>
              <a:ext cx="389509" cy="384700"/>
            </a:xfrm>
            <a:prstGeom prst="rect">
              <a:avLst/>
            </a:prstGeom>
          </p:spPr>
        </p:pic>
      </p:grpSp>
      <p:grpSp>
        <p:nvGrpSpPr>
          <p:cNvPr id="46" name="Group 45">
            <a:extLst>
              <a:ext uri="{FF2B5EF4-FFF2-40B4-BE49-F238E27FC236}">
                <a16:creationId xmlns="" xmlns:a16="http://schemas.microsoft.com/office/drawing/2014/main" id="{9EEEDFC9-C82F-477D-AD4D-1BB6469BA84F}"/>
              </a:ext>
            </a:extLst>
          </p:cNvPr>
          <p:cNvGrpSpPr/>
          <p:nvPr/>
        </p:nvGrpSpPr>
        <p:grpSpPr>
          <a:xfrm>
            <a:off x="6471563" y="1894114"/>
            <a:ext cx="4985659" cy="4744429"/>
            <a:chOff x="6368141" y="1894114"/>
            <a:chExt cx="4985659" cy="4744429"/>
          </a:xfrm>
        </p:grpSpPr>
        <p:sp>
          <p:nvSpPr>
            <p:cNvPr id="8" name="Rectangle 7">
              <a:extLst>
                <a:ext uri="{FF2B5EF4-FFF2-40B4-BE49-F238E27FC236}">
                  <a16:creationId xmlns="" xmlns:a16="http://schemas.microsoft.com/office/drawing/2014/main" id="{2E083414-FED5-42F0-8860-E0AFAB4EFA34}"/>
                </a:ext>
              </a:extLst>
            </p:cNvPr>
            <p:cNvSpPr/>
            <p:nvPr/>
          </p:nvSpPr>
          <p:spPr>
            <a:xfrm>
              <a:off x="6368143" y="1894114"/>
              <a:ext cx="4985657" cy="47444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 xmlns:a16="http://schemas.microsoft.com/office/drawing/2014/main" id="{577B2EAC-A536-41E9-8703-F10E6AE8FB6B}"/>
                </a:ext>
              </a:extLst>
            </p:cNvPr>
            <p:cNvSpPr txBox="1"/>
            <p:nvPr/>
          </p:nvSpPr>
          <p:spPr>
            <a:xfrm>
              <a:off x="6368141" y="2024743"/>
              <a:ext cx="4985657" cy="523220"/>
            </a:xfrm>
            <a:prstGeom prst="rect">
              <a:avLst/>
            </a:prstGeom>
            <a:noFill/>
          </p:spPr>
          <p:txBody>
            <a:bodyPr wrap="square" rtlCol="0">
              <a:spAutoFit/>
            </a:bodyPr>
            <a:lstStyle/>
            <a:p>
              <a:pPr algn="ctr"/>
              <a:r>
                <a:rPr lang="en-US" sz="2800" b="1" dirty="0">
                  <a:solidFill>
                    <a:schemeClr val="bg1"/>
                  </a:solidFill>
                </a:rPr>
                <a:t>National Development Planning</a:t>
              </a:r>
            </a:p>
          </p:txBody>
        </p:sp>
        <p:sp>
          <p:nvSpPr>
            <p:cNvPr id="26" name="TextBox 25">
              <a:extLst>
                <a:ext uri="{FF2B5EF4-FFF2-40B4-BE49-F238E27FC236}">
                  <a16:creationId xmlns="" xmlns:a16="http://schemas.microsoft.com/office/drawing/2014/main" id="{6591FBFB-FD30-4D0E-85F8-88BE89399014}"/>
                </a:ext>
              </a:extLst>
            </p:cNvPr>
            <p:cNvSpPr txBox="1"/>
            <p:nvPr/>
          </p:nvSpPr>
          <p:spPr>
            <a:xfrm>
              <a:off x="6595372" y="2751387"/>
              <a:ext cx="4530164" cy="1538883"/>
            </a:xfrm>
            <a:prstGeom prst="rect">
              <a:avLst/>
            </a:prstGeom>
            <a:solidFill>
              <a:schemeClr val="bg1"/>
            </a:solidFill>
            <a:ln>
              <a:solidFill>
                <a:schemeClr val="tx1"/>
              </a:solidFill>
            </a:ln>
          </p:spPr>
          <p:txBody>
            <a:bodyPr wrap="square" rtlCol="0">
              <a:spAutoFit/>
            </a:bodyPr>
            <a:lstStyle>
              <a:defPPr>
                <a:defRPr lang="en-US"/>
              </a:defPPr>
              <a:lvl1pPr>
                <a:defRPr sz="2400"/>
              </a:lvl1pPr>
            </a:lstStyle>
            <a:p>
              <a:r>
                <a:rPr lang="en-US" sz="2200" dirty="0"/>
                <a:t>Integrated analysis:</a:t>
              </a:r>
            </a:p>
            <a:p>
              <a:r>
                <a:rPr lang="en-US" dirty="0"/>
                <a:t>Economic </a:t>
              </a:r>
            </a:p>
            <a:p>
              <a:r>
                <a:rPr lang="en-US" dirty="0"/>
                <a:t>					 Other sectors</a:t>
              </a:r>
            </a:p>
            <a:p>
              <a:r>
                <a:rPr lang="en-US" dirty="0"/>
                <a:t>		Urban</a:t>
              </a:r>
            </a:p>
          </p:txBody>
        </p:sp>
        <p:sp>
          <p:nvSpPr>
            <p:cNvPr id="29" name="TextBox 28">
              <a:extLst>
                <a:ext uri="{FF2B5EF4-FFF2-40B4-BE49-F238E27FC236}">
                  <a16:creationId xmlns="" xmlns:a16="http://schemas.microsoft.com/office/drawing/2014/main" id="{DA82DA0E-59D5-44F1-9563-627B2756426A}"/>
                </a:ext>
              </a:extLst>
            </p:cNvPr>
            <p:cNvSpPr txBox="1"/>
            <p:nvPr/>
          </p:nvSpPr>
          <p:spPr>
            <a:xfrm>
              <a:off x="6595372" y="4787382"/>
              <a:ext cx="4530165" cy="461665"/>
            </a:xfrm>
            <a:prstGeom prst="rect">
              <a:avLst/>
            </a:prstGeom>
            <a:solidFill>
              <a:schemeClr val="bg1"/>
            </a:solidFill>
            <a:ln>
              <a:solidFill>
                <a:schemeClr val="tx1"/>
              </a:solidFill>
            </a:ln>
          </p:spPr>
          <p:txBody>
            <a:bodyPr wrap="square" rtlCol="0">
              <a:spAutoFit/>
            </a:bodyPr>
            <a:lstStyle/>
            <a:p>
              <a:pPr algn="ctr"/>
              <a:r>
                <a:rPr lang="en-US" sz="2400" dirty="0"/>
                <a:t>Economic goals and targets</a:t>
              </a:r>
            </a:p>
          </p:txBody>
        </p:sp>
        <p:sp>
          <p:nvSpPr>
            <p:cNvPr id="30" name="TextBox 29">
              <a:extLst>
                <a:ext uri="{FF2B5EF4-FFF2-40B4-BE49-F238E27FC236}">
                  <a16:creationId xmlns="" xmlns:a16="http://schemas.microsoft.com/office/drawing/2014/main" id="{1B78C401-B68A-4C41-9C45-3A14848E6638}"/>
                </a:ext>
              </a:extLst>
            </p:cNvPr>
            <p:cNvSpPr txBox="1"/>
            <p:nvPr/>
          </p:nvSpPr>
          <p:spPr>
            <a:xfrm>
              <a:off x="6595373" y="5661876"/>
              <a:ext cx="1464469" cy="830997"/>
            </a:xfrm>
            <a:prstGeom prst="rect">
              <a:avLst/>
            </a:prstGeom>
            <a:solidFill>
              <a:schemeClr val="bg1"/>
            </a:solidFill>
            <a:ln>
              <a:solidFill>
                <a:schemeClr val="tx1"/>
              </a:solidFill>
            </a:ln>
          </p:spPr>
          <p:txBody>
            <a:bodyPr wrap="square" rtlCol="0">
              <a:spAutoFit/>
            </a:bodyPr>
            <a:lstStyle/>
            <a:p>
              <a:pPr algn="ctr"/>
              <a:r>
                <a:rPr lang="en-US" sz="2400" dirty="0"/>
                <a:t>Economic strategies</a:t>
              </a:r>
            </a:p>
          </p:txBody>
        </p:sp>
        <p:sp>
          <p:nvSpPr>
            <p:cNvPr id="31" name="TextBox 30">
              <a:extLst>
                <a:ext uri="{FF2B5EF4-FFF2-40B4-BE49-F238E27FC236}">
                  <a16:creationId xmlns="" xmlns:a16="http://schemas.microsoft.com/office/drawing/2014/main" id="{52B0B21F-9C59-46D7-A321-AFB2534EAD97}"/>
                </a:ext>
              </a:extLst>
            </p:cNvPr>
            <p:cNvSpPr txBox="1"/>
            <p:nvPr/>
          </p:nvSpPr>
          <p:spPr>
            <a:xfrm>
              <a:off x="8128222" y="5661875"/>
              <a:ext cx="1464468" cy="830997"/>
            </a:xfrm>
            <a:prstGeom prst="rect">
              <a:avLst/>
            </a:prstGeom>
            <a:solidFill>
              <a:schemeClr val="bg1"/>
            </a:solidFill>
            <a:ln>
              <a:solidFill>
                <a:schemeClr val="tx1"/>
              </a:solidFill>
            </a:ln>
          </p:spPr>
          <p:txBody>
            <a:bodyPr wrap="square" rtlCol="0">
              <a:spAutoFit/>
            </a:bodyPr>
            <a:lstStyle/>
            <a:p>
              <a:pPr algn="ctr"/>
              <a:r>
                <a:rPr lang="en-US" sz="2400" dirty="0"/>
                <a:t>Urban strategies</a:t>
              </a:r>
            </a:p>
          </p:txBody>
        </p:sp>
        <p:sp>
          <p:nvSpPr>
            <p:cNvPr id="32" name="TextBox 31">
              <a:extLst>
                <a:ext uri="{FF2B5EF4-FFF2-40B4-BE49-F238E27FC236}">
                  <a16:creationId xmlns="" xmlns:a16="http://schemas.microsoft.com/office/drawing/2014/main" id="{82B6B3FC-EB0A-41FC-9C6D-D775011DC264}"/>
                </a:ext>
              </a:extLst>
            </p:cNvPr>
            <p:cNvSpPr txBox="1"/>
            <p:nvPr/>
          </p:nvSpPr>
          <p:spPr>
            <a:xfrm>
              <a:off x="9661070" y="5661874"/>
              <a:ext cx="1464468" cy="830997"/>
            </a:xfrm>
            <a:prstGeom prst="rect">
              <a:avLst/>
            </a:prstGeom>
            <a:solidFill>
              <a:schemeClr val="bg1"/>
            </a:solidFill>
            <a:ln>
              <a:solidFill>
                <a:schemeClr val="tx1"/>
              </a:solidFill>
            </a:ln>
          </p:spPr>
          <p:txBody>
            <a:bodyPr wrap="square" rtlCol="0">
              <a:spAutoFit/>
            </a:bodyPr>
            <a:lstStyle/>
            <a:p>
              <a:pPr algn="ctr"/>
              <a:r>
                <a:rPr lang="en-US" sz="2400" dirty="0"/>
                <a:t>Other strategies</a:t>
              </a:r>
            </a:p>
          </p:txBody>
        </p:sp>
        <p:sp>
          <p:nvSpPr>
            <p:cNvPr id="33" name="Arc 32">
              <a:extLst>
                <a:ext uri="{FF2B5EF4-FFF2-40B4-BE49-F238E27FC236}">
                  <a16:creationId xmlns="" xmlns:a16="http://schemas.microsoft.com/office/drawing/2014/main" id="{354C27DA-9505-45DB-B988-5424330CEC07}"/>
                </a:ext>
              </a:extLst>
            </p:cNvPr>
            <p:cNvSpPr/>
            <p:nvPr/>
          </p:nvSpPr>
          <p:spPr>
            <a:xfrm>
              <a:off x="6878980" y="3253470"/>
              <a:ext cx="2265083" cy="351060"/>
            </a:xfrm>
            <a:prstGeom prst="arc">
              <a:avLst/>
            </a:prstGeom>
            <a:ln w="38100">
              <a:headEnd type="triangle" w="lg" len="lg"/>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a:extLst>
                <a:ext uri="{FF2B5EF4-FFF2-40B4-BE49-F238E27FC236}">
                  <a16:creationId xmlns="" xmlns:a16="http://schemas.microsoft.com/office/drawing/2014/main" id="{A63E8469-1DA1-4215-86E1-C3D205708401}"/>
                </a:ext>
              </a:extLst>
            </p:cNvPr>
            <p:cNvSpPr/>
            <p:nvPr/>
          </p:nvSpPr>
          <p:spPr>
            <a:xfrm rot="9777931">
              <a:off x="8443939" y="3829084"/>
              <a:ext cx="1730113" cy="92948"/>
            </a:xfrm>
            <a:prstGeom prst="arc">
              <a:avLst/>
            </a:prstGeom>
            <a:ln w="38100">
              <a:headEnd type="triangle" w="lg" len="lg"/>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 name="Arc 34">
              <a:extLst>
                <a:ext uri="{FF2B5EF4-FFF2-40B4-BE49-F238E27FC236}">
                  <a16:creationId xmlns="" xmlns:a16="http://schemas.microsoft.com/office/drawing/2014/main" id="{311B1469-B8FA-419F-8470-1D84B403F8A0}"/>
                </a:ext>
              </a:extLst>
            </p:cNvPr>
            <p:cNvSpPr/>
            <p:nvPr/>
          </p:nvSpPr>
          <p:spPr>
            <a:xfrm rot="13396239">
              <a:off x="6714265" y="4009314"/>
              <a:ext cx="1730113" cy="92948"/>
            </a:xfrm>
            <a:prstGeom prst="arc">
              <a:avLst/>
            </a:prstGeom>
            <a:ln w="38100">
              <a:headEnd type="triangle" w="lg" len="lg"/>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37" name="Straight Arrow Connector 36">
              <a:extLst>
                <a:ext uri="{FF2B5EF4-FFF2-40B4-BE49-F238E27FC236}">
                  <a16:creationId xmlns="" xmlns:a16="http://schemas.microsoft.com/office/drawing/2014/main" id="{DB3720E8-2E40-4488-8F03-7515D01D7C75}"/>
                </a:ext>
              </a:extLst>
            </p:cNvPr>
            <p:cNvCxnSpPr>
              <a:cxnSpLocks/>
            </p:cNvCxnSpPr>
            <p:nvPr/>
          </p:nvCxnSpPr>
          <p:spPr>
            <a:xfrm>
              <a:off x="7333786" y="4266328"/>
              <a:ext cx="0" cy="521054"/>
            </a:xfrm>
            <a:prstGeom prst="straightConnector1">
              <a:avLst/>
            </a:prstGeom>
            <a:ln w="38100">
              <a:solidFill>
                <a:schemeClr val="bg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 xmlns:a16="http://schemas.microsoft.com/office/drawing/2014/main" id="{9FDCA181-6411-4390-819A-D363DAC3B6B9}"/>
                </a:ext>
              </a:extLst>
            </p:cNvPr>
            <p:cNvCxnSpPr>
              <a:cxnSpLocks/>
            </p:cNvCxnSpPr>
            <p:nvPr/>
          </p:nvCxnSpPr>
          <p:spPr>
            <a:xfrm>
              <a:off x="8860454" y="4290270"/>
              <a:ext cx="0" cy="521054"/>
            </a:xfrm>
            <a:prstGeom prst="straightConnector1">
              <a:avLst/>
            </a:prstGeom>
            <a:ln w="38100">
              <a:solidFill>
                <a:schemeClr val="bg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 xmlns:a16="http://schemas.microsoft.com/office/drawing/2014/main" id="{676231C7-2AA7-48EF-BBCF-A87E70291B39}"/>
                </a:ext>
              </a:extLst>
            </p:cNvPr>
            <p:cNvCxnSpPr>
              <a:cxnSpLocks/>
            </p:cNvCxnSpPr>
            <p:nvPr/>
          </p:nvCxnSpPr>
          <p:spPr>
            <a:xfrm>
              <a:off x="10316628" y="4266328"/>
              <a:ext cx="0" cy="521054"/>
            </a:xfrm>
            <a:prstGeom prst="straightConnector1">
              <a:avLst/>
            </a:prstGeom>
            <a:ln w="38100">
              <a:solidFill>
                <a:schemeClr val="bg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 xmlns:a16="http://schemas.microsoft.com/office/drawing/2014/main" id="{080EF932-D555-4BA2-A220-F1AA57A0F44B}"/>
                </a:ext>
              </a:extLst>
            </p:cNvPr>
            <p:cNvCxnSpPr>
              <a:cxnSpLocks/>
            </p:cNvCxnSpPr>
            <p:nvPr/>
          </p:nvCxnSpPr>
          <p:spPr>
            <a:xfrm>
              <a:off x="7327607" y="5170935"/>
              <a:ext cx="0" cy="521054"/>
            </a:xfrm>
            <a:prstGeom prst="straightConnector1">
              <a:avLst/>
            </a:prstGeom>
            <a:ln w="38100">
              <a:solidFill>
                <a:schemeClr val="bg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 xmlns:a16="http://schemas.microsoft.com/office/drawing/2014/main" id="{65D1E13E-EA22-40EA-BE2E-2EF35866E48E}"/>
                </a:ext>
              </a:extLst>
            </p:cNvPr>
            <p:cNvCxnSpPr>
              <a:cxnSpLocks/>
            </p:cNvCxnSpPr>
            <p:nvPr/>
          </p:nvCxnSpPr>
          <p:spPr>
            <a:xfrm>
              <a:off x="8823091" y="5170935"/>
              <a:ext cx="0" cy="521054"/>
            </a:xfrm>
            <a:prstGeom prst="straightConnector1">
              <a:avLst/>
            </a:prstGeom>
            <a:ln w="38100">
              <a:solidFill>
                <a:schemeClr val="bg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 xmlns:a16="http://schemas.microsoft.com/office/drawing/2014/main" id="{37737638-F999-4044-BA92-FFD42576EAC0}"/>
                </a:ext>
              </a:extLst>
            </p:cNvPr>
            <p:cNvCxnSpPr>
              <a:cxnSpLocks/>
            </p:cNvCxnSpPr>
            <p:nvPr/>
          </p:nvCxnSpPr>
          <p:spPr>
            <a:xfrm>
              <a:off x="10339612" y="5170935"/>
              <a:ext cx="0" cy="521054"/>
            </a:xfrm>
            <a:prstGeom prst="straightConnector1">
              <a:avLst/>
            </a:prstGeom>
            <a:ln w="38100">
              <a:solidFill>
                <a:schemeClr val="bg1"/>
              </a:solidFill>
              <a:tailEnd type="triangle" w="lg" len="lg"/>
            </a:ln>
          </p:spPr>
          <p:style>
            <a:lnRef idx="1">
              <a:schemeClr val="accent1"/>
            </a:lnRef>
            <a:fillRef idx="0">
              <a:schemeClr val="accent1"/>
            </a:fillRef>
            <a:effectRef idx="0">
              <a:schemeClr val="accent1"/>
            </a:effectRef>
            <a:fontRef idx="minor">
              <a:schemeClr val="tx1"/>
            </a:fontRef>
          </p:style>
        </p:cxnSp>
      </p:grpSp>
      <p:sp>
        <p:nvSpPr>
          <p:cNvPr id="47" name="TextBox 46">
            <a:extLst>
              <a:ext uri="{FF2B5EF4-FFF2-40B4-BE49-F238E27FC236}">
                <a16:creationId xmlns="" xmlns:a16="http://schemas.microsoft.com/office/drawing/2014/main" id="{02548B24-82CD-4695-A737-A58980C26D3F}"/>
              </a:ext>
            </a:extLst>
          </p:cNvPr>
          <p:cNvSpPr txBox="1"/>
          <p:nvPr/>
        </p:nvSpPr>
        <p:spPr>
          <a:xfrm>
            <a:off x="5752821" y="4089132"/>
            <a:ext cx="679600" cy="461665"/>
          </a:xfrm>
          <a:prstGeom prst="rect">
            <a:avLst/>
          </a:prstGeom>
          <a:noFill/>
        </p:spPr>
        <p:txBody>
          <a:bodyPr wrap="square" rtlCol="0">
            <a:spAutoFit/>
          </a:bodyPr>
          <a:lstStyle/>
          <a:p>
            <a:pPr algn="ctr"/>
            <a:r>
              <a:rPr lang="en-US" sz="2400" b="1" dirty="0"/>
              <a:t>Vs.</a:t>
            </a:r>
          </a:p>
        </p:txBody>
      </p:sp>
    </p:spTree>
    <p:extLst>
      <p:ext uri="{BB962C8B-B14F-4D97-AF65-F5344CB8AC3E}">
        <p14:creationId xmlns:p14="http://schemas.microsoft.com/office/powerpoint/2010/main" val="325938664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 xmlns:a16="http://schemas.microsoft.com/office/drawing/2014/main" id="{4C95C664-EC4C-4327-A7BA-349F0D978AE9}"/>
              </a:ext>
            </a:extLst>
          </p:cNvPr>
          <p:cNvSpPr/>
          <p:nvPr/>
        </p:nvSpPr>
        <p:spPr>
          <a:xfrm>
            <a:off x="0" y="219457"/>
            <a:ext cx="12192000" cy="1471233"/>
          </a:xfrm>
          <a:prstGeom prst="rect">
            <a:avLst/>
          </a:prstGeom>
          <a:solidFill>
            <a:srgbClr val="E7298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ea typeface="Calibri" panose="020F0502020204030204" pitchFamily="34" charset="0"/>
              <a:cs typeface="Times New Roman" panose="02020603050405020304" pitchFamily="18" charset="0"/>
            </a:endParaRPr>
          </a:p>
        </p:txBody>
      </p:sp>
      <p:sp>
        <p:nvSpPr>
          <p:cNvPr id="2" name="Title 1">
            <a:extLst>
              <a:ext uri="{FF2B5EF4-FFF2-40B4-BE49-F238E27FC236}">
                <a16:creationId xmlns="" xmlns:a16="http://schemas.microsoft.com/office/drawing/2014/main" id="{FA9BCEC7-BD4A-492C-AAF0-1F2A6CBB66AE}"/>
              </a:ext>
            </a:extLst>
          </p:cNvPr>
          <p:cNvSpPr>
            <a:spLocks noGrp="1"/>
          </p:cNvSpPr>
          <p:nvPr>
            <p:ph type="title"/>
          </p:nvPr>
        </p:nvSpPr>
        <p:spPr/>
        <p:txBody>
          <a:bodyPr/>
          <a:lstStyle/>
          <a:p>
            <a:r>
              <a:rPr lang="en-US" dirty="0">
                <a:solidFill>
                  <a:schemeClr val="bg1"/>
                </a:solidFill>
              </a:rPr>
              <a:t>Urban components exist within a wide range of plans.</a:t>
            </a:r>
          </a:p>
        </p:txBody>
      </p:sp>
      <p:sp>
        <p:nvSpPr>
          <p:cNvPr id="3" name="Content Placeholder 2">
            <a:extLst>
              <a:ext uri="{FF2B5EF4-FFF2-40B4-BE49-F238E27FC236}">
                <a16:creationId xmlns="" xmlns:a16="http://schemas.microsoft.com/office/drawing/2014/main" id="{349B943A-4AF2-48FA-BED9-3C7393A925A7}"/>
              </a:ext>
            </a:extLst>
          </p:cNvPr>
          <p:cNvSpPr>
            <a:spLocks noGrp="1"/>
          </p:cNvSpPr>
          <p:nvPr>
            <p:ph idx="1"/>
          </p:nvPr>
        </p:nvSpPr>
        <p:spPr/>
        <p:txBody>
          <a:bodyPr>
            <a:normAutofit fontScale="92500" lnSpcReduction="10000"/>
          </a:bodyPr>
          <a:lstStyle/>
          <a:p>
            <a:pPr lvl="0"/>
            <a:r>
              <a:rPr lang="en-US" dirty="0"/>
              <a:t>Macroeconomic framework</a:t>
            </a:r>
          </a:p>
          <a:p>
            <a:pPr lvl="0"/>
            <a:r>
              <a:rPr lang="en-US" dirty="0"/>
              <a:t>Economic sector plans</a:t>
            </a:r>
          </a:p>
          <a:p>
            <a:pPr lvl="0"/>
            <a:r>
              <a:rPr lang="en-US" dirty="0"/>
              <a:t>National spatial plan</a:t>
            </a:r>
          </a:p>
          <a:p>
            <a:pPr lvl="0"/>
            <a:r>
              <a:rPr lang="en-US" dirty="0"/>
              <a:t>Local development plans</a:t>
            </a:r>
          </a:p>
          <a:p>
            <a:pPr lvl="0"/>
            <a:r>
              <a:rPr lang="en-US" dirty="0"/>
              <a:t>National infrastructure plan</a:t>
            </a:r>
          </a:p>
          <a:p>
            <a:pPr lvl="0"/>
            <a:endParaRPr lang="en-US" dirty="0"/>
          </a:p>
          <a:p>
            <a:pPr marL="0" lvl="0" indent="0">
              <a:buNone/>
            </a:pPr>
            <a:r>
              <a:rPr lang="en-US" b="1" dirty="0"/>
              <a:t>How do these plans relate to an economic vision for cities and urbanization?</a:t>
            </a:r>
          </a:p>
          <a:p>
            <a:pPr lvl="0"/>
            <a:endParaRPr lang="en-US" dirty="0"/>
          </a:p>
          <a:p>
            <a:pPr marL="0" lvl="0" indent="0">
              <a:buNone/>
            </a:pPr>
            <a:r>
              <a:rPr lang="en-US" b="1" dirty="0"/>
              <a:t>How are urban activities coordinated between plans?</a:t>
            </a:r>
          </a:p>
        </p:txBody>
      </p:sp>
    </p:spTree>
    <p:extLst>
      <p:ext uri="{BB962C8B-B14F-4D97-AF65-F5344CB8AC3E}">
        <p14:creationId xmlns:p14="http://schemas.microsoft.com/office/powerpoint/2010/main" val="338245540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 xmlns:a16="http://schemas.microsoft.com/office/drawing/2014/main" id="{4C95C664-EC4C-4327-A7BA-349F0D978AE9}"/>
              </a:ext>
            </a:extLst>
          </p:cNvPr>
          <p:cNvSpPr/>
          <p:nvPr/>
        </p:nvSpPr>
        <p:spPr>
          <a:xfrm>
            <a:off x="0" y="219457"/>
            <a:ext cx="12192000" cy="1471233"/>
          </a:xfrm>
          <a:prstGeom prst="rect">
            <a:avLst/>
          </a:prstGeom>
          <a:solidFill>
            <a:srgbClr val="E7298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ea typeface="Calibri" panose="020F0502020204030204" pitchFamily="34" charset="0"/>
              <a:cs typeface="Times New Roman" panose="02020603050405020304" pitchFamily="18" charset="0"/>
            </a:endParaRPr>
          </a:p>
        </p:txBody>
      </p:sp>
      <p:sp>
        <p:nvSpPr>
          <p:cNvPr id="2" name="Title 1">
            <a:extLst>
              <a:ext uri="{FF2B5EF4-FFF2-40B4-BE49-F238E27FC236}">
                <a16:creationId xmlns="" xmlns:a16="http://schemas.microsoft.com/office/drawing/2014/main" id="{FA9BCEC7-BD4A-492C-AAF0-1F2A6CBB66AE}"/>
              </a:ext>
            </a:extLst>
          </p:cNvPr>
          <p:cNvSpPr>
            <a:spLocks noGrp="1"/>
          </p:cNvSpPr>
          <p:nvPr>
            <p:ph type="title"/>
          </p:nvPr>
        </p:nvSpPr>
        <p:spPr/>
        <p:txBody>
          <a:bodyPr/>
          <a:lstStyle/>
          <a:p>
            <a:r>
              <a:rPr lang="en-US" dirty="0">
                <a:solidFill>
                  <a:schemeClr val="bg1"/>
                </a:solidFill>
              </a:rPr>
              <a:t>Subnational authorities have a key role to play</a:t>
            </a:r>
          </a:p>
        </p:txBody>
      </p:sp>
      <p:sp>
        <p:nvSpPr>
          <p:cNvPr id="3" name="Content Placeholder 2">
            <a:extLst>
              <a:ext uri="{FF2B5EF4-FFF2-40B4-BE49-F238E27FC236}">
                <a16:creationId xmlns="" xmlns:a16="http://schemas.microsoft.com/office/drawing/2014/main" id="{349B943A-4AF2-48FA-BED9-3C7393A925A7}"/>
              </a:ext>
            </a:extLst>
          </p:cNvPr>
          <p:cNvSpPr>
            <a:spLocks noGrp="1"/>
          </p:cNvSpPr>
          <p:nvPr>
            <p:ph idx="1"/>
          </p:nvPr>
        </p:nvSpPr>
        <p:spPr>
          <a:xfrm>
            <a:off x="838200" y="1825623"/>
            <a:ext cx="10515600" cy="4667249"/>
          </a:xfrm>
        </p:spPr>
        <p:txBody>
          <a:bodyPr>
            <a:normAutofit/>
          </a:bodyPr>
          <a:lstStyle/>
          <a:p>
            <a:pPr lvl="0"/>
            <a:r>
              <a:rPr lang="en-US" dirty="0"/>
              <a:t>Local economic development plans should function to implement the national economic vision.</a:t>
            </a:r>
          </a:p>
          <a:p>
            <a:pPr lvl="0"/>
            <a:r>
              <a:rPr lang="en-US" dirty="0"/>
              <a:t>Local authorities should have the skills, staffing and equipment to effectively implement the national economic vision.</a:t>
            </a:r>
          </a:p>
          <a:p>
            <a:pPr lvl="0"/>
            <a:r>
              <a:rPr lang="en-US" dirty="0"/>
              <a:t>Local authorities should have a collaborative relationship with national entities.</a:t>
            </a:r>
          </a:p>
          <a:p>
            <a:pPr lvl="0"/>
            <a:r>
              <a:rPr lang="en-US" dirty="0"/>
              <a:t>There should be an effective mechanism to coordinate national and subnational projects.</a:t>
            </a:r>
          </a:p>
          <a:p>
            <a:pPr marL="0" lvl="0" indent="0">
              <a:buNone/>
            </a:pPr>
            <a:endParaRPr lang="en-US" dirty="0"/>
          </a:p>
          <a:p>
            <a:pPr marL="0" lvl="0" indent="0">
              <a:buNone/>
            </a:pPr>
            <a:r>
              <a:rPr lang="en-US" b="1" dirty="0"/>
              <a:t>Are these conditions in place in </a:t>
            </a:r>
            <a:r>
              <a:rPr lang="en-US" b="1" u="sng" dirty="0"/>
              <a:t>__[country]__?</a:t>
            </a:r>
            <a:endParaRPr lang="en-US" b="1" dirty="0"/>
          </a:p>
          <a:p>
            <a:pPr lvl="0"/>
            <a:endParaRPr lang="en-US" dirty="0"/>
          </a:p>
          <a:p>
            <a:pPr lvl="0"/>
            <a:endParaRPr lang="en-US" dirty="0"/>
          </a:p>
        </p:txBody>
      </p:sp>
    </p:spTree>
    <p:extLst>
      <p:ext uri="{BB962C8B-B14F-4D97-AF65-F5344CB8AC3E}">
        <p14:creationId xmlns:p14="http://schemas.microsoft.com/office/powerpoint/2010/main" val="93260500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Crop</Template>
  <TotalTime>17812</TotalTime>
  <Words>10566</Words>
  <Application>Microsoft Office PowerPoint</Application>
  <PresentationFormat>Widescreen</PresentationFormat>
  <Paragraphs>1491</Paragraphs>
  <Slides>150</Slides>
  <Notes>116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150</vt:i4>
      </vt:variant>
    </vt:vector>
  </HeadingPairs>
  <TitlesOfParts>
    <vt:vector size="160" baseType="lpstr">
      <vt:lpstr>MS PGothic</vt:lpstr>
      <vt:lpstr>Arial</vt:lpstr>
      <vt:lpstr>Avenir Book</vt:lpstr>
      <vt:lpstr>Calibri</vt:lpstr>
      <vt:lpstr>Calibri Light</vt:lpstr>
      <vt:lpstr>Helvetica Neue</vt:lpstr>
      <vt:lpstr>Lato</vt:lpstr>
      <vt:lpstr>Times New Roman</vt:lpstr>
      <vt:lpstr>Wingdings</vt:lpstr>
      <vt:lpstr>Office Theme</vt:lpstr>
      <vt:lpstr>Welcome</vt:lpstr>
      <vt:lpstr>Please introduce yourself…</vt:lpstr>
      <vt:lpstr>Training goal</vt:lpstr>
      <vt:lpstr>Training approach</vt:lpstr>
      <vt:lpstr>Training framework: Four themes; Four stages</vt:lpstr>
      <vt:lpstr>Training framework: Four themes; Four stages</vt:lpstr>
      <vt:lpstr>Three-day training structure</vt:lpstr>
      <vt:lpstr>Focus theme selection</vt:lpstr>
      <vt:lpstr>Action Planning</vt:lpstr>
      <vt:lpstr>Ground Rules</vt:lpstr>
      <vt:lpstr>Sample Slides: Day 1 Substantive Presentations</vt:lpstr>
      <vt:lpstr>Why integrate urban issues in national development planning?</vt:lpstr>
      <vt:lpstr>Why national development planning?</vt:lpstr>
      <vt:lpstr>The resurgence of national development planning in Africa</vt:lpstr>
      <vt:lpstr>National Development Planning in [country]</vt:lpstr>
      <vt:lpstr>The urban narrative in Africa is incomplete</vt:lpstr>
      <vt:lpstr>Urbanization in [Country]</vt:lpstr>
      <vt:lpstr>Sample Slide: Urbanization in Zambia</vt:lpstr>
      <vt:lpstr>Why an urban lens? Why now?</vt:lpstr>
      <vt:lpstr>Urbanization and economic development are  inextricably linked.</vt:lpstr>
      <vt:lpstr>The Urbanization → Economic Structural Change Theory of Change</vt:lpstr>
      <vt:lpstr>The Urbanization → Economic Structural Change Theory of Change</vt:lpstr>
      <vt:lpstr>The Urbanization → Economic Structural Change Theory of Change</vt:lpstr>
      <vt:lpstr>The Urbanization → Economic Structural Change Theory of Change</vt:lpstr>
      <vt:lpstr>The Urbanization → Economic Structural Change Theory of Change</vt:lpstr>
      <vt:lpstr>Urbanization and economic development are  inextricably linked.</vt:lpstr>
      <vt:lpstr>Urbanization and economic development are  inextricably linked.</vt:lpstr>
      <vt:lpstr>Characteristics of Productive Cities</vt:lpstr>
      <vt:lpstr>Urbanization challenges</vt:lpstr>
      <vt:lpstr>NDP is required to coordinate sector strategies and subnational strategies.</vt:lpstr>
      <vt:lpstr>Four substantive themes</vt:lpstr>
      <vt:lpstr>Discussion</vt:lpstr>
      <vt:lpstr>Economic Sector Targeting</vt:lpstr>
      <vt:lpstr>Key questions for policymakers</vt:lpstr>
      <vt:lpstr>Economic sector targeting in _[country name]_’s current NDP</vt:lpstr>
      <vt:lpstr>In Africa, growth is increasingly coming from urban sectors.</vt:lpstr>
      <vt:lpstr>However, not all growth is job-rich.</vt:lpstr>
      <vt:lpstr>Key points on urban jobs</vt:lpstr>
      <vt:lpstr>PowerPoint Presentation</vt:lpstr>
      <vt:lpstr>PowerPoint Presentation</vt:lpstr>
      <vt:lpstr>Where are urban job creation opportunities in [country name]?</vt:lpstr>
      <vt:lpstr>Urbanization creates demand</vt:lpstr>
      <vt:lpstr>The construction value chain presents job-creation opportunities</vt:lpstr>
      <vt:lpstr>Urban food consumption also presents opportunities</vt:lpstr>
      <vt:lpstr>Case Example: Malaysia’s early development strategy</vt:lpstr>
      <vt:lpstr>Possible indicators to inform economic sector targeting</vt:lpstr>
      <vt:lpstr>Urbanization vs. employment in industry</vt:lpstr>
      <vt:lpstr>Urbanization vs. manufacturing value added</vt:lpstr>
      <vt:lpstr>Urban growth vs. manufacturing growth</vt:lpstr>
      <vt:lpstr>Ratio of raw to processed food exports</vt:lpstr>
      <vt:lpstr>Benchmarking against international comparators at 200% current GDP per capita</vt:lpstr>
      <vt:lpstr>Benchmarking against international comparators at 200% current GDP per capita</vt:lpstr>
      <vt:lpstr>Discussion</vt:lpstr>
      <vt:lpstr>Urban Productivity</vt:lpstr>
      <vt:lpstr>Key questions for policymakers</vt:lpstr>
      <vt:lpstr>Urban productivity as conceptualized in _[country name]_’s current NDP</vt:lpstr>
      <vt:lpstr>Cities are required for structural transformation.</vt:lpstr>
      <vt:lpstr>Agglomeration economies</vt:lpstr>
      <vt:lpstr>Diseconomies of agglomeration</vt:lpstr>
      <vt:lpstr>Three ways to maximize urban productivity through urban form</vt:lpstr>
      <vt:lpstr>Real estate development shapes cities.</vt:lpstr>
      <vt:lpstr>Urban infrastructure</vt:lpstr>
      <vt:lpstr>Considering the return on well-planned urban investments</vt:lpstr>
      <vt:lpstr>Case example: Singapore’s multimodal planning in the 1970s</vt:lpstr>
      <vt:lpstr>Possible indicators on urban productivity</vt:lpstr>
      <vt:lpstr>Possible indicators on factors influencing urban productivity</vt:lpstr>
      <vt:lpstr>PowerPoint Presentation</vt:lpstr>
      <vt:lpstr>PowerPoint Presentation</vt:lpstr>
      <vt:lpstr>Discussion</vt:lpstr>
      <vt:lpstr>PowerPoint Presentation</vt:lpstr>
      <vt:lpstr>LUNCH!</vt:lpstr>
      <vt:lpstr>Ice Breaker</vt:lpstr>
      <vt:lpstr>National Spatial System</vt:lpstr>
      <vt:lpstr>The national spatial system is the arrangement and distribution of cities towns and rural areas, including their functional roles and the connections between them.</vt:lpstr>
      <vt:lpstr>Key questions for policymakers</vt:lpstr>
      <vt:lpstr>The current NDP’s vision for the spatial-economic system</vt:lpstr>
      <vt:lpstr>City size distribution</vt:lpstr>
      <vt:lpstr>Cities and spatial targeting tradeoffs</vt:lpstr>
      <vt:lpstr>Spatial targeting: city considerations</vt:lpstr>
      <vt:lpstr>Economic sector preferences differ.</vt:lpstr>
      <vt:lpstr>Special economic zones</vt:lpstr>
      <vt:lpstr>Regional linkages</vt:lpstr>
      <vt:lpstr>Urban-rural linkages</vt:lpstr>
      <vt:lpstr>Economic policies often have more powerful spatial impacts than spatial policies.   Spatial impacts should be anticipated and planned for. </vt:lpstr>
      <vt:lpstr>Spatial impacts of economic policies</vt:lpstr>
      <vt:lpstr>Matching spatial and economic policies</vt:lpstr>
      <vt:lpstr>Case example: Indonesia’s spatial targeting with an economic lens</vt:lpstr>
      <vt:lpstr>Possible Indicators on the economic functionality of the national spatial system</vt:lpstr>
      <vt:lpstr>Rank-size distribution of the top-10 cities</vt:lpstr>
      <vt:lpstr>Primacy &amp; comparators at 200% GDP</vt:lpstr>
      <vt:lpstr>Regional integration index, 2016</vt:lpstr>
      <vt:lpstr>Discussion</vt:lpstr>
      <vt:lpstr>Coordination and Finance</vt:lpstr>
      <vt:lpstr>“What makes planning is not the targets, which merely express what we would like to see happen, but the action that is taken to achieve these targets.” – Arthur Lewis</vt:lpstr>
      <vt:lpstr>Key questions for policymakers</vt:lpstr>
      <vt:lpstr>Types of coordination</vt:lpstr>
      <vt:lpstr>Coordination in planning: Avoiding the “box-ticking” mentality</vt:lpstr>
      <vt:lpstr>Urban components exist within a wide range of plans.</vt:lpstr>
      <vt:lpstr>Subnational authorities have a key role to play</vt:lpstr>
      <vt:lpstr>Coordinating urban development: examples of coordination failures</vt:lpstr>
      <vt:lpstr>Bridging the finance gap is necessary to leverage urbanization for development.</vt:lpstr>
      <vt:lpstr>Finding enough resources to leverage cities: Options to consider</vt:lpstr>
      <vt:lpstr>Benefit / cost analysis for strategic prioritization of urban projects</vt:lpstr>
      <vt:lpstr>Case example: Spatial, sector and national economic coordination in South Africa</vt:lpstr>
      <vt:lpstr>Case example: Land-based finance in China</vt:lpstr>
      <vt:lpstr>Possible indicators for coordination and finance – implementing the urban vision</vt:lpstr>
      <vt:lpstr>Select scores on the Public Expenditure and Financial Accountability (PEFA) framework</vt:lpstr>
      <vt:lpstr>Discussion</vt:lpstr>
      <vt:lpstr>Theme Focus Selection </vt:lpstr>
      <vt:lpstr>Priority issue identification</vt:lpstr>
      <vt:lpstr>Focus theme selection</vt:lpstr>
      <vt:lpstr>Day 2 Theme selection</vt:lpstr>
      <vt:lpstr>Homework to prepare for tomorrow’s discussion</vt:lpstr>
      <vt:lpstr>PowerPoint Presentation</vt:lpstr>
      <vt:lpstr>Sample slides: Day 1 Extra Slides (Use if needed)</vt:lpstr>
      <vt:lpstr>NDP vs. NUP: Why include urban issues in the NDP if there is an NUP?</vt:lpstr>
      <vt:lpstr>Anti-urban myths</vt:lpstr>
      <vt:lpstr>Anti-urban myths</vt:lpstr>
      <vt:lpstr>Anti-urban myths</vt:lpstr>
      <vt:lpstr>Anti-urban myths</vt:lpstr>
      <vt:lpstr>Sample slides: Day 2</vt:lpstr>
      <vt:lpstr>An Urban Lens in National Development Planning</vt:lpstr>
      <vt:lpstr>Welcome</vt:lpstr>
      <vt:lpstr>Ice Breaker</vt:lpstr>
      <vt:lpstr>Discussion: Action items by theme</vt:lpstr>
      <vt:lpstr>Review: [Focus theme name]</vt:lpstr>
      <vt:lpstr>Four general stages of national development planning</vt:lpstr>
      <vt:lpstr>Small Group Roles</vt:lpstr>
      <vt:lpstr>Small Group Assignment (60 minutes)</vt:lpstr>
      <vt:lpstr>LUNCH!</vt:lpstr>
      <vt:lpstr>Ice Breaker</vt:lpstr>
      <vt:lpstr>Small Group Reporting</vt:lpstr>
      <vt:lpstr>Small Group Roles</vt:lpstr>
      <vt:lpstr>Small Group Assignment (50 minutes)</vt:lpstr>
      <vt:lpstr>Small Group Reporting</vt:lpstr>
      <vt:lpstr>PowerPoint Presentation</vt:lpstr>
      <vt:lpstr>Sample slides: Day 3</vt:lpstr>
      <vt:lpstr>An Urban Lens in National Development Planning</vt:lpstr>
      <vt:lpstr>Welcome</vt:lpstr>
      <vt:lpstr>Ice Breaker</vt:lpstr>
      <vt:lpstr>Action Planning</vt:lpstr>
      <vt:lpstr>Small Group Roles</vt:lpstr>
      <vt:lpstr>Action Planning Instructions (90 minutes)</vt:lpstr>
      <vt:lpstr>Small Group Reporting</vt:lpstr>
      <vt:lpstr>LUNCH!</vt:lpstr>
      <vt:lpstr>Action Planning Synthesis</vt:lpstr>
      <vt:lpstr>Final Action Plan Presentation</vt:lpstr>
      <vt:lpstr>Training Workshop Evaluation</vt:lpstr>
      <vt:lpstr>Closing Sessions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Sample slides</dc:title>
  <dc:creator>Liz Gauntner</dc:creator>
  <cp:lastModifiedBy>Arslan Chaudhary</cp:lastModifiedBy>
  <cp:revision>201</cp:revision>
  <dcterms:created xsi:type="dcterms:W3CDTF">2017-06-05T05:54:12Z</dcterms:created>
  <dcterms:modified xsi:type="dcterms:W3CDTF">2017-12-28T13:51:14Z</dcterms:modified>
</cp:coreProperties>
</file>