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16"/>
  </p:notesMasterIdLst>
  <p:handoutMasterIdLst>
    <p:handoutMasterId r:id="rId17"/>
  </p:handoutMasterIdLst>
  <p:sldIdLst>
    <p:sldId id="258" r:id="rId2"/>
    <p:sldId id="702" r:id="rId3"/>
    <p:sldId id="704" r:id="rId4"/>
    <p:sldId id="725" r:id="rId5"/>
    <p:sldId id="705" r:id="rId6"/>
    <p:sldId id="715" r:id="rId7"/>
    <p:sldId id="716" r:id="rId8"/>
    <p:sldId id="717" r:id="rId9"/>
    <p:sldId id="718" r:id="rId10"/>
    <p:sldId id="719" r:id="rId11"/>
    <p:sldId id="728" r:id="rId12"/>
    <p:sldId id="729" r:id="rId13"/>
    <p:sldId id="730" r:id="rId14"/>
    <p:sldId id="724" r:id="rId15"/>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Times New Roman" charset="0"/>
        <a:ea typeface="Times New Roman" charset="0"/>
        <a:cs typeface="Times New Roman" charset="0"/>
      </a:defRPr>
    </a:lvl1pPr>
    <a:lvl2pPr marL="457200" algn="l" rtl="0" fontAlgn="base">
      <a:spcBef>
        <a:spcPct val="0"/>
      </a:spcBef>
      <a:spcAft>
        <a:spcPct val="0"/>
      </a:spcAft>
      <a:defRPr kern="1200">
        <a:solidFill>
          <a:schemeClr val="tx1"/>
        </a:solidFill>
        <a:latin typeface="Times New Roman" charset="0"/>
        <a:ea typeface="Times New Roman" charset="0"/>
        <a:cs typeface="Times New Roman" charset="0"/>
      </a:defRPr>
    </a:lvl2pPr>
    <a:lvl3pPr marL="914400" algn="l" rtl="0" fontAlgn="base">
      <a:spcBef>
        <a:spcPct val="0"/>
      </a:spcBef>
      <a:spcAft>
        <a:spcPct val="0"/>
      </a:spcAft>
      <a:defRPr kern="1200">
        <a:solidFill>
          <a:schemeClr val="tx1"/>
        </a:solidFill>
        <a:latin typeface="Times New Roman" charset="0"/>
        <a:ea typeface="Times New Roman" charset="0"/>
        <a:cs typeface="Times New Roman" charset="0"/>
      </a:defRPr>
    </a:lvl3pPr>
    <a:lvl4pPr marL="1371600" algn="l" rtl="0" fontAlgn="base">
      <a:spcBef>
        <a:spcPct val="0"/>
      </a:spcBef>
      <a:spcAft>
        <a:spcPct val="0"/>
      </a:spcAft>
      <a:defRPr kern="1200">
        <a:solidFill>
          <a:schemeClr val="tx1"/>
        </a:solidFill>
        <a:latin typeface="Times New Roman" charset="0"/>
        <a:ea typeface="Times New Roman" charset="0"/>
        <a:cs typeface="Times New Roman" charset="0"/>
      </a:defRPr>
    </a:lvl4pPr>
    <a:lvl5pPr marL="1828800" algn="l" rtl="0" fontAlgn="base">
      <a:spcBef>
        <a:spcPct val="0"/>
      </a:spcBef>
      <a:spcAft>
        <a:spcPct val="0"/>
      </a:spcAft>
      <a:defRPr kern="1200">
        <a:solidFill>
          <a:schemeClr val="tx1"/>
        </a:solidFill>
        <a:latin typeface="Times New Roman" charset="0"/>
        <a:ea typeface="Times New Roman" charset="0"/>
        <a:cs typeface="Times New Roman" charset="0"/>
      </a:defRPr>
    </a:lvl5pPr>
    <a:lvl6pPr marL="2286000" algn="l" defTabSz="914400" rtl="0" eaLnBrk="1" latinLnBrk="0" hangingPunct="1">
      <a:defRPr kern="1200">
        <a:solidFill>
          <a:schemeClr val="tx1"/>
        </a:solidFill>
        <a:latin typeface="Times New Roman" charset="0"/>
        <a:ea typeface="Times New Roman" charset="0"/>
        <a:cs typeface="Times New Roman" charset="0"/>
      </a:defRPr>
    </a:lvl6pPr>
    <a:lvl7pPr marL="2743200" algn="l" defTabSz="914400" rtl="0" eaLnBrk="1" latinLnBrk="0" hangingPunct="1">
      <a:defRPr kern="1200">
        <a:solidFill>
          <a:schemeClr val="tx1"/>
        </a:solidFill>
        <a:latin typeface="Times New Roman" charset="0"/>
        <a:ea typeface="Times New Roman" charset="0"/>
        <a:cs typeface="Times New Roman" charset="0"/>
      </a:defRPr>
    </a:lvl7pPr>
    <a:lvl8pPr marL="3200400" algn="l" defTabSz="914400" rtl="0" eaLnBrk="1" latinLnBrk="0" hangingPunct="1">
      <a:defRPr kern="1200">
        <a:solidFill>
          <a:schemeClr val="tx1"/>
        </a:solidFill>
        <a:latin typeface="Times New Roman" charset="0"/>
        <a:ea typeface="Times New Roman" charset="0"/>
        <a:cs typeface="Times New Roman" charset="0"/>
      </a:defRPr>
    </a:lvl8pPr>
    <a:lvl9pPr marL="3657600" algn="l" defTabSz="914400" rtl="0" eaLnBrk="1" latinLnBrk="0" hangingPunct="1">
      <a:defRPr kern="1200">
        <a:solidFill>
          <a:schemeClr val="tx1"/>
        </a:solidFill>
        <a:latin typeface="Times New Roman" charset="0"/>
        <a:ea typeface="Times New Roman" charset="0"/>
        <a:cs typeface="Times New Roman"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99"/>
    <a:srgbClr val="3366FF"/>
    <a:srgbClr val="FFFF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01"/>
    <p:restoredTop sz="94664"/>
  </p:normalViewPr>
  <p:slideViewPr>
    <p:cSldViewPr>
      <p:cViewPr varScale="1">
        <p:scale>
          <a:sx n="98" d="100"/>
          <a:sy n="98" d="100"/>
        </p:scale>
        <p:origin x="192" y="624"/>
      </p:cViewPr>
      <p:guideLst>
        <p:guide orient="horz" pos="1620"/>
        <p:guide pos="2880"/>
      </p:guideLst>
    </p:cSldViewPr>
  </p:slideViewPr>
  <p:notesTextViewPr>
    <p:cViewPr>
      <p:scale>
        <a:sx n="100" d="100"/>
        <a:sy n="100" d="100"/>
      </p:scale>
      <p:origin x="0" y="0"/>
    </p:cViewPr>
  </p:notesTextViewPr>
  <p:sorterViewPr>
    <p:cViewPr>
      <p:scale>
        <a:sx n="50" d="100"/>
        <a:sy n="50" d="100"/>
      </p:scale>
      <p:origin x="0" y="851"/>
    </p:cViewPr>
  </p:sorterViewPr>
  <p:notesViewPr>
    <p:cSldViewPr>
      <p:cViewPr varScale="1">
        <p:scale>
          <a:sx n="56" d="100"/>
          <a:sy n="56" d="100"/>
        </p:scale>
        <p:origin x="-118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2416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2416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2416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Arial" charset="0"/>
                <a:cs typeface="Arial" charset="0"/>
              </a:defRPr>
            </a:lvl1pPr>
          </a:lstStyle>
          <a:p>
            <a:fld id="{2680A6D2-F1D1-314D-895D-878499D8CF0A}" type="slidenum">
              <a:rPr lang="en-US" altLang="en-US"/>
              <a:pPr/>
              <a:t>‹#›</a:t>
            </a:fld>
            <a:endParaRPr lang="en-US" altLang="en-US"/>
          </a:p>
        </p:txBody>
      </p:sp>
    </p:spTree>
    <p:extLst>
      <p:ext uri="{BB962C8B-B14F-4D97-AF65-F5344CB8AC3E}">
        <p14:creationId xmlns:p14="http://schemas.microsoft.com/office/powerpoint/2010/main" val="1988616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61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Arial" charset="0"/>
                <a:cs typeface="Arial" charset="0"/>
              </a:defRPr>
            </a:lvl1pPr>
          </a:lstStyle>
          <a:p>
            <a:fld id="{2F716F37-AE87-6B41-81A4-F51F09A41085}" type="slidenum">
              <a:rPr lang="en-US" altLang="en-US"/>
              <a:pPr/>
              <a:t>‹#›</a:t>
            </a:fld>
            <a:endParaRPr lang="en-US" altLang="en-US"/>
          </a:p>
        </p:txBody>
      </p:sp>
    </p:spTree>
    <p:extLst>
      <p:ext uri="{BB962C8B-B14F-4D97-AF65-F5344CB8AC3E}">
        <p14:creationId xmlns:p14="http://schemas.microsoft.com/office/powerpoint/2010/main" val="316101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fld id="{D0CC2036-6D23-F94B-8E61-3C3E5B176B6B}" type="slidenum">
              <a:rPr lang="en-US" altLang="en-US">
                <a:latin typeface="Arial" charset="0"/>
                <a:ea typeface="Arial" charset="0"/>
                <a:cs typeface="Arial" charset="0"/>
              </a:rPr>
              <a:pPr eaLnBrk="1" hangingPunct="1"/>
              <a:t>1</a:t>
            </a:fld>
            <a:endParaRPr lang="en-US" altLang="en-US">
              <a:latin typeface="Arial" charset="0"/>
              <a:ea typeface="Arial" charset="0"/>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38343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800100"/>
            <a:ext cx="0" cy="3371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8"/>
          <p:cNvGrpSpPr>
            <a:grpSpLocks/>
          </p:cNvGrpSpPr>
          <p:nvPr/>
        </p:nvGrpSpPr>
        <p:grpSpPr bwMode="auto">
          <a:xfrm>
            <a:off x="7493000" y="2244725"/>
            <a:ext cx="1338263" cy="1641475"/>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grpSp>
      <p:sp>
        <p:nvSpPr>
          <p:cNvPr id="37" name="Line 40"/>
          <p:cNvSpPr>
            <a:spLocks noChangeShapeType="1"/>
          </p:cNvSpPr>
          <p:nvPr/>
        </p:nvSpPr>
        <p:spPr bwMode="auto">
          <a:xfrm>
            <a:off x="304800" y="211455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95" name="Rectangle 3"/>
          <p:cNvSpPr>
            <a:spLocks noGrp="1" noChangeArrowheads="1"/>
          </p:cNvSpPr>
          <p:nvPr>
            <p:ph type="ctrTitle"/>
          </p:nvPr>
        </p:nvSpPr>
        <p:spPr>
          <a:xfrm>
            <a:off x="315913" y="350044"/>
            <a:ext cx="6781800" cy="1600200"/>
          </a:xfrm>
        </p:spPr>
        <p:txBody>
          <a:bodyPr/>
          <a:lstStyle>
            <a:lvl1pPr algn="r">
              <a:defRPr sz="4800"/>
            </a:lvl1pPr>
          </a:lstStyle>
          <a:p>
            <a:r>
              <a:rPr lang="en-US" altLang="en-US"/>
              <a:t>Click to edit Master title style</a:t>
            </a:r>
          </a:p>
        </p:txBody>
      </p:sp>
      <p:sp>
        <p:nvSpPr>
          <p:cNvPr id="59396" name="Rectangle 4"/>
          <p:cNvSpPr>
            <a:spLocks noGrp="1" noChangeArrowheads="1"/>
          </p:cNvSpPr>
          <p:nvPr>
            <p:ph type="subTitle" idx="1"/>
          </p:nvPr>
        </p:nvSpPr>
        <p:spPr>
          <a:xfrm>
            <a:off x="849313" y="2287191"/>
            <a:ext cx="6248400" cy="177165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fld id="{71D404B5-B964-484D-813A-D3D441ABF503}" type="slidenum">
              <a:rPr lang="en-US" altLang="en-US"/>
              <a:pPr/>
              <a:t>‹#›</a:t>
            </a:fld>
            <a:endParaRPr lang="en-US" altLang="en-US"/>
          </a:p>
        </p:txBody>
      </p:sp>
    </p:spTree>
    <p:extLst>
      <p:ext uri="{BB962C8B-B14F-4D97-AF65-F5344CB8AC3E}">
        <p14:creationId xmlns:p14="http://schemas.microsoft.com/office/powerpoint/2010/main" val="85428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6229BA69-9E09-2042-81AA-D54A01B38BE0}" type="slidenum">
              <a:rPr lang="en-US" altLang="en-US"/>
              <a:pPr/>
              <a:t>‹#›</a:t>
            </a:fld>
            <a:endParaRPr lang="en-US" altLang="en-US"/>
          </a:p>
        </p:txBody>
      </p:sp>
    </p:spTree>
    <p:extLst>
      <p:ext uri="{BB962C8B-B14F-4D97-AF65-F5344CB8AC3E}">
        <p14:creationId xmlns:p14="http://schemas.microsoft.com/office/powerpoint/2010/main" val="202268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679"/>
            <a:ext cx="2057400" cy="45065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679"/>
            <a:ext cx="6019800" cy="45065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7C25E8BB-6B6E-1349-8372-3A13AFE629D6}" type="slidenum">
              <a:rPr lang="en-US" altLang="en-US"/>
              <a:pPr/>
              <a:t>‹#›</a:t>
            </a:fld>
            <a:endParaRPr lang="en-US" altLang="en-US"/>
          </a:p>
        </p:txBody>
      </p:sp>
    </p:spTree>
    <p:extLst>
      <p:ext uri="{BB962C8B-B14F-4D97-AF65-F5344CB8AC3E}">
        <p14:creationId xmlns:p14="http://schemas.microsoft.com/office/powerpoint/2010/main" val="543014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9"/>
            <a:ext cx="7543800" cy="9715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89447"/>
            <a:ext cx="8229600" cy="3308747"/>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0D95454B-2C88-0E47-A5CE-3ED1E3707CB9}" type="slidenum">
              <a:rPr lang="en-US" altLang="en-US"/>
              <a:pPr/>
              <a:t>‹#›</a:t>
            </a:fld>
            <a:endParaRPr lang="en-US" altLang="en-US"/>
          </a:p>
        </p:txBody>
      </p:sp>
    </p:spTree>
    <p:extLst>
      <p:ext uri="{BB962C8B-B14F-4D97-AF65-F5344CB8AC3E}">
        <p14:creationId xmlns:p14="http://schemas.microsoft.com/office/powerpoint/2010/main" val="179475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D025FE7F-7EEF-794C-8CB8-3A4F2960F5C4}" type="slidenum">
              <a:rPr lang="en-US" altLang="en-US"/>
              <a:pPr/>
              <a:t>‹#›</a:t>
            </a:fld>
            <a:endParaRPr lang="en-US" altLang="en-US"/>
          </a:p>
        </p:txBody>
      </p:sp>
    </p:spTree>
    <p:extLst>
      <p:ext uri="{BB962C8B-B14F-4D97-AF65-F5344CB8AC3E}">
        <p14:creationId xmlns:p14="http://schemas.microsoft.com/office/powerpoint/2010/main" val="55474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EE5CCB3B-501A-5D48-B8DA-FE93234C8FA8}" type="slidenum">
              <a:rPr lang="en-US" altLang="en-US"/>
              <a:pPr/>
              <a:t>‹#›</a:t>
            </a:fld>
            <a:endParaRPr lang="en-US" altLang="en-US"/>
          </a:p>
        </p:txBody>
      </p:sp>
    </p:spTree>
    <p:extLst>
      <p:ext uri="{BB962C8B-B14F-4D97-AF65-F5344CB8AC3E}">
        <p14:creationId xmlns:p14="http://schemas.microsoft.com/office/powerpoint/2010/main" val="145112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89447"/>
            <a:ext cx="4038600" cy="33087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89447"/>
            <a:ext cx="4038600" cy="33087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01E3E4ED-A6B3-6E43-94F3-7E6F612665E0}" type="slidenum">
              <a:rPr lang="en-US" altLang="en-US"/>
              <a:pPr/>
              <a:t>‹#›</a:t>
            </a:fld>
            <a:endParaRPr lang="en-US" altLang="en-US"/>
          </a:p>
        </p:txBody>
      </p:sp>
    </p:spTree>
    <p:extLst>
      <p:ext uri="{BB962C8B-B14F-4D97-AF65-F5344CB8AC3E}">
        <p14:creationId xmlns:p14="http://schemas.microsoft.com/office/powerpoint/2010/main" val="8332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fld id="{315E4FA1-1EE5-1A44-B72F-D8EBD30D399F}" type="slidenum">
              <a:rPr lang="en-US" altLang="en-US"/>
              <a:pPr/>
              <a:t>‹#›</a:t>
            </a:fld>
            <a:endParaRPr lang="en-US" altLang="en-US"/>
          </a:p>
        </p:txBody>
      </p:sp>
    </p:spTree>
    <p:extLst>
      <p:ext uri="{BB962C8B-B14F-4D97-AF65-F5344CB8AC3E}">
        <p14:creationId xmlns:p14="http://schemas.microsoft.com/office/powerpoint/2010/main" val="24807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fld id="{3366543B-56D0-7040-A6B2-41D26535DD16}" type="slidenum">
              <a:rPr lang="en-US" altLang="en-US"/>
              <a:pPr/>
              <a:t>‹#›</a:t>
            </a:fld>
            <a:endParaRPr lang="en-US" altLang="en-US"/>
          </a:p>
        </p:txBody>
      </p:sp>
    </p:spTree>
    <p:extLst>
      <p:ext uri="{BB962C8B-B14F-4D97-AF65-F5344CB8AC3E}">
        <p14:creationId xmlns:p14="http://schemas.microsoft.com/office/powerpoint/2010/main" val="106384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fld id="{5044F30D-57C6-E441-8FA4-93017DEC62DC}" type="slidenum">
              <a:rPr lang="en-US" altLang="en-US"/>
              <a:pPr/>
              <a:t>‹#›</a:t>
            </a:fld>
            <a:endParaRPr lang="en-US" altLang="en-US"/>
          </a:p>
        </p:txBody>
      </p:sp>
    </p:spTree>
    <p:extLst>
      <p:ext uri="{BB962C8B-B14F-4D97-AF65-F5344CB8AC3E}">
        <p14:creationId xmlns:p14="http://schemas.microsoft.com/office/powerpoint/2010/main" val="2178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8BACBF9C-AD0A-154C-94A9-1F27FCFF82BA}" type="slidenum">
              <a:rPr lang="en-US" altLang="en-US"/>
              <a:pPr/>
              <a:t>‹#›</a:t>
            </a:fld>
            <a:endParaRPr lang="en-US" altLang="en-US"/>
          </a:p>
        </p:txBody>
      </p:sp>
    </p:spTree>
    <p:extLst>
      <p:ext uri="{BB962C8B-B14F-4D97-AF65-F5344CB8AC3E}">
        <p14:creationId xmlns:p14="http://schemas.microsoft.com/office/powerpoint/2010/main" val="103753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FE7823A1-2ACE-7A4F-8833-0996336AB415}" type="slidenum">
              <a:rPr lang="en-US" altLang="en-US"/>
              <a:pPr/>
              <a:t>‹#›</a:t>
            </a:fld>
            <a:endParaRPr lang="en-US" altLang="en-US"/>
          </a:p>
        </p:txBody>
      </p:sp>
    </p:spTree>
    <p:extLst>
      <p:ext uri="{BB962C8B-B14F-4D97-AF65-F5344CB8AC3E}">
        <p14:creationId xmlns:p14="http://schemas.microsoft.com/office/powerpoint/2010/main" val="2836490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14300"/>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 name="Rectangle 3"/>
          <p:cNvSpPr>
            <a:spLocks noGrp="1" noChangeArrowheads="1"/>
          </p:cNvSpPr>
          <p:nvPr>
            <p:ph type="title"/>
          </p:nvPr>
        </p:nvSpPr>
        <p:spPr bwMode="auto">
          <a:xfrm>
            <a:off x="457200" y="92075"/>
            <a:ext cx="75438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289050"/>
            <a:ext cx="8229600"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373" name="Rectangle 5"/>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ea typeface="+mn-ea"/>
                <a:cs typeface="Arial" charset="0"/>
              </a:defRPr>
            </a:lvl1pPr>
          </a:lstStyle>
          <a:p>
            <a:pPr>
              <a:defRPr/>
            </a:pPr>
            <a:endParaRPr lang="en-US" altLang="en-US"/>
          </a:p>
        </p:txBody>
      </p:sp>
      <p:sp>
        <p:nvSpPr>
          <p:cNvPr id="58374" name="Rectangle 6"/>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ea typeface="+mn-ea"/>
                <a:cs typeface="Arial" charset="0"/>
              </a:defRPr>
            </a:lvl1pPr>
          </a:lstStyle>
          <a:p>
            <a:pPr>
              <a:defRPr/>
            </a:pPr>
            <a:endParaRPr lang="en-US" altLang="en-US"/>
          </a:p>
        </p:txBody>
      </p:sp>
      <p:sp>
        <p:nvSpPr>
          <p:cNvPr id="58375" name="Rectangle 7"/>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ea typeface="Arial" charset="0"/>
                <a:cs typeface="Arial" charset="0"/>
              </a:defRPr>
            </a:lvl1pPr>
          </a:lstStyle>
          <a:p>
            <a:fld id="{1B990059-4200-5F46-8D56-FBA110E26ADA}" type="slidenum">
              <a:rPr lang="en-US" altLang="en-US"/>
              <a:pPr/>
              <a:t>‹#›</a:t>
            </a:fld>
            <a:endParaRPr lang="en-US" altLang="en-US"/>
          </a:p>
        </p:txBody>
      </p:sp>
      <p:grpSp>
        <p:nvGrpSpPr>
          <p:cNvPr id="1032" name="Group 8"/>
          <p:cNvGrpSpPr>
            <a:grpSpLocks/>
          </p:cNvGrpSpPr>
          <p:nvPr/>
        </p:nvGrpSpPr>
        <p:grpSpPr bwMode="auto">
          <a:xfrm>
            <a:off x="8153400" y="114300"/>
            <a:ext cx="792163" cy="97155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35" name="Oval 11"/>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36"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37"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38"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39" name="Oval 15"/>
            <p:cNvSpPr>
              <a:spLocks noChangeArrowheads="1"/>
            </p:cNvSpPr>
            <p:nvPr/>
          </p:nvSpPr>
          <p:spPr bwMode="auto">
            <a:xfrm>
              <a:off x="5472" y="1072"/>
              <a:ext cx="73"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40" name="Oval 16"/>
            <p:cNvSpPr>
              <a:spLocks noChangeArrowheads="1"/>
            </p:cNvSpPr>
            <p:nvPr/>
          </p:nvSpPr>
          <p:spPr bwMode="auto">
            <a:xfrm>
              <a:off x="5136" y="1184"/>
              <a:ext cx="80"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41" name="Oval 17"/>
            <p:cNvSpPr>
              <a:spLocks noChangeArrowheads="1"/>
            </p:cNvSpPr>
            <p:nvPr/>
          </p:nvSpPr>
          <p:spPr bwMode="auto">
            <a:xfrm>
              <a:off x="5248" y="1184"/>
              <a:ext cx="79"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42" name="Oval 18"/>
            <p:cNvSpPr>
              <a:spLocks noChangeArrowheads="1"/>
            </p:cNvSpPr>
            <p:nvPr/>
          </p:nvSpPr>
          <p:spPr bwMode="auto">
            <a:xfrm>
              <a:off x="5360" y="1184"/>
              <a:ext cx="76"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43" name="Oval 19"/>
            <p:cNvSpPr>
              <a:spLocks noChangeArrowheads="1"/>
            </p:cNvSpPr>
            <p:nvPr/>
          </p:nvSpPr>
          <p:spPr bwMode="auto">
            <a:xfrm>
              <a:off x="5472" y="1184"/>
              <a:ext cx="73"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44" name="Oval 20"/>
            <p:cNvSpPr>
              <a:spLocks noChangeArrowheads="1"/>
            </p:cNvSpPr>
            <p:nvPr/>
          </p:nvSpPr>
          <p:spPr bwMode="auto">
            <a:xfrm>
              <a:off x="5584" y="1184"/>
              <a:ext cx="80" cy="7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47"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48" name="Oval 24"/>
            <p:cNvSpPr>
              <a:spLocks noChangeArrowheads="1"/>
            </p:cNvSpPr>
            <p:nvPr/>
          </p:nvSpPr>
          <p:spPr bwMode="auto">
            <a:xfrm>
              <a:off x="5472" y="1296"/>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51"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52" name="Oval 28"/>
            <p:cNvSpPr>
              <a:spLocks noChangeArrowheads="1"/>
            </p:cNvSpPr>
            <p:nvPr/>
          </p:nvSpPr>
          <p:spPr bwMode="auto">
            <a:xfrm>
              <a:off x="5472" y="1408"/>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56"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57" name="Oval 33"/>
            <p:cNvSpPr>
              <a:spLocks noChangeArrowheads="1"/>
            </p:cNvSpPr>
            <p:nvPr/>
          </p:nvSpPr>
          <p:spPr bwMode="auto">
            <a:xfrm>
              <a:off x="5472" y="1520"/>
              <a:ext cx="73"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58" name="Oval 34"/>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59" name="Oval 35"/>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60" name="Oval 36"/>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61" name="Oval 37"/>
            <p:cNvSpPr>
              <a:spLocks noChangeArrowheads="1"/>
            </p:cNvSpPr>
            <p:nvPr/>
          </p:nvSpPr>
          <p:spPr bwMode="auto">
            <a:xfrm>
              <a:off x="5472" y="1632"/>
              <a:ext cx="73"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sp>
          <p:nvSpPr>
            <p:cNvPr id="1063" name="Oval 39"/>
            <p:cNvSpPr>
              <a:spLocks noChangeArrowheads="1"/>
            </p:cNvSpPr>
            <p:nvPr/>
          </p:nvSpPr>
          <p:spPr bwMode="auto">
            <a:xfrm>
              <a:off x="5472" y="1744"/>
              <a:ext cx="73"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eaLnBrk="1" hangingPunct="1"/>
              <a:endParaRPr lang="en-US" altLang="en-US">
                <a:latin typeface="Arial" charset="0"/>
                <a:ea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4177"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Arial" charset="0"/>
          <a:cs typeface="+mj-cs"/>
        </a:defRPr>
      </a:lvl1pPr>
      <a:lvl2pPr algn="l" rtl="0" eaLnBrk="0" fontAlgn="base" hangingPunct="0">
        <a:spcBef>
          <a:spcPct val="0"/>
        </a:spcBef>
        <a:spcAft>
          <a:spcPct val="0"/>
        </a:spcAft>
        <a:defRPr sz="3900" b="1">
          <a:solidFill>
            <a:schemeClr val="tx2"/>
          </a:solidFill>
          <a:latin typeface="Arial" charset="0"/>
          <a:ea typeface="Arial" charset="0"/>
          <a:cs typeface="Arial" charset="0"/>
        </a:defRPr>
      </a:lvl2pPr>
      <a:lvl3pPr algn="l" rtl="0" eaLnBrk="0" fontAlgn="base" hangingPunct="0">
        <a:spcBef>
          <a:spcPct val="0"/>
        </a:spcBef>
        <a:spcAft>
          <a:spcPct val="0"/>
        </a:spcAft>
        <a:defRPr sz="3900" b="1">
          <a:solidFill>
            <a:schemeClr val="tx2"/>
          </a:solidFill>
          <a:latin typeface="Arial" charset="0"/>
          <a:ea typeface="Arial" charset="0"/>
          <a:cs typeface="Arial" charset="0"/>
        </a:defRPr>
      </a:lvl3pPr>
      <a:lvl4pPr algn="l" rtl="0" eaLnBrk="0" fontAlgn="base" hangingPunct="0">
        <a:spcBef>
          <a:spcPct val="0"/>
        </a:spcBef>
        <a:spcAft>
          <a:spcPct val="0"/>
        </a:spcAft>
        <a:defRPr sz="3900" b="1">
          <a:solidFill>
            <a:schemeClr val="tx2"/>
          </a:solidFill>
          <a:latin typeface="Arial" charset="0"/>
          <a:ea typeface="Arial" charset="0"/>
          <a:cs typeface="Arial" charset="0"/>
        </a:defRPr>
      </a:lvl4pPr>
      <a:lvl5pPr algn="l" rtl="0" eaLnBrk="0" fontAlgn="base" hangingPunct="0">
        <a:spcBef>
          <a:spcPct val="0"/>
        </a:spcBef>
        <a:spcAft>
          <a:spcPct val="0"/>
        </a:spcAft>
        <a:defRPr sz="3900" b="1">
          <a:solidFill>
            <a:schemeClr val="tx2"/>
          </a:solidFill>
          <a:latin typeface="Arial" charset="0"/>
          <a:ea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charset="2"/>
        <a:buChar char="l"/>
        <a:defRPr sz="3000">
          <a:solidFill>
            <a:schemeClr val="tx1"/>
          </a:solidFill>
          <a:latin typeface="+mn-lt"/>
          <a:ea typeface="Arial" charset="0"/>
          <a:cs typeface="+mn-cs"/>
        </a:defRPr>
      </a:lvl1pPr>
      <a:lvl2pPr marL="692150" indent="-347663" algn="l" rtl="0" eaLnBrk="0" fontAlgn="base" hangingPunct="0">
        <a:spcBef>
          <a:spcPct val="20000"/>
        </a:spcBef>
        <a:spcAft>
          <a:spcPct val="0"/>
        </a:spcAft>
        <a:buClr>
          <a:schemeClr val="accent2"/>
        </a:buClr>
        <a:buSzPct val="70000"/>
        <a:buFont typeface="Wingdings" charset="2"/>
        <a:buChar char="l"/>
        <a:defRPr sz="2600">
          <a:solidFill>
            <a:schemeClr val="tx1"/>
          </a:solidFill>
          <a:latin typeface="+mn-lt"/>
          <a:ea typeface="Arial" charset="0"/>
          <a:cs typeface="+mn-cs"/>
        </a:defRPr>
      </a:lvl2pPr>
      <a:lvl3pPr marL="987425" indent="-293688" algn="l" rtl="0" eaLnBrk="0" fontAlgn="base" hangingPunct="0">
        <a:spcBef>
          <a:spcPct val="20000"/>
        </a:spcBef>
        <a:spcAft>
          <a:spcPct val="0"/>
        </a:spcAft>
        <a:buClr>
          <a:schemeClr val="accent1"/>
        </a:buClr>
        <a:buSzPct val="70000"/>
        <a:buFont typeface="Wingdings" charset="2"/>
        <a:buChar char="l"/>
        <a:defRPr sz="2300">
          <a:solidFill>
            <a:schemeClr val="tx1"/>
          </a:solidFill>
          <a:latin typeface="+mn-lt"/>
          <a:ea typeface="Arial" charset="0"/>
          <a:cs typeface="+mn-cs"/>
        </a:defRPr>
      </a:lvl3pPr>
      <a:lvl4pPr marL="1281113" indent="-292100" algn="l" rtl="0" eaLnBrk="0" fontAlgn="base" hangingPunct="0">
        <a:spcBef>
          <a:spcPct val="20000"/>
        </a:spcBef>
        <a:spcAft>
          <a:spcPct val="0"/>
        </a:spcAft>
        <a:buClr>
          <a:schemeClr val="tx2"/>
        </a:buClr>
        <a:buSzPct val="75000"/>
        <a:buFont typeface="Wingdings" charset="2"/>
        <a:buChar char="§"/>
        <a:defRPr sz="2000">
          <a:solidFill>
            <a:schemeClr val="tx1"/>
          </a:solidFill>
          <a:latin typeface="+mn-lt"/>
          <a:ea typeface="Arial" charset="0"/>
          <a:cs typeface="+mn-cs"/>
        </a:defRPr>
      </a:lvl4pPr>
      <a:lvl5pPr marL="1598613" indent="-315913" algn="l" rtl="0" eaLnBrk="0" fontAlgn="base" hangingPunct="0">
        <a:spcBef>
          <a:spcPct val="20000"/>
        </a:spcBef>
        <a:spcAft>
          <a:spcPct val="0"/>
        </a:spcAft>
        <a:buClr>
          <a:schemeClr val="folHlink"/>
        </a:buClr>
        <a:buSzPct val="80000"/>
        <a:buFont typeface="Wingdings" charset="2"/>
        <a:buChar char="§"/>
        <a:defRPr sz="2000">
          <a:solidFill>
            <a:schemeClr val="tx1"/>
          </a:solidFill>
          <a:latin typeface="+mn-lt"/>
          <a:ea typeface="Arial" charset="0"/>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zohry@aucegypt.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1085850"/>
            <a:ext cx="6858000" cy="876300"/>
          </a:xfrm>
        </p:spPr>
        <p:txBody>
          <a:bodyPr/>
          <a:lstStyle/>
          <a:p>
            <a:pPr eaLnBrk="1" hangingPunct="1"/>
            <a:r>
              <a:rPr lang="en-US" sz="2800" dirty="0"/>
              <a:t/>
            </a:r>
            <a:br>
              <a:rPr lang="en-US" sz="2800" dirty="0"/>
            </a:br>
            <a:r>
              <a:rPr lang="en-US" sz="2800" dirty="0" smtClean="0"/>
              <a:t>Governance of Migration in Africa</a:t>
            </a:r>
            <a:endParaRPr lang="en-US" altLang="en-US" sz="2800" dirty="0"/>
          </a:p>
        </p:txBody>
      </p:sp>
      <p:sp>
        <p:nvSpPr>
          <p:cNvPr id="3075" name="Rectangle 4"/>
          <p:cNvSpPr>
            <a:spLocks noChangeArrowheads="1"/>
          </p:cNvSpPr>
          <p:nvPr/>
        </p:nvSpPr>
        <p:spPr bwMode="auto">
          <a:xfrm>
            <a:off x="2514600" y="3838575"/>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Times New Roman" charset="0"/>
                <a:cs typeface="Times New Roman" charset="0"/>
              </a:defRPr>
            </a:lvl1pPr>
            <a:lvl2pPr marL="742950" indent="-285750" eaLnBrk="0" hangingPunct="0">
              <a:defRPr>
                <a:solidFill>
                  <a:schemeClr val="tx1"/>
                </a:solidFill>
                <a:latin typeface="Times New Roman" charset="0"/>
                <a:ea typeface="Times New Roman" charset="0"/>
                <a:cs typeface="Times New Roman" charset="0"/>
              </a:defRPr>
            </a:lvl2pPr>
            <a:lvl3pPr marL="1143000" indent="-228600" eaLnBrk="0" hangingPunct="0">
              <a:defRPr>
                <a:solidFill>
                  <a:schemeClr val="tx1"/>
                </a:solidFill>
                <a:latin typeface="Times New Roman" charset="0"/>
                <a:ea typeface="Times New Roman" charset="0"/>
                <a:cs typeface="Times New Roman" charset="0"/>
              </a:defRPr>
            </a:lvl3pPr>
            <a:lvl4pPr marL="1600200" indent="-228600" eaLnBrk="0" hangingPunct="0">
              <a:defRPr>
                <a:solidFill>
                  <a:schemeClr val="tx1"/>
                </a:solidFill>
                <a:latin typeface="Times New Roman" charset="0"/>
                <a:ea typeface="Times New Roman" charset="0"/>
                <a:cs typeface="Times New Roman" charset="0"/>
              </a:defRPr>
            </a:lvl4pPr>
            <a:lvl5pPr marL="2057400" indent="-228600" eaLnBrk="0" hangingPunct="0">
              <a:defRPr>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Times New Roman" charset="0"/>
                <a:ea typeface="Times New Roman" charset="0"/>
                <a:cs typeface="Times New Roman" charset="0"/>
              </a:defRPr>
            </a:lvl9pPr>
          </a:lstStyle>
          <a:p>
            <a:pPr algn="r" eaLnBrk="1" hangingPunct="1"/>
            <a:r>
              <a:rPr lang="en-US" altLang="en-US" sz="1600" b="1" dirty="0" smtClean="0">
                <a:solidFill>
                  <a:schemeClr val="tx2"/>
                </a:solidFill>
                <a:latin typeface="Arial" charset="0"/>
                <a:ea typeface="Arial" charset="0"/>
                <a:cs typeface="Arial" charset="0"/>
              </a:rPr>
              <a:t>Addis Ababa 26-27 October 2017</a:t>
            </a:r>
            <a:endParaRPr lang="en-US" altLang="en-US" sz="1600" b="1" dirty="0">
              <a:solidFill>
                <a:schemeClr val="tx2"/>
              </a:solidFill>
              <a:latin typeface="Arial" charset="0"/>
              <a:ea typeface="Arial" charset="0"/>
              <a:cs typeface="Arial" charset="0"/>
            </a:endParaRPr>
          </a:p>
        </p:txBody>
      </p:sp>
      <p:pic>
        <p:nvPicPr>
          <p:cNvPr id="307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5925" y="2876550"/>
            <a:ext cx="15906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8600" y="2266950"/>
            <a:ext cx="2421531" cy="25717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lvl="1"/>
            <a:r>
              <a:rPr lang="en-US" sz="2400" dirty="0" smtClean="0">
                <a:solidFill>
                  <a:srgbClr val="FF0000"/>
                </a:solidFill>
                <a:latin typeface="Times New Roman" charset="0"/>
                <a:ea typeface="Times New Roman" charset="0"/>
                <a:cs typeface="Times New Roman" charset="0"/>
              </a:rPr>
              <a:t>Intra-Africa </a:t>
            </a:r>
            <a:r>
              <a:rPr lang="en-US" sz="2400" dirty="0">
                <a:solidFill>
                  <a:srgbClr val="FF0000"/>
                </a:solidFill>
                <a:latin typeface="Times New Roman" charset="0"/>
                <a:ea typeface="Times New Roman" charset="0"/>
                <a:cs typeface="Times New Roman" charset="0"/>
              </a:rPr>
              <a:t>cooperation on migration</a:t>
            </a:r>
            <a:endParaRPr lang="en-US" altLang="en-US" sz="2400" dirty="0">
              <a:solidFill>
                <a:srgbClr val="FF0000"/>
              </a:solidFill>
              <a:latin typeface="Times New Roman" charset="0"/>
              <a:ea typeface="Times New Roman" charset="0"/>
              <a:cs typeface="Times New Roman" charset="0"/>
            </a:endParaRPr>
          </a:p>
        </p:txBody>
      </p:sp>
      <p:sp>
        <p:nvSpPr>
          <p:cNvPr id="13315" name="Content Placeholder 2"/>
          <p:cNvSpPr>
            <a:spLocks noGrp="1"/>
          </p:cNvSpPr>
          <p:nvPr>
            <p:ph idx="1"/>
          </p:nvPr>
        </p:nvSpPr>
        <p:spPr>
          <a:xfrm>
            <a:off x="152400" y="1504950"/>
            <a:ext cx="8534400" cy="3638550"/>
          </a:xfrm>
        </p:spPr>
        <p:txBody>
          <a:bodyPr/>
          <a:lstStyle/>
          <a:p>
            <a:r>
              <a:rPr lang="en-US" sz="2400" dirty="0" smtClean="0">
                <a:latin typeface="Times New Roman" charset="0"/>
                <a:ea typeface="Times New Roman" charset="0"/>
                <a:cs typeface="Times New Roman" charset="0"/>
              </a:rPr>
              <a:t>The intra-African cooperation on migration is, in many cases, masked by the propaganda </a:t>
            </a:r>
            <a:r>
              <a:rPr lang="en-GB" sz="2400" dirty="0" smtClean="0">
                <a:latin typeface="Times New Roman" charset="0"/>
                <a:ea typeface="Times New Roman" charset="0"/>
                <a:cs typeface="Times New Roman" charset="0"/>
              </a:rPr>
              <a:t>linked </a:t>
            </a:r>
            <a:r>
              <a:rPr lang="en-GB" sz="2400" dirty="0">
                <a:latin typeface="Times New Roman" charset="0"/>
                <a:ea typeface="Times New Roman" charset="0"/>
                <a:cs typeface="Times New Roman" charset="0"/>
              </a:rPr>
              <a:t>to the media coverage for Mediterranean </a:t>
            </a:r>
            <a:r>
              <a:rPr lang="en-GB" sz="2400" i="1" dirty="0" smtClean="0">
                <a:latin typeface="Times New Roman" charset="0"/>
                <a:ea typeface="Times New Roman" charset="0"/>
                <a:cs typeface="Times New Roman" charset="0"/>
              </a:rPr>
              <a:t>boat migration</a:t>
            </a:r>
            <a:r>
              <a:rPr lang="en-GB" sz="2400" dirty="0" smtClean="0">
                <a:latin typeface="Times New Roman" charset="0"/>
                <a:ea typeface="Times New Roman" charset="0"/>
                <a:cs typeface="Times New Roman" charset="0"/>
              </a:rPr>
              <a:t>. </a:t>
            </a:r>
          </a:p>
          <a:p>
            <a:r>
              <a:rPr lang="en-US" sz="2400" i="1" dirty="0" smtClean="0">
                <a:latin typeface="Times New Roman" charset="0"/>
                <a:ea typeface="Times New Roman" charset="0"/>
                <a:cs typeface="Times New Roman" charset="0"/>
              </a:rPr>
              <a:t>Many Initiatives and processes can be highlighted regarding Intra-African cooperation on migration</a:t>
            </a:r>
            <a:r>
              <a:rPr lang="en-US" sz="2400" dirty="0" smtClean="0">
                <a:latin typeface="Times New Roman" charset="0"/>
                <a:ea typeface="Times New Roman" charset="0"/>
                <a:cs typeface="Times New Roman" charset="0"/>
              </a:rPr>
              <a:t>:</a:t>
            </a:r>
          </a:p>
          <a:p>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7891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lvl="1"/>
            <a:r>
              <a:rPr lang="en-US" sz="2400" dirty="0" smtClean="0">
                <a:solidFill>
                  <a:srgbClr val="000099"/>
                </a:solidFill>
                <a:latin typeface="Times New Roman" charset="0"/>
                <a:ea typeface="Times New Roman" charset="0"/>
                <a:cs typeface="Times New Roman" charset="0"/>
              </a:rPr>
              <a:t>Intra-Africa </a:t>
            </a:r>
            <a:r>
              <a:rPr lang="en-US" sz="2400" dirty="0">
                <a:solidFill>
                  <a:srgbClr val="000099"/>
                </a:solidFill>
                <a:latin typeface="Times New Roman" charset="0"/>
                <a:ea typeface="Times New Roman" charset="0"/>
                <a:cs typeface="Times New Roman" charset="0"/>
              </a:rPr>
              <a:t>cooperation on migration</a:t>
            </a:r>
            <a:endParaRPr lang="en-US" altLang="en-US" sz="2400" dirty="0">
              <a:solidFill>
                <a:srgbClr val="000099"/>
              </a:solidFill>
              <a:latin typeface="Times New Roman" charset="0"/>
              <a:ea typeface="Times New Roman" charset="0"/>
              <a:cs typeface="Times New Roman" charset="0"/>
            </a:endParaRPr>
          </a:p>
        </p:txBody>
      </p:sp>
      <p:sp>
        <p:nvSpPr>
          <p:cNvPr id="13315" name="Content Placeholder 2"/>
          <p:cNvSpPr>
            <a:spLocks noGrp="1"/>
          </p:cNvSpPr>
          <p:nvPr>
            <p:ph idx="1"/>
          </p:nvPr>
        </p:nvSpPr>
        <p:spPr>
          <a:xfrm>
            <a:off x="152400" y="1504950"/>
            <a:ext cx="8534400" cy="3638550"/>
          </a:xfrm>
        </p:spPr>
        <p:txBody>
          <a:bodyPr/>
          <a:lstStyle/>
          <a:p>
            <a:r>
              <a:rPr lang="en-US" sz="2400" dirty="0" smtClean="0">
                <a:latin typeface="Times New Roman" charset="0"/>
                <a:ea typeface="Times New Roman" charset="0"/>
                <a:cs typeface="Times New Roman" charset="0"/>
              </a:rPr>
              <a:t>The </a:t>
            </a:r>
            <a:r>
              <a:rPr lang="en-US" sz="2400" dirty="0">
                <a:latin typeface="Times New Roman" charset="0"/>
                <a:ea typeface="Times New Roman" charset="0"/>
                <a:cs typeface="Times New Roman" charset="0"/>
              </a:rPr>
              <a:t>African Union Migration Policy Framework for </a:t>
            </a:r>
            <a:r>
              <a:rPr lang="en-US" sz="2400" dirty="0" smtClean="0">
                <a:latin typeface="Times New Roman" charset="0"/>
                <a:ea typeface="Times New Roman" charset="0"/>
                <a:cs typeface="Times New Roman" charset="0"/>
              </a:rPr>
              <a:t>Africa</a:t>
            </a:r>
          </a:p>
          <a:p>
            <a:r>
              <a:rPr lang="en-US" sz="2400" dirty="0" smtClean="0">
                <a:latin typeface="Times New Roman" charset="0"/>
                <a:ea typeface="Times New Roman" charset="0"/>
                <a:cs typeface="Times New Roman" charset="0"/>
              </a:rPr>
              <a:t>Regional consultative processes on migration </a:t>
            </a:r>
          </a:p>
          <a:p>
            <a:pPr lvl="1"/>
            <a:r>
              <a:rPr lang="en-US" sz="2000" dirty="0">
                <a:latin typeface="Times New Roman" charset="0"/>
                <a:ea typeface="Times New Roman" charset="0"/>
                <a:cs typeface="Times New Roman" charset="0"/>
              </a:rPr>
              <a:t>Arab Regional Consultative Process on Migration and Refugees Affairs (North Africa states, Djibouti, and Comoros)</a:t>
            </a:r>
          </a:p>
          <a:p>
            <a:pPr lvl="1"/>
            <a:r>
              <a:rPr lang="en-US" sz="2000" dirty="0">
                <a:latin typeface="Times New Roman" charset="0"/>
                <a:ea typeface="Times New Roman" charset="0"/>
                <a:cs typeface="Times New Roman" charset="0"/>
              </a:rPr>
              <a:t>Intergovernmental Authority on Development (IGAD) RCP (IGAD RCP) </a:t>
            </a:r>
          </a:p>
          <a:p>
            <a:pPr lvl="1"/>
            <a:r>
              <a:rPr lang="en-US" sz="2000" dirty="0">
                <a:latin typeface="Times New Roman" charset="0"/>
                <a:ea typeface="Times New Roman" charset="0"/>
                <a:cs typeface="Times New Roman" charset="0"/>
              </a:rPr>
              <a:t>Migration Dialogue from the Common Market for Eastern and Southern Africa Member States (MIDCOM) [formerly COMESA RCP] </a:t>
            </a:r>
          </a:p>
          <a:p>
            <a:pPr lvl="1"/>
            <a:r>
              <a:rPr lang="en-US" sz="2000" dirty="0">
                <a:latin typeface="Times New Roman" charset="0"/>
                <a:ea typeface="Times New Roman" charset="0"/>
                <a:cs typeface="Times New Roman" charset="0"/>
              </a:rPr>
              <a:t>Migration Dialogue for Central African States (MIDCAS) Migration Dialogue for Southern Africa (MIDSA) </a:t>
            </a:r>
          </a:p>
          <a:p>
            <a:pPr lvl="1"/>
            <a:r>
              <a:rPr lang="en-US" sz="2000" dirty="0">
                <a:latin typeface="Times New Roman" charset="0"/>
                <a:ea typeface="Times New Roman" charset="0"/>
                <a:cs typeface="Times New Roman" charset="0"/>
              </a:rPr>
              <a:t>Migration Dialogue for West Africa (MIDWA</a:t>
            </a:r>
            <a:r>
              <a:rPr lang="en-US" sz="2000" dirty="0" smtClean="0">
                <a:latin typeface="Times New Roman" charset="0"/>
                <a:ea typeface="Times New Roman" charset="0"/>
                <a:cs typeface="Times New Roman" charset="0"/>
              </a:rPr>
              <a:t>)</a:t>
            </a:r>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0389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lvl="1"/>
            <a:r>
              <a:rPr lang="en-US" sz="2400" dirty="0" smtClean="0">
                <a:solidFill>
                  <a:srgbClr val="000099"/>
                </a:solidFill>
                <a:latin typeface="Times New Roman" charset="0"/>
                <a:ea typeface="Times New Roman" charset="0"/>
                <a:cs typeface="Times New Roman" charset="0"/>
              </a:rPr>
              <a:t>Intra-Africa </a:t>
            </a:r>
            <a:r>
              <a:rPr lang="en-US" sz="2400" dirty="0">
                <a:solidFill>
                  <a:srgbClr val="000099"/>
                </a:solidFill>
                <a:latin typeface="Times New Roman" charset="0"/>
                <a:ea typeface="Times New Roman" charset="0"/>
                <a:cs typeface="Times New Roman" charset="0"/>
              </a:rPr>
              <a:t>cooperation on migration</a:t>
            </a:r>
            <a:endParaRPr lang="en-US" altLang="en-US" sz="2400" dirty="0">
              <a:solidFill>
                <a:srgbClr val="000099"/>
              </a:solidFill>
              <a:latin typeface="Times New Roman" charset="0"/>
              <a:ea typeface="Times New Roman" charset="0"/>
              <a:cs typeface="Times New Roman" charset="0"/>
            </a:endParaRPr>
          </a:p>
        </p:txBody>
      </p:sp>
      <p:sp>
        <p:nvSpPr>
          <p:cNvPr id="13315" name="Content Placeholder 2"/>
          <p:cNvSpPr>
            <a:spLocks noGrp="1"/>
          </p:cNvSpPr>
          <p:nvPr>
            <p:ph idx="1"/>
          </p:nvPr>
        </p:nvSpPr>
        <p:spPr>
          <a:xfrm>
            <a:off x="152400" y="1504950"/>
            <a:ext cx="8534400" cy="3638550"/>
          </a:xfrm>
        </p:spPr>
        <p:txBody>
          <a:bodyPr/>
          <a:lstStyle/>
          <a:p>
            <a:r>
              <a:rPr lang="en-US" sz="2400" dirty="0" smtClean="0">
                <a:latin typeface="Times New Roman" charset="0"/>
                <a:ea typeface="Times New Roman" charset="0"/>
                <a:cs typeface="Times New Roman" charset="0"/>
              </a:rPr>
              <a:t>The </a:t>
            </a:r>
            <a:r>
              <a:rPr lang="en-US" sz="2400" dirty="0">
                <a:latin typeface="Times New Roman" charset="0"/>
                <a:ea typeface="Times New Roman" charset="0"/>
                <a:cs typeface="Times New Roman" charset="0"/>
              </a:rPr>
              <a:t>ECOWAS Protocol relating to the Free Movement of Persons, Residence and Establishment which was approved by the ECOWAS heads of state in May 1979</a:t>
            </a:r>
            <a:r>
              <a:rPr lang="en-US" sz="2400" dirty="0" smtClean="0">
                <a:latin typeface="Times New Roman" charset="0"/>
                <a:ea typeface="Times New Roman" charset="0"/>
                <a:cs typeface="Times New Roman" charset="0"/>
              </a:rPr>
              <a:t>.</a:t>
            </a:r>
          </a:p>
          <a:p>
            <a:r>
              <a:rPr lang="en-US" sz="2400" dirty="0" smtClean="0">
                <a:latin typeface="Times New Roman" charset="0"/>
                <a:ea typeface="Times New Roman" charset="0"/>
                <a:cs typeface="Times New Roman" charset="0"/>
              </a:rPr>
              <a:t>Bilateral/multilateral agreements.</a:t>
            </a:r>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95176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lvl="1"/>
            <a:r>
              <a:rPr lang="en-US" sz="2400" dirty="0" smtClean="0">
                <a:solidFill>
                  <a:srgbClr val="000099"/>
                </a:solidFill>
                <a:latin typeface="Times New Roman" charset="0"/>
                <a:ea typeface="Times New Roman" charset="0"/>
                <a:cs typeface="Times New Roman" charset="0"/>
              </a:rPr>
              <a:t>Intra-Africa </a:t>
            </a:r>
            <a:r>
              <a:rPr lang="en-US" sz="2400" dirty="0">
                <a:solidFill>
                  <a:srgbClr val="000099"/>
                </a:solidFill>
                <a:latin typeface="Times New Roman" charset="0"/>
                <a:ea typeface="Times New Roman" charset="0"/>
                <a:cs typeface="Times New Roman" charset="0"/>
              </a:rPr>
              <a:t>cooperation on migration</a:t>
            </a:r>
            <a:endParaRPr lang="en-US" altLang="en-US" sz="2400" dirty="0">
              <a:solidFill>
                <a:srgbClr val="000099"/>
              </a:solidFill>
              <a:latin typeface="Times New Roman" charset="0"/>
              <a:ea typeface="Times New Roman" charset="0"/>
              <a:cs typeface="Times New Roman" charset="0"/>
            </a:endParaRPr>
          </a:p>
        </p:txBody>
      </p:sp>
      <p:sp>
        <p:nvSpPr>
          <p:cNvPr id="13315" name="Content Placeholder 2"/>
          <p:cNvSpPr>
            <a:spLocks noGrp="1"/>
          </p:cNvSpPr>
          <p:nvPr>
            <p:ph idx="1"/>
          </p:nvPr>
        </p:nvSpPr>
        <p:spPr>
          <a:xfrm>
            <a:off x="152400" y="1504950"/>
            <a:ext cx="8534400" cy="3638550"/>
          </a:xfrm>
        </p:spPr>
        <p:txBody>
          <a:bodyPr/>
          <a:lstStyle/>
          <a:p>
            <a:r>
              <a:rPr lang="en-US" sz="2400" b="1" dirty="0" smtClean="0">
                <a:latin typeface="Times New Roman" charset="0"/>
                <a:ea typeface="Times New Roman" charset="0"/>
                <a:cs typeface="Times New Roman" charset="0"/>
              </a:rPr>
              <a:t>To sum up, </a:t>
            </a:r>
          </a:p>
          <a:p>
            <a:r>
              <a:rPr lang="en-US" sz="2400" dirty="0" smtClean="0">
                <a:latin typeface="Times New Roman" charset="0"/>
                <a:ea typeface="Times New Roman" charset="0"/>
                <a:cs typeface="Times New Roman" charset="0"/>
              </a:rPr>
              <a:t>African states have a solid base to build on in order to harmonize their migration governance and to have more control on their own human resources.</a:t>
            </a:r>
          </a:p>
          <a:p>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93976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lvl="1"/>
            <a:r>
              <a:rPr lang="en-US" sz="2400" i="1" dirty="0" smtClean="0">
                <a:solidFill>
                  <a:srgbClr val="000099"/>
                </a:solidFill>
                <a:latin typeface="Times New Roman" charset="0"/>
                <a:ea typeface="Times New Roman" charset="0"/>
                <a:cs typeface="Times New Roman" charset="0"/>
              </a:rPr>
              <a:t>Questions for discussion</a:t>
            </a:r>
            <a:endParaRPr lang="en-US" altLang="en-US" sz="2400" dirty="0">
              <a:solidFill>
                <a:srgbClr val="000099"/>
              </a:solidFill>
              <a:latin typeface="Times New Roman" charset="0"/>
              <a:ea typeface="Times New Roman" charset="0"/>
              <a:cs typeface="Times New Roman" charset="0"/>
            </a:endParaRPr>
          </a:p>
        </p:txBody>
      </p:sp>
      <p:sp>
        <p:nvSpPr>
          <p:cNvPr id="13315" name="Content Placeholder 2"/>
          <p:cNvSpPr>
            <a:spLocks noGrp="1"/>
          </p:cNvSpPr>
          <p:nvPr>
            <p:ph idx="1"/>
          </p:nvPr>
        </p:nvSpPr>
        <p:spPr>
          <a:xfrm>
            <a:off x="152400" y="1504950"/>
            <a:ext cx="8534400" cy="3581400"/>
          </a:xfrm>
        </p:spPr>
        <p:txBody>
          <a:bodyPr/>
          <a:lstStyle/>
          <a:p>
            <a:r>
              <a:rPr lang="en-US" sz="2400" dirty="0" smtClean="0">
                <a:latin typeface="Times New Roman" charset="0"/>
                <a:ea typeface="Times New Roman" charset="0"/>
                <a:cs typeface="Times New Roman" charset="0"/>
              </a:rPr>
              <a:t>What can be done by Africa states in order to manage/govern migration better in terms of:</a:t>
            </a:r>
          </a:p>
          <a:p>
            <a:pPr lvl="1"/>
            <a:r>
              <a:rPr lang="en-US" sz="2200" dirty="0" smtClean="0">
                <a:latin typeface="Times New Roman" charset="0"/>
                <a:ea typeface="Times New Roman" charset="0"/>
                <a:cs typeface="Times New Roman" charset="0"/>
              </a:rPr>
              <a:t>National institutions relating migration, </a:t>
            </a:r>
          </a:p>
          <a:p>
            <a:pPr lvl="1"/>
            <a:r>
              <a:rPr lang="en-US" sz="2200" dirty="0" smtClean="0">
                <a:latin typeface="Times New Roman" charset="0"/>
                <a:ea typeface="Times New Roman" charset="0"/>
                <a:cs typeface="Times New Roman" charset="0"/>
              </a:rPr>
              <a:t>Cooperation: bilateral, sub-regional, regional, and global </a:t>
            </a:r>
            <a:r>
              <a:rPr lang="en-US" sz="2200" dirty="0">
                <a:latin typeface="Times New Roman" charset="0"/>
                <a:ea typeface="Times New Roman" charset="0"/>
                <a:cs typeface="Times New Roman" charset="0"/>
              </a:rPr>
              <a:t>cooperation, and </a:t>
            </a:r>
          </a:p>
          <a:p>
            <a:pPr lvl="1"/>
            <a:r>
              <a:rPr lang="en-US" sz="2200" dirty="0" smtClean="0">
                <a:latin typeface="Times New Roman" charset="0"/>
                <a:ea typeface="Times New Roman" charset="0"/>
                <a:cs typeface="Times New Roman" charset="0"/>
              </a:rPr>
              <a:t>Any other concrete recommendations.</a:t>
            </a:r>
          </a:p>
          <a:p>
            <a:endParaRPr lang="en-US" sz="2400" dirty="0">
              <a:latin typeface="Times New Roman" charset="0"/>
              <a:ea typeface="Times New Roman" charset="0"/>
              <a:cs typeface="Times New Roman" charset="0"/>
            </a:endParaRPr>
          </a:p>
        </p:txBody>
      </p:sp>
      <p:sp>
        <p:nvSpPr>
          <p:cNvPr id="4" name="Title 3"/>
          <p:cNvSpPr txBox="1">
            <a:spLocks/>
          </p:cNvSpPr>
          <p:nvPr/>
        </p:nvSpPr>
        <p:spPr bwMode="auto">
          <a:xfrm>
            <a:off x="6591559" y="4400550"/>
            <a:ext cx="2095241" cy="54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68580" tIns="34290" rIns="68580" bIns="34290" numCol="1" anchor="b" anchorCtr="0" compatLnSpc="1">
            <a:prstTxWarp prst="textNoShape">
              <a:avLst/>
            </a:prstTxWarp>
            <a:normAutofit fontScale="82500" lnSpcReduction="20000"/>
          </a:bodyPr>
          <a:lstStyle>
            <a:lvl1pPr algn="l" rtl="0" eaLnBrk="1" fontAlgn="base" hangingPunct="1">
              <a:spcBef>
                <a:spcPct val="0"/>
              </a:spcBef>
              <a:spcAft>
                <a:spcPct val="0"/>
              </a:spcAft>
              <a:defRPr sz="3899" b="1">
                <a:solidFill>
                  <a:schemeClr val="tx2"/>
                </a:solidFill>
                <a:latin typeface="+mj-lt"/>
                <a:ea typeface="Arial" charset="0"/>
                <a:cs typeface="+mj-cs"/>
              </a:defRPr>
            </a:lvl1pPr>
            <a:lvl2pPr algn="l" rtl="0" eaLnBrk="1" fontAlgn="base" hangingPunct="1">
              <a:spcBef>
                <a:spcPct val="0"/>
              </a:spcBef>
              <a:spcAft>
                <a:spcPct val="0"/>
              </a:spcAft>
              <a:defRPr sz="3899" b="1">
                <a:solidFill>
                  <a:schemeClr val="tx2"/>
                </a:solidFill>
                <a:latin typeface="Arial" charset="0"/>
                <a:ea typeface="Arial" charset="0"/>
                <a:cs typeface="Arial" charset="0"/>
              </a:defRPr>
            </a:lvl2pPr>
            <a:lvl3pPr algn="l" rtl="0" eaLnBrk="1" fontAlgn="base" hangingPunct="1">
              <a:spcBef>
                <a:spcPct val="0"/>
              </a:spcBef>
              <a:spcAft>
                <a:spcPct val="0"/>
              </a:spcAft>
              <a:defRPr sz="3899" b="1">
                <a:solidFill>
                  <a:schemeClr val="tx2"/>
                </a:solidFill>
                <a:latin typeface="Arial" charset="0"/>
                <a:ea typeface="Arial" charset="0"/>
                <a:cs typeface="Arial" charset="0"/>
              </a:defRPr>
            </a:lvl3pPr>
            <a:lvl4pPr algn="l" rtl="0" eaLnBrk="1" fontAlgn="base" hangingPunct="1">
              <a:spcBef>
                <a:spcPct val="0"/>
              </a:spcBef>
              <a:spcAft>
                <a:spcPct val="0"/>
              </a:spcAft>
              <a:defRPr sz="3899" b="1">
                <a:solidFill>
                  <a:schemeClr val="tx2"/>
                </a:solidFill>
                <a:latin typeface="Arial" charset="0"/>
                <a:ea typeface="Arial" charset="0"/>
                <a:cs typeface="Arial" charset="0"/>
              </a:defRPr>
            </a:lvl4pPr>
            <a:lvl5pPr algn="l" rtl="0" eaLnBrk="1" fontAlgn="base" hangingPunct="1">
              <a:spcBef>
                <a:spcPct val="0"/>
              </a:spcBef>
              <a:spcAft>
                <a:spcPct val="0"/>
              </a:spcAft>
              <a:defRPr sz="3899" b="1">
                <a:solidFill>
                  <a:schemeClr val="tx2"/>
                </a:solidFill>
                <a:latin typeface="Arial" charset="0"/>
                <a:ea typeface="Arial" charset="0"/>
                <a:cs typeface="Arial" charset="0"/>
              </a:defRPr>
            </a:lvl5pPr>
            <a:lvl6pPr marL="457063" algn="l" rtl="0" eaLnBrk="1" fontAlgn="base" hangingPunct="1">
              <a:spcBef>
                <a:spcPct val="0"/>
              </a:spcBef>
              <a:spcAft>
                <a:spcPct val="0"/>
              </a:spcAft>
              <a:defRPr sz="3899" b="1">
                <a:solidFill>
                  <a:schemeClr val="tx2"/>
                </a:solidFill>
                <a:latin typeface="Arial" charset="0"/>
                <a:cs typeface="Arial" charset="0"/>
              </a:defRPr>
            </a:lvl6pPr>
            <a:lvl7pPr marL="914126" algn="l" rtl="0" eaLnBrk="1" fontAlgn="base" hangingPunct="1">
              <a:spcBef>
                <a:spcPct val="0"/>
              </a:spcBef>
              <a:spcAft>
                <a:spcPct val="0"/>
              </a:spcAft>
              <a:defRPr sz="3899" b="1">
                <a:solidFill>
                  <a:schemeClr val="tx2"/>
                </a:solidFill>
                <a:latin typeface="Arial" charset="0"/>
                <a:cs typeface="Arial" charset="0"/>
              </a:defRPr>
            </a:lvl7pPr>
            <a:lvl8pPr marL="1371189" algn="l" rtl="0" eaLnBrk="1" fontAlgn="base" hangingPunct="1">
              <a:spcBef>
                <a:spcPct val="0"/>
              </a:spcBef>
              <a:spcAft>
                <a:spcPct val="0"/>
              </a:spcAft>
              <a:defRPr sz="3899" b="1">
                <a:solidFill>
                  <a:schemeClr val="tx2"/>
                </a:solidFill>
                <a:latin typeface="Arial" charset="0"/>
                <a:cs typeface="Arial" charset="0"/>
              </a:defRPr>
            </a:lvl8pPr>
            <a:lvl9pPr marL="1828251" algn="l" rtl="0" eaLnBrk="1" fontAlgn="base" hangingPunct="1">
              <a:spcBef>
                <a:spcPct val="0"/>
              </a:spcBef>
              <a:spcAft>
                <a:spcPct val="0"/>
              </a:spcAft>
              <a:defRPr sz="3899" b="1">
                <a:solidFill>
                  <a:schemeClr val="tx2"/>
                </a:solidFill>
                <a:latin typeface="Arial" charset="0"/>
                <a:cs typeface="Arial" charset="0"/>
              </a:defRPr>
            </a:lvl9pPr>
          </a:lstStyle>
          <a:p>
            <a:r>
              <a:rPr lang="en-US" sz="2700" i="1" kern="0" dirty="0" smtClean="0">
                <a:solidFill>
                  <a:srgbClr val="00B0F0"/>
                </a:solidFill>
                <a:latin typeface="Traditional Arabic" charset="0"/>
                <a:ea typeface="Traditional Arabic" charset="0"/>
                <a:cs typeface="Traditional Arabic" charset="0"/>
              </a:rPr>
              <a:t>Thank you </a:t>
            </a:r>
            <a:r>
              <a:rPr lang="mr-IN" sz="2700" i="1" kern="0" dirty="0" smtClean="0">
                <a:solidFill>
                  <a:srgbClr val="00B0F0"/>
                </a:solidFill>
                <a:latin typeface="Traditional Arabic" charset="0"/>
                <a:ea typeface="Traditional Arabic" charset="0"/>
                <a:cs typeface="Traditional Arabic" charset="0"/>
              </a:rPr>
              <a:t>…</a:t>
            </a:r>
            <a:r>
              <a:rPr lang="ar-EG" sz="2700" i="1" kern="0" dirty="0">
                <a:solidFill>
                  <a:srgbClr val="00B0F0"/>
                </a:solidFill>
                <a:latin typeface="Traditional Arabic" charset="0"/>
                <a:ea typeface="Traditional Arabic" charset="0"/>
                <a:cs typeface="Traditional Arabic" charset="0"/>
              </a:rPr>
              <a:t/>
            </a:r>
            <a:br>
              <a:rPr lang="ar-EG" sz="2700" i="1" kern="0" dirty="0">
                <a:solidFill>
                  <a:srgbClr val="00B0F0"/>
                </a:solidFill>
                <a:latin typeface="Traditional Arabic" charset="0"/>
                <a:ea typeface="Traditional Arabic" charset="0"/>
                <a:cs typeface="Traditional Arabic" charset="0"/>
              </a:rPr>
            </a:br>
            <a:r>
              <a:rPr lang="en-US" sz="1650" kern="0" dirty="0">
                <a:latin typeface="Traditional Arabic" charset="0"/>
                <a:ea typeface="Traditional Arabic" charset="0"/>
                <a:cs typeface="Traditional Arabic" charset="0"/>
                <a:hlinkClick r:id="rId2"/>
              </a:rPr>
              <a:t>azohry@aucegypt.edu</a:t>
            </a:r>
            <a:r>
              <a:rPr lang="en-US" sz="1650" kern="0" dirty="0">
                <a:latin typeface="Traditional Arabic" charset="0"/>
                <a:ea typeface="Traditional Arabic" charset="0"/>
                <a:cs typeface="Traditional Arabic" charset="0"/>
              </a:rPr>
              <a:t> </a:t>
            </a:r>
            <a:endParaRPr lang="en-GB" sz="1650" kern="0" dirty="0">
              <a:latin typeface="Traditional Arabic" charset="0"/>
              <a:ea typeface="Traditional Arabic" charset="0"/>
              <a:cs typeface="Traditional Arabic" charset="0"/>
            </a:endParaRPr>
          </a:p>
        </p:txBody>
      </p:sp>
    </p:spTree>
    <p:extLst>
      <p:ext uri="{BB962C8B-B14F-4D97-AF65-F5344CB8AC3E}">
        <p14:creationId xmlns:p14="http://schemas.microsoft.com/office/powerpoint/2010/main" val="23719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sz="2800" dirty="0" smtClean="0">
                <a:solidFill>
                  <a:srgbClr val="000099"/>
                </a:solidFill>
                <a:latin typeface="Times New Roman" charset="0"/>
                <a:ea typeface="Times New Roman" charset="0"/>
                <a:cs typeface="Times New Roman" charset="0"/>
              </a:rPr>
              <a:t>Topics for Discussion</a:t>
            </a:r>
            <a:endParaRPr lang="en-US" altLang="en-US" sz="2800" dirty="0">
              <a:solidFill>
                <a:srgbClr val="000099"/>
              </a:solidFill>
              <a:latin typeface="Times New Roman" charset="0"/>
              <a:ea typeface="Times New Roman" charset="0"/>
              <a:cs typeface="Times New Roman" charset="0"/>
            </a:endParaRPr>
          </a:p>
        </p:txBody>
      </p:sp>
      <p:sp>
        <p:nvSpPr>
          <p:cNvPr id="13315" name="Content Placeholder 2"/>
          <p:cNvSpPr>
            <a:spLocks noGrp="1"/>
          </p:cNvSpPr>
          <p:nvPr>
            <p:ph idx="1"/>
          </p:nvPr>
        </p:nvSpPr>
        <p:spPr>
          <a:xfrm>
            <a:off x="152400" y="1504950"/>
            <a:ext cx="8534400" cy="3429000"/>
          </a:xfrm>
        </p:spPr>
        <p:txBody>
          <a:bodyPr/>
          <a:lstStyle/>
          <a:p>
            <a:pPr lvl="1"/>
            <a:r>
              <a:rPr lang="en-US" sz="2400" dirty="0">
                <a:latin typeface="Times New Roman" charset="0"/>
                <a:ea typeface="Times New Roman" charset="0"/>
                <a:cs typeface="Times New Roman" charset="0"/>
              </a:rPr>
              <a:t>Defining Migration Governance</a:t>
            </a:r>
            <a:endParaRPr lang="en-GB" altLang="en-US" sz="2400" dirty="0">
              <a:latin typeface="Times New Roman" charset="0"/>
              <a:ea typeface="Times New Roman" charset="0"/>
              <a:cs typeface="Times New Roman" charset="0"/>
            </a:endParaRPr>
          </a:p>
          <a:p>
            <a:pPr lvl="1"/>
            <a:r>
              <a:rPr lang="en-US" sz="2400" dirty="0">
                <a:latin typeface="Times New Roman" charset="0"/>
                <a:ea typeface="Times New Roman" charset="0"/>
                <a:cs typeface="Times New Roman" charset="0"/>
              </a:rPr>
              <a:t>African migration Governance</a:t>
            </a:r>
          </a:p>
          <a:p>
            <a:pPr lvl="1"/>
            <a:r>
              <a:rPr lang="en-US" sz="2400" dirty="0">
                <a:latin typeface="Times New Roman" charset="0"/>
                <a:ea typeface="Times New Roman" charset="0"/>
                <a:cs typeface="Times New Roman" charset="0"/>
              </a:rPr>
              <a:t>Cooperation on migration</a:t>
            </a:r>
          </a:p>
          <a:p>
            <a:pPr lvl="2"/>
            <a:r>
              <a:rPr lang="en-US" sz="2400" dirty="0">
                <a:solidFill>
                  <a:srgbClr val="000099"/>
                </a:solidFill>
                <a:latin typeface="Times New Roman" charset="0"/>
                <a:ea typeface="Times New Roman" charset="0"/>
                <a:cs typeface="Times New Roman" charset="0"/>
              </a:rPr>
              <a:t>Inter-Africa cooperation on </a:t>
            </a:r>
            <a:r>
              <a:rPr lang="en-US" sz="2400" dirty="0" smtClean="0">
                <a:solidFill>
                  <a:srgbClr val="000099"/>
                </a:solidFill>
                <a:latin typeface="Times New Roman" charset="0"/>
                <a:ea typeface="Times New Roman" charset="0"/>
                <a:cs typeface="Times New Roman" charset="0"/>
              </a:rPr>
              <a:t>migration</a:t>
            </a:r>
          </a:p>
          <a:p>
            <a:pPr lvl="2"/>
            <a:r>
              <a:rPr lang="en-US" sz="2400" dirty="0" smtClean="0">
                <a:solidFill>
                  <a:srgbClr val="000099"/>
                </a:solidFill>
                <a:latin typeface="Times New Roman" charset="0"/>
                <a:ea typeface="Times New Roman" charset="0"/>
                <a:cs typeface="Times New Roman" charset="0"/>
              </a:rPr>
              <a:t>Intra-Africa </a:t>
            </a:r>
            <a:r>
              <a:rPr lang="en-US" sz="2400" dirty="0">
                <a:solidFill>
                  <a:srgbClr val="000099"/>
                </a:solidFill>
                <a:latin typeface="Times New Roman" charset="0"/>
                <a:ea typeface="Times New Roman" charset="0"/>
                <a:cs typeface="Times New Roman" charset="0"/>
              </a:rPr>
              <a:t>cooperation on </a:t>
            </a:r>
            <a:r>
              <a:rPr lang="en-US" sz="2400" dirty="0" smtClean="0">
                <a:solidFill>
                  <a:srgbClr val="000099"/>
                </a:solidFill>
                <a:latin typeface="Times New Roman" charset="0"/>
                <a:ea typeface="Times New Roman" charset="0"/>
                <a:cs typeface="Times New Roman" charset="0"/>
              </a:rPr>
              <a:t>migration</a:t>
            </a:r>
          </a:p>
          <a:p>
            <a:pPr lvl="1"/>
            <a:r>
              <a:rPr lang="en-US" sz="2400" b="1" i="1" dirty="0">
                <a:latin typeface="Times New Roman" charset="0"/>
                <a:ea typeface="Times New Roman" charset="0"/>
                <a:cs typeface="Times New Roman" charset="0"/>
              </a:rPr>
              <a:t>Questions for </a:t>
            </a:r>
            <a:r>
              <a:rPr lang="en-US" sz="2400" b="1" i="1" dirty="0" smtClean="0">
                <a:latin typeface="Times New Roman" charset="0"/>
                <a:ea typeface="Times New Roman" charset="0"/>
                <a:cs typeface="Times New Roman" charset="0"/>
              </a:rPr>
              <a:t>discussion</a:t>
            </a:r>
            <a:endParaRPr lang="en-GB" altLang="en-US" sz="24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4588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lvl="1"/>
            <a:r>
              <a:rPr lang="en-US" sz="2400" dirty="0" smtClean="0">
                <a:solidFill>
                  <a:srgbClr val="FF0000"/>
                </a:solidFill>
                <a:latin typeface="Times New Roman" charset="0"/>
                <a:ea typeface="Times New Roman" charset="0"/>
                <a:cs typeface="Times New Roman" charset="0"/>
              </a:rPr>
              <a:t>Defining Migration Governance</a:t>
            </a:r>
            <a:endParaRPr lang="en-US" altLang="en-US" sz="2400" dirty="0">
              <a:solidFill>
                <a:srgbClr val="FF0000"/>
              </a:solidFill>
              <a:latin typeface="Times New Roman" charset="0"/>
              <a:ea typeface="Times New Roman" charset="0"/>
              <a:cs typeface="Times New Roman" charset="0"/>
            </a:endParaRPr>
          </a:p>
        </p:txBody>
      </p:sp>
      <p:sp>
        <p:nvSpPr>
          <p:cNvPr id="13315" name="Content Placeholder 2"/>
          <p:cNvSpPr>
            <a:spLocks noGrp="1"/>
          </p:cNvSpPr>
          <p:nvPr>
            <p:ph idx="1"/>
          </p:nvPr>
        </p:nvSpPr>
        <p:spPr>
          <a:xfrm>
            <a:off x="152400" y="1504950"/>
            <a:ext cx="8534400" cy="3638550"/>
          </a:xfrm>
        </p:spPr>
        <p:txBody>
          <a:bodyPr/>
          <a:lstStyle/>
          <a:p>
            <a:pPr lvl="1"/>
            <a:r>
              <a:rPr lang="en-US" sz="2400" dirty="0" smtClean="0">
                <a:latin typeface="Times New Roman" charset="0"/>
                <a:ea typeface="Times New Roman" charset="0"/>
                <a:cs typeface="Times New Roman" charset="0"/>
              </a:rPr>
              <a:t>The </a:t>
            </a:r>
            <a:r>
              <a:rPr lang="en-US" sz="2400" dirty="0">
                <a:latin typeface="Times New Roman" charset="0"/>
                <a:ea typeface="Times New Roman" charset="0"/>
                <a:cs typeface="Times New Roman" charset="0"/>
              </a:rPr>
              <a:t>term “Migration </a:t>
            </a:r>
            <a:r>
              <a:rPr lang="en-US" sz="2400" dirty="0" smtClean="0">
                <a:latin typeface="Times New Roman" charset="0"/>
                <a:ea typeface="Times New Roman" charset="0"/>
                <a:cs typeface="Times New Roman" charset="0"/>
              </a:rPr>
              <a:t>Governance</a:t>
            </a:r>
            <a:r>
              <a:rPr lang="en-US" sz="2400" dirty="0">
                <a:latin typeface="Times New Roman" charset="0"/>
                <a:ea typeface="Times New Roman" charset="0"/>
                <a:cs typeface="Times New Roman" charset="0"/>
              </a:rPr>
              <a:t>” is defined as “System of institutions, legal frameworks, mechanisms, and practices aimed at regulating migration and protecting migrants” (</a:t>
            </a:r>
            <a:r>
              <a:rPr lang="en-US" sz="2400" dirty="0" smtClean="0">
                <a:latin typeface="Times New Roman" charset="0"/>
                <a:ea typeface="Times New Roman" charset="0"/>
                <a:cs typeface="Times New Roman" charset="0"/>
              </a:rPr>
              <a:t>IOM 2011). </a:t>
            </a:r>
          </a:p>
          <a:p>
            <a:pPr lvl="1"/>
            <a:r>
              <a:rPr lang="en-US" sz="2400" dirty="0" smtClean="0">
                <a:latin typeface="Times New Roman" charset="0"/>
                <a:ea typeface="Times New Roman" charset="0"/>
                <a:cs typeface="Times New Roman" charset="0"/>
              </a:rPr>
              <a:t>The </a:t>
            </a:r>
            <a:r>
              <a:rPr lang="en-US" sz="2400" dirty="0">
                <a:latin typeface="Times New Roman" charset="0"/>
                <a:ea typeface="Times New Roman" charset="0"/>
                <a:cs typeface="Times New Roman" charset="0"/>
              </a:rPr>
              <a:t>term is used almost synonymously with the term “migration management.” </a:t>
            </a:r>
            <a:endParaRPr lang="en-US" sz="2400" dirty="0" smtClean="0">
              <a:latin typeface="Times New Roman" charset="0"/>
              <a:ea typeface="Times New Roman" charset="0"/>
              <a:cs typeface="Times New Roman" charset="0"/>
            </a:endParaRPr>
          </a:p>
          <a:p>
            <a:pPr lvl="1"/>
            <a:r>
              <a:rPr lang="en-US" sz="2400" dirty="0" smtClean="0">
                <a:latin typeface="Times New Roman" charset="0"/>
                <a:ea typeface="Times New Roman" charset="0"/>
                <a:cs typeface="Times New Roman" charset="0"/>
              </a:rPr>
              <a:t>Migration </a:t>
            </a:r>
            <a:r>
              <a:rPr lang="en-US" sz="2400" dirty="0">
                <a:latin typeface="Times New Roman" charset="0"/>
                <a:ea typeface="Times New Roman" charset="0"/>
                <a:cs typeface="Times New Roman" charset="0"/>
              </a:rPr>
              <a:t>governance includes national policies and laws, bilateral and regional cooperation as well as international cooperation. </a:t>
            </a:r>
            <a:endParaRPr lang="en-GB" alt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7884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lvl="1"/>
            <a:r>
              <a:rPr lang="en-US" sz="2400" dirty="0" smtClean="0">
                <a:solidFill>
                  <a:srgbClr val="FF0000"/>
                </a:solidFill>
                <a:latin typeface="Times New Roman" charset="0"/>
                <a:ea typeface="Times New Roman" charset="0"/>
                <a:cs typeface="Times New Roman" charset="0"/>
              </a:rPr>
              <a:t>African migration Governance</a:t>
            </a:r>
            <a:endParaRPr lang="en-US" altLang="en-US" sz="2400" dirty="0">
              <a:solidFill>
                <a:srgbClr val="FF0000"/>
              </a:solidFill>
              <a:latin typeface="Times New Roman" charset="0"/>
              <a:ea typeface="Times New Roman" charset="0"/>
              <a:cs typeface="Times New Roman" charset="0"/>
            </a:endParaRPr>
          </a:p>
        </p:txBody>
      </p:sp>
      <p:sp>
        <p:nvSpPr>
          <p:cNvPr id="13315" name="Content Placeholder 2"/>
          <p:cNvSpPr>
            <a:spLocks noGrp="1"/>
          </p:cNvSpPr>
          <p:nvPr>
            <p:ph idx="1"/>
          </p:nvPr>
        </p:nvSpPr>
        <p:spPr>
          <a:xfrm>
            <a:off x="152400" y="1504950"/>
            <a:ext cx="8534400" cy="3638550"/>
          </a:xfrm>
        </p:spPr>
        <p:txBody>
          <a:bodyPr/>
          <a:lstStyle/>
          <a:p>
            <a:pPr lvl="1"/>
            <a:r>
              <a:rPr lang="en-GB" sz="2400" dirty="0">
                <a:latin typeface="Times New Roman" charset="0"/>
                <a:ea typeface="Times New Roman" charset="0"/>
                <a:cs typeface="Times New Roman" charset="0"/>
              </a:rPr>
              <a:t>Analyses of African migration governance often ignore the role of African governments through their focus on the actions of European and other ‘destination’ countries to manage African migration. </a:t>
            </a:r>
            <a:endParaRPr lang="en-GB" sz="2400" dirty="0" smtClean="0">
              <a:latin typeface="Times New Roman" charset="0"/>
              <a:ea typeface="Times New Roman" charset="0"/>
              <a:cs typeface="Times New Roman" charset="0"/>
            </a:endParaRPr>
          </a:p>
          <a:p>
            <a:pPr lvl="1"/>
            <a:r>
              <a:rPr lang="en-GB" sz="2400" dirty="0" smtClean="0">
                <a:latin typeface="Times New Roman" charset="0"/>
                <a:ea typeface="Times New Roman" charset="0"/>
                <a:cs typeface="Times New Roman" charset="0"/>
              </a:rPr>
              <a:t>The European impact on African migration governance can’t be ignored or denied.</a:t>
            </a:r>
          </a:p>
          <a:p>
            <a:pPr lvl="1"/>
            <a:r>
              <a:rPr lang="en-US" sz="2400" dirty="0" smtClean="0">
                <a:latin typeface="Times New Roman" charset="0"/>
                <a:ea typeface="Times New Roman" charset="0"/>
                <a:cs typeface="Times New Roman" charset="0"/>
              </a:rPr>
              <a:t>Yet, African experiences in governing migration should be highlighted. </a:t>
            </a:r>
            <a:endParaRPr lang="en-GB" alt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04174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lvl="1"/>
            <a:r>
              <a:rPr lang="en-US" sz="2400" dirty="0">
                <a:solidFill>
                  <a:srgbClr val="FF0000"/>
                </a:solidFill>
                <a:latin typeface="Times New Roman" charset="0"/>
                <a:ea typeface="Times New Roman" charset="0"/>
                <a:cs typeface="Times New Roman" charset="0"/>
              </a:rPr>
              <a:t>I</a:t>
            </a:r>
            <a:r>
              <a:rPr lang="en-US" sz="2400" dirty="0" smtClean="0">
                <a:solidFill>
                  <a:srgbClr val="FF0000"/>
                </a:solidFill>
                <a:latin typeface="Times New Roman" charset="0"/>
                <a:ea typeface="Times New Roman" charset="0"/>
                <a:cs typeface="Times New Roman" charset="0"/>
              </a:rPr>
              <a:t>nter-Africa cooperation on migration</a:t>
            </a:r>
            <a:endParaRPr lang="en-US" altLang="en-US" sz="2400" dirty="0">
              <a:solidFill>
                <a:srgbClr val="FF0000"/>
              </a:solidFill>
              <a:latin typeface="Times New Roman" charset="0"/>
              <a:ea typeface="Times New Roman" charset="0"/>
              <a:cs typeface="Times New Roman" charset="0"/>
            </a:endParaRPr>
          </a:p>
        </p:txBody>
      </p:sp>
      <p:sp>
        <p:nvSpPr>
          <p:cNvPr id="13315" name="Content Placeholder 2"/>
          <p:cNvSpPr>
            <a:spLocks noGrp="1"/>
          </p:cNvSpPr>
          <p:nvPr>
            <p:ph idx="1"/>
          </p:nvPr>
        </p:nvSpPr>
        <p:spPr>
          <a:xfrm>
            <a:off x="152400" y="1504950"/>
            <a:ext cx="8534400" cy="3638550"/>
          </a:xfrm>
        </p:spPr>
        <p:txBody>
          <a:bodyPr/>
          <a:lstStyle/>
          <a:p>
            <a:pPr lvl="1"/>
            <a:r>
              <a:rPr lang="en-US" sz="2400" dirty="0" smtClean="0">
                <a:latin typeface="Times New Roman" charset="0"/>
                <a:ea typeface="Times New Roman" charset="0"/>
                <a:cs typeface="Times New Roman" charset="0"/>
              </a:rPr>
              <a:t>When talking about inter-African cooperation on migration we are talking mainly about Euro-African cooperation on migration. </a:t>
            </a:r>
          </a:p>
          <a:p>
            <a:pPr lvl="1"/>
            <a:r>
              <a:rPr lang="en-US" sz="2400" dirty="0">
                <a:latin typeface="Times New Roman" charset="0"/>
                <a:ea typeface="Times New Roman" charset="0"/>
                <a:cs typeface="Times New Roman" charset="0"/>
              </a:rPr>
              <a:t>Euro-African cooperation on </a:t>
            </a:r>
            <a:r>
              <a:rPr lang="en-US" sz="2400" dirty="0" smtClean="0">
                <a:latin typeface="Times New Roman" charset="0"/>
                <a:ea typeface="Times New Roman" charset="0"/>
                <a:cs typeface="Times New Roman" charset="0"/>
              </a:rPr>
              <a:t>migration started in the 1990s in </a:t>
            </a:r>
            <a:r>
              <a:rPr lang="en-US" sz="2400" dirty="0">
                <a:latin typeface="Times New Roman" charset="0"/>
                <a:ea typeface="Times New Roman" charset="0"/>
                <a:cs typeface="Times New Roman" charset="0"/>
              </a:rPr>
              <a:t>order </a:t>
            </a:r>
            <a:r>
              <a:rPr lang="en-US" sz="2400" dirty="0" smtClean="0">
                <a:latin typeface="Times New Roman" charset="0"/>
                <a:ea typeface="Times New Roman" charset="0"/>
                <a:cs typeface="Times New Roman" charset="0"/>
              </a:rPr>
              <a:t>for Europe to </a:t>
            </a:r>
            <a:r>
              <a:rPr lang="en-GB" sz="2400" dirty="0" smtClean="0">
                <a:latin typeface="Times New Roman" charset="0"/>
                <a:ea typeface="Times New Roman" charset="0"/>
                <a:cs typeface="Times New Roman" charset="0"/>
              </a:rPr>
              <a:t>seek </a:t>
            </a:r>
            <a:r>
              <a:rPr lang="en-GB" sz="2400" dirty="0">
                <a:latin typeface="Times New Roman" charset="0"/>
                <a:ea typeface="Times New Roman" charset="0"/>
                <a:cs typeface="Times New Roman" charset="0"/>
              </a:rPr>
              <a:t>collaboration from African countries to prevent the exit and transit of prospective migrants and asylum seekers</a:t>
            </a:r>
            <a:r>
              <a:rPr lang="en-GB" sz="2400" dirty="0" smtClean="0">
                <a:latin typeface="Times New Roman" charset="0"/>
                <a:ea typeface="Times New Roman" charset="0"/>
                <a:cs typeface="Times New Roman" charset="0"/>
              </a:rPr>
              <a:t>.</a:t>
            </a:r>
          </a:p>
          <a:p>
            <a:pPr lvl="1"/>
            <a:r>
              <a:rPr lang="en-US" sz="2400" dirty="0" smtClean="0">
                <a:latin typeface="Times New Roman" charset="0"/>
                <a:ea typeface="Times New Roman" charset="0"/>
                <a:cs typeface="Times New Roman" charset="0"/>
              </a:rPr>
              <a:t>Three </a:t>
            </a:r>
            <a:r>
              <a:rPr lang="en-US" sz="2400" dirty="0">
                <a:latin typeface="Times New Roman" charset="0"/>
                <a:ea typeface="Times New Roman" charset="0"/>
                <a:cs typeface="Times New Roman" charset="0"/>
              </a:rPr>
              <a:t>important processes </a:t>
            </a:r>
            <a:r>
              <a:rPr lang="en-US" sz="2400" dirty="0" smtClean="0">
                <a:latin typeface="Times New Roman" charset="0"/>
                <a:ea typeface="Times New Roman" charset="0"/>
                <a:cs typeface="Times New Roman" charset="0"/>
              </a:rPr>
              <a:t>can </a:t>
            </a:r>
            <a:r>
              <a:rPr lang="en-US" sz="2400" dirty="0">
                <a:latin typeface="Times New Roman" charset="0"/>
                <a:ea typeface="Times New Roman" charset="0"/>
                <a:cs typeface="Times New Roman" charset="0"/>
              </a:rPr>
              <a:t>be </a:t>
            </a:r>
            <a:r>
              <a:rPr lang="en-US" sz="2400" dirty="0" smtClean="0">
                <a:latin typeface="Times New Roman" charset="0"/>
                <a:ea typeface="Times New Roman" charset="0"/>
                <a:cs typeface="Times New Roman" charset="0"/>
              </a:rPr>
              <a:t>highlighted in order to show how Europe influences African migration governance: </a:t>
            </a:r>
            <a:endParaRPr lang="en-US" sz="2400" dirty="0">
              <a:latin typeface="Times New Roman" charset="0"/>
              <a:ea typeface="Times New Roman" charset="0"/>
              <a:cs typeface="Times New Roman" charset="0"/>
            </a:endParaRPr>
          </a:p>
          <a:p>
            <a:pPr lvl="1"/>
            <a:endParaRPr lang="en-US" sz="2400" dirty="0">
              <a:latin typeface="Times New Roman" charset="0"/>
              <a:ea typeface="Times New Roman" charset="0"/>
              <a:cs typeface="Times New Roman" charset="0"/>
            </a:endParaRPr>
          </a:p>
          <a:p>
            <a:pPr lvl="1"/>
            <a:endParaRPr lang="en-US" sz="2400" dirty="0">
              <a:latin typeface="Times New Roman" charset="0"/>
              <a:ea typeface="Times New Roman" charset="0"/>
              <a:cs typeface="Times New Roman" charset="0"/>
            </a:endParaRPr>
          </a:p>
          <a:p>
            <a:pPr lvl="1"/>
            <a:endParaRPr lang="en-US" sz="2400"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127109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2400" dirty="0">
                <a:solidFill>
                  <a:srgbClr val="000099"/>
                </a:solidFill>
                <a:latin typeface="Times New Roman" charset="0"/>
                <a:ea typeface="Times New Roman" charset="0"/>
                <a:cs typeface="Times New Roman" charset="0"/>
              </a:rPr>
              <a:t>Inter-Africa cooperation on migration</a:t>
            </a:r>
            <a:endParaRPr lang="en-US" sz="2400" i="1" dirty="0">
              <a:solidFill>
                <a:srgbClr val="000099"/>
              </a:solidFill>
              <a:latin typeface="Times New Roman" charset="0"/>
              <a:ea typeface="Times New Roman" charset="0"/>
              <a:cs typeface="Times New Roman" charset="0"/>
            </a:endParaRPr>
          </a:p>
        </p:txBody>
      </p:sp>
      <p:sp>
        <p:nvSpPr>
          <p:cNvPr id="13315" name="Content Placeholder 2"/>
          <p:cNvSpPr>
            <a:spLocks noGrp="1"/>
          </p:cNvSpPr>
          <p:nvPr>
            <p:ph idx="1"/>
          </p:nvPr>
        </p:nvSpPr>
        <p:spPr>
          <a:xfrm>
            <a:off x="152400" y="1504950"/>
            <a:ext cx="8534400" cy="3638550"/>
          </a:xfrm>
        </p:spPr>
        <p:txBody>
          <a:bodyPr/>
          <a:lstStyle/>
          <a:p>
            <a:r>
              <a:rPr lang="en-US" sz="2400" dirty="0" smtClean="0">
                <a:latin typeface="Times New Roman" charset="0"/>
                <a:ea typeface="Times New Roman" charset="0"/>
                <a:cs typeface="Times New Roman" charset="0"/>
              </a:rPr>
              <a:t>The </a:t>
            </a:r>
            <a:r>
              <a:rPr lang="en-US" sz="2400" dirty="0">
                <a:latin typeface="Times New Roman" charset="0"/>
                <a:ea typeface="Times New Roman" charset="0"/>
                <a:cs typeface="Times New Roman" charset="0"/>
              </a:rPr>
              <a:t>Euro-African Dialogue on Migration and Development, known as the </a:t>
            </a:r>
            <a:r>
              <a:rPr lang="en-US" sz="2400" b="1" i="1" dirty="0">
                <a:latin typeface="Times New Roman" charset="0"/>
                <a:ea typeface="Times New Roman" charset="0"/>
                <a:cs typeface="Times New Roman" charset="0"/>
              </a:rPr>
              <a:t>Rabat Process</a:t>
            </a:r>
            <a:r>
              <a:rPr lang="en-US" sz="2400" dirty="0">
                <a:latin typeface="Times New Roman" charset="0"/>
                <a:ea typeface="Times New Roman" charset="0"/>
                <a:cs typeface="Times New Roman" charset="0"/>
              </a:rPr>
              <a:t>, was established in 2006. </a:t>
            </a:r>
            <a:endParaRPr lang="en-US" sz="2400" dirty="0" smtClean="0">
              <a:latin typeface="Times New Roman" charset="0"/>
              <a:ea typeface="Times New Roman" charset="0"/>
              <a:cs typeface="Times New Roman" charset="0"/>
            </a:endParaRPr>
          </a:p>
          <a:p>
            <a:r>
              <a:rPr lang="en-US" sz="2400" dirty="0" smtClean="0">
                <a:latin typeface="Times New Roman" charset="0"/>
                <a:ea typeface="Times New Roman" charset="0"/>
                <a:cs typeface="Times New Roman" charset="0"/>
              </a:rPr>
              <a:t>It </a:t>
            </a:r>
            <a:r>
              <a:rPr lang="en-US" sz="2400" dirty="0">
                <a:latin typeface="Times New Roman" charset="0"/>
                <a:ea typeface="Times New Roman" charset="0"/>
                <a:cs typeface="Times New Roman" charset="0"/>
              </a:rPr>
              <a:t>seeks to create a framework for dialogue and consultation in order to address the challenges raised by the </a:t>
            </a:r>
            <a:r>
              <a:rPr lang="en-US" sz="2400" b="1" i="1" dirty="0">
                <a:latin typeface="Times New Roman" charset="0"/>
                <a:ea typeface="Times New Roman" charset="0"/>
                <a:cs typeface="Times New Roman" charset="0"/>
              </a:rPr>
              <a:t>West African migration route</a:t>
            </a:r>
            <a:r>
              <a:rPr lang="en-US" sz="2400" dirty="0">
                <a:latin typeface="Times New Roman" charset="0"/>
                <a:ea typeface="Times New Roman" charset="0"/>
                <a:cs typeface="Times New Roman" charset="0"/>
              </a:rPr>
              <a:t>. </a:t>
            </a:r>
            <a:endParaRPr lang="en-US" sz="2400" dirty="0" smtClean="0">
              <a:latin typeface="Times New Roman" charset="0"/>
              <a:ea typeface="Times New Roman" charset="0"/>
              <a:cs typeface="Times New Roman" charset="0"/>
            </a:endParaRPr>
          </a:p>
          <a:p>
            <a:r>
              <a:rPr lang="en-US" sz="2400" dirty="0" smtClean="0">
                <a:latin typeface="Times New Roman" charset="0"/>
                <a:ea typeface="Times New Roman" charset="0"/>
                <a:cs typeface="Times New Roman" charset="0"/>
              </a:rPr>
              <a:t>The </a:t>
            </a:r>
            <a:r>
              <a:rPr lang="en-US" sz="2400" dirty="0">
                <a:latin typeface="Times New Roman" charset="0"/>
                <a:ea typeface="Times New Roman" charset="0"/>
                <a:cs typeface="Times New Roman" charset="0"/>
              </a:rPr>
              <a:t>Rabat Process brings together about 60 European and African countries from North, West and Central Africa, as well as the European Commission and the Economic Community of West African States (ECOWAS). </a:t>
            </a:r>
            <a:endParaRPr lang="en-US" sz="2400"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144044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2400" dirty="0">
                <a:solidFill>
                  <a:srgbClr val="000099"/>
                </a:solidFill>
                <a:latin typeface="Times New Roman" charset="0"/>
                <a:ea typeface="Times New Roman" charset="0"/>
                <a:cs typeface="Times New Roman" charset="0"/>
              </a:rPr>
              <a:t>Inter-Africa cooperation on migration</a:t>
            </a:r>
            <a:endParaRPr lang="en-US" sz="2400" i="1" dirty="0">
              <a:solidFill>
                <a:srgbClr val="000099"/>
              </a:solidFill>
              <a:latin typeface="Times New Roman" charset="0"/>
              <a:ea typeface="Times New Roman" charset="0"/>
              <a:cs typeface="Times New Roman" charset="0"/>
            </a:endParaRPr>
          </a:p>
        </p:txBody>
      </p:sp>
      <p:sp>
        <p:nvSpPr>
          <p:cNvPr id="13315" name="Content Placeholder 2"/>
          <p:cNvSpPr>
            <a:spLocks noGrp="1"/>
          </p:cNvSpPr>
          <p:nvPr>
            <p:ph idx="1"/>
          </p:nvPr>
        </p:nvSpPr>
        <p:spPr>
          <a:xfrm>
            <a:off x="152400" y="1504950"/>
            <a:ext cx="8534400" cy="3638550"/>
          </a:xfrm>
        </p:spPr>
        <p:txBody>
          <a:bodyPr/>
          <a:lstStyle/>
          <a:p>
            <a:r>
              <a:rPr lang="en-US" sz="2400" dirty="0" smtClean="0">
                <a:latin typeface="Times New Roman" charset="0"/>
                <a:ea typeface="Times New Roman" charset="0"/>
                <a:cs typeface="Times New Roman" charset="0"/>
              </a:rPr>
              <a:t>Through </a:t>
            </a:r>
            <a:r>
              <a:rPr lang="en-US" sz="2400" dirty="0">
                <a:latin typeface="Times New Roman" charset="0"/>
                <a:ea typeface="Times New Roman" charset="0"/>
                <a:cs typeface="Times New Roman" charset="0"/>
              </a:rPr>
              <a:t>the Rabat Process, parties aim at strengthening their migration dialogue with both the European Union and African states. </a:t>
            </a:r>
            <a:endParaRPr lang="en-US" sz="2400" dirty="0" smtClean="0">
              <a:latin typeface="Times New Roman" charset="0"/>
              <a:ea typeface="Times New Roman" charset="0"/>
              <a:cs typeface="Times New Roman" charset="0"/>
            </a:endParaRPr>
          </a:p>
          <a:p>
            <a:r>
              <a:rPr lang="en-US" sz="2400" dirty="0" smtClean="0">
                <a:latin typeface="Times New Roman" charset="0"/>
                <a:ea typeface="Times New Roman" charset="0"/>
                <a:cs typeface="Times New Roman" charset="0"/>
              </a:rPr>
              <a:t>The </a:t>
            </a:r>
            <a:r>
              <a:rPr lang="en-US" sz="2400" dirty="0">
                <a:latin typeface="Times New Roman" charset="0"/>
                <a:ea typeface="Times New Roman" charset="0"/>
                <a:cs typeface="Times New Roman" charset="0"/>
              </a:rPr>
              <a:t>Rabat Process is based on three pillars: </a:t>
            </a:r>
            <a:endParaRPr lang="en-US" sz="2400" dirty="0" smtClean="0">
              <a:latin typeface="Times New Roman" charset="0"/>
              <a:ea typeface="Times New Roman" charset="0"/>
              <a:cs typeface="Times New Roman" charset="0"/>
            </a:endParaRPr>
          </a:p>
          <a:p>
            <a:pPr marL="801687" lvl="1" indent="-457200">
              <a:buClr>
                <a:schemeClr val="tx1"/>
              </a:buClr>
              <a:buSzPct val="100000"/>
              <a:buFont typeface="+mj-lt"/>
              <a:buAutoNum type="arabicPeriod"/>
            </a:pPr>
            <a:r>
              <a:rPr lang="en-US" sz="2000" dirty="0" smtClean="0">
                <a:latin typeface="Times New Roman" charset="0"/>
                <a:ea typeface="Times New Roman" charset="0"/>
                <a:cs typeface="Times New Roman" charset="0"/>
              </a:rPr>
              <a:t>Organizing </a:t>
            </a:r>
            <a:r>
              <a:rPr lang="en-US" sz="2000" dirty="0">
                <a:latin typeface="Times New Roman" charset="0"/>
                <a:ea typeface="Times New Roman" charset="0"/>
                <a:cs typeface="Times New Roman" charset="0"/>
              </a:rPr>
              <a:t>legal migration, </a:t>
            </a:r>
            <a:endParaRPr lang="en-US" sz="2000" dirty="0" smtClean="0">
              <a:latin typeface="Times New Roman" charset="0"/>
              <a:ea typeface="Times New Roman" charset="0"/>
              <a:cs typeface="Times New Roman" charset="0"/>
            </a:endParaRPr>
          </a:p>
          <a:p>
            <a:pPr marL="801687" lvl="1" indent="-457200">
              <a:buClr>
                <a:schemeClr val="tx1"/>
              </a:buClr>
              <a:buSzPct val="100000"/>
              <a:buFont typeface="+mj-lt"/>
              <a:buAutoNum type="arabicPeriod"/>
            </a:pPr>
            <a:r>
              <a:rPr lang="en-US" sz="2000" dirty="0" smtClean="0">
                <a:latin typeface="Times New Roman" charset="0"/>
                <a:ea typeface="Times New Roman" charset="0"/>
                <a:cs typeface="Times New Roman" charset="0"/>
              </a:rPr>
              <a:t>Combating </a:t>
            </a:r>
            <a:r>
              <a:rPr lang="en-US" sz="2000" dirty="0">
                <a:latin typeface="Times New Roman" charset="0"/>
                <a:ea typeface="Times New Roman" charset="0"/>
                <a:cs typeface="Times New Roman" charset="0"/>
              </a:rPr>
              <a:t>irregular migration, and </a:t>
            </a:r>
            <a:endParaRPr lang="en-US" sz="2000" dirty="0" smtClean="0">
              <a:latin typeface="Times New Roman" charset="0"/>
              <a:ea typeface="Times New Roman" charset="0"/>
              <a:cs typeface="Times New Roman" charset="0"/>
            </a:endParaRPr>
          </a:p>
          <a:p>
            <a:pPr marL="801687" lvl="1" indent="-457200">
              <a:buClr>
                <a:schemeClr val="tx1"/>
              </a:buClr>
              <a:buSzPct val="100000"/>
              <a:buFont typeface="+mj-lt"/>
              <a:buAutoNum type="arabicPeriod"/>
            </a:pPr>
            <a:r>
              <a:rPr lang="en-US" sz="2000" dirty="0" smtClean="0">
                <a:latin typeface="Times New Roman" charset="0"/>
                <a:ea typeface="Times New Roman" charset="0"/>
                <a:cs typeface="Times New Roman" charset="0"/>
              </a:rPr>
              <a:t>Strengthening </a:t>
            </a:r>
            <a:r>
              <a:rPr lang="en-US" sz="2000" dirty="0">
                <a:latin typeface="Times New Roman" charset="0"/>
                <a:ea typeface="Times New Roman" charset="0"/>
                <a:cs typeface="Times New Roman" charset="0"/>
              </a:rPr>
              <a:t>the synergies between migration and development. </a:t>
            </a:r>
            <a:endParaRPr lang="en-US" sz="2000"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97392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2400" dirty="0">
                <a:solidFill>
                  <a:srgbClr val="000099"/>
                </a:solidFill>
                <a:latin typeface="Times New Roman" charset="0"/>
                <a:ea typeface="Times New Roman" charset="0"/>
                <a:cs typeface="Times New Roman" charset="0"/>
              </a:rPr>
              <a:t>Inter-Africa cooperation on migration</a:t>
            </a:r>
            <a:endParaRPr lang="en-US" sz="2400" i="1" dirty="0">
              <a:solidFill>
                <a:srgbClr val="000099"/>
              </a:solidFill>
              <a:latin typeface="Times New Roman" charset="0"/>
              <a:ea typeface="Times New Roman" charset="0"/>
              <a:cs typeface="Times New Roman" charset="0"/>
            </a:endParaRPr>
          </a:p>
        </p:txBody>
      </p:sp>
      <p:sp>
        <p:nvSpPr>
          <p:cNvPr id="13315" name="Content Placeholder 2"/>
          <p:cNvSpPr>
            <a:spLocks noGrp="1"/>
          </p:cNvSpPr>
          <p:nvPr>
            <p:ph idx="1"/>
          </p:nvPr>
        </p:nvSpPr>
        <p:spPr>
          <a:xfrm>
            <a:off x="152400" y="1352550"/>
            <a:ext cx="8534400" cy="3638550"/>
          </a:xfrm>
        </p:spPr>
        <p:txBody>
          <a:bodyPr/>
          <a:lstStyle/>
          <a:p>
            <a:r>
              <a:rPr lang="en-US" sz="2400" dirty="0" smtClean="0">
                <a:latin typeface="Times New Roman" charset="0"/>
                <a:ea typeface="Times New Roman" charset="0"/>
                <a:cs typeface="Times New Roman" charset="0"/>
              </a:rPr>
              <a:t>The </a:t>
            </a:r>
            <a:r>
              <a:rPr lang="en-US" sz="2400" dirty="0">
                <a:latin typeface="Times New Roman" charset="0"/>
                <a:ea typeface="Times New Roman" charset="0"/>
                <a:cs typeface="Times New Roman" charset="0"/>
              </a:rPr>
              <a:t>EU-Horn of Africa Migration Route Initiative, known as the </a:t>
            </a:r>
            <a:r>
              <a:rPr lang="en-US" sz="2400" b="1" i="1" dirty="0">
                <a:latin typeface="Times New Roman" charset="0"/>
                <a:ea typeface="Times New Roman" charset="0"/>
                <a:cs typeface="Times New Roman" charset="0"/>
              </a:rPr>
              <a:t>Khartoum Process</a:t>
            </a:r>
            <a:r>
              <a:rPr lang="en-US" sz="2400" dirty="0">
                <a:latin typeface="Times New Roman" charset="0"/>
                <a:ea typeface="Times New Roman" charset="0"/>
                <a:cs typeface="Times New Roman" charset="0"/>
              </a:rPr>
              <a:t>, is another initiative that </a:t>
            </a:r>
            <a:r>
              <a:rPr lang="en-US" sz="2400" dirty="0" smtClean="0">
                <a:latin typeface="Times New Roman" charset="0"/>
                <a:ea typeface="Times New Roman" charset="0"/>
                <a:cs typeface="Times New Roman" charset="0"/>
              </a:rPr>
              <a:t>aims </a:t>
            </a:r>
            <a:r>
              <a:rPr lang="en-US" sz="2400" dirty="0">
                <a:latin typeface="Times New Roman" charset="0"/>
                <a:ea typeface="Times New Roman" charset="0"/>
                <a:cs typeface="Times New Roman" charset="0"/>
              </a:rPr>
              <a:t>at establishing a continuous dialogue for enhanced cooperation on migration and </a:t>
            </a:r>
            <a:r>
              <a:rPr lang="en-US" sz="2400" dirty="0" smtClean="0">
                <a:latin typeface="Times New Roman" charset="0"/>
                <a:ea typeface="Times New Roman" charset="0"/>
                <a:cs typeface="Times New Roman" charset="0"/>
              </a:rPr>
              <a:t>mobility. </a:t>
            </a:r>
          </a:p>
          <a:p>
            <a:r>
              <a:rPr lang="en-US" sz="2400" dirty="0" smtClean="0">
                <a:latin typeface="Times New Roman" charset="0"/>
                <a:ea typeface="Times New Roman" charset="0"/>
                <a:cs typeface="Times New Roman" charset="0"/>
              </a:rPr>
              <a:t>In </a:t>
            </a:r>
            <a:r>
              <a:rPr lang="en-US" sz="2400" dirty="0">
                <a:latin typeface="Times New Roman" charset="0"/>
                <a:ea typeface="Times New Roman" charset="0"/>
                <a:cs typeface="Times New Roman" charset="0"/>
              </a:rPr>
              <a:t>order to identify and implement concrete projects to address </a:t>
            </a:r>
            <a:r>
              <a:rPr lang="en-US" sz="2400" b="1" i="1" dirty="0">
                <a:latin typeface="Times New Roman" charset="0"/>
                <a:ea typeface="Times New Roman" charset="0"/>
                <a:cs typeface="Times New Roman" charset="0"/>
              </a:rPr>
              <a:t>trafficking in human beings and the smuggling of migrants</a:t>
            </a:r>
            <a:r>
              <a:rPr lang="en-US" sz="2400" dirty="0">
                <a:latin typeface="Times New Roman" charset="0"/>
                <a:ea typeface="Times New Roman" charset="0"/>
                <a:cs typeface="Times New Roman" charset="0"/>
              </a:rPr>
              <a:t> and </a:t>
            </a:r>
            <a:r>
              <a:rPr lang="en-US" sz="2400" dirty="0" smtClean="0">
                <a:latin typeface="Times New Roman" charset="0"/>
                <a:ea typeface="Times New Roman" charset="0"/>
                <a:cs typeface="Times New Roman" charset="0"/>
              </a:rPr>
              <a:t>also </a:t>
            </a:r>
            <a:r>
              <a:rPr lang="en-US" sz="2400" dirty="0">
                <a:latin typeface="Times New Roman" charset="0"/>
                <a:ea typeface="Times New Roman" charset="0"/>
                <a:cs typeface="Times New Roman" charset="0"/>
              </a:rPr>
              <a:t>to strengthen the regional collaboration between countries of origin, transit and destination targeting the route between the Horn of Africa and the European Union. </a:t>
            </a:r>
            <a:endParaRPr lang="en-US" sz="2400"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69967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2400" dirty="0">
                <a:solidFill>
                  <a:srgbClr val="000099"/>
                </a:solidFill>
                <a:latin typeface="Times New Roman" charset="0"/>
                <a:ea typeface="Times New Roman" charset="0"/>
                <a:cs typeface="Times New Roman" charset="0"/>
              </a:rPr>
              <a:t>Inter-Africa cooperation on migration</a:t>
            </a:r>
            <a:endParaRPr lang="en-US" sz="2400" i="1" dirty="0">
              <a:solidFill>
                <a:srgbClr val="000099"/>
              </a:solidFill>
              <a:latin typeface="Times New Roman" charset="0"/>
              <a:ea typeface="Times New Roman" charset="0"/>
              <a:cs typeface="Times New Roman" charset="0"/>
            </a:endParaRPr>
          </a:p>
        </p:txBody>
      </p:sp>
      <p:sp>
        <p:nvSpPr>
          <p:cNvPr id="13315" name="Content Placeholder 2"/>
          <p:cNvSpPr>
            <a:spLocks noGrp="1"/>
          </p:cNvSpPr>
          <p:nvPr>
            <p:ph idx="1"/>
          </p:nvPr>
        </p:nvSpPr>
        <p:spPr>
          <a:xfrm>
            <a:off x="152400" y="1352550"/>
            <a:ext cx="8534400" cy="3638550"/>
          </a:xfrm>
        </p:spPr>
        <p:txBody>
          <a:bodyPr/>
          <a:lstStyle/>
          <a:p>
            <a:r>
              <a:rPr lang="en-US" sz="2400" dirty="0" smtClean="0">
                <a:latin typeface="Times New Roman" charset="0"/>
                <a:ea typeface="Times New Roman" charset="0"/>
                <a:cs typeface="Times New Roman" charset="0"/>
              </a:rPr>
              <a:t>The </a:t>
            </a:r>
            <a:r>
              <a:rPr lang="en-US" sz="2400" dirty="0">
                <a:latin typeface="Times New Roman" charset="0"/>
                <a:ea typeface="Times New Roman" charset="0"/>
                <a:cs typeface="Times New Roman" charset="0"/>
              </a:rPr>
              <a:t>Khartoum Process was established in 2014. </a:t>
            </a:r>
            <a:endParaRPr lang="en-US" sz="2400" dirty="0" smtClean="0">
              <a:latin typeface="Times New Roman" charset="0"/>
              <a:ea typeface="Times New Roman" charset="0"/>
              <a:cs typeface="Times New Roman" charset="0"/>
            </a:endParaRPr>
          </a:p>
          <a:p>
            <a:r>
              <a:rPr lang="en-US" sz="2400" dirty="0" smtClean="0">
                <a:latin typeface="Times New Roman" charset="0"/>
                <a:ea typeface="Times New Roman" charset="0"/>
                <a:cs typeface="Times New Roman" charset="0"/>
              </a:rPr>
              <a:t>It </a:t>
            </a:r>
            <a:r>
              <a:rPr lang="en-US" sz="2400" dirty="0">
                <a:latin typeface="Times New Roman" charset="0"/>
                <a:ea typeface="Times New Roman" charset="0"/>
                <a:cs typeface="Times New Roman" charset="0"/>
              </a:rPr>
              <a:t>brings together 39 European and African countries. </a:t>
            </a:r>
          </a:p>
          <a:p>
            <a:r>
              <a:rPr lang="en-US" sz="2400" dirty="0">
                <a:latin typeface="Times New Roman" charset="0"/>
                <a:ea typeface="Times New Roman" charset="0"/>
                <a:cs typeface="Times New Roman" charset="0"/>
              </a:rPr>
              <a:t>The </a:t>
            </a:r>
            <a:r>
              <a:rPr lang="en-US" sz="2400" b="1" i="1" dirty="0">
                <a:latin typeface="Times New Roman" charset="0"/>
                <a:ea typeface="Times New Roman" charset="0"/>
                <a:cs typeface="Times New Roman" charset="0"/>
              </a:rPr>
              <a:t>EU Trust Fund for Africa</a:t>
            </a:r>
            <a:r>
              <a:rPr lang="en-US" sz="2400" dirty="0">
                <a:latin typeface="Times New Roman" charset="0"/>
                <a:ea typeface="Times New Roman" charset="0"/>
                <a:cs typeface="Times New Roman" charset="0"/>
              </a:rPr>
              <a:t> is another </a:t>
            </a:r>
            <a:r>
              <a:rPr lang="en-US" sz="2400" dirty="0" smtClean="0">
                <a:latin typeface="Times New Roman" charset="0"/>
                <a:ea typeface="Times New Roman" charset="0"/>
                <a:cs typeface="Times New Roman" charset="0"/>
              </a:rPr>
              <a:t>initiative </a:t>
            </a:r>
            <a:r>
              <a:rPr lang="en-US" sz="2400" dirty="0">
                <a:latin typeface="Times New Roman" charset="0"/>
                <a:ea typeface="Times New Roman" charset="0"/>
                <a:cs typeface="Times New Roman" charset="0"/>
              </a:rPr>
              <a:t>by the European Union.</a:t>
            </a:r>
          </a:p>
          <a:p>
            <a:r>
              <a:rPr lang="en-US" sz="2400" dirty="0">
                <a:latin typeface="Times New Roman" charset="0"/>
                <a:ea typeface="Times New Roman" charset="0"/>
                <a:cs typeface="Times New Roman" charset="0"/>
              </a:rPr>
              <a:t>It was established at the Valletta Summit on 12 November 2015 to address the migration crises in the region </a:t>
            </a:r>
            <a:r>
              <a:rPr lang="en-US" sz="2400" dirty="0" smtClean="0">
                <a:latin typeface="Times New Roman" charset="0"/>
                <a:ea typeface="Times New Roman" charset="0"/>
                <a:cs typeface="Times New Roman" charset="0"/>
              </a:rPr>
              <a:t>of Sahel/Lake </a:t>
            </a:r>
            <a:r>
              <a:rPr lang="en-US" sz="2400" dirty="0">
                <a:latin typeface="Times New Roman" charset="0"/>
                <a:ea typeface="Times New Roman" charset="0"/>
                <a:cs typeface="Times New Roman" charset="0"/>
              </a:rPr>
              <a:t>Chad, Horn of Africa and North Africa encompassing a total of 23</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countries.</a:t>
            </a:r>
          </a:p>
          <a:p>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93484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34615</TotalTime>
  <Words>745</Words>
  <Application>Microsoft Macintosh PowerPoint</Application>
  <PresentationFormat>On-screen Show (16:9)</PresentationFormat>
  <Paragraphs>64</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Times New Roman</vt:lpstr>
      <vt:lpstr>Traditional Arabic</vt:lpstr>
      <vt:lpstr>Wingdings</vt:lpstr>
      <vt:lpstr>Arial</vt:lpstr>
      <vt:lpstr>Network</vt:lpstr>
      <vt:lpstr> Governance of Migration in Africa</vt:lpstr>
      <vt:lpstr>Topics for Discussion</vt:lpstr>
      <vt:lpstr>Defining Migration Governance</vt:lpstr>
      <vt:lpstr>African migration Governance</vt:lpstr>
      <vt:lpstr>Inter-Africa cooperation on migration</vt:lpstr>
      <vt:lpstr>Inter-Africa cooperation on migration</vt:lpstr>
      <vt:lpstr>Inter-Africa cooperation on migration</vt:lpstr>
      <vt:lpstr>Inter-Africa cooperation on migration</vt:lpstr>
      <vt:lpstr>Inter-Africa cooperation on migration</vt:lpstr>
      <vt:lpstr>Intra-Africa cooperation on migration</vt:lpstr>
      <vt:lpstr>Intra-Africa cooperation on migration</vt:lpstr>
      <vt:lpstr>Intra-Africa cooperation on migration</vt:lpstr>
      <vt:lpstr>Intra-Africa cooperation on migration</vt:lpstr>
      <vt:lpstr>Questions for discussion</vt:lpstr>
    </vt:vector>
  </TitlesOfParts>
  <Company>AUB</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Planning Programs</dc:title>
  <dc:creator>pcsu</dc:creator>
  <cp:lastModifiedBy>Ayman</cp:lastModifiedBy>
  <cp:revision>463</cp:revision>
  <dcterms:created xsi:type="dcterms:W3CDTF">2003-10-31T13:47:49Z</dcterms:created>
  <dcterms:modified xsi:type="dcterms:W3CDTF">2017-10-25T16:50:38Z</dcterms:modified>
</cp:coreProperties>
</file>