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5" r:id="rId3"/>
    <p:sldId id="282" r:id="rId4"/>
    <p:sldId id="289" r:id="rId5"/>
    <p:sldId id="292" r:id="rId6"/>
    <p:sldId id="285" r:id="rId7"/>
    <p:sldId id="264" r:id="rId8"/>
    <p:sldId id="28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in:Dropbox:Hein:Consultancy:2017:UN%20-%20Africa%202017:remittanc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NECA%20Migration%20EA\remittancedatainflowsapr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100" b="0"/>
              <a:t>Figure 18.</a:t>
            </a:r>
            <a:r>
              <a:rPr lang="en-US" sz="1100" b="0" baseline="0"/>
              <a:t> </a:t>
            </a:r>
            <a:r>
              <a:rPr lang="en-US" sz="1100" b="0"/>
              <a:t>Remittance receipts,</a:t>
            </a:r>
            <a:r>
              <a:rPr lang="en-US" sz="1100" b="0" baseline="0"/>
              <a:t> absolute and as percentage of GDP, 2016</a:t>
            </a:r>
            <a:endParaRPr lang="en-US" sz="1100" b="0"/>
          </a:p>
        </c:rich>
      </c:tx>
      <c:layout>
        <c:manualLayout>
          <c:xMode val="edge"/>
          <c:yMode val="edge"/>
          <c:x val="0.10925358125415"/>
          <c:y val="3.06010928961749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938658571292999"/>
          <c:y val="0.15035153392711201"/>
          <c:w val="0.65298681339531295"/>
          <c:h val="0.52403803622907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Remittances ($ millions) 2016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Sheet1!$A$2:$A$34</c:f>
              <c:strCache>
                <c:ptCount val="33"/>
                <c:pt idx="0">
                  <c:v>Nigeria</c:v>
                </c:pt>
                <c:pt idx="1">
                  <c:v>Egypt, Arab Rep.</c:v>
                </c:pt>
                <c:pt idx="2">
                  <c:v>Morocco</c:v>
                </c:pt>
                <c:pt idx="3">
                  <c:v>Zimbabwe</c:v>
                </c:pt>
                <c:pt idx="4">
                  <c:v>Ghana</c:v>
                </c:pt>
                <c:pt idx="5">
                  <c:v>Senegal</c:v>
                </c:pt>
                <c:pt idx="6">
                  <c:v>Tunisia</c:v>
                </c:pt>
                <c:pt idx="7">
                  <c:v>Kenya</c:v>
                </c:pt>
                <c:pt idx="8">
                  <c:v>Uganda</c:v>
                </c:pt>
                <c:pt idx="9">
                  <c:v>Mali</c:v>
                </c:pt>
                <c:pt idx="10">
                  <c:v>South Africa</c:v>
                </c:pt>
                <c:pt idx="11">
                  <c:v>Ethiopia</c:v>
                </c:pt>
                <c:pt idx="12">
                  <c:v>Liberia</c:v>
                </c:pt>
                <c:pt idx="13">
                  <c:v>Madagascar</c:v>
                </c:pt>
                <c:pt idx="14">
                  <c:v>Burkina Faso</c:v>
                </c:pt>
                <c:pt idx="15">
                  <c:v>Tanzania</c:v>
                </c:pt>
                <c:pt idx="16">
                  <c:v>Cote d'Ivoire</c:v>
                </c:pt>
                <c:pt idx="17">
                  <c:v>Lesotho</c:v>
                </c:pt>
                <c:pt idx="18">
                  <c:v>Togo</c:v>
                </c:pt>
                <c:pt idx="19">
                  <c:v>Algeria</c:v>
                </c:pt>
                <c:pt idx="20">
                  <c:v>Mauritius</c:v>
                </c:pt>
                <c:pt idx="21">
                  <c:v>Cameroon</c:v>
                </c:pt>
                <c:pt idx="22">
                  <c:v>Cabo Verde</c:v>
                </c:pt>
                <c:pt idx="23">
                  <c:v>Mozambique</c:v>
                </c:pt>
                <c:pt idx="24">
                  <c:v>Gambia, The</c:v>
                </c:pt>
                <c:pt idx="25">
                  <c:v>Rwanda</c:v>
                </c:pt>
                <c:pt idx="26">
                  <c:v>Sudan</c:v>
                </c:pt>
                <c:pt idx="27">
                  <c:v>Benin</c:v>
                </c:pt>
                <c:pt idx="28">
                  <c:v>Comoros</c:v>
                </c:pt>
                <c:pt idx="29">
                  <c:v>Niger</c:v>
                </c:pt>
                <c:pt idx="30">
                  <c:v>Guinea</c:v>
                </c:pt>
                <c:pt idx="31">
                  <c:v>Djibouti</c:v>
                </c:pt>
                <c:pt idx="32">
                  <c:v>Sierra Leone</c:v>
                </c:pt>
              </c:strCache>
            </c:strRef>
          </c:cat>
          <c:val>
            <c:numRef>
              <c:f>Sheet1!$B$2:$B$34</c:f>
              <c:numCache>
                <c:formatCode>#,##0</c:formatCode>
                <c:ptCount val="33"/>
                <c:pt idx="0">
                  <c:v>18956</c:v>
                </c:pt>
                <c:pt idx="1">
                  <c:v>16584</c:v>
                </c:pt>
                <c:pt idx="2">
                  <c:v>7088</c:v>
                </c:pt>
                <c:pt idx="3">
                  <c:v>2047</c:v>
                </c:pt>
                <c:pt idx="4">
                  <c:v>2042</c:v>
                </c:pt>
                <c:pt idx="5">
                  <c:v>2005</c:v>
                </c:pt>
                <c:pt idx="6">
                  <c:v>1794</c:v>
                </c:pt>
                <c:pt idx="7">
                  <c:v>1727</c:v>
                </c:pt>
                <c:pt idx="8">
                  <c:v>1078</c:v>
                </c:pt>
                <c:pt idx="9" formatCode="General">
                  <c:v>803</c:v>
                </c:pt>
                <c:pt idx="10" formatCode="General">
                  <c:v>755</c:v>
                </c:pt>
                <c:pt idx="11" formatCode="General">
                  <c:v>642</c:v>
                </c:pt>
                <c:pt idx="12" formatCode="General">
                  <c:v>642</c:v>
                </c:pt>
                <c:pt idx="13" formatCode="General">
                  <c:v>437</c:v>
                </c:pt>
                <c:pt idx="14" formatCode="General">
                  <c:v>397</c:v>
                </c:pt>
                <c:pt idx="15" formatCode="General">
                  <c:v>387</c:v>
                </c:pt>
                <c:pt idx="16" formatCode="General">
                  <c:v>346</c:v>
                </c:pt>
                <c:pt idx="17" formatCode="General">
                  <c:v>333</c:v>
                </c:pt>
                <c:pt idx="18" formatCode="General">
                  <c:v>287</c:v>
                </c:pt>
                <c:pt idx="19" formatCode="General">
                  <c:v>275</c:v>
                </c:pt>
                <c:pt idx="20" formatCode="General">
                  <c:v>246</c:v>
                </c:pt>
                <c:pt idx="21" formatCode="General">
                  <c:v>241</c:v>
                </c:pt>
                <c:pt idx="22" formatCode="General">
                  <c:v>221</c:v>
                </c:pt>
                <c:pt idx="23" formatCode="General">
                  <c:v>198</c:v>
                </c:pt>
                <c:pt idx="24" formatCode="General">
                  <c:v>181</c:v>
                </c:pt>
                <c:pt idx="25" formatCode="General">
                  <c:v>163</c:v>
                </c:pt>
                <c:pt idx="26" formatCode="General">
                  <c:v>160</c:v>
                </c:pt>
                <c:pt idx="27" formatCode="General">
                  <c:v>132</c:v>
                </c:pt>
                <c:pt idx="28" formatCode="General">
                  <c:v>132</c:v>
                </c:pt>
                <c:pt idx="29" formatCode="General">
                  <c:v>111</c:v>
                </c:pt>
                <c:pt idx="30" formatCode="General">
                  <c:v>96</c:v>
                </c:pt>
                <c:pt idx="31" formatCode="General">
                  <c:v>66</c:v>
                </c:pt>
                <c:pt idx="32" formatCode="General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F-4DEF-808E-5FFFAFBA7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975736"/>
        <c:axId val="383978088"/>
      </c:ba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Remittances as a percentage of GDP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7"/>
            <c:spPr>
              <a:solidFill>
                <a:schemeClr val="tx1">
                  <a:lumMod val="65000"/>
                  <a:lumOff val="35000"/>
                  <a:alpha val="50000"/>
                </a:schemeClr>
              </a:solidFill>
              <a:ln>
                <a:solidFill>
                  <a:schemeClr val="tx1"/>
                </a:solidFill>
              </a:ln>
            </c:spPr>
          </c:marker>
          <c:xVal>
            <c:strRef>
              <c:f>Sheet1!$A$2:$A$34</c:f>
              <c:strCache>
                <c:ptCount val="33"/>
                <c:pt idx="0">
                  <c:v>Nigeria</c:v>
                </c:pt>
                <c:pt idx="1">
                  <c:v>Egypt, Arab Rep.</c:v>
                </c:pt>
                <c:pt idx="2">
                  <c:v>Morocco</c:v>
                </c:pt>
                <c:pt idx="3">
                  <c:v>Zimbabwe</c:v>
                </c:pt>
                <c:pt idx="4">
                  <c:v>Ghana</c:v>
                </c:pt>
                <c:pt idx="5">
                  <c:v>Senegal</c:v>
                </c:pt>
                <c:pt idx="6">
                  <c:v>Tunisia</c:v>
                </c:pt>
                <c:pt idx="7">
                  <c:v>Kenya</c:v>
                </c:pt>
                <c:pt idx="8">
                  <c:v>Uganda</c:v>
                </c:pt>
                <c:pt idx="9">
                  <c:v>Mali</c:v>
                </c:pt>
                <c:pt idx="10">
                  <c:v>South Africa</c:v>
                </c:pt>
                <c:pt idx="11">
                  <c:v>Ethiopia</c:v>
                </c:pt>
                <c:pt idx="12">
                  <c:v>Liberia</c:v>
                </c:pt>
                <c:pt idx="13">
                  <c:v>Madagascar</c:v>
                </c:pt>
                <c:pt idx="14">
                  <c:v>Burkina Faso</c:v>
                </c:pt>
                <c:pt idx="15">
                  <c:v>Tanzania</c:v>
                </c:pt>
                <c:pt idx="16">
                  <c:v>Cote d'Ivoire</c:v>
                </c:pt>
                <c:pt idx="17">
                  <c:v>Lesotho</c:v>
                </c:pt>
                <c:pt idx="18">
                  <c:v>Togo</c:v>
                </c:pt>
                <c:pt idx="19">
                  <c:v>Algeria</c:v>
                </c:pt>
                <c:pt idx="20">
                  <c:v>Mauritius</c:v>
                </c:pt>
                <c:pt idx="21">
                  <c:v>Cameroon</c:v>
                </c:pt>
                <c:pt idx="22">
                  <c:v>Cabo Verde</c:v>
                </c:pt>
                <c:pt idx="23">
                  <c:v>Mozambique</c:v>
                </c:pt>
                <c:pt idx="24">
                  <c:v>Gambia, The</c:v>
                </c:pt>
                <c:pt idx="25">
                  <c:v>Rwanda</c:v>
                </c:pt>
                <c:pt idx="26">
                  <c:v>Sudan</c:v>
                </c:pt>
                <c:pt idx="27">
                  <c:v>Benin</c:v>
                </c:pt>
                <c:pt idx="28">
                  <c:v>Comoros</c:v>
                </c:pt>
                <c:pt idx="29">
                  <c:v>Niger</c:v>
                </c:pt>
                <c:pt idx="30">
                  <c:v>Guinea</c:v>
                </c:pt>
                <c:pt idx="31">
                  <c:v>Djibouti</c:v>
                </c:pt>
                <c:pt idx="32">
                  <c:v>Sierra Leone</c:v>
                </c:pt>
              </c:strCache>
            </c:strRef>
          </c:xVal>
          <c:yVal>
            <c:numRef>
              <c:f>Sheet1!$C$2:$C$34</c:f>
              <c:numCache>
                <c:formatCode>0.00%</c:formatCode>
                <c:ptCount val="33"/>
                <c:pt idx="0">
                  <c:v>4.1597542242703497E-2</c:v>
                </c:pt>
                <c:pt idx="1">
                  <c:v>5.00842589740337E-2</c:v>
                </c:pt>
                <c:pt idx="2">
                  <c:v>7.0453754783559502E-2</c:v>
                </c:pt>
                <c:pt idx="3">
                  <c:v>0.13442343052272099</c:v>
                </c:pt>
                <c:pt idx="4">
                  <c:v>5.2471990954877201E-2</c:v>
                </c:pt>
                <c:pt idx="5">
                  <c:v>0.137047163362953</c:v>
                </c:pt>
                <c:pt idx="6">
                  <c:v>4.2647268577948899E-2</c:v>
                </c:pt>
                <c:pt idx="7">
                  <c:v>2.5803077842522001E-2</c:v>
                </c:pt>
                <c:pt idx="8">
                  <c:v>3.93574297188755E-2</c:v>
                </c:pt>
                <c:pt idx="9">
                  <c:v>5.9481481481481503E-2</c:v>
                </c:pt>
                <c:pt idx="10">
                  <c:v>2.4646462008539702E-3</c:v>
                </c:pt>
                <c:pt idx="11">
                  <c:v>9.4992897727272704E-3</c:v>
                </c:pt>
                <c:pt idx="12">
                  <c:v>0.37720329024676902</c:v>
                </c:pt>
                <c:pt idx="13">
                  <c:v>4.38755020080321E-2</c:v>
                </c:pt>
                <c:pt idx="14">
                  <c:v>3.33501344086021E-2</c:v>
                </c:pt>
                <c:pt idx="15">
                  <c:v>7.7338129496402896E-3</c:v>
                </c:pt>
                <c:pt idx="16">
                  <c:v>9.6047079724628E-3</c:v>
                </c:pt>
                <c:pt idx="17">
                  <c:v>0.12509391435011299</c:v>
                </c:pt>
                <c:pt idx="18">
                  <c:v>6.9931773879142303E-2</c:v>
                </c:pt>
                <c:pt idx="19">
                  <c:v>1.58627611587314E-3</c:v>
                </c:pt>
                <c:pt idx="20">
                  <c:v>1.9388398486759099E-2</c:v>
                </c:pt>
                <c:pt idx="21">
                  <c:v>1.5206409659414299E-4</c:v>
                </c:pt>
                <c:pt idx="22">
                  <c:v>1.22695980457473E-2</c:v>
                </c:pt>
                <c:pt idx="23">
                  <c:v>1.4322916666666701E-2</c:v>
                </c:pt>
                <c:pt idx="24">
                  <c:v>0.20568181818181799</c:v>
                </c:pt>
                <c:pt idx="25">
                  <c:v>1.9567827130852301E-2</c:v>
                </c:pt>
                <c:pt idx="26">
                  <c:v>1.88803927121684E-3</c:v>
                </c:pt>
                <c:pt idx="27">
                  <c:v>1.47684045647796E-2</c:v>
                </c:pt>
                <c:pt idx="28">
                  <c:v>0.217105263157895</c:v>
                </c:pt>
                <c:pt idx="29">
                  <c:v>1.4492753623188401E-2</c:v>
                </c:pt>
                <c:pt idx="30">
                  <c:v>1.5799868334430499E-2</c:v>
                </c:pt>
                <c:pt idx="31">
                  <c:v>0</c:v>
                </c:pt>
                <c:pt idx="32">
                  <c:v>1.62713734142306E-2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C2F-4DEF-808E-5FFFAFBA7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977304"/>
        <c:axId val="383978480"/>
      </c:scatterChart>
      <c:catAx>
        <c:axId val="383975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World Development Indicators, World Bank, 2016 data</a:t>
                </a:r>
              </a:p>
            </c:rich>
          </c:tx>
          <c:layout>
            <c:manualLayout>
              <c:xMode val="edge"/>
              <c:yMode val="edge"/>
              <c:x val="0.240782847927142"/>
              <c:y val="0.900747127920484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83978088"/>
        <c:crosses val="autoZero"/>
        <c:auto val="1"/>
        <c:lblAlgn val="ctr"/>
        <c:lblOffset val="100"/>
        <c:tickLblSkip val="1"/>
        <c:noMultiLvlLbl val="0"/>
      </c:catAx>
      <c:valAx>
        <c:axId val="383978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Remittances,</a:t>
                </a:r>
                <a:r>
                  <a:rPr lang="en-US" baseline="0"/>
                  <a:t> $ million</a:t>
                </a:r>
                <a:endParaRPr lang="en-US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83975736"/>
        <c:crosses val="autoZero"/>
        <c:crossBetween val="between"/>
      </c:valAx>
      <c:valAx>
        <c:axId val="383977304"/>
        <c:scaling>
          <c:orientation val="minMax"/>
        </c:scaling>
        <c:delete val="1"/>
        <c:axPos val="b"/>
        <c:majorTickMark val="out"/>
        <c:minorTickMark val="none"/>
        <c:tickLblPos val="nextTo"/>
        <c:crossAx val="383978480"/>
        <c:crosses val="autoZero"/>
        <c:crossBetween val="midCat"/>
      </c:valAx>
      <c:valAx>
        <c:axId val="383978480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Remittacnes, as % of DGP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 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83977304"/>
        <c:crosses val="max"/>
        <c:crossBetween val="midCat"/>
      </c:valAx>
    </c:plotArea>
    <c:legend>
      <c:legendPos val="r"/>
      <c:layout>
        <c:manualLayout>
          <c:xMode val="edge"/>
          <c:yMode val="edge"/>
          <c:x val="0.87886507914884304"/>
          <c:y val="8.2937743924509102E-2"/>
          <c:w val="0.119412718306405"/>
          <c:h val="0.6237148192942230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 YEARS'!$A$2:$A$18</c:f>
              <c:strCache>
                <c:ptCount val="17"/>
                <c:pt idx="0">
                  <c:v>Liberia</c:v>
                </c:pt>
                <c:pt idx="1">
                  <c:v>The Gambia</c:v>
                </c:pt>
                <c:pt idx="2">
                  <c:v>Comoros</c:v>
                </c:pt>
                <c:pt idx="3">
                  <c:v>Lesotho</c:v>
                </c:pt>
                <c:pt idx="4">
                  <c:v>Senegal</c:v>
                </c:pt>
                <c:pt idx="5">
                  <c:v>Cabo Verde</c:v>
                </c:pt>
                <c:pt idx="6">
                  <c:v>Togo</c:v>
                </c:pt>
                <c:pt idx="7">
                  <c:v>Morocco</c:v>
                </c:pt>
                <c:pt idx="8">
                  <c:v>Mali</c:v>
                </c:pt>
                <c:pt idx="9">
                  <c:v>Guinea-Bissau</c:v>
                </c:pt>
                <c:pt idx="10">
                  <c:v>Ghana</c:v>
                </c:pt>
                <c:pt idx="11">
                  <c:v>Egypt, Arab Rep.</c:v>
                </c:pt>
                <c:pt idx="12">
                  <c:v>Tunisia</c:v>
                </c:pt>
                <c:pt idx="13">
                  <c:v>Nigeria</c:v>
                </c:pt>
                <c:pt idx="14">
                  <c:v>Madagascar</c:v>
                </c:pt>
                <c:pt idx="15">
                  <c:v>Djibouti</c:v>
                </c:pt>
                <c:pt idx="16">
                  <c:v>Uganda</c:v>
                </c:pt>
              </c:strCache>
            </c:strRef>
          </c:cat>
          <c:val>
            <c:numRef>
              <c:f>'10 YEARS'!$N$2:$N$18</c:f>
              <c:numCache>
                <c:formatCode>0.0%</c:formatCode>
                <c:ptCount val="17"/>
                <c:pt idx="0">
                  <c:v>0.31211887968826113</c:v>
                </c:pt>
                <c:pt idx="1">
                  <c:v>0.22388742207513271</c:v>
                </c:pt>
                <c:pt idx="2">
                  <c:v>0.19884021738911548</c:v>
                </c:pt>
                <c:pt idx="3">
                  <c:v>0.17508655275803581</c:v>
                </c:pt>
                <c:pt idx="4">
                  <c:v>0.13859393861837507</c:v>
                </c:pt>
                <c:pt idx="5">
                  <c:v>0.12333422839795775</c:v>
                </c:pt>
                <c:pt idx="6">
                  <c:v>9.0837034143327153E-2</c:v>
                </c:pt>
                <c:pt idx="7">
                  <c:v>6.8788112925480413E-2</c:v>
                </c:pt>
                <c:pt idx="8">
                  <c:v>6.2520557070046903E-2</c:v>
                </c:pt>
                <c:pt idx="9">
                  <c:v>5.7338546090810405E-2</c:v>
                </c:pt>
                <c:pt idx="10">
                  <c:v>5.5461112880668212E-2</c:v>
                </c:pt>
                <c:pt idx="11">
                  <c:v>5.5400809732951847E-2</c:v>
                </c:pt>
                <c:pt idx="12">
                  <c:v>4.5829866977141066E-2</c:v>
                </c:pt>
                <c:pt idx="13">
                  <c:v>4.3777140558212121E-2</c:v>
                </c:pt>
                <c:pt idx="14">
                  <c:v>4.2831517694806545E-2</c:v>
                </c:pt>
                <c:pt idx="15">
                  <c:v>4.0022388452479581E-2</c:v>
                </c:pt>
                <c:pt idx="16">
                  <c:v>3.9793235884196747E-2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C-4365-B84D-FA97EBB07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3975344"/>
        <c:axId val="383976128"/>
      </c:barChart>
      <c:catAx>
        <c:axId val="38397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976128"/>
        <c:crosses val="autoZero"/>
        <c:auto val="1"/>
        <c:lblAlgn val="ctr"/>
        <c:lblOffset val="100"/>
        <c:noMultiLvlLbl val="0"/>
      </c:catAx>
      <c:valAx>
        <c:axId val="383976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97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6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8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6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7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3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0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4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9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0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7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46357"/>
            <a:ext cx="7543800" cy="3566160"/>
          </a:xfrm>
        </p:spPr>
        <p:txBody>
          <a:bodyPr/>
          <a:lstStyle/>
          <a:p>
            <a:r>
              <a:rPr lang="en-ZA" dirty="0" smtClean="0"/>
              <a:t>Remittances Trends in Africa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757961" y="4371278"/>
            <a:ext cx="4608799" cy="950697"/>
          </a:xfrm>
        </p:spPr>
        <p:txBody>
          <a:bodyPr>
            <a:normAutofit fontScale="70000" lnSpcReduction="20000"/>
          </a:bodyPr>
          <a:lstStyle/>
          <a:p>
            <a:endParaRPr lang="en-ZA" dirty="0" smtClean="0"/>
          </a:p>
          <a:p>
            <a:r>
              <a:rPr lang="en-ZA" dirty="0" smtClean="0"/>
              <a:t>Presented By : David Ndegwa</a:t>
            </a:r>
          </a:p>
          <a:p>
            <a:r>
              <a:rPr lang="en-ZA" dirty="0" smtClean="0"/>
              <a:t>Addis Ababa, Ethiopia. 26 October 2017.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66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422" y="125974"/>
            <a:ext cx="8126290" cy="732155"/>
          </a:xfrm>
        </p:spPr>
        <p:txBody>
          <a:bodyPr/>
          <a:lstStyle/>
          <a:p>
            <a:r>
              <a:rPr lang="en-ZA" dirty="0" smtClean="0"/>
              <a:t>Contents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858129"/>
            <a:ext cx="8008913" cy="5318834"/>
          </a:xfrm>
        </p:spPr>
        <p:txBody>
          <a:bodyPr>
            <a:normAutofit/>
          </a:bodyPr>
          <a:lstStyle/>
          <a:p>
            <a:r>
              <a:rPr lang="en-ZA" dirty="0" smtClean="0"/>
              <a:t>Introduction</a:t>
            </a:r>
          </a:p>
          <a:p>
            <a:r>
              <a:rPr lang="en-ZA" dirty="0" smtClean="0"/>
              <a:t>Main Trends</a:t>
            </a:r>
          </a:p>
          <a:p>
            <a:r>
              <a:rPr lang="en-ZA" dirty="0" smtClean="0"/>
              <a:t>Cost of Sending</a:t>
            </a:r>
          </a:p>
          <a:p>
            <a:r>
              <a:rPr lang="en-ZA" dirty="0" smtClean="0"/>
              <a:t>Challenges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34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962" y="-385405"/>
            <a:ext cx="7886700" cy="1325563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0158"/>
            <a:ext cx="7886700" cy="5236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IMF </a:t>
            </a:r>
            <a:r>
              <a:rPr lang="en-US" sz="3600" dirty="0"/>
              <a:t>defines remittances as </a:t>
            </a:r>
            <a:r>
              <a:rPr lang="en-US" sz="3600" b="1" i="1" dirty="0"/>
              <a:t>"household income from foreign economies arising mainly from the temporary or permanent movement of people to those economies. Remittances include cash and non-cash items that flow through formal channels, such as via electronic wire, or through informal channels, such as money or goods carried across borders…".</a:t>
            </a:r>
          </a:p>
        </p:txBody>
      </p:sp>
    </p:spTree>
    <p:extLst>
      <p:ext uri="{BB962C8B-B14F-4D97-AF65-F5344CB8AC3E}">
        <p14:creationId xmlns:p14="http://schemas.microsoft.com/office/powerpoint/2010/main" val="86778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1668"/>
            <a:ext cx="7886700" cy="10490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Trends: Remittances still larger than ODA in 2016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6151948"/>
            <a:ext cx="2026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World Bank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0685"/>
            <a:ext cx="7557417" cy="46089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21564" y="1190685"/>
            <a:ext cx="1329006" cy="3524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Decrease from 2015 estimates of about </a:t>
            </a:r>
            <a:r>
              <a:rPr lang="en-US" dirty="0"/>
              <a:t>$441 </a:t>
            </a:r>
            <a:r>
              <a:rPr lang="en-US" dirty="0" smtClean="0"/>
              <a:t>billion to developing countries, </a:t>
            </a:r>
            <a:r>
              <a:rPr lang="en-US" dirty="0"/>
              <a:t>nearly three times the amount of </a:t>
            </a:r>
            <a:r>
              <a:rPr lang="en-US" dirty="0" smtClean="0"/>
              <a:t>ODA.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4" y="0"/>
            <a:ext cx="7987316" cy="10045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Remittances to developing </a:t>
            </a:r>
            <a:r>
              <a:rPr lang="en-US" sz="3200" dirty="0"/>
              <a:t>c</a:t>
            </a:r>
            <a:r>
              <a:rPr lang="en-US" sz="3200" dirty="0" smtClean="0"/>
              <a:t>ountries expected to grow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4" y="1127604"/>
            <a:ext cx="7987316" cy="5080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034" y="6330668"/>
            <a:ext cx="2026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World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3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157" y="528035"/>
            <a:ext cx="7729899" cy="56667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Remittances in absolute figures and </a:t>
            </a:r>
            <a:r>
              <a:rPr lang="en-US" sz="4000" dirty="0"/>
              <a:t>as a share of GDP (2015)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1009" y="6253088"/>
            <a:ext cx="217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Hein de Haas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76339542"/>
              </p:ext>
            </p:extLst>
          </p:nvPr>
        </p:nvGraphicFramePr>
        <p:xfrm>
          <a:off x="476518" y="1094704"/>
          <a:ext cx="8023538" cy="498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1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26505"/>
            <a:ext cx="7974437" cy="991672"/>
          </a:xfrm>
        </p:spPr>
        <p:txBody>
          <a:bodyPr>
            <a:normAutofit fontScale="90000"/>
          </a:bodyPr>
          <a:lstStyle/>
          <a:p>
            <a:r>
              <a:rPr lang="en-ZA" sz="3200" dirty="0" smtClean="0"/>
              <a:t>Remittances as percentage of GDP for selected countries (those where its higher than 4% of GDP) in 2015</a:t>
            </a:r>
            <a:endParaRPr lang="en-Z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58130" y="6176965"/>
            <a:ext cx="2026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World Bank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189364"/>
              </p:ext>
            </p:extLst>
          </p:nvPr>
        </p:nvGraphicFramePr>
        <p:xfrm>
          <a:off x="628649" y="991673"/>
          <a:ext cx="7794133" cy="518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5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86899"/>
          </a:xfrm>
        </p:spPr>
        <p:txBody>
          <a:bodyPr/>
          <a:lstStyle/>
          <a:p>
            <a:r>
              <a:rPr lang="en-US" dirty="0" smtClean="0"/>
              <a:t>Cost of sending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682580"/>
            <a:ext cx="8281115" cy="61754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According to WB report the </a:t>
            </a:r>
            <a:r>
              <a:rPr lang="en-US" dirty="0"/>
              <a:t>global average cost of sending $200 </a:t>
            </a:r>
            <a:r>
              <a:rPr lang="en-US" dirty="0" smtClean="0"/>
              <a:t>at </a:t>
            </a:r>
            <a:r>
              <a:rPr lang="en-US" dirty="0"/>
              <a:t>7.45 percent in the first quarter of </a:t>
            </a:r>
            <a:r>
              <a:rPr lang="en-US" dirty="0" smtClean="0"/>
              <a:t>2017</a:t>
            </a:r>
            <a:r>
              <a:rPr lang="en-US" dirty="0"/>
              <a:t> </a:t>
            </a:r>
            <a:r>
              <a:rPr lang="en-US" dirty="0" smtClean="0"/>
              <a:t>higher than the SDG goal of 3 per cent.</a:t>
            </a:r>
          </a:p>
          <a:p>
            <a:r>
              <a:rPr lang="en-US" dirty="0" smtClean="0"/>
              <a:t>Higher in Sub-Saharan Africa at 9.8 per cent</a:t>
            </a:r>
          </a:p>
          <a:p>
            <a:r>
              <a:rPr lang="en-US" b="1" dirty="0" smtClean="0"/>
              <a:t>According the WB Cutting </a:t>
            </a:r>
            <a:r>
              <a:rPr lang="en-US" b="1" dirty="0"/>
              <a:t>prices by at least 5 percentage points can save up to $16 billion a year.</a:t>
            </a:r>
          </a:p>
          <a:p>
            <a:r>
              <a:rPr lang="en-US" dirty="0" smtClean="0"/>
              <a:t>The  </a:t>
            </a:r>
            <a:r>
              <a:rPr lang="en-US" dirty="0"/>
              <a:t>Send Money Africa (SMA</a:t>
            </a:r>
            <a:r>
              <a:rPr lang="en-US" dirty="0" smtClean="0"/>
              <a:t>) </a:t>
            </a:r>
            <a:r>
              <a:rPr lang="en-US" dirty="0"/>
              <a:t>data base </a:t>
            </a:r>
            <a:r>
              <a:rPr lang="en-US" dirty="0" smtClean="0"/>
              <a:t>by the AU’s African Institute for Remittances tracks cost of sending to Africa and within on quarterly basis</a:t>
            </a:r>
          </a:p>
          <a:p>
            <a:r>
              <a:rPr lang="en-US" dirty="0" smtClean="0"/>
              <a:t>Their latest estimate was </a:t>
            </a:r>
            <a:r>
              <a:rPr lang="en-US" dirty="0"/>
              <a:t>for Q4 2016 (12th – 16th December 2016) </a:t>
            </a:r>
            <a:r>
              <a:rPr lang="en-US" dirty="0" smtClean="0"/>
              <a:t>at 9.05 per cent</a:t>
            </a:r>
          </a:p>
          <a:p>
            <a:r>
              <a:rPr lang="en-US" dirty="0" smtClean="0"/>
              <a:t>Challenge of lowering cost remains but promising new tools (apps) such as </a:t>
            </a:r>
            <a:r>
              <a:rPr lang="en-US" b="1" dirty="0" err="1" smtClean="0"/>
              <a:t>Xoom</a:t>
            </a:r>
            <a:r>
              <a:rPr lang="en-US" dirty="0" smtClean="0"/>
              <a:t> by PayPal are fast and cheaper</a:t>
            </a:r>
          </a:p>
          <a:p>
            <a:r>
              <a:rPr lang="en-US" dirty="0" smtClean="0"/>
              <a:t>Just yesterday </a:t>
            </a:r>
            <a:r>
              <a:rPr lang="en-US" dirty="0"/>
              <a:t>new </a:t>
            </a:r>
            <a:r>
              <a:rPr lang="en-US" dirty="0" smtClean="0"/>
              <a:t>free open source software </a:t>
            </a:r>
            <a:r>
              <a:rPr lang="en-US" b="1" dirty="0" err="1" smtClean="0"/>
              <a:t>Mojaloop</a:t>
            </a:r>
            <a:r>
              <a:rPr lang="en-US" dirty="0" smtClean="0"/>
              <a:t> </a:t>
            </a:r>
            <a:r>
              <a:rPr lang="en-US" dirty="0"/>
              <a:t>application was </a:t>
            </a:r>
            <a:r>
              <a:rPr lang="en-US" dirty="0" smtClean="0"/>
              <a:t>launched-developed </a:t>
            </a:r>
            <a:r>
              <a:rPr lang="en-US" dirty="0"/>
              <a:t>under the </a:t>
            </a:r>
            <a:r>
              <a:rPr lang="en-US" dirty="0" smtClean="0"/>
              <a:t>Bill and Melinda Gates’s Foundation Level </a:t>
            </a:r>
            <a:r>
              <a:rPr lang="en-US" dirty="0"/>
              <a:t>One </a:t>
            </a:r>
            <a:r>
              <a:rPr lang="en-US" dirty="0" smtClean="0"/>
              <a:t>Project </a:t>
            </a:r>
            <a:r>
              <a:rPr lang="en-US" dirty="0"/>
              <a:t>to provide </a:t>
            </a:r>
            <a:r>
              <a:rPr lang="en-US" dirty="0" smtClean="0"/>
              <a:t>interoperability </a:t>
            </a:r>
            <a:r>
              <a:rPr lang="en-US" dirty="0"/>
              <a:t>between financial institutions and payment service providers</a:t>
            </a:r>
            <a:endParaRPr lang="en-US" dirty="0" smtClean="0"/>
          </a:p>
          <a:p>
            <a:r>
              <a:rPr lang="en-US" dirty="0" smtClean="0"/>
              <a:t>Other numerous startups leveraging smartphone apps such as </a:t>
            </a:r>
            <a:r>
              <a:rPr lang="en-US" b="1" dirty="0" err="1" smtClean="0"/>
              <a:t>Mpesa</a:t>
            </a:r>
            <a:r>
              <a:rPr lang="en-US" dirty="0" smtClean="0"/>
              <a:t> and others have opened doors for service providers to tap into the lucrative market (SMA has lengthy glossary of different types of services)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ZA" b="1" dirty="0" smtClean="0"/>
              <a:t>Remittances Challenges remain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927279"/>
            <a:ext cx="8000195" cy="5525036"/>
          </a:xfrm>
        </p:spPr>
        <p:txBody>
          <a:bodyPr/>
          <a:lstStyle/>
          <a:p>
            <a:pPr lvl="1"/>
            <a:r>
              <a:rPr lang="en-US" sz="3200" dirty="0" smtClean="0"/>
              <a:t>Insufficient data quality and capacity for analysis</a:t>
            </a:r>
          </a:p>
          <a:p>
            <a:pPr lvl="1"/>
            <a:r>
              <a:rPr lang="en-US" sz="3200" dirty="0" smtClean="0"/>
              <a:t>Many unofficial transfers not reflected in data</a:t>
            </a:r>
          </a:p>
          <a:p>
            <a:pPr lvl="1"/>
            <a:r>
              <a:rPr lang="en-US" sz="3200" dirty="0" smtClean="0"/>
              <a:t>High cost of transfer persist</a:t>
            </a:r>
          </a:p>
          <a:p>
            <a:pPr lvl="1"/>
            <a:r>
              <a:rPr lang="en-US" sz="3200" dirty="0" smtClean="0"/>
              <a:t>Inadequate competition keeping cost high</a:t>
            </a:r>
          </a:p>
          <a:p>
            <a:pPr lvl="1"/>
            <a:r>
              <a:rPr lang="en-US" sz="3200" dirty="0" smtClean="0"/>
              <a:t>Inadequate regulation to increase competition for lowering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8146</TotalTime>
  <Words>434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Remittances Trends in Africa</vt:lpstr>
      <vt:lpstr>Contents</vt:lpstr>
      <vt:lpstr>Introduction </vt:lpstr>
      <vt:lpstr>Main Trends: Remittances still larger than ODA in 2016</vt:lpstr>
      <vt:lpstr>Remittances to developing countries expected to grow</vt:lpstr>
      <vt:lpstr>Remittances in absolute figures and as a share of GDP (2015) </vt:lpstr>
      <vt:lpstr>Remittances as percentage of GDP for selected countries (those where its higher than 4% of GDP) in 2015</vt:lpstr>
      <vt:lpstr>Cost of sending</vt:lpstr>
      <vt:lpstr>Remittances Challenges remain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Migration</dc:title>
  <dc:creator>Babalwa Nombexeza</dc:creator>
  <cp:lastModifiedBy>Rumbidzai Manhando</cp:lastModifiedBy>
  <cp:revision>244</cp:revision>
  <dcterms:created xsi:type="dcterms:W3CDTF">2015-05-23T17:57:39Z</dcterms:created>
  <dcterms:modified xsi:type="dcterms:W3CDTF">2017-10-26T09:55:21Z</dcterms:modified>
</cp:coreProperties>
</file>