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 id="2147483697" r:id="rId2"/>
  </p:sldMasterIdLst>
  <p:handoutMasterIdLst>
    <p:handoutMasterId r:id="rId22"/>
  </p:handoutMasterIdLst>
  <p:sldIdLst>
    <p:sldId id="256" r:id="rId3"/>
    <p:sldId id="286" r:id="rId4"/>
    <p:sldId id="270" r:id="rId5"/>
    <p:sldId id="272" r:id="rId6"/>
    <p:sldId id="291" r:id="rId7"/>
    <p:sldId id="294" r:id="rId8"/>
    <p:sldId id="288" r:id="rId9"/>
    <p:sldId id="273" r:id="rId10"/>
    <p:sldId id="278" r:id="rId11"/>
    <p:sldId id="279" r:id="rId12"/>
    <p:sldId id="287" r:id="rId13"/>
    <p:sldId id="280" r:id="rId14"/>
    <p:sldId id="281" r:id="rId15"/>
    <p:sldId id="292" r:id="rId16"/>
    <p:sldId id="282" r:id="rId17"/>
    <p:sldId id="283" r:id="rId18"/>
    <p:sldId id="284" r:id="rId19"/>
    <p:sldId id="293" r:id="rId20"/>
    <p:sldId id="264"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4" autoAdjust="0"/>
    <p:restoredTop sz="94660"/>
  </p:normalViewPr>
  <p:slideViewPr>
    <p:cSldViewPr snapToGrid="0">
      <p:cViewPr varScale="1">
        <p:scale>
          <a:sx n="74" d="100"/>
          <a:sy n="74" d="100"/>
        </p:scale>
        <p:origin x="58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F84C320-45D5-4184-A72E-1D58F3AE5FF8}" type="datetimeFigureOut">
              <a:rPr lang="en-US" smtClean="0"/>
              <a:t>10/26/2017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93990E2-DA32-41B4-8A64-B4EECDBA87A7}" type="slidenum">
              <a:rPr lang="en-US" smtClean="0"/>
              <a:t>‹#›</a:t>
            </a:fld>
            <a:endParaRPr lang="en-US"/>
          </a:p>
        </p:txBody>
      </p:sp>
    </p:spTree>
    <p:extLst>
      <p:ext uri="{BB962C8B-B14F-4D97-AF65-F5344CB8AC3E}">
        <p14:creationId xmlns:p14="http://schemas.microsoft.com/office/powerpoint/2010/main" val="31681648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Cliquez et modifiez le titre</a:t>
            </a: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D197982-687A-4450-BC95-77136AAB6090}" type="datetime1">
              <a:rPr lang="fr-FR" smtClean="0">
                <a:solidFill>
                  <a:prstClr val="black">
                    <a:tint val="75000"/>
                  </a:prstClr>
                </a:solidFill>
              </a:rPr>
              <a:pPr/>
              <a:t>26/10/2017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300415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B8C3C81-83A8-4B9D-B25B-C31EF1225500}" type="datetime1">
              <a:rPr lang="fr-FR" smtClean="0">
                <a:solidFill>
                  <a:prstClr val="black">
                    <a:tint val="75000"/>
                  </a:prstClr>
                </a:solidFill>
              </a:rPr>
              <a:pPr/>
              <a:t>26/10/2017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79855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83FA45B-AAFD-48AC-8FF2-398EB1C0F712}" type="datetime1">
              <a:rPr lang="fr-FR" smtClean="0">
                <a:solidFill>
                  <a:prstClr val="black">
                    <a:tint val="75000"/>
                  </a:prstClr>
                </a:solidFill>
              </a:rPr>
              <a:pPr/>
              <a:t>26/10/2017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155647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826ABD-EA0C-49E9-8816-E5CA915C3B12}" type="datetime1">
              <a:rPr lang="fr-FR" smtClean="0">
                <a:solidFill>
                  <a:prstClr val="black">
                    <a:tint val="75000"/>
                  </a:prstClr>
                </a:solidFill>
              </a:rPr>
              <a:pPr/>
              <a:t>26/10/2017</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12584773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826ABD-EA0C-49E9-8816-E5CA915C3B12}" type="datetime1">
              <a:rPr lang="fr-FR" smtClean="0">
                <a:solidFill>
                  <a:prstClr val="black">
                    <a:tint val="75000"/>
                  </a:prstClr>
                </a:solidFill>
              </a:rPr>
              <a:pPr/>
              <a:t>26/10/2017</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16428030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75826ABD-EA0C-49E9-8816-E5CA915C3B12}" type="datetime1">
              <a:rPr lang="fr-FR" smtClean="0">
                <a:solidFill>
                  <a:prstClr val="black">
                    <a:tint val="75000"/>
                  </a:prstClr>
                </a:solidFill>
              </a:rPr>
              <a:pPr/>
              <a:t>26/10/2017</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680532656"/>
      </p:ext>
    </p:extLst>
  </p:cSld>
  <p:clrMapOvr>
    <a:overrideClrMapping bg1="lt1" tx1="dk1" bg2="lt2" tx2="dk2" accent1="accent1" accent2="accent2" accent3="accent3" accent4="accent4" accent5="accent5" accent6="accent6" hlink="hlink" folHlink="folHlink"/>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826ABD-EA0C-49E9-8816-E5CA915C3B12}" type="datetime1">
              <a:rPr lang="fr-FR" smtClean="0">
                <a:solidFill>
                  <a:prstClr val="black">
                    <a:tint val="75000"/>
                  </a:prstClr>
                </a:solidFill>
              </a:rPr>
              <a:pPr/>
              <a:t>26/10/2017</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70797074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826ABD-EA0C-49E9-8816-E5CA915C3B12}" type="datetime1">
              <a:rPr lang="fr-FR" smtClean="0">
                <a:solidFill>
                  <a:prstClr val="black">
                    <a:tint val="75000"/>
                  </a:prstClr>
                </a:solidFill>
              </a:rPr>
              <a:pPr/>
              <a:t>26/10/2017</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70300307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826ABD-EA0C-49E9-8816-E5CA915C3B12}" type="datetime1">
              <a:rPr lang="fr-FR" smtClean="0">
                <a:solidFill>
                  <a:prstClr val="black">
                    <a:tint val="75000"/>
                  </a:prstClr>
                </a:solidFill>
              </a:rPr>
              <a:pPr/>
              <a:t>26/10/2017</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29707428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26ABD-EA0C-49E9-8816-E5CA915C3B12}" type="datetime1">
              <a:rPr lang="fr-FR" smtClean="0">
                <a:solidFill>
                  <a:prstClr val="black">
                    <a:tint val="75000"/>
                  </a:prstClr>
                </a:solidFill>
              </a:rPr>
              <a:pPr/>
              <a:t>26/10/2017</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910027708"/>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826ABD-EA0C-49E9-8816-E5CA915C3B12}" type="datetime1">
              <a:rPr lang="fr-FR" smtClean="0">
                <a:solidFill>
                  <a:prstClr val="black">
                    <a:tint val="75000"/>
                  </a:prstClr>
                </a:solidFill>
              </a:rPr>
              <a:pPr/>
              <a:t>26/10/2017</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54611199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DA3F00-01C8-447F-9B83-FB300D7EEBA4}" type="datetime1">
              <a:rPr lang="fr-FR" smtClean="0">
                <a:solidFill>
                  <a:prstClr val="black">
                    <a:tint val="75000"/>
                  </a:prstClr>
                </a:solidFill>
              </a:rPr>
              <a:pPr/>
              <a:t>26/10/2017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164569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826ABD-EA0C-49E9-8816-E5CA915C3B12}" type="datetime1">
              <a:rPr lang="fr-FR" smtClean="0">
                <a:solidFill>
                  <a:prstClr val="black">
                    <a:tint val="75000"/>
                  </a:prstClr>
                </a:solidFill>
              </a:rPr>
              <a:pPr/>
              <a:t>26/10/2017</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147220064"/>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826ABD-EA0C-49E9-8816-E5CA915C3B12}" type="datetime1">
              <a:rPr lang="fr-FR" smtClean="0">
                <a:solidFill>
                  <a:prstClr val="black">
                    <a:tint val="75000"/>
                  </a:prstClr>
                </a:solidFill>
              </a:rPr>
              <a:pPr/>
              <a:t>26/10/2017</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083287206"/>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75826ABD-EA0C-49E9-8816-E5CA915C3B12}" type="datetime1">
              <a:rPr lang="fr-FR" smtClean="0">
                <a:solidFill>
                  <a:prstClr val="black">
                    <a:tint val="75000"/>
                  </a:prstClr>
                </a:solidFill>
              </a:rPr>
              <a:pPr/>
              <a:t>26/10/2017</a:t>
            </a:fld>
            <a:endParaRPr lang="fr-FR">
              <a:solidFill>
                <a:prstClr val="black">
                  <a:tint val="75000"/>
                </a:prstClr>
              </a:solidFill>
            </a:endParaRPr>
          </a:p>
        </p:txBody>
      </p:sp>
      <p:sp>
        <p:nvSpPr>
          <p:cNvPr id="5" name="Footer Placeholder 4"/>
          <p:cNvSpPr>
            <a:spLocks noGrp="1"/>
          </p:cNvSpPr>
          <p:nvPr>
            <p:ph type="ftr" sz="quarter" idx="11"/>
          </p:nvPr>
        </p:nvSpPr>
        <p:spPr>
          <a:xfrm>
            <a:off x="3776135" y="6422854"/>
            <a:ext cx="4279669" cy="365125"/>
          </a:xfrm>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a:xfrm>
            <a:off x="8073048" y="6422854"/>
            <a:ext cx="879759" cy="365125"/>
          </a:xfrm>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87700806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54B7A68-9CB9-48D0-A9DD-DA66F49A291A}" type="datetime1">
              <a:rPr lang="fr-FR" smtClean="0">
                <a:solidFill>
                  <a:prstClr val="black">
                    <a:tint val="75000"/>
                  </a:prstClr>
                </a:solidFill>
              </a:rPr>
              <a:pPr/>
              <a:t>26/10/2017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632377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B79BDC6-5A95-4F59-B7A4-6EEBA8F3FCC2}" type="datetime1">
              <a:rPr lang="fr-FR" smtClean="0">
                <a:solidFill>
                  <a:prstClr val="black">
                    <a:tint val="75000"/>
                  </a:prstClr>
                </a:solidFill>
              </a:rPr>
              <a:pPr/>
              <a:t>26/10/2017</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181889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4DAAE5E-AE5B-4209-AC59-4358E0EABF7B}" type="datetime1">
              <a:rPr lang="fr-FR" smtClean="0">
                <a:solidFill>
                  <a:prstClr val="black">
                    <a:tint val="75000"/>
                  </a:prstClr>
                </a:solidFill>
              </a:rPr>
              <a:pPr/>
              <a:t>26/10/2017</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691305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DB39433D-68C0-4ABD-90FA-36F7C2DEAD8A}" type="datetime1">
              <a:rPr lang="fr-FR" smtClean="0">
                <a:solidFill>
                  <a:prstClr val="black">
                    <a:tint val="75000"/>
                  </a:prstClr>
                </a:solidFill>
              </a:rPr>
              <a:pPr/>
              <a:t>26/10/2017</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589675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2814C97-CA85-4AB4-8FB1-B977D9A333EB}" type="datetime1">
              <a:rPr lang="fr-FR" smtClean="0">
                <a:solidFill>
                  <a:prstClr val="black">
                    <a:tint val="75000"/>
                  </a:prstClr>
                </a:solidFill>
              </a:rPr>
              <a:pPr/>
              <a:t>26/10/2017</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03136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82038F2-CAF3-4374-A7A1-325BDE1A2B18}" type="datetime1">
              <a:rPr lang="fr-FR" smtClean="0">
                <a:solidFill>
                  <a:prstClr val="black">
                    <a:tint val="75000"/>
                  </a:prstClr>
                </a:solidFill>
              </a:rPr>
              <a:pPr/>
              <a:t>26/10/2017</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197617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A12AB19-227D-4280-8B4F-8C2796E6FDE2}" type="datetime1">
              <a:rPr lang="fr-FR" smtClean="0">
                <a:solidFill>
                  <a:prstClr val="black">
                    <a:tint val="75000"/>
                  </a:prstClr>
                </a:solidFill>
              </a:rPr>
              <a:pPr/>
              <a:t>26/10/2017</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933946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826ABD-EA0C-49E9-8816-E5CA915C3B12}" type="datetime1">
              <a:rPr lang="fr-FR" smtClean="0">
                <a:solidFill>
                  <a:prstClr val="black">
                    <a:tint val="75000"/>
                  </a:prstClr>
                </a:solidFill>
              </a:rPr>
              <a:pPr/>
              <a:t>26/10/2017</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20051543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75826ABD-EA0C-49E9-8816-E5CA915C3B12}" type="datetime1">
              <a:rPr lang="fr-FR" smtClean="0">
                <a:solidFill>
                  <a:prstClr val="black">
                    <a:tint val="75000"/>
                  </a:prstClr>
                </a:solidFill>
              </a:rPr>
              <a:pPr/>
              <a:t>26/10/2017</a:t>
            </a:fld>
            <a:endParaRPr lang="fr-FR">
              <a:solidFill>
                <a:prstClr val="black">
                  <a:tint val="75000"/>
                </a:prstClr>
              </a:solidFill>
            </a:endParaRPr>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416363804"/>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637" y="1037573"/>
            <a:ext cx="12192000" cy="3809999"/>
          </a:xfrm>
        </p:spPr>
        <p:txBody>
          <a:bodyPr>
            <a:normAutofit/>
          </a:bodyPr>
          <a:lstStyle/>
          <a:p>
            <a:pPr algn="ctr"/>
            <a:r>
              <a:rPr lang="en-US" sz="3600" b="1" dirty="0"/>
              <a:t>Human rights of all migrants, social inclusion, cohesion and all forms of discrimination, including racism, xenophobia, gender discrimination and intolerance</a:t>
            </a:r>
            <a:endParaRPr lang="en-US" sz="3600" dirty="0"/>
          </a:p>
        </p:txBody>
      </p:sp>
      <p:sp>
        <p:nvSpPr>
          <p:cNvPr id="3" name="Subtitle 2"/>
          <p:cNvSpPr>
            <a:spLocks noGrp="1"/>
          </p:cNvSpPr>
          <p:nvPr>
            <p:ph type="subTitle" idx="1"/>
          </p:nvPr>
        </p:nvSpPr>
        <p:spPr>
          <a:xfrm>
            <a:off x="1100051" y="5344732"/>
            <a:ext cx="10058400" cy="772733"/>
          </a:xfrm>
        </p:spPr>
        <p:txBody>
          <a:bodyPr>
            <a:normAutofit fontScale="92500" lnSpcReduction="10000"/>
          </a:bodyPr>
          <a:lstStyle/>
          <a:p>
            <a:pPr algn="ctr"/>
            <a:r>
              <a:rPr lang="en-GB" b="1" dirty="0">
                <a:latin typeface="+mn-lt"/>
              </a:rPr>
              <a:t>William Muhwava</a:t>
            </a:r>
          </a:p>
          <a:p>
            <a:pPr algn="ctr"/>
            <a:r>
              <a:rPr lang="en-GB" b="1" dirty="0">
                <a:latin typeface="+mn-lt"/>
              </a:rPr>
              <a:t>UNECA</a:t>
            </a:r>
            <a:endParaRPr lang="en-US" b="1" dirty="0">
              <a:latin typeface="+mn-lt"/>
            </a:endParaRPr>
          </a:p>
        </p:txBody>
      </p:sp>
      <p:pic>
        <p:nvPicPr>
          <p:cNvPr id="4" name="Picture 3" descr="ECA Logo_new_ENG"/>
          <p:cNvPicPr/>
          <p:nvPr/>
        </p:nvPicPr>
        <p:blipFill>
          <a:blip r:embed="rId2">
            <a:extLst>
              <a:ext uri="{28A0092B-C50C-407E-A947-70E740481C1C}">
                <a14:useLocalDpi xmlns:a14="http://schemas.microsoft.com/office/drawing/2010/main" val="0"/>
              </a:ext>
            </a:extLst>
          </a:blip>
          <a:srcRect/>
          <a:stretch>
            <a:fillRect/>
          </a:stretch>
        </p:blipFill>
        <p:spPr bwMode="auto">
          <a:xfrm>
            <a:off x="1100051" y="84536"/>
            <a:ext cx="9517489" cy="1237274"/>
          </a:xfrm>
          <a:prstGeom prst="rect">
            <a:avLst/>
          </a:prstGeom>
          <a:noFill/>
          <a:ln>
            <a:noFill/>
          </a:ln>
        </p:spPr>
      </p:pic>
    </p:spTree>
    <p:extLst>
      <p:ext uri="{BB962C8B-B14F-4D97-AF65-F5344CB8AC3E}">
        <p14:creationId xmlns:p14="http://schemas.microsoft.com/office/powerpoint/2010/main" val="4090433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78109"/>
          </a:xfrm>
        </p:spPr>
        <p:txBody>
          <a:bodyPr/>
          <a:lstStyle/>
          <a:p>
            <a:r>
              <a:rPr lang="en-GB" b="1" dirty="0">
                <a:solidFill>
                  <a:srgbClr val="000000">
                    <a:lumMod val="75000"/>
                    <a:lumOff val="25000"/>
                  </a:srgbClr>
                </a:solidFill>
              </a:rPr>
              <a:t>Status of Implementation in SADC</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3200" dirty="0"/>
              <a:t>Drafted a protocol on the free movement of people in 1993–1994. </a:t>
            </a:r>
          </a:p>
          <a:p>
            <a:pPr>
              <a:buFont typeface="Wingdings" panose="05000000000000000000" pitchFamily="2" charset="2"/>
              <a:buChar char="q"/>
            </a:pPr>
            <a:r>
              <a:rPr lang="en-US" sz="3200" dirty="0"/>
              <a:t>This was strongly opposed by the South African government, who feared the consequences of open borders on unemployment, xenophobia and irregular migration</a:t>
            </a:r>
          </a:p>
          <a:p>
            <a:pPr>
              <a:buFont typeface="Wingdings" panose="05000000000000000000" pitchFamily="2" charset="2"/>
              <a:buChar char="q"/>
            </a:pPr>
            <a:r>
              <a:rPr lang="en-US" sz="3200" dirty="0"/>
              <a:t>These arguments were contested, they were sufficient to reduce the initiative to a much less ambitious version.</a:t>
            </a:r>
          </a:p>
        </p:txBody>
      </p:sp>
    </p:spTree>
    <p:extLst>
      <p:ext uri="{BB962C8B-B14F-4D97-AF65-F5344CB8AC3E}">
        <p14:creationId xmlns:p14="http://schemas.microsoft.com/office/powerpoint/2010/main" val="3450336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125200" cy="1450757"/>
          </a:xfrm>
        </p:spPr>
        <p:txBody>
          <a:bodyPr>
            <a:normAutofit/>
          </a:bodyPr>
          <a:lstStyle/>
          <a:p>
            <a:r>
              <a:rPr lang="en-US" sz="4000" b="1" spc="0" dirty="0">
                <a:solidFill>
                  <a:srgbClr val="000000">
                    <a:lumMod val="75000"/>
                    <a:lumOff val="25000"/>
                  </a:srgbClr>
                </a:solidFill>
                <a:latin typeface="+mn-lt"/>
              </a:rPr>
              <a:t>Visa Openness Index</a:t>
            </a:r>
            <a:endParaRPr lang="en-US" sz="4000" b="1" dirty="0">
              <a:latin typeface="+mn-lt"/>
            </a:endParaRPr>
          </a:p>
        </p:txBody>
      </p:sp>
      <p:sp>
        <p:nvSpPr>
          <p:cNvPr id="3" name="Content Placeholder 2"/>
          <p:cNvSpPr>
            <a:spLocks noGrp="1"/>
          </p:cNvSpPr>
          <p:nvPr>
            <p:ph idx="1"/>
          </p:nvPr>
        </p:nvSpPr>
        <p:spPr>
          <a:xfrm>
            <a:off x="0" y="1845734"/>
            <a:ext cx="12192000" cy="4342124"/>
          </a:xfrm>
        </p:spPr>
        <p:txBody>
          <a:bodyPr>
            <a:noAutofit/>
          </a:bodyPr>
          <a:lstStyle/>
          <a:p>
            <a:pPr>
              <a:buFont typeface="Wingdings" panose="05000000000000000000" pitchFamily="2" charset="2"/>
              <a:buChar char="q"/>
            </a:pPr>
            <a:r>
              <a:rPr lang="en-US" sz="3200" dirty="0"/>
              <a:t>African countries are on average more closed off to each other than open, making travel within the continent difficult. </a:t>
            </a:r>
          </a:p>
          <a:p>
            <a:pPr lvl="3">
              <a:buFont typeface="Wingdings" panose="05000000000000000000" pitchFamily="2" charset="2"/>
              <a:buChar char="§"/>
            </a:pPr>
            <a:r>
              <a:rPr lang="en-US" sz="2800" dirty="0"/>
              <a:t>Africans need visas to travel to 55% of other countries. </a:t>
            </a:r>
          </a:p>
          <a:p>
            <a:pPr lvl="3">
              <a:buFont typeface="Wingdings" panose="05000000000000000000" pitchFamily="2" charset="2"/>
              <a:buChar char="§"/>
            </a:pPr>
            <a:r>
              <a:rPr lang="en-US" sz="2800" dirty="0"/>
              <a:t>Africans can get visas on arrival in 25% of other African countries. </a:t>
            </a:r>
          </a:p>
          <a:p>
            <a:pPr lvl="3">
              <a:buFont typeface="Wingdings" panose="05000000000000000000" pitchFamily="2" charset="2"/>
              <a:buChar char="§"/>
            </a:pPr>
            <a:r>
              <a:rPr lang="en-US" sz="2800" dirty="0"/>
              <a:t>Africans don’t need a visa to travel to 20% of other African countries.</a:t>
            </a:r>
          </a:p>
        </p:txBody>
      </p:sp>
    </p:spTree>
    <p:extLst>
      <p:ext uri="{BB962C8B-B14F-4D97-AF65-F5344CB8AC3E}">
        <p14:creationId xmlns:p14="http://schemas.microsoft.com/office/powerpoint/2010/main" val="1409275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155680" cy="1450757"/>
          </a:xfrm>
        </p:spPr>
        <p:txBody>
          <a:bodyPr/>
          <a:lstStyle/>
          <a:p>
            <a:r>
              <a:rPr lang="en-US" dirty="0"/>
              <a:t>Challenges for Implementation of Existing Protocols</a:t>
            </a:r>
          </a:p>
        </p:txBody>
      </p:sp>
      <p:sp>
        <p:nvSpPr>
          <p:cNvPr id="3" name="Content Placeholder 2"/>
          <p:cNvSpPr>
            <a:spLocks noGrp="1"/>
          </p:cNvSpPr>
          <p:nvPr>
            <p:ph idx="1"/>
          </p:nvPr>
        </p:nvSpPr>
        <p:spPr>
          <a:xfrm>
            <a:off x="0" y="1728592"/>
            <a:ext cx="12192000" cy="4609578"/>
          </a:xfrm>
        </p:spPr>
        <p:txBody>
          <a:bodyPr>
            <a:noAutofit/>
          </a:bodyPr>
          <a:lstStyle/>
          <a:p>
            <a:pPr marL="342900" marR="0" lvl="0" indent="-342900" algn="just">
              <a:lnSpc>
                <a:spcPct val="107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Visa regimes and border restrictions still prevents free movement of persons. The costs of visas are also excluding the poor who cannot afford.</a:t>
            </a:r>
          </a:p>
          <a:p>
            <a:pPr marL="342900" marR="0" lvl="0" indent="-342900" algn="just">
              <a:lnSpc>
                <a:spcPct val="107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Security concerns and fear of being overwhelmed by the presence of irregular migrants and foreign workers which often leads to tensions with nationals, especially in periods of significant unemployment also preclude free movement.</a:t>
            </a:r>
          </a:p>
          <a:p>
            <a:pPr marL="342900" marR="0" lvl="0" indent="-342900" algn="just">
              <a:lnSpc>
                <a:spcPct val="107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Some governments have apprehension about the impact of migrants on national identities and the socio-cultural dynamics of host communities. </a:t>
            </a:r>
          </a:p>
          <a:p>
            <a:pPr marL="342900" marR="0" lvl="0" indent="-342900" algn="just">
              <a:lnSpc>
                <a:spcPct val="107000"/>
              </a:lnSpc>
              <a:spcBef>
                <a:spcPts val="0"/>
              </a:spcBef>
              <a:spcAft>
                <a:spcPts val="8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Free movement of persons continues to be balanced against the political and economic interests of individual member states. National policies, legislative instruments and institutions and mechanisms designed to manage cross-border migration are inevitably couched in protectionist language.</a:t>
            </a:r>
          </a:p>
          <a:p>
            <a:endParaRPr lang="en-US" sz="2800" dirty="0"/>
          </a:p>
        </p:txBody>
      </p:sp>
    </p:spTree>
    <p:extLst>
      <p:ext uri="{BB962C8B-B14F-4D97-AF65-F5344CB8AC3E}">
        <p14:creationId xmlns:p14="http://schemas.microsoft.com/office/powerpoint/2010/main" val="915134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15441"/>
          </a:xfrm>
        </p:spPr>
        <p:txBody>
          <a:bodyPr>
            <a:normAutofit/>
          </a:bodyPr>
          <a:lstStyle/>
          <a:p>
            <a:pPr>
              <a:lnSpc>
                <a:spcPct val="107000"/>
              </a:lnSpc>
              <a:spcBef>
                <a:spcPts val="0"/>
              </a:spcBef>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Consequences of Restricting Movement</a:t>
            </a:r>
            <a:br>
              <a:rPr lang="en-US" sz="40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0" y="1845734"/>
            <a:ext cx="12192000" cy="4517488"/>
          </a:xfrm>
        </p:spPr>
        <p:txBody>
          <a:bodyPr>
            <a:noAutofit/>
          </a:bodyPr>
          <a:lstStyle/>
          <a:p>
            <a:pPr marL="342900" marR="0" lvl="0" indent="-342900" algn="just">
              <a:lnSpc>
                <a:spcPct val="107000"/>
              </a:lnSpc>
              <a:spcBef>
                <a:spcPts val="0"/>
              </a:spcBef>
              <a:spcAft>
                <a:spcPts val="800"/>
              </a:spcAft>
              <a:buFont typeface="Symbol" panose="05050102010706020507" pitchFamily="18" charset="2"/>
              <a:buChar char=""/>
            </a:pPr>
            <a:r>
              <a:rPr lang="en-US" sz="3200" dirty="0">
                <a:latin typeface="Calibri" panose="020F0502020204030204" pitchFamily="34" charset="0"/>
                <a:ea typeface="Calibri" panose="020F0502020204030204" pitchFamily="34" charset="0"/>
                <a:cs typeface="Times New Roman" panose="02020603050405020304" pitchFamily="18" charset="0"/>
              </a:rPr>
              <a:t>Exploitation and abuse of migrants rights especially women who constitute about 85% of cross-border traders in Africa.</a:t>
            </a:r>
          </a:p>
          <a:p>
            <a:pPr marL="342900" marR="0" lvl="0" indent="-342900" algn="just">
              <a:lnSpc>
                <a:spcPct val="107000"/>
              </a:lnSpc>
              <a:spcBef>
                <a:spcPts val="0"/>
              </a:spcBef>
              <a:spcAft>
                <a:spcPts val="800"/>
              </a:spcAft>
              <a:buFont typeface="Symbol" panose="05050102010706020507" pitchFamily="18" charset="2"/>
              <a:buChar char=""/>
            </a:pPr>
            <a:r>
              <a:rPr lang="en-US" sz="3200" dirty="0">
                <a:latin typeface="Calibri" panose="020F0502020204030204" pitchFamily="34" charset="0"/>
                <a:ea typeface="Calibri" panose="020F0502020204030204" pitchFamily="34" charset="0"/>
                <a:cs typeface="Times New Roman" panose="02020603050405020304" pitchFamily="18" charset="0"/>
              </a:rPr>
              <a:t>Migrant deaths across world borders have increased drastically in the past few years.  IOM estimates that over 40,000 migrants have died since 2000 and the organization has called on all governments to address what it describes as “an epidemic of crime and victimization”. </a:t>
            </a:r>
            <a:endParaRPr lang="en-US" sz="3200" dirty="0"/>
          </a:p>
        </p:txBody>
      </p:sp>
    </p:spTree>
    <p:extLst>
      <p:ext uri="{BB962C8B-B14F-4D97-AF65-F5344CB8AC3E}">
        <p14:creationId xmlns:p14="http://schemas.microsoft.com/office/powerpoint/2010/main" val="2560291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10058400" cy="1450757"/>
          </a:xfrm>
        </p:spPr>
        <p:txBody>
          <a:bodyPr/>
          <a:lstStyle/>
          <a:p>
            <a:r>
              <a:rPr lang="en-GB" dirty="0"/>
              <a:t>Conclusions</a:t>
            </a:r>
            <a:endParaRPr lang="en-US" dirty="0"/>
          </a:p>
        </p:txBody>
      </p:sp>
      <p:sp>
        <p:nvSpPr>
          <p:cNvPr id="3" name="Content Placeholder 2"/>
          <p:cNvSpPr>
            <a:spLocks noGrp="1"/>
          </p:cNvSpPr>
          <p:nvPr>
            <p:ph idx="1"/>
          </p:nvPr>
        </p:nvSpPr>
        <p:spPr>
          <a:xfrm>
            <a:off x="0" y="1845734"/>
            <a:ext cx="12192000" cy="4490672"/>
          </a:xfrm>
        </p:spPr>
        <p:txBody>
          <a:bodyPr>
            <a:normAutofit fontScale="92500"/>
          </a:bodyPr>
          <a:lstStyle/>
          <a:p>
            <a:pPr algn="just"/>
            <a:r>
              <a:rPr lang="en-US" sz="2800" b="1" dirty="0"/>
              <a:t>General Conclusion</a:t>
            </a:r>
          </a:p>
          <a:p>
            <a:pPr algn="just"/>
            <a:r>
              <a:rPr lang="en-US" sz="2800" dirty="0"/>
              <a:t>Overall there is agreement amongst African states, from the regional consultative meetings, that it is essential to ensure the protection of migrants whether they are in transit or have settled in a receiving state. Africa has mixed migration streams e.g. refugees, economic migrants, migrant </a:t>
            </a:r>
            <a:r>
              <a:rPr lang="en-US" sz="2800" dirty="0" err="1"/>
              <a:t>labourers</a:t>
            </a:r>
            <a:r>
              <a:rPr lang="en-US" sz="2800" dirty="0"/>
              <a:t>, irregular migrants, but all migrants, regardless of their migration status deserve the protection of their human rights. </a:t>
            </a:r>
          </a:p>
          <a:p>
            <a:pPr algn="just"/>
            <a:r>
              <a:rPr lang="en-US" sz="2800" dirty="0"/>
              <a:t>The gap between stated principles and practice, together with the relatively low level of international attention given to violation of migrants’ rights, make it important not only to consider the legal frameworks in place but also the underlying assumptions and climate of opinion that affect the prospects for change</a:t>
            </a:r>
          </a:p>
        </p:txBody>
      </p:sp>
    </p:spTree>
    <p:extLst>
      <p:ext uri="{BB962C8B-B14F-4D97-AF65-F5344CB8AC3E}">
        <p14:creationId xmlns:p14="http://schemas.microsoft.com/office/powerpoint/2010/main" val="188254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916" y="0"/>
            <a:ext cx="10058400" cy="1450757"/>
          </a:xfrm>
        </p:spPr>
        <p:txBody>
          <a:bodyPr/>
          <a:lstStyle/>
          <a:p>
            <a:r>
              <a:rPr lang="en-GB" dirty="0"/>
              <a:t>Actionable Commitments: Continentally</a:t>
            </a:r>
            <a:endParaRPr lang="en-US" dirty="0"/>
          </a:p>
        </p:txBody>
      </p:sp>
      <p:sp>
        <p:nvSpPr>
          <p:cNvPr id="3" name="Content Placeholder 2"/>
          <p:cNvSpPr>
            <a:spLocks noGrp="1"/>
          </p:cNvSpPr>
          <p:nvPr>
            <p:ph idx="1"/>
          </p:nvPr>
        </p:nvSpPr>
        <p:spPr>
          <a:xfrm>
            <a:off x="0" y="1845734"/>
            <a:ext cx="12192000" cy="4454858"/>
          </a:xfrm>
        </p:spPr>
        <p:txBody>
          <a:bodyPr>
            <a:noAutofit/>
          </a:bodyPr>
          <a:lstStyle/>
          <a:p>
            <a:pPr marL="342900" marR="0" lvl="0" indent="-342900" algn="just">
              <a:lnSpc>
                <a:spcPct val="107000"/>
              </a:lnSpc>
              <a:spcBef>
                <a:spcPts val="0"/>
              </a:spcBef>
              <a:spcAft>
                <a:spcPts val="80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Speed up the implementation of continent-wide visa free regimes including issuance of visas at ports of entry for Africans and based on the principle of reciprocity where those countries that offer free movement should receive same.</a:t>
            </a:r>
          </a:p>
          <a:p>
            <a:pPr marL="342900" marR="0" lvl="0" indent="-342900" algn="just">
              <a:lnSpc>
                <a:spcPct val="107000"/>
              </a:lnSpc>
              <a:spcBef>
                <a:spcPts val="0"/>
              </a:spcBef>
              <a:spcAft>
                <a:spcPts val="80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Expedite the operationalization of the African Passport that would, as a start facilitate free movement of persons that will be issued by Member States.</a:t>
            </a:r>
          </a:p>
          <a:p>
            <a:pPr marL="342900" marR="0" lvl="0" indent="-342900" algn="just">
              <a:lnSpc>
                <a:spcPct val="107000"/>
              </a:lnSpc>
              <a:spcBef>
                <a:spcPts val="0"/>
              </a:spcBef>
              <a:spcAft>
                <a:spcPts val="80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Regional integration is a </a:t>
            </a:r>
            <a:r>
              <a:rPr lang="en-US" sz="2800" i="1" dirty="0">
                <a:latin typeface="Calibri" panose="020F0502020204030204" pitchFamily="34" charset="0"/>
                <a:ea typeface="Calibri" panose="020F0502020204030204" pitchFamily="34" charset="0"/>
                <a:cs typeface="Times New Roman" panose="02020603050405020304" pitchFamily="18" charset="0"/>
              </a:rPr>
              <a:t>sine qua </a:t>
            </a:r>
            <a:r>
              <a:rPr lang="en-US" sz="2800" dirty="0">
                <a:latin typeface="Calibri" panose="020F0502020204030204" pitchFamily="34" charset="0"/>
                <a:ea typeface="Calibri" panose="020F0502020204030204" pitchFamily="34" charset="0"/>
                <a:cs typeface="Times New Roman" panose="02020603050405020304" pitchFamily="18" charset="0"/>
              </a:rPr>
              <a:t>condition for African countries to compete effectively in a changing global economy. Ratification and implementation of agreed mechanisms on regional economic integration, free movement of persons and sustainable inclusive development is essential.</a:t>
            </a:r>
            <a:endParaRPr lang="en-US" sz="2800" dirty="0"/>
          </a:p>
        </p:txBody>
      </p:sp>
    </p:spTree>
    <p:extLst>
      <p:ext uri="{BB962C8B-B14F-4D97-AF65-F5344CB8AC3E}">
        <p14:creationId xmlns:p14="http://schemas.microsoft.com/office/powerpoint/2010/main" val="4010397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020" y="0"/>
            <a:ext cx="10058400" cy="1450757"/>
          </a:xfrm>
        </p:spPr>
        <p:txBody>
          <a:bodyPr/>
          <a:lstStyle/>
          <a:p>
            <a:r>
              <a:rPr lang="en-GB" dirty="0"/>
              <a:t>Actionable Commitments: Continentally</a:t>
            </a:r>
            <a:endParaRPr lang="en-US" dirty="0"/>
          </a:p>
        </p:txBody>
      </p:sp>
      <p:sp>
        <p:nvSpPr>
          <p:cNvPr id="3" name="Content Placeholder 2"/>
          <p:cNvSpPr>
            <a:spLocks noGrp="1"/>
          </p:cNvSpPr>
          <p:nvPr>
            <p:ph idx="1"/>
          </p:nvPr>
        </p:nvSpPr>
        <p:spPr>
          <a:xfrm>
            <a:off x="0" y="1815920"/>
            <a:ext cx="11938715" cy="4522249"/>
          </a:xfrm>
        </p:spPr>
        <p:txBody>
          <a:bodyPr>
            <a:normAutofit fontScale="70000" lnSpcReduction="20000"/>
          </a:bodyPr>
          <a:lstStyle/>
          <a:p>
            <a:pPr marL="342900" marR="0" lvl="0" indent="-342900" algn="just">
              <a:lnSpc>
                <a:spcPct val="107000"/>
              </a:lnSpc>
              <a:spcBef>
                <a:spcPts val="0"/>
              </a:spcBef>
              <a:spcAft>
                <a:spcPts val="800"/>
              </a:spcAft>
              <a:buFont typeface="Symbol" panose="05050102010706020507" pitchFamily="18" charset="2"/>
              <a:buChar char=""/>
            </a:pPr>
            <a:r>
              <a:rPr lang="en-US" sz="3700" dirty="0">
                <a:latin typeface="Calibri" panose="020F0502020204030204" pitchFamily="34" charset="0"/>
                <a:ea typeface="Calibri" panose="020F0502020204030204" pitchFamily="34" charset="0"/>
                <a:cs typeface="Times New Roman" panose="02020603050405020304" pitchFamily="18" charset="0"/>
              </a:rPr>
              <a:t>The African continent is now well equipped with a strategy, Migration Policy Framework for Africa and a politically validated </a:t>
            </a:r>
            <a:r>
              <a:rPr lang="en-US" sz="3700" dirty="0" err="1">
                <a:latin typeface="Calibri" panose="020F0502020204030204" pitchFamily="34" charset="0"/>
                <a:ea typeface="Calibri" panose="020F0502020204030204" pitchFamily="34" charset="0"/>
                <a:cs typeface="Times New Roman" panose="02020603050405020304" pitchFamily="18" charset="0"/>
              </a:rPr>
              <a:t>programme</a:t>
            </a:r>
            <a:r>
              <a:rPr lang="en-US" sz="3700" dirty="0">
                <a:latin typeface="Calibri" panose="020F0502020204030204" pitchFamily="34" charset="0"/>
                <a:ea typeface="Calibri" panose="020F0502020204030204" pitchFamily="34" charset="0"/>
                <a:cs typeface="Times New Roman" panose="02020603050405020304" pitchFamily="18" charset="0"/>
              </a:rPr>
              <a:t> of action, Joint Labour Migration Project spearheaded by the AUC with coordinated support from the ILO, IOM and ECA, it now needs to concentrate its efforts on working towards an operational roadmap. </a:t>
            </a:r>
          </a:p>
          <a:p>
            <a:pPr marL="342900" marR="0" lvl="0" indent="-342900" algn="just">
              <a:lnSpc>
                <a:spcPct val="107000"/>
              </a:lnSpc>
              <a:spcBef>
                <a:spcPts val="0"/>
              </a:spcBef>
              <a:spcAft>
                <a:spcPts val="800"/>
              </a:spcAft>
              <a:buFont typeface="Symbol" panose="05050102010706020507" pitchFamily="18" charset="2"/>
              <a:buChar char=""/>
            </a:pPr>
            <a:r>
              <a:rPr lang="en-US" sz="3700" dirty="0">
                <a:latin typeface="Calibri" panose="020F0502020204030204" pitchFamily="34" charset="0"/>
                <a:ea typeface="Calibri" panose="020F0502020204030204" pitchFamily="34" charset="0"/>
                <a:cs typeface="Times New Roman" panose="02020603050405020304" pitchFamily="18" charset="0"/>
              </a:rPr>
              <a:t>Further, the Addis Ababa Declaration on Population and Development beyond 2014 commits to protecting and fulfilling the rights of all migrants including migrants seeking opportunities, internally displaced people and forced migrants as a result of humanitarian crisis, natural disasters and conflicts and victims of human trafficking, through policy and programmes that ensure their access to work and basic social services as well as enhancing the capacity of security and law enforcement agencies to protect the rights of such persons.</a:t>
            </a:r>
          </a:p>
          <a:p>
            <a:endParaRPr lang="en-US" dirty="0"/>
          </a:p>
        </p:txBody>
      </p:sp>
    </p:spTree>
    <p:extLst>
      <p:ext uri="{BB962C8B-B14F-4D97-AF65-F5344CB8AC3E}">
        <p14:creationId xmlns:p14="http://schemas.microsoft.com/office/powerpoint/2010/main" val="2919600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10058400" cy="1450757"/>
          </a:xfrm>
        </p:spPr>
        <p:txBody>
          <a:bodyPr/>
          <a:lstStyle/>
          <a:p>
            <a:r>
              <a:rPr lang="en-GB" b="1" dirty="0"/>
              <a:t>Actionable Commitments: Internationally</a:t>
            </a:r>
            <a:endParaRPr lang="en-US" b="1" dirty="0"/>
          </a:p>
        </p:txBody>
      </p:sp>
      <p:sp>
        <p:nvSpPr>
          <p:cNvPr id="3" name="Content Placeholder 2"/>
          <p:cNvSpPr>
            <a:spLocks noGrp="1"/>
          </p:cNvSpPr>
          <p:nvPr>
            <p:ph idx="1"/>
          </p:nvPr>
        </p:nvSpPr>
        <p:spPr>
          <a:xfrm>
            <a:off x="0" y="1753644"/>
            <a:ext cx="12192000" cy="5104356"/>
          </a:xfrm>
        </p:spPr>
        <p:txBody>
          <a:bodyPr>
            <a:noAutofit/>
          </a:bodyPr>
          <a:lstStyle/>
          <a:p>
            <a:pPr marL="342900" marR="0" lvl="0" indent="-342900" algn="just">
              <a:lnSpc>
                <a:spcPct val="107000"/>
              </a:lnSpc>
              <a:spcBef>
                <a:spcPts val="0"/>
              </a:spcBef>
              <a:spcAft>
                <a:spcPts val="8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States should strengthen protection mechanisms that protect the rights of all migrants, particularly those most vulnerable – women, children and the elderly. This would require:</a:t>
            </a:r>
          </a:p>
          <a:p>
            <a:pPr marL="818388" lvl="2" indent="-342900" algn="just">
              <a:lnSpc>
                <a:spcPct val="107000"/>
              </a:lnSpc>
              <a:spcBef>
                <a:spcPts val="0"/>
              </a:spcBef>
              <a:spcAft>
                <a:spcPts val="8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Observing international human rights frameworks</a:t>
            </a:r>
          </a:p>
          <a:p>
            <a:pPr marL="818388" lvl="2" indent="-342900" algn="just">
              <a:lnSpc>
                <a:spcPct val="107000"/>
              </a:lnSpc>
              <a:spcBef>
                <a:spcPts val="0"/>
              </a:spcBef>
              <a:spcAft>
                <a:spcPts val="8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Upholding the humanitarian principles of migration</a:t>
            </a:r>
          </a:p>
          <a:p>
            <a:pPr marL="818388" lvl="2" indent="-342900" algn="just">
              <a:lnSpc>
                <a:spcPct val="107000"/>
              </a:lnSpc>
              <a:spcBef>
                <a:spcPts val="0"/>
              </a:spcBef>
              <a:spcAft>
                <a:spcPts val="8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Ensuring the safety and dignity of all migrants </a:t>
            </a:r>
          </a:p>
          <a:p>
            <a:pPr marL="818388" lvl="2" indent="-342900" algn="just">
              <a:lnSpc>
                <a:spcPct val="107000"/>
              </a:lnSpc>
              <a:spcBef>
                <a:spcPts val="0"/>
              </a:spcBef>
              <a:spcAft>
                <a:spcPts val="8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Protection for migrant workers’ rights and vulnerable groups</a:t>
            </a:r>
          </a:p>
          <a:p>
            <a:pPr marL="818388" lvl="2" indent="-342900" algn="just">
              <a:lnSpc>
                <a:spcPct val="107000"/>
              </a:lnSpc>
              <a:spcBef>
                <a:spcPts val="0"/>
              </a:spcBef>
              <a:spcAft>
                <a:spcPts val="8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Counter trafficking and smuggling coordination efforts</a:t>
            </a:r>
          </a:p>
          <a:p>
            <a:pPr marL="818388" lvl="2" indent="-342900" algn="just">
              <a:lnSpc>
                <a:spcPct val="107000"/>
              </a:lnSpc>
              <a:spcBef>
                <a:spcPts val="0"/>
              </a:spcBef>
              <a:spcAft>
                <a:spcPts val="8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Protection of rights of citizens abroad (Diaspora)</a:t>
            </a:r>
          </a:p>
          <a:p>
            <a:pPr marL="818388" lvl="2" indent="-342900" algn="just">
              <a:lnSpc>
                <a:spcPct val="107000"/>
              </a:lnSpc>
              <a:spcBef>
                <a:spcPts val="0"/>
              </a:spcBef>
              <a:spcAft>
                <a:spcPts val="8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Combating abuses and exploitation of migrants</a:t>
            </a:r>
          </a:p>
          <a:p>
            <a:pPr marL="818388" lvl="2" indent="-342900" algn="just">
              <a:lnSpc>
                <a:spcPct val="107000"/>
              </a:lnSpc>
              <a:spcBef>
                <a:spcPts val="0"/>
              </a:spcBef>
              <a:spcAft>
                <a:spcPts val="8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Addressing special needs of migrants in vulnerable situations</a:t>
            </a:r>
          </a:p>
          <a:p>
            <a:pPr marL="818388" lvl="2" indent="-342900" algn="just">
              <a:lnSpc>
                <a:spcPct val="107000"/>
              </a:lnSpc>
              <a:spcBef>
                <a:spcPts val="0"/>
              </a:spcBef>
              <a:spcAft>
                <a:spcPts val="8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Establishing means of redress for migrants subjected to human rights violation including access to justice</a:t>
            </a:r>
          </a:p>
          <a:p>
            <a:pPr marL="818388" lvl="2" indent="-342900" algn="just">
              <a:lnSpc>
                <a:spcPct val="107000"/>
              </a:lnSpc>
              <a:spcBef>
                <a:spcPts val="0"/>
              </a:spcBef>
              <a:spcAft>
                <a:spcPts val="8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Establishing deterrent mechanisms for perpetrators of human rights abuse against migrants</a:t>
            </a:r>
          </a:p>
          <a:p>
            <a:pPr marL="818388" lvl="2" indent="-342900" algn="just">
              <a:lnSpc>
                <a:spcPct val="107000"/>
              </a:lnSpc>
              <a:spcBef>
                <a:spcPts val="0"/>
              </a:spcBef>
              <a:spcAft>
                <a:spcPts val="8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Discouraging the use of immigration detention as only last resort and outlaw detention of children</a:t>
            </a:r>
          </a:p>
          <a:p>
            <a:pPr marL="342900" marR="0" lvl="0" indent="-342900" algn="just">
              <a:lnSpc>
                <a:spcPct val="107000"/>
              </a:lnSpc>
              <a:spcBef>
                <a:spcPts val="0"/>
              </a:spcBef>
              <a:spcAft>
                <a:spcPts val="800"/>
              </a:spcAft>
              <a:buFont typeface="Symbol" panose="05050102010706020507" pitchFamily="18" charset="2"/>
              <a:buChar char=""/>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999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845733"/>
            <a:ext cx="12192000" cy="4516429"/>
          </a:xfrm>
        </p:spPr>
        <p:txBody>
          <a:bodyPr>
            <a:normAutofit/>
          </a:bodyPr>
          <a:lstStyle/>
          <a:p>
            <a:r>
              <a:rPr lang="en-US" sz="2800" dirty="0"/>
              <a:t>States must ensure social cohesion and integration of migrants into host communities. This includes not only social integration but economic integration as well. This could be done through the following initiatives</a:t>
            </a:r>
            <a:r>
              <a:rPr lang="en-US" dirty="0"/>
              <a:t>:</a:t>
            </a:r>
          </a:p>
          <a:p>
            <a:pPr lvl="1"/>
            <a:r>
              <a:rPr lang="en-US" sz="2000" dirty="0"/>
              <a:t>Guaranteeing migrants access to the same services as host by 2030 to achieve no one behind</a:t>
            </a:r>
          </a:p>
          <a:p>
            <a:pPr lvl="1"/>
            <a:r>
              <a:rPr lang="en-US" sz="2000" dirty="0"/>
              <a:t>Ensuring migrants have access to redress including justice, legal representation as locals by 2030</a:t>
            </a:r>
          </a:p>
          <a:p>
            <a:pPr lvl="1"/>
            <a:r>
              <a:rPr lang="en-US" sz="2000" dirty="0"/>
              <a:t>Promoting decent work with special emphasis on female migrants</a:t>
            </a:r>
          </a:p>
          <a:p>
            <a:pPr lvl="1"/>
            <a:r>
              <a:rPr lang="en-US" sz="2000" dirty="0"/>
              <a:t>Actively ensuring inclusion of migrants in host communities through mainstreaming migrants into national and local development plans.</a:t>
            </a:r>
          </a:p>
          <a:p>
            <a:pPr lvl="1"/>
            <a:r>
              <a:rPr lang="en-US" sz="2000" dirty="0"/>
              <a:t>Actively discouraging all forms of discrimination, racism, xenophobia, and other forms of intolerance against migrants</a:t>
            </a:r>
          </a:p>
          <a:p>
            <a:pPr lvl="1"/>
            <a:r>
              <a:rPr lang="en-US" sz="2000" dirty="0"/>
              <a:t>Implementing social awareness campaigns to counter negative perceptions of migrant</a:t>
            </a:r>
          </a:p>
          <a:p>
            <a:pPr lvl="1"/>
            <a:r>
              <a:rPr lang="en-US" sz="2000" dirty="0"/>
              <a:t>States to implement social awareness campaigns to counter negative perceptions of migrants.</a:t>
            </a:r>
          </a:p>
          <a:p>
            <a:endParaRPr lang="en-US" dirty="0"/>
          </a:p>
        </p:txBody>
      </p:sp>
    </p:spTree>
    <p:extLst>
      <p:ext uri="{BB962C8B-B14F-4D97-AF65-F5344CB8AC3E}">
        <p14:creationId xmlns:p14="http://schemas.microsoft.com/office/powerpoint/2010/main" val="2908098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dirty="0"/>
              <a:t>THANK YOU</a:t>
            </a:r>
            <a:endParaRPr lang="en-US" dirty="0"/>
          </a:p>
        </p:txBody>
      </p:sp>
    </p:spTree>
    <p:extLst>
      <p:ext uri="{BB962C8B-B14F-4D97-AF65-F5344CB8AC3E}">
        <p14:creationId xmlns:p14="http://schemas.microsoft.com/office/powerpoint/2010/main" val="2719119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
            <a:ext cx="10058400" cy="1737360"/>
          </a:xfrm>
        </p:spPr>
        <p:txBody>
          <a:bodyPr>
            <a:normAutofit fontScale="90000"/>
          </a:bodyPr>
          <a:lstStyle/>
          <a:p>
            <a:br>
              <a:rPr lang="en-US" dirty="0"/>
            </a:br>
            <a:r>
              <a:rPr lang="en-US" dirty="0"/>
              <a:t>19th September, 2016 UN High Level Meeting </a:t>
            </a:r>
            <a:br>
              <a:rPr lang="en-US" dirty="0"/>
            </a:br>
            <a:r>
              <a:rPr lang="en-US" dirty="0"/>
              <a:t>on refugees and migrants</a:t>
            </a:r>
            <a:br>
              <a:rPr lang="en-US" dirty="0"/>
            </a:br>
            <a:endParaRPr lang="en-US" dirty="0"/>
          </a:p>
        </p:txBody>
      </p:sp>
      <p:sp>
        <p:nvSpPr>
          <p:cNvPr id="3" name="Content Placeholder 2"/>
          <p:cNvSpPr>
            <a:spLocks noGrp="1"/>
          </p:cNvSpPr>
          <p:nvPr>
            <p:ph idx="1"/>
          </p:nvPr>
        </p:nvSpPr>
        <p:spPr>
          <a:xfrm>
            <a:off x="141668" y="1737360"/>
            <a:ext cx="12050332" cy="4586167"/>
          </a:xfrm>
        </p:spPr>
        <p:txBody>
          <a:bodyPr>
            <a:normAutofit/>
          </a:bodyPr>
          <a:lstStyle/>
          <a:p>
            <a:pPr marL="514350" indent="-514350">
              <a:buFont typeface="+mj-lt"/>
              <a:buAutoNum type="arabicPeriod"/>
            </a:pPr>
            <a:r>
              <a:rPr lang="en-US" sz="3200" dirty="0"/>
              <a:t>Commitment to launch a process to  develop a Global Compact on Refugees</a:t>
            </a:r>
          </a:p>
          <a:p>
            <a:pPr marL="514350" indent="-514350">
              <a:buFont typeface="+mj-lt"/>
              <a:buAutoNum type="arabicPeriod"/>
            </a:pPr>
            <a:r>
              <a:rPr lang="en-US" sz="3200" dirty="0"/>
              <a:t>Commitment to launch a process to develop a Global Compact on Migration</a:t>
            </a:r>
          </a:p>
          <a:p>
            <a:pPr marL="514350" indent="-514350">
              <a:buFont typeface="+mj-lt"/>
              <a:buAutoNum type="arabicPeriod"/>
            </a:pPr>
            <a:r>
              <a:rPr lang="en-US" sz="3200" dirty="0"/>
              <a:t>Welcomed IOM as a related agency  to the UN</a:t>
            </a:r>
          </a:p>
          <a:p>
            <a:pPr marL="514350" indent="-514350">
              <a:buFont typeface="+mj-lt"/>
              <a:buAutoNum type="arabicPeriod"/>
            </a:pPr>
            <a:r>
              <a:rPr lang="en-US" sz="3200" b="1" dirty="0">
                <a:solidFill>
                  <a:srgbClr val="FF0000"/>
                </a:solidFill>
              </a:rPr>
              <a:t>Secretary-General’s “Together” Campaign to counter Xenophobia</a:t>
            </a:r>
          </a:p>
          <a:p>
            <a:endParaRPr lang="en-US" dirty="0"/>
          </a:p>
        </p:txBody>
      </p:sp>
    </p:spTree>
    <p:extLst>
      <p:ext uri="{BB962C8B-B14F-4D97-AF65-F5344CB8AC3E}">
        <p14:creationId xmlns:p14="http://schemas.microsoft.com/office/powerpoint/2010/main" val="298700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916" y="0"/>
            <a:ext cx="10058400" cy="1450757"/>
          </a:xfrm>
        </p:spPr>
        <p:txBody>
          <a:bodyPr/>
          <a:lstStyle/>
          <a:p>
            <a:r>
              <a:rPr lang="en-GB" b="1" dirty="0"/>
              <a:t>Introduction</a:t>
            </a:r>
            <a:endParaRPr lang="en-US" b="1" dirty="0"/>
          </a:p>
        </p:txBody>
      </p:sp>
      <p:sp>
        <p:nvSpPr>
          <p:cNvPr id="3" name="Content Placeholder 2"/>
          <p:cNvSpPr>
            <a:spLocks noGrp="1"/>
          </p:cNvSpPr>
          <p:nvPr>
            <p:ph idx="1"/>
          </p:nvPr>
        </p:nvSpPr>
        <p:spPr>
          <a:xfrm>
            <a:off x="0" y="1845733"/>
            <a:ext cx="12192000" cy="4542187"/>
          </a:xfrm>
        </p:spPr>
        <p:txBody>
          <a:bodyPr>
            <a:normAutofit/>
          </a:bodyPr>
          <a:lstStyle/>
          <a:p>
            <a:pPr marL="742950" lvl="1" indent="-285750" defTabSz="457200">
              <a:lnSpc>
                <a:spcPct val="100000"/>
              </a:lnSpc>
              <a:spcBef>
                <a:spcPct val="20000"/>
              </a:spcBef>
              <a:spcAft>
                <a:spcPts val="0"/>
              </a:spcAft>
              <a:buClr>
                <a:srgbClr val="1F497D"/>
              </a:buClr>
              <a:buSzPct val="120000"/>
              <a:buFont typeface="Wingdings" charset="2"/>
              <a:buChar char="§"/>
            </a:pPr>
            <a:r>
              <a:rPr lang="en-US" sz="3200" dirty="0">
                <a:cs typeface="Avenir Book"/>
              </a:rPr>
              <a:t>People move – not only to escape poverty, environmental disasters or violent conflict, but also to pursue their aspirations for a better life.</a:t>
            </a:r>
          </a:p>
          <a:p>
            <a:pPr marL="742950" lvl="1" indent="-285750" defTabSz="457200">
              <a:lnSpc>
                <a:spcPct val="100000"/>
              </a:lnSpc>
              <a:spcBef>
                <a:spcPct val="20000"/>
              </a:spcBef>
              <a:spcAft>
                <a:spcPts val="0"/>
              </a:spcAft>
              <a:buClr>
                <a:srgbClr val="1F497D"/>
              </a:buClr>
              <a:buSzPct val="120000"/>
              <a:buFont typeface="Wingdings" charset="2"/>
              <a:buChar char="§"/>
            </a:pPr>
            <a:r>
              <a:rPr lang="en-US" sz="3200" dirty="0">
                <a:cs typeface="Avenir Book"/>
              </a:rPr>
              <a:t>Globalization has opened new avenues for migration – distances have shrunk and information on opportunities are easily available and widely shared. </a:t>
            </a:r>
          </a:p>
          <a:p>
            <a:pPr marL="742950" lvl="1" indent="-285750" defTabSz="457200">
              <a:lnSpc>
                <a:spcPct val="100000"/>
              </a:lnSpc>
              <a:spcBef>
                <a:spcPct val="20000"/>
              </a:spcBef>
              <a:spcAft>
                <a:spcPts val="0"/>
              </a:spcAft>
              <a:buClr>
                <a:srgbClr val="1F497D"/>
              </a:buClr>
              <a:buSzPct val="120000"/>
              <a:buFont typeface="Wingdings" charset="2"/>
              <a:buChar char="§"/>
            </a:pPr>
            <a:r>
              <a:rPr lang="en-GB" sz="3200" dirty="0">
                <a:cs typeface="Avenir Book"/>
              </a:rPr>
              <a:t>However, as migration increases there are increases in xenophobia &amp; discrimination tendencies </a:t>
            </a:r>
          </a:p>
          <a:p>
            <a:pPr marL="742950" lvl="1" indent="-285750" defTabSz="457200">
              <a:lnSpc>
                <a:spcPct val="100000"/>
              </a:lnSpc>
              <a:spcBef>
                <a:spcPct val="20000"/>
              </a:spcBef>
              <a:spcAft>
                <a:spcPts val="0"/>
              </a:spcAft>
              <a:buClr>
                <a:srgbClr val="1F497D"/>
              </a:buClr>
              <a:buSzPct val="120000"/>
              <a:buFont typeface="Wingdings" charset="2"/>
              <a:buChar char="§"/>
            </a:pPr>
            <a:endParaRPr lang="en-GB" sz="3200" dirty="0">
              <a:solidFill>
                <a:prstClr val="black"/>
              </a:solidFill>
              <a:cs typeface="Avenir Book"/>
            </a:endParaRPr>
          </a:p>
          <a:p>
            <a:pPr marL="742950" lvl="1" indent="-285750" defTabSz="457200">
              <a:lnSpc>
                <a:spcPct val="100000"/>
              </a:lnSpc>
              <a:spcBef>
                <a:spcPct val="20000"/>
              </a:spcBef>
              <a:spcAft>
                <a:spcPts val="0"/>
              </a:spcAft>
              <a:buClr>
                <a:srgbClr val="1F497D"/>
              </a:buClr>
              <a:buSzPct val="120000"/>
              <a:buFont typeface="Wingdings" charset="2"/>
              <a:buChar char="§"/>
            </a:pPr>
            <a:endParaRPr lang="en-US" sz="3200" dirty="0">
              <a:solidFill>
                <a:prstClr val="black"/>
              </a:solidFill>
              <a:cs typeface="Avenir Book"/>
            </a:endParaRPr>
          </a:p>
          <a:p>
            <a:pPr marL="742950" lvl="1" indent="-285750" defTabSz="457200">
              <a:lnSpc>
                <a:spcPct val="100000"/>
              </a:lnSpc>
              <a:spcBef>
                <a:spcPct val="20000"/>
              </a:spcBef>
              <a:spcAft>
                <a:spcPts val="0"/>
              </a:spcAft>
              <a:buClr>
                <a:srgbClr val="1F497D"/>
              </a:buClr>
              <a:buSzPct val="120000"/>
              <a:buFont typeface="Wingdings" charset="2"/>
              <a:buChar char="§"/>
            </a:pPr>
            <a:endParaRPr lang="en-US" sz="3200" dirty="0">
              <a:solidFill>
                <a:prstClr val="black"/>
              </a:solidFill>
              <a:cs typeface="Avenir Book"/>
            </a:endParaRPr>
          </a:p>
          <a:p>
            <a:endParaRPr lang="en-US" dirty="0"/>
          </a:p>
        </p:txBody>
      </p:sp>
    </p:spTree>
    <p:extLst>
      <p:ext uri="{BB962C8B-B14F-4D97-AF65-F5344CB8AC3E}">
        <p14:creationId xmlns:p14="http://schemas.microsoft.com/office/powerpoint/2010/main" val="4065162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59" y="1"/>
            <a:ext cx="10711841" cy="1077238"/>
          </a:xfrm>
        </p:spPr>
        <p:txBody>
          <a:bodyPr/>
          <a:lstStyle/>
          <a:p>
            <a:r>
              <a:rPr lang="en-GB" b="1" dirty="0"/>
              <a:t>Migration Patterns</a:t>
            </a:r>
            <a:endParaRPr lang="en-US" b="1" dirty="0"/>
          </a:p>
        </p:txBody>
      </p:sp>
      <p:sp>
        <p:nvSpPr>
          <p:cNvPr id="3" name="Content Placeholder 2"/>
          <p:cNvSpPr>
            <a:spLocks noGrp="1"/>
          </p:cNvSpPr>
          <p:nvPr>
            <p:ph idx="1"/>
          </p:nvPr>
        </p:nvSpPr>
        <p:spPr>
          <a:xfrm>
            <a:off x="0" y="1845734"/>
            <a:ext cx="12192000" cy="5012266"/>
          </a:xfrm>
        </p:spPr>
        <p:txBody>
          <a:bodyPr>
            <a:normAutofit fontScale="92500"/>
          </a:bodyPr>
          <a:lstStyle/>
          <a:p>
            <a:pPr marL="742950" lvl="1" indent="-285750" defTabSz="457200">
              <a:lnSpc>
                <a:spcPct val="100000"/>
              </a:lnSpc>
              <a:spcBef>
                <a:spcPct val="20000"/>
              </a:spcBef>
              <a:spcAft>
                <a:spcPts val="0"/>
              </a:spcAft>
              <a:buClr>
                <a:srgbClr val="1F497D"/>
              </a:buClr>
              <a:buSzPct val="120000"/>
              <a:buFont typeface="Wingdings" charset="2"/>
              <a:buChar char="§"/>
            </a:pPr>
            <a:r>
              <a:rPr lang="en-US" sz="2600" dirty="0">
                <a:latin typeface="Avenir Book"/>
                <a:cs typeface="Avenir Book"/>
              </a:rPr>
              <a:t>About 31 million Africans, or little more than 3% of the continent’s population, have migrated internationally, that is outside the borders of their own countries.</a:t>
            </a:r>
          </a:p>
          <a:p>
            <a:pPr marL="742950" lvl="1" indent="-285750" defTabSz="457200">
              <a:lnSpc>
                <a:spcPct val="100000"/>
              </a:lnSpc>
              <a:spcBef>
                <a:spcPct val="20000"/>
              </a:spcBef>
              <a:spcAft>
                <a:spcPts val="0"/>
              </a:spcAft>
              <a:buClr>
                <a:srgbClr val="1F497D"/>
              </a:buClr>
              <a:buSzPct val="120000"/>
              <a:buFont typeface="Wingdings" charset="2"/>
              <a:buChar char="§"/>
            </a:pPr>
            <a:r>
              <a:rPr lang="en-US" sz="2600" dirty="0">
                <a:latin typeface="Avenir Book"/>
                <a:cs typeface="Avenir Book"/>
              </a:rPr>
              <a:t>The majority of migrants from Africa go to other African countries (as shown in the next slide).</a:t>
            </a:r>
          </a:p>
          <a:p>
            <a:pPr marL="742950" lvl="1" indent="-285750" defTabSz="457200">
              <a:lnSpc>
                <a:spcPct val="100000"/>
              </a:lnSpc>
              <a:spcBef>
                <a:spcPct val="20000"/>
              </a:spcBef>
              <a:spcAft>
                <a:spcPts val="0"/>
              </a:spcAft>
              <a:buClr>
                <a:srgbClr val="1F497D"/>
              </a:buClr>
              <a:buSzPct val="120000"/>
              <a:buFont typeface="Wingdings" charset="2"/>
              <a:buChar char="§"/>
            </a:pPr>
            <a:r>
              <a:rPr lang="en-US" sz="2600" dirty="0">
                <a:latin typeface="Avenir Book"/>
                <a:cs typeface="Avenir Book"/>
              </a:rPr>
              <a:t>Only about 18% of migrants from Africa go to Europe, and of the total migrant stock in Europe, less than 12% are from Africa.</a:t>
            </a:r>
          </a:p>
          <a:p>
            <a:pPr marL="742950" lvl="1" indent="-285750" defTabSz="457200">
              <a:lnSpc>
                <a:spcPct val="100000"/>
              </a:lnSpc>
              <a:spcBef>
                <a:spcPct val="20000"/>
              </a:spcBef>
              <a:spcAft>
                <a:spcPts val="0"/>
              </a:spcAft>
              <a:buClr>
                <a:srgbClr val="1F497D"/>
              </a:buClr>
              <a:buSzPct val="120000"/>
              <a:buFont typeface="Wingdings" charset="2"/>
              <a:buChar char="§"/>
            </a:pPr>
            <a:r>
              <a:rPr lang="en-US" sz="2600" dirty="0">
                <a:latin typeface="Avenir Book"/>
                <a:cs typeface="Avenir Book"/>
              </a:rPr>
              <a:t>Yet, the dominant misconception is that an overwhelming number of Africans are waiting to cross into Europe.</a:t>
            </a:r>
          </a:p>
          <a:p>
            <a:pPr marL="742950" lvl="1" indent="-285750" defTabSz="457200">
              <a:lnSpc>
                <a:spcPct val="100000"/>
              </a:lnSpc>
              <a:spcBef>
                <a:spcPct val="20000"/>
              </a:spcBef>
              <a:spcAft>
                <a:spcPts val="0"/>
              </a:spcAft>
              <a:buClr>
                <a:srgbClr val="1F497D"/>
              </a:buClr>
              <a:buSzPct val="120000"/>
              <a:buFont typeface="Wingdings" charset="2"/>
              <a:buChar char="§"/>
            </a:pPr>
            <a:r>
              <a:rPr lang="en-GB" sz="2600" dirty="0">
                <a:latin typeface="Avenir Book"/>
                <a:cs typeface="Avenir Book"/>
              </a:rPr>
              <a:t>The misconception has fuelled </a:t>
            </a:r>
          </a:p>
          <a:p>
            <a:pPr marL="1200150" lvl="3" indent="-285750" defTabSz="457200">
              <a:lnSpc>
                <a:spcPct val="100000"/>
              </a:lnSpc>
              <a:spcBef>
                <a:spcPct val="20000"/>
              </a:spcBef>
              <a:spcAft>
                <a:spcPts val="0"/>
              </a:spcAft>
              <a:buClr>
                <a:srgbClr val="1F497D"/>
              </a:buClr>
              <a:buSzPct val="120000"/>
              <a:buFont typeface="Wingdings" charset="2"/>
              <a:buChar char="§"/>
            </a:pPr>
            <a:r>
              <a:rPr lang="en-US" sz="2200" dirty="0">
                <a:latin typeface="Avenir Book"/>
                <a:cs typeface="Avenir Book"/>
              </a:rPr>
              <a:t>Emotive reactions and policies</a:t>
            </a:r>
          </a:p>
          <a:p>
            <a:pPr marL="1200150" lvl="3" indent="-285750" defTabSz="457200">
              <a:lnSpc>
                <a:spcPct val="100000"/>
              </a:lnSpc>
              <a:spcBef>
                <a:spcPct val="20000"/>
              </a:spcBef>
              <a:spcAft>
                <a:spcPts val="0"/>
              </a:spcAft>
              <a:buClr>
                <a:srgbClr val="1F497D"/>
              </a:buClr>
              <a:buSzPct val="120000"/>
              <a:buFont typeface="Wingdings" charset="2"/>
              <a:buChar char="§"/>
            </a:pPr>
            <a:r>
              <a:rPr lang="en-US" sz="2200" dirty="0">
                <a:latin typeface="Avenir Book"/>
                <a:cs typeface="Avenir Book"/>
              </a:rPr>
              <a:t>Harmful responses to migration (deportation, imprisonment)</a:t>
            </a:r>
          </a:p>
          <a:p>
            <a:pPr marL="1200150" lvl="3" indent="-285750" defTabSz="457200">
              <a:lnSpc>
                <a:spcPct val="100000"/>
              </a:lnSpc>
              <a:spcBef>
                <a:spcPct val="20000"/>
              </a:spcBef>
              <a:spcAft>
                <a:spcPts val="0"/>
              </a:spcAft>
              <a:buClr>
                <a:srgbClr val="1F497D"/>
              </a:buClr>
              <a:buSzPct val="120000"/>
              <a:buFont typeface="Wingdings" charset="2"/>
              <a:buChar char="§"/>
            </a:pPr>
            <a:r>
              <a:rPr lang="en-GB" sz="2200" dirty="0">
                <a:latin typeface="Avenir Book"/>
                <a:cs typeface="Avenir Book"/>
              </a:rPr>
              <a:t>Anti-immigrant issue as an election campaign</a:t>
            </a:r>
            <a:endParaRPr lang="en-US" sz="2200" dirty="0">
              <a:latin typeface="Avenir Book"/>
              <a:cs typeface="Avenir Book"/>
            </a:endParaRPr>
          </a:p>
          <a:p>
            <a:pPr marL="971550" lvl="2" indent="-285750" defTabSz="457200">
              <a:lnSpc>
                <a:spcPct val="100000"/>
              </a:lnSpc>
              <a:spcBef>
                <a:spcPct val="20000"/>
              </a:spcBef>
              <a:spcAft>
                <a:spcPts val="0"/>
              </a:spcAft>
              <a:buClr>
                <a:srgbClr val="1F497D"/>
              </a:buClr>
              <a:buSzPct val="120000"/>
              <a:buFont typeface="Wingdings" charset="2"/>
              <a:buChar char="§"/>
            </a:pPr>
            <a:endParaRPr lang="en-US" sz="2400" dirty="0">
              <a:solidFill>
                <a:prstClr val="black"/>
              </a:solidFill>
              <a:latin typeface="Avenir Book"/>
              <a:cs typeface="Avenir Book"/>
            </a:endParaRPr>
          </a:p>
          <a:p>
            <a:endParaRPr lang="en-US" dirty="0"/>
          </a:p>
        </p:txBody>
      </p:sp>
    </p:spTree>
    <p:extLst>
      <p:ext uri="{BB962C8B-B14F-4D97-AF65-F5344CB8AC3E}">
        <p14:creationId xmlns:p14="http://schemas.microsoft.com/office/powerpoint/2010/main" val="1417952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450757"/>
          </a:xfrm>
        </p:spPr>
        <p:txBody>
          <a:bodyPr/>
          <a:lstStyle/>
          <a:p>
            <a:r>
              <a:rPr lang="en-GB" dirty="0"/>
              <a:t>Human Rights Issues</a:t>
            </a:r>
            <a:endParaRPr lang="en-US" dirty="0"/>
          </a:p>
        </p:txBody>
      </p:sp>
      <p:sp>
        <p:nvSpPr>
          <p:cNvPr id="3" name="Content Placeholder 2"/>
          <p:cNvSpPr>
            <a:spLocks noGrp="1"/>
          </p:cNvSpPr>
          <p:nvPr>
            <p:ph idx="1"/>
          </p:nvPr>
        </p:nvSpPr>
        <p:spPr>
          <a:xfrm>
            <a:off x="0" y="1845734"/>
            <a:ext cx="12192000" cy="4439156"/>
          </a:xfrm>
        </p:spPr>
        <p:txBody>
          <a:bodyPr>
            <a:normAutofit fontScale="77500" lnSpcReduction="20000"/>
          </a:bodyPr>
          <a:lstStyle/>
          <a:p>
            <a:r>
              <a:rPr lang="en-US" sz="3600" dirty="0"/>
              <a:t>Illegalization of migrants</a:t>
            </a:r>
          </a:p>
          <a:p>
            <a:r>
              <a:rPr lang="en-US" sz="3600" dirty="0"/>
              <a:t>Exploitation of migration and migrants: which includes low wages, inhuman working conditions especially for domestic workers</a:t>
            </a:r>
          </a:p>
          <a:p>
            <a:r>
              <a:rPr lang="en-US" sz="3600" dirty="0"/>
              <a:t>Dichotomization of human rights</a:t>
            </a:r>
          </a:p>
          <a:p>
            <a:pPr lvl="1"/>
            <a:r>
              <a:rPr lang="en-US" sz="2800" dirty="0"/>
              <a:t>Indivisibility of Rights vs Contemporary Protection Regimes: where people facing denial of economic, social and cultural rights are not recognized compared to those facing political rights.</a:t>
            </a:r>
          </a:p>
          <a:p>
            <a:pPr lvl="1"/>
            <a:r>
              <a:rPr lang="en-US" sz="2800" dirty="0"/>
              <a:t>Protection versus Control: </a:t>
            </a:r>
          </a:p>
          <a:p>
            <a:r>
              <a:rPr lang="en-GB" sz="3600" dirty="0"/>
              <a:t>Racism, xenophobia and discrimination</a:t>
            </a:r>
          </a:p>
          <a:p>
            <a:pPr lvl="1"/>
            <a:r>
              <a:rPr lang="en-US" sz="2800" dirty="0"/>
              <a:t>anti-foreigner hostility include incitement to and actions of overt exclusion, hostility and violence against persons explicitly based on their perceived status as foreigners or non-nationals</a:t>
            </a:r>
          </a:p>
          <a:p>
            <a:pPr lvl="1"/>
            <a:r>
              <a:rPr lang="en-US" sz="2800" dirty="0"/>
              <a:t> association of migrants, immigrants, refugees and displaced persons with crime and criminality</a:t>
            </a:r>
          </a:p>
          <a:p>
            <a:pPr lvl="1"/>
            <a:r>
              <a:rPr lang="en-US" sz="2800" dirty="0"/>
              <a:t>utilization of terminology of illegality to characterize persons</a:t>
            </a:r>
            <a:endParaRPr lang="en-GB" sz="2800" dirty="0"/>
          </a:p>
          <a:p>
            <a:pPr lvl="1"/>
            <a:endParaRPr lang="en-US" sz="2800" dirty="0"/>
          </a:p>
          <a:p>
            <a:pPr lvl="1"/>
            <a:endParaRPr lang="en-US" dirty="0"/>
          </a:p>
          <a:p>
            <a:pPr lvl="1"/>
            <a:endParaRPr lang="en-US" dirty="0"/>
          </a:p>
        </p:txBody>
      </p:sp>
    </p:spTree>
    <p:extLst>
      <p:ext uri="{BB962C8B-B14F-4D97-AF65-F5344CB8AC3E}">
        <p14:creationId xmlns:p14="http://schemas.microsoft.com/office/powerpoint/2010/main" val="2112945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735" y="93420"/>
            <a:ext cx="10058400" cy="1450757"/>
          </a:xfrm>
        </p:spPr>
        <p:txBody>
          <a:bodyPr/>
          <a:lstStyle/>
          <a:p>
            <a:r>
              <a:rPr lang="en-GB" dirty="0"/>
              <a:t>What Does the Data Say?</a:t>
            </a:r>
            <a:endParaRPr lang="en-US" dirty="0"/>
          </a:p>
        </p:txBody>
      </p:sp>
      <p:sp>
        <p:nvSpPr>
          <p:cNvPr id="3" name="Content Placeholder 2"/>
          <p:cNvSpPr>
            <a:spLocks noGrp="1"/>
          </p:cNvSpPr>
          <p:nvPr>
            <p:ph idx="1"/>
          </p:nvPr>
        </p:nvSpPr>
        <p:spPr>
          <a:xfrm>
            <a:off x="0" y="1845733"/>
            <a:ext cx="12192000" cy="5012267"/>
          </a:xfrm>
        </p:spPr>
        <p:txBody>
          <a:bodyPr>
            <a:normAutofit/>
          </a:bodyPr>
          <a:lstStyle/>
          <a:p>
            <a:r>
              <a:rPr lang="en-US" sz="2800" dirty="0"/>
              <a:t>Increasing or stable levels of hostile attitudes to immigrants both in Africa and globally</a:t>
            </a:r>
          </a:p>
          <a:p>
            <a:r>
              <a:rPr lang="en-US" sz="2800" dirty="0"/>
              <a:t>Individual-level links from lower education and labor-force status to more hostile attitudes</a:t>
            </a:r>
          </a:p>
          <a:p>
            <a:r>
              <a:rPr lang="en-US" sz="2800" dirty="0"/>
              <a:t>Cues given by national and local government officials and other political forces exacerbate these sentiments</a:t>
            </a:r>
          </a:p>
          <a:p>
            <a:r>
              <a:rPr lang="en-US" sz="2800" dirty="0"/>
              <a:t>Anti-immigrant attitudes and actions differ </a:t>
            </a:r>
          </a:p>
          <a:p>
            <a:pPr lvl="1"/>
            <a:r>
              <a:rPr lang="en-US" dirty="0"/>
              <a:t> </a:t>
            </a:r>
            <a:r>
              <a:rPr lang="en-US" sz="2400" dirty="0"/>
              <a:t>Between regular and irregular immigrants</a:t>
            </a:r>
          </a:p>
          <a:p>
            <a:pPr lvl="1"/>
            <a:r>
              <a:rPr lang="en-US" sz="2400" dirty="0"/>
              <a:t> Skilled and unskilled immigrants</a:t>
            </a:r>
          </a:p>
          <a:p>
            <a:pPr lvl="1"/>
            <a:r>
              <a:rPr lang="en-US" sz="2400" dirty="0"/>
              <a:t> Racial, ethnic, cultural, and religious hierarchies</a:t>
            </a:r>
          </a:p>
          <a:p>
            <a:pPr lvl="1"/>
            <a:endParaRPr lang="en-US" dirty="0"/>
          </a:p>
        </p:txBody>
      </p:sp>
    </p:spTree>
    <p:extLst>
      <p:ext uri="{BB962C8B-B14F-4D97-AF65-F5344CB8AC3E}">
        <p14:creationId xmlns:p14="http://schemas.microsoft.com/office/powerpoint/2010/main" val="574939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10058400" cy="1450757"/>
          </a:xfrm>
        </p:spPr>
        <p:txBody>
          <a:bodyPr/>
          <a:lstStyle/>
          <a:p>
            <a:pPr algn="ctr"/>
            <a:r>
              <a:rPr lang="en-GB" dirty="0"/>
              <a:t>The Right to Move</a:t>
            </a:r>
            <a:endParaRPr lang="en-US" dirty="0"/>
          </a:p>
        </p:txBody>
      </p:sp>
      <p:sp>
        <p:nvSpPr>
          <p:cNvPr id="3" name="Content Placeholder 2"/>
          <p:cNvSpPr>
            <a:spLocks noGrp="1"/>
          </p:cNvSpPr>
          <p:nvPr>
            <p:ph idx="1"/>
          </p:nvPr>
        </p:nvSpPr>
        <p:spPr>
          <a:xfrm>
            <a:off x="0" y="1845734"/>
            <a:ext cx="12192000" cy="4490672"/>
          </a:xfrm>
        </p:spPr>
        <p:txBody>
          <a:bodyPr/>
          <a:lstStyle/>
          <a:p>
            <a:r>
              <a:rPr lang="en-GB" sz="3600" b="1" dirty="0"/>
              <a:t>Two Fundamental Questions</a:t>
            </a:r>
            <a:endParaRPr lang="en-US" sz="3600" b="1" dirty="0"/>
          </a:p>
          <a:p>
            <a:r>
              <a:rPr lang="en-US" sz="2800" dirty="0"/>
              <a:t>Given the degree of regional and global integration, and the increasing freedom of movement of capital, goods, and services in an unequal world, must not  human beings themselves also be guaranteed freedom of movement, however utopian such a proposal might seem to be? </a:t>
            </a:r>
          </a:p>
          <a:p>
            <a:r>
              <a:rPr lang="en-US" sz="2800" dirty="0"/>
              <a:t>Isn’t freedom of movement among the global public goods which should be the common heritage of the human family?</a:t>
            </a:r>
          </a:p>
          <a:p>
            <a:pPr algn="r"/>
            <a:r>
              <a:rPr lang="en-GB" sz="2800" dirty="0"/>
              <a:t>Raised by Minter (2011)</a:t>
            </a:r>
            <a:endParaRPr lang="en-US" sz="2800" dirty="0"/>
          </a:p>
          <a:p>
            <a:r>
              <a:rPr lang="en-US" sz="2800" dirty="0"/>
              <a:t> </a:t>
            </a:r>
          </a:p>
        </p:txBody>
      </p:sp>
    </p:spTree>
    <p:extLst>
      <p:ext uri="{BB962C8B-B14F-4D97-AF65-F5344CB8AC3E}">
        <p14:creationId xmlns:p14="http://schemas.microsoft.com/office/powerpoint/2010/main" val="3021832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155680" cy="940948"/>
          </a:xfrm>
        </p:spPr>
        <p:txBody>
          <a:bodyPr/>
          <a:lstStyle/>
          <a:p>
            <a:pPr marL="342900" marR="0" lvl="0" indent="-342900">
              <a:lnSpc>
                <a:spcPct val="107000"/>
              </a:lnSpc>
              <a:spcBef>
                <a:spcPts val="0"/>
              </a:spcBef>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Continental Frameworks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0" y="1845734"/>
            <a:ext cx="12192000" cy="4467384"/>
          </a:xfrm>
        </p:spPr>
        <p:txBody>
          <a:bodyPr>
            <a:normAutofit fontScale="92500" lnSpcReduction="20000"/>
          </a:bodyPr>
          <a:lstStyle/>
          <a:p>
            <a:pPr>
              <a:buFont typeface="Wingdings" panose="05000000000000000000" pitchFamily="2" charset="2"/>
              <a:buChar char="q"/>
            </a:pPr>
            <a:r>
              <a:rPr lang="en-US" sz="3200" dirty="0"/>
              <a:t>Fundamentals of Pan-Africanism has been a borderless Africa which allows free movement of people within the continent</a:t>
            </a:r>
          </a:p>
          <a:p>
            <a:pPr>
              <a:buFont typeface="Wingdings" panose="05000000000000000000" pitchFamily="2" charset="2"/>
              <a:buChar char="q"/>
            </a:pPr>
            <a:r>
              <a:rPr lang="en-US" sz="3200" dirty="0"/>
              <a:t>The free movement of persons, along with goods and services is articulated in the Abuja Treaty establishing the African Economic Community (1991) as a key element in achieving the goal of regional integration on the continent. </a:t>
            </a:r>
          </a:p>
          <a:p>
            <a:pPr>
              <a:buFont typeface="Wingdings" panose="05000000000000000000" pitchFamily="2" charset="2"/>
              <a:buChar char="q"/>
            </a:pPr>
            <a:r>
              <a:rPr lang="en-US" sz="3200" dirty="0"/>
              <a:t>In implementing the Abuja Treaty, the African Union (AU) has adopted policy frameworks, such as the Migration Policy Framework for Africa (MPFA), that  provide guidance to member states and Regional Economic Communities (RECs) on the development of policies that promote integration through migration as part of efforts to strengthen migration governance for regional economic integration and inclusive development.</a:t>
            </a:r>
          </a:p>
        </p:txBody>
      </p:sp>
    </p:spTree>
    <p:extLst>
      <p:ext uri="{BB962C8B-B14F-4D97-AF65-F5344CB8AC3E}">
        <p14:creationId xmlns:p14="http://schemas.microsoft.com/office/powerpoint/2010/main" val="3596531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82" y="1"/>
            <a:ext cx="12104318" cy="889348"/>
          </a:xfrm>
        </p:spPr>
        <p:txBody>
          <a:bodyPr/>
          <a:lstStyle/>
          <a:p>
            <a:r>
              <a:rPr lang="en-GB" b="1" dirty="0"/>
              <a:t>Status of Implementation in ECOWAS</a:t>
            </a:r>
            <a:endParaRPr lang="en-US" b="1" dirty="0"/>
          </a:p>
        </p:txBody>
      </p:sp>
      <p:sp>
        <p:nvSpPr>
          <p:cNvPr id="3" name="Content Placeholder 2"/>
          <p:cNvSpPr>
            <a:spLocks noGrp="1"/>
          </p:cNvSpPr>
          <p:nvPr>
            <p:ph idx="1"/>
          </p:nvPr>
        </p:nvSpPr>
        <p:spPr>
          <a:xfrm>
            <a:off x="0" y="1741118"/>
            <a:ext cx="12075090" cy="4584526"/>
          </a:xfrm>
        </p:spPr>
        <p:txBody>
          <a:bodyPr>
            <a:normAutofit/>
          </a:bodyPr>
          <a:lstStyle/>
          <a:p>
            <a:pPr algn="just">
              <a:lnSpc>
                <a:spcPct val="107000"/>
              </a:lnSpc>
              <a:spcBef>
                <a:spcPts val="0"/>
              </a:spcBef>
              <a:spcAft>
                <a:spcPts val="0"/>
              </a:spcAft>
              <a:buFont typeface="Wingdings" panose="05000000000000000000" pitchFamily="2" charset="2"/>
              <a:buChar char="q"/>
            </a:pPr>
            <a:r>
              <a:rPr lang="en-US" sz="3200" dirty="0">
                <a:latin typeface="Calibri" panose="020F0502020204030204" pitchFamily="34" charset="0"/>
                <a:ea typeface="Calibri" panose="020F0502020204030204" pitchFamily="34" charset="0"/>
                <a:cs typeface="Times New Roman" panose="02020603050405020304" pitchFamily="18" charset="0"/>
              </a:rPr>
              <a:t>Protocol on Free Movement of Persons and the Right of Residence and Establishment, adopted in 1979 by ECOWAS entering into force in 1980.</a:t>
            </a:r>
          </a:p>
          <a:p>
            <a:pPr algn="just">
              <a:lnSpc>
                <a:spcPct val="107000"/>
              </a:lnSpc>
              <a:spcBef>
                <a:spcPts val="0"/>
              </a:spcBef>
              <a:spcAft>
                <a:spcPts val="800"/>
              </a:spcAft>
              <a:buFont typeface="Wingdings" panose="05000000000000000000" pitchFamily="2" charset="2"/>
              <a:buChar char="q"/>
            </a:pPr>
            <a:r>
              <a:rPr lang="en-US" sz="3200" dirty="0">
                <a:latin typeface="Calibri" panose="020F0502020204030204" pitchFamily="34" charset="0"/>
                <a:ea typeface="Calibri" panose="020F0502020204030204" pitchFamily="34" charset="0"/>
                <a:cs typeface="Times New Roman" panose="02020603050405020304" pitchFamily="18" charset="0"/>
              </a:rPr>
              <a:t>Includes  freedom of movement of people, a common passport and the right of residence and establishment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082560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1883</TotalTime>
  <Words>1663</Words>
  <Application>Microsoft Office PowerPoint</Application>
  <PresentationFormat>Widescreen</PresentationFormat>
  <Paragraphs>105</Paragraphs>
  <Slides>19</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Avenir Book</vt:lpstr>
      <vt:lpstr>Arial</vt:lpstr>
      <vt:lpstr>Calibri</vt:lpstr>
      <vt:lpstr>Corbel</vt:lpstr>
      <vt:lpstr>Symbol</vt:lpstr>
      <vt:lpstr>Times New Roman</vt:lpstr>
      <vt:lpstr>Wingdings</vt:lpstr>
      <vt:lpstr>Conception personnalisée</vt:lpstr>
      <vt:lpstr>Banded</vt:lpstr>
      <vt:lpstr>Human rights of all migrants, social inclusion, cohesion and all forms of discrimination, including racism, xenophobia, gender discrimination and intolerance</vt:lpstr>
      <vt:lpstr> 19th September, 2016 UN High Level Meeting  on refugees and migrants </vt:lpstr>
      <vt:lpstr>Introduction</vt:lpstr>
      <vt:lpstr>Migration Patterns</vt:lpstr>
      <vt:lpstr>Human Rights Issues</vt:lpstr>
      <vt:lpstr>What Does the Data Say?</vt:lpstr>
      <vt:lpstr>The Right to Move</vt:lpstr>
      <vt:lpstr>Continental Frameworks </vt:lpstr>
      <vt:lpstr>Status of Implementation in ECOWAS</vt:lpstr>
      <vt:lpstr>Status of Implementation in SADC</vt:lpstr>
      <vt:lpstr>Visa Openness Index</vt:lpstr>
      <vt:lpstr>Challenges for Implementation of Existing Protocols</vt:lpstr>
      <vt:lpstr>Consequences of Restricting Movement </vt:lpstr>
      <vt:lpstr>Conclusions</vt:lpstr>
      <vt:lpstr>Actionable Commitments: Continentally</vt:lpstr>
      <vt:lpstr>Actionable Commitments: Continentally</vt:lpstr>
      <vt:lpstr>Actionable Commitments: Internationally</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Migration in Africa</dc:title>
  <dc:creator>Gideon Rutaremwa</dc:creator>
  <cp:lastModifiedBy>William Muhwava</cp:lastModifiedBy>
  <cp:revision>99</cp:revision>
  <cp:lastPrinted>2017-10-26T05:13:32Z</cp:lastPrinted>
  <dcterms:created xsi:type="dcterms:W3CDTF">2016-03-24T12:13:02Z</dcterms:created>
  <dcterms:modified xsi:type="dcterms:W3CDTF">2017-10-26T09:11:17Z</dcterms:modified>
</cp:coreProperties>
</file>