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 id="2147483706" r:id="rId2"/>
    <p:sldMasterId id="2147483704" r:id="rId3"/>
    <p:sldMasterId id="2147483740" r:id="rId4"/>
    <p:sldMasterId id="2147483744" r:id="rId5"/>
  </p:sldMasterIdLst>
  <p:notesMasterIdLst>
    <p:notesMasterId r:id="rId27"/>
  </p:notesMasterIdLst>
  <p:handoutMasterIdLst>
    <p:handoutMasterId r:id="rId28"/>
  </p:handoutMasterIdLst>
  <p:sldIdLst>
    <p:sldId id="785" r:id="rId6"/>
    <p:sldId id="1465" r:id="rId7"/>
    <p:sldId id="1455" r:id="rId8"/>
    <p:sldId id="1466" r:id="rId9"/>
    <p:sldId id="1467" r:id="rId10"/>
    <p:sldId id="1468" r:id="rId11"/>
    <p:sldId id="1464" r:id="rId12"/>
    <p:sldId id="1469" r:id="rId13"/>
    <p:sldId id="1470" r:id="rId14"/>
    <p:sldId id="1461" r:id="rId15"/>
    <p:sldId id="1459" r:id="rId16"/>
    <p:sldId id="1463" r:id="rId17"/>
    <p:sldId id="1441" r:id="rId18"/>
    <p:sldId id="1471" r:id="rId19"/>
    <p:sldId id="1430" r:id="rId20"/>
    <p:sldId id="1472" r:id="rId21"/>
    <p:sldId id="1473" r:id="rId22"/>
    <p:sldId id="1460" r:id="rId23"/>
    <p:sldId id="1475" r:id="rId24"/>
    <p:sldId id="1436" r:id="rId25"/>
    <p:sldId id="1450" r:id="rId26"/>
  </p:sldIdLst>
  <p:sldSz cx="9144000" cy="6858000" type="screen4x3"/>
  <p:notesSz cx="7010400" cy="9296400"/>
  <p:defaultTextStyle>
    <a:defPPr>
      <a:defRPr lang="en-US"/>
    </a:defPPr>
    <a:lvl1pPr algn="l" rtl="0" eaLnBrk="0" fontAlgn="base" hangingPunct="0">
      <a:lnSpc>
        <a:spcPct val="90000"/>
      </a:lnSpc>
      <a:spcBef>
        <a:spcPct val="20000"/>
      </a:spcBef>
      <a:spcAft>
        <a:spcPct val="0"/>
      </a:spcAft>
      <a:buChar char="–"/>
      <a:defRPr sz="3200" i="1" kern="1200">
        <a:solidFill>
          <a:schemeClr val="tx1"/>
        </a:solidFill>
        <a:latin typeface="Arial" charset="0"/>
        <a:ea typeface="+mn-ea"/>
        <a:cs typeface="+mn-cs"/>
      </a:defRPr>
    </a:lvl1pPr>
    <a:lvl2pPr marL="457200" algn="l" rtl="0" eaLnBrk="0" fontAlgn="base" hangingPunct="0">
      <a:lnSpc>
        <a:spcPct val="90000"/>
      </a:lnSpc>
      <a:spcBef>
        <a:spcPct val="20000"/>
      </a:spcBef>
      <a:spcAft>
        <a:spcPct val="0"/>
      </a:spcAft>
      <a:buChar char="–"/>
      <a:defRPr sz="3200" i="1" kern="1200">
        <a:solidFill>
          <a:schemeClr val="tx1"/>
        </a:solidFill>
        <a:latin typeface="Arial" charset="0"/>
        <a:ea typeface="+mn-ea"/>
        <a:cs typeface="+mn-cs"/>
      </a:defRPr>
    </a:lvl2pPr>
    <a:lvl3pPr marL="914400" algn="l" rtl="0" eaLnBrk="0" fontAlgn="base" hangingPunct="0">
      <a:lnSpc>
        <a:spcPct val="90000"/>
      </a:lnSpc>
      <a:spcBef>
        <a:spcPct val="20000"/>
      </a:spcBef>
      <a:spcAft>
        <a:spcPct val="0"/>
      </a:spcAft>
      <a:buChar char="–"/>
      <a:defRPr sz="3200" i="1" kern="1200">
        <a:solidFill>
          <a:schemeClr val="tx1"/>
        </a:solidFill>
        <a:latin typeface="Arial" charset="0"/>
        <a:ea typeface="+mn-ea"/>
        <a:cs typeface="+mn-cs"/>
      </a:defRPr>
    </a:lvl3pPr>
    <a:lvl4pPr marL="1371600" algn="l" rtl="0" eaLnBrk="0" fontAlgn="base" hangingPunct="0">
      <a:lnSpc>
        <a:spcPct val="90000"/>
      </a:lnSpc>
      <a:spcBef>
        <a:spcPct val="20000"/>
      </a:spcBef>
      <a:spcAft>
        <a:spcPct val="0"/>
      </a:spcAft>
      <a:buChar char="–"/>
      <a:defRPr sz="3200" i="1" kern="1200">
        <a:solidFill>
          <a:schemeClr val="tx1"/>
        </a:solidFill>
        <a:latin typeface="Arial" charset="0"/>
        <a:ea typeface="+mn-ea"/>
        <a:cs typeface="+mn-cs"/>
      </a:defRPr>
    </a:lvl4pPr>
    <a:lvl5pPr marL="1828800" algn="l" rtl="0" eaLnBrk="0" fontAlgn="base" hangingPunct="0">
      <a:lnSpc>
        <a:spcPct val="90000"/>
      </a:lnSpc>
      <a:spcBef>
        <a:spcPct val="20000"/>
      </a:spcBef>
      <a:spcAft>
        <a:spcPct val="0"/>
      </a:spcAft>
      <a:buChar char="–"/>
      <a:defRPr sz="3200" i="1" kern="1200">
        <a:solidFill>
          <a:schemeClr val="tx1"/>
        </a:solidFill>
        <a:latin typeface="Arial" charset="0"/>
        <a:ea typeface="+mn-ea"/>
        <a:cs typeface="+mn-cs"/>
      </a:defRPr>
    </a:lvl5pPr>
    <a:lvl6pPr marL="2286000" algn="l" defTabSz="914400" rtl="0" eaLnBrk="1" latinLnBrk="0" hangingPunct="1">
      <a:defRPr sz="3200" i="1" kern="1200">
        <a:solidFill>
          <a:schemeClr val="tx1"/>
        </a:solidFill>
        <a:latin typeface="Arial" charset="0"/>
        <a:ea typeface="+mn-ea"/>
        <a:cs typeface="+mn-cs"/>
      </a:defRPr>
    </a:lvl6pPr>
    <a:lvl7pPr marL="2743200" algn="l" defTabSz="914400" rtl="0" eaLnBrk="1" latinLnBrk="0" hangingPunct="1">
      <a:defRPr sz="3200" i="1" kern="1200">
        <a:solidFill>
          <a:schemeClr val="tx1"/>
        </a:solidFill>
        <a:latin typeface="Arial" charset="0"/>
        <a:ea typeface="+mn-ea"/>
        <a:cs typeface="+mn-cs"/>
      </a:defRPr>
    </a:lvl7pPr>
    <a:lvl8pPr marL="3200400" algn="l" defTabSz="914400" rtl="0" eaLnBrk="1" latinLnBrk="0" hangingPunct="1">
      <a:defRPr sz="3200" i="1" kern="1200">
        <a:solidFill>
          <a:schemeClr val="tx1"/>
        </a:solidFill>
        <a:latin typeface="Arial" charset="0"/>
        <a:ea typeface="+mn-ea"/>
        <a:cs typeface="+mn-cs"/>
      </a:defRPr>
    </a:lvl8pPr>
    <a:lvl9pPr marL="3657600" algn="l" defTabSz="914400" rtl="0" eaLnBrk="1" latinLnBrk="0" hangingPunct="1">
      <a:defRPr sz="3200" i="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FF"/>
    <a:srgbClr val="FF0000"/>
    <a:srgbClr val="FFC000"/>
    <a:srgbClr val="FF6600"/>
    <a:srgbClr val="3276C8"/>
    <a:srgbClr val="0033CC"/>
    <a:srgbClr val="FF9933"/>
    <a:srgbClr val="070705"/>
    <a:srgbClr val="CC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7" autoAdjust="0"/>
    <p:restoredTop sz="96085" autoAdjust="0"/>
  </p:normalViewPr>
  <p:slideViewPr>
    <p:cSldViewPr>
      <p:cViewPr varScale="1">
        <p:scale>
          <a:sx n="67" d="100"/>
          <a:sy n="67" d="100"/>
        </p:scale>
        <p:origin x="-948" y="-108"/>
      </p:cViewPr>
      <p:guideLst>
        <p:guide orient="horz" pos="2160"/>
        <p:guide pos="2880"/>
      </p:guideLst>
    </p:cSldViewPr>
  </p:slideViewPr>
  <p:outlineViewPr>
    <p:cViewPr>
      <p:scale>
        <a:sx n="33" d="100"/>
        <a:sy n="33" d="100"/>
      </p:scale>
      <p:origin x="0" y="-3156"/>
    </p:cViewPr>
  </p:outlineViewPr>
  <p:notesTextViewPr>
    <p:cViewPr>
      <p:scale>
        <a:sx n="100" d="100"/>
        <a:sy n="100" d="100"/>
      </p:scale>
      <p:origin x="0" y="0"/>
    </p:cViewPr>
  </p:notesTextViewPr>
  <p:sorterViewPr>
    <p:cViewPr varScale="1">
      <p:scale>
        <a:sx n="100" d="100"/>
        <a:sy n="100" d="100"/>
      </p:scale>
      <p:origin x="0" y="3342"/>
    </p:cViewPr>
  </p:sorterViewPr>
  <p:notesViewPr>
    <p:cSldViewPr>
      <p:cViewPr varScale="1">
        <p:scale>
          <a:sx n="64" d="100"/>
          <a:sy n="64" d="100"/>
        </p:scale>
        <p:origin x="-264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C:\Users\barbara.kobler\Documents\Barbara's%20documents\WPP2017_POP_F11_A_TOTAL_DEPENDENCY_RATIO_1564%20(2).xlsx" TargetMode="External"/><Relationship Id="rId4" Type="http://schemas.microsoft.com/office/2011/relationships/chartStyle" Target="style1.xml"/></Relationships>
</file>

<file path=ppt/charts/_rels/chart4.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Microsoft_Excel_Worksheet3.xlsx"/><Relationship Id="rId4" Type="http://schemas.microsoft.com/office/2011/relationships/chartStyle" Target="style2.xm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unhq.un.org\shared\desa_pop_common\POP\Migration\12_WORK-IN-PROGRESS\Bela\Migration%20in%20africa.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unhq.un.org\shared\desa_pop_common\POP\Migration\12_WORK-IN-PROGRESS\Bela\Ori-Dest_MajorAreas_2000-2017.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unhq.un.org\shared\desa_pop_common\POP\Migration\12_WORK-IN-PROGRESS\Bela\Copy%20of%20Remittances%20as%20percent%20of%20GPD.xls"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chartUserShapes" Target="../drawings/drawing3.xml"/><Relationship Id="rId1" Type="http://schemas.openxmlformats.org/officeDocument/2006/relationships/oleObject" Target="Book1" TargetMode="Externa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3185011709602"/>
          <c:y val="5.2892561983471073E-2"/>
          <c:w val="0.8571428571428571"/>
          <c:h val="0.78347107438016528"/>
        </c:manualLayout>
      </c:layout>
      <c:barChart>
        <c:barDir val="col"/>
        <c:grouping val="clustered"/>
        <c:varyColors val="0"/>
        <c:ser>
          <c:idx val="3"/>
          <c:order val="2"/>
          <c:tx>
            <c:strRef>
              <c:f>Sheet1!$A$4</c:f>
              <c:strCache>
                <c:ptCount val="1"/>
                <c:pt idx="0">
                  <c:v>net change</c:v>
                </c:pt>
              </c:strCache>
            </c:strRef>
          </c:tx>
          <c:spPr>
            <a:solidFill>
              <a:srgbClr val="FFCC00"/>
            </a:solidFill>
            <a:ln w="13641">
              <a:noFill/>
            </a:ln>
          </c:spPr>
          <c:invertIfNegative val="0"/>
          <c:cat>
            <c:strRef>
              <c:f>Sheet1!$B$1:$K$1</c:f>
              <c:strCache>
                <c:ptCount val="10"/>
                <c:pt idx="0">
                  <c:v>1950-1960</c:v>
                </c:pt>
                <c:pt idx="1">
                  <c:v>1960-1970</c:v>
                </c:pt>
                <c:pt idx="2">
                  <c:v>1970-1980</c:v>
                </c:pt>
                <c:pt idx="3">
                  <c:v>1980-1990</c:v>
                </c:pt>
                <c:pt idx="4">
                  <c:v>1990-2000</c:v>
                </c:pt>
                <c:pt idx="5">
                  <c:v>2000-2010</c:v>
                </c:pt>
                <c:pt idx="6">
                  <c:v>2010-2020</c:v>
                </c:pt>
                <c:pt idx="7">
                  <c:v>2020-2030</c:v>
                </c:pt>
                <c:pt idx="8">
                  <c:v>2030-2040</c:v>
                </c:pt>
                <c:pt idx="9">
                  <c:v>2040-2050</c:v>
                </c:pt>
              </c:strCache>
            </c:strRef>
          </c:cat>
          <c:val>
            <c:numRef>
              <c:f>Sheet1!$B$4:$K$4</c:f>
              <c:numCache>
                <c:formatCode>General</c:formatCode>
                <c:ptCount val="10"/>
                <c:pt idx="0">
                  <c:v>57</c:v>
                </c:pt>
                <c:pt idx="1">
                  <c:v>52</c:v>
                </c:pt>
                <c:pt idx="2">
                  <c:v>37</c:v>
                </c:pt>
                <c:pt idx="3">
                  <c:v>28</c:v>
                </c:pt>
                <c:pt idx="4">
                  <c:v>6</c:v>
                </c:pt>
                <c:pt idx="5">
                  <c:v>11</c:v>
                </c:pt>
                <c:pt idx="6">
                  <c:v>6</c:v>
                </c:pt>
                <c:pt idx="7">
                  <c:v>-3</c:v>
                </c:pt>
                <c:pt idx="8">
                  <c:v>-9</c:v>
                </c:pt>
                <c:pt idx="9">
                  <c:v>-13</c:v>
                </c:pt>
              </c:numCache>
            </c:numRef>
          </c:val>
          <c:extLst xmlns:c16r2="http://schemas.microsoft.com/office/drawing/2015/06/chart">
            <c:ext xmlns:c16="http://schemas.microsoft.com/office/drawing/2014/chart" uri="{C3380CC4-5D6E-409C-BE32-E72D297353CC}">
              <c16:uniqueId val="{00000000-74EE-4449-A259-9594399253A3}"/>
            </c:ext>
          </c:extLst>
        </c:ser>
        <c:dLbls>
          <c:showLegendKey val="0"/>
          <c:showVal val="0"/>
          <c:showCatName val="0"/>
          <c:showSerName val="0"/>
          <c:showPercent val="0"/>
          <c:showBubbleSize val="0"/>
        </c:dLbls>
        <c:gapWidth val="40"/>
        <c:axId val="177616768"/>
        <c:axId val="177618304"/>
      </c:barChart>
      <c:lineChart>
        <c:grouping val="standard"/>
        <c:varyColors val="0"/>
        <c:ser>
          <c:idx val="0"/>
          <c:order val="0"/>
          <c:tx>
            <c:strRef>
              <c:f>Sheet1!$A$2</c:f>
              <c:strCache>
                <c:ptCount val="1"/>
                <c:pt idx="0">
                  <c:v>net migration</c:v>
                </c:pt>
              </c:strCache>
            </c:strRef>
          </c:tx>
          <c:spPr>
            <a:ln w="63500">
              <a:solidFill>
                <a:srgbClr val="99CC00"/>
              </a:solidFill>
              <a:prstDash val="solid"/>
            </a:ln>
          </c:spPr>
          <c:marker>
            <c:symbol val="none"/>
          </c:marker>
          <c:cat>
            <c:strRef>
              <c:f>Sheet1!$B$1:$K$1</c:f>
              <c:strCache>
                <c:ptCount val="10"/>
                <c:pt idx="0">
                  <c:v>1950-1960</c:v>
                </c:pt>
                <c:pt idx="1">
                  <c:v>1960-1970</c:v>
                </c:pt>
                <c:pt idx="2">
                  <c:v>1970-1980</c:v>
                </c:pt>
                <c:pt idx="3">
                  <c:v>1980-1990</c:v>
                </c:pt>
                <c:pt idx="4">
                  <c:v>1990-2000</c:v>
                </c:pt>
                <c:pt idx="5">
                  <c:v>2000-2010</c:v>
                </c:pt>
                <c:pt idx="6">
                  <c:v>2010-2020</c:v>
                </c:pt>
                <c:pt idx="7">
                  <c:v>2020-2030</c:v>
                </c:pt>
                <c:pt idx="8">
                  <c:v>2030-2040</c:v>
                </c:pt>
                <c:pt idx="9">
                  <c:v>2040-2050</c:v>
                </c:pt>
              </c:strCache>
            </c:strRef>
          </c:cat>
          <c:val>
            <c:numRef>
              <c:f>Sheet1!$B$2:$K$2</c:f>
              <c:numCache>
                <c:formatCode>General</c:formatCode>
                <c:ptCount val="10"/>
                <c:pt idx="0">
                  <c:v>-4.8564109999999996</c:v>
                </c:pt>
                <c:pt idx="1">
                  <c:v>0.95381800000000005</c:v>
                </c:pt>
                <c:pt idx="2">
                  <c:v>3.933942</c:v>
                </c:pt>
                <c:pt idx="3">
                  <c:v>4.0419070000000001</c:v>
                </c:pt>
                <c:pt idx="4">
                  <c:v>9.8998860000000004</c:v>
                </c:pt>
                <c:pt idx="5">
                  <c:v>18.364792000000001</c:v>
                </c:pt>
                <c:pt idx="6">
                  <c:v>10.820463</c:v>
                </c:pt>
                <c:pt idx="7">
                  <c:v>9.8633150000000001</c:v>
                </c:pt>
                <c:pt idx="8">
                  <c:v>8.3671509999999998</c:v>
                </c:pt>
                <c:pt idx="9">
                  <c:v>7.2558059999999998</c:v>
                </c:pt>
              </c:numCache>
            </c:numRef>
          </c:val>
          <c:smooth val="0"/>
          <c:extLst xmlns:c16r2="http://schemas.microsoft.com/office/drawing/2015/06/chart">
            <c:ext xmlns:c16="http://schemas.microsoft.com/office/drawing/2014/chart" uri="{C3380CC4-5D6E-409C-BE32-E72D297353CC}">
              <c16:uniqueId val="{00000001-74EE-4449-A259-9594399253A3}"/>
            </c:ext>
          </c:extLst>
        </c:ser>
        <c:ser>
          <c:idx val="2"/>
          <c:order val="1"/>
          <c:tx>
            <c:strRef>
              <c:f>Sheet1!$A$3</c:f>
              <c:strCache>
                <c:ptCount val="1"/>
                <c:pt idx="0">
                  <c:v>natural increase</c:v>
                </c:pt>
              </c:strCache>
            </c:strRef>
          </c:tx>
          <c:spPr>
            <a:ln w="63500">
              <a:solidFill>
                <a:schemeClr val="tx2">
                  <a:lumMod val="60000"/>
                  <a:lumOff val="40000"/>
                </a:schemeClr>
              </a:solidFill>
              <a:prstDash val="solid"/>
            </a:ln>
          </c:spPr>
          <c:marker>
            <c:symbol val="none"/>
          </c:marker>
          <c:cat>
            <c:strRef>
              <c:f>Sheet1!$B$1:$K$1</c:f>
              <c:strCache>
                <c:ptCount val="10"/>
                <c:pt idx="0">
                  <c:v>1950-1960</c:v>
                </c:pt>
                <c:pt idx="1">
                  <c:v>1960-1970</c:v>
                </c:pt>
                <c:pt idx="2">
                  <c:v>1970-1980</c:v>
                </c:pt>
                <c:pt idx="3">
                  <c:v>1980-1990</c:v>
                </c:pt>
                <c:pt idx="4">
                  <c:v>1990-2000</c:v>
                </c:pt>
                <c:pt idx="5">
                  <c:v>2000-2010</c:v>
                </c:pt>
                <c:pt idx="6">
                  <c:v>2010-2020</c:v>
                </c:pt>
                <c:pt idx="7">
                  <c:v>2020-2030</c:v>
                </c:pt>
                <c:pt idx="8">
                  <c:v>2030-2040</c:v>
                </c:pt>
                <c:pt idx="9">
                  <c:v>2040-2050</c:v>
                </c:pt>
              </c:strCache>
            </c:strRef>
          </c:cat>
          <c:val>
            <c:numRef>
              <c:f>Sheet1!$B$3:$K$3</c:f>
              <c:numCache>
                <c:formatCode>General</c:formatCode>
                <c:ptCount val="10"/>
                <c:pt idx="0">
                  <c:v>61.422865000000002</c:v>
                </c:pt>
                <c:pt idx="1">
                  <c:v>51.071218000000002</c:v>
                </c:pt>
                <c:pt idx="2">
                  <c:v>33.056457999999999</c:v>
                </c:pt>
                <c:pt idx="3">
                  <c:v>23.586213999999998</c:v>
                </c:pt>
                <c:pt idx="4">
                  <c:v>-3.6197780000000002</c:v>
                </c:pt>
                <c:pt idx="5">
                  <c:v>-6.9434319999999996</c:v>
                </c:pt>
                <c:pt idx="6">
                  <c:v>-4.8422390000000002</c:v>
                </c:pt>
                <c:pt idx="7">
                  <c:v>-12.807273</c:v>
                </c:pt>
                <c:pt idx="8">
                  <c:v>-17.773665999999999</c:v>
                </c:pt>
                <c:pt idx="9">
                  <c:v>-19.825009000000001</c:v>
                </c:pt>
              </c:numCache>
            </c:numRef>
          </c:val>
          <c:smooth val="0"/>
          <c:extLst xmlns:c16r2="http://schemas.microsoft.com/office/drawing/2015/06/chart">
            <c:ext xmlns:c16="http://schemas.microsoft.com/office/drawing/2014/chart" uri="{C3380CC4-5D6E-409C-BE32-E72D297353CC}">
              <c16:uniqueId val="{00000002-74EE-4449-A259-9594399253A3}"/>
            </c:ext>
          </c:extLst>
        </c:ser>
        <c:dLbls>
          <c:showLegendKey val="0"/>
          <c:showVal val="0"/>
          <c:showCatName val="0"/>
          <c:showSerName val="0"/>
          <c:showPercent val="0"/>
          <c:showBubbleSize val="0"/>
        </c:dLbls>
        <c:marker val="1"/>
        <c:smooth val="0"/>
        <c:axId val="177616768"/>
        <c:axId val="177618304"/>
      </c:lineChart>
      <c:catAx>
        <c:axId val="177616768"/>
        <c:scaling>
          <c:orientation val="minMax"/>
        </c:scaling>
        <c:delete val="0"/>
        <c:axPos val="b"/>
        <c:numFmt formatCode="General" sourceLinked="1"/>
        <c:majorTickMark val="out"/>
        <c:minorTickMark val="none"/>
        <c:tickLblPos val="low"/>
        <c:spPr>
          <a:ln w="1705">
            <a:solidFill>
              <a:schemeClr val="tx1"/>
            </a:solidFill>
            <a:prstDash val="solid"/>
          </a:ln>
        </c:spPr>
        <c:txPr>
          <a:bodyPr rot="0" vert="horz"/>
          <a:lstStyle/>
          <a:p>
            <a:pPr rtl="0">
              <a:defRPr sz="967" b="0" i="0" u="none" strike="noStrike" baseline="0">
                <a:solidFill>
                  <a:schemeClr val="tx1"/>
                </a:solidFill>
                <a:latin typeface="Arial"/>
                <a:ea typeface="Arial"/>
                <a:cs typeface="Arial"/>
              </a:defRPr>
            </a:pPr>
            <a:endParaRPr lang="en-US"/>
          </a:p>
        </c:txPr>
        <c:crossAx val="177618304"/>
        <c:crosses val="autoZero"/>
        <c:auto val="1"/>
        <c:lblAlgn val="ctr"/>
        <c:lblOffset val="100"/>
        <c:tickLblSkip val="1"/>
        <c:tickMarkSkip val="1"/>
        <c:noMultiLvlLbl val="0"/>
      </c:catAx>
      <c:valAx>
        <c:axId val="177618304"/>
        <c:scaling>
          <c:orientation val="minMax"/>
          <c:min val="-30"/>
        </c:scaling>
        <c:delete val="0"/>
        <c:axPos val="l"/>
        <c:title>
          <c:tx>
            <c:rich>
              <a:bodyPr/>
              <a:lstStyle/>
              <a:p>
                <a:pPr>
                  <a:defRPr sz="967" b="1" i="0" u="none" strike="noStrike" baseline="0">
                    <a:solidFill>
                      <a:schemeClr val="tx1"/>
                    </a:solidFill>
                    <a:latin typeface="Arial"/>
                    <a:ea typeface="Arial"/>
                    <a:cs typeface="Arial"/>
                  </a:defRPr>
                </a:pPr>
                <a:r>
                  <a:rPr lang="en-GB"/>
                  <a:t>millions</a:t>
                </a:r>
              </a:p>
            </c:rich>
          </c:tx>
          <c:layout>
            <c:manualLayout>
              <c:xMode val="edge"/>
              <c:yMode val="edge"/>
              <c:x val="1.288056206088993E-2"/>
              <c:y val="0.36033057851239669"/>
            </c:manualLayout>
          </c:layout>
          <c:overlay val="0"/>
          <c:spPr>
            <a:noFill/>
            <a:ln w="13641">
              <a:noFill/>
            </a:ln>
          </c:spPr>
        </c:title>
        <c:numFmt formatCode="General" sourceLinked="1"/>
        <c:majorTickMark val="out"/>
        <c:minorTickMark val="none"/>
        <c:tickLblPos val="nextTo"/>
        <c:spPr>
          <a:ln w="1705">
            <a:solidFill>
              <a:schemeClr val="tx1"/>
            </a:solidFill>
            <a:prstDash val="solid"/>
          </a:ln>
        </c:spPr>
        <c:txPr>
          <a:bodyPr rot="0" vert="horz"/>
          <a:lstStyle/>
          <a:p>
            <a:pPr>
              <a:defRPr sz="967" b="1" i="0" u="none" strike="noStrike" baseline="0">
                <a:solidFill>
                  <a:schemeClr val="tx1"/>
                </a:solidFill>
                <a:latin typeface="Arial"/>
                <a:ea typeface="Arial"/>
                <a:cs typeface="Arial"/>
              </a:defRPr>
            </a:pPr>
            <a:endParaRPr lang="en-US"/>
          </a:p>
        </c:txPr>
        <c:crossAx val="177616768"/>
        <c:crosses val="autoZero"/>
        <c:crossBetween val="between"/>
      </c:valAx>
      <c:spPr>
        <a:noFill/>
        <a:ln w="13641">
          <a:noFill/>
        </a:ln>
      </c:spPr>
    </c:plotArea>
    <c:plotVisOnly val="1"/>
    <c:dispBlanksAs val="gap"/>
    <c:showDLblsOverMax val="0"/>
  </c:chart>
  <c:spPr>
    <a:noFill/>
    <a:ln>
      <a:noFill/>
    </a:ln>
  </c:spPr>
  <c:txPr>
    <a:bodyPr/>
    <a:lstStyle/>
    <a:p>
      <a:pPr>
        <a:defRPr sz="967"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8950245102225"/>
          <c:y val="4.0609933993665324E-2"/>
          <c:w val="0.85128805620608894"/>
          <c:h val="0.78347107438016528"/>
        </c:manualLayout>
      </c:layout>
      <c:barChart>
        <c:barDir val="col"/>
        <c:grouping val="clustered"/>
        <c:varyColors val="0"/>
        <c:ser>
          <c:idx val="3"/>
          <c:order val="2"/>
          <c:tx>
            <c:strRef>
              <c:f>Sheet1!$A$4</c:f>
              <c:strCache>
                <c:ptCount val="1"/>
                <c:pt idx="0">
                  <c:v>net change</c:v>
                </c:pt>
              </c:strCache>
            </c:strRef>
          </c:tx>
          <c:spPr>
            <a:solidFill>
              <a:srgbClr val="FFCC00"/>
            </a:solidFill>
            <a:ln w="13866">
              <a:noFill/>
            </a:ln>
          </c:spPr>
          <c:invertIfNegative val="0"/>
          <c:cat>
            <c:strRef>
              <c:f>Sheet1!$B$1:$K$1</c:f>
              <c:strCache>
                <c:ptCount val="10"/>
                <c:pt idx="0">
                  <c:v>1950-1960</c:v>
                </c:pt>
                <c:pt idx="1">
                  <c:v>1960-1970</c:v>
                </c:pt>
                <c:pt idx="2">
                  <c:v>1970-1980</c:v>
                </c:pt>
                <c:pt idx="3">
                  <c:v>1980-1990</c:v>
                </c:pt>
                <c:pt idx="4">
                  <c:v>1990-2000</c:v>
                </c:pt>
                <c:pt idx="5">
                  <c:v>2000-2010</c:v>
                </c:pt>
                <c:pt idx="6">
                  <c:v>2010-2020</c:v>
                </c:pt>
                <c:pt idx="7">
                  <c:v>2020-2030</c:v>
                </c:pt>
                <c:pt idx="8">
                  <c:v>2030-2040</c:v>
                </c:pt>
                <c:pt idx="9">
                  <c:v>2040-2050</c:v>
                </c:pt>
              </c:strCache>
            </c:strRef>
          </c:cat>
          <c:val>
            <c:numRef>
              <c:f>Sheet1!$B$4:$K$4</c:f>
              <c:numCache>
                <c:formatCode>General</c:formatCode>
                <c:ptCount val="10"/>
                <c:pt idx="0">
                  <c:v>55.985423000000011</c:v>
                </c:pt>
                <c:pt idx="1">
                  <c:v>80.738753999999986</c:v>
                </c:pt>
                <c:pt idx="2">
                  <c:v>112.33922699999999</c:v>
                </c:pt>
                <c:pt idx="3">
                  <c:v>153.64917499999999</c:v>
                </c:pt>
                <c:pt idx="4">
                  <c:v>182.44884500000001</c:v>
                </c:pt>
                <c:pt idx="5">
                  <c:v>230.04371300000003</c:v>
                </c:pt>
                <c:pt idx="6">
                  <c:v>295.99647599999997</c:v>
                </c:pt>
                <c:pt idx="7">
                  <c:v>339.19781100000006</c:v>
                </c:pt>
                <c:pt idx="8">
                  <c:v>383.72876299999996</c:v>
                </c:pt>
                <c:pt idx="9">
                  <c:v>414.50641200000001</c:v>
                </c:pt>
              </c:numCache>
            </c:numRef>
          </c:val>
          <c:extLst xmlns:c16r2="http://schemas.microsoft.com/office/drawing/2015/06/chart">
            <c:ext xmlns:c16="http://schemas.microsoft.com/office/drawing/2014/chart" uri="{C3380CC4-5D6E-409C-BE32-E72D297353CC}">
              <c16:uniqueId val="{00000000-AB57-45DA-AB19-B3C8B2749EC1}"/>
            </c:ext>
          </c:extLst>
        </c:ser>
        <c:dLbls>
          <c:showLegendKey val="0"/>
          <c:showVal val="0"/>
          <c:showCatName val="0"/>
          <c:showSerName val="0"/>
          <c:showPercent val="0"/>
          <c:showBubbleSize val="0"/>
        </c:dLbls>
        <c:gapWidth val="40"/>
        <c:axId val="206797056"/>
        <c:axId val="206798848"/>
      </c:barChart>
      <c:lineChart>
        <c:grouping val="standard"/>
        <c:varyColors val="0"/>
        <c:ser>
          <c:idx val="0"/>
          <c:order val="0"/>
          <c:tx>
            <c:strRef>
              <c:f>Sheet1!$A$2</c:f>
              <c:strCache>
                <c:ptCount val="1"/>
                <c:pt idx="0">
                  <c:v>net migration</c:v>
                </c:pt>
              </c:strCache>
            </c:strRef>
          </c:tx>
          <c:spPr>
            <a:ln w="63500">
              <a:solidFill>
                <a:srgbClr val="99CC00"/>
              </a:solidFill>
              <a:prstDash val="solid"/>
            </a:ln>
          </c:spPr>
          <c:marker>
            <c:symbol val="none"/>
          </c:marker>
          <c:cat>
            <c:strRef>
              <c:f>Sheet1!$B$1:$K$1</c:f>
              <c:strCache>
                <c:ptCount val="10"/>
                <c:pt idx="0">
                  <c:v>1950-1960</c:v>
                </c:pt>
                <c:pt idx="1">
                  <c:v>1960-1970</c:v>
                </c:pt>
                <c:pt idx="2">
                  <c:v>1970-1980</c:v>
                </c:pt>
                <c:pt idx="3">
                  <c:v>1980-1990</c:v>
                </c:pt>
                <c:pt idx="4">
                  <c:v>1990-2000</c:v>
                </c:pt>
                <c:pt idx="5">
                  <c:v>2000-2010</c:v>
                </c:pt>
                <c:pt idx="6">
                  <c:v>2010-2020</c:v>
                </c:pt>
                <c:pt idx="7">
                  <c:v>2020-2030</c:v>
                </c:pt>
                <c:pt idx="8">
                  <c:v>2030-2040</c:v>
                </c:pt>
                <c:pt idx="9">
                  <c:v>2040-2050</c:v>
                </c:pt>
              </c:strCache>
            </c:strRef>
          </c:cat>
          <c:val>
            <c:numRef>
              <c:f>Sheet1!$B$2:$K$2</c:f>
              <c:numCache>
                <c:formatCode>General</c:formatCode>
                <c:ptCount val="10"/>
                <c:pt idx="0">
                  <c:v>-1.1531109999999998</c:v>
                </c:pt>
                <c:pt idx="1">
                  <c:v>-1.910369</c:v>
                </c:pt>
                <c:pt idx="2">
                  <c:v>-4.296189</c:v>
                </c:pt>
                <c:pt idx="3">
                  <c:v>-3.9455120000000004</c:v>
                </c:pt>
                <c:pt idx="4">
                  <c:v>-2.1969120000000002</c:v>
                </c:pt>
                <c:pt idx="5">
                  <c:v>-3.3940140000000003</c:v>
                </c:pt>
                <c:pt idx="6">
                  <c:v>-5.2079599999999999</c:v>
                </c:pt>
                <c:pt idx="7">
                  <c:v>-4.6405989999999999</c:v>
                </c:pt>
                <c:pt idx="8">
                  <c:v>-4.7434310000000002</c:v>
                </c:pt>
                <c:pt idx="9">
                  <c:v>-4.7673009999999998</c:v>
                </c:pt>
              </c:numCache>
            </c:numRef>
          </c:val>
          <c:smooth val="0"/>
          <c:extLst xmlns:c16r2="http://schemas.microsoft.com/office/drawing/2015/06/chart">
            <c:ext xmlns:c16="http://schemas.microsoft.com/office/drawing/2014/chart" uri="{C3380CC4-5D6E-409C-BE32-E72D297353CC}">
              <c16:uniqueId val="{00000001-AB57-45DA-AB19-B3C8B2749EC1}"/>
            </c:ext>
          </c:extLst>
        </c:ser>
        <c:ser>
          <c:idx val="2"/>
          <c:order val="1"/>
          <c:tx>
            <c:strRef>
              <c:f>Sheet1!$A$3</c:f>
              <c:strCache>
                <c:ptCount val="1"/>
                <c:pt idx="0">
                  <c:v>natural increase</c:v>
                </c:pt>
              </c:strCache>
            </c:strRef>
          </c:tx>
          <c:spPr>
            <a:ln w="63500">
              <a:solidFill>
                <a:schemeClr val="tx2">
                  <a:lumMod val="60000"/>
                  <a:lumOff val="40000"/>
                </a:schemeClr>
              </a:solidFill>
              <a:prstDash val="solid"/>
            </a:ln>
          </c:spPr>
          <c:marker>
            <c:symbol val="none"/>
          </c:marker>
          <c:cat>
            <c:strRef>
              <c:f>Sheet1!$B$1:$K$1</c:f>
              <c:strCache>
                <c:ptCount val="10"/>
                <c:pt idx="0">
                  <c:v>1950-1960</c:v>
                </c:pt>
                <c:pt idx="1">
                  <c:v>1960-1970</c:v>
                </c:pt>
                <c:pt idx="2">
                  <c:v>1970-1980</c:v>
                </c:pt>
                <c:pt idx="3">
                  <c:v>1980-1990</c:v>
                </c:pt>
                <c:pt idx="4">
                  <c:v>1990-2000</c:v>
                </c:pt>
                <c:pt idx="5">
                  <c:v>2000-2010</c:v>
                </c:pt>
                <c:pt idx="6">
                  <c:v>2010-2020</c:v>
                </c:pt>
                <c:pt idx="7">
                  <c:v>2020-2030</c:v>
                </c:pt>
                <c:pt idx="8">
                  <c:v>2030-2040</c:v>
                </c:pt>
                <c:pt idx="9">
                  <c:v>2040-2050</c:v>
                </c:pt>
              </c:strCache>
            </c:strRef>
          </c:cat>
          <c:val>
            <c:numRef>
              <c:f>Sheet1!$B$3:$K$3</c:f>
              <c:numCache>
                <c:formatCode>General</c:formatCode>
                <c:ptCount val="10"/>
                <c:pt idx="0">
                  <c:v>57.138534000000007</c:v>
                </c:pt>
                <c:pt idx="1">
                  <c:v>82.649122999999989</c:v>
                </c:pt>
                <c:pt idx="2">
                  <c:v>116.63541599999999</c:v>
                </c:pt>
                <c:pt idx="3">
                  <c:v>157.59468699999996</c:v>
                </c:pt>
                <c:pt idx="4">
                  <c:v>184.645757</c:v>
                </c:pt>
                <c:pt idx="5">
                  <c:v>233.43772700000002</c:v>
                </c:pt>
                <c:pt idx="6">
                  <c:v>301.20443599999999</c:v>
                </c:pt>
                <c:pt idx="7">
                  <c:v>343.83841000000001</c:v>
                </c:pt>
                <c:pt idx="8">
                  <c:v>388.47219399999994</c:v>
                </c:pt>
                <c:pt idx="9">
                  <c:v>419.27371299999999</c:v>
                </c:pt>
              </c:numCache>
            </c:numRef>
          </c:val>
          <c:smooth val="0"/>
          <c:extLst xmlns:c16r2="http://schemas.microsoft.com/office/drawing/2015/06/chart">
            <c:ext xmlns:c16="http://schemas.microsoft.com/office/drawing/2014/chart" uri="{C3380CC4-5D6E-409C-BE32-E72D297353CC}">
              <c16:uniqueId val="{00000002-AB57-45DA-AB19-B3C8B2749EC1}"/>
            </c:ext>
          </c:extLst>
        </c:ser>
        <c:dLbls>
          <c:showLegendKey val="0"/>
          <c:showVal val="0"/>
          <c:showCatName val="0"/>
          <c:showSerName val="0"/>
          <c:showPercent val="0"/>
          <c:showBubbleSize val="0"/>
        </c:dLbls>
        <c:marker val="1"/>
        <c:smooth val="0"/>
        <c:axId val="206797056"/>
        <c:axId val="206798848"/>
      </c:lineChart>
      <c:catAx>
        <c:axId val="206797056"/>
        <c:scaling>
          <c:orientation val="minMax"/>
        </c:scaling>
        <c:delete val="0"/>
        <c:axPos val="b"/>
        <c:numFmt formatCode="General" sourceLinked="1"/>
        <c:majorTickMark val="out"/>
        <c:minorTickMark val="none"/>
        <c:tickLblPos val="low"/>
        <c:spPr>
          <a:ln w="1733">
            <a:solidFill>
              <a:schemeClr val="tx1"/>
            </a:solidFill>
            <a:prstDash val="solid"/>
          </a:ln>
        </c:spPr>
        <c:txPr>
          <a:bodyPr rot="0" vert="horz"/>
          <a:lstStyle/>
          <a:p>
            <a:pPr rtl="0">
              <a:defRPr sz="983" b="0" i="0" u="none" strike="noStrike" baseline="0">
                <a:solidFill>
                  <a:schemeClr val="tx1"/>
                </a:solidFill>
                <a:latin typeface="Arial"/>
                <a:ea typeface="Arial"/>
                <a:cs typeface="Arial"/>
              </a:defRPr>
            </a:pPr>
            <a:endParaRPr lang="en-US"/>
          </a:p>
        </c:txPr>
        <c:crossAx val="206798848"/>
        <c:crosses val="autoZero"/>
        <c:auto val="1"/>
        <c:lblAlgn val="ctr"/>
        <c:lblOffset val="100"/>
        <c:tickLblSkip val="1"/>
        <c:tickMarkSkip val="1"/>
        <c:noMultiLvlLbl val="0"/>
      </c:catAx>
      <c:valAx>
        <c:axId val="206798848"/>
        <c:scaling>
          <c:orientation val="minMax"/>
          <c:min val="-10"/>
        </c:scaling>
        <c:delete val="0"/>
        <c:axPos val="l"/>
        <c:title>
          <c:tx>
            <c:rich>
              <a:bodyPr/>
              <a:lstStyle/>
              <a:p>
                <a:pPr>
                  <a:defRPr sz="983" b="1" i="0" u="none" strike="noStrike" baseline="0">
                    <a:solidFill>
                      <a:schemeClr val="tx1"/>
                    </a:solidFill>
                    <a:latin typeface="Arial"/>
                    <a:ea typeface="Arial"/>
                    <a:cs typeface="Arial"/>
                  </a:defRPr>
                </a:pPr>
                <a:r>
                  <a:rPr lang="en-GB"/>
                  <a:t>millions</a:t>
                </a:r>
              </a:p>
            </c:rich>
          </c:tx>
          <c:layout>
            <c:manualLayout>
              <c:xMode val="edge"/>
              <c:yMode val="edge"/>
              <c:x val="1.288056206088993E-2"/>
              <c:y val="0.36033057851239669"/>
            </c:manualLayout>
          </c:layout>
          <c:overlay val="0"/>
          <c:spPr>
            <a:noFill/>
            <a:ln w="13866">
              <a:noFill/>
            </a:ln>
          </c:spPr>
        </c:title>
        <c:numFmt formatCode="General" sourceLinked="1"/>
        <c:majorTickMark val="out"/>
        <c:minorTickMark val="none"/>
        <c:tickLblPos val="nextTo"/>
        <c:spPr>
          <a:ln w="1733">
            <a:solidFill>
              <a:schemeClr val="tx1"/>
            </a:solidFill>
            <a:prstDash val="solid"/>
          </a:ln>
        </c:spPr>
        <c:txPr>
          <a:bodyPr rot="0" vert="horz"/>
          <a:lstStyle/>
          <a:p>
            <a:pPr>
              <a:defRPr sz="983" b="1" i="0" u="none" strike="noStrike" baseline="0">
                <a:solidFill>
                  <a:schemeClr val="tx1"/>
                </a:solidFill>
                <a:latin typeface="Arial"/>
                <a:ea typeface="Arial"/>
                <a:cs typeface="Arial"/>
              </a:defRPr>
            </a:pPr>
            <a:endParaRPr lang="en-US"/>
          </a:p>
        </c:txPr>
        <c:crossAx val="206797056"/>
        <c:crosses val="autoZero"/>
        <c:crossBetween val="between"/>
      </c:valAx>
      <c:spPr>
        <a:noFill/>
        <a:ln w="13866">
          <a:noFill/>
        </a:ln>
      </c:spPr>
    </c:plotArea>
    <c:plotVisOnly val="1"/>
    <c:dispBlanksAs val="gap"/>
    <c:showDLblsOverMax val="0"/>
  </c:chart>
  <c:spPr>
    <a:noFill/>
    <a:ln>
      <a:noFill/>
    </a:ln>
  </c:spPr>
  <c:txPr>
    <a:bodyPr/>
    <a:lstStyle/>
    <a:p>
      <a:pPr>
        <a:defRPr sz="983"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graph!$C$266</c:f>
              <c:strCache>
                <c:ptCount val="1"/>
                <c:pt idx="0">
                  <c:v>ASIA</c:v>
                </c:pt>
              </c:strCache>
            </c:strRef>
          </c:tx>
          <c:spPr>
            <a:ln w="44450" cap="rnd">
              <a:solidFill>
                <a:schemeClr val="accent2"/>
              </a:solidFill>
              <a:round/>
            </a:ln>
            <a:effectLst/>
          </c:spPr>
          <c:marker>
            <c:symbol val="none"/>
          </c:marker>
          <c:cat>
            <c:strRef>
              <c:f>graph!$D$265:$AH$265</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graph!$D$266:$AH$266</c:f>
              <c:numCache>
                <c:formatCode>##0.0;\-##0.0;0</c:formatCode>
                <c:ptCount val="31"/>
                <c:pt idx="0">
                  <c:v>67.906116012514303</c:v>
                </c:pt>
                <c:pt idx="1">
                  <c:v>72.4085430894213</c:v>
                </c:pt>
                <c:pt idx="2">
                  <c:v>76.655279002904607</c:v>
                </c:pt>
                <c:pt idx="3">
                  <c:v>80.065464493740294</c:v>
                </c:pt>
                <c:pt idx="4">
                  <c:v>79.496427722608402</c:v>
                </c:pt>
                <c:pt idx="5">
                  <c:v>78.137091949896401</c:v>
                </c:pt>
                <c:pt idx="6">
                  <c:v>72.583495193652396</c:v>
                </c:pt>
                <c:pt idx="7">
                  <c:v>66.527617826237105</c:v>
                </c:pt>
                <c:pt idx="8">
                  <c:v>63.3280198864705</c:v>
                </c:pt>
                <c:pt idx="9">
                  <c:v>60.8272648842932</c:v>
                </c:pt>
                <c:pt idx="10">
                  <c:v>56.512195339673198</c:v>
                </c:pt>
                <c:pt idx="11">
                  <c:v>50.991594297412</c:v>
                </c:pt>
                <c:pt idx="12">
                  <c:v>47.998271178593697</c:v>
                </c:pt>
                <c:pt idx="13">
                  <c:v>47.329946798273703</c:v>
                </c:pt>
                <c:pt idx="14">
                  <c:v>48.014935813172897</c:v>
                </c:pt>
                <c:pt idx="15">
                  <c:v>48.1618186248146</c:v>
                </c:pt>
                <c:pt idx="16">
                  <c:v>48.9482513387184</c:v>
                </c:pt>
                <c:pt idx="17">
                  <c:v>50.646002750520502</c:v>
                </c:pt>
                <c:pt idx="18">
                  <c:v>52.458528878959001</c:v>
                </c:pt>
                <c:pt idx="19">
                  <c:v>53.716002079248099</c:v>
                </c:pt>
                <c:pt idx="20">
                  <c:v>55.781503768980301</c:v>
                </c:pt>
                <c:pt idx="21">
                  <c:v>59.1154841160769</c:v>
                </c:pt>
                <c:pt idx="22">
                  <c:v>61.100356488915097</c:v>
                </c:pt>
                <c:pt idx="23">
                  <c:v>62.0401534382233</c:v>
                </c:pt>
                <c:pt idx="24">
                  <c:v>63.039208244818802</c:v>
                </c:pt>
                <c:pt idx="25">
                  <c:v>64.617454116054503</c:v>
                </c:pt>
                <c:pt idx="26">
                  <c:v>66.545196207793296</c:v>
                </c:pt>
                <c:pt idx="27">
                  <c:v>68.406699144442499</c:v>
                </c:pt>
                <c:pt idx="28">
                  <c:v>69.928001637873507</c:v>
                </c:pt>
                <c:pt idx="29">
                  <c:v>71.204293542330106</c:v>
                </c:pt>
                <c:pt idx="30">
                  <c:v>72.392187196025105</c:v>
                </c:pt>
              </c:numCache>
            </c:numRef>
          </c:val>
          <c:smooth val="0"/>
          <c:extLst xmlns:c16r2="http://schemas.microsoft.com/office/drawing/2015/06/chart">
            <c:ext xmlns:c16="http://schemas.microsoft.com/office/drawing/2014/chart" uri="{C3380CC4-5D6E-409C-BE32-E72D297353CC}">
              <c16:uniqueId val="{00000001-1F32-4523-B261-11ADF6869571}"/>
            </c:ext>
          </c:extLst>
        </c:ser>
        <c:ser>
          <c:idx val="3"/>
          <c:order val="1"/>
          <c:tx>
            <c:strRef>
              <c:f>graph!$C$267</c:f>
              <c:strCache>
                <c:ptCount val="1"/>
                <c:pt idx="0">
                  <c:v>LATIN AMERICA AND THE CARIBBEAN</c:v>
                </c:pt>
              </c:strCache>
            </c:strRef>
          </c:tx>
          <c:spPr>
            <a:ln w="44450" cap="rnd">
              <a:solidFill>
                <a:schemeClr val="accent4"/>
              </a:solidFill>
              <a:round/>
            </a:ln>
            <a:effectLst/>
          </c:spPr>
          <c:marker>
            <c:symbol val="none"/>
          </c:marker>
          <c:cat>
            <c:strRef>
              <c:f>graph!$D$265:$AH$265</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graph!$D$267:$AH$267</c:f>
              <c:numCache>
                <c:formatCode>##0.0;\-##0.0;0</c:formatCode>
                <c:ptCount val="31"/>
                <c:pt idx="0">
                  <c:v>77.968211210989395</c:v>
                </c:pt>
                <c:pt idx="1">
                  <c:v>81.477762485130697</c:v>
                </c:pt>
                <c:pt idx="2">
                  <c:v>85.573261054774804</c:v>
                </c:pt>
                <c:pt idx="3">
                  <c:v>88.290985983269906</c:v>
                </c:pt>
                <c:pt idx="4">
                  <c:v>86.684483156313505</c:v>
                </c:pt>
                <c:pt idx="5">
                  <c:v>83.332491354963807</c:v>
                </c:pt>
                <c:pt idx="6">
                  <c:v>78.801767157851003</c:v>
                </c:pt>
                <c:pt idx="7">
                  <c:v>74.323589539614304</c:v>
                </c:pt>
                <c:pt idx="8">
                  <c:v>69.812353817340295</c:v>
                </c:pt>
                <c:pt idx="9">
                  <c:v>65.091750429056205</c:v>
                </c:pt>
                <c:pt idx="10">
                  <c:v>60.517123404170803</c:v>
                </c:pt>
                <c:pt idx="11">
                  <c:v>56.3052053695071</c:v>
                </c:pt>
                <c:pt idx="12">
                  <c:v>52.388003876494501</c:v>
                </c:pt>
                <c:pt idx="13">
                  <c:v>49.688868386709999</c:v>
                </c:pt>
                <c:pt idx="14">
                  <c:v>48.637556936714802</c:v>
                </c:pt>
                <c:pt idx="15">
                  <c:v>48.610216254609497</c:v>
                </c:pt>
                <c:pt idx="16">
                  <c:v>49.193486944297398</c:v>
                </c:pt>
                <c:pt idx="17">
                  <c:v>50.207030010611597</c:v>
                </c:pt>
                <c:pt idx="18">
                  <c:v>51.842319460022402</c:v>
                </c:pt>
                <c:pt idx="19">
                  <c:v>54.233189745471101</c:v>
                </c:pt>
                <c:pt idx="20">
                  <c:v>57.2960082082637</c:v>
                </c:pt>
                <c:pt idx="21">
                  <c:v>60.6993351239148</c:v>
                </c:pt>
                <c:pt idx="22">
                  <c:v>64.189799490457702</c:v>
                </c:pt>
                <c:pt idx="23">
                  <c:v>67.674693904315504</c:v>
                </c:pt>
                <c:pt idx="24">
                  <c:v>70.720312138280207</c:v>
                </c:pt>
                <c:pt idx="25">
                  <c:v>73.277380503065004</c:v>
                </c:pt>
                <c:pt idx="26">
                  <c:v>75.885370757235904</c:v>
                </c:pt>
                <c:pt idx="27">
                  <c:v>78.310927112329196</c:v>
                </c:pt>
                <c:pt idx="28">
                  <c:v>80.390610539976095</c:v>
                </c:pt>
                <c:pt idx="29">
                  <c:v>82.121372122028404</c:v>
                </c:pt>
                <c:pt idx="30">
                  <c:v>83.584469250242506</c:v>
                </c:pt>
              </c:numCache>
            </c:numRef>
          </c:val>
          <c:smooth val="0"/>
          <c:extLst xmlns:c16r2="http://schemas.microsoft.com/office/drawing/2015/06/chart">
            <c:ext xmlns:c16="http://schemas.microsoft.com/office/drawing/2014/chart" uri="{C3380CC4-5D6E-409C-BE32-E72D297353CC}">
              <c16:uniqueId val="{00000003-1F32-4523-B261-11ADF6869571}"/>
            </c:ext>
          </c:extLst>
        </c:ser>
        <c:ser>
          <c:idx val="2"/>
          <c:order val="2"/>
          <c:tx>
            <c:strRef>
              <c:f>graph!$C$268</c:f>
              <c:strCache>
                <c:ptCount val="1"/>
                <c:pt idx="0">
                  <c:v>EUROPE</c:v>
                </c:pt>
              </c:strCache>
            </c:strRef>
          </c:tx>
          <c:spPr>
            <a:ln w="44450" cap="rnd">
              <a:solidFill>
                <a:schemeClr val="accent3"/>
              </a:solidFill>
              <a:round/>
            </a:ln>
            <a:effectLst/>
          </c:spPr>
          <c:marker>
            <c:symbol val="none"/>
          </c:marker>
          <c:cat>
            <c:strRef>
              <c:f>graph!$D$265:$AH$265</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graph!$D$268:$AH$268</c:f>
              <c:numCache>
                <c:formatCode>##0.0;\-##0.0;0</c:formatCode>
                <c:ptCount val="31"/>
                <c:pt idx="0">
                  <c:v>52.177070510208203</c:v>
                </c:pt>
                <c:pt idx="1">
                  <c:v>51.579048160340399</c:v>
                </c:pt>
                <c:pt idx="2">
                  <c:v>55.553517793319998</c:v>
                </c:pt>
                <c:pt idx="3">
                  <c:v>56.137628850445999</c:v>
                </c:pt>
                <c:pt idx="4">
                  <c:v>55.623748581183897</c:v>
                </c:pt>
                <c:pt idx="5">
                  <c:v>54.286741017774801</c:v>
                </c:pt>
                <c:pt idx="6">
                  <c:v>52.745274656380197</c:v>
                </c:pt>
                <c:pt idx="7">
                  <c:v>49.569174408808102</c:v>
                </c:pt>
                <c:pt idx="8">
                  <c:v>49.653407979833503</c:v>
                </c:pt>
                <c:pt idx="9">
                  <c:v>49.765952167576899</c:v>
                </c:pt>
                <c:pt idx="10">
                  <c:v>47.722760002412102</c:v>
                </c:pt>
                <c:pt idx="11">
                  <c:v>46.658344516416001</c:v>
                </c:pt>
                <c:pt idx="12">
                  <c:v>46.612272841505302</c:v>
                </c:pt>
                <c:pt idx="13">
                  <c:v>50.065875003874602</c:v>
                </c:pt>
                <c:pt idx="14">
                  <c:v>54.405117779429098</c:v>
                </c:pt>
                <c:pt idx="15">
                  <c:v>58.325505053525703</c:v>
                </c:pt>
                <c:pt idx="16">
                  <c:v>61.899907837625904</c:v>
                </c:pt>
                <c:pt idx="17">
                  <c:v>64.655924753099001</c:v>
                </c:pt>
                <c:pt idx="18">
                  <c:v>67.699822443842905</c:v>
                </c:pt>
                <c:pt idx="19">
                  <c:v>71.163581412168597</c:v>
                </c:pt>
                <c:pt idx="20">
                  <c:v>74.935154845048601</c:v>
                </c:pt>
                <c:pt idx="21">
                  <c:v>78.221967937054004</c:v>
                </c:pt>
                <c:pt idx="22">
                  <c:v>78.560115413599505</c:v>
                </c:pt>
                <c:pt idx="23">
                  <c:v>76.806634747935803</c:v>
                </c:pt>
                <c:pt idx="24">
                  <c:v>75.580235867807801</c:v>
                </c:pt>
                <c:pt idx="25">
                  <c:v>76.207942442739594</c:v>
                </c:pt>
                <c:pt idx="26">
                  <c:v>77.851140199975305</c:v>
                </c:pt>
                <c:pt idx="27">
                  <c:v>79.485054682787194</c:v>
                </c:pt>
                <c:pt idx="28">
                  <c:v>80.637937268672502</c:v>
                </c:pt>
                <c:pt idx="29">
                  <c:v>81.123143355992596</c:v>
                </c:pt>
                <c:pt idx="30">
                  <c:v>81.397677953673096</c:v>
                </c:pt>
              </c:numCache>
            </c:numRef>
          </c:val>
          <c:smooth val="0"/>
          <c:extLst xmlns:c16r2="http://schemas.microsoft.com/office/drawing/2015/06/chart">
            <c:ext xmlns:c16="http://schemas.microsoft.com/office/drawing/2014/chart" uri="{C3380CC4-5D6E-409C-BE32-E72D297353CC}">
              <c16:uniqueId val="{00000002-1F32-4523-B261-11ADF6869571}"/>
            </c:ext>
          </c:extLst>
        </c:ser>
        <c:ser>
          <c:idx val="4"/>
          <c:order val="3"/>
          <c:tx>
            <c:strRef>
              <c:f>graph!$C$269</c:f>
              <c:strCache>
                <c:ptCount val="1"/>
                <c:pt idx="0">
                  <c:v>NORTHERN AMERICA</c:v>
                </c:pt>
              </c:strCache>
            </c:strRef>
          </c:tx>
          <c:spPr>
            <a:ln w="44450" cap="rnd">
              <a:solidFill>
                <a:schemeClr val="accent5"/>
              </a:solidFill>
              <a:round/>
            </a:ln>
            <a:effectLst/>
          </c:spPr>
          <c:marker>
            <c:symbol val="none"/>
          </c:marker>
          <c:cat>
            <c:strRef>
              <c:f>graph!$D$265:$AH$265</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graph!$D$269:$AH$269</c:f>
              <c:numCache>
                <c:formatCode>##0.0;\-##0.0;0</c:formatCode>
                <c:ptCount val="31"/>
                <c:pt idx="0">
                  <c:v>54.371481685041303</c:v>
                </c:pt>
                <c:pt idx="1">
                  <c:v>62.058770273595101</c:v>
                </c:pt>
                <c:pt idx="2">
                  <c:v>66.540778722964006</c:v>
                </c:pt>
                <c:pt idx="3">
                  <c:v>65.745281148729305</c:v>
                </c:pt>
                <c:pt idx="4">
                  <c:v>61.748263414356998</c:v>
                </c:pt>
                <c:pt idx="5">
                  <c:v>55.379288716711699</c:v>
                </c:pt>
                <c:pt idx="6">
                  <c:v>51.629521671351199</c:v>
                </c:pt>
                <c:pt idx="7">
                  <c:v>50.436308010926602</c:v>
                </c:pt>
                <c:pt idx="8">
                  <c:v>51.684886147508898</c:v>
                </c:pt>
                <c:pt idx="9">
                  <c:v>52.537396296648097</c:v>
                </c:pt>
                <c:pt idx="10">
                  <c:v>51.045844342409602</c:v>
                </c:pt>
                <c:pt idx="11">
                  <c:v>49.1163775684116</c:v>
                </c:pt>
                <c:pt idx="12">
                  <c:v>49.019752459695297</c:v>
                </c:pt>
                <c:pt idx="13">
                  <c:v>50.779365706826397</c:v>
                </c:pt>
                <c:pt idx="14">
                  <c:v>54.2185288688786</c:v>
                </c:pt>
                <c:pt idx="15">
                  <c:v>58.474036712218997</c:v>
                </c:pt>
                <c:pt idx="16">
                  <c:v>62.901323344523199</c:v>
                </c:pt>
                <c:pt idx="17">
                  <c:v>64.831512797254206</c:v>
                </c:pt>
                <c:pt idx="18">
                  <c:v>65.033054202103301</c:v>
                </c:pt>
                <c:pt idx="19">
                  <c:v>64.755504119999102</c:v>
                </c:pt>
                <c:pt idx="20">
                  <c:v>65.224805782230007</c:v>
                </c:pt>
                <c:pt idx="21">
                  <c:v>66.746073613490793</c:v>
                </c:pt>
                <c:pt idx="22">
                  <c:v>69.185394139404295</c:v>
                </c:pt>
                <c:pt idx="23">
                  <c:v>70.940082568245103</c:v>
                </c:pt>
                <c:pt idx="24">
                  <c:v>72.270665797000007</c:v>
                </c:pt>
                <c:pt idx="25">
                  <c:v>73.533340603449204</c:v>
                </c:pt>
                <c:pt idx="26">
                  <c:v>74.019964305280595</c:v>
                </c:pt>
                <c:pt idx="27">
                  <c:v>74.897817507429394</c:v>
                </c:pt>
                <c:pt idx="28">
                  <c:v>76.172682107743796</c:v>
                </c:pt>
                <c:pt idx="29">
                  <c:v>77.540571615421399</c:v>
                </c:pt>
                <c:pt idx="30">
                  <c:v>78.755324146511796</c:v>
                </c:pt>
              </c:numCache>
            </c:numRef>
          </c:val>
          <c:smooth val="0"/>
          <c:extLst xmlns:c16r2="http://schemas.microsoft.com/office/drawing/2015/06/chart">
            <c:ext xmlns:c16="http://schemas.microsoft.com/office/drawing/2014/chart" uri="{C3380CC4-5D6E-409C-BE32-E72D297353CC}">
              <c16:uniqueId val="{00000004-1F32-4523-B261-11ADF6869571}"/>
            </c:ext>
          </c:extLst>
        </c:ser>
        <c:ser>
          <c:idx val="5"/>
          <c:order val="4"/>
          <c:tx>
            <c:strRef>
              <c:f>graph!$C$270</c:f>
              <c:strCache>
                <c:ptCount val="1"/>
                <c:pt idx="0">
                  <c:v>OCEANIA</c:v>
                </c:pt>
              </c:strCache>
            </c:strRef>
          </c:tx>
          <c:spPr>
            <a:ln w="44450" cap="rnd">
              <a:solidFill>
                <a:schemeClr val="accent6"/>
              </a:solidFill>
              <a:round/>
            </a:ln>
            <a:effectLst/>
          </c:spPr>
          <c:marker>
            <c:symbol val="none"/>
          </c:marker>
          <c:cat>
            <c:strRef>
              <c:f>graph!$D$265:$AH$265</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graph!$D$270:$AH$270</c:f>
              <c:numCache>
                <c:formatCode>##0.0;\-##0.0;0</c:formatCode>
                <c:ptCount val="31"/>
                <c:pt idx="0">
                  <c:v>59.248426783269601</c:v>
                </c:pt>
                <c:pt idx="1">
                  <c:v>65.078760127100495</c:v>
                </c:pt>
                <c:pt idx="2">
                  <c:v>68.569287227773799</c:v>
                </c:pt>
                <c:pt idx="3">
                  <c:v>67.723732483669096</c:v>
                </c:pt>
                <c:pt idx="4">
                  <c:v>65.756280851752805</c:v>
                </c:pt>
                <c:pt idx="5">
                  <c:v>63.196495079903997</c:v>
                </c:pt>
                <c:pt idx="6">
                  <c:v>60.308097245719203</c:v>
                </c:pt>
                <c:pt idx="7">
                  <c:v>57.901268466201898</c:v>
                </c:pt>
                <c:pt idx="8">
                  <c:v>56.1736610461029</c:v>
                </c:pt>
                <c:pt idx="9">
                  <c:v>56.203494703160899</c:v>
                </c:pt>
                <c:pt idx="10">
                  <c:v>55.520486854366403</c:v>
                </c:pt>
                <c:pt idx="11">
                  <c:v>54.119018560505097</c:v>
                </c:pt>
                <c:pt idx="12">
                  <c:v>53.385785562992702</c:v>
                </c:pt>
                <c:pt idx="13">
                  <c:v>54.969682274564001</c:v>
                </c:pt>
                <c:pt idx="14">
                  <c:v>57.175707139377899</c:v>
                </c:pt>
                <c:pt idx="15">
                  <c:v>58.698294641874803</c:v>
                </c:pt>
                <c:pt idx="16">
                  <c:v>60.049381066798198</c:v>
                </c:pt>
                <c:pt idx="17">
                  <c:v>60.320218393227997</c:v>
                </c:pt>
                <c:pt idx="18">
                  <c:v>60.8158929594209</c:v>
                </c:pt>
                <c:pt idx="19">
                  <c:v>60.817585780825397</c:v>
                </c:pt>
                <c:pt idx="20">
                  <c:v>61.824749110744399</c:v>
                </c:pt>
                <c:pt idx="21">
                  <c:v>62.9445975181779</c:v>
                </c:pt>
                <c:pt idx="22">
                  <c:v>63.807719186034497</c:v>
                </c:pt>
                <c:pt idx="23">
                  <c:v>64.114560682406307</c:v>
                </c:pt>
                <c:pt idx="24">
                  <c:v>64.369154393677903</c:v>
                </c:pt>
                <c:pt idx="25">
                  <c:v>65.409732842626397</c:v>
                </c:pt>
                <c:pt idx="26">
                  <c:v>66.640511647710795</c:v>
                </c:pt>
                <c:pt idx="27">
                  <c:v>68.115689842124794</c:v>
                </c:pt>
                <c:pt idx="28">
                  <c:v>69.495315452048899</c:v>
                </c:pt>
                <c:pt idx="29">
                  <c:v>70.769840554670907</c:v>
                </c:pt>
                <c:pt idx="30">
                  <c:v>71.995265070239896</c:v>
                </c:pt>
              </c:numCache>
            </c:numRef>
          </c:val>
          <c:smooth val="0"/>
          <c:extLst xmlns:c16r2="http://schemas.microsoft.com/office/drawing/2015/06/chart">
            <c:ext xmlns:c16="http://schemas.microsoft.com/office/drawing/2014/chart" uri="{C3380CC4-5D6E-409C-BE32-E72D297353CC}">
              <c16:uniqueId val="{00000005-1F32-4523-B261-11ADF6869571}"/>
            </c:ext>
          </c:extLst>
        </c:ser>
        <c:ser>
          <c:idx val="0"/>
          <c:order val="5"/>
          <c:tx>
            <c:strRef>
              <c:f>graph!$C$271</c:f>
              <c:strCache>
                <c:ptCount val="1"/>
                <c:pt idx="0">
                  <c:v>AFRICA</c:v>
                </c:pt>
              </c:strCache>
            </c:strRef>
          </c:tx>
          <c:spPr>
            <a:ln w="82550" cap="rnd">
              <a:solidFill>
                <a:schemeClr val="accent1"/>
              </a:solidFill>
              <a:round/>
            </a:ln>
            <a:effectLst/>
          </c:spPr>
          <c:marker>
            <c:symbol val="none"/>
          </c:marker>
          <c:cat>
            <c:strRef>
              <c:f>graph!$D$265:$AH$265</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graph!$D$271:$AH$271</c:f>
              <c:numCache>
                <c:formatCode>##0.0;\-##0.0;0</c:formatCode>
                <c:ptCount val="31"/>
                <c:pt idx="0">
                  <c:v>80.452915236055702</c:v>
                </c:pt>
                <c:pt idx="1">
                  <c:v>82.447030082362204</c:v>
                </c:pt>
                <c:pt idx="2">
                  <c:v>85.540472163929195</c:v>
                </c:pt>
                <c:pt idx="3">
                  <c:v>88.5671197106535</c:v>
                </c:pt>
                <c:pt idx="4">
                  <c:v>90.065120444410297</c:v>
                </c:pt>
                <c:pt idx="5">
                  <c:v>91.150614310087605</c:v>
                </c:pt>
                <c:pt idx="6">
                  <c:v>91.748928693027693</c:v>
                </c:pt>
                <c:pt idx="7">
                  <c:v>92.397536284010997</c:v>
                </c:pt>
                <c:pt idx="8">
                  <c:v>91.580630741792504</c:v>
                </c:pt>
                <c:pt idx="9">
                  <c:v>88.365551162968202</c:v>
                </c:pt>
                <c:pt idx="10">
                  <c:v>85.0198019249884</c:v>
                </c:pt>
                <c:pt idx="11">
                  <c:v>82.456152299737496</c:v>
                </c:pt>
                <c:pt idx="12">
                  <c:v>81.236426303712307</c:v>
                </c:pt>
                <c:pt idx="13">
                  <c:v>80.1920432714154</c:v>
                </c:pt>
                <c:pt idx="14">
                  <c:v>77.981518213368105</c:v>
                </c:pt>
                <c:pt idx="15">
                  <c:v>74.747946579163994</c:v>
                </c:pt>
                <c:pt idx="16">
                  <c:v>70.839592575345407</c:v>
                </c:pt>
                <c:pt idx="17">
                  <c:v>67.681407463873995</c:v>
                </c:pt>
                <c:pt idx="18">
                  <c:v>65.225047988385001</c:v>
                </c:pt>
                <c:pt idx="19">
                  <c:v>63.248454957750504</c:v>
                </c:pt>
                <c:pt idx="20">
                  <c:v>61.493588964142297</c:v>
                </c:pt>
                <c:pt idx="21">
                  <c:v>59.7558054503004</c:v>
                </c:pt>
                <c:pt idx="22">
                  <c:v>58.072722231698101</c:v>
                </c:pt>
                <c:pt idx="23">
                  <c:v>56.692282638458501</c:v>
                </c:pt>
                <c:pt idx="24">
                  <c:v>55.785043218646798</c:v>
                </c:pt>
                <c:pt idx="25">
                  <c:v>55.378879670886803</c:v>
                </c:pt>
                <c:pt idx="26">
                  <c:v>55.417582897318603</c:v>
                </c:pt>
                <c:pt idx="27">
                  <c:v>55.514953597910001</c:v>
                </c:pt>
                <c:pt idx="28">
                  <c:v>55.7038468864911</c:v>
                </c:pt>
                <c:pt idx="29">
                  <c:v>56.053692047401299</c:v>
                </c:pt>
                <c:pt idx="30">
                  <c:v>56.625244742390599</c:v>
                </c:pt>
              </c:numCache>
            </c:numRef>
          </c:val>
          <c:smooth val="0"/>
          <c:extLst xmlns:c16r2="http://schemas.microsoft.com/office/drawing/2015/06/chart">
            <c:ext xmlns:c16="http://schemas.microsoft.com/office/drawing/2014/chart" uri="{C3380CC4-5D6E-409C-BE32-E72D297353CC}">
              <c16:uniqueId val="{00000000-1F32-4523-B261-11ADF6869571}"/>
            </c:ext>
          </c:extLst>
        </c:ser>
        <c:dLbls>
          <c:showLegendKey val="0"/>
          <c:showVal val="0"/>
          <c:showCatName val="0"/>
          <c:showSerName val="0"/>
          <c:showPercent val="0"/>
          <c:showBubbleSize val="0"/>
        </c:dLbls>
        <c:marker val="1"/>
        <c:smooth val="0"/>
        <c:axId val="175985792"/>
        <c:axId val="175987328"/>
      </c:lineChart>
      <c:catAx>
        <c:axId val="175985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987328"/>
        <c:crosses val="autoZero"/>
        <c:auto val="1"/>
        <c:lblAlgn val="ctr"/>
        <c:lblOffset val="100"/>
        <c:tickLblSkip val="2"/>
        <c:noMultiLvlLbl val="0"/>
      </c:catAx>
      <c:valAx>
        <c:axId val="175987328"/>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Total dependency ratio</a:t>
                </a:r>
              </a:p>
            </c:rich>
          </c:tx>
          <c:layout/>
          <c:overlay val="0"/>
          <c:spPr>
            <a:noFill/>
            <a:ln>
              <a:noFill/>
            </a:ln>
            <a:effectLst/>
          </c:sp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98579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26459833546447"/>
          <c:y val="1.496198085533426E-2"/>
          <c:w val="0.77874786293915099"/>
          <c:h val="0.90122693618521565"/>
        </c:manualLayout>
      </c:layout>
      <c:barChart>
        <c:barDir val="bar"/>
        <c:grouping val="clustered"/>
        <c:varyColors val="0"/>
        <c:ser>
          <c:idx val="0"/>
          <c:order val="0"/>
          <c:tx>
            <c:strRef>
              <c:f>Sheet1!$B$1</c:f>
              <c:strCache>
                <c:ptCount val="1"/>
                <c:pt idx="0">
                  <c:v>TFR-2015-2020</c:v>
                </c:pt>
              </c:strCache>
            </c:strRef>
          </c:tx>
          <c:spPr>
            <a:solidFill>
              <a:schemeClr val="accent1"/>
            </a:solidFill>
            <a:ln>
              <a:noFill/>
            </a:ln>
            <a:effectLst/>
          </c:spPr>
          <c:invertIfNegative val="0"/>
          <c:cat>
            <c:strRef>
              <c:f>Sheet1!$A$2:$A$58</c:f>
              <c:strCache>
                <c:ptCount val="57"/>
                <c:pt idx="0">
                  <c:v>Mauritius</c:v>
                </c:pt>
                <c:pt idx="1">
                  <c:v>Tunisia</c:v>
                </c:pt>
                <c:pt idx="2">
                  <c:v>Libya</c:v>
                </c:pt>
                <c:pt idx="3">
                  <c:v>Seychelles</c:v>
                </c:pt>
                <c:pt idx="4">
                  <c:v>Réunion</c:v>
                </c:pt>
                <c:pt idx="5">
                  <c:v>Cabo Verde</c:v>
                </c:pt>
                <c:pt idx="6">
                  <c:v>South Africa</c:v>
                </c:pt>
                <c:pt idx="7">
                  <c:v>Western Sahara</c:v>
                </c:pt>
                <c:pt idx="8">
                  <c:v>Morocco</c:v>
                </c:pt>
                <c:pt idx="9">
                  <c:v>Algeria</c:v>
                </c:pt>
                <c:pt idx="10">
                  <c:v>Botswana</c:v>
                </c:pt>
                <c:pt idx="11">
                  <c:v>Djibouti</c:v>
                </c:pt>
                <c:pt idx="12">
                  <c:v>Lesotho</c:v>
                </c:pt>
                <c:pt idx="13">
                  <c:v>Swaziland</c:v>
                </c:pt>
                <c:pt idx="14">
                  <c:v>Egypt</c:v>
                </c:pt>
                <c:pt idx="15">
                  <c:v>Namibia</c:v>
                </c:pt>
                <c:pt idx="16">
                  <c:v>Zimbabwe</c:v>
                </c:pt>
                <c:pt idx="17">
                  <c:v>Gabon</c:v>
                </c:pt>
                <c:pt idx="18">
                  <c:v>Mayotte</c:v>
                </c:pt>
                <c:pt idx="19">
                  <c:v>Kenya</c:v>
                </c:pt>
                <c:pt idx="20">
                  <c:v>Rwanda</c:v>
                </c:pt>
                <c:pt idx="21">
                  <c:v>Ghana</c:v>
                </c:pt>
                <c:pt idx="22">
                  <c:v>Ethiopia</c:v>
                </c:pt>
                <c:pt idx="23">
                  <c:v>Eritrea</c:v>
                </c:pt>
                <c:pt idx="24">
                  <c:v>Madagascar</c:v>
                </c:pt>
                <c:pt idx="25">
                  <c:v>Comoros</c:v>
                </c:pt>
                <c:pt idx="26">
                  <c:v>Sierra Leone</c:v>
                </c:pt>
                <c:pt idx="27">
                  <c:v>Togo</c:v>
                </c:pt>
                <c:pt idx="28">
                  <c:v>Sao Tome and Principe</c:v>
                </c:pt>
                <c:pt idx="29">
                  <c:v>Sudan</c:v>
                </c:pt>
                <c:pt idx="30">
                  <c:v>Liberia</c:v>
                </c:pt>
                <c:pt idx="31">
                  <c:v>Malawi</c:v>
                </c:pt>
                <c:pt idx="32">
                  <c:v>Guinea-Bissau</c:v>
                </c:pt>
                <c:pt idx="33">
                  <c:v>Equatorial Guinea</c:v>
                </c:pt>
                <c:pt idx="34">
                  <c:v>Congo</c:v>
                </c:pt>
                <c:pt idx="35">
                  <c:v>Mauritania</c:v>
                </c:pt>
                <c:pt idx="36">
                  <c:v>Cameroon</c:v>
                </c:pt>
                <c:pt idx="37">
                  <c:v>Senegal</c:v>
                </c:pt>
                <c:pt idx="38">
                  <c:v>South Sudan</c:v>
                </c:pt>
                <c:pt idx="39">
                  <c:v>Guinea</c:v>
                </c:pt>
                <c:pt idx="40">
                  <c:v>Central African Republic</c:v>
                </c:pt>
                <c:pt idx="41">
                  <c:v>Côte d'Ivoire</c:v>
                </c:pt>
                <c:pt idx="42">
                  <c:v>Benin</c:v>
                </c:pt>
                <c:pt idx="43">
                  <c:v>Zambia</c:v>
                </c:pt>
                <c:pt idx="44">
                  <c:v>United Republic of Tanzania</c:v>
                </c:pt>
                <c:pt idx="45">
                  <c:v>Mozambique</c:v>
                </c:pt>
                <c:pt idx="46">
                  <c:v>Burkina Faso</c:v>
                </c:pt>
                <c:pt idx="47">
                  <c:v>Gambia</c:v>
                </c:pt>
                <c:pt idx="48">
                  <c:v>Nigeria</c:v>
                </c:pt>
                <c:pt idx="49">
                  <c:v>Uganda</c:v>
                </c:pt>
                <c:pt idx="50">
                  <c:v>Burundi</c:v>
                </c:pt>
                <c:pt idx="51">
                  <c:v>Angola</c:v>
                </c:pt>
                <c:pt idx="52">
                  <c:v>Chad</c:v>
                </c:pt>
                <c:pt idx="53">
                  <c:v>Mali</c:v>
                </c:pt>
                <c:pt idx="54">
                  <c:v>Democratic Republic of the Congo</c:v>
                </c:pt>
                <c:pt idx="55">
                  <c:v>Somalia</c:v>
                </c:pt>
                <c:pt idx="56">
                  <c:v>Niger</c:v>
                </c:pt>
              </c:strCache>
            </c:strRef>
          </c:cat>
          <c:val>
            <c:numRef>
              <c:f>Sheet1!$B$2:$B$58</c:f>
              <c:numCache>
                <c:formatCode>0.0_);\(0.0\)</c:formatCode>
                <c:ptCount val="57"/>
                <c:pt idx="0">
                  <c:v>1.4334</c:v>
                </c:pt>
                <c:pt idx="1">
                  <c:v>2.1472000000000002</c:v>
                </c:pt>
                <c:pt idx="2">
                  <c:v>2.2079</c:v>
                </c:pt>
                <c:pt idx="3">
                  <c:v>2.2566999999999999</c:v>
                </c:pt>
                <c:pt idx="4">
                  <c:v>2.2734999999999999</c:v>
                </c:pt>
                <c:pt idx="5">
                  <c:v>2.2885</c:v>
                </c:pt>
                <c:pt idx="6">
                  <c:v>2.4138999999999999</c:v>
                </c:pt>
                <c:pt idx="7">
                  <c:v>2.4148999999999998</c:v>
                </c:pt>
                <c:pt idx="8">
                  <c:v>2.4247000000000001</c:v>
                </c:pt>
                <c:pt idx="9">
                  <c:v>2.6497999999999999</c:v>
                </c:pt>
                <c:pt idx="10">
                  <c:v>2.6514000000000002</c:v>
                </c:pt>
                <c:pt idx="11">
                  <c:v>2.7576999999999998</c:v>
                </c:pt>
                <c:pt idx="12">
                  <c:v>3.0133999999999999</c:v>
                </c:pt>
                <c:pt idx="13">
                  <c:v>3.0139999999999998</c:v>
                </c:pt>
                <c:pt idx="14">
                  <c:v>3.1545000000000001</c:v>
                </c:pt>
                <c:pt idx="15">
                  <c:v>3.3109999999999999</c:v>
                </c:pt>
                <c:pt idx="16">
                  <c:v>3.6255000000000002</c:v>
                </c:pt>
                <c:pt idx="17">
                  <c:v>3.6804000000000001</c:v>
                </c:pt>
                <c:pt idx="18">
                  <c:v>3.7288999999999999</c:v>
                </c:pt>
                <c:pt idx="19">
                  <c:v>3.7736999999999998</c:v>
                </c:pt>
                <c:pt idx="20">
                  <c:v>3.7812999999999999</c:v>
                </c:pt>
                <c:pt idx="21">
                  <c:v>3.8927999999999998</c:v>
                </c:pt>
                <c:pt idx="22">
                  <c:v>4.0250000000000004</c:v>
                </c:pt>
                <c:pt idx="23">
                  <c:v>4.0265000000000004</c:v>
                </c:pt>
                <c:pt idx="24">
                  <c:v>4.1085000000000003</c:v>
                </c:pt>
                <c:pt idx="25">
                  <c:v>4.2365000000000004</c:v>
                </c:pt>
                <c:pt idx="26">
                  <c:v>4.319</c:v>
                </c:pt>
                <c:pt idx="27">
                  <c:v>4.3514999999999997</c:v>
                </c:pt>
                <c:pt idx="28">
                  <c:v>4.3605</c:v>
                </c:pt>
                <c:pt idx="29">
                  <c:v>4.4344999999999999</c:v>
                </c:pt>
                <c:pt idx="30">
                  <c:v>4.4805999999999999</c:v>
                </c:pt>
                <c:pt idx="31">
                  <c:v>4.4923000000000002</c:v>
                </c:pt>
                <c:pt idx="32">
                  <c:v>4.5134999999999996</c:v>
                </c:pt>
                <c:pt idx="33">
                  <c:v>4.5542999999999996</c:v>
                </c:pt>
                <c:pt idx="34">
                  <c:v>4.5614999999999997</c:v>
                </c:pt>
                <c:pt idx="35">
                  <c:v>4.5759999999999996</c:v>
                </c:pt>
                <c:pt idx="36">
                  <c:v>4.6029999999999998</c:v>
                </c:pt>
                <c:pt idx="37">
                  <c:v>4.6474000000000002</c:v>
                </c:pt>
                <c:pt idx="38">
                  <c:v>4.7359</c:v>
                </c:pt>
                <c:pt idx="39">
                  <c:v>4.7384000000000004</c:v>
                </c:pt>
                <c:pt idx="40">
                  <c:v>4.7541000000000002</c:v>
                </c:pt>
                <c:pt idx="41">
                  <c:v>4.8114999999999997</c:v>
                </c:pt>
                <c:pt idx="42">
                  <c:v>4.8674999999999997</c:v>
                </c:pt>
                <c:pt idx="43">
                  <c:v>4.9005000000000001</c:v>
                </c:pt>
                <c:pt idx="44">
                  <c:v>4.9237000000000002</c:v>
                </c:pt>
                <c:pt idx="45">
                  <c:v>5.1429</c:v>
                </c:pt>
                <c:pt idx="46">
                  <c:v>5.2314999999999996</c:v>
                </c:pt>
                <c:pt idx="47">
                  <c:v>5.3181000000000003</c:v>
                </c:pt>
                <c:pt idx="48">
                  <c:v>5.4168000000000003</c:v>
                </c:pt>
                <c:pt idx="49">
                  <c:v>5.4558999999999997</c:v>
                </c:pt>
                <c:pt idx="50">
                  <c:v>5.5773000000000001</c:v>
                </c:pt>
                <c:pt idx="51">
                  <c:v>5.5891999999999999</c:v>
                </c:pt>
                <c:pt idx="52">
                  <c:v>5.7972999999999999</c:v>
                </c:pt>
                <c:pt idx="53">
                  <c:v>5.9215</c:v>
                </c:pt>
                <c:pt idx="54">
                  <c:v>5.9634999999999998</c:v>
                </c:pt>
                <c:pt idx="55">
                  <c:v>6.1234999999999999</c:v>
                </c:pt>
                <c:pt idx="56">
                  <c:v>7.1528999999999998</c:v>
                </c:pt>
              </c:numCache>
            </c:numRef>
          </c:val>
          <c:extLst xmlns:c16r2="http://schemas.microsoft.com/office/drawing/2015/06/chart">
            <c:ext xmlns:c16="http://schemas.microsoft.com/office/drawing/2014/chart" uri="{C3380CC4-5D6E-409C-BE32-E72D297353CC}">
              <c16:uniqueId val="{00000000-1C69-4475-9EEC-7E836C4A8CDB}"/>
            </c:ext>
          </c:extLst>
        </c:ser>
        <c:dLbls>
          <c:showLegendKey val="0"/>
          <c:showVal val="0"/>
          <c:showCatName val="0"/>
          <c:showSerName val="0"/>
          <c:showPercent val="0"/>
          <c:showBubbleSize val="0"/>
        </c:dLbls>
        <c:gapWidth val="25"/>
        <c:axId val="212535552"/>
        <c:axId val="213409152"/>
      </c:barChart>
      <c:catAx>
        <c:axId val="212535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213409152"/>
        <c:crosses val="autoZero"/>
        <c:auto val="1"/>
        <c:lblAlgn val="ctr"/>
        <c:lblOffset val="100"/>
        <c:tickLblSkip val="1"/>
        <c:noMultiLvlLbl val="0"/>
      </c:catAx>
      <c:valAx>
        <c:axId val="213409152"/>
        <c:scaling>
          <c:orientation val="minMax"/>
        </c:scaling>
        <c:delete val="0"/>
        <c:axPos val="b"/>
        <c:majorGridlines>
          <c:spPr>
            <a:ln w="9525" cap="flat" cmpd="sng" algn="ctr">
              <a:solidFill>
                <a:schemeClr val="tx1">
                  <a:lumMod val="15000"/>
                  <a:lumOff val="85000"/>
                </a:schemeClr>
              </a:solidFill>
              <a:round/>
            </a:ln>
            <a:effectLst/>
          </c:spPr>
        </c:majorGridlines>
        <c:numFmt formatCode="0.0_);\(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535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w="127000">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Sheet1!$D$5:$D$24</c:f>
              <c:strCache>
                <c:ptCount val="20"/>
                <c:pt idx="0">
                  <c:v>Congo</c:v>
                </c:pt>
                <c:pt idx="1">
                  <c:v>Zimbabwe</c:v>
                </c:pt>
                <c:pt idx="2">
                  <c:v>Ghana</c:v>
                </c:pt>
                <c:pt idx="3">
                  <c:v>Rwanda</c:v>
                </c:pt>
                <c:pt idx="4">
                  <c:v>Egypt</c:v>
                </c:pt>
                <c:pt idx="5">
                  <c:v>Chad</c:v>
                </c:pt>
                <c:pt idx="6">
                  <c:v>United Republic of Tanzania</c:v>
                </c:pt>
                <c:pt idx="7">
                  <c:v>Cameroon</c:v>
                </c:pt>
                <c:pt idx="8">
                  <c:v>Angola</c:v>
                </c:pt>
                <c:pt idx="9">
                  <c:v>Burkina Faso</c:v>
                </c:pt>
                <c:pt idx="10">
                  <c:v>Sudan</c:v>
                </c:pt>
                <c:pt idx="11">
                  <c:v>Libya</c:v>
                </c:pt>
                <c:pt idx="12">
                  <c:v>South Sudan</c:v>
                </c:pt>
                <c:pt idx="13">
                  <c:v>Democratic Republic of the Congo</c:v>
                </c:pt>
                <c:pt idx="14">
                  <c:v>Kenya</c:v>
                </c:pt>
                <c:pt idx="15">
                  <c:v>Ethiopia</c:v>
                </c:pt>
                <c:pt idx="16">
                  <c:v>Nigeria</c:v>
                </c:pt>
                <c:pt idx="17">
                  <c:v>Uganda</c:v>
                </c:pt>
                <c:pt idx="18">
                  <c:v>Côte d'Ivoire</c:v>
                </c:pt>
                <c:pt idx="19">
                  <c:v>South Africa</c:v>
                </c:pt>
              </c:strCache>
            </c:strRef>
          </c:cat>
          <c:val>
            <c:numRef>
              <c:f>Sheet1!$E$5:$E$24</c:f>
              <c:numCache>
                <c:formatCode>#,##0.0</c:formatCode>
                <c:ptCount val="20"/>
                <c:pt idx="0">
                  <c:v>398.89</c:v>
                </c:pt>
                <c:pt idx="1">
                  <c:v>403.86599999999999</c:v>
                </c:pt>
                <c:pt idx="2">
                  <c:v>417.642</c:v>
                </c:pt>
                <c:pt idx="3">
                  <c:v>443.08800000000002</c:v>
                </c:pt>
                <c:pt idx="4">
                  <c:v>478.31</c:v>
                </c:pt>
                <c:pt idx="5">
                  <c:v>489.69</c:v>
                </c:pt>
                <c:pt idx="6">
                  <c:v>492.57400000000001</c:v>
                </c:pt>
                <c:pt idx="7">
                  <c:v>540.26599999999996</c:v>
                </c:pt>
                <c:pt idx="8">
                  <c:v>638.49900000000002</c:v>
                </c:pt>
                <c:pt idx="9">
                  <c:v>708.92100000000005</c:v>
                </c:pt>
                <c:pt idx="10">
                  <c:v>735.82100000000003</c:v>
                </c:pt>
                <c:pt idx="11">
                  <c:v>788.41899999999998</c:v>
                </c:pt>
                <c:pt idx="12">
                  <c:v>845.23900000000003</c:v>
                </c:pt>
                <c:pt idx="13">
                  <c:v>879.22299999999996</c:v>
                </c:pt>
                <c:pt idx="14">
                  <c:v>1078.5719999999999</c:v>
                </c:pt>
                <c:pt idx="15">
                  <c:v>1227.143</c:v>
                </c:pt>
                <c:pt idx="16">
                  <c:v>1235.088</c:v>
                </c:pt>
                <c:pt idx="17">
                  <c:v>1692.12</c:v>
                </c:pt>
                <c:pt idx="18">
                  <c:v>2197.152</c:v>
                </c:pt>
                <c:pt idx="19">
                  <c:v>4036.6959999999999</c:v>
                </c:pt>
              </c:numCache>
            </c:numRef>
          </c:val>
          <c:extLst xmlns:c16r2="http://schemas.microsoft.com/office/drawing/2015/06/chart">
            <c:ext xmlns:c16="http://schemas.microsoft.com/office/drawing/2014/chart" uri="{C3380CC4-5D6E-409C-BE32-E72D297353CC}">
              <c16:uniqueId val="{00000000-F5B8-4D6C-A4D9-4C9EB63978C5}"/>
            </c:ext>
          </c:extLst>
        </c:ser>
        <c:dLbls>
          <c:showLegendKey val="0"/>
          <c:showVal val="0"/>
          <c:showCatName val="0"/>
          <c:showSerName val="0"/>
          <c:showPercent val="0"/>
          <c:showBubbleSize val="0"/>
        </c:dLbls>
        <c:gapWidth val="398"/>
        <c:axId val="207414784"/>
        <c:axId val="207416320"/>
      </c:barChart>
      <c:catAx>
        <c:axId val="207414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7416320"/>
        <c:crosses val="autoZero"/>
        <c:auto val="1"/>
        <c:lblAlgn val="ctr"/>
        <c:lblOffset val="100"/>
        <c:noMultiLvlLbl val="0"/>
      </c:catAx>
      <c:valAx>
        <c:axId val="207416320"/>
        <c:scaling>
          <c:orientation val="minMax"/>
        </c:scaling>
        <c:delete val="1"/>
        <c:axPos val="b"/>
        <c:majorGridlines>
          <c:spPr>
            <a:ln w="9525" cap="flat" cmpd="sng" algn="ctr">
              <a:noFill/>
              <a:round/>
            </a:ln>
            <a:effectLst/>
          </c:spPr>
        </c:majorGridlines>
        <c:numFmt formatCode="#,##0.0" sourceLinked="1"/>
        <c:majorTickMark val="none"/>
        <c:minorTickMark val="none"/>
        <c:tickLblPos val="nextTo"/>
        <c:crossAx val="207414784"/>
        <c:crosses val="autoZero"/>
        <c:crossBetween val="between"/>
      </c:valAx>
      <c:spPr>
        <a:noFill/>
        <a:ln>
          <a:solidFill>
            <a:schemeClr val="accent1"/>
          </a:solidFill>
          <a:prstDash val="sysDot"/>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a:t>Percentage of international migrants who reside </a:t>
            </a:r>
            <a:endParaRPr lang="en-GB" sz="2000" dirty="0" smtClean="0"/>
          </a:p>
          <a:p>
            <a:pPr>
              <a:defRPr sz="2000" b="0" i="0" u="none" strike="noStrike" kern="1200" spc="0" baseline="0">
                <a:solidFill>
                  <a:schemeClr val="tx1">
                    <a:lumMod val="65000"/>
                    <a:lumOff val="35000"/>
                  </a:schemeClr>
                </a:solidFill>
                <a:latin typeface="+mn-lt"/>
                <a:ea typeface="+mn-ea"/>
                <a:cs typeface="+mn-cs"/>
              </a:defRPr>
            </a:pPr>
            <a:r>
              <a:rPr lang="en-GB" sz="2000" dirty="0" smtClean="0"/>
              <a:t>outside the region in which they</a:t>
            </a:r>
            <a:r>
              <a:rPr lang="en-GB" sz="2000" baseline="0" dirty="0" smtClean="0"/>
              <a:t> were born</a:t>
            </a:r>
            <a:r>
              <a:rPr lang="en-GB" sz="2000" dirty="0" smtClean="0"/>
              <a:t> </a:t>
            </a:r>
            <a:endParaRPr lang="en-GB" sz="2000" dirty="0"/>
          </a:p>
        </c:rich>
      </c:tx>
      <c:layout>
        <c:manualLayout>
          <c:xMode val="edge"/>
          <c:yMode val="edge"/>
          <c:x val="0.14427987156945188"/>
          <c:y val="1.8181818181818181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'Origin - Destination'!$D$151:$D$156</c:f>
              <c:strCache>
                <c:ptCount val="6"/>
                <c:pt idx="0">
                  <c:v>Latin America and the Caribbean</c:v>
                </c:pt>
                <c:pt idx="1">
                  <c:v>Northern America</c:v>
                </c:pt>
                <c:pt idx="2">
                  <c:v>Africa</c:v>
                </c:pt>
                <c:pt idx="3">
                  <c:v>Oceania</c:v>
                </c:pt>
                <c:pt idx="4">
                  <c:v>Asia</c:v>
                </c:pt>
                <c:pt idx="5">
                  <c:v>Europe</c:v>
                </c:pt>
              </c:strCache>
            </c:strRef>
          </c:cat>
          <c:val>
            <c:numRef>
              <c:f>'Origin - Destination'!$E$151:$E$156</c:f>
              <c:numCache>
                <c:formatCode>0%</c:formatCode>
                <c:ptCount val="6"/>
                <c:pt idx="0">
                  <c:v>0.83843514519804585</c:v>
                </c:pt>
                <c:pt idx="1">
                  <c:v>0.72406038309759069</c:v>
                </c:pt>
                <c:pt idx="2">
                  <c:v>0.46617714873932448</c:v>
                </c:pt>
                <c:pt idx="3">
                  <c:v>0.40232951656920912</c:v>
                </c:pt>
                <c:pt idx="4">
                  <c:v>0.40125863216464719</c:v>
                </c:pt>
                <c:pt idx="5">
                  <c:v>0.32946696322492397</c:v>
                </c:pt>
              </c:numCache>
            </c:numRef>
          </c:val>
          <c:extLst xmlns:c16r2="http://schemas.microsoft.com/office/drawing/2015/06/chart">
            <c:ext xmlns:c16="http://schemas.microsoft.com/office/drawing/2014/chart" uri="{C3380CC4-5D6E-409C-BE32-E72D297353CC}">
              <c16:uniqueId val="{00000000-94AA-46F0-981F-E58AE9553772}"/>
            </c:ext>
          </c:extLst>
        </c:ser>
        <c:dLbls>
          <c:showLegendKey val="0"/>
          <c:showVal val="0"/>
          <c:showCatName val="0"/>
          <c:showSerName val="0"/>
          <c:showPercent val="0"/>
          <c:showBubbleSize val="0"/>
        </c:dLbls>
        <c:gapWidth val="100"/>
        <c:overlap val="-16"/>
        <c:axId val="212480000"/>
        <c:axId val="212481536"/>
      </c:barChart>
      <c:catAx>
        <c:axId val="21248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2481536"/>
        <c:crosses val="autoZero"/>
        <c:auto val="1"/>
        <c:lblAlgn val="ctr"/>
        <c:lblOffset val="100"/>
        <c:noMultiLvlLbl val="0"/>
      </c:catAx>
      <c:valAx>
        <c:axId val="212481536"/>
        <c:scaling>
          <c:orientation val="minMax"/>
        </c:scaling>
        <c:delete val="1"/>
        <c:axPos val="l"/>
        <c:numFmt formatCode="0%" sourceLinked="1"/>
        <c:majorTickMark val="none"/>
        <c:minorTickMark val="none"/>
        <c:tickLblPos val="nextTo"/>
        <c:crossAx val="21248000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51517158486029"/>
          <c:y val="3.1609195402298854E-2"/>
          <c:w val="0.78613903402261631"/>
          <c:h val="0.95114942528735635"/>
        </c:manualLayout>
      </c:layout>
      <c:barChart>
        <c:barDir val="bar"/>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Sheet1!$B$5:$B$24</c:f>
              <c:strCache>
                <c:ptCount val="20"/>
                <c:pt idx="0">
                  <c:v>Mauritius</c:v>
                </c:pt>
                <c:pt idx="1">
                  <c:v>Kenya</c:v>
                </c:pt>
                <c:pt idx="2">
                  <c:v>Burkina Faso</c:v>
                </c:pt>
                <c:pt idx="3">
                  <c:v>Guinea-Bissau</c:v>
                </c:pt>
                <c:pt idx="4">
                  <c:v>Uganda</c:v>
                </c:pt>
                <c:pt idx="5">
                  <c:v>Tunisia</c:v>
                </c:pt>
                <c:pt idx="6">
                  <c:v>Madagascar</c:v>
                </c:pt>
                <c:pt idx="7">
                  <c:v>Nigeria</c:v>
                </c:pt>
                <c:pt idx="8">
                  <c:v>Ghana</c:v>
                </c:pt>
                <c:pt idx="9">
                  <c:v>Egypt</c:v>
                </c:pt>
                <c:pt idx="10">
                  <c:v>Sao Tome and Principe</c:v>
                </c:pt>
                <c:pt idx="11">
                  <c:v>Mali</c:v>
                </c:pt>
                <c:pt idx="12">
                  <c:v>Togo</c:v>
                </c:pt>
                <c:pt idx="13">
                  <c:v>Morocco</c:v>
                </c:pt>
                <c:pt idx="14">
                  <c:v>Senegal</c:v>
                </c:pt>
                <c:pt idx="15">
                  <c:v>Cabo Verde</c:v>
                </c:pt>
                <c:pt idx="16">
                  <c:v>Lesotho</c:v>
                </c:pt>
                <c:pt idx="17">
                  <c:v>Gambia</c:v>
                </c:pt>
                <c:pt idx="18">
                  <c:v>Comoros</c:v>
                </c:pt>
                <c:pt idx="19">
                  <c:v>Liberia</c:v>
                </c:pt>
              </c:strCache>
            </c:strRef>
          </c:cat>
          <c:val>
            <c:numRef>
              <c:f>Sheet1!$C$5:$C$24</c:f>
              <c:numCache>
                <c:formatCode>_(* #,##0.0_);_(* \(#,##0.0\);_(* "-"??_);_(@_)</c:formatCode>
                <c:ptCount val="20"/>
                <c:pt idx="0">
                  <c:v>2.0225569151817218</c:v>
                </c:pt>
                <c:pt idx="1">
                  <c:v>2.44912945482523</c:v>
                </c:pt>
                <c:pt idx="2">
                  <c:v>3.2794346732936535</c:v>
                </c:pt>
                <c:pt idx="3">
                  <c:v>3.4439330510646022</c:v>
                </c:pt>
                <c:pt idx="4">
                  <c:v>4.2212714372049485</c:v>
                </c:pt>
                <c:pt idx="5">
                  <c:v>4.2649626335354309</c:v>
                </c:pt>
                <c:pt idx="6">
                  <c:v>4.377841746424</c:v>
                </c:pt>
                <c:pt idx="7">
                  <c:v>4.6795385350732275</c:v>
                </c:pt>
                <c:pt idx="8">
                  <c:v>4.782625047056495</c:v>
                </c:pt>
                <c:pt idx="9">
                  <c:v>4.9315011591023907</c:v>
                </c:pt>
                <c:pt idx="10">
                  <c:v>5.1401857788630467</c:v>
                </c:pt>
                <c:pt idx="11">
                  <c:v>5.7148412552484542</c:v>
                </c:pt>
                <c:pt idx="12">
                  <c:v>6.528198963750838</c:v>
                </c:pt>
                <c:pt idx="13">
                  <c:v>6.9867847668047069</c:v>
                </c:pt>
                <c:pt idx="14">
                  <c:v>13.580700283351515</c:v>
                </c:pt>
                <c:pt idx="15">
                  <c:v>13.645850923873908</c:v>
                </c:pt>
                <c:pt idx="16">
                  <c:v>15.141307792542587</c:v>
                </c:pt>
                <c:pt idx="17">
                  <c:v>18.770180596304879</c:v>
                </c:pt>
                <c:pt idx="18">
                  <c:v>21.421588077349437</c:v>
                </c:pt>
                <c:pt idx="19">
                  <c:v>30.557266351248785</c:v>
                </c:pt>
              </c:numCache>
            </c:numRef>
          </c:val>
          <c:extLst xmlns:c16r2="http://schemas.microsoft.com/office/drawing/2015/06/chart">
            <c:ext xmlns:c16="http://schemas.microsoft.com/office/drawing/2014/chart" uri="{C3380CC4-5D6E-409C-BE32-E72D297353CC}">
              <c16:uniqueId val="{00000000-7295-4981-9AAB-A7F8250807C6}"/>
            </c:ext>
          </c:extLst>
        </c:ser>
        <c:dLbls>
          <c:showLegendKey val="0"/>
          <c:showVal val="0"/>
          <c:showCatName val="0"/>
          <c:showSerName val="0"/>
          <c:showPercent val="0"/>
          <c:showBubbleSize val="0"/>
        </c:dLbls>
        <c:gapWidth val="50"/>
        <c:axId val="212531840"/>
        <c:axId val="212341120"/>
      </c:barChart>
      <c:catAx>
        <c:axId val="212531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2341120"/>
        <c:crosses val="autoZero"/>
        <c:auto val="0"/>
        <c:lblAlgn val="ctr"/>
        <c:lblOffset val="100"/>
        <c:noMultiLvlLbl val="0"/>
      </c:catAx>
      <c:valAx>
        <c:axId val="212341120"/>
        <c:scaling>
          <c:orientation val="minMax"/>
        </c:scaling>
        <c:delete val="1"/>
        <c:axPos val="b"/>
        <c:numFmt formatCode="_(* #,##0.0_);_(* \(#,##0.0\);_(* &quot;-&quot;??_);_(@_)" sourceLinked="1"/>
        <c:majorTickMark val="none"/>
        <c:minorTickMark val="none"/>
        <c:tickLblPos val="nextTo"/>
        <c:crossAx val="212531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68807846387625E-2"/>
          <c:y val="3.7548924359371329E-2"/>
          <c:w val="0.89322598188739921"/>
          <c:h val="0.73743257308353682"/>
        </c:manualLayout>
      </c:layout>
      <c:lineChart>
        <c:grouping val="standard"/>
        <c:varyColors val="0"/>
        <c:ser>
          <c:idx val="0"/>
          <c:order val="0"/>
          <c:tx>
            <c:strRef>
              <c:f>Chart!$P$3</c:f>
              <c:strCache>
                <c:ptCount val="1"/>
                <c:pt idx="0">
                  <c:v>1951 Refugee Convention</c:v>
                </c:pt>
              </c:strCache>
            </c:strRef>
          </c:tx>
          <c:spPr>
            <a:ln w="63500" cap="rnd">
              <a:solidFill>
                <a:schemeClr val="accent5">
                  <a:lumMod val="50000"/>
                </a:schemeClr>
              </a:solidFill>
              <a:round/>
            </a:ln>
            <a:effectLst/>
          </c:spPr>
          <c:marker>
            <c:symbol val="none"/>
          </c:marker>
          <c:cat>
            <c:numRef>
              <c:f>Chart!$O$4:$O$71</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Chart!$P$4:$P$71</c:f>
              <c:numCache>
                <c:formatCode>General</c:formatCode>
                <c:ptCount val="68"/>
                <c:pt idx="1">
                  <c:v>0</c:v>
                </c:pt>
                <c:pt idx="2">
                  <c:v>1</c:v>
                </c:pt>
                <c:pt idx="3">
                  <c:v>5</c:v>
                </c:pt>
                <c:pt idx="4">
                  <c:v>13</c:v>
                </c:pt>
                <c:pt idx="5">
                  <c:v>16</c:v>
                </c:pt>
                <c:pt idx="6">
                  <c:v>20</c:v>
                </c:pt>
                <c:pt idx="7">
                  <c:v>22</c:v>
                </c:pt>
                <c:pt idx="8">
                  <c:v>22</c:v>
                </c:pt>
                <c:pt idx="9">
                  <c:v>22</c:v>
                </c:pt>
                <c:pt idx="10">
                  <c:v>26</c:v>
                </c:pt>
                <c:pt idx="11">
                  <c:v>31</c:v>
                </c:pt>
                <c:pt idx="12">
                  <c:v>36</c:v>
                </c:pt>
                <c:pt idx="13">
                  <c:v>41</c:v>
                </c:pt>
                <c:pt idx="14">
                  <c:v>46</c:v>
                </c:pt>
                <c:pt idx="15">
                  <c:v>48</c:v>
                </c:pt>
                <c:pt idx="16">
                  <c:v>50</c:v>
                </c:pt>
                <c:pt idx="17">
                  <c:v>52</c:v>
                </c:pt>
                <c:pt idx="18">
                  <c:v>53</c:v>
                </c:pt>
                <c:pt idx="19">
                  <c:v>57</c:v>
                </c:pt>
                <c:pt idx="20">
                  <c:v>59</c:v>
                </c:pt>
                <c:pt idx="21">
                  <c:v>60</c:v>
                </c:pt>
                <c:pt idx="22">
                  <c:v>62</c:v>
                </c:pt>
                <c:pt idx="23">
                  <c:v>63</c:v>
                </c:pt>
                <c:pt idx="24">
                  <c:v>64</c:v>
                </c:pt>
                <c:pt idx="25">
                  <c:v>64</c:v>
                </c:pt>
                <c:pt idx="26">
                  <c:v>67</c:v>
                </c:pt>
                <c:pt idx="27">
                  <c:v>68</c:v>
                </c:pt>
                <c:pt idx="28">
                  <c:v>75</c:v>
                </c:pt>
                <c:pt idx="29">
                  <c:v>75</c:v>
                </c:pt>
                <c:pt idx="30">
                  <c:v>80</c:v>
                </c:pt>
                <c:pt idx="31">
                  <c:v>88</c:v>
                </c:pt>
                <c:pt idx="32">
                  <c:v>90</c:v>
                </c:pt>
                <c:pt idx="33">
                  <c:v>93</c:v>
                </c:pt>
                <c:pt idx="34">
                  <c:v>94</c:v>
                </c:pt>
                <c:pt idx="35">
                  <c:v>94</c:v>
                </c:pt>
                <c:pt idx="36">
                  <c:v>97</c:v>
                </c:pt>
                <c:pt idx="37">
                  <c:v>99</c:v>
                </c:pt>
                <c:pt idx="38">
                  <c:v>100</c:v>
                </c:pt>
                <c:pt idx="39">
                  <c:v>101</c:v>
                </c:pt>
                <c:pt idx="40">
                  <c:v>102</c:v>
                </c:pt>
                <c:pt idx="41">
                  <c:v>104</c:v>
                </c:pt>
                <c:pt idx="42">
                  <c:v>110</c:v>
                </c:pt>
                <c:pt idx="43">
                  <c:v>120</c:v>
                </c:pt>
                <c:pt idx="44">
                  <c:v>122</c:v>
                </c:pt>
                <c:pt idx="45">
                  <c:v>125</c:v>
                </c:pt>
                <c:pt idx="46">
                  <c:v>127</c:v>
                </c:pt>
                <c:pt idx="47">
                  <c:v>130</c:v>
                </c:pt>
                <c:pt idx="48">
                  <c:v>131</c:v>
                </c:pt>
                <c:pt idx="49">
                  <c:v>133</c:v>
                </c:pt>
                <c:pt idx="50">
                  <c:v>136</c:v>
                </c:pt>
                <c:pt idx="51">
                  <c:v>138</c:v>
                </c:pt>
                <c:pt idx="52">
                  <c:v>141</c:v>
                </c:pt>
                <c:pt idx="53">
                  <c:v>142</c:v>
                </c:pt>
                <c:pt idx="54">
                  <c:v>142</c:v>
                </c:pt>
                <c:pt idx="55">
                  <c:v>143</c:v>
                </c:pt>
                <c:pt idx="56">
                  <c:v>144</c:v>
                </c:pt>
                <c:pt idx="57">
                  <c:v>144</c:v>
                </c:pt>
                <c:pt idx="58">
                  <c:v>144</c:v>
                </c:pt>
                <c:pt idx="59">
                  <c:v>144</c:v>
                </c:pt>
                <c:pt idx="60">
                  <c:v>144</c:v>
                </c:pt>
                <c:pt idx="61">
                  <c:v>145</c:v>
                </c:pt>
                <c:pt idx="62">
                  <c:v>145</c:v>
                </c:pt>
                <c:pt idx="63">
                  <c:v>145</c:v>
                </c:pt>
                <c:pt idx="64">
                  <c:v>145</c:v>
                </c:pt>
                <c:pt idx="65">
                  <c:v>145</c:v>
                </c:pt>
                <c:pt idx="66">
                  <c:v>145</c:v>
                </c:pt>
                <c:pt idx="67">
                  <c:v>145</c:v>
                </c:pt>
              </c:numCache>
            </c:numRef>
          </c:val>
          <c:smooth val="0"/>
          <c:extLst xmlns:c16r2="http://schemas.microsoft.com/office/drawing/2015/06/chart">
            <c:ext xmlns:c16="http://schemas.microsoft.com/office/drawing/2014/chart" uri="{C3380CC4-5D6E-409C-BE32-E72D297353CC}">
              <c16:uniqueId val="{00000000-30BA-4A4C-A681-901EA034555A}"/>
            </c:ext>
          </c:extLst>
        </c:ser>
        <c:ser>
          <c:idx val="1"/>
          <c:order val="1"/>
          <c:tx>
            <c:strRef>
              <c:f>Chart!$Q$3</c:f>
              <c:strCache>
                <c:ptCount val="1"/>
                <c:pt idx="0">
                  <c:v>1967 Refugee Protocol</c:v>
                </c:pt>
              </c:strCache>
            </c:strRef>
          </c:tx>
          <c:spPr>
            <a:ln w="63500" cap="rnd">
              <a:solidFill>
                <a:schemeClr val="accent5">
                  <a:lumMod val="75000"/>
                </a:schemeClr>
              </a:solidFill>
              <a:round/>
            </a:ln>
            <a:effectLst/>
          </c:spPr>
          <c:marker>
            <c:symbol val="none"/>
          </c:marker>
          <c:cat>
            <c:numRef>
              <c:f>Chart!$O$4:$O$71</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Chart!$Q$4:$Q$71</c:f>
              <c:numCache>
                <c:formatCode>General</c:formatCode>
                <c:ptCount val="68"/>
                <c:pt idx="16">
                  <c:v>0</c:v>
                </c:pt>
                <c:pt idx="17">
                  <c:v>9</c:v>
                </c:pt>
                <c:pt idx="18">
                  <c:v>27</c:v>
                </c:pt>
                <c:pt idx="19">
                  <c:v>36</c:v>
                </c:pt>
                <c:pt idx="20">
                  <c:v>42</c:v>
                </c:pt>
                <c:pt idx="21">
                  <c:v>47</c:v>
                </c:pt>
                <c:pt idx="22">
                  <c:v>51</c:v>
                </c:pt>
                <c:pt idx="23">
                  <c:v>56</c:v>
                </c:pt>
                <c:pt idx="24">
                  <c:v>57</c:v>
                </c:pt>
                <c:pt idx="25">
                  <c:v>58</c:v>
                </c:pt>
                <c:pt idx="26">
                  <c:v>62</c:v>
                </c:pt>
                <c:pt idx="27">
                  <c:v>63</c:v>
                </c:pt>
                <c:pt idx="28">
                  <c:v>70</c:v>
                </c:pt>
                <c:pt idx="29">
                  <c:v>70</c:v>
                </c:pt>
                <c:pt idx="30">
                  <c:v>78</c:v>
                </c:pt>
                <c:pt idx="31">
                  <c:v>86</c:v>
                </c:pt>
                <c:pt idx="32">
                  <c:v>89</c:v>
                </c:pt>
                <c:pt idx="33">
                  <c:v>92</c:v>
                </c:pt>
                <c:pt idx="34">
                  <c:v>93</c:v>
                </c:pt>
                <c:pt idx="35">
                  <c:v>93</c:v>
                </c:pt>
                <c:pt idx="36">
                  <c:v>97</c:v>
                </c:pt>
                <c:pt idx="37">
                  <c:v>100</c:v>
                </c:pt>
                <c:pt idx="38">
                  <c:v>100</c:v>
                </c:pt>
                <c:pt idx="39">
                  <c:v>102</c:v>
                </c:pt>
                <c:pt idx="40">
                  <c:v>103</c:v>
                </c:pt>
                <c:pt idx="41">
                  <c:v>105</c:v>
                </c:pt>
                <c:pt idx="42">
                  <c:v>111</c:v>
                </c:pt>
                <c:pt idx="43">
                  <c:v>120</c:v>
                </c:pt>
                <c:pt idx="44">
                  <c:v>123</c:v>
                </c:pt>
                <c:pt idx="45">
                  <c:v>126</c:v>
                </c:pt>
                <c:pt idx="46">
                  <c:v>128</c:v>
                </c:pt>
                <c:pt idx="47">
                  <c:v>131</c:v>
                </c:pt>
                <c:pt idx="48">
                  <c:v>132</c:v>
                </c:pt>
                <c:pt idx="49">
                  <c:v>134</c:v>
                </c:pt>
                <c:pt idx="50">
                  <c:v>136</c:v>
                </c:pt>
                <c:pt idx="51">
                  <c:v>138</c:v>
                </c:pt>
                <c:pt idx="52">
                  <c:v>140</c:v>
                </c:pt>
                <c:pt idx="53">
                  <c:v>142</c:v>
                </c:pt>
                <c:pt idx="54">
                  <c:v>142</c:v>
                </c:pt>
                <c:pt idx="55">
                  <c:v>143</c:v>
                </c:pt>
                <c:pt idx="56">
                  <c:v>144</c:v>
                </c:pt>
                <c:pt idx="57">
                  <c:v>144</c:v>
                </c:pt>
                <c:pt idx="58">
                  <c:v>144</c:v>
                </c:pt>
                <c:pt idx="59">
                  <c:v>144</c:v>
                </c:pt>
                <c:pt idx="60">
                  <c:v>145</c:v>
                </c:pt>
                <c:pt idx="61">
                  <c:v>146</c:v>
                </c:pt>
                <c:pt idx="62">
                  <c:v>146</c:v>
                </c:pt>
                <c:pt idx="63">
                  <c:v>146</c:v>
                </c:pt>
                <c:pt idx="64">
                  <c:v>146</c:v>
                </c:pt>
                <c:pt idx="65">
                  <c:v>146</c:v>
                </c:pt>
                <c:pt idx="66">
                  <c:v>146</c:v>
                </c:pt>
                <c:pt idx="67">
                  <c:v>146</c:v>
                </c:pt>
              </c:numCache>
            </c:numRef>
          </c:val>
          <c:smooth val="0"/>
          <c:extLst xmlns:c16r2="http://schemas.microsoft.com/office/drawing/2015/06/chart">
            <c:ext xmlns:c16="http://schemas.microsoft.com/office/drawing/2014/chart" uri="{C3380CC4-5D6E-409C-BE32-E72D297353CC}">
              <c16:uniqueId val="{00000001-30BA-4A4C-A681-901EA034555A}"/>
            </c:ext>
          </c:extLst>
        </c:ser>
        <c:ser>
          <c:idx val="2"/>
          <c:order val="2"/>
          <c:tx>
            <c:strRef>
              <c:f>Chart!$T$3</c:f>
              <c:strCache>
                <c:ptCount val="1"/>
                <c:pt idx="0">
                  <c:v>1990 Migrant Workers Convention</c:v>
                </c:pt>
              </c:strCache>
            </c:strRef>
          </c:tx>
          <c:spPr>
            <a:ln w="63500" cap="rnd">
              <a:solidFill>
                <a:schemeClr val="accent4"/>
              </a:solidFill>
              <a:round/>
            </a:ln>
            <a:effectLst/>
          </c:spPr>
          <c:marker>
            <c:symbol val="none"/>
          </c:marker>
          <c:cat>
            <c:numRef>
              <c:f>Chart!$O$4:$O$71</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Chart!$T$4:$T$71</c:f>
              <c:numCache>
                <c:formatCode>General</c:formatCode>
                <c:ptCount val="68"/>
                <c:pt idx="42">
                  <c:v>0</c:v>
                </c:pt>
                <c:pt idx="43">
                  <c:v>2</c:v>
                </c:pt>
                <c:pt idx="44">
                  <c:v>3</c:v>
                </c:pt>
                <c:pt idx="45">
                  <c:v>6</c:v>
                </c:pt>
                <c:pt idx="46">
                  <c:v>8</c:v>
                </c:pt>
                <c:pt idx="47">
                  <c:v>9</c:v>
                </c:pt>
                <c:pt idx="48">
                  <c:v>9</c:v>
                </c:pt>
                <c:pt idx="49">
                  <c:v>12</c:v>
                </c:pt>
                <c:pt idx="50">
                  <c:v>15</c:v>
                </c:pt>
                <c:pt idx="51">
                  <c:v>17</c:v>
                </c:pt>
                <c:pt idx="52">
                  <c:v>19</c:v>
                </c:pt>
                <c:pt idx="53">
                  <c:v>24</c:v>
                </c:pt>
                <c:pt idx="54">
                  <c:v>27</c:v>
                </c:pt>
                <c:pt idx="55">
                  <c:v>35</c:v>
                </c:pt>
                <c:pt idx="56">
                  <c:v>35</c:v>
                </c:pt>
                <c:pt idx="57">
                  <c:v>38</c:v>
                </c:pt>
                <c:pt idx="58">
                  <c:v>41</c:v>
                </c:pt>
                <c:pt idx="59">
                  <c:v>43</c:v>
                </c:pt>
                <c:pt idx="60">
                  <c:v>44</c:v>
                </c:pt>
                <c:pt idx="61">
                  <c:v>45</c:v>
                </c:pt>
                <c:pt idx="62">
                  <c:v>46</c:v>
                </c:pt>
                <c:pt idx="63">
                  <c:v>47</c:v>
                </c:pt>
                <c:pt idx="64">
                  <c:v>47</c:v>
                </c:pt>
                <c:pt idx="65">
                  <c:v>48</c:v>
                </c:pt>
                <c:pt idx="66">
                  <c:v>49</c:v>
                </c:pt>
                <c:pt idx="67">
                  <c:v>51</c:v>
                </c:pt>
              </c:numCache>
            </c:numRef>
          </c:val>
          <c:smooth val="0"/>
          <c:extLst xmlns:c16r2="http://schemas.microsoft.com/office/drawing/2015/06/chart">
            <c:ext xmlns:c16="http://schemas.microsoft.com/office/drawing/2014/chart" uri="{C3380CC4-5D6E-409C-BE32-E72D297353CC}">
              <c16:uniqueId val="{00000002-30BA-4A4C-A681-901EA034555A}"/>
            </c:ext>
          </c:extLst>
        </c:ser>
        <c:ser>
          <c:idx val="3"/>
          <c:order val="3"/>
          <c:tx>
            <c:strRef>
              <c:f>Chart!$R$3</c:f>
              <c:strCache>
                <c:ptCount val="1"/>
                <c:pt idx="0">
                  <c:v>2000 Human Trafficking Protocol</c:v>
                </c:pt>
              </c:strCache>
            </c:strRef>
          </c:tx>
          <c:spPr>
            <a:ln w="63500" cap="rnd">
              <a:solidFill>
                <a:schemeClr val="accent3">
                  <a:lumMod val="60000"/>
                  <a:lumOff val="40000"/>
                </a:schemeClr>
              </a:solidFill>
              <a:round/>
            </a:ln>
            <a:effectLst/>
          </c:spPr>
          <c:marker>
            <c:symbol val="none"/>
          </c:marker>
          <c:cat>
            <c:numRef>
              <c:f>Chart!$O$4:$O$71</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Chart!$R$4:$R$71</c:f>
              <c:numCache>
                <c:formatCode>General</c:formatCode>
                <c:ptCount val="68"/>
                <c:pt idx="50">
                  <c:v>0</c:v>
                </c:pt>
                <c:pt idx="51">
                  <c:v>4</c:v>
                </c:pt>
                <c:pt idx="52">
                  <c:v>21</c:v>
                </c:pt>
                <c:pt idx="53">
                  <c:v>45</c:v>
                </c:pt>
                <c:pt idx="54">
                  <c:v>77</c:v>
                </c:pt>
                <c:pt idx="55">
                  <c:v>95</c:v>
                </c:pt>
                <c:pt idx="56">
                  <c:v>110</c:v>
                </c:pt>
                <c:pt idx="57">
                  <c:v>115</c:v>
                </c:pt>
                <c:pt idx="58">
                  <c:v>123</c:v>
                </c:pt>
                <c:pt idx="59">
                  <c:v>134</c:v>
                </c:pt>
                <c:pt idx="60">
                  <c:v>141</c:v>
                </c:pt>
                <c:pt idx="61">
                  <c:v>146</c:v>
                </c:pt>
                <c:pt idx="62">
                  <c:v>153</c:v>
                </c:pt>
                <c:pt idx="63">
                  <c:v>158</c:v>
                </c:pt>
                <c:pt idx="64">
                  <c:v>165</c:v>
                </c:pt>
                <c:pt idx="65">
                  <c:v>168</c:v>
                </c:pt>
                <c:pt idx="66">
                  <c:v>169</c:v>
                </c:pt>
                <c:pt idx="67">
                  <c:v>171</c:v>
                </c:pt>
              </c:numCache>
            </c:numRef>
          </c:val>
          <c:smooth val="0"/>
          <c:extLst xmlns:c16r2="http://schemas.microsoft.com/office/drawing/2015/06/chart">
            <c:ext xmlns:c16="http://schemas.microsoft.com/office/drawing/2014/chart" uri="{C3380CC4-5D6E-409C-BE32-E72D297353CC}">
              <c16:uniqueId val="{00000003-30BA-4A4C-A681-901EA034555A}"/>
            </c:ext>
          </c:extLst>
        </c:ser>
        <c:ser>
          <c:idx val="4"/>
          <c:order val="4"/>
          <c:tx>
            <c:strRef>
              <c:f>Chart!$S$3</c:f>
              <c:strCache>
                <c:ptCount val="1"/>
                <c:pt idx="0">
                  <c:v>2000 Migrant Smuggling Protocol</c:v>
                </c:pt>
              </c:strCache>
            </c:strRef>
          </c:tx>
          <c:spPr>
            <a:ln w="63500" cap="rnd">
              <a:solidFill>
                <a:schemeClr val="accent3">
                  <a:lumMod val="75000"/>
                </a:schemeClr>
              </a:solidFill>
              <a:round/>
            </a:ln>
            <a:effectLst/>
          </c:spPr>
          <c:marker>
            <c:symbol val="none"/>
          </c:marker>
          <c:cat>
            <c:numRef>
              <c:f>Chart!$O$4:$O$71</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Chart!$S$4:$S$71</c:f>
              <c:numCache>
                <c:formatCode>General</c:formatCode>
                <c:ptCount val="68"/>
                <c:pt idx="50">
                  <c:v>0</c:v>
                </c:pt>
                <c:pt idx="51">
                  <c:v>4</c:v>
                </c:pt>
                <c:pt idx="52">
                  <c:v>20</c:v>
                </c:pt>
                <c:pt idx="53">
                  <c:v>40</c:v>
                </c:pt>
                <c:pt idx="54">
                  <c:v>65</c:v>
                </c:pt>
                <c:pt idx="55">
                  <c:v>84</c:v>
                </c:pt>
                <c:pt idx="56">
                  <c:v>104</c:v>
                </c:pt>
                <c:pt idx="57">
                  <c:v>109</c:v>
                </c:pt>
                <c:pt idx="58">
                  <c:v>116</c:v>
                </c:pt>
                <c:pt idx="59">
                  <c:v>121</c:v>
                </c:pt>
                <c:pt idx="60">
                  <c:v>125</c:v>
                </c:pt>
                <c:pt idx="61">
                  <c:v>128</c:v>
                </c:pt>
                <c:pt idx="62">
                  <c:v>134</c:v>
                </c:pt>
                <c:pt idx="63">
                  <c:v>137</c:v>
                </c:pt>
                <c:pt idx="64">
                  <c:v>140</c:v>
                </c:pt>
                <c:pt idx="65">
                  <c:v>141</c:v>
                </c:pt>
                <c:pt idx="66">
                  <c:v>141</c:v>
                </c:pt>
                <c:pt idx="67">
                  <c:v>145</c:v>
                </c:pt>
              </c:numCache>
            </c:numRef>
          </c:val>
          <c:smooth val="0"/>
          <c:extLst xmlns:c16r2="http://schemas.microsoft.com/office/drawing/2015/06/chart">
            <c:ext xmlns:c16="http://schemas.microsoft.com/office/drawing/2014/chart" uri="{C3380CC4-5D6E-409C-BE32-E72D297353CC}">
              <c16:uniqueId val="{00000004-30BA-4A4C-A681-901EA034555A}"/>
            </c:ext>
          </c:extLst>
        </c:ser>
        <c:ser>
          <c:idx val="5"/>
          <c:order val="5"/>
          <c:tx>
            <c:strRef>
              <c:f>Chart!$U$3</c:f>
              <c:strCache>
                <c:ptCount val="1"/>
                <c:pt idx="0">
                  <c:v>1949 ILO Migration for Employment Convention (No. 97)</c:v>
                </c:pt>
              </c:strCache>
            </c:strRef>
          </c:tx>
          <c:spPr>
            <a:ln w="63500" cap="rnd">
              <a:solidFill>
                <a:schemeClr val="accent6">
                  <a:lumMod val="75000"/>
                </a:schemeClr>
              </a:solidFill>
              <a:round/>
            </a:ln>
            <a:effectLst/>
          </c:spPr>
          <c:marker>
            <c:symbol val="none"/>
          </c:marker>
          <c:cat>
            <c:numRef>
              <c:f>Chart!$O$4:$O$71</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Chart!$U$4:$U$71</c:f>
              <c:numCache>
                <c:formatCode>General</c:formatCode>
                <c:ptCount val="68"/>
                <c:pt idx="0">
                  <c:v>1</c:v>
                </c:pt>
                <c:pt idx="1">
                  <c:v>2</c:v>
                </c:pt>
                <c:pt idx="2">
                  <c:v>6</c:v>
                </c:pt>
                <c:pt idx="3">
                  <c:v>8</c:v>
                </c:pt>
                <c:pt idx="4">
                  <c:v>10</c:v>
                </c:pt>
                <c:pt idx="5">
                  <c:v>11</c:v>
                </c:pt>
                <c:pt idx="6">
                  <c:v>11</c:v>
                </c:pt>
                <c:pt idx="7">
                  <c:v>11</c:v>
                </c:pt>
                <c:pt idx="8">
                  <c:v>11</c:v>
                </c:pt>
                <c:pt idx="9">
                  <c:v>12</c:v>
                </c:pt>
                <c:pt idx="10">
                  <c:v>14</c:v>
                </c:pt>
                <c:pt idx="11">
                  <c:v>15</c:v>
                </c:pt>
                <c:pt idx="12">
                  <c:v>18</c:v>
                </c:pt>
                <c:pt idx="13">
                  <c:v>19</c:v>
                </c:pt>
                <c:pt idx="14">
                  <c:v>22</c:v>
                </c:pt>
                <c:pt idx="15">
                  <c:v>25</c:v>
                </c:pt>
                <c:pt idx="16">
                  <c:v>26</c:v>
                </c:pt>
                <c:pt idx="17">
                  <c:v>28</c:v>
                </c:pt>
                <c:pt idx="18">
                  <c:v>28</c:v>
                </c:pt>
                <c:pt idx="19">
                  <c:v>29</c:v>
                </c:pt>
                <c:pt idx="20">
                  <c:v>29</c:v>
                </c:pt>
                <c:pt idx="21">
                  <c:v>29</c:v>
                </c:pt>
                <c:pt idx="22">
                  <c:v>29</c:v>
                </c:pt>
                <c:pt idx="23">
                  <c:v>29</c:v>
                </c:pt>
                <c:pt idx="24">
                  <c:v>29</c:v>
                </c:pt>
                <c:pt idx="25">
                  <c:v>29</c:v>
                </c:pt>
                <c:pt idx="26">
                  <c:v>30</c:v>
                </c:pt>
                <c:pt idx="27">
                  <c:v>30</c:v>
                </c:pt>
                <c:pt idx="28">
                  <c:v>32</c:v>
                </c:pt>
                <c:pt idx="29">
                  <c:v>33</c:v>
                </c:pt>
                <c:pt idx="30">
                  <c:v>34</c:v>
                </c:pt>
                <c:pt idx="31">
                  <c:v>34</c:v>
                </c:pt>
                <c:pt idx="32">
                  <c:v>34</c:v>
                </c:pt>
                <c:pt idx="33">
                  <c:v>37</c:v>
                </c:pt>
                <c:pt idx="34">
                  <c:v>37</c:v>
                </c:pt>
                <c:pt idx="35">
                  <c:v>37</c:v>
                </c:pt>
                <c:pt idx="36">
                  <c:v>37</c:v>
                </c:pt>
                <c:pt idx="37">
                  <c:v>37</c:v>
                </c:pt>
                <c:pt idx="38">
                  <c:v>37</c:v>
                </c:pt>
                <c:pt idx="39">
                  <c:v>37</c:v>
                </c:pt>
                <c:pt idx="40">
                  <c:v>37</c:v>
                </c:pt>
                <c:pt idx="41">
                  <c:v>38</c:v>
                </c:pt>
                <c:pt idx="42">
                  <c:v>39</c:v>
                </c:pt>
                <c:pt idx="43">
                  <c:v>40</c:v>
                </c:pt>
                <c:pt idx="44">
                  <c:v>40</c:v>
                </c:pt>
                <c:pt idx="45">
                  <c:v>40</c:v>
                </c:pt>
                <c:pt idx="46">
                  <c:v>40</c:v>
                </c:pt>
                <c:pt idx="47">
                  <c:v>40</c:v>
                </c:pt>
                <c:pt idx="48">
                  <c:v>40</c:v>
                </c:pt>
                <c:pt idx="49">
                  <c:v>40</c:v>
                </c:pt>
                <c:pt idx="50">
                  <c:v>41</c:v>
                </c:pt>
                <c:pt idx="51">
                  <c:v>42</c:v>
                </c:pt>
                <c:pt idx="52">
                  <c:v>42</c:v>
                </c:pt>
                <c:pt idx="53">
                  <c:v>42</c:v>
                </c:pt>
                <c:pt idx="54">
                  <c:v>42</c:v>
                </c:pt>
                <c:pt idx="55">
                  <c:v>44</c:v>
                </c:pt>
                <c:pt idx="56">
                  <c:v>46</c:v>
                </c:pt>
                <c:pt idx="57">
                  <c:v>47</c:v>
                </c:pt>
                <c:pt idx="58">
                  <c:v>48</c:v>
                </c:pt>
                <c:pt idx="59">
                  <c:v>49</c:v>
                </c:pt>
                <c:pt idx="60">
                  <c:v>49</c:v>
                </c:pt>
                <c:pt idx="61">
                  <c:v>49</c:v>
                </c:pt>
                <c:pt idx="62">
                  <c:v>49</c:v>
                </c:pt>
                <c:pt idx="63">
                  <c:v>49</c:v>
                </c:pt>
                <c:pt idx="64">
                  <c:v>49</c:v>
                </c:pt>
                <c:pt idx="65">
                  <c:v>49</c:v>
                </c:pt>
                <c:pt idx="66">
                  <c:v>49</c:v>
                </c:pt>
                <c:pt idx="67">
                  <c:v>49</c:v>
                </c:pt>
              </c:numCache>
            </c:numRef>
          </c:val>
          <c:smooth val="0"/>
          <c:extLst xmlns:c16r2="http://schemas.microsoft.com/office/drawing/2015/06/chart">
            <c:ext xmlns:c16="http://schemas.microsoft.com/office/drawing/2014/chart" uri="{C3380CC4-5D6E-409C-BE32-E72D297353CC}">
              <c16:uniqueId val="{00000005-30BA-4A4C-A681-901EA034555A}"/>
            </c:ext>
          </c:extLst>
        </c:ser>
        <c:ser>
          <c:idx val="6"/>
          <c:order val="6"/>
          <c:tx>
            <c:strRef>
              <c:f>Chart!$V$3</c:f>
              <c:strCache>
                <c:ptCount val="1"/>
                <c:pt idx="0">
                  <c:v>1975 ILO Migrants Workers Convention (No. 143)</c:v>
                </c:pt>
              </c:strCache>
            </c:strRef>
          </c:tx>
          <c:spPr>
            <a:ln w="63500" cap="rnd">
              <a:solidFill>
                <a:schemeClr val="accent6">
                  <a:lumMod val="60000"/>
                  <a:lumOff val="40000"/>
                </a:schemeClr>
              </a:solidFill>
              <a:round/>
            </a:ln>
            <a:effectLst/>
          </c:spPr>
          <c:marker>
            <c:symbol val="none"/>
          </c:marker>
          <c:cat>
            <c:numRef>
              <c:f>Chart!$O$4:$O$71</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Chart!$V$4:$V$71</c:f>
              <c:numCache>
                <c:formatCode>General</c:formatCode>
                <c:ptCount val="68"/>
                <c:pt idx="26">
                  <c:v>0</c:v>
                </c:pt>
                <c:pt idx="27">
                  <c:v>2</c:v>
                </c:pt>
                <c:pt idx="28">
                  <c:v>6</c:v>
                </c:pt>
                <c:pt idx="29">
                  <c:v>8</c:v>
                </c:pt>
                <c:pt idx="30">
                  <c:v>9</c:v>
                </c:pt>
                <c:pt idx="31">
                  <c:v>10</c:v>
                </c:pt>
                <c:pt idx="32">
                  <c:v>11</c:v>
                </c:pt>
                <c:pt idx="33">
                  <c:v>13</c:v>
                </c:pt>
                <c:pt idx="34">
                  <c:v>13</c:v>
                </c:pt>
                <c:pt idx="35">
                  <c:v>14</c:v>
                </c:pt>
                <c:pt idx="36">
                  <c:v>14</c:v>
                </c:pt>
                <c:pt idx="37">
                  <c:v>14</c:v>
                </c:pt>
                <c:pt idx="38">
                  <c:v>14</c:v>
                </c:pt>
                <c:pt idx="39">
                  <c:v>14</c:v>
                </c:pt>
                <c:pt idx="40">
                  <c:v>14</c:v>
                </c:pt>
                <c:pt idx="41">
                  <c:v>15</c:v>
                </c:pt>
                <c:pt idx="42">
                  <c:v>16</c:v>
                </c:pt>
                <c:pt idx="43">
                  <c:v>17</c:v>
                </c:pt>
                <c:pt idx="44">
                  <c:v>17</c:v>
                </c:pt>
                <c:pt idx="45">
                  <c:v>17</c:v>
                </c:pt>
                <c:pt idx="46">
                  <c:v>17</c:v>
                </c:pt>
                <c:pt idx="47">
                  <c:v>17</c:v>
                </c:pt>
                <c:pt idx="48">
                  <c:v>17</c:v>
                </c:pt>
                <c:pt idx="49">
                  <c:v>17</c:v>
                </c:pt>
                <c:pt idx="50">
                  <c:v>18</c:v>
                </c:pt>
                <c:pt idx="51">
                  <c:v>18</c:v>
                </c:pt>
                <c:pt idx="52">
                  <c:v>18</c:v>
                </c:pt>
                <c:pt idx="53">
                  <c:v>18</c:v>
                </c:pt>
                <c:pt idx="54">
                  <c:v>18</c:v>
                </c:pt>
                <c:pt idx="55">
                  <c:v>18</c:v>
                </c:pt>
                <c:pt idx="56">
                  <c:v>22</c:v>
                </c:pt>
                <c:pt idx="57">
                  <c:v>23</c:v>
                </c:pt>
                <c:pt idx="58">
                  <c:v>23</c:v>
                </c:pt>
                <c:pt idx="59">
                  <c:v>23</c:v>
                </c:pt>
                <c:pt idx="60">
                  <c:v>23</c:v>
                </c:pt>
                <c:pt idx="61">
                  <c:v>23</c:v>
                </c:pt>
                <c:pt idx="62">
                  <c:v>23</c:v>
                </c:pt>
                <c:pt idx="63">
                  <c:v>23</c:v>
                </c:pt>
                <c:pt idx="64">
                  <c:v>23</c:v>
                </c:pt>
                <c:pt idx="65">
                  <c:v>23</c:v>
                </c:pt>
                <c:pt idx="66">
                  <c:v>23</c:v>
                </c:pt>
                <c:pt idx="67">
                  <c:v>23</c:v>
                </c:pt>
              </c:numCache>
            </c:numRef>
          </c:val>
          <c:smooth val="0"/>
          <c:extLst xmlns:c16r2="http://schemas.microsoft.com/office/drawing/2015/06/chart">
            <c:ext xmlns:c16="http://schemas.microsoft.com/office/drawing/2014/chart" uri="{C3380CC4-5D6E-409C-BE32-E72D297353CC}">
              <c16:uniqueId val="{00000006-30BA-4A4C-A681-901EA034555A}"/>
            </c:ext>
          </c:extLst>
        </c:ser>
        <c:ser>
          <c:idx val="7"/>
          <c:order val="7"/>
          <c:tx>
            <c:strRef>
              <c:f>Chart!$W$3</c:f>
              <c:strCache>
                <c:ptCount val="1"/>
                <c:pt idx="0">
                  <c:v>2011 ILO Domestic Workers Convention (No. 189)</c:v>
                </c:pt>
              </c:strCache>
            </c:strRef>
          </c:tx>
          <c:spPr>
            <a:ln w="63500" cap="rnd">
              <a:solidFill>
                <a:schemeClr val="accent6">
                  <a:lumMod val="20000"/>
                  <a:lumOff val="80000"/>
                </a:schemeClr>
              </a:solidFill>
              <a:round/>
            </a:ln>
            <a:effectLst/>
          </c:spPr>
          <c:marker>
            <c:symbol val="none"/>
          </c:marker>
          <c:cat>
            <c:numRef>
              <c:f>Chart!$O$4:$O$71</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Chart!$W$4:$W$71</c:f>
              <c:numCache>
                <c:formatCode>General</c:formatCode>
                <c:ptCount val="68"/>
                <c:pt idx="61">
                  <c:v>0</c:v>
                </c:pt>
                <c:pt idx="62">
                  <c:v>3</c:v>
                </c:pt>
                <c:pt idx="63">
                  <c:v>11</c:v>
                </c:pt>
                <c:pt idx="64">
                  <c:v>16</c:v>
                </c:pt>
                <c:pt idx="65">
                  <c:v>22</c:v>
                </c:pt>
                <c:pt idx="66">
                  <c:v>23</c:v>
                </c:pt>
                <c:pt idx="67">
                  <c:v>24</c:v>
                </c:pt>
              </c:numCache>
            </c:numRef>
          </c:val>
          <c:smooth val="0"/>
          <c:extLst xmlns:c16r2="http://schemas.microsoft.com/office/drawing/2015/06/chart">
            <c:ext xmlns:c16="http://schemas.microsoft.com/office/drawing/2014/chart" uri="{C3380CC4-5D6E-409C-BE32-E72D297353CC}">
              <c16:uniqueId val="{00000007-30BA-4A4C-A681-901EA034555A}"/>
            </c:ext>
          </c:extLst>
        </c:ser>
        <c:dLbls>
          <c:showLegendKey val="0"/>
          <c:showVal val="0"/>
          <c:showCatName val="0"/>
          <c:showSerName val="0"/>
          <c:showPercent val="0"/>
          <c:showBubbleSize val="0"/>
        </c:dLbls>
        <c:marker val="1"/>
        <c:smooth val="0"/>
        <c:axId val="212419712"/>
        <c:axId val="212421248"/>
      </c:lineChart>
      <c:catAx>
        <c:axId val="212419712"/>
        <c:scaling>
          <c:orientation val="minMax"/>
        </c:scaling>
        <c:delete val="0"/>
        <c:axPos val="b"/>
        <c:numFmt formatCode="General" sourceLinked="1"/>
        <c:majorTickMark val="in"/>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21248"/>
        <c:crosses val="autoZero"/>
        <c:auto val="1"/>
        <c:lblAlgn val="ctr"/>
        <c:lblOffset val="100"/>
        <c:tickLblSkip val="5"/>
        <c:tickMarkSkip val="5"/>
        <c:noMultiLvlLbl val="0"/>
      </c:catAx>
      <c:valAx>
        <c:axId val="2124212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50" dirty="0"/>
                  <a:t>Number of State Parties</a:t>
                </a:r>
              </a:p>
            </c:rich>
          </c:tx>
          <c:layout>
            <c:manualLayout>
              <c:xMode val="edge"/>
              <c:yMode val="edge"/>
              <c:x val="1.3508429689532052E-2"/>
              <c:y val="0.32735889111583699"/>
            </c:manualLayout>
          </c:layout>
          <c:overlay val="0"/>
          <c:spPr>
            <a:noFill/>
            <a:ln>
              <a:noFill/>
            </a:ln>
            <a:effectLst/>
          </c:spPr>
        </c:title>
        <c:numFmt formatCode="General" sourceLinked="1"/>
        <c:majorTickMark val="in"/>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19712"/>
        <c:crosses val="autoZero"/>
        <c:crossBetween val="midCat"/>
      </c:valAx>
      <c:spPr>
        <a:noFill/>
        <a:ln>
          <a:noFill/>
        </a:ln>
        <a:effectLst/>
      </c:spPr>
    </c:plotArea>
    <c:legend>
      <c:legendPos val="b"/>
      <c:legendEntry>
        <c:idx val="7"/>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0746137402927726E-2"/>
          <c:y val="0.85670875192325102"/>
          <c:w val="0.96925386259707225"/>
          <c:h val="0.143291248076749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0.4737</cdr:x>
      <cdr:y>0.00304</cdr:y>
    </cdr:from>
    <cdr:to>
      <cdr:x>0.4737</cdr:x>
      <cdr:y>0.85609</cdr:y>
    </cdr:to>
    <cdr:cxnSp macro="">
      <cdr:nvCxnSpPr>
        <cdr:cNvPr id="3" name="Straight Connector 2">
          <a:extLst xmlns:a="http://schemas.openxmlformats.org/drawingml/2006/main">
            <a:ext uri="{FF2B5EF4-FFF2-40B4-BE49-F238E27FC236}">
              <a16:creationId xmlns:a16="http://schemas.microsoft.com/office/drawing/2014/main" xmlns="" id="{8A3DF4AA-9CB8-4475-9600-76024A4AF975}"/>
            </a:ext>
          </a:extLst>
        </cdr:cNvPr>
        <cdr:cNvCxnSpPr/>
      </cdr:nvCxnSpPr>
      <cdr:spPr>
        <a:xfrm xmlns:a="http://schemas.openxmlformats.org/drawingml/2006/main">
          <a:off x="3810000" y="12268"/>
          <a:ext cx="0" cy="3445147"/>
        </a:xfrm>
        <a:prstGeom xmlns:a="http://schemas.openxmlformats.org/drawingml/2006/main" prst="line">
          <a:avLst/>
        </a:prstGeom>
        <a:ln xmlns:a="http://schemas.openxmlformats.org/drawingml/2006/main">
          <a:solidFill>
            <a:schemeClr val="tx1"/>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0.39823</cdr:x>
      <cdr:y>0.01493</cdr:y>
    </cdr:from>
    <cdr:to>
      <cdr:x>0.39823</cdr:x>
      <cdr:y>0.91045</cdr:y>
    </cdr:to>
    <cdr:cxnSp macro="">
      <cdr:nvCxnSpPr>
        <cdr:cNvPr id="3" name="Straight Connector 2">
          <a:extLst xmlns:a="http://schemas.openxmlformats.org/drawingml/2006/main">
            <a:ext uri="{FF2B5EF4-FFF2-40B4-BE49-F238E27FC236}">
              <a16:creationId xmlns:a16="http://schemas.microsoft.com/office/drawing/2014/main" xmlns="" id="{B7A67794-904D-4C77-8298-36CD791317E3}"/>
            </a:ext>
          </a:extLst>
        </cdr:cNvPr>
        <cdr:cNvCxnSpPr/>
      </cdr:nvCxnSpPr>
      <cdr:spPr>
        <a:xfrm xmlns:a="http://schemas.openxmlformats.org/drawingml/2006/main" flipV="1">
          <a:off x="3429000" y="76200"/>
          <a:ext cx="0" cy="4571988"/>
        </a:xfrm>
        <a:prstGeom xmlns:a="http://schemas.openxmlformats.org/drawingml/2006/main" prst="line">
          <a:avLst/>
        </a:prstGeom>
        <a:ln xmlns:a="http://schemas.openxmlformats.org/drawingml/2006/main" w="66675"/>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0.65487</cdr:x>
      <cdr:y>0.64179</cdr:y>
    </cdr:from>
    <cdr:to>
      <cdr:x>0.87611</cdr:x>
      <cdr:y>0.8806</cdr:y>
    </cdr:to>
    <cdr:sp macro="" textlink="">
      <cdr:nvSpPr>
        <cdr:cNvPr id="4" name="TextBox 3">
          <a:extLst xmlns:a="http://schemas.openxmlformats.org/drawingml/2006/main">
            <a:ext uri="{FF2B5EF4-FFF2-40B4-BE49-F238E27FC236}">
              <a16:creationId xmlns:a16="http://schemas.microsoft.com/office/drawing/2014/main" xmlns="" id="{3BBD2837-2B0F-4A0D-A7F4-D6FE27B6E936}"/>
            </a:ext>
          </a:extLst>
        </cdr:cNvPr>
        <cdr:cNvSpPr txBox="1"/>
      </cdr:nvSpPr>
      <cdr:spPr>
        <a:xfrm xmlns:a="http://schemas.openxmlformats.org/drawingml/2006/main">
          <a:off x="5638800" y="3276600"/>
          <a:ext cx="19050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i="1" dirty="0"/>
            <a:t>TFR of 2.1 is replacement-level fertility</a:t>
          </a:r>
          <a:endParaRPr lang="en-GB" sz="2000" b="1" i="1" dirty="0"/>
        </a:p>
      </cdr:txBody>
    </cdr:sp>
  </cdr:relSizeAnchor>
  <cdr:relSizeAnchor xmlns:cdr="http://schemas.openxmlformats.org/drawingml/2006/chartDrawing">
    <cdr:from>
      <cdr:x>0.40708</cdr:x>
      <cdr:y>0.74627</cdr:y>
    </cdr:from>
    <cdr:to>
      <cdr:x>0.63717</cdr:x>
      <cdr:y>0.74627</cdr:y>
    </cdr:to>
    <cdr:cxnSp macro="">
      <cdr:nvCxnSpPr>
        <cdr:cNvPr id="6" name="Straight Arrow Connector 5">
          <a:extLst xmlns:a="http://schemas.openxmlformats.org/drawingml/2006/main">
            <a:ext uri="{FF2B5EF4-FFF2-40B4-BE49-F238E27FC236}">
              <a16:creationId xmlns:a16="http://schemas.microsoft.com/office/drawing/2014/main" xmlns="" id="{9736E1CC-9A08-4180-BDD4-1FD0C13A3CF7}"/>
            </a:ext>
          </a:extLst>
        </cdr:cNvPr>
        <cdr:cNvCxnSpPr/>
      </cdr:nvCxnSpPr>
      <cdr:spPr>
        <a:xfrm xmlns:a="http://schemas.openxmlformats.org/drawingml/2006/main" flipH="1">
          <a:off x="3505200" y="3810000"/>
          <a:ext cx="1981200" cy="0"/>
        </a:xfrm>
        <a:prstGeom xmlns:a="http://schemas.openxmlformats.org/drawingml/2006/main" prst="straightConnector1">
          <a:avLst/>
        </a:prstGeom>
        <a:ln xmlns:a="http://schemas.openxmlformats.org/drawingml/2006/main" w="730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0.00714</cdr:x>
      <cdr:y>0.01536</cdr:y>
    </cdr:from>
    <cdr:to>
      <cdr:x>0.10952</cdr:x>
      <cdr:y>0.07167</cdr:y>
    </cdr:to>
    <cdr:sp macro="" textlink="">
      <cdr:nvSpPr>
        <cdr:cNvPr id="2" name="TextBox 1"/>
        <cdr:cNvSpPr txBox="1"/>
      </cdr:nvSpPr>
      <cdr:spPr>
        <a:xfrm xmlns:a="http://schemas.openxmlformats.org/drawingml/2006/main">
          <a:off x="57150" y="85726"/>
          <a:ext cx="81915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19" tIns="46310" rIns="92619" bIns="46310" numCol="1" anchor="t" anchorCtr="0" compatLnSpc="1">
            <a:prstTxWarp prst="textNoShape">
              <a:avLst/>
            </a:prstTxWarp>
          </a:bodyPr>
          <a:lstStyle>
            <a:lvl1pPr defTabSz="927100">
              <a:lnSpc>
                <a:spcPct val="100000"/>
              </a:lnSpc>
              <a:spcBef>
                <a:spcPct val="0"/>
              </a:spcBef>
              <a:buFontTx/>
              <a:buNone/>
              <a:defRPr sz="1200" i="0">
                <a:latin typeface="Times New Roman" pitchFamily="18" charset="0"/>
              </a:defRPr>
            </a:lvl1pPr>
          </a:lstStyle>
          <a:p>
            <a:pPr>
              <a:defRPr/>
            </a:pPr>
            <a:endParaRPr lang="es-CO" dirty="0"/>
          </a:p>
        </p:txBody>
      </p:sp>
      <p:sp>
        <p:nvSpPr>
          <p:cNvPr id="6147" name="Rectangle 3"/>
          <p:cNvSpPr>
            <a:spLocks noGrp="1" noChangeArrowheads="1"/>
          </p:cNvSpPr>
          <p:nvPr>
            <p:ph type="dt" sz="quarter" idx="1"/>
          </p:nvPr>
        </p:nvSpPr>
        <p:spPr bwMode="auto">
          <a:xfrm>
            <a:off x="3972560" y="0"/>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19" tIns="46310" rIns="92619" bIns="46310" numCol="1" anchor="t" anchorCtr="0" compatLnSpc="1">
            <a:prstTxWarp prst="textNoShape">
              <a:avLst/>
            </a:prstTxWarp>
          </a:bodyPr>
          <a:lstStyle>
            <a:lvl1pPr algn="r" defTabSz="927100">
              <a:lnSpc>
                <a:spcPct val="100000"/>
              </a:lnSpc>
              <a:spcBef>
                <a:spcPct val="0"/>
              </a:spcBef>
              <a:buFontTx/>
              <a:buNone/>
              <a:defRPr sz="1200" i="0">
                <a:latin typeface="Times New Roman" pitchFamily="18" charset="0"/>
              </a:defRPr>
            </a:lvl1pPr>
          </a:lstStyle>
          <a:p>
            <a:pPr>
              <a:defRPr/>
            </a:pPr>
            <a:endParaRPr lang="es-CO" dirty="0"/>
          </a:p>
        </p:txBody>
      </p:sp>
      <p:sp>
        <p:nvSpPr>
          <p:cNvPr id="6148" name="Rectangle 4"/>
          <p:cNvSpPr>
            <a:spLocks noGrp="1" noChangeArrowheads="1"/>
          </p:cNvSpPr>
          <p:nvPr>
            <p:ph type="ftr" sz="quarter" idx="2"/>
          </p:nvPr>
        </p:nvSpPr>
        <p:spPr bwMode="auto">
          <a:xfrm>
            <a:off x="0" y="8832850"/>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19" tIns="46310" rIns="92619" bIns="46310" numCol="1" anchor="b" anchorCtr="0" compatLnSpc="1">
            <a:prstTxWarp prst="textNoShape">
              <a:avLst/>
            </a:prstTxWarp>
          </a:bodyPr>
          <a:lstStyle>
            <a:lvl1pPr defTabSz="927100">
              <a:lnSpc>
                <a:spcPct val="100000"/>
              </a:lnSpc>
              <a:spcBef>
                <a:spcPct val="0"/>
              </a:spcBef>
              <a:buFontTx/>
              <a:buNone/>
              <a:defRPr sz="1200" i="0">
                <a:latin typeface="Times New Roman" pitchFamily="18" charset="0"/>
              </a:defRPr>
            </a:lvl1pPr>
          </a:lstStyle>
          <a:p>
            <a:pPr>
              <a:defRPr/>
            </a:pPr>
            <a:endParaRPr lang="es-CO" dirty="0"/>
          </a:p>
        </p:txBody>
      </p:sp>
      <p:sp>
        <p:nvSpPr>
          <p:cNvPr id="6149" name="Rectangle 5"/>
          <p:cNvSpPr>
            <a:spLocks noGrp="1" noChangeArrowheads="1"/>
          </p:cNvSpPr>
          <p:nvPr>
            <p:ph type="sldNum" sz="quarter" idx="3"/>
          </p:nvPr>
        </p:nvSpPr>
        <p:spPr bwMode="auto">
          <a:xfrm>
            <a:off x="3972560" y="8832850"/>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19" tIns="46310" rIns="92619" bIns="46310" numCol="1" anchor="b" anchorCtr="0" compatLnSpc="1">
            <a:prstTxWarp prst="textNoShape">
              <a:avLst/>
            </a:prstTxWarp>
          </a:bodyPr>
          <a:lstStyle>
            <a:lvl1pPr algn="r" defTabSz="927100">
              <a:lnSpc>
                <a:spcPct val="100000"/>
              </a:lnSpc>
              <a:spcBef>
                <a:spcPct val="0"/>
              </a:spcBef>
              <a:buFontTx/>
              <a:buNone/>
              <a:defRPr sz="1200" i="0">
                <a:latin typeface="Times New Roman" pitchFamily="18" charset="0"/>
              </a:defRPr>
            </a:lvl1pPr>
          </a:lstStyle>
          <a:p>
            <a:pPr>
              <a:defRPr/>
            </a:pPr>
            <a:fld id="{06AA176C-0312-46C4-9EB8-B0CE41A7A1A8}" type="slidenum">
              <a:rPr lang="es-CO"/>
              <a:pPr>
                <a:defRPr/>
              </a:pPr>
              <a:t>‹#›</a:t>
            </a:fld>
            <a:endParaRPr lang="es-CO" dirty="0"/>
          </a:p>
        </p:txBody>
      </p:sp>
    </p:spTree>
    <p:extLst>
      <p:ext uri="{BB962C8B-B14F-4D97-AF65-F5344CB8AC3E}">
        <p14:creationId xmlns:p14="http://schemas.microsoft.com/office/powerpoint/2010/main" val="3766889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19" tIns="46310" rIns="92619" bIns="46310" numCol="1" anchor="t" anchorCtr="0" compatLnSpc="1">
            <a:prstTxWarp prst="textNoShape">
              <a:avLst/>
            </a:prstTxWarp>
          </a:bodyPr>
          <a:lstStyle>
            <a:lvl1pPr defTabSz="927100">
              <a:lnSpc>
                <a:spcPct val="100000"/>
              </a:lnSpc>
              <a:spcBef>
                <a:spcPct val="0"/>
              </a:spcBef>
              <a:buFontTx/>
              <a:buNone/>
              <a:defRPr sz="1200" i="0">
                <a:latin typeface="Times New Roman" pitchFamily="18" charset="0"/>
              </a:defRPr>
            </a:lvl1pPr>
          </a:lstStyle>
          <a:p>
            <a:pPr>
              <a:defRPr/>
            </a:pPr>
            <a:endParaRPr lang="es-CO" dirty="0"/>
          </a:p>
        </p:txBody>
      </p:sp>
      <p:sp>
        <p:nvSpPr>
          <p:cNvPr id="4099" name="Rectangle 3"/>
          <p:cNvSpPr>
            <a:spLocks noGrp="1" noChangeArrowheads="1"/>
          </p:cNvSpPr>
          <p:nvPr>
            <p:ph type="dt" idx="1"/>
          </p:nvPr>
        </p:nvSpPr>
        <p:spPr bwMode="auto">
          <a:xfrm>
            <a:off x="3972560" y="0"/>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19" tIns="46310" rIns="92619" bIns="46310" numCol="1" anchor="t" anchorCtr="0" compatLnSpc="1">
            <a:prstTxWarp prst="textNoShape">
              <a:avLst/>
            </a:prstTxWarp>
          </a:bodyPr>
          <a:lstStyle>
            <a:lvl1pPr algn="r" defTabSz="927100">
              <a:lnSpc>
                <a:spcPct val="100000"/>
              </a:lnSpc>
              <a:spcBef>
                <a:spcPct val="0"/>
              </a:spcBef>
              <a:buFontTx/>
              <a:buNone/>
              <a:defRPr sz="1200" i="0">
                <a:latin typeface="Times New Roman" pitchFamily="18" charset="0"/>
              </a:defRPr>
            </a:lvl1pPr>
          </a:lstStyle>
          <a:p>
            <a:pPr>
              <a:defRPr/>
            </a:pPr>
            <a:endParaRPr lang="es-CO" dirty="0"/>
          </a:p>
        </p:txBody>
      </p:sp>
      <p:sp>
        <p:nvSpPr>
          <p:cNvPr id="5325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3098" y="4416426"/>
            <a:ext cx="5144206"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19" tIns="46310" rIns="92619" bIns="463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2850"/>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19" tIns="46310" rIns="92619" bIns="46310" numCol="1" anchor="b" anchorCtr="0" compatLnSpc="1">
            <a:prstTxWarp prst="textNoShape">
              <a:avLst/>
            </a:prstTxWarp>
          </a:bodyPr>
          <a:lstStyle>
            <a:lvl1pPr defTabSz="927100">
              <a:lnSpc>
                <a:spcPct val="100000"/>
              </a:lnSpc>
              <a:spcBef>
                <a:spcPct val="0"/>
              </a:spcBef>
              <a:buFontTx/>
              <a:buNone/>
              <a:defRPr sz="1200" i="0">
                <a:latin typeface="Times New Roman" pitchFamily="18" charset="0"/>
              </a:defRPr>
            </a:lvl1pPr>
          </a:lstStyle>
          <a:p>
            <a:pPr>
              <a:defRPr/>
            </a:pPr>
            <a:endParaRPr lang="es-CO" dirty="0"/>
          </a:p>
        </p:txBody>
      </p:sp>
      <p:sp>
        <p:nvSpPr>
          <p:cNvPr id="4103" name="Rectangle 7"/>
          <p:cNvSpPr>
            <a:spLocks noGrp="1" noChangeArrowheads="1"/>
          </p:cNvSpPr>
          <p:nvPr>
            <p:ph type="sldNum" sz="quarter" idx="5"/>
          </p:nvPr>
        </p:nvSpPr>
        <p:spPr bwMode="auto">
          <a:xfrm>
            <a:off x="3972560" y="8832850"/>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19" tIns="46310" rIns="92619" bIns="46310" numCol="1" anchor="b" anchorCtr="0" compatLnSpc="1">
            <a:prstTxWarp prst="textNoShape">
              <a:avLst/>
            </a:prstTxWarp>
          </a:bodyPr>
          <a:lstStyle>
            <a:lvl1pPr algn="r" defTabSz="927100">
              <a:lnSpc>
                <a:spcPct val="100000"/>
              </a:lnSpc>
              <a:spcBef>
                <a:spcPct val="0"/>
              </a:spcBef>
              <a:buFontTx/>
              <a:buNone/>
              <a:defRPr sz="1200" i="0">
                <a:latin typeface="Times New Roman" pitchFamily="18" charset="0"/>
              </a:defRPr>
            </a:lvl1pPr>
          </a:lstStyle>
          <a:p>
            <a:pPr>
              <a:defRPr/>
            </a:pPr>
            <a:fld id="{69D9A5D3-3CFF-4B06-8FDD-714CA257427C}" type="slidenum">
              <a:rPr lang="es-CO"/>
              <a:pPr>
                <a:defRPr/>
              </a:pPr>
              <a:t>‹#›</a:t>
            </a:fld>
            <a:endParaRPr lang="es-CO" dirty="0"/>
          </a:p>
        </p:txBody>
      </p:sp>
    </p:spTree>
    <p:extLst>
      <p:ext uri="{BB962C8B-B14F-4D97-AF65-F5344CB8AC3E}">
        <p14:creationId xmlns:p14="http://schemas.microsoft.com/office/powerpoint/2010/main" val="857832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27100">
              <a:defRPr sz="3200" i="1">
                <a:solidFill>
                  <a:schemeClr val="tx1"/>
                </a:solidFill>
                <a:latin typeface="Arial" charset="0"/>
              </a:defRPr>
            </a:lvl1pPr>
            <a:lvl2pPr marL="742950" indent="-285750" defTabSz="927100">
              <a:defRPr sz="3200" i="1">
                <a:solidFill>
                  <a:schemeClr val="tx1"/>
                </a:solidFill>
                <a:latin typeface="Arial" charset="0"/>
              </a:defRPr>
            </a:lvl2pPr>
            <a:lvl3pPr marL="1143000" indent="-228600" defTabSz="927100">
              <a:defRPr sz="3200" i="1">
                <a:solidFill>
                  <a:schemeClr val="tx1"/>
                </a:solidFill>
                <a:latin typeface="Arial" charset="0"/>
              </a:defRPr>
            </a:lvl3pPr>
            <a:lvl4pPr marL="1598613" indent="-227013" defTabSz="927100">
              <a:defRPr sz="3200" i="1">
                <a:solidFill>
                  <a:schemeClr val="tx1"/>
                </a:solidFill>
                <a:latin typeface="Arial" charset="0"/>
              </a:defRPr>
            </a:lvl4pPr>
            <a:lvl5pPr marL="2057400" indent="-228600" defTabSz="927100">
              <a:defRPr sz="3200" i="1">
                <a:solidFill>
                  <a:schemeClr val="tx1"/>
                </a:solidFill>
                <a:latin typeface="Arial" charset="0"/>
              </a:defRPr>
            </a:lvl5pPr>
            <a:lvl6pPr marL="2514600" indent="-228600" defTabSz="927100" eaLnBrk="0" fontAlgn="base" hangingPunct="0">
              <a:lnSpc>
                <a:spcPct val="90000"/>
              </a:lnSpc>
              <a:spcBef>
                <a:spcPct val="20000"/>
              </a:spcBef>
              <a:spcAft>
                <a:spcPct val="0"/>
              </a:spcAft>
              <a:buChar char="–"/>
              <a:defRPr sz="3200" i="1">
                <a:solidFill>
                  <a:schemeClr val="tx1"/>
                </a:solidFill>
                <a:latin typeface="Arial" charset="0"/>
              </a:defRPr>
            </a:lvl6pPr>
            <a:lvl7pPr marL="2971800" indent="-228600" defTabSz="927100" eaLnBrk="0" fontAlgn="base" hangingPunct="0">
              <a:lnSpc>
                <a:spcPct val="90000"/>
              </a:lnSpc>
              <a:spcBef>
                <a:spcPct val="20000"/>
              </a:spcBef>
              <a:spcAft>
                <a:spcPct val="0"/>
              </a:spcAft>
              <a:buChar char="–"/>
              <a:defRPr sz="3200" i="1">
                <a:solidFill>
                  <a:schemeClr val="tx1"/>
                </a:solidFill>
                <a:latin typeface="Arial" charset="0"/>
              </a:defRPr>
            </a:lvl7pPr>
            <a:lvl8pPr marL="3429000" indent="-228600" defTabSz="927100" eaLnBrk="0" fontAlgn="base" hangingPunct="0">
              <a:lnSpc>
                <a:spcPct val="90000"/>
              </a:lnSpc>
              <a:spcBef>
                <a:spcPct val="20000"/>
              </a:spcBef>
              <a:spcAft>
                <a:spcPct val="0"/>
              </a:spcAft>
              <a:buChar char="–"/>
              <a:defRPr sz="3200" i="1">
                <a:solidFill>
                  <a:schemeClr val="tx1"/>
                </a:solidFill>
                <a:latin typeface="Arial" charset="0"/>
              </a:defRPr>
            </a:lvl8pPr>
            <a:lvl9pPr marL="3886200" indent="-228600" defTabSz="927100" eaLnBrk="0" fontAlgn="base" hangingPunct="0">
              <a:lnSpc>
                <a:spcPct val="90000"/>
              </a:lnSpc>
              <a:spcBef>
                <a:spcPct val="20000"/>
              </a:spcBef>
              <a:spcAft>
                <a:spcPct val="0"/>
              </a:spcAft>
              <a:buChar char="–"/>
              <a:defRPr sz="3200" i="1">
                <a:solidFill>
                  <a:schemeClr val="tx1"/>
                </a:solidFill>
                <a:latin typeface="Arial" charset="0"/>
              </a:defRPr>
            </a:lvl9pPr>
          </a:lstStyle>
          <a:p>
            <a:fld id="{2220778F-0DA0-4E7E-ACD0-327AEA3B7D53}" type="slidenum">
              <a:rPr lang="es-CO" altLang="en-US" sz="1200" i="0" smtClean="0">
                <a:latin typeface="Times New Roman" pitchFamily="18" charset="0"/>
              </a:rPr>
              <a:pPr/>
              <a:t>1</a:t>
            </a:fld>
            <a:endParaRPr lang="es-CO" altLang="en-US" sz="1200" i="0" dirty="0">
              <a:latin typeface="Times New Roman" pitchFamily="18" charset="0"/>
            </a:endParaRPr>
          </a:p>
        </p:txBody>
      </p:sp>
      <p:sp>
        <p:nvSpPr>
          <p:cNvPr id="54275" name="Rectangle 2"/>
          <p:cNvSpPr>
            <a:spLocks noGrp="1" noRot="1" noChangeAspect="1" noChangeArrowheads="1" noTextEdit="1"/>
          </p:cNvSpPr>
          <p:nvPr>
            <p:ph type="sldImg"/>
          </p:nvPr>
        </p:nvSpPr>
        <p:spPr>
          <a:xfrm>
            <a:off x="1182688" y="696913"/>
            <a:ext cx="4649787" cy="3487737"/>
          </a:xfrm>
          <a:ln/>
        </p:spPr>
      </p:sp>
      <p:sp>
        <p:nvSpPr>
          <p:cNvPr id="54276" name="Rectangle 3"/>
          <p:cNvSpPr>
            <a:spLocks noGrp="1" noChangeArrowheads="1"/>
          </p:cNvSpPr>
          <p:nvPr>
            <p:ph type="body" idx="1"/>
          </p:nvPr>
        </p:nvSpPr>
        <p:spPr/>
        <p:txBody>
          <a:bodyPr/>
          <a:lstStyle/>
          <a:p>
            <a:pPr eaLnBrk="1" hangingPunct="1"/>
            <a:endParaRPr lang="en-GB" altLang="en-US" dirty="0"/>
          </a:p>
        </p:txBody>
      </p:sp>
    </p:spTree>
    <p:extLst>
      <p:ext uri="{BB962C8B-B14F-4D97-AF65-F5344CB8AC3E}">
        <p14:creationId xmlns:p14="http://schemas.microsoft.com/office/powerpoint/2010/main" val="63808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E696B00-9282-4CD9-98C1-7E457DD4C6AD}" type="slidenum">
              <a:rPr lang="en-US" altLang="en-US" smtClean="0"/>
              <a:pPr eaLnBrk="1" hangingPunct="1">
                <a:spcBef>
                  <a:spcPct val="0"/>
                </a:spcBef>
              </a:pPr>
              <a:t>2</a:t>
            </a:fld>
            <a:endParaRPr lang="en-US" altLang="en-US"/>
          </a:p>
        </p:txBody>
      </p:sp>
      <p:sp>
        <p:nvSpPr>
          <p:cNvPr id="27651" name="Rectangle 7"/>
          <p:cNvSpPr txBox="1">
            <a:spLocks noGrp="1" noChangeArrowheads="1"/>
          </p:cNvSpPr>
          <p:nvPr/>
        </p:nvSpPr>
        <p:spPr bwMode="auto">
          <a:xfrm>
            <a:off x="3970938" y="8828089"/>
            <a:ext cx="303784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2" tIns="45555" rIns="91112" bIns="45555" anchor="b"/>
          <a:lstStyle>
            <a:lvl1pPr defTabSz="911225" eaLnBrk="0" hangingPunct="0">
              <a:spcBef>
                <a:spcPct val="30000"/>
              </a:spcBef>
              <a:defRPr sz="1200">
                <a:solidFill>
                  <a:schemeClr val="tx1"/>
                </a:solidFill>
                <a:latin typeface="Arial" charset="0"/>
                <a:cs typeface="Arial" charset="0"/>
              </a:defRPr>
            </a:lvl1pPr>
            <a:lvl2pPr marL="739775" indent="-284163" defTabSz="911225" eaLnBrk="0" hangingPunct="0">
              <a:spcBef>
                <a:spcPct val="30000"/>
              </a:spcBef>
              <a:defRPr sz="1200">
                <a:solidFill>
                  <a:schemeClr val="tx1"/>
                </a:solidFill>
                <a:latin typeface="Arial" charset="0"/>
                <a:cs typeface="Arial" charset="0"/>
              </a:defRPr>
            </a:lvl2pPr>
            <a:lvl3pPr marL="1138238" indent="-227013" defTabSz="911225" eaLnBrk="0" hangingPunct="0">
              <a:spcBef>
                <a:spcPct val="30000"/>
              </a:spcBef>
              <a:defRPr sz="1200">
                <a:solidFill>
                  <a:schemeClr val="tx1"/>
                </a:solidFill>
                <a:latin typeface="Arial" charset="0"/>
                <a:cs typeface="Arial" charset="0"/>
              </a:defRPr>
            </a:lvl3pPr>
            <a:lvl4pPr marL="1595438" indent="-228600" defTabSz="911225" eaLnBrk="0" hangingPunct="0">
              <a:spcBef>
                <a:spcPct val="30000"/>
              </a:spcBef>
              <a:defRPr sz="1200">
                <a:solidFill>
                  <a:schemeClr val="tx1"/>
                </a:solidFill>
                <a:latin typeface="Arial" charset="0"/>
                <a:cs typeface="Arial" charset="0"/>
              </a:defRPr>
            </a:lvl4pPr>
            <a:lvl5pPr marL="2049463" indent="-227013" defTabSz="911225" eaLnBrk="0" hangingPunct="0">
              <a:spcBef>
                <a:spcPct val="30000"/>
              </a:spcBef>
              <a:defRPr sz="1200">
                <a:solidFill>
                  <a:schemeClr val="tx1"/>
                </a:solidFill>
                <a:latin typeface="Arial" charset="0"/>
                <a:cs typeface="Arial" charset="0"/>
              </a:defRPr>
            </a:lvl5pPr>
            <a:lvl6pPr marL="2506663" indent="-227013" defTabSz="911225" eaLnBrk="0" fontAlgn="base" hangingPunct="0">
              <a:spcBef>
                <a:spcPct val="30000"/>
              </a:spcBef>
              <a:spcAft>
                <a:spcPct val="0"/>
              </a:spcAft>
              <a:defRPr sz="1200">
                <a:solidFill>
                  <a:schemeClr val="tx1"/>
                </a:solidFill>
                <a:latin typeface="Arial" charset="0"/>
                <a:cs typeface="Arial" charset="0"/>
              </a:defRPr>
            </a:lvl6pPr>
            <a:lvl7pPr marL="2963863" indent="-227013" defTabSz="911225" eaLnBrk="0" fontAlgn="base" hangingPunct="0">
              <a:spcBef>
                <a:spcPct val="30000"/>
              </a:spcBef>
              <a:spcAft>
                <a:spcPct val="0"/>
              </a:spcAft>
              <a:defRPr sz="1200">
                <a:solidFill>
                  <a:schemeClr val="tx1"/>
                </a:solidFill>
                <a:latin typeface="Arial" charset="0"/>
                <a:cs typeface="Arial" charset="0"/>
              </a:defRPr>
            </a:lvl7pPr>
            <a:lvl8pPr marL="3421063" indent="-227013" defTabSz="911225" eaLnBrk="0" fontAlgn="base" hangingPunct="0">
              <a:spcBef>
                <a:spcPct val="30000"/>
              </a:spcBef>
              <a:spcAft>
                <a:spcPct val="0"/>
              </a:spcAft>
              <a:defRPr sz="1200">
                <a:solidFill>
                  <a:schemeClr val="tx1"/>
                </a:solidFill>
                <a:latin typeface="Arial" charset="0"/>
                <a:cs typeface="Arial" charset="0"/>
              </a:defRPr>
            </a:lvl8pPr>
            <a:lvl9pPr marL="3878263" indent="-227013" defTabSz="911225"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739DEBBD-C499-4B0E-A590-2DFB82EB22E4}" type="slidenum">
              <a:rPr lang="en-US" altLang="en-US" b="0"/>
              <a:pPr algn="r" eaLnBrk="1" hangingPunct="1">
                <a:spcBef>
                  <a:spcPct val="0"/>
                </a:spcBef>
              </a:pPr>
              <a:t>2</a:t>
            </a:fld>
            <a:endParaRPr lang="en-US" altLang="en-US" b="0"/>
          </a:p>
        </p:txBody>
      </p:sp>
      <p:sp>
        <p:nvSpPr>
          <p:cNvPr id="27652" name="Rectangle 2"/>
          <p:cNvSpPr>
            <a:spLocks noGrp="1" noRot="1" noChangeAspect="1" noChangeArrowheads="1" noTextEdit="1"/>
          </p:cNvSpPr>
          <p:nvPr>
            <p:ph type="sldImg"/>
          </p:nvPr>
        </p:nvSpPr>
        <p:spPr>
          <a:xfrm>
            <a:off x="1187450" y="698500"/>
            <a:ext cx="4643438" cy="3482975"/>
          </a:xfrm>
          <a:ln/>
        </p:spPr>
      </p:sp>
      <p:sp>
        <p:nvSpPr>
          <p:cNvPr id="27653" name="Rectangle 3"/>
          <p:cNvSpPr>
            <a:spLocks noGrp="1" noChangeArrowheads="1"/>
          </p:cNvSpPr>
          <p:nvPr>
            <p:ph type="body" idx="1"/>
          </p:nvPr>
        </p:nvSpPr>
        <p:spPr>
          <a:xfrm>
            <a:off x="933098" y="4416426"/>
            <a:ext cx="5144206" cy="4181475"/>
          </a:xfrm>
          <a:noFill/>
        </p:spPr>
        <p:txBody>
          <a:bodyPr lIns="91112" tIns="45555" rIns="91112" bIns="45555"/>
          <a:lstStyle/>
          <a:p>
            <a:pPr eaLnBrk="1" hangingPunct="1"/>
            <a:endParaRPr lang="en-GB" altLang="en-US" dirty="0"/>
          </a:p>
        </p:txBody>
      </p:sp>
    </p:spTree>
    <p:extLst>
      <p:ext uri="{BB962C8B-B14F-4D97-AF65-F5344CB8AC3E}">
        <p14:creationId xmlns:p14="http://schemas.microsoft.com/office/powerpoint/2010/main" val="387888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EACD502-2FF8-4F32-853A-5E83A9770C16}" type="slidenum">
              <a:rPr lang="en-US" altLang="en-US" smtClean="0"/>
              <a:pPr>
                <a:defRPr/>
              </a:pPr>
              <a:t>8</a:t>
            </a:fld>
            <a:endParaRPr lang="en-US" altLang="en-US"/>
          </a:p>
        </p:txBody>
      </p:sp>
    </p:spTree>
    <p:extLst>
      <p:ext uri="{BB962C8B-B14F-4D97-AF65-F5344CB8AC3E}">
        <p14:creationId xmlns:p14="http://schemas.microsoft.com/office/powerpoint/2010/main" val="355911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EACD502-2FF8-4F32-853A-5E83A9770C16}" type="slidenum">
              <a:rPr lang="en-US" altLang="en-US" smtClean="0"/>
              <a:pPr>
                <a:defRPr/>
              </a:pPr>
              <a:t>13</a:t>
            </a:fld>
            <a:endParaRPr lang="en-US" altLang="en-US"/>
          </a:p>
        </p:txBody>
      </p:sp>
    </p:spTree>
    <p:extLst>
      <p:ext uri="{BB962C8B-B14F-4D97-AF65-F5344CB8AC3E}">
        <p14:creationId xmlns:p14="http://schemas.microsoft.com/office/powerpoint/2010/main" val="405399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EACD502-2FF8-4F32-853A-5E83A9770C16}" type="slidenum">
              <a:rPr lang="en-US" altLang="en-US" smtClean="0"/>
              <a:pPr>
                <a:defRPr/>
              </a:pPr>
              <a:t>15</a:t>
            </a:fld>
            <a:endParaRPr lang="en-US" altLang="en-US"/>
          </a:p>
        </p:txBody>
      </p:sp>
    </p:spTree>
    <p:extLst>
      <p:ext uri="{BB962C8B-B14F-4D97-AF65-F5344CB8AC3E}">
        <p14:creationId xmlns:p14="http://schemas.microsoft.com/office/powerpoint/2010/main" val="382734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GB" altLang="en-US" dirty="0"/>
          </a:p>
        </p:txBody>
      </p:sp>
      <p:sp>
        <p:nvSpPr>
          <p:cNvPr id="317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55ACBC5-7677-457F-9562-00412A4C0C89}" type="slidenum">
              <a:rPr lang="en-US" altLang="en-US" smtClean="0">
                <a:solidFill>
                  <a:prstClr val="black"/>
                </a:solidFill>
              </a:rPr>
              <a:pPr eaLnBrk="1" hangingPunct="1">
                <a:spcBef>
                  <a:spcPct val="0"/>
                </a:spcBef>
              </a:pPr>
              <a:t>16</a:t>
            </a:fld>
            <a:endParaRPr lang="en-US" altLang="en-US" dirty="0">
              <a:solidFill>
                <a:prstClr val="black"/>
              </a:solidFill>
            </a:endParaRPr>
          </a:p>
        </p:txBody>
      </p:sp>
    </p:spTree>
    <p:extLst>
      <p:ext uri="{BB962C8B-B14F-4D97-AF65-F5344CB8AC3E}">
        <p14:creationId xmlns:p14="http://schemas.microsoft.com/office/powerpoint/2010/main" val="334712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4770A915-339A-4E64-9AED-108975B06E77}" type="slidenum">
              <a:rPr lang="en-US"/>
              <a:pPr>
                <a:defRPr/>
              </a:pPr>
              <a:t>‹#›</a:t>
            </a:fld>
            <a:endParaRPr lang="en-US" dirty="0"/>
          </a:p>
        </p:txBody>
      </p:sp>
    </p:spTree>
    <p:extLst>
      <p:ext uri="{BB962C8B-B14F-4D97-AF65-F5344CB8AC3E}">
        <p14:creationId xmlns:p14="http://schemas.microsoft.com/office/powerpoint/2010/main" val="23202423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90388AA9-0336-4A20-9C91-484EEC352697}" type="slidenum">
              <a:rPr lang="en-US"/>
              <a:pPr>
                <a:defRPr/>
              </a:pPr>
              <a:t>‹#›</a:t>
            </a:fld>
            <a:endParaRPr lang="en-US" dirty="0"/>
          </a:p>
        </p:txBody>
      </p:sp>
    </p:spTree>
    <p:extLst>
      <p:ext uri="{BB962C8B-B14F-4D97-AF65-F5344CB8AC3E}">
        <p14:creationId xmlns:p14="http://schemas.microsoft.com/office/powerpoint/2010/main" val="24872038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6838A7B4-BAEB-41DE-8CBB-DF7459063FBF}" type="slidenum">
              <a:rPr lang="en-US"/>
              <a:pPr>
                <a:defRPr/>
              </a:pPr>
              <a:t>‹#›</a:t>
            </a:fld>
            <a:endParaRPr lang="en-US" dirty="0"/>
          </a:p>
        </p:txBody>
      </p:sp>
    </p:spTree>
    <p:extLst>
      <p:ext uri="{BB962C8B-B14F-4D97-AF65-F5344CB8AC3E}">
        <p14:creationId xmlns:p14="http://schemas.microsoft.com/office/powerpoint/2010/main" val="26448140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54469A86-9FB5-4186-B0F3-5D159177A0FE}" type="slidenum">
              <a:rPr lang="en-US"/>
              <a:pPr>
                <a:defRPr/>
              </a:pPr>
              <a:t>‹#›</a:t>
            </a:fld>
            <a:endParaRPr lang="en-US" dirty="0"/>
          </a:p>
        </p:txBody>
      </p:sp>
    </p:spTree>
    <p:extLst>
      <p:ext uri="{BB962C8B-B14F-4D97-AF65-F5344CB8AC3E}">
        <p14:creationId xmlns:p14="http://schemas.microsoft.com/office/powerpoint/2010/main" val="22981467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7F441B2F-52F9-4F18-A776-43C62D5F3B9A}" type="slidenum">
              <a:rPr lang="en-US"/>
              <a:pPr>
                <a:defRPr/>
              </a:pPr>
              <a:t>‹#›</a:t>
            </a:fld>
            <a:endParaRPr lang="en-US" dirty="0"/>
          </a:p>
        </p:txBody>
      </p:sp>
    </p:spTree>
    <p:extLst>
      <p:ext uri="{BB962C8B-B14F-4D97-AF65-F5344CB8AC3E}">
        <p14:creationId xmlns:p14="http://schemas.microsoft.com/office/powerpoint/2010/main" val="41973774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B3467A81-F6FE-4A3E-A837-B7747A5FBD8E}" type="slidenum">
              <a:rPr lang="en-US"/>
              <a:pPr>
                <a:defRPr/>
              </a:pPr>
              <a:t>‹#›</a:t>
            </a:fld>
            <a:endParaRPr lang="en-US" dirty="0"/>
          </a:p>
        </p:txBody>
      </p:sp>
    </p:spTree>
    <p:extLst>
      <p:ext uri="{BB962C8B-B14F-4D97-AF65-F5344CB8AC3E}">
        <p14:creationId xmlns:p14="http://schemas.microsoft.com/office/powerpoint/2010/main" val="19379247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quarter"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1246F7CB-A4FA-45DA-80C5-4B0611FEA60B}" type="slidenum">
              <a:rPr lang="en-US"/>
              <a:pPr>
                <a:defRPr/>
              </a:pPr>
              <a:t>‹#›</a:t>
            </a:fld>
            <a:endParaRPr lang="en-US" dirty="0"/>
          </a:p>
        </p:txBody>
      </p:sp>
    </p:spTree>
    <p:extLst>
      <p:ext uri="{BB962C8B-B14F-4D97-AF65-F5344CB8AC3E}">
        <p14:creationId xmlns:p14="http://schemas.microsoft.com/office/powerpoint/2010/main" val="21912415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quarter"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BDBF20D7-E77F-446D-80AC-15BEDD4DDA88}" type="slidenum">
              <a:rPr lang="en-US"/>
              <a:pPr>
                <a:defRPr/>
              </a:pPr>
              <a:t>‹#›</a:t>
            </a:fld>
            <a:endParaRPr lang="en-US" dirty="0"/>
          </a:p>
        </p:txBody>
      </p:sp>
    </p:spTree>
    <p:extLst>
      <p:ext uri="{BB962C8B-B14F-4D97-AF65-F5344CB8AC3E}">
        <p14:creationId xmlns:p14="http://schemas.microsoft.com/office/powerpoint/2010/main" val="21812407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quarter"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3C67EF41-1382-459B-86C2-1E39A9826803}" type="slidenum">
              <a:rPr lang="en-US"/>
              <a:pPr>
                <a:defRPr/>
              </a:pPr>
              <a:t>‹#›</a:t>
            </a:fld>
            <a:endParaRPr lang="en-US" dirty="0"/>
          </a:p>
        </p:txBody>
      </p:sp>
    </p:spTree>
    <p:extLst>
      <p:ext uri="{BB962C8B-B14F-4D97-AF65-F5344CB8AC3E}">
        <p14:creationId xmlns:p14="http://schemas.microsoft.com/office/powerpoint/2010/main" val="328012485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B56740B2-9F39-45C3-87EA-D64559EC4BD3}" type="slidenum">
              <a:rPr lang="en-US"/>
              <a:pPr>
                <a:defRPr/>
              </a:pPr>
              <a:t>‹#›</a:t>
            </a:fld>
            <a:endParaRPr lang="en-US" dirty="0"/>
          </a:p>
        </p:txBody>
      </p:sp>
    </p:spTree>
    <p:extLst>
      <p:ext uri="{BB962C8B-B14F-4D97-AF65-F5344CB8AC3E}">
        <p14:creationId xmlns:p14="http://schemas.microsoft.com/office/powerpoint/2010/main" val="4514343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F04169BB-981A-46DF-AE14-C732816C0EF7}" type="slidenum">
              <a:rPr lang="en-US"/>
              <a:pPr>
                <a:defRPr/>
              </a:pPr>
              <a:t>‹#›</a:t>
            </a:fld>
            <a:endParaRPr lang="en-US" dirty="0"/>
          </a:p>
        </p:txBody>
      </p:sp>
    </p:spTree>
    <p:extLst>
      <p:ext uri="{BB962C8B-B14F-4D97-AF65-F5344CB8AC3E}">
        <p14:creationId xmlns:p14="http://schemas.microsoft.com/office/powerpoint/2010/main" val="12114501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1825024D-CED5-4027-AADD-FFC2DDB59734}" type="slidenum">
              <a:rPr lang="en-US"/>
              <a:pPr>
                <a:defRPr/>
              </a:pPr>
              <a:t>‹#›</a:t>
            </a:fld>
            <a:endParaRPr lang="en-US" dirty="0"/>
          </a:p>
        </p:txBody>
      </p:sp>
    </p:spTree>
    <p:extLst>
      <p:ext uri="{BB962C8B-B14F-4D97-AF65-F5344CB8AC3E}">
        <p14:creationId xmlns:p14="http://schemas.microsoft.com/office/powerpoint/2010/main" val="6091175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D1BAEEF7-6B2C-4952-9D58-3CA3C9EECCE6}" type="slidenum">
              <a:rPr lang="en-US"/>
              <a:pPr>
                <a:defRPr/>
              </a:pPr>
              <a:t>‹#›</a:t>
            </a:fld>
            <a:endParaRPr lang="en-US" dirty="0"/>
          </a:p>
        </p:txBody>
      </p:sp>
    </p:spTree>
    <p:extLst>
      <p:ext uri="{BB962C8B-B14F-4D97-AF65-F5344CB8AC3E}">
        <p14:creationId xmlns:p14="http://schemas.microsoft.com/office/powerpoint/2010/main" val="139303099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D9A1967A-B128-4332-B186-82BE56B9A30B}" type="slidenum">
              <a:rPr lang="en-US"/>
              <a:pPr>
                <a:defRPr/>
              </a:pPr>
              <a:t>‹#›</a:t>
            </a:fld>
            <a:endParaRPr lang="en-US" dirty="0"/>
          </a:p>
        </p:txBody>
      </p:sp>
    </p:spTree>
    <p:extLst>
      <p:ext uri="{BB962C8B-B14F-4D97-AF65-F5344CB8AC3E}">
        <p14:creationId xmlns:p14="http://schemas.microsoft.com/office/powerpoint/2010/main" val="139908619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CDCE13F5-79C2-47EC-9F7B-F7AB39C2AF4D}" type="slidenum">
              <a:rPr lang="en-US"/>
              <a:pPr>
                <a:defRPr/>
              </a:pPr>
              <a:t>‹#›</a:t>
            </a:fld>
            <a:endParaRPr lang="en-US" dirty="0"/>
          </a:p>
        </p:txBody>
      </p:sp>
    </p:spTree>
    <p:extLst>
      <p:ext uri="{BB962C8B-B14F-4D97-AF65-F5344CB8AC3E}">
        <p14:creationId xmlns:p14="http://schemas.microsoft.com/office/powerpoint/2010/main" val="20327798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A9EF0E76-03C1-4F8C-A1BB-FB195288CFC7}" type="slidenum">
              <a:rPr lang="en-US"/>
              <a:pPr>
                <a:defRPr/>
              </a:pPr>
              <a:t>‹#›</a:t>
            </a:fld>
            <a:endParaRPr lang="en-US" dirty="0"/>
          </a:p>
        </p:txBody>
      </p:sp>
    </p:spTree>
    <p:extLst>
      <p:ext uri="{BB962C8B-B14F-4D97-AF65-F5344CB8AC3E}">
        <p14:creationId xmlns:p14="http://schemas.microsoft.com/office/powerpoint/2010/main" val="398989014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22382804-E777-43BC-AAE8-E06C74840FD5}" type="slidenum">
              <a:rPr lang="en-US"/>
              <a:pPr>
                <a:defRPr/>
              </a:pPr>
              <a:t>‹#›</a:t>
            </a:fld>
            <a:endParaRPr lang="en-US" dirty="0"/>
          </a:p>
        </p:txBody>
      </p:sp>
    </p:spTree>
    <p:extLst>
      <p:ext uri="{BB962C8B-B14F-4D97-AF65-F5344CB8AC3E}">
        <p14:creationId xmlns:p14="http://schemas.microsoft.com/office/powerpoint/2010/main" val="241652051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B1A10767-ABCF-4573-8AAF-BD1B647DB09C}" type="slidenum">
              <a:rPr lang="en-US"/>
              <a:pPr>
                <a:defRPr/>
              </a:pPr>
              <a:t>‹#›</a:t>
            </a:fld>
            <a:endParaRPr lang="en-US" dirty="0"/>
          </a:p>
        </p:txBody>
      </p:sp>
    </p:spTree>
    <p:extLst>
      <p:ext uri="{BB962C8B-B14F-4D97-AF65-F5344CB8AC3E}">
        <p14:creationId xmlns:p14="http://schemas.microsoft.com/office/powerpoint/2010/main" val="149155725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quarter"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D4DD13E1-5247-4267-98ED-0768FBFDE160}" type="slidenum">
              <a:rPr lang="en-US"/>
              <a:pPr>
                <a:defRPr/>
              </a:pPr>
              <a:t>‹#›</a:t>
            </a:fld>
            <a:endParaRPr lang="en-US" dirty="0"/>
          </a:p>
        </p:txBody>
      </p:sp>
    </p:spTree>
    <p:extLst>
      <p:ext uri="{BB962C8B-B14F-4D97-AF65-F5344CB8AC3E}">
        <p14:creationId xmlns:p14="http://schemas.microsoft.com/office/powerpoint/2010/main" val="374458043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quarter"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D46B823D-C83E-4115-B154-A7689687DB78}" type="slidenum">
              <a:rPr lang="en-US"/>
              <a:pPr>
                <a:defRPr/>
              </a:pPr>
              <a:t>‹#›</a:t>
            </a:fld>
            <a:endParaRPr lang="en-US" dirty="0"/>
          </a:p>
        </p:txBody>
      </p:sp>
    </p:spTree>
    <p:extLst>
      <p:ext uri="{BB962C8B-B14F-4D97-AF65-F5344CB8AC3E}">
        <p14:creationId xmlns:p14="http://schemas.microsoft.com/office/powerpoint/2010/main" val="226909143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quarter"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639E9C6C-8F49-46AE-A9E5-C8C79CBEC4C4}" type="slidenum">
              <a:rPr lang="en-US"/>
              <a:pPr>
                <a:defRPr/>
              </a:pPr>
              <a:t>‹#›</a:t>
            </a:fld>
            <a:endParaRPr lang="en-US" dirty="0"/>
          </a:p>
        </p:txBody>
      </p:sp>
    </p:spTree>
    <p:extLst>
      <p:ext uri="{BB962C8B-B14F-4D97-AF65-F5344CB8AC3E}">
        <p14:creationId xmlns:p14="http://schemas.microsoft.com/office/powerpoint/2010/main" val="115124144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FB46FE95-48D0-48A6-9576-EE8837AAC401}" type="slidenum">
              <a:rPr lang="en-US"/>
              <a:pPr>
                <a:defRPr/>
              </a:pPr>
              <a:t>‹#›</a:t>
            </a:fld>
            <a:endParaRPr lang="en-US" dirty="0"/>
          </a:p>
        </p:txBody>
      </p:sp>
    </p:spTree>
    <p:extLst>
      <p:ext uri="{BB962C8B-B14F-4D97-AF65-F5344CB8AC3E}">
        <p14:creationId xmlns:p14="http://schemas.microsoft.com/office/powerpoint/2010/main" val="8736690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DB209493-8906-447F-A9A2-FA983B729EF3}" type="slidenum">
              <a:rPr lang="en-US"/>
              <a:pPr>
                <a:defRPr/>
              </a:pPr>
              <a:t>‹#›</a:t>
            </a:fld>
            <a:endParaRPr lang="en-US" dirty="0"/>
          </a:p>
        </p:txBody>
      </p:sp>
    </p:spTree>
    <p:extLst>
      <p:ext uri="{BB962C8B-B14F-4D97-AF65-F5344CB8AC3E}">
        <p14:creationId xmlns:p14="http://schemas.microsoft.com/office/powerpoint/2010/main" val="353636987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F65DE79B-1278-4AB4-9733-6E316F103139}" type="slidenum">
              <a:rPr lang="en-US"/>
              <a:pPr>
                <a:defRPr/>
              </a:pPr>
              <a:t>‹#›</a:t>
            </a:fld>
            <a:endParaRPr lang="en-US" dirty="0"/>
          </a:p>
        </p:txBody>
      </p:sp>
    </p:spTree>
    <p:extLst>
      <p:ext uri="{BB962C8B-B14F-4D97-AF65-F5344CB8AC3E}">
        <p14:creationId xmlns:p14="http://schemas.microsoft.com/office/powerpoint/2010/main" val="276274796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60F56C4A-D961-4BCC-B6B2-05AB4B855593}" type="slidenum">
              <a:rPr lang="en-US"/>
              <a:pPr>
                <a:defRPr/>
              </a:pPr>
              <a:t>‹#›</a:t>
            </a:fld>
            <a:endParaRPr lang="en-US" dirty="0"/>
          </a:p>
        </p:txBody>
      </p:sp>
    </p:spTree>
    <p:extLst>
      <p:ext uri="{BB962C8B-B14F-4D97-AF65-F5344CB8AC3E}">
        <p14:creationId xmlns:p14="http://schemas.microsoft.com/office/powerpoint/2010/main" val="15838233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896D3429-9D33-4B76-8E3C-579C9BE7BC9F}" type="slidenum">
              <a:rPr lang="en-US"/>
              <a:pPr>
                <a:defRPr/>
              </a:pPr>
              <a:t>‹#›</a:t>
            </a:fld>
            <a:endParaRPr lang="en-US" dirty="0"/>
          </a:p>
        </p:txBody>
      </p:sp>
    </p:spTree>
    <p:extLst>
      <p:ext uri="{BB962C8B-B14F-4D97-AF65-F5344CB8AC3E}">
        <p14:creationId xmlns:p14="http://schemas.microsoft.com/office/powerpoint/2010/main" val="102581898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E9ADE5E2-855B-42F0-83FA-2A0D1A5952DC}" type="slidenum">
              <a:rPr lang="en-US"/>
              <a:pPr>
                <a:defRPr/>
              </a:pPr>
              <a:t>‹#›</a:t>
            </a:fld>
            <a:endParaRPr lang="en-US" dirty="0"/>
          </a:p>
        </p:txBody>
      </p:sp>
    </p:spTree>
    <p:extLst>
      <p:ext uri="{BB962C8B-B14F-4D97-AF65-F5344CB8AC3E}">
        <p14:creationId xmlns:p14="http://schemas.microsoft.com/office/powerpoint/2010/main" val="150743434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7" descr="CC_WOT"/>
          <p:cNvPicPr>
            <a:picLocks noChangeAspect="1" noChangeArrowheads="1"/>
          </p:cNvPicPr>
          <p:nvPr/>
        </p:nvPicPr>
        <p:blipFill>
          <a:blip r:embed="rId2" cstate="print">
            <a:extLst>
              <a:ext uri="{28A0092B-C50C-407E-A947-70E740481C1C}">
                <a14:useLocalDpi xmlns:a14="http://schemas.microsoft.com/office/drawing/2010/main"/>
              </a:ext>
            </a:extLst>
          </a:blip>
          <a:srcRect l="13499" t="9621" r="7500" b="10690"/>
          <a:stretch>
            <a:fillRect/>
          </a:stretch>
        </p:blipFill>
        <p:spPr bwMode="auto">
          <a:xfrm>
            <a:off x="122238" y="-23813"/>
            <a:ext cx="9631362" cy="6815138"/>
          </a:xfrm>
          <a:prstGeom prst="rect">
            <a:avLst/>
          </a:prstGeom>
          <a:noFill/>
          <a:extLst>
            <a:ext uri="{909E8E84-426E-40DD-AFC4-6F175D3DCCD1}">
              <a14:hiddenFill xmlns:a14="http://schemas.microsoft.com/office/drawing/2010/main">
                <a:solidFill>
                  <a:srgbClr val="FFFFFF"/>
                </a:solidFill>
              </a14:hiddenFill>
            </a:ext>
          </a:extLst>
        </p:spPr>
      </p:pic>
      <p:sp>
        <p:nvSpPr>
          <p:cNvPr id="994343" name="Rectangle 39"/>
          <p:cNvSpPr>
            <a:spLocks noGrp="1" noChangeArrowheads="1"/>
          </p:cNvSpPr>
          <p:nvPr>
            <p:ph type="ctrTitle" sz="quarter"/>
          </p:nvPr>
        </p:nvSpPr>
        <p:spPr>
          <a:xfrm>
            <a:off x="685800" y="1692275"/>
            <a:ext cx="7772400" cy="1736725"/>
          </a:xfrm>
        </p:spPr>
        <p:txBody>
          <a:bodyPr anchor="b"/>
          <a:lstStyle>
            <a:lvl1pPr>
              <a:defRPr sz="6000"/>
            </a:lvl1pPr>
          </a:lstStyle>
          <a:p>
            <a:pPr lvl="0"/>
            <a:r>
              <a:rPr lang="en-US" noProof="0"/>
              <a:t>Click to edit Master title style</a:t>
            </a:r>
          </a:p>
        </p:txBody>
      </p:sp>
      <p:sp>
        <p:nvSpPr>
          <p:cNvPr id="994344" name="Rectangle 40"/>
          <p:cNvSpPr>
            <a:spLocks noGrp="1" noChangeArrowheads="1"/>
          </p:cNvSpPr>
          <p:nvPr>
            <p:ph type="subTitle" sz="quarter" idx="1"/>
          </p:nvPr>
        </p:nvSpPr>
        <p:spPr>
          <a:xfrm>
            <a:off x="1371600" y="3886200"/>
            <a:ext cx="6400800" cy="1752600"/>
          </a:xfrm>
        </p:spPr>
        <p:txBody>
          <a:bodyPr/>
          <a:lstStyle>
            <a:lvl1pPr marL="0" indent="0" algn="ctr">
              <a:defRPr/>
            </a:lvl1pPr>
          </a:lstStyle>
          <a:p>
            <a:pPr lvl="0"/>
            <a:r>
              <a:rPr lang="en-US" noProof="0"/>
              <a:t>Click to edit Master subtitle style</a:t>
            </a:r>
          </a:p>
        </p:txBody>
      </p:sp>
      <p:sp>
        <p:nvSpPr>
          <p:cNvPr id="5" name="Rectangle 41"/>
          <p:cNvSpPr>
            <a:spLocks noGrp="1" noChangeArrowheads="1"/>
          </p:cNvSpPr>
          <p:nvPr>
            <p:ph type="dt" sz="quarter" idx="10"/>
          </p:nvPr>
        </p:nvSpPr>
        <p:spPr/>
        <p:txBody>
          <a:bodyPr/>
          <a:lstStyle>
            <a:lvl1pPr>
              <a:defRPr/>
            </a:lvl1pPr>
          </a:lstStyle>
          <a:p>
            <a:pPr>
              <a:defRPr/>
            </a:pPr>
            <a:endParaRPr lang="en-US" dirty="0"/>
          </a:p>
        </p:txBody>
      </p:sp>
      <p:sp>
        <p:nvSpPr>
          <p:cNvPr id="6" name="Rectangle 42"/>
          <p:cNvSpPr>
            <a:spLocks noGrp="1" noChangeArrowheads="1"/>
          </p:cNvSpPr>
          <p:nvPr>
            <p:ph type="ftr" sz="quarter" idx="11"/>
          </p:nvPr>
        </p:nvSpPr>
        <p:spPr/>
        <p:txBody>
          <a:bodyPr/>
          <a:lstStyle>
            <a:lvl1pPr>
              <a:defRPr/>
            </a:lvl1pPr>
          </a:lstStyle>
          <a:p>
            <a:pPr>
              <a:defRPr/>
            </a:pPr>
            <a:endParaRPr lang="en-US" dirty="0"/>
          </a:p>
        </p:txBody>
      </p:sp>
      <p:sp>
        <p:nvSpPr>
          <p:cNvPr id="7" name="Rectangle 43"/>
          <p:cNvSpPr>
            <a:spLocks noGrp="1" noChangeArrowheads="1"/>
          </p:cNvSpPr>
          <p:nvPr>
            <p:ph type="sldNum" sz="quarter" idx="12"/>
          </p:nvPr>
        </p:nvSpPr>
        <p:spPr/>
        <p:txBody>
          <a:bodyPr/>
          <a:lstStyle>
            <a:lvl1pPr>
              <a:defRPr/>
            </a:lvl1pPr>
          </a:lstStyle>
          <a:p>
            <a:pPr>
              <a:defRPr/>
            </a:pPr>
            <a:fld id="{98E06C99-63AB-4350-BFDA-5142D0DDC903}" type="slidenum">
              <a:rPr lang="en-US"/>
              <a:pPr>
                <a:defRPr/>
              </a:pPr>
              <a:t>‹#›</a:t>
            </a:fld>
            <a:endParaRPr lang="en-US" dirty="0"/>
          </a:p>
        </p:txBody>
      </p:sp>
    </p:spTree>
    <p:extLst>
      <p:ext uri="{BB962C8B-B14F-4D97-AF65-F5344CB8AC3E}">
        <p14:creationId xmlns:p14="http://schemas.microsoft.com/office/powerpoint/2010/main" val="44347523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FB46FE95-48D0-48A6-9576-EE8837AAC401}" type="slidenum">
              <a:rPr lang="en-US"/>
              <a:pPr>
                <a:defRPr/>
              </a:pPr>
              <a:t>‹#›</a:t>
            </a:fld>
            <a:endParaRPr lang="en-US" dirty="0"/>
          </a:p>
        </p:txBody>
      </p:sp>
    </p:spTree>
    <p:extLst>
      <p:ext uri="{BB962C8B-B14F-4D97-AF65-F5344CB8AC3E}">
        <p14:creationId xmlns:p14="http://schemas.microsoft.com/office/powerpoint/2010/main" val="87366901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quarter"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22382804-E777-43BC-AAE8-E06C74840FD5}" type="slidenum">
              <a:rPr lang="en-US"/>
              <a:pPr>
                <a:defRPr/>
              </a:pPr>
              <a:t>‹#›</a:t>
            </a:fld>
            <a:endParaRPr lang="en-US" dirty="0"/>
          </a:p>
        </p:txBody>
      </p:sp>
    </p:spTree>
    <p:extLst>
      <p:ext uri="{BB962C8B-B14F-4D97-AF65-F5344CB8AC3E}">
        <p14:creationId xmlns:p14="http://schemas.microsoft.com/office/powerpoint/2010/main" val="24165205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197777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921952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52448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quarter"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1A62B89B-2508-4B36-8E0B-921FD9C5E65C}" type="slidenum">
              <a:rPr lang="en-US"/>
              <a:pPr>
                <a:defRPr/>
              </a:pPr>
              <a:t>‹#›</a:t>
            </a:fld>
            <a:endParaRPr lang="en-US" dirty="0"/>
          </a:p>
        </p:txBody>
      </p:sp>
    </p:spTree>
    <p:extLst>
      <p:ext uri="{BB962C8B-B14F-4D97-AF65-F5344CB8AC3E}">
        <p14:creationId xmlns:p14="http://schemas.microsoft.com/office/powerpoint/2010/main" val="5788678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524489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quarter" idx="10"/>
          </p:nvPr>
        </p:nvSpPr>
        <p:spPr>
          <a:xfrm>
            <a:off x="457200" y="6243638"/>
            <a:ext cx="2133600" cy="4572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smtClean="0"/>
            </a:lvl1pPr>
          </a:lstStyle>
          <a:p>
            <a:pPr>
              <a:defRPr/>
            </a:pPr>
            <a:fld id="{1825024D-CED5-4027-AADD-FFC2DDB59734}" type="slidenum">
              <a:rPr lang="en-US"/>
              <a:pPr>
                <a:defRPr/>
              </a:pPr>
              <a:t>‹#›</a:t>
            </a:fld>
            <a:endParaRPr lang="en-US" dirty="0"/>
          </a:p>
        </p:txBody>
      </p:sp>
    </p:spTree>
    <p:extLst>
      <p:ext uri="{BB962C8B-B14F-4D97-AF65-F5344CB8AC3E}">
        <p14:creationId xmlns:p14="http://schemas.microsoft.com/office/powerpoint/2010/main" val="60911754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en-US"/>
          </a:p>
        </p:txBody>
      </p:sp>
      <p:sp>
        <p:nvSpPr>
          <p:cNvPr id="3" name="Rectangle 41"/>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4" name="Rectangle 42"/>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78F8C009-957B-4829-8101-609A1FB5FBF2}" type="slidenum">
              <a:rPr lang="en-US" altLang="en-US"/>
              <a:pPr>
                <a:defRPr/>
              </a:pPr>
              <a:t>‹#›</a:t>
            </a:fld>
            <a:endParaRPr lang="en-US" altLang="en-US"/>
          </a:p>
        </p:txBody>
      </p:sp>
    </p:spTree>
    <p:extLst>
      <p:ext uri="{BB962C8B-B14F-4D97-AF65-F5344CB8AC3E}">
        <p14:creationId xmlns:p14="http://schemas.microsoft.com/office/powerpoint/2010/main" val="3731394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852B3C-774E-4592-BAD4-E6070828E385}" type="datetimeFigureOut">
              <a:rPr lang="en-GB" smtClean="0"/>
              <a:t>25/10/2017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5B4B49-53F0-406B-90DA-35907B64B4E9}" type="slidenum">
              <a:rPr lang="en-GB" smtClean="0"/>
              <a:t>‹#›</a:t>
            </a:fld>
            <a:endParaRPr lang="en-GB"/>
          </a:p>
        </p:txBody>
      </p:sp>
    </p:spTree>
    <p:extLst>
      <p:ext uri="{BB962C8B-B14F-4D97-AF65-F5344CB8AC3E}">
        <p14:creationId xmlns:p14="http://schemas.microsoft.com/office/powerpoint/2010/main" val="265071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quarter"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FE4390CC-1E87-461E-BC20-7B17FC97B7F3}" type="slidenum">
              <a:rPr lang="en-US"/>
              <a:pPr>
                <a:defRPr/>
              </a:pPr>
              <a:t>‹#›</a:t>
            </a:fld>
            <a:endParaRPr lang="en-US" dirty="0"/>
          </a:p>
        </p:txBody>
      </p:sp>
    </p:spTree>
    <p:extLst>
      <p:ext uri="{BB962C8B-B14F-4D97-AF65-F5344CB8AC3E}">
        <p14:creationId xmlns:p14="http://schemas.microsoft.com/office/powerpoint/2010/main" val="36135635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quarter"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1E14A24A-FD12-4727-A861-96FFC2A53D8B}" type="slidenum">
              <a:rPr lang="en-US"/>
              <a:pPr>
                <a:defRPr/>
              </a:pPr>
              <a:t>‹#›</a:t>
            </a:fld>
            <a:endParaRPr lang="en-US" dirty="0"/>
          </a:p>
        </p:txBody>
      </p:sp>
    </p:spTree>
    <p:extLst>
      <p:ext uri="{BB962C8B-B14F-4D97-AF65-F5344CB8AC3E}">
        <p14:creationId xmlns:p14="http://schemas.microsoft.com/office/powerpoint/2010/main" val="3016643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A8D56543-CB64-4DC1-A8DA-43711BD4C177}" type="slidenum">
              <a:rPr lang="en-US"/>
              <a:pPr>
                <a:defRPr/>
              </a:pPr>
              <a:t>‹#›</a:t>
            </a:fld>
            <a:endParaRPr lang="en-US" dirty="0"/>
          </a:p>
        </p:txBody>
      </p:sp>
    </p:spTree>
    <p:extLst>
      <p:ext uri="{BB962C8B-B14F-4D97-AF65-F5344CB8AC3E}">
        <p14:creationId xmlns:p14="http://schemas.microsoft.com/office/powerpoint/2010/main" val="33062776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C1D59D74-1FA7-4019-A9D7-6BEDE04E14C8}" type="slidenum">
              <a:rPr lang="en-US"/>
              <a:pPr>
                <a:defRPr/>
              </a:pPr>
              <a:t>‹#›</a:t>
            </a:fld>
            <a:endParaRPr lang="en-US" dirty="0"/>
          </a:p>
        </p:txBody>
      </p:sp>
    </p:spTree>
    <p:extLst>
      <p:ext uri="{BB962C8B-B14F-4D97-AF65-F5344CB8AC3E}">
        <p14:creationId xmlns:p14="http://schemas.microsoft.com/office/powerpoint/2010/main" val="42662783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3A9255B4-36A5-4E86-912C-1C13D1EE3CF3}" type="slidenum">
              <a:rPr lang="en-US"/>
              <a:pPr>
                <a:defRPr/>
              </a:pPr>
              <a:t>‹#›</a:t>
            </a:fld>
            <a:endParaRPr lang="en-US" dirty="0"/>
          </a:p>
        </p:txBody>
      </p:sp>
    </p:spTree>
    <p:extLst>
      <p:ext uri="{BB962C8B-B14F-4D97-AF65-F5344CB8AC3E}">
        <p14:creationId xmlns:p14="http://schemas.microsoft.com/office/powerpoint/2010/main" val="40717004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50000">
              <a:schemeClr val="bg1"/>
            </a:gs>
            <a:gs pos="100000">
              <a:srgbClr val="000066"/>
            </a:gs>
          </a:gsLst>
          <a:lin ang="5400000" scaled="1"/>
        </a:gradFill>
        <a:effectLst/>
      </p:bgPr>
    </p:bg>
    <p:spTree>
      <p:nvGrpSpPr>
        <p:cNvPr id="1" name=""/>
        <p:cNvGrpSpPr/>
        <p:nvPr/>
      </p:nvGrpSpPr>
      <p:grpSpPr>
        <a:xfrm>
          <a:off x="0" y="0"/>
          <a:ext cx="0" cy="0"/>
          <a:chOff x="0" y="0"/>
          <a:chExt cx="0" cy="0"/>
        </a:xfrm>
      </p:grpSpPr>
      <p:sp>
        <p:nvSpPr>
          <p:cNvPr id="993319"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993323"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 name="Rectangle 41"/>
          <p:cNvSpPr>
            <a:spLocks noGrp="1" noChangeArrowheads="1"/>
          </p:cNvSpPr>
          <p:nvPr>
            <p:ph type="dt" sz="quarter" idx="2"/>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endParaRPr lang="en-US" dirty="0"/>
          </a:p>
        </p:txBody>
      </p:sp>
      <p:sp>
        <p:nvSpPr>
          <p:cNvPr id="82" name="Rectangle 42"/>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endParaRPr lang="en-US" dirty="0"/>
          </a:p>
        </p:txBody>
      </p:sp>
      <p:sp>
        <p:nvSpPr>
          <p:cNvPr id="83" name="Rectangle 43"/>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fld id="{39ECEFFB-ECB6-4BA0-9C28-9FD9A846F2D6}" type="slidenum">
              <a:rPr lang="en-US"/>
              <a:pPr>
                <a:defRPr/>
              </a:pPr>
              <a:t>‹#›</a:t>
            </a:fld>
            <a:endParaRPr lang="en-US" dirty="0"/>
          </a:p>
        </p:txBody>
      </p:sp>
      <p:pic>
        <p:nvPicPr>
          <p:cNvPr id="270345" name="Picture 9" descr="AF_WOT"/>
          <p:cNvPicPr>
            <a:picLocks noChangeAspect="1" noChangeArrowheads="1"/>
          </p:cNvPicPr>
          <p:nvPr/>
        </p:nvPicPr>
        <p:blipFill>
          <a:blip r:embed="rId13" cstate="print">
            <a:extLst>
              <a:ext uri="{28A0092B-C50C-407E-A947-70E740481C1C}">
                <a14:useLocalDpi xmlns:a14="http://schemas.microsoft.com/office/drawing/2010/main"/>
              </a:ext>
            </a:extLst>
          </a:blip>
          <a:srcRect l="16499" t="12828" r="13499"/>
          <a:stretch>
            <a:fillRect/>
          </a:stretch>
        </p:blipFill>
        <p:spPr bwMode="auto">
          <a:xfrm>
            <a:off x="487363" y="485775"/>
            <a:ext cx="8535987" cy="7458075"/>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fade/>
  </p:transition>
  <p:txStyles>
    <p:titleStyle>
      <a:lvl1pPr algn="ctr" rtl="0" fontAlgn="base">
        <a:spcBef>
          <a:spcPct val="0"/>
        </a:spcBef>
        <a:spcAft>
          <a:spcPct val="0"/>
        </a:spcAft>
        <a:defRPr sz="4400" b="1">
          <a:solidFill>
            <a:schemeClr val="tx1"/>
          </a:solidFill>
          <a:latin typeface="+mj-lt"/>
          <a:ea typeface="+mj-ea"/>
          <a:cs typeface="+mj-cs"/>
        </a:defRPr>
      </a:lvl1pPr>
      <a:lvl2pPr algn="ctr" rtl="0" fontAlgn="base">
        <a:spcBef>
          <a:spcPct val="0"/>
        </a:spcBef>
        <a:spcAft>
          <a:spcPct val="0"/>
        </a:spcAft>
        <a:defRPr sz="4400" b="1">
          <a:solidFill>
            <a:schemeClr val="tx1"/>
          </a:solidFill>
          <a:latin typeface="Verdana" pitchFamily="34" charset="0"/>
        </a:defRPr>
      </a:lvl2pPr>
      <a:lvl3pPr algn="ctr" rtl="0" fontAlgn="base">
        <a:spcBef>
          <a:spcPct val="0"/>
        </a:spcBef>
        <a:spcAft>
          <a:spcPct val="0"/>
        </a:spcAft>
        <a:defRPr sz="4400" b="1">
          <a:solidFill>
            <a:schemeClr val="tx1"/>
          </a:solidFill>
          <a:latin typeface="Verdana" pitchFamily="34" charset="0"/>
        </a:defRPr>
      </a:lvl3pPr>
      <a:lvl4pPr algn="ctr" rtl="0" fontAlgn="base">
        <a:spcBef>
          <a:spcPct val="0"/>
        </a:spcBef>
        <a:spcAft>
          <a:spcPct val="0"/>
        </a:spcAft>
        <a:defRPr sz="4400" b="1">
          <a:solidFill>
            <a:schemeClr val="tx1"/>
          </a:solidFill>
          <a:latin typeface="Verdana" pitchFamily="34" charset="0"/>
        </a:defRPr>
      </a:lvl4pPr>
      <a:lvl5pPr algn="ctr" rtl="0" fontAlgn="base">
        <a:spcBef>
          <a:spcPct val="0"/>
        </a:spcBef>
        <a:spcAft>
          <a:spcPct val="0"/>
        </a:spcAft>
        <a:defRPr sz="4400" b="1">
          <a:solidFill>
            <a:schemeClr val="tx1"/>
          </a:solidFill>
          <a:latin typeface="Verdana" pitchFamily="34" charset="0"/>
        </a:defRPr>
      </a:lvl5pPr>
      <a:lvl6pPr marL="457200" algn="ctr" rtl="0" fontAlgn="base">
        <a:spcBef>
          <a:spcPct val="0"/>
        </a:spcBef>
        <a:spcAft>
          <a:spcPct val="0"/>
        </a:spcAft>
        <a:defRPr sz="4400" b="1">
          <a:solidFill>
            <a:schemeClr val="tx1"/>
          </a:solidFill>
          <a:latin typeface="Verdana" pitchFamily="34" charset="0"/>
        </a:defRPr>
      </a:lvl6pPr>
      <a:lvl7pPr marL="914400" algn="ctr" rtl="0" fontAlgn="base">
        <a:spcBef>
          <a:spcPct val="0"/>
        </a:spcBef>
        <a:spcAft>
          <a:spcPct val="0"/>
        </a:spcAft>
        <a:defRPr sz="4400" b="1">
          <a:solidFill>
            <a:schemeClr val="tx1"/>
          </a:solidFill>
          <a:latin typeface="Verdana" pitchFamily="34" charset="0"/>
        </a:defRPr>
      </a:lvl7pPr>
      <a:lvl8pPr marL="1371600" algn="ctr" rtl="0" fontAlgn="base">
        <a:spcBef>
          <a:spcPct val="0"/>
        </a:spcBef>
        <a:spcAft>
          <a:spcPct val="0"/>
        </a:spcAft>
        <a:defRPr sz="4400" b="1">
          <a:solidFill>
            <a:schemeClr val="tx1"/>
          </a:solidFill>
          <a:latin typeface="Verdana" pitchFamily="34" charset="0"/>
        </a:defRPr>
      </a:lvl8pPr>
      <a:lvl9pPr marL="1828800" algn="ctr" rtl="0" fontAlgn="base">
        <a:spcBef>
          <a:spcPct val="0"/>
        </a:spcBef>
        <a:spcAft>
          <a:spcPct val="0"/>
        </a:spcAft>
        <a:defRPr sz="4400" b="1">
          <a:solidFill>
            <a:schemeClr val="tx1"/>
          </a:solidFill>
          <a:latin typeface="Verdana"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defRPr sz="3600" b="1">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3200" b="1">
          <a:solidFill>
            <a:schemeClr val="tx1"/>
          </a:solidFill>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800" b="1">
          <a:solidFill>
            <a:schemeClr val="tx1"/>
          </a:solidFill>
          <a:latin typeface="+mn-lt"/>
        </a:defRPr>
      </a:lvl3pPr>
      <a:lvl4pPr marL="1600200" indent="-228600" algn="l" rtl="0" fontAlgn="base">
        <a:spcBef>
          <a:spcPct val="20000"/>
        </a:spcBef>
        <a:spcAft>
          <a:spcPct val="0"/>
        </a:spcAft>
        <a:buClr>
          <a:schemeClr val="tx2"/>
        </a:buClr>
        <a:buChar char="•"/>
        <a:defRPr sz="2400" b="1">
          <a:solidFill>
            <a:schemeClr val="tx1"/>
          </a:solidFill>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50000">
              <a:schemeClr val="bg1"/>
            </a:gs>
            <a:gs pos="100000">
              <a:srgbClr val="000066"/>
            </a:gs>
          </a:gsLst>
          <a:lin ang="5400000" scaled="1"/>
        </a:gradFill>
        <a:effectLst/>
      </p:bgPr>
    </p:bg>
    <p:spTree>
      <p:nvGrpSpPr>
        <p:cNvPr id="1" name=""/>
        <p:cNvGrpSpPr/>
        <p:nvPr/>
      </p:nvGrpSpPr>
      <p:grpSpPr>
        <a:xfrm>
          <a:off x="0" y="0"/>
          <a:ext cx="0" cy="0"/>
          <a:chOff x="0" y="0"/>
          <a:chExt cx="0" cy="0"/>
        </a:xfrm>
      </p:grpSpPr>
      <p:pic>
        <p:nvPicPr>
          <p:cNvPr id="274440" name="Picture 8" descr="AP_WOT"/>
          <p:cNvPicPr>
            <a:picLocks noChangeAspect="1" noChangeArrowheads="1"/>
          </p:cNvPicPr>
          <p:nvPr userDrawn="1"/>
        </p:nvPicPr>
        <p:blipFill>
          <a:blip r:embed="rId13" cstate="print">
            <a:extLst>
              <a:ext uri="{28A0092B-C50C-407E-A947-70E740481C1C}">
                <a14:useLocalDpi xmlns:a14="http://schemas.microsoft.com/office/drawing/2010/main"/>
              </a:ext>
            </a:extLst>
          </a:blip>
          <a:srcRect l="7500" t="1070" r="751" b="1070"/>
          <a:stretch>
            <a:fillRect/>
          </a:stretch>
        </p:blipFill>
        <p:spPr bwMode="auto">
          <a:xfrm>
            <a:off x="203200" y="95250"/>
            <a:ext cx="8940800" cy="6689725"/>
          </a:xfrm>
          <a:prstGeom prst="rect">
            <a:avLst/>
          </a:prstGeom>
          <a:noFill/>
          <a:extLst>
            <a:ext uri="{909E8E84-426E-40DD-AFC4-6F175D3DCCD1}">
              <a14:hiddenFill xmlns:a14="http://schemas.microsoft.com/office/drawing/2010/main">
                <a:solidFill>
                  <a:srgbClr val="FFFFFF"/>
                </a:solidFill>
              </a14:hiddenFill>
            </a:ext>
          </a:extLst>
        </p:spPr>
      </p:pic>
      <p:sp>
        <p:nvSpPr>
          <p:cNvPr id="993319"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993323"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 name="Rectangle 41"/>
          <p:cNvSpPr>
            <a:spLocks noGrp="1" noChangeArrowheads="1"/>
          </p:cNvSpPr>
          <p:nvPr>
            <p:ph type="dt" sz="quarter" idx="2"/>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endParaRPr lang="en-US" dirty="0"/>
          </a:p>
        </p:txBody>
      </p:sp>
      <p:sp>
        <p:nvSpPr>
          <p:cNvPr id="82" name="Rectangle 42"/>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endParaRPr lang="en-US" dirty="0"/>
          </a:p>
        </p:txBody>
      </p:sp>
      <p:sp>
        <p:nvSpPr>
          <p:cNvPr id="83" name="Rectangle 43"/>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fld id="{0EFE471F-F627-48CA-AE46-71A90082E839}"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fade/>
  </p:transition>
  <p:txStyles>
    <p:titleStyle>
      <a:lvl1pPr algn="ctr" rtl="0" fontAlgn="base">
        <a:spcBef>
          <a:spcPct val="0"/>
        </a:spcBef>
        <a:spcAft>
          <a:spcPct val="0"/>
        </a:spcAft>
        <a:defRPr sz="4400" b="1">
          <a:solidFill>
            <a:schemeClr val="tx1"/>
          </a:solidFill>
          <a:latin typeface="+mj-lt"/>
          <a:ea typeface="+mj-ea"/>
          <a:cs typeface="+mj-cs"/>
        </a:defRPr>
      </a:lvl1pPr>
      <a:lvl2pPr algn="ctr" rtl="0" fontAlgn="base">
        <a:spcBef>
          <a:spcPct val="0"/>
        </a:spcBef>
        <a:spcAft>
          <a:spcPct val="0"/>
        </a:spcAft>
        <a:defRPr sz="4400" b="1">
          <a:solidFill>
            <a:schemeClr val="tx1"/>
          </a:solidFill>
          <a:latin typeface="Verdana" pitchFamily="34" charset="0"/>
        </a:defRPr>
      </a:lvl2pPr>
      <a:lvl3pPr algn="ctr" rtl="0" fontAlgn="base">
        <a:spcBef>
          <a:spcPct val="0"/>
        </a:spcBef>
        <a:spcAft>
          <a:spcPct val="0"/>
        </a:spcAft>
        <a:defRPr sz="4400" b="1">
          <a:solidFill>
            <a:schemeClr val="tx1"/>
          </a:solidFill>
          <a:latin typeface="Verdana" pitchFamily="34" charset="0"/>
        </a:defRPr>
      </a:lvl3pPr>
      <a:lvl4pPr algn="ctr" rtl="0" fontAlgn="base">
        <a:spcBef>
          <a:spcPct val="0"/>
        </a:spcBef>
        <a:spcAft>
          <a:spcPct val="0"/>
        </a:spcAft>
        <a:defRPr sz="4400" b="1">
          <a:solidFill>
            <a:schemeClr val="tx1"/>
          </a:solidFill>
          <a:latin typeface="Verdana" pitchFamily="34" charset="0"/>
        </a:defRPr>
      </a:lvl4pPr>
      <a:lvl5pPr algn="ctr" rtl="0" fontAlgn="base">
        <a:spcBef>
          <a:spcPct val="0"/>
        </a:spcBef>
        <a:spcAft>
          <a:spcPct val="0"/>
        </a:spcAft>
        <a:defRPr sz="4400" b="1">
          <a:solidFill>
            <a:schemeClr val="tx1"/>
          </a:solidFill>
          <a:latin typeface="Verdana" pitchFamily="34" charset="0"/>
        </a:defRPr>
      </a:lvl5pPr>
      <a:lvl6pPr marL="457200" algn="ctr" rtl="0" fontAlgn="base">
        <a:spcBef>
          <a:spcPct val="0"/>
        </a:spcBef>
        <a:spcAft>
          <a:spcPct val="0"/>
        </a:spcAft>
        <a:defRPr sz="4400" b="1">
          <a:solidFill>
            <a:schemeClr val="tx1"/>
          </a:solidFill>
          <a:latin typeface="Verdana" pitchFamily="34" charset="0"/>
        </a:defRPr>
      </a:lvl6pPr>
      <a:lvl7pPr marL="914400" algn="ctr" rtl="0" fontAlgn="base">
        <a:spcBef>
          <a:spcPct val="0"/>
        </a:spcBef>
        <a:spcAft>
          <a:spcPct val="0"/>
        </a:spcAft>
        <a:defRPr sz="4400" b="1">
          <a:solidFill>
            <a:schemeClr val="tx1"/>
          </a:solidFill>
          <a:latin typeface="Verdana" pitchFamily="34" charset="0"/>
        </a:defRPr>
      </a:lvl7pPr>
      <a:lvl8pPr marL="1371600" algn="ctr" rtl="0" fontAlgn="base">
        <a:spcBef>
          <a:spcPct val="0"/>
        </a:spcBef>
        <a:spcAft>
          <a:spcPct val="0"/>
        </a:spcAft>
        <a:defRPr sz="4400" b="1">
          <a:solidFill>
            <a:schemeClr val="tx1"/>
          </a:solidFill>
          <a:latin typeface="Verdana" pitchFamily="34" charset="0"/>
        </a:defRPr>
      </a:lvl8pPr>
      <a:lvl9pPr marL="1828800" algn="ctr" rtl="0" fontAlgn="base">
        <a:spcBef>
          <a:spcPct val="0"/>
        </a:spcBef>
        <a:spcAft>
          <a:spcPct val="0"/>
        </a:spcAft>
        <a:defRPr sz="4400" b="1">
          <a:solidFill>
            <a:schemeClr val="tx1"/>
          </a:solidFill>
          <a:latin typeface="Verdana"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defRPr sz="3600" b="1">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3200" b="1">
          <a:solidFill>
            <a:schemeClr val="tx1"/>
          </a:solidFill>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800" b="1">
          <a:solidFill>
            <a:schemeClr val="tx1"/>
          </a:solidFill>
          <a:latin typeface="+mn-lt"/>
        </a:defRPr>
      </a:lvl3pPr>
      <a:lvl4pPr marL="1600200" indent="-228600" algn="l" rtl="0" fontAlgn="base">
        <a:spcBef>
          <a:spcPct val="20000"/>
        </a:spcBef>
        <a:spcAft>
          <a:spcPct val="0"/>
        </a:spcAft>
        <a:buClr>
          <a:schemeClr val="tx2"/>
        </a:buClr>
        <a:buChar char="•"/>
        <a:defRPr sz="2400" b="1">
          <a:solidFill>
            <a:schemeClr val="tx1"/>
          </a:solidFill>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50000">
              <a:schemeClr val="bg1"/>
            </a:gs>
            <a:gs pos="100000">
              <a:srgbClr val="000066"/>
            </a:gs>
          </a:gsLst>
          <a:lin ang="5400000" scaled="1"/>
        </a:gradFill>
        <a:effectLst/>
      </p:bgPr>
    </p:bg>
    <p:spTree>
      <p:nvGrpSpPr>
        <p:cNvPr id="1" name=""/>
        <p:cNvGrpSpPr/>
        <p:nvPr/>
      </p:nvGrpSpPr>
      <p:grpSpPr>
        <a:xfrm>
          <a:off x="0" y="0"/>
          <a:ext cx="0" cy="0"/>
          <a:chOff x="0" y="0"/>
          <a:chExt cx="0" cy="0"/>
        </a:xfrm>
      </p:grpSpPr>
      <p:pic>
        <p:nvPicPr>
          <p:cNvPr id="269314" name="Picture 2" descr="MedWOT"/>
          <p:cNvPicPr>
            <a:picLocks noChangeAspect="1" noChangeArrowheads="1"/>
          </p:cNvPicPr>
          <p:nvPr/>
        </p:nvPicPr>
        <p:blipFill>
          <a:blip r:embed="rId13" cstate="print">
            <a:extLst>
              <a:ext uri="{28A0092B-C50C-407E-A947-70E740481C1C}">
                <a14:useLocalDpi xmlns:a14="http://schemas.microsoft.com/office/drawing/2010/main"/>
              </a:ext>
            </a:extLst>
          </a:blip>
          <a:srcRect l="3000" t="2138" r="9000" b="5345"/>
          <a:stretch>
            <a:fillRect/>
          </a:stretch>
        </p:blipFill>
        <p:spPr bwMode="auto">
          <a:xfrm>
            <a:off x="69850" y="79375"/>
            <a:ext cx="9131300" cy="6734175"/>
          </a:xfrm>
          <a:prstGeom prst="rect">
            <a:avLst/>
          </a:prstGeom>
          <a:noFill/>
          <a:extLst>
            <a:ext uri="{909E8E84-426E-40DD-AFC4-6F175D3DCCD1}">
              <a14:hiddenFill xmlns:a14="http://schemas.microsoft.com/office/drawing/2010/main">
                <a:solidFill>
                  <a:srgbClr val="FFFFFF"/>
                </a:solidFill>
              </a14:hiddenFill>
            </a:ext>
          </a:extLst>
        </p:spPr>
      </p:pic>
      <p:sp>
        <p:nvSpPr>
          <p:cNvPr id="993319"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993323"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 name="Rectangle 41"/>
          <p:cNvSpPr>
            <a:spLocks noGrp="1" noChangeArrowheads="1"/>
          </p:cNvSpPr>
          <p:nvPr>
            <p:ph type="dt" sz="quarter" idx="2"/>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endParaRPr lang="en-US" dirty="0"/>
          </a:p>
        </p:txBody>
      </p:sp>
      <p:sp>
        <p:nvSpPr>
          <p:cNvPr id="82" name="Rectangle 42"/>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endParaRPr lang="en-US" dirty="0"/>
          </a:p>
        </p:txBody>
      </p:sp>
      <p:sp>
        <p:nvSpPr>
          <p:cNvPr id="83" name="Rectangle 43"/>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fld id="{BC833E30-5431-4AE1-92D2-1F11ADE9FA7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fade/>
  </p:transition>
  <p:txStyles>
    <p:titleStyle>
      <a:lvl1pPr algn="ctr" rtl="0" fontAlgn="base">
        <a:spcBef>
          <a:spcPct val="0"/>
        </a:spcBef>
        <a:spcAft>
          <a:spcPct val="0"/>
        </a:spcAft>
        <a:defRPr sz="4400" b="1">
          <a:solidFill>
            <a:schemeClr val="tx1"/>
          </a:solidFill>
          <a:latin typeface="+mj-lt"/>
          <a:ea typeface="+mj-ea"/>
          <a:cs typeface="+mj-cs"/>
        </a:defRPr>
      </a:lvl1pPr>
      <a:lvl2pPr algn="ctr" rtl="0" fontAlgn="base">
        <a:spcBef>
          <a:spcPct val="0"/>
        </a:spcBef>
        <a:spcAft>
          <a:spcPct val="0"/>
        </a:spcAft>
        <a:defRPr sz="4400" b="1">
          <a:solidFill>
            <a:schemeClr val="tx1"/>
          </a:solidFill>
          <a:latin typeface="Verdana" pitchFamily="34" charset="0"/>
        </a:defRPr>
      </a:lvl2pPr>
      <a:lvl3pPr algn="ctr" rtl="0" fontAlgn="base">
        <a:spcBef>
          <a:spcPct val="0"/>
        </a:spcBef>
        <a:spcAft>
          <a:spcPct val="0"/>
        </a:spcAft>
        <a:defRPr sz="4400" b="1">
          <a:solidFill>
            <a:schemeClr val="tx1"/>
          </a:solidFill>
          <a:latin typeface="Verdana" pitchFamily="34" charset="0"/>
        </a:defRPr>
      </a:lvl3pPr>
      <a:lvl4pPr algn="ctr" rtl="0" fontAlgn="base">
        <a:spcBef>
          <a:spcPct val="0"/>
        </a:spcBef>
        <a:spcAft>
          <a:spcPct val="0"/>
        </a:spcAft>
        <a:defRPr sz="4400" b="1">
          <a:solidFill>
            <a:schemeClr val="tx1"/>
          </a:solidFill>
          <a:latin typeface="Verdana" pitchFamily="34" charset="0"/>
        </a:defRPr>
      </a:lvl4pPr>
      <a:lvl5pPr algn="ctr" rtl="0" fontAlgn="base">
        <a:spcBef>
          <a:spcPct val="0"/>
        </a:spcBef>
        <a:spcAft>
          <a:spcPct val="0"/>
        </a:spcAft>
        <a:defRPr sz="4400" b="1">
          <a:solidFill>
            <a:schemeClr val="tx1"/>
          </a:solidFill>
          <a:latin typeface="Verdana" pitchFamily="34" charset="0"/>
        </a:defRPr>
      </a:lvl5pPr>
      <a:lvl6pPr marL="457200" algn="ctr" rtl="0" fontAlgn="base">
        <a:spcBef>
          <a:spcPct val="0"/>
        </a:spcBef>
        <a:spcAft>
          <a:spcPct val="0"/>
        </a:spcAft>
        <a:defRPr sz="4400" b="1">
          <a:solidFill>
            <a:schemeClr val="tx1"/>
          </a:solidFill>
          <a:latin typeface="Verdana" pitchFamily="34" charset="0"/>
        </a:defRPr>
      </a:lvl6pPr>
      <a:lvl7pPr marL="914400" algn="ctr" rtl="0" fontAlgn="base">
        <a:spcBef>
          <a:spcPct val="0"/>
        </a:spcBef>
        <a:spcAft>
          <a:spcPct val="0"/>
        </a:spcAft>
        <a:defRPr sz="4400" b="1">
          <a:solidFill>
            <a:schemeClr val="tx1"/>
          </a:solidFill>
          <a:latin typeface="Verdana" pitchFamily="34" charset="0"/>
        </a:defRPr>
      </a:lvl7pPr>
      <a:lvl8pPr marL="1371600" algn="ctr" rtl="0" fontAlgn="base">
        <a:spcBef>
          <a:spcPct val="0"/>
        </a:spcBef>
        <a:spcAft>
          <a:spcPct val="0"/>
        </a:spcAft>
        <a:defRPr sz="4400" b="1">
          <a:solidFill>
            <a:schemeClr val="tx1"/>
          </a:solidFill>
          <a:latin typeface="Verdana" pitchFamily="34" charset="0"/>
        </a:defRPr>
      </a:lvl8pPr>
      <a:lvl9pPr marL="1828800" algn="ctr" rtl="0" fontAlgn="base">
        <a:spcBef>
          <a:spcPct val="0"/>
        </a:spcBef>
        <a:spcAft>
          <a:spcPct val="0"/>
        </a:spcAft>
        <a:defRPr sz="4400" b="1">
          <a:solidFill>
            <a:schemeClr val="tx1"/>
          </a:solidFill>
          <a:latin typeface="Verdana"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defRPr sz="3600" b="1">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3200" b="1">
          <a:solidFill>
            <a:schemeClr val="tx1"/>
          </a:solidFill>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800" b="1">
          <a:solidFill>
            <a:schemeClr val="tx1"/>
          </a:solidFill>
          <a:latin typeface="+mn-lt"/>
        </a:defRPr>
      </a:lvl3pPr>
      <a:lvl4pPr marL="1600200" indent="-228600" algn="l" rtl="0" fontAlgn="base">
        <a:spcBef>
          <a:spcPct val="20000"/>
        </a:spcBef>
        <a:spcAft>
          <a:spcPct val="0"/>
        </a:spcAft>
        <a:buClr>
          <a:schemeClr val="tx2"/>
        </a:buClr>
        <a:buChar char="•"/>
        <a:defRPr sz="2400" b="1">
          <a:solidFill>
            <a:schemeClr val="tx1"/>
          </a:solidFill>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50000">
              <a:schemeClr val="bg1"/>
            </a:gs>
            <a:gs pos="100000">
              <a:srgbClr val="000066"/>
            </a:gs>
          </a:gsLst>
          <a:lin ang="5400000" scaled="1"/>
        </a:gradFill>
        <a:effectLst/>
      </p:bgPr>
    </p:bg>
    <p:spTree>
      <p:nvGrpSpPr>
        <p:cNvPr id="1" name=""/>
        <p:cNvGrpSpPr/>
        <p:nvPr/>
      </p:nvGrpSpPr>
      <p:grpSpPr>
        <a:xfrm>
          <a:off x="0" y="0"/>
          <a:ext cx="0" cy="0"/>
          <a:chOff x="0" y="0"/>
          <a:chExt cx="0" cy="0"/>
        </a:xfrm>
      </p:grpSpPr>
      <p:sp>
        <p:nvSpPr>
          <p:cNvPr id="993319"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93323"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 name="Rectangle 41"/>
          <p:cNvSpPr>
            <a:spLocks noGrp="1" noChangeArrowheads="1"/>
          </p:cNvSpPr>
          <p:nvPr>
            <p:ph type="dt" sz="quarter" idx="2"/>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endParaRPr lang="en-US" dirty="0"/>
          </a:p>
        </p:txBody>
      </p:sp>
      <p:sp>
        <p:nvSpPr>
          <p:cNvPr id="82" name="Rectangle 42"/>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endParaRPr lang="en-US" dirty="0"/>
          </a:p>
        </p:txBody>
      </p:sp>
      <p:sp>
        <p:nvSpPr>
          <p:cNvPr id="83" name="Rectangle 43"/>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000" i="0">
                <a:effectLst>
                  <a:outerShdw blurRad="38100" dist="38100" dir="2700000" algn="tl">
                    <a:srgbClr val="000000"/>
                  </a:outerShdw>
                </a:effectLst>
                <a:latin typeface="+mn-lt"/>
              </a:defRPr>
            </a:lvl1pPr>
          </a:lstStyle>
          <a:p>
            <a:pPr>
              <a:defRPr/>
            </a:pPr>
            <a:fld id="{2AA6B514-4C23-4C3B-AE79-3EDD7004E50F}"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Lst>
  <p:transition>
    <p:fade/>
  </p:transition>
  <p:txStyles>
    <p:titleStyle>
      <a:lvl1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b="1">
          <a:solidFill>
            <a:schemeClr val="tx1"/>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b="1">
          <a:solidFill>
            <a:schemeClr val="tx1"/>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b="1">
          <a:solidFill>
            <a:schemeClr val="tx1"/>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b="1">
          <a:solidFill>
            <a:schemeClr val="tx1"/>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defRPr sz="36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32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8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00200"/>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pic>
        <p:nvPicPr>
          <p:cNvPr id="7" name="Picture 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5893238"/>
            <a:ext cx="9144000" cy="964762"/>
          </a:xfrm>
          <a:prstGeom prst="rect">
            <a:avLst/>
          </a:prstGeom>
        </p:spPr>
      </p:pic>
    </p:spTree>
    <p:extLst>
      <p:ext uri="{BB962C8B-B14F-4D97-AF65-F5344CB8AC3E}">
        <p14:creationId xmlns:p14="http://schemas.microsoft.com/office/powerpoint/2010/main" val="33803500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50" r:id="rId5"/>
    <p:sldLayoutId id="2147483751" r:id="rId6"/>
    <p:sldLayoutId id="2147483752" r:id="rId7"/>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9" name="Rectangle 19"/>
          <p:cNvSpPr>
            <a:spLocks noChangeArrowheads="1"/>
          </p:cNvSpPr>
          <p:nvPr/>
        </p:nvSpPr>
        <p:spPr bwMode="auto">
          <a:xfrm>
            <a:off x="685800" y="50292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i="1">
                <a:solidFill>
                  <a:schemeClr val="tx1"/>
                </a:solidFill>
                <a:latin typeface="Arial" charset="0"/>
              </a:defRPr>
            </a:lvl1pPr>
            <a:lvl2pPr marL="742950" indent="-285750">
              <a:defRPr sz="3200" i="1">
                <a:solidFill>
                  <a:schemeClr val="tx1"/>
                </a:solidFill>
                <a:latin typeface="Arial" charset="0"/>
              </a:defRPr>
            </a:lvl2pPr>
            <a:lvl3pPr marL="1143000" indent="-228600">
              <a:defRPr sz="3200" i="1">
                <a:solidFill>
                  <a:schemeClr val="tx1"/>
                </a:solidFill>
                <a:latin typeface="Arial" charset="0"/>
              </a:defRPr>
            </a:lvl3pPr>
            <a:lvl4pPr marL="1600200" indent="-228600">
              <a:defRPr sz="3200" i="1">
                <a:solidFill>
                  <a:schemeClr val="tx1"/>
                </a:solidFill>
                <a:latin typeface="Arial" charset="0"/>
              </a:defRPr>
            </a:lvl4pPr>
            <a:lvl5pPr marL="2057400" indent="-228600">
              <a:defRPr sz="3200" i="1">
                <a:solidFill>
                  <a:schemeClr val="tx1"/>
                </a:solidFill>
                <a:latin typeface="Arial" charset="0"/>
              </a:defRPr>
            </a:lvl5pPr>
            <a:lvl6pPr marL="2514600" indent="-228600" eaLnBrk="0" fontAlgn="base" hangingPunct="0">
              <a:lnSpc>
                <a:spcPct val="90000"/>
              </a:lnSpc>
              <a:spcBef>
                <a:spcPct val="20000"/>
              </a:spcBef>
              <a:spcAft>
                <a:spcPct val="0"/>
              </a:spcAft>
              <a:buChar char="–"/>
              <a:defRPr sz="3200" i="1">
                <a:solidFill>
                  <a:schemeClr val="tx1"/>
                </a:solidFill>
                <a:latin typeface="Arial" charset="0"/>
              </a:defRPr>
            </a:lvl6pPr>
            <a:lvl7pPr marL="2971800" indent="-228600" eaLnBrk="0" fontAlgn="base" hangingPunct="0">
              <a:lnSpc>
                <a:spcPct val="90000"/>
              </a:lnSpc>
              <a:spcBef>
                <a:spcPct val="20000"/>
              </a:spcBef>
              <a:spcAft>
                <a:spcPct val="0"/>
              </a:spcAft>
              <a:buChar char="–"/>
              <a:defRPr sz="3200" i="1">
                <a:solidFill>
                  <a:schemeClr val="tx1"/>
                </a:solidFill>
                <a:latin typeface="Arial" charset="0"/>
              </a:defRPr>
            </a:lvl7pPr>
            <a:lvl8pPr marL="3429000" indent="-228600" eaLnBrk="0" fontAlgn="base" hangingPunct="0">
              <a:lnSpc>
                <a:spcPct val="90000"/>
              </a:lnSpc>
              <a:spcBef>
                <a:spcPct val="20000"/>
              </a:spcBef>
              <a:spcAft>
                <a:spcPct val="0"/>
              </a:spcAft>
              <a:buChar char="–"/>
              <a:defRPr sz="3200" i="1">
                <a:solidFill>
                  <a:schemeClr val="tx1"/>
                </a:solidFill>
                <a:latin typeface="Arial" charset="0"/>
              </a:defRPr>
            </a:lvl8pPr>
            <a:lvl9pPr marL="3886200" indent="-228600" eaLnBrk="0" fontAlgn="base" hangingPunct="0">
              <a:lnSpc>
                <a:spcPct val="90000"/>
              </a:lnSpc>
              <a:spcBef>
                <a:spcPct val="20000"/>
              </a:spcBef>
              <a:spcAft>
                <a:spcPct val="0"/>
              </a:spcAft>
              <a:buChar char="–"/>
              <a:defRPr sz="3200" i="1">
                <a:solidFill>
                  <a:schemeClr val="tx1"/>
                </a:solidFill>
                <a:latin typeface="Arial" charset="0"/>
              </a:defRPr>
            </a:lvl9pPr>
          </a:lstStyle>
          <a:p>
            <a:pPr algn="ctr" eaLnBrk="1" hangingPunct="1">
              <a:lnSpc>
                <a:spcPct val="100000"/>
              </a:lnSpc>
              <a:spcBef>
                <a:spcPct val="0"/>
              </a:spcBef>
              <a:buFontTx/>
              <a:buNone/>
            </a:pPr>
            <a:r>
              <a:rPr lang="en-US" altLang="en-US" sz="1600" b="1" i="0" dirty="0">
                <a:solidFill>
                  <a:schemeClr val="tx2">
                    <a:lumMod val="75000"/>
                  </a:schemeClr>
                </a:solidFill>
                <a:latin typeface="+mj-lt"/>
              </a:rPr>
              <a:t>Regional Consultation on International Migration in Africa</a:t>
            </a:r>
          </a:p>
          <a:p>
            <a:pPr algn="ctr" eaLnBrk="1" hangingPunct="1">
              <a:lnSpc>
                <a:spcPct val="100000"/>
              </a:lnSpc>
              <a:spcBef>
                <a:spcPct val="0"/>
              </a:spcBef>
              <a:buFontTx/>
              <a:buNone/>
            </a:pPr>
            <a:r>
              <a:rPr lang="en-US" altLang="en-US" sz="1600" b="1" i="0" dirty="0">
                <a:solidFill>
                  <a:schemeClr val="tx2">
                    <a:lumMod val="75000"/>
                  </a:schemeClr>
                </a:solidFill>
                <a:latin typeface="+mj-lt"/>
              </a:rPr>
              <a:t>UN/ECA, Addis Ababa, 26-27 October 2017</a:t>
            </a:r>
          </a:p>
        </p:txBody>
      </p:sp>
      <p:sp>
        <p:nvSpPr>
          <p:cNvPr id="1013762" name="Rectangle 2"/>
          <p:cNvSpPr>
            <a:spLocks noGrp="1" noChangeArrowheads="1"/>
          </p:cNvSpPr>
          <p:nvPr>
            <p:ph type="ctrTitle"/>
          </p:nvPr>
        </p:nvSpPr>
        <p:spPr>
          <a:xfrm>
            <a:off x="381000" y="1908175"/>
            <a:ext cx="8229600" cy="1139825"/>
          </a:xfrm>
        </p:spPr>
        <p:txBody>
          <a:bodyPr>
            <a:noAutofit/>
          </a:bodyPr>
          <a:lstStyle/>
          <a:p>
            <a:pPr>
              <a:lnSpc>
                <a:spcPct val="110000"/>
              </a:lnSpc>
              <a:spcAft>
                <a:spcPct val="70000"/>
              </a:spcAft>
            </a:pPr>
            <a:r>
              <a:rPr lang="en-US" altLang="en-US" sz="4000" b="1" dirty="0">
                <a:solidFill>
                  <a:schemeClr val="tx2"/>
                </a:solidFill>
              </a:rPr>
              <a:t/>
            </a:r>
            <a:br>
              <a:rPr lang="en-US" altLang="en-US" sz="4000" b="1" dirty="0">
                <a:solidFill>
                  <a:schemeClr val="tx2"/>
                </a:solidFill>
              </a:rPr>
            </a:br>
            <a:r>
              <a:rPr lang="en-US" altLang="en-US" sz="4000" b="1" dirty="0">
                <a:solidFill>
                  <a:schemeClr val="tx2"/>
                </a:solidFill>
              </a:rPr>
              <a:t/>
            </a:r>
            <a:br>
              <a:rPr lang="en-US" altLang="en-US" sz="4000" b="1" dirty="0">
                <a:solidFill>
                  <a:schemeClr val="tx2"/>
                </a:solidFill>
              </a:rPr>
            </a:br>
            <a:r>
              <a:rPr lang="en-US" altLang="en-US" sz="3600" b="1" dirty="0">
                <a:solidFill>
                  <a:schemeClr val="tx2"/>
                </a:solidFill>
              </a:rPr>
              <a:t>International migration and development in Africa: Past, present, future</a:t>
            </a:r>
            <a:r>
              <a:rPr lang="en-US" altLang="en-US" sz="3600" b="1" dirty="0">
                <a:solidFill>
                  <a:srgbClr val="3276C8"/>
                </a:solidFill>
              </a:rPr>
              <a:t/>
            </a:r>
            <a:br>
              <a:rPr lang="en-US" altLang="en-US" sz="3600" b="1" dirty="0">
                <a:solidFill>
                  <a:srgbClr val="3276C8"/>
                </a:solidFill>
              </a:rPr>
            </a:br>
            <a:r>
              <a:rPr lang="en-US" altLang="en-US" sz="3200" b="1" dirty="0">
                <a:solidFill>
                  <a:srgbClr val="3276C8"/>
                </a:solidFill>
              </a:rPr>
              <a:t/>
            </a:r>
            <a:br>
              <a:rPr lang="en-US" altLang="en-US" sz="3200" b="1" dirty="0">
                <a:solidFill>
                  <a:srgbClr val="3276C8"/>
                </a:solidFill>
              </a:rPr>
            </a:br>
            <a:r>
              <a:rPr lang="en-US" altLang="en-US" sz="2400" b="1" dirty="0">
                <a:solidFill>
                  <a:schemeClr val="tx2"/>
                </a:solidFill>
              </a:rPr>
              <a:t>Bela Hovy</a:t>
            </a:r>
            <a:br>
              <a:rPr lang="en-US" altLang="en-US" sz="2400" b="1" dirty="0">
                <a:solidFill>
                  <a:schemeClr val="tx2"/>
                </a:solidFill>
              </a:rPr>
            </a:br>
            <a:r>
              <a:rPr lang="en-US" altLang="en-US" sz="1800" b="1" dirty="0">
                <a:solidFill>
                  <a:schemeClr val="tx2"/>
                </a:solidFill>
              </a:rPr>
              <a:t>Chief, Migration Section</a:t>
            </a:r>
            <a:br>
              <a:rPr lang="en-US" altLang="en-US" sz="1800" b="1" dirty="0">
                <a:solidFill>
                  <a:schemeClr val="tx2"/>
                </a:solidFill>
              </a:rPr>
            </a:br>
            <a:r>
              <a:rPr lang="en-US" altLang="en-US" sz="1800" b="1" dirty="0">
                <a:solidFill>
                  <a:schemeClr val="tx2"/>
                </a:solidFill>
              </a:rPr>
              <a:t>Population Division, Department of Economic and</a:t>
            </a:r>
            <a:br>
              <a:rPr lang="en-US" altLang="en-US" sz="1800" b="1" dirty="0">
                <a:solidFill>
                  <a:schemeClr val="tx2"/>
                </a:solidFill>
              </a:rPr>
            </a:br>
            <a:r>
              <a:rPr lang="en-US" altLang="en-US" sz="1800" b="1" dirty="0">
                <a:solidFill>
                  <a:schemeClr val="tx2"/>
                </a:solidFill>
              </a:rPr>
              <a:t>Social Affairs (UN DESA)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3200" b="1" dirty="0">
                <a:solidFill>
                  <a:schemeClr val="tx2"/>
                </a:solidFill>
              </a:rPr>
              <a:t>Total number of international migrants</a:t>
            </a:r>
            <a:br>
              <a:rPr lang="en-US" sz="3200" b="1" dirty="0">
                <a:solidFill>
                  <a:schemeClr val="tx2"/>
                </a:solidFill>
              </a:rPr>
            </a:br>
            <a:r>
              <a:rPr lang="en-US" sz="3200" b="1" dirty="0">
                <a:solidFill>
                  <a:schemeClr val="tx2"/>
                </a:solidFill>
              </a:rPr>
              <a:t>2000 and 2017</a:t>
            </a:r>
            <a:endParaRPr lang="en-GB" sz="3200" b="1" dirty="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87261894"/>
              </p:ext>
            </p:extLst>
          </p:nvPr>
        </p:nvGraphicFramePr>
        <p:xfrm>
          <a:off x="381001" y="1395919"/>
          <a:ext cx="8153398" cy="4395285"/>
        </p:xfrm>
        <a:graphic>
          <a:graphicData uri="http://schemas.openxmlformats.org/drawingml/2006/table">
            <a:tbl>
              <a:tblPr>
                <a:tableStyleId>{5C22544A-7EE6-4342-B048-85BDC9FD1C3A}</a:tableStyleId>
              </a:tblPr>
              <a:tblGrid>
                <a:gridCol w="3649705">
                  <a:extLst>
                    <a:ext uri="{9D8B030D-6E8A-4147-A177-3AD203B41FA5}">
                      <a16:colId xmlns:a16="http://schemas.microsoft.com/office/drawing/2014/main" xmlns="" val="270365780"/>
                    </a:ext>
                  </a:extLst>
                </a:gridCol>
                <a:gridCol w="1598085">
                  <a:extLst>
                    <a:ext uri="{9D8B030D-6E8A-4147-A177-3AD203B41FA5}">
                      <a16:colId xmlns:a16="http://schemas.microsoft.com/office/drawing/2014/main" xmlns="" val="3145636724"/>
                    </a:ext>
                  </a:extLst>
                </a:gridCol>
                <a:gridCol w="1452804">
                  <a:extLst>
                    <a:ext uri="{9D8B030D-6E8A-4147-A177-3AD203B41FA5}">
                      <a16:colId xmlns:a16="http://schemas.microsoft.com/office/drawing/2014/main" xmlns="" val="785259633"/>
                    </a:ext>
                  </a:extLst>
                </a:gridCol>
                <a:gridCol w="1452804">
                  <a:extLst>
                    <a:ext uri="{9D8B030D-6E8A-4147-A177-3AD203B41FA5}">
                      <a16:colId xmlns:a16="http://schemas.microsoft.com/office/drawing/2014/main" xmlns="" val="1377585372"/>
                    </a:ext>
                  </a:extLst>
                </a:gridCol>
              </a:tblGrid>
              <a:tr h="293019">
                <a:tc>
                  <a:txBody>
                    <a:bodyPr/>
                    <a:lstStyle/>
                    <a:p>
                      <a:pPr algn="l" fontAlgn="b"/>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2000</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2017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Change</a:t>
                      </a:r>
                      <a:endParaRPr lang="en-GB"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658188955"/>
                  </a:ext>
                </a:extLst>
              </a:tr>
              <a:tr h="293019">
                <a:tc>
                  <a:txBody>
                    <a:bodyPr/>
                    <a:lstStyle/>
                    <a:p>
                      <a:pPr algn="l" fontAlgn="b"/>
                      <a:r>
                        <a:rPr lang="en-GB" sz="1800" u="none" strike="noStrike" dirty="0">
                          <a:solidFill>
                            <a:srgbClr val="FF0000"/>
                          </a:solidFill>
                          <a:effectLst/>
                        </a:rPr>
                        <a:t>Africa</a:t>
                      </a:r>
                      <a:endParaRPr lang="en-GB"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solidFill>
                            <a:srgbClr val="FF0000"/>
                          </a:solidFill>
                          <a:effectLst/>
                        </a:rPr>
                        <a:t>                  14.8 </a:t>
                      </a:r>
                      <a:endParaRPr lang="en-GB"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solidFill>
                            <a:srgbClr val="FF0000"/>
                          </a:solidFill>
                          <a:effectLst/>
                        </a:rPr>
                        <a:t>               24.7 </a:t>
                      </a:r>
                      <a:endParaRPr lang="en-GB"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solidFill>
                            <a:srgbClr val="FF0000"/>
                          </a:solidFill>
                          <a:effectLst/>
                        </a:rPr>
                        <a:t>67%</a:t>
                      </a:r>
                      <a:endParaRPr lang="en-GB" sz="18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281692955"/>
                  </a:ext>
                </a:extLst>
              </a:tr>
              <a:tr h="293019">
                <a:tc>
                  <a:txBody>
                    <a:bodyPr/>
                    <a:lstStyle/>
                    <a:p>
                      <a:pPr algn="l" fontAlgn="b"/>
                      <a:r>
                        <a:rPr lang="en-GB" sz="1800" i="1" u="none" strike="noStrike" dirty="0">
                          <a:solidFill>
                            <a:srgbClr val="FF0000"/>
                          </a:solidFill>
                          <a:effectLst/>
                        </a:rPr>
                        <a:t>Eastern Africa</a:t>
                      </a:r>
                      <a:endParaRPr lang="en-GB" sz="1800" b="0" i="1"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solidFill>
                            <a:srgbClr val="FF0000"/>
                          </a:solidFill>
                          <a:effectLst/>
                        </a:rPr>
                        <a:t>                    4.8 </a:t>
                      </a:r>
                      <a:endParaRPr lang="en-GB" sz="1800" b="0" i="1"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solidFill>
                            <a:srgbClr val="FF0000"/>
                          </a:solidFill>
                          <a:effectLst/>
                        </a:rPr>
                        <a:t>                 7.6 </a:t>
                      </a:r>
                      <a:endParaRPr lang="en-GB" sz="1800" b="0" i="1"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solidFill>
                            <a:srgbClr val="FF0000"/>
                          </a:solidFill>
                          <a:effectLst/>
                        </a:rPr>
                        <a:t>57%</a:t>
                      </a:r>
                      <a:endParaRPr lang="en-GB" sz="1800" b="0" i="1"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63400516"/>
                  </a:ext>
                </a:extLst>
              </a:tr>
              <a:tr h="293019">
                <a:tc>
                  <a:txBody>
                    <a:bodyPr/>
                    <a:lstStyle/>
                    <a:p>
                      <a:pPr algn="l" fontAlgn="b"/>
                      <a:r>
                        <a:rPr lang="en-GB" sz="1800" i="1" u="none" strike="noStrike" dirty="0">
                          <a:solidFill>
                            <a:srgbClr val="FF0000"/>
                          </a:solidFill>
                          <a:effectLst/>
                        </a:rPr>
                        <a:t>Middle Africa</a:t>
                      </a:r>
                      <a:endParaRPr lang="en-GB" sz="1800" b="0" i="1"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solidFill>
                            <a:srgbClr val="FF0000"/>
                          </a:solidFill>
                          <a:effectLst/>
                        </a:rPr>
                        <a:t>                    1.8 </a:t>
                      </a:r>
                      <a:endParaRPr lang="en-GB" sz="1800" b="0" i="1"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i="1" u="none" strike="noStrike">
                          <a:solidFill>
                            <a:srgbClr val="FF0000"/>
                          </a:solidFill>
                          <a:effectLst/>
                        </a:rPr>
                        <a:t>                 3.5 </a:t>
                      </a:r>
                      <a:endParaRPr lang="en-GB" sz="1800" b="0" i="1"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solidFill>
                            <a:srgbClr val="FF0000"/>
                          </a:solidFill>
                          <a:effectLst/>
                        </a:rPr>
                        <a:t>101%</a:t>
                      </a:r>
                      <a:endParaRPr lang="en-GB" sz="1800" b="0" i="1"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10740776"/>
                  </a:ext>
                </a:extLst>
              </a:tr>
              <a:tr h="293019">
                <a:tc>
                  <a:txBody>
                    <a:bodyPr/>
                    <a:lstStyle/>
                    <a:p>
                      <a:pPr algn="l" fontAlgn="b"/>
                      <a:r>
                        <a:rPr lang="en-GB" sz="1800" i="1" u="none" strike="noStrike" dirty="0">
                          <a:effectLst/>
                        </a:rPr>
                        <a:t>Northern Africa</a:t>
                      </a:r>
                      <a:endParaRPr lang="en-GB"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effectLst/>
                        </a:rPr>
                        <a:t>                    1.9 </a:t>
                      </a:r>
                      <a:endParaRPr lang="en-GB"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i="1" u="none" strike="noStrike">
                          <a:effectLst/>
                        </a:rPr>
                        <a:t>                 2.4 </a:t>
                      </a:r>
                      <a:endParaRPr lang="en-GB" sz="1800" b="0" i="1"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effectLst/>
                        </a:rPr>
                        <a:t>28%</a:t>
                      </a:r>
                      <a:endParaRPr lang="en-GB"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19341589"/>
                  </a:ext>
                </a:extLst>
              </a:tr>
              <a:tr h="293019">
                <a:tc>
                  <a:txBody>
                    <a:bodyPr/>
                    <a:lstStyle/>
                    <a:p>
                      <a:pPr algn="l" fontAlgn="b"/>
                      <a:r>
                        <a:rPr lang="en-GB" sz="1800" i="1" u="none" strike="noStrike" dirty="0">
                          <a:solidFill>
                            <a:srgbClr val="FF0000"/>
                          </a:solidFill>
                          <a:effectLst/>
                        </a:rPr>
                        <a:t>Southern Africa</a:t>
                      </a:r>
                      <a:endParaRPr lang="en-GB" sz="1800" b="0" i="1"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solidFill>
                            <a:srgbClr val="FF0000"/>
                          </a:solidFill>
                          <a:effectLst/>
                        </a:rPr>
                        <a:t>                    1.2 </a:t>
                      </a:r>
                      <a:endParaRPr lang="en-GB" sz="1800" b="0" i="1"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solidFill>
                            <a:srgbClr val="FF0000"/>
                          </a:solidFill>
                          <a:effectLst/>
                        </a:rPr>
                        <a:t>                 4.3 </a:t>
                      </a:r>
                      <a:endParaRPr lang="en-GB" sz="1800" b="0" i="1"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solidFill>
                            <a:srgbClr val="FF0000"/>
                          </a:solidFill>
                          <a:effectLst/>
                        </a:rPr>
                        <a:t>255%</a:t>
                      </a:r>
                      <a:endParaRPr lang="en-GB" sz="1800" b="0" i="1"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94397124"/>
                  </a:ext>
                </a:extLst>
              </a:tr>
              <a:tr h="293019">
                <a:tc>
                  <a:txBody>
                    <a:bodyPr/>
                    <a:lstStyle/>
                    <a:p>
                      <a:pPr algn="l" fontAlgn="b"/>
                      <a:r>
                        <a:rPr lang="en-GB" sz="1800" i="1" u="none" strike="noStrike" dirty="0">
                          <a:effectLst/>
                        </a:rPr>
                        <a:t>Western Africa</a:t>
                      </a:r>
                      <a:endParaRPr lang="en-GB"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effectLst/>
                        </a:rPr>
                        <a:t>                    5.1 </a:t>
                      </a:r>
                      <a:endParaRPr lang="en-GB"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effectLst/>
                        </a:rPr>
                        <a:t>                 6.8 </a:t>
                      </a:r>
                      <a:endParaRPr lang="en-GB"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i="1" u="none" strike="noStrike" dirty="0">
                          <a:effectLst/>
                        </a:rPr>
                        <a:t>33%</a:t>
                      </a:r>
                      <a:endParaRPr lang="en-GB"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602278277"/>
                  </a:ext>
                </a:extLst>
              </a:tr>
              <a:tr h="293019">
                <a:tc>
                  <a:txBody>
                    <a:bodyPr/>
                    <a:lstStyle/>
                    <a:p>
                      <a:pPr algn="l" fontAlgn="b"/>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90857149"/>
                  </a:ext>
                </a:extLst>
              </a:tr>
              <a:tr h="293019">
                <a:tc>
                  <a:txBody>
                    <a:bodyPr/>
                    <a:lstStyle/>
                    <a:p>
                      <a:pPr algn="l" fontAlgn="b"/>
                      <a:r>
                        <a:rPr lang="en-GB" sz="1800" u="none" strike="noStrike" dirty="0">
                          <a:solidFill>
                            <a:srgbClr val="FF0000"/>
                          </a:solidFill>
                          <a:effectLst/>
                        </a:rPr>
                        <a:t>Asia</a:t>
                      </a:r>
                      <a:endParaRPr lang="en-GB"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solidFill>
                            <a:srgbClr val="FF0000"/>
                          </a:solidFill>
                          <a:effectLst/>
                        </a:rPr>
                        <a:t>                  49.2 </a:t>
                      </a:r>
                      <a:endParaRPr lang="en-GB"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solidFill>
                            <a:srgbClr val="FF0000"/>
                          </a:solidFill>
                          <a:effectLst/>
                        </a:rPr>
                        <a:t>               79.6 </a:t>
                      </a:r>
                      <a:endParaRPr lang="en-GB"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solidFill>
                            <a:srgbClr val="FF0000"/>
                          </a:solidFill>
                          <a:effectLst/>
                        </a:rPr>
                        <a:t>62%</a:t>
                      </a:r>
                      <a:endParaRPr lang="en-GB" sz="18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624588572"/>
                  </a:ext>
                </a:extLst>
              </a:tr>
              <a:tr h="293019">
                <a:tc>
                  <a:txBody>
                    <a:bodyPr/>
                    <a:lstStyle/>
                    <a:p>
                      <a:pPr algn="l" fontAlgn="b"/>
                      <a:r>
                        <a:rPr lang="en-GB" sz="1800" u="none" strike="noStrike" dirty="0">
                          <a:effectLst/>
                        </a:rPr>
                        <a:t>Europe</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                  56.3 </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               77.9 </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38%</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95285484"/>
                  </a:ext>
                </a:extLst>
              </a:tr>
              <a:tr h="293019">
                <a:tc>
                  <a:txBody>
                    <a:bodyPr/>
                    <a:lstStyle/>
                    <a:p>
                      <a:pPr algn="l" fontAlgn="b"/>
                      <a:r>
                        <a:rPr lang="en-US" sz="1800" u="none" strike="noStrike" dirty="0">
                          <a:effectLst/>
                        </a:rPr>
                        <a:t>Latin America and the Caribbean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                    6.6 </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                  9.5 </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45%</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37542273"/>
                  </a:ext>
                </a:extLst>
              </a:tr>
              <a:tr h="293019">
                <a:tc>
                  <a:txBody>
                    <a:bodyPr/>
                    <a:lstStyle/>
                    <a:p>
                      <a:pPr algn="l" fontAlgn="b"/>
                      <a:r>
                        <a:rPr lang="en-GB" sz="1800" u="none" strike="noStrike" dirty="0">
                          <a:effectLst/>
                        </a:rPr>
                        <a:t>Northern America</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                  40.4 </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               57.7 </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43%</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81406108"/>
                  </a:ext>
                </a:extLst>
              </a:tr>
              <a:tr h="293019">
                <a:tc>
                  <a:txBody>
                    <a:bodyPr/>
                    <a:lstStyle/>
                    <a:p>
                      <a:pPr algn="l" fontAlgn="b"/>
                      <a:r>
                        <a:rPr lang="en-GB" sz="1800" u="none" strike="noStrike" dirty="0">
                          <a:solidFill>
                            <a:srgbClr val="FF0000"/>
                          </a:solidFill>
                          <a:effectLst/>
                        </a:rPr>
                        <a:t>Oceania</a:t>
                      </a:r>
                      <a:endParaRPr lang="en-GB"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solidFill>
                            <a:srgbClr val="FF0000"/>
                          </a:solidFill>
                          <a:effectLst/>
                        </a:rPr>
                        <a:t>                    5.4 </a:t>
                      </a:r>
                      <a:endParaRPr lang="en-GB"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solidFill>
                            <a:srgbClr val="FF0000"/>
                          </a:solidFill>
                          <a:effectLst/>
                        </a:rPr>
                        <a:t>                  8.4 </a:t>
                      </a:r>
                      <a:endParaRPr lang="en-GB"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solidFill>
                            <a:srgbClr val="FF0000"/>
                          </a:solidFill>
                          <a:effectLst/>
                        </a:rPr>
                        <a:t>57%</a:t>
                      </a:r>
                      <a:endParaRPr lang="en-GB" sz="18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17233840"/>
                  </a:ext>
                </a:extLst>
              </a:tr>
              <a:tr h="293019">
                <a:tc>
                  <a:txBody>
                    <a:bodyPr/>
                    <a:lstStyle/>
                    <a:p>
                      <a:pPr algn="l" fontAlgn="b"/>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06236044"/>
                  </a:ext>
                </a:extLst>
              </a:tr>
              <a:tr h="293019">
                <a:tc>
                  <a:txBody>
                    <a:bodyPr/>
                    <a:lstStyle/>
                    <a:p>
                      <a:pPr algn="l" fontAlgn="b"/>
                      <a:r>
                        <a:rPr lang="en-GB" sz="1800" u="none" strike="noStrike" dirty="0">
                          <a:effectLst/>
                        </a:rPr>
                        <a:t>World</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                172.6 </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             257.7 </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49%</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191440559"/>
                  </a:ext>
                </a:extLst>
              </a:tr>
            </a:tbl>
          </a:graphicData>
        </a:graphic>
      </p:graphicFrame>
    </p:spTree>
    <p:extLst>
      <p:ext uri="{BB962C8B-B14F-4D97-AF65-F5344CB8AC3E}">
        <p14:creationId xmlns:p14="http://schemas.microsoft.com/office/powerpoint/2010/main" val="386569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xmlns="" id="{1FE9ED7B-2857-41BF-A69B-1076809BB161}"/>
              </a:ext>
            </a:extLst>
          </p:cNvPr>
          <p:cNvGraphicFramePr>
            <a:graphicFrameLocks/>
          </p:cNvGraphicFramePr>
          <p:nvPr>
            <p:extLst>
              <p:ext uri="{D42A27DB-BD31-4B8C-83A1-F6EECF244321}">
                <p14:modId xmlns:p14="http://schemas.microsoft.com/office/powerpoint/2010/main" val="4217808745"/>
              </p:ext>
            </p:extLst>
          </p:nvPr>
        </p:nvGraphicFramePr>
        <p:xfrm>
          <a:off x="152400" y="1295400"/>
          <a:ext cx="8686800" cy="4624388"/>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3"/>
          <p:cNvSpPr>
            <a:spLocks noGrp="1"/>
          </p:cNvSpPr>
          <p:nvPr>
            <p:ph type="title"/>
          </p:nvPr>
        </p:nvSpPr>
        <p:spPr>
          <a:xfrm>
            <a:off x="609600" y="152400"/>
            <a:ext cx="8229600" cy="1143000"/>
          </a:xfrm>
        </p:spPr>
        <p:txBody>
          <a:bodyPr>
            <a:noAutofit/>
          </a:bodyPr>
          <a:lstStyle/>
          <a:p>
            <a:r>
              <a:rPr lang="en-US" sz="3200" b="1" dirty="0">
                <a:solidFill>
                  <a:schemeClr val="tx2"/>
                </a:solidFill>
              </a:rPr>
              <a:t>Top-20 countries of destination of international migrants, Africa, 2017 (thousands)</a:t>
            </a:r>
            <a:endParaRPr lang="en-GB" sz="3200" b="1" dirty="0">
              <a:solidFill>
                <a:schemeClr val="tx2"/>
              </a:solidFill>
            </a:endParaRPr>
          </a:p>
        </p:txBody>
      </p:sp>
    </p:spTree>
    <p:extLst>
      <p:ext uri="{BB962C8B-B14F-4D97-AF65-F5344CB8AC3E}">
        <p14:creationId xmlns:p14="http://schemas.microsoft.com/office/powerpoint/2010/main" val="10307715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49BC2859-A390-46DE-9B9E-80533DF0C4A8}"/>
              </a:ext>
            </a:extLst>
          </p:cNvPr>
          <p:cNvSpPr>
            <a:spLocks noGrp="1"/>
          </p:cNvSpPr>
          <p:nvPr>
            <p:ph type="title"/>
          </p:nvPr>
        </p:nvSpPr>
        <p:spPr>
          <a:xfrm>
            <a:off x="609600" y="457200"/>
            <a:ext cx="8229600" cy="1143000"/>
          </a:xfrm>
        </p:spPr>
        <p:txBody>
          <a:bodyPr>
            <a:noAutofit/>
          </a:bodyPr>
          <a:lstStyle/>
          <a:p>
            <a:r>
              <a:rPr lang="en-US" sz="3600" b="1" dirty="0" smtClean="0">
                <a:solidFill>
                  <a:schemeClr val="tx2"/>
                </a:solidFill>
              </a:rPr>
              <a:t>Regional </a:t>
            </a:r>
            <a:r>
              <a:rPr lang="en-US" sz="3600" b="1" dirty="0">
                <a:solidFill>
                  <a:schemeClr val="tx2"/>
                </a:solidFill>
              </a:rPr>
              <a:t>expatriation </a:t>
            </a:r>
            <a:r>
              <a:rPr lang="en-US" sz="3600" b="1" dirty="0" smtClean="0">
                <a:solidFill>
                  <a:schemeClr val="tx2"/>
                </a:solidFill>
              </a:rPr>
              <a:t>rates</a:t>
            </a:r>
            <a:endParaRPr lang="en-GB" sz="2800" b="1" dirty="0">
              <a:solidFill>
                <a:schemeClr val="tx2"/>
              </a:solidFill>
            </a:endParaRPr>
          </a:p>
        </p:txBody>
      </p:sp>
      <p:graphicFrame>
        <p:nvGraphicFramePr>
          <p:cNvPr id="16" name="Chart 15">
            <a:extLst>
              <a:ext uri="{FF2B5EF4-FFF2-40B4-BE49-F238E27FC236}">
                <a16:creationId xmlns:a16="http://schemas.microsoft.com/office/drawing/2014/main" xmlns="" id="{8D32D3CF-E2E2-4B5F-BC0B-9B7BC852D59B}"/>
              </a:ext>
            </a:extLst>
          </p:cNvPr>
          <p:cNvGraphicFramePr>
            <a:graphicFrameLocks/>
          </p:cNvGraphicFramePr>
          <p:nvPr>
            <p:extLst>
              <p:ext uri="{D42A27DB-BD31-4B8C-83A1-F6EECF244321}">
                <p14:modId xmlns:p14="http://schemas.microsoft.com/office/powerpoint/2010/main" val="2601288682"/>
              </p:ext>
            </p:extLst>
          </p:nvPr>
        </p:nvGraphicFramePr>
        <p:xfrm>
          <a:off x="457200" y="1600200"/>
          <a:ext cx="82296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8503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39825"/>
          </a:xfrm>
        </p:spPr>
        <p:txBody>
          <a:bodyPr/>
          <a:lstStyle/>
          <a:p>
            <a:r>
              <a:rPr lang="en-US" sz="3200" b="1" dirty="0">
                <a:solidFill>
                  <a:schemeClr val="tx2"/>
                </a:solidFill>
              </a:rPr>
              <a:t>Who is a refugee?</a:t>
            </a:r>
            <a:br>
              <a:rPr lang="en-US" sz="3200" b="1" dirty="0">
                <a:solidFill>
                  <a:schemeClr val="tx2"/>
                </a:solidFill>
              </a:rPr>
            </a:br>
            <a:r>
              <a:rPr lang="en-US" sz="1800" dirty="0">
                <a:solidFill>
                  <a:schemeClr val="tx2"/>
                </a:solidFill>
              </a:rPr>
              <a:t>(1951 United Nations Convention  relating to the Status of Refugees) </a:t>
            </a:r>
            <a:endParaRPr lang="en-GB" sz="1800" dirty="0">
              <a:solidFill>
                <a:schemeClr val="tx2"/>
              </a:solidFill>
            </a:endParaRPr>
          </a:p>
        </p:txBody>
      </p:sp>
      <p:sp>
        <p:nvSpPr>
          <p:cNvPr id="3" name="Content Placeholder 2"/>
          <p:cNvSpPr>
            <a:spLocks noGrp="1"/>
          </p:cNvSpPr>
          <p:nvPr>
            <p:ph idx="1"/>
          </p:nvPr>
        </p:nvSpPr>
        <p:spPr>
          <a:xfrm>
            <a:off x="457200" y="1371600"/>
            <a:ext cx="8229600" cy="4759325"/>
          </a:xfrm>
        </p:spPr>
        <p:txBody>
          <a:bodyPr/>
          <a:lstStyle/>
          <a:p>
            <a:pPr lvl="0">
              <a:buSzPct val="100000"/>
              <a:buFont typeface="Arial" panose="020B0604020202020204" pitchFamily="34" charset="0"/>
              <a:buChar char="•"/>
            </a:pPr>
            <a:r>
              <a:rPr lang="en-US" sz="2800" b="1" dirty="0" smtClean="0"/>
              <a:t>Refugee </a:t>
            </a:r>
            <a:r>
              <a:rPr lang="en-US" sz="2800" b="1" dirty="0"/>
              <a:t>definition (art. 1)</a:t>
            </a:r>
          </a:p>
          <a:p>
            <a:pPr lvl="1">
              <a:buSzPct val="100000"/>
              <a:buFont typeface="Arial" panose="020B0604020202020204" pitchFamily="34" charset="0"/>
              <a:buChar char="•"/>
            </a:pPr>
            <a:r>
              <a:rPr lang="en-US" sz="2400" dirty="0"/>
              <a:t>well-founded fear of being persecuted </a:t>
            </a:r>
          </a:p>
          <a:p>
            <a:pPr lvl="1">
              <a:buSzPct val="100000"/>
              <a:buFont typeface="Arial" panose="020B0604020202020204" pitchFamily="34" charset="0"/>
              <a:buChar char="•"/>
            </a:pPr>
            <a:r>
              <a:rPr lang="en-US" sz="2400" dirty="0"/>
              <a:t>f</a:t>
            </a:r>
            <a:r>
              <a:rPr lang="en-US" sz="2400" dirty="0" smtClean="0"/>
              <a:t>or </a:t>
            </a:r>
            <a:r>
              <a:rPr lang="en-US" sz="2400" dirty="0"/>
              <a:t>reasons related to race, religion, nationality, membership of a particular social group or political opinion</a:t>
            </a:r>
          </a:p>
          <a:p>
            <a:pPr lvl="1">
              <a:buSzPct val="100000"/>
              <a:buFont typeface="Arial" panose="020B0604020202020204" pitchFamily="34" charset="0"/>
              <a:buChar char="•"/>
            </a:pPr>
            <a:r>
              <a:rPr lang="en-US" sz="2400" u="sng" dirty="0"/>
              <a:t>outside country of nationality</a:t>
            </a:r>
            <a:r>
              <a:rPr lang="en-US" sz="2400" dirty="0"/>
              <a:t> and unable to return</a:t>
            </a:r>
          </a:p>
          <a:p>
            <a:pPr lvl="0">
              <a:buFont typeface="Arial" panose="020B0604020202020204" pitchFamily="34" charset="0"/>
              <a:buChar char="•"/>
            </a:pPr>
            <a:r>
              <a:rPr lang="en-US" sz="2800" b="1" dirty="0" smtClean="0"/>
              <a:t>How </a:t>
            </a:r>
            <a:r>
              <a:rPr lang="en-US" sz="2800" b="1" dirty="0"/>
              <a:t>to measure</a:t>
            </a:r>
          </a:p>
          <a:p>
            <a:pPr lvl="1">
              <a:buFont typeface="Arial" panose="020B0604020202020204" pitchFamily="34" charset="0"/>
              <a:buChar char="•"/>
            </a:pPr>
            <a:r>
              <a:rPr lang="en-US" sz="2400" dirty="0"/>
              <a:t>Administrative records </a:t>
            </a:r>
            <a:r>
              <a:rPr lang="en-US" sz="2400" dirty="0" smtClean="0"/>
              <a:t>(registers of refugees and asylum-seekers)</a:t>
            </a:r>
            <a:endParaRPr lang="en-US" sz="2400" dirty="0"/>
          </a:p>
          <a:p>
            <a:pPr lvl="1">
              <a:buFont typeface="Arial" panose="020B0604020202020204" pitchFamily="34" charset="0"/>
              <a:buChar char="•"/>
            </a:pPr>
            <a:r>
              <a:rPr lang="en-US" sz="2400" dirty="0"/>
              <a:t>[Population census (reasons for migration)]</a:t>
            </a:r>
          </a:p>
          <a:p>
            <a:pPr>
              <a:buClr>
                <a:schemeClr val="tx1"/>
              </a:buClr>
              <a:buFont typeface="Arial" panose="020B0604020202020204" pitchFamily="34" charset="0"/>
              <a:buChar char="•"/>
            </a:pPr>
            <a:endParaRPr lang="en-GB" dirty="0"/>
          </a:p>
        </p:txBody>
      </p:sp>
    </p:spTree>
    <p:extLst>
      <p:ext uri="{BB962C8B-B14F-4D97-AF65-F5344CB8AC3E}">
        <p14:creationId xmlns:p14="http://schemas.microsoft.com/office/powerpoint/2010/main" val="2504066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752600"/>
          </a:xfrm>
        </p:spPr>
        <p:txBody>
          <a:bodyPr>
            <a:normAutofit/>
          </a:bodyPr>
          <a:lstStyle/>
          <a:p>
            <a:r>
              <a:rPr lang="en-US" sz="3200" b="1" dirty="0">
                <a:solidFill>
                  <a:schemeClr val="tx2"/>
                </a:solidFill>
              </a:rPr>
              <a:t>In </a:t>
            </a:r>
            <a:r>
              <a:rPr lang="en-US" sz="3200" b="1" dirty="0" smtClean="0">
                <a:solidFill>
                  <a:schemeClr val="tx2"/>
                </a:solidFill>
              </a:rPr>
              <a:t>Africa </a:t>
            </a:r>
            <a:r>
              <a:rPr lang="en-US" sz="3200" b="1" dirty="0">
                <a:solidFill>
                  <a:schemeClr val="tx2"/>
                </a:solidFill>
              </a:rPr>
              <a:t>and Western Asia, refugees constitute an high percentage of all international migrants</a:t>
            </a:r>
            <a:r>
              <a:rPr lang="en-US" sz="3200" dirty="0">
                <a:solidFill>
                  <a:schemeClr val="tx2"/>
                </a:solidFill>
              </a:rPr>
              <a:t/>
            </a:r>
            <a:br>
              <a:rPr lang="en-US" sz="3200" dirty="0">
                <a:solidFill>
                  <a:schemeClr val="tx2"/>
                </a:solidFill>
              </a:rPr>
            </a:br>
            <a:r>
              <a:rPr lang="en-US" sz="1800" dirty="0">
                <a:solidFill>
                  <a:schemeClr val="tx2"/>
                </a:solidFill>
              </a:rPr>
              <a:t>Refugees as a percentage of all international migrants</a:t>
            </a:r>
            <a:endParaRPr lang="en-GB" sz="1800" dirty="0">
              <a:solidFill>
                <a:schemeClr val="tx2"/>
              </a:solidFill>
            </a:endParaRPr>
          </a:p>
        </p:txBody>
      </p:sp>
      <p:pic>
        <p:nvPicPr>
          <p:cNvPr id="5" name="Content Placeholder 4">
            <a:extLst>
              <a:ext uri="{FF2B5EF4-FFF2-40B4-BE49-F238E27FC236}">
                <a16:creationId xmlns:a16="http://schemas.microsoft.com/office/drawing/2014/main" xmlns="" id="{9C0747F9-9FB7-49B2-AC5F-F8B4224763A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455" t="18182" r="4545" b="25526"/>
          <a:stretch/>
        </p:blipFill>
        <p:spPr>
          <a:xfrm>
            <a:off x="76200" y="1447800"/>
            <a:ext cx="8991600" cy="3991555"/>
          </a:xfrm>
        </p:spPr>
      </p:pic>
    </p:spTree>
    <p:extLst>
      <p:ext uri="{BB962C8B-B14F-4D97-AF65-F5344CB8AC3E}">
        <p14:creationId xmlns:p14="http://schemas.microsoft.com/office/powerpoint/2010/main" val="27245513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328" y="369277"/>
            <a:ext cx="8172622" cy="874085"/>
          </a:xfrm>
          <a:prstGeom prst="rect">
            <a:avLst/>
          </a:prstGeom>
          <a:noFill/>
        </p:spPr>
        <p:txBody>
          <a:bodyPr wrap="none" rtlCol="0">
            <a:spAutoFit/>
          </a:bodyPr>
          <a:lstStyle/>
          <a:p>
            <a:pPr algn="ctr">
              <a:buNone/>
            </a:pPr>
            <a:r>
              <a:rPr lang="en-US" b="1" i="0" dirty="0" smtClean="0">
                <a:solidFill>
                  <a:schemeClr val="tx2"/>
                </a:solidFill>
                <a:latin typeface="+mj-lt"/>
              </a:rPr>
              <a:t>Uneven sharing of res</a:t>
            </a:r>
            <a:r>
              <a:rPr lang="en-US" sz="3200" b="1" i="0" dirty="0" smtClean="0">
                <a:solidFill>
                  <a:schemeClr val="tx2"/>
                </a:solidFill>
                <a:latin typeface="+mj-lt"/>
              </a:rPr>
              <a:t>ponsibilities for </a:t>
            </a:r>
            <a:r>
              <a:rPr lang="en-US" sz="3200" b="1" i="0" dirty="0">
                <a:solidFill>
                  <a:schemeClr val="tx2"/>
                </a:solidFill>
                <a:latin typeface="+mj-lt"/>
              </a:rPr>
              <a:t>refugees </a:t>
            </a:r>
          </a:p>
          <a:p>
            <a:pPr algn="ctr">
              <a:buNone/>
            </a:pPr>
            <a:r>
              <a:rPr lang="en-US" sz="2000" b="1" i="0" dirty="0">
                <a:solidFill>
                  <a:schemeClr val="tx2"/>
                </a:solidFill>
                <a:latin typeface="+mj-lt"/>
              </a:rPr>
              <a:t>Ratio of refugee population to gross domestic product  per capita (PPPs)</a:t>
            </a:r>
            <a:endParaRPr lang="en-GB" sz="2000" b="1" i="0" dirty="0">
              <a:solidFill>
                <a:schemeClr val="tx2"/>
              </a:solidFill>
              <a:latin typeface="+mj-lt"/>
            </a:endParaRPr>
          </a:p>
        </p:txBody>
      </p:sp>
      <p:pic>
        <p:nvPicPr>
          <p:cNvPr id="3762" name="Picture 3761">
            <a:extLst>
              <a:ext uri="{FF2B5EF4-FFF2-40B4-BE49-F238E27FC236}">
                <a16:creationId xmlns:a16="http://schemas.microsoft.com/office/drawing/2014/main" xmlns="" id="{420BF121-75BA-48AF-940E-C81D10F88665}"/>
              </a:ext>
            </a:extLst>
          </p:cNvPr>
          <p:cNvPicPr>
            <a:picLocks noChangeAspect="1"/>
          </p:cNvPicPr>
          <p:nvPr/>
        </p:nvPicPr>
        <p:blipFill>
          <a:blip r:embed="rId3"/>
          <a:stretch>
            <a:fillRect/>
          </a:stretch>
        </p:blipFill>
        <p:spPr>
          <a:xfrm>
            <a:off x="0" y="1346024"/>
            <a:ext cx="9144000" cy="4165951"/>
          </a:xfrm>
          <a:prstGeom prst="rect">
            <a:avLst/>
          </a:prstGeom>
        </p:spPr>
      </p:pic>
    </p:spTree>
    <p:extLst>
      <p:ext uri="{BB962C8B-B14F-4D97-AF65-F5344CB8AC3E}">
        <p14:creationId xmlns:p14="http://schemas.microsoft.com/office/powerpoint/2010/main" val="3779141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00050"/>
            <a:ext cx="8229600" cy="742950"/>
          </a:xfrm>
        </p:spPr>
        <p:txBody>
          <a:bodyPr>
            <a:normAutofit fontScale="90000"/>
          </a:bodyPr>
          <a:lstStyle/>
          <a:p>
            <a:pPr eaLnBrk="1" hangingPunct="1">
              <a:defRPr/>
            </a:pPr>
            <a:r>
              <a:rPr lang="en-GB" sz="3600" b="1" dirty="0">
                <a:solidFill>
                  <a:schemeClr val="tx2"/>
                </a:solidFill>
                <a:cs typeface="Arial" panose="020B0604020202020204" pitchFamily="34" charset="0"/>
              </a:rPr>
              <a:t>Migration in the 2030 Agenda</a:t>
            </a:r>
            <a:br>
              <a:rPr lang="en-GB" sz="3600" b="1" dirty="0">
                <a:solidFill>
                  <a:schemeClr val="tx2"/>
                </a:solidFill>
                <a:cs typeface="Arial" panose="020B0604020202020204" pitchFamily="34" charset="0"/>
              </a:rPr>
            </a:br>
            <a:r>
              <a:rPr lang="en-GB" sz="2700" b="1" dirty="0">
                <a:solidFill>
                  <a:schemeClr val="tx2"/>
                </a:solidFill>
                <a:cs typeface="Arial" panose="020B0604020202020204" pitchFamily="34" charset="0"/>
              </a:rPr>
              <a:t>(10 out of 169 targets are “migration-related”)</a:t>
            </a:r>
            <a:endParaRPr lang="en-GB" sz="2700" b="1" i="1" dirty="0">
              <a:solidFill>
                <a:schemeClr val="tx2"/>
              </a:solidFill>
              <a:cs typeface="Arial" panose="020B0604020202020204" pitchFamily="34" charset="0"/>
            </a:endParaRPr>
          </a:p>
        </p:txBody>
      </p:sp>
      <p:sp>
        <p:nvSpPr>
          <p:cNvPr id="3" name="Content Placeholder 2"/>
          <p:cNvSpPr>
            <a:spLocks noGrp="1"/>
          </p:cNvSpPr>
          <p:nvPr>
            <p:ph idx="1"/>
          </p:nvPr>
        </p:nvSpPr>
        <p:spPr>
          <a:xfrm>
            <a:off x="533400" y="1143000"/>
            <a:ext cx="8305800" cy="4846638"/>
          </a:xfrm>
        </p:spPr>
        <p:txBody>
          <a:bodyPr/>
          <a:lstStyle/>
          <a:p>
            <a:pPr marL="457200" indent="-457200" eaLnBrk="1" hangingPunct="1">
              <a:buFont typeface="+mj-lt"/>
              <a:buAutoNum type="arabicPeriod"/>
              <a:defRPr/>
            </a:pPr>
            <a:endParaRPr lang="en-US" sz="2500" dirty="0">
              <a:latin typeface="Arial" panose="020B0604020202020204" pitchFamily="34" charset="0"/>
              <a:cs typeface="Arial" panose="020B0604020202020204" pitchFamily="34" charset="0"/>
            </a:endParaRPr>
          </a:p>
          <a:p>
            <a:pPr marL="0" indent="0" eaLnBrk="1" hangingPunct="1">
              <a:buNone/>
              <a:defRPr/>
            </a:pPr>
            <a:endParaRPr lang="en-US" sz="2400" dirty="0">
              <a:latin typeface="Arial" panose="020B0604020202020204" pitchFamily="34" charset="0"/>
              <a:cs typeface="Arial" panose="020B0604020202020204" pitchFamily="34" charset="0"/>
            </a:endParaRPr>
          </a:p>
          <a:p>
            <a:pPr eaLnBrk="1" hangingPunct="1">
              <a:defRPr/>
            </a:pPr>
            <a:endParaRPr lang="en-US" sz="2400" dirty="0">
              <a:latin typeface="Arial" panose="020B0604020202020204" pitchFamily="34" charset="0"/>
              <a:cs typeface="Arial" panose="020B0604020202020204" pitchFamily="34" charset="0"/>
            </a:endParaRPr>
          </a:p>
          <a:p>
            <a:pPr eaLnBrk="1" hangingPunct="1">
              <a:defRPr/>
            </a:pPr>
            <a:endParaRPr lang="en-US" sz="2400" dirty="0">
              <a:latin typeface="Arial" panose="020B0604020202020204" pitchFamily="34" charset="0"/>
              <a:cs typeface="Arial" panose="020B0604020202020204" pitchFamily="34" charset="0"/>
            </a:endParaRPr>
          </a:p>
          <a:p>
            <a:pPr eaLnBrk="1" hangingPunct="1">
              <a:defRPr/>
            </a:pPr>
            <a:endParaRPr lang="en-US" sz="2400" dirty="0">
              <a:latin typeface="Arial" panose="020B0604020202020204" pitchFamily="34" charset="0"/>
              <a:cs typeface="Arial" panose="020B0604020202020204" pitchFamily="34" charset="0"/>
            </a:endParaRPr>
          </a:p>
          <a:p>
            <a:pPr eaLnBrk="1" hangingPunct="1">
              <a:defRPr/>
            </a:pPr>
            <a:endParaRPr lang="en-US" sz="2400" dirty="0">
              <a:latin typeface="Arial" panose="020B0604020202020204" pitchFamily="34" charset="0"/>
              <a:cs typeface="Arial" panose="020B0604020202020204" pitchFamily="34" charset="0"/>
            </a:endParaRPr>
          </a:p>
          <a:p>
            <a:pPr eaLnBrk="1" hangingPunct="1">
              <a:defRPr/>
            </a:pPr>
            <a:endParaRPr lang="en-US" sz="2400" dirty="0">
              <a:latin typeface="Arial" panose="020B0604020202020204" pitchFamily="34" charset="0"/>
              <a:cs typeface="Arial" panose="020B0604020202020204" pitchFamily="34" charset="0"/>
            </a:endParaRPr>
          </a:p>
          <a:p>
            <a:pPr eaLnBrk="1" hangingPunct="1">
              <a:defRPr/>
            </a:pPr>
            <a:endParaRPr lang="en-US" sz="2400" dirty="0">
              <a:latin typeface="Arial" panose="020B0604020202020204" pitchFamily="34" charset="0"/>
              <a:cs typeface="Arial" panose="020B0604020202020204" pitchFamily="34" charset="0"/>
            </a:endParaRPr>
          </a:p>
          <a:p>
            <a:pPr eaLnBrk="1" hangingPunct="1">
              <a:defRPr/>
            </a:pPr>
            <a:endParaRPr lang="en-GB" dirty="0">
              <a:latin typeface="Arial" panose="020B0604020202020204" pitchFamily="34" charset="0"/>
              <a:cs typeface="Arial" panose="020B0604020202020204" pitchFamily="34" charset="0"/>
            </a:endParaRPr>
          </a:p>
        </p:txBody>
      </p:sp>
      <p:pic>
        <p:nvPicPr>
          <p:cNvPr id="1046"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371600"/>
            <a:ext cx="8686800" cy="493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066800"/>
            <a:ext cx="9372600" cy="516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990600" y="3962400"/>
            <a:ext cx="2819400" cy="4572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364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0844" t="13673" r="7051" b="23611"/>
          <a:stretch/>
        </p:blipFill>
        <p:spPr>
          <a:xfrm>
            <a:off x="0" y="1295400"/>
            <a:ext cx="9122576" cy="3886200"/>
          </a:xfrm>
          <a:prstGeom prst="rect">
            <a:avLst/>
          </a:prstGeom>
        </p:spPr>
      </p:pic>
      <p:sp>
        <p:nvSpPr>
          <p:cNvPr id="2" name="TextBox 1"/>
          <p:cNvSpPr txBox="1"/>
          <p:nvPr/>
        </p:nvSpPr>
        <p:spPr>
          <a:xfrm>
            <a:off x="1447800" y="152400"/>
            <a:ext cx="5867400" cy="978729"/>
          </a:xfrm>
          <a:prstGeom prst="rect">
            <a:avLst/>
          </a:prstGeom>
          <a:noFill/>
        </p:spPr>
        <p:txBody>
          <a:bodyPr wrap="square" rtlCol="0">
            <a:spAutoFit/>
          </a:bodyPr>
          <a:lstStyle/>
          <a:p>
            <a:pPr algn="ctr">
              <a:buNone/>
            </a:pPr>
            <a:r>
              <a:rPr lang="en-US" b="1" i="0" dirty="0">
                <a:solidFill>
                  <a:schemeClr val="tx2"/>
                </a:solidFill>
                <a:latin typeface="+mj-lt"/>
              </a:rPr>
              <a:t>While remittance flows to Africa vary and are relatively small …</a:t>
            </a:r>
            <a:endParaRPr lang="en-GB" b="1" i="0" dirty="0">
              <a:solidFill>
                <a:schemeClr val="tx2"/>
              </a:solidFill>
              <a:latin typeface="+mj-lt"/>
            </a:endParaRPr>
          </a:p>
        </p:txBody>
      </p:sp>
    </p:spTree>
    <p:extLst>
      <p:ext uri="{BB962C8B-B14F-4D97-AF65-F5344CB8AC3E}">
        <p14:creationId xmlns:p14="http://schemas.microsoft.com/office/powerpoint/2010/main" val="2730684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38200"/>
          </a:xfrm>
        </p:spPr>
        <p:txBody>
          <a:bodyPr>
            <a:noAutofit/>
          </a:bodyPr>
          <a:lstStyle/>
          <a:p>
            <a:r>
              <a:rPr lang="en-US" sz="3200" b="1" dirty="0">
                <a:solidFill>
                  <a:schemeClr val="tx2"/>
                </a:solidFill>
                <a:latin typeface="+mn-lt"/>
                <a:cs typeface="Arial" panose="020B0604020202020204" pitchFamily="34" charset="0"/>
              </a:rPr>
              <a:t>… they form an important part of the gross domestic product in some </a:t>
            </a:r>
            <a:r>
              <a:rPr lang="en-US" sz="3200" b="1" dirty="0" smtClean="0">
                <a:solidFill>
                  <a:schemeClr val="tx2"/>
                </a:solidFill>
                <a:latin typeface="+mn-lt"/>
                <a:cs typeface="Arial" panose="020B0604020202020204" pitchFamily="34" charset="0"/>
              </a:rPr>
              <a:t>countries</a:t>
            </a:r>
            <a:br>
              <a:rPr lang="en-US" sz="3200" b="1" dirty="0" smtClean="0">
                <a:solidFill>
                  <a:schemeClr val="tx2"/>
                </a:solidFill>
                <a:latin typeface="+mn-lt"/>
                <a:cs typeface="Arial" panose="020B0604020202020204" pitchFamily="34" charset="0"/>
              </a:rPr>
            </a:br>
            <a:r>
              <a:rPr lang="en-US" sz="2000" dirty="0">
                <a:solidFill>
                  <a:schemeClr val="tx2"/>
                </a:solidFill>
                <a:latin typeface="+mn-lt"/>
                <a:cs typeface="Arial" panose="020B0604020202020204" pitchFamily="34" charset="0"/>
              </a:rPr>
              <a:t>R</a:t>
            </a:r>
            <a:r>
              <a:rPr lang="en-US" sz="2000" dirty="0" smtClean="0">
                <a:solidFill>
                  <a:schemeClr val="tx2"/>
                </a:solidFill>
                <a:latin typeface="+mn-lt"/>
                <a:cs typeface="Arial" panose="020B0604020202020204" pitchFamily="34" charset="0"/>
              </a:rPr>
              <a:t>emittance inflows as a percentage of GDP, 2016</a:t>
            </a:r>
            <a:endParaRPr lang="en-GB" sz="3200" dirty="0">
              <a:solidFill>
                <a:schemeClr val="tx2"/>
              </a:solidFill>
              <a:latin typeface="+mn-lt"/>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xmlns="" id="{7B88D565-9738-4C47-B85F-8D71C553D7A0}"/>
              </a:ext>
            </a:extLst>
          </p:cNvPr>
          <p:cNvGraphicFramePr>
            <a:graphicFrameLocks noGrp="1"/>
          </p:cNvGraphicFramePr>
          <p:nvPr>
            <p:ph idx="1"/>
            <p:extLst>
              <p:ext uri="{D42A27DB-BD31-4B8C-83A1-F6EECF244321}">
                <p14:modId xmlns:p14="http://schemas.microsoft.com/office/powerpoint/2010/main" val="3338207524"/>
              </p:ext>
            </p:extLst>
          </p:nvPr>
        </p:nvGraphicFramePr>
        <p:xfrm>
          <a:off x="228600" y="1371600"/>
          <a:ext cx="8153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236171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4B010E91-1D8A-4663-97BA-025046B833B4}"/>
              </a:ext>
            </a:extLst>
          </p:cNvPr>
          <p:cNvGraphicFramePr>
            <a:graphicFrameLocks/>
          </p:cNvGraphicFramePr>
          <p:nvPr>
            <p:extLst>
              <p:ext uri="{D42A27DB-BD31-4B8C-83A1-F6EECF244321}">
                <p14:modId xmlns:p14="http://schemas.microsoft.com/office/powerpoint/2010/main" val="3382265071"/>
              </p:ext>
            </p:extLst>
          </p:nvPr>
        </p:nvGraphicFramePr>
        <p:xfrm>
          <a:off x="76200" y="1447800"/>
          <a:ext cx="73914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6">
            <a:extLst>
              <a:ext uri="{FF2B5EF4-FFF2-40B4-BE49-F238E27FC236}">
                <a16:creationId xmlns:a16="http://schemas.microsoft.com/office/drawing/2014/main" xmlns="" id="{E3E86FB3-980E-422A-9C1D-7741C908C00F}"/>
              </a:ext>
            </a:extLst>
          </p:cNvPr>
          <p:cNvSpPr txBox="1">
            <a:spLocks noChangeArrowheads="1"/>
          </p:cNvSpPr>
          <p:nvPr/>
        </p:nvSpPr>
        <p:spPr>
          <a:xfrm>
            <a:off x="304800" y="304800"/>
            <a:ext cx="8534400" cy="101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GB" sz="3200" b="1" i="0">
                <a:solidFill>
                  <a:schemeClr val="tx2"/>
                </a:solidFill>
              </a:rPr>
              <a:t>Ratification of relevant conventions reflects policy priorities of Member States</a:t>
            </a:r>
            <a:endParaRPr lang="en-GB" sz="3200" b="1" i="0" baseline="30000" dirty="0">
              <a:solidFill>
                <a:schemeClr val="tx2"/>
              </a:solidFill>
            </a:endParaRPr>
          </a:p>
        </p:txBody>
      </p:sp>
      <p:sp>
        <p:nvSpPr>
          <p:cNvPr id="4" name="TextBox 3">
            <a:extLst>
              <a:ext uri="{FF2B5EF4-FFF2-40B4-BE49-F238E27FC236}">
                <a16:creationId xmlns:a16="http://schemas.microsoft.com/office/drawing/2014/main" xmlns="" id="{F4371D95-EA6A-428A-BCCF-5533057F2A12}"/>
              </a:ext>
            </a:extLst>
          </p:cNvPr>
          <p:cNvSpPr txBox="1"/>
          <p:nvPr/>
        </p:nvSpPr>
        <p:spPr>
          <a:xfrm>
            <a:off x="2933700" y="2514600"/>
            <a:ext cx="1676400" cy="430887"/>
          </a:xfrm>
          <a:prstGeom prst="rect">
            <a:avLst/>
          </a:prstGeom>
          <a:noFill/>
        </p:spPr>
        <p:txBody>
          <a:bodyPr wrap="square" rtlCol="0">
            <a:spAutoFit/>
          </a:bodyPr>
          <a:lstStyle/>
          <a:p>
            <a:pPr>
              <a:buNone/>
            </a:pPr>
            <a:r>
              <a:rPr lang="en-US" sz="1100" dirty="0">
                <a:latin typeface="+mn-lt"/>
              </a:rPr>
              <a:t>1951 Refugee Convention</a:t>
            </a:r>
          </a:p>
          <a:p>
            <a:pPr>
              <a:buNone/>
            </a:pPr>
            <a:r>
              <a:rPr lang="en-US" sz="1100" dirty="0">
                <a:latin typeface="+mn-lt"/>
              </a:rPr>
              <a:t>1967 Refugee Protocol</a:t>
            </a:r>
            <a:endParaRPr lang="en-GB" sz="1100" dirty="0">
              <a:latin typeface="+mn-lt"/>
            </a:endParaRPr>
          </a:p>
        </p:txBody>
      </p:sp>
      <p:sp>
        <p:nvSpPr>
          <p:cNvPr id="5" name="TextBox 4">
            <a:extLst>
              <a:ext uri="{FF2B5EF4-FFF2-40B4-BE49-F238E27FC236}">
                <a16:creationId xmlns:a16="http://schemas.microsoft.com/office/drawing/2014/main" xmlns="" id="{72BFC354-A87F-4C60-99B1-EA301DE1B03F}"/>
              </a:ext>
            </a:extLst>
          </p:cNvPr>
          <p:cNvSpPr txBox="1"/>
          <p:nvPr/>
        </p:nvSpPr>
        <p:spPr>
          <a:xfrm>
            <a:off x="4232545" y="3602603"/>
            <a:ext cx="1640620" cy="549381"/>
          </a:xfrm>
          <a:prstGeom prst="rect">
            <a:avLst/>
          </a:prstGeom>
          <a:noFill/>
        </p:spPr>
        <p:txBody>
          <a:bodyPr wrap="square" rtlCol="0">
            <a:spAutoFit/>
          </a:bodyPr>
          <a:lstStyle/>
          <a:p>
            <a:pPr>
              <a:buNone/>
            </a:pPr>
            <a:r>
              <a:rPr lang="en-US" sz="1100" dirty="0">
                <a:latin typeface="+mn-lt"/>
              </a:rPr>
              <a:t>1949 ILO Migration for Employment Convention (No. 97)</a:t>
            </a:r>
          </a:p>
        </p:txBody>
      </p:sp>
      <p:sp>
        <p:nvSpPr>
          <p:cNvPr id="6" name="TextBox 5">
            <a:extLst>
              <a:ext uri="{FF2B5EF4-FFF2-40B4-BE49-F238E27FC236}">
                <a16:creationId xmlns:a16="http://schemas.microsoft.com/office/drawing/2014/main" xmlns="" id="{82F806CE-207F-482F-8EDC-58493F67BC46}"/>
              </a:ext>
            </a:extLst>
          </p:cNvPr>
          <p:cNvSpPr txBox="1"/>
          <p:nvPr/>
        </p:nvSpPr>
        <p:spPr>
          <a:xfrm>
            <a:off x="7329693" y="4201223"/>
            <a:ext cx="1905000" cy="735586"/>
          </a:xfrm>
          <a:prstGeom prst="rect">
            <a:avLst/>
          </a:prstGeom>
          <a:noFill/>
        </p:spPr>
        <p:txBody>
          <a:bodyPr wrap="square" rtlCol="0">
            <a:spAutoFit/>
          </a:bodyPr>
          <a:lstStyle/>
          <a:p>
            <a:pPr>
              <a:buNone/>
            </a:pPr>
            <a:r>
              <a:rPr lang="en-US" sz="1100" dirty="0">
                <a:latin typeface="+mn-lt"/>
              </a:rPr>
              <a:t>1975 ILO Migrant Workers Convention (No. 143)</a:t>
            </a:r>
          </a:p>
          <a:p>
            <a:pPr>
              <a:buNone/>
            </a:pPr>
            <a:r>
              <a:rPr lang="en-US" sz="1100" dirty="0">
                <a:latin typeface="+mn-lt"/>
              </a:rPr>
              <a:t>2011 ILO Domestic Workers Convention (No. 189)</a:t>
            </a:r>
            <a:endParaRPr lang="en-GB" sz="1100" dirty="0">
              <a:latin typeface="+mn-lt"/>
            </a:endParaRPr>
          </a:p>
        </p:txBody>
      </p:sp>
      <p:sp>
        <p:nvSpPr>
          <p:cNvPr id="7" name="TextBox 6">
            <a:extLst>
              <a:ext uri="{FF2B5EF4-FFF2-40B4-BE49-F238E27FC236}">
                <a16:creationId xmlns:a16="http://schemas.microsoft.com/office/drawing/2014/main" xmlns="" id="{8853B8D3-331A-4516-A07F-5F6DD18FE211}"/>
              </a:ext>
            </a:extLst>
          </p:cNvPr>
          <p:cNvSpPr txBox="1"/>
          <p:nvPr/>
        </p:nvSpPr>
        <p:spPr>
          <a:xfrm>
            <a:off x="7329693" y="1624386"/>
            <a:ext cx="1676400" cy="397032"/>
          </a:xfrm>
          <a:prstGeom prst="rect">
            <a:avLst/>
          </a:prstGeom>
          <a:noFill/>
        </p:spPr>
        <p:txBody>
          <a:bodyPr wrap="square" rtlCol="0">
            <a:spAutoFit/>
          </a:bodyPr>
          <a:lstStyle/>
          <a:p>
            <a:pPr>
              <a:buNone/>
            </a:pPr>
            <a:r>
              <a:rPr lang="en-US" sz="1100" dirty="0">
                <a:latin typeface="+mn-lt"/>
              </a:rPr>
              <a:t>2000 Human Trafficking Protocol</a:t>
            </a:r>
            <a:endParaRPr lang="en-GB" sz="1100" dirty="0">
              <a:latin typeface="+mn-lt"/>
            </a:endParaRPr>
          </a:p>
        </p:txBody>
      </p:sp>
      <p:sp>
        <p:nvSpPr>
          <p:cNvPr id="8" name="TextBox 7">
            <a:extLst>
              <a:ext uri="{FF2B5EF4-FFF2-40B4-BE49-F238E27FC236}">
                <a16:creationId xmlns:a16="http://schemas.microsoft.com/office/drawing/2014/main" xmlns="" id="{0291145F-2955-4A78-9E11-C9D74C5C0E0D}"/>
              </a:ext>
            </a:extLst>
          </p:cNvPr>
          <p:cNvSpPr txBox="1"/>
          <p:nvPr/>
        </p:nvSpPr>
        <p:spPr>
          <a:xfrm>
            <a:off x="7329693" y="2198003"/>
            <a:ext cx="1676400" cy="397032"/>
          </a:xfrm>
          <a:prstGeom prst="rect">
            <a:avLst/>
          </a:prstGeom>
          <a:noFill/>
        </p:spPr>
        <p:txBody>
          <a:bodyPr wrap="square" rtlCol="0">
            <a:spAutoFit/>
          </a:bodyPr>
          <a:lstStyle/>
          <a:p>
            <a:pPr>
              <a:buNone/>
            </a:pPr>
            <a:r>
              <a:rPr lang="en-US" sz="1100" dirty="0">
                <a:latin typeface="+mn-lt"/>
              </a:rPr>
              <a:t>2000 Migrant Smuggling Protocol</a:t>
            </a:r>
            <a:endParaRPr lang="en-GB" sz="1100" dirty="0">
              <a:latin typeface="+mn-lt"/>
            </a:endParaRPr>
          </a:p>
        </p:txBody>
      </p:sp>
      <p:sp>
        <p:nvSpPr>
          <p:cNvPr id="9" name="TextBox 8">
            <a:extLst>
              <a:ext uri="{FF2B5EF4-FFF2-40B4-BE49-F238E27FC236}">
                <a16:creationId xmlns:a16="http://schemas.microsoft.com/office/drawing/2014/main" xmlns="" id="{A59F1E6B-8C3D-4213-BBFB-84A63D040193}"/>
              </a:ext>
            </a:extLst>
          </p:cNvPr>
          <p:cNvSpPr txBox="1"/>
          <p:nvPr/>
        </p:nvSpPr>
        <p:spPr>
          <a:xfrm>
            <a:off x="7357809" y="3678778"/>
            <a:ext cx="1712181" cy="397032"/>
          </a:xfrm>
          <a:prstGeom prst="rect">
            <a:avLst/>
          </a:prstGeom>
          <a:noFill/>
        </p:spPr>
        <p:txBody>
          <a:bodyPr wrap="square" rtlCol="0">
            <a:spAutoFit/>
          </a:bodyPr>
          <a:lstStyle/>
          <a:p>
            <a:pPr>
              <a:buNone/>
            </a:pPr>
            <a:r>
              <a:rPr lang="en-US" sz="1100" dirty="0">
                <a:latin typeface="+mn-lt"/>
              </a:rPr>
              <a:t>1990 UN Migrant Workers Convention</a:t>
            </a:r>
          </a:p>
        </p:txBody>
      </p:sp>
    </p:spTree>
    <p:extLst>
      <p:ext uri="{BB962C8B-B14F-4D97-AF65-F5344CB8AC3E}">
        <p14:creationId xmlns:p14="http://schemas.microsoft.com/office/powerpoint/2010/main" val="39074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2"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chart seriesIdx="3" categoryIdx="-4" bldStep="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chart seriesIdx="4"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5" categoryIdx="-4" bldStep="series"/>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chart seriesIdx="6" categoryIdx="-4" bldStep="series"/>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chart seriesIdx="7" categoryIdx="-4" bldStep="series"/>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4" grpId="0" uiExpand="1"/>
      <p:bldP spid="5" grpId="0"/>
      <p:bldP spid="6" grpId="0"/>
      <p:bldP spid="7" grpId="0" uiExpand="1"/>
      <p:bldP spid="8" grpId="0" uiExpan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7"/>
          <p:cNvSpPr>
            <a:spLocks noGrp="1" noChangeArrowheads="1"/>
          </p:cNvSpPr>
          <p:nvPr>
            <p:ph type="title" idx="4294967295"/>
          </p:nvPr>
        </p:nvSpPr>
        <p:spPr>
          <a:xfrm>
            <a:off x="152400" y="228600"/>
            <a:ext cx="8686800" cy="914400"/>
          </a:xfrm>
        </p:spPr>
        <p:txBody>
          <a:bodyPr>
            <a:noAutofit/>
          </a:bodyPr>
          <a:lstStyle/>
          <a:p>
            <a:pPr eaLnBrk="1" hangingPunct="1">
              <a:defRPr/>
            </a:pPr>
            <a:r>
              <a:rPr lang="en-GB" altLang="en-US" sz="3200" b="1" dirty="0">
                <a:solidFill>
                  <a:schemeClr val="tx2"/>
                </a:solidFill>
              </a:rPr>
              <a:t>Components of population change - </a:t>
            </a:r>
            <a:br>
              <a:rPr lang="en-GB" altLang="en-US" sz="3200" b="1" dirty="0">
                <a:solidFill>
                  <a:schemeClr val="tx2"/>
                </a:solidFill>
              </a:rPr>
            </a:br>
            <a:r>
              <a:rPr lang="en-GB" altLang="en-US" sz="3200" b="1" dirty="0">
                <a:solidFill>
                  <a:schemeClr val="tx2"/>
                </a:solidFill>
              </a:rPr>
              <a:t>Africa and Europe compared</a:t>
            </a:r>
          </a:p>
        </p:txBody>
      </p:sp>
      <p:graphicFrame>
        <p:nvGraphicFramePr>
          <p:cNvPr id="2" name="Object 12"/>
          <p:cNvGraphicFramePr>
            <a:graphicFrameLocks noGrp="1" noChangeAspect="1"/>
          </p:cNvGraphicFramePr>
          <p:nvPr>
            <p:ph sz="half" idx="4294967295"/>
            <p:extLst/>
          </p:nvPr>
        </p:nvGraphicFramePr>
        <p:xfrm>
          <a:off x="4560510" y="1989609"/>
          <a:ext cx="4318000" cy="3044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13"/>
          <p:cNvGraphicFramePr>
            <a:graphicFrameLocks noGrp="1" noChangeAspect="1"/>
          </p:cNvGraphicFramePr>
          <p:nvPr>
            <p:ph sz="quarter" idx="4294967295"/>
            <p:extLst/>
          </p:nvPr>
        </p:nvGraphicFramePr>
        <p:xfrm>
          <a:off x="220027" y="1290178"/>
          <a:ext cx="4391025" cy="3101975"/>
        </p:xfrm>
        <a:graphic>
          <a:graphicData uri="http://schemas.openxmlformats.org/drawingml/2006/chart">
            <c:chart xmlns:c="http://schemas.openxmlformats.org/drawingml/2006/chart" xmlns:r="http://schemas.openxmlformats.org/officeDocument/2006/relationships" r:id="rId4"/>
          </a:graphicData>
        </a:graphic>
      </p:graphicFrame>
      <p:sp>
        <p:nvSpPr>
          <p:cNvPr id="11271" name="Rectangle 24"/>
          <p:cNvSpPr>
            <a:spLocks noChangeArrowheads="1"/>
          </p:cNvSpPr>
          <p:nvPr/>
        </p:nvSpPr>
        <p:spPr bwMode="auto">
          <a:xfrm>
            <a:off x="6096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cs typeface="Arial" charset="0"/>
              </a:defRPr>
            </a:lvl1pPr>
            <a:lvl2pPr marL="742950" indent="-285750" eaLnBrk="0" hangingPunct="0">
              <a:spcBef>
                <a:spcPct val="20000"/>
              </a:spcBef>
              <a:buClr>
                <a:schemeClr val="tx1"/>
              </a:buClr>
              <a:buChar char="•"/>
              <a:defRPr sz="2800">
                <a:solidFill>
                  <a:schemeClr val="tx1"/>
                </a:solidFill>
                <a:latin typeface="Verdana" pitchFamily="34" charset="0"/>
                <a:cs typeface="Arial"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cs typeface="Arial" charset="0"/>
              </a:defRPr>
            </a:lvl3pPr>
            <a:lvl4pPr marL="1600200" indent="-228600" eaLnBrk="0" hangingPunct="0">
              <a:spcBef>
                <a:spcPct val="20000"/>
              </a:spcBef>
              <a:buClr>
                <a:schemeClr val="tx2"/>
              </a:buClr>
              <a:buChar char="•"/>
              <a:defRPr sz="2000">
                <a:solidFill>
                  <a:schemeClr val="tx1"/>
                </a:solidFill>
                <a:latin typeface="Verdana" pitchFamily="34" charset="0"/>
                <a:cs typeface="Arial"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9pPr>
          </a:lstStyle>
          <a:p>
            <a:pPr>
              <a:lnSpc>
                <a:spcPct val="90000"/>
              </a:lnSpc>
              <a:buClrTx/>
              <a:buSzTx/>
              <a:buFontTx/>
              <a:buChar char="–"/>
            </a:pPr>
            <a:endParaRPr lang="en-GB" altLang="en-US" b="0" i="1">
              <a:latin typeface="Arial" charset="0"/>
            </a:endParaRPr>
          </a:p>
        </p:txBody>
      </p:sp>
      <p:sp>
        <p:nvSpPr>
          <p:cNvPr id="11273" name="Line 26"/>
          <p:cNvSpPr>
            <a:spLocks noChangeShapeType="1"/>
          </p:cNvSpPr>
          <p:nvPr/>
        </p:nvSpPr>
        <p:spPr bwMode="auto">
          <a:xfrm>
            <a:off x="152400" y="6137275"/>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 name="Group 5">
            <a:extLst>
              <a:ext uri="{FF2B5EF4-FFF2-40B4-BE49-F238E27FC236}">
                <a16:creationId xmlns:a16="http://schemas.microsoft.com/office/drawing/2014/main" xmlns="" id="{A4D5797C-64D7-4D26-B9B0-BDD8030BC4B5}"/>
              </a:ext>
            </a:extLst>
          </p:cNvPr>
          <p:cNvGrpSpPr/>
          <p:nvPr/>
        </p:nvGrpSpPr>
        <p:grpSpPr>
          <a:xfrm>
            <a:off x="4800600" y="5232893"/>
            <a:ext cx="4747260" cy="341632"/>
            <a:chOff x="510540" y="5053264"/>
            <a:chExt cx="4747260" cy="341632"/>
          </a:xfrm>
        </p:grpSpPr>
        <p:sp>
          <p:nvSpPr>
            <p:cNvPr id="11269" name="Rectangle 20"/>
            <p:cNvSpPr>
              <a:spLocks noChangeArrowheads="1"/>
            </p:cNvSpPr>
            <p:nvPr/>
          </p:nvSpPr>
          <p:spPr bwMode="auto">
            <a:xfrm>
              <a:off x="510540" y="5125843"/>
              <a:ext cx="457200" cy="228600"/>
            </a:xfrm>
            <a:prstGeom prst="rect">
              <a:avLst/>
            </a:prstGeom>
            <a:solidFill>
              <a:srgbClr val="FFC000"/>
            </a:solidFill>
            <a:ln>
              <a:noFill/>
            </a:ln>
            <a:extLst/>
          </p:spPr>
          <p:txBody>
            <a:bodyPr wrap="none" anchor="ct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cs typeface="Arial" charset="0"/>
                </a:defRPr>
              </a:lvl1pPr>
              <a:lvl2pPr marL="742950" indent="-285750" eaLnBrk="0" hangingPunct="0">
                <a:spcBef>
                  <a:spcPct val="20000"/>
                </a:spcBef>
                <a:buClr>
                  <a:schemeClr val="tx1"/>
                </a:buClr>
                <a:buChar char="•"/>
                <a:defRPr sz="2800">
                  <a:solidFill>
                    <a:schemeClr val="tx1"/>
                  </a:solidFill>
                  <a:latin typeface="Verdana" pitchFamily="34" charset="0"/>
                  <a:cs typeface="Arial"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cs typeface="Arial" charset="0"/>
                </a:defRPr>
              </a:lvl3pPr>
              <a:lvl4pPr marL="1600200" indent="-228600" eaLnBrk="0" hangingPunct="0">
                <a:spcBef>
                  <a:spcPct val="20000"/>
                </a:spcBef>
                <a:buClr>
                  <a:schemeClr val="tx2"/>
                </a:buClr>
                <a:buChar char="•"/>
                <a:defRPr sz="2000">
                  <a:solidFill>
                    <a:schemeClr val="tx1"/>
                  </a:solidFill>
                  <a:latin typeface="Verdana" pitchFamily="34" charset="0"/>
                  <a:cs typeface="Arial"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9pPr>
            </a:lstStyle>
            <a:p>
              <a:pPr>
                <a:lnSpc>
                  <a:spcPct val="90000"/>
                </a:lnSpc>
                <a:buClrTx/>
                <a:buSzTx/>
                <a:buFontTx/>
                <a:buChar char="–"/>
              </a:pPr>
              <a:endParaRPr lang="en-GB" altLang="en-US" b="0" i="1">
                <a:latin typeface="Arial" charset="0"/>
              </a:endParaRPr>
            </a:p>
          </p:txBody>
        </p:sp>
        <p:sp>
          <p:nvSpPr>
            <p:cNvPr id="11275" name="Text Box 28"/>
            <p:cNvSpPr txBox="1">
              <a:spLocks noChangeArrowheads="1"/>
            </p:cNvSpPr>
            <p:nvPr/>
          </p:nvSpPr>
          <p:spPr bwMode="auto">
            <a:xfrm>
              <a:off x="1219200" y="5053264"/>
              <a:ext cx="40386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cs typeface="Arial" charset="0"/>
                </a:defRPr>
              </a:lvl1pPr>
              <a:lvl2pPr marL="742950" indent="-285750" eaLnBrk="0" hangingPunct="0">
                <a:spcBef>
                  <a:spcPct val="20000"/>
                </a:spcBef>
                <a:buClr>
                  <a:schemeClr val="tx1"/>
                </a:buClr>
                <a:buChar char="•"/>
                <a:defRPr sz="2800">
                  <a:solidFill>
                    <a:schemeClr val="tx1"/>
                  </a:solidFill>
                  <a:latin typeface="Verdana" pitchFamily="34" charset="0"/>
                  <a:cs typeface="Arial"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cs typeface="Arial" charset="0"/>
                </a:defRPr>
              </a:lvl3pPr>
              <a:lvl4pPr marL="1600200" indent="-228600" eaLnBrk="0" hangingPunct="0">
                <a:spcBef>
                  <a:spcPct val="20000"/>
                </a:spcBef>
                <a:buClr>
                  <a:schemeClr val="tx2"/>
                </a:buClr>
                <a:buChar char="•"/>
                <a:defRPr sz="2000">
                  <a:solidFill>
                    <a:schemeClr val="tx1"/>
                  </a:solidFill>
                  <a:latin typeface="Verdana" pitchFamily="34" charset="0"/>
                  <a:cs typeface="Arial"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9pPr>
            </a:lstStyle>
            <a:p>
              <a:pPr>
                <a:lnSpc>
                  <a:spcPct val="90000"/>
                </a:lnSpc>
                <a:buClrTx/>
                <a:buSzTx/>
                <a:buFontTx/>
                <a:buNone/>
              </a:pPr>
              <a:r>
                <a:rPr lang="en-GB" altLang="en-US" sz="1800" dirty="0">
                  <a:latin typeface="Arial" charset="0"/>
                </a:rPr>
                <a:t>Total net population change</a:t>
              </a:r>
            </a:p>
          </p:txBody>
        </p:sp>
      </p:grpSp>
      <p:grpSp>
        <p:nvGrpSpPr>
          <p:cNvPr id="4" name="Group 3">
            <a:extLst>
              <a:ext uri="{FF2B5EF4-FFF2-40B4-BE49-F238E27FC236}">
                <a16:creationId xmlns:a16="http://schemas.microsoft.com/office/drawing/2014/main" xmlns="" id="{E60E722A-44F7-4B12-9133-D558DEBBC96E}"/>
              </a:ext>
            </a:extLst>
          </p:cNvPr>
          <p:cNvGrpSpPr/>
          <p:nvPr/>
        </p:nvGrpSpPr>
        <p:grpSpPr>
          <a:xfrm>
            <a:off x="533400" y="5394896"/>
            <a:ext cx="3563511" cy="341632"/>
            <a:chOff x="5029200" y="4995480"/>
            <a:chExt cx="3563511" cy="341632"/>
          </a:xfrm>
        </p:grpSpPr>
        <p:sp>
          <p:nvSpPr>
            <p:cNvPr id="11270" name="Line 23"/>
            <p:cNvSpPr>
              <a:spLocks noChangeShapeType="1"/>
            </p:cNvSpPr>
            <p:nvPr/>
          </p:nvSpPr>
          <p:spPr bwMode="auto">
            <a:xfrm>
              <a:off x="5029200" y="5235655"/>
              <a:ext cx="457200"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6" name="Text Box 29"/>
            <p:cNvSpPr txBox="1">
              <a:spLocks noChangeArrowheads="1"/>
            </p:cNvSpPr>
            <p:nvPr/>
          </p:nvSpPr>
          <p:spPr bwMode="auto">
            <a:xfrm>
              <a:off x="5715000" y="4995480"/>
              <a:ext cx="287771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cs typeface="Arial" charset="0"/>
                </a:defRPr>
              </a:lvl1pPr>
              <a:lvl2pPr marL="742950" indent="-285750" eaLnBrk="0" hangingPunct="0">
                <a:spcBef>
                  <a:spcPct val="20000"/>
                </a:spcBef>
                <a:buClr>
                  <a:schemeClr val="tx1"/>
                </a:buClr>
                <a:buChar char="•"/>
                <a:defRPr sz="2800">
                  <a:solidFill>
                    <a:schemeClr val="tx1"/>
                  </a:solidFill>
                  <a:latin typeface="Verdana" pitchFamily="34" charset="0"/>
                  <a:cs typeface="Arial"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cs typeface="Arial" charset="0"/>
                </a:defRPr>
              </a:lvl3pPr>
              <a:lvl4pPr marL="1600200" indent="-228600" eaLnBrk="0" hangingPunct="0">
                <a:spcBef>
                  <a:spcPct val="20000"/>
                </a:spcBef>
                <a:buClr>
                  <a:schemeClr val="tx2"/>
                </a:buClr>
                <a:buChar char="•"/>
                <a:defRPr sz="2000">
                  <a:solidFill>
                    <a:schemeClr val="tx1"/>
                  </a:solidFill>
                  <a:latin typeface="Verdana" pitchFamily="34" charset="0"/>
                  <a:cs typeface="Arial"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9pPr>
            </a:lstStyle>
            <a:p>
              <a:pPr>
                <a:lnSpc>
                  <a:spcPct val="90000"/>
                </a:lnSpc>
                <a:buClrTx/>
                <a:buSzTx/>
                <a:buFontTx/>
                <a:buNone/>
              </a:pPr>
              <a:r>
                <a:rPr lang="en-GB" altLang="en-US" sz="1800" dirty="0">
                  <a:latin typeface="Arial" charset="0"/>
                </a:rPr>
                <a:t>Net international migration</a:t>
              </a:r>
            </a:p>
          </p:txBody>
        </p:sp>
      </p:grpSp>
      <p:sp>
        <p:nvSpPr>
          <p:cNvPr id="11278" name="Text Box 31"/>
          <p:cNvSpPr txBox="1">
            <a:spLocks noChangeArrowheads="1"/>
          </p:cNvSpPr>
          <p:nvPr/>
        </p:nvSpPr>
        <p:spPr bwMode="auto">
          <a:xfrm>
            <a:off x="6558215" y="1290178"/>
            <a:ext cx="2222500"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cs typeface="Arial" charset="0"/>
              </a:defRPr>
            </a:lvl1pPr>
            <a:lvl2pPr marL="742950" indent="-285750" eaLnBrk="0" hangingPunct="0">
              <a:spcBef>
                <a:spcPct val="20000"/>
              </a:spcBef>
              <a:buClr>
                <a:schemeClr val="tx1"/>
              </a:buClr>
              <a:buChar char="•"/>
              <a:defRPr sz="2800">
                <a:solidFill>
                  <a:schemeClr val="tx1"/>
                </a:solidFill>
                <a:latin typeface="Verdana" pitchFamily="34" charset="0"/>
                <a:cs typeface="Arial"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cs typeface="Arial" charset="0"/>
              </a:defRPr>
            </a:lvl3pPr>
            <a:lvl4pPr marL="1600200" indent="-228600" eaLnBrk="0" hangingPunct="0">
              <a:spcBef>
                <a:spcPct val="20000"/>
              </a:spcBef>
              <a:buClr>
                <a:schemeClr val="tx2"/>
              </a:buClr>
              <a:buChar char="•"/>
              <a:defRPr sz="2000">
                <a:solidFill>
                  <a:schemeClr val="tx1"/>
                </a:solidFill>
                <a:latin typeface="Verdana" pitchFamily="34" charset="0"/>
                <a:cs typeface="Arial"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9pPr>
          </a:lstStyle>
          <a:p>
            <a:pPr algn="ctr">
              <a:lnSpc>
                <a:spcPct val="90000"/>
              </a:lnSpc>
              <a:buClrTx/>
              <a:buSzTx/>
              <a:buFontTx/>
              <a:buNone/>
            </a:pPr>
            <a:r>
              <a:rPr lang="en-GB" altLang="en-US" sz="1800" u="sng" dirty="0">
                <a:latin typeface="+mn-lt"/>
              </a:rPr>
              <a:t>Europe</a:t>
            </a:r>
          </a:p>
          <a:p>
            <a:pPr algn="ctr">
              <a:lnSpc>
                <a:spcPct val="90000"/>
              </a:lnSpc>
              <a:buClrTx/>
              <a:buSzTx/>
              <a:buFontTx/>
              <a:buNone/>
            </a:pPr>
            <a:r>
              <a:rPr lang="en-GB" altLang="en-US" sz="1800" i="1" dirty="0">
                <a:latin typeface="+mn-lt"/>
              </a:rPr>
              <a:t>Migration is slowing population decline (but not halting)</a:t>
            </a:r>
          </a:p>
        </p:txBody>
      </p:sp>
      <p:sp>
        <p:nvSpPr>
          <p:cNvPr id="11279" name="Text Box 32"/>
          <p:cNvSpPr txBox="1">
            <a:spLocks noChangeArrowheads="1"/>
          </p:cNvSpPr>
          <p:nvPr/>
        </p:nvSpPr>
        <p:spPr bwMode="auto">
          <a:xfrm>
            <a:off x="897667" y="1411275"/>
            <a:ext cx="2281177"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cs typeface="Arial" charset="0"/>
              </a:defRPr>
            </a:lvl1pPr>
            <a:lvl2pPr marL="742950" indent="-285750" eaLnBrk="0" hangingPunct="0">
              <a:spcBef>
                <a:spcPct val="20000"/>
              </a:spcBef>
              <a:buClr>
                <a:schemeClr val="tx1"/>
              </a:buClr>
              <a:buChar char="•"/>
              <a:defRPr sz="2800">
                <a:solidFill>
                  <a:schemeClr val="tx1"/>
                </a:solidFill>
                <a:latin typeface="Verdana" pitchFamily="34" charset="0"/>
                <a:cs typeface="Arial"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cs typeface="Arial" charset="0"/>
              </a:defRPr>
            </a:lvl3pPr>
            <a:lvl4pPr marL="1600200" indent="-228600" eaLnBrk="0" hangingPunct="0">
              <a:spcBef>
                <a:spcPct val="20000"/>
              </a:spcBef>
              <a:buClr>
                <a:schemeClr val="tx2"/>
              </a:buClr>
              <a:buChar char="•"/>
              <a:defRPr sz="2000">
                <a:solidFill>
                  <a:schemeClr val="tx1"/>
                </a:solidFill>
                <a:latin typeface="Verdana" pitchFamily="34" charset="0"/>
                <a:cs typeface="Arial"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9pPr>
          </a:lstStyle>
          <a:p>
            <a:pPr algn="ctr">
              <a:lnSpc>
                <a:spcPct val="90000"/>
              </a:lnSpc>
              <a:buClrTx/>
              <a:buSzTx/>
              <a:buFontTx/>
              <a:buNone/>
            </a:pPr>
            <a:r>
              <a:rPr lang="en-GB" altLang="en-US" sz="1800" u="sng" dirty="0">
                <a:latin typeface="+mn-lt"/>
              </a:rPr>
              <a:t>Africa</a:t>
            </a:r>
          </a:p>
          <a:p>
            <a:pPr algn="ctr">
              <a:lnSpc>
                <a:spcPct val="90000"/>
              </a:lnSpc>
              <a:buClrTx/>
              <a:buSzTx/>
              <a:buFontTx/>
              <a:buNone/>
            </a:pPr>
            <a:r>
              <a:rPr lang="en-GB" altLang="en-US" sz="1800" i="1" dirty="0">
                <a:latin typeface="+mn-lt"/>
              </a:rPr>
              <a:t>Migration is reducing population growth (but little impact)</a:t>
            </a:r>
          </a:p>
        </p:txBody>
      </p:sp>
      <p:sp>
        <p:nvSpPr>
          <p:cNvPr id="11280" name="Rectangle 35"/>
          <p:cNvSpPr>
            <a:spLocks noChangeArrowheads="1"/>
          </p:cNvSpPr>
          <p:nvPr/>
        </p:nvSpPr>
        <p:spPr bwMode="auto">
          <a:xfrm>
            <a:off x="3048000" y="1219200"/>
            <a:ext cx="1447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cs typeface="Arial" charset="0"/>
              </a:defRPr>
            </a:lvl1pPr>
            <a:lvl2pPr marL="742950" indent="-285750" eaLnBrk="0" hangingPunct="0">
              <a:spcBef>
                <a:spcPct val="20000"/>
              </a:spcBef>
              <a:buClr>
                <a:schemeClr val="tx1"/>
              </a:buClr>
              <a:buChar char="•"/>
              <a:defRPr sz="2800">
                <a:solidFill>
                  <a:schemeClr val="tx1"/>
                </a:solidFill>
                <a:latin typeface="Verdana" pitchFamily="34" charset="0"/>
                <a:cs typeface="Arial"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cs typeface="Arial" charset="0"/>
              </a:defRPr>
            </a:lvl3pPr>
            <a:lvl4pPr marL="1600200" indent="-228600" eaLnBrk="0" hangingPunct="0">
              <a:spcBef>
                <a:spcPct val="20000"/>
              </a:spcBef>
              <a:buClr>
                <a:schemeClr val="tx2"/>
              </a:buClr>
              <a:buChar char="•"/>
              <a:defRPr sz="2000">
                <a:solidFill>
                  <a:schemeClr val="tx1"/>
                </a:solidFill>
                <a:latin typeface="Verdana" pitchFamily="34" charset="0"/>
                <a:cs typeface="Arial"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9pPr>
          </a:lstStyle>
          <a:p>
            <a:pPr>
              <a:lnSpc>
                <a:spcPct val="90000"/>
              </a:lnSpc>
              <a:buClrTx/>
              <a:buSzTx/>
              <a:buFontTx/>
              <a:buChar char="–"/>
            </a:pPr>
            <a:endParaRPr lang="en-GB" altLang="en-US" b="0" i="1">
              <a:latin typeface="Arial" charset="0"/>
            </a:endParaRPr>
          </a:p>
        </p:txBody>
      </p:sp>
      <p:grpSp>
        <p:nvGrpSpPr>
          <p:cNvPr id="7" name="Group 6">
            <a:extLst>
              <a:ext uri="{FF2B5EF4-FFF2-40B4-BE49-F238E27FC236}">
                <a16:creationId xmlns:a16="http://schemas.microsoft.com/office/drawing/2014/main" xmlns="" id="{EB03A54E-28B0-46E4-9457-AEC39C842257}"/>
              </a:ext>
            </a:extLst>
          </p:cNvPr>
          <p:cNvGrpSpPr/>
          <p:nvPr/>
        </p:nvGrpSpPr>
        <p:grpSpPr>
          <a:xfrm>
            <a:off x="533400" y="5053264"/>
            <a:ext cx="2466081" cy="341632"/>
            <a:chOff x="5029200" y="5422475"/>
            <a:chExt cx="2466081" cy="341632"/>
          </a:xfrm>
        </p:grpSpPr>
        <p:sp>
          <p:nvSpPr>
            <p:cNvPr id="11277" name="Text Box 30"/>
            <p:cNvSpPr txBox="1">
              <a:spLocks noChangeArrowheads="1"/>
            </p:cNvSpPr>
            <p:nvPr/>
          </p:nvSpPr>
          <p:spPr bwMode="auto">
            <a:xfrm>
              <a:off x="5746084" y="5422475"/>
              <a:ext cx="174919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cs typeface="Arial" charset="0"/>
                </a:defRPr>
              </a:lvl1pPr>
              <a:lvl2pPr marL="742950" indent="-285750" eaLnBrk="0" hangingPunct="0">
                <a:spcBef>
                  <a:spcPct val="20000"/>
                </a:spcBef>
                <a:buClr>
                  <a:schemeClr val="tx1"/>
                </a:buClr>
                <a:buChar char="•"/>
                <a:defRPr sz="2800">
                  <a:solidFill>
                    <a:schemeClr val="tx1"/>
                  </a:solidFill>
                  <a:latin typeface="Verdana" pitchFamily="34" charset="0"/>
                  <a:cs typeface="Arial"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cs typeface="Arial" charset="0"/>
                </a:defRPr>
              </a:lvl3pPr>
              <a:lvl4pPr marL="1600200" indent="-228600" eaLnBrk="0" hangingPunct="0">
                <a:spcBef>
                  <a:spcPct val="20000"/>
                </a:spcBef>
                <a:buClr>
                  <a:schemeClr val="tx2"/>
                </a:buClr>
                <a:buChar char="•"/>
                <a:defRPr sz="2000">
                  <a:solidFill>
                    <a:schemeClr val="tx1"/>
                  </a:solidFill>
                  <a:latin typeface="Verdana" pitchFamily="34" charset="0"/>
                  <a:cs typeface="Arial"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charset="0"/>
                </a:defRPr>
              </a:lvl9pPr>
            </a:lstStyle>
            <a:p>
              <a:pPr>
                <a:lnSpc>
                  <a:spcPct val="90000"/>
                </a:lnSpc>
                <a:buClrTx/>
                <a:buSzTx/>
                <a:buFontTx/>
                <a:buNone/>
              </a:pPr>
              <a:r>
                <a:rPr lang="en-GB" altLang="en-US" sz="1800" dirty="0">
                  <a:latin typeface="Arial" charset="0"/>
                </a:rPr>
                <a:t>Natural change</a:t>
              </a:r>
            </a:p>
          </p:txBody>
        </p:sp>
        <p:cxnSp>
          <p:nvCxnSpPr>
            <p:cNvPr id="5" name="Straight Connector 4"/>
            <p:cNvCxnSpPr/>
            <p:nvPr/>
          </p:nvCxnSpPr>
          <p:spPr>
            <a:xfrm>
              <a:off x="5029200" y="5602104"/>
              <a:ext cx="457200" cy="0"/>
            </a:xfrm>
            <a:prstGeom prst="line">
              <a:avLst/>
            </a:prstGeom>
            <a:ln w="635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4506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Graphic spid="2" grpId="0">
        <p:bldAsOne/>
      </p:bldGraphic>
      <p:bldGraphic spid="3" grpId="0">
        <p:bldAsOne/>
      </p:bldGraphic>
      <p:bldP spid="11278" grpId="0"/>
      <p:bldP spid="112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6925"/>
          </a:xfrm>
        </p:spPr>
        <p:txBody>
          <a:bodyPr/>
          <a:lstStyle/>
          <a:p>
            <a:r>
              <a:rPr lang="en-US" sz="2800" dirty="0" smtClean="0"/>
              <a:t>24 elements (indicative, non-exhaustive)</a:t>
            </a:r>
            <a:endParaRPr lang="en-US" sz="2800" dirty="0"/>
          </a:p>
          <a:p>
            <a:pPr marL="457200" lvl="1" indent="0">
              <a:buNone/>
            </a:pPr>
            <a:r>
              <a:rPr lang="en-US" sz="2300" dirty="0"/>
              <a:t>Interrelationships with development, opportunities, drivers, contributions, safe, orderly and regular migration, well-managed migration policies, international cooperation, impacts on human capital, remittances, human rights of migrants, migrants in vulnerable situations, border control, human trafficking and migrant smuggling, irregular migration, migrants in countries in crisis, inclusion and access to basic services, regularization, </a:t>
            </a:r>
            <a:r>
              <a:rPr lang="en-US" sz="2300" dirty="0" err="1"/>
              <a:t>labour</a:t>
            </a:r>
            <a:r>
              <a:rPr lang="en-US" sz="2300" dirty="0"/>
              <a:t> rights and working conditions, migrant responsibilities, return and readmission, diasporas, racism and xenophobia, data disaggregation, portability</a:t>
            </a:r>
            <a:endParaRPr lang="en-GB" sz="2300" dirty="0"/>
          </a:p>
        </p:txBody>
      </p:sp>
      <p:sp>
        <p:nvSpPr>
          <p:cNvPr id="4" name="Title 1"/>
          <p:cNvSpPr txBox="1">
            <a:spLocks noGrp="1"/>
          </p:cNvSpPr>
          <p:nvPr>
            <p:ph type="title"/>
          </p:nvPr>
        </p:nvSpPr>
        <p:spPr>
          <a:xfrm>
            <a:off x="228600" y="45720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sz="3000" b="1" dirty="0" smtClean="0">
                <a:solidFill>
                  <a:schemeClr val="tx2"/>
                </a:solidFill>
              </a:rPr>
              <a:t>The global compact for safe, orderly and regular migration: A comprehensive and ambitious agenda </a:t>
            </a:r>
            <a:r>
              <a:rPr lang="en-US" sz="2000" b="1" dirty="0" smtClean="0">
                <a:solidFill>
                  <a:schemeClr val="tx2"/>
                </a:solidFill>
              </a:rPr>
              <a:t>(Source: New </a:t>
            </a:r>
            <a:r>
              <a:rPr lang="en-US" sz="2000" b="1" dirty="0">
                <a:solidFill>
                  <a:schemeClr val="tx2"/>
                </a:solidFill>
              </a:rPr>
              <a:t>York Declaration for Refugees and </a:t>
            </a:r>
            <a:r>
              <a:rPr lang="en-US" sz="2000" b="1" dirty="0" smtClean="0">
                <a:solidFill>
                  <a:schemeClr val="tx2"/>
                </a:solidFill>
              </a:rPr>
              <a:t>Migrants, Annex II) </a:t>
            </a:r>
            <a:endParaRPr lang="en-GB" sz="2000" b="1" i="0" dirty="0">
              <a:solidFill>
                <a:schemeClr val="tx2"/>
              </a:solidFill>
            </a:endParaRPr>
          </a:p>
        </p:txBody>
      </p:sp>
    </p:spTree>
    <p:extLst>
      <p:ext uri="{BB962C8B-B14F-4D97-AF65-F5344CB8AC3E}">
        <p14:creationId xmlns:p14="http://schemas.microsoft.com/office/powerpoint/2010/main" val="406604598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9325"/>
          </a:xfrm>
        </p:spPr>
        <p:txBody>
          <a:bodyPr/>
          <a:lstStyle/>
          <a:p>
            <a:pPr marL="514350" indent="-514350">
              <a:buFont typeface="+mj-lt"/>
              <a:buAutoNum type="arabicPeriod"/>
            </a:pPr>
            <a:endParaRPr lang="en-GB" sz="2800" dirty="0"/>
          </a:p>
          <a:p>
            <a:pPr marL="514350" indent="-514350">
              <a:buFont typeface="+mj-lt"/>
              <a:buAutoNum type="arabicPeriod"/>
            </a:pPr>
            <a:r>
              <a:rPr lang="en-GB" sz="2800" dirty="0"/>
              <a:t>Develop coherent national position (inter-ministerial taskforce)</a:t>
            </a:r>
          </a:p>
          <a:p>
            <a:pPr marL="514350" indent="-514350">
              <a:buFont typeface="+mj-lt"/>
              <a:buAutoNum type="arabicPeriod"/>
            </a:pPr>
            <a:r>
              <a:rPr lang="en-GB" sz="2800" dirty="0"/>
              <a:t>Mobilize stakeholders (NGOs, private sector, academia, diaspora groups, migrants, etc.)</a:t>
            </a:r>
          </a:p>
          <a:p>
            <a:pPr marL="514350" indent="-514350">
              <a:buFont typeface="+mj-lt"/>
              <a:buAutoNum type="arabicPeriod"/>
            </a:pPr>
            <a:r>
              <a:rPr lang="en-GB" sz="2800" dirty="0"/>
              <a:t>Consider implementation and follow-up</a:t>
            </a:r>
          </a:p>
          <a:p>
            <a:pPr marL="914400" lvl="1" indent="-457200">
              <a:buFont typeface="+mj-lt"/>
              <a:buAutoNum type="alphaLcParenR"/>
            </a:pPr>
            <a:r>
              <a:rPr lang="en-US" sz="2000" dirty="0"/>
              <a:t>How to integrate migration in national development planning?</a:t>
            </a:r>
          </a:p>
          <a:p>
            <a:pPr marL="914400" lvl="1" indent="-457200">
              <a:buFont typeface="+mj-lt"/>
              <a:buAutoNum type="alphaLcParenR"/>
            </a:pPr>
            <a:r>
              <a:rPr lang="en-US" sz="2000" dirty="0"/>
              <a:t>How to strengthen national institutions?</a:t>
            </a:r>
          </a:p>
          <a:p>
            <a:pPr marL="914400" lvl="1" indent="-457200">
              <a:buFont typeface="+mj-lt"/>
              <a:buAutoNum type="alphaLcParenR"/>
            </a:pPr>
            <a:r>
              <a:rPr lang="en-GB" sz="2000" dirty="0"/>
              <a:t>How to improve data, research and training?</a:t>
            </a:r>
          </a:p>
          <a:p>
            <a:pPr marL="914400" lvl="1" indent="-457200">
              <a:buFont typeface="+mj-lt"/>
              <a:buAutoNum type="alphaLcParenR"/>
            </a:pPr>
            <a:r>
              <a:rPr lang="en-GB" sz="2000" dirty="0"/>
              <a:t>What role can the international community play?</a:t>
            </a:r>
          </a:p>
          <a:p>
            <a:pPr marL="914400" lvl="1" indent="-457200">
              <a:buFont typeface="+mj-lt"/>
              <a:buAutoNum type="alphaLcParenR"/>
            </a:pPr>
            <a:endParaRPr lang="en-GB" sz="2000" dirty="0"/>
          </a:p>
        </p:txBody>
      </p:sp>
      <p:sp>
        <p:nvSpPr>
          <p:cNvPr id="4" name="Title 1"/>
          <p:cNvSpPr txBox="1">
            <a:spLocks noGrp="1"/>
          </p:cNvSpPr>
          <p:nvPr>
            <p:ph type="title"/>
          </p:nvPr>
        </p:nvSpPr>
        <p:spPr>
          <a:xfrm>
            <a:off x="457200" y="53340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sz="3000" b="1" dirty="0">
                <a:solidFill>
                  <a:schemeClr val="tx2"/>
                </a:solidFill>
              </a:rPr>
              <a:t>Preparing for the global migration compact at the national level: Next steps</a:t>
            </a:r>
            <a:endParaRPr lang="en-GB" sz="2400" b="1" i="0" dirty="0">
              <a:solidFill>
                <a:schemeClr val="tx2"/>
              </a:solidFill>
            </a:endParaRPr>
          </a:p>
        </p:txBody>
      </p:sp>
    </p:spTree>
    <p:extLst>
      <p:ext uri="{BB962C8B-B14F-4D97-AF65-F5344CB8AC3E}">
        <p14:creationId xmlns:p14="http://schemas.microsoft.com/office/powerpoint/2010/main" val="6592234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75" y="228600"/>
            <a:ext cx="7886700" cy="1360610"/>
          </a:xfrm>
        </p:spPr>
        <p:txBody>
          <a:bodyPr>
            <a:noAutofit/>
          </a:bodyPr>
          <a:lstStyle/>
          <a:p>
            <a:r>
              <a:rPr lang="en-US" sz="2800" b="1" dirty="0">
                <a:solidFill>
                  <a:schemeClr val="tx2"/>
                </a:solidFill>
              </a:rPr>
              <a:t>The demographic window of opportunity</a:t>
            </a:r>
            <a:r>
              <a:rPr lang="en-US" sz="2400" dirty="0">
                <a:solidFill>
                  <a:schemeClr val="tx2"/>
                </a:solidFill>
              </a:rPr>
              <a:t/>
            </a:r>
            <a:br>
              <a:rPr lang="en-US" sz="2400" dirty="0">
                <a:solidFill>
                  <a:schemeClr val="tx2"/>
                </a:solidFill>
              </a:rPr>
            </a:br>
            <a:r>
              <a:rPr lang="en-US" sz="1800" dirty="0">
                <a:solidFill>
                  <a:schemeClr val="tx2"/>
                </a:solidFill>
              </a:rPr>
              <a:t>Total dependency ratio, by region, 1950-2100, </a:t>
            </a:r>
            <a:br>
              <a:rPr lang="en-US" sz="1800" dirty="0">
                <a:solidFill>
                  <a:schemeClr val="tx2"/>
                </a:solidFill>
              </a:rPr>
            </a:br>
            <a:r>
              <a:rPr lang="en-US" sz="1800" i="1" dirty="0">
                <a:solidFill>
                  <a:schemeClr val="tx2"/>
                </a:solidFill>
              </a:rPr>
              <a:t>(ratio of population 0-14 and 65+ per 100 population 15-64)</a:t>
            </a:r>
            <a:endParaRPr lang="en-GB" sz="1800" i="1" dirty="0">
              <a:solidFill>
                <a:schemeClr val="tx2"/>
              </a:solidFill>
            </a:endParaRPr>
          </a:p>
        </p:txBody>
      </p:sp>
      <p:graphicFrame>
        <p:nvGraphicFramePr>
          <p:cNvPr id="4" name="Chart 3">
            <a:extLst>
              <a:ext uri="{FF2B5EF4-FFF2-40B4-BE49-F238E27FC236}">
                <a16:creationId xmlns:a16="http://schemas.microsoft.com/office/drawing/2014/main" xmlns="" id="{04CBA878-F18B-4214-9115-8A9C93C89460}"/>
              </a:ext>
            </a:extLst>
          </p:cNvPr>
          <p:cNvGraphicFramePr>
            <a:graphicFrameLocks/>
          </p:cNvGraphicFramePr>
          <p:nvPr>
            <p:extLst>
              <p:ext uri="{D42A27DB-BD31-4B8C-83A1-F6EECF244321}">
                <p14:modId xmlns:p14="http://schemas.microsoft.com/office/powerpoint/2010/main" val="1422407349"/>
              </p:ext>
            </p:extLst>
          </p:nvPr>
        </p:nvGraphicFramePr>
        <p:xfrm>
          <a:off x="533400" y="1495585"/>
          <a:ext cx="8043018"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243631" y="4183200"/>
            <a:ext cx="1600200" cy="369332"/>
          </a:xfrm>
          <a:prstGeom prst="rect">
            <a:avLst/>
          </a:prstGeom>
          <a:noFill/>
        </p:spPr>
        <p:txBody>
          <a:bodyPr wrap="square" rtlCol="0">
            <a:spAutoFit/>
          </a:bodyPr>
          <a:lstStyle/>
          <a:p>
            <a:pPr>
              <a:buNone/>
            </a:pPr>
            <a:r>
              <a:rPr lang="en-US" sz="2000" b="1" dirty="0"/>
              <a:t>Africa</a:t>
            </a:r>
            <a:endParaRPr lang="en-GB" sz="2000" b="1" dirty="0"/>
          </a:p>
        </p:txBody>
      </p:sp>
      <p:sp>
        <p:nvSpPr>
          <p:cNvPr id="6" name="TextBox 5"/>
          <p:cNvSpPr txBox="1"/>
          <p:nvPr/>
        </p:nvSpPr>
        <p:spPr>
          <a:xfrm>
            <a:off x="7452692" y="2919458"/>
            <a:ext cx="1391139" cy="237757"/>
          </a:xfrm>
          <a:prstGeom prst="rect">
            <a:avLst/>
          </a:prstGeom>
          <a:noFill/>
        </p:spPr>
        <p:txBody>
          <a:bodyPr wrap="square" rtlCol="0">
            <a:spAutoFit/>
          </a:bodyPr>
          <a:lstStyle/>
          <a:p>
            <a:pPr>
              <a:buNone/>
            </a:pPr>
            <a:r>
              <a:rPr lang="en-US" sz="1050" b="1" dirty="0"/>
              <a:t>Northern America</a:t>
            </a:r>
            <a:endParaRPr lang="en-GB" sz="1050" b="1" dirty="0"/>
          </a:p>
        </p:txBody>
      </p:sp>
      <p:sp>
        <p:nvSpPr>
          <p:cNvPr id="7" name="TextBox 6"/>
          <p:cNvSpPr txBox="1"/>
          <p:nvPr/>
        </p:nvSpPr>
        <p:spPr>
          <a:xfrm>
            <a:off x="5105400" y="2816013"/>
            <a:ext cx="990600" cy="237757"/>
          </a:xfrm>
          <a:prstGeom prst="rect">
            <a:avLst/>
          </a:prstGeom>
          <a:noFill/>
        </p:spPr>
        <p:txBody>
          <a:bodyPr wrap="square" rtlCol="0">
            <a:spAutoFit/>
          </a:bodyPr>
          <a:lstStyle/>
          <a:p>
            <a:pPr>
              <a:buNone/>
            </a:pPr>
            <a:r>
              <a:rPr lang="en-US" sz="1050" b="1" dirty="0"/>
              <a:t>Europe</a:t>
            </a:r>
            <a:endParaRPr lang="en-GB" sz="1050" b="1" dirty="0"/>
          </a:p>
        </p:txBody>
      </p:sp>
      <p:sp>
        <p:nvSpPr>
          <p:cNvPr id="8" name="TextBox 7"/>
          <p:cNvSpPr txBox="1"/>
          <p:nvPr/>
        </p:nvSpPr>
        <p:spPr>
          <a:xfrm>
            <a:off x="6934200" y="2287000"/>
            <a:ext cx="2540601" cy="415498"/>
          </a:xfrm>
          <a:prstGeom prst="rect">
            <a:avLst/>
          </a:prstGeom>
          <a:noFill/>
        </p:spPr>
        <p:txBody>
          <a:bodyPr wrap="square" rtlCol="0">
            <a:spAutoFit/>
          </a:bodyPr>
          <a:lstStyle/>
          <a:p>
            <a:pPr>
              <a:buNone/>
            </a:pPr>
            <a:r>
              <a:rPr lang="en-US" sz="1050" b="1" dirty="0"/>
              <a:t>Latin America and </a:t>
            </a:r>
          </a:p>
          <a:p>
            <a:pPr>
              <a:buNone/>
            </a:pPr>
            <a:r>
              <a:rPr lang="en-US" sz="1050" b="1" dirty="0"/>
              <a:t>the Caribbean</a:t>
            </a:r>
            <a:endParaRPr lang="en-GB" sz="1050" b="1" dirty="0"/>
          </a:p>
        </p:txBody>
      </p:sp>
      <p:sp>
        <p:nvSpPr>
          <p:cNvPr id="9" name="TextBox 8"/>
          <p:cNvSpPr txBox="1"/>
          <p:nvPr/>
        </p:nvSpPr>
        <p:spPr>
          <a:xfrm>
            <a:off x="7752831" y="3277128"/>
            <a:ext cx="1010168" cy="237757"/>
          </a:xfrm>
          <a:prstGeom prst="rect">
            <a:avLst/>
          </a:prstGeom>
          <a:noFill/>
        </p:spPr>
        <p:txBody>
          <a:bodyPr wrap="square" rtlCol="0">
            <a:spAutoFit/>
          </a:bodyPr>
          <a:lstStyle/>
          <a:p>
            <a:pPr>
              <a:buNone/>
            </a:pPr>
            <a:r>
              <a:rPr lang="en-US" sz="1050" b="1" dirty="0"/>
              <a:t>Oceania</a:t>
            </a:r>
            <a:endParaRPr lang="en-GB" sz="1050" b="1" dirty="0"/>
          </a:p>
        </p:txBody>
      </p:sp>
      <p:sp>
        <p:nvSpPr>
          <p:cNvPr id="10" name="TextBox 9"/>
          <p:cNvSpPr txBox="1"/>
          <p:nvPr/>
        </p:nvSpPr>
        <p:spPr>
          <a:xfrm>
            <a:off x="7251970" y="3514885"/>
            <a:ext cx="588284" cy="237757"/>
          </a:xfrm>
          <a:prstGeom prst="rect">
            <a:avLst/>
          </a:prstGeom>
          <a:noFill/>
        </p:spPr>
        <p:txBody>
          <a:bodyPr wrap="square" rtlCol="0">
            <a:spAutoFit/>
          </a:bodyPr>
          <a:lstStyle/>
          <a:p>
            <a:pPr>
              <a:buNone/>
            </a:pPr>
            <a:r>
              <a:rPr lang="en-US" sz="1050" b="1" dirty="0"/>
              <a:t>Asia</a:t>
            </a:r>
            <a:endParaRPr lang="en-GB" sz="1050" b="1" dirty="0"/>
          </a:p>
        </p:txBody>
      </p:sp>
      <p:sp>
        <p:nvSpPr>
          <p:cNvPr id="3" name="TextBox 2"/>
          <p:cNvSpPr txBox="1"/>
          <p:nvPr/>
        </p:nvSpPr>
        <p:spPr>
          <a:xfrm>
            <a:off x="751975" y="5594314"/>
            <a:ext cx="6677526" cy="216982"/>
          </a:xfrm>
          <a:prstGeom prst="rect">
            <a:avLst/>
          </a:prstGeom>
          <a:noFill/>
        </p:spPr>
        <p:txBody>
          <a:bodyPr wrap="square" rtlCol="0">
            <a:spAutoFit/>
          </a:bodyPr>
          <a:lstStyle/>
          <a:p>
            <a:r>
              <a:rPr lang="en-US" sz="900" dirty="0"/>
              <a:t>Source: World Population Prospects: The 2017 Revision</a:t>
            </a:r>
            <a:endParaRPr lang="en-GB" sz="900" dirty="0"/>
          </a:p>
        </p:txBody>
      </p:sp>
      <p:cxnSp>
        <p:nvCxnSpPr>
          <p:cNvPr id="12" name="Straight Connector 11"/>
          <p:cNvCxnSpPr/>
          <p:nvPr/>
        </p:nvCxnSpPr>
        <p:spPr>
          <a:xfrm>
            <a:off x="1295400" y="3882788"/>
            <a:ext cx="7050047" cy="0"/>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052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chart seriesIdx="2"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3"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chart seriesIdx="4" categoryIdx="-4" bldStep="series"/>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chart seriesIdx="5" categoryIdx="-4" bldStep="series"/>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5" grpId="0" uiExpand="1"/>
      <p:bldP spid="6" grpId="0" uiExpand="1"/>
      <p:bldP spid="7" grpId="0" uiExpand="1"/>
      <p:bldP spid="8" grpId="0" uiExpand="1"/>
      <p:bldP spid="9" grpId="0"/>
      <p:bldP spid="10"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30" y="304800"/>
            <a:ext cx="7886700" cy="877599"/>
          </a:xfrm>
        </p:spPr>
        <p:txBody>
          <a:bodyPr>
            <a:normAutofit/>
          </a:bodyPr>
          <a:lstStyle/>
          <a:p>
            <a:pPr algn="ctr"/>
            <a:r>
              <a:rPr lang="en-US" sz="3200" b="1" dirty="0">
                <a:solidFill>
                  <a:schemeClr val="tx2"/>
                </a:solidFill>
              </a:rPr>
              <a:t>2030</a:t>
            </a:r>
            <a:endParaRPr lang="en-GB" sz="3200" b="1" dirty="0">
              <a:solidFill>
                <a:schemeClr val="tx2"/>
              </a:solidFill>
            </a:endParaRPr>
          </a:p>
        </p:txBody>
      </p:sp>
      <p:pic>
        <p:nvPicPr>
          <p:cNvPr id="3" name="Picture 2"/>
          <p:cNvPicPr>
            <a:picLocks noChangeAspect="1"/>
          </p:cNvPicPr>
          <p:nvPr/>
        </p:nvPicPr>
        <p:blipFill>
          <a:blip r:embed="rId2"/>
          <a:stretch>
            <a:fillRect/>
          </a:stretch>
        </p:blipFill>
        <p:spPr>
          <a:xfrm>
            <a:off x="0" y="1182399"/>
            <a:ext cx="9131560" cy="4362450"/>
          </a:xfrm>
          <a:prstGeom prst="rect">
            <a:avLst/>
          </a:prstGeom>
        </p:spPr>
      </p:pic>
    </p:spTree>
    <p:extLst>
      <p:ext uri="{BB962C8B-B14F-4D97-AF65-F5344CB8AC3E}">
        <p14:creationId xmlns:p14="http://schemas.microsoft.com/office/powerpoint/2010/main" val="104559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04800"/>
            <a:ext cx="7886700" cy="877599"/>
          </a:xfrm>
        </p:spPr>
        <p:txBody>
          <a:bodyPr>
            <a:normAutofit/>
          </a:bodyPr>
          <a:lstStyle/>
          <a:p>
            <a:pPr algn="ctr"/>
            <a:r>
              <a:rPr lang="en-US" sz="3200" b="1" dirty="0">
                <a:solidFill>
                  <a:schemeClr val="tx2"/>
                </a:solidFill>
              </a:rPr>
              <a:t>2050</a:t>
            </a:r>
            <a:endParaRPr lang="en-GB" sz="3200" b="1" dirty="0">
              <a:solidFill>
                <a:schemeClr val="tx2"/>
              </a:solidFill>
            </a:endParaRPr>
          </a:p>
        </p:txBody>
      </p:sp>
      <p:pic>
        <p:nvPicPr>
          <p:cNvPr id="4" name="Picture 3"/>
          <p:cNvPicPr>
            <a:picLocks noChangeAspect="1"/>
          </p:cNvPicPr>
          <p:nvPr/>
        </p:nvPicPr>
        <p:blipFill>
          <a:blip r:embed="rId2"/>
          <a:stretch>
            <a:fillRect/>
          </a:stretch>
        </p:blipFill>
        <p:spPr>
          <a:xfrm>
            <a:off x="0" y="1219200"/>
            <a:ext cx="9144000" cy="4331015"/>
          </a:xfrm>
          <a:prstGeom prst="rect">
            <a:avLst/>
          </a:prstGeom>
        </p:spPr>
      </p:pic>
    </p:spTree>
    <p:extLst>
      <p:ext uri="{BB962C8B-B14F-4D97-AF65-F5344CB8AC3E}">
        <p14:creationId xmlns:p14="http://schemas.microsoft.com/office/powerpoint/2010/main" val="14470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04800"/>
            <a:ext cx="7886700" cy="877599"/>
          </a:xfrm>
        </p:spPr>
        <p:txBody>
          <a:bodyPr>
            <a:normAutofit/>
          </a:bodyPr>
          <a:lstStyle/>
          <a:p>
            <a:pPr algn="ctr"/>
            <a:r>
              <a:rPr lang="en-US" sz="3200" b="1" dirty="0">
                <a:solidFill>
                  <a:schemeClr val="tx2"/>
                </a:solidFill>
              </a:rPr>
              <a:t>2075</a:t>
            </a:r>
            <a:endParaRPr lang="en-GB" sz="3200" b="1" dirty="0">
              <a:solidFill>
                <a:schemeClr val="tx2"/>
              </a:solidFill>
            </a:endParaRPr>
          </a:p>
        </p:txBody>
      </p:sp>
      <p:pic>
        <p:nvPicPr>
          <p:cNvPr id="3" name="Picture 2">
            <a:extLst>
              <a:ext uri="{FF2B5EF4-FFF2-40B4-BE49-F238E27FC236}">
                <a16:creationId xmlns:a16="http://schemas.microsoft.com/office/drawing/2014/main" xmlns="" id="{7A4FDBC8-3BDA-4A0F-BD8C-D8867E41AEB7}"/>
              </a:ext>
            </a:extLst>
          </p:cNvPr>
          <p:cNvPicPr>
            <a:picLocks noChangeAspect="1"/>
          </p:cNvPicPr>
          <p:nvPr/>
        </p:nvPicPr>
        <p:blipFill>
          <a:blip r:embed="rId2"/>
          <a:stretch>
            <a:fillRect/>
          </a:stretch>
        </p:blipFill>
        <p:spPr>
          <a:xfrm>
            <a:off x="0" y="1224575"/>
            <a:ext cx="9144000" cy="4323044"/>
          </a:xfrm>
          <a:prstGeom prst="rect">
            <a:avLst/>
          </a:prstGeom>
        </p:spPr>
      </p:pic>
    </p:spTree>
    <p:extLst>
      <p:ext uri="{BB962C8B-B14F-4D97-AF65-F5344CB8AC3E}">
        <p14:creationId xmlns:p14="http://schemas.microsoft.com/office/powerpoint/2010/main" val="1231444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60FB72BE-949F-4CD8-8851-951FDD91F704}"/>
              </a:ext>
            </a:extLst>
          </p:cNvPr>
          <p:cNvGraphicFramePr>
            <a:graphicFrameLocks noGrp="1"/>
          </p:cNvGraphicFramePr>
          <p:nvPr>
            <p:ph idx="1"/>
            <p:extLst>
              <p:ext uri="{D42A27DB-BD31-4B8C-83A1-F6EECF244321}">
                <p14:modId xmlns:p14="http://schemas.microsoft.com/office/powerpoint/2010/main" val="2554869163"/>
              </p:ext>
            </p:extLst>
          </p:nvPr>
        </p:nvGraphicFramePr>
        <p:xfrm>
          <a:off x="76200" y="685800"/>
          <a:ext cx="89154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2">
            <a:extLst>
              <a:ext uri="{FF2B5EF4-FFF2-40B4-BE49-F238E27FC236}">
                <a16:creationId xmlns:a16="http://schemas.microsoft.com/office/drawing/2014/main" xmlns="" id="{5BFA2E04-DB5E-40C8-A0DA-3E5983744808}"/>
              </a:ext>
            </a:extLst>
          </p:cNvPr>
          <p:cNvSpPr txBox="1">
            <a:spLocks noChangeArrowheads="1"/>
          </p:cNvSpPr>
          <p:nvPr/>
        </p:nvSpPr>
        <p:spPr>
          <a:xfrm>
            <a:off x="533400" y="152400"/>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ct val="70000"/>
              </a:spcAft>
            </a:pPr>
            <a:r>
              <a:rPr lang="en-US" altLang="en-US" sz="3200" b="1" i="0" dirty="0">
                <a:solidFill>
                  <a:schemeClr val="tx2"/>
                </a:solidFill>
              </a:rPr>
              <a:t>Total fertility rate, Africa, 2015-2020</a:t>
            </a:r>
          </a:p>
        </p:txBody>
      </p:sp>
    </p:spTree>
    <p:extLst>
      <p:ext uri="{BB962C8B-B14F-4D97-AF65-F5344CB8AC3E}">
        <p14:creationId xmlns:p14="http://schemas.microsoft.com/office/powerpoint/2010/main" val="1763172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39825"/>
          </a:xfrm>
        </p:spPr>
        <p:txBody>
          <a:bodyPr/>
          <a:lstStyle/>
          <a:p>
            <a:r>
              <a:rPr lang="en-US" sz="3200" b="1" dirty="0">
                <a:solidFill>
                  <a:schemeClr val="tx2"/>
                </a:solidFill>
              </a:rPr>
              <a:t>Who is an international migrant?</a:t>
            </a:r>
            <a:br>
              <a:rPr lang="en-US" sz="3200" b="1" dirty="0">
                <a:solidFill>
                  <a:schemeClr val="tx2"/>
                </a:solidFill>
              </a:rPr>
            </a:br>
            <a:r>
              <a:rPr lang="en-US" sz="1800" dirty="0">
                <a:solidFill>
                  <a:schemeClr val="tx2"/>
                </a:solidFill>
              </a:rPr>
              <a:t>(UNDESA, 1998. Recommendation on statistics of international migration) </a:t>
            </a:r>
            <a:endParaRPr lang="en-GB" sz="1800" dirty="0">
              <a:solidFill>
                <a:schemeClr val="tx2"/>
              </a:solidFill>
            </a:endParaRPr>
          </a:p>
        </p:txBody>
      </p:sp>
      <p:sp>
        <p:nvSpPr>
          <p:cNvPr id="3" name="Content Placeholder 2"/>
          <p:cNvSpPr>
            <a:spLocks noGrp="1"/>
          </p:cNvSpPr>
          <p:nvPr>
            <p:ph idx="1"/>
          </p:nvPr>
        </p:nvSpPr>
        <p:spPr/>
        <p:txBody>
          <a:bodyPr/>
          <a:lstStyle/>
          <a:p>
            <a:r>
              <a:rPr lang="en-US" sz="2800" b="1" dirty="0"/>
              <a:t>Anyone who changes her/his country of residence</a:t>
            </a:r>
          </a:p>
          <a:p>
            <a:pPr lvl="1"/>
            <a:r>
              <a:rPr lang="en-US" sz="2400" dirty="0"/>
              <a:t>Part of this definition:</a:t>
            </a:r>
          </a:p>
          <a:p>
            <a:pPr lvl="2"/>
            <a:r>
              <a:rPr lang="en-US" sz="2000" dirty="0"/>
              <a:t>A physical move</a:t>
            </a:r>
          </a:p>
          <a:p>
            <a:pPr lvl="2"/>
            <a:r>
              <a:rPr lang="en-US" sz="2000" dirty="0"/>
              <a:t>Minimum duration of stay (1 year or more)</a:t>
            </a:r>
          </a:p>
          <a:p>
            <a:pPr lvl="1"/>
            <a:r>
              <a:rPr lang="en-US" sz="2400" u="sng" dirty="0"/>
              <a:t>Not</a:t>
            </a:r>
            <a:r>
              <a:rPr lang="en-US" sz="2400" dirty="0"/>
              <a:t> part of this definition:</a:t>
            </a:r>
          </a:p>
          <a:p>
            <a:pPr lvl="2"/>
            <a:r>
              <a:rPr lang="en-US" sz="2000" dirty="0"/>
              <a:t>Reason (work, family, study, asylum, etc.)</a:t>
            </a:r>
          </a:p>
          <a:p>
            <a:pPr lvl="2"/>
            <a:r>
              <a:rPr lang="en-US" sz="2000" dirty="0"/>
              <a:t>Legal status</a:t>
            </a:r>
          </a:p>
          <a:p>
            <a:pPr lvl="0"/>
            <a:r>
              <a:rPr lang="en-US" sz="2800" b="1" dirty="0"/>
              <a:t>How to measure?</a:t>
            </a:r>
          </a:p>
          <a:p>
            <a:pPr lvl="1"/>
            <a:r>
              <a:rPr lang="en-US" sz="2400" dirty="0"/>
              <a:t>Foreign-born population and foreign citizens in census</a:t>
            </a:r>
            <a:endParaRPr lang="en-GB" sz="2400" dirty="0"/>
          </a:p>
        </p:txBody>
      </p:sp>
    </p:spTree>
    <p:extLst>
      <p:ext uri="{BB962C8B-B14F-4D97-AF65-F5344CB8AC3E}">
        <p14:creationId xmlns:p14="http://schemas.microsoft.com/office/powerpoint/2010/main" val="180876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0710" t="20482" r="6469" b="25301"/>
          <a:stretch/>
        </p:blipFill>
        <p:spPr>
          <a:xfrm>
            <a:off x="0" y="1447800"/>
            <a:ext cx="9144000" cy="3547242"/>
          </a:xfrm>
          <a:prstGeom prst="rect">
            <a:avLst/>
          </a:prstGeom>
        </p:spPr>
      </p:pic>
      <p:sp>
        <p:nvSpPr>
          <p:cNvPr id="5" name="TextBox 4"/>
          <p:cNvSpPr txBox="1"/>
          <p:nvPr/>
        </p:nvSpPr>
        <p:spPr>
          <a:xfrm>
            <a:off x="1447800" y="152400"/>
            <a:ext cx="5867400" cy="978729"/>
          </a:xfrm>
          <a:prstGeom prst="rect">
            <a:avLst/>
          </a:prstGeom>
          <a:noFill/>
        </p:spPr>
        <p:txBody>
          <a:bodyPr wrap="square" rtlCol="0">
            <a:spAutoFit/>
          </a:bodyPr>
          <a:lstStyle/>
          <a:p>
            <a:pPr algn="ctr">
              <a:buNone/>
            </a:pPr>
            <a:r>
              <a:rPr lang="en-US" b="1" i="0" dirty="0">
                <a:solidFill>
                  <a:schemeClr val="tx2"/>
                </a:solidFill>
                <a:latin typeface="+mj-lt"/>
              </a:rPr>
              <a:t>International migrants are highly concentrated</a:t>
            </a:r>
            <a:endParaRPr lang="en-GB" b="1" i="0" dirty="0">
              <a:solidFill>
                <a:schemeClr val="tx2"/>
              </a:solidFill>
              <a:latin typeface="+mj-lt"/>
            </a:endParaRPr>
          </a:p>
        </p:txBody>
      </p:sp>
    </p:spTree>
    <p:extLst>
      <p:ext uri="{BB962C8B-B14F-4D97-AF65-F5344CB8AC3E}">
        <p14:creationId xmlns:p14="http://schemas.microsoft.com/office/powerpoint/2010/main" val="2537017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Globe">
  <a:themeElements>
    <a:clrScheme name="3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3_Glob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3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3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3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3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3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3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3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Globe">
  <a:themeElements>
    <a:clrScheme name="4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4_Glob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4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4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4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4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4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4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4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lobe">
  <a:themeElements>
    <a:clrScheme name="2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2_Glob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2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2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2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2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2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2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2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5_Glob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Char char="–"/>
          <a:tabLst/>
          <a:defRPr kumimoji="0" lang="en-US" sz="3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Char char="–"/>
          <a:tabLst/>
          <a:defRPr kumimoji="0" lang="en-US" sz="3200" b="0" i="1"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npd_pptwhit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100984</TotalTime>
  <Words>698</Words>
  <Application>Microsoft Office PowerPoint</Application>
  <PresentationFormat>On-screen Show (4:3)</PresentationFormat>
  <Paragraphs>145</Paragraphs>
  <Slides>21</Slides>
  <Notes>6</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3_Globe</vt:lpstr>
      <vt:lpstr>4_Globe</vt:lpstr>
      <vt:lpstr>2_Globe</vt:lpstr>
      <vt:lpstr>5_Globe</vt:lpstr>
      <vt:lpstr>unpd_pptwhite_template</vt:lpstr>
      <vt:lpstr>  International migration and development in Africa: Past, present, future  Bela Hovy Chief, Migration Section Population Division, Department of Economic and Social Affairs (UN DESA)</vt:lpstr>
      <vt:lpstr>Components of population change -  Africa and Europe compared</vt:lpstr>
      <vt:lpstr>The demographic window of opportunity Total dependency ratio, by region, 1950-2100,  (ratio of population 0-14 and 65+ per 100 population 15-64)</vt:lpstr>
      <vt:lpstr>2030</vt:lpstr>
      <vt:lpstr>2050</vt:lpstr>
      <vt:lpstr>2075</vt:lpstr>
      <vt:lpstr>PowerPoint Presentation</vt:lpstr>
      <vt:lpstr>Who is an international migrant? (UNDESA, 1998. Recommendation on statistics of international migration) </vt:lpstr>
      <vt:lpstr>PowerPoint Presentation</vt:lpstr>
      <vt:lpstr>Total number of international migrants 2000 and 2017</vt:lpstr>
      <vt:lpstr>Top-20 countries of destination of international migrants, Africa, 2017 (thousands)</vt:lpstr>
      <vt:lpstr>Regional expatriation rates</vt:lpstr>
      <vt:lpstr>Who is a refugee? (1951 United Nations Convention  relating to the Status of Refugees) </vt:lpstr>
      <vt:lpstr>In Africa and Western Asia, refugees constitute an high percentage of all international migrants Refugees as a percentage of all international migrants</vt:lpstr>
      <vt:lpstr>PowerPoint Presentation</vt:lpstr>
      <vt:lpstr>Migration in the 2030 Agenda (10 out of 169 targets are “migration-related”)</vt:lpstr>
      <vt:lpstr>PowerPoint Presentation</vt:lpstr>
      <vt:lpstr>… they form an important part of the gross domestic product in some countries Remittance inflows as a percentage of GDP, 2016</vt:lpstr>
      <vt:lpstr>PowerPoint Presentation</vt:lpstr>
      <vt:lpstr>The global compact for safe, orderly and regular migration: A comprehensive and ambitious agenda (Source: New York Declaration for Refugees and Migrants, Annex II) </vt:lpstr>
      <vt:lpstr>Preparing for the global migration compact at the national level: Next steps</vt:lpstr>
    </vt:vector>
  </TitlesOfParts>
  <Company>DESA, Naciones Unidas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América Latina</dc:title>
  <dc:creator>CM</dc:creator>
  <cp:lastModifiedBy>Population Division</cp:lastModifiedBy>
  <cp:revision>3450</cp:revision>
  <cp:lastPrinted>2016-02-12T15:15:38Z</cp:lastPrinted>
  <dcterms:created xsi:type="dcterms:W3CDTF">1998-05-05T13:58:50Z</dcterms:created>
  <dcterms:modified xsi:type="dcterms:W3CDTF">2017-10-25T20:26:02Z</dcterms:modified>
</cp:coreProperties>
</file>