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60" r:id="rId1"/>
  </p:sldMasterIdLst>
  <p:notesMasterIdLst>
    <p:notesMasterId r:id="rId11"/>
  </p:notesMasterIdLst>
  <p:sldIdLst>
    <p:sldId id="339" r:id="rId2"/>
    <p:sldId id="304" r:id="rId3"/>
    <p:sldId id="363" r:id="rId4"/>
    <p:sldId id="355" r:id="rId5"/>
    <p:sldId id="361" r:id="rId6"/>
    <p:sldId id="351" r:id="rId7"/>
    <p:sldId id="352" r:id="rId8"/>
    <p:sldId id="343" r:id="rId9"/>
    <p:sldId id="354" r:id="rId10"/>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0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0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0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0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0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0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0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0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17" autoAdjust="0"/>
  </p:normalViewPr>
  <p:slideViewPr>
    <p:cSldViewPr>
      <p:cViewPr varScale="1">
        <p:scale>
          <a:sx n="75" d="100"/>
          <a:sy n="75" d="100"/>
        </p:scale>
        <p:origin x="-137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88"/>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hiatzChtuff:Library:Containers:com.apple.mail:Data:Library:Mail%20Downloads:C21E8C8F-BFBC-46F5-883D-A2222A91284C:Mig%20Stock%202017%20-%20Africa%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a:t>
            </a:r>
            <a:r>
              <a:rPr lang="en-US" baseline="0"/>
              <a:t> of Migrants to Africa 2017</a:t>
            </a:r>
            <a:endParaRPr lang="en-US"/>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(Sheet1!$H$65;Sheet1!$J$65;Sheet1!$L$65;Sheet1!$N$65;Sheet1!$P$65;Sheet1!$R$65;Sheet1!$T$65)</c:f>
              <c:strCache>
                <c:ptCount val="7"/>
                <c:pt idx="0">
                  <c:v>Africa</c:v>
                </c:pt>
                <c:pt idx="1">
                  <c:v>Asia</c:v>
                </c:pt>
                <c:pt idx="2">
                  <c:v> Europe</c:v>
                </c:pt>
                <c:pt idx="3">
                  <c:v> Latin America and Carribbean</c:v>
                </c:pt>
                <c:pt idx="4">
                  <c:v>Northern Africa</c:v>
                </c:pt>
                <c:pt idx="5">
                  <c:v>Oceania</c:v>
                </c:pt>
                <c:pt idx="6">
                  <c:v>Unknown</c:v>
                </c:pt>
              </c:strCache>
            </c:strRef>
          </c:cat>
          <c:val>
            <c:numRef>
              <c:f>(Sheet1!$H$66;Sheet1!$J$66;Sheet1!$L$66;Sheet1!$N$66;Sheet1!$P$66;Sheet1!$R$66;Sheet1!$T$66)</c:f>
              <c:numCache>
                <c:formatCode>0.0</c:formatCode>
                <c:ptCount val="7"/>
                <c:pt idx="0">
                  <c:v>78.53822661158075</c:v>
                </c:pt>
                <c:pt idx="1">
                  <c:v>4.97136679047488</c:v>
                </c:pt>
                <c:pt idx="2">
                  <c:v>3.92087730808764</c:v>
                </c:pt>
                <c:pt idx="3">
                  <c:v>0.12545525450216</c:v>
                </c:pt>
                <c:pt idx="4">
                  <c:v>0.267526991540807</c:v>
                </c:pt>
                <c:pt idx="5">
                  <c:v>0.0857395894552353</c:v>
                </c:pt>
                <c:pt idx="6">
                  <c:v>12.09080745435853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7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DFBF101F-EDC5-2744-BE64-A46A2DE868E1}" type="slidenum">
              <a:rPr lang="en-US"/>
              <a:pPr>
                <a:defRPr/>
              </a:pPr>
              <a:t>‹#›</a:t>
            </a:fld>
            <a:endParaRPr lang="en-US"/>
          </a:p>
        </p:txBody>
      </p:sp>
    </p:spTree>
    <p:extLst>
      <p:ext uri="{BB962C8B-B14F-4D97-AF65-F5344CB8AC3E}">
        <p14:creationId xmlns:p14="http://schemas.microsoft.com/office/powerpoint/2010/main" val="2129891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prstGeom prst="rect">
            <a:avLst/>
          </a:prstGeom>
        </p:spPr>
        <p:txBody>
          <a:bodyPr/>
          <a:lstStyle/>
          <a:p>
            <a:pPr lvl="0"/>
            <a:endParaRPr/>
          </a:p>
        </p:txBody>
      </p:sp>
      <p:sp>
        <p:nvSpPr>
          <p:cNvPr id="38" name="Shape 38"/>
          <p:cNvSpPr>
            <a:spLocks noGrp="1"/>
          </p:cNvSpPr>
          <p:nvPr>
            <p:ph type="body" sz="quarter" idx="1"/>
          </p:nvPr>
        </p:nvSpPr>
        <p:spPr>
          <a:prstGeom prst="rect">
            <a:avLst/>
          </a:prstGeom>
        </p:spPr>
        <p:txBody>
          <a:bodyPr/>
          <a:lstStyle/>
          <a:p>
            <a:pPr lvl="0">
              <a:defRPr sz="1800"/>
            </a:pPr>
            <a:endParaRPr lang="en-US" sz="2200" dirty="0" smtClean="0"/>
          </a:p>
          <a:p>
            <a:pPr lvl="0">
              <a:defRPr sz="1800"/>
            </a:pPr>
            <a:endParaRPr sz="2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50" indent="-285750">
              <a:spcBef>
                <a:spcPts val="1200"/>
              </a:spcBef>
              <a:buSzPct val="100000"/>
              <a:buFont typeface="Wingdings" charset="2"/>
              <a:buChar char="§"/>
              <a:defRPr sz="1800">
                <a:solidFill>
                  <a:srgbClr val="000000"/>
                </a:solidFill>
              </a:defRPr>
            </a:pPr>
            <a:r>
              <a:rPr lang="en-US" sz="1800" dirty="0" smtClean="0">
                <a:solidFill>
                  <a:srgbClr val="FFAF03"/>
                </a:solidFill>
              </a:rPr>
              <a:t>Stereotypes of Africa conflict </a:t>
            </a:r>
            <a:r>
              <a:rPr lang="en-US" sz="1800" dirty="0" err="1" smtClean="0">
                <a:solidFill>
                  <a:srgbClr val="FFAF03"/>
                </a:solidFill>
              </a:rPr>
              <a:t>despearation</a:t>
            </a:r>
            <a:r>
              <a:rPr lang="en-US" sz="1800" dirty="0" smtClean="0">
                <a:solidFill>
                  <a:srgbClr val="FFAF03"/>
                </a:solidFill>
              </a:rPr>
              <a:t> </a:t>
            </a:r>
          </a:p>
          <a:p>
            <a:pPr marL="628650" indent="-285750">
              <a:spcBef>
                <a:spcPts val="1200"/>
              </a:spcBef>
              <a:buSzPct val="100000"/>
              <a:buFont typeface="Wingdings" charset="2"/>
              <a:buChar char="§"/>
              <a:defRPr sz="1800">
                <a:solidFill>
                  <a:srgbClr val="000000"/>
                </a:solidFill>
              </a:defRPr>
            </a:pPr>
            <a:r>
              <a:rPr lang="en-US" sz="1800" dirty="0" smtClean="0">
                <a:solidFill>
                  <a:srgbClr val="FFAF03"/>
                </a:solidFill>
              </a:rPr>
              <a:t>European refugee crisis – 2015 Valetta Summit</a:t>
            </a:r>
          </a:p>
          <a:p>
            <a:pPr marL="628650" indent="-285750">
              <a:spcBef>
                <a:spcPts val="1200"/>
              </a:spcBef>
              <a:buSzPct val="100000"/>
              <a:buFont typeface="Wingdings" charset="2"/>
              <a:buChar char="§"/>
              <a:defRPr sz="1800">
                <a:solidFill>
                  <a:srgbClr val="000000"/>
                </a:solidFill>
              </a:defRPr>
            </a:pPr>
            <a:r>
              <a:rPr lang="en-US" sz="1800" dirty="0" smtClean="0">
                <a:solidFill>
                  <a:srgbClr val="FFAF03"/>
                </a:solidFill>
              </a:rPr>
              <a:t>Significant regional migration policy activity</a:t>
            </a:r>
          </a:p>
          <a:p>
            <a:pPr marL="628650" indent="-285750">
              <a:spcBef>
                <a:spcPts val="1200"/>
              </a:spcBef>
              <a:buSzPct val="100000"/>
              <a:buFont typeface="Wingdings" charset="2"/>
              <a:buChar char="§"/>
              <a:defRPr sz="1800">
                <a:solidFill>
                  <a:srgbClr val="000000"/>
                </a:solidFill>
              </a:defRPr>
            </a:pPr>
            <a:r>
              <a:rPr lang="en-US" sz="1800" dirty="0" smtClean="0">
                <a:solidFill>
                  <a:srgbClr val="FFAF03"/>
                </a:solidFill>
              </a:rPr>
              <a:t>Key features of managed migration</a:t>
            </a:r>
          </a:p>
          <a:p>
            <a:pPr marL="971550" marR="0" lvl="1" indent="-285750" algn="l" defTabSz="914400" rtl="0" eaLnBrk="0" fontAlgn="base" latinLnBrk="0" hangingPunct="0">
              <a:lnSpc>
                <a:spcPct val="100000"/>
              </a:lnSpc>
              <a:spcBef>
                <a:spcPts val="1200"/>
              </a:spcBef>
              <a:spcAft>
                <a:spcPct val="0"/>
              </a:spcAft>
              <a:buClrTx/>
              <a:buSzPct val="100000"/>
              <a:buFont typeface="Wingdings" charset="2"/>
              <a:buChar char="§"/>
              <a:tabLst/>
              <a:defRPr sz="1800">
                <a:solidFill>
                  <a:srgbClr val="000000"/>
                </a:solidFill>
              </a:defRPr>
            </a:pPr>
            <a:r>
              <a:rPr lang="en-US" sz="1600" dirty="0" smtClean="0">
                <a:solidFill>
                  <a:srgbClr val="FFAF03"/>
                </a:solidFill>
              </a:rPr>
              <a:t>Contain – through local development initiatives</a:t>
            </a:r>
          </a:p>
          <a:p>
            <a:pPr marL="971550" lvl="1" indent="-285750">
              <a:spcBef>
                <a:spcPts val="1200"/>
              </a:spcBef>
              <a:buSzPct val="100000"/>
              <a:buFont typeface="Wingdings" charset="2"/>
              <a:buChar char="§"/>
              <a:defRPr sz="1800">
                <a:solidFill>
                  <a:srgbClr val="000000"/>
                </a:solidFill>
              </a:defRPr>
            </a:pPr>
            <a:r>
              <a:rPr lang="en-US" sz="1600" dirty="0" smtClean="0">
                <a:solidFill>
                  <a:srgbClr val="FFAF03"/>
                </a:solidFill>
              </a:rPr>
              <a:t>Advocacy campaigns</a:t>
            </a:r>
            <a:r>
              <a:rPr lang="en-US" sz="1600" baseline="0" dirty="0" smtClean="0">
                <a:solidFill>
                  <a:srgbClr val="FFAF03"/>
                </a:solidFill>
              </a:rPr>
              <a:t> to prevent people from moving</a:t>
            </a:r>
          </a:p>
          <a:p>
            <a:pPr marL="971550" lvl="1" indent="-285750">
              <a:spcBef>
                <a:spcPts val="1200"/>
              </a:spcBef>
              <a:buSzPct val="100000"/>
              <a:buFont typeface="Wingdings" charset="2"/>
              <a:buChar char="§"/>
              <a:defRPr sz="1800">
                <a:solidFill>
                  <a:srgbClr val="000000"/>
                </a:solidFill>
              </a:defRPr>
            </a:pPr>
            <a:r>
              <a:rPr lang="en-US" sz="1600" baseline="0" dirty="0" smtClean="0">
                <a:solidFill>
                  <a:srgbClr val="FFAF03"/>
                </a:solidFill>
              </a:rPr>
              <a:t>Deportation</a:t>
            </a:r>
          </a:p>
          <a:p>
            <a:pPr marL="971550" lvl="1" indent="-285750">
              <a:spcBef>
                <a:spcPts val="1200"/>
              </a:spcBef>
              <a:buSzPct val="100000"/>
              <a:buFont typeface="Wingdings" charset="2"/>
              <a:buChar char="§"/>
              <a:defRPr sz="1800">
                <a:solidFill>
                  <a:srgbClr val="000000"/>
                </a:solidFill>
              </a:defRPr>
            </a:pPr>
            <a:r>
              <a:rPr lang="en-US" sz="1600" baseline="0" dirty="0" smtClean="0">
                <a:solidFill>
                  <a:srgbClr val="FFAF03"/>
                </a:solidFill>
              </a:rPr>
              <a:t>Focus on irregular migration</a:t>
            </a:r>
            <a:endParaRPr lang="en-US" sz="1600" dirty="0" smtClean="0">
              <a:solidFill>
                <a:srgbClr val="FFAF03"/>
              </a:solidFill>
            </a:endParaRPr>
          </a:p>
          <a:p>
            <a:pPr lvl="1" indent="0">
              <a:spcBef>
                <a:spcPts val="1200"/>
              </a:spcBef>
              <a:buSzPct val="100000"/>
              <a:buNone/>
              <a:defRPr sz="1800">
                <a:solidFill>
                  <a:srgbClr val="000000"/>
                </a:solidFill>
              </a:defRPr>
            </a:pPr>
            <a:r>
              <a:rPr lang="en-US" sz="1600" dirty="0" smtClean="0">
                <a:solidFill>
                  <a:srgbClr val="FFAF03"/>
                </a:solidFill>
              </a:rPr>
              <a:t>Concerns agenda is driven by external agendas in ways that drown out Africa’s own challenges and needs</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DFBF101F-EDC5-2744-BE64-A46A2DE868E1}"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128"/>
                <a:cs typeface="ＭＳ Ｐゴシック" charset="-128"/>
              </a:rPr>
              <a:t>According to the best available data</a:t>
            </a:r>
            <a:r>
              <a:rPr lang="en-US" sz="1200" kern="1200" baseline="0" dirty="0" smtClean="0">
                <a:solidFill>
                  <a:schemeClr val="tx1"/>
                </a:solidFill>
                <a:effectLst/>
                <a:latin typeface="Arial" charset="0"/>
                <a:ea typeface="ＭＳ Ｐゴシック" charset="-128"/>
                <a:cs typeface="ＭＳ Ｐゴシック" charset="-128"/>
              </a:rPr>
              <a:t> -- </a:t>
            </a:r>
            <a:r>
              <a:rPr lang="en-US" sz="1200" kern="1200" dirty="0" smtClean="0">
                <a:solidFill>
                  <a:schemeClr val="tx1"/>
                </a:solidFill>
                <a:effectLst/>
                <a:latin typeface="Arial" charset="0"/>
                <a:ea typeface="ＭＳ Ｐゴシック" charset="-128"/>
                <a:cs typeface="ＭＳ Ｐゴシック" charset="-128"/>
              </a:rPr>
              <a:t>So the</a:t>
            </a:r>
            <a:r>
              <a:rPr lang="en-US" sz="1200" kern="1200" baseline="0" dirty="0" smtClean="0">
                <a:solidFill>
                  <a:schemeClr val="tx1"/>
                </a:solidFill>
                <a:effectLst/>
                <a:latin typeface="Arial" charset="0"/>
                <a:ea typeface="ＭＳ Ｐゴシック" charset="-128"/>
                <a:cs typeface="ＭＳ Ｐゴシック" charset="-128"/>
              </a:rPr>
              <a:t> boat images are just a small % of people moving to Europe. </a:t>
            </a:r>
            <a:endParaRPr lang="en-US" sz="1200" kern="1200" dirty="0" smtClean="0">
              <a:solidFill>
                <a:schemeClr val="tx1"/>
              </a:solidFill>
              <a:effectLst/>
              <a:latin typeface="Arial" charset="0"/>
              <a:ea typeface="ＭＳ Ｐゴシック" charset="-128"/>
              <a:cs typeface="ＭＳ Ｐゴシック" charset="-128"/>
            </a:endParaRPr>
          </a:p>
          <a:p>
            <a:endParaRPr lang="en-US" sz="1200" kern="1200" dirty="0" smtClean="0">
              <a:solidFill>
                <a:schemeClr val="tx1"/>
              </a:solidFill>
              <a:effectLst/>
              <a:latin typeface="Arial" charset="0"/>
              <a:ea typeface="ＭＳ Ｐゴシック" charset="-128"/>
              <a:cs typeface="ＭＳ Ｐゴシック" charset="-128"/>
            </a:endParaRPr>
          </a:p>
          <a:p>
            <a:r>
              <a:rPr lang="en-US" sz="1200" kern="1200" dirty="0" smtClean="0">
                <a:solidFill>
                  <a:schemeClr val="tx1"/>
                </a:solidFill>
                <a:effectLst/>
                <a:latin typeface="Arial" charset="0"/>
                <a:ea typeface="ＭＳ Ｐゴシック" charset="-128"/>
                <a:cs typeface="ＭＳ Ｐゴシック" charset="-128"/>
              </a:rPr>
              <a:t>The nature and causes of African migration are </a:t>
            </a:r>
            <a:r>
              <a:rPr lang="en-US" sz="1200" b="1" kern="1200" dirty="0" smtClean="0">
                <a:solidFill>
                  <a:schemeClr val="tx1"/>
                </a:solidFill>
                <a:effectLst/>
                <a:latin typeface="Arial" charset="0"/>
                <a:ea typeface="ＭＳ Ｐゴシック" charset="-128"/>
                <a:cs typeface="ＭＳ Ｐゴシック" charset="-128"/>
              </a:rPr>
              <a:t>not </a:t>
            </a:r>
            <a:r>
              <a:rPr lang="en-US" sz="1200" kern="1200" dirty="0" smtClean="0">
                <a:solidFill>
                  <a:schemeClr val="tx1"/>
                </a:solidFill>
                <a:effectLst/>
                <a:latin typeface="Arial" charset="0"/>
                <a:ea typeface="ＭＳ Ｐゴシック" charset="-128"/>
                <a:cs typeface="ＭＳ Ｐゴシック" charset="-128"/>
              </a:rPr>
              <a:t>essentially different and exceptional compared to migration elsewhere.</a:t>
            </a:r>
            <a:r>
              <a:rPr lang="en-US" sz="1200" kern="1200" baseline="0" dirty="0" smtClean="0">
                <a:solidFill>
                  <a:schemeClr val="tx1"/>
                </a:solidFill>
                <a:effectLst/>
                <a:latin typeface="Arial" charset="0"/>
                <a:ea typeface="ＭＳ Ｐゴシック" charset="-128"/>
                <a:cs typeface="ＭＳ Ｐゴシック" charset="-128"/>
              </a:rPr>
              <a:t> Dominant discourse on migration which tend to </a:t>
            </a:r>
            <a:r>
              <a:rPr lang="en-US" sz="1200" kern="1200" baseline="0" dirty="0" err="1" smtClean="0">
                <a:solidFill>
                  <a:schemeClr val="tx1"/>
                </a:solidFill>
                <a:effectLst/>
                <a:latin typeface="Arial" charset="0"/>
                <a:ea typeface="ＭＳ Ｐゴシック" charset="-128"/>
                <a:cs typeface="ＭＳ Ｐゴシック" charset="-128"/>
              </a:rPr>
              <a:t>pathologise</a:t>
            </a:r>
            <a:r>
              <a:rPr lang="en-US" sz="1200" kern="1200" baseline="0" dirty="0" smtClean="0">
                <a:solidFill>
                  <a:schemeClr val="tx1"/>
                </a:solidFill>
                <a:effectLst/>
                <a:latin typeface="Arial" charset="0"/>
                <a:ea typeface="ＭＳ Ｐゴシック" charset="-128"/>
                <a:cs typeface="ＭＳ Ｐゴシック" charset="-128"/>
              </a:rPr>
              <a:t> African migration talk about our movements as abnormal and needing to be stemmed. </a:t>
            </a:r>
            <a:r>
              <a:rPr lang="en-US" sz="1200" kern="1200" dirty="0" smtClean="0">
                <a:solidFill>
                  <a:schemeClr val="tx1"/>
                </a:solidFill>
                <a:effectLst/>
                <a:latin typeface="Arial" charset="0"/>
                <a:ea typeface="ＭＳ Ｐゴシック" charset="-128"/>
                <a:cs typeface="ＭＳ Ｐゴシック" charset="-128"/>
              </a:rPr>
              <a:t> </a:t>
            </a:r>
            <a:endParaRPr lang="en-US" dirty="0"/>
          </a:p>
        </p:txBody>
      </p:sp>
      <p:sp>
        <p:nvSpPr>
          <p:cNvPr id="4" name="Slide Number Placeholder 3"/>
          <p:cNvSpPr>
            <a:spLocks noGrp="1"/>
          </p:cNvSpPr>
          <p:nvPr>
            <p:ph type="sldNum" sz="quarter" idx="10"/>
          </p:nvPr>
        </p:nvSpPr>
        <p:spPr/>
        <p:txBody>
          <a:bodyPr/>
          <a:lstStyle/>
          <a:p>
            <a:pPr>
              <a:defRPr/>
            </a:pPr>
            <a:fld id="{DFBF101F-EDC5-2744-BE64-A46A2DE868E1}" type="slidenum">
              <a:rPr lang="en-US" smtClean="0"/>
              <a:pPr>
                <a:defRPr/>
              </a:pPr>
              <a:t>4</a:t>
            </a:fld>
            <a:endParaRPr lang="en-US"/>
          </a:p>
        </p:txBody>
      </p:sp>
    </p:spTree>
    <p:extLst>
      <p:ext uri="{BB962C8B-B14F-4D97-AF65-F5344CB8AC3E}">
        <p14:creationId xmlns:p14="http://schemas.microsoft.com/office/powerpoint/2010/main" val="99351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shows the flows Migration</a:t>
            </a:r>
            <a:r>
              <a:rPr lang="en-US" baseline="0" dirty="0" smtClean="0"/>
              <a:t> within and outside of the continent. </a:t>
            </a:r>
            <a:r>
              <a:rPr lang="en-GB" sz="1200" kern="1200" dirty="0" smtClean="0">
                <a:solidFill>
                  <a:schemeClr val="tx1"/>
                </a:solidFill>
                <a:effectLst/>
                <a:latin typeface="Arial" charset="0"/>
                <a:ea typeface="ＭＳ Ｐゴシック" charset="-128"/>
                <a:cs typeface="ＭＳ Ｐゴシック" charset="-128"/>
              </a:rPr>
              <a:t>The arrow dimensions give an approximate indication of the volume of flows based on available migrant stock data and studies. Exact figures are generally unavailable</a:t>
            </a:r>
            <a:r>
              <a:rPr lang="en-ZA" dirty="0" smtClean="0">
                <a:effectLst/>
              </a:rPr>
              <a:t> </a:t>
            </a:r>
          </a:p>
          <a:p>
            <a:r>
              <a:rPr lang="en-ZA" dirty="0" smtClean="0">
                <a:effectLst/>
              </a:rPr>
              <a:t>Generally most of the migration occurs within</a:t>
            </a:r>
            <a:r>
              <a:rPr lang="en-ZA" baseline="0" dirty="0" smtClean="0">
                <a:effectLst/>
              </a:rPr>
              <a:t> the RECS – western, southern and Eastern africa. </a:t>
            </a:r>
          </a:p>
          <a:p>
            <a:r>
              <a:rPr lang="en-ZA" dirty="0" smtClean="0">
                <a:effectLst/>
              </a:rPr>
              <a:t>Except North Africa – generally Maghreb to Europe and Egypt to the Middle East, ECOWAS largely within the REC</a:t>
            </a:r>
          </a:p>
          <a:p>
            <a:endParaRPr lang="en-ZA" dirty="0" smtClean="0">
              <a:effectLst/>
            </a:endParaRPr>
          </a:p>
          <a:p>
            <a:r>
              <a:rPr lang="en-ZA" dirty="0" smtClean="0">
                <a:effectLst/>
              </a:rPr>
              <a:t>Defies misery migration</a:t>
            </a:r>
            <a:r>
              <a:rPr lang="en-ZA" baseline="0" dirty="0" smtClean="0">
                <a:effectLst/>
              </a:rPr>
              <a:t> </a:t>
            </a:r>
            <a:endParaRPr lang="en-ZA"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DFBF101F-EDC5-2744-BE64-A46A2DE868E1}" type="slidenum">
              <a:rPr lang="en-US" smtClean="0"/>
              <a:pPr>
                <a:defRPr/>
              </a:pPr>
              <a:t>5</a:t>
            </a:fld>
            <a:endParaRPr lang="en-US"/>
          </a:p>
        </p:txBody>
      </p:sp>
    </p:spTree>
    <p:extLst>
      <p:ext uri="{BB962C8B-B14F-4D97-AF65-F5344CB8AC3E}">
        <p14:creationId xmlns:p14="http://schemas.microsoft.com/office/powerpoint/2010/main" val="105334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study by the ADB and the AU</a:t>
            </a:r>
            <a:r>
              <a:rPr lang="en-US" baseline="0" dirty="0" smtClean="0"/>
              <a:t> shows Africa as one of the most restrictive continents towards its own citizens. There are of course regional variations ECOWAS very open towards its member states but quite restrictive towards other countries. North Africa is the most visa restrictive, and East Africa most visa open.</a:t>
            </a:r>
          </a:p>
          <a:p>
            <a:endParaRPr lang="en-US" baseline="0" dirty="0" smtClean="0"/>
          </a:p>
          <a:p>
            <a:r>
              <a:rPr lang="en-US" baseline="0" dirty="0" smtClean="0"/>
              <a:t>55% of Africans need visas to travel. </a:t>
            </a:r>
          </a:p>
          <a:p>
            <a:r>
              <a:rPr lang="en-US" baseline="0" dirty="0" smtClean="0"/>
              <a:t>Over 60% of African countries score low on the visa openness. </a:t>
            </a:r>
          </a:p>
          <a:p>
            <a:endParaRPr lang="en-US" baseline="0" dirty="0" smtClean="0"/>
          </a:p>
          <a:p>
            <a:r>
              <a:rPr lang="en-US" baseline="0" dirty="0" smtClean="0"/>
              <a:t>It encourages irregular migration, and it also presents the business opportunities for </a:t>
            </a:r>
            <a:r>
              <a:rPr lang="en-US" baseline="0" dirty="0" err="1" smtClean="0"/>
              <a:t>smuglling</a:t>
            </a:r>
            <a:r>
              <a:rPr lang="en-US" baseline="0" dirty="0" smtClean="0"/>
              <a:t> and </a:t>
            </a:r>
            <a:r>
              <a:rPr lang="en-US" baseline="0" dirty="0" err="1" smtClean="0"/>
              <a:t>traficking</a:t>
            </a:r>
            <a:r>
              <a:rPr lang="en-US" baseline="0" dirty="0" smtClean="0"/>
              <a:t> businesses</a:t>
            </a:r>
            <a:endParaRPr lang="en-US" dirty="0"/>
          </a:p>
        </p:txBody>
      </p:sp>
      <p:sp>
        <p:nvSpPr>
          <p:cNvPr id="4" name="Slide Number Placeholder 3"/>
          <p:cNvSpPr>
            <a:spLocks noGrp="1"/>
          </p:cNvSpPr>
          <p:nvPr>
            <p:ph type="sldNum" sz="quarter" idx="10"/>
          </p:nvPr>
        </p:nvSpPr>
        <p:spPr/>
        <p:txBody>
          <a:bodyPr/>
          <a:lstStyle/>
          <a:p>
            <a:pPr>
              <a:defRPr/>
            </a:pPr>
            <a:fld id="{DFBF101F-EDC5-2744-BE64-A46A2DE868E1}" type="slidenum">
              <a:rPr lang="en-US" smtClean="0"/>
              <a:pPr>
                <a:defRPr/>
              </a:pPr>
              <a:t>6</a:t>
            </a:fld>
            <a:endParaRPr lang="en-US"/>
          </a:p>
        </p:txBody>
      </p:sp>
    </p:spTree>
    <p:extLst>
      <p:ext uri="{BB962C8B-B14F-4D97-AF65-F5344CB8AC3E}">
        <p14:creationId xmlns:p14="http://schemas.microsoft.com/office/powerpoint/2010/main" val="340182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buFont typeface="Wingdings" charset="2"/>
              <a:buChar char="§"/>
              <a:defRPr sz="1800">
                <a:solidFill>
                  <a:srgbClr val="000000"/>
                </a:solidFill>
              </a:defRPr>
            </a:pPr>
            <a:r>
              <a:rPr lang="en-US" sz="1000" dirty="0" smtClean="0">
                <a:solidFill>
                  <a:srgbClr val="FFAF03"/>
                </a:solidFill>
              </a:rPr>
              <a:t>Why should</a:t>
            </a:r>
            <a:r>
              <a:rPr lang="en-US" sz="1000" baseline="0" dirty="0" smtClean="0">
                <a:solidFill>
                  <a:srgbClr val="FFAF03"/>
                </a:solidFill>
              </a:rPr>
              <a:t> we care that there are different migration stories we can tell? </a:t>
            </a:r>
          </a:p>
          <a:p>
            <a:pPr>
              <a:buSzPct val="100000"/>
              <a:buFont typeface="Wingdings" charset="2"/>
              <a:buChar char="§"/>
              <a:defRPr sz="1800">
                <a:solidFill>
                  <a:srgbClr val="000000"/>
                </a:solidFill>
              </a:defRPr>
            </a:pPr>
            <a:r>
              <a:rPr lang="en-US" sz="1000" baseline="0" dirty="0" smtClean="0">
                <a:solidFill>
                  <a:srgbClr val="FFAF03"/>
                </a:solidFill>
              </a:rPr>
              <a:t>Because current policies are based on a one-sided story of a migration crisis.</a:t>
            </a:r>
            <a:endParaRPr lang="en-US" sz="1000" dirty="0" smtClean="0">
              <a:solidFill>
                <a:srgbClr val="FFAF03"/>
              </a:solidFill>
            </a:endParaRPr>
          </a:p>
          <a:p>
            <a:pPr>
              <a:buSzPct val="100000"/>
              <a:buFont typeface="Wingdings" charset="2"/>
              <a:buChar char="§"/>
              <a:defRPr sz="1800">
                <a:solidFill>
                  <a:srgbClr val="000000"/>
                </a:solidFill>
              </a:defRPr>
            </a:pPr>
            <a:r>
              <a:rPr lang="en-US" sz="1000" dirty="0" err="1" smtClean="0">
                <a:solidFill>
                  <a:srgbClr val="FFAF03"/>
                </a:solidFill>
              </a:rPr>
              <a:t>Securitisation</a:t>
            </a:r>
            <a:endParaRPr lang="en-US" sz="1000" dirty="0" smtClean="0">
              <a:solidFill>
                <a:srgbClr val="FFAF03"/>
              </a:solidFill>
            </a:endParaRPr>
          </a:p>
          <a:p>
            <a:pPr lvl="1">
              <a:buSzPct val="100000"/>
              <a:buFont typeface="Wingdings" charset="2"/>
              <a:buChar char="§"/>
              <a:defRPr sz="1800">
                <a:solidFill>
                  <a:srgbClr val="000000"/>
                </a:solidFill>
              </a:defRPr>
            </a:pPr>
            <a:r>
              <a:rPr lang="en-US" sz="1000" dirty="0" smtClean="0">
                <a:solidFill>
                  <a:srgbClr val="FFAF03"/>
                </a:solidFill>
              </a:rPr>
              <a:t>Encampment</a:t>
            </a:r>
          </a:p>
          <a:p>
            <a:pPr lvl="1">
              <a:buSzPct val="100000"/>
              <a:buFont typeface="Wingdings" charset="2"/>
              <a:buChar char="§"/>
              <a:defRPr sz="1800">
                <a:solidFill>
                  <a:srgbClr val="000000"/>
                </a:solidFill>
              </a:defRPr>
            </a:pPr>
            <a:r>
              <a:rPr lang="en-US" sz="1000" dirty="0" smtClean="0">
                <a:solidFill>
                  <a:srgbClr val="FFAF03"/>
                </a:solidFill>
              </a:rPr>
              <a:t>Ambiguous urban refugee/migration policies</a:t>
            </a:r>
          </a:p>
          <a:p>
            <a:pPr>
              <a:buSzPct val="100000"/>
              <a:buFont typeface="Wingdings" charset="2"/>
              <a:buChar char="§"/>
              <a:defRPr sz="1800">
                <a:solidFill>
                  <a:srgbClr val="000000"/>
                </a:solidFill>
              </a:defRPr>
            </a:pPr>
            <a:r>
              <a:rPr lang="en-US" sz="1000" dirty="0" smtClean="0">
                <a:solidFill>
                  <a:srgbClr val="FFAF03"/>
                </a:solidFill>
              </a:rPr>
              <a:t>EU migration crisis </a:t>
            </a:r>
          </a:p>
          <a:p>
            <a:pPr lvl="1">
              <a:buSzPct val="100000"/>
              <a:buFont typeface="Wingdings" charset="2"/>
              <a:buChar char="§"/>
              <a:defRPr sz="1800">
                <a:solidFill>
                  <a:srgbClr val="000000"/>
                </a:solidFill>
              </a:defRPr>
            </a:pPr>
            <a:r>
              <a:rPr lang="en-US" sz="1000" dirty="0" smtClean="0">
                <a:solidFill>
                  <a:srgbClr val="FFAF03"/>
                </a:solidFill>
              </a:rPr>
              <a:t>Containment and border management</a:t>
            </a:r>
          </a:p>
          <a:p>
            <a:pPr lvl="1">
              <a:buSzPct val="100000"/>
              <a:buFont typeface="Wingdings" charset="2"/>
              <a:buChar char="§"/>
              <a:defRPr sz="1800">
                <a:solidFill>
                  <a:srgbClr val="000000"/>
                </a:solidFill>
              </a:defRPr>
            </a:pPr>
            <a:r>
              <a:rPr lang="en-US" sz="1000" dirty="0" smtClean="0">
                <a:solidFill>
                  <a:srgbClr val="FFAF03"/>
                </a:solidFill>
              </a:rPr>
              <a:t>Restriction of movement</a:t>
            </a:r>
          </a:p>
          <a:p>
            <a:pPr lvl="1">
              <a:buSzPct val="100000"/>
              <a:buFont typeface="Wingdings" charset="2"/>
              <a:buChar char="§"/>
              <a:defRPr sz="1800">
                <a:solidFill>
                  <a:srgbClr val="000000"/>
                </a:solidFill>
              </a:defRPr>
            </a:pPr>
            <a:r>
              <a:rPr lang="en-US" sz="1000" dirty="0" smtClean="0">
                <a:solidFill>
                  <a:srgbClr val="FFAF03"/>
                </a:solidFill>
              </a:rPr>
              <a:t>Aid and weapons providing perverse incentives to states</a:t>
            </a:r>
          </a:p>
          <a:p>
            <a:pPr marL="349250" lvl="1" indent="0">
              <a:buSzPct val="100000"/>
              <a:buNone/>
              <a:defRPr sz="1800">
                <a:solidFill>
                  <a:srgbClr val="000000"/>
                </a:solidFill>
              </a:defRPr>
            </a:pPr>
            <a:endParaRPr lang="en-US" sz="1000" dirty="0" smtClean="0">
              <a:solidFill>
                <a:srgbClr val="FFAF03"/>
              </a:solidFill>
            </a:endParaRPr>
          </a:p>
          <a:p>
            <a:pPr marL="349250" lvl="1" indent="0">
              <a:buSzPct val="100000"/>
              <a:buNone/>
              <a:defRPr sz="1800">
                <a:solidFill>
                  <a:srgbClr val="000000"/>
                </a:solidFill>
              </a:defRPr>
            </a:pPr>
            <a:r>
              <a:rPr lang="en-US" sz="1000" dirty="0" smtClean="0">
                <a:solidFill>
                  <a:srgbClr val="FFAF03"/>
                </a:solidFill>
              </a:rPr>
              <a:t>Result: Weakening democracy and human rights regime</a:t>
            </a:r>
          </a:p>
          <a:p>
            <a:endParaRPr lang="en-US" dirty="0"/>
          </a:p>
        </p:txBody>
      </p:sp>
      <p:sp>
        <p:nvSpPr>
          <p:cNvPr id="4" name="Slide Number Placeholder 3"/>
          <p:cNvSpPr>
            <a:spLocks noGrp="1"/>
          </p:cNvSpPr>
          <p:nvPr>
            <p:ph type="sldNum" sz="quarter" idx="10"/>
          </p:nvPr>
        </p:nvSpPr>
        <p:spPr/>
        <p:txBody>
          <a:bodyPr/>
          <a:lstStyle/>
          <a:p>
            <a:pPr>
              <a:defRPr/>
            </a:pPr>
            <a:fld id="{DFBF101F-EDC5-2744-BE64-A46A2DE868E1}" type="slidenum">
              <a:rPr lang="en-US" smtClean="0"/>
              <a:pPr>
                <a:defRPr/>
              </a:pPr>
              <a:t>7</a:t>
            </a:fld>
            <a:endParaRPr lang="en-US"/>
          </a:p>
        </p:txBody>
      </p:sp>
    </p:spTree>
    <p:extLst>
      <p:ext uri="{BB962C8B-B14F-4D97-AF65-F5344CB8AC3E}">
        <p14:creationId xmlns:p14="http://schemas.microsoft.com/office/powerpoint/2010/main" val="202753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smtClean="0">
                <a:solidFill>
                  <a:srgbClr val="FFAF03"/>
                </a:solidFill>
              </a:rPr>
              <a:t>Data collection has been skewed towards a European agenda.</a:t>
            </a:r>
            <a:r>
              <a:rPr lang="en-ZA" sz="1200" baseline="0" dirty="0" smtClean="0">
                <a:solidFill>
                  <a:srgbClr val="FFAF03"/>
                </a:solidFill>
              </a:rPr>
              <a:t> </a:t>
            </a:r>
          </a:p>
          <a:p>
            <a:endParaRPr lang="en-ZA" sz="1200" baseline="0" dirty="0" smtClean="0">
              <a:solidFill>
                <a:srgbClr val="FFAF03"/>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Arial" charset="0"/>
                <a:ea typeface="ＭＳ Ｐゴシック" charset="-128"/>
                <a:cs typeface="ＭＳ Ｐゴシック" charset="-128"/>
              </a:rPr>
              <a:t>Critics of the Global Slavery Index argue that the index is based on weak empirical foundations, questionable scientific methodologies, limited data and a poorly defined concept of -- ‘modern slavery’ . Indeed some argue it is difficult to know when to draw the line between modern slavery, and labour exploitation</a:t>
            </a:r>
            <a:r>
              <a:rPr lang="en-ZA" dirty="0" smtClean="0">
                <a:effectLst/>
              </a:rPr>
              <a:t> </a:t>
            </a:r>
            <a:r>
              <a:rPr lang="en-US" sz="1200" kern="1200" dirty="0" smtClean="0">
                <a:solidFill>
                  <a:schemeClr val="tx1"/>
                </a:solidFill>
                <a:effectLst/>
                <a:latin typeface="Arial" charset="0"/>
                <a:ea typeface="ＭＳ Ｐゴシック" charset="-128"/>
                <a:cs typeface="ＭＳ Ｐゴシック" charset="-128"/>
              </a:rPr>
              <a:t>Anne Gallagher, “The Global Slavery Index Is Based on Flawed Data – Why Does No One Say so? | Anne Gallagher,” </a:t>
            </a:r>
            <a:r>
              <a:rPr lang="en-US" sz="1200" i="1" kern="1200" dirty="0" smtClean="0">
                <a:solidFill>
                  <a:schemeClr val="tx1"/>
                </a:solidFill>
                <a:effectLst/>
                <a:latin typeface="Arial" charset="0"/>
                <a:ea typeface="ＭＳ Ｐゴシック" charset="-128"/>
                <a:cs typeface="ＭＳ Ｐゴシック" charset="-128"/>
              </a:rPr>
              <a:t>The Guardian</a:t>
            </a:r>
            <a:r>
              <a:rPr lang="en-US" sz="1200" kern="1200" dirty="0" smtClean="0">
                <a:solidFill>
                  <a:schemeClr val="tx1"/>
                </a:solidFill>
                <a:effectLst/>
                <a:latin typeface="Arial" charset="0"/>
                <a:ea typeface="ＭＳ Ｐゴシック" charset="-128"/>
                <a:cs typeface="ＭＳ Ｐゴシック" charset="-128"/>
              </a:rPr>
              <a:t>, November 28, 2014, sec. Global development, http://</a:t>
            </a:r>
            <a:r>
              <a:rPr lang="en-US" sz="1200" kern="1200" dirty="0" err="1" smtClean="0">
                <a:solidFill>
                  <a:schemeClr val="tx1"/>
                </a:solidFill>
                <a:effectLst/>
                <a:latin typeface="Arial" charset="0"/>
                <a:ea typeface="ＭＳ Ｐゴシック" charset="-128"/>
                <a:cs typeface="ＭＳ Ｐゴシック" charset="-128"/>
              </a:rPr>
              <a:t>www.theguardian.com</a:t>
            </a:r>
            <a:r>
              <a:rPr lang="en-US" sz="1200" kern="1200" dirty="0" smtClean="0">
                <a:solidFill>
                  <a:schemeClr val="tx1"/>
                </a:solidFill>
                <a:effectLst/>
                <a:latin typeface="Arial" charset="0"/>
                <a:ea typeface="ＭＳ Ｐゴシック" charset="-128"/>
                <a:cs typeface="ＭＳ Ｐゴシック" charset="-128"/>
              </a:rPr>
              <a:t>/global-development/poverty-matters/2014/</a:t>
            </a:r>
            <a:r>
              <a:rPr lang="en-US" sz="1200" kern="1200" dirty="0" err="1" smtClean="0">
                <a:solidFill>
                  <a:schemeClr val="tx1"/>
                </a:solidFill>
                <a:effectLst/>
                <a:latin typeface="Arial" charset="0"/>
                <a:ea typeface="ＭＳ Ｐゴシック" charset="-128"/>
                <a:cs typeface="ＭＳ Ｐゴシック" charset="-128"/>
              </a:rPr>
              <a:t>nov</a:t>
            </a:r>
            <a:r>
              <a:rPr lang="en-US" sz="1200" kern="1200" dirty="0" smtClean="0">
                <a:solidFill>
                  <a:schemeClr val="tx1"/>
                </a:solidFill>
                <a:effectLst/>
                <a:latin typeface="Arial" charset="0"/>
                <a:ea typeface="ＭＳ Ｐゴシック" charset="-128"/>
                <a:cs typeface="ＭＳ Ｐゴシック" charset="-128"/>
              </a:rPr>
              <a:t>/28/global-slavery-index-walk-free-human-trafficking-anne-gallagher; Daniel </a:t>
            </a:r>
            <a:r>
              <a:rPr lang="en-US" sz="1200" kern="1200" dirty="0" err="1" smtClean="0">
                <a:solidFill>
                  <a:schemeClr val="tx1"/>
                </a:solidFill>
                <a:effectLst/>
                <a:latin typeface="Arial" charset="0"/>
                <a:ea typeface="ＭＳ Ｐゴシック" charset="-128"/>
                <a:cs typeface="ＭＳ Ｐゴシック" charset="-128"/>
              </a:rPr>
              <a:t>Mugge</a:t>
            </a:r>
            <a:r>
              <a:rPr lang="en-US" sz="1200" kern="1200" dirty="0" smtClean="0">
                <a:solidFill>
                  <a:schemeClr val="tx1"/>
                </a:solidFill>
                <a:effectLst/>
                <a:latin typeface="Arial" charset="0"/>
                <a:ea typeface="ＭＳ Ｐゴシック" charset="-128"/>
                <a:cs typeface="ＭＳ Ｐゴシック" charset="-128"/>
              </a:rPr>
              <a:t>, “40.3 Million Slaves? Four Reasons to Question the New Global Estimates of Modern Slavery,” </a:t>
            </a:r>
            <a:r>
              <a:rPr lang="en-US" sz="1200" kern="1200" dirty="0" err="1" smtClean="0">
                <a:solidFill>
                  <a:schemeClr val="tx1"/>
                </a:solidFill>
                <a:effectLst/>
                <a:latin typeface="Arial" charset="0"/>
                <a:ea typeface="ＭＳ Ｐゴシック" charset="-128"/>
                <a:cs typeface="ＭＳ Ｐゴシック" charset="-128"/>
              </a:rPr>
              <a:t>openDemocracy</a:t>
            </a:r>
            <a:r>
              <a:rPr lang="en-US" sz="1200" kern="1200" dirty="0" smtClean="0">
                <a:solidFill>
                  <a:schemeClr val="tx1"/>
                </a:solidFill>
                <a:effectLst/>
                <a:latin typeface="Arial" charset="0"/>
                <a:ea typeface="ＭＳ Ｐゴシック" charset="-128"/>
                <a:cs typeface="ＭＳ Ｐゴシック" charset="-128"/>
              </a:rPr>
              <a:t>, October 17, 2017, https://</a:t>
            </a:r>
            <a:r>
              <a:rPr lang="en-US" sz="1200" kern="1200" dirty="0" err="1" smtClean="0">
                <a:solidFill>
                  <a:schemeClr val="tx1"/>
                </a:solidFill>
                <a:effectLst/>
                <a:latin typeface="Arial" charset="0"/>
                <a:ea typeface="ＭＳ Ｐゴシック" charset="-128"/>
                <a:cs typeface="ＭＳ Ｐゴシック" charset="-128"/>
              </a:rPr>
              <a:t>www.opendemocracy.net</a:t>
            </a:r>
            <a:r>
              <a:rPr lang="en-US" sz="1200" kern="1200" dirty="0" smtClean="0">
                <a:solidFill>
                  <a:schemeClr val="tx1"/>
                </a:solidFill>
                <a:effectLst/>
                <a:latin typeface="Arial" charset="0"/>
                <a:ea typeface="ＭＳ Ｐゴシック" charset="-128"/>
                <a:cs typeface="ＭＳ Ｐゴシック" charset="-128"/>
              </a:rPr>
              <a:t>/</a:t>
            </a:r>
            <a:r>
              <a:rPr lang="en-US" sz="1200" kern="1200" dirty="0" err="1" smtClean="0">
                <a:solidFill>
                  <a:schemeClr val="tx1"/>
                </a:solidFill>
                <a:effectLst/>
                <a:latin typeface="Arial" charset="0"/>
                <a:ea typeface="ＭＳ Ｐゴシック" charset="-128"/>
                <a:cs typeface="ＭＳ Ｐゴシック" charset="-128"/>
              </a:rPr>
              <a:t>beyondslavery</a:t>
            </a:r>
            <a:r>
              <a:rPr lang="en-US" sz="1200" kern="1200" dirty="0" smtClean="0">
                <a:solidFill>
                  <a:schemeClr val="tx1"/>
                </a:solidFill>
                <a:effectLst/>
                <a:latin typeface="Arial" charset="0"/>
                <a:ea typeface="ＭＳ Ｐゴシック" charset="-128"/>
                <a:cs typeface="ＭＳ Ｐゴシック" charset="-128"/>
              </a:rPr>
              <a:t>/</a:t>
            </a:r>
            <a:r>
              <a:rPr lang="en-US" sz="1200" kern="1200" dirty="0" err="1" smtClean="0">
                <a:solidFill>
                  <a:schemeClr val="tx1"/>
                </a:solidFill>
                <a:effectLst/>
                <a:latin typeface="Arial" charset="0"/>
                <a:ea typeface="ＭＳ Ｐゴシック" charset="-128"/>
                <a:cs typeface="ＭＳ Ｐゴシック" charset="-128"/>
              </a:rPr>
              <a:t>daniel</a:t>
            </a:r>
            <a:r>
              <a:rPr lang="en-US" sz="1200" kern="1200" dirty="0" smtClean="0">
                <a:solidFill>
                  <a:schemeClr val="tx1"/>
                </a:solidFill>
                <a:effectLst/>
                <a:latin typeface="Arial" charset="0"/>
                <a:ea typeface="ＭＳ Ｐゴシック" charset="-128"/>
                <a:cs typeface="ＭＳ Ｐゴシック" charset="-128"/>
              </a:rPr>
              <a:t>-m-</a:t>
            </a:r>
            <a:r>
              <a:rPr lang="en-US" sz="1200" kern="1200" dirty="0" err="1" smtClean="0">
                <a:solidFill>
                  <a:schemeClr val="tx1"/>
                </a:solidFill>
                <a:effectLst/>
                <a:latin typeface="Arial" charset="0"/>
                <a:ea typeface="ＭＳ Ｐゴシック" charset="-128"/>
                <a:cs typeface="ＭＳ Ｐゴシック" charset="-128"/>
              </a:rPr>
              <a:t>gge</a:t>
            </a:r>
            <a:r>
              <a:rPr lang="en-US" sz="1200" kern="1200" dirty="0" smtClean="0">
                <a:solidFill>
                  <a:schemeClr val="tx1"/>
                </a:solidFill>
                <a:effectLst/>
                <a:latin typeface="Arial" charset="0"/>
                <a:ea typeface="ＭＳ Ｐゴシック" charset="-128"/>
                <a:cs typeface="ＭＳ Ｐゴシック" charset="-128"/>
              </a:rPr>
              <a:t>/403-million-slaves-four-reasons-to-question-new-global-estimates-of-moder.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AF03"/>
                </a:solidFill>
              </a:rPr>
              <a:t>What cannot be denied is are the forms of </a:t>
            </a:r>
            <a:r>
              <a:rPr lang="en-US" dirty="0" err="1" smtClean="0">
                <a:solidFill>
                  <a:srgbClr val="FFAF03"/>
                </a:solidFill>
              </a:rPr>
              <a:t>labour</a:t>
            </a:r>
            <a:r>
              <a:rPr lang="en-US" dirty="0" smtClean="0">
                <a:solidFill>
                  <a:srgbClr val="FFAF03"/>
                </a:solidFill>
              </a:rPr>
              <a:t> exploitation and some incidences of trafficking, there seems to be no evidence that it is endemic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DFBF101F-EDC5-2744-BE64-A46A2DE868E1}" type="slidenum">
              <a:rPr lang="en-US" smtClean="0"/>
              <a:pPr>
                <a:defRPr/>
              </a:pPr>
              <a:t>8</a:t>
            </a:fld>
            <a:endParaRPr lang="en-US"/>
          </a:p>
        </p:txBody>
      </p:sp>
    </p:spTree>
    <p:extLst>
      <p:ext uri="{BB962C8B-B14F-4D97-AF65-F5344CB8AC3E}">
        <p14:creationId xmlns:p14="http://schemas.microsoft.com/office/powerpoint/2010/main" val="390614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pPr>
              <a:defRPr/>
            </a:pPr>
            <a:endParaRPr lang="en-US"/>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7BC41667-7291-42E8-B00B-345BA58408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4F5B27-332C-D54B-A45D-D96CC17932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55BD3B5-9C5E-A149-911E-9D980C94F8B0}" type="slidenum">
              <a:rPr lang="en-US" smtClean="0"/>
              <a:pPr>
                <a:defRPr/>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55BD3B5-9C5E-A149-911E-9D980C94F8B0}" type="slidenum">
              <a:rPr lang="en-US" smtClean="0"/>
              <a:pPr>
                <a:defRPr/>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7DB658-7FED-1E40-ABEA-ED8B13610D3A}"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1F6865-D7B2-7F4C-B2FF-B09615B0BEA1}"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5600">
                <a:solidFill>
                  <a:srgbClr val="FFD292"/>
                </a:solidFill>
              </a:rPr>
              <a:t>Title Text</a:t>
            </a:r>
          </a:p>
        </p:txBody>
      </p:sp>
      <p:sp>
        <p:nvSpPr>
          <p:cNvPr id="22" name="Shape 22"/>
          <p:cNvSpPr>
            <a:spLocks noGrp="1"/>
          </p:cNvSpPr>
          <p:nvPr>
            <p:ph type="body" idx="1"/>
          </p:nvPr>
        </p:nvSpPr>
        <p:spPr>
          <a:xfrm>
            <a:off x="669726" y="1791153"/>
            <a:ext cx="3750469" cy="4481201"/>
          </a:xfrm>
          <a:prstGeom prst="rect">
            <a:avLst/>
          </a:prstGeom>
        </p:spPr>
        <p:txBody>
          <a:bodyPr/>
          <a:lstStyle>
            <a:lvl1pPr marL="267881" indent="-267881">
              <a:spcBef>
                <a:spcPts val="2672"/>
              </a:spcBef>
              <a:defRPr sz="2000">
                <a:solidFill>
                  <a:srgbClr val="E8A433"/>
                </a:solidFill>
              </a:defRPr>
            </a:lvl1pPr>
            <a:lvl2pPr marL="535762" indent="-267881">
              <a:spcBef>
                <a:spcPts val="2672"/>
              </a:spcBef>
              <a:defRPr sz="2000">
                <a:solidFill>
                  <a:srgbClr val="E8A433"/>
                </a:solidFill>
              </a:defRPr>
            </a:lvl2pPr>
            <a:lvl3pPr marL="803643" indent="-267881">
              <a:spcBef>
                <a:spcPts val="2672"/>
              </a:spcBef>
              <a:defRPr sz="2000">
                <a:solidFill>
                  <a:srgbClr val="E8A433"/>
                </a:solidFill>
              </a:defRPr>
            </a:lvl3pPr>
            <a:lvl4pPr marL="1071524" indent="-267881">
              <a:spcBef>
                <a:spcPts val="2672"/>
              </a:spcBef>
              <a:defRPr sz="2000">
                <a:solidFill>
                  <a:srgbClr val="E8A433"/>
                </a:solidFill>
              </a:defRPr>
            </a:lvl4pPr>
            <a:lvl5pPr marL="1339406" indent="-267881">
              <a:spcBef>
                <a:spcPts val="2672"/>
              </a:spcBef>
              <a:defRPr sz="2000">
                <a:solidFill>
                  <a:srgbClr val="E8A433"/>
                </a:solidFill>
              </a:defRPr>
            </a:lvl5pPr>
          </a:lstStyle>
          <a:p>
            <a:pPr lvl="0">
              <a:defRPr sz="1800">
                <a:solidFill>
                  <a:srgbClr val="000000"/>
                </a:solidFill>
              </a:defRPr>
            </a:pPr>
            <a:r>
              <a:rPr sz="2000">
                <a:solidFill>
                  <a:srgbClr val="E8A433"/>
                </a:solidFill>
              </a:rPr>
              <a:t>Body Level One</a:t>
            </a:r>
          </a:p>
          <a:p>
            <a:pPr lvl="1">
              <a:defRPr sz="1800">
                <a:solidFill>
                  <a:srgbClr val="000000"/>
                </a:solidFill>
              </a:defRPr>
            </a:pPr>
            <a:r>
              <a:rPr sz="2000">
                <a:solidFill>
                  <a:srgbClr val="E8A433"/>
                </a:solidFill>
              </a:rPr>
              <a:t>Body Level Two</a:t>
            </a:r>
          </a:p>
          <a:p>
            <a:pPr lvl="2">
              <a:defRPr sz="1800">
                <a:solidFill>
                  <a:srgbClr val="000000"/>
                </a:solidFill>
              </a:defRPr>
            </a:pPr>
            <a:r>
              <a:rPr sz="2000">
                <a:solidFill>
                  <a:srgbClr val="E8A433"/>
                </a:solidFill>
              </a:rPr>
              <a:t>Body Level Three</a:t>
            </a:r>
          </a:p>
          <a:p>
            <a:pPr lvl="3">
              <a:defRPr sz="1800">
                <a:solidFill>
                  <a:srgbClr val="000000"/>
                </a:solidFill>
              </a:defRPr>
            </a:pPr>
            <a:r>
              <a:rPr sz="2000">
                <a:solidFill>
                  <a:srgbClr val="E8A433"/>
                </a:solidFill>
              </a:rPr>
              <a:t>Body Level Four</a:t>
            </a:r>
          </a:p>
          <a:p>
            <a:pPr lvl="4">
              <a:defRPr sz="1800">
                <a:solidFill>
                  <a:srgbClr val="000000"/>
                </a:solidFill>
              </a:defRPr>
            </a:pPr>
            <a:r>
              <a:rPr sz="2000">
                <a:solidFill>
                  <a:srgbClr val="E8A433"/>
                </a:solidFill>
              </a:rPr>
              <a:t>Body Level Five</a:t>
            </a:r>
          </a:p>
        </p:txBody>
      </p:sp>
    </p:spTree>
    <p:extLst>
      <p:ext uri="{BB962C8B-B14F-4D97-AF65-F5344CB8AC3E}">
        <p14:creationId xmlns:p14="http://schemas.microsoft.com/office/powerpoint/2010/main" val="2909847627"/>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2D3E0F-D8DD-6945-AF84-A1A8A23C3BD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92FF2A4-4613-4942-A0B1-78BA5C64402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A4DA804-6283-F044-8CBC-FF79F484803A}" type="slidenum">
              <a:rPr lang="en-US" smtClean="0"/>
              <a:pPr>
                <a:defRPr/>
              </a:pPr>
              <a:t>‹#›</a:t>
            </a:fld>
            <a:endParaRPr 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010B51C-FC78-F848-94AD-12A7890BAB2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660BF02-6970-DF42-8DEB-14F82C9D361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en-US" smtClean="0"/>
              <a:t>Click to edit Master title style</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pPr>
              <a:defRPr/>
            </a:pPr>
            <a:fld id="{155BD3B5-9C5E-A149-911E-9D980C94F8B0}"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84" r:id="rId15"/>
  </p:sldLayoutIdLst>
  <p:txStyles>
    <p:titleStyle>
      <a:lvl1pPr algn="ctr" defTabSz="914400" rtl="0" eaLnBrk="1" latinLnBrk="0" hangingPunct="1">
        <a:spcBef>
          <a:spcPct val="0"/>
        </a:spcBef>
        <a:buNone/>
        <a:defRPr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1.png"/>
          <p:cNvPicPr/>
          <p:nvPr/>
        </p:nvPicPr>
        <p:blipFill>
          <a:blip r:embed="rId3">
            <a:extLst/>
          </a:blip>
          <a:stretch>
            <a:fillRect/>
          </a:stretch>
        </p:blipFill>
        <p:spPr>
          <a:xfrm>
            <a:off x="3851920" y="2377032"/>
            <a:ext cx="1512168" cy="1628032"/>
          </a:xfrm>
          <a:prstGeom prst="rect">
            <a:avLst/>
          </a:prstGeom>
          <a:ln w="12700">
            <a:miter lim="400000"/>
          </a:ln>
          <a:effectLst>
            <a:reflection stA="50000" endPos="40000" dir="5400000" sy="-100000" algn="bl" rotWithShape="0"/>
          </a:effectLst>
        </p:spPr>
      </p:pic>
      <p:sp>
        <p:nvSpPr>
          <p:cNvPr id="34" name="Shape 34"/>
          <p:cNvSpPr/>
          <p:nvPr/>
        </p:nvSpPr>
        <p:spPr>
          <a:xfrm>
            <a:off x="1907704" y="5013176"/>
            <a:ext cx="5760640" cy="1180127"/>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lgn="ctr"/>
            <a:r>
              <a:rPr lang="en-US" sz="1800" dirty="0" smtClean="0">
                <a:solidFill>
                  <a:srgbClr val="FFAF03"/>
                </a:solidFill>
              </a:rPr>
              <a:t>Presented by:</a:t>
            </a:r>
          </a:p>
          <a:p>
            <a:pPr algn="ctr"/>
            <a:r>
              <a:rPr lang="en-US" sz="1800" dirty="0" smtClean="0">
                <a:solidFill>
                  <a:srgbClr val="FFAF03"/>
                </a:solidFill>
              </a:rPr>
              <a:t>Prof</a:t>
            </a:r>
            <a:r>
              <a:rPr lang="en-US" sz="1800" dirty="0" smtClean="0">
                <a:solidFill>
                  <a:srgbClr val="FFAF03"/>
                </a:solidFill>
              </a:rPr>
              <a:t>. Caroline Wanjiku Kihato (PhD)</a:t>
            </a:r>
          </a:p>
          <a:p>
            <a:pPr algn="ctr"/>
            <a:r>
              <a:rPr lang="en-US" sz="1800" dirty="0" smtClean="0">
                <a:solidFill>
                  <a:srgbClr val="FFAF03"/>
                </a:solidFill>
              </a:rPr>
              <a:t>24 October, 2017 </a:t>
            </a:r>
          </a:p>
          <a:p>
            <a:pPr algn="ctr"/>
            <a:r>
              <a:rPr lang="en-US" sz="1800" dirty="0" smtClean="0">
                <a:solidFill>
                  <a:srgbClr val="FFAF03"/>
                </a:solidFill>
              </a:rPr>
              <a:t>Addis Ababa</a:t>
            </a:r>
            <a:endParaRPr lang="en-US" sz="1800" dirty="0">
              <a:solidFill>
                <a:srgbClr val="FFAF03"/>
              </a:solidFill>
            </a:endParaRPr>
          </a:p>
        </p:txBody>
      </p:sp>
      <p:sp>
        <p:nvSpPr>
          <p:cNvPr id="35" name="Shape 35"/>
          <p:cNvSpPr/>
          <p:nvPr/>
        </p:nvSpPr>
        <p:spPr>
          <a:xfrm>
            <a:off x="899592" y="908720"/>
            <a:ext cx="7344816" cy="110799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defRPr sz="1800">
                <a:solidFill>
                  <a:srgbClr val="000000"/>
                </a:solidFill>
              </a:defRPr>
            </a:pPr>
            <a:r>
              <a:rPr lang="en-US" sz="3600" dirty="0" smtClean="0">
                <a:solidFill>
                  <a:srgbClr val="FEB012"/>
                </a:solidFill>
                <a:latin typeface="Helvetica"/>
                <a:ea typeface="Helvetica"/>
                <a:cs typeface="Helvetica"/>
                <a:sym typeface="Helvetica"/>
              </a:rPr>
              <a:t>Situational Analysis of African Migration</a:t>
            </a:r>
            <a:endParaRPr sz="4800" dirty="0">
              <a:solidFill>
                <a:srgbClr val="FEB012"/>
              </a:solidFill>
              <a:latin typeface="Helvetica"/>
              <a:ea typeface="Helvetica"/>
              <a:cs typeface="Helvetica"/>
              <a:sym typeface="Helvetica"/>
            </a:endParaRPr>
          </a:p>
        </p:txBody>
      </p:sp>
    </p:spTree>
    <p:extLst>
      <p:ext uri="{BB962C8B-B14F-4D97-AF65-F5344CB8AC3E}">
        <p14:creationId xmlns:p14="http://schemas.microsoft.com/office/powerpoint/2010/main" val="11076610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6"/>
            <a:ext cx="4104455" cy="5544616"/>
          </a:xfrm>
        </p:spPr>
        <p:txBody>
          <a:bodyPr>
            <a:noAutofit/>
          </a:bodyPr>
          <a:lstStyle/>
          <a:p>
            <a:pPr>
              <a:buFont typeface="Wingdings" charset="2"/>
              <a:buChar char="§"/>
            </a:pPr>
            <a:r>
              <a:rPr lang="en-ZA" sz="2000" dirty="0" smtClean="0">
                <a:solidFill>
                  <a:schemeClr val="accent1"/>
                </a:solidFill>
              </a:rPr>
              <a:t>African migration portrayed as an uncontrollable crisis</a:t>
            </a:r>
          </a:p>
          <a:p>
            <a:pPr>
              <a:buFont typeface="Wingdings" charset="2"/>
              <a:buChar char="§"/>
            </a:pPr>
            <a:r>
              <a:rPr lang="en-ZA" sz="2000" dirty="0">
                <a:solidFill>
                  <a:schemeClr val="accent1"/>
                </a:solidFill>
              </a:rPr>
              <a:t>Leads to skewed narratives focussing on African’s heading </a:t>
            </a:r>
            <a:r>
              <a:rPr lang="en-ZA" sz="2000" dirty="0" smtClean="0">
                <a:solidFill>
                  <a:schemeClr val="accent1"/>
                </a:solidFill>
              </a:rPr>
              <a:t>north </a:t>
            </a:r>
          </a:p>
          <a:p>
            <a:pPr>
              <a:buFont typeface="Wingdings" charset="2"/>
              <a:buChar char="§"/>
            </a:pPr>
            <a:r>
              <a:rPr lang="en-ZA" sz="2000" dirty="0" smtClean="0">
                <a:solidFill>
                  <a:schemeClr val="accent1"/>
                </a:solidFill>
              </a:rPr>
              <a:t>The African migration policy agenda is driven largely by Europeans</a:t>
            </a:r>
          </a:p>
          <a:p>
            <a:pPr>
              <a:buFont typeface="Wingdings" charset="2"/>
              <a:buChar char="§"/>
            </a:pPr>
            <a:r>
              <a:rPr lang="en-ZA" sz="2000" dirty="0" smtClean="0">
                <a:solidFill>
                  <a:schemeClr val="accent1"/>
                </a:solidFill>
              </a:rPr>
              <a:t>The result is little is attention given </a:t>
            </a:r>
            <a:r>
              <a:rPr lang="en-ZA" sz="2000" dirty="0">
                <a:solidFill>
                  <a:schemeClr val="accent1"/>
                </a:solidFill>
              </a:rPr>
              <a:t>to intra-African movements</a:t>
            </a:r>
          </a:p>
          <a:p>
            <a:pPr>
              <a:buFont typeface="Wingdings" charset="2"/>
              <a:buChar char="§"/>
            </a:pPr>
            <a:r>
              <a:rPr lang="en-ZA" sz="2000" dirty="0">
                <a:solidFill>
                  <a:schemeClr val="accent1"/>
                </a:solidFill>
              </a:rPr>
              <a:t>The global discourse pathologises and criminalises mobility</a:t>
            </a:r>
          </a:p>
          <a:p>
            <a:pPr>
              <a:buFont typeface="Wingdings" charset="2"/>
              <a:buChar char="§"/>
            </a:pPr>
            <a:endParaRPr lang="en-ZA" sz="1800" dirty="0" smtClean="0">
              <a:solidFill>
                <a:schemeClr val="accent1"/>
              </a:solidFill>
            </a:endParaRPr>
          </a:p>
          <a:p>
            <a:pPr marL="1250950" indent="0" defTabSz="217488">
              <a:lnSpc>
                <a:spcPct val="90000"/>
              </a:lnSpc>
              <a:buNone/>
              <a:defRPr/>
            </a:pPr>
            <a:endParaRPr lang="en-US" sz="1800" dirty="0" smtClean="0">
              <a:solidFill>
                <a:srgbClr val="FFAF03"/>
              </a:solidFill>
            </a:endParaRPr>
          </a:p>
        </p:txBody>
      </p:sp>
      <p:pic>
        <p:nvPicPr>
          <p:cNvPr id="9" name="Picture 8"/>
          <p:cNvPicPr>
            <a:picLocks noChangeAspect="1"/>
          </p:cNvPicPr>
          <p:nvPr/>
        </p:nvPicPr>
        <p:blipFill rotWithShape="1">
          <a:blip r:embed="rId3"/>
          <a:srcRect l="9486" t="1429" r="55329" b="-1"/>
          <a:stretch/>
        </p:blipFill>
        <p:spPr>
          <a:xfrm>
            <a:off x="4608080" y="0"/>
            <a:ext cx="4535920" cy="6858000"/>
          </a:xfrm>
          <a:prstGeom prst="rect">
            <a:avLst/>
          </a:prstGeom>
        </p:spPr>
      </p:pic>
      <p:sp>
        <p:nvSpPr>
          <p:cNvPr id="2" name="Title 1"/>
          <p:cNvSpPr>
            <a:spLocks noGrp="1"/>
          </p:cNvSpPr>
          <p:nvPr>
            <p:ph type="title"/>
          </p:nvPr>
        </p:nvSpPr>
        <p:spPr>
          <a:xfrm>
            <a:off x="179512" y="188640"/>
            <a:ext cx="7918450" cy="648072"/>
          </a:xfrm>
        </p:spPr>
        <p:txBody>
          <a:bodyPr>
            <a:normAutofit/>
          </a:bodyPr>
          <a:lstStyle/>
          <a:p>
            <a:r>
              <a:rPr lang="en-US" sz="3600" dirty="0" smtClean="0"/>
              <a:t>The Global ‘Mig</a:t>
            </a:r>
            <a:r>
              <a:rPr lang="en-US" sz="3600" dirty="0" smtClean="0">
                <a:solidFill>
                  <a:schemeClr val="bg1"/>
                </a:solidFill>
              </a:rPr>
              <a:t>ration crisis’</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931"/>
          <a:stretch/>
        </p:blipFill>
        <p:spPr>
          <a:xfrm>
            <a:off x="0" y="0"/>
            <a:ext cx="9144000" cy="6858000"/>
          </a:xfrm>
          <a:prstGeom prst="rect">
            <a:avLst/>
          </a:prstGeom>
        </p:spPr>
      </p:pic>
    </p:spTree>
    <p:extLst>
      <p:ext uri="{BB962C8B-B14F-4D97-AF65-F5344CB8AC3E}">
        <p14:creationId xmlns:p14="http://schemas.microsoft.com/office/powerpoint/2010/main" val="1679458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1" y="1052736"/>
            <a:ext cx="4032448" cy="5088572"/>
          </a:xfrm>
          <a:prstGeom prst="rect">
            <a:avLst/>
          </a:prstGeom>
        </p:spPr>
        <p:txBody>
          <a:bodyPr wrap="square">
            <a:spAutoFit/>
          </a:bodyPr>
          <a:lstStyle/>
          <a:p>
            <a:pPr marL="342900" lvl="0" indent="-342900" eaLnBrk="1" fontAlgn="auto" hangingPunct="1">
              <a:spcBef>
                <a:spcPts val="2200"/>
              </a:spcBef>
              <a:spcAft>
                <a:spcPts val="0"/>
              </a:spcAft>
              <a:buClr>
                <a:srgbClr val="54638C"/>
              </a:buClr>
              <a:buSzPct val="90000"/>
              <a:buFont typeface="Wingdings" charset="2"/>
              <a:buChar char="§"/>
            </a:pPr>
            <a:r>
              <a:rPr lang="en-ZA" sz="2400" dirty="0" smtClean="0">
                <a:solidFill>
                  <a:srgbClr val="FFAF03"/>
                </a:solidFill>
                <a:latin typeface="Century Gothic"/>
                <a:ea typeface="+mn-ea"/>
                <a:cs typeface="+mn-cs"/>
              </a:rPr>
              <a:t>Majority of Africans move within the continent (79%)</a:t>
            </a:r>
          </a:p>
          <a:p>
            <a:pPr marL="342900" lvl="0" indent="-342900" eaLnBrk="1" fontAlgn="auto" hangingPunct="1">
              <a:spcBef>
                <a:spcPts val="2200"/>
              </a:spcBef>
              <a:spcAft>
                <a:spcPts val="0"/>
              </a:spcAft>
              <a:buClr>
                <a:srgbClr val="54638C"/>
              </a:buClr>
              <a:buSzPct val="90000"/>
              <a:buFont typeface="Wingdings" charset="2"/>
              <a:buChar char="§"/>
            </a:pPr>
            <a:r>
              <a:rPr lang="en-ZA" sz="2400" dirty="0" smtClean="0">
                <a:solidFill>
                  <a:srgbClr val="FFAF03"/>
                </a:solidFill>
                <a:latin typeface="Century Gothic"/>
                <a:ea typeface="+mn-ea"/>
                <a:cs typeface="+mn-cs"/>
              </a:rPr>
              <a:t>At least 90% of Africans to OECD  countries enter legally</a:t>
            </a:r>
            <a:endParaRPr lang="en-ZA" sz="2400" dirty="0">
              <a:solidFill>
                <a:srgbClr val="FFAF03"/>
              </a:solidFill>
              <a:latin typeface="Century Gothic"/>
              <a:ea typeface="+mn-ea"/>
              <a:cs typeface="+mn-cs"/>
            </a:endParaRPr>
          </a:p>
          <a:p>
            <a:pPr marL="342900" lvl="0" indent="-342900" eaLnBrk="1" fontAlgn="auto" hangingPunct="1">
              <a:spcBef>
                <a:spcPts val="2200"/>
              </a:spcBef>
              <a:spcAft>
                <a:spcPts val="0"/>
              </a:spcAft>
              <a:buClr>
                <a:srgbClr val="54638C"/>
              </a:buClr>
              <a:buSzPct val="90000"/>
              <a:buFont typeface="Wingdings" charset="2"/>
              <a:buChar char="§"/>
            </a:pPr>
            <a:r>
              <a:rPr lang="en-ZA" sz="2400" dirty="0" smtClean="0">
                <a:solidFill>
                  <a:srgbClr val="FFAF03"/>
                </a:solidFill>
                <a:latin typeface="Century Gothic"/>
                <a:ea typeface="+mn-ea"/>
                <a:cs typeface="+mn-cs"/>
              </a:rPr>
              <a:t>Africa is also host to migrant populations from Asia (5%), Europe (4%), North America (0.3%), Latin America and the Carribean</a:t>
            </a:r>
            <a:endParaRPr lang="en-ZA" sz="2400" dirty="0">
              <a:solidFill>
                <a:srgbClr val="FFAF03"/>
              </a:solidFill>
              <a:latin typeface="Century Gothic"/>
              <a:ea typeface="+mn-ea"/>
              <a:cs typeface="+mn-cs"/>
            </a:endParaRPr>
          </a:p>
        </p:txBody>
      </p:sp>
      <p:sp>
        <p:nvSpPr>
          <p:cNvPr id="2" name="Rectangle 1"/>
          <p:cNvSpPr/>
          <p:nvPr/>
        </p:nvSpPr>
        <p:spPr>
          <a:xfrm>
            <a:off x="164604" y="44624"/>
            <a:ext cx="7826582" cy="584776"/>
          </a:xfrm>
          <a:prstGeom prst="rect">
            <a:avLst/>
          </a:prstGeom>
        </p:spPr>
        <p:txBody>
          <a:bodyPr wrap="none">
            <a:spAutoFit/>
          </a:bodyPr>
          <a:lstStyle/>
          <a:p>
            <a:r>
              <a:rPr lang="en-US" sz="3200" dirty="0">
                <a:solidFill>
                  <a:srgbClr val="FFAF03"/>
                </a:solidFill>
                <a:latin typeface="Century Gothic"/>
                <a:ea typeface="+mj-ea"/>
                <a:cs typeface="+mj-cs"/>
              </a:rPr>
              <a:t>The </a:t>
            </a:r>
            <a:r>
              <a:rPr lang="en-US" sz="3200" dirty="0" smtClean="0">
                <a:solidFill>
                  <a:srgbClr val="FFAF03"/>
                </a:solidFill>
                <a:latin typeface="Century Gothic"/>
                <a:ea typeface="+mj-ea"/>
                <a:cs typeface="+mj-cs"/>
              </a:rPr>
              <a:t>‘hidden’ story of Africa’s migration</a:t>
            </a:r>
            <a:endParaRPr lang="en-US" sz="1800" dirty="0"/>
          </a:p>
        </p:txBody>
      </p:sp>
      <p:graphicFrame>
        <p:nvGraphicFramePr>
          <p:cNvPr id="9" name="Chart 8"/>
          <p:cNvGraphicFramePr>
            <a:graphicFrameLocks/>
          </p:cNvGraphicFramePr>
          <p:nvPr>
            <p:extLst>
              <p:ext uri="{D42A27DB-BD31-4B8C-83A1-F6EECF244321}">
                <p14:modId xmlns:p14="http://schemas.microsoft.com/office/powerpoint/2010/main" val="4112039238"/>
              </p:ext>
            </p:extLst>
          </p:nvPr>
        </p:nvGraphicFramePr>
        <p:xfrm>
          <a:off x="4247456" y="1124744"/>
          <a:ext cx="4896544"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86412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496" y="1124744"/>
            <a:ext cx="3707904" cy="4939814"/>
          </a:xfrm>
          <a:prstGeom prst="rect">
            <a:avLst/>
          </a:prstGeom>
        </p:spPr>
        <p:txBody>
          <a:bodyPr wrap="square">
            <a:spAutoFit/>
          </a:bodyPr>
          <a:lstStyle/>
          <a:p>
            <a:pPr marL="342900" lvl="0" indent="-342900" eaLnBrk="1" fontAlgn="auto" hangingPunct="1">
              <a:spcBef>
                <a:spcPts val="2200"/>
              </a:spcBef>
              <a:spcAft>
                <a:spcPts val="0"/>
              </a:spcAft>
              <a:buClr>
                <a:srgbClr val="54638C"/>
              </a:buClr>
              <a:buSzPct val="90000"/>
              <a:buFont typeface="Wingdings" charset="2"/>
              <a:buChar char="§"/>
            </a:pPr>
            <a:r>
              <a:rPr lang="en-ZA" dirty="0">
                <a:solidFill>
                  <a:srgbClr val="FFAF03"/>
                </a:solidFill>
                <a:latin typeface="Century Gothic"/>
              </a:rPr>
              <a:t>Mixed migration flows, with 90% being </a:t>
            </a:r>
            <a:r>
              <a:rPr lang="en-ZA" dirty="0" smtClean="0">
                <a:solidFill>
                  <a:srgbClr val="FFAF03"/>
                </a:solidFill>
                <a:latin typeface="Century Gothic"/>
              </a:rPr>
              <a:t>normal migration</a:t>
            </a:r>
            <a:endParaRPr lang="en-ZA" dirty="0">
              <a:solidFill>
                <a:srgbClr val="FFAF03"/>
              </a:solidFill>
              <a:latin typeface="Century Gothic"/>
            </a:endParaRPr>
          </a:p>
          <a:p>
            <a:pPr marL="342900" lvl="0" indent="-342900" eaLnBrk="1" fontAlgn="auto" hangingPunct="1">
              <a:spcBef>
                <a:spcPts val="2200"/>
              </a:spcBef>
              <a:spcAft>
                <a:spcPts val="0"/>
              </a:spcAft>
              <a:buClr>
                <a:srgbClr val="54638C"/>
              </a:buClr>
              <a:buSzPct val="90000"/>
              <a:buFont typeface="Wingdings" charset="2"/>
              <a:buChar char="§"/>
            </a:pPr>
            <a:r>
              <a:rPr lang="en-ZA" dirty="0">
                <a:solidFill>
                  <a:srgbClr val="FFAF03"/>
                </a:solidFill>
                <a:latin typeface="Century Gothic"/>
              </a:rPr>
              <a:t>Largely young and economically active – ages 20-64 66%, 0-19 29% and 65+ 5%</a:t>
            </a:r>
          </a:p>
          <a:p>
            <a:pPr marL="342900" lvl="0" indent="-342900" eaLnBrk="1" fontAlgn="auto" hangingPunct="1">
              <a:spcBef>
                <a:spcPts val="2200"/>
              </a:spcBef>
              <a:spcAft>
                <a:spcPts val="0"/>
              </a:spcAft>
              <a:buClr>
                <a:srgbClr val="54638C"/>
              </a:buClr>
              <a:buSzPct val="90000"/>
              <a:buFont typeface="Wingdings" charset="2"/>
              <a:buChar char="§"/>
            </a:pPr>
            <a:r>
              <a:rPr lang="en-ZA" dirty="0">
                <a:solidFill>
                  <a:srgbClr val="FFAF03"/>
                </a:solidFill>
                <a:latin typeface="Century Gothic"/>
              </a:rPr>
              <a:t>Slightly more men than women (46% women)</a:t>
            </a:r>
          </a:p>
          <a:p>
            <a:pPr marL="342900" lvl="0" indent="-342900" eaLnBrk="1" fontAlgn="auto" hangingPunct="1">
              <a:spcBef>
                <a:spcPts val="2200"/>
              </a:spcBef>
              <a:spcAft>
                <a:spcPts val="0"/>
              </a:spcAft>
              <a:buClr>
                <a:srgbClr val="54638C"/>
              </a:buClr>
              <a:buSzPct val="90000"/>
              <a:buFont typeface="Wingdings" charset="2"/>
              <a:buChar char="§"/>
            </a:pPr>
            <a:r>
              <a:rPr lang="en-ZA" dirty="0">
                <a:solidFill>
                  <a:srgbClr val="FFAF03"/>
                </a:solidFill>
                <a:latin typeface="Century Gothic"/>
              </a:rPr>
              <a:t>African Migration is not unique, and has a similar character to migrations elsewhere</a:t>
            </a:r>
          </a:p>
        </p:txBody>
      </p:sp>
      <p:sp>
        <p:nvSpPr>
          <p:cNvPr id="6" name="TextBox 5"/>
          <p:cNvSpPr txBox="1"/>
          <p:nvPr/>
        </p:nvSpPr>
        <p:spPr>
          <a:xfrm>
            <a:off x="251520" y="44624"/>
            <a:ext cx="8280920" cy="1015663"/>
          </a:xfrm>
          <a:prstGeom prst="rect">
            <a:avLst/>
          </a:prstGeom>
          <a:noFill/>
        </p:spPr>
        <p:txBody>
          <a:bodyPr wrap="square" rtlCol="0">
            <a:spAutoFit/>
          </a:bodyPr>
          <a:lstStyle/>
          <a:p>
            <a:r>
              <a:rPr lang="en-US" sz="4000" dirty="0">
                <a:solidFill>
                  <a:srgbClr val="FFAF03"/>
                </a:solidFill>
                <a:latin typeface="Century Gothic"/>
              </a:rPr>
              <a:t>The ‘hidden’ story </a:t>
            </a:r>
            <a:r>
              <a:rPr lang="en-US" sz="4000" dirty="0" err="1" smtClean="0">
                <a:solidFill>
                  <a:srgbClr val="FFAF03"/>
                </a:solidFill>
                <a:latin typeface="Century Gothic"/>
              </a:rPr>
              <a:t>cont</a:t>
            </a:r>
            <a:r>
              <a:rPr lang="en-US" sz="4000" dirty="0" smtClean="0">
                <a:solidFill>
                  <a:srgbClr val="FFAF03"/>
                </a:solidFill>
                <a:latin typeface="Century Gothic"/>
              </a:rPr>
              <a:t>…</a:t>
            </a:r>
            <a:endParaRPr lang="en-US" sz="2400" dirty="0"/>
          </a:p>
          <a:p>
            <a:endParaRPr lang="en-US" dirty="0"/>
          </a:p>
        </p:txBody>
      </p:sp>
      <p:pic>
        <p:nvPicPr>
          <p:cNvPr id="7" name="Picture 6" descr="_Pic3"/>
          <p:cNvPicPr/>
          <p:nvPr/>
        </p:nvPicPr>
        <p:blipFill>
          <a:blip r:embed="rId3">
            <a:extLst>
              <a:ext uri="{28A0092B-C50C-407E-A947-70E740481C1C}">
                <a14:useLocalDpi xmlns:a14="http://schemas.microsoft.com/office/drawing/2010/main" val="0"/>
              </a:ext>
            </a:extLst>
          </a:blip>
          <a:srcRect/>
          <a:stretch>
            <a:fillRect/>
          </a:stretch>
        </p:blipFill>
        <p:spPr bwMode="auto">
          <a:xfrm>
            <a:off x="3764071" y="836712"/>
            <a:ext cx="5128409" cy="5616624"/>
          </a:xfrm>
          <a:prstGeom prst="rect">
            <a:avLst/>
          </a:prstGeom>
          <a:noFill/>
          <a:ln>
            <a:noFill/>
          </a:ln>
        </p:spPr>
      </p:pic>
      <p:sp>
        <p:nvSpPr>
          <p:cNvPr id="8" name="TextBox 7"/>
          <p:cNvSpPr txBox="1"/>
          <p:nvPr/>
        </p:nvSpPr>
        <p:spPr>
          <a:xfrm>
            <a:off x="6924851" y="6453336"/>
            <a:ext cx="1895621" cy="400110"/>
          </a:xfrm>
          <a:prstGeom prst="rect">
            <a:avLst/>
          </a:prstGeom>
          <a:noFill/>
        </p:spPr>
        <p:txBody>
          <a:bodyPr wrap="none" rtlCol="0">
            <a:spAutoFit/>
          </a:bodyPr>
          <a:lstStyle/>
          <a:p>
            <a:r>
              <a:rPr lang="en-US" dirty="0" smtClean="0">
                <a:solidFill>
                  <a:schemeClr val="accent1"/>
                </a:solidFill>
              </a:rPr>
              <a:t>De Haas, 2017</a:t>
            </a:r>
            <a:endParaRPr lang="en-US" dirty="0">
              <a:solidFill>
                <a:schemeClr val="accent1"/>
              </a:solidFill>
            </a:endParaRPr>
          </a:p>
        </p:txBody>
      </p:sp>
    </p:spTree>
    <p:extLst>
      <p:ext uri="{BB962C8B-B14F-4D97-AF65-F5344CB8AC3E}">
        <p14:creationId xmlns:p14="http://schemas.microsoft.com/office/powerpoint/2010/main" val="27006704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198" y="1"/>
            <a:ext cx="6817438" cy="6858000"/>
          </a:xfrm>
          <a:prstGeom prst="rect">
            <a:avLst/>
          </a:prstGeom>
        </p:spPr>
      </p:pic>
      <p:pic>
        <p:nvPicPr>
          <p:cNvPr id="5" name="Picture 4"/>
          <p:cNvPicPr>
            <a:picLocks noChangeAspect="1"/>
          </p:cNvPicPr>
          <p:nvPr/>
        </p:nvPicPr>
        <p:blipFill>
          <a:blip r:embed="rId4"/>
          <a:stretch>
            <a:fillRect/>
          </a:stretch>
        </p:blipFill>
        <p:spPr>
          <a:xfrm>
            <a:off x="6739903" y="0"/>
            <a:ext cx="2440609" cy="6858000"/>
          </a:xfrm>
          <a:prstGeom prst="rect">
            <a:avLst/>
          </a:prstGeom>
        </p:spPr>
      </p:pic>
    </p:spTree>
    <p:extLst>
      <p:ext uri="{BB962C8B-B14F-4D97-AF65-F5344CB8AC3E}">
        <p14:creationId xmlns:p14="http://schemas.microsoft.com/office/powerpoint/2010/main" val="818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74" y="188640"/>
            <a:ext cx="7918450" cy="788894"/>
          </a:xfrm>
        </p:spPr>
        <p:txBody>
          <a:bodyPr/>
          <a:lstStyle/>
          <a:p>
            <a:r>
              <a:rPr lang="en-US" dirty="0" smtClean="0"/>
              <a:t>Why should we care?</a:t>
            </a:r>
            <a:endParaRPr lang="en-US" dirty="0"/>
          </a:p>
        </p:txBody>
      </p:sp>
      <p:sp>
        <p:nvSpPr>
          <p:cNvPr id="5" name="Shape 79"/>
          <p:cNvSpPr txBox="1">
            <a:spLocks/>
          </p:cNvSpPr>
          <p:nvPr/>
        </p:nvSpPr>
        <p:spPr>
          <a:xfrm>
            <a:off x="251520" y="980728"/>
            <a:ext cx="4392488" cy="5328592"/>
          </a:xfrm>
          <a:prstGeom prst="rect">
            <a:avLst/>
          </a:prstGeom>
        </p:spPr>
        <p:txBody>
          <a:bodyPr vert="horz" lIns="91440" tIns="45720" rIns="91440" bIns="45720" rtlCol="0">
            <a:normAutofit/>
          </a:bodyPr>
          <a:lstStyle>
            <a:lvl1pPr marL="342900" indent="-342900" algn="l" defTabSz="914400" rtl="0" eaLnBrk="1" latinLnBrk="0" hangingPunct="1">
              <a:spcBef>
                <a:spcPts val="22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ts val="6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ts val="6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ts val="6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ts val="6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8650" indent="-285750">
              <a:spcBef>
                <a:spcPts val="1200"/>
              </a:spcBef>
              <a:buSzPct val="100000"/>
              <a:buFont typeface="Wingdings" charset="2"/>
              <a:buChar char="§"/>
              <a:defRPr sz="1800">
                <a:solidFill>
                  <a:srgbClr val="000000"/>
                </a:solidFill>
              </a:defRPr>
            </a:pPr>
            <a:r>
              <a:rPr lang="en-US" sz="2000" dirty="0" smtClean="0">
                <a:solidFill>
                  <a:srgbClr val="FFAF03"/>
                </a:solidFill>
              </a:rPr>
              <a:t>The danger of the ‘single’ story</a:t>
            </a:r>
          </a:p>
          <a:p>
            <a:pPr marL="628650" indent="-285750">
              <a:spcBef>
                <a:spcPts val="1200"/>
              </a:spcBef>
              <a:buSzPct val="100000"/>
              <a:buFont typeface="Wingdings" charset="2"/>
              <a:buChar char="§"/>
              <a:defRPr sz="1800">
                <a:solidFill>
                  <a:srgbClr val="000000"/>
                </a:solidFill>
              </a:defRPr>
            </a:pPr>
            <a:r>
              <a:rPr lang="en-US" sz="2000" dirty="0" smtClean="0">
                <a:solidFill>
                  <a:srgbClr val="FFAF03"/>
                </a:solidFill>
              </a:rPr>
              <a:t>Current policies are based on a skewed understanding of migration</a:t>
            </a:r>
          </a:p>
          <a:p>
            <a:pPr marL="628650" indent="-285750">
              <a:spcBef>
                <a:spcPts val="1200"/>
              </a:spcBef>
              <a:buSzPct val="100000"/>
              <a:buFont typeface="Wingdings" charset="2"/>
              <a:buChar char="§"/>
              <a:defRPr sz="1800">
                <a:solidFill>
                  <a:srgbClr val="000000"/>
                </a:solidFill>
              </a:defRPr>
            </a:pPr>
            <a:r>
              <a:rPr lang="en-US" sz="2000" dirty="0" smtClean="0">
                <a:solidFill>
                  <a:srgbClr val="FFAF03"/>
                </a:solidFill>
              </a:rPr>
              <a:t>Key policy focus is on</a:t>
            </a:r>
          </a:p>
          <a:p>
            <a:pPr marL="971550" lvl="1" indent="-285750">
              <a:spcBef>
                <a:spcPts val="1200"/>
              </a:spcBef>
              <a:buSzPct val="100000"/>
              <a:buFont typeface="Wingdings" charset="2"/>
              <a:buChar char="§"/>
              <a:defRPr sz="1800">
                <a:solidFill>
                  <a:srgbClr val="000000"/>
                </a:solidFill>
              </a:defRPr>
            </a:pPr>
            <a:r>
              <a:rPr lang="en-US" sz="1800" dirty="0" smtClean="0">
                <a:solidFill>
                  <a:srgbClr val="FFAF03"/>
                </a:solidFill>
              </a:rPr>
              <a:t>Containment and border control</a:t>
            </a:r>
          </a:p>
          <a:p>
            <a:pPr marL="971550" lvl="1" indent="-285750">
              <a:spcBef>
                <a:spcPts val="1200"/>
              </a:spcBef>
              <a:buSzPct val="100000"/>
              <a:buFont typeface="Wingdings" charset="2"/>
              <a:buChar char="§"/>
              <a:defRPr sz="1800">
                <a:solidFill>
                  <a:srgbClr val="000000"/>
                </a:solidFill>
              </a:defRPr>
            </a:pPr>
            <a:r>
              <a:rPr lang="en-US" sz="1800" dirty="0" smtClean="0">
                <a:solidFill>
                  <a:srgbClr val="FFAF03"/>
                </a:solidFill>
              </a:rPr>
              <a:t>Deportation</a:t>
            </a:r>
          </a:p>
          <a:p>
            <a:pPr marL="971550" lvl="1" indent="-285750">
              <a:spcBef>
                <a:spcPts val="1200"/>
              </a:spcBef>
              <a:buSzPct val="100000"/>
              <a:buFont typeface="Wingdings" charset="2"/>
              <a:buChar char="§"/>
              <a:defRPr sz="1800">
                <a:solidFill>
                  <a:srgbClr val="000000"/>
                </a:solidFill>
              </a:defRPr>
            </a:pPr>
            <a:r>
              <a:rPr lang="en-US" sz="1800" dirty="0" smtClean="0">
                <a:solidFill>
                  <a:srgbClr val="FFAF03"/>
                </a:solidFill>
              </a:rPr>
              <a:t>Conditional development aid</a:t>
            </a:r>
            <a:endParaRPr lang="en-US" sz="1800" dirty="0">
              <a:solidFill>
                <a:srgbClr val="FFAF03"/>
              </a:solidFill>
            </a:endParaRPr>
          </a:p>
          <a:p>
            <a:pPr lvl="1" indent="0">
              <a:spcBef>
                <a:spcPts val="1200"/>
              </a:spcBef>
              <a:buSzPct val="100000"/>
              <a:buNone/>
              <a:defRPr sz="1800">
                <a:solidFill>
                  <a:srgbClr val="000000"/>
                </a:solidFill>
              </a:defRPr>
            </a:pPr>
            <a:r>
              <a:rPr lang="en-US" sz="1800" dirty="0" smtClean="0">
                <a:solidFill>
                  <a:srgbClr val="FFAF03"/>
                </a:solidFill>
              </a:rPr>
              <a:t>Concerns that the agenda is driven by external interests in ways that </a:t>
            </a:r>
            <a:r>
              <a:rPr lang="en-US" sz="1800" dirty="0" err="1" smtClean="0">
                <a:solidFill>
                  <a:srgbClr val="FFAF03"/>
                </a:solidFill>
              </a:rPr>
              <a:t>obsccure</a:t>
            </a:r>
            <a:r>
              <a:rPr lang="en-US" sz="1800" dirty="0" smtClean="0">
                <a:solidFill>
                  <a:srgbClr val="FFAF03"/>
                </a:solidFill>
              </a:rPr>
              <a:t> Africa’s own challenges and needs</a:t>
            </a:r>
          </a:p>
          <a:p>
            <a:pPr marL="349250" lvl="1" indent="0">
              <a:buSzPct val="100000"/>
              <a:buNone/>
              <a:defRPr sz="1800">
                <a:solidFill>
                  <a:srgbClr val="000000"/>
                </a:solidFill>
              </a:defRPr>
            </a:pPr>
            <a:endParaRPr lang="en-US" sz="1600" dirty="0" smtClean="0">
              <a:solidFill>
                <a:srgbClr val="FFAF03"/>
              </a:solidFill>
            </a:endParaRPr>
          </a:p>
          <a:p>
            <a:pPr lvl="1">
              <a:buSzPct val="100000"/>
              <a:buFont typeface="Wingdings" charset="2"/>
              <a:buChar char="§"/>
              <a:defRPr sz="1800">
                <a:solidFill>
                  <a:srgbClr val="000000"/>
                </a:solidFill>
              </a:defRPr>
            </a:pPr>
            <a:endParaRPr lang="en-US" sz="1600" dirty="0" smtClean="0">
              <a:solidFill>
                <a:srgbClr val="FFAF03"/>
              </a:solidFill>
            </a:endParaRPr>
          </a:p>
        </p:txBody>
      </p:sp>
      <p:pic>
        <p:nvPicPr>
          <p:cNvPr id="3" name="Picture 2"/>
          <p:cNvPicPr>
            <a:picLocks noChangeAspect="1"/>
          </p:cNvPicPr>
          <p:nvPr/>
        </p:nvPicPr>
        <p:blipFill>
          <a:blip r:embed="rId3"/>
          <a:stretch>
            <a:fillRect/>
          </a:stretch>
        </p:blipFill>
        <p:spPr>
          <a:xfrm>
            <a:off x="5220072" y="1772816"/>
            <a:ext cx="3103055" cy="3184004"/>
          </a:xfrm>
          <a:prstGeom prst="rect">
            <a:avLst/>
          </a:prstGeom>
        </p:spPr>
      </p:pic>
      <p:sp>
        <p:nvSpPr>
          <p:cNvPr id="4" name="TextBox 3"/>
          <p:cNvSpPr txBox="1"/>
          <p:nvPr/>
        </p:nvSpPr>
        <p:spPr>
          <a:xfrm>
            <a:off x="5220072" y="5013176"/>
            <a:ext cx="1809660" cy="276999"/>
          </a:xfrm>
          <a:prstGeom prst="rect">
            <a:avLst/>
          </a:prstGeom>
          <a:noFill/>
        </p:spPr>
        <p:txBody>
          <a:bodyPr wrap="none" rtlCol="0">
            <a:spAutoFit/>
          </a:bodyPr>
          <a:lstStyle/>
          <a:p>
            <a:r>
              <a:rPr lang="en-US" sz="1200" dirty="0" smtClean="0">
                <a:solidFill>
                  <a:srgbClr val="FFAF03"/>
                </a:solidFill>
              </a:rPr>
              <a:t>Source: MIEUX website</a:t>
            </a:r>
            <a:endParaRPr lang="en-US" sz="1200" dirty="0">
              <a:solidFill>
                <a:srgbClr val="FFAF03"/>
              </a:solidFill>
            </a:endParaRPr>
          </a:p>
        </p:txBody>
      </p:sp>
      <p:sp>
        <p:nvSpPr>
          <p:cNvPr id="6" name="TextBox 5"/>
          <p:cNvSpPr txBox="1"/>
          <p:nvPr/>
        </p:nvSpPr>
        <p:spPr>
          <a:xfrm>
            <a:off x="4716016" y="1196752"/>
            <a:ext cx="3676708" cy="400110"/>
          </a:xfrm>
          <a:prstGeom prst="rect">
            <a:avLst/>
          </a:prstGeom>
          <a:noFill/>
        </p:spPr>
        <p:txBody>
          <a:bodyPr wrap="none" rtlCol="0">
            <a:spAutoFit/>
          </a:bodyPr>
          <a:lstStyle/>
          <a:p>
            <a:r>
              <a:rPr lang="en-US" dirty="0" smtClean="0">
                <a:solidFill>
                  <a:srgbClr val="FFAF03"/>
                </a:solidFill>
              </a:rPr>
              <a:t>Countries where MIEUX works</a:t>
            </a:r>
            <a:endParaRPr lang="en-US" dirty="0">
              <a:solidFill>
                <a:srgbClr val="FFAF03"/>
              </a:solidFill>
            </a:endParaRPr>
          </a:p>
        </p:txBody>
      </p:sp>
    </p:spTree>
    <p:extLst>
      <p:ext uri="{BB962C8B-B14F-4D97-AF65-F5344CB8AC3E}">
        <p14:creationId xmlns:p14="http://schemas.microsoft.com/office/powerpoint/2010/main" val="6002623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404664"/>
            <a:ext cx="4536504" cy="1148934"/>
          </a:xfrm>
        </p:spPr>
        <p:txBody>
          <a:bodyPr>
            <a:noAutofit/>
          </a:bodyPr>
          <a:lstStyle/>
          <a:p>
            <a:r>
              <a:rPr lang="en-US" sz="3200" dirty="0" smtClean="0"/>
              <a:t>Reframing the African migration debate</a:t>
            </a:r>
            <a:endParaRPr lang="en-US" sz="3200" dirty="0"/>
          </a:p>
        </p:txBody>
      </p:sp>
      <p:sp>
        <p:nvSpPr>
          <p:cNvPr id="8" name="Content Placeholder 7"/>
          <p:cNvSpPr>
            <a:spLocks noGrp="1"/>
          </p:cNvSpPr>
          <p:nvPr>
            <p:ph idx="1"/>
          </p:nvPr>
        </p:nvSpPr>
        <p:spPr>
          <a:xfrm>
            <a:off x="323528" y="1916832"/>
            <a:ext cx="4320480" cy="4608512"/>
          </a:xfrm>
        </p:spPr>
        <p:txBody>
          <a:bodyPr>
            <a:normAutofit fontScale="92500" lnSpcReduction="20000"/>
          </a:bodyPr>
          <a:lstStyle/>
          <a:p>
            <a:pPr>
              <a:buFont typeface="Wingdings" charset="2"/>
              <a:buChar char="§"/>
            </a:pPr>
            <a:r>
              <a:rPr lang="en-ZA" dirty="0" smtClean="0">
                <a:solidFill>
                  <a:srgbClr val="FFAF03"/>
                </a:solidFill>
              </a:rPr>
              <a:t>Migration is a historical fact and has a net benefit for the continent</a:t>
            </a:r>
          </a:p>
          <a:p>
            <a:pPr>
              <a:buFont typeface="Wingdings" charset="2"/>
              <a:buChar char="§"/>
            </a:pPr>
            <a:r>
              <a:rPr lang="en-ZA" dirty="0">
                <a:solidFill>
                  <a:srgbClr val="FFAF03"/>
                </a:solidFill>
              </a:rPr>
              <a:t>Increasing border restrictions only drive migration underground and provide </a:t>
            </a:r>
            <a:r>
              <a:rPr lang="en-ZA" dirty="0" smtClean="0">
                <a:solidFill>
                  <a:srgbClr val="FFAF03"/>
                </a:solidFill>
              </a:rPr>
              <a:t>fertile ground for opportunistic smuggler enterprises </a:t>
            </a:r>
          </a:p>
          <a:p>
            <a:pPr>
              <a:buFont typeface="Wingdings" charset="2"/>
              <a:buChar char="§"/>
            </a:pPr>
            <a:r>
              <a:rPr lang="en-ZA" dirty="0" smtClean="0">
                <a:solidFill>
                  <a:srgbClr val="FFAF03"/>
                </a:solidFill>
              </a:rPr>
              <a:t>Align migration policies to meet Africa’s development prioritise </a:t>
            </a:r>
          </a:p>
          <a:p>
            <a:pPr>
              <a:buFont typeface="Wingdings" charset="2"/>
              <a:buChar char="§"/>
            </a:pPr>
            <a:r>
              <a:rPr lang="en-ZA" dirty="0" smtClean="0">
                <a:solidFill>
                  <a:srgbClr val="FFAF03"/>
                </a:solidFill>
              </a:rPr>
              <a:t>African states need to invest in understanding the dynamics of African migration</a:t>
            </a:r>
          </a:p>
          <a:p>
            <a:endParaRPr lang="en-ZA" dirty="0"/>
          </a:p>
        </p:txBody>
      </p:sp>
      <p:pic>
        <p:nvPicPr>
          <p:cNvPr id="5" name="Picture 4"/>
          <p:cNvPicPr>
            <a:picLocks noChangeAspect="1"/>
          </p:cNvPicPr>
          <p:nvPr/>
        </p:nvPicPr>
        <p:blipFill rotWithShape="1">
          <a:blip r:embed="rId3"/>
          <a:srcRect l="58054"/>
          <a:stretch/>
        </p:blipFill>
        <p:spPr>
          <a:xfrm>
            <a:off x="5076055" y="0"/>
            <a:ext cx="4067945" cy="6883219"/>
          </a:xfrm>
          <a:prstGeom prst="rect">
            <a:avLst/>
          </a:prstGeom>
        </p:spPr>
      </p:pic>
    </p:spTree>
    <p:extLst>
      <p:ext uri="{BB962C8B-B14F-4D97-AF65-F5344CB8AC3E}">
        <p14:creationId xmlns:p14="http://schemas.microsoft.com/office/powerpoint/2010/main" val="35547054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60848"/>
            <a:ext cx="7918450" cy="788894"/>
          </a:xfrm>
        </p:spPr>
        <p:txBody>
          <a:bodyPr/>
          <a:lstStyle/>
          <a:p>
            <a:r>
              <a:rPr lang="en-US" dirty="0" smtClean="0"/>
              <a:t>Thank You</a:t>
            </a:r>
            <a:endParaRPr lang="en-US" dirty="0"/>
          </a:p>
        </p:txBody>
      </p:sp>
    </p:spTree>
    <p:extLst>
      <p:ext uri="{BB962C8B-B14F-4D97-AF65-F5344CB8AC3E}">
        <p14:creationId xmlns:p14="http://schemas.microsoft.com/office/powerpoint/2010/main" val="3335584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22172</TotalTime>
  <Words>926</Words>
  <Application>Microsoft Macintosh PowerPoint</Application>
  <PresentationFormat>On-screen Show (4:3)</PresentationFormat>
  <Paragraphs>83</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Twilight</vt:lpstr>
      <vt:lpstr>PowerPoint Presentation</vt:lpstr>
      <vt:lpstr>The Global ‘Migration crisis’</vt:lpstr>
      <vt:lpstr>PowerPoint Presentation</vt:lpstr>
      <vt:lpstr>PowerPoint Presentation</vt:lpstr>
      <vt:lpstr>PowerPoint Presentation</vt:lpstr>
      <vt:lpstr>PowerPoint Presentation</vt:lpstr>
      <vt:lpstr>Why should we care?</vt:lpstr>
      <vt:lpstr>Reframing the African migration debate</vt:lpstr>
      <vt:lpstr>Thank You</vt:lpstr>
    </vt:vector>
  </TitlesOfParts>
  <Company>Caroline Kihato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you see me, now you don’t</dc:title>
  <dc:creator>Caroline Kihato</dc:creator>
  <cp:lastModifiedBy>Caroline Wanjiku Kihato</cp:lastModifiedBy>
  <cp:revision>455</cp:revision>
  <cp:lastPrinted>2017-10-25T14:28:58Z</cp:lastPrinted>
  <dcterms:created xsi:type="dcterms:W3CDTF">2014-10-21T13:18:28Z</dcterms:created>
  <dcterms:modified xsi:type="dcterms:W3CDTF">2017-10-26T06:41:00Z</dcterms:modified>
</cp:coreProperties>
</file>