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84" r:id="rId3"/>
  </p:sldMasterIdLst>
  <p:notesMasterIdLst>
    <p:notesMasterId r:id="rId34"/>
  </p:notesMasterIdLst>
  <p:sldIdLst>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296" r:id="rId3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 Piedade" initials="J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7E39"/>
    <a:srgbClr val="FA3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21" autoAdjust="0"/>
  </p:normalViewPr>
  <p:slideViewPr>
    <p:cSldViewPr>
      <p:cViewPr varScale="1">
        <p:scale>
          <a:sx n="120" d="100"/>
          <a:sy n="120" d="100"/>
        </p:scale>
        <p:origin x="6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1221" tIns="45610" rIns="91221" bIns="45610" rtlCol="0"/>
          <a:lstStyle>
            <a:lvl1pPr algn="l">
              <a:defRPr sz="1200"/>
            </a:lvl1pPr>
          </a:lstStyle>
          <a:p>
            <a:endParaRPr lang="en-GB"/>
          </a:p>
        </p:txBody>
      </p:sp>
      <p:sp>
        <p:nvSpPr>
          <p:cNvPr id="3" name="Date Placeholder 2"/>
          <p:cNvSpPr>
            <a:spLocks noGrp="1"/>
          </p:cNvSpPr>
          <p:nvPr>
            <p:ph type="dt" idx="1"/>
          </p:nvPr>
        </p:nvSpPr>
        <p:spPr>
          <a:xfrm>
            <a:off x="3955953" y="0"/>
            <a:ext cx="3027466" cy="464503"/>
          </a:xfrm>
          <a:prstGeom prst="rect">
            <a:avLst/>
          </a:prstGeom>
        </p:spPr>
        <p:txBody>
          <a:bodyPr vert="horz" lIns="91221" tIns="45610" rIns="91221" bIns="45610" rtlCol="0"/>
          <a:lstStyle>
            <a:lvl1pPr algn="r">
              <a:defRPr sz="1200"/>
            </a:lvl1pPr>
          </a:lstStyle>
          <a:p>
            <a:fld id="{0F52EF01-DFF8-46A4-AA81-4B2AB1B3A189}" type="datetimeFigureOut">
              <a:rPr lang="en-GB" smtClean="0"/>
              <a:t>28/06/2018</a:t>
            </a:fld>
            <a:endParaRPr lang="en-GB"/>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endParaRPr lang="en-GB"/>
          </a:p>
        </p:txBody>
      </p:sp>
      <p:sp>
        <p:nvSpPr>
          <p:cNvPr id="5" name="Notes Placeholder 4"/>
          <p:cNvSpPr>
            <a:spLocks noGrp="1"/>
          </p:cNvSpPr>
          <p:nvPr>
            <p:ph type="body" sz="quarter" idx="3"/>
          </p:nvPr>
        </p:nvSpPr>
        <p:spPr>
          <a:xfrm>
            <a:off x="699133" y="4410392"/>
            <a:ext cx="5586735" cy="4177348"/>
          </a:xfrm>
          <a:prstGeom prst="rect">
            <a:avLst/>
          </a:prstGeom>
        </p:spPr>
        <p:txBody>
          <a:bodyPr vert="horz" lIns="91221" tIns="45610" rIns="91221" bIns="456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17612"/>
            <a:ext cx="3027466" cy="464503"/>
          </a:xfrm>
          <a:prstGeom prst="rect">
            <a:avLst/>
          </a:prstGeom>
        </p:spPr>
        <p:txBody>
          <a:bodyPr vert="horz" lIns="91221" tIns="45610" rIns="91221" bIns="45610" rtlCol="0" anchor="b"/>
          <a:lstStyle>
            <a:lvl1pPr algn="l">
              <a:defRPr sz="1200"/>
            </a:lvl1pPr>
          </a:lstStyle>
          <a:p>
            <a:endParaRPr lang="en-GB"/>
          </a:p>
        </p:txBody>
      </p:sp>
      <p:sp>
        <p:nvSpPr>
          <p:cNvPr id="7" name="Slide Number Placeholder 6"/>
          <p:cNvSpPr>
            <a:spLocks noGrp="1"/>
          </p:cNvSpPr>
          <p:nvPr>
            <p:ph type="sldNum" sz="quarter" idx="5"/>
          </p:nvPr>
        </p:nvSpPr>
        <p:spPr>
          <a:xfrm>
            <a:off x="3955953" y="8817612"/>
            <a:ext cx="3027466" cy="464503"/>
          </a:xfrm>
          <a:prstGeom prst="rect">
            <a:avLst/>
          </a:prstGeom>
        </p:spPr>
        <p:txBody>
          <a:bodyPr vert="horz" lIns="91221" tIns="45610" rIns="91221" bIns="45610" rtlCol="0" anchor="b"/>
          <a:lstStyle>
            <a:lvl1pPr algn="r">
              <a:defRPr sz="1200"/>
            </a:lvl1pPr>
          </a:lstStyle>
          <a:p>
            <a:fld id="{BD86334F-BBA8-49DD-A3E2-53D581E6518E}" type="slidenum">
              <a:rPr lang="en-GB" smtClean="0"/>
              <a:t>‹#›</a:t>
            </a:fld>
            <a:endParaRPr lang="en-GB"/>
          </a:p>
        </p:txBody>
      </p:sp>
    </p:spTree>
    <p:extLst>
      <p:ext uri="{BB962C8B-B14F-4D97-AF65-F5344CB8AC3E}">
        <p14:creationId xmlns:p14="http://schemas.microsoft.com/office/powerpoint/2010/main" val="257981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Helvetica Neue" pitchFamily="2" charset="0"/>
              <a:ea typeface="Helvetica Neue" pitchFamily="2" charset="0"/>
              <a:cs typeface="Helvetica Neue" pitchFamily="2" charset="0"/>
            </a:endParaRPr>
          </a:p>
        </p:txBody>
      </p:sp>
    </p:spTree>
    <p:extLst>
      <p:ext uri="{BB962C8B-B14F-4D97-AF65-F5344CB8AC3E}">
        <p14:creationId xmlns:p14="http://schemas.microsoft.com/office/powerpoint/2010/main" val="200864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0"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4523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5"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6/28/2018</a:t>
            </a:fld>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6/28/2018</a:t>
            </a:fld>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6/28/2018</a:t>
            </a:fld>
            <a:endParaRPr lang="en-US"/>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6/28/2018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5"/>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6/28/2018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6/28/2018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6/28/2018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0"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452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791075"/>
          </a:xfrm>
        </p:spPr>
        <p:txBody>
          <a:bodyPr/>
          <a:lstStyle>
            <a:lvl1pPr marL="266700" indent="-222250">
              <a:lnSpc>
                <a:spcPct val="114000"/>
              </a:lnSpc>
              <a:buClrTx/>
              <a:buFont typeface="Wingdings" pitchFamily="2" charset="2"/>
              <a:buChar char="§"/>
              <a:defRPr sz="1600">
                <a:latin typeface="+mn-lt"/>
              </a:defRPr>
            </a:lvl1pPr>
            <a:lvl2pPr marL="538163" indent="-271463">
              <a:lnSpc>
                <a:spcPct val="114000"/>
              </a:lnSpc>
              <a:buClrTx/>
              <a:buSzPct val="100000"/>
              <a:buFont typeface="Wingdings" pitchFamily="2" charset="2"/>
              <a:buChar char="§"/>
              <a:defRPr sz="1600">
                <a:latin typeface="+mn-lt"/>
              </a:defRPr>
            </a:lvl2pPr>
            <a:lvl3pPr marL="804863" indent="-266700">
              <a:lnSpc>
                <a:spcPct val="114000"/>
              </a:lnSpc>
              <a:buClrTx/>
              <a:buSzPct val="100000"/>
              <a:buFont typeface="Wingdings" pitchFamily="2" charset="2"/>
              <a:buChar char="§"/>
              <a:defRPr sz="1600">
                <a:latin typeface="+mn-lt"/>
              </a:defRPr>
            </a:lvl3pPr>
            <a:lvl4pPr marL="1076325" indent="-271463">
              <a:lnSpc>
                <a:spcPct val="114000"/>
              </a:lnSpc>
              <a:buClrTx/>
              <a:buSzPct val="100000"/>
              <a:buFont typeface="Wingdings" pitchFamily="2" charset="2"/>
              <a:buChar char="§"/>
              <a:defRPr sz="1600">
                <a:latin typeface="+mn-lt"/>
              </a:defRPr>
            </a:lvl4pPr>
            <a:lvl5pPr marL="1343025" indent="-266700">
              <a:lnSpc>
                <a:spcPct val="114000"/>
              </a:lnSpc>
              <a:buClrTx/>
              <a:buSzPct val="100000"/>
              <a:buFont typeface="Wingdings" pitchFamily="2" charset="2"/>
              <a:buChar cha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69400" y="345000"/>
            <a:ext cx="8193600" cy="381000"/>
          </a:xfrm>
        </p:spPr>
        <p:txBody>
          <a:bodyPr/>
          <a:lstStyle>
            <a:lvl1pPr marL="0" indent="0">
              <a:buNone/>
              <a:defRPr sz="2000">
                <a:solidFill>
                  <a:schemeClr val="tx1"/>
                </a:solidFill>
                <a:latin typeface="+mn-lt"/>
              </a:defRPr>
            </a:lvl1pPr>
          </a:lstStyle>
          <a:p>
            <a:pPr lvl="0"/>
            <a:r>
              <a:rPr lang="en-US" dirty="0"/>
              <a:t>Click to edit Master text styles</a:t>
            </a:r>
          </a:p>
        </p:txBody>
      </p:sp>
      <p:sp>
        <p:nvSpPr>
          <p:cNvPr id="10" name="Rectangle 5"/>
          <p:cNvSpPr>
            <a:spLocks noGrp="1" noChangeArrowheads="1"/>
          </p:cNvSpPr>
          <p:nvPr>
            <p:ph type="ftr" sz="quarter" idx="3"/>
          </p:nvPr>
        </p:nvSpPr>
        <p:spPr bwMode="auto">
          <a:xfrm>
            <a:off x="681487" y="6248400"/>
            <a:ext cx="8006901" cy="47466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1"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
        <p:nvSpPr>
          <p:cNvPr id="7" name="Text Placeholder 8"/>
          <p:cNvSpPr>
            <a:spLocks noGrp="1"/>
          </p:cNvSpPr>
          <p:nvPr>
            <p:ph type="body" sz="quarter" idx="14"/>
          </p:nvPr>
        </p:nvSpPr>
        <p:spPr>
          <a:xfrm>
            <a:off x="552148" y="724563"/>
            <a:ext cx="8193600" cy="381000"/>
          </a:xfrm>
        </p:spPr>
        <p:txBody>
          <a:bodyPr/>
          <a:lstStyle>
            <a:lvl1pPr marL="285750" indent="-285750">
              <a:lnSpc>
                <a:spcPct val="100000"/>
              </a:lnSpc>
              <a:spcBef>
                <a:spcPts val="0"/>
              </a:spcBef>
              <a:buClr>
                <a:schemeClr val="accent6"/>
              </a:buClr>
              <a:buFont typeface="Arial" panose="020B0604020202020204" pitchFamily="34" charset="0"/>
              <a:buChar char="►"/>
              <a:defRPr sz="1800">
                <a:solidFill>
                  <a:schemeClr val="accent6"/>
                </a:solidFill>
                <a:latin typeface="+mn-lt"/>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1679088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GB"/>
          </a:p>
        </p:txBody>
      </p:sp>
      <p:sp>
        <p:nvSpPr>
          <p:cNvPr id="4" name="Rectangle 6"/>
          <p:cNvSpPr>
            <a:spLocks noGrp="1"/>
          </p:cNvSpPr>
          <p:nvPr>
            <p:ph type="sldNum" sz="quarter" idx="10"/>
          </p:nvPr>
        </p:nvSpPr>
        <p:spPr/>
        <p:txBody>
          <a:bodyPr/>
          <a:lstStyle>
            <a:lvl1pPr>
              <a:defRPr/>
            </a:lvl1pPr>
          </a:lstStyle>
          <a:p>
            <a:fld id="{D4ECE608-B13D-49E9-BF8E-D334F44F9361}" type="slidenum">
              <a:rPr lang="en-US" altLang="en-US"/>
              <a:pPr/>
              <a:t>‹#›</a:t>
            </a:fld>
            <a:endParaRPr lang="en-US" altLang="en-US"/>
          </a:p>
        </p:txBody>
      </p:sp>
    </p:spTree>
    <p:extLst>
      <p:ext uri="{BB962C8B-B14F-4D97-AF65-F5344CB8AC3E}">
        <p14:creationId xmlns:p14="http://schemas.microsoft.com/office/powerpoint/2010/main" val="107763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1"/>
            <a:ext cx="8229600" cy="4791075"/>
          </a:xfrm>
        </p:spPr>
        <p:txBody>
          <a:bodyPr/>
          <a:lstStyle>
            <a:lvl1pPr marL="266700" indent="-222250">
              <a:lnSpc>
                <a:spcPct val="114000"/>
              </a:lnSpc>
              <a:buClrTx/>
              <a:buFont typeface="Wingdings" pitchFamily="2" charset="2"/>
              <a:buChar char="§"/>
              <a:defRPr sz="1600">
                <a:latin typeface="+mn-lt"/>
              </a:defRPr>
            </a:lvl1pPr>
            <a:lvl2pPr marL="538163" indent="-271463">
              <a:lnSpc>
                <a:spcPct val="114000"/>
              </a:lnSpc>
              <a:buClrTx/>
              <a:buSzPct val="100000"/>
              <a:buFont typeface="Wingdings" pitchFamily="2" charset="2"/>
              <a:buChar char="§"/>
              <a:defRPr sz="1600">
                <a:latin typeface="+mn-lt"/>
              </a:defRPr>
            </a:lvl2pPr>
            <a:lvl3pPr marL="804863" indent="-266700">
              <a:lnSpc>
                <a:spcPct val="114000"/>
              </a:lnSpc>
              <a:buClrTx/>
              <a:buSzPct val="100000"/>
              <a:buFont typeface="Wingdings" pitchFamily="2" charset="2"/>
              <a:buChar char="§"/>
              <a:defRPr sz="1600">
                <a:latin typeface="+mn-lt"/>
              </a:defRPr>
            </a:lvl3pPr>
            <a:lvl4pPr marL="1076325" indent="-271463">
              <a:lnSpc>
                <a:spcPct val="114000"/>
              </a:lnSpc>
              <a:buClrTx/>
              <a:buSzPct val="100000"/>
              <a:buFont typeface="Wingdings" pitchFamily="2" charset="2"/>
              <a:buChar char="§"/>
              <a:defRPr sz="1600">
                <a:latin typeface="+mn-lt"/>
              </a:defRPr>
            </a:lvl4pPr>
            <a:lvl5pPr marL="1343025" indent="-266700">
              <a:lnSpc>
                <a:spcPct val="114000"/>
              </a:lnSpc>
              <a:buClrTx/>
              <a:buSzPct val="100000"/>
              <a:buFont typeface="Wingdings" pitchFamily="2" charset="2"/>
              <a:buChar cha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69400" y="345000"/>
            <a:ext cx="8193600" cy="381000"/>
          </a:xfrm>
        </p:spPr>
        <p:txBody>
          <a:bodyPr/>
          <a:lstStyle>
            <a:lvl1pPr marL="0" indent="0">
              <a:buNone/>
              <a:defRPr sz="2000">
                <a:solidFill>
                  <a:schemeClr val="tx1"/>
                </a:solidFill>
                <a:latin typeface="+mn-lt"/>
              </a:defRPr>
            </a:lvl1pPr>
          </a:lstStyle>
          <a:p>
            <a:pPr lvl="0"/>
            <a:r>
              <a:rPr lang="en-US" dirty="0"/>
              <a:t>Click to edit Master text styles</a:t>
            </a:r>
          </a:p>
        </p:txBody>
      </p:sp>
      <p:sp>
        <p:nvSpPr>
          <p:cNvPr id="10"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1"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
        <p:nvSpPr>
          <p:cNvPr id="7" name="Text Placeholder 8"/>
          <p:cNvSpPr>
            <a:spLocks noGrp="1"/>
          </p:cNvSpPr>
          <p:nvPr>
            <p:ph type="body" sz="quarter" idx="14"/>
          </p:nvPr>
        </p:nvSpPr>
        <p:spPr>
          <a:xfrm>
            <a:off x="552148" y="724563"/>
            <a:ext cx="8193600" cy="381000"/>
          </a:xfrm>
        </p:spPr>
        <p:txBody>
          <a:bodyPr/>
          <a:lstStyle>
            <a:lvl1pPr marL="285750" indent="-285750">
              <a:lnSpc>
                <a:spcPct val="100000"/>
              </a:lnSpc>
              <a:spcBef>
                <a:spcPts val="0"/>
              </a:spcBef>
              <a:buClr>
                <a:schemeClr val="accent6"/>
              </a:buClr>
              <a:buFont typeface="Arial" panose="020B0604020202020204" pitchFamily="34" charset="0"/>
              <a:buChar char="►"/>
              <a:defRPr sz="1800">
                <a:solidFill>
                  <a:schemeClr val="accent6"/>
                </a:solidFill>
                <a:latin typeface="+mn-lt"/>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4131865887"/>
      </p:ext>
    </p:extLst>
  </p:cSld>
  <p:clrMapOvr>
    <a:masterClrMapping/>
  </p:clrMapOvr>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fld id="{D05F11FA-CF43-4074-B8B5-19DAA47AB12A}" type="slidenum">
              <a:rPr lang="en-US" altLang="en-US"/>
              <a:pPr/>
              <a:t>‹#›</a:t>
            </a:fld>
            <a:endParaRPr lang="en-US" altLang="en-US"/>
          </a:p>
        </p:txBody>
      </p:sp>
    </p:spTree>
    <p:extLst>
      <p:ext uri="{BB962C8B-B14F-4D97-AF65-F5344CB8AC3E}">
        <p14:creationId xmlns:p14="http://schemas.microsoft.com/office/powerpoint/2010/main" val="1864004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PT"/>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6"/>
          <p:cNvSpPr>
            <a:spLocks noGrp="1"/>
          </p:cNvSpPr>
          <p:nvPr>
            <p:ph type="sldNum" sz="quarter" idx="10"/>
          </p:nvPr>
        </p:nvSpPr>
        <p:spPr/>
        <p:txBody>
          <a:bodyPr/>
          <a:lstStyle>
            <a:lvl1pPr>
              <a:defRPr/>
            </a:lvl1pPr>
          </a:lstStyle>
          <a:p>
            <a:fld id="{745896B0-C996-4091-8F7F-E492575B3AB9}" type="slidenum">
              <a:rPr lang="en-US" altLang="en-US"/>
              <a:pPr/>
              <a:t>‹#›</a:t>
            </a:fld>
            <a:endParaRPr lang="en-US" altLang="en-US"/>
          </a:p>
        </p:txBody>
      </p:sp>
    </p:spTree>
    <p:extLst>
      <p:ext uri="{BB962C8B-B14F-4D97-AF65-F5344CB8AC3E}">
        <p14:creationId xmlns:p14="http://schemas.microsoft.com/office/powerpoint/2010/main" val="581935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457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4648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Rectangle 6"/>
          <p:cNvSpPr>
            <a:spLocks noGrp="1"/>
          </p:cNvSpPr>
          <p:nvPr>
            <p:ph type="sldNum" sz="quarter" idx="10"/>
          </p:nvPr>
        </p:nvSpPr>
        <p:spPr/>
        <p:txBody>
          <a:bodyPr/>
          <a:lstStyle>
            <a:lvl1pPr>
              <a:defRPr/>
            </a:lvl1pPr>
          </a:lstStyle>
          <a:p>
            <a:fld id="{32827EF8-AC34-4864-8022-B1EDB906B5C0}" type="slidenum">
              <a:rPr lang="en-US" altLang="en-US"/>
              <a:pPr/>
              <a:t>‹#›</a:t>
            </a:fld>
            <a:endParaRPr lang="en-US" altLang="en-US"/>
          </a:p>
        </p:txBody>
      </p:sp>
    </p:spTree>
    <p:extLst>
      <p:ext uri="{BB962C8B-B14F-4D97-AF65-F5344CB8AC3E}">
        <p14:creationId xmlns:p14="http://schemas.microsoft.com/office/powerpoint/2010/main" val="1712246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6"/>
          <p:cNvSpPr>
            <a:spLocks noGrp="1"/>
          </p:cNvSpPr>
          <p:nvPr>
            <p:ph type="sldNum" sz="quarter" idx="10"/>
          </p:nvPr>
        </p:nvSpPr>
        <p:spPr/>
        <p:txBody>
          <a:bodyPr/>
          <a:lstStyle>
            <a:lvl1pPr>
              <a:defRPr/>
            </a:lvl1pPr>
          </a:lstStyle>
          <a:p>
            <a:fld id="{F684BFF7-32CC-44F5-B692-CB08B8729C58}" type="slidenum">
              <a:rPr lang="en-US" altLang="en-US"/>
              <a:pPr/>
              <a:t>‹#›</a:t>
            </a:fld>
            <a:endParaRPr lang="en-US" altLang="en-US"/>
          </a:p>
        </p:txBody>
      </p:sp>
    </p:spTree>
    <p:extLst>
      <p:ext uri="{BB962C8B-B14F-4D97-AF65-F5344CB8AC3E}">
        <p14:creationId xmlns:p14="http://schemas.microsoft.com/office/powerpoint/2010/main" val="1877747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6"/>
          <p:cNvSpPr>
            <a:spLocks noGrp="1"/>
          </p:cNvSpPr>
          <p:nvPr>
            <p:ph type="sldNum" sz="quarter" idx="10"/>
          </p:nvPr>
        </p:nvSpPr>
        <p:spPr/>
        <p:txBody>
          <a:bodyPr/>
          <a:lstStyle>
            <a:lvl1pPr>
              <a:defRPr/>
            </a:lvl1pPr>
          </a:lstStyle>
          <a:p>
            <a:fld id="{C75BC8B0-A20F-40AC-9DC4-83C3B8179F5D}" type="slidenum">
              <a:rPr lang="en-US" altLang="en-US"/>
              <a:pPr/>
              <a:t>‹#›</a:t>
            </a:fld>
            <a:endParaRPr lang="en-US" altLang="en-US"/>
          </a:p>
        </p:txBody>
      </p:sp>
    </p:spTree>
    <p:extLst>
      <p:ext uri="{BB962C8B-B14F-4D97-AF65-F5344CB8AC3E}">
        <p14:creationId xmlns:p14="http://schemas.microsoft.com/office/powerpoint/2010/main" val="3867612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p:cNvSpPr>
          <p:nvPr>
            <p:ph type="sldNum" sz="quarter" idx="10"/>
          </p:nvPr>
        </p:nvSpPr>
        <p:spPr/>
        <p:txBody>
          <a:bodyPr/>
          <a:lstStyle>
            <a:lvl1pPr>
              <a:defRPr/>
            </a:lvl1pPr>
          </a:lstStyle>
          <a:p>
            <a:fld id="{79FDD0B7-569F-483F-8BC9-B63EB6A632FC}" type="slidenum">
              <a:rPr lang="en-US" altLang="en-US"/>
              <a:pPr/>
              <a:t>‹#›</a:t>
            </a:fld>
            <a:endParaRPr lang="en-US" altLang="en-US"/>
          </a:p>
        </p:txBody>
      </p:sp>
    </p:spTree>
    <p:extLst>
      <p:ext uri="{BB962C8B-B14F-4D97-AF65-F5344CB8AC3E}">
        <p14:creationId xmlns:p14="http://schemas.microsoft.com/office/powerpoint/2010/main" val="2482343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fld id="{2B8D8ADE-3E1A-445D-8FA0-723582343D25}" type="slidenum">
              <a:rPr lang="en-US" altLang="en-US"/>
              <a:pPr/>
              <a:t>‹#›</a:t>
            </a:fld>
            <a:endParaRPr lang="en-US" altLang="en-US"/>
          </a:p>
        </p:txBody>
      </p:sp>
    </p:spTree>
    <p:extLst>
      <p:ext uri="{BB962C8B-B14F-4D97-AF65-F5344CB8AC3E}">
        <p14:creationId xmlns:p14="http://schemas.microsoft.com/office/powerpoint/2010/main" val="298572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sym typeface="Calibri" pitchFamily="34" charset="0"/>
            </a:endParaRP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fld id="{398F6031-B3FC-490E-86B3-EA57E7CA36F0}" type="slidenum">
              <a:rPr lang="en-US" altLang="en-US"/>
              <a:pPr/>
              <a:t>‹#›</a:t>
            </a:fld>
            <a:endParaRPr lang="en-US" altLang="en-US"/>
          </a:p>
        </p:txBody>
      </p:sp>
    </p:spTree>
    <p:extLst>
      <p:ext uri="{BB962C8B-B14F-4D97-AF65-F5344CB8AC3E}">
        <p14:creationId xmlns:p14="http://schemas.microsoft.com/office/powerpoint/2010/main" val="1457284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fld id="{C3A2A4A4-DD63-4F2D-AF6E-42EBE1871396}" type="slidenum">
              <a:rPr lang="en-US" altLang="en-US"/>
              <a:pPr/>
              <a:t>‹#›</a:t>
            </a:fld>
            <a:endParaRPr lang="en-US" altLang="en-US"/>
          </a:p>
        </p:txBody>
      </p:sp>
    </p:spTree>
    <p:extLst>
      <p:ext uri="{BB962C8B-B14F-4D97-AF65-F5344CB8AC3E}">
        <p14:creationId xmlns:p14="http://schemas.microsoft.com/office/powerpoint/2010/main" val="1593481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341313"/>
            <a:ext cx="2070100" cy="5761037"/>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430213" y="341313"/>
            <a:ext cx="6059487"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fld id="{D3F90CEE-B84A-4958-A4BD-8160FB2095F8}" type="slidenum">
              <a:rPr lang="en-US" altLang="en-US"/>
              <a:pPr/>
              <a:t>‹#›</a:t>
            </a:fld>
            <a:endParaRPr lang="en-US" altLang="en-US"/>
          </a:p>
        </p:txBody>
      </p:sp>
    </p:spTree>
    <p:extLst>
      <p:ext uri="{BB962C8B-B14F-4D97-AF65-F5344CB8AC3E}">
        <p14:creationId xmlns:p14="http://schemas.microsoft.com/office/powerpoint/2010/main" val="394304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5098" y="1295401"/>
            <a:ext cx="3770313" cy="4791075"/>
          </a:xfrm>
        </p:spPr>
        <p:txBody>
          <a:bodyPr/>
          <a:lstStyle>
            <a:lvl1pPr marL="176213" indent="-176213"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1pPr>
            <a:lvl2pPr marL="461963" indent="-171450"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2pPr>
            <a:lvl3pPr marL="738188" indent="-161925"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3pPr>
            <a:lvl4pPr marL="1025525" indent="-173038"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4pPr>
            <a:lvl5pPr marL="1311275" indent="-166688" algn="l" rtl="0" eaLnBrk="1" fontAlgn="base" hangingPunct="1">
              <a:lnSpc>
                <a:spcPct val="114000"/>
              </a:lnSpc>
              <a:spcBef>
                <a:spcPct val="20000"/>
              </a:spcBef>
              <a:spcAft>
                <a:spcPct val="0"/>
              </a:spcAft>
              <a:buFont typeface="Wingdings" pitchFamily="2" charset="2"/>
              <a:buChar char="§"/>
              <a:defRPr lang="en-US" sz="16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7809" y="1295401"/>
            <a:ext cx="3770312" cy="4791075"/>
          </a:xfrm>
        </p:spPr>
        <p:txBody>
          <a:bodyPr/>
          <a:lstStyle>
            <a:lvl1pPr marL="176213" indent="-176213"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1pPr>
            <a:lvl2pPr marL="461963" indent="-171450"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2pPr>
            <a:lvl3pPr marL="738188" indent="-161925"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3pPr>
            <a:lvl4pPr marL="1025525" indent="-173038"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4pPr>
            <a:lvl5pPr marL="1311275" indent="-166688"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p:cNvSpPr>
            <a:spLocks noGrp="1"/>
          </p:cNvSpPr>
          <p:nvPr>
            <p:ph type="body" sz="quarter" idx="13"/>
          </p:nvPr>
        </p:nvSpPr>
        <p:spPr>
          <a:xfrm>
            <a:off x="569400" y="345000"/>
            <a:ext cx="8193600" cy="381000"/>
          </a:xfrm>
        </p:spPr>
        <p:txBody>
          <a:bodyPr/>
          <a:lstStyle>
            <a:lvl1pPr marL="0" indent="0">
              <a:buNone/>
              <a:defRPr sz="2000">
                <a:solidFill>
                  <a:schemeClr val="tx1"/>
                </a:solidFill>
                <a:latin typeface="+mn-lt"/>
              </a:defRPr>
            </a:lvl1pPr>
          </a:lstStyle>
          <a:p>
            <a:pPr lvl="0"/>
            <a:r>
              <a:rPr lang="en-US" dirty="0"/>
              <a:t>Click to edit Master text styles</a:t>
            </a:r>
          </a:p>
        </p:txBody>
      </p:sp>
      <p:sp>
        <p:nvSpPr>
          <p:cNvPr id="13"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4"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
        <p:nvSpPr>
          <p:cNvPr id="8" name="Text Placeholder 8"/>
          <p:cNvSpPr>
            <a:spLocks noGrp="1"/>
          </p:cNvSpPr>
          <p:nvPr>
            <p:ph type="body" sz="quarter" idx="14"/>
          </p:nvPr>
        </p:nvSpPr>
        <p:spPr>
          <a:xfrm>
            <a:off x="552148" y="724563"/>
            <a:ext cx="8193600" cy="381000"/>
          </a:xfrm>
        </p:spPr>
        <p:txBody>
          <a:bodyPr/>
          <a:lstStyle>
            <a:lvl1pPr marL="285750" indent="-285750">
              <a:lnSpc>
                <a:spcPct val="100000"/>
              </a:lnSpc>
              <a:spcBef>
                <a:spcPts val="0"/>
              </a:spcBef>
              <a:buClr>
                <a:schemeClr val="accent6"/>
              </a:buClr>
              <a:buFont typeface="Arial" panose="020B0604020202020204" pitchFamily="34" charset="0"/>
              <a:buChar char="►"/>
              <a:defRPr sz="1800">
                <a:solidFill>
                  <a:schemeClr val="accent6"/>
                </a:solidFill>
                <a:latin typeface="+mn-lt"/>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0246601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3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569400" y="345000"/>
            <a:ext cx="8193600" cy="381000"/>
          </a:xfrm>
        </p:spPr>
        <p:txBody>
          <a:bodyPr/>
          <a:lstStyle>
            <a:lvl1pPr marL="0" indent="0">
              <a:buNone/>
              <a:defRPr sz="2000">
                <a:solidFill>
                  <a:schemeClr val="tx1"/>
                </a:solidFill>
                <a:latin typeface="+mn-lt"/>
              </a:defRPr>
            </a:lvl1pPr>
          </a:lstStyle>
          <a:p>
            <a:pPr lvl="0"/>
            <a:r>
              <a:rPr lang="en-US" dirty="0"/>
              <a:t>Click to edit Master text styles</a:t>
            </a:r>
          </a:p>
        </p:txBody>
      </p:sp>
      <p:sp>
        <p:nvSpPr>
          <p:cNvPr id="9"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0"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
        <p:nvSpPr>
          <p:cNvPr id="8" name="Text Placeholder 8"/>
          <p:cNvSpPr>
            <a:spLocks noGrp="1"/>
          </p:cNvSpPr>
          <p:nvPr>
            <p:ph type="body" sz="quarter" idx="14"/>
          </p:nvPr>
        </p:nvSpPr>
        <p:spPr>
          <a:xfrm>
            <a:off x="552148" y="724563"/>
            <a:ext cx="8193600" cy="381000"/>
          </a:xfrm>
        </p:spPr>
        <p:txBody>
          <a:bodyPr/>
          <a:lstStyle>
            <a:lvl1pPr marL="285750" indent="-285750">
              <a:lnSpc>
                <a:spcPct val="100000"/>
              </a:lnSpc>
              <a:spcBef>
                <a:spcPts val="0"/>
              </a:spcBef>
              <a:buClr>
                <a:schemeClr val="accent6"/>
              </a:buClr>
              <a:buFont typeface="Arial" panose="020B0604020202020204" pitchFamily="34" charset="0"/>
              <a:buChar char="►"/>
              <a:defRPr sz="1800">
                <a:solidFill>
                  <a:schemeClr val="accent6"/>
                </a:solidFill>
                <a:latin typeface="+mn-lt"/>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5022583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7C6343C2-1DAD-470C-9001-617ECD147D99}" type="slidenum">
              <a:rPr lang="en-GB" altLang="en-US"/>
              <a:pPr>
                <a:defRPr/>
              </a:pPr>
              <a:t>‹#›</a:t>
            </a:fld>
            <a:endParaRPr lang="en-GB" altLang="en-US"/>
          </a:p>
        </p:txBody>
      </p:sp>
    </p:spTree>
    <p:extLst>
      <p:ext uri="{BB962C8B-B14F-4D97-AF65-F5344CB8AC3E}">
        <p14:creationId xmlns:p14="http://schemas.microsoft.com/office/powerpoint/2010/main" val="114734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6/28/2018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6/28/2018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40"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30" y="4087564"/>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7"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6/28/2018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6/28/2018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75098" y="1295401"/>
            <a:ext cx="7693025" cy="47910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7"/>
          <p:cNvSpPr>
            <a:spLocks noChangeArrowheads="1"/>
          </p:cNvSpPr>
          <p:nvPr/>
        </p:nvSpPr>
        <p:spPr bwMode="auto">
          <a:xfrm>
            <a:off x="381000" y="228600"/>
            <a:ext cx="5562600" cy="762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wrap="none" anchor="ctr"/>
          <a:lstStyle/>
          <a:p>
            <a:pPr fontAlgn="base">
              <a:spcBef>
                <a:spcPct val="0"/>
              </a:spcBef>
              <a:spcAft>
                <a:spcPct val="0"/>
              </a:spcAft>
            </a:pPr>
            <a:endParaRPr lang="en-US">
              <a:solidFill>
                <a:srgbClr val="0000FF"/>
              </a:solidFill>
            </a:endParaRPr>
          </a:p>
        </p:txBody>
      </p:sp>
      <p:sp>
        <p:nvSpPr>
          <p:cNvPr id="1031" name="Rectangle 8"/>
          <p:cNvSpPr>
            <a:spLocks noChangeArrowheads="1"/>
          </p:cNvSpPr>
          <p:nvPr/>
        </p:nvSpPr>
        <p:spPr bwMode="auto">
          <a:xfrm rot="5400000">
            <a:off x="0" y="609600"/>
            <a:ext cx="838200" cy="762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wrap="none" anchor="ctr"/>
          <a:lstStyle/>
          <a:p>
            <a:pPr fontAlgn="base">
              <a:spcBef>
                <a:spcPct val="0"/>
              </a:spcBef>
              <a:spcAft>
                <a:spcPct val="0"/>
              </a:spcAft>
            </a:pPr>
            <a:endParaRPr lang="en-US">
              <a:solidFill>
                <a:srgbClr val="0000FF"/>
              </a:solidFill>
            </a:endParaRPr>
          </a:p>
        </p:txBody>
      </p:sp>
      <p:sp>
        <p:nvSpPr>
          <p:cNvPr id="8"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fontAlgn="base">
              <a:spcBef>
                <a:spcPct val="0"/>
              </a:spcBef>
              <a:spcAft>
                <a:spcPct val="0"/>
              </a:spcAft>
              <a:defRPr/>
            </a:pPr>
            <a:endParaRPr lang="en-GB">
              <a:solidFill>
                <a:srgbClr val="000000"/>
              </a:solidFill>
            </a:endParaRPr>
          </a:p>
        </p:txBody>
      </p:sp>
      <p:sp>
        <p:nvSpPr>
          <p:cNvPr id="9"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fontAlgn="base">
              <a:spcBef>
                <a:spcPct val="0"/>
              </a:spcBef>
              <a:spcAft>
                <a:spcPct val="0"/>
              </a:spcAft>
              <a:defRPr/>
            </a:pPr>
            <a:fld id="{E1E97FCE-A0D7-41C4-9072-B9DB593AD5F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2395960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hdr="0" ftr="0" dt="0"/>
  <p:txStyles>
    <p:titleStyle>
      <a:lvl1pPr algn="l" rtl="0" fontAlgn="base">
        <a:lnSpc>
          <a:spcPct val="90000"/>
        </a:lnSpc>
        <a:spcBef>
          <a:spcPct val="0"/>
        </a:spcBef>
        <a:spcAft>
          <a:spcPct val="0"/>
        </a:spcAft>
        <a:defRPr sz="2400" b="1">
          <a:solidFill>
            <a:srgbClr val="3333FF"/>
          </a:solidFill>
          <a:latin typeface="+mj-lt"/>
          <a:ea typeface="+mj-ea"/>
          <a:cs typeface="+mj-cs"/>
        </a:defRPr>
      </a:lvl1pPr>
      <a:lvl2pPr algn="l" rtl="0" fontAlgn="base">
        <a:lnSpc>
          <a:spcPct val="90000"/>
        </a:lnSpc>
        <a:spcBef>
          <a:spcPct val="0"/>
        </a:spcBef>
        <a:spcAft>
          <a:spcPct val="0"/>
        </a:spcAft>
        <a:defRPr sz="2400" b="1">
          <a:solidFill>
            <a:srgbClr val="3333FF"/>
          </a:solidFill>
          <a:latin typeface="Arial" pitchFamily="34" charset="0"/>
          <a:ea typeface="ＭＳ Ｐゴシック" pitchFamily="3" charset="-128"/>
        </a:defRPr>
      </a:lvl2pPr>
      <a:lvl3pPr algn="l" rtl="0" fontAlgn="base">
        <a:lnSpc>
          <a:spcPct val="90000"/>
        </a:lnSpc>
        <a:spcBef>
          <a:spcPct val="0"/>
        </a:spcBef>
        <a:spcAft>
          <a:spcPct val="0"/>
        </a:spcAft>
        <a:defRPr sz="2400" b="1">
          <a:solidFill>
            <a:srgbClr val="3333FF"/>
          </a:solidFill>
          <a:latin typeface="Arial" pitchFamily="34" charset="0"/>
          <a:ea typeface="ＭＳ Ｐゴシック" pitchFamily="3" charset="-128"/>
        </a:defRPr>
      </a:lvl3pPr>
      <a:lvl4pPr algn="l" rtl="0" fontAlgn="base">
        <a:lnSpc>
          <a:spcPct val="90000"/>
        </a:lnSpc>
        <a:spcBef>
          <a:spcPct val="0"/>
        </a:spcBef>
        <a:spcAft>
          <a:spcPct val="0"/>
        </a:spcAft>
        <a:defRPr sz="2400" b="1">
          <a:solidFill>
            <a:srgbClr val="3333FF"/>
          </a:solidFill>
          <a:latin typeface="Arial" pitchFamily="34" charset="0"/>
          <a:ea typeface="ＭＳ Ｐゴシック" pitchFamily="3" charset="-128"/>
        </a:defRPr>
      </a:lvl4pPr>
      <a:lvl5pPr algn="l" rtl="0" fontAlgn="base">
        <a:lnSpc>
          <a:spcPct val="90000"/>
        </a:lnSpc>
        <a:spcBef>
          <a:spcPct val="0"/>
        </a:spcBef>
        <a:spcAft>
          <a:spcPct val="0"/>
        </a:spcAft>
        <a:defRPr sz="2400" b="1">
          <a:solidFill>
            <a:srgbClr val="3333FF"/>
          </a:solidFill>
          <a:latin typeface="Arial" pitchFamily="34" charset="0"/>
          <a:ea typeface="ＭＳ Ｐゴシック" pitchFamily="3" charset="-128"/>
        </a:defRPr>
      </a:lvl5pPr>
      <a:lvl6pPr marL="457200" algn="l" rtl="0" eaLnBrk="1" fontAlgn="base" hangingPunct="1">
        <a:lnSpc>
          <a:spcPct val="90000"/>
        </a:lnSpc>
        <a:spcBef>
          <a:spcPct val="0"/>
        </a:spcBef>
        <a:spcAft>
          <a:spcPct val="0"/>
        </a:spcAft>
        <a:defRPr sz="2400" b="1">
          <a:solidFill>
            <a:srgbClr val="3333FF"/>
          </a:solidFill>
          <a:latin typeface="Arial" pitchFamily="34" charset="0"/>
          <a:ea typeface="ＭＳ Ｐゴシック" pitchFamily="3" charset="-128"/>
        </a:defRPr>
      </a:lvl6pPr>
      <a:lvl7pPr marL="914400" algn="l" rtl="0" eaLnBrk="1" fontAlgn="base" hangingPunct="1">
        <a:lnSpc>
          <a:spcPct val="90000"/>
        </a:lnSpc>
        <a:spcBef>
          <a:spcPct val="0"/>
        </a:spcBef>
        <a:spcAft>
          <a:spcPct val="0"/>
        </a:spcAft>
        <a:defRPr sz="2400" b="1">
          <a:solidFill>
            <a:srgbClr val="3333FF"/>
          </a:solidFill>
          <a:latin typeface="Arial" pitchFamily="34" charset="0"/>
          <a:ea typeface="ＭＳ Ｐゴシック" pitchFamily="3" charset="-128"/>
        </a:defRPr>
      </a:lvl7pPr>
      <a:lvl8pPr marL="1371600" algn="l" rtl="0" eaLnBrk="1" fontAlgn="base" hangingPunct="1">
        <a:lnSpc>
          <a:spcPct val="90000"/>
        </a:lnSpc>
        <a:spcBef>
          <a:spcPct val="0"/>
        </a:spcBef>
        <a:spcAft>
          <a:spcPct val="0"/>
        </a:spcAft>
        <a:defRPr sz="2400" b="1">
          <a:solidFill>
            <a:srgbClr val="3333FF"/>
          </a:solidFill>
          <a:latin typeface="Arial" pitchFamily="34" charset="0"/>
          <a:ea typeface="ＭＳ Ｐゴシック" pitchFamily="3" charset="-128"/>
        </a:defRPr>
      </a:lvl8pPr>
      <a:lvl9pPr marL="1828800" algn="l" rtl="0" eaLnBrk="1" fontAlgn="base" hangingPunct="1">
        <a:lnSpc>
          <a:spcPct val="90000"/>
        </a:lnSpc>
        <a:spcBef>
          <a:spcPct val="0"/>
        </a:spcBef>
        <a:spcAft>
          <a:spcPct val="0"/>
        </a:spcAft>
        <a:defRPr sz="2400" b="1">
          <a:solidFill>
            <a:srgbClr val="3333FF"/>
          </a:solidFill>
          <a:latin typeface="Arial" pitchFamily="34" charset="0"/>
          <a:ea typeface="ＭＳ Ｐゴシック" pitchFamily="3" charset="-128"/>
        </a:defRPr>
      </a:lvl9pPr>
    </p:titleStyle>
    <p:bodyStyle>
      <a:lvl1pPr marL="176213" indent="-176213" algn="l" rtl="0" fontAlgn="base">
        <a:lnSpc>
          <a:spcPct val="114000"/>
        </a:lnSpc>
        <a:spcBef>
          <a:spcPct val="20000"/>
        </a:spcBef>
        <a:spcAft>
          <a:spcPct val="0"/>
        </a:spcAft>
        <a:buFont typeface="Wingdings" pitchFamily="2" charset="2"/>
        <a:buChar char="§"/>
        <a:defRPr lang="en-US" sz="1600" dirty="0">
          <a:solidFill>
            <a:schemeClr val="tx2"/>
          </a:solidFill>
          <a:latin typeface="+mn-lt"/>
          <a:ea typeface="+mn-ea"/>
          <a:cs typeface="+mn-cs"/>
        </a:defRPr>
      </a:lvl1pPr>
      <a:lvl2pPr marL="461963" indent="-171450" algn="l" rtl="0" fontAlgn="base">
        <a:lnSpc>
          <a:spcPct val="114000"/>
        </a:lnSpc>
        <a:spcBef>
          <a:spcPct val="20000"/>
        </a:spcBef>
        <a:spcAft>
          <a:spcPct val="0"/>
        </a:spcAft>
        <a:buSzPct val="75000"/>
        <a:buFont typeface="Wingdings" pitchFamily="2" charset="2"/>
        <a:buChar char="§"/>
        <a:defRPr lang="en-US" sz="1600" dirty="0">
          <a:solidFill>
            <a:schemeClr val="tx2"/>
          </a:solidFill>
          <a:latin typeface="+mn-lt"/>
          <a:ea typeface="+mn-ea"/>
          <a:cs typeface="+mn-cs"/>
        </a:defRPr>
      </a:lvl2pPr>
      <a:lvl3pPr marL="738188" indent="-161925" algn="l" rtl="0" fontAlgn="base">
        <a:lnSpc>
          <a:spcPct val="114000"/>
        </a:lnSpc>
        <a:spcBef>
          <a:spcPct val="20000"/>
        </a:spcBef>
        <a:spcAft>
          <a:spcPct val="0"/>
        </a:spcAft>
        <a:buSzPct val="75000"/>
        <a:buFont typeface="Wingdings" pitchFamily="2" charset="2"/>
        <a:buChar char="§"/>
        <a:defRPr lang="en-US" sz="1600" dirty="0">
          <a:solidFill>
            <a:schemeClr val="tx2"/>
          </a:solidFill>
          <a:latin typeface="+mn-lt"/>
          <a:ea typeface="+mn-ea"/>
          <a:cs typeface="+mn-cs"/>
        </a:defRPr>
      </a:lvl3pPr>
      <a:lvl4pPr marL="1025525" indent="-173038" algn="l" rtl="0" fontAlgn="base">
        <a:lnSpc>
          <a:spcPct val="114000"/>
        </a:lnSpc>
        <a:spcBef>
          <a:spcPct val="20000"/>
        </a:spcBef>
        <a:spcAft>
          <a:spcPct val="0"/>
        </a:spcAft>
        <a:buSzPct val="80000"/>
        <a:buFont typeface="Wingdings" pitchFamily="2" charset="2"/>
        <a:buChar char="§"/>
        <a:defRPr lang="en-US" sz="1600" dirty="0">
          <a:solidFill>
            <a:schemeClr val="tx2"/>
          </a:solidFill>
          <a:latin typeface="+mn-lt"/>
          <a:ea typeface="+mn-ea"/>
          <a:cs typeface="+mn-cs"/>
        </a:defRPr>
      </a:lvl4pPr>
      <a:lvl5pPr marL="1311275" indent="-166688" algn="l" rtl="0" fontAlgn="base">
        <a:lnSpc>
          <a:spcPct val="114000"/>
        </a:lnSpc>
        <a:spcBef>
          <a:spcPct val="20000"/>
        </a:spcBef>
        <a:spcAft>
          <a:spcPct val="0"/>
        </a:spcAft>
        <a:buSzPct val="65000"/>
        <a:buFont typeface="Wingdings" pitchFamily="2" charset="2"/>
        <a:buChar char="§"/>
        <a:defRPr lang="en-GB" sz="1600" dirty="0">
          <a:solidFill>
            <a:schemeClr val="tx2"/>
          </a:solidFill>
          <a:latin typeface="+mn-lt"/>
          <a:ea typeface="+mn-ea"/>
          <a:cs typeface="+mn-cs"/>
        </a:defRPr>
      </a:lvl5pPr>
      <a:lvl6pPr marL="1768475" indent="-166688" algn="l" rtl="0" eaLnBrk="1" fontAlgn="base" hangingPunct="1">
        <a:spcBef>
          <a:spcPct val="20000"/>
        </a:spcBef>
        <a:spcAft>
          <a:spcPct val="0"/>
        </a:spcAft>
        <a:buClr>
          <a:schemeClr val="tx1"/>
        </a:buClr>
        <a:buSzPct val="65000"/>
        <a:buFont typeface="Wingdings" pitchFamily="2" charset="2"/>
        <a:buChar char="l"/>
        <a:defRPr>
          <a:solidFill>
            <a:srgbClr val="3333FF"/>
          </a:solidFill>
          <a:latin typeface="+mn-lt"/>
          <a:ea typeface="+mn-ea"/>
        </a:defRPr>
      </a:lvl6pPr>
      <a:lvl7pPr marL="2225675" indent="-166688" algn="l" rtl="0" eaLnBrk="1" fontAlgn="base" hangingPunct="1">
        <a:spcBef>
          <a:spcPct val="20000"/>
        </a:spcBef>
        <a:spcAft>
          <a:spcPct val="0"/>
        </a:spcAft>
        <a:buClr>
          <a:schemeClr val="tx1"/>
        </a:buClr>
        <a:buSzPct val="65000"/>
        <a:buFont typeface="Wingdings" pitchFamily="2" charset="2"/>
        <a:buChar char="l"/>
        <a:defRPr>
          <a:solidFill>
            <a:srgbClr val="3333FF"/>
          </a:solidFill>
          <a:latin typeface="+mn-lt"/>
          <a:ea typeface="+mn-ea"/>
        </a:defRPr>
      </a:lvl7pPr>
      <a:lvl8pPr marL="2682875" indent="-166688" algn="l" rtl="0" eaLnBrk="1" fontAlgn="base" hangingPunct="1">
        <a:spcBef>
          <a:spcPct val="20000"/>
        </a:spcBef>
        <a:spcAft>
          <a:spcPct val="0"/>
        </a:spcAft>
        <a:buClr>
          <a:schemeClr val="tx1"/>
        </a:buClr>
        <a:buSzPct val="65000"/>
        <a:buFont typeface="Wingdings" pitchFamily="2" charset="2"/>
        <a:buChar char="l"/>
        <a:defRPr>
          <a:solidFill>
            <a:srgbClr val="3333FF"/>
          </a:solidFill>
          <a:latin typeface="+mn-lt"/>
          <a:ea typeface="+mn-ea"/>
        </a:defRPr>
      </a:lvl8pPr>
      <a:lvl9pPr marL="3140075" indent="-166688" algn="l" rtl="0" eaLnBrk="1" fontAlgn="base" hangingPunct="1">
        <a:spcBef>
          <a:spcPct val="20000"/>
        </a:spcBef>
        <a:spcAft>
          <a:spcPct val="0"/>
        </a:spcAft>
        <a:buClr>
          <a:schemeClr val="tx1"/>
        </a:buClr>
        <a:buSzPct val="65000"/>
        <a:buFont typeface="Wingdings" pitchFamily="2" charset="2"/>
        <a:buChar char="l"/>
        <a:defRPr>
          <a:solidFill>
            <a:srgbClr val="3333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3" y="6250166"/>
            <a:ext cx="3786691"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6/28/2018</a:t>
            </a:fld>
            <a:endParaRPr lang="en-US"/>
          </a:p>
        </p:txBody>
      </p:sp>
      <p:sp>
        <p:nvSpPr>
          <p:cNvPr id="5" name="Footer Placeholder 4"/>
          <p:cNvSpPr>
            <a:spLocks noGrp="1"/>
          </p:cNvSpPr>
          <p:nvPr>
            <p:ph type="ftr" sz="quarter" idx="3"/>
          </p:nvPr>
        </p:nvSpPr>
        <p:spPr>
          <a:xfrm>
            <a:off x="193640" y="6250166"/>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3991089" y="6250165"/>
            <a:ext cx="1161827"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83" r:id="rId13"/>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p:cNvSpPr>
          <p:nvPr>
            <p:ph type="body" idx="1"/>
          </p:nvPr>
        </p:nvSpPr>
        <p:spPr bwMode="auto">
          <a:xfrm>
            <a:off x="457200" y="15763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4"/>
          <p:cNvSpPr>
            <a:spLocks noGrp="1"/>
          </p:cNvSpPr>
          <p:nvPr>
            <p:ph type="title"/>
          </p:nvPr>
        </p:nvSpPr>
        <p:spPr bwMode="auto">
          <a:xfrm>
            <a:off x="430213" y="341313"/>
            <a:ext cx="8281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30504020204" pitchFamily="34" charset="0"/>
              </a:rPr>
              <a:t>Click to edit Master title style</a:t>
            </a:r>
          </a:p>
        </p:txBody>
      </p:sp>
      <p:sp>
        <p:nvSpPr>
          <p:cNvPr id="1030" name="Rectangle 6"/>
          <p:cNvSpPr>
            <a:spLocks noGrp="1"/>
          </p:cNvSpPr>
          <p:nvPr>
            <p:ph type="sldNum" sz="quarter" idx="2"/>
          </p:nvPr>
        </p:nvSpPr>
        <p:spPr bwMode="auto">
          <a:xfrm>
            <a:off x="8418513"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eaLnBrk="1">
              <a:defRPr>
                <a:solidFill>
                  <a:srgbClr val="888888"/>
                </a:solidFill>
                <a:latin typeface="Helvetica" panose="020B0604020202020204" pitchFamily="34" charset="0"/>
                <a:cs typeface="Helvetica" panose="020B0604020202020204" pitchFamily="34" charset="0"/>
                <a:sym typeface="Helvetica" panose="020B0604020202020204" pitchFamily="34" charset="0"/>
              </a:defRPr>
            </a:lvl1pPr>
          </a:lstStyle>
          <a:p>
            <a:pPr fontAlgn="base" hangingPunct="0">
              <a:spcBef>
                <a:spcPct val="0"/>
              </a:spcBef>
              <a:spcAft>
                <a:spcPct val="0"/>
              </a:spcAft>
            </a:pPr>
            <a:fld id="{4D6D4E04-9A9B-4566-BFD6-29EAFB140EBE}" type="slidenum">
              <a:rPr lang="en-US" altLang="en-US" smtClean="0"/>
              <a:pPr fontAlgn="base" hangingPunct="0">
                <a:spcBef>
                  <a:spcPct val="0"/>
                </a:spcBef>
                <a:spcAft>
                  <a:spcPct val="0"/>
                </a:spcAft>
              </a:pPr>
              <a:t>‹#›</a:t>
            </a:fld>
            <a:endParaRPr lang="en-US" altLang="en-US"/>
          </a:p>
        </p:txBody>
      </p:sp>
    </p:spTree>
    <p:extLst>
      <p:ext uri="{BB962C8B-B14F-4D97-AF65-F5344CB8AC3E}">
        <p14:creationId xmlns:p14="http://schemas.microsoft.com/office/powerpoint/2010/main" val="9859730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0" fontAlgn="base" hangingPunct="0">
        <a:spcBef>
          <a:spcPct val="0"/>
        </a:spcBef>
        <a:spcAft>
          <a:spcPct val="0"/>
        </a:spcAft>
        <a:defRPr sz="4000" b="1">
          <a:solidFill>
            <a:srgbClr val="FFFFFF"/>
          </a:solidFill>
          <a:latin typeface="+mj-lt"/>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4" y="1076362"/>
            <a:ext cx="6346031" cy="1477328"/>
          </a:xfrm>
          <a:prstGeom prst="rect">
            <a:avLst/>
          </a:prstGeom>
          <a:noFill/>
        </p:spPr>
        <p:txBody>
          <a:bodyPr wrap="square" rtlCol="0">
            <a:spAutoFit/>
          </a:bodyPr>
          <a:lstStyle/>
          <a:p>
            <a:endParaRPr lang="en-US" sz="2700" b="1" dirty="0">
              <a:solidFill>
                <a:sysClr val="windowText" lastClr="000000"/>
              </a:solidFill>
            </a:endParaRPr>
          </a:p>
          <a:p>
            <a:endParaRPr lang="en-US" sz="2100" i="1" dirty="0">
              <a:solidFill>
                <a:sysClr val="windowText" lastClr="000000"/>
              </a:solidFill>
            </a:endParaRPr>
          </a:p>
          <a:p>
            <a:endParaRPr lang="en-US" sz="2100" i="1" dirty="0">
              <a:solidFill>
                <a:sysClr val="windowText" lastClr="000000"/>
              </a:solidFill>
            </a:endParaRPr>
          </a:p>
          <a:p>
            <a:endParaRPr lang="en-US" sz="2100" i="1" dirty="0">
              <a:solidFill>
                <a:sysClr val="windowText" lastClr="000000"/>
              </a:solidFill>
            </a:endParaRPr>
          </a:p>
        </p:txBody>
      </p:sp>
      <p:sp>
        <p:nvSpPr>
          <p:cNvPr id="3" name="Title 2"/>
          <p:cNvSpPr>
            <a:spLocks noGrp="1"/>
          </p:cNvSpPr>
          <p:nvPr>
            <p:ph type="ctrTitle"/>
          </p:nvPr>
        </p:nvSpPr>
        <p:spPr>
          <a:xfrm>
            <a:off x="1813916" y="1062588"/>
            <a:ext cx="5516169" cy="1952588"/>
          </a:xfrm>
        </p:spPr>
        <p:txBody>
          <a:bodyPr>
            <a:normAutofit fontScale="90000"/>
          </a:bodyPr>
          <a:lstStyle/>
          <a:p>
            <a:pPr>
              <a:lnSpc>
                <a:spcPct val="150000"/>
              </a:lnSpc>
              <a:spcAft>
                <a:spcPts val="338"/>
              </a:spcAft>
            </a:pPr>
            <a:r>
              <a:rPr lang="en-US" sz="2400" b="1" dirty="0">
                <a:ln w="0"/>
                <a:solidFill>
                  <a:schemeClr val="bg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Geospatial Database</a:t>
            </a:r>
            <a:br>
              <a:rPr lang="en-US" sz="2400" b="1" dirty="0">
                <a:ln w="0"/>
                <a:solidFill>
                  <a:schemeClr val="bg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br>
            <a:r>
              <a:rPr lang="en-US" sz="2000" b="1" dirty="0">
                <a:ln w="0"/>
                <a:solidFill>
                  <a:schemeClr val="bg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Create Geodatabase</a:t>
            </a:r>
            <a:r>
              <a:rPr lang="en-US" sz="2400" b="1" dirty="0">
                <a:ln w="0"/>
                <a:solidFill>
                  <a:schemeClr val="bg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
            </a:r>
            <a:br>
              <a:rPr lang="en-US" sz="2400" b="1" dirty="0">
                <a:ln w="0"/>
                <a:solidFill>
                  <a:schemeClr val="bg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br>
            <a:r>
              <a:rPr lang="en-US" sz="1600" dirty="0">
                <a:ln w="0"/>
                <a:solidFill>
                  <a:schemeClr val="bg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Practical Session</a:t>
            </a:r>
            <a:r>
              <a:rPr lang="en-US" sz="2700" dirty="0">
                <a:solidFill>
                  <a:schemeClr val="bg1"/>
                </a:solidFill>
                <a:latin typeface="Arial" panose="020B0604020202020204" pitchFamily="34" charset="0"/>
                <a:cs typeface="Arial" panose="020B0604020202020204" pitchFamily="34" charset="0"/>
              </a:rPr>
              <a:t/>
            </a:r>
            <a:br>
              <a:rPr lang="en-US" sz="2700" dirty="0">
                <a:solidFill>
                  <a:schemeClr val="bg1"/>
                </a:solidFill>
                <a:latin typeface="Arial" panose="020B0604020202020204" pitchFamily="34" charset="0"/>
                <a:cs typeface="Arial" panose="020B0604020202020204" pitchFamily="34" charset="0"/>
              </a:rPr>
            </a:br>
            <a:endParaRPr lang="en-GB" sz="2700" dirty="0"/>
          </a:p>
        </p:txBody>
      </p:sp>
      <p:sp>
        <p:nvSpPr>
          <p:cNvPr id="4" name="Subtitle 3"/>
          <p:cNvSpPr>
            <a:spLocks noGrp="1"/>
          </p:cNvSpPr>
          <p:nvPr>
            <p:ph type="subTitle" idx="1"/>
          </p:nvPr>
        </p:nvSpPr>
        <p:spPr>
          <a:xfrm>
            <a:off x="2171700" y="2875028"/>
            <a:ext cx="4800600" cy="1104900"/>
          </a:xfrm>
        </p:spPr>
        <p:txBody>
          <a:bodyPr>
            <a:noAutofit/>
          </a:bodyPr>
          <a:lstStyle/>
          <a:p>
            <a:r>
              <a:rPr lang="en-US" sz="1350" dirty="0"/>
              <a:t>GIS for Spatial Planning</a:t>
            </a:r>
          </a:p>
          <a:p>
            <a:r>
              <a:rPr lang="en-US" sz="1350" dirty="0"/>
              <a:t>Training for Ministry of Transport</a:t>
            </a:r>
          </a:p>
          <a:p>
            <a:r>
              <a:rPr lang="en-US" sz="1350" dirty="0"/>
              <a:t>Mozambique</a:t>
            </a:r>
          </a:p>
          <a:p>
            <a:endParaRPr lang="en-GB" sz="1350" dirty="0"/>
          </a:p>
          <a:p>
            <a:r>
              <a:rPr lang="en-GB" sz="1350" dirty="0"/>
              <a:t>Maputo, Mozambique</a:t>
            </a:r>
          </a:p>
          <a:p>
            <a:r>
              <a:rPr lang="en-US" sz="1350" dirty="0"/>
              <a:t>2-13 July 2018</a:t>
            </a:r>
          </a:p>
          <a:p>
            <a:endParaRPr lang="en-GB" sz="1350" dirty="0"/>
          </a:p>
        </p:txBody>
      </p:sp>
      <p:pic>
        <p:nvPicPr>
          <p:cNvPr id="5" name="Picture 4" descr="ECA Logo_new_ENG final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19800"/>
            <a:ext cx="2812256" cy="31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3"/>
          <p:cNvSpPr txBox="1">
            <a:spLocks/>
          </p:cNvSpPr>
          <p:nvPr/>
        </p:nvSpPr>
        <p:spPr>
          <a:xfrm>
            <a:off x="2171700" y="4546442"/>
            <a:ext cx="4800600" cy="704850"/>
          </a:xfrm>
          <a:prstGeom prst="rect">
            <a:avLst/>
          </a:prstGeom>
        </p:spPr>
        <p:txBody>
          <a:bodyPr vert="horz" lIns="68580" tIns="34290" rIns="68580" bIns="34290" rtlCol="0">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buClr>
                <a:srgbClr val="31B6FD"/>
              </a:buClr>
            </a:pPr>
            <a:r>
              <a:rPr lang="en-US" altLang="en-US" sz="1050" dirty="0" err="1">
                <a:latin typeface="Lato" pitchFamily="34" charset="0"/>
                <a:sym typeface="Lato" pitchFamily="34" charset="0"/>
              </a:rPr>
              <a:t>GeoInformation</a:t>
            </a:r>
            <a:r>
              <a:rPr lang="en-US" altLang="en-US" sz="1050" dirty="0">
                <a:latin typeface="Lato" pitchFamily="34" charset="0"/>
                <a:sym typeface="Lato" pitchFamily="34" charset="0"/>
              </a:rPr>
              <a:t> </a:t>
            </a:r>
            <a:r>
              <a:rPr lang="en-US" altLang="en-US" sz="1050" dirty="0" err="1">
                <a:latin typeface="Lato" pitchFamily="34" charset="0"/>
                <a:sym typeface="Lato" pitchFamily="34" charset="0"/>
              </a:rPr>
              <a:t>Systmes</a:t>
            </a:r>
            <a:r>
              <a:rPr lang="en-US" altLang="en-US" sz="1050" dirty="0">
                <a:latin typeface="Lato" pitchFamily="34" charset="0"/>
                <a:sym typeface="Lato" pitchFamily="34" charset="0"/>
              </a:rPr>
              <a:t> Section (GISS)</a:t>
            </a:r>
          </a:p>
          <a:p>
            <a:pPr>
              <a:buClr>
                <a:srgbClr val="31B6FD"/>
              </a:buClr>
            </a:pPr>
            <a:endParaRPr lang="en-US" sz="1050" b="1" dirty="0">
              <a:solidFill>
                <a:prstClr val="white"/>
              </a:solidFill>
              <a:latin typeface="Century Gothic" panose="020B0502020202020204" pitchFamily="34" charset="0"/>
            </a:endParaRPr>
          </a:p>
          <a:p>
            <a:pPr>
              <a:buClr>
                <a:srgbClr val="31B6FD"/>
              </a:buClr>
            </a:pPr>
            <a:endParaRPr lang="en-GB" sz="1050" dirty="0"/>
          </a:p>
          <a:p>
            <a:pPr>
              <a:buClr>
                <a:srgbClr val="31B6FD"/>
              </a:buClr>
            </a:pPr>
            <a:endParaRPr lang="en-GB" sz="1050" dirty="0"/>
          </a:p>
        </p:txBody>
      </p:sp>
    </p:spTree>
    <p:extLst>
      <p:ext uri="{BB962C8B-B14F-4D97-AF65-F5344CB8AC3E}">
        <p14:creationId xmlns:p14="http://schemas.microsoft.com/office/powerpoint/2010/main" val="28956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9D7BEEF-12A4-4056-8F7C-30724453FEC3}"/>
              </a:ext>
            </a:extLst>
          </p:cNvPr>
          <p:cNvSpPr/>
          <p:nvPr/>
        </p:nvSpPr>
        <p:spPr>
          <a:xfrm>
            <a:off x="908384" y="1524000"/>
            <a:ext cx="6364706" cy="369332"/>
          </a:xfrm>
          <a:prstGeom prst="rect">
            <a:avLst/>
          </a:prstGeom>
        </p:spPr>
        <p:txBody>
          <a:bodyPr wrap="square">
            <a:spAutoFit/>
          </a:bodyPr>
          <a:lstStyle/>
          <a:p>
            <a:r>
              <a:rPr lang="en-US" b="1" dirty="0">
                <a:latin typeface="Calibri" panose="020F0502020204030204" pitchFamily="34" charset="0"/>
              </a:rPr>
              <a:t>Types of HTML content you can display</a:t>
            </a:r>
          </a:p>
        </p:txBody>
      </p:sp>
      <p:grpSp>
        <p:nvGrpSpPr>
          <p:cNvPr id="3" name="Group 2"/>
          <p:cNvGrpSpPr/>
          <p:nvPr/>
        </p:nvGrpSpPr>
        <p:grpSpPr>
          <a:xfrm>
            <a:off x="2629256" y="3331658"/>
            <a:ext cx="4944624" cy="2078542"/>
            <a:chOff x="4195762" y="2061411"/>
            <a:chExt cx="5575885" cy="2343901"/>
          </a:xfrm>
        </p:grpSpPr>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4195762" y="2452687"/>
              <a:ext cx="3800475" cy="1952625"/>
            </a:xfrm>
            <a:prstGeom prst="rect">
              <a:avLst/>
            </a:prstGeom>
            <a:ln>
              <a:noFill/>
            </a:ln>
            <a:effectLst>
              <a:outerShdw blurRad="292100" dist="139700" dir="2700000" algn="tl" rotWithShape="0">
                <a:srgbClr val="333333">
                  <a:alpha val="65000"/>
                </a:srgbClr>
              </a:outerShdw>
            </a:effectLst>
          </p:spPr>
        </p:pic>
        <p:sp>
          <p:nvSpPr>
            <p:cNvPr id="13" name="Rectangular Callout 12"/>
            <p:cNvSpPr/>
            <p:nvPr/>
          </p:nvSpPr>
          <p:spPr>
            <a:xfrm>
              <a:off x="7104647" y="2061411"/>
              <a:ext cx="2667000" cy="457200"/>
            </a:xfrm>
            <a:prstGeom prst="wedgeRectCallout">
              <a:avLst>
                <a:gd name="adj1" fmla="val -97262"/>
                <a:gd name="adj2" fmla="val 133333"/>
              </a:avLst>
            </a:prstGeom>
            <a:solidFill>
              <a:srgbClr val="F5F79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825">
                  <a:solidFill>
                    <a:srgbClr val="262626"/>
                  </a:solidFill>
                  <a:ea typeface="Calibri" panose="020F0502020204030204" pitchFamily="34" charset="0"/>
                  <a:cs typeface="Times New Roman" panose="02020603050405020304" pitchFamily="18" charset="0"/>
                </a:rPr>
                <a:t>Click the HTML Popup tool on the tool bar.</a:t>
              </a:r>
              <a:endParaRPr lang="en-US" sz="825">
                <a:ea typeface="Calibri" panose="020F0502020204030204" pitchFamily="34" charset="0"/>
                <a:cs typeface="Times New Roman" panose="02020603050405020304" pitchFamily="18" charset="0"/>
              </a:endParaRPr>
            </a:p>
          </p:txBody>
        </p:sp>
      </p:grpSp>
      <p:sp>
        <p:nvSpPr>
          <p:cNvPr id="14" name="Rectangle 13"/>
          <p:cNvSpPr/>
          <p:nvPr/>
        </p:nvSpPr>
        <p:spPr>
          <a:xfrm>
            <a:off x="908384" y="2172050"/>
            <a:ext cx="3494290" cy="271869"/>
          </a:xfrm>
          <a:prstGeom prst="rect">
            <a:avLst/>
          </a:prstGeom>
        </p:spPr>
        <p:txBody>
          <a:bodyPr wrap="none">
            <a:spAutoFit/>
          </a:bodyPr>
          <a:lstStyle/>
          <a:p>
            <a:pPr>
              <a:lnSpc>
                <a:spcPts val="1440"/>
              </a:lnSpc>
              <a:spcBef>
                <a:spcPts val="1136"/>
              </a:spcBef>
              <a:spcAft>
                <a:spcPts val="566"/>
              </a:spcAft>
            </a:pPr>
            <a:r>
              <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As a table of the visible fields</a:t>
            </a:r>
            <a:endParaRPr lang="en-US"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Tree>
    <p:extLst>
      <p:ext uri="{BB962C8B-B14F-4D97-AF65-F5344CB8AC3E}">
        <p14:creationId xmlns:p14="http://schemas.microsoft.com/office/powerpoint/2010/main" val="286796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53227" y="3928408"/>
            <a:ext cx="3398357" cy="1938992"/>
          </a:xfrm>
          <a:prstGeom prst="rect">
            <a:avLst/>
          </a:prstGeom>
        </p:spPr>
        <p:txBody>
          <a:bodyPr wrap="square">
            <a:spAutoFit/>
          </a:bodyPr>
          <a:lstStyle/>
          <a:p>
            <a:pPr marL="342900">
              <a:lnSpc>
                <a:spcPct val="150000"/>
              </a:lnSpc>
              <a:spcAft>
                <a:spcPts val="675"/>
              </a:spcAft>
            </a:pPr>
            <a:r>
              <a:rPr lang="en-US" sz="1600" dirty="0">
                <a:latin typeface="Calibri" panose="020F0502020204030204" pitchFamily="34" charset="0"/>
              </a:rPr>
              <a:t>The default HTML pop-up window for a feature layer has an HTML table containing the names and values of the layer's attributes (below).</a:t>
            </a:r>
            <a:endParaRPr lang="en-US" sz="1600" dirty="0">
              <a:solidFill>
                <a:srgbClr val="4D4D4D"/>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229100" y="3088481"/>
            <a:ext cx="4457700" cy="2550319"/>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632813" y="2740494"/>
            <a:ext cx="2419380" cy="271869"/>
          </a:xfrm>
          <a:prstGeom prst="rect">
            <a:avLst/>
          </a:prstGeom>
        </p:spPr>
        <p:txBody>
          <a:bodyPr wrap="none">
            <a:spAutoFit/>
          </a:bodyPr>
          <a:lstStyle/>
          <a:p>
            <a:pPr>
              <a:lnSpc>
                <a:spcPts val="1440"/>
              </a:lnSpc>
              <a:spcBef>
                <a:spcPts val="1136"/>
              </a:spcBef>
              <a:spcAft>
                <a:spcPts val="566"/>
              </a:spcAft>
            </a:pPr>
            <a:r>
              <a:rPr lang="en-US" sz="1350"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Click on a </a:t>
            </a:r>
            <a:r>
              <a:rPr lang="en-US" sz="1350"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building</a:t>
            </a:r>
            <a:r>
              <a:rPr lang="en-US" sz="1350"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 feature. </a:t>
            </a:r>
            <a:endParaRPr lang="en-US" sz="1350"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
        <p:nvSpPr>
          <p:cNvPr id="12" name="Rectangle 11">
            <a:extLst>
              <a:ext uri="{FF2B5EF4-FFF2-40B4-BE49-F238E27FC236}">
                <a16:creationId xmlns="" xmlns:a16="http://schemas.microsoft.com/office/drawing/2014/main" id="{29D7BEEF-12A4-4056-8F7C-30724453FEC3}"/>
              </a:ext>
            </a:extLst>
          </p:cNvPr>
          <p:cNvSpPr/>
          <p:nvPr/>
        </p:nvSpPr>
        <p:spPr>
          <a:xfrm>
            <a:off x="908384" y="1524000"/>
            <a:ext cx="6364706" cy="369332"/>
          </a:xfrm>
          <a:prstGeom prst="rect">
            <a:avLst/>
          </a:prstGeom>
        </p:spPr>
        <p:txBody>
          <a:bodyPr wrap="square">
            <a:spAutoFit/>
          </a:bodyPr>
          <a:lstStyle/>
          <a:p>
            <a:r>
              <a:rPr lang="en-US" b="1" dirty="0">
                <a:latin typeface="Calibri" panose="020F0502020204030204" pitchFamily="34" charset="0"/>
              </a:rPr>
              <a:t>Types of HTML content you can display</a:t>
            </a:r>
          </a:p>
        </p:txBody>
      </p:sp>
      <p:sp>
        <p:nvSpPr>
          <p:cNvPr id="13" name="Rectangle 12"/>
          <p:cNvSpPr/>
          <p:nvPr/>
        </p:nvSpPr>
        <p:spPr>
          <a:xfrm>
            <a:off x="908384" y="2172050"/>
            <a:ext cx="3494290" cy="271869"/>
          </a:xfrm>
          <a:prstGeom prst="rect">
            <a:avLst/>
          </a:prstGeom>
        </p:spPr>
        <p:txBody>
          <a:bodyPr wrap="none">
            <a:spAutoFit/>
          </a:bodyPr>
          <a:lstStyle/>
          <a:p>
            <a:pPr>
              <a:lnSpc>
                <a:spcPts val="1440"/>
              </a:lnSpc>
              <a:spcBef>
                <a:spcPts val="1136"/>
              </a:spcBef>
              <a:spcAft>
                <a:spcPts val="566"/>
              </a:spcAft>
            </a:pPr>
            <a:r>
              <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As a table of the visible fields</a:t>
            </a:r>
            <a:endParaRPr lang="en-US"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15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53227" y="3379473"/>
            <a:ext cx="3398357" cy="2126864"/>
          </a:xfrm>
          <a:prstGeom prst="rect">
            <a:avLst/>
          </a:prstGeom>
        </p:spPr>
        <p:txBody>
          <a:bodyPr wrap="square">
            <a:spAutoFit/>
          </a:bodyPr>
          <a:lstStyle/>
          <a:p>
            <a:pPr>
              <a:lnSpc>
                <a:spcPct val="150000"/>
              </a:lnSpc>
            </a:pPr>
            <a:r>
              <a:rPr lang="en-US" dirty="0">
                <a:latin typeface="Calibri" panose="020F0502020204030204" pitchFamily="34" charset="0"/>
              </a:rPr>
              <a:t>You can set your field visibility, the order in which fields appear, field alias names, and other properties on the </a:t>
            </a:r>
            <a:r>
              <a:rPr lang="en-US" b="1" dirty="0">
                <a:latin typeface="Calibri" panose="020F0502020204030204" pitchFamily="34" charset="0"/>
              </a:rPr>
              <a:t>Fields</a:t>
            </a:r>
            <a:r>
              <a:rPr lang="en-US" dirty="0">
                <a:latin typeface="Calibri" panose="020F0502020204030204" pitchFamily="34" charset="0"/>
              </a:rPr>
              <a:t> tab of the </a:t>
            </a:r>
            <a:r>
              <a:rPr lang="en-US" b="1" dirty="0">
                <a:latin typeface="Calibri" panose="020F0502020204030204" pitchFamily="34" charset="0"/>
              </a:rPr>
              <a:t>Layer Properties</a:t>
            </a:r>
            <a:r>
              <a:rPr lang="en-US" dirty="0">
                <a:latin typeface="Calibri" panose="020F0502020204030204" pitchFamily="34" charset="0"/>
              </a:rPr>
              <a:t> dialog box.</a:t>
            </a:r>
          </a:p>
        </p:txBody>
      </p:sp>
      <p:grpSp>
        <p:nvGrpSpPr>
          <p:cNvPr id="3" name="Group 2"/>
          <p:cNvGrpSpPr/>
          <p:nvPr/>
        </p:nvGrpSpPr>
        <p:grpSpPr>
          <a:xfrm>
            <a:off x="4195805" y="2622784"/>
            <a:ext cx="4764714" cy="3701816"/>
            <a:chOff x="5594406" y="975760"/>
            <a:chExt cx="6352952" cy="4935755"/>
          </a:xfrm>
        </p:grpSpPr>
        <p:pic>
          <p:nvPicPr>
            <p:cNvPr id="7" name="Picture 6"/>
            <p:cNvPicPr/>
            <p:nvPr/>
          </p:nvPicPr>
          <p:blipFill>
            <a:blip r:embed="rId2"/>
            <a:stretch>
              <a:fillRect/>
            </a:stretch>
          </p:blipFill>
          <p:spPr>
            <a:xfrm>
              <a:off x="5594406" y="975760"/>
              <a:ext cx="6352952" cy="4935755"/>
            </a:xfrm>
            <a:prstGeom prst="rect">
              <a:avLst/>
            </a:prstGeom>
            <a:ln>
              <a:noFill/>
            </a:ln>
            <a:effectLst>
              <a:outerShdw blurRad="292100" dist="139700" dir="2700000" algn="tl" rotWithShape="0">
                <a:srgbClr val="333333">
                  <a:alpha val="65000"/>
                </a:srgbClr>
              </a:outerShdw>
            </a:effectLst>
          </p:spPr>
        </p:pic>
        <p:sp>
          <p:nvSpPr>
            <p:cNvPr id="2" name="Rounded Rectangle 1"/>
            <p:cNvSpPr/>
            <p:nvPr/>
          </p:nvSpPr>
          <p:spPr>
            <a:xfrm>
              <a:off x="5751095" y="2005263"/>
              <a:ext cx="1002631" cy="12913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 name="Rectangle 8">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
        <p:nvSpPr>
          <p:cNvPr id="12" name="Rectangle 11">
            <a:extLst>
              <a:ext uri="{FF2B5EF4-FFF2-40B4-BE49-F238E27FC236}">
                <a16:creationId xmlns="" xmlns:a16="http://schemas.microsoft.com/office/drawing/2014/main" id="{29D7BEEF-12A4-4056-8F7C-30724453FEC3}"/>
              </a:ext>
            </a:extLst>
          </p:cNvPr>
          <p:cNvSpPr/>
          <p:nvPr/>
        </p:nvSpPr>
        <p:spPr>
          <a:xfrm>
            <a:off x="908384" y="1524000"/>
            <a:ext cx="6364706" cy="369332"/>
          </a:xfrm>
          <a:prstGeom prst="rect">
            <a:avLst/>
          </a:prstGeom>
        </p:spPr>
        <p:txBody>
          <a:bodyPr wrap="square">
            <a:spAutoFit/>
          </a:bodyPr>
          <a:lstStyle/>
          <a:p>
            <a:r>
              <a:rPr lang="en-US" b="1" dirty="0">
                <a:latin typeface="Calibri" panose="020F0502020204030204" pitchFamily="34" charset="0"/>
              </a:rPr>
              <a:t>Types of HTML content you can display</a:t>
            </a:r>
          </a:p>
        </p:txBody>
      </p:sp>
      <p:sp>
        <p:nvSpPr>
          <p:cNvPr id="13" name="Rectangle 12"/>
          <p:cNvSpPr/>
          <p:nvPr/>
        </p:nvSpPr>
        <p:spPr>
          <a:xfrm>
            <a:off x="908384" y="2172050"/>
            <a:ext cx="3494290" cy="271869"/>
          </a:xfrm>
          <a:prstGeom prst="rect">
            <a:avLst/>
          </a:prstGeom>
        </p:spPr>
        <p:txBody>
          <a:bodyPr wrap="none">
            <a:spAutoFit/>
          </a:bodyPr>
          <a:lstStyle/>
          <a:p>
            <a:pPr>
              <a:lnSpc>
                <a:spcPts val="1440"/>
              </a:lnSpc>
              <a:spcBef>
                <a:spcPts val="1136"/>
              </a:spcBef>
              <a:spcAft>
                <a:spcPts val="566"/>
              </a:spcAft>
            </a:pPr>
            <a:r>
              <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As a table of the visible fields</a:t>
            </a:r>
            <a:endParaRPr lang="en-US"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68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53227" y="3379473"/>
            <a:ext cx="3398357" cy="1754326"/>
          </a:xfrm>
          <a:prstGeom prst="rect">
            <a:avLst/>
          </a:prstGeom>
        </p:spPr>
        <p:txBody>
          <a:bodyPr wrap="square">
            <a:spAutoFit/>
          </a:bodyPr>
          <a:lstStyle/>
          <a:p>
            <a:pPr>
              <a:lnSpc>
                <a:spcPct val="150000"/>
              </a:lnSpc>
            </a:pPr>
            <a:r>
              <a:rPr lang="en-US" dirty="0">
                <a:latin typeface="Calibri" panose="020F0502020204030204" pitchFamily="34" charset="0"/>
              </a:rPr>
              <a:t>This display also includes three visible fields—Name, Type and Area in </a:t>
            </a:r>
            <a:r>
              <a:rPr lang="en-US" dirty="0" err="1">
                <a:latin typeface="Calibri" panose="020F0502020204030204" pitchFamily="34" charset="0"/>
              </a:rPr>
              <a:t>Msq</a:t>
            </a:r>
            <a:r>
              <a:rPr lang="en-US" dirty="0">
                <a:latin typeface="Calibri" panose="020F0502020204030204" pitchFamily="34" charset="0"/>
              </a:rPr>
              <a:t>—which are displayed using their field aliases.</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271364" y="3084634"/>
            <a:ext cx="4186836" cy="2782766"/>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
        <p:nvSpPr>
          <p:cNvPr id="8" name="Rectangle 7">
            <a:extLst>
              <a:ext uri="{FF2B5EF4-FFF2-40B4-BE49-F238E27FC236}">
                <a16:creationId xmlns="" xmlns:a16="http://schemas.microsoft.com/office/drawing/2014/main" id="{29D7BEEF-12A4-4056-8F7C-30724453FEC3}"/>
              </a:ext>
            </a:extLst>
          </p:cNvPr>
          <p:cNvSpPr/>
          <p:nvPr/>
        </p:nvSpPr>
        <p:spPr>
          <a:xfrm>
            <a:off x="908384" y="1524000"/>
            <a:ext cx="6364706" cy="369332"/>
          </a:xfrm>
          <a:prstGeom prst="rect">
            <a:avLst/>
          </a:prstGeom>
        </p:spPr>
        <p:txBody>
          <a:bodyPr wrap="square">
            <a:spAutoFit/>
          </a:bodyPr>
          <a:lstStyle/>
          <a:p>
            <a:r>
              <a:rPr lang="en-US" b="1" dirty="0">
                <a:latin typeface="Calibri" panose="020F0502020204030204" pitchFamily="34" charset="0"/>
              </a:rPr>
              <a:t>Types of HTML content you can display</a:t>
            </a:r>
          </a:p>
        </p:txBody>
      </p:sp>
      <p:sp>
        <p:nvSpPr>
          <p:cNvPr id="12" name="Rectangle 11"/>
          <p:cNvSpPr/>
          <p:nvPr/>
        </p:nvSpPr>
        <p:spPr>
          <a:xfrm>
            <a:off x="908384" y="2172050"/>
            <a:ext cx="3494290" cy="271869"/>
          </a:xfrm>
          <a:prstGeom prst="rect">
            <a:avLst/>
          </a:prstGeom>
        </p:spPr>
        <p:txBody>
          <a:bodyPr wrap="none">
            <a:spAutoFit/>
          </a:bodyPr>
          <a:lstStyle/>
          <a:p>
            <a:pPr>
              <a:lnSpc>
                <a:spcPts val="1440"/>
              </a:lnSpc>
              <a:spcBef>
                <a:spcPts val="1136"/>
              </a:spcBef>
              <a:spcAft>
                <a:spcPts val="566"/>
              </a:spcAft>
            </a:pPr>
            <a:r>
              <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As a table of the visible fields</a:t>
            </a:r>
            <a:endParaRPr lang="en-US"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81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53227" y="3379473"/>
            <a:ext cx="3398357" cy="2585323"/>
          </a:xfrm>
          <a:prstGeom prst="rect">
            <a:avLst/>
          </a:prstGeom>
        </p:spPr>
        <p:txBody>
          <a:bodyPr wrap="square">
            <a:spAutoFit/>
          </a:bodyPr>
          <a:lstStyle/>
          <a:p>
            <a:pPr>
              <a:lnSpc>
                <a:spcPct val="150000"/>
              </a:lnSpc>
            </a:pPr>
            <a:r>
              <a:rPr lang="en-US" dirty="0">
                <a:latin typeface="Calibri" panose="020F0502020204030204" pitchFamily="34" charset="0"/>
              </a:rPr>
              <a:t>Use the </a:t>
            </a:r>
            <a:r>
              <a:rPr lang="en-US" b="1" dirty="0">
                <a:latin typeface="Calibri" panose="020F0502020204030204" pitchFamily="34" charset="0"/>
              </a:rPr>
              <a:t>Display</a:t>
            </a:r>
            <a:r>
              <a:rPr lang="en-US" dirty="0">
                <a:latin typeface="Calibri" panose="020F0502020204030204" pitchFamily="34" charset="0"/>
              </a:rPr>
              <a:t> tab on your </a:t>
            </a:r>
            <a:r>
              <a:rPr lang="en-US" b="1" dirty="0">
                <a:latin typeface="Calibri" panose="020F0502020204030204" pitchFamily="34" charset="0"/>
              </a:rPr>
              <a:t>Layer Properties</a:t>
            </a:r>
            <a:r>
              <a:rPr lang="en-US" dirty="0">
                <a:latin typeface="Calibri" panose="020F0502020204030204" pitchFamily="34" charset="0"/>
              </a:rPr>
              <a:t> dialog box to build the display expression. Click the </a:t>
            </a:r>
            <a:r>
              <a:rPr lang="en-US" b="1" dirty="0">
                <a:latin typeface="Calibri" panose="020F0502020204030204" pitchFamily="34" charset="0"/>
              </a:rPr>
              <a:t>Expression</a:t>
            </a:r>
            <a:r>
              <a:rPr lang="en-US" dirty="0">
                <a:latin typeface="Calibri" panose="020F0502020204030204" pitchFamily="34" charset="0"/>
              </a:rPr>
              <a:t> button to display the </a:t>
            </a:r>
            <a:r>
              <a:rPr lang="en-US" b="1" dirty="0">
                <a:latin typeface="Calibri" panose="020F0502020204030204" pitchFamily="34" charset="0"/>
              </a:rPr>
              <a:t>Display Expression</a:t>
            </a:r>
            <a:r>
              <a:rPr lang="en-US" dirty="0">
                <a:latin typeface="Calibri" panose="020F0502020204030204" pitchFamily="34" charset="0"/>
              </a:rPr>
              <a:t> dialog box and create a display expression.</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090737" y="2971324"/>
            <a:ext cx="2778919" cy="3429476"/>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6672826" y="3612055"/>
            <a:ext cx="2307431" cy="1450181"/>
            <a:chOff x="0" y="0"/>
            <a:chExt cx="3076575" cy="1933575"/>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76575" cy="1933575"/>
            </a:xfrm>
            <a:prstGeom prst="rect">
              <a:avLst/>
            </a:prstGeom>
            <a:ln>
              <a:noFill/>
            </a:ln>
            <a:effectLst>
              <a:outerShdw blurRad="292100" dist="139700" dir="2700000" algn="tl" rotWithShape="0">
                <a:srgbClr val="333333">
                  <a:alpha val="65000"/>
                </a:srgbClr>
              </a:outerShdw>
            </a:effectLst>
          </p:spPr>
        </p:pic>
        <p:sp>
          <p:nvSpPr>
            <p:cNvPr id="13" name="Rounded Rectangle 12"/>
            <p:cNvSpPr/>
            <p:nvPr/>
          </p:nvSpPr>
          <p:spPr>
            <a:xfrm>
              <a:off x="76200" y="285750"/>
              <a:ext cx="2924175" cy="200025"/>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15" name="Rectangle 14">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
        <p:nvSpPr>
          <p:cNvPr id="16" name="Rectangle 15">
            <a:extLst>
              <a:ext uri="{FF2B5EF4-FFF2-40B4-BE49-F238E27FC236}">
                <a16:creationId xmlns="" xmlns:a16="http://schemas.microsoft.com/office/drawing/2014/main" id="{29D7BEEF-12A4-4056-8F7C-30724453FEC3}"/>
              </a:ext>
            </a:extLst>
          </p:cNvPr>
          <p:cNvSpPr/>
          <p:nvPr/>
        </p:nvSpPr>
        <p:spPr>
          <a:xfrm>
            <a:off x="908384" y="1524000"/>
            <a:ext cx="6364706" cy="369332"/>
          </a:xfrm>
          <a:prstGeom prst="rect">
            <a:avLst/>
          </a:prstGeom>
        </p:spPr>
        <p:txBody>
          <a:bodyPr wrap="square">
            <a:spAutoFit/>
          </a:bodyPr>
          <a:lstStyle/>
          <a:p>
            <a:r>
              <a:rPr lang="en-US" b="1" dirty="0">
                <a:latin typeface="Calibri" panose="020F0502020204030204" pitchFamily="34" charset="0"/>
              </a:rPr>
              <a:t>Types of HTML content you can display</a:t>
            </a:r>
          </a:p>
        </p:txBody>
      </p:sp>
      <p:sp>
        <p:nvSpPr>
          <p:cNvPr id="17" name="Rectangle 16"/>
          <p:cNvSpPr/>
          <p:nvPr/>
        </p:nvSpPr>
        <p:spPr>
          <a:xfrm>
            <a:off x="908384" y="2172050"/>
            <a:ext cx="3494290" cy="271869"/>
          </a:xfrm>
          <a:prstGeom prst="rect">
            <a:avLst/>
          </a:prstGeom>
        </p:spPr>
        <p:txBody>
          <a:bodyPr wrap="none">
            <a:spAutoFit/>
          </a:bodyPr>
          <a:lstStyle/>
          <a:p>
            <a:pPr>
              <a:lnSpc>
                <a:spcPts val="1440"/>
              </a:lnSpc>
              <a:spcBef>
                <a:spcPts val="1136"/>
              </a:spcBef>
              <a:spcAft>
                <a:spcPts val="566"/>
              </a:spcAft>
            </a:pPr>
            <a:r>
              <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As a table of the visible fields</a:t>
            </a:r>
            <a:endParaRPr lang="en-US"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29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53226" y="2971800"/>
            <a:ext cx="8614048" cy="3485570"/>
          </a:xfrm>
          <a:prstGeom prst="rect">
            <a:avLst/>
          </a:prstGeom>
        </p:spPr>
        <p:txBody>
          <a:bodyPr wrap="square">
            <a:spAutoFit/>
          </a:bodyPr>
          <a:lstStyle/>
          <a:p>
            <a:pPr>
              <a:lnSpc>
                <a:spcPct val="200000"/>
              </a:lnSpc>
            </a:pPr>
            <a:r>
              <a:rPr lang="en-US" b="1" dirty="0">
                <a:latin typeface="Calibri" panose="020F0502020204030204" pitchFamily="34" charset="0"/>
              </a:rPr>
              <a:t>Displaying images from file </a:t>
            </a:r>
            <a:r>
              <a:rPr lang="en-US" b="1" dirty="0">
                <a:latin typeface="Calibri" panose="020F0502020204030204" pitchFamily="34" charset="0"/>
              </a:rPr>
              <a:t>paths.</a:t>
            </a:r>
          </a:p>
          <a:p>
            <a:pPr>
              <a:lnSpc>
                <a:spcPct val="200000"/>
              </a:lnSpc>
            </a:pPr>
            <a:r>
              <a:rPr lang="en-US" b="1" dirty="0">
                <a:latin typeface="Calibri" panose="020F0502020204030204" pitchFamily="34" charset="0"/>
              </a:rPr>
              <a:t>You can do this by using the HTML image tag</a:t>
            </a:r>
            <a:r>
              <a:rPr lang="en-US" b="1" dirty="0">
                <a:latin typeface="Calibri" panose="020F0502020204030204" pitchFamily="34" charset="0"/>
              </a:rPr>
              <a:t>:</a:t>
            </a:r>
          </a:p>
          <a:p>
            <a:pPr>
              <a:lnSpc>
                <a:spcPct val="150000"/>
              </a:lnSpc>
            </a:pPr>
            <a:endParaRPr lang="en-US" sz="1350" b="1" dirty="0"/>
          </a:p>
          <a:p>
            <a:pPr>
              <a:lnSpc>
                <a:spcPct val="150000"/>
              </a:lnSpc>
            </a:pPr>
            <a:r>
              <a:rPr lang="en-US" sz="2400" b="1" dirty="0">
                <a:solidFill>
                  <a:schemeClr val="accent1">
                    <a:lumMod val="75000"/>
                  </a:schemeClr>
                </a:solidFill>
                <a:latin typeface="Calibri" panose="020F0502020204030204" pitchFamily="34" charset="0"/>
              </a:rPr>
              <a:t>&lt;</a:t>
            </a:r>
            <a:r>
              <a:rPr lang="en-US" sz="2400" b="1" dirty="0" err="1">
                <a:solidFill>
                  <a:schemeClr val="accent1">
                    <a:lumMod val="75000"/>
                  </a:schemeClr>
                </a:solidFill>
                <a:latin typeface="Calibri" panose="020F0502020204030204" pitchFamily="34" charset="0"/>
              </a:rPr>
              <a:t>img</a:t>
            </a:r>
            <a:r>
              <a:rPr lang="en-US" sz="2400" b="1" dirty="0">
                <a:solidFill>
                  <a:schemeClr val="accent1">
                    <a:lumMod val="75000"/>
                  </a:schemeClr>
                </a:solidFill>
                <a:latin typeface="Calibri" panose="020F0502020204030204" pitchFamily="34" charset="0"/>
              </a:rPr>
              <a:t> </a:t>
            </a:r>
            <a:r>
              <a:rPr lang="en-US" sz="2400" b="1" dirty="0" err="1">
                <a:solidFill>
                  <a:schemeClr val="accent1">
                    <a:lumMod val="75000"/>
                  </a:schemeClr>
                </a:solidFill>
                <a:latin typeface="Calibri" panose="020F0502020204030204" pitchFamily="34" charset="0"/>
              </a:rPr>
              <a:t>src</a:t>
            </a:r>
            <a:r>
              <a:rPr lang="en-US" sz="2400" b="1" dirty="0">
                <a:solidFill>
                  <a:schemeClr val="accent1">
                    <a:lumMod val="75000"/>
                  </a:schemeClr>
                </a:solidFill>
                <a:latin typeface="Calibri" panose="020F0502020204030204" pitchFamily="34" charset="0"/>
              </a:rPr>
              <a:t>='D:\Exercise Data\Piri-piri_Restaurant.jpg' width='250' </a:t>
            </a:r>
            <a:r>
              <a:rPr lang="en-US" sz="2400" b="1" dirty="0">
                <a:solidFill>
                  <a:schemeClr val="accent1">
                    <a:lumMod val="75000"/>
                  </a:schemeClr>
                </a:solidFill>
                <a:latin typeface="Calibri" panose="020F0502020204030204" pitchFamily="34" charset="0"/>
              </a:rPr>
              <a:t>/&gt;</a:t>
            </a:r>
          </a:p>
          <a:p>
            <a:pPr>
              <a:lnSpc>
                <a:spcPct val="150000"/>
              </a:lnSpc>
            </a:pPr>
            <a:endParaRPr lang="en-US" sz="2400" b="1" dirty="0">
              <a:solidFill>
                <a:schemeClr val="accent1">
                  <a:lumMod val="75000"/>
                </a:schemeClr>
              </a:solidFill>
            </a:endParaRPr>
          </a:p>
          <a:p>
            <a:pPr>
              <a:lnSpc>
                <a:spcPct val="150000"/>
              </a:lnSpc>
            </a:pPr>
            <a:r>
              <a:rPr lang="en-US" sz="2400" b="1" dirty="0">
                <a:solidFill>
                  <a:schemeClr val="accent1">
                    <a:lumMod val="75000"/>
                  </a:schemeClr>
                </a:solidFill>
                <a:latin typeface="Calibri" panose="020F0502020204030204" pitchFamily="34" charset="0"/>
              </a:rPr>
              <a:t>&lt;</a:t>
            </a:r>
            <a:r>
              <a:rPr lang="en-US" sz="2400" b="1" dirty="0" err="1">
                <a:solidFill>
                  <a:schemeClr val="accent1">
                    <a:lumMod val="75000"/>
                  </a:schemeClr>
                </a:solidFill>
                <a:latin typeface="Calibri" panose="020F0502020204030204" pitchFamily="34" charset="0"/>
              </a:rPr>
              <a:t>img</a:t>
            </a:r>
            <a:r>
              <a:rPr lang="en-US" sz="2400" b="1" dirty="0">
                <a:solidFill>
                  <a:schemeClr val="accent1">
                    <a:lumMod val="75000"/>
                  </a:schemeClr>
                </a:solidFill>
                <a:latin typeface="Calibri" panose="020F0502020204030204" pitchFamily="34" charset="0"/>
              </a:rPr>
              <a:t> </a:t>
            </a:r>
            <a:r>
              <a:rPr lang="en-US" sz="2400" b="1" dirty="0" err="1">
                <a:solidFill>
                  <a:schemeClr val="accent1">
                    <a:lumMod val="75000"/>
                  </a:schemeClr>
                </a:solidFill>
                <a:latin typeface="Calibri" panose="020F0502020204030204" pitchFamily="34" charset="0"/>
              </a:rPr>
              <a:t>src</a:t>
            </a:r>
            <a:r>
              <a:rPr lang="en-US" sz="2400" b="1" dirty="0">
                <a:solidFill>
                  <a:schemeClr val="accent1">
                    <a:lumMod val="75000"/>
                  </a:schemeClr>
                </a:solidFill>
                <a:latin typeface="Calibri" panose="020F0502020204030204" pitchFamily="34" charset="0"/>
              </a:rPr>
              <a:t>='D:\Exercise Data\Galaxy_Restaurant.jpg' width='250' /&gt;</a:t>
            </a:r>
          </a:p>
          <a:p>
            <a:pPr>
              <a:lnSpc>
                <a:spcPct val="150000"/>
              </a:lnSpc>
            </a:pPr>
            <a:endParaRPr lang="en-US" sz="1350" b="1" dirty="0"/>
          </a:p>
        </p:txBody>
      </p:sp>
      <p:sp>
        <p:nvSpPr>
          <p:cNvPr id="6" name="Rectangle 5">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
        <p:nvSpPr>
          <p:cNvPr id="7" name="Rectangle 6">
            <a:extLst>
              <a:ext uri="{FF2B5EF4-FFF2-40B4-BE49-F238E27FC236}">
                <a16:creationId xmlns="" xmlns:a16="http://schemas.microsoft.com/office/drawing/2014/main" id="{29D7BEEF-12A4-4056-8F7C-30724453FEC3}"/>
              </a:ext>
            </a:extLst>
          </p:cNvPr>
          <p:cNvSpPr/>
          <p:nvPr/>
        </p:nvSpPr>
        <p:spPr>
          <a:xfrm>
            <a:off x="908384" y="1524000"/>
            <a:ext cx="6364706" cy="369332"/>
          </a:xfrm>
          <a:prstGeom prst="rect">
            <a:avLst/>
          </a:prstGeom>
        </p:spPr>
        <p:txBody>
          <a:bodyPr wrap="square">
            <a:spAutoFit/>
          </a:bodyPr>
          <a:lstStyle/>
          <a:p>
            <a:r>
              <a:rPr lang="en-US" b="1" dirty="0">
                <a:latin typeface="Calibri" panose="020F0502020204030204" pitchFamily="34" charset="0"/>
              </a:rPr>
              <a:t>Types of HTML content you can display</a:t>
            </a:r>
          </a:p>
        </p:txBody>
      </p:sp>
      <p:sp>
        <p:nvSpPr>
          <p:cNvPr id="8" name="Rectangle 7"/>
          <p:cNvSpPr/>
          <p:nvPr/>
        </p:nvSpPr>
        <p:spPr>
          <a:xfrm>
            <a:off x="908384" y="2172050"/>
            <a:ext cx="3494290" cy="271869"/>
          </a:xfrm>
          <a:prstGeom prst="rect">
            <a:avLst/>
          </a:prstGeom>
        </p:spPr>
        <p:txBody>
          <a:bodyPr wrap="none">
            <a:spAutoFit/>
          </a:bodyPr>
          <a:lstStyle/>
          <a:p>
            <a:pPr>
              <a:lnSpc>
                <a:spcPts val="1440"/>
              </a:lnSpc>
              <a:spcBef>
                <a:spcPts val="1136"/>
              </a:spcBef>
              <a:spcAft>
                <a:spcPts val="566"/>
              </a:spcAft>
            </a:pPr>
            <a:r>
              <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As a table of the visible fields</a:t>
            </a:r>
            <a:endParaRPr lang="en-US"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493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38600" y="2693194"/>
            <a:ext cx="4772025" cy="3707606"/>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4295274" y="3450729"/>
            <a:ext cx="4343400" cy="8926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
        <p:nvSpPr>
          <p:cNvPr id="10" name="Rectangle 9">
            <a:extLst>
              <a:ext uri="{FF2B5EF4-FFF2-40B4-BE49-F238E27FC236}">
                <a16:creationId xmlns="" xmlns:a16="http://schemas.microsoft.com/office/drawing/2014/main" id="{29D7BEEF-12A4-4056-8F7C-30724453FEC3}"/>
              </a:ext>
            </a:extLst>
          </p:cNvPr>
          <p:cNvSpPr/>
          <p:nvPr/>
        </p:nvSpPr>
        <p:spPr>
          <a:xfrm>
            <a:off x="908384" y="1524000"/>
            <a:ext cx="6364706" cy="369332"/>
          </a:xfrm>
          <a:prstGeom prst="rect">
            <a:avLst/>
          </a:prstGeom>
        </p:spPr>
        <p:txBody>
          <a:bodyPr wrap="square">
            <a:spAutoFit/>
          </a:bodyPr>
          <a:lstStyle/>
          <a:p>
            <a:r>
              <a:rPr lang="en-US" b="1" dirty="0">
                <a:latin typeface="Calibri" panose="020F0502020204030204" pitchFamily="34" charset="0"/>
              </a:rPr>
              <a:t>Types of HTML content you can display</a:t>
            </a:r>
          </a:p>
        </p:txBody>
      </p:sp>
      <p:sp>
        <p:nvSpPr>
          <p:cNvPr id="12" name="Rectangle 11"/>
          <p:cNvSpPr/>
          <p:nvPr/>
        </p:nvSpPr>
        <p:spPr>
          <a:xfrm>
            <a:off x="908384" y="2172050"/>
            <a:ext cx="3494290" cy="271869"/>
          </a:xfrm>
          <a:prstGeom prst="rect">
            <a:avLst/>
          </a:prstGeom>
        </p:spPr>
        <p:txBody>
          <a:bodyPr wrap="none">
            <a:spAutoFit/>
          </a:bodyPr>
          <a:lstStyle/>
          <a:p>
            <a:pPr>
              <a:lnSpc>
                <a:spcPts val="1440"/>
              </a:lnSpc>
              <a:spcBef>
                <a:spcPts val="1136"/>
              </a:spcBef>
              <a:spcAft>
                <a:spcPts val="566"/>
              </a:spcAft>
            </a:pPr>
            <a:r>
              <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As a table of the visible fields</a:t>
            </a:r>
            <a:endParaRPr lang="en-US"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71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908385" y="3309751"/>
            <a:ext cx="4908884" cy="2481449"/>
          </a:xfrm>
          <a:prstGeom prst="rect">
            <a:avLst/>
          </a:prstGeom>
        </p:spPr>
        <p:txBody>
          <a:bodyPr wrap="square">
            <a:spAutoFit/>
          </a:bodyPr>
          <a:lstStyle/>
          <a:p>
            <a:pPr>
              <a:lnSpc>
                <a:spcPct val="150000"/>
              </a:lnSpc>
            </a:pPr>
            <a:r>
              <a:rPr lang="en-US" sz="3000" b="1" dirty="0"/>
              <a:t>Search and then click on </a:t>
            </a:r>
          </a:p>
          <a:p>
            <a:pPr>
              <a:lnSpc>
                <a:spcPct val="150000"/>
              </a:lnSpc>
            </a:pPr>
            <a:r>
              <a:rPr lang="en-US" sz="3000" b="1" dirty="0" err="1">
                <a:solidFill>
                  <a:srgbClr val="FF0000"/>
                </a:solidFill>
              </a:rPr>
              <a:t>Piri-Piri</a:t>
            </a:r>
            <a:r>
              <a:rPr lang="en-US" sz="3000" b="1" dirty="0"/>
              <a:t> &amp;  </a:t>
            </a:r>
            <a:r>
              <a:rPr lang="en-US" sz="3000" b="1" dirty="0">
                <a:solidFill>
                  <a:srgbClr val="FF0000"/>
                </a:solidFill>
              </a:rPr>
              <a:t>Galaxy</a:t>
            </a:r>
            <a:r>
              <a:rPr lang="en-US" sz="3000" b="1" dirty="0"/>
              <a:t> restaurants</a:t>
            </a:r>
            <a:endParaRPr lang="en-US" sz="1350" b="1" dirty="0"/>
          </a:p>
          <a:p>
            <a:pPr>
              <a:lnSpc>
                <a:spcPct val="150000"/>
              </a:lnSpc>
            </a:pPr>
            <a:endParaRPr lang="en-US" sz="1350" b="1"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979632" y="1857246"/>
            <a:ext cx="2627060" cy="423875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
        <p:nvSpPr>
          <p:cNvPr id="8" name="Rectangle 7">
            <a:extLst>
              <a:ext uri="{FF2B5EF4-FFF2-40B4-BE49-F238E27FC236}">
                <a16:creationId xmlns="" xmlns:a16="http://schemas.microsoft.com/office/drawing/2014/main" id="{29D7BEEF-12A4-4056-8F7C-30724453FEC3}"/>
              </a:ext>
            </a:extLst>
          </p:cNvPr>
          <p:cNvSpPr/>
          <p:nvPr/>
        </p:nvSpPr>
        <p:spPr>
          <a:xfrm>
            <a:off x="908384" y="1524000"/>
            <a:ext cx="6364706" cy="369332"/>
          </a:xfrm>
          <a:prstGeom prst="rect">
            <a:avLst/>
          </a:prstGeom>
        </p:spPr>
        <p:txBody>
          <a:bodyPr wrap="square">
            <a:spAutoFit/>
          </a:bodyPr>
          <a:lstStyle/>
          <a:p>
            <a:r>
              <a:rPr lang="en-US" b="1" dirty="0">
                <a:latin typeface="Calibri" panose="020F0502020204030204" pitchFamily="34" charset="0"/>
              </a:rPr>
              <a:t>Types of HTML content you can display</a:t>
            </a:r>
          </a:p>
        </p:txBody>
      </p:sp>
      <p:sp>
        <p:nvSpPr>
          <p:cNvPr id="9" name="Rectangle 8"/>
          <p:cNvSpPr/>
          <p:nvPr/>
        </p:nvSpPr>
        <p:spPr>
          <a:xfrm>
            <a:off x="908384" y="2172050"/>
            <a:ext cx="3494290" cy="271869"/>
          </a:xfrm>
          <a:prstGeom prst="rect">
            <a:avLst/>
          </a:prstGeom>
        </p:spPr>
        <p:txBody>
          <a:bodyPr wrap="none">
            <a:spAutoFit/>
          </a:bodyPr>
          <a:lstStyle/>
          <a:p>
            <a:pPr>
              <a:lnSpc>
                <a:spcPts val="1440"/>
              </a:lnSpc>
              <a:spcBef>
                <a:spcPts val="1136"/>
              </a:spcBef>
              <a:spcAft>
                <a:spcPts val="566"/>
              </a:spcAft>
            </a:pPr>
            <a:r>
              <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As a table of the visible fields</a:t>
            </a:r>
            <a:endParaRPr lang="en-US"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81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251847" y="5449669"/>
            <a:ext cx="6322032" cy="646331"/>
          </a:xfrm>
          <a:prstGeom prst="rect">
            <a:avLst/>
          </a:prstGeom>
        </p:spPr>
        <p:txBody>
          <a:bodyPr wrap="square">
            <a:spAutoFit/>
          </a:bodyPr>
          <a:lstStyle/>
          <a:p>
            <a:pPr>
              <a:lnSpc>
                <a:spcPct val="150000"/>
              </a:lnSpc>
            </a:pPr>
            <a:r>
              <a:rPr lang="en-US" sz="2400" b="1" spc="225" dirty="0">
                <a:solidFill>
                  <a:schemeClr val="accent1">
                    <a:lumMod val="75000"/>
                  </a:schemeClr>
                </a:solidFill>
              </a:rPr>
              <a:t>https://en.wikipedia.org/wiki/Maputo</a:t>
            </a:r>
          </a:p>
        </p:txBody>
      </p:sp>
      <p:grpSp>
        <p:nvGrpSpPr>
          <p:cNvPr id="7" name="Group 6"/>
          <p:cNvGrpSpPr/>
          <p:nvPr/>
        </p:nvGrpSpPr>
        <p:grpSpPr>
          <a:xfrm>
            <a:off x="3998620" y="2424041"/>
            <a:ext cx="3529013" cy="1963103"/>
            <a:chOff x="0" y="0"/>
            <a:chExt cx="4705350" cy="261747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05350" cy="2617470"/>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238125" y="1276350"/>
              <a:ext cx="3228975"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12" name="Rectangle 11"/>
          <p:cNvSpPr/>
          <p:nvPr/>
        </p:nvSpPr>
        <p:spPr>
          <a:xfrm>
            <a:off x="835067" y="2970074"/>
            <a:ext cx="2593934" cy="1754326"/>
          </a:xfrm>
          <a:prstGeom prst="rect">
            <a:avLst/>
          </a:prstGeom>
        </p:spPr>
        <p:txBody>
          <a:bodyPr wrap="square">
            <a:spAutoFit/>
          </a:bodyPr>
          <a:lstStyle/>
          <a:p>
            <a:pPr>
              <a:lnSpc>
                <a:spcPct val="150000"/>
              </a:lnSpc>
              <a:spcAft>
                <a:spcPts val="675"/>
              </a:spcAft>
              <a:tabLst>
                <a:tab pos="342900" algn="l"/>
              </a:tabLst>
            </a:pPr>
            <a:r>
              <a:rPr lang="en-US" dirty="0">
                <a:latin typeface="Calibri" panose="020F0502020204030204" pitchFamily="34" charset="0"/>
                <a:ea typeface="Calibri" panose="020F0502020204030204" pitchFamily="34" charset="0"/>
                <a:cs typeface="Times New Roman" panose="02020603050405020304" pitchFamily="18" charset="0"/>
              </a:rPr>
              <a:t>Right click on </a:t>
            </a:r>
            <a:r>
              <a:rPr lang="en-US" b="1" dirty="0" err="1">
                <a:latin typeface="Calibri" panose="020F0502020204030204" pitchFamily="34" charset="0"/>
                <a:ea typeface="Calibri" panose="020F0502020204030204" pitchFamily="34" charset="0"/>
                <a:cs typeface="Times New Roman" panose="02020603050405020304" pitchFamily="18" charset="0"/>
              </a:rPr>
              <a:t>SampleData_Background</a:t>
            </a:r>
            <a:r>
              <a:rPr lang="en-US" dirty="0">
                <a:latin typeface="Calibri" panose="020F0502020204030204" pitchFamily="34" charset="0"/>
                <a:ea typeface="Calibri" panose="020F0502020204030204" pitchFamily="34" charset="0"/>
                <a:cs typeface="Times New Roman" panose="02020603050405020304" pitchFamily="18" charset="0"/>
              </a:rPr>
              <a:t> layer then select </a:t>
            </a:r>
            <a:r>
              <a:rPr lang="en-US" b="1" dirty="0">
                <a:latin typeface="Calibri" panose="020F0502020204030204" pitchFamily="34" charset="0"/>
                <a:ea typeface="Calibri" panose="020F0502020204030204" pitchFamily="34" charset="0"/>
                <a:cs typeface="Times New Roman" panose="02020603050405020304" pitchFamily="18" charset="0"/>
              </a:rPr>
              <a:t>Properties</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
        <p:nvSpPr>
          <p:cNvPr id="17" name="Rectangle 16">
            <a:extLst>
              <a:ext uri="{FF2B5EF4-FFF2-40B4-BE49-F238E27FC236}">
                <a16:creationId xmlns="" xmlns:a16="http://schemas.microsoft.com/office/drawing/2014/main" id="{29D7BEEF-12A4-4056-8F7C-30724453FEC3}"/>
              </a:ext>
            </a:extLst>
          </p:cNvPr>
          <p:cNvSpPr/>
          <p:nvPr/>
        </p:nvSpPr>
        <p:spPr>
          <a:xfrm>
            <a:off x="908384" y="1524000"/>
            <a:ext cx="6364706" cy="369332"/>
          </a:xfrm>
          <a:prstGeom prst="rect">
            <a:avLst/>
          </a:prstGeom>
        </p:spPr>
        <p:txBody>
          <a:bodyPr wrap="square">
            <a:spAutoFit/>
          </a:bodyPr>
          <a:lstStyle/>
          <a:p>
            <a:r>
              <a:rPr lang="en-US" b="1" dirty="0">
                <a:latin typeface="Calibri" panose="020F0502020204030204" pitchFamily="34" charset="0"/>
              </a:rPr>
              <a:t>Types of HTML content you can display</a:t>
            </a:r>
          </a:p>
        </p:txBody>
      </p:sp>
      <p:sp>
        <p:nvSpPr>
          <p:cNvPr id="18" name="Rectangle 17"/>
          <p:cNvSpPr/>
          <p:nvPr/>
        </p:nvSpPr>
        <p:spPr>
          <a:xfrm>
            <a:off x="908384" y="2172050"/>
            <a:ext cx="1230080" cy="279564"/>
          </a:xfrm>
          <a:prstGeom prst="rect">
            <a:avLst/>
          </a:prstGeom>
        </p:spPr>
        <p:txBody>
          <a:bodyPr wrap="none">
            <a:spAutoFit/>
          </a:bodyPr>
          <a:lstStyle/>
          <a:p>
            <a:pPr>
              <a:lnSpc>
                <a:spcPts val="1440"/>
              </a:lnSpc>
              <a:spcBef>
                <a:spcPts val="1136"/>
              </a:spcBef>
              <a:spcAft>
                <a:spcPts val="566"/>
              </a:spcAft>
            </a:pPr>
            <a:r>
              <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As a URL</a:t>
            </a:r>
            <a:endPar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26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2944353" y="2357726"/>
            <a:ext cx="4106657" cy="3315477"/>
          </a:xfrm>
          <a:prstGeom prst="rect">
            <a:avLst/>
          </a:prstGeom>
          <a:noFill/>
          <a:ln>
            <a:noFill/>
          </a:ln>
        </p:spPr>
      </p:pic>
      <p:sp>
        <p:nvSpPr>
          <p:cNvPr id="6" name="Rectangle 5">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
        <p:nvSpPr>
          <p:cNvPr id="7" name="Rectangle 6">
            <a:extLst>
              <a:ext uri="{FF2B5EF4-FFF2-40B4-BE49-F238E27FC236}">
                <a16:creationId xmlns="" xmlns:a16="http://schemas.microsoft.com/office/drawing/2014/main" id="{29D7BEEF-12A4-4056-8F7C-30724453FEC3}"/>
              </a:ext>
            </a:extLst>
          </p:cNvPr>
          <p:cNvSpPr/>
          <p:nvPr/>
        </p:nvSpPr>
        <p:spPr>
          <a:xfrm>
            <a:off x="908384" y="1524000"/>
            <a:ext cx="6364706" cy="369332"/>
          </a:xfrm>
          <a:prstGeom prst="rect">
            <a:avLst/>
          </a:prstGeom>
        </p:spPr>
        <p:txBody>
          <a:bodyPr wrap="square">
            <a:spAutoFit/>
          </a:bodyPr>
          <a:lstStyle/>
          <a:p>
            <a:r>
              <a:rPr lang="en-US" b="1" dirty="0">
                <a:latin typeface="Calibri" panose="020F0502020204030204" pitchFamily="34" charset="0"/>
              </a:rPr>
              <a:t>Types of HTML content you can display</a:t>
            </a:r>
          </a:p>
        </p:txBody>
      </p:sp>
      <p:sp>
        <p:nvSpPr>
          <p:cNvPr id="8" name="Rectangle 7"/>
          <p:cNvSpPr/>
          <p:nvPr/>
        </p:nvSpPr>
        <p:spPr>
          <a:xfrm>
            <a:off x="908384" y="2172050"/>
            <a:ext cx="1230080" cy="279564"/>
          </a:xfrm>
          <a:prstGeom prst="rect">
            <a:avLst/>
          </a:prstGeom>
        </p:spPr>
        <p:txBody>
          <a:bodyPr wrap="none">
            <a:spAutoFit/>
          </a:bodyPr>
          <a:lstStyle/>
          <a:p>
            <a:pPr>
              <a:lnSpc>
                <a:spcPts val="1440"/>
              </a:lnSpc>
              <a:spcBef>
                <a:spcPts val="1136"/>
              </a:spcBef>
              <a:spcAft>
                <a:spcPts val="566"/>
              </a:spcAft>
            </a:pPr>
            <a:r>
              <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As a URL</a:t>
            </a:r>
            <a:endParaRPr lang="en-US" b="1" spc="19" dirty="0">
              <a:solidFill>
                <a:srgbClr val="1F376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72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0D20235-95CE-49A8-9D87-26999CF04C10}"/>
              </a:ext>
            </a:extLst>
          </p:cNvPr>
          <p:cNvSpPr/>
          <p:nvPr/>
        </p:nvSpPr>
        <p:spPr>
          <a:xfrm>
            <a:off x="2743937" y="304800"/>
            <a:ext cx="3656127"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Identifying features</a:t>
            </a:r>
          </a:p>
        </p:txBody>
      </p:sp>
      <p:sp>
        <p:nvSpPr>
          <p:cNvPr id="5" name="Rectangle 4">
            <a:extLst>
              <a:ext uri="{FF2B5EF4-FFF2-40B4-BE49-F238E27FC236}">
                <a16:creationId xmlns="" xmlns:a16="http://schemas.microsoft.com/office/drawing/2014/main" id="{59E45E01-2BB4-4AA2-BBB2-CE980D657E48}"/>
              </a:ext>
            </a:extLst>
          </p:cNvPr>
          <p:cNvSpPr/>
          <p:nvPr/>
        </p:nvSpPr>
        <p:spPr>
          <a:xfrm>
            <a:off x="956510" y="990600"/>
            <a:ext cx="7447548" cy="1200329"/>
          </a:xfrm>
          <a:prstGeom prst="rect">
            <a:avLst/>
          </a:prstGeom>
        </p:spPr>
        <p:txBody>
          <a:bodyPr wrap="square">
            <a:spAutoFit/>
          </a:bodyPr>
          <a:lstStyle/>
          <a:p>
            <a:pPr>
              <a:lnSpc>
                <a:spcPct val="200000"/>
              </a:lnSpc>
            </a:pPr>
            <a:r>
              <a:rPr lang="en-US" dirty="0">
                <a:latin typeface="Calibri" panose="020F0502020204030204" pitchFamily="34" charset="0"/>
              </a:rPr>
              <a:t>When you want to view attribute values for a feature, use the </a:t>
            </a:r>
            <a:r>
              <a:rPr lang="en-US" b="1" dirty="0">
                <a:latin typeface="Calibri" panose="020F0502020204030204" pitchFamily="34" charset="0"/>
              </a:rPr>
              <a:t>Identify</a:t>
            </a:r>
            <a:r>
              <a:rPr lang="en-US" dirty="0">
                <a:latin typeface="Calibri" panose="020F0502020204030204" pitchFamily="34" charset="0"/>
              </a:rPr>
              <a:t> tool that can be accessed from the </a:t>
            </a:r>
            <a:r>
              <a:rPr lang="en-US" b="1" dirty="0">
                <a:latin typeface="Calibri" panose="020F0502020204030204" pitchFamily="34" charset="0"/>
              </a:rPr>
              <a:t>Tools</a:t>
            </a:r>
            <a:r>
              <a:rPr lang="en-US" dirty="0">
                <a:latin typeface="Calibri" panose="020F0502020204030204" pitchFamily="34" charset="0"/>
              </a:rPr>
              <a:t> toolbar. Here are the steps:</a:t>
            </a:r>
          </a:p>
        </p:txBody>
      </p:sp>
      <p:sp>
        <p:nvSpPr>
          <p:cNvPr id="6" name="Rectangle 5">
            <a:extLst>
              <a:ext uri="{FF2B5EF4-FFF2-40B4-BE49-F238E27FC236}">
                <a16:creationId xmlns="" xmlns:a16="http://schemas.microsoft.com/office/drawing/2014/main" id="{29D7BEEF-12A4-4056-8F7C-30724453FEC3}"/>
              </a:ext>
            </a:extLst>
          </p:cNvPr>
          <p:cNvSpPr/>
          <p:nvPr/>
        </p:nvSpPr>
        <p:spPr>
          <a:xfrm>
            <a:off x="908384" y="2286000"/>
            <a:ext cx="3862137" cy="507831"/>
          </a:xfrm>
          <a:prstGeom prst="rect">
            <a:avLst/>
          </a:prstGeom>
        </p:spPr>
        <p:txBody>
          <a:bodyPr wrap="square">
            <a:spAutoFit/>
          </a:bodyPr>
          <a:lstStyle/>
          <a:p>
            <a:pPr>
              <a:lnSpc>
                <a:spcPct val="150000"/>
              </a:lnSpc>
              <a:spcAft>
                <a:spcPts val="675"/>
              </a:spcAft>
              <a:tabLst>
                <a:tab pos="342900" algn="l"/>
              </a:tabLs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In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ArcMap open Maputo1.mxd</a:t>
            </a:r>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29D7BEEF-12A4-4056-8F7C-30724453FEC3}"/>
              </a:ext>
            </a:extLst>
          </p:cNvPr>
          <p:cNvSpPr/>
          <p:nvPr/>
        </p:nvSpPr>
        <p:spPr>
          <a:xfrm>
            <a:off x="685800" y="2667000"/>
            <a:ext cx="6364706" cy="3713837"/>
          </a:xfrm>
          <a:prstGeom prst="rect">
            <a:avLst/>
          </a:prstGeom>
        </p:spPr>
        <p:txBody>
          <a:bodyPr wrap="square">
            <a:spAutoFit/>
          </a:bodyPr>
          <a:lstStyle/>
          <a:p>
            <a:pPr marL="257175" indent="-257175">
              <a:lnSpc>
                <a:spcPct val="150000"/>
              </a:lnSpc>
              <a:spcAft>
                <a:spcPts val="675"/>
              </a:spcAft>
              <a:buAutoNum type="arabicPeriod"/>
              <a:tabLst>
                <a:tab pos="342900" algn="l"/>
              </a:tabLst>
            </a:pPr>
            <a:r>
              <a:rPr lang="en-US" dirty="0" smtClean="0"/>
              <a:t>Click the </a:t>
            </a:r>
            <a:r>
              <a:rPr lang="en-US" b="1" dirty="0" smtClean="0"/>
              <a:t>Identify</a:t>
            </a:r>
            <a:r>
              <a:rPr lang="en-US" dirty="0" smtClean="0"/>
              <a:t> tool on the </a:t>
            </a:r>
            <a:r>
              <a:rPr lang="en-US" b="1" dirty="0" smtClean="0"/>
              <a:t>Tools</a:t>
            </a:r>
            <a:r>
              <a:rPr lang="en-US" dirty="0" smtClean="0"/>
              <a:t> toolbar. Alternatively, you can access </a:t>
            </a:r>
            <a:r>
              <a:rPr lang="en-US" b="1" dirty="0" smtClean="0"/>
              <a:t>Identify</a:t>
            </a:r>
            <a:r>
              <a:rPr lang="en-US" dirty="0" smtClean="0"/>
              <a:t> by right-clicking and selecting </a:t>
            </a:r>
            <a:r>
              <a:rPr lang="en-US" b="1" dirty="0" smtClean="0"/>
              <a:t>Identify</a:t>
            </a:r>
            <a:r>
              <a:rPr lang="en-US" dirty="0" smtClean="0"/>
              <a:t> from the context menu:</a:t>
            </a:r>
          </a:p>
          <a:p>
            <a:endParaRPr lang="en-US" dirty="0" smtClean="0"/>
          </a:p>
          <a:p>
            <a:pPr marL="557213" lvl="1" indent="-214313">
              <a:lnSpc>
                <a:spcPct val="200000"/>
              </a:lnSpc>
              <a:buFont typeface="Arial" panose="020B0604020202020204" pitchFamily="34" charset="0"/>
              <a:buChar char="•"/>
            </a:pPr>
            <a:r>
              <a:rPr lang="en-US" dirty="0" smtClean="0"/>
              <a:t>Within the data frame</a:t>
            </a:r>
          </a:p>
          <a:p>
            <a:pPr marL="557213" lvl="1" indent="-214313">
              <a:lnSpc>
                <a:spcPct val="200000"/>
              </a:lnSpc>
              <a:buFont typeface="Arial" panose="020B0604020202020204" pitchFamily="34" charset="0"/>
              <a:buChar char="•"/>
            </a:pPr>
            <a:r>
              <a:rPr lang="en-US" dirty="0" smtClean="0"/>
              <a:t>In a result listed on the Find dialog box</a:t>
            </a:r>
          </a:p>
          <a:p>
            <a:pPr marL="557213" lvl="1" indent="-214313">
              <a:lnSpc>
                <a:spcPct val="200000"/>
              </a:lnSpc>
              <a:buFont typeface="Arial" panose="020B0604020202020204" pitchFamily="34" charset="0"/>
              <a:buChar char="•"/>
            </a:pPr>
            <a:r>
              <a:rPr lang="en-US" dirty="0" smtClean="0"/>
              <a:t>On a record in the Table window</a:t>
            </a:r>
          </a:p>
          <a:p>
            <a:pPr>
              <a:lnSpc>
                <a:spcPct val="150000"/>
              </a:lnSpc>
              <a:spcAft>
                <a:spcPts val="675"/>
              </a:spcAft>
              <a:tabLst>
                <a:tab pos="342900" algn="l"/>
              </a:tabLst>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4776322" y="3886200"/>
            <a:ext cx="4215278" cy="1143752"/>
          </a:xfrm>
          <a:prstGeom prst="rect">
            <a:avLst/>
          </a:prstGeom>
          <a:ln>
            <a:noFill/>
          </a:ln>
          <a:effectLst>
            <a:outerShdw blurRad="292100" dist="139700" dir="2700000" algn="tl" rotWithShape="0">
              <a:srgbClr val="333333">
                <a:alpha val="65000"/>
              </a:srgbClr>
            </a:outerShdw>
          </a:effectLst>
        </p:spPr>
      </p:pic>
      <p:sp>
        <p:nvSpPr>
          <p:cNvPr id="13" name="Rounded Rectangle 12"/>
          <p:cNvSpPr/>
          <p:nvPr/>
        </p:nvSpPr>
        <p:spPr>
          <a:xfrm>
            <a:off x="6214310" y="3823035"/>
            <a:ext cx="342900" cy="3489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35318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0D20235-95CE-49A8-9D87-26999CF04C10}"/>
              </a:ext>
            </a:extLst>
          </p:cNvPr>
          <p:cNvSpPr/>
          <p:nvPr/>
        </p:nvSpPr>
        <p:spPr>
          <a:xfrm>
            <a:off x="1570121" y="304800"/>
            <a:ext cx="6003758"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Selecting features</a:t>
            </a:r>
          </a:p>
        </p:txBody>
      </p:sp>
      <p:sp>
        <p:nvSpPr>
          <p:cNvPr id="2" name="Rectangle 1"/>
          <p:cNvSpPr/>
          <p:nvPr/>
        </p:nvSpPr>
        <p:spPr>
          <a:xfrm>
            <a:off x="1009526" y="1371600"/>
            <a:ext cx="2552174" cy="369332"/>
          </a:xfrm>
          <a:prstGeom prst="rect">
            <a:avLst/>
          </a:prstGeom>
        </p:spPr>
        <p:txBody>
          <a:bodyPr wrap="none">
            <a:spAutoFit/>
          </a:bodyPr>
          <a:lstStyle/>
          <a:p>
            <a:pPr>
              <a:spcAft>
                <a:spcPts val="338"/>
              </a:spcAft>
            </a:pPr>
            <a:r>
              <a:rPr lang="en-US" b="1" spc="19" dirty="0">
                <a:latin typeface="Calibri" panose="020F0502020204030204" pitchFamily="34" charset="0"/>
                <a:ea typeface="Times New Roman" panose="02020603050405020304" pitchFamily="18" charset="0"/>
              </a:rPr>
              <a:t>Using Select By Location</a:t>
            </a:r>
            <a:endParaRPr lang="en-US" b="1" dirty="0">
              <a:latin typeface="Calibri" panose="020F0502020204030204" pitchFamily="34" charset="0"/>
              <a:ea typeface="Times New Roman" panose="02020603050405020304" pitchFamily="18" charset="0"/>
            </a:endParaRPr>
          </a:p>
        </p:txBody>
      </p:sp>
      <p:sp>
        <p:nvSpPr>
          <p:cNvPr id="3" name="Rectangle 2"/>
          <p:cNvSpPr/>
          <p:nvPr/>
        </p:nvSpPr>
        <p:spPr>
          <a:xfrm>
            <a:off x="1009526" y="1988014"/>
            <a:ext cx="4076244" cy="233397"/>
          </a:xfrm>
          <a:prstGeom prst="rect">
            <a:avLst/>
          </a:prstGeom>
        </p:spPr>
        <p:txBody>
          <a:bodyPr wrap="none">
            <a:spAutoFit/>
          </a:bodyPr>
          <a:lstStyle/>
          <a:p>
            <a:pPr>
              <a:lnSpc>
                <a:spcPts val="1080"/>
              </a:lnSpc>
              <a:spcBef>
                <a:spcPts val="1136"/>
              </a:spcBef>
              <a:spcAft>
                <a:spcPts val="566"/>
              </a:spcAft>
            </a:pPr>
            <a:r>
              <a:rPr lang="en-US" b="1" spc="19"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Steps for using Select By Location</a:t>
            </a:r>
            <a:endParaRPr lang="en-US"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009525" y="3156972"/>
            <a:ext cx="3917407" cy="1338828"/>
          </a:xfrm>
          <a:prstGeom prst="rect">
            <a:avLst/>
          </a:prstGeom>
        </p:spPr>
        <p:txBody>
          <a:bodyPr wrap="square">
            <a:spAutoFit/>
          </a:bodyPr>
          <a:lstStyle/>
          <a:p>
            <a:pPr marL="257175" indent="-257175">
              <a:lnSpc>
                <a:spcPct val="150000"/>
              </a:lnSpc>
              <a:spcAft>
                <a:spcPts val="675"/>
              </a:spcAft>
              <a:buFont typeface="+mj-lt"/>
              <a:buAutoNum type="arabicPeriod"/>
              <a:tabLst>
                <a:tab pos="342900" algn="l"/>
              </a:tabLst>
            </a:pPr>
            <a:r>
              <a:rPr lang="en-US" dirty="0">
                <a:latin typeface="Calibri" panose="020F0502020204030204" pitchFamily="34" charset="0"/>
                <a:ea typeface="Calibri" panose="020F0502020204030204" pitchFamily="34" charset="0"/>
                <a:cs typeface="Times New Roman" panose="02020603050405020304" pitchFamily="18" charset="0"/>
              </a:rPr>
              <a:t>Click </a:t>
            </a:r>
            <a:r>
              <a:rPr lang="en-US" b="1" dirty="0">
                <a:latin typeface="Calibri" panose="020F0502020204030204" pitchFamily="34" charset="0"/>
                <a:ea typeface="Calibri" panose="020F0502020204030204" pitchFamily="34" charset="0"/>
                <a:cs typeface="Times New Roman" panose="02020603050405020304" pitchFamily="18" charset="0"/>
              </a:rPr>
              <a:t>Selection &gt; Select By Location</a:t>
            </a:r>
            <a:r>
              <a:rPr lang="en-US" dirty="0">
                <a:latin typeface="Calibri" panose="020F0502020204030204" pitchFamily="34" charset="0"/>
                <a:ea typeface="Calibri" panose="020F0502020204030204" pitchFamily="34" charset="0"/>
                <a:cs typeface="Times New Roman" panose="02020603050405020304" pitchFamily="18" charset="0"/>
              </a:rPr>
              <a:t> to open the </a:t>
            </a:r>
            <a:r>
              <a:rPr lang="en-US" b="1" dirty="0">
                <a:latin typeface="Calibri" panose="020F0502020204030204" pitchFamily="34" charset="0"/>
                <a:ea typeface="Calibri" panose="020F0502020204030204" pitchFamily="34" charset="0"/>
                <a:cs typeface="Times New Roman" panose="02020603050405020304" pitchFamily="18" charset="0"/>
              </a:rPr>
              <a:t>Select by Location</a:t>
            </a:r>
            <a:r>
              <a:rPr lang="en-US" dirty="0">
                <a:latin typeface="Calibri" panose="020F0502020204030204" pitchFamily="34" charset="0"/>
                <a:ea typeface="Calibri" panose="020F0502020204030204" pitchFamily="34" charset="0"/>
                <a:cs typeface="Times New Roman" panose="02020603050405020304" pitchFamily="18" charset="0"/>
              </a:rPr>
              <a:t> dialog box. </a:t>
            </a:r>
          </a:p>
        </p:txBody>
      </p:sp>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5580397" y="1625204"/>
            <a:ext cx="3000375" cy="4064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5733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09525" y="2734270"/>
            <a:ext cx="7250154" cy="923330"/>
          </a:xfrm>
          <a:prstGeom prst="rect">
            <a:avLst/>
          </a:prstGeom>
        </p:spPr>
        <p:txBody>
          <a:bodyPr wrap="square">
            <a:spAutoFit/>
          </a:bodyPr>
          <a:lstStyle/>
          <a:p>
            <a:pPr lvl="0">
              <a:lnSpc>
                <a:spcPct val="150000"/>
              </a:lnSpc>
            </a:pPr>
            <a:r>
              <a:rPr lang="en-US" dirty="0">
                <a:latin typeface="Calibri" panose="020F0502020204030204" pitchFamily="34" charset="0"/>
              </a:rPr>
              <a:t>2. Choose </a:t>
            </a:r>
            <a:r>
              <a:rPr lang="en-US" dirty="0">
                <a:latin typeface="Calibri" panose="020F0502020204030204" pitchFamily="34" charset="0"/>
              </a:rPr>
              <a:t>the type of selection that you want to </a:t>
            </a:r>
            <a:r>
              <a:rPr lang="en-US" dirty="0">
                <a:latin typeface="Calibri" panose="020F0502020204030204" pitchFamily="34" charset="0"/>
              </a:rPr>
              <a:t> make</a:t>
            </a:r>
            <a:r>
              <a:rPr lang="en-US" dirty="0">
                <a:latin typeface="Calibri" panose="020F0502020204030204" pitchFamily="34" charset="0"/>
              </a:rPr>
              <a:t>. Click the drop-down arrow to see your choices.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086100" y="4474369"/>
            <a:ext cx="2971800" cy="1850231"/>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 xmlns:a16="http://schemas.microsoft.com/office/drawing/2014/main" id="{50D20235-95CE-49A8-9D87-26999CF04C10}"/>
              </a:ext>
            </a:extLst>
          </p:cNvPr>
          <p:cNvSpPr/>
          <p:nvPr/>
        </p:nvSpPr>
        <p:spPr>
          <a:xfrm>
            <a:off x="1570121" y="304800"/>
            <a:ext cx="6003758"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Selecting features</a:t>
            </a:r>
          </a:p>
        </p:txBody>
      </p:sp>
      <p:sp>
        <p:nvSpPr>
          <p:cNvPr id="9" name="Rectangle 8"/>
          <p:cNvSpPr/>
          <p:nvPr/>
        </p:nvSpPr>
        <p:spPr>
          <a:xfrm>
            <a:off x="1009526" y="1371600"/>
            <a:ext cx="2552174" cy="369332"/>
          </a:xfrm>
          <a:prstGeom prst="rect">
            <a:avLst/>
          </a:prstGeom>
        </p:spPr>
        <p:txBody>
          <a:bodyPr wrap="none">
            <a:spAutoFit/>
          </a:bodyPr>
          <a:lstStyle/>
          <a:p>
            <a:pPr>
              <a:spcAft>
                <a:spcPts val="338"/>
              </a:spcAft>
            </a:pPr>
            <a:r>
              <a:rPr lang="en-US" b="1" spc="19" dirty="0">
                <a:latin typeface="Calibri" panose="020F0502020204030204" pitchFamily="34" charset="0"/>
                <a:ea typeface="Times New Roman" panose="02020603050405020304" pitchFamily="18" charset="0"/>
              </a:rPr>
              <a:t>Using Select By Location</a:t>
            </a:r>
            <a:endParaRPr lang="en-US" b="1" dirty="0">
              <a:latin typeface="Calibri" panose="020F0502020204030204" pitchFamily="34" charset="0"/>
              <a:ea typeface="Times New Roman" panose="02020603050405020304" pitchFamily="18" charset="0"/>
            </a:endParaRPr>
          </a:p>
        </p:txBody>
      </p:sp>
      <p:sp>
        <p:nvSpPr>
          <p:cNvPr id="10" name="Rectangle 9"/>
          <p:cNvSpPr/>
          <p:nvPr/>
        </p:nvSpPr>
        <p:spPr>
          <a:xfrm>
            <a:off x="1009526" y="1988014"/>
            <a:ext cx="4076244" cy="233397"/>
          </a:xfrm>
          <a:prstGeom prst="rect">
            <a:avLst/>
          </a:prstGeom>
        </p:spPr>
        <p:txBody>
          <a:bodyPr wrap="none">
            <a:spAutoFit/>
          </a:bodyPr>
          <a:lstStyle/>
          <a:p>
            <a:pPr>
              <a:lnSpc>
                <a:spcPts val="1080"/>
              </a:lnSpc>
              <a:spcBef>
                <a:spcPts val="1136"/>
              </a:spcBef>
              <a:spcAft>
                <a:spcPts val="566"/>
              </a:spcAft>
            </a:pPr>
            <a:r>
              <a:rPr lang="en-US" b="1" spc="19"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Steps for using Select By Location</a:t>
            </a:r>
            <a:endParaRPr lang="en-US"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5269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85800" y="3344250"/>
            <a:ext cx="5162675" cy="2481449"/>
          </a:xfrm>
          <a:prstGeom prst="rect">
            <a:avLst/>
          </a:prstGeom>
        </p:spPr>
        <p:txBody>
          <a:bodyPr wrap="square">
            <a:spAutoFit/>
          </a:bodyPr>
          <a:lstStyle/>
          <a:p>
            <a:pPr lvl="0">
              <a:lnSpc>
                <a:spcPct val="150000"/>
              </a:lnSpc>
            </a:pPr>
            <a:r>
              <a:rPr lang="en-US" dirty="0">
                <a:latin typeface="Calibri" panose="020F0502020204030204" pitchFamily="34" charset="0"/>
              </a:rPr>
              <a:t>3. </a:t>
            </a:r>
            <a:r>
              <a:rPr lang="en-US" dirty="0">
                <a:latin typeface="Calibri" panose="020F0502020204030204" pitchFamily="34" charset="0"/>
              </a:rPr>
              <a:t>Identify </a:t>
            </a:r>
            <a:r>
              <a:rPr lang="en-US" dirty="0">
                <a:latin typeface="Calibri" panose="020F0502020204030204" pitchFamily="34" charset="0"/>
              </a:rPr>
              <a:t>the target layer(s) from which features will be selected and check them on </a:t>
            </a:r>
            <a:endParaRPr lang="en-US" dirty="0" smtClean="0">
              <a:latin typeface="Calibri" panose="020F0502020204030204" pitchFamily="34" charset="0"/>
            </a:endParaRPr>
          </a:p>
          <a:p>
            <a:pPr lvl="0">
              <a:lnSpc>
                <a:spcPct val="150000"/>
              </a:lnSpc>
            </a:pPr>
            <a:endParaRPr lang="en-US" dirty="0">
              <a:latin typeface="Calibri" panose="020F0502020204030204" pitchFamily="34" charset="0"/>
            </a:endParaRPr>
          </a:p>
          <a:p>
            <a:pPr>
              <a:lnSpc>
                <a:spcPct val="150000"/>
              </a:lnSpc>
            </a:pPr>
            <a:r>
              <a:rPr lang="en-US" dirty="0" smtClean="0">
                <a:latin typeface="Calibri" panose="020F0502020204030204" pitchFamily="34" charset="0"/>
              </a:rPr>
              <a:t>4</a:t>
            </a:r>
            <a:r>
              <a:rPr lang="en-US" dirty="0">
                <a:latin typeface="Calibri" panose="020F0502020204030204" pitchFamily="34" charset="0"/>
              </a:rPr>
              <a:t>. </a:t>
            </a:r>
            <a:r>
              <a:rPr lang="en-US" dirty="0">
                <a:latin typeface="Calibri" panose="020F0502020204030204" pitchFamily="34" charset="0"/>
              </a:rPr>
              <a:t>Choose the spatial relationship rule that will be used for selection.</a:t>
            </a:r>
          </a:p>
          <a:p>
            <a:pPr lvl="0">
              <a:lnSpc>
                <a:spcPct val="150000"/>
              </a:lnSpc>
            </a:pPr>
            <a:endParaRPr lang="en-US" sz="1350" dirty="0"/>
          </a:p>
        </p:txBody>
      </p:sp>
      <p:pic>
        <p:nvPicPr>
          <p:cNvPr id="10" name="Picture 9" descr="Display"/>
          <p:cNvPicPr/>
          <p:nvPr/>
        </p:nvPicPr>
        <p:blipFill>
          <a:blip r:embed="rId2">
            <a:extLst>
              <a:ext uri="{28A0092B-C50C-407E-A947-70E740481C1C}">
                <a14:useLocalDpi xmlns:a14="http://schemas.microsoft.com/office/drawing/2010/main" val="0"/>
              </a:ext>
            </a:extLst>
          </a:blip>
          <a:srcRect/>
          <a:stretch>
            <a:fillRect/>
          </a:stretch>
        </p:blipFill>
        <p:spPr bwMode="auto">
          <a:xfrm>
            <a:off x="3756672" y="3985272"/>
            <a:ext cx="129528" cy="129528"/>
          </a:xfrm>
          <a:prstGeom prst="rect">
            <a:avLst/>
          </a:prstGeom>
          <a:noFill/>
          <a:ln>
            <a:noFill/>
          </a:ln>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5999021" y="3048000"/>
            <a:ext cx="3017520" cy="2674620"/>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5925553" y="3967413"/>
            <a:ext cx="3013910" cy="16483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 xmlns:a16="http://schemas.microsoft.com/office/drawing/2014/main" id="{50D20235-95CE-49A8-9D87-26999CF04C10}"/>
              </a:ext>
            </a:extLst>
          </p:cNvPr>
          <p:cNvSpPr/>
          <p:nvPr/>
        </p:nvSpPr>
        <p:spPr>
          <a:xfrm>
            <a:off x="1570121" y="304800"/>
            <a:ext cx="6003758"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Selecting features</a:t>
            </a:r>
          </a:p>
        </p:txBody>
      </p:sp>
      <p:sp>
        <p:nvSpPr>
          <p:cNvPr id="13" name="Rectangle 12"/>
          <p:cNvSpPr/>
          <p:nvPr/>
        </p:nvSpPr>
        <p:spPr>
          <a:xfrm>
            <a:off x="1009526" y="1371600"/>
            <a:ext cx="2552174" cy="369332"/>
          </a:xfrm>
          <a:prstGeom prst="rect">
            <a:avLst/>
          </a:prstGeom>
        </p:spPr>
        <p:txBody>
          <a:bodyPr wrap="none">
            <a:spAutoFit/>
          </a:bodyPr>
          <a:lstStyle/>
          <a:p>
            <a:pPr>
              <a:spcAft>
                <a:spcPts val="338"/>
              </a:spcAft>
            </a:pPr>
            <a:r>
              <a:rPr lang="en-US" b="1" spc="19" dirty="0">
                <a:latin typeface="Calibri" panose="020F0502020204030204" pitchFamily="34" charset="0"/>
                <a:ea typeface="Times New Roman" panose="02020603050405020304" pitchFamily="18" charset="0"/>
              </a:rPr>
              <a:t>Using Select By Location</a:t>
            </a:r>
            <a:endParaRPr lang="en-US" b="1" dirty="0">
              <a:latin typeface="Calibri" panose="020F0502020204030204" pitchFamily="34" charset="0"/>
              <a:ea typeface="Times New Roman" panose="02020603050405020304" pitchFamily="18" charset="0"/>
            </a:endParaRPr>
          </a:p>
        </p:txBody>
      </p:sp>
      <p:sp>
        <p:nvSpPr>
          <p:cNvPr id="14" name="Rectangle 13"/>
          <p:cNvSpPr/>
          <p:nvPr/>
        </p:nvSpPr>
        <p:spPr>
          <a:xfrm>
            <a:off x="1009526" y="1988014"/>
            <a:ext cx="4076244" cy="233397"/>
          </a:xfrm>
          <a:prstGeom prst="rect">
            <a:avLst/>
          </a:prstGeom>
        </p:spPr>
        <p:txBody>
          <a:bodyPr wrap="none">
            <a:spAutoFit/>
          </a:bodyPr>
          <a:lstStyle/>
          <a:p>
            <a:pPr>
              <a:lnSpc>
                <a:spcPts val="1080"/>
              </a:lnSpc>
              <a:spcBef>
                <a:spcPts val="1136"/>
              </a:spcBef>
              <a:spcAft>
                <a:spcPts val="566"/>
              </a:spcAft>
            </a:pPr>
            <a:r>
              <a:rPr lang="en-US" b="1" spc="19"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Steps for using Select By Location</a:t>
            </a:r>
            <a:endParaRPr lang="en-US"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6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09525" y="2734270"/>
            <a:ext cx="7250154" cy="923330"/>
          </a:xfrm>
          <a:prstGeom prst="rect">
            <a:avLst/>
          </a:prstGeom>
        </p:spPr>
        <p:txBody>
          <a:bodyPr wrap="square">
            <a:spAutoFit/>
          </a:bodyPr>
          <a:lstStyle/>
          <a:p>
            <a:pPr>
              <a:lnSpc>
                <a:spcPct val="150000"/>
              </a:lnSpc>
            </a:pPr>
            <a:r>
              <a:rPr lang="en-US" dirty="0">
                <a:latin typeface="Calibri" panose="020F0502020204030204" pitchFamily="34" charset="0"/>
              </a:rPr>
              <a:t>5</a:t>
            </a:r>
            <a:r>
              <a:rPr lang="en-US" dirty="0">
                <a:latin typeface="Calibri" panose="020F0502020204030204" pitchFamily="34" charset="0"/>
              </a:rPr>
              <a:t>. </a:t>
            </a:r>
            <a:r>
              <a:rPr lang="en-US" dirty="0">
                <a:latin typeface="Calibri" panose="020F0502020204030204" pitchFamily="34" charset="0"/>
              </a:rPr>
              <a:t>Specify the source layer that will be used to select features from the target layer</a:t>
            </a:r>
            <a:r>
              <a:rPr lang="en-US" dirty="0">
                <a:latin typeface="Calibri" panose="020F0502020204030204" pitchFamily="34" charset="0"/>
              </a:rPr>
              <a:t>.</a:t>
            </a:r>
            <a:endParaRPr lang="en-US" dirty="0">
              <a:latin typeface="Calibri" panose="020F0502020204030204" pitchFamily="34" charset="0"/>
            </a:endParaRPr>
          </a:p>
        </p:txBody>
      </p:sp>
      <p:grpSp>
        <p:nvGrpSpPr>
          <p:cNvPr id="7" name="Group 6"/>
          <p:cNvGrpSpPr/>
          <p:nvPr/>
        </p:nvGrpSpPr>
        <p:grpSpPr>
          <a:xfrm>
            <a:off x="4634602" y="3962400"/>
            <a:ext cx="3000375" cy="2286000"/>
            <a:chOff x="2069431" y="3581400"/>
            <a:chExt cx="3000375" cy="2286000"/>
          </a:xfrm>
        </p:grpSpPr>
        <p:pic>
          <p:nvPicPr>
            <p:cNvPr id="6" name="Picture 5"/>
            <p:cNvPicPr>
              <a:picLocks noChangeAspect="1"/>
            </p:cNvPicPr>
            <p:nvPr/>
          </p:nvPicPr>
          <p:blipFill>
            <a:blip r:embed="rId2"/>
            <a:stretch>
              <a:fillRect/>
            </a:stretch>
          </p:blipFill>
          <p:spPr>
            <a:xfrm>
              <a:off x="2069431" y="3581400"/>
              <a:ext cx="3000375" cy="2286000"/>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2171701" y="3691802"/>
              <a:ext cx="2803358" cy="16483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Rectangle 7">
            <a:extLst>
              <a:ext uri="{FF2B5EF4-FFF2-40B4-BE49-F238E27FC236}">
                <a16:creationId xmlns="" xmlns:a16="http://schemas.microsoft.com/office/drawing/2014/main" id="{50D20235-95CE-49A8-9D87-26999CF04C10}"/>
              </a:ext>
            </a:extLst>
          </p:cNvPr>
          <p:cNvSpPr/>
          <p:nvPr/>
        </p:nvSpPr>
        <p:spPr>
          <a:xfrm>
            <a:off x="1570121" y="304800"/>
            <a:ext cx="6003758"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Selecting features</a:t>
            </a:r>
          </a:p>
        </p:txBody>
      </p:sp>
      <p:sp>
        <p:nvSpPr>
          <p:cNvPr id="10" name="Rectangle 9"/>
          <p:cNvSpPr/>
          <p:nvPr/>
        </p:nvSpPr>
        <p:spPr>
          <a:xfrm>
            <a:off x="1009526" y="1371600"/>
            <a:ext cx="2552174" cy="369332"/>
          </a:xfrm>
          <a:prstGeom prst="rect">
            <a:avLst/>
          </a:prstGeom>
        </p:spPr>
        <p:txBody>
          <a:bodyPr wrap="none">
            <a:spAutoFit/>
          </a:bodyPr>
          <a:lstStyle/>
          <a:p>
            <a:pPr>
              <a:spcAft>
                <a:spcPts val="338"/>
              </a:spcAft>
            </a:pPr>
            <a:r>
              <a:rPr lang="en-US" b="1" spc="19" dirty="0">
                <a:latin typeface="Calibri" panose="020F0502020204030204" pitchFamily="34" charset="0"/>
                <a:ea typeface="Times New Roman" panose="02020603050405020304" pitchFamily="18" charset="0"/>
              </a:rPr>
              <a:t>Using Select By Location</a:t>
            </a:r>
            <a:endParaRPr lang="en-US" b="1" dirty="0">
              <a:latin typeface="Calibri" panose="020F0502020204030204" pitchFamily="34" charset="0"/>
              <a:ea typeface="Times New Roman" panose="02020603050405020304" pitchFamily="18" charset="0"/>
            </a:endParaRPr>
          </a:p>
        </p:txBody>
      </p:sp>
      <p:sp>
        <p:nvSpPr>
          <p:cNvPr id="11" name="Rectangle 10"/>
          <p:cNvSpPr/>
          <p:nvPr/>
        </p:nvSpPr>
        <p:spPr>
          <a:xfrm>
            <a:off x="1009526" y="1988014"/>
            <a:ext cx="4076244" cy="233397"/>
          </a:xfrm>
          <a:prstGeom prst="rect">
            <a:avLst/>
          </a:prstGeom>
        </p:spPr>
        <p:txBody>
          <a:bodyPr wrap="none">
            <a:spAutoFit/>
          </a:bodyPr>
          <a:lstStyle/>
          <a:p>
            <a:pPr>
              <a:lnSpc>
                <a:spcPts val="1080"/>
              </a:lnSpc>
              <a:spcBef>
                <a:spcPts val="1136"/>
              </a:spcBef>
              <a:spcAft>
                <a:spcPts val="566"/>
              </a:spcAft>
            </a:pPr>
            <a:r>
              <a:rPr lang="en-US" b="1" spc="19"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Steps for using Select By Location</a:t>
            </a:r>
            <a:endParaRPr lang="en-US"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038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09525" y="2596277"/>
            <a:ext cx="7250154" cy="2585323"/>
          </a:xfrm>
          <a:prstGeom prst="rect">
            <a:avLst/>
          </a:prstGeom>
        </p:spPr>
        <p:txBody>
          <a:bodyPr wrap="square">
            <a:spAutoFit/>
          </a:bodyPr>
          <a:lstStyle/>
          <a:p>
            <a:pPr lvl="0">
              <a:lnSpc>
                <a:spcPct val="150000"/>
              </a:lnSpc>
            </a:pPr>
            <a:r>
              <a:rPr lang="en-US" dirty="0">
                <a:latin typeface="Calibri" panose="020F0502020204030204" pitchFamily="34" charset="0"/>
              </a:rPr>
              <a:t>6. To </a:t>
            </a:r>
            <a:r>
              <a:rPr lang="en-US" dirty="0">
                <a:latin typeface="Calibri" panose="020F0502020204030204" pitchFamily="34" charset="0"/>
              </a:rPr>
              <a:t>complete your </a:t>
            </a:r>
            <a:r>
              <a:rPr lang="en-US" b="1" dirty="0">
                <a:latin typeface="Calibri" panose="020F0502020204030204" pitchFamily="34" charset="0"/>
              </a:rPr>
              <a:t>Select by Location</a:t>
            </a:r>
            <a:r>
              <a:rPr lang="en-US" dirty="0">
                <a:latin typeface="Calibri" panose="020F0502020204030204" pitchFamily="34" charset="0"/>
              </a:rPr>
              <a:t> specification, you can optionally specify if you want to</a:t>
            </a:r>
          </a:p>
          <a:p>
            <a:pPr marL="557213" lvl="1" indent="-214313">
              <a:lnSpc>
                <a:spcPct val="150000"/>
              </a:lnSpc>
              <a:buFont typeface="Arial" panose="020B0604020202020204" pitchFamily="34" charset="0"/>
              <a:buChar char="•"/>
            </a:pPr>
            <a:r>
              <a:rPr lang="en-US" dirty="0">
                <a:latin typeface="Calibri" panose="020F0502020204030204" pitchFamily="34" charset="0"/>
              </a:rPr>
              <a:t>Use selected features in the source layer to identify the features to select.</a:t>
            </a:r>
          </a:p>
          <a:p>
            <a:pPr marL="557213" lvl="1" indent="-214313">
              <a:lnSpc>
                <a:spcPct val="150000"/>
              </a:lnSpc>
              <a:buFont typeface="Arial" panose="020B0604020202020204" pitchFamily="34" charset="0"/>
              <a:buChar char="•"/>
            </a:pPr>
            <a:r>
              <a:rPr lang="en-US" dirty="0">
                <a:latin typeface="Calibri" panose="020F0502020204030204" pitchFamily="34" charset="0"/>
              </a:rPr>
              <a:t>Use a buffer distance in your search (buffer distances are only used with some selection options).</a:t>
            </a:r>
          </a:p>
        </p:txBody>
      </p:sp>
      <p:grpSp>
        <p:nvGrpSpPr>
          <p:cNvPr id="8" name="Group 7"/>
          <p:cNvGrpSpPr/>
          <p:nvPr/>
        </p:nvGrpSpPr>
        <p:grpSpPr>
          <a:xfrm>
            <a:off x="5791200" y="4935280"/>
            <a:ext cx="2943225" cy="1543050"/>
            <a:chOff x="0" y="0"/>
            <a:chExt cx="3924300" cy="205740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24300" cy="2057400"/>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a:xfrm>
              <a:off x="57150" y="438150"/>
              <a:ext cx="1371600" cy="2762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2" name="Rounded Rectangle 11"/>
            <p:cNvSpPr/>
            <p:nvPr/>
          </p:nvSpPr>
          <p:spPr>
            <a:xfrm>
              <a:off x="66675" y="1133475"/>
              <a:ext cx="1371600" cy="2762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13" name="Rectangle 12">
            <a:extLst>
              <a:ext uri="{FF2B5EF4-FFF2-40B4-BE49-F238E27FC236}">
                <a16:creationId xmlns="" xmlns:a16="http://schemas.microsoft.com/office/drawing/2014/main" id="{50D20235-95CE-49A8-9D87-26999CF04C10}"/>
              </a:ext>
            </a:extLst>
          </p:cNvPr>
          <p:cNvSpPr/>
          <p:nvPr/>
        </p:nvSpPr>
        <p:spPr>
          <a:xfrm>
            <a:off x="1570121" y="304800"/>
            <a:ext cx="6003758"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Selecting features</a:t>
            </a:r>
          </a:p>
        </p:txBody>
      </p:sp>
      <p:sp>
        <p:nvSpPr>
          <p:cNvPr id="14" name="Rectangle 13"/>
          <p:cNvSpPr/>
          <p:nvPr/>
        </p:nvSpPr>
        <p:spPr>
          <a:xfrm>
            <a:off x="1009526" y="1371600"/>
            <a:ext cx="2552174" cy="369332"/>
          </a:xfrm>
          <a:prstGeom prst="rect">
            <a:avLst/>
          </a:prstGeom>
        </p:spPr>
        <p:txBody>
          <a:bodyPr wrap="none">
            <a:spAutoFit/>
          </a:bodyPr>
          <a:lstStyle/>
          <a:p>
            <a:pPr>
              <a:spcAft>
                <a:spcPts val="338"/>
              </a:spcAft>
            </a:pPr>
            <a:r>
              <a:rPr lang="en-US" b="1" spc="19" dirty="0">
                <a:latin typeface="Calibri" panose="020F0502020204030204" pitchFamily="34" charset="0"/>
                <a:ea typeface="Times New Roman" panose="02020603050405020304" pitchFamily="18" charset="0"/>
              </a:rPr>
              <a:t>Using Select By Location</a:t>
            </a:r>
            <a:endParaRPr lang="en-US" b="1" dirty="0">
              <a:latin typeface="Calibri" panose="020F0502020204030204" pitchFamily="34" charset="0"/>
              <a:ea typeface="Times New Roman" panose="02020603050405020304" pitchFamily="18" charset="0"/>
            </a:endParaRPr>
          </a:p>
        </p:txBody>
      </p:sp>
      <p:sp>
        <p:nvSpPr>
          <p:cNvPr id="15" name="Rectangle 14"/>
          <p:cNvSpPr/>
          <p:nvPr/>
        </p:nvSpPr>
        <p:spPr>
          <a:xfrm>
            <a:off x="1009526" y="1988014"/>
            <a:ext cx="4076244" cy="233397"/>
          </a:xfrm>
          <a:prstGeom prst="rect">
            <a:avLst/>
          </a:prstGeom>
        </p:spPr>
        <p:txBody>
          <a:bodyPr wrap="none">
            <a:spAutoFit/>
          </a:bodyPr>
          <a:lstStyle/>
          <a:p>
            <a:pPr>
              <a:lnSpc>
                <a:spcPts val="1080"/>
              </a:lnSpc>
              <a:spcBef>
                <a:spcPts val="1136"/>
              </a:spcBef>
              <a:spcAft>
                <a:spcPts val="566"/>
              </a:spcAft>
            </a:pPr>
            <a:r>
              <a:rPr lang="en-US" b="1" spc="19"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Steps for using Select By Location</a:t>
            </a:r>
            <a:endParaRPr lang="en-US"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15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009525" y="2643329"/>
            <a:ext cx="3218702" cy="233397"/>
          </a:xfrm>
          <a:prstGeom prst="rect">
            <a:avLst/>
          </a:prstGeom>
        </p:spPr>
        <p:txBody>
          <a:bodyPr wrap="none">
            <a:spAutoFit/>
          </a:bodyPr>
          <a:lstStyle/>
          <a:p>
            <a:pPr>
              <a:lnSpc>
                <a:spcPts val="1080"/>
              </a:lnSpc>
              <a:spcBef>
                <a:spcPts val="1136"/>
              </a:spcBef>
              <a:spcAft>
                <a:spcPts val="566"/>
              </a:spcAft>
            </a:pPr>
            <a:r>
              <a:rPr lang="en-US" sz="1350" b="1" spc="19"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Steps for using Select By Attributes</a:t>
            </a:r>
          </a:p>
        </p:txBody>
      </p:sp>
      <p:sp>
        <p:nvSpPr>
          <p:cNvPr id="5" name="Rectangle 4"/>
          <p:cNvSpPr/>
          <p:nvPr/>
        </p:nvSpPr>
        <p:spPr>
          <a:xfrm>
            <a:off x="1009526" y="1810890"/>
            <a:ext cx="7250154" cy="715581"/>
          </a:xfrm>
          <a:prstGeom prst="rect">
            <a:avLst/>
          </a:prstGeom>
        </p:spPr>
        <p:txBody>
          <a:bodyPr wrap="square">
            <a:spAutoFit/>
          </a:bodyPr>
          <a:lstStyle/>
          <a:p>
            <a:pPr>
              <a:lnSpc>
                <a:spcPct val="150000"/>
              </a:lnSpc>
            </a:pPr>
            <a:r>
              <a:rPr lang="en-US" sz="1350" b="1" dirty="0"/>
              <a:t>Select By Attributes</a:t>
            </a:r>
            <a:r>
              <a:rPr lang="en-US" sz="1350" dirty="0"/>
              <a:t> allows you to provide a SQL query expression that is used to select features that match the selection criteria.</a:t>
            </a:r>
          </a:p>
        </p:txBody>
      </p:sp>
      <p:sp>
        <p:nvSpPr>
          <p:cNvPr id="6" name="Rectangle 5"/>
          <p:cNvSpPr/>
          <p:nvPr/>
        </p:nvSpPr>
        <p:spPr>
          <a:xfrm>
            <a:off x="1009526" y="3537972"/>
            <a:ext cx="3093243" cy="1338828"/>
          </a:xfrm>
          <a:prstGeom prst="rect">
            <a:avLst/>
          </a:prstGeom>
        </p:spPr>
        <p:txBody>
          <a:bodyPr wrap="square">
            <a:spAutoFit/>
          </a:bodyPr>
          <a:lstStyle/>
          <a:p>
            <a:pPr>
              <a:lnSpc>
                <a:spcPct val="150000"/>
              </a:lnSpc>
            </a:pPr>
            <a:r>
              <a:rPr lang="en-US" dirty="0">
                <a:latin typeface="Calibri" panose="020F0502020204030204" pitchFamily="34" charset="0"/>
                <a:ea typeface="Calibri" panose="020F0502020204030204" pitchFamily="34" charset="0"/>
                <a:cs typeface="Times New Roman" panose="02020603050405020304" pitchFamily="18" charset="0"/>
              </a:rPr>
              <a:t>1. Click</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Selection &gt; Select By Attributes</a:t>
            </a:r>
            <a:r>
              <a:rPr lang="en-US" dirty="0">
                <a:latin typeface="Calibri" panose="020F0502020204030204" pitchFamily="34" charset="0"/>
                <a:ea typeface="Calibri" panose="020F0502020204030204" pitchFamily="34" charset="0"/>
                <a:cs typeface="Times New Roman" panose="02020603050405020304" pitchFamily="18" charset="0"/>
              </a:rPr>
              <a:t> to open the </a:t>
            </a:r>
            <a:r>
              <a:rPr lang="en-US" b="1" dirty="0">
                <a:latin typeface="Calibri" panose="020F0502020204030204" pitchFamily="34" charset="0"/>
                <a:ea typeface="Calibri" panose="020F0502020204030204" pitchFamily="34" charset="0"/>
                <a:cs typeface="Times New Roman" panose="02020603050405020304" pitchFamily="18" charset="0"/>
              </a:rPr>
              <a:t>Select By Attributes</a:t>
            </a:r>
            <a:r>
              <a:rPr lang="en-US" dirty="0">
                <a:latin typeface="Calibri" panose="020F0502020204030204" pitchFamily="34" charset="0"/>
                <a:ea typeface="Calibri" panose="020F0502020204030204" pitchFamily="34" charset="0"/>
                <a:cs typeface="Times New Roman" panose="02020603050405020304" pitchFamily="18" charset="0"/>
              </a:rPr>
              <a:t> dialog box</a:t>
            </a:r>
            <a:endParaRPr lang="en-US" dirty="0"/>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4482215" y="3352800"/>
            <a:ext cx="4246245" cy="3171349"/>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 xmlns:a16="http://schemas.microsoft.com/office/drawing/2014/main" id="{50D20235-95CE-49A8-9D87-26999CF04C10}"/>
              </a:ext>
            </a:extLst>
          </p:cNvPr>
          <p:cNvSpPr/>
          <p:nvPr/>
        </p:nvSpPr>
        <p:spPr>
          <a:xfrm>
            <a:off x="1570121" y="304800"/>
            <a:ext cx="6003758"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Selecting features</a:t>
            </a:r>
          </a:p>
        </p:txBody>
      </p:sp>
      <p:sp>
        <p:nvSpPr>
          <p:cNvPr id="11" name="Rectangle 10"/>
          <p:cNvSpPr/>
          <p:nvPr/>
        </p:nvSpPr>
        <p:spPr>
          <a:xfrm>
            <a:off x="1009526" y="1371600"/>
            <a:ext cx="2704971" cy="369332"/>
          </a:xfrm>
          <a:prstGeom prst="rect">
            <a:avLst/>
          </a:prstGeom>
        </p:spPr>
        <p:txBody>
          <a:bodyPr wrap="none">
            <a:spAutoFit/>
          </a:bodyPr>
          <a:lstStyle/>
          <a:p>
            <a:pPr>
              <a:spcAft>
                <a:spcPts val="338"/>
              </a:spcAft>
            </a:pPr>
            <a:r>
              <a:rPr lang="en-US" b="1" spc="19" dirty="0">
                <a:latin typeface="Calibri" panose="020F0502020204030204" pitchFamily="34" charset="0"/>
                <a:ea typeface="Times New Roman" panose="02020603050405020304" pitchFamily="18" charset="0"/>
              </a:rPr>
              <a:t>Using Select By Attributes</a:t>
            </a:r>
            <a:endParaRPr lang="en-US" b="1" spc="19"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972006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009525" y="1981596"/>
            <a:ext cx="4200765" cy="233397"/>
          </a:xfrm>
          <a:prstGeom prst="rect">
            <a:avLst/>
          </a:prstGeom>
        </p:spPr>
        <p:txBody>
          <a:bodyPr wrap="none">
            <a:spAutoFit/>
          </a:bodyPr>
          <a:lstStyle/>
          <a:p>
            <a:pPr>
              <a:lnSpc>
                <a:spcPts val="1080"/>
              </a:lnSpc>
              <a:spcBef>
                <a:spcPts val="1136"/>
              </a:spcBef>
              <a:spcAft>
                <a:spcPts val="566"/>
              </a:spcAft>
            </a:pPr>
            <a:r>
              <a:rPr lang="en-US" b="1" spc="19"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Steps for using Select By Attributes</a:t>
            </a:r>
          </a:p>
        </p:txBody>
      </p:sp>
      <p:sp>
        <p:nvSpPr>
          <p:cNvPr id="6" name="Rectangle 5"/>
          <p:cNvSpPr/>
          <p:nvPr/>
        </p:nvSpPr>
        <p:spPr>
          <a:xfrm>
            <a:off x="1009526" y="3697069"/>
            <a:ext cx="3803106" cy="646331"/>
          </a:xfrm>
          <a:prstGeom prst="rect">
            <a:avLst/>
          </a:prstGeom>
        </p:spPr>
        <p:txBody>
          <a:bodyPr wrap="square">
            <a:spAutoFit/>
          </a:bodyPr>
          <a:lstStyle/>
          <a:p>
            <a:pPr lvl="0"/>
            <a:r>
              <a:rPr lang="en-US" dirty="0">
                <a:latin typeface="Calibri" panose="020F0502020204030204" pitchFamily="34" charset="0"/>
              </a:rPr>
              <a:t>2. Choose </a:t>
            </a:r>
            <a:r>
              <a:rPr lang="en-US" dirty="0">
                <a:latin typeface="Calibri" panose="020F0502020204030204" pitchFamily="34" charset="0"/>
              </a:rPr>
              <a:t>the layer to perform the selection against.</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34558"/>
            <a:ext cx="2743200" cy="212598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 xmlns:a16="http://schemas.microsoft.com/office/drawing/2014/main" id="{50D20235-95CE-49A8-9D87-26999CF04C10}"/>
              </a:ext>
            </a:extLst>
          </p:cNvPr>
          <p:cNvSpPr/>
          <p:nvPr/>
        </p:nvSpPr>
        <p:spPr>
          <a:xfrm>
            <a:off x="1570121" y="304800"/>
            <a:ext cx="6003758"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Selecting features</a:t>
            </a:r>
          </a:p>
        </p:txBody>
      </p:sp>
      <p:sp>
        <p:nvSpPr>
          <p:cNvPr id="8" name="Rectangle 7"/>
          <p:cNvSpPr/>
          <p:nvPr/>
        </p:nvSpPr>
        <p:spPr>
          <a:xfrm>
            <a:off x="1009526" y="1371600"/>
            <a:ext cx="2704971" cy="369332"/>
          </a:xfrm>
          <a:prstGeom prst="rect">
            <a:avLst/>
          </a:prstGeom>
        </p:spPr>
        <p:txBody>
          <a:bodyPr wrap="none">
            <a:spAutoFit/>
          </a:bodyPr>
          <a:lstStyle/>
          <a:p>
            <a:pPr>
              <a:spcAft>
                <a:spcPts val="338"/>
              </a:spcAft>
            </a:pPr>
            <a:r>
              <a:rPr lang="en-US" b="1" spc="19" dirty="0">
                <a:latin typeface="Calibri" panose="020F0502020204030204" pitchFamily="34" charset="0"/>
                <a:ea typeface="Times New Roman" panose="02020603050405020304" pitchFamily="18" charset="0"/>
              </a:rPr>
              <a:t>Using Select By Attributes</a:t>
            </a:r>
            <a:endParaRPr lang="en-US" b="1" spc="19"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803801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09526" y="2473065"/>
            <a:ext cx="3803106" cy="507831"/>
          </a:xfrm>
          <a:prstGeom prst="rect">
            <a:avLst/>
          </a:prstGeom>
        </p:spPr>
        <p:txBody>
          <a:bodyPr wrap="square">
            <a:spAutoFit/>
          </a:bodyPr>
          <a:lstStyle/>
          <a:p>
            <a:pPr lvl="0">
              <a:lnSpc>
                <a:spcPct val="150000"/>
              </a:lnSpc>
            </a:pPr>
            <a:r>
              <a:rPr lang="en-US" dirty="0">
                <a:latin typeface="Calibri" panose="020F0502020204030204" pitchFamily="34" charset="0"/>
              </a:rPr>
              <a:t>3. Specify </a:t>
            </a:r>
            <a:r>
              <a:rPr lang="en-US" dirty="0">
                <a:latin typeface="Calibri" panose="020F0502020204030204" pitchFamily="34" charset="0"/>
              </a:rPr>
              <a:t>the selection </a:t>
            </a:r>
            <a:r>
              <a:rPr lang="en-US" dirty="0">
                <a:latin typeface="Calibri" panose="020F0502020204030204" pitchFamily="34" charset="0"/>
              </a:rPr>
              <a:t>method.</a:t>
            </a:r>
            <a:endParaRPr lang="en-US" dirty="0">
              <a:latin typeface="Calibri" panose="020F050202020403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751610" y="3256943"/>
            <a:ext cx="3059642" cy="197584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 xmlns:a16="http://schemas.microsoft.com/office/drawing/2014/main" id="{50D20235-95CE-49A8-9D87-26999CF04C10}"/>
              </a:ext>
            </a:extLst>
          </p:cNvPr>
          <p:cNvSpPr/>
          <p:nvPr/>
        </p:nvSpPr>
        <p:spPr>
          <a:xfrm>
            <a:off x="1570121" y="304800"/>
            <a:ext cx="6003758"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Selecting features</a:t>
            </a:r>
          </a:p>
        </p:txBody>
      </p:sp>
      <p:sp>
        <p:nvSpPr>
          <p:cNvPr id="9" name="Rectangle 8"/>
          <p:cNvSpPr/>
          <p:nvPr/>
        </p:nvSpPr>
        <p:spPr>
          <a:xfrm>
            <a:off x="1009525" y="1981596"/>
            <a:ext cx="4200765" cy="233397"/>
          </a:xfrm>
          <a:prstGeom prst="rect">
            <a:avLst/>
          </a:prstGeom>
        </p:spPr>
        <p:txBody>
          <a:bodyPr wrap="none">
            <a:spAutoFit/>
          </a:bodyPr>
          <a:lstStyle/>
          <a:p>
            <a:pPr>
              <a:lnSpc>
                <a:spcPts val="1080"/>
              </a:lnSpc>
              <a:spcBef>
                <a:spcPts val="1136"/>
              </a:spcBef>
              <a:spcAft>
                <a:spcPts val="566"/>
              </a:spcAft>
            </a:pPr>
            <a:r>
              <a:rPr lang="en-US" b="1" spc="19"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Steps for using Select By Attributes</a:t>
            </a:r>
          </a:p>
        </p:txBody>
      </p:sp>
      <p:sp>
        <p:nvSpPr>
          <p:cNvPr id="10" name="Rectangle 9"/>
          <p:cNvSpPr/>
          <p:nvPr/>
        </p:nvSpPr>
        <p:spPr>
          <a:xfrm>
            <a:off x="1009526" y="1371600"/>
            <a:ext cx="2704971" cy="369332"/>
          </a:xfrm>
          <a:prstGeom prst="rect">
            <a:avLst/>
          </a:prstGeom>
        </p:spPr>
        <p:txBody>
          <a:bodyPr wrap="none">
            <a:spAutoFit/>
          </a:bodyPr>
          <a:lstStyle/>
          <a:p>
            <a:pPr>
              <a:spcAft>
                <a:spcPts val="338"/>
              </a:spcAft>
            </a:pPr>
            <a:r>
              <a:rPr lang="en-US" b="1" spc="19" dirty="0">
                <a:latin typeface="Calibri" panose="020F0502020204030204" pitchFamily="34" charset="0"/>
                <a:ea typeface="Times New Roman" panose="02020603050405020304" pitchFamily="18" charset="0"/>
              </a:rPr>
              <a:t>Using Select By Attributes</a:t>
            </a:r>
            <a:endParaRPr lang="en-US" b="1" spc="19"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889821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09526" y="2473065"/>
            <a:ext cx="3803106" cy="3000821"/>
          </a:xfrm>
          <a:prstGeom prst="rect">
            <a:avLst/>
          </a:prstGeom>
        </p:spPr>
        <p:txBody>
          <a:bodyPr wrap="square">
            <a:spAutoFit/>
          </a:bodyPr>
          <a:lstStyle/>
          <a:p>
            <a:pPr lvl="0">
              <a:lnSpc>
                <a:spcPct val="150000"/>
              </a:lnSpc>
            </a:pPr>
            <a:r>
              <a:rPr lang="en-US" dirty="0">
                <a:latin typeface="Calibri" panose="020F0502020204030204" pitchFamily="34" charset="0"/>
              </a:rPr>
              <a:t>4. Enter </a:t>
            </a:r>
            <a:r>
              <a:rPr lang="en-US" dirty="0">
                <a:latin typeface="Calibri" panose="020F0502020204030204" pitchFamily="34" charset="0"/>
              </a:rPr>
              <a:t>a query expression using one of the following methods:</a:t>
            </a:r>
          </a:p>
          <a:p>
            <a:pPr marL="557213" lvl="1" indent="-214313">
              <a:lnSpc>
                <a:spcPct val="150000"/>
              </a:lnSpc>
              <a:buFont typeface="Arial" panose="020B0604020202020204" pitchFamily="34" charset="0"/>
              <a:buChar char="•"/>
            </a:pPr>
            <a:r>
              <a:rPr lang="en-US" dirty="0">
                <a:latin typeface="Calibri" panose="020F0502020204030204" pitchFamily="34" charset="0"/>
              </a:rPr>
              <a:t>Create a query using the expression building tools.</a:t>
            </a:r>
          </a:p>
          <a:p>
            <a:pPr marL="557213" lvl="1" indent="-214313">
              <a:lnSpc>
                <a:spcPct val="150000"/>
              </a:lnSpc>
              <a:buFont typeface="Arial" panose="020B0604020202020204" pitchFamily="34" charset="0"/>
              <a:buChar char="•"/>
            </a:pPr>
            <a:r>
              <a:rPr lang="en-US" dirty="0">
                <a:latin typeface="Calibri" panose="020F0502020204030204" pitchFamily="34" charset="0"/>
              </a:rPr>
              <a:t>Type a query into the selection window.</a:t>
            </a:r>
          </a:p>
          <a:p>
            <a:pPr marL="557213" lvl="1" indent="-214313">
              <a:lnSpc>
                <a:spcPct val="150000"/>
              </a:lnSpc>
              <a:buFont typeface="Arial" panose="020B0604020202020204" pitchFamily="34" charset="0"/>
              <a:buChar char="•"/>
            </a:pPr>
            <a:r>
              <a:rPr lang="en-US" dirty="0">
                <a:latin typeface="Calibri" panose="020F0502020204030204" pitchFamily="34" charset="0"/>
              </a:rPr>
              <a:t>Load a query saved to disk.</a:t>
            </a:r>
          </a:p>
        </p:txBody>
      </p:sp>
      <p:grpSp>
        <p:nvGrpSpPr>
          <p:cNvPr id="8" name="Group 7"/>
          <p:cNvGrpSpPr/>
          <p:nvPr/>
        </p:nvGrpSpPr>
        <p:grpSpPr>
          <a:xfrm>
            <a:off x="5410200" y="3429000"/>
            <a:ext cx="3334298" cy="1440207"/>
            <a:chOff x="0" y="0"/>
            <a:chExt cx="3638550" cy="157162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38550" cy="1571625"/>
            </a:xfrm>
            <a:prstGeom prst="rect">
              <a:avLst/>
            </a:prstGeom>
            <a:ln>
              <a:noFill/>
            </a:ln>
            <a:effectLst>
              <a:outerShdw blurRad="292100" dist="139700" dir="2700000" algn="tl" rotWithShape="0">
                <a:srgbClr val="333333">
                  <a:alpha val="65000"/>
                </a:srgbClr>
              </a:outerShdw>
            </a:effectLst>
          </p:spPr>
        </p:pic>
        <p:sp>
          <p:nvSpPr>
            <p:cNvPr id="10" name="Rounded Rectangle 9"/>
            <p:cNvSpPr/>
            <p:nvPr/>
          </p:nvSpPr>
          <p:spPr>
            <a:xfrm>
              <a:off x="95250" y="219075"/>
              <a:ext cx="3276600" cy="485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11" name="Rectangle 10">
            <a:extLst>
              <a:ext uri="{FF2B5EF4-FFF2-40B4-BE49-F238E27FC236}">
                <a16:creationId xmlns="" xmlns:a16="http://schemas.microsoft.com/office/drawing/2014/main" id="{50D20235-95CE-49A8-9D87-26999CF04C10}"/>
              </a:ext>
            </a:extLst>
          </p:cNvPr>
          <p:cNvSpPr/>
          <p:nvPr/>
        </p:nvSpPr>
        <p:spPr>
          <a:xfrm>
            <a:off x="1570121" y="304800"/>
            <a:ext cx="6003758"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Selecting features</a:t>
            </a:r>
          </a:p>
        </p:txBody>
      </p:sp>
      <p:sp>
        <p:nvSpPr>
          <p:cNvPr id="12" name="Rectangle 11"/>
          <p:cNvSpPr/>
          <p:nvPr/>
        </p:nvSpPr>
        <p:spPr>
          <a:xfrm>
            <a:off x="1009525" y="1981596"/>
            <a:ext cx="4200765" cy="233397"/>
          </a:xfrm>
          <a:prstGeom prst="rect">
            <a:avLst/>
          </a:prstGeom>
        </p:spPr>
        <p:txBody>
          <a:bodyPr wrap="none">
            <a:spAutoFit/>
          </a:bodyPr>
          <a:lstStyle/>
          <a:p>
            <a:pPr>
              <a:lnSpc>
                <a:spcPts val="1080"/>
              </a:lnSpc>
              <a:spcBef>
                <a:spcPts val="1136"/>
              </a:spcBef>
              <a:spcAft>
                <a:spcPts val="566"/>
              </a:spcAft>
            </a:pPr>
            <a:r>
              <a:rPr lang="en-US" b="1" spc="19"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Steps for using Select By Attributes</a:t>
            </a:r>
          </a:p>
        </p:txBody>
      </p:sp>
      <p:sp>
        <p:nvSpPr>
          <p:cNvPr id="13" name="Rectangle 12"/>
          <p:cNvSpPr/>
          <p:nvPr/>
        </p:nvSpPr>
        <p:spPr>
          <a:xfrm>
            <a:off x="1009526" y="1371600"/>
            <a:ext cx="2704971" cy="369332"/>
          </a:xfrm>
          <a:prstGeom prst="rect">
            <a:avLst/>
          </a:prstGeom>
        </p:spPr>
        <p:txBody>
          <a:bodyPr wrap="none">
            <a:spAutoFit/>
          </a:bodyPr>
          <a:lstStyle/>
          <a:p>
            <a:pPr>
              <a:spcAft>
                <a:spcPts val="338"/>
              </a:spcAft>
            </a:pPr>
            <a:r>
              <a:rPr lang="en-US" b="1" spc="19" dirty="0">
                <a:latin typeface="Calibri" panose="020F0502020204030204" pitchFamily="34" charset="0"/>
                <a:ea typeface="Times New Roman" panose="02020603050405020304" pitchFamily="18" charset="0"/>
              </a:rPr>
              <a:t>Using Select By Attributes</a:t>
            </a:r>
            <a:endParaRPr lang="en-US" b="1" spc="19"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750627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09526" y="2473065"/>
            <a:ext cx="3803106" cy="4247317"/>
          </a:xfrm>
          <a:prstGeom prst="rect">
            <a:avLst/>
          </a:prstGeom>
        </p:spPr>
        <p:txBody>
          <a:bodyPr wrap="square">
            <a:spAutoFit/>
          </a:bodyPr>
          <a:lstStyle/>
          <a:p>
            <a:pPr lvl="0">
              <a:lnSpc>
                <a:spcPct val="150000"/>
              </a:lnSpc>
            </a:pPr>
            <a:r>
              <a:rPr lang="en-US" dirty="0">
                <a:latin typeface="Calibri" panose="020F0502020204030204" pitchFamily="34" charset="0"/>
              </a:rPr>
              <a:t>5. Validate </a:t>
            </a:r>
            <a:r>
              <a:rPr lang="en-US" dirty="0">
                <a:latin typeface="Calibri" panose="020F0502020204030204" pitchFamily="34" charset="0"/>
              </a:rPr>
              <a:t>your query expression by clicking </a:t>
            </a:r>
            <a:r>
              <a:rPr lang="en-US" b="1" dirty="0">
                <a:latin typeface="Calibri" panose="020F0502020204030204" pitchFamily="34" charset="0"/>
              </a:rPr>
              <a:t>Verify</a:t>
            </a:r>
            <a:r>
              <a:rPr lang="en-US" dirty="0">
                <a:latin typeface="Calibri" panose="020F0502020204030204" pitchFamily="34" charset="0"/>
              </a:rPr>
              <a:t>.</a:t>
            </a:r>
          </a:p>
          <a:p>
            <a:pPr lvl="0">
              <a:lnSpc>
                <a:spcPct val="150000"/>
              </a:lnSpc>
            </a:pPr>
            <a:endParaRPr lang="en-US" dirty="0">
              <a:latin typeface="Calibri" panose="020F0502020204030204" pitchFamily="34" charset="0"/>
            </a:endParaRPr>
          </a:p>
          <a:p>
            <a:pPr lvl="0">
              <a:lnSpc>
                <a:spcPct val="150000"/>
              </a:lnSpc>
            </a:pPr>
            <a:r>
              <a:rPr lang="en-US" dirty="0">
                <a:latin typeface="Calibri" panose="020F0502020204030204" pitchFamily="34" charset="0"/>
              </a:rPr>
              <a:t>6. Click</a:t>
            </a:r>
            <a:r>
              <a:rPr lang="en-US" dirty="0">
                <a:latin typeface="Calibri" panose="020F0502020204030204" pitchFamily="34" charset="0"/>
              </a:rPr>
              <a:t> </a:t>
            </a:r>
            <a:r>
              <a:rPr lang="en-US" b="1" dirty="0">
                <a:latin typeface="Calibri" panose="020F0502020204030204" pitchFamily="34" charset="0"/>
              </a:rPr>
              <a:t>OK</a:t>
            </a:r>
            <a:r>
              <a:rPr lang="en-US" dirty="0">
                <a:latin typeface="Calibri" panose="020F0502020204030204" pitchFamily="34" charset="0"/>
              </a:rPr>
              <a:t> or </a:t>
            </a:r>
            <a:r>
              <a:rPr lang="en-US" b="1" dirty="0">
                <a:latin typeface="Calibri" panose="020F0502020204030204" pitchFamily="34" charset="0"/>
              </a:rPr>
              <a:t>Apply</a:t>
            </a:r>
            <a:r>
              <a:rPr lang="en-US" dirty="0">
                <a:latin typeface="Calibri" panose="020F0502020204030204" pitchFamily="34" charset="0"/>
              </a:rPr>
              <a:t> to execute your selection expression and work with the selection results</a:t>
            </a:r>
            <a:r>
              <a:rPr lang="en-US" dirty="0">
                <a:latin typeface="Calibri" panose="020F0502020204030204" pitchFamily="34" charset="0"/>
              </a:rPr>
              <a:t>.</a:t>
            </a:r>
          </a:p>
          <a:p>
            <a:pPr lvl="0">
              <a:lnSpc>
                <a:spcPct val="150000"/>
              </a:lnSpc>
            </a:pPr>
            <a:endParaRPr lang="en-US" dirty="0">
              <a:latin typeface="Calibri" panose="020F0502020204030204" pitchFamily="34" charset="0"/>
            </a:endParaRPr>
          </a:p>
          <a:p>
            <a:pPr lvl="0">
              <a:lnSpc>
                <a:spcPct val="150000"/>
              </a:lnSpc>
            </a:pPr>
            <a:r>
              <a:rPr lang="en-US" dirty="0">
                <a:latin typeface="Calibri" panose="020F0502020204030204" pitchFamily="34" charset="0"/>
              </a:rPr>
              <a:t>7. Optionally</a:t>
            </a:r>
            <a:r>
              <a:rPr lang="en-US" dirty="0">
                <a:latin typeface="Calibri" panose="020F0502020204030204" pitchFamily="34" charset="0"/>
              </a:rPr>
              <a:t>, you can save your query expression for later reuse before closing this dialog box</a:t>
            </a:r>
            <a:r>
              <a:rPr lang="en-US" dirty="0">
                <a:latin typeface="Calibri" panose="020F0502020204030204" pitchFamily="34" charset="0"/>
              </a:rPr>
              <a:t>.</a:t>
            </a:r>
            <a:endParaRPr lang="en-US" dirty="0">
              <a:latin typeface="Calibri" panose="020F0502020204030204" pitchFamily="34" charset="0"/>
            </a:endParaRPr>
          </a:p>
        </p:txBody>
      </p:sp>
      <p:grpSp>
        <p:nvGrpSpPr>
          <p:cNvPr id="11" name="Group 10"/>
          <p:cNvGrpSpPr/>
          <p:nvPr/>
        </p:nvGrpSpPr>
        <p:grpSpPr>
          <a:xfrm>
            <a:off x="5486400" y="3505200"/>
            <a:ext cx="3201713" cy="1382939"/>
            <a:chOff x="0" y="0"/>
            <a:chExt cx="3638550" cy="157162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38550" cy="1571625"/>
            </a:xfrm>
            <a:prstGeom prst="rect">
              <a:avLst/>
            </a:prstGeom>
            <a:ln>
              <a:noFill/>
            </a:ln>
            <a:effectLst>
              <a:outerShdw blurRad="292100" dist="139700" dir="2700000" algn="tl" rotWithShape="0">
                <a:srgbClr val="333333">
                  <a:alpha val="65000"/>
                </a:srgbClr>
              </a:outerShdw>
            </a:effectLst>
          </p:spPr>
        </p:pic>
        <p:sp>
          <p:nvSpPr>
            <p:cNvPr id="13" name="Rounded Rectangle 12"/>
            <p:cNvSpPr/>
            <p:nvPr/>
          </p:nvSpPr>
          <p:spPr>
            <a:xfrm>
              <a:off x="790575" y="1181100"/>
              <a:ext cx="685800" cy="3143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9" name="Rectangle 8">
            <a:extLst>
              <a:ext uri="{FF2B5EF4-FFF2-40B4-BE49-F238E27FC236}">
                <a16:creationId xmlns="" xmlns:a16="http://schemas.microsoft.com/office/drawing/2014/main" id="{50D20235-95CE-49A8-9D87-26999CF04C10}"/>
              </a:ext>
            </a:extLst>
          </p:cNvPr>
          <p:cNvSpPr/>
          <p:nvPr/>
        </p:nvSpPr>
        <p:spPr>
          <a:xfrm>
            <a:off x="1570121" y="304800"/>
            <a:ext cx="6003758"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Selecting features</a:t>
            </a:r>
          </a:p>
        </p:txBody>
      </p:sp>
      <p:sp>
        <p:nvSpPr>
          <p:cNvPr id="10" name="Rectangle 9"/>
          <p:cNvSpPr/>
          <p:nvPr/>
        </p:nvSpPr>
        <p:spPr>
          <a:xfrm>
            <a:off x="1009525" y="1981596"/>
            <a:ext cx="4200765" cy="233397"/>
          </a:xfrm>
          <a:prstGeom prst="rect">
            <a:avLst/>
          </a:prstGeom>
        </p:spPr>
        <p:txBody>
          <a:bodyPr wrap="none">
            <a:spAutoFit/>
          </a:bodyPr>
          <a:lstStyle/>
          <a:p>
            <a:pPr>
              <a:lnSpc>
                <a:spcPts val="1080"/>
              </a:lnSpc>
              <a:spcBef>
                <a:spcPts val="1136"/>
              </a:spcBef>
              <a:spcAft>
                <a:spcPts val="566"/>
              </a:spcAft>
            </a:pPr>
            <a:r>
              <a:rPr lang="en-US" b="1" spc="19"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Steps for using Select By Attributes</a:t>
            </a:r>
          </a:p>
        </p:txBody>
      </p:sp>
      <p:sp>
        <p:nvSpPr>
          <p:cNvPr id="14" name="Rectangle 13"/>
          <p:cNvSpPr/>
          <p:nvPr/>
        </p:nvSpPr>
        <p:spPr>
          <a:xfrm>
            <a:off x="1009526" y="1371600"/>
            <a:ext cx="2704971" cy="369332"/>
          </a:xfrm>
          <a:prstGeom prst="rect">
            <a:avLst/>
          </a:prstGeom>
        </p:spPr>
        <p:txBody>
          <a:bodyPr wrap="none">
            <a:spAutoFit/>
          </a:bodyPr>
          <a:lstStyle/>
          <a:p>
            <a:pPr>
              <a:spcAft>
                <a:spcPts val="338"/>
              </a:spcAft>
            </a:pPr>
            <a:r>
              <a:rPr lang="en-US" b="1" spc="19" dirty="0">
                <a:latin typeface="Calibri" panose="020F0502020204030204" pitchFamily="34" charset="0"/>
                <a:ea typeface="Times New Roman" panose="02020603050405020304" pitchFamily="18" charset="0"/>
              </a:rPr>
              <a:t>Using Select By Attributes</a:t>
            </a:r>
            <a:endParaRPr lang="en-US" b="1" spc="19"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43365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9D7BEEF-12A4-4056-8F7C-30724453FEC3}"/>
              </a:ext>
            </a:extLst>
          </p:cNvPr>
          <p:cNvSpPr/>
          <p:nvPr/>
        </p:nvSpPr>
        <p:spPr>
          <a:xfrm>
            <a:off x="908384" y="1371600"/>
            <a:ext cx="7778416" cy="369332"/>
          </a:xfrm>
          <a:prstGeom prst="rect">
            <a:avLst/>
          </a:prstGeom>
        </p:spPr>
        <p:txBody>
          <a:bodyPr wrap="square">
            <a:spAutoFit/>
          </a:bodyPr>
          <a:lstStyle/>
          <a:p>
            <a:pPr lvl="0"/>
            <a:r>
              <a:rPr lang="en-US" dirty="0"/>
              <a:t>2. Click on a location in your data frame to identify the features at the location</a:t>
            </a:r>
            <a:r>
              <a:rPr lang="en-US" sz="1350" dirty="0"/>
              <a:t>.</a:t>
            </a:r>
            <a:endParaRPr lang="en-US" sz="1350" dirty="0"/>
          </a:p>
        </p:txBody>
      </p:sp>
      <p:sp>
        <p:nvSpPr>
          <p:cNvPr id="8" name="Rectangle 7">
            <a:extLst>
              <a:ext uri="{FF2B5EF4-FFF2-40B4-BE49-F238E27FC236}">
                <a16:creationId xmlns="" xmlns:a16="http://schemas.microsoft.com/office/drawing/2014/main" id="{29D7BEEF-12A4-4056-8F7C-30724453FEC3}"/>
              </a:ext>
            </a:extLst>
          </p:cNvPr>
          <p:cNvSpPr/>
          <p:nvPr/>
        </p:nvSpPr>
        <p:spPr>
          <a:xfrm>
            <a:off x="2279985" y="3022850"/>
            <a:ext cx="1810753" cy="1200329"/>
          </a:xfrm>
          <a:prstGeom prst="rect">
            <a:avLst/>
          </a:prstGeom>
        </p:spPr>
        <p:txBody>
          <a:bodyPr wrap="square">
            <a:spAutoFit/>
          </a:bodyPr>
          <a:lstStyle/>
          <a:p>
            <a:pPr lvl="0"/>
            <a:r>
              <a:rPr lang="en-US" dirty="0"/>
              <a:t>The attributes are presented in the </a:t>
            </a:r>
            <a:r>
              <a:rPr lang="en-US" b="1" dirty="0"/>
              <a:t>Identify</a:t>
            </a:r>
            <a:r>
              <a:rPr lang="en-US" dirty="0"/>
              <a:t> window</a:t>
            </a:r>
            <a:r>
              <a:rPr lang="en-US" sz="1350" dirty="0"/>
              <a:t>.</a:t>
            </a:r>
            <a:endParaRPr lang="en-US" sz="1350"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4204611" y="2393753"/>
            <a:ext cx="1793558" cy="2643188"/>
          </a:xfrm>
          <a:prstGeom prst="rect">
            <a:avLst/>
          </a:prstGeom>
          <a:ln>
            <a:noFill/>
          </a:ln>
          <a:effectLst>
            <a:outerShdw blurRad="292100" dist="139700" dir="2700000" algn="tl" rotWithShape="0">
              <a:srgbClr val="333333">
                <a:alpha val="65000"/>
              </a:srgbClr>
            </a:outerShdw>
          </a:effectLst>
        </p:spPr>
      </p:pic>
      <p:sp>
        <p:nvSpPr>
          <p:cNvPr id="2" name="Rounded Rectangle 1"/>
          <p:cNvSpPr/>
          <p:nvPr/>
        </p:nvSpPr>
        <p:spPr>
          <a:xfrm>
            <a:off x="4204611" y="3369098"/>
            <a:ext cx="632084" cy="5802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 xmlns:a16="http://schemas.microsoft.com/office/drawing/2014/main" id="{50D20235-95CE-49A8-9D87-26999CF04C10}"/>
              </a:ext>
            </a:extLst>
          </p:cNvPr>
          <p:cNvSpPr/>
          <p:nvPr/>
        </p:nvSpPr>
        <p:spPr>
          <a:xfrm>
            <a:off x="2743937" y="304800"/>
            <a:ext cx="3656127"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Identifying features</a:t>
            </a:r>
          </a:p>
        </p:txBody>
      </p:sp>
    </p:spTree>
    <p:extLst>
      <p:ext uri="{BB962C8B-B14F-4D97-AF65-F5344CB8AC3E}">
        <p14:creationId xmlns:p14="http://schemas.microsoft.com/office/powerpoint/2010/main" val="362087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p:cNvSpPr>
          <p:nvPr/>
        </p:nvSpPr>
        <p:spPr bwMode="auto">
          <a:xfrm>
            <a:off x="-28575" y="-19050"/>
            <a:ext cx="9144000" cy="6845300"/>
          </a:xfrm>
          <a:prstGeom prst="rect">
            <a:avLst/>
          </a:prstGeom>
          <a:solidFill>
            <a:srgbClr val="06578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fontAlgn="base" hangingPunct="0">
              <a:spcBef>
                <a:spcPct val="0"/>
              </a:spcBef>
              <a:spcAft>
                <a:spcPct val="0"/>
              </a:spcAft>
            </a:pPr>
            <a:endParaRPr lang="en-US" altLang="en-US"/>
          </a:p>
        </p:txBody>
      </p:sp>
      <p:sp>
        <p:nvSpPr>
          <p:cNvPr id="23555" name="Rectangle 2"/>
          <p:cNvSpPr>
            <a:spLocks/>
          </p:cNvSpPr>
          <p:nvPr/>
        </p:nvSpPr>
        <p:spPr bwMode="auto">
          <a:xfrm>
            <a:off x="2624138" y="4308475"/>
            <a:ext cx="44211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fontAlgn="base" hangingPunct="0">
              <a:spcBef>
                <a:spcPct val="0"/>
              </a:spcBef>
              <a:spcAft>
                <a:spcPct val="0"/>
              </a:spcAft>
            </a:pPr>
            <a:r>
              <a:rPr lang="en-US" altLang="en-US" sz="5500" b="1">
                <a:solidFill>
                  <a:srgbClr val="FFFFFF"/>
                </a:solidFill>
                <a:latin typeface="Lato" pitchFamily="34" charset="0"/>
                <a:sym typeface="Lato" pitchFamily="34" charset="0"/>
              </a:rPr>
              <a:t>THANK YOU!</a:t>
            </a:r>
          </a:p>
        </p:txBody>
      </p:sp>
      <p:pic>
        <p:nvPicPr>
          <p:cNvPr id="23556" name="Picture 8"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9300" y="1171575"/>
            <a:ext cx="2563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3557" name="Picture 9"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7900" y="2174875"/>
            <a:ext cx="21066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3550411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9D7BEEF-12A4-4056-8F7C-30724453FEC3}"/>
              </a:ext>
            </a:extLst>
          </p:cNvPr>
          <p:cNvSpPr/>
          <p:nvPr/>
        </p:nvSpPr>
        <p:spPr>
          <a:xfrm>
            <a:off x="908384" y="1718747"/>
            <a:ext cx="7473616" cy="1676741"/>
          </a:xfrm>
          <a:prstGeom prst="rect">
            <a:avLst/>
          </a:prstGeom>
        </p:spPr>
        <p:txBody>
          <a:bodyPr wrap="square">
            <a:spAutoFit/>
          </a:bodyPr>
          <a:lstStyle/>
          <a:p>
            <a:pPr marL="257175" indent="-257175">
              <a:lnSpc>
                <a:spcPct val="200000"/>
              </a:lnSpc>
              <a:spcAft>
                <a:spcPts val="675"/>
              </a:spcAft>
              <a:buAutoNum type="arabicPeriod" startAt="3"/>
              <a:tabLst>
                <a:tab pos="342900" algn="l"/>
              </a:tabLst>
            </a:pPr>
            <a:r>
              <a:rPr lang="en-US" dirty="0" smtClean="0">
                <a:latin typeface="Calibri" panose="020F0502020204030204" pitchFamily="34" charset="0"/>
              </a:rPr>
              <a:t>Alternatively, you can create a box to identify a group of features. Click on a location in your data frame, then drag to create a box. You can also hold down the SHIFT key while clicking on the map to identify multiple features.</a:t>
            </a:r>
            <a:endParaRPr lang="en-US" dirty="0">
              <a:latin typeface="Calibri" panose="020F0502020204030204" pitchFamily="34" charset="0"/>
            </a:endParaRPr>
          </a:p>
        </p:txBody>
      </p:sp>
      <p:sp>
        <p:nvSpPr>
          <p:cNvPr id="5" name="Rectangle 4">
            <a:extLst>
              <a:ext uri="{FF2B5EF4-FFF2-40B4-BE49-F238E27FC236}">
                <a16:creationId xmlns="" xmlns:a16="http://schemas.microsoft.com/office/drawing/2014/main" id="{50D20235-95CE-49A8-9D87-26999CF04C10}"/>
              </a:ext>
            </a:extLst>
          </p:cNvPr>
          <p:cNvSpPr/>
          <p:nvPr/>
        </p:nvSpPr>
        <p:spPr>
          <a:xfrm>
            <a:off x="2743937" y="304800"/>
            <a:ext cx="3656127"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Identifying features</a:t>
            </a:r>
          </a:p>
        </p:txBody>
      </p:sp>
    </p:spTree>
    <p:extLst>
      <p:ext uri="{BB962C8B-B14F-4D97-AF65-F5344CB8AC3E}">
        <p14:creationId xmlns:p14="http://schemas.microsoft.com/office/powerpoint/2010/main" val="389851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9D7BEEF-12A4-4056-8F7C-30724453FEC3}"/>
              </a:ext>
            </a:extLst>
          </p:cNvPr>
          <p:cNvSpPr/>
          <p:nvPr/>
        </p:nvSpPr>
        <p:spPr>
          <a:xfrm>
            <a:off x="908384" y="1295400"/>
            <a:ext cx="6364706" cy="369332"/>
          </a:xfrm>
          <a:prstGeom prst="rect">
            <a:avLst/>
          </a:prstGeom>
        </p:spPr>
        <p:txBody>
          <a:bodyPr wrap="square">
            <a:spAutoFit/>
          </a:bodyPr>
          <a:lstStyle/>
          <a:p>
            <a:r>
              <a:rPr lang="en-US" b="1" dirty="0">
                <a:latin typeface="Calibri" panose="020F0502020204030204" pitchFamily="34" charset="0"/>
              </a:rPr>
              <a:t>Working with results in the Identify window</a:t>
            </a:r>
          </a:p>
        </p:txBody>
      </p:sp>
      <p:grpSp>
        <p:nvGrpSpPr>
          <p:cNvPr id="5" name="Group 4"/>
          <p:cNvGrpSpPr/>
          <p:nvPr/>
        </p:nvGrpSpPr>
        <p:grpSpPr>
          <a:xfrm>
            <a:off x="1969607" y="2065914"/>
            <a:ext cx="4938610" cy="3814519"/>
            <a:chOff x="0" y="18572"/>
            <a:chExt cx="5722620" cy="442007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0025"/>
              <a:ext cx="2893695" cy="4238625"/>
            </a:xfrm>
            <a:prstGeom prst="rect">
              <a:avLst/>
            </a:prstGeom>
            <a:ln>
              <a:noFill/>
            </a:ln>
            <a:effectLst>
              <a:outerShdw blurRad="292100" dist="139700" dir="2700000" algn="tl" rotWithShape="0">
                <a:srgbClr val="333333">
                  <a:alpha val="65000"/>
                </a:srgbClr>
              </a:outerShdw>
            </a:effectLst>
          </p:spPr>
        </p:pic>
        <p:sp>
          <p:nvSpPr>
            <p:cNvPr id="7" name="Rectangular Callout 6"/>
            <p:cNvSpPr/>
            <p:nvPr/>
          </p:nvSpPr>
          <p:spPr>
            <a:xfrm>
              <a:off x="2893695" y="18572"/>
              <a:ext cx="2828925" cy="676275"/>
            </a:xfrm>
            <a:prstGeom prst="wedgeRectCallout">
              <a:avLst>
                <a:gd name="adj1" fmla="val -117250"/>
                <a:gd name="adj2" fmla="val 72359"/>
              </a:avLst>
            </a:prstGeom>
            <a:solidFill>
              <a:srgbClr val="F5F79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Aft>
                  <a:spcPts val="600"/>
                </a:spcAft>
              </a:pPr>
              <a:r>
                <a:rPr lang="en-US" sz="825" dirty="0">
                  <a:solidFill>
                    <a:srgbClr val="262626"/>
                  </a:solidFill>
                  <a:ea typeface="Calibri" panose="020F0502020204030204" pitchFamily="34" charset="0"/>
                  <a:cs typeface="Times New Roman" panose="02020603050405020304" pitchFamily="18" charset="0"/>
                </a:rPr>
                <a:t>Right-click a feature to open a context menu to zoom to the feature and perform other operations (flash, pan, etc.). </a:t>
              </a:r>
              <a:endParaRPr lang="en-US" sz="825" dirty="0">
                <a:ea typeface="Calibri" panose="020F0502020204030204" pitchFamily="34"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50D20235-95CE-49A8-9D87-26999CF04C10}"/>
              </a:ext>
            </a:extLst>
          </p:cNvPr>
          <p:cNvSpPr/>
          <p:nvPr/>
        </p:nvSpPr>
        <p:spPr>
          <a:xfrm>
            <a:off x="2743937" y="304800"/>
            <a:ext cx="3656127"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Identifying features</a:t>
            </a:r>
          </a:p>
        </p:txBody>
      </p:sp>
    </p:spTree>
    <p:extLst>
      <p:ext uri="{BB962C8B-B14F-4D97-AF65-F5344CB8AC3E}">
        <p14:creationId xmlns:p14="http://schemas.microsoft.com/office/powerpoint/2010/main" val="214978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9D7BEEF-12A4-4056-8F7C-30724453FEC3}"/>
              </a:ext>
            </a:extLst>
          </p:cNvPr>
          <p:cNvSpPr/>
          <p:nvPr/>
        </p:nvSpPr>
        <p:spPr>
          <a:xfrm>
            <a:off x="908384" y="1295400"/>
            <a:ext cx="6364706" cy="369332"/>
          </a:xfrm>
          <a:prstGeom prst="rect">
            <a:avLst/>
          </a:prstGeom>
        </p:spPr>
        <p:txBody>
          <a:bodyPr wrap="square">
            <a:spAutoFit/>
          </a:bodyPr>
          <a:lstStyle/>
          <a:p>
            <a:r>
              <a:rPr lang="en-US" b="1" dirty="0">
                <a:latin typeface="Calibri" panose="020F0502020204030204" pitchFamily="34" charset="0"/>
              </a:rPr>
              <a:t>Choosing which layers to identify</a:t>
            </a: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635906" y="1940030"/>
            <a:ext cx="1914525" cy="4000500"/>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6093356" y="1928124"/>
            <a:ext cx="2518886" cy="4000500"/>
            <a:chOff x="0" y="0"/>
            <a:chExt cx="3358515" cy="53340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58515" cy="5334000"/>
            </a:xfrm>
            <a:prstGeom prst="rect">
              <a:avLst/>
            </a:prstGeom>
            <a:ln>
              <a:noFill/>
            </a:ln>
            <a:effectLst>
              <a:outerShdw blurRad="292100" dist="139700" dir="2700000" algn="tl" rotWithShape="0">
                <a:srgbClr val="333333">
                  <a:alpha val="65000"/>
                </a:srgbClr>
              </a:outerShdw>
            </a:effectLst>
          </p:spPr>
        </p:pic>
        <p:sp>
          <p:nvSpPr>
            <p:cNvPr id="12" name="Rounded Rectangle 11"/>
            <p:cNvSpPr/>
            <p:nvPr/>
          </p:nvSpPr>
          <p:spPr>
            <a:xfrm>
              <a:off x="952500" y="571500"/>
              <a:ext cx="2028825" cy="1562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13" name="Rectangle 12">
            <a:extLst>
              <a:ext uri="{FF2B5EF4-FFF2-40B4-BE49-F238E27FC236}">
                <a16:creationId xmlns="" xmlns:a16="http://schemas.microsoft.com/office/drawing/2014/main" id="{50D20235-95CE-49A8-9D87-26999CF04C10}"/>
              </a:ext>
            </a:extLst>
          </p:cNvPr>
          <p:cNvSpPr/>
          <p:nvPr/>
        </p:nvSpPr>
        <p:spPr>
          <a:xfrm>
            <a:off x="2743937" y="304800"/>
            <a:ext cx="3656127"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Identifying features</a:t>
            </a:r>
          </a:p>
        </p:txBody>
      </p:sp>
    </p:spTree>
    <p:extLst>
      <p:ext uri="{BB962C8B-B14F-4D97-AF65-F5344CB8AC3E}">
        <p14:creationId xmlns:p14="http://schemas.microsoft.com/office/powerpoint/2010/main" val="266087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9D7BEEF-12A4-4056-8F7C-30724453FEC3}"/>
              </a:ext>
            </a:extLst>
          </p:cNvPr>
          <p:cNvSpPr/>
          <p:nvPr/>
        </p:nvSpPr>
        <p:spPr>
          <a:xfrm>
            <a:off x="609600" y="1718747"/>
            <a:ext cx="8305800" cy="5078313"/>
          </a:xfrm>
          <a:prstGeom prst="rect">
            <a:avLst/>
          </a:prstGeom>
        </p:spPr>
        <p:txBody>
          <a:bodyPr wrap="square">
            <a:spAutoFit/>
          </a:bodyPr>
          <a:lstStyle/>
          <a:p>
            <a:pPr lvl="0">
              <a:lnSpc>
                <a:spcPct val="150000"/>
              </a:lnSpc>
            </a:pPr>
            <a:r>
              <a:rPr lang="en-US" b="1" dirty="0">
                <a:latin typeface="Calibri" panose="020F0502020204030204" pitchFamily="34" charset="0"/>
              </a:rPr>
              <a:t>Topmost layer—</a:t>
            </a:r>
            <a:r>
              <a:rPr lang="en-US" dirty="0">
                <a:latin typeface="Calibri" panose="020F0502020204030204" pitchFamily="34" charset="0"/>
              </a:rPr>
              <a:t>Identifies the attributes of the feature or features from the layer that is highest in the table of contents drawing order and currently visible. </a:t>
            </a:r>
            <a:endParaRPr lang="en-US" dirty="0">
              <a:latin typeface="Calibri" panose="020F0502020204030204" pitchFamily="34" charset="0"/>
            </a:endParaRPr>
          </a:p>
          <a:p>
            <a:pPr lvl="0">
              <a:lnSpc>
                <a:spcPct val="150000"/>
              </a:lnSpc>
            </a:pPr>
            <a:r>
              <a:rPr lang="en-US" b="1" dirty="0" smtClean="0">
                <a:latin typeface="Calibri" panose="020F0502020204030204" pitchFamily="34" charset="0"/>
              </a:rPr>
              <a:t>Visible </a:t>
            </a:r>
            <a:r>
              <a:rPr lang="en-US" b="1" dirty="0">
                <a:latin typeface="Calibri" panose="020F0502020204030204" pitchFamily="34" charset="0"/>
              </a:rPr>
              <a:t>layers—</a:t>
            </a:r>
            <a:r>
              <a:rPr lang="en-US" dirty="0">
                <a:latin typeface="Calibri" panose="020F0502020204030204" pitchFamily="34" charset="0"/>
              </a:rPr>
              <a:t>Identifies the attributes of the features that are currently visible in your map</a:t>
            </a:r>
            <a:r>
              <a:rPr lang="en-US" dirty="0">
                <a:latin typeface="Calibri" panose="020F0502020204030204" pitchFamily="34" charset="0"/>
              </a:rPr>
              <a:t>.</a:t>
            </a:r>
          </a:p>
          <a:p>
            <a:pPr lvl="0">
              <a:lnSpc>
                <a:spcPct val="150000"/>
              </a:lnSpc>
            </a:pPr>
            <a:r>
              <a:rPr lang="en-US" b="1" dirty="0" smtClean="0">
                <a:latin typeface="Calibri" panose="020F0502020204030204" pitchFamily="34" charset="0"/>
              </a:rPr>
              <a:t>Selectable </a:t>
            </a:r>
            <a:r>
              <a:rPr lang="en-US" b="1" dirty="0">
                <a:latin typeface="Calibri" panose="020F0502020204030204" pitchFamily="34" charset="0"/>
              </a:rPr>
              <a:t>layers—</a:t>
            </a:r>
            <a:r>
              <a:rPr lang="en-US" dirty="0">
                <a:latin typeface="Calibri" panose="020F0502020204030204" pitchFamily="34" charset="0"/>
              </a:rPr>
              <a:t>Identifies the attributes of the features belonging to selectable layers. </a:t>
            </a:r>
            <a:r>
              <a:rPr lang="en-US" dirty="0">
                <a:latin typeface="Calibri" panose="020F0502020204030204" pitchFamily="34" charset="0"/>
              </a:rPr>
              <a:t>You can manage the list of selectable layers in the table of contents List by Selection view</a:t>
            </a:r>
            <a:r>
              <a:rPr lang="en-US" dirty="0">
                <a:latin typeface="Calibri" panose="020F0502020204030204" pitchFamily="34" charset="0"/>
              </a:rPr>
              <a:t>.</a:t>
            </a:r>
          </a:p>
          <a:p>
            <a:pPr lvl="0">
              <a:lnSpc>
                <a:spcPct val="150000"/>
              </a:lnSpc>
            </a:pPr>
            <a:r>
              <a:rPr lang="en-US" b="1" dirty="0" smtClean="0">
                <a:latin typeface="Calibri" panose="020F0502020204030204" pitchFamily="34" charset="0"/>
              </a:rPr>
              <a:t>All </a:t>
            </a:r>
            <a:r>
              <a:rPr lang="en-US" b="1" dirty="0">
                <a:latin typeface="Calibri" panose="020F0502020204030204" pitchFamily="34" charset="0"/>
              </a:rPr>
              <a:t>layers—</a:t>
            </a:r>
            <a:r>
              <a:rPr lang="en-US" dirty="0">
                <a:latin typeface="Calibri" panose="020F0502020204030204" pitchFamily="34" charset="0"/>
              </a:rPr>
              <a:t>Identify displays feature attributes for all map layers in the data frame regardless of whether they are in the display</a:t>
            </a:r>
            <a:r>
              <a:rPr lang="en-US" dirty="0">
                <a:latin typeface="Calibri" panose="020F0502020204030204" pitchFamily="34" charset="0"/>
              </a:rPr>
              <a:t>.</a:t>
            </a:r>
          </a:p>
          <a:p>
            <a:pPr lvl="0">
              <a:lnSpc>
                <a:spcPct val="150000"/>
              </a:lnSpc>
            </a:pPr>
            <a:r>
              <a:rPr lang="en-US" b="1" dirty="0" smtClean="0">
                <a:latin typeface="Calibri" panose="020F0502020204030204" pitchFamily="34" charset="0"/>
              </a:rPr>
              <a:t>A </a:t>
            </a:r>
            <a:r>
              <a:rPr lang="en-US" b="1" dirty="0">
                <a:latin typeface="Calibri" panose="020F0502020204030204" pitchFamily="34" charset="0"/>
              </a:rPr>
              <a:t>layer—</a:t>
            </a:r>
            <a:r>
              <a:rPr lang="en-US" dirty="0">
                <a:latin typeface="Calibri" panose="020F0502020204030204" pitchFamily="34" charset="0"/>
              </a:rPr>
              <a:t>Select a specific layer in your map. </a:t>
            </a:r>
            <a:r>
              <a:rPr lang="en-US" dirty="0">
                <a:latin typeface="Calibri" panose="020F0502020204030204" pitchFamily="34" charset="0"/>
              </a:rPr>
              <a:t>If you choose a particular layer, its features are identifiable even if the layer is currently turned off in the table of contents or currently not being drawn because of the scale of the map.</a:t>
            </a:r>
          </a:p>
        </p:txBody>
      </p:sp>
      <p:sp>
        <p:nvSpPr>
          <p:cNvPr id="5" name="Rectangle 4">
            <a:extLst>
              <a:ext uri="{FF2B5EF4-FFF2-40B4-BE49-F238E27FC236}">
                <a16:creationId xmlns="" xmlns:a16="http://schemas.microsoft.com/office/drawing/2014/main" id="{50D20235-95CE-49A8-9D87-26999CF04C10}"/>
              </a:ext>
            </a:extLst>
          </p:cNvPr>
          <p:cNvSpPr/>
          <p:nvPr/>
        </p:nvSpPr>
        <p:spPr>
          <a:xfrm>
            <a:off x="2743937" y="304800"/>
            <a:ext cx="3656127" cy="461665"/>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Identifying features</a:t>
            </a:r>
          </a:p>
        </p:txBody>
      </p:sp>
    </p:spTree>
    <p:extLst>
      <p:ext uri="{BB962C8B-B14F-4D97-AF65-F5344CB8AC3E}">
        <p14:creationId xmlns:p14="http://schemas.microsoft.com/office/powerpoint/2010/main" val="1331489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
        <p:nvSpPr>
          <p:cNvPr id="11" name="Rectangle 10">
            <a:extLst>
              <a:ext uri="{FF2B5EF4-FFF2-40B4-BE49-F238E27FC236}">
                <a16:creationId xmlns="" xmlns:a16="http://schemas.microsoft.com/office/drawing/2014/main" id="{29D7BEEF-12A4-4056-8F7C-30724453FEC3}"/>
              </a:ext>
            </a:extLst>
          </p:cNvPr>
          <p:cNvSpPr/>
          <p:nvPr/>
        </p:nvSpPr>
        <p:spPr>
          <a:xfrm>
            <a:off x="908384" y="1524000"/>
            <a:ext cx="6364706" cy="369332"/>
          </a:xfrm>
          <a:prstGeom prst="rect">
            <a:avLst/>
          </a:prstGeom>
        </p:spPr>
        <p:txBody>
          <a:bodyPr wrap="square">
            <a:spAutoFit/>
          </a:bodyPr>
          <a:lstStyle/>
          <a:p>
            <a:r>
              <a:rPr lang="en-US" b="1" dirty="0">
                <a:latin typeface="Calibri" panose="020F0502020204030204" pitchFamily="34" charset="0"/>
              </a:rPr>
              <a:t>Setting the properties of an HTML pop-up display</a:t>
            </a:r>
          </a:p>
        </p:txBody>
      </p:sp>
      <p:sp>
        <p:nvSpPr>
          <p:cNvPr id="2" name="Rectangle 1"/>
          <p:cNvSpPr/>
          <p:nvPr/>
        </p:nvSpPr>
        <p:spPr>
          <a:xfrm>
            <a:off x="908384" y="2181745"/>
            <a:ext cx="6791826" cy="715581"/>
          </a:xfrm>
          <a:prstGeom prst="rect">
            <a:avLst/>
          </a:prstGeom>
        </p:spPr>
        <p:txBody>
          <a:bodyPr wrap="square">
            <a:spAutoFit/>
          </a:bodyPr>
          <a:lstStyle/>
          <a:p>
            <a:pPr>
              <a:lnSpc>
                <a:spcPct val="150000"/>
              </a:lnSpc>
              <a:spcAft>
                <a:spcPts val="1541"/>
              </a:spcAft>
            </a:pPr>
            <a:r>
              <a:rPr lang="en-US" sz="1350"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You use the </a:t>
            </a:r>
            <a:r>
              <a:rPr lang="en-US" sz="1350" b="1"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Layer Properties</a:t>
            </a:r>
            <a:r>
              <a:rPr lang="en-US" sz="1350"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 dialog box to define HTML pop-up properties for a layer. Follow these steps:</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76827" y="3049012"/>
            <a:ext cx="6196263" cy="3046988"/>
          </a:xfrm>
          <a:prstGeom prst="rect">
            <a:avLst/>
          </a:prstGeom>
        </p:spPr>
        <p:txBody>
          <a:bodyPr wrap="square">
            <a:spAutoFit/>
          </a:bodyPr>
          <a:lstStyle/>
          <a:p>
            <a:pPr marL="257175" indent="-257175">
              <a:lnSpc>
                <a:spcPct val="200000"/>
              </a:lnSpc>
              <a:spcAft>
                <a:spcPts val="675"/>
              </a:spcAft>
              <a:buFont typeface="+mj-lt"/>
              <a:buAutoNum type="arabicPeriod"/>
              <a:tabLst>
                <a:tab pos="342900" algn="l"/>
              </a:tabLst>
            </a:pPr>
            <a:r>
              <a:rPr lang="en-US" sz="1350"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Right-click the layer to open the </a:t>
            </a:r>
            <a:r>
              <a:rPr lang="en-US" sz="1350" b="1"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Layer Properties</a:t>
            </a:r>
            <a:r>
              <a:rPr lang="en-US" sz="1350"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 dialog box and click the </a:t>
            </a:r>
            <a:r>
              <a:rPr lang="en-US" sz="1350" b="1"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HTML Popup</a:t>
            </a:r>
            <a:r>
              <a:rPr lang="en-US" sz="1350"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 tab.</a:t>
            </a:r>
            <a:endParaRPr lang="en-US" sz="1500" dirty="0">
              <a:solidFill>
                <a:srgbClr val="4D4D4D"/>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200000"/>
              </a:lnSpc>
              <a:spcAft>
                <a:spcPts val="675"/>
              </a:spcAft>
              <a:buFont typeface="+mj-lt"/>
              <a:buAutoNum type="arabicPeriod"/>
              <a:tabLst>
                <a:tab pos="342900" algn="l"/>
              </a:tabLst>
            </a:pPr>
            <a:r>
              <a:rPr lang="en-US" sz="1350"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Check the </a:t>
            </a:r>
            <a:r>
              <a:rPr lang="en-US" sz="1350" b="1"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Show content for this layer using the HTML Popup tool</a:t>
            </a:r>
            <a:r>
              <a:rPr lang="en-US" sz="1350"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 check box.</a:t>
            </a:r>
            <a:endParaRPr lang="en-US" sz="1500" dirty="0">
              <a:solidFill>
                <a:srgbClr val="4D4D4D"/>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200000"/>
              </a:lnSpc>
              <a:spcAft>
                <a:spcPts val="675"/>
              </a:spcAft>
              <a:buFont typeface="+mj-lt"/>
              <a:buAutoNum type="arabicPeriod"/>
              <a:tabLst>
                <a:tab pos="342900" algn="l"/>
              </a:tabLst>
            </a:pPr>
            <a:r>
              <a:rPr lang="en-US" sz="1350"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Choose the option for the type of HTML display you would like to use. You have three options as shown here</a:t>
            </a:r>
            <a:r>
              <a:rPr lang="en-US" sz="1350" dirty="0">
                <a:solidFill>
                  <a:srgbClr val="4D4D4D"/>
                </a:solidFill>
                <a:latin typeface="Segoe UI" panose="020B0502040204020203" pitchFamily="34" charset="0"/>
                <a:ea typeface="Times New Roman" panose="02020603050405020304" pitchFamily="18" charset="0"/>
                <a:cs typeface="Times New Roman" panose="02020603050405020304" pitchFamily="18" charset="0"/>
              </a:rPr>
              <a:t>: </a:t>
            </a:r>
          </a:p>
          <a:p>
            <a:pPr marL="342900">
              <a:lnSpc>
                <a:spcPts val="1541"/>
              </a:lnSpc>
              <a:spcAft>
                <a:spcPts val="675"/>
              </a:spcAft>
            </a:pPr>
            <a:endParaRPr lang="en-US" sz="1500" dirty="0">
              <a:solidFill>
                <a:srgbClr val="4D4D4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48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1477064" y="2514786"/>
            <a:ext cx="5272758" cy="3203219"/>
            <a:chOff x="1969419" y="1584409"/>
            <a:chExt cx="7030344" cy="4270959"/>
          </a:xfrm>
        </p:grpSpPr>
        <p:grpSp>
          <p:nvGrpSpPr>
            <p:cNvPr id="5" name="Group 4"/>
            <p:cNvGrpSpPr/>
            <p:nvPr/>
          </p:nvGrpSpPr>
          <p:grpSpPr>
            <a:xfrm>
              <a:off x="1969419" y="1584409"/>
              <a:ext cx="7030344" cy="4270959"/>
              <a:chOff x="0" y="0"/>
              <a:chExt cx="6600825" cy="4010025"/>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24350" cy="336105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5210"/>
              <a:stretch/>
            </p:blipFill>
            <p:spPr bwMode="auto">
              <a:xfrm>
                <a:off x="3362325" y="1685925"/>
                <a:ext cx="3238500" cy="23241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cxnSp>
            <p:nvCxnSpPr>
              <p:cNvPr id="8" name="Straight Arrow Connector 7"/>
              <p:cNvCxnSpPr/>
              <p:nvPr/>
            </p:nvCxnSpPr>
            <p:spPr>
              <a:xfrm>
                <a:off x="3943350" y="838200"/>
                <a:ext cx="619125" cy="8191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5646734" y="2267480"/>
              <a:ext cx="810126" cy="3529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Rectangle 9"/>
          <p:cNvSpPr/>
          <p:nvPr/>
        </p:nvSpPr>
        <p:spPr>
          <a:xfrm>
            <a:off x="541422" y="1295400"/>
            <a:ext cx="6497052" cy="880369"/>
          </a:xfrm>
          <a:prstGeom prst="rect">
            <a:avLst/>
          </a:prstGeom>
        </p:spPr>
        <p:txBody>
          <a:bodyPr wrap="square">
            <a:spAutoFit/>
          </a:bodyPr>
          <a:lstStyle/>
          <a:p>
            <a:pPr marL="342900">
              <a:lnSpc>
                <a:spcPct val="150000"/>
              </a:lnSpc>
              <a:spcAft>
                <a:spcPts val="675"/>
              </a:spcAft>
            </a:pPr>
            <a:r>
              <a:rPr lang="en-US" dirty="0">
                <a:latin typeface="Calibri" panose="020F0502020204030204" pitchFamily="34" charset="0"/>
              </a:rPr>
              <a:t>5. To </a:t>
            </a:r>
            <a:r>
              <a:rPr lang="en-US" dirty="0">
                <a:latin typeface="Calibri" panose="020F0502020204030204" pitchFamily="34" charset="0"/>
              </a:rPr>
              <a:t>verify that your HTML content will display as you want it to, click the </a:t>
            </a:r>
            <a:r>
              <a:rPr lang="en-US" b="1" dirty="0">
                <a:latin typeface="Calibri" panose="020F0502020204030204" pitchFamily="34" charset="0"/>
              </a:rPr>
              <a:t>Verify</a:t>
            </a:r>
            <a:r>
              <a:rPr lang="en-US" dirty="0">
                <a:latin typeface="Calibri" panose="020F0502020204030204" pitchFamily="34" charset="0"/>
              </a:rPr>
              <a:t> button</a:t>
            </a:r>
            <a:r>
              <a:rPr lang="en-US" dirty="0">
                <a:latin typeface="Calibri" panose="020F0502020204030204" pitchFamily="34" charset="0"/>
              </a:rPr>
              <a:t>.</a:t>
            </a:r>
            <a:endParaRPr lang="en-US" dirty="0">
              <a:solidFill>
                <a:srgbClr val="4D4D4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50D20235-95CE-49A8-9D87-26999CF04C10}"/>
              </a:ext>
            </a:extLst>
          </p:cNvPr>
          <p:cNvSpPr/>
          <p:nvPr/>
        </p:nvSpPr>
        <p:spPr>
          <a:xfrm>
            <a:off x="1570121" y="304800"/>
            <a:ext cx="6003758" cy="830997"/>
          </a:xfrm>
          <a:prstGeom prst="rect">
            <a:avLst/>
          </a:prstGeom>
        </p:spPr>
        <p:txBody>
          <a:bodyPr wrap="square">
            <a:spAutoFit/>
          </a:bodyPr>
          <a:lstStyle/>
          <a:p>
            <a:pPr algn="ctr">
              <a:spcAft>
                <a:spcPts val="450"/>
              </a:spcAft>
            </a:pPr>
            <a:r>
              <a:rPr lang="en-US" sz="2400" b="1" dirty="0">
                <a:ln w="0"/>
                <a:solidFill>
                  <a:srgbClr val="0070C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Setting HTML pop-up properties for feature layers</a:t>
            </a:r>
          </a:p>
        </p:txBody>
      </p:sp>
    </p:spTree>
    <p:extLst>
      <p:ext uri="{BB962C8B-B14F-4D97-AF65-F5344CB8AC3E}">
        <p14:creationId xmlns:p14="http://schemas.microsoft.com/office/powerpoint/2010/main" val="145017342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_presentations_PCU">
  <a:themeElements>
    <a:clrScheme name="Jan 3">
      <a:dk1>
        <a:srgbClr val="0000FF"/>
      </a:dk1>
      <a:lt1>
        <a:sysClr val="window" lastClr="FFFFFF"/>
      </a:lt1>
      <a:dk2>
        <a:srgbClr val="000000"/>
      </a:dk2>
      <a:lt2>
        <a:srgbClr val="F8F8F8"/>
      </a:lt2>
      <a:accent1>
        <a:srgbClr val="0000FF"/>
      </a:accent1>
      <a:accent2>
        <a:srgbClr val="5757FF"/>
      </a:accent2>
      <a:accent3>
        <a:srgbClr val="9393FF"/>
      </a:accent3>
      <a:accent4>
        <a:srgbClr val="FFCDAB"/>
      </a:accent4>
      <a:accent5>
        <a:srgbClr val="FF9D5B"/>
      </a:accent5>
      <a:accent6>
        <a:srgbClr val="FF6600"/>
      </a:accent6>
      <a:hlink>
        <a:srgbClr val="5F5F5F"/>
      </a:hlink>
      <a:folHlink>
        <a:srgbClr val="919191"/>
      </a:folHlink>
    </a:clrScheme>
    <a:fontScheme name="1_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1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1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1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1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1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1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1_Capsules 9">
        <a:dk1>
          <a:srgbClr val="000000"/>
        </a:dk1>
        <a:lt1>
          <a:srgbClr val="FFFFFF"/>
        </a:lt1>
        <a:dk2>
          <a:srgbClr val="0033CC"/>
        </a:dk2>
        <a:lt2>
          <a:srgbClr val="006600"/>
        </a:lt2>
        <a:accent1>
          <a:srgbClr val="33CC33"/>
        </a:accent1>
        <a:accent2>
          <a:srgbClr val="009900"/>
        </a:accent2>
        <a:accent3>
          <a:srgbClr val="FFFFFF"/>
        </a:accent3>
        <a:accent4>
          <a:srgbClr val="000000"/>
        </a:accent4>
        <a:accent5>
          <a:srgbClr val="ADE2AD"/>
        </a:accent5>
        <a:accent6>
          <a:srgbClr val="008A00"/>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1_Capsules 10">
        <a:dk1>
          <a:srgbClr val="000000"/>
        </a:dk1>
        <a:lt1>
          <a:srgbClr val="FFFFFF"/>
        </a:lt1>
        <a:dk2>
          <a:srgbClr val="0033CC"/>
        </a:dk2>
        <a:lt2>
          <a:srgbClr val="006600"/>
        </a:lt2>
        <a:accent1>
          <a:srgbClr val="0066FF"/>
        </a:accent1>
        <a:accent2>
          <a:srgbClr val="FFFFFF"/>
        </a:accent2>
        <a:accent3>
          <a:srgbClr val="FFFFFF"/>
        </a:accent3>
        <a:accent4>
          <a:srgbClr val="000000"/>
        </a:accent4>
        <a:accent5>
          <a:srgbClr val="AAB8FF"/>
        </a:accent5>
        <a:accent6>
          <a:srgbClr val="E7E7E7"/>
        </a:accent6>
        <a:hlink>
          <a:srgbClr val="FF6600"/>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37135</TotalTime>
  <Words>889</Words>
  <Application>Microsoft Office PowerPoint</Application>
  <PresentationFormat>On-screen Show (4:3)</PresentationFormat>
  <Paragraphs>142</Paragraphs>
  <Slides>30</Slides>
  <Notes>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30</vt:i4>
      </vt:variant>
    </vt:vector>
  </HeadingPairs>
  <TitlesOfParts>
    <vt:vector size="47" baseType="lpstr">
      <vt:lpstr>ＭＳ Ｐゴシック</vt:lpstr>
      <vt:lpstr>Arial</vt:lpstr>
      <vt:lpstr>Calibri</vt:lpstr>
      <vt:lpstr>Calibri Light</vt:lpstr>
      <vt:lpstr>Candara</vt:lpstr>
      <vt:lpstr>Century Gothic</vt:lpstr>
      <vt:lpstr>Helvetica</vt:lpstr>
      <vt:lpstr>Helvetica Neue</vt:lpstr>
      <vt:lpstr>Lato</vt:lpstr>
      <vt:lpstr>Lucida Sans</vt:lpstr>
      <vt:lpstr>Segoe UI</vt:lpstr>
      <vt:lpstr>Symbol</vt:lpstr>
      <vt:lpstr>Times New Roman</vt:lpstr>
      <vt:lpstr>Wingdings</vt:lpstr>
      <vt:lpstr>Format_presentations_PCU</vt:lpstr>
      <vt:lpstr>Waveform</vt:lpstr>
      <vt:lpstr>Office Theme</vt:lpstr>
      <vt:lpstr>Geospatial Database Create Geodatabase Practical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Nations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United Nations</dc:creator>
  <cp:lastModifiedBy>Girum Asrat</cp:lastModifiedBy>
  <cp:revision>335</cp:revision>
  <cp:lastPrinted>2017-08-18T06:37:50Z</cp:lastPrinted>
  <dcterms:created xsi:type="dcterms:W3CDTF">2015-01-06T22:12:39Z</dcterms:created>
  <dcterms:modified xsi:type="dcterms:W3CDTF">2018-06-28T09:56:26Z</dcterms:modified>
</cp:coreProperties>
</file>