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4" r:id="rId3"/>
  </p:sldMasterIdLst>
  <p:notesMasterIdLst>
    <p:notesMasterId r:id="rId45"/>
  </p:notesMasterIdLst>
  <p:sldIdLst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296" r:id="rId4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 Piedade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7E39"/>
    <a:srgbClr val="FA3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21" autoAdjust="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0F52EF01-DFF8-46A4-AA81-4B2AB1B3A18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BD86334F-BBA8-49DD-A3E2-53D581E65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1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Helvetica Neue" pitchFamily="2" charset="0"/>
              <a:ea typeface="Helvetica Neue" pitchFamily="2" charset="0"/>
              <a:cs typeface="Helvetica Ne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523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5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52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91075"/>
          </a:xfrm>
        </p:spPr>
        <p:txBody>
          <a:bodyPr/>
          <a:lstStyle>
            <a:lvl1pPr marL="266700" indent="-222250">
              <a:lnSpc>
                <a:spcPct val="114000"/>
              </a:lnSpc>
              <a:buClrTx/>
              <a:buFont typeface="Wingdings" pitchFamily="2" charset="2"/>
              <a:buChar char="§"/>
              <a:defRPr sz="1600">
                <a:latin typeface="+mn-lt"/>
              </a:defRPr>
            </a:lvl1pPr>
            <a:lvl2pPr marL="538163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2pPr>
            <a:lvl3pPr marL="804863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3pPr>
            <a:lvl4pPr marL="1076325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4pPr>
            <a:lvl5pPr marL="1343025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7" y="6248400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0882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CE608-B13D-49E9-BF8E-D334F44F9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6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8229600" cy="4791075"/>
          </a:xfrm>
        </p:spPr>
        <p:txBody>
          <a:bodyPr/>
          <a:lstStyle>
            <a:lvl1pPr marL="266700" indent="-222250">
              <a:lnSpc>
                <a:spcPct val="114000"/>
              </a:lnSpc>
              <a:buClrTx/>
              <a:buFont typeface="Wingdings" pitchFamily="2" charset="2"/>
              <a:buChar char="§"/>
              <a:defRPr sz="1600">
                <a:latin typeface="+mn-lt"/>
              </a:defRPr>
            </a:lvl1pPr>
            <a:lvl2pPr marL="538163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2pPr>
            <a:lvl3pPr marL="804863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3pPr>
            <a:lvl4pPr marL="1076325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4pPr>
            <a:lvl5pPr marL="1343025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65887"/>
      </p:ext>
    </p:extLst>
  </p:cSld>
  <p:clrMapOvr>
    <a:masterClrMapping/>
  </p:clrMapOvr>
  <p:transition/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F11FA-CF43-4074-B8B5-19DAA47AB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004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5896B0-C996-4091-8F7F-E492575B3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935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5763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5763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827EF8-AC34-4864-8022-B1EDB906B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46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84BFF7-32CC-44F5-B692-CB08B8729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747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BC8B0-A20F-40AC-9DC4-83C3B8179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612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DD0B7-569F-483F-8BC9-B63EB6A63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343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8D8ADE-3E1A-445D-8FA0-723582343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72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Calibri" pitchFamily="34" charset="0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6031-B3FC-490E-86B3-EA57E7CA3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284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A2A4A4-DD63-4F2D-AF6E-42EBE1871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481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2100" y="341313"/>
            <a:ext cx="2070100" cy="5761037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30213" y="341313"/>
            <a:ext cx="6059487" cy="576103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90CEE-B84A-4958-A4BD-8160FB209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4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098" y="1295401"/>
            <a:ext cx="3770313" cy="4791075"/>
          </a:xfrm>
        </p:spPr>
        <p:txBody>
          <a:bodyPr/>
          <a:lstStyle>
            <a:lvl1pPr marL="176213" indent="-176213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171450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8188" indent="-161925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5525" indent="-17303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11275" indent="-16668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809" y="1295401"/>
            <a:ext cx="3770312" cy="4791075"/>
          </a:xfrm>
        </p:spPr>
        <p:txBody>
          <a:bodyPr/>
          <a:lstStyle>
            <a:lvl1pPr marL="176213" indent="-176213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171450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8188" indent="-161925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5525" indent="-17303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11275" indent="-16668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6010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3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583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343C2-1DAD-470C-9001-617ECD147D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734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30" y="4087564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098" y="1295401"/>
            <a:ext cx="76930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81000" y="228600"/>
            <a:ext cx="5562600" cy="76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 rot="5400000">
            <a:off x="0" y="609600"/>
            <a:ext cx="838200" cy="76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9pPr>
    </p:titleStyle>
    <p:bodyStyle>
      <a:lvl1pPr marL="176213" indent="-176213" algn="l" rtl="0" fontAlgn="base">
        <a:lnSpc>
          <a:spcPct val="114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1pPr>
      <a:lvl2pPr marL="461963" indent="-171450" algn="l" rtl="0" fontAlgn="base">
        <a:lnSpc>
          <a:spcPct val="114000"/>
        </a:lnSpc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2pPr>
      <a:lvl3pPr marL="738188" indent="-161925" algn="l" rtl="0" fontAlgn="base">
        <a:lnSpc>
          <a:spcPct val="114000"/>
        </a:lnSpc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3pPr>
      <a:lvl4pPr marL="1025525" indent="-173038" algn="l" rtl="0" fontAlgn="base">
        <a:lnSpc>
          <a:spcPct val="114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4pPr>
      <a:lvl5pPr marL="1311275" indent="-166688" algn="l" rtl="0" fontAlgn="base">
        <a:lnSpc>
          <a:spcPct val="114000"/>
        </a:lnSpc>
        <a:spcBef>
          <a:spcPct val="20000"/>
        </a:spcBef>
        <a:spcAft>
          <a:spcPct val="0"/>
        </a:spcAft>
        <a:buSzPct val="65000"/>
        <a:buFont typeface="Wingdings" pitchFamily="2" charset="2"/>
        <a:buChar char="§"/>
        <a:defRPr lang="en-GB" sz="1600" dirty="0">
          <a:solidFill>
            <a:schemeClr val="tx2"/>
          </a:solidFill>
          <a:latin typeface="+mn-lt"/>
          <a:ea typeface="+mn-ea"/>
          <a:cs typeface="+mn-cs"/>
        </a:defRPr>
      </a:lvl5pPr>
      <a:lvl6pPr marL="17684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6pPr>
      <a:lvl7pPr marL="22256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7pPr>
      <a:lvl8pPr marL="26828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8pPr>
      <a:lvl9pPr marL="31400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5763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7" name="Rectangle 4"/>
          <p:cNvSpPr>
            <a:spLocks noGrp="1"/>
          </p:cNvSpPr>
          <p:nvPr>
            <p:ph type="title"/>
          </p:nvPr>
        </p:nvSpPr>
        <p:spPr bwMode="auto">
          <a:xfrm>
            <a:off x="430213" y="341313"/>
            <a:ext cx="82819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Sans" panose="020B0602030504020204" pitchFamily="34" charset="0"/>
              </a:rPr>
              <a:t>Click to edit Master title style</a:t>
            </a: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2"/>
          </p:nvPr>
        </p:nvSpPr>
        <p:spPr bwMode="auto">
          <a:xfrm>
            <a:off x="8418513" y="6376988"/>
            <a:ext cx="268287" cy="2794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>
                <a:solidFill>
                  <a:srgbClr val="888888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fld id="{4D6D4E04-9A9B-4566-BFD6-29EAFB140EBE}" type="slidenum">
              <a:rPr lang="en-US" altLang="en-US" smtClean="0"/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97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  <a:sym typeface="Lucida Sans" panose="020B0602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indent="4572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indent="9144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indent="13716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indent="18288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4572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9144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13716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18288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4" y="1076362"/>
            <a:ext cx="6346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b="1" dirty="0">
              <a:solidFill>
                <a:sysClr val="windowText" lastClr="000000"/>
              </a:solidFill>
            </a:endParaRPr>
          </a:p>
          <a:p>
            <a:endParaRPr lang="en-US" sz="2100" i="1" dirty="0">
              <a:solidFill>
                <a:sysClr val="windowText" lastClr="000000"/>
              </a:solidFill>
            </a:endParaRPr>
          </a:p>
          <a:p>
            <a:endParaRPr lang="en-US" sz="2100" i="1" dirty="0">
              <a:solidFill>
                <a:sysClr val="windowText" lastClr="000000"/>
              </a:solidFill>
            </a:endParaRPr>
          </a:p>
          <a:p>
            <a:endParaRPr lang="en-US" sz="2100" i="1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3916" y="1062588"/>
            <a:ext cx="5516169" cy="1952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38"/>
              </a:spcAft>
            </a:pP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Geospatial Metadata, Standards and Infrastructure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sz="27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71700" y="2875028"/>
            <a:ext cx="4800600" cy="1104900"/>
          </a:xfrm>
        </p:spPr>
        <p:txBody>
          <a:bodyPr>
            <a:noAutofit/>
          </a:bodyPr>
          <a:lstStyle/>
          <a:p>
            <a:r>
              <a:rPr lang="en-US" sz="1350" dirty="0"/>
              <a:t>GIS for Spatial Planning</a:t>
            </a:r>
          </a:p>
          <a:p>
            <a:r>
              <a:rPr lang="en-US" sz="1350" dirty="0"/>
              <a:t>Training for Ministry of Transport</a:t>
            </a:r>
          </a:p>
          <a:p>
            <a:r>
              <a:rPr lang="en-US" sz="1350" dirty="0"/>
              <a:t>Mozambique</a:t>
            </a:r>
          </a:p>
          <a:p>
            <a:endParaRPr lang="en-GB" sz="1350" dirty="0"/>
          </a:p>
          <a:p>
            <a:r>
              <a:rPr lang="en-GB" sz="1350" dirty="0"/>
              <a:t>Maputo, Mozambique</a:t>
            </a:r>
          </a:p>
          <a:p>
            <a:r>
              <a:rPr lang="en-US" sz="1350" dirty="0"/>
              <a:t>2-13 July 2018</a:t>
            </a:r>
          </a:p>
          <a:p>
            <a:endParaRPr lang="en-GB" sz="1350" dirty="0"/>
          </a:p>
        </p:txBody>
      </p:sp>
      <p:pic>
        <p:nvPicPr>
          <p:cNvPr id="5" name="Picture 4" descr="ECA Logo_new_ENG fina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2812256" cy="3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171700" y="4546442"/>
            <a:ext cx="4800600" cy="7048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1B6FD"/>
              </a:buClr>
            </a:pPr>
            <a:r>
              <a:rPr lang="en-US" altLang="en-US" sz="1050" dirty="0" err="1">
                <a:latin typeface="Lato" pitchFamily="34" charset="0"/>
                <a:sym typeface="Lato" pitchFamily="34" charset="0"/>
              </a:rPr>
              <a:t>GeoInformation</a:t>
            </a:r>
            <a:r>
              <a:rPr lang="en-US" altLang="en-US" sz="1050" dirty="0">
                <a:latin typeface="Lato" pitchFamily="34" charset="0"/>
                <a:sym typeface="Lato" pitchFamily="34" charset="0"/>
              </a:rPr>
              <a:t> </a:t>
            </a:r>
            <a:r>
              <a:rPr lang="en-US" altLang="en-US" sz="1050" dirty="0" err="1">
                <a:latin typeface="Lato" pitchFamily="34" charset="0"/>
                <a:sym typeface="Lato" pitchFamily="34" charset="0"/>
              </a:rPr>
              <a:t>Systmes</a:t>
            </a:r>
            <a:r>
              <a:rPr lang="en-US" altLang="en-US" sz="1050" dirty="0">
                <a:latin typeface="Lato" pitchFamily="34" charset="0"/>
                <a:sym typeface="Lato" pitchFamily="34" charset="0"/>
              </a:rPr>
              <a:t> Section (GISS)</a:t>
            </a:r>
          </a:p>
          <a:p>
            <a:pPr>
              <a:buClr>
                <a:srgbClr val="31B6FD"/>
              </a:buClr>
            </a:pPr>
            <a:endParaRPr lang="en-US" sz="105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31B6FD"/>
              </a:buClr>
            </a:pPr>
            <a:endParaRPr lang="en-GB" sz="1050" dirty="0"/>
          </a:p>
          <a:p>
            <a:pPr>
              <a:buClr>
                <a:srgbClr val="31B6FD"/>
              </a:buClr>
            </a:pP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8956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Essential metadata vocabulary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989A3D9-F86B-4C86-9E01-4714990B6561}"/>
              </a:ext>
            </a:extLst>
          </p:cNvPr>
          <p:cNvSpPr/>
          <p:nvPr/>
        </p:nvSpPr>
        <p:spPr>
          <a:xfrm>
            <a:off x="800101" y="1618939"/>
            <a:ext cx="2514599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b="1" dirty="0"/>
              <a:t>Metadata profile</a:t>
            </a:r>
            <a:r>
              <a:rPr lang="en-US" sz="3000" b="1" dirty="0"/>
              <a:t>: </a:t>
            </a:r>
            <a:endParaRPr lang="en-US" sz="3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3DCD3D-3928-46FC-8376-7E7DE1E927E1}"/>
              </a:ext>
            </a:extLst>
          </p:cNvPr>
          <p:cNvSpPr/>
          <p:nvPr/>
        </p:nvSpPr>
        <p:spPr>
          <a:xfrm>
            <a:off x="3777917" y="1806244"/>
            <a:ext cx="4728410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350" dirty="0"/>
              <a:t>A document that modifies a metadata standard. </a:t>
            </a:r>
          </a:p>
          <a:p>
            <a:pPr>
              <a:lnSpc>
                <a:spcPct val="200000"/>
              </a:lnSpc>
            </a:pPr>
            <a:r>
              <a:rPr lang="en-US" sz="1350" dirty="0"/>
              <a:t>A profile may reduce the overall number of metadata elements that were originally included in a standard.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EA734B-C8E7-47F5-A964-62CB2A55B073}"/>
              </a:ext>
            </a:extLst>
          </p:cNvPr>
          <p:cNvSpPr/>
          <p:nvPr/>
        </p:nvSpPr>
        <p:spPr>
          <a:xfrm>
            <a:off x="800101" y="3906869"/>
            <a:ext cx="2514599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b="1" dirty="0"/>
              <a:t>Metadata style</a:t>
            </a:r>
            <a:r>
              <a:rPr lang="en-US" sz="3000" b="1" dirty="0"/>
              <a:t>: </a:t>
            </a:r>
            <a:endParaRPr lang="en-US" sz="3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F3D385F-8B98-4FD5-B107-858AAB29C67F}"/>
              </a:ext>
            </a:extLst>
          </p:cNvPr>
          <p:cNvSpPr/>
          <p:nvPr/>
        </p:nvSpPr>
        <p:spPr>
          <a:xfrm>
            <a:off x="3777916" y="4087341"/>
            <a:ext cx="472841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350" dirty="0"/>
              <a:t>The metadata configuration used in ArcGIS. </a:t>
            </a:r>
          </a:p>
          <a:p>
            <a:pPr>
              <a:lnSpc>
                <a:spcPct val="200000"/>
              </a:lnSpc>
            </a:pPr>
            <a:r>
              <a:rPr lang="en-US" sz="1350" dirty="0"/>
              <a:t>The appearance of metadata when you view it in ArcGIS.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9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Essential metadata vocabulary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989A3D9-F86B-4C86-9E01-4714990B6561}"/>
              </a:ext>
            </a:extLst>
          </p:cNvPr>
          <p:cNvSpPr/>
          <p:nvPr/>
        </p:nvSpPr>
        <p:spPr>
          <a:xfrm>
            <a:off x="667754" y="1805428"/>
            <a:ext cx="2719137" cy="8771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Stand-alone metadata</a:t>
            </a:r>
            <a:r>
              <a:rPr lang="en-US" sz="3000" b="1" dirty="0"/>
              <a:t>: </a:t>
            </a:r>
            <a:endParaRPr lang="en-US" sz="3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3DCD3D-3928-46FC-8376-7E7DE1E927E1}"/>
              </a:ext>
            </a:extLst>
          </p:cNvPr>
          <p:cNvSpPr/>
          <p:nvPr/>
        </p:nvSpPr>
        <p:spPr>
          <a:xfrm>
            <a:off x="3777917" y="1806244"/>
            <a:ext cx="4728410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350" dirty="0"/>
              <a:t>An XML file containing geospatial metadata that is not associated with an ArcGIS item. Some items, such as atlases and globes, can't be described in ArcGIS.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EA734B-C8E7-47F5-A964-62CB2A55B073}"/>
              </a:ext>
            </a:extLst>
          </p:cNvPr>
          <p:cNvSpPr/>
          <p:nvPr/>
        </p:nvSpPr>
        <p:spPr>
          <a:xfrm>
            <a:off x="800101" y="3924916"/>
            <a:ext cx="2514599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b="1" dirty="0"/>
              <a:t>Metadata catalog</a:t>
            </a:r>
            <a:r>
              <a:rPr lang="en-US" sz="3000" b="1" dirty="0"/>
              <a:t>: </a:t>
            </a:r>
            <a:endParaRPr lang="en-US" sz="3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F3D385F-8B98-4FD5-B107-858AAB29C67F}"/>
              </a:ext>
            </a:extLst>
          </p:cNvPr>
          <p:cNvSpPr/>
          <p:nvPr/>
        </p:nvSpPr>
        <p:spPr>
          <a:xfrm>
            <a:off x="3777916" y="4081326"/>
            <a:ext cx="472841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350" dirty="0"/>
              <a:t>A searchable online collection of metadata describing geospatial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1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/>
              <a:t>Metadata styles and standards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989A3D9-F86B-4C86-9E01-4714990B6561}"/>
              </a:ext>
            </a:extLst>
          </p:cNvPr>
          <p:cNvSpPr/>
          <p:nvPr/>
        </p:nvSpPr>
        <p:spPr>
          <a:xfrm>
            <a:off x="667753" y="2053516"/>
            <a:ext cx="7339262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100" dirty="0"/>
              <a:t>A</a:t>
            </a:r>
            <a:r>
              <a:rPr lang="en-US" sz="2100" b="1" dirty="0"/>
              <a:t> metadata style </a:t>
            </a:r>
            <a:r>
              <a:rPr lang="en-US" sz="2100" dirty="0"/>
              <a:t>configures ArcGIS to create the metadata you want. </a:t>
            </a:r>
          </a:p>
          <a:p>
            <a:pPr>
              <a:lnSpc>
                <a:spcPct val="200000"/>
              </a:lnSpc>
            </a:pPr>
            <a:r>
              <a:rPr lang="en-US" sz="2100" b="1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2100" dirty="0"/>
              <a:t>ArcGIS provides the </a:t>
            </a:r>
            <a:r>
              <a:rPr lang="en-US" sz="2100" b="1" dirty="0"/>
              <a:t>default Item Description metadata style </a:t>
            </a:r>
            <a:r>
              <a:rPr lang="en-US" sz="2100" dirty="0"/>
              <a:t>which lets you see and edit a simple set of metadata properties for an item.</a:t>
            </a:r>
          </a:p>
        </p:txBody>
      </p:sp>
    </p:spTree>
    <p:extLst>
      <p:ext uri="{BB962C8B-B14F-4D97-AF65-F5344CB8AC3E}">
        <p14:creationId xmlns:p14="http://schemas.microsoft.com/office/powerpoint/2010/main" val="14191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/>
              <a:t>Metadata styles and standards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989A3D9-F86B-4C86-9E01-4714990B6561}"/>
              </a:ext>
            </a:extLst>
          </p:cNvPr>
          <p:cNvSpPr/>
          <p:nvPr/>
        </p:nvSpPr>
        <p:spPr>
          <a:xfrm>
            <a:off x="667753" y="2053516"/>
            <a:ext cx="7339262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100" dirty="0"/>
              <a:t>D</a:t>
            </a:r>
            <a:r>
              <a:rPr lang="en-US" sz="2100" b="1" dirty="0"/>
              <a:t>efault Item Description metadata style</a:t>
            </a:r>
            <a:r>
              <a:rPr lang="en-US" sz="2100" dirty="0"/>
              <a:t> is designed to facilitate providing information that is used by ArcGIS. </a:t>
            </a:r>
          </a:p>
          <a:p>
            <a:pPr>
              <a:lnSpc>
                <a:spcPct val="200000"/>
              </a:lnSpc>
            </a:pPr>
            <a:endParaRPr lang="en-US" sz="2100" dirty="0"/>
          </a:p>
          <a:p>
            <a:pPr>
              <a:lnSpc>
                <a:spcPct val="200000"/>
              </a:lnSpc>
            </a:pPr>
            <a:r>
              <a:rPr lang="en-US" sz="2100" dirty="0"/>
              <a:t>It is straightforward and effective, suitable for anyone who doesn't need to adhere to specific metadata standards.</a:t>
            </a:r>
          </a:p>
        </p:txBody>
      </p:sp>
    </p:spTree>
    <p:extLst>
      <p:ext uri="{BB962C8B-B14F-4D97-AF65-F5344CB8AC3E}">
        <p14:creationId xmlns:p14="http://schemas.microsoft.com/office/powerpoint/2010/main" val="405969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/>
              <a:t>Metadata styles and standards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C852E6-B0B4-438E-A2BB-3B929DB99839}"/>
              </a:ext>
            </a:extLst>
          </p:cNvPr>
          <p:cNvSpPr/>
          <p:nvPr/>
        </p:nvSpPr>
        <p:spPr>
          <a:xfrm>
            <a:off x="372979" y="1897111"/>
            <a:ext cx="8067174" cy="35548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/>
              <a:t>Several metadata styles are provided with the current version of ArcGIS for Desktop to support different metadata standards: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1" dirty="0"/>
              <a:t>ISO 19139 Metadata Implementation Specification : </a:t>
            </a:r>
            <a:r>
              <a:rPr lang="en-US" sz="1350" i="1" dirty="0"/>
              <a:t>Geographic information — Metadata — XML schema implementation</a:t>
            </a:r>
            <a:endParaRPr lang="en-US" sz="1350" b="1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1" dirty="0"/>
              <a:t>ISO 19139 Metadata Implementation Specification GML3.2: </a:t>
            </a:r>
            <a:r>
              <a:rPr lang="en-US" sz="1350" dirty="0"/>
              <a:t>identical to the one above, except the exported files use the GML 3.2 namespace</a:t>
            </a:r>
            <a:endParaRPr lang="en-US" sz="1350" b="1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1" dirty="0"/>
              <a:t>North American Profile of ISO 19115 2003: </a:t>
            </a:r>
            <a:r>
              <a:rPr lang="en-US" sz="1350" dirty="0"/>
              <a:t>This style lets you view and edit a complete metadata document that complies with </a:t>
            </a:r>
            <a:r>
              <a:rPr lang="en-US" sz="1350" i="1" dirty="0"/>
              <a:t>North American Profile of ISO 19115:2003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275688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/>
              <a:t>Metadata styles and standards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C852E6-B0B4-438E-A2BB-3B929DB99839}"/>
              </a:ext>
            </a:extLst>
          </p:cNvPr>
          <p:cNvSpPr/>
          <p:nvPr/>
        </p:nvSpPr>
        <p:spPr>
          <a:xfrm>
            <a:off x="372979" y="1897110"/>
            <a:ext cx="8067174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1" dirty="0"/>
              <a:t>INSPIRE Metadata Directive: </a:t>
            </a:r>
            <a:r>
              <a:rPr lang="en-US" sz="1350" dirty="0"/>
              <a:t>This style lets you view and edit a complete ISO 19139 metadata document that adheres to the INSPIRE Implementing Rules.</a:t>
            </a:r>
            <a:endParaRPr lang="en-US" sz="1350" b="1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1" dirty="0"/>
              <a:t>FGDC CSDGM Metadata: </a:t>
            </a:r>
            <a:r>
              <a:rPr lang="en-US" sz="1350" dirty="0"/>
              <a:t>This style lets you view and edit metadata following the FGDC </a:t>
            </a:r>
            <a:r>
              <a:rPr lang="en-US" sz="1350" i="1" dirty="0"/>
              <a:t>Content Standard for Digital Geospatial Metadata (CSDGM)</a:t>
            </a:r>
            <a:r>
              <a:rPr lang="en-US" sz="1350" dirty="0"/>
              <a:t> guidelines.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61344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Viewing metadata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C852E6-B0B4-438E-A2BB-3B929DB99839}"/>
              </a:ext>
            </a:extLst>
          </p:cNvPr>
          <p:cNvSpPr/>
          <p:nvPr/>
        </p:nvSpPr>
        <p:spPr>
          <a:xfrm>
            <a:off x="372979" y="1897110"/>
            <a:ext cx="8067174" cy="21698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Most ArcGIS items can have metadata, including tools, toolboxes, folders, geodatabases, text files, and file types such as Word documents. </a:t>
            </a:r>
          </a:p>
          <a:p>
            <a:pPr>
              <a:lnSpc>
                <a:spcPct val="200000"/>
              </a:lnSpc>
            </a:pPr>
            <a:endParaRPr lang="en-US" sz="1350" dirty="0"/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Once created, metadata is copied, moved, and deleted along with the item when it is managed with ArcGIS.</a:t>
            </a:r>
          </a:p>
          <a:p>
            <a:pPr>
              <a:lnSpc>
                <a:spcPct val="200000"/>
              </a:lnSpc>
            </a:pP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276828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Viewing metadata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C852E6-B0B4-438E-A2BB-3B929DB99839}"/>
              </a:ext>
            </a:extLst>
          </p:cNvPr>
          <p:cNvSpPr/>
          <p:nvPr/>
        </p:nvSpPr>
        <p:spPr>
          <a:xfrm>
            <a:off x="372979" y="1710622"/>
            <a:ext cx="8067174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An ArcGIS item's metadata can be viewed in the </a:t>
            </a:r>
            <a:r>
              <a:rPr lang="en-US" sz="2100" b="1" dirty="0"/>
              <a:t>Description</a:t>
            </a:r>
            <a:r>
              <a:rPr lang="en-US" sz="2100" dirty="0"/>
              <a:t> tab</a:t>
            </a:r>
            <a:r>
              <a:rPr lang="en-US" sz="1350" dirty="0"/>
              <a:t>.</a:t>
            </a:r>
          </a:p>
          <a:p>
            <a:pPr>
              <a:lnSpc>
                <a:spcPct val="200000"/>
              </a:lnSpc>
            </a:pPr>
            <a:endParaRPr lang="en-US" sz="1350" b="1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DF7D35B-31A9-4039-8AE7-B7BE293BDD0E}"/>
              </a:ext>
            </a:extLst>
          </p:cNvPr>
          <p:cNvGrpSpPr/>
          <p:nvPr/>
        </p:nvGrpSpPr>
        <p:grpSpPr>
          <a:xfrm>
            <a:off x="2821781" y="2539603"/>
            <a:ext cx="3829050" cy="3364706"/>
            <a:chOff x="3762375" y="2243137"/>
            <a:chExt cx="5105400" cy="4486275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9AE7E1B0-92A0-4893-B7EB-23A1C69E2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2375" y="2243137"/>
              <a:ext cx="5105400" cy="4486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0AB1B1AD-7A83-4700-8856-0C81747F92F7}"/>
                </a:ext>
              </a:extLst>
            </p:cNvPr>
            <p:cNvSpPr/>
            <p:nvPr/>
          </p:nvSpPr>
          <p:spPr>
            <a:xfrm>
              <a:off x="7600950" y="3362325"/>
              <a:ext cx="714375" cy="352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286812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5E0814-8F51-4ABB-86FB-5E7DCEE89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09" y="958614"/>
            <a:ext cx="6666023" cy="497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Viewing metadata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C852E6-B0B4-438E-A2BB-3B929DB99839}"/>
              </a:ext>
            </a:extLst>
          </p:cNvPr>
          <p:cNvSpPr/>
          <p:nvPr/>
        </p:nvSpPr>
        <p:spPr>
          <a:xfrm>
            <a:off x="372979" y="1371600"/>
            <a:ext cx="806717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/>
              <a:t>After viewing an item's metadata, you can start editing it if you have permission to do so—you'll see the </a:t>
            </a:r>
            <a:r>
              <a:rPr lang="en-US" sz="2100" b="1" dirty="0"/>
              <a:t>Edit</a:t>
            </a:r>
            <a:r>
              <a:rPr lang="en-US" sz="2100" dirty="0"/>
              <a:t> button in the </a:t>
            </a:r>
            <a:r>
              <a:rPr lang="en-US" sz="2100" b="1" dirty="0"/>
              <a:t>Description</a:t>
            </a:r>
            <a:r>
              <a:rPr lang="en-US" sz="2100" dirty="0"/>
              <a:t> tab.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652421A-9F66-4C40-B6F5-F3468B8455D3}"/>
              </a:ext>
            </a:extLst>
          </p:cNvPr>
          <p:cNvGrpSpPr/>
          <p:nvPr/>
        </p:nvGrpSpPr>
        <p:grpSpPr>
          <a:xfrm>
            <a:off x="2235994" y="2426203"/>
            <a:ext cx="4700588" cy="3507581"/>
            <a:chOff x="2981325" y="2091936"/>
            <a:chExt cx="6267450" cy="4676775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46E01CE4-314B-412F-809A-DD5BBEEBC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1325" y="2091936"/>
              <a:ext cx="6267450" cy="4676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A775CA9C-20E4-44AF-B1A0-4E95D52ADCD1}"/>
                </a:ext>
              </a:extLst>
            </p:cNvPr>
            <p:cNvSpPr/>
            <p:nvPr/>
          </p:nvSpPr>
          <p:spPr>
            <a:xfrm>
              <a:off x="4152900" y="2657475"/>
              <a:ext cx="666750" cy="40957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72714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39943" y="2515288"/>
            <a:ext cx="7664115" cy="17927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38"/>
              </a:spcAft>
            </a:pP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Module 2: Geospatial Metadata, Standards and Infrastructure</a:t>
            </a:r>
          </a:p>
          <a:p>
            <a:pPr algn="ctr">
              <a:spcAft>
                <a:spcPts val="338"/>
              </a:spcAft>
            </a:pP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51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Viewing metadata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C852E6-B0B4-438E-A2BB-3B929DB99839}"/>
              </a:ext>
            </a:extLst>
          </p:cNvPr>
          <p:cNvSpPr/>
          <p:nvPr/>
        </p:nvSpPr>
        <p:spPr>
          <a:xfrm>
            <a:off x="372979" y="1371600"/>
            <a:ext cx="8067174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D</a:t>
            </a:r>
            <a:r>
              <a:rPr lang="en-US" sz="2100" b="1" dirty="0"/>
              <a:t>efault Item Description metadata style</a:t>
            </a:r>
            <a:endParaRPr lang="en-US" sz="21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D1C53D8-A79C-4619-900D-223B93CE4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454" y="2096502"/>
            <a:ext cx="4801092" cy="387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496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Choosing a metadata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3E2691C-B91C-40C6-90EF-DA399557EE75}"/>
              </a:ext>
            </a:extLst>
          </p:cNvPr>
          <p:cNvGrpSpPr/>
          <p:nvPr/>
        </p:nvGrpSpPr>
        <p:grpSpPr>
          <a:xfrm>
            <a:off x="254168" y="2246333"/>
            <a:ext cx="5182293" cy="3011091"/>
            <a:chOff x="2400300" y="1747837"/>
            <a:chExt cx="6909724" cy="4014788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E8A53719-3CDC-40ED-A624-03234307C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1747837"/>
              <a:ext cx="6909724" cy="4014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51E8546D-32C5-4BDA-8A9D-A15BD3D0AC4C}"/>
                </a:ext>
              </a:extLst>
            </p:cNvPr>
            <p:cNvSpPr/>
            <p:nvPr/>
          </p:nvSpPr>
          <p:spPr>
            <a:xfrm>
              <a:off x="5124450" y="3429000"/>
              <a:ext cx="2638425" cy="44767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3D5E595F-8D3A-40B9-ADF3-39EEB74FF6F3}"/>
                </a:ext>
              </a:extLst>
            </p:cNvPr>
            <p:cNvSpPr/>
            <p:nvPr/>
          </p:nvSpPr>
          <p:spPr>
            <a:xfrm>
              <a:off x="5269831" y="2077452"/>
              <a:ext cx="962527" cy="3609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9201201-C58A-4A2B-B344-2F214EACBCDD}"/>
              </a:ext>
            </a:extLst>
          </p:cNvPr>
          <p:cNvGrpSpPr/>
          <p:nvPr/>
        </p:nvGrpSpPr>
        <p:grpSpPr>
          <a:xfrm>
            <a:off x="5886450" y="1691742"/>
            <a:ext cx="3101140" cy="2690761"/>
            <a:chOff x="7848600" y="1112656"/>
            <a:chExt cx="4134853" cy="3587681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47727CB-9659-44A9-8F71-7C0B3885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6225"/>
            <a:stretch/>
          </p:blipFill>
          <p:spPr>
            <a:xfrm>
              <a:off x="7848600" y="1112656"/>
              <a:ext cx="4134853" cy="35876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56E995E1-3801-45A7-B3BB-0BE0FFFAC453}"/>
                </a:ext>
              </a:extLst>
            </p:cNvPr>
            <p:cNvSpPr/>
            <p:nvPr/>
          </p:nvSpPr>
          <p:spPr>
            <a:xfrm>
              <a:off x="8086725" y="2181726"/>
              <a:ext cx="3367338" cy="121869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075929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Choosing a metadata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7ABE614-EBF7-4FDB-A147-5B93AA293E6E}"/>
              </a:ext>
            </a:extLst>
          </p:cNvPr>
          <p:cNvGrpSpPr/>
          <p:nvPr/>
        </p:nvGrpSpPr>
        <p:grpSpPr>
          <a:xfrm>
            <a:off x="652713" y="1763932"/>
            <a:ext cx="3101140" cy="4212755"/>
            <a:chOff x="870284" y="1240993"/>
            <a:chExt cx="4134853" cy="5617007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47727CB-9659-44A9-8F71-7C0B38854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52"/>
            <a:stretch/>
          </p:blipFill>
          <p:spPr>
            <a:xfrm>
              <a:off x="870284" y="1240993"/>
              <a:ext cx="4134853" cy="56170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56E995E1-3801-45A7-B3BB-0BE0FFFAC453}"/>
                </a:ext>
              </a:extLst>
            </p:cNvPr>
            <p:cNvSpPr/>
            <p:nvPr/>
          </p:nvSpPr>
          <p:spPr>
            <a:xfrm>
              <a:off x="1108409" y="2310063"/>
              <a:ext cx="3367338" cy="121869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FC071E-4985-4816-B54E-DEA7FA3F8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733" y="2172728"/>
            <a:ext cx="5005060" cy="166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750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Choosing a metadata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D5B8D89-51AB-44D8-93AD-FFDEE8B2171F}"/>
              </a:ext>
            </a:extLst>
          </p:cNvPr>
          <p:cNvSpPr/>
          <p:nvPr/>
        </p:nvSpPr>
        <p:spPr>
          <a:xfrm>
            <a:off x="372979" y="1710622"/>
            <a:ext cx="3400796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ISO 19139 Metadata Implementation Specification</a:t>
            </a:r>
            <a:endParaRPr lang="en-US" sz="2100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A736C8-A0A7-41E9-A417-260A3FEC7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86"/>
          <a:stretch/>
        </p:blipFill>
        <p:spPr>
          <a:xfrm>
            <a:off x="4195706" y="1694884"/>
            <a:ext cx="4623063" cy="420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25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Choosing a metadata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D5B8D89-51AB-44D8-93AD-FFDEE8B2171F}"/>
              </a:ext>
            </a:extLst>
          </p:cNvPr>
          <p:cNvSpPr/>
          <p:nvPr/>
        </p:nvSpPr>
        <p:spPr>
          <a:xfrm>
            <a:off x="372979" y="1710622"/>
            <a:ext cx="8548437" cy="36471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Elements </a:t>
            </a:r>
            <a:r>
              <a:rPr lang="en-US" sz="2100" dirty="0"/>
              <a:t>a</a:t>
            </a:r>
            <a:r>
              <a:rPr lang="en-US" sz="2100" dirty="0" smtClean="0"/>
              <a:t>re </a:t>
            </a:r>
            <a:r>
              <a:rPr lang="en-US" sz="2100" dirty="0"/>
              <a:t>classified as </a:t>
            </a:r>
            <a:r>
              <a:rPr lang="en-US" sz="2100" b="1" dirty="0"/>
              <a:t>mandatory, recommended </a:t>
            </a:r>
            <a:r>
              <a:rPr lang="en-US" sz="2100" dirty="0"/>
              <a:t>or</a:t>
            </a:r>
            <a:r>
              <a:rPr lang="en-US" sz="2100" b="1" dirty="0"/>
              <a:t> optional</a:t>
            </a:r>
            <a:r>
              <a:rPr lang="en-US" sz="2100" dirty="0"/>
              <a:t>.</a:t>
            </a:r>
          </a:p>
          <a:p>
            <a:endParaRPr lang="en-US" sz="2100" dirty="0"/>
          </a:p>
          <a:p>
            <a:r>
              <a:rPr lang="en-US" sz="2100" b="1" dirty="0"/>
              <a:t>Mandatory elements </a:t>
            </a:r>
            <a:r>
              <a:rPr lang="en-US" sz="2100" dirty="0"/>
              <a:t>have to be filled in. </a:t>
            </a:r>
          </a:p>
          <a:p>
            <a:endParaRPr lang="en-US" sz="2100" dirty="0"/>
          </a:p>
          <a:p>
            <a:endParaRPr lang="en-US" sz="2100" dirty="0"/>
          </a:p>
          <a:p>
            <a:r>
              <a:rPr lang="en-US" sz="2100" b="1" dirty="0"/>
              <a:t>Recommended element</a:t>
            </a:r>
            <a:r>
              <a:rPr lang="en-US" sz="2100" dirty="0"/>
              <a:t> implies a strong recommendation. 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r>
              <a:rPr lang="en-US" sz="2100" b="1" dirty="0"/>
              <a:t>Optional element </a:t>
            </a:r>
            <a:r>
              <a:rPr lang="en-US" sz="2100" dirty="0"/>
              <a:t>is everything else. Some of these elements will be of substantial interest to give a good description of a dataset. </a:t>
            </a:r>
          </a:p>
        </p:txBody>
      </p:sp>
    </p:spTree>
    <p:extLst>
      <p:ext uri="{BB962C8B-B14F-4D97-AF65-F5344CB8AC3E}">
        <p14:creationId xmlns:p14="http://schemas.microsoft.com/office/powerpoint/2010/main" val="2645497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/>
              <a:t>Creating and editing metadata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D5B8D89-51AB-44D8-93AD-FFDEE8B2171F}"/>
              </a:ext>
            </a:extLst>
          </p:cNvPr>
          <p:cNvSpPr/>
          <p:nvPr/>
        </p:nvSpPr>
        <p:spPr>
          <a:xfrm>
            <a:off x="372979" y="1752600"/>
            <a:ext cx="340079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Example of FGDC metadata standard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709201-C840-4E45-8626-FBDC9BC141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4851" y="1557337"/>
            <a:ext cx="5575697" cy="43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66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/>
              <a:t>Creating and editing metadata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D5B8D89-51AB-44D8-93AD-FFDEE8B2171F}"/>
              </a:ext>
            </a:extLst>
          </p:cNvPr>
          <p:cNvSpPr/>
          <p:nvPr/>
        </p:nvSpPr>
        <p:spPr>
          <a:xfrm>
            <a:off x="372979" y="1752600"/>
            <a:ext cx="340079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Example of FGDC metadata standard</a:t>
            </a:r>
          </a:p>
        </p:txBody>
      </p:sp>
      <p:pic>
        <p:nvPicPr>
          <p:cNvPr id="1028" name="Picture 4" descr="https://www.fgdc.gov/csdgmgraphical/ideninfo.gif">
            <a:extLst>
              <a:ext uri="{FF2B5EF4-FFF2-40B4-BE49-F238E27FC236}">
                <a16:creationId xmlns="" xmlns:a16="http://schemas.microsoft.com/office/drawing/2014/main" id="{EA2DC8E1-1F3D-433A-9E92-6DC87FBE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48" y="1730978"/>
            <a:ext cx="2611040" cy="40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21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="" xmlns:a16="http://schemas.microsoft.com/office/drawing/2014/main" id="{9E59520A-8903-40B0-A1EF-D64C608D2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60408"/>
            <a:ext cx="7375359" cy="437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/>
              <a:t>Creating and editing metadata</a:t>
            </a:r>
          </a:p>
        </p:txBody>
      </p:sp>
    </p:spTree>
    <p:extLst>
      <p:ext uri="{BB962C8B-B14F-4D97-AF65-F5344CB8AC3E}">
        <p14:creationId xmlns:p14="http://schemas.microsoft.com/office/powerpoint/2010/main" val="143101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ntent standard for digital geospatial metadata">
            <a:extLst>
              <a:ext uri="{FF2B5EF4-FFF2-40B4-BE49-F238E27FC236}">
                <a16:creationId xmlns="" xmlns:a16="http://schemas.microsoft.com/office/drawing/2014/main" id="{C70787BB-BAC8-4886-978B-B52F3D2DE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185" y="1064419"/>
            <a:ext cx="3907631" cy="47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50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/>
              <a:t>Creating and editing metadata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3C1D7DF-BAB2-4BAB-AB9A-B84662677EE7}"/>
              </a:ext>
            </a:extLst>
          </p:cNvPr>
          <p:cNvGrpSpPr/>
          <p:nvPr/>
        </p:nvGrpSpPr>
        <p:grpSpPr>
          <a:xfrm>
            <a:off x="254168" y="2246333"/>
            <a:ext cx="5182293" cy="3011091"/>
            <a:chOff x="2400300" y="1747837"/>
            <a:chExt cx="6909724" cy="4014788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40484C2-0480-42CA-B78E-D892069D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1747837"/>
              <a:ext cx="6909724" cy="4014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64879CA3-4390-4620-A291-83FEB61A64A0}"/>
                </a:ext>
              </a:extLst>
            </p:cNvPr>
            <p:cNvSpPr/>
            <p:nvPr/>
          </p:nvSpPr>
          <p:spPr>
            <a:xfrm>
              <a:off x="5124450" y="3429000"/>
              <a:ext cx="2638425" cy="44767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AEFB2687-E235-40BB-BDAC-AF2ACB7CA48F}"/>
                </a:ext>
              </a:extLst>
            </p:cNvPr>
            <p:cNvSpPr/>
            <p:nvPr/>
          </p:nvSpPr>
          <p:spPr>
            <a:xfrm>
              <a:off x="5269831" y="2077452"/>
              <a:ext cx="962527" cy="3609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EA07B1E-9C7F-4676-BDCB-CD4EEB4075DA}"/>
              </a:ext>
            </a:extLst>
          </p:cNvPr>
          <p:cNvGrpSpPr/>
          <p:nvPr/>
        </p:nvGrpSpPr>
        <p:grpSpPr>
          <a:xfrm>
            <a:off x="5886450" y="1691742"/>
            <a:ext cx="3101140" cy="2690761"/>
            <a:chOff x="7848600" y="1112656"/>
            <a:chExt cx="4134853" cy="3587681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44E185C-B339-4291-B2C9-525C78371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6225"/>
            <a:stretch/>
          </p:blipFill>
          <p:spPr>
            <a:xfrm>
              <a:off x="7848600" y="1112656"/>
              <a:ext cx="4134853" cy="35876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1FC8784A-6D4B-4246-8C50-DE9B7FD8E77E}"/>
                </a:ext>
              </a:extLst>
            </p:cNvPr>
            <p:cNvSpPr/>
            <p:nvPr/>
          </p:nvSpPr>
          <p:spPr>
            <a:xfrm>
              <a:off x="8086725" y="2181726"/>
              <a:ext cx="3367338" cy="121869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6191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2370221" y="969230"/>
            <a:ext cx="4860758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What is metadata?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56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/>
              <a:t>Creating and editing metadata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D3D8AD0-0EAC-4796-80A4-B1C3B312D4ED}"/>
              </a:ext>
            </a:extLst>
          </p:cNvPr>
          <p:cNvGrpSpPr/>
          <p:nvPr/>
        </p:nvGrpSpPr>
        <p:grpSpPr>
          <a:xfrm>
            <a:off x="1949492" y="1775597"/>
            <a:ext cx="4582324" cy="4026632"/>
            <a:chOff x="3762375" y="2243137"/>
            <a:chExt cx="5105400" cy="4486275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4E8E6410-0866-4FF5-882C-CDB072C2B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2375" y="2243137"/>
              <a:ext cx="5105400" cy="4486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17D740F6-E12D-4ECF-AF52-C54AFC906FF5}"/>
                </a:ext>
              </a:extLst>
            </p:cNvPr>
            <p:cNvSpPr/>
            <p:nvPr/>
          </p:nvSpPr>
          <p:spPr>
            <a:xfrm>
              <a:off x="7600950" y="3362325"/>
              <a:ext cx="714375" cy="3524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661832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139158-27D7-43B0-8C9B-055803A9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09" y="958614"/>
            <a:ext cx="6666023" cy="497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321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/>
              <a:t>Creating and editing metadata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B727300-BC47-495D-A52F-DC1F3016773E}"/>
              </a:ext>
            </a:extLst>
          </p:cNvPr>
          <p:cNvGrpSpPr/>
          <p:nvPr/>
        </p:nvGrpSpPr>
        <p:grpSpPr>
          <a:xfrm>
            <a:off x="1508083" y="1730978"/>
            <a:ext cx="5246366" cy="3914841"/>
            <a:chOff x="2981325" y="2091936"/>
            <a:chExt cx="6267450" cy="467677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662A253-C482-4DCE-87DE-E8C76218B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1325" y="2091936"/>
              <a:ext cx="6267450" cy="4676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0EFFE3D0-B47F-4450-AC68-A85D3D45D587}"/>
                </a:ext>
              </a:extLst>
            </p:cNvPr>
            <p:cNvSpPr/>
            <p:nvPr/>
          </p:nvSpPr>
          <p:spPr>
            <a:xfrm>
              <a:off x="4152900" y="2657475"/>
              <a:ext cx="666750" cy="40957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49605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E282E0D-F995-4D4F-A94E-47A1B3301D4C}"/>
              </a:ext>
            </a:extLst>
          </p:cNvPr>
          <p:cNvGrpSpPr/>
          <p:nvPr/>
        </p:nvGrpSpPr>
        <p:grpSpPr>
          <a:xfrm>
            <a:off x="1414462" y="889418"/>
            <a:ext cx="6409964" cy="5068469"/>
            <a:chOff x="1885949" y="42890"/>
            <a:chExt cx="8546619" cy="6757959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E2AA0223-F855-4925-B049-83BB6BDB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5949" y="42890"/>
              <a:ext cx="8546619" cy="67579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A34723D7-40C6-4973-A10F-EE16C0579C80}"/>
                </a:ext>
              </a:extLst>
            </p:cNvPr>
            <p:cNvSpPr/>
            <p:nvPr/>
          </p:nvSpPr>
          <p:spPr>
            <a:xfrm>
              <a:off x="4154905" y="1443789"/>
              <a:ext cx="1155032" cy="47324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204546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2AA0223-F855-4925-B049-83BB6BDB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889418"/>
            <a:ext cx="6409964" cy="506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34723D7-40C6-4973-A10F-EE16C0579C80}"/>
              </a:ext>
            </a:extLst>
          </p:cNvPr>
          <p:cNvSpPr/>
          <p:nvPr/>
        </p:nvSpPr>
        <p:spPr>
          <a:xfrm>
            <a:off x="3152274" y="3684671"/>
            <a:ext cx="4794584" cy="6075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FCD3322-B180-4DD1-BC47-4557F450D654}"/>
              </a:ext>
            </a:extLst>
          </p:cNvPr>
          <p:cNvSpPr/>
          <p:nvPr/>
        </p:nvSpPr>
        <p:spPr>
          <a:xfrm>
            <a:off x="3146257" y="4322344"/>
            <a:ext cx="4794584" cy="6075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14690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2AA0223-F855-4925-B049-83BB6BDB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889418"/>
            <a:ext cx="6409964" cy="506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34723D7-40C6-4973-A10F-EE16C0579C80}"/>
              </a:ext>
            </a:extLst>
          </p:cNvPr>
          <p:cNvSpPr/>
          <p:nvPr/>
        </p:nvSpPr>
        <p:spPr>
          <a:xfrm>
            <a:off x="3146259" y="2511594"/>
            <a:ext cx="4740442" cy="2105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BCD7BEAE-B90D-47A1-8CA6-944AD968A8E0}"/>
              </a:ext>
            </a:extLst>
          </p:cNvPr>
          <p:cNvSpPr/>
          <p:nvPr/>
        </p:nvSpPr>
        <p:spPr>
          <a:xfrm>
            <a:off x="3146258" y="4917909"/>
            <a:ext cx="4740442" cy="8121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06772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99" y="857250"/>
            <a:ext cx="5124403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3">
            <a:extLst>
              <a:ext uri="{FF2B5EF4-FFF2-40B4-BE49-F238E27FC236}">
                <a16:creationId xmlns="" xmlns:a16="http://schemas.microsoft.com/office/drawing/2014/main" id="{BCD7BEAE-B90D-47A1-8CA6-944AD968A8E0}"/>
              </a:ext>
            </a:extLst>
          </p:cNvPr>
          <p:cNvSpPr/>
          <p:nvPr/>
        </p:nvSpPr>
        <p:spPr>
          <a:xfrm>
            <a:off x="2213812" y="1127961"/>
            <a:ext cx="433136" cy="2045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84061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07" y="1085850"/>
            <a:ext cx="5265986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214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Creating standard-compliant metadata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3C1D7DF-BAB2-4BAB-AB9A-B84662677EE7}"/>
              </a:ext>
            </a:extLst>
          </p:cNvPr>
          <p:cNvGrpSpPr/>
          <p:nvPr/>
        </p:nvGrpSpPr>
        <p:grpSpPr>
          <a:xfrm>
            <a:off x="218072" y="2896038"/>
            <a:ext cx="5182293" cy="3011091"/>
            <a:chOff x="2400300" y="1747837"/>
            <a:chExt cx="6909724" cy="4014788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A40484C2-0480-42CA-B78E-D892069D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1747837"/>
              <a:ext cx="6909724" cy="4014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: Rounded Corners 6">
              <a:extLst>
                <a:ext uri="{FF2B5EF4-FFF2-40B4-BE49-F238E27FC236}">
                  <a16:creationId xmlns="" xmlns:a16="http://schemas.microsoft.com/office/drawing/2014/main" id="{64879CA3-4390-4620-A291-83FEB61A64A0}"/>
                </a:ext>
              </a:extLst>
            </p:cNvPr>
            <p:cNvSpPr/>
            <p:nvPr/>
          </p:nvSpPr>
          <p:spPr>
            <a:xfrm>
              <a:off x="5124450" y="3429000"/>
              <a:ext cx="2638425" cy="44767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: Rounded Corners 7">
              <a:extLst>
                <a:ext uri="{FF2B5EF4-FFF2-40B4-BE49-F238E27FC236}">
                  <a16:creationId xmlns="" xmlns:a16="http://schemas.microsoft.com/office/drawing/2014/main" id="{AEFB2687-E235-40BB-BDAC-AF2ACB7CA48F}"/>
                </a:ext>
              </a:extLst>
            </p:cNvPr>
            <p:cNvSpPr/>
            <p:nvPr/>
          </p:nvSpPr>
          <p:spPr>
            <a:xfrm>
              <a:off x="5269831" y="2077452"/>
              <a:ext cx="962527" cy="3609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82556" y="2423474"/>
            <a:ext cx="3321844" cy="2414588"/>
            <a:chOff x="7710074" y="2088299"/>
            <a:chExt cx="4429125" cy="32194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0074" y="2088299"/>
              <a:ext cx="4429125" cy="3219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: Rounded Corners 10">
              <a:extLst>
                <a:ext uri="{FF2B5EF4-FFF2-40B4-BE49-F238E27FC236}">
                  <a16:creationId xmlns="" xmlns:a16="http://schemas.microsoft.com/office/drawing/2014/main" id="{1FC8784A-6D4B-4246-8C50-DE9B7FD8E77E}"/>
                </a:ext>
              </a:extLst>
            </p:cNvPr>
            <p:cNvSpPr/>
            <p:nvPr/>
          </p:nvSpPr>
          <p:spPr>
            <a:xfrm>
              <a:off x="8014534" y="3296652"/>
              <a:ext cx="3367338" cy="121869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836677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Creating standard-compliant metadata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153" y="2320590"/>
            <a:ext cx="4773722" cy="368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3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2370221" y="969230"/>
            <a:ext cx="4860758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What is metadata?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989A3D9-F86B-4C86-9E01-4714990B6561}"/>
              </a:ext>
            </a:extLst>
          </p:cNvPr>
          <p:cNvSpPr/>
          <p:nvPr/>
        </p:nvSpPr>
        <p:spPr>
          <a:xfrm>
            <a:off x="3194385" y="2292703"/>
            <a:ext cx="2917658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 dirty="0"/>
              <a:t>Data about data.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60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661737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Printing metadata</a:t>
            </a:r>
            <a:endParaRPr lang="en-US" sz="45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4075" y="1730977"/>
            <a:ext cx="5146697" cy="4200389"/>
            <a:chOff x="2081213" y="1105082"/>
            <a:chExt cx="6862262" cy="56005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1213" y="1105082"/>
              <a:ext cx="6862262" cy="56005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ounded Rectangle 9"/>
            <p:cNvSpPr/>
            <p:nvPr/>
          </p:nvSpPr>
          <p:spPr>
            <a:xfrm>
              <a:off x="3497179" y="2085474"/>
              <a:ext cx="561474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179" y="2007394"/>
            <a:ext cx="3386138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567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-28575" y="-19050"/>
            <a:ext cx="9144000" cy="6845300"/>
          </a:xfrm>
          <a:prstGeom prst="rect">
            <a:avLst/>
          </a:prstGeom>
          <a:solidFill>
            <a:srgbClr val="06578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2624138" y="4308475"/>
            <a:ext cx="442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500" b="1">
                <a:solidFill>
                  <a:srgbClr val="FFFFFF"/>
                </a:solidFill>
                <a:latin typeface="Lato" pitchFamily="34" charset="0"/>
                <a:sym typeface="Lato" pitchFamily="34" charset="0"/>
              </a:rPr>
              <a:t>THANK YOU!</a:t>
            </a:r>
          </a:p>
        </p:txBody>
      </p:sp>
      <p:pic>
        <p:nvPicPr>
          <p:cNvPr id="23556" name="Picture 8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171575"/>
            <a:ext cx="25638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7" name="Picture 9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174875"/>
            <a:ext cx="21066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0411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2370221" y="969230"/>
            <a:ext cx="4860758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What is metadata?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989A3D9-F86B-4C86-9E01-4714990B6561}"/>
              </a:ext>
            </a:extLst>
          </p:cNvPr>
          <p:cNvSpPr/>
          <p:nvPr/>
        </p:nvSpPr>
        <p:spPr>
          <a:xfrm>
            <a:off x="3194385" y="2292703"/>
            <a:ext cx="2917658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 dirty="0"/>
              <a:t>Data about data.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12B9E49-25EB-4AD1-8363-E706C405C34E}"/>
              </a:ext>
            </a:extLst>
          </p:cNvPr>
          <p:cNvSpPr/>
          <p:nvPr/>
        </p:nvSpPr>
        <p:spPr>
          <a:xfrm>
            <a:off x="595564" y="3054451"/>
            <a:ext cx="1431758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u="sng" dirty="0"/>
              <a:t>Description</a:t>
            </a:r>
            <a:endParaRPr lang="en-US" sz="21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38F10C1-0D5F-42D7-8526-F58907A2B5CB}"/>
              </a:ext>
            </a:extLst>
          </p:cNvPr>
          <p:cNvSpPr/>
          <p:nvPr/>
        </p:nvSpPr>
        <p:spPr>
          <a:xfrm>
            <a:off x="7315197" y="3054451"/>
            <a:ext cx="806116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u="sng" dirty="0"/>
              <a:t>Item</a:t>
            </a:r>
            <a:endParaRPr lang="en-US" sz="21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35923517-D30E-42F9-A3A8-520364BB18E8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081464" y="2716848"/>
            <a:ext cx="1112921" cy="52265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F2A6E8E-4A67-4805-85F3-52D8318A3C2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871410" y="2720283"/>
            <a:ext cx="1359569" cy="61116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0B7AA35-C082-4058-A774-DFFF7010E4DB}"/>
              </a:ext>
            </a:extLst>
          </p:cNvPr>
          <p:cNvSpPr/>
          <p:nvPr/>
        </p:nvSpPr>
        <p:spPr>
          <a:xfrm>
            <a:off x="3194384" y="2457451"/>
            <a:ext cx="848226" cy="518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193EDBD5-D532-46F1-8F22-8A1076EF11E2}"/>
              </a:ext>
            </a:extLst>
          </p:cNvPr>
          <p:cNvSpPr/>
          <p:nvPr/>
        </p:nvSpPr>
        <p:spPr>
          <a:xfrm>
            <a:off x="5023184" y="2487529"/>
            <a:ext cx="848226" cy="4655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864C9C-3FAA-40F5-A623-3908502CC6BB}"/>
              </a:ext>
            </a:extLst>
          </p:cNvPr>
          <p:cNvSpPr/>
          <p:nvPr/>
        </p:nvSpPr>
        <p:spPr>
          <a:xfrm>
            <a:off x="7098631" y="3475557"/>
            <a:ext cx="2045369" cy="30700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Map documents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Layers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Geodatabase datasets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Non-spatial table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  <a:p>
            <a:pPr>
              <a:lnSpc>
                <a:spcPct val="150000"/>
              </a:lnSpc>
            </a:pPr>
            <a:endParaRPr lang="en-US" sz="2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7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2370221" y="969230"/>
            <a:ext cx="4860758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What is metadata?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989A3D9-F86B-4C86-9E01-4714990B6561}"/>
              </a:ext>
            </a:extLst>
          </p:cNvPr>
          <p:cNvSpPr/>
          <p:nvPr/>
        </p:nvSpPr>
        <p:spPr>
          <a:xfrm>
            <a:off x="962526" y="2100199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 dirty="0"/>
              <a:t>A set of data that describes and gives information about other data (item).</a:t>
            </a:r>
          </a:p>
        </p:txBody>
      </p:sp>
    </p:spTree>
    <p:extLst>
      <p:ext uri="{BB962C8B-B14F-4D97-AF65-F5344CB8AC3E}">
        <p14:creationId xmlns:p14="http://schemas.microsoft.com/office/powerpoint/2010/main" val="383594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2370221" y="969230"/>
            <a:ext cx="4860758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What is metadata?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989A3D9-F86B-4C86-9E01-4714990B6561}"/>
              </a:ext>
            </a:extLst>
          </p:cNvPr>
          <p:cNvSpPr/>
          <p:nvPr/>
        </p:nvSpPr>
        <p:spPr>
          <a:xfrm>
            <a:off x="962526" y="2100199"/>
            <a:ext cx="80010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 dirty="0"/>
              <a:t>In an item's metadata you can record: 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3DCD3D-3928-46FC-8376-7E7DE1E927E1}"/>
              </a:ext>
            </a:extLst>
          </p:cNvPr>
          <p:cNvSpPr/>
          <p:nvPr/>
        </p:nvSpPr>
        <p:spPr>
          <a:xfrm>
            <a:off x="962527" y="2785999"/>
            <a:ext cx="606993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accurate the item is</a:t>
            </a:r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Restrictions associated with using and sharing</a:t>
            </a:r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Important processes</a:t>
            </a:r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81382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2370221" y="969230"/>
            <a:ext cx="4860758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Use of </a:t>
            </a:r>
            <a:r>
              <a:rPr lang="en-US" sz="4500" b="1" dirty="0"/>
              <a:t>metadata?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3DCD3D-3928-46FC-8376-7E7DE1E927E1}"/>
              </a:ext>
            </a:extLst>
          </p:cNvPr>
          <p:cNvSpPr/>
          <p:nvPr/>
        </p:nvSpPr>
        <p:spPr>
          <a:xfrm>
            <a:off x="962526" y="2647637"/>
            <a:ext cx="6972300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1" dirty="0"/>
              <a:t>Finding data</a:t>
            </a:r>
            <a:endParaRPr lang="en-US" sz="21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1" dirty="0"/>
              <a:t>Using data</a:t>
            </a:r>
            <a:endParaRPr lang="en-US" sz="21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Re-using data</a:t>
            </a:r>
            <a:endParaRPr lang="en-US" sz="2100" b="1" dirty="0"/>
          </a:p>
        </p:txBody>
      </p:sp>
      <p:pic>
        <p:nvPicPr>
          <p:cNvPr id="1026" name="Picture 2" descr="https://upload.wikimedia.org/wikipedia/commons/7/7e/Schlagwortkata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8" y="2447561"/>
            <a:ext cx="3418473" cy="28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93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D20235-95CE-49A8-9D87-26999CF04C10}"/>
              </a:ext>
            </a:extLst>
          </p:cNvPr>
          <p:cNvSpPr/>
          <p:nvPr/>
        </p:nvSpPr>
        <p:spPr>
          <a:xfrm>
            <a:off x="770021" y="228600"/>
            <a:ext cx="782052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/>
              <a:t>Essential metadata vocabulary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989A3D9-F86B-4C86-9E01-4714990B6561}"/>
              </a:ext>
            </a:extLst>
          </p:cNvPr>
          <p:cNvSpPr/>
          <p:nvPr/>
        </p:nvSpPr>
        <p:spPr>
          <a:xfrm>
            <a:off x="800101" y="1618939"/>
            <a:ext cx="2514599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b="1" dirty="0"/>
              <a:t>Metadata elements</a:t>
            </a:r>
            <a:r>
              <a:rPr lang="en-US" sz="3000" b="1" dirty="0"/>
              <a:t>: </a:t>
            </a:r>
            <a:endParaRPr lang="en-US" sz="3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3DCD3D-3928-46FC-8376-7E7DE1E927E1}"/>
              </a:ext>
            </a:extLst>
          </p:cNvPr>
          <p:cNvSpPr/>
          <p:nvPr/>
        </p:nvSpPr>
        <p:spPr>
          <a:xfrm>
            <a:off x="3777917" y="1806244"/>
            <a:ext cx="4728410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350" dirty="0"/>
              <a:t>An individual piece of information in an item's metadata.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EA734B-C8E7-47F5-A964-62CB2A55B073}"/>
              </a:ext>
            </a:extLst>
          </p:cNvPr>
          <p:cNvSpPr/>
          <p:nvPr/>
        </p:nvSpPr>
        <p:spPr>
          <a:xfrm>
            <a:off x="800101" y="2830045"/>
            <a:ext cx="2514599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b="1" dirty="0"/>
              <a:t>Metadata standard</a:t>
            </a:r>
            <a:r>
              <a:rPr lang="en-US" sz="3000" b="1" dirty="0"/>
              <a:t>: </a:t>
            </a:r>
            <a:endParaRPr lang="en-US" sz="3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F3D385F-8B98-4FD5-B107-858AAB29C67F}"/>
              </a:ext>
            </a:extLst>
          </p:cNvPr>
          <p:cNvSpPr/>
          <p:nvPr/>
        </p:nvSpPr>
        <p:spPr>
          <a:xfrm>
            <a:off x="3777916" y="2986454"/>
            <a:ext cx="4728410" cy="21698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350" dirty="0"/>
              <a:t>A document identifying content that should be provided to describe geospatial resources such as maps, map services, vector data, imagery, and relevant </a:t>
            </a:r>
            <a:r>
              <a:rPr lang="en-US" sz="1350" dirty="0" err="1"/>
              <a:t>nonspatial</a:t>
            </a:r>
            <a:r>
              <a:rPr lang="en-US" sz="1350" dirty="0"/>
              <a:t> resources. </a:t>
            </a:r>
          </a:p>
          <a:p>
            <a:pPr>
              <a:lnSpc>
                <a:spcPct val="200000"/>
              </a:lnSpc>
            </a:pPr>
            <a:r>
              <a:rPr lang="en-US" sz="1350" dirty="0"/>
              <a:t>Standards are typically created or ratified by national or international standards bodies.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238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_presentations_PCU">
  <a:themeElements>
    <a:clrScheme name="Jan 3">
      <a:dk1>
        <a:srgbClr val="0000FF"/>
      </a:dk1>
      <a:lt1>
        <a:sysClr val="window" lastClr="FFFFFF"/>
      </a:lt1>
      <a:dk2>
        <a:srgbClr val="000000"/>
      </a:dk2>
      <a:lt2>
        <a:srgbClr val="F8F8F8"/>
      </a:lt2>
      <a:accent1>
        <a:srgbClr val="0000FF"/>
      </a:accent1>
      <a:accent2>
        <a:srgbClr val="5757FF"/>
      </a:accent2>
      <a:accent3>
        <a:srgbClr val="9393FF"/>
      </a:accent3>
      <a:accent4>
        <a:srgbClr val="FFCDAB"/>
      </a:accent4>
      <a:accent5>
        <a:srgbClr val="FF9D5B"/>
      </a:accent5>
      <a:accent6>
        <a:srgbClr val="FF6600"/>
      </a:accent6>
      <a:hlink>
        <a:srgbClr val="5F5F5F"/>
      </a:hlink>
      <a:folHlink>
        <a:srgbClr val="919191"/>
      </a:folHlink>
    </a:clrScheme>
    <a:fontScheme name="1_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9">
        <a:dk1>
          <a:srgbClr val="000000"/>
        </a:dk1>
        <a:lt1>
          <a:srgbClr val="FFFFFF"/>
        </a:lt1>
        <a:dk2>
          <a:srgbClr val="0033CC"/>
        </a:dk2>
        <a:lt2>
          <a:srgbClr val="006600"/>
        </a:lt2>
        <a:accent1>
          <a:srgbClr val="33CC33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008A00"/>
        </a:accent6>
        <a:hlink>
          <a:srgbClr val="FF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10">
        <a:dk1>
          <a:srgbClr val="000000"/>
        </a:dk1>
        <a:lt1>
          <a:srgbClr val="FFFFFF"/>
        </a:lt1>
        <a:dk2>
          <a:srgbClr val="0033CC"/>
        </a:dk2>
        <a:lt2>
          <a:srgbClr val="006600"/>
        </a:lt2>
        <a:accent1>
          <a:srgbClr val="0066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E7E7E7"/>
        </a:accent6>
        <a:hlink>
          <a:srgbClr val="FF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Lucida Sans"/>
        <a:ea typeface="Lucida Sans"/>
        <a:cs typeface="Lucida Sans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37026</TotalTime>
  <Words>560</Words>
  <Application>Microsoft Office PowerPoint</Application>
  <PresentationFormat>On-screen Show (4:3)</PresentationFormat>
  <Paragraphs>109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ＭＳ Ｐゴシック</vt:lpstr>
      <vt:lpstr>Arial</vt:lpstr>
      <vt:lpstr>Calibri</vt:lpstr>
      <vt:lpstr>Candara</vt:lpstr>
      <vt:lpstr>Century Gothic</vt:lpstr>
      <vt:lpstr>Helvetica</vt:lpstr>
      <vt:lpstr>Helvetica Neue</vt:lpstr>
      <vt:lpstr>Lato</vt:lpstr>
      <vt:lpstr>Lucida Sans</vt:lpstr>
      <vt:lpstr>Symbol</vt:lpstr>
      <vt:lpstr>Times New Roman</vt:lpstr>
      <vt:lpstr>Wingdings</vt:lpstr>
      <vt:lpstr>Format_presentations_PCU</vt:lpstr>
      <vt:lpstr>Waveform</vt:lpstr>
      <vt:lpstr>Office Theme</vt:lpstr>
      <vt:lpstr>Geospatial Metadata, Standards and Infrastructure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Nations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United Nations</dc:creator>
  <cp:lastModifiedBy>Girum Asrat</cp:lastModifiedBy>
  <cp:revision>331</cp:revision>
  <cp:lastPrinted>2017-08-18T06:37:50Z</cp:lastPrinted>
  <dcterms:created xsi:type="dcterms:W3CDTF">2015-01-06T22:12:39Z</dcterms:created>
  <dcterms:modified xsi:type="dcterms:W3CDTF">2018-06-28T07:51:18Z</dcterms:modified>
</cp:coreProperties>
</file>