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84" r:id="rId3"/>
  </p:sldMasterIdLst>
  <p:notesMasterIdLst>
    <p:notesMasterId r:id="rId20"/>
  </p:notesMasterIdLst>
  <p:sldIdLst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296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Piedade" initials="J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7E39"/>
    <a:srgbClr val="FA3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1" autoAdjust="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0F52EF01-DFF8-46A4-AA81-4B2AB1B3A18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BD86334F-BBA8-49DD-A3E2-53D581E65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1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Helvetica Neue" pitchFamily="2" charset="0"/>
              <a:ea typeface="Helvetica Neue" pitchFamily="2" charset="0"/>
              <a:cs typeface="Helvetica Ne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7" y="6248400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0882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CE608-B13D-49E9-BF8E-D334F44F9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6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65887"/>
      </p:ext>
    </p:extLst>
  </p:cSld>
  <p:clrMapOvr>
    <a:masterClrMapping/>
  </p:clrMapOvr>
  <p:transition/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F11FA-CF43-4074-B8B5-19DAA47AB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4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5896B0-C996-4091-8F7F-E492575B3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35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27EF8-AC34-4864-8022-B1EDB906B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46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84BFF7-32CC-44F5-B692-CB08B8729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47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BC8B0-A20F-40AC-9DC4-83C3B8179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2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FDD0B7-569F-483F-8BC9-B63EB6A63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343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D8ADE-3E1A-445D-8FA0-723582343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2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6031-B3FC-490E-86B3-EA57E7CA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84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2A4A4-DD63-4F2D-AF6E-42EBE1871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481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90CEE-B84A-4958-A4BD-8160FB209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04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098" y="1295401"/>
            <a:ext cx="3770313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809" y="1295401"/>
            <a:ext cx="3770312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6010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3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583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43C2-1DAD-470C-9001-617ECD147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3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8" y="1295401"/>
            <a:ext cx="769302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81000" y="228600"/>
            <a:ext cx="55626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 rot="5400000">
            <a:off x="0" y="609600"/>
            <a:ext cx="8382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9pPr>
    </p:titleStyle>
    <p:bodyStyle>
      <a:lvl1pPr marL="176213" indent="-176213" algn="l" rtl="0" fontAlgn="base">
        <a:lnSpc>
          <a:spcPct val="114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1pPr>
      <a:lvl2pPr marL="461963" indent="-171450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2pPr>
      <a:lvl3pPr marL="738188" indent="-161925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3pPr>
      <a:lvl4pPr marL="1025525" indent="-173038" algn="l" rtl="0" fontAlgn="base">
        <a:lnSpc>
          <a:spcPct val="114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4pPr>
      <a:lvl5pPr marL="1311275" indent="-166688" algn="l" rtl="0" fontAlgn="base">
        <a:lnSpc>
          <a:spcPct val="114000"/>
        </a:lnSpc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lang="en-GB" sz="1600" dirty="0">
          <a:solidFill>
            <a:schemeClr val="tx2"/>
          </a:solidFill>
          <a:latin typeface="+mn-lt"/>
          <a:ea typeface="+mn-ea"/>
          <a:cs typeface="+mn-cs"/>
        </a:defRPr>
      </a:lvl5pPr>
      <a:lvl6pPr marL="17684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6pPr>
      <a:lvl7pPr marL="22256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7pPr>
      <a:lvl8pPr marL="26828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8pPr>
      <a:lvl9pPr marL="31400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30504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4D6D4E04-9A9B-4566-BFD6-29EAFB140EBE}" type="slidenum">
              <a:rPr lang="en-US" altLang="en-US" smtClean="0"/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panose="020B0602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4" y="1076362"/>
            <a:ext cx="6346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b="1" dirty="0">
              <a:solidFill>
                <a:sysClr val="windowText" lastClr="000000"/>
              </a:solidFill>
            </a:endParaRPr>
          </a:p>
          <a:p>
            <a:endParaRPr lang="en-US" sz="2100" i="1" dirty="0">
              <a:solidFill>
                <a:sysClr val="windowText" lastClr="000000"/>
              </a:solidFill>
            </a:endParaRPr>
          </a:p>
          <a:p>
            <a:endParaRPr lang="en-US" sz="2100" i="1" dirty="0">
              <a:solidFill>
                <a:sysClr val="windowText" lastClr="000000"/>
              </a:solidFill>
            </a:endParaRPr>
          </a:p>
          <a:p>
            <a:endParaRPr lang="en-US" sz="2100" i="1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3916" y="1062588"/>
            <a:ext cx="5516169" cy="19525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338"/>
              </a:spcAft>
            </a:pP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Geospatial Metadata, Standards and </a:t>
            </a:r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Infrastructure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Practical Session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7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1700" y="2875028"/>
            <a:ext cx="4800600" cy="1104900"/>
          </a:xfrm>
        </p:spPr>
        <p:txBody>
          <a:bodyPr>
            <a:noAutofit/>
          </a:bodyPr>
          <a:lstStyle/>
          <a:p>
            <a:r>
              <a:rPr lang="en-US" sz="1350" dirty="0"/>
              <a:t>GIS for Spatial Planning</a:t>
            </a:r>
          </a:p>
          <a:p>
            <a:r>
              <a:rPr lang="en-US" sz="1350" dirty="0"/>
              <a:t>Training for Ministry of Transport</a:t>
            </a:r>
          </a:p>
          <a:p>
            <a:r>
              <a:rPr lang="en-US" sz="1350" dirty="0"/>
              <a:t>Mozambique</a:t>
            </a:r>
          </a:p>
          <a:p>
            <a:endParaRPr lang="en-GB" sz="1350" dirty="0"/>
          </a:p>
          <a:p>
            <a:r>
              <a:rPr lang="en-GB" sz="1350" dirty="0"/>
              <a:t>Maputo, Mozambique</a:t>
            </a:r>
          </a:p>
          <a:p>
            <a:r>
              <a:rPr lang="en-US" sz="1350" dirty="0"/>
              <a:t>2-13 July 2018</a:t>
            </a:r>
          </a:p>
          <a:p>
            <a:endParaRPr lang="en-GB" sz="1350" dirty="0"/>
          </a:p>
        </p:txBody>
      </p:sp>
      <p:pic>
        <p:nvPicPr>
          <p:cNvPr id="5" name="Picture 4" descr="ECA Logo_new_ENG fina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19800"/>
            <a:ext cx="2812256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 txBox="1">
            <a:spLocks/>
          </p:cNvSpPr>
          <p:nvPr/>
        </p:nvSpPr>
        <p:spPr>
          <a:xfrm>
            <a:off x="2171700" y="4546442"/>
            <a:ext cx="4800600" cy="7048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1B6FD"/>
              </a:buClr>
            </a:pPr>
            <a:r>
              <a:rPr lang="en-US" altLang="en-US" sz="1050" dirty="0" err="1">
                <a:latin typeface="Lato" pitchFamily="34" charset="0"/>
                <a:sym typeface="Lato" pitchFamily="34" charset="0"/>
              </a:rPr>
              <a:t>GeoInformation</a:t>
            </a:r>
            <a:r>
              <a:rPr lang="en-US" altLang="en-US" sz="1050" dirty="0">
                <a:latin typeface="Lato" pitchFamily="34" charset="0"/>
                <a:sym typeface="Lato" pitchFamily="34" charset="0"/>
              </a:rPr>
              <a:t> </a:t>
            </a:r>
            <a:r>
              <a:rPr lang="en-US" altLang="en-US" sz="1050" dirty="0" err="1">
                <a:latin typeface="Lato" pitchFamily="34" charset="0"/>
                <a:sym typeface="Lato" pitchFamily="34" charset="0"/>
              </a:rPr>
              <a:t>Systmes</a:t>
            </a:r>
            <a:r>
              <a:rPr lang="en-US" altLang="en-US" sz="1050" dirty="0">
                <a:latin typeface="Lato" pitchFamily="34" charset="0"/>
                <a:sym typeface="Lato" pitchFamily="34" charset="0"/>
              </a:rPr>
              <a:t> Section (GISS)</a:t>
            </a:r>
          </a:p>
          <a:p>
            <a:pPr>
              <a:buClr>
                <a:srgbClr val="31B6FD"/>
              </a:buClr>
            </a:pPr>
            <a:endParaRPr lang="en-US" sz="105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>
              <a:buClr>
                <a:srgbClr val="31B6FD"/>
              </a:buClr>
            </a:pPr>
            <a:endParaRPr lang="en-GB" sz="1050" dirty="0"/>
          </a:p>
          <a:p>
            <a:pPr>
              <a:buClr>
                <a:srgbClr val="31B6FD"/>
              </a:buClr>
            </a:pP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8956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007" y="1085850"/>
            <a:ext cx="5265986" cy="468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708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standard-compliant metadata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3C1D7DF-BAB2-4BAB-AB9A-B84662677EE7}"/>
              </a:ext>
            </a:extLst>
          </p:cNvPr>
          <p:cNvGrpSpPr/>
          <p:nvPr/>
        </p:nvGrpSpPr>
        <p:grpSpPr>
          <a:xfrm>
            <a:off x="218072" y="2896038"/>
            <a:ext cx="5182293" cy="3011091"/>
            <a:chOff x="2400300" y="1747837"/>
            <a:chExt cx="6909724" cy="401478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A40484C2-0480-42CA-B78E-D892069D9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0300" y="1747837"/>
              <a:ext cx="6909724" cy="40147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xmlns="" id="{64879CA3-4390-4620-A291-83FEB61A64A0}"/>
                </a:ext>
              </a:extLst>
            </p:cNvPr>
            <p:cNvSpPr/>
            <p:nvPr/>
          </p:nvSpPr>
          <p:spPr>
            <a:xfrm>
              <a:off x="5124450" y="3429000"/>
              <a:ext cx="2638425" cy="4476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: Rounded Corners 7">
              <a:extLst>
                <a:ext uri="{FF2B5EF4-FFF2-40B4-BE49-F238E27FC236}">
                  <a16:creationId xmlns:a16="http://schemas.microsoft.com/office/drawing/2014/main" xmlns="" id="{AEFB2687-E235-40BB-BDAC-AF2ACB7CA48F}"/>
                </a:ext>
              </a:extLst>
            </p:cNvPr>
            <p:cNvSpPr/>
            <p:nvPr/>
          </p:nvSpPr>
          <p:spPr>
            <a:xfrm>
              <a:off x="5269831" y="2077452"/>
              <a:ext cx="962527" cy="36094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782556" y="2423474"/>
            <a:ext cx="3321844" cy="2414588"/>
            <a:chOff x="7710074" y="2088299"/>
            <a:chExt cx="4429125" cy="32194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10074" y="2088299"/>
              <a:ext cx="4429125" cy="32194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5" name="Rectangle: Rounded Corners 10">
              <a:extLst>
                <a:ext uri="{FF2B5EF4-FFF2-40B4-BE49-F238E27FC236}">
                  <a16:creationId xmlns:a16="http://schemas.microsoft.com/office/drawing/2014/main" xmlns="" id="{1FC8784A-6D4B-4246-8C50-DE9B7FD8E77E}"/>
                </a:ext>
              </a:extLst>
            </p:cNvPr>
            <p:cNvSpPr/>
            <p:nvPr/>
          </p:nvSpPr>
          <p:spPr>
            <a:xfrm>
              <a:off x="8014534" y="3296652"/>
              <a:ext cx="3367338" cy="121869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071338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standard-compliant metadata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153" y="2320590"/>
            <a:ext cx="4773722" cy="368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921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661737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Exporting metadata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03391" y="1730977"/>
            <a:ext cx="5146697" cy="4200389"/>
            <a:chOff x="338767" y="1164970"/>
            <a:chExt cx="6862262" cy="560051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8767" y="1164970"/>
              <a:ext cx="6862262" cy="560051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Rounded Rectangle 9"/>
            <p:cNvSpPr/>
            <p:nvPr/>
          </p:nvSpPr>
          <p:spPr>
            <a:xfrm>
              <a:off x="3374975" y="2145362"/>
              <a:ext cx="561474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1" y="2828322"/>
            <a:ext cx="3651584" cy="5770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sz="2100" dirty="0"/>
              <a:t>Click on </a:t>
            </a:r>
            <a:r>
              <a:rPr lang="en-US" sz="2100" b="1" dirty="0"/>
              <a:t>Export</a:t>
            </a:r>
            <a:r>
              <a:rPr lang="en-US" sz="2100" dirty="0"/>
              <a:t> button.</a:t>
            </a:r>
          </a:p>
        </p:txBody>
      </p:sp>
    </p:spTree>
    <p:extLst>
      <p:ext uri="{BB962C8B-B14F-4D97-AF65-F5344CB8AC3E}">
        <p14:creationId xmlns:p14="http://schemas.microsoft.com/office/powerpoint/2010/main" val="133595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661737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Exporting metadata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0" y="2046693"/>
            <a:ext cx="4168941" cy="3970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lnSpc>
                <a:spcPct val="150000"/>
              </a:lnSpc>
              <a:buAutoNum type="arabicPeriod" startAt="2"/>
            </a:pPr>
            <a:r>
              <a:rPr lang="en-US" sz="2100" dirty="0"/>
              <a:t>Select </a:t>
            </a:r>
            <a:r>
              <a:rPr lang="en-US" sz="2100" b="1" dirty="0"/>
              <a:t>Translator</a:t>
            </a:r>
            <a:r>
              <a:rPr lang="en-US" sz="2100" dirty="0"/>
              <a:t> file which is provided with ArcGIS for Desktop can be found in the </a:t>
            </a:r>
            <a:r>
              <a:rPr lang="en-US" sz="2100" b="1" dirty="0"/>
              <a:t>&lt;ArcGIS Installation Location&gt;\Metadata\Translator </a:t>
            </a:r>
            <a:r>
              <a:rPr lang="en-US" sz="2100" dirty="0"/>
              <a:t>folder.</a:t>
            </a:r>
          </a:p>
          <a:p>
            <a:pPr marL="385763" indent="-385763">
              <a:lnSpc>
                <a:spcPct val="150000"/>
              </a:lnSpc>
              <a:buAutoNum type="arabicPeriod" startAt="2"/>
            </a:pPr>
            <a:r>
              <a:rPr lang="en-US" sz="2100" dirty="0"/>
              <a:t>Select Output File location.</a:t>
            </a:r>
          </a:p>
          <a:p>
            <a:pPr marL="385763" indent="-385763">
              <a:lnSpc>
                <a:spcPct val="150000"/>
              </a:lnSpc>
              <a:buAutoNum type="arabicPeriod" startAt="2"/>
            </a:pPr>
            <a:r>
              <a:rPr lang="en-US" sz="2100" dirty="0"/>
              <a:t>Click OK.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942" y="2294311"/>
            <a:ext cx="4802480" cy="3183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482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661737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metadata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4075" y="1730977"/>
            <a:ext cx="5146697" cy="4200389"/>
            <a:chOff x="2081213" y="1105082"/>
            <a:chExt cx="6862262" cy="560051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1213" y="1105082"/>
              <a:ext cx="6862262" cy="560051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Rounded Rectangle 9"/>
            <p:cNvSpPr/>
            <p:nvPr/>
          </p:nvSpPr>
          <p:spPr>
            <a:xfrm>
              <a:off x="3497179" y="2085474"/>
              <a:ext cx="561474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179" y="2007394"/>
            <a:ext cx="3386138" cy="3071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439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-28575" y="-19050"/>
            <a:ext cx="9144000" cy="68453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2624138" y="4308475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THANK YOU!</a:t>
            </a:r>
          </a:p>
        </p:txBody>
      </p:sp>
      <p:pic>
        <p:nvPicPr>
          <p:cNvPr id="23556" name="Picture 8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3557" name="Picture 9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411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metadata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372979" y="1710622"/>
            <a:ext cx="8067174" cy="11541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An ArcGIS item's metadata can be viewed in the </a:t>
            </a:r>
            <a:r>
              <a:rPr lang="en-US" sz="2100" b="1" dirty="0"/>
              <a:t>Description</a:t>
            </a:r>
            <a:r>
              <a:rPr lang="en-US" sz="2100" dirty="0"/>
              <a:t> tab</a:t>
            </a:r>
            <a:r>
              <a:rPr lang="en-US" sz="1350" dirty="0"/>
              <a:t>.</a:t>
            </a:r>
          </a:p>
          <a:p>
            <a:pPr>
              <a:lnSpc>
                <a:spcPct val="200000"/>
              </a:lnSpc>
            </a:pPr>
            <a:endParaRPr lang="en-US" sz="135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DF7D35B-31A9-4039-8AE7-B7BE293BDD0E}"/>
              </a:ext>
            </a:extLst>
          </p:cNvPr>
          <p:cNvGrpSpPr/>
          <p:nvPr/>
        </p:nvGrpSpPr>
        <p:grpSpPr>
          <a:xfrm>
            <a:off x="4012907" y="2413272"/>
            <a:ext cx="3829050" cy="3364706"/>
            <a:chOff x="3762375" y="2243137"/>
            <a:chExt cx="5105400" cy="44862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9AE7E1B0-92A0-4893-B7EB-23A1C69E2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62375" y="2243137"/>
              <a:ext cx="5105400" cy="44862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xmlns="" id="{0AB1B1AD-7A83-4700-8856-0C81747F92F7}"/>
                </a:ext>
              </a:extLst>
            </p:cNvPr>
            <p:cNvSpPr/>
            <p:nvPr/>
          </p:nvSpPr>
          <p:spPr>
            <a:xfrm>
              <a:off x="7600950" y="3362325"/>
              <a:ext cx="714375" cy="35242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646698" y="3159191"/>
            <a:ext cx="2998871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In </a:t>
            </a:r>
            <a:r>
              <a:rPr lang="en-US" sz="2100" dirty="0" err="1"/>
              <a:t>ArcCatalog</a:t>
            </a:r>
            <a:r>
              <a:rPr lang="en-US" sz="2100" dirty="0"/>
              <a:t> click on </a:t>
            </a:r>
            <a:r>
              <a:rPr lang="en-US" sz="2100" b="1" dirty="0" err="1"/>
              <a:t>SampleData_Point_of_Interest</a:t>
            </a:r>
            <a:r>
              <a:rPr lang="en-US" sz="2100" dirty="0"/>
              <a:t> feature class in </a:t>
            </a:r>
            <a:r>
              <a:rPr lang="en-US" sz="2100" b="1" dirty="0"/>
              <a:t>Catalog Tree </a:t>
            </a:r>
            <a:r>
              <a:rPr lang="en-US" sz="2100" dirty="0"/>
              <a:t>&gt; Select the </a:t>
            </a:r>
            <a:r>
              <a:rPr lang="en-US" sz="2100" b="1" dirty="0"/>
              <a:t>Description</a:t>
            </a:r>
            <a:r>
              <a:rPr lang="en-US" sz="2100" dirty="0"/>
              <a:t> tab.</a:t>
            </a:r>
          </a:p>
        </p:txBody>
      </p:sp>
    </p:spTree>
    <p:extLst>
      <p:ext uri="{BB962C8B-B14F-4D97-AF65-F5344CB8AC3E}">
        <p14:creationId xmlns:p14="http://schemas.microsoft.com/office/powerpoint/2010/main" val="86545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D5E0814-8F51-4ABB-86FB-5E7DCEE89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809" y="958614"/>
            <a:ext cx="6666023" cy="4977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250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Choosing a metadata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3E2691C-B91C-40C6-90EF-DA399557EE75}"/>
              </a:ext>
            </a:extLst>
          </p:cNvPr>
          <p:cNvGrpSpPr/>
          <p:nvPr/>
        </p:nvGrpSpPr>
        <p:grpSpPr>
          <a:xfrm>
            <a:off x="254168" y="2876957"/>
            <a:ext cx="5182293" cy="3011091"/>
            <a:chOff x="2400300" y="1747837"/>
            <a:chExt cx="6909724" cy="401478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E8A53719-3CDC-40ED-A624-03234307C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0300" y="1747837"/>
              <a:ext cx="6909724" cy="40147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xmlns="" id="{51E8546D-32C5-4BDA-8A9D-A15BD3D0AC4C}"/>
                </a:ext>
              </a:extLst>
            </p:cNvPr>
            <p:cNvSpPr/>
            <p:nvPr/>
          </p:nvSpPr>
          <p:spPr>
            <a:xfrm>
              <a:off x="5124450" y="3429000"/>
              <a:ext cx="2638425" cy="4476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3D5E595F-8D3A-40B9-ADF3-39EEB74FF6F3}"/>
                </a:ext>
              </a:extLst>
            </p:cNvPr>
            <p:cNvSpPr/>
            <p:nvPr/>
          </p:nvSpPr>
          <p:spPr>
            <a:xfrm>
              <a:off x="5269831" y="2077452"/>
              <a:ext cx="962527" cy="36094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9201201-C58A-4A2B-B344-2F214EACBCDD}"/>
              </a:ext>
            </a:extLst>
          </p:cNvPr>
          <p:cNvGrpSpPr/>
          <p:nvPr/>
        </p:nvGrpSpPr>
        <p:grpSpPr>
          <a:xfrm>
            <a:off x="5886450" y="1691742"/>
            <a:ext cx="3101140" cy="2690761"/>
            <a:chOff x="7848600" y="1112656"/>
            <a:chExt cx="4134853" cy="358768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147727CB-9659-44A9-8F71-7C0B388543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36225"/>
            <a:stretch/>
          </p:blipFill>
          <p:spPr>
            <a:xfrm>
              <a:off x="7848600" y="1112656"/>
              <a:ext cx="4134853" cy="358768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56E995E1-3801-45A7-B3BB-0BE0FFFAC453}"/>
                </a:ext>
              </a:extLst>
            </p:cNvPr>
            <p:cNvSpPr/>
            <p:nvPr/>
          </p:nvSpPr>
          <p:spPr>
            <a:xfrm>
              <a:off x="8086725" y="2181726"/>
              <a:ext cx="3367338" cy="121869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770022" y="1730978"/>
            <a:ext cx="2998871" cy="10618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Select </a:t>
            </a:r>
            <a:r>
              <a:rPr lang="en-US" sz="2100" b="1" dirty="0"/>
              <a:t>Item Description </a:t>
            </a:r>
            <a:r>
              <a:rPr lang="en-US" sz="2100" dirty="0"/>
              <a:t>for a Metadata Style.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02453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Editing metadata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372979" y="1071771"/>
            <a:ext cx="8067174" cy="10618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After viewing an item's metadata, you can start editing it if you have permission to do so—you'll see the </a:t>
            </a:r>
            <a:r>
              <a:rPr lang="en-US" sz="2100" b="1" dirty="0"/>
              <a:t>Edit</a:t>
            </a:r>
            <a:r>
              <a:rPr lang="en-US" sz="2100" dirty="0"/>
              <a:t> button in the </a:t>
            </a:r>
            <a:r>
              <a:rPr lang="en-US" sz="2100" b="1" dirty="0"/>
              <a:t>Description</a:t>
            </a:r>
            <a:r>
              <a:rPr lang="en-US" sz="2100" dirty="0"/>
              <a:t> tab.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D652421A-9F66-4C40-B6F5-F3468B8455D3}"/>
              </a:ext>
            </a:extLst>
          </p:cNvPr>
          <p:cNvGrpSpPr/>
          <p:nvPr/>
        </p:nvGrpSpPr>
        <p:grpSpPr>
          <a:xfrm>
            <a:off x="3246646" y="2426203"/>
            <a:ext cx="4700588" cy="3507581"/>
            <a:chOff x="2981325" y="2091936"/>
            <a:chExt cx="6267450" cy="467677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46E01CE4-314B-412F-809A-DD5BBEEBC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325" y="2091936"/>
              <a:ext cx="6267450" cy="46767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A775CA9C-20E4-44AF-B1A0-4E95D52ADCD1}"/>
                </a:ext>
              </a:extLst>
            </p:cNvPr>
            <p:cNvSpPr/>
            <p:nvPr/>
          </p:nvSpPr>
          <p:spPr>
            <a:xfrm>
              <a:off x="4152900" y="2657475"/>
              <a:ext cx="666750" cy="4095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646698" y="3159190"/>
            <a:ext cx="2998871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Click </a:t>
            </a:r>
            <a:r>
              <a:rPr lang="en-US" sz="2100" b="1" dirty="0"/>
              <a:t>Edit.</a:t>
            </a:r>
          </a:p>
        </p:txBody>
      </p:sp>
    </p:spTree>
    <p:extLst>
      <p:ext uri="{BB962C8B-B14F-4D97-AF65-F5344CB8AC3E}">
        <p14:creationId xmlns:p14="http://schemas.microsoft.com/office/powerpoint/2010/main" val="192061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Editing metadata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D3D8AD0-0EAC-4796-80A4-B1C3B312D4ED}"/>
              </a:ext>
            </a:extLst>
          </p:cNvPr>
          <p:cNvGrpSpPr/>
          <p:nvPr/>
        </p:nvGrpSpPr>
        <p:grpSpPr>
          <a:xfrm>
            <a:off x="1949492" y="1775597"/>
            <a:ext cx="4582324" cy="4026632"/>
            <a:chOff x="3762375" y="2243137"/>
            <a:chExt cx="5105400" cy="448627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E8E6410-0866-4FF5-882C-CDB072C2BD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62375" y="2243137"/>
              <a:ext cx="5105400" cy="44862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17D740F6-E12D-4ECF-AF52-C54AFC906FF5}"/>
                </a:ext>
              </a:extLst>
            </p:cNvPr>
            <p:cNvSpPr/>
            <p:nvPr/>
          </p:nvSpPr>
          <p:spPr>
            <a:xfrm>
              <a:off x="7600950" y="3362325"/>
              <a:ext cx="714375" cy="35242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1956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9E282E0D-F995-4D4F-A94E-47A1B3301D4C}"/>
              </a:ext>
            </a:extLst>
          </p:cNvPr>
          <p:cNvGrpSpPr/>
          <p:nvPr/>
        </p:nvGrpSpPr>
        <p:grpSpPr>
          <a:xfrm>
            <a:off x="2659731" y="857251"/>
            <a:ext cx="6409964" cy="5068469"/>
            <a:chOff x="1885949" y="42890"/>
            <a:chExt cx="8546619" cy="675795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E2AA0223-F855-4925-B049-83BB6BDBEC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85949" y="42890"/>
              <a:ext cx="8546619" cy="675795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xmlns="" id="{A34723D7-40C6-4973-A10F-EE16C0579C80}"/>
                </a:ext>
              </a:extLst>
            </p:cNvPr>
            <p:cNvSpPr/>
            <p:nvPr/>
          </p:nvSpPr>
          <p:spPr>
            <a:xfrm>
              <a:off x="4154905" y="1443789"/>
              <a:ext cx="1155032" cy="47324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1" y="2828322"/>
            <a:ext cx="2998871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Fill in all information.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57795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481264" y="1962049"/>
            <a:ext cx="299887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/>
              <a:t>Adding thumbnail image.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0D20235-95CE-49A8-9D87-26999CF04C10}"/>
              </a:ext>
            </a:extLst>
          </p:cNvPr>
          <p:cNvSpPr/>
          <p:nvPr/>
        </p:nvSpPr>
        <p:spPr>
          <a:xfrm>
            <a:off x="770021" y="228600"/>
            <a:ext cx="782052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Editing metadata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057" y="2605025"/>
            <a:ext cx="4464844" cy="1635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7718258" y="3877176"/>
            <a:ext cx="667752" cy="2466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234616" y="2828322"/>
            <a:ext cx="3651584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sz="2100" dirty="0"/>
              <a:t>Click on </a:t>
            </a:r>
            <a:r>
              <a:rPr lang="en-US" sz="2100" b="1" dirty="0"/>
              <a:t>Update</a:t>
            </a:r>
            <a:r>
              <a:rPr lang="en-US" sz="2100" dirty="0"/>
              <a:t> button.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sz="2100" dirty="0"/>
              <a:t>Browse to </a:t>
            </a:r>
            <a:r>
              <a:rPr lang="en-US" sz="2100" b="1" dirty="0"/>
              <a:t>D:\Exercise Data\POI_thumbnail.jpg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sz="2100" dirty="0"/>
              <a:t>Click</a:t>
            </a:r>
            <a:r>
              <a:rPr lang="en-US" sz="2100" b="1" dirty="0"/>
              <a:t> Open.</a:t>
            </a:r>
          </a:p>
        </p:txBody>
      </p:sp>
    </p:spTree>
    <p:extLst>
      <p:ext uri="{BB962C8B-B14F-4D97-AF65-F5344CB8AC3E}">
        <p14:creationId xmlns:p14="http://schemas.microsoft.com/office/powerpoint/2010/main" val="2083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00397" y="857250"/>
            <a:ext cx="5124403" cy="5143500"/>
            <a:chOff x="2009799" y="857250"/>
            <a:chExt cx="5124403" cy="51435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9799" y="857250"/>
              <a:ext cx="5124403" cy="51435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Rectangle: Rounded Corners 3">
              <a:extLst>
                <a:ext uri="{FF2B5EF4-FFF2-40B4-BE49-F238E27FC236}">
                  <a16:creationId xmlns:a16="http://schemas.microsoft.com/office/drawing/2014/main" xmlns="" id="{BCD7BEAE-B90D-47A1-8CA6-944AD968A8E0}"/>
                </a:ext>
              </a:extLst>
            </p:cNvPr>
            <p:cNvSpPr/>
            <p:nvPr/>
          </p:nvSpPr>
          <p:spPr>
            <a:xfrm>
              <a:off x="2213812" y="1127961"/>
              <a:ext cx="433136" cy="20453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DC852E6-B0B4-438E-A2BB-3B929DB99839}"/>
              </a:ext>
            </a:extLst>
          </p:cNvPr>
          <p:cNvSpPr/>
          <p:nvPr/>
        </p:nvSpPr>
        <p:spPr>
          <a:xfrm>
            <a:off x="457201" y="2828322"/>
            <a:ext cx="1828799" cy="5770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100" dirty="0"/>
              <a:t>Click </a:t>
            </a:r>
            <a:r>
              <a:rPr lang="en-US" sz="2100" b="1" dirty="0" smtClean="0"/>
              <a:t>Save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683615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_presentations_PCU">
  <a:themeElements>
    <a:clrScheme name="Jan 3">
      <a:dk1>
        <a:srgbClr val="0000FF"/>
      </a:dk1>
      <a:lt1>
        <a:sysClr val="window" lastClr="FFFFFF"/>
      </a:lt1>
      <a:dk2>
        <a:srgbClr val="000000"/>
      </a:dk2>
      <a:lt2>
        <a:srgbClr val="F8F8F8"/>
      </a:lt2>
      <a:accent1>
        <a:srgbClr val="0000FF"/>
      </a:accent1>
      <a:accent2>
        <a:srgbClr val="5757FF"/>
      </a:accent2>
      <a:accent3>
        <a:srgbClr val="9393FF"/>
      </a:accent3>
      <a:accent4>
        <a:srgbClr val="FFCDAB"/>
      </a:accent4>
      <a:accent5>
        <a:srgbClr val="FF9D5B"/>
      </a:accent5>
      <a:accent6>
        <a:srgbClr val="FF6600"/>
      </a:accent6>
      <a:hlink>
        <a:srgbClr val="5F5F5F"/>
      </a:hlink>
      <a:folHlink>
        <a:srgbClr val="919191"/>
      </a:folHlink>
    </a:clrScheme>
    <a:fontScheme name="1_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33CC33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008A00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10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0066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E7E7E7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37020</TotalTime>
  <Words>170</Words>
  <Application>Microsoft Office PowerPoint</Application>
  <PresentationFormat>On-screen Show (4:3)</PresentationFormat>
  <Paragraphs>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ＭＳ Ｐゴシック</vt:lpstr>
      <vt:lpstr>Arial</vt:lpstr>
      <vt:lpstr>Calibri</vt:lpstr>
      <vt:lpstr>Candara</vt:lpstr>
      <vt:lpstr>Century Gothic</vt:lpstr>
      <vt:lpstr>Helvetica</vt:lpstr>
      <vt:lpstr>Helvetica Neue</vt:lpstr>
      <vt:lpstr>Lato</vt:lpstr>
      <vt:lpstr>Lucida Sans</vt:lpstr>
      <vt:lpstr>Symbol</vt:lpstr>
      <vt:lpstr>Times New Roman</vt:lpstr>
      <vt:lpstr>Wingdings</vt:lpstr>
      <vt:lpstr>Format_presentations_PCU</vt:lpstr>
      <vt:lpstr>Waveform</vt:lpstr>
      <vt:lpstr>Office Theme</vt:lpstr>
      <vt:lpstr>Geospatial Metadata, Standards and Infrastructure Practical Session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Nations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United Nations</dc:creator>
  <cp:lastModifiedBy>Girum Asrat</cp:lastModifiedBy>
  <cp:revision>332</cp:revision>
  <cp:lastPrinted>2017-08-18T06:37:50Z</cp:lastPrinted>
  <dcterms:created xsi:type="dcterms:W3CDTF">2015-01-06T22:12:39Z</dcterms:created>
  <dcterms:modified xsi:type="dcterms:W3CDTF">2018-06-28T07:42:07Z</dcterms:modified>
</cp:coreProperties>
</file>